
<file path=[Content_Types].xml><?xml version="1.0" encoding="utf-8"?>
<Types xmlns="http://schemas.openxmlformats.org/package/2006/content-types">
  <Default Extension="rels" ContentType="application/vnd.openxmlformats-package.relationships+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17.6-->
<p:presentation xmlns:r="http://schemas.openxmlformats.org/officeDocument/2006/relationships" xmlns:a="http://schemas.openxmlformats.org/drawingml/2006/main" xmlns:p="http://schemas.openxmlformats.org/presentationml/2006/main">
  <p:sldMasterIdLst>
    <p:sldMasterId id="2147483648" r:id="rId1"/>
  </p:sldMasterIdLst>
  <p:notesMasterIdLst>
    <p:notesMasterId r:id="rId2"/>
  </p:notesMasterIdLst>
  <p:sldIdLst>
    <p:sldId id="274" r:id="rId3"/>
    <p:sldId id="306" r:id="rId4"/>
    <p:sldId id="329" r:id="rId5"/>
    <p:sldId id="335" r:id="rId6"/>
    <p:sldId id="330" r:id="rId7"/>
    <p:sldId id="331" r:id="rId8"/>
    <p:sldId id="264" r:id="rId9"/>
    <p:sldId id="332" r:id="rId10"/>
    <p:sldId id="333" r:id="rId11"/>
    <p:sldId id="334" r:id="rId12"/>
    <p:sldId id="336" r:id="rId13"/>
    <p:sldId id="337" r:id="rId14"/>
    <p:sldId id="338" r:id="rId15"/>
    <p:sldId id="339" r:id="rId16"/>
    <p:sldId id="340" r:id="rId17"/>
    <p:sldId id="265" r:id="rId18"/>
    <p:sldId id="341" r:id="rId19"/>
    <p:sldId id="342" r:id="rId20"/>
    <p:sldId id="343" r:id="rId21"/>
    <p:sldId id="344" r:id="rId22"/>
    <p:sldId id="345" r:id="rId23"/>
    <p:sldId id="346" r:id="rId24"/>
    <p:sldId id="266" r:id="rId25"/>
    <p:sldId id="347" r:id="rId26"/>
    <p:sldId id="348" r:id="rId27"/>
    <p:sldId id="349" r:id="rId28"/>
    <p:sldId id="350" r:id="rId29"/>
    <p:sldId id="351" r:id="rId30"/>
    <p:sldId id="269" r:id="rId31"/>
    <p:sldId id="352" r:id="rId32"/>
    <p:sldId id="353" r:id="rId33"/>
    <p:sldId id="354" r:id="rId34"/>
    <p:sldId id="355" r:id="rId35"/>
    <p:sldId id="356" r:id="rId36"/>
    <p:sldId id="311" r:id="rId37"/>
    <p:sldId id="357" r:id="rId38"/>
    <p:sldId id="358" r:id="rId39"/>
    <p:sldId id="359" r:id="rId40"/>
    <p:sldId id="360" r:id="rId41"/>
    <p:sldId id="361" r:id="rId42"/>
    <p:sldId id="362" r:id="rId43"/>
  </p:sldIdLst>
  <p:sldSz cx="9144000" cy="6858000" type="screen4x3"/>
  <p:notesSz cx="6858000" cy="9144000"/>
  <p:custDataLst>
    <p:tags r:id="rId44"/>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04B05"/>
    <a:srgbClr val="EAEAEA"/>
    <a:srgbClr val="333333"/>
    <a:srgbClr val="C0C0C0"/>
    <a:srgbClr val="4F81BD"/>
    <a:srgbClr val="5F5F5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15" autoAdjust="0"/>
    <p:restoredTop sz="95559" autoAdjust="0"/>
  </p:normalViewPr>
  <p:slideViewPr>
    <p:cSldViewPr showGuides="1">
      <p:cViewPr varScale="1">
        <p:scale>
          <a:sx n="93" d="100"/>
          <a:sy n="93" d="100"/>
        </p:scale>
        <p:origin x="726" y="90"/>
      </p:cViewPr>
      <p:guideLst>
        <p:guide orient="horz" pos="2160"/>
        <p:guide pos="2880"/>
      </p:guideLst>
    </p:cSldViewPr>
  </p:slideViewPr>
  <p:notesTextViewPr>
    <p:cViewPr>
      <p:scale>
        <a:sx n="1" d="1"/>
        <a:sy n="1" d="1"/>
      </p:scale>
      <p:origin x="0" y="0"/>
    </p:cViewPr>
  </p:notesText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 Type="http://schemas.openxmlformats.org/officeDocument/2006/relationships/notesMaster" Target="notesMasters/notesMaster1.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 Type="http://schemas.openxmlformats.org/officeDocument/2006/relationships/slide" Target="slides/slide1.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slide" Target="slides/slide32.xml" /><Relationship Id="rId35" Type="http://schemas.openxmlformats.org/officeDocument/2006/relationships/slide" Target="slides/slide33.xml" /><Relationship Id="rId36" Type="http://schemas.openxmlformats.org/officeDocument/2006/relationships/slide" Target="slides/slide34.xml" /><Relationship Id="rId37" Type="http://schemas.openxmlformats.org/officeDocument/2006/relationships/slide" Target="slides/slide35.xml" /><Relationship Id="rId38" Type="http://schemas.openxmlformats.org/officeDocument/2006/relationships/slide" Target="slides/slide36.xml" /><Relationship Id="rId39" Type="http://schemas.openxmlformats.org/officeDocument/2006/relationships/slide" Target="slides/slide37.xml" /><Relationship Id="rId4" Type="http://schemas.openxmlformats.org/officeDocument/2006/relationships/slide" Target="slides/slide2.xml" /><Relationship Id="rId40" Type="http://schemas.openxmlformats.org/officeDocument/2006/relationships/slide" Target="slides/slide38.xml" /><Relationship Id="rId41" Type="http://schemas.openxmlformats.org/officeDocument/2006/relationships/slide" Target="slides/slide39.xml" /><Relationship Id="rId42" Type="http://schemas.openxmlformats.org/officeDocument/2006/relationships/slide" Target="slides/slide40.xml" /><Relationship Id="rId43" Type="http://schemas.openxmlformats.org/officeDocument/2006/relationships/slide" Target="slides/slide41.xml" /><Relationship Id="rId44" Type="http://schemas.openxmlformats.org/officeDocument/2006/relationships/tags" Target="tags/tag63.xml" /><Relationship Id="rId45" Type="http://schemas.openxmlformats.org/officeDocument/2006/relationships/presProps" Target="presProps.xml" /><Relationship Id="rId46" Type="http://schemas.openxmlformats.org/officeDocument/2006/relationships/viewProps" Target="viewProps.xml" /><Relationship Id="rId47" Type="http://schemas.openxmlformats.org/officeDocument/2006/relationships/theme" Target="theme/theme1.xml" /><Relationship Id="rId48" Type="http://schemas.openxmlformats.org/officeDocument/2006/relationships/tableStyles" Target="tableStyles.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C01EFDD-91F8-495A-91D7-EB018522F674}" type="datetimeFigureOut">
              <a:rPr lang="zh-CN" altLang="en-US" smtClean="0"/>
              <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FC5C579-5EAB-4D4D-A688-CF27E536ED03}" type="slidenum">
              <a:rPr lang="zh-CN" altLang="en-US" smtClean="0"/>
              <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&#65279;<?xml version="1.0" encoding="utf-8" standalone="yes"?><Relationships xmlns="http://schemas.openxmlformats.org/package/2006/relationships"><Relationship Id="rId1" Type="http://schemas.openxmlformats.org/officeDocument/2006/relationships/tags" Target="../tags/tag1.xml" /><Relationship Id="rId2" Type="http://schemas.openxmlformats.org/officeDocument/2006/relationships/tags" Target="../tags/tag2.xml" /><Relationship Id="rId3" Type="http://schemas.openxmlformats.org/officeDocument/2006/relationships/tags" Target="../tags/tag3.xml" /><Relationship Id="rId4" Type="http://schemas.openxmlformats.org/officeDocument/2006/relationships/tags" Target="../tags/tag4.xml" /><Relationship Id="rId5" Type="http://schemas.openxmlformats.org/officeDocument/2006/relationships/tags" Target="../tags/tag5.xml" /><Relationship Id="rId6"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tags" Target="../tags/tag6.xml" /><Relationship Id="rId2" Type="http://schemas.openxmlformats.org/officeDocument/2006/relationships/tags" Target="../tags/tag7.xml" /><Relationship Id="rId3" Type="http://schemas.openxmlformats.org/officeDocument/2006/relationships/tags" Target="../tags/tag8.xml" /><Relationship Id="rId4" Type="http://schemas.openxmlformats.org/officeDocument/2006/relationships/tags" Target="../tags/tag9.xml" /><Relationship Id="rId5" Type="http://schemas.openxmlformats.org/officeDocument/2006/relationships/tags" Target="../tags/tag10.xml" /><Relationship Id="rId6"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tags" Target="../tags/tag11.xml" /><Relationship Id="rId2" Type="http://schemas.openxmlformats.org/officeDocument/2006/relationships/tags" Target="../tags/tag12.xml" /><Relationship Id="rId3" Type="http://schemas.openxmlformats.org/officeDocument/2006/relationships/tags" Target="../tags/tag13.xml" /><Relationship Id="rId4" Type="http://schemas.openxmlformats.org/officeDocument/2006/relationships/tags" Target="../tags/tag14.xml" /><Relationship Id="rId5" Type="http://schemas.openxmlformats.org/officeDocument/2006/relationships/tags" Target="../tags/tag15.xml" /><Relationship Id="rId6"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tags" Target="../tags/tag16.xml" /><Relationship Id="rId2" Type="http://schemas.openxmlformats.org/officeDocument/2006/relationships/tags" Target="../tags/tag17.xml" /><Relationship Id="rId3" Type="http://schemas.openxmlformats.org/officeDocument/2006/relationships/tags" Target="../tags/tag18.xml" /><Relationship Id="rId4" Type="http://schemas.openxmlformats.org/officeDocument/2006/relationships/tags" Target="../tags/tag19.xml" /><Relationship Id="rId5" Type="http://schemas.openxmlformats.org/officeDocument/2006/relationships/tags" Target="../tags/tag20.xml" /><Relationship Id="rId6" Type="http://schemas.openxmlformats.org/officeDocument/2006/relationships/tags" Target="../tags/tag21.xml" /><Relationship Id="rId7"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tags" Target="../tags/tag22.xml" /><Relationship Id="rId2" Type="http://schemas.openxmlformats.org/officeDocument/2006/relationships/tags" Target="../tags/tag23.xml" /><Relationship Id="rId3" Type="http://schemas.openxmlformats.org/officeDocument/2006/relationships/tags" Target="../tags/tag24.xml" /><Relationship Id="rId4" Type="http://schemas.openxmlformats.org/officeDocument/2006/relationships/tags" Target="../tags/tag25.xml" /><Relationship Id="rId5" Type="http://schemas.openxmlformats.org/officeDocument/2006/relationships/tags" Target="../tags/tag26.xml" /><Relationship Id="rId6" Type="http://schemas.openxmlformats.org/officeDocument/2006/relationships/tags" Target="../tags/tag27.xml" /><Relationship Id="rId7" Type="http://schemas.openxmlformats.org/officeDocument/2006/relationships/tags" Target="../tags/tag28.xml" /><Relationship Id="rId8" Type="http://schemas.openxmlformats.org/officeDocument/2006/relationships/tags" Target="../tags/tag29.xml" /><Relationship Id="rId9"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tags" Target="../tags/tag30.xml" /><Relationship Id="rId2" Type="http://schemas.openxmlformats.org/officeDocument/2006/relationships/tags" Target="../tags/tag31.xml" /><Relationship Id="rId3" Type="http://schemas.openxmlformats.org/officeDocument/2006/relationships/tags" Target="../tags/tag32.xml" /><Relationship Id="rId4" Type="http://schemas.openxmlformats.org/officeDocument/2006/relationships/tags" Target="../tags/tag33.xml" /><Relationship Id="rId5"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tags" Target="../tags/tag34.xml" /><Relationship Id="rId2" Type="http://schemas.openxmlformats.org/officeDocument/2006/relationships/tags" Target="../tags/tag35.xml" /><Relationship Id="rId3" Type="http://schemas.openxmlformats.org/officeDocument/2006/relationships/tags" Target="../tags/tag36.xml" /><Relationship Id="rId4"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tags" Target="../tags/tag37.xml" /><Relationship Id="rId2" Type="http://schemas.openxmlformats.org/officeDocument/2006/relationships/tags" Target="../tags/tag38.xml" /><Relationship Id="rId3" Type="http://schemas.openxmlformats.org/officeDocument/2006/relationships/tags" Target="../tags/tag39.xml" /><Relationship Id="rId4" Type="http://schemas.openxmlformats.org/officeDocument/2006/relationships/tags" Target="../tags/tag40.xml" /><Relationship Id="rId5" Type="http://schemas.openxmlformats.org/officeDocument/2006/relationships/tags" Target="../tags/tag41.xml" /><Relationship Id="rId6" Type="http://schemas.openxmlformats.org/officeDocument/2006/relationships/tags" Target="../tags/tag42.xml" /><Relationship Id="rId7"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tags" Target="../tags/tag43.xml" /><Relationship Id="rId2" Type="http://schemas.openxmlformats.org/officeDocument/2006/relationships/tags" Target="../tags/tag44.xml" /><Relationship Id="rId3" Type="http://schemas.openxmlformats.org/officeDocument/2006/relationships/tags" Target="../tags/tag45.xml" /><Relationship Id="rId4" Type="http://schemas.openxmlformats.org/officeDocument/2006/relationships/tags" Target="../tags/tag46.xml" /><Relationship Id="rId5" Type="http://schemas.openxmlformats.org/officeDocument/2006/relationships/tags" Target="../tags/tag47.xml" /><Relationship Id="rId6"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tags" Target="../tags/tag48.xml" /><Relationship Id="rId2" Type="http://schemas.openxmlformats.org/officeDocument/2006/relationships/tags" Target="../tags/tag49.xml" /><Relationship Id="rId3" Type="http://schemas.openxmlformats.org/officeDocument/2006/relationships/tags" Target="../tags/tag50.xml" /><Relationship Id="rId4" Type="http://schemas.openxmlformats.org/officeDocument/2006/relationships/tags" Target="../tags/tag51.xml" /><Relationship Id="rId5"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tags" Target="../tags/tag52.xml" /><Relationship Id="rId2" Type="http://schemas.openxmlformats.org/officeDocument/2006/relationships/tags" Target="../tags/tag53.xml" /><Relationship Id="rId3" Type="http://schemas.openxmlformats.org/officeDocument/2006/relationships/tags" Target="../tags/tag54.xml" /><Relationship Id="rId4" Type="http://schemas.openxmlformats.org/officeDocument/2006/relationships/tags" Target="../tags/tag55.xml" /><Relationship Id="rId5" Type="http://schemas.openxmlformats.org/officeDocument/2006/relationships/tags" Target="../tags/tag56.xml" /><Relationship Id="rId6"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 preserve="1">
  <p:cSld name="标题幻灯片">
    <p:bg>
      <p:bgPr>
        <a:solidFill>
          <a:srgbClr val="FFFFFF"/>
        </a:solidFill>
        <a:effectLst/>
      </p:bgPr>
    </p:bg>
    <p:spTree>
      <p:nvGrpSpPr>
        <p:cNvPr id="1" name=""/>
        <p:cNvGrpSpPr/>
        <p:nvPr/>
      </p:nvGrpSpPr>
      <p:grpSpPr>
        <a:xfrm>
          <a:off x="0" y="0"/>
          <a:ext cx="0" cy="0"/>
        </a:xfrm>
      </p:grpSpPr>
      <p:sp>
        <p:nvSpPr>
          <p:cNvPr id="2" name="标题 1"/>
          <p:cNvSpPr>
            <a:spLocks noGrp="1"/>
          </p:cNvSpPr>
          <p:nvPr>
            <p:ph type="ctrTitle" hasCustomPrompt="1"/>
            <p:custDataLst>
              <p:tags r:id="rId1"/>
            </p:custDataLst>
          </p:nvPr>
        </p:nvSpPr>
        <p:spPr>
          <a:xfrm>
            <a:off x="899100" y="914400"/>
            <a:ext cx="7349400" cy="2570400"/>
          </a:xfrm>
        </p:spPr>
        <p:txBody>
          <a:bodyPr lIns="90000" tIns="46800" rIns="90000" bIns="46800" anchor="b" anchorCtr="0">
            <a:normAutofit/>
          </a:bodyPr>
          <a:lstStyle>
            <a:lvl1pPr algn="ctr">
              <a:defRPr sz="4500" b="1" i="0" spc="300" baseline="0">
                <a:solidFill>
                  <a:schemeClr val="tx1">
                    <a:lumMod val="85000"/>
                    <a:lumOff val="15000"/>
                  </a:schemeClr>
                </a:solidFill>
                <a:effectLst/>
              </a:defRPr>
            </a:lvl1pPr>
          </a:lstStyle>
          <a:p>
            <a:r>
              <a:rPr lang="zh-CN" altLang="en-US"/>
              <a:t>单击此处编辑标题</a:t>
            </a:r>
          </a:p>
        </p:txBody>
      </p:sp>
      <p:sp>
        <p:nvSpPr>
          <p:cNvPr id="3" name="副标题 2"/>
          <p:cNvSpPr>
            <a:spLocks noGrp="1"/>
          </p:cNvSpPr>
          <p:nvPr>
            <p:ph type="subTitle" idx="1" hasCustomPrompt="1"/>
            <p:custDataLst>
              <p:tags r:id="rId2"/>
            </p:custDataLst>
          </p:nvPr>
        </p:nvSpPr>
        <p:spPr>
          <a:xfrm>
            <a:off x="899100" y="3560400"/>
            <a:ext cx="7349400" cy="1472400"/>
          </a:xfrm>
        </p:spPr>
        <p:txBody>
          <a:bodyPr lIns="90000" tIns="46800" rIns="90000" bIns="46800">
            <a:normAutofit/>
          </a:bodyPr>
          <a:lstStyle>
            <a:lvl1pPr marL="0" indent="0" algn="ctr" eaLnBrk="1" fontAlgn="auto" latinLnBrk="0" hangingPunct="1">
              <a:lnSpc>
                <a:spcPct val="110000"/>
              </a:lnSpc>
              <a:buNone/>
              <a:defRPr sz="1800" u="none" strike="noStrike" kern="1200" cap="none" spc="200" normalizeH="0" baseline="0">
                <a:solidFill>
                  <a:schemeClr val="tx1">
                    <a:lumMod val="65000"/>
                    <a:lumOff val="35000"/>
                  </a:schemeClr>
                </a:solidFill>
                <a:uFillTx/>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a:t>单击此处编辑副标题</a:t>
            </a:r>
          </a:p>
        </p:txBody>
      </p:sp>
      <p:sp>
        <p:nvSpPr>
          <p:cNvPr id="16" name="日期占位符 15"/>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17" name="页脚占位符 16"/>
          <p:cNvSpPr>
            <a:spLocks noGrp="1"/>
          </p:cNvSpPr>
          <p:nvPr>
            <p:ph type="ftr" sz="quarter" idx="11"/>
            <p:custDataLst>
              <p:tags r:id="rId4"/>
            </p:custDataLst>
          </p:nvPr>
        </p:nvSpPr>
        <p:spPr/>
        <p:txBody>
          <a:bodyPr/>
          <a:lstStyle/>
          <a:p>
            <a:endParaRPr lang="zh-CN" altLang="en-US"/>
          </a:p>
        </p:txBody>
      </p:sp>
      <p:sp>
        <p:nvSpPr>
          <p:cNvPr id="18" name="灯片编号占位符 17"/>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 preserve="1">
  <p:cSld name="标题和内容">
    <p:bg>
      <p:bgPr>
        <a:solidFill>
          <a:srgbClr val="FFFFFF"/>
        </a:solidFill>
        <a:effectLst/>
      </p:bgPr>
    </p:bg>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456300" y="608400"/>
            <a:ext cx="8226900" cy="705600"/>
          </a:xfrm>
        </p:spPr>
        <p:txBody>
          <a:bodyPr vert="horz" lIns="90000" tIns="46800" rIns="90000" bIns="46800" rtlCol="0" anchor="ctr" anchorCtr="0">
            <a:normAutofit/>
          </a:bodyPr>
          <a:lstStyle>
            <a:lvl1pPr marL="0" marR="0" algn="l" defTabSz="914400" rtl="0" eaLnBrk="1" fontAlgn="auto" latinLnBrk="0" hangingPunct="1">
              <a:lnSpc>
                <a:spcPct val="100000"/>
              </a:lnSpc>
              <a:buNone/>
              <a:defRPr kumimoji="0" lang="zh-CN" altLang="en-US" sz="2700" b="1" i="0" u="none" strike="noStrike" kern="1200" cap="none" spc="300" normalizeH="0" baseline="0" noProof="1">
                <a:solidFill>
                  <a:schemeClr val="tx1">
                    <a:lumMod val="85000"/>
                    <a:lumOff val="15000"/>
                  </a:schemeClr>
                </a:solidFill>
                <a:uFillTx/>
                <a:latin typeface="Arial" pitchFamily="34" charset="0"/>
                <a:ea typeface="微软雅黑" panose="020b0503020204020204" pitchFamily="34" charset="-122"/>
                <a:cs typeface="+mj-cs"/>
                <a:sym typeface="+mn-ea"/>
              </a:defRPr>
            </a:lvl1pPr>
          </a:lstStyle>
          <a:p>
            <a:pPr lvl="0"/>
            <a:r>
              <a:rPr>
                <a:sym typeface="+mn-ea"/>
              </a:rPr>
              <a:t>单击此处编辑母版标题样式</a:t>
            </a:r>
          </a:p>
        </p:txBody>
      </p:sp>
      <p:sp>
        <p:nvSpPr>
          <p:cNvPr id="3" name="内容占位符 2"/>
          <p:cNvSpPr>
            <a:spLocks noGrp="1"/>
          </p:cNvSpPr>
          <p:nvPr>
            <p:ph idx="1"/>
            <p:custDataLst>
              <p:tags r:id="rId2"/>
            </p:custDataLst>
          </p:nvPr>
        </p:nvSpPr>
        <p:spPr>
          <a:xfrm>
            <a:off x="456300" y="1490400"/>
            <a:ext cx="8226900" cy="4759200"/>
          </a:xfrm>
        </p:spPr>
        <p:txBody>
          <a:bodyPr vert="horz" lIns="90000" tIns="46800" rIns="90000" bIns="46800" rtlCol="0">
            <a:normAutofit/>
          </a:bodyPr>
          <a:lstStyle>
            <a:lvl1pPr marL="171450" marR="0" lvl="0" indent="-171450" algn="l" defTabSz="914400" rtl="0" eaLnBrk="1" fontAlgn="auto" latinLnBrk="0" hangingPunct="1">
              <a:lnSpc>
                <a:spcPct val="130000"/>
              </a:lnSpc>
              <a:spcBef>
                <a:spcPct val="0"/>
              </a:spcBef>
              <a:spcAft>
                <a:spcPts val="1000"/>
              </a:spcAft>
              <a:buFont typeface="Arial" pitchFamily="34" charset="0"/>
              <a:buChar char="●"/>
              <a:defRPr kumimoji="0" lang="zh-CN" altLang="en-US" sz="135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1pPr>
            <a:lvl2pPr marL="514350" marR="0" lvl="1" indent="-171450" algn="l" defTabSz="914400" rtl="0" eaLnBrk="1" fontAlgn="auto" latinLnBrk="0" hangingPunct="1">
              <a:lnSpc>
                <a:spcPct val="120000"/>
              </a:lnSpc>
              <a:spcBef>
                <a:spcPct val="0"/>
              </a:spcBef>
              <a:spcAft>
                <a:spcPts val="600"/>
              </a:spcAft>
              <a:buFont typeface="Arial" pitchFamily="34" charset="0"/>
              <a:buChar char="●"/>
              <a:tabLst>
                <a:tab pos="1609725"/>
              </a:tabLst>
              <a:defRPr kumimoji="0" lang="zh-CN" altLang="en-US" sz="12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2pPr>
            <a:lvl3pPr marL="857250" marR="0" lvl="2" indent="-171450" algn="l" defTabSz="914400" rtl="0" eaLnBrk="1" fontAlgn="auto" latinLnBrk="0" hangingPunct="1">
              <a:lnSpc>
                <a:spcPct val="120000"/>
              </a:lnSpc>
              <a:spcBef>
                <a:spcPct val="0"/>
              </a:spcBef>
              <a:spcAft>
                <a:spcPts val="600"/>
              </a:spcAft>
              <a:buFont typeface="Arial" pitchFamily="34" charset="0"/>
              <a:buChar char="●"/>
              <a:defRPr kumimoji="0" lang="zh-CN" altLang="en-US" sz="12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3pPr>
            <a:lvl4pPr marL="1200150" marR="0" lvl="3" indent="-171450" algn="l" defTabSz="914400" rtl="0" eaLnBrk="1" fontAlgn="auto" latinLnBrk="0" hangingPunct="1">
              <a:lnSpc>
                <a:spcPct val="120000"/>
              </a:lnSpc>
              <a:spcBef>
                <a:spcPct val="0"/>
              </a:spcBef>
              <a:spcAft>
                <a:spcPts val="300"/>
              </a:spcAft>
              <a:buFont typeface="Wingdings"/>
              <a:buChar char=""/>
              <a:defRPr kumimoji="0" lang="zh-CN" altLang="en-US" sz="105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4pPr>
            <a:lvl5pPr marL="1543050" marR="0" lvl="4" indent="-171450" algn="l" defTabSz="914400" rtl="0" eaLnBrk="1" fontAlgn="auto" latinLnBrk="0" hangingPunct="1">
              <a:lnSpc>
                <a:spcPct val="120000"/>
              </a:lnSpc>
              <a:spcBef>
                <a:spcPct val="0"/>
              </a:spcBef>
              <a:spcAft>
                <a:spcPts val="300"/>
              </a:spcAft>
              <a:buFont typeface="Arial" pitchFamily="34" charset="0"/>
              <a:buChar char="•"/>
              <a:defRPr kumimoji="0" lang="zh-CN" altLang="en-US" sz="105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5pPr>
            <a:lvl6pPr marL="1714500" indent="0">
              <a:buNone/>
              <a:defRPr/>
            </a:lvl6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secHead" preserve="1">
  <p:cSld name="节标题">
    <p:bg>
      <p:bgPr>
        <a:solidFill>
          <a:srgbClr val="FFFFFF"/>
        </a:solidFill>
        <a:effectLst/>
      </p:bgPr>
    </p:bg>
    <p:spTree>
      <p:nvGrpSpPr>
        <p:cNvPr id="1" name=""/>
        <p:cNvGrpSpPr/>
        <p:nvPr/>
      </p:nvGrpSpPr>
      <p:grpSpPr>
        <a:xfrm>
          <a:off x="0" y="0"/>
          <a:ext cx="0" cy="0"/>
        </a:xfrm>
      </p:grpSpPr>
      <p:sp>
        <p:nvSpPr>
          <p:cNvPr id="2" name="标题 1"/>
          <p:cNvSpPr>
            <a:spLocks noGrp="1"/>
          </p:cNvSpPr>
          <p:nvPr>
            <p:ph type="title" hasCustomPrompt="1"/>
            <p:custDataLst>
              <p:tags r:id="rId1"/>
            </p:custDataLst>
          </p:nvPr>
        </p:nvSpPr>
        <p:spPr>
          <a:xfrm>
            <a:off x="1493100" y="3848400"/>
            <a:ext cx="5826600" cy="766800"/>
          </a:xfrm>
        </p:spPr>
        <p:txBody>
          <a:bodyPr lIns="90000" tIns="46800" rIns="90000" bIns="46800" anchor="b" anchorCtr="0">
            <a:normAutofit/>
          </a:bodyPr>
          <a:lstStyle>
            <a:lvl1pPr>
              <a:defRPr sz="3300" b="1" i="0" u="none" strike="noStrike" kern="1200" cap="none" spc="300" normalizeH="0" baseline="0">
                <a:solidFill>
                  <a:schemeClr val="tx1">
                    <a:lumMod val="85000"/>
                    <a:lumOff val="15000"/>
                  </a:schemeClr>
                </a:solidFill>
                <a:effectLst/>
                <a:uFillTx/>
              </a:defRPr>
            </a:lvl1pPr>
          </a:lstStyle>
          <a:p>
            <a:r>
              <a:rPr lang="zh-CN" altLang="en-US"/>
              <a:t>单击此处编辑标题</a:t>
            </a:r>
          </a:p>
        </p:txBody>
      </p:sp>
      <p:sp>
        <p:nvSpPr>
          <p:cNvPr id="3" name="文本占位符 2"/>
          <p:cNvSpPr>
            <a:spLocks noGrp="1"/>
          </p:cNvSpPr>
          <p:nvPr>
            <p:ph type="body" idx="1" hasCustomPrompt="1"/>
            <p:custDataLst>
              <p:tags r:id="rId2"/>
            </p:custDataLst>
          </p:nvPr>
        </p:nvSpPr>
        <p:spPr>
          <a:xfrm>
            <a:off x="1493100" y="4615200"/>
            <a:ext cx="5826600" cy="867600"/>
          </a:xfrm>
        </p:spPr>
        <p:txBody>
          <a:bodyPr lIns="90000" tIns="46800" rIns="90000" bIns="46800">
            <a:normAutofit/>
          </a:bodyPr>
          <a:lstStyle>
            <a:lvl1pPr marL="0" indent="0" eaLnBrk="1" fontAlgn="auto" latinLnBrk="0" hangingPunct="1">
              <a:lnSpc>
                <a:spcPct val="130000"/>
              </a:lnSpc>
              <a:buNone/>
              <a:defRPr kumimoji="0" lang="zh-CN" altLang="en-US" sz="135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a:t>单击此处编辑文本</a:t>
            </a: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Obj" preserve="1">
  <p:cSld name="两栏内容">
    <p:bg>
      <p:bgPr>
        <a:solidFill>
          <a:srgbClr val="FFFFFF"/>
        </a:solidFill>
        <a:effectLst/>
      </p:bgPr>
    </p:bg>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456300" y="608400"/>
            <a:ext cx="82269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2700" b="1" i="0" u="none" strike="noStrike" kern="1200" cap="none" spc="300" normalizeH="0" baseline="0" noProof="1">
                <a:solidFill>
                  <a:schemeClr val="tx1">
                    <a:lumMod val="85000"/>
                    <a:lumOff val="15000"/>
                  </a:schemeClr>
                </a:solidFill>
                <a:uFillTx/>
                <a:latin typeface="Arial" pitchFamily="34" charset="0"/>
                <a:ea typeface="微软雅黑" panose="020b0503020204020204" pitchFamily="34" charset="-122"/>
                <a:cs typeface="+mj-cs"/>
                <a:sym typeface="+mn-ea"/>
              </a:defRPr>
            </a:lvl1pPr>
          </a:lstStyle>
          <a:p>
            <a:pPr lvl="0"/>
            <a:r>
              <a:rPr>
                <a:sym typeface="+mn-ea"/>
              </a:rPr>
              <a:t>单击此处编辑母版标题样式</a:t>
            </a:r>
          </a:p>
        </p:txBody>
      </p:sp>
      <p:sp>
        <p:nvSpPr>
          <p:cNvPr id="3" name="内容占位符 2"/>
          <p:cNvSpPr>
            <a:spLocks noGrp="1"/>
          </p:cNvSpPr>
          <p:nvPr>
            <p:ph sz="half" idx="1"/>
            <p:custDataLst>
              <p:tags r:id="rId2"/>
            </p:custDataLst>
          </p:nvPr>
        </p:nvSpPr>
        <p:spPr>
          <a:xfrm>
            <a:off x="456300" y="1501200"/>
            <a:ext cx="3882600" cy="4748400"/>
          </a:xfrm>
        </p:spPr>
        <p:txBody>
          <a:bodyPr vert="horz" lIns="90000" tIns="46800" rIns="90000" bIns="46800" rtlCol="0">
            <a:normAutofit/>
          </a:bodyPr>
          <a:lstStyle>
            <a:lvl1pPr marL="171450" marR="0" lvl="0" indent="-171450" algn="l" defTabSz="914400" rtl="0" eaLnBrk="1" fontAlgn="auto" latinLnBrk="0" hangingPunct="1">
              <a:lnSpc>
                <a:spcPct val="130000"/>
              </a:lnSpc>
              <a:spcBef>
                <a:spcPct val="0"/>
              </a:spcBef>
              <a:spcAft>
                <a:spcPts val="600"/>
              </a:spcAft>
              <a:buFont typeface="Arial" pitchFamily="34" charset="0"/>
              <a:buChar char="●"/>
              <a:defRPr kumimoji="0" lang="zh-CN" altLang="en-US" sz="12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1pPr>
            <a:lvl2pPr marL="514350" marR="0" lvl="1" indent="-171450" algn="l" defTabSz="914400" rtl="0" eaLnBrk="1" fontAlgn="auto" latinLnBrk="0" hangingPunct="1">
              <a:lnSpc>
                <a:spcPct val="120000"/>
              </a:lnSpc>
              <a:spcBef>
                <a:spcPct val="0"/>
              </a:spcBef>
              <a:spcAft>
                <a:spcPts val="600"/>
              </a:spcAft>
              <a:buFont typeface="Arial" pitchFamily="34" charset="0"/>
              <a:buChar char="●"/>
              <a:tabLst>
                <a:tab pos="1609725"/>
              </a:tabLst>
              <a:defRPr kumimoji="0" lang="zh-CN" altLang="en-US" sz="12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2pPr>
            <a:lvl3pPr marL="857250" marR="0" lvl="2" indent="-171450" algn="l" defTabSz="914400" rtl="0" eaLnBrk="1" fontAlgn="auto" latinLnBrk="0" hangingPunct="1">
              <a:lnSpc>
                <a:spcPct val="120000"/>
              </a:lnSpc>
              <a:spcBef>
                <a:spcPct val="0"/>
              </a:spcBef>
              <a:spcAft>
                <a:spcPts val="600"/>
              </a:spcAft>
              <a:buFont typeface="Arial" pitchFamily="34" charset="0"/>
              <a:buChar char="●"/>
              <a:defRPr kumimoji="0" lang="zh-CN" altLang="en-US" sz="12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3pPr>
            <a:lvl4pPr marL="1200150" marR="0" lvl="3" indent="-171450" algn="l" defTabSz="914400" rtl="0" eaLnBrk="1" fontAlgn="auto" latinLnBrk="0" hangingPunct="1">
              <a:lnSpc>
                <a:spcPct val="120000"/>
              </a:lnSpc>
              <a:spcBef>
                <a:spcPct val="0"/>
              </a:spcBef>
              <a:spcAft>
                <a:spcPts val="300"/>
              </a:spcAft>
              <a:buFont typeface="Wingdings"/>
              <a:buChar char=""/>
              <a:defRPr kumimoji="0" lang="zh-CN" altLang="en-US" sz="105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4pPr>
            <a:lvl5pPr marL="1543050" marR="0" lvl="4" indent="-171450" algn="l" defTabSz="914400" rtl="0" eaLnBrk="1" fontAlgn="auto" latinLnBrk="0" hangingPunct="1">
              <a:lnSpc>
                <a:spcPct val="120000"/>
              </a:lnSpc>
              <a:spcBef>
                <a:spcPct val="0"/>
              </a:spcBef>
              <a:spcAft>
                <a:spcPts val="300"/>
              </a:spcAft>
              <a:buFont typeface="Arial" pitchFamily="34" charset="0"/>
              <a:buChar char="•"/>
              <a:defRPr kumimoji="0" lang="zh-CN" altLang="en-US" sz="105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4" name="内容占位符 3"/>
          <p:cNvSpPr>
            <a:spLocks noGrp="1"/>
          </p:cNvSpPr>
          <p:nvPr>
            <p:ph sz="half" idx="2"/>
            <p:custDataLst>
              <p:tags r:id="rId3"/>
            </p:custDataLst>
          </p:nvPr>
        </p:nvSpPr>
        <p:spPr>
          <a:xfrm>
            <a:off x="4808700" y="1501200"/>
            <a:ext cx="3882600" cy="4748400"/>
          </a:xfrm>
        </p:spPr>
        <p:txBody>
          <a:bodyPr lIns="90000" tIns="46800" rIns="90000" bIns="46800">
            <a:normAutofit/>
          </a:bodyPr>
          <a:lstStyle>
            <a:lvl1pPr marL="171450" indent="-171450" eaLnBrk="1" fontAlgn="auto" latinLnBrk="0" hangingPunct="1">
              <a:lnSpc>
                <a:spcPct val="130000"/>
              </a:lnSpc>
              <a:spcAft>
                <a:spcPts val="600"/>
              </a:spcAft>
              <a:buFont typeface="Arial" pitchFamily="34" charset="0"/>
              <a:buChar char="●"/>
              <a:defRPr sz="1200" u="none" strike="noStrike" kern="1200" cap="none" spc="150" normalizeH="0" baseline="0">
                <a:solidFill>
                  <a:schemeClr val="tx1">
                    <a:lumMod val="65000"/>
                    <a:lumOff val="35000"/>
                  </a:schemeClr>
                </a:solidFill>
                <a:latin typeface="Arial" pitchFamily="34" charset="0"/>
                <a:ea typeface="微软雅黑" panose="020b0503020204020204" pitchFamily="34" charset="-122"/>
              </a:defRPr>
            </a:lvl1pPr>
            <a:lvl2pPr marL="514350" indent="-171450" defTabSz="914400" eaLnBrk="1" fontAlgn="auto" latinLnBrk="0" hangingPunct="1">
              <a:lnSpc>
                <a:spcPct val="120000"/>
              </a:lnSpc>
              <a:buFont typeface="Arial" pitchFamily="34" charset="0"/>
              <a:buChar char="●"/>
              <a:tabLst>
                <a:tab pos="1609725"/>
              </a:tabLst>
              <a:defRPr sz="1200" u="none" strike="noStrike" kern="1200" cap="none" spc="150" normalizeH="0" baseline="0">
                <a:solidFill>
                  <a:schemeClr val="tx1">
                    <a:lumMod val="65000"/>
                    <a:lumOff val="35000"/>
                  </a:schemeClr>
                </a:solidFill>
                <a:latin typeface="Arial" pitchFamily="34" charset="0"/>
                <a:ea typeface="微软雅黑" panose="020b0503020204020204" pitchFamily="34" charset="-122"/>
              </a:defRPr>
            </a:lvl2pPr>
            <a:lvl3pPr marL="857250" indent="-171450" eaLnBrk="1" fontAlgn="auto" latinLnBrk="0" hangingPunct="1">
              <a:lnSpc>
                <a:spcPct val="120000"/>
              </a:lnSpc>
              <a:buFont typeface="Arial" pitchFamily="34" charset="0"/>
              <a:buChar char="●"/>
              <a:defRPr sz="1200" u="none" strike="noStrike" kern="1200" cap="none" spc="150" normalizeH="0" baseline="0">
                <a:solidFill>
                  <a:schemeClr val="tx1">
                    <a:lumMod val="65000"/>
                    <a:lumOff val="35000"/>
                  </a:schemeClr>
                </a:solidFill>
                <a:latin typeface="Arial" pitchFamily="34" charset="0"/>
                <a:ea typeface="微软雅黑" panose="020b0503020204020204" pitchFamily="34" charset="-122"/>
              </a:defRPr>
            </a:lvl3pPr>
            <a:lvl4pPr marL="1200150" indent="-171450" eaLnBrk="1" fontAlgn="auto" latinLnBrk="0" hangingPunct="1">
              <a:lnSpc>
                <a:spcPct val="120000"/>
              </a:lnSpc>
              <a:buFont typeface="Wingdings"/>
              <a:buChar char=""/>
              <a:defRPr sz="1050" u="none" strike="noStrike" kern="1200" cap="none" spc="150" normalizeH="0" baseline="0">
                <a:solidFill>
                  <a:schemeClr val="tx1">
                    <a:lumMod val="65000"/>
                    <a:lumOff val="35000"/>
                  </a:schemeClr>
                </a:solidFill>
                <a:latin typeface="Arial" pitchFamily="34" charset="0"/>
                <a:ea typeface="微软雅黑" panose="020b0503020204020204" pitchFamily="34" charset="-122"/>
              </a:defRPr>
            </a:lvl4pPr>
            <a:lvl5pPr eaLnBrk="1" fontAlgn="auto" latinLnBrk="0" hangingPunct="1">
              <a:lnSpc>
                <a:spcPct val="120000"/>
              </a:lnSpc>
              <a:defRPr sz="1050" u="none" strike="noStrike" kern="1200" cap="none" spc="150" normalizeH="0">
                <a:solidFill>
                  <a:schemeClr val="tx1">
                    <a:lumMod val="65000"/>
                    <a:lumOff val="35000"/>
                  </a:schemeClr>
                </a:solidFill>
                <a:latin typeface="Arial" pitchFamily="34" charset="0"/>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custDataLst>
              <p:tags r:id="rId4"/>
            </p:custDataLst>
          </p:nvPr>
        </p:nvSpPr>
        <p:spPr/>
        <p:txBody>
          <a:bodyPr/>
          <a:lstStyle/>
          <a:p>
            <a:fld id="{760FBDFE-C587-4B4C-A407-44438C67B59E}" type="datetimeFigureOut">
              <a:rPr lang="zh-CN" altLang="en-US" smtClean="0"/>
              <a:t/>
            </a:fld>
            <a:endParaRPr lang="zh-CN" altLang="en-US"/>
          </a:p>
        </p:txBody>
      </p:sp>
      <p:sp>
        <p:nvSpPr>
          <p:cNvPr id="6" name="页脚占位符 5"/>
          <p:cNvSpPr>
            <a:spLocks noGrp="1"/>
          </p:cNvSpPr>
          <p:nvPr>
            <p:ph type="ftr" sz="quarter" idx="11"/>
            <p:custDataLst>
              <p:tags r:id="rId5"/>
            </p:custDataLst>
          </p:nvPr>
        </p:nvSpPr>
        <p:spPr/>
        <p:txBody>
          <a:bodyPr/>
          <a:lstStyle/>
          <a:p>
            <a:endParaRPr lang="zh-CN" altLang="en-US"/>
          </a:p>
        </p:txBody>
      </p:sp>
      <p:sp>
        <p:nvSpPr>
          <p:cNvPr id="7" name="灯片编号占位符 6"/>
          <p:cNvSpPr>
            <a:spLocks noGrp="1"/>
          </p:cNvSpPr>
          <p:nvPr>
            <p:ph type="sldNum" sz="quarter" idx="12"/>
            <p:custDataLst>
              <p:tags r:id="rId6"/>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TxTwoObj" preserve="1">
  <p:cSld name="比较">
    <p:bg>
      <p:bgPr>
        <a:solidFill>
          <a:srgbClr val="FFFFFF"/>
        </a:solidFill>
        <a:effectLst/>
      </p:bgPr>
    </p:bg>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456300" y="608400"/>
            <a:ext cx="82269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2700" b="1" i="0" u="none" strike="noStrike" kern="1200" cap="none" spc="300" normalizeH="0" baseline="0" noProof="1">
                <a:solidFill>
                  <a:schemeClr val="tx1">
                    <a:lumMod val="85000"/>
                    <a:lumOff val="15000"/>
                  </a:schemeClr>
                </a:solidFill>
                <a:uFillTx/>
                <a:latin typeface="Arial" pitchFamily="34" charset="0"/>
                <a:ea typeface="微软雅黑" panose="020b0503020204020204" pitchFamily="34" charset="-122"/>
                <a:cs typeface="+mj-cs"/>
                <a:sym typeface="+mn-ea"/>
              </a:defRPr>
            </a:lvl1pPr>
          </a:lstStyle>
          <a:p>
            <a:pPr lvl="0"/>
            <a:r>
              <a:rPr>
                <a:sym typeface="+mn-ea"/>
              </a:rPr>
              <a:t>单击此处编辑母版标题样式</a:t>
            </a:r>
          </a:p>
        </p:txBody>
      </p:sp>
      <p:sp>
        <p:nvSpPr>
          <p:cNvPr id="3" name="文本占位符 2"/>
          <p:cNvSpPr>
            <a:spLocks noGrp="1"/>
          </p:cNvSpPr>
          <p:nvPr>
            <p:ph type="body" idx="1" hasCustomPrompt="1"/>
            <p:custDataLst>
              <p:tags r:id="rId2"/>
            </p:custDataLst>
          </p:nvPr>
        </p:nvSpPr>
        <p:spPr>
          <a:xfrm>
            <a:off x="456300" y="1429200"/>
            <a:ext cx="4006800" cy="381600"/>
          </a:xfrm>
        </p:spPr>
        <p:txBody>
          <a:bodyPr lIns="101600" tIns="38100" rIns="76200" bIns="38100" anchor="t" anchorCtr="0">
            <a:normAutofit/>
          </a:bodyPr>
          <a:lstStyle>
            <a:lvl1pPr marL="0" indent="0" eaLnBrk="1" fontAlgn="auto" latinLnBrk="0" hangingPunct="1">
              <a:lnSpc>
                <a:spcPct val="100000"/>
              </a:lnSpc>
              <a:spcAft>
                <a:spcPct val="0"/>
              </a:spcAft>
              <a:buNone/>
              <a:defRPr sz="1500" b="1" u="none" strike="noStrike" kern="1200" cap="none" spc="200" normalizeH="0" baseline="0">
                <a:solidFill>
                  <a:schemeClr val="tx1">
                    <a:lumMod val="75000"/>
                    <a:lumOff val="25000"/>
                  </a:schemeClr>
                </a:solidFill>
                <a:uFillTx/>
                <a:latin typeface="Arial" pitchFamily="34" charset="0"/>
                <a:ea typeface="微软雅黑" panose="020b0503020204020204" pitchFamily="34" charset="-122"/>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单击此处编辑文本</a:t>
            </a:r>
          </a:p>
        </p:txBody>
      </p:sp>
      <p:sp>
        <p:nvSpPr>
          <p:cNvPr id="4" name="内容占位符 3"/>
          <p:cNvSpPr>
            <a:spLocks noGrp="1"/>
          </p:cNvSpPr>
          <p:nvPr>
            <p:ph sz="half" idx="2"/>
            <p:custDataLst>
              <p:tags r:id="rId3"/>
            </p:custDataLst>
          </p:nvPr>
        </p:nvSpPr>
        <p:spPr>
          <a:xfrm>
            <a:off x="456300" y="1854000"/>
            <a:ext cx="4006800" cy="4395600"/>
          </a:xfrm>
        </p:spPr>
        <p:txBody>
          <a:bodyPr vert="horz" lIns="101600" tIns="0" rIns="82550" bIns="0" rtlCol="0">
            <a:normAutofit/>
          </a:bodyPr>
          <a:lstStyle>
            <a:lvl1pPr marL="171450" marR="0" lvl="0" indent="-171450" algn="l" defTabSz="914400" rtl="0" eaLnBrk="1" fontAlgn="auto" latinLnBrk="0" hangingPunct="1">
              <a:lnSpc>
                <a:spcPct val="130000"/>
              </a:lnSpc>
              <a:spcBef>
                <a:spcPct val="0"/>
              </a:spcBef>
              <a:spcAft>
                <a:spcPts val="600"/>
              </a:spcAft>
              <a:buFont typeface="Arial" pitchFamily="34" charset="0"/>
              <a:buChar char="●"/>
              <a:defRPr kumimoji="0" lang="zh-CN" altLang="en-US" sz="12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1pPr>
            <a:lvl2pPr marL="514350" marR="0" lvl="1" indent="-171450" algn="l" defTabSz="914400" rtl="0" eaLnBrk="1" fontAlgn="auto" latinLnBrk="0" hangingPunct="1">
              <a:lnSpc>
                <a:spcPct val="120000"/>
              </a:lnSpc>
              <a:spcBef>
                <a:spcPct val="0"/>
              </a:spcBef>
              <a:spcAft>
                <a:spcPts val="600"/>
              </a:spcAft>
              <a:buFont typeface="Arial" pitchFamily="34" charset="0"/>
              <a:buChar char="●"/>
              <a:tabLst>
                <a:tab pos="1609725"/>
              </a:tabLst>
              <a:defRPr kumimoji="0" lang="zh-CN" altLang="en-US" sz="12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2pPr>
            <a:lvl3pPr marL="857250" marR="0" lvl="2" indent="-171450" algn="l" defTabSz="914400" rtl="0" eaLnBrk="1" fontAlgn="auto" latinLnBrk="0" hangingPunct="1">
              <a:lnSpc>
                <a:spcPct val="120000"/>
              </a:lnSpc>
              <a:spcBef>
                <a:spcPct val="0"/>
              </a:spcBef>
              <a:spcAft>
                <a:spcPts val="600"/>
              </a:spcAft>
              <a:buFont typeface="Arial" pitchFamily="34" charset="0"/>
              <a:buChar char="●"/>
              <a:defRPr kumimoji="0" lang="zh-CN" altLang="en-US" sz="12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3pPr>
            <a:lvl4pPr marL="1200150" marR="0" lvl="3" indent="-171450" algn="l" defTabSz="914400" rtl="0" eaLnBrk="1" fontAlgn="auto" latinLnBrk="0" hangingPunct="1">
              <a:lnSpc>
                <a:spcPct val="120000"/>
              </a:lnSpc>
              <a:spcBef>
                <a:spcPct val="0"/>
              </a:spcBef>
              <a:spcAft>
                <a:spcPts val="300"/>
              </a:spcAft>
              <a:buFont typeface="Wingdings"/>
              <a:buChar char=""/>
              <a:defRPr kumimoji="0" lang="zh-CN" altLang="en-US" sz="105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4pPr>
            <a:lvl5pPr marL="1543050" marR="0" lvl="4" indent="-171450" algn="l" defTabSz="914400" rtl="0" eaLnBrk="1" fontAlgn="auto" latinLnBrk="0" hangingPunct="1">
              <a:lnSpc>
                <a:spcPct val="120000"/>
              </a:lnSpc>
              <a:spcBef>
                <a:spcPct val="0"/>
              </a:spcBef>
              <a:spcAft>
                <a:spcPts val="300"/>
              </a:spcAft>
              <a:buFont typeface="Arial" pitchFamily="34" charset="0"/>
              <a:buChar char="•"/>
              <a:defRPr kumimoji="0" lang="zh-CN" altLang="en-US" sz="105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5" name="文本占位符 4"/>
          <p:cNvSpPr>
            <a:spLocks noGrp="1"/>
          </p:cNvSpPr>
          <p:nvPr>
            <p:ph type="body" sz="quarter" idx="3" hasCustomPrompt="1"/>
            <p:custDataLst>
              <p:tags r:id="rId4"/>
            </p:custDataLst>
          </p:nvPr>
        </p:nvSpPr>
        <p:spPr>
          <a:xfrm>
            <a:off x="4676813" y="1421729"/>
            <a:ext cx="4006800" cy="381600"/>
          </a:xfrm>
        </p:spPr>
        <p:txBody>
          <a:bodyPr vert="horz" lIns="101600" tIns="38100" rIns="76200" bIns="38100" rtlCol="0" anchor="t" anchorCtr="0">
            <a:normAutofit/>
          </a:bodyPr>
          <a:lstStyle>
            <a:lvl1pPr marL="0" marR="0" lvl="0" indent="0" algn="l" defTabSz="914400" rtl="0" eaLnBrk="1" fontAlgn="auto" latinLnBrk="0" hangingPunct="1">
              <a:lnSpc>
                <a:spcPct val="100000"/>
              </a:lnSpc>
              <a:spcBef>
                <a:spcPct val="0"/>
              </a:spcBef>
              <a:spcAft>
                <a:spcPct val="0"/>
              </a:spcAft>
              <a:buFont typeface="Arial" pitchFamily="34" charset="0"/>
              <a:buNone/>
              <a:defRPr kumimoji="0" lang="zh-CN" altLang="en-US" sz="1500" b="1" i="0" u="none" strike="noStrike" kern="1200" cap="none" spc="200" normalizeH="0" baseline="0" noProof="1">
                <a:solidFill>
                  <a:schemeClr val="tx1">
                    <a:lumMod val="75000"/>
                    <a:lumOff val="25000"/>
                  </a:schemeClr>
                </a:solidFill>
                <a:uFillTx/>
                <a:latin typeface="Arial" pitchFamily="34" charset="0"/>
                <a:ea typeface="微软雅黑" panose="020b0503020204020204" pitchFamily="34" charset="-122"/>
                <a:cs typeface="+mn-cs"/>
                <a:sym typeface="+mn-ea"/>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a:sym typeface="+mn-ea"/>
              </a:rPr>
              <a:t>单击此处编辑文本</a:t>
            </a:r>
          </a:p>
        </p:txBody>
      </p:sp>
      <p:sp>
        <p:nvSpPr>
          <p:cNvPr id="6" name="内容占位符 5"/>
          <p:cNvSpPr>
            <a:spLocks noGrp="1"/>
          </p:cNvSpPr>
          <p:nvPr>
            <p:ph sz="quarter" idx="4"/>
            <p:custDataLst>
              <p:tags r:id="rId5"/>
            </p:custDataLst>
          </p:nvPr>
        </p:nvSpPr>
        <p:spPr>
          <a:xfrm>
            <a:off x="4676813" y="1854000"/>
            <a:ext cx="4006800" cy="4395600"/>
          </a:xfrm>
        </p:spPr>
        <p:txBody>
          <a:bodyPr vert="horz" lIns="101600" tIns="0" rIns="82550" bIns="0" rtlCol="0">
            <a:normAutofit/>
          </a:bodyPr>
          <a:lstStyle>
            <a:lvl1pPr marL="171450" marR="0" lvl="0" indent="-171450" algn="l" defTabSz="914400" rtl="0" eaLnBrk="1" fontAlgn="auto" latinLnBrk="0" hangingPunct="1">
              <a:lnSpc>
                <a:spcPct val="130000"/>
              </a:lnSpc>
              <a:spcBef>
                <a:spcPct val="0"/>
              </a:spcBef>
              <a:spcAft>
                <a:spcPts val="600"/>
              </a:spcAft>
              <a:buFont typeface="Arial" pitchFamily="34" charset="0"/>
              <a:buChar char="●"/>
              <a:defRPr kumimoji="0" lang="zh-CN" altLang="en-US" sz="12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1pPr>
            <a:lvl2pPr marL="514350" marR="0" lvl="1" indent="-171450" algn="l" defTabSz="914400" rtl="0" eaLnBrk="1" fontAlgn="auto" latinLnBrk="0" hangingPunct="1">
              <a:lnSpc>
                <a:spcPct val="120000"/>
              </a:lnSpc>
              <a:spcBef>
                <a:spcPct val="0"/>
              </a:spcBef>
              <a:spcAft>
                <a:spcPts val="600"/>
              </a:spcAft>
              <a:buFont typeface="Arial" pitchFamily="34" charset="0"/>
              <a:buChar char="●"/>
              <a:tabLst>
                <a:tab pos="1609725"/>
              </a:tabLst>
              <a:defRPr kumimoji="0" lang="zh-CN" altLang="en-US" sz="12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2pPr>
            <a:lvl3pPr marL="857250" marR="0" lvl="2" indent="-171450" algn="l" defTabSz="914400" rtl="0" eaLnBrk="1" fontAlgn="auto" latinLnBrk="0" hangingPunct="1">
              <a:lnSpc>
                <a:spcPct val="120000"/>
              </a:lnSpc>
              <a:spcBef>
                <a:spcPct val="0"/>
              </a:spcBef>
              <a:spcAft>
                <a:spcPts val="600"/>
              </a:spcAft>
              <a:buFont typeface="Arial" pitchFamily="34" charset="0"/>
              <a:buChar char="●"/>
              <a:defRPr kumimoji="0" lang="zh-CN" altLang="en-US" sz="12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3pPr>
            <a:lvl4pPr marL="1200150" marR="0" lvl="3" indent="-171450" algn="l" defTabSz="914400" rtl="0" eaLnBrk="1" fontAlgn="auto" latinLnBrk="0" hangingPunct="1">
              <a:lnSpc>
                <a:spcPct val="120000"/>
              </a:lnSpc>
              <a:spcBef>
                <a:spcPct val="0"/>
              </a:spcBef>
              <a:spcAft>
                <a:spcPts val="300"/>
              </a:spcAft>
              <a:buFont typeface="Wingdings"/>
              <a:buChar char=""/>
              <a:defRPr kumimoji="0" lang="zh-CN" altLang="en-US" sz="105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4pPr>
            <a:lvl5pPr marL="1543050" marR="0" lvl="4" indent="-171450" algn="l" defTabSz="914400" rtl="0" eaLnBrk="1" fontAlgn="auto" latinLnBrk="0" hangingPunct="1">
              <a:lnSpc>
                <a:spcPct val="120000"/>
              </a:lnSpc>
              <a:spcBef>
                <a:spcPct val="0"/>
              </a:spcBef>
              <a:spcAft>
                <a:spcPts val="300"/>
              </a:spcAft>
              <a:buFont typeface="Arial" pitchFamily="34" charset="0"/>
              <a:buChar char="•"/>
              <a:defRPr kumimoji="0" lang="zh-CN" altLang="en-US" sz="105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7" name="日期占位符 6"/>
          <p:cNvSpPr>
            <a:spLocks noGrp="1"/>
          </p:cNvSpPr>
          <p:nvPr>
            <p:ph type="dt" sz="half" idx="10"/>
            <p:custDataLst>
              <p:tags r:id="rId6"/>
            </p:custDataLst>
          </p:nvPr>
        </p:nvSpPr>
        <p:spPr/>
        <p:txBody>
          <a:bodyPr/>
          <a:lstStyle/>
          <a:p>
            <a:fld id="{760FBDFE-C587-4B4C-A407-44438C67B59E}" type="datetimeFigureOut">
              <a:rPr lang="zh-CN" altLang="en-US" smtClean="0"/>
              <a:t/>
            </a:fld>
            <a:endParaRPr lang="zh-CN" altLang="en-US"/>
          </a:p>
        </p:txBody>
      </p:sp>
      <p:sp>
        <p:nvSpPr>
          <p:cNvPr id="8" name="页脚占位符 7"/>
          <p:cNvSpPr>
            <a:spLocks noGrp="1"/>
          </p:cNvSpPr>
          <p:nvPr>
            <p:ph type="ftr" sz="quarter" idx="11"/>
            <p:custDataLst>
              <p:tags r:id="rId7"/>
            </p:custDataLst>
          </p:nvPr>
        </p:nvSpPr>
        <p:spPr/>
        <p:txBody>
          <a:bodyPr/>
          <a:lstStyle/>
          <a:p>
            <a:endParaRPr lang="zh-CN" altLang="en-US"/>
          </a:p>
        </p:txBody>
      </p:sp>
      <p:sp>
        <p:nvSpPr>
          <p:cNvPr id="9" name="灯片编号占位符 8"/>
          <p:cNvSpPr>
            <a:spLocks noGrp="1"/>
          </p:cNvSpPr>
          <p:nvPr>
            <p:ph type="sldNum" sz="quarter" idx="12"/>
            <p:custDataLst>
              <p:tags r:id="rId8"/>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Only" preserve="1">
  <p:cSld name="仅标题">
    <p:bg>
      <p:bgPr>
        <a:solidFill>
          <a:srgbClr val="FFFFFF"/>
        </a:solidFill>
        <a:effectLst/>
      </p:bgPr>
    </p:bg>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456300" y="608400"/>
            <a:ext cx="82269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2700" b="1" i="0" u="none" strike="noStrike" kern="1200" cap="none" spc="300" normalizeH="0" baseline="0" noProof="1">
                <a:solidFill>
                  <a:schemeClr val="tx1">
                    <a:lumMod val="85000"/>
                    <a:lumOff val="15000"/>
                  </a:schemeClr>
                </a:solidFill>
                <a:uFillTx/>
                <a:latin typeface="Arial" pitchFamily="34" charset="0"/>
                <a:ea typeface="微软雅黑" panose="020b0503020204020204" pitchFamily="34" charset="-122"/>
                <a:cs typeface="+mj-cs"/>
                <a:sym typeface="+mn-ea"/>
              </a:defRPr>
            </a:lvl1pPr>
          </a:lstStyle>
          <a:p>
            <a:pPr lvl="0"/>
            <a:r>
              <a:rPr>
                <a:sym typeface="+mn-ea"/>
              </a:rPr>
              <a:t>单击此处编辑母版标题样式</a:t>
            </a:r>
          </a:p>
        </p:txBody>
      </p:sp>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blank" preserve="1">
  <p:cSld name="空白">
    <p:bg>
      <p:bgPr>
        <a:solidFill>
          <a:srgbClr val="FFFFFF"/>
        </a:solidFill>
        <a:effectLst/>
      </p:bgPr>
    </p:bg>
    <p:spTree>
      <p:nvGrpSpPr>
        <p:cNvPr id="1" name=""/>
        <p:cNvGrpSpPr/>
        <p:nvPr/>
      </p:nvGrpSpPr>
      <p:grpSpPr>
        <a:xfrm>
          <a:off x="0" y="0"/>
          <a:ext cx="0" cy="0"/>
        </a:xfrm>
      </p:grpSpPr>
      <p:sp>
        <p:nvSpPr>
          <p:cNvPr id="2" name="日期占位符 1"/>
          <p:cNvSpPr>
            <a:spLocks noGrp="1"/>
          </p:cNvSpPr>
          <p:nvPr>
            <p:ph type="dt" sz="half" idx="10"/>
            <p:custDataLst>
              <p:tags r:id="rId1"/>
            </p:custDataLst>
          </p:nvPr>
        </p:nvSpPr>
        <p:spPr/>
        <p:txBody>
          <a:bodyPr/>
          <a:lstStyle/>
          <a:p>
            <a:fld id="{760FBDFE-C587-4B4C-A407-44438C67B59E}" type="datetimeFigureOut">
              <a:rPr lang="zh-CN" altLang="en-US" smtClean="0"/>
              <a:t/>
            </a:fld>
            <a:endParaRPr lang="zh-CN" altLang="en-US"/>
          </a:p>
        </p:txBody>
      </p:sp>
      <p:sp>
        <p:nvSpPr>
          <p:cNvPr id="3" name="页脚占位符 2"/>
          <p:cNvSpPr>
            <a:spLocks noGrp="1"/>
          </p:cNvSpPr>
          <p:nvPr>
            <p:ph type="ftr" sz="quarter" idx="11"/>
            <p:custDataLst>
              <p:tags r:id="rId2"/>
            </p:custDataLst>
          </p:nvPr>
        </p:nvSpPr>
        <p:spPr/>
        <p:txBody>
          <a:bodyPr/>
          <a:lstStyle/>
          <a:p>
            <a:endParaRPr lang="zh-CN" altLang="en-US"/>
          </a:p>
        </p:txBody>
      </p:sp>
      <p:sp>
        <p:nvSpPr>
          <p:cNvPr id="4" name="灯片编号占位符 3"/>
          <p:cNvSpPr>
            <a:spLocks noGrp="1"/>
          </p:cNvSpPr>
          <p:nvPr>
            <p:ph type="sldNum" sz="quarter" idx="12"/>
            <p:custDataLst>
              <p:tags r:id="rId3"/>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图片与标题">
    <p:bg>
      <p:bgPr>
        <a:solidFill>
          <a:srgbClr val="FFFFFF"/>
        </a:solidFill>
        <a:effectLst/>
      </p:bgPr>
    </p:bg>
    <p:spTree>
      <p:nvGrpSpPr>
        <p:cNvPr id="1" name=""/>
        <p:cNvGrpSpPr/>
        <p:nvPr/>
      </p:nvGrpSpPr>
      <p:grpSpPr>
        <a:xfrm>
          <a:off x="0" y="0"/>
          <a:ext cx="0" cy="0"/>
        </a:xfrm>
      </p:grpSpPr>
      <p:sp>
        <p:nvSpPr>
          <p:cNvPr id="3" name="图片占位符 2"/>
          <p:cNvSpPr>
            <a:spLocks noGrp="1"/>
          </p:cNvSpPr>
          <p:nvPr>
            <p:ph type="pic" idx="1"/>
            <p:custDataLst>
              <p:tags r:id="rId1"/>
            </p:custDataLst>
          </p:nvPr>
        </p:nvSpPr>
        <p:spPr>
          <a:xfrm>
            <a:off x="456300" y="1555200"/>
            <a:ext cx="3924808" cy="4608000"/>
          </a:xfrm>
        </p:spPr>
        <p:txBody>
          <a:bodyPr vert="horz" lIns="90000" tIns="46800" rIns="90000" bIns="46800" rtlCol="0">
            <a:normAutofit/>
          </a:bodyPr>
          <a:lstStyle>
            <a:lvl1pPr marL="0" marR="0" lvl="0" indent="0" algn="l" defTabSz="914400" rtl="0" eaLnBrk="1" fontAlgn="auto" latinLnBrk="0" hangingPunct="1">
              <a:lnSpc>
                <a:spcPct val="130000"/>
              </a:lnSpc>
              <a:spcBef>
                <a:spcPct val="0"/>
              </a:spcBef>
              <a:spcAft>
                <a:spcPts val="1000"/>
              </a:spcAft>
              <a:buFont typeface="Arial" pitchFamily="34" charset="0"/>
              <a:buNone/>
              <a:defRPr kumimoji="0" lang="zh-CN" altLang="en-US" sz="1200" b="0" i="0" u="none" strike="noStrike" kern="1200" cap="none" spc="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1pPr>
            <a:lvl2pPr marL="514350" marR="0" lvl="1" indent="-171450" algn="l" defTabSz="914400" rtl="0" eaLnBrk="1" fontAlgn="auto" latinLnBrk="0" hangingPunct="1">
              <a:lnSpc>
                <a:spcPct val="130000"/>
              </a:lnSpc>
              <a:spcBef>
                <a:spcPct val="0"/>
              </a:spcBef>
              <a:spcAft>
                <a:spcPts val="1000"/>
              </a:spcAft>
              <a:buFont typeface="Arial" pitchFamily="34" charset="0"/>
              <a:buChar char="•"/>
              <a:tabLst>
                <a:tab pos="1609725"/>
              </a:tabLst>
              <a:defRPr kumimoji="0" lang="zh-CN" altLang="en-US" sz="1200" b="0" i="0" u="none" strike="noStrike" kern="1200" cap="none" spc="150" normalizeH="0" baseline="0" noProof="1">
                <a:solidFill>
                  <a:schemeClr val="tx1"/>
                </a:solidFill>
                <a:uFillTx/>
                <a:latin typeface="+mn-lt"/>
                <a:ea typeface="+mn-ea"/>
                <a:cs typeface="+mn-cs"/>
                <a:sym typeface="+mn-ea"/>
              </a:defRPr>
            </a:lvl2pPr>
            <a:lvl3pPr marL="857250" marR="0" lvl="2" indent="-171450" algn="l" defTabSz="914400" rtl="0" eaLnBrk="1" fontAlgn="auto" latinLnBrk="0" hangingPunct="1">
              <a:lnSpc>
                <a:spcPct val="130000"/>
              </a:lnSpc>
              <a:spcBef>
                <a:spcPct val="0"/>
              </a:spcBef>
              <a:spcAft>
                <a:spcPts val="1000"/>
              </a:spcAft>
              <a:buFont typeface="Arial" pitchFamily="34" charset="0"/>
              <a:buChar char="•"/>
              <a:defRPr kumimoji="0" lang="zh-CN" altLang="en-US" sz="1200" b="0" i="0" u="none" strike="noStrike" kern="1200" cap="none" spc="150" normalizeH="0" baseline="0" noProof="1">
                <a:solidFill>
                  <a:schemeClr val="tx1"/>
                </a:solidFill>
                <a:uFillTx/>
                <a:latin typeface="+mn-lt"/>
                <a:ea typeface="+mn-ea"/>
                <a:cs typeface="+mn-cs"/>
                <a:sym typeface="+mn-ea"/>
              </a:defRPr>
            </a:lvl3pPr>
            <a:lvl4pPr marL="1200150" marR="0" lvl="3" indent="-171450" algn="l" defTabSz="914400" rtl="0" eaLnBrk="1" fontAlgn="auto" latinLnBrk="0" hangingPunct="1">
              <a:lnSpc>
                <a:spcPct val="130000"/>
              </a:lnSpc>
              <a:spcBef>
                <a:spcPct val="0"/>
              </a:spcBef>
              <a:spcAft>
                <a:spcPts val="1000"/>
              </a:spcAft>
              <a:buFont typeface="Arial" pitchFamily="34" charset="0"/>
              <a:buChar char="•"/>
              <a:defRPr kumimoji="0" lang="zh-CN" altLang="en-US" sz="1200" b="0" i="0" u="none" strike="noStrike" kern="1200" cap="none" spc="150" normalizeH="0" baseline="0" noProof="1">
                <a:solidFill>
                  <a:schemeClr val="tx1"/>
                </a:solidFill>
                <a:uFillTx/>
                <a:latin typeface="+mn-lt"/>
                <a:ea typeface="+mn-ea"/>
                <a:cs typeface="+mn-cs"/>
                <a:sym typeface="+mn-ea"/>
              </a:defRPr>
            </a:lvl4pPr>
            <a:lvl5pPr marL="1543050" marR="0" lvl="4" indent="-171450" algn="l" defTabSz="914400" rtl="0" eaLnBrk="1" fontAlgn="auto" latinLnBrk="0" hangingPunct="1">
              <a:lnSpc>
                <a:spcPct val="130000"/>
              </a:lnSpc>
              <a:spcBef>
                <a:spcPct val="0"/>
              </a:spcBef>
              <a:spcAft>
                <a:spcPts val="1000"/>
              </a:spcAft>
              <a:buFont typeface="Arial" pitchFamily="34" charset="0"/>
              <a:buChar char="•"/>
              <a:defRPr kumimoji="0" lang="zh-CN" altLang="en-US" sz="1200" b="0" i="0" u="none" strike="noStrike" kern="1200" cap="none" spc="150" normalizeH="0" baseline="0" noProof="1">
                <a:solidFill>
                  <a:schemeClr val="tx1"/>
                </a:solidFill>
                <a:uFillTx/>
                <a:latin typeface="+mn-lt"/>
                <a:ea typeface="+mn-ea"/>
                <a:cs typeface="+mn-cs"/>
                <a:sym typeface="+mn-ea"/>
              </a:defRPr>
            </a:lvl5pPr>
          </a:lstStyle>
          <a:p>
            <a:pPr lvl="0"/>
            <a:endParaRPr>
              <a:sym typeface="+mn-ea"/>
            </a:endParaRPr>
          </a:p>
        </p:txBody>
      </p:sp>
      <p:sp>
        <p:nvSpPr>
          <p:cNvPr id="4" name="文本占位符 3"/>
          <p:cNvSpPr>
            <a:spLocks noGrp="1"/>
          </p:cNvSpPr>
          <p:nvPr>
            <p:ph type="body" sz="half" idx="2"/>
            <p:custDataLst>
              <p:tags r:id="rId2"/>
            </p:custDataLst>
          </p:nvPr>
        </p:nvSpPr>
        <p:spPr>
          <a:xfrm>
            <a:off x="4762800" y="1555200"/>
            <a:ext cx="3920400" cy="4608000"/>
          </a:xfrm>
        </p:spPr>
        <p:txBody>
          <a:bodyPr vert="horz" lIns="90000" tIns="46800" rIns="90000" bIns="46800" rtlCol="0">
            <a:normAutofit/>
          </a:bodyPr>
          <a:lstStyle>
            <a:lvl1pPr marL="0" marR="0" lvl="0" indent="0" algn="l" defTabSz="914400" rtl="0" eaLnBrk="1" fontAlgn="auto" latinLnBrk="0" hangingPunct="1">
              <a:lnSpc>
                <a:spcPct val="130000"/>
              </a:lnSpc>
              <a:spcBef>
                <a:spcPct val="0"/>
              </a:spcBef>
              <a:spcAft>
                <a:spcPts val="600"/>
              </a:spcAft>
              <a:buFont typeface="Arial" pitchFamily="34" charset="0"/>
              <a:buNone/>
              <a:defRPr kumimoji="0" lang="zh-CN" altLang="en-US" sz="12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1pPr>
            <a:lvl2pPr marL="342900" indent="0" defTabSz="914400" eaLnBrk="1" fontAlgn="auto" latinLnBrk="0" hangingPunct="1">
              <a:buFont typeface="Arial" pitchFamily="34" charset="0"/>
              <a:buNone/>
              <a:tabLst>
                <a:tab pos="1609725"/>
              </a:tabLst>
              <a:defRPr u="none" strike="noStrike" kern="1200" cap="none" spc="150" normalizeH="0">
                <a:solidFill>
                  <a:schemeClr val="tx1">
                    <a:lumMod val="65000"/>
                    <a:lumOff val="35000"/>
                  </a:schemeClr>
                </a:solidFill>
                <a:uFillTx/>
                <a:latin typeface="Arial" pitchFamily="34" charset="0"/>
                <a:ea typeface="微软雅黑" panose="020b0503020204020204" pitchFamily="34" charset="-122"/>
              </a:defRPr>
            </a:lvl2pPr>
            <a:lvl3pPr eaLnBrk="1" fontAlgn="auto" latinLnBrk="0" hangingPunct="1">
              <a:buFont typeface="Arial" pitchFamily="34" charset="0"/>
              <a:buChar char="●"/>
              <a:defRPr u="none" strike="noStrike" kern="1200" cap="none" spc="150" normalizeH="0">
                <a:solidFill>
                  <a:schemeClr val="tx1">
                    <a:lumMod val="65000"/>
                    <a:lumOff val="35000"/>
                  </a:schemeClr>
                </a:solidFill>
                <a:uFillTx/>
                <a:latin typeface="Arial" pitchFamily="34" charset="0"/>
                <a:ea typeface="微软雅黑" panose="020b0503020204020204" pitchFamily="34" charset="-122"/>
              </a:defRPr>
            </a:lvl3pPr>
            <a:lvl4pPr eaLnBrk="1" fontAlgn="auto" latinLnBrk="0" hangingPunct="1">
              <a:defRPr u="none" strike="noStrike" kern="1200" cap="none" spc="150" normalizeH="0">
                <a:solidFill>
                  <a:schemeClr val="tx1">
                    <a:lumMod val="65000"/>
                    <a:lumOff val="35000"/>
                  </a:schemeClr>
                </a:solidFill>
                <a:uFillTx/>
                <a:latin typeface="Arial" pitchFamily="34" charset="0"/>
                <a:ea typeface="微软雅黑" panose="020b0503020204020204" pitchFamily="34" charset="-122"/>
              </a:defRPr>
            </a:lvl4pPr>
            <a:lvl5pPr eaLnBrk="1" fontAlgn="auto" latinLnBrk="0" hangingPunct="1">
              <a:defRPr u="none" strike="noStrike" kern="1200" cap="none" spc="150" normalizeH="0">
                <a:solidFill>
                  <a:schemeClr val="tx1">
                    <a:lumMod val="65000"/>
                    <a:lumOff val="35000"/>
                  </a:schemeClr>
                </a:solidFill>
                <a:uFillTx/>
                <a:latin typeface="Arial" pitchFamily="34" charset="0"/>
                <a:ea typeface="微软雅黑" panose="020b0503020204020204" pitchFamily="34" charset="-122"/>
              </a:defRPr>
            </a:lvl5pPr>
          </a:lstStyle>
          <a:p>
            <a:pPr lvl="0"/>
            <a:r>
              <a:rPr>
                <a:sym typeface="+mn-ea"/>
              </a:rPr>
              <a:t>单击此处编辑母版文本样式</a:t>
            </a:r>
          </a:p>
        </p:txBody>
      </p:sp>
      <p:sp>
        <p:nvSpPr>
          <p:cNvPr id="5" name="日期占位符 4"/>
          <p:cNvSpPr>
            <a:spLocks noGrp="1"/>
          </p:cNvSpPr>
          <p:nvPr>
            <p:ph type="dt" sz="half" idx="10"/>
            <p:custDataLst>
              <p:tags r:id="rId3"/>
            </p:custDataLst>
          </p:nvPr>
        </p:nvSpPr>
        <p:spPr/>
        <p:txBody>
          <a:bodyPr/>
          <a:lstStyle/>
          <a:p>
            <a:fld id="{9EFD9D74-47D9-4702-A33C-335B63B48DBF}" type="datetimeFigureOut">
              <a:rPr lang="zh-CN" altLang="en-US" smtClean="0"/>
              <a:t/>
            </a:fld>
            <a:endParaRPr lang="zh-CN" altLang="en-US"/>
          </a:p>
        </p:txBody>
      </p:sp>
      <p:sp>
        <p:nvSpPr>
          <p:cNvPr id="6" name="页脚占位符 5"/>
          <p:cNvSpPr>
            <a:spLocks noGrp="1"/>
          </p:cNvSpPr>
          <p:nvPr>
            <p:ph type="ftr" sz="quarter" idx="11"/>
            <p:custDataLst>
              <p:tags r:id="rId4"/>
            </p:custDataLst>
          </p:nvPr>
        </p:nvSpPr>
        <p:spPr/>
        <p:txBody>
          <a:bodyPr/>
          <a:lstStyle/>
          <a:p>
            <a:endParaRPr lang="zh-CN" altLang="en-US"/>
          </a:p>
        </p:txBody>
      </p:sp>
      <p:sp>
        <p:nvSpPr>
          <p:cNvPr id="7" name="灯片编号占位符 6"/>
          <p:cNvSpPr>
            <a:spLocks noGrp="1"/>
          </p:cNvSpPr>
          <p:nvPr>
            <p:ph type="sldNum" sz="quarter" idx="12"/>
            <p:custDataLst>
              <p:tags r:id="rId5"/>
            </p:custDataLst>
          </p:nvPr>
        </p:nvSpPr>
        <p:spPr/>
        <p:txBody>
          <a:bodyPr/>
          <a:lstStyle/>
          <a:p>
            <a:fld id="{FABC47A4-756D-490B-A52F-7D9E2C9FC05F}" type="slidenum">
              <a:rPr lang="zh-CN" altLang="en-US" smtClean="0"/>
              <a:t/>
            </a:fld>
            <a:endParaRPr lang="zh-CN" altLang="en-US"/>
          </a:p>
        </p:txBody>
      </p:sp>
      <p:sp>
        <p:nvSpPr>
          <p:cNvPr id="9" name="标题 8"/>
          <p:cNvSpPr>
            <a:spLocks noGrp="1"/>
          </p:cNvSpPr>
          <p:nvPr>
            <p:ph type="title"/>
            <p:custDataLst>
              <p:tags r:id="rId6"/>
            </p:custDataLst>
          </p:nvPr>
        </p:nvSpPr>
        <p:spPr/>
        <p:txBody>
          <a:bodyPr/>
          <a:lstStyle>
            <a:lvl1pPr>
              <a:defRPr baseline="0"/>
            </a:lvl1pPr>
          </a:lstStyle>
          <a:p>
            <a:r>
              <a:rPr lang="zh-CN" altLang="en-US"/>
              <a:t>单击此处编辑母版标题样式</a:t>
            </a:r>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itleAndTx" preserve="1">
  <p:cSld name="竖排标题与文本">
    <p:bg>
      <p:bgPr>
        <a:solidFill>
          <a:srgbClr val="FFFFFF"/>
        </a:solidFill>
        <a:effectLst/>
      </p:bgPr>
    </p:bg>
    <p:spTree>
      <p:nvGrpSpPr>
        <p:cNvPr id="1" name=""/>
        <p:cNvGrpSpPr/>
        <p:nvPr/>
      </p:nvGrpSpPr>
      <p:grpSpPr>
        <a:xfrm>
          <a:off x="0" y="0"/>
          <a:ext cx="0" cy="0"/>
        </a:xfrm>
      </p:grpSpPr>
      <p:sp>
        <p:nvSpPr>
          <p:cNvPr id="2" name="竖排标题 1"/>
          <p:cNvSpPr>
            <a:spLocks noGrp="1"/>
          </p:cNvSpPr>
          <p:nvPr>
            <p:ph type="title" orient="vert" hasCustomPrompt="1"/>
            <p:custDataLst>
              <p:tags r:id="rId1"/>
            </p:custDataLst>
          </p:nvPr>
        </p:nvSpPr>
        <p:spPr>
          <a:xfrm>
            <a:off x="7676100" y="914400"/>
            <a:ext cx="783000" cy="5029200"/>
          </a:xfrm>
        </p:spPr>
        <p:txBody>
          <a:bodyPr vert="eaVert" lIns="90000" tIns="46800" rIns="90000" bIns="46800" rtlCol="0" anchor="ctr" anchorCtr="0">
            <a:normAutofit/>
          </a:bodyPr>
          <a:lstStyle>
            <a:lvl1pPr marL="0" marR="0" lvl="0" algn="l" defTabSz="914400" rtl="0" eaLnBrk="1" fontAlgn="auto" latinLnBrk="0" hangingPunct="1">
              <a:lnSpc>
                <a:spcPct val="100000"/>
              </a:lnSpc>
              <a:spcAft>
                <a:spcPct val="0"/>
              </a:spcAft>
              <a:buNone/>
              <a:defRPr kumimoji="0" lang="zh-CN" altLang="en-US" sz="2100" b="1" i="0" u="none" strike="noStrike" kern="1200" cap="none" spc="300" normalizeH="0" baseline="0" noProof="1">
                <a:solidFill>
                  <a:schemeClr val="tx1">
                    <a:lumMod val="85000"/>
                    <a:lumOff val="15000"/>
                  </a:schemeClr>
                </a:solidFill>
                <a:uFillTx/>
                <a:latin typeface="Arial" pitchFamily="34" charset="0"/>
                <a:ea typeface="微软雅黑" panose="020b0503020204020204" pitchFamily="34" charset="-122"/>
                <a:cs typeface="+mj-cs"/>
                <a:sym typeface="+mn-ea"/>
              </a:defRPr>
            </a:lvl1pPr>
          </a:lstStyle>
          <a:p>
            <a:pPr lvl="0"/>
            <a:r>
              <a:rPr>
                <a:sym typeface="+mn-ea"/>
              </a:rPr>
              <a:t>单击此处编辑标题</a:t>
            </a:r>
          </a:p>
        </p:txBody>
      </p:sp>
      <p:sp>
        <p:nvSpPr>
          <p:cNvPr id="3" name="竖排文字占位符 2"/>
          <p:cNvSpPr>
            <a:spLocks noGrp="1"/>
          </p:cNvSpPr>
          <p:nvPr>
            <p:ph type="body" orient="vert" idx="1"/>
            <p:custDataLst>
              <p:tags r:id="rId2"/>
            </p:custDataLst>
          </p:nvPr>
        </p:nvSpPr>
        <p:spPr>
          <a:xfrm>
            <a:off x="685800" y="914400"/>
            <a:ext cx="6876900" cy="5029200"/>
          </a:xfrm>
        </p:spPr>
        <p:txBody>
          <a:bodyPr vert="eaVert" lIns="46800" tIns="46800" rIns="46800" bIns="46800"/>
          <a:lstStyle>
            <a:lvl1pPr marL="171450" indent="-171450" eaLnBrk="1" fontAlgn="auto" latinLnBrk="0" hangingPunct="1">
              <a:lnSpc>
                <a:spcPct val="130000"/>
              </a:lnSpc>
              <a:spcAft>
                <a:spcPts val="1000"/>
              </a:spcAft>
              <a:buFont typeface="Arial" pitchFamily="34" charset="0"/>
              <a:buChar char="●"/>
              <a:defRPr u="none" strike="noStrike" kern="1200" cap="none" spc="150" normalizeH="0" baseline="0">
                <a:solidFill>
                  <a:schemeClr val="tx1">
                    <a:lumMod val="65000"/>
                    <a:lumOff val="35000"/>
                  </a:schemeClr>
                </a:solidFill>
                <a:uFillTx/>
              </a:defRPr>
            </a:lvl1pPr>
            <a:lvl2pPr marL="514350" indent="-171450" defTabSz="914400" eaLnBrk="1" fontAlgn="auto" latinLnBrk="0" hangingPunct="1">
              <a:lnSpc>
                <a:spcPct val="120000"/>
              </a:lnSpc>
              <a:spcAft>
                <a:spcPts val="600"/>
              </a:spcAft>
              <a:buFont typeface="Arial" pitchFamily="34" charset="0"/>
              <a:buChar char="●"/>
              <a:tabLst>
                <a:tab pos="1609725"/>
              </a:tabLst>
              <a:defRPr u="none" strike="noStrike" kern="1200" cap="none" spc="150" normalizeH="0" baseline="0">
                <a:solidFill>
                  <a:schemeClr val="tx1">
                    <a:lumMod val="65000"/>
                    <a:lumOff val="35000"/>
                  </a:schemeClr>
                </a:solidFill>
                <a:uFillTx/>
              </a:defRPr>
            </a:lvl2pPr>
            <a:lvl3pPr marL="857250" indent="-171450" eaLnBrk="1" fontAlgn="auto" latinLnBrk="0" hangingPunct="1">
              <a:lnSpc>
                <a:spcPct val="120000"/>
              </a:lnSpc>
              <a:spcAft>
                <a:spcPts val="600"/>
              </a:spcAft>
              <a:buFont typeface="Arial" pitchFamily="34" charset="0"/>
              <a:buChar char="●"/>
              <a:defRPr u="none" strike="noStrike" kern="1200" cap="none" spc="150" normalizeH="0" baseline="0">
                <a:solidFill>
                  <a:schemeClr val="tx1">
                    <a:lumMod val="65000"/>
                    <a:lumOff val="35000"/>
                  </a:schemeClr>
                </a:solidFill>
                <a:uFillTx/>
              </a:defRPr>
            </a:lvl3pPr>
            <a:lvl4pPr marL="1200150" indent="-171450" eaLnBrk="1" fontAlgn="auto" latinLnBrk="0" hangingPunct="1">
              <a:lnSpc>
                <a:spcPct val="120000"/>
              </a:lnSpc>
              <a:spcAft>
                <a:spcPts val="300"/>
              </a:spcAft>
              <a:buFont typeface="Wingdings"/>
              <a:buChar char=""/>
              <a:defRPr u="none" strike="noStrike" kern="1200" cap="none" spc="150" normalizeH="0" baseline="0">
                <a:solidFill>
                  <a:schemeClr val="tx1">
                    <a:lumMod val="65000"/>
                    <a:lumOff val="35000"/>
                  </a:schemeClr>
                </a:solidFill>
                <a:uFillTx/>
              </a:defRPr>
            </a:lvl4pPr>
            <a:lvl5pPr marL="1543050" indent="-171450" eaLnBrk="1" fontAlgn="auto" latinLnBrk="0" hangingPunct="1">
              <a:lnSpc>
                <a:spcPct val="120000"/>
              </a:lnSpc>
              <a:spcAft>
                <a:spcPts val="300"/>
              </a:spcAft>
              <a:buFont typeface="Arial" pitchFamily="34" charset="0"/>
              <a:buChar char="•"/>
              <a:defRPr u="none" strike="noStrike" kern="1200" cap="none" spc="150" normalizeH="0" baseline="0">
                <a:solidFill>
                  <a:schemeClr val="tx1">
                    <a:lumMod val="65000"/>
                    <a:lumOff val="35000"/>
                  </a:schemeClr>
                </a:solidFill>
                <a:uFillTx/>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内容">
    <p:bg>
      <p:bgPr>
        <a:solidFill>
          <a:srgbClr val="FFFFFF"/>
        </a:solidFill>
        <a:effectLst/>
      </p:bgPr>
    </p:bg>
    <p:spTree>
      <p:nvGrpSpPr>
        <p:cNvPr id="1" name=""/>
        <p:cNvGrpSpPr/>
        <p:nvPr/>
      </p:nvGrpSpPr>
      <p:grpSpPr>
        <a:xfrm>
          <a:off x="0" y="0"/>
          <a: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
            </a:fld>
            <a:endParaRPr lang="zh-CN" altLang="en-US"/>
          </a:p>
        </p:txBody>
      </p:sp>
      <p:sp>
        <p:nvSpPr>
          <p:cNvPr id="7" name="内容占位符 6"/>
          <p:cNvSpPr>
            <a:spLocks noGrp="1"/>
          </p:cNvSpPr>
          <p:nvPr>
            <p:ph sz="quarter" idx="13"/>
            <p:custDataLst>
              <p:tags r:id="rId4"/>
            </p:custDataLst>
          </p:nvPr>
        </p:nvSpPr>
        <p:spPr>
          <a:xfrm>
            <a:off x="456300" y="774000"/>
            <a:ext cx="8229600" cy="5482800"/>
          </a:xfrm>
        </p:spPr>
        <p:txBody>
          <a:bodyPr/>
          <a:lstStyle>
            <a:lvl1pPr marL="171450" indent="-171450" eaLnBrk="1" fontAlgn="auto" latinLnBrk="0" hangingPunct="1">
              <a:lnSpc>
                <a:spcPct val="130000"/>
              </a:lnSpc>
              <a:buFont typeface="Arial" pitchFamily="34" charset="0"/>
              <a:buChar char="●"/>
              <a:defRPr u="none" strike="noStrike" kern="1200" cap="none" spc="150" normalizeH="0" baseline="0">
                <a:solidFill>
                  <a:schemeClr val="tx1">
                    <a:lumMod val="65000"/>
                    <a:lumOff val="35000"/>
                  </a:schemeClr>
                </a:solidFill>
                <a:uFillTx/>
              </a:defRPr>
            </a:lvl1pPr>
            <a:lvl2pPr marL="514350" indent="-171450" defTabSz="914400" eaLnBrk="1" fontAlgn="auto" latinLnBrk="0" hangingPunct="1">
              <a:lnSpc>
                <a:spcPct val="120000"/>
              </a:lnSpc>
              <a:buFont typeface="Arial" pitchFamily="34" charset="0"/>
              <a:buChar char="●"/>
              <a:tabLst>
                <a:tab pos="1609725"/>
              </a:tabLst>
              <a:defRPr u="none" strike="noStrike" kern="1200" cap="none" spc="150" normalizeH="0" baseline="0">
                <a:solidFill>
                  <a:schemeClr val="tx1">
                    <a:lumMod val="65000"/>
                    <a:lumOff val="35000"/>
                  </a:schemeClr>
                </a:solidFill>
                <a:uFillTx/>
              </a:defRPr>
            </a:lvl2pPr>
            <a:lvl3pPr marL="857250" indent="-171450" eaLnBrk="1" fontAlgn="auto" latinLnBrk="0" hangingPunct="1">
              <a:lnSpc>
                <a:spcPct val="120000"/>
              </a:lnSpc>
              <a:buFont typeface="Arial" pitchFamily="34" charset="0"/>
              <a:buChar char="●"/>
              <a:defRPr u="none" strike="noStrike" kern="1200" cap="none" spc="150" normalizeH="0" baseline="0">
                <a:solidFill>
                  <a:schemeClr val="tx1">
                    <a:lumMod val="65000"/>
                    <a:lumOff val="35000"/>
                  </a:schemeClr>
                </a:solidFill>
                <a:uFillTx/>
              </a:defRPr>
            </a:lvl3pPr>
            <a:lvl4pPr marL="1200150" indent="-171450" eaLnBrk="1" fontAlgn="auto" latinLnBrk="0" hangingPunct="1">
              <a:lnSpc>
                <a:spcPct val="120000"/>
              </a:lnSpc>
              <a:buFont typeface="Wingdings"/>
              <a:buChar char=""/>
              <a:defRPr u="none" strike="noStrike" kern="1200" cap="none" spc="150" normalizeH="0" baseline="0">
                <a:solidFill>
                  <a:schemeClr val="tx1">
                    <a:lumMod val="65000"/>
                    <a:lumOff val="35000"/>
                  </a:schemeClr>
                </a:solidFill>
                <a:uFillTx/>
              </a:defRPr>
            </a:lvl4pPr>
            <a:lvl5pPr marL="1543050" indent="-171450" eaLnBrk="1" fontAlgn="auto" latinLnBrk="0" hangingPunct="1">
              <a:lnSpc>
                <a:spcPct val="120000"/>
              </a:lnSpc>
              <a:buFont typeface="Arial" pitchFamily="34" charset="0"/>
              <a:buChar char="•"/>
              <a:defRPr u="none" strike="noStrike" kern="1200" cap="none" spc="150" normalizeH="0" baseline="0">
                <a:solidFill>
                  <a:schemeClr val="tx1">
                    <a:lumMod val="65000"/>
                    <a:lumOff val="35000"/>
                  </a:schemeClr>
                </a:solidFill>
                <a:uFillTx/>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末尾幻灯片">
    <p:bg>
      <p:bgPr>
        <a:solidFill>
          <a:srgbClr val="FFFFFF"/>
        </a:solidFill>
        <a:effectLst/>
      </p:bgPr>
    </p:bg>
    <p:spTree>
      <p:nvGrpSpPr>
        <p:cNvPr id="1" name=""/>
        <p:cNvGrpSpPr/>
        <p:nvPr/>
      </p:nvGrpSpPr>
      <p:grpSpPr>
        <a:xfrm>
          <a:off x="0" y="0"/>
          <a: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
            </a:fld>
            <a:endParaRPr lang="zh-CN" altLang="en-US"/>
          </a:p>
        </p:txBody>
      </p:sp>
      <p:sp>
        <p:nvSpPr>
          <p:cNvPr id="2" name="标题 1"/>
          <p:cNvSpPr>
            <a:spLocks noGrp="1"/>
          </p:cNvSpPr>
          <p:nvPr>
            <p:ph type="title" hasCustomPrompt="1"/>
            <p:custDataLst>
              <p:tags r:id="rId4"/>
            </p:custDataLst>
          </p:nvPr>
        </p:nvSpPr>
        <p:spPr>
          <a:xfrm>
            <a:off x="899100" y="2484000"/>
            <a:ext cx="7349400" cy="1018800"/>
          </a:xfrm>
        </p:spPr>
        <p:txBody>
          <a:bodyPr vert="horz" lIns="90000" tIns="46800" rIns="90000" bIns="46800" rtlCol="0" anchor="t" anchorCtr="0">
            <a:normAutofit/>
          </a:bodyPr>
          <a:lstStyle>
            <a:lvl1pPr marL="0" marR="0" algn="ctr" defTabSz="914400" rtl="0" eaLnBrk="1" fontAlgn="auto" latinLnBrk="0" hangingPunct="1">
              <a:lnSpc>
                <a:spcPct val="100000"/>
              </a:lnSpc>
              <a:buNone/>
              <a:defRPr kumimoji="0" lang="zh-CN" altLang="en-US" sz="4500" b="1" i="0" u="none" strike="noStrike" kern="1200" cap="none" spc="300" normalizeH="0" baseline="0" noProof="1">
                <a:solidFill>
                  <a:schemeClr val="tx1">
                    <a:lumMod val="85000"/>
                    <a:lumOff val="15000"/>
                  </a:schemeClr>
                </a:solidFill>
                <a:effectLst/>
                <a:uFillTx/>
                <a:latin typeface="Arial" pitchFamily="34" charset="0"/>
                <a:ea typeface="微软雅黑" panose="020b0503020204020204" pitchFamily="34" charset="-122"/>
                <a:cs typeface="+mj-cs"/>
                <a:sym typeface="+mn-ea"/>
              </a:defRPr>
            </a:lvl1pPr>
          </a:lstStyle>
          <a:p>
            <a:pPr lvl="0"/>
            <a:r>
              <a:rPr>
                <a:sym typeface="+mn-ea"/>
              </a:rPr>
              <a:t>单击此处编辑标题</a:t>
            </a:r>
          </a:p>
        </p:txBody>
      </p:sp>
      <p:sp>
        <p:nvSpPr>
          <p:cNvPr id="7" name="文本占位符 6"/>
          <p:cNvSpPr>
            <a:spLocks noGrp="1"/>
          </p:cNvSpPr>
          <p:nvPr>
            <p:ph type="body" sz="quarter" idx="13"/>
            <p:custDataLst>
              <p:tags r:id="rId5"/>
            </p:custDataLst>
          </p:nvPr>
        </p:nvSpPr>
        <p:spPr>
          <a:xfrm>
            <a:off x="899100" y="3560400"/>
            <a:ext cx="7349400" cy="471600"/>
          </a:xfrm>
        </p:spPr>
        <p:txBody>
          <a:bodyPr lIns="90000" tIns="46800" rIns="90000" bIns="46800">
            <a:normAutofit/>
          </a:bodyPr>
          <a:lstStyle>
            <a:lvl1pPr marL="0" indent="0" algn="ctr">
              <a:lnSpc>
                <a:spcPct val="110000"/>
              </a:lnSpc>
              <a:buNone/>
              <a:defRPr sz="1800" spc="200" baseline="0">
                <a:solidFill>
                  <a:schemeClr val="tx1">
                    <a:lumMod val="65000"/>
                    <a:lumOff val="35000"/>
                  </a:schemeClr>
                </a:solidFill>
              </a:defRPr>
            </a:lvl1pPr>
          </a:lstStyle>
          <a:p>
            <a:pPr lvl="0"/>
            <a:r>
              <a:rPr lang="zh-CN" altLang="en-US"/>
              <a:t>单击此处编辑母版文本样式</a:t>
            </a:r>
          </a:p>
        </p:txBody>
      </p:sp>
    </p:spTree>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4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5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6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7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8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9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0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1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2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3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4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5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6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7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8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9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0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1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2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3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4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5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6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7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8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9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0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1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2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3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4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5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6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7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5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8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5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9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slideLayout" Target="../slideLayouts/slideLayout12.xml" /><Relationship Id="rId13" Type="http://schemas.openxmlformats.org/officeDocument/2006/relationships/slideLayout" Target="../slideLayouts/slideLayout13.xml" /><Relationship Id="rId14" Type="http://schemas.openxmlformats.org/officeDocument/2006/relationships/slideLayout" Target="../slideLayouts/slideLayout14.xml" /><Relationship Id="rId15" Type="http://schemas.openxmlformats.org/officeDocument/2006/relationships/slideLayout" Target="../slideLayouts/slideLayout15.xml" /><Relationship Id="rId16" Type="http://schemas.openxmlformats.org/officeDocument/2006/relationships/slideLayout" Target="../slideLayouts/slideLayout16.xml" /><Relationship Id="rId17" Type="http://schemas.openxmlformats.org/officeDocument/2006/relationships/slideLayout" Target="../slideLayouts/slideLayout17.xml" /><Relationship Id="rId18" Type="http://schemas.openxmlformats.org/officeDocument/2006/relationships/slideLayout" Target="../slideLayouts/slideLayout18.xml" /><Relationship Id="rId19" Type="http://schemas.openxmlformats.org/officeDocument/2006/relationships/slideLayout" Target="../slideLayouts/slideLayout19.xml" /><Relationship Id="rId2" Type="http://schemas.openxmlformats.org/officeDocument/2006/relationships/slideLayout" Target="../slideLayouts/slideLayout2.xml" /><Relationship Id="rId20" Type="http://schemas.openxmlformats.org/officeDocument/2006/relationships/slideLayout" Target="../slideLayouts/slideLayout20.xml" /><Relationship Id="rId21" Type="http://schemas.openxmlformats.org/officeDocument/2006/relationships/slideLayout" Target="../slideLayouts/slideLayout21.xml" /><Relationship Id="rId22" Type="http://schemas.openxmlformats.org/officeDocument/2006/relationships/slideLayout" Target="../slideLayouts/slideLayout22.xml" /><Relationship Id="rId23" Type="http://schemas.openxmlformats.org/officeDocument/2006/relationships/slideLayout" Target="../slideLayouts/slideLayout23.xml" /><Relationship Id="rId24" Type="http://schemas.openxmlformats.org/officeDocument/2006/relationships/slideLayout" Target="../slideLayouts/slideLayout24.xml" /><Relationship Id="rId25" Type="http://schemas.openxmlformats.org/officeDocument/2006/relationships/slideLayout" Target="../slideLayouts/slideLayout25.xml" /><Relationship Id="rId26" Type="http://schemas.openxmlformats.org/officeDocument/2006/relationships/slideLayout" Target="../slideLayouts/slideLayout26.xml" /><Relationship Id="rId27" Type="http://schemas.openxmlformats.org/officeDocument/2006/relationships/slideLayout" Target="../slideLayouts/slideLayout27.xml" /><Relationship Id="rId28" Type="http://schemas.openxmlformats.org/officeDocument/2006/relationships/slideLayout" Target="../slideLayouts/slideLayout28.xml" /><Relationship Id="rId29" Type="http://schemas.openxmlformats.org/officeDocument/2006/relationships/slideLayout" Target="../slideLayouts/slideLayout29.xml" /><Relationship Id="rId3" Type="http://schemas.openxmlformats.org/officeDocument/2006/relationships/slideLayout" Target="../slideLayouts/slideLayout3.xml" /><Relationship Id="rId30" Type="http://schemas.openxmlformats.org/officeDocument/2006/relationships/slideLayout" Target="../slideLayouts/slideLayout30.xml" /><Relationship Id="rId31" Type="http://schemas.openxmlformats.org/officeDocument/2006/relationships/slideLayout" Target="../slideLayouts/slideLayout31.xml" /><Relationship Id="rId32" Type="http://schemas.openxmlformats.org/officeDocument/2006/relationships/slideLayout" Target="../slideLayouts/slideLayout32.xml" /><Relationship Id="rId33" Type="http://schemas.openxmlformats.org/officeDocument/2006/relationships/slideLayout" Target="../slideLayouts/slideLayout33.xml" /><Relationship Id="rId34" Type="http://schemas.openxmlformats.org/officeDocument/2006/relationships/slideLayout" Target="../slideLayouts/slideLayout34.xml" /><Relationship Id="rId35" Type="http://schemas.openxmlformats.org/officeDocument/2006/relationships/slideLayout" Target="../slideLayouts/slideLayout35.xml" /><Relationship Id="rId36" Type="http://schemas.openxmlformats.org/officeDocument/2006/relationships/slideLayout" Target="../slideLayouts/slideLayout36.xml" /><Relationship Id="rId37" Type="http://schemas.openxmlformats.org/officeDocument/2006/relationships/slideLayout" Target="../slideLayouts/slideLayout37.xml" /><Relationship Id="rId38" Type="http://schemas.openxmlformats.org/officeDocument/2006/relationships/slideLayout" Target="../slideLayouts/slideLayout38.xml" /><Relationship Id="rId39" Type="http://schemas.openxmlformats.org/officeDocument/2006/relationships/slideLayout" Target="../slideLayouts/slideLayout39.xml" /><Relationship Id="rId4" Type="http://schemas.openxmlformats.org/officeDocument/2006/relationships/slideLayout" Target="../slideLayouts/slideLayout4.xml" /><Relationship Id="rId40" Type="http://schemas.openxmlformats.org/officeDocument/2006/relationships/slideLayout" Target="../slideLayouts/slideLayout40.xml" /><Relationship Id="rId41" Type="http://schemas.openxmlformats.org/officeDocument/2006/relationships/slideLayout" Target="../slideLayouts/slideLayout41.xml" /><Relationship Id="rId42" Type="http://schemas.openxmlformats.org/officeDocument/2006/relationships/slideLayout" Target="../slideLayouts/slideLayout42.xml" /><Relationship Id="rId43" Type="http://schemas.openxmlformats.org/officeDocument/2006/relationships/slideLayout" Target="../slideLayouts/slideLayout43.xml" /><Relationship Id="rId44" Type="http://schemas.openxmlformats.org/officeDocument/2006/relationships/slideLayout" Target="../slideLayouts/slideLayout44.xml" /><Relationship Id="rId45" Type="http://schemas.openxmlformats.org/officeDocument/2006/relationships/slideLayout" Target="../slideLayouts/slideLayout45.xml" /><Relationship Id="rId46" Type="http://schemas.openxmlformats.org/officeDocument/2006/relationships/slideLayout" Target="../slideLayouts/slideLayout46.xml" /><Relationship Id="rId47" Type="http://schemas.openxmlformats.org/officeDocument/2006/relationships/slideLayout" Target="../slideLayouts/slideLayout47.xml" /><Relationship Id="rId48" Type="http://schemas.openxmlformats.org/officeDocument/2006/relationships/slideLayout" Target="../slideLayouts/slideLayout48.xml" /><Relationship Id="rId49" Type="http://schemas.openxmlformats.org/officeDocument/2006/relationships/slideLayout" Target="../slideLayouts/slideLayout49.xml" /><Relationship Id="rId5" Type="http://schemas.openxmlformats.org/officeDocument/2006/relationships/slideLayout" Target="../slideLayouts/slideLayout5.xml" /><Relationship Id="rId50" Type="http://schemas.openxmlformats.org/officeDocument/2006/relationships/slideLayout" Target="../slideLayouts/slideLayout50.xml" /><Relationship Id="rId51" Type="http://schemas.openxmlformats.org/officeDocument/2006/relationships/slideLayout" Target="../slideLayouts/slideLayout51.xml" /><Relationship Id="rId52" Type="http://schemas.openxmlformats.org/officeDocument/2006/relationships/tags" Target="../tags/tag57.xml" /><Relationship Id="rId53" Type="http://schemas.openxmlformats.org/officeDocument/2006/relationships/tags" Target="../tags/tag58.xml" /><Relationship Id="rId54" Type="http://schemas.openxmlformats.org/officeDocument/2006/relationships/tags" Target="../tags/tag59.xml" /><Relationship Id="rId55" Type="http://schemas.openxmlformats.org/officeDocument/2006/relationships/tags" Target="../tags/tag60.xml" /><Relationship Id="rId56" Type="http://schemas.openxmlformats.org/officeDocument/2006/relationships/tags" Target="../tags/tag61.xml" /><Relationship Id="rId57" Type="http://schemas.openxmlformats.org/officeDocument/2006/relationships/tags" Target="../tags/tag62.xml" /><Relationship Id="rId58" Type="http://schemas.openxmlformats.org/officeDocument/2006/relationships/theme" Target="../theme/theme1.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rgbClr val="FFFFFF"/>
        </a:solidFill>
        <a:effectLst/>
      </p:bgPr>
    </p:bg>
    <p:spTree>
      <p:nvGrpSpPr>
        <p:cNvPr id="1" name=""/>
        <p:cNvGrpSpPr/>
        <p:nvPr/>
      </p:nvGrpSpPr>
      <p:grpSpPr>
        <a:xfrm>
          <a:off x="0" y="0"/>
          <a:ext cx="0" cy="0"/>
        </a:xfrm>
      </p:grpSpPr>
      <p:sp>
        <p:nvSpPr>
          <p:cNvPr id="2" name="标题占位符 1"/>
          <p:cNvSpPr>
            <a:spLocks noGrp="1"/>
          </p:cNvSpPr>
          <p:nvPr>
            <p:ph type="title"/>
            <p:custDataLst>
              <p:tags r:id="rId52"/>
            </p:custDataLst>
          </p:nvPr>
        </p:nvSpPr>
        <p:spPr>
          <a:xfrm>
            <a:off x="456300" y="608400"/>
            <a:ext cx="8226900" cy="705600"/>
          </a:xfrm>
          <a:prstGeom prst="rect">
            <a:avLst/>
          </a:prstGeom>
        </p:spPr>
        <p:txBody>
          <a:bodyPr vert="horz" lIns="90170" tIns="46990" rIns="90170" bIns="46990" rtlCol="0" anchor="ctr" anchorCtr="0">
            <a:normAutofit/>
          </a:bodyPr>
          <a:lstStyle/>
          <a:p>
            <a:r>
              <a:rPr lang="zh-CN" altLang="en-US"/>
              <a:t>单击此处编辑母版标题样式</a:t>
            </a:r>
          </a:p>
        </p:txBody>
      </p:sp>
      <p:sp>
        <p:nvSpPr>
          <p:cNvPr id="3" name="文本占位符 2"/>
          <p:cNvSpPr>
            <a:spLocks noGrp="1"/>
          </p:cNvSpPr>
          <p:nvPr>
            <p:ph type="body" idx="1"/>
            <p:custDataLst>
              <p:tags r:id="rId53"/>
            </p:custDataLst>
          </p:nvPr>
        </p:nvSpPr>
        <p:spPr>
          <a:xfrm>
            <a:off x="456300" y="1490400"/>
            <a:ext cx="8226900" cy="4759200"/>
          </a:xfrm>
          <a:prstGeom prst="rect">
            <a:avLst/>
          </a:prstGeom>
        </p:spPr>
        <p:txBody>
          <a:bodyPr vert="horz" lIns="90000" tIns="46800" rIns="90000" bIns="4680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custDataLst>
              <p:tags r:id="rId54"/>
            </p:custDataLst>
          </p:nvPr>
        </p:nvSpPr>
        <p:spPr>
          <a:xfrm>
            <a:off x="459000" y="6314400"/>
            <a:ext cx="2025000" cy="316800"/>
          </a:xfrm>
          <a:prstGeom prst="rect">
            <a:avLst/>
          </a:prstGeom>
        </p:spPr>
        <p:txBody>
          <a:bodyPr vert="horz" lIns="91440" tIns="45720" rIns="91440" bIns="45720" rtlCol="0" anchor="ctr">
            <a:normAutofit/>
          </a:bodyPr>
          <a:lstStyle>
            <a:lvl1pPr algn="l">
              <a:defRPr sz="750" baseline="0">
                <a:solidFill>
                  <a:schemeClr val="tx1">
                    <a:tint val="75000"/>
                  </a:schemeClr>
                </a:solidFill>
                <a:latin typeface="Arial" pitchFamily="34" charset="0"/>
                <a:ea typeface="微软雅黑" panose="020b0503020204020204" pitchFamily="34" charset="-122"/>
              </a:defRPr>
            </a:lvl1p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3"/>
            <p:custDataLst>
              <p:tags r:id="rId55"/>
            </p:custDataLst>
          </p:nvPr>
        </p:nvSpPr>
        <p:spPr>
          <a:xfrm>
            <a:off x="3087000" y="6314400"/>
            <a:ext cx="2970000" cy="316800"/>
          </a:xfrm>
          <a:prstGeom prst="rect">
            <a:avLst/>
          </a:prstGeom>
        </p:spPr>
        <p:txBody>
          <a:bodyPr vert="horz" lIns="91440" tIns="45720" rIns="91440" bIns="45720" rtlCol="0" anchor="ctr">
            <a:normAutofit/>
          </a:bodyPr>
          <a:lstStyle>
            <a:lvl1pPr algn="ctr">
              <a:defRPr sz="750" baseline="0">
                <a:solidFill>
                  <a:schemeClr val="tx1">
                    <a:tint val="75000"/>
                  </a:schemeClr>
                </a:solidFill>
                <a:latin typeface="Arial" pitchFamily="34" charset="0"/>
                <a:ea typeface="微软雅黑" panose="020b0503020204020204" pitchFamily="34" charset="-122"/>
              </a:defRPr>
            </a:lvl1pPr>
          </a:lstStyle>
          <a:p>
            <a:endParaRPr lang="zh-CN" altLang="en-US"/>
          </a:p>
        </p:txBody>
      </p:sp>
      <p:sp>
        <p:nvSpPr>
          <p:cNvPr id="6" name="灯片编号占位符 5"/>
          <p:cNvSpPr>
            <a:spLocks noGrp="1"/>
          </p:cNvSpPr>
          <p:nvPr>
            <p:ph type="sldNum" sz="quarter" idx="4"/>
            <p:custDataLst>
              <p:tags r:id="rId56"/>
            </p:custDataLst>
          </p:nvPr>
        </p:nvSpPr>
        <p:spPr>
          <a:xfrm>
            <a:off x="6658200" y="6314400"/>
            <a:ext cx="2025000" cy="316800"/>
          </a:xfrm>
          <a:prstGeom prst="rect">
            <a:avLst/>
          </a:prstGeom>
        </p:spPr>
        <p:txBody>
          <a:bodyPr vert="horz" lIns="91440" tIns="45720" rIns="91440" bIns="45720" rtlCol="0" anchor="ctr">
            <a:normAutofit/>
          </a:bodyPr>
          <a:lstStyle>
            <a:lvl1pPr algn="r">
              <a:defRPr sz="750" baseline="0">
                <a:solidFill>
                  <a:schemeClr val="tx1">
                    <a:tint val="75000"/>
                  </a:schemeClr>
                </a:solidFill>
                <a:latin typeface="Arial" pitchFamily="34" charset="0"/>
                <a:ea typeface="微软雅黑" panose="020b0503020204020204" pitchFamily="34" charset="-122"/>
              </a:defRPr>
            </a:lvl1pPr>
          </a:lstStyle>
          <a:p>
            <a:fld id="{49AE70B2-8BF9-45C0-BB95-33D1B9D3A854}" type="slidenum">
              <a:rPr lang="zh-CN" altLang="en-US" smtClean="0"/>
              <a:t>0</a:t>
            </a:fld>
            <a:endParaRPr lang="zh-CN" altLang="en-US"/>
          </a:p>
        </p:txBody>
      </p:sp>
    </p:spTree>
    <p:custDataLst>
      <p:tags r:id="rId57"/>
    </p:custData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 id="2147483672" r:id="rId24"/>
    <p:sldLayoutId id="2147483673" r:id="rId25"/>
    <p:sldLayoutId id="2147483674" r:id="rId26"/>
    <p:sldLayoutId id="2147483675" r:id="rId27"/>
    <p:sldLayoutId id="2147483676" r:id="rId28"/>
    <p:sldLayoutId id="2147483677" r:id="rId29"/>
    <p:sldLayoutId id="2147483678" r:id="rId30"/>
    <p:sldLayoutId id="2147483679" r:id="rId31"/>
    <p:sldLayoutId id="2147483680" r:id="rId32"/>
    <p:sldLayoutId id="2147483681" r:id="rId33"/>
    <p:sldLayoutId id="2147483682" r:id="rId34"/>
    <p:sldLayoutId id="2147483683" r:id="rId35"/>
    <p:sldLayoutId id="2147483684" r:id="rId36"/>
    <p:sldLayoutId id="2147483685" r:id="rId37"/>
    <p:sldLayoutId id="2147483686" r:id="rId38"/>
    <p:sldLayoutId id="2147483687" r:id="rId39"/>
    <p:sldLayoutId id="2147483688" r:id="rId40"/>
    <p:sldLayoutId id="2147483689" r:id="rId41"/>
    <p:sldLayoutId id="2147483690" r:id="rId42"/>
    <p:sldLayoutId id="2147483691" r:id="rId43"/>
    <p:sldLayoutId id="2147483692" r:id="rId44"/>
    <p:sldLayoutId id="2147483693" r:id="rId45"/>
    <p:sldLayoutId id="2147483694" r:id="rId46"/>
    <p:sldLayoutId id="2147483695" r:id="rId47"/>
    <p:sldLayoutId id="2147483696" r:id="rId48"/>
    <p:sldLayoutId id="2147483697" r:id="rId49"/>
    <p:sldLayoutId id="2147483698" r:id="rId50"/>
    <p:sldLayoutId id="2147483699" r:id="rId51"/>
  </p:sldLayoutIdLst>
  <p:transition/>
  <p:timing/>
  <p:txStyles>
    <p:titleStyle>
      <a:lvl1pPr algn="l" defTabSz="685800" rtl="0" eaLnBrk="1" fontAlgn="auto" latinLnBrk="0" hangingPunct="1">
        <a:lnSpc>
          <a:spcPct val="100000"/>
        </a:lnSpc>
        <a:spcBef>
          <a:spcPct val="0"/>
        </a:spcBef>
        <a:buNone/>
        <a:defRPr sz="2700" b="1" u="none" strike="noStrike" kern="1200" cap="none" spc="300" normalizeH="0" baseline="0">
          <a:solidFill>
            <a:schemeClr val="tx1">
              <a:lumMod val="85000"/>
              <a:lumOff val="15000"/>
            </a:schemeClr>
          </a:solidFill>
          <a:uFillTx/>
          <a:latin typeface="Arial" pitchFamily="34" charset="0"/>
          <a:ea typeface="微软雅黑" panose="020b0503020204020204" pitchFamily="34" charset="-122"/>
          <a:cs typeface="+mj-cs"/>
        </a:defRPr>
      </a:lvl1pPr>
    </p:titleStyle>
    <p:bodyStyle>
      <a:lvl1pPr marL="171450" indent="-171450" algn="l" defTabSz="685800" rtl="0" eaLnBrk="1" fontAlgn="auto" latinLnBrk="0" hangingPunct="1">
        <a:lnSpc>
          <a:spcPct val="130000"/>
        </a:lnSpc>
        <a:spcBef>
          <a:spcPct val="0"/>
        </a:spcBef>
        <a:spcAft>
          <a:spcPts val="1000"/>
        </a:spcAft>
        <a:buFont typeface="Arial" pitchFamily="34" charset="0"/>
        <a:buChar char="●"/>
        <a:defRPr sz="1350" u="none" strike="noStrike" kern="1200" cap="none" spc="150" normalizeH="0" baseline="0">
          <a:solidFill>
            <a:schemeClr val="tx1">
              <a:lumMod val="65000"/>
              <a:lumOff val="35000"/>
            </a:schemeClr>
          </a:solidFill>
          <a:uFillTx/>
          <a:latin typeface="Arial" pitchFamily="34" charset="0"/>
          <a:ea typeface="微软雅黑" panose="020b0503020204020204" pitchFamily="34" charset="-122"/>
          <a:cs typeface="+mn-cs"/>
        </a:defRPr>
      </a:lvl1pPr>
      <a:lvl2pPr marL="514350" indent="-171450" algn="l" defTabSz="685800" rtl="0" eaLnBrk="1" fontAlgn="auto" latinLnBrk="0" hangingPunct="1">
        <a:lnSpc>
          <a:spcPct val="120000"/>
        </a:lnSpc>
        <a:spcBef>
          <a:spcPct val="0"/>
        </a:spcBef>
        <a:spcAft>
          <a:spcPts val="600"/>
        </a:spcAft>
        <a:buFont typeface="Arial" pitchFamily="34" charset="0"/>
        <a:buChar char="●"/>
        <a:tabLst>
          <a:tab pos="1207135"/>
        </a:tabLst>
        <a:defRPr sz="1200" u="none" strike="noStrike" kern="1200" cap="none" spc="150" normalizeH="0" baseline="0">
          <a:solidFill>
            <a:schemeClr val="tx1">
              <a:lumMod val="65000"/>
              <a:lumOff val="35000"/>
            </a:schemeClr>
          </a:solidFill>
          <a:uFillTx/>
          <a:latin typeface="Arial" pitchFamily="34" charset="0"/>
          <a:ea typeface="微软雅黑" panose="020b0503020204020204" pitchFamily="34" charset="-122"/>
          <a:cs typeface="+mn-cs"/>
        </a:defRPr>
      </a:lvl2pPr>
      <a:lvl3pPr marL="857250" indent="-171450" algn="l" defTabSz="685800" rtl="0" eaLnBrk="1" fontAlgn="auto" latinLnBrk="0" hangingPunct="1">
        <a:lnSpc>
          <a:spcPct val="120000"/>
        </a:lnSpc>
        <a:spcBef>
          <a:spcPct val="0"/>
        </a:spcBef>
        <a:spcAft>
          <a:spcPts val="600"/>
        </a:spcAft>
        <a:buFont typeface="Arial" pitchFamily="34" charset="0"/>
        <a:buChar char="●"/>
        <a:defRPr sz="1200" u="none" strike="noStrike" kern="1200" cap="none" spc="150" normalizeH="0" baseline="0">
          <a:solidFill>
            <a:schemeClr val="tx1">
              <a:lumMod val="65000"/>
              <a:lumOff val="35000"/>
            </a:schemeClr>
          </a:solidFill>
          <a:uFillTx/>
          <a:latin typeface="Arial" pitchFamily="34" charset="0"/>
          <a:ea typeface="微软雅黑" panose="020b0503020204020204" pitchFamily="34" charset="-122"/>
          <a:cs typeface="+mn-cs"/>
        </a:defRPr>
      </a:lvl3pPr>
      <a:lvl4pPr marL="1200150" indent="-171450" algn="l" defTabSz="685800" rtl="0" eaLnBrk="1" fontAlgn="auto" latinLnBrk="0" hangingPunct="1">
        <a:lnSpc>
          <a:spcPct val="120000"/>
        </a:lnSpc>
        <a:spcBef>
          <a:spcPct val="0"/>
        </a:spcBef>
        <a:spcAft>
          <a:spcPts val="300"/>
        </a:spcAft>
        <a:buFont typeface="Wingdings"/>
        <a:buChar char=""/>
        <a:defRPr sz="1050" u="none" strike="noStrike" kern="1200" cap="none" spc="150" normalizeH="0" baseline="0">
          <a:solidFill>
            <a:schemeClr val="tx1">
              <a:lumMod val="65000"/>
              <a:lumOff val="35000"/>
            </a:schemeClr>
          </a:solidFill>
          <a:uFillTx/>
          <a:latin typeface="Arial" pitchFamily="34" charset="0"/>
          <a:ea typeface="微软雅黑" panose="020b0503020204020204" pitchFamily="34" charset="-122"/>
          <a:cs typeface="+mn-cs"/>
        </a:defRPr>
      </a:lvl4pPr>
      <a:lvl5pPr marL="1543050" indent="-171450" algn="l" defTabSz="685800" rtl="0" eaLnBrk="1" fontAlgn="auto" latinLnBrk="0" hangingPunct="1">
        <a:lnSpc>
          <a:spcPct val="120000"/>
        </a:lnSpc>
        <a:spcBef>
          <a:spcPct val="0"/>
        </a:spcBef>
        <a:spcAft>
          <a:spcPts val="300"/>
        </a:spcAft>
        <a:buFont typeface="Arial" pitchFamily="34" charset="0"/>
        <a:buChar char="•"/>
        <a:defRPr sz="1050" u="none" strike="noStrike" kern="1200" cap="none" spc="150" normalizeH="0" baseline="0">
          <a:solidFill>
            <a:schemeClr val="tx1">
              <a:lumMod val="65000"/>
              <a:lumOff val="35000"/>
            </a:schemeClr>
          </a:solidFill>
          <a:uFillTx/>
          <a:latin typeface="Arial" pitchFamily="34" charset="0"/>
          <a:ea typeface="微软雅黑" panose="020b0503020204020204" pitchFamily="34" charset="-122"/>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p:bodyStyle>
    <p:other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slide" Target="slide2.xml" TargetMode="Internal" /><Relationship Id="rId3" Type="http://schemas.openxmlformats.org/officeDocument/2006/relationships/slide" Target="slide3.xml" TargetMode="Internal" /><Relationship Id="rId4" Type="http://schemas.openxmlformats.org/officeDocument/2006/relationships/image" Target="../media/image1.jpeg"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14.xml" /><Relationship Id="rId2" Type="http://schemas.openxmlformats.org/officeDocument/2006/relationships/slide" Target="slide2.xml" TargetMode="Internal" /><Relationship Id="rId3" Type="http://schemas.openxmlformats.org/officeDocument/2006/relationships/slide" Target="slide3.xml" TargetMode="Interna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15.xml" /><Relationship Id="rId2" Type="http://schemas.openxmlformats.org/officeDocument/2006/relationships/slide" Target="slide2.xml" TargetMode="Internal" /><Relationship Id="rId3" Type="http://schemas.openxmlformats.org/officeDocument/2006/relationships/slide" Target="slide3.xml" TargetMode="Interna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16.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17.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18.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19.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0.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1.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2.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3.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24.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25.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6.xml" /><Relationship Id="rId2" Type="http://schemas.openxmlformats.org/officeDocument/2006/relationships/slide" Target="slide16.xml" TargetMode="Internal" /><Relationship Id="rId3" Type="http://schemas.openxmlformats.org/officeDocument/2006/relationships/slide" Target="slide23.xml" TargetMode="Internal" /><Relationship Id="rId4" Type="http://schemas.openxmlformats.org/officeDocument/2006/relationships/slide" Target="slide29.xml" TargetMode="Internal" /><Relationship Id="rId5" Type="http://schemas.openxmlformats.org/officeDocument/2006/relationships/slide" Target="slide35.xml" TargetMode="Interna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27.xml" /><Relationship Id="rId2" Type="http://schemas.openxmlformats.org/officeDocument/2006/relationships/slide" Target="slide16.xml" TargetMode="Internal" /><Relationship Id="rId3" Type="http://schemas.openxmlformats.org/officeDocument/2006/relationships/slide" Target="slide23.xml" TargetMode="Internal" /><Relationship Id="rId4" Type="http://schemas.openxmlformats.org/officeDocument/2006/relationships/slide" Target="slide29.xml" TargetMode="Internal" /><Relationship Id="rId5" Type="http://schemas.openxmlformats.org/officeDocument/2006/relationships/slide" Target="slide35.xml" TargetMode="Interna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28.xml" /><Relationship Id="rId2" Type="http://schemas.openxmlformats.org/officeDocument/2006/relationships/slide" Target="slide16.xml" TargetMode="Internal" /><Relationship Id="rId3" Type="http://schemas.openxmlformats.org/officeDocument/2006/relationships/slide" Target="slide23.xml" TargetMode="Internal" /><Relationship Id="rId4" Type="http://schemas.openxmlformats.org/officeDocument/2006/relationships/slide" Target="slide29.xml" TargetMode="Internal" /><Relationship Id="rId5" Type="http://schemas.openxmlformats.org/officeDocument/2006/relationships/slide" Target="slide35.xml" TargetMode="Interna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29.xml" /><Relationship Id="rId2" Type="http://schemas.openxmlformats.org/officeDocument/2006/relationships/slide" Target="slide16.xml" TargetMode="Internal" /><Relationship Id="rId3" Type="http://schemas.openxmlformats.org/officeDocument/2006/relationships/slide" Target="slide23.xml" TargetMode="Internal" /><Relationship Id="rId4" Type="http://schemas.openxmlformats.org/officeDocument/2006/relationships/slide" Target="slide29.xml" TargetMode="Internal" /><Relationship Id="rId5" Type="http://schemas.openxmlformats.org/officeDocument/2006/relationships/slide" Target="slide35.xml" TargetMode="Interna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30.xml" /><Relationship Id="rId2" Type="http://schemas.openxmlformats.org/officeDocument/2006/relationships/slide" Target="slide16.xml" TargetMode="Internal" /><Relationship Id="rId3" Type="http://schemas.openxmlformats.org/officeDocument/2006/relationships/slide" Target="slide23.xml" TargetMode="Internal" /><Relationship Id="rId4" Type="http://schemas.openxmlformats.org/officeDocument/2006/relationships/slide" Target="slide29.xml" TargetMode="Internal" /><Relationship Id="rId5" Type="http://schemas.openxmlformats.org/officeDocument/2006/relationships/slide" Target="slide35.xml" TargetMode="Interna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31.xml" /><Relationship Id="rId2" Type="http://schemas.openxmlformats.org/officeDocument/2006/relationships/slide" Target="slide16.xml" TargetMode="Internal" /><Relationship Id="rId3" Type="http://schemas.openxmlformats.org/officeDocument/2006/relationships/slide" Target="slide23.xml" TargetMode="Internal" /><Relationship Id="rId4" Type="http://schemas.openxmlformats.org/officeDocument/2006/relationships/slide" Target="slide29.xml" TargetMode="Internal" /><Relationship Id="rId5" Type="http://schemas.openxmlformats.org/officeDocument/2006/relationships/slide" Target="slide35.xml" TargetMode="Interna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32.xml" /><Relationship Id="rId2" Type="http://schemas.openxmlformats.org/officeDocument/2006/relationships/slide" Target="slide16.xml" TargetMode="Internal" /><Relationship Id="rId3" Type="http://schemas.openxmlformats.org/officeDocument/2006/relationships/slide" Target="slide23.xml" TargetMode="Internal" /><Relationship Id="rId4" Type="http://schemas.openxmlformats.org/officeDocument/2006/relationships/slide" Target="slide29.xml" TargetMode="Internal" /><Relationship Id="rId5" Type="http://schemas.openxmlformats.org/officeDocument/2006/relationships/slide" Target="slide35.xml" TargetMode="Interna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33.xml" /><Relationship Id="rId2" Type="http://schemas.openxmlformats.org/officeDocument/2006/relationships/slide" Target="slide16.xml" TargetMode="Internal" /><Relationship Id="rId3" Type="http://schemas.openxmlformats.org/officeDocument/2006/relationships/slide" Target="slide23.xml" TargetMode="Internal" /><Relationship Id="rId4" Type="http://schemas.openxmlformats.org/officeDocument/2006/relationships/slide" Target="slide29.xml" TargetMode="Internal" /><Relationship Id="rId5" Type="http://schemas.openxmlformats.org/officeDocument/2006/relationships/slide" Target="slide35.xml" TargetMode="Interna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34.xml" /><Relationship Id="rId2" Type="http://schemas.openxmlformats.org/officeDocument/2006/relationships/slide" Target="slide16.xml" TargetMode="Internal" /><Relationship Id="rId3" Type="http://schemas.openxmlformats.org/officeDocument/2006/relationships/slide" Target="slide23.xml" TargetMode="Internal" /><Relationship Id="rId4" Type="http://schemas.openxmlformats.org/officeDocument/2006/relationships/slide" Target="slide29.xml" TargetMode="Internal" /><Relationship Id="rId5" Type="http://schemas.openxmlformats.org/officeDocument/2006/relationships/slide" Target="slide35.xml" TargetMode="Interna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35.xml" /><Relationship Id="rId2" Type="http://schemas.openxmlformats.org/officeDocument/2006/relationships/slide" Target="slide16.xml" TargetMode="Internal" /><Relationship Id="rId3" Type="http://schemas.openxmlformats.org/officeDocument/2006/relationships/slide" Target="slide23.xml" TargetMode="Internal" /><Relationship Id="rId4" Type="http://schemas.openxmlformats.org/officeDocument/2006/relationships/slide" Target="slide29.xml" TargetMode="Internal" /><Relationship Id="rId5" Type="http://schemas.openxmlformats.org/officeDocument/2006/relationships/slide" Target="slide35.xml" TargetMode="Internal"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36.xml" /><Relationship Id="rId2" Type="http://schemas.openxmlformats.org/officeDocument/2006/relationships/slide" Target="slide16.xml" TargetMode="Internal" /><Relationship Id="rId3" Type="http://schemas.openxmlformats.org/officeDocument/2006/relationships/slide" Target="slide23.xml" TargetMode="Internal" /><Relationship Id="rId4" Type="http://schemas.openxmlformats.org/officeDocument/2006/relationships/slide" Target="slide29.xml" TargetMode="Internal" /><Relationship Id="rId5" Type="http://schemas.openxmlformats.org/officeDocument/2006/relationships/slide" Target="slide35.xml" TargetMode="Interna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37.xml" /><Relationship Id="rId2" Type="http://schemas.openxmlformats.org/officeDocument/2006/relationships/slide" Target="slide16.xml" TargetMode="Internal" /><Relationship Id="rId3" Type="http://schemas.openxmlformats.org/officeDocument/2006/relationships/slide" Target="slide23.xml" TargetMode="Internal" /><Relationship Id="rId4" Type="http://schemas.openxmlformats.org/officeDocument/2006/relationships/slide" Target="slide29.xml" TargetMode="Internal" /><Relationship Id="rId5" Type="http://schemas.openxmlformats.org/officeDocument/2006/relationships/slide" Target="slide35.xml" TargetMode="Internal" /><Relationship Id="rId6" Type="http://schemas.openxmlformats.org/officeDocument/2006/relationships/image" Target="../media/image2.jpeg"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38.xml" /><Relationship Id="rId2" Type="http://schemas.openxmlformats.org/officeDocument/2006/relationships/slide" Target="slide16.xml" TargetMode="Internal" /><Relationship Id="rId3" Type="http://schemas.openxmlformats.org/officeDocument/2006/relationships/slide" Target="slide23.xml" TargetMode="Internal" /><Relationship Id="rId4" Type="http://schemas.openxmlformats.org/officeDocument/2006/relationships/slide" Target="slide29.xml" TargetMode="Internal" /><Relationship Id="rId5" Type="http://schemas.openxmlformats.org/officeDocument/2006/relationships/slide" Target="slide35.xml" TargetMode="Internal"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39.xml" /><Relationship Id="rId2" Type="http://schemas.openxmlformats.org/officeDocument/2006/relationships/slide" Target="slide16.xml" TargetMode="Internal" /><Relationship Id="rId3" Type="http://schemas.openxmlformats.org/officeDocument/2006/relationships/slide" Target="slide23.xml" TargetMode="Internal" /><Relationship Id="rId4" Type="http://schemas.openxmlformats.org/officeDocument/2006/relationships/slide" Target="slide29.xml" TargetMode="Internal" /><Relationship Id="rId5" Type="http://schemas.openxmlformats.org/officeDocument/2006/relationships/slide" Target="slide35.xml" TargetMode="Internal"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40.xml" /><Relationship Id="rId2" Type="http://schemas.openxmlformats.org/officeDocument/2006/relationships/slide" Target="slide16.xml" TargetMode="Internal" /><Relationship Id="rId3" Type="http://schemas.openxmlformats.org/officeDocument/2006/relationships/slide" Target="slide23.xml" TargetMode="Internal" /><Relationship Id="rId4" Type="http://schemas.openxmlformats.org/officeDocument/2006/relationships/slide" Target="slide29.xml" TargetMode="Internal" /><Relationship Id="rId5" Type="http://schemas.openxmlformats.org/officeDocument/2006/relationships/slide" Target="slide35.xml" TargetMode="Internal"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41.xml" /><Relationship Id="rId2" Type="http://schemas.openxmlformats.org/officeDocument/2006/relationships/slide" Target="slide16.xml" TargetMode="Internal" /><Relationship Id="rId3" Type="http://schemas.openxmlformats.org/officeDocument/2006/relationships/slide" Target="slide23.xml" TargetMode="Internal" /><Relationship Id="rId4" Type="http://schemas.openxmlformats.org/officeDocument/2006/relationships/slide" Target="slide29.xml" TargetMode="Internal" /><Relationship Id="rId5" Type="http://schemas.openxmlformats.org/officeDocument/2006/relationships/slide" Target="slide35.xml" TargetMode="Internal" /></Relationships>
</file>

<file path=ppt/slides/_rels/slide32.xml.rels>&#65279;<?xml version="1.0" encoding="utf-8" standalone="yes"?><Relationships xmlns="http://schemas.openxmlformats.org/package/2006/relationships"><Relationship Id="rId1" Type="http://schemas.openxmlformats.org/officeDocument/2006/relationships/slideLayout" Target="../slideLayouts/slideLayout42.xml" /><Relationship Id="rId2" Type="http://schemas.openxmlformats.org/officeDocument/2006/relationships/slide" Target="slide16.xml" TargetMode="Internal" /><Relationship Id="rId3" Type="http://schemas.openxmlformats.org/officeDocument/2006/relationships/slide" Target="slide23.xml" TargetMode="Internal" /><Relationship Id="rId4" Type="http://schemas.openxmlformats.org/officeDocument/2006/relationships/slide" Target="slide29.xml" TargetMode="Internal" /><Relationship Id="rId5" Type="http://schemas.openxmlformats.org/officeDocument/2006/relationships/slide" Target="slide35.xml" TargetMode="Internal" /></Relationships>
</file>

<file path=ppt/slides/_rels/slide33.xml.rels>&#65279;<?xml version="1.0" encoding="utf-8" standalone="yes"?><Relationships xmlns="http://schemas.openxmlformats.org/package/2006/relationships"><Relationship Id="rId1" Type="http://schemas.openxmlformats.org/officeDocument/2006/relationships/slideLayout" Target="../slideLayouts/slideLayout43.xml" /><Relationship Id="rId2" Type="http://schemas.openxmlformats.org/officeDocument/2006/relationships/slide" Target="slide16.xml" TargetMode="Internal" /><Relationship Id="rId3" Type="http://schemas.openxmlformats.org/officeDocument/2006/relationships/slide" Target="slide23.xml" TargetMode="Internal" /><Relationship Id="rId4" Type="http://schemas.openxmlformats.org/officeDocument/2006/relationships/slide" Target="slide29.xml" TargetMode="Internal" /><Relationship Id="rId5" Type="http://schemas.openxmlformats.org/officeDocument/2006/relationships/slide" Target="slide35.xml" TargetMode="Internal" /><Relationship Id="rId6" Type="http://schemas.openxmlformats.org/officeDocument/2006/relationships/image" Target="../media/image3.jpeg" /></Relationships>
</file>

<file path=ppt/slides/_rels/slide34.xml.rels>&#65279;<?xml version="1.0" encoding="utf-8" standalone="yes"?><Relationships xmlns="http://schemas.openxmlformats.org/package/2006/relationships"><Relationship Id="rId1" Type="http://schemas.openxmlformats.org/officeDocument/2006/relationships/slideLayout" Target="../slideLayouts/slideLayout44.xml" /><Relationship Id="rId2" Type="http://schemas.openxmlformats.org/officeDocument/2006/relationships/slide" Target="slide16.xml" TargetMode="Internal" /><Relationship Id="rId3" Type="http://schemas.openxmlformats.org/officeDocument/2006/relationships/slide" Target="slide23.xml" TargetMode="Internal" /><Relationship Id="rId4" Type="http://schemas.openxmlformats.org/officeDocument/2006/relationships/slide" Target="slide29.xml" TargetMode="Internal" /><Relationship Id="rId5" Type="http://schemas.openxmlformats.org/officeDocument/2006/relationships/slide" Target="slide35.xml" TargetMode="Internal" /></Relationships>
</file>

<file path=ppt/slides/_rels/slide35.xml.rels>&#65279;<?xml version="1.0" encoding="utf-8" standalone="yes"?><Relationships xmlns="http://schemas.openxmlformats.org/package/2006/relationships"><Relationship Id="rId1" Type="http://schemas.openxmlformats.org/officeDocument/2006/relationships/slideLayout" Target="../slideLayouts/slideLayout45.xml" /><Relationship Id="rId2" Type="http://schemas.openxmlformats.org/officeDocument/2006/relationships/slide" Target="slide16.xml" TargetMode="Internal" /><Relationship Id="rId3" Type="http://schemas.openxmlformats.org/officeDocument/2006/relationships/slide" Target="slide23.xml" TargetMode="Internal" /><Relationship Id="rId4" Type="http://schemas.openxmlformats.org/officeDocument/2006/relationships/slide" Target="slide29.xml" TargetMode="Internal" /><Relationship Id="rId5" Type="http://schemas.openxmlformats.org/officeDocument/2006/relationships/slide" Target="slide35.xml" TargetMode="Internal" /></Relationships>
</file>

<file path=ppt/slides/_rels/slide36.xml.rels>&#65279;<?xml version="1.0" encoding="utf-8" standalone="yes"?><Relationships xmlns="http://schemas.openxmlformats.org/package/2006/relationships"><Relationship Id="rId1" Type="http://schemas.openxmlformats.org/officeDocument/2006/relationships/slideLayout" Target="../slideLayouts/slideLayout46.xml" /><Relationship Id="rId2" Type="http://schemas.openxmlformats.org/officeDocument/2006/relationships/slide" Target="slide16.xml" TargetMode="Internal" /><Relationship Id="rId3" Type="http://schemas.openxmlformats.org/officeDocument/2006/relationships/slide" Target="slide23.xml" TargetMode="Internal" /><Relationship Id="rId4" Type="http://schemas.openxmlformats.org/officeDocument/2006/relationships/slide" Target="slide29.xml" TargetMode="Internal" /><Relationship Id="rId5" Type="http://schemas.openxmlformats.org/officeDocument/2006/relationships/slide" Target="slide35.xml" TargetMode="Internal" /></Relationships>
</file>

<file path=ppt/slides/_rels/slide37.xml.rels>&#65279;<?xml version="1.0" encoding="utf-8" standalone="yes"?><Relationships xmlns="http://schemas.openxmlformats.org/package/2006/relationships"><Relationship Id="rId1" Type="http://schemas.openxmlformats.org/officeDocument/2006/relationships/slideLayout" Target="../slideLayouts/slideLayout47.xml" /><Relationship Id="rId2" Type="http://schemas.openxmlformats.org/officeDocument/2006/relationships/slide" Target="slide16.xml" TargetMode="Internal" /><Relationship Id="rId3" Type="http://schemas.openxmlformats.org/officeDocument/2006/relationships/slide" Target="slide23.xml" TargetMode="Internal" /><Relationship Id="rId4" Type="http://schemas.openxmlformats.org/officeDocument/2006/relationships/slide" Target="slide29.xml" TargetMode="Internal" /><Relationship Id="rId5" Type="http://schemas.openxmlformats.org/officeDocument/2006/relationships/slide" Target="slide35.xml" TargetMode="Internal" /><Relationship Id="rId6" Type="http://schemas.openxmlformats.org/officeDocument/2006/relationships/image" Target="../media/image4.jpeg" /></Relationships>
</file>

<file path=ppt/slides/_rels/slide38.xml.rels>&#65279;<?xml version="1.0" encoding="utf-8" standalone="yes"?><Relationships xmlns="http://schemas.openxmlformats.org/package/2006/relationships"><Relationship Id="rId1" Type="http://schemas.openxmlformats.org/officeDocument/2006/relationships/slideLayout" Target="../slideLayouts/slideLayout48.xml" /><Relationship Id="rId2" Type="http://schemas.openxmlformats.org/officeDocument/2006/relationships/slide" Target="slide16.xml" TargetMode="Internal" /><Relationship Id="rId3" Type="http://schemas.openxmlformats.org/officeDocument/2006/relationships/slide" Target="slide23.xml" TargetMode="Internal" /><Relationship Id="rId4" Type="http://schemas.openxmlformats.org/officeDocument/2006/relationships/slide" Target="slide29.xml" TargetMode="Internal" /><Relationship Id="rId5" Type="http://schemas.openxmlformats.org/officeDocument/2006/relationships/slide" Target="slide35.xml" TargetMode="Internal" /><Relationship Id="rId6" Type="http://schemas.openxmlformats.org/officeDocument/2006/relationships/image" Target="../media/image5.jpeg" /></Relationships>
</file>

<file path=ppt/slides/_rels/slide39.xml.rels>&#65279;<?xml version="1.0" encoding="utf-8" standalone="yes"?><Relationships xmlns="http://schemas.openxmlformats.org/package/2006/relationships"><Relationship Id="rId1" Type="http://schemas.openxmlformats.org/officeDocument/2006/relationships/slideLayout" Target="../slideLayouts/slideLayout49.xml" /><Relationship Id="rId2" Type="http://schemas.openxmlformats.org/officeDocument/2006/relationships/slide" Target="slide16.xml" TargetMode="Internal" /><Relationship Id="rId3" Type="http://schemas.openxmlformats.org/officeDocument/2006/relationships/slide" Target="slide23.xml" TargetMode="Internal" /><Relationship Id="rId4" Type="http://schemas.openxmlformats.org/officeDocument/2006/relationships/slide" Target="slide29.xml" TargetMode="Internal" /><Relationship Id="rId5" Type="http://schemas.openxmlformats.org/officeDocument/2006/relationships/slide" Target="slide35.xml" TargetMode="Internal" /></Relationships>
</file>

<file path=ppt/slides/_rels/slide40.xml.rels>&#65279;<?xml version="1.0" encoding="utf-8" standalone="yes"?><Relationships xmlns="http://schemas.openxmlformats.org/package/2006/relationships"><Relationship Id="rId1" Type="http://schemas.openxmlformats.org/officeDocument/2006/relationships/slideLayout" Target="../slideLayouts/slideLayout50.xml" /><Relationship Id="rId2" Type="http://schemas.openxmlformats.org/officeDocument/2006/relationships/slide" Target="slide16.xml" TargetMode="Internal" /><Relationship Id="rId3" Type="http://schemas.openxmlformats.org/officeDocument/2006/relationships/slide" Target="slide23.xml" TargetMode="Internal" /><Relationship Id="rId4" Type="http://schemas.openxmlformats.org/officeDocument/2006/relationships/slide" Target="slide29.xml" TargetMode="Internal" /><Relationship Id="rId5" Type="http://schemas.openxmlformats.org/officeDocument/2006/relationships/slide" Target="slide35.xml" TargetMode="Internal" /></Relationships>
</file>

<file path=ppt/slides/_rels/slide41.xml.rels>&#65279;<?xml version="1.0" encoding="utf-8" standalone="yes"?><Relationships xmlns="http://schemas.openxmlformats.org/package/2006/relationships"><Relationship Id="rId1" Type="http://schemas.openxmlformats.org/officeDocument/2006/relationships/slideLayout" Target="../slideLayouts/slideLayout51.xml" /><Relationship Id="rId2" Type="http://schemas.openxmlformats.org/officeDocument/2006/relationships/slide" Target="slide16.xml" TargetMode="Internal" /><Relationship Id="rId3" Type="http://schemas.openxmlformats.org/officeDocument/2006/relationships/slide" Target="slide23.xml" TargetMode="Internal" /><Relationship Id="rId4" Type="http://schemas.openxmlformats.org/officeDocument/2006/relationships/slide" Target="slide29.xml" TargetMode="Internal" /><Relationship Id="rId5" Type="http://schemas.openxmlformats.org/officeDocument/2006/relationships/slide" Target="slide35.xml" TargetMode="Internal" /><Relationship Id="rId6" Type="http://schemas.openxmlformats.org/officeDocument/2006/relationships/image" Target="../media/image6.png" /></Relationships>
</file>

<file path=ppt/slides/slide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4" name="标题 3"/>
          <p:cNvSpPr>
            <a:spLocks noGrp="1"/>
          </p:cNvSpPr>
          <p:nvPr>
            <p:ph type="title"/>
          </p:nvPr>
        </p:nvSpPr>
        <p:spPr>
          <a:xfrm>
            <a:off x="31070" y="2924944"/>
            <a:ext cx="9081860" cy="576064"/>
          </a:xfrm>
        </p:spPr>
        <p:txBody>
          <a:bodyPr/>
          <a:lstStyle/>
          <a:p>
            <a:r>
              <a:rPr lang="zh-CN" altLang="zh-CN"/>
              <a:t>第三单元商业贸易与日常生活</a:t>
            </a:r>
          </a:p>
        </p:txBody>
      </p:sp>
    </p:spTree>
  </p:cSld>
  <p:clrMapOvr>
    <a:masterClrMapping/>
  </p:clrMapOvr>
  <mc:AlternateContent xmlns:mc="http://schemas.openxmlformats.org/markup-compatibility/2006">
    <mc:Choice xmlns:p15="http://schemas.microsoft.com/office/powerpoint/2012/main" Requires="p15">
      <p:transition spd="slow" p14:dur="2000">
        <p15:prstTrans prst="drape"/>
      </p:transition>
    </mc:Choice>
    <mc:Fallback>
      <p:transition spd="slow">
        <p:fade/>
      </p:transition>
    </mc:Fallback>
  </mc:AlternateContent>
  <p:timing/>
</p:sld>
</file>

<file path=ppt/slides/slide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4" name="矩形 3">
            <a:hlinkClick r:id="rId2" action="ppaction://hlinksldjump"/>
          </p:cNvPr>
          <p:cNvSpPr/>
          <p:nvPr/>
        </p:nvSpPr>
        <p:spPr>
          <a:xfrm>
            <a:off x="467544" y="836712"/>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a:solidFill>
                  <a:schemeClr val="bg1"/>
                </a:solidFill>
                <a:latin typeface="微软雅黑" panose="020b0503020204020204" pitchFamily="34" charset="-122"/>
                <a:ea typeface="微软雅黑" panose="020b0503020204020204" pitchFamily="34" charset="-122"/>
              </a:rPr>
              <a:t>时空坐标</a:t>
            </a:r>
          </a:p>
        </p:txBody>
      </p:sp>
      <p:sp>
        <p:nvSpPr>
          <p:cNvPr id="5" name="矩形 4">
            <a:hlinkClick r:id="rId3" action="ppaction://hlinksldjump"/>
          </p:cNvPr>
          <p:cNvSpPr/>
          <p:nvPr/>
        </p:nvSpPr>
        <p:spPr>
          <a:xfrm>
            <a:off x="1817787"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学法指导</a:t>
            </a:r>
            <a:endParaRPr lang="zh-CN" altLang="en-US" sz="1400">
              <a:solidFill>
                <a:srgbClr val="333333"/>
              </a:solidFill>
              <a:latin typeface="微软雅黑" panose="020b0503020204020204" pitchFamily="34" charset="-122"/>
              <a:ea typeface="微软雅黑" panose="020b0503020204020204" pitchFamily="34" charset="-122"/>
            </a:endParaRPr>
          </a:p>
        </p:txBody>
      </p:sp>
      <p:pic>
        <p:nvPicPr>
          <p:cNvPr id="6" name="m25.eps" descr="id:2147493611;FounderCES"/>
          <p:cNvPicPr>
            <a:picLocks noChangeAspect="1"/>
          </p:cNvPicPr>
          <p:nvPr/>
        </p:nvPicPr>
        <p:blipFill>
          <a:blip r:embed="rId4"/>
          <a:stretch>
            <a:fillRect/>
          </a:stretch>
        </p:blipFill>
        <p:spPr>
          <a:xfrm>
            <a:off x="508000" y="2132856"/>
            <a:ext cx="8128000" cy="2511729"/>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时空坐标</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9" name="矩形 8">
            <a:hlinkClick r:id="rId3" action="ppaction://hlinksldjump"/>
          </p:cNvPr>
          <p:cNvSpPr/>
          <p:nvPr/>
        </p:nvSpPr>
        <p:spPr>
          <a:xfrm>
            <a:off x="1817787" y="836712"/>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a:solidFill>
                  <a:schemeClr val="bg1"/>
                </a:solidFill>
                <a:latin typeface="微软雅黑" panose="020b0503020204020204" pitchFamily="34" charset="-122"/>
                <a:ea typeface="微软雅黑" panose="020b0503020204020204" pitchFamily="34" charset="-122"/>
              </a:rPr>
              <a:t>学法指导</a:t>
            </a:r>
          </a:p>
        </p:txBody>
      </p:sp>
      <p:sp>
        <p:nvSpPr>
          <p:cNvPr id="2" name="矩形 1"/>
          <p:cNvSpPr>
            <a:spLocks noChangeAspect="1"/>
          </p:cNvSpPr>
          <p:nvPr/>
        </p:nvSpPr>
        <p:spPr>
          <a:xfrm>
            <a:off x="508000" y="1099206"/>
            <a:ext cx="8128000" cy="4913589"/>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itchFamily="18" charset="0"/>
                <a:cs typeface="Times New Roman" panose="02020603050405020304" pitchFamily="18" charset="0"/>
              </a:rPr>
              <a:t>1</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理清三条线索</a:t>
            </a:r>
            <a:r>
              <a:rPr lang="en-US" altLang="zh-CN" sz="2200">
                <a:solidFill>
                  <a:srgbClr val="000000"/>
                </a:solidFill>
                <a:latin typeface="Times New Roman" pitchFamily="18" charset="0"/>
                <a:cs typeface="Times New Roman" panose="02020603050405020304" pitchFamily="18" charset="0"/>
              </a:rPr>
              <a:t>:(1)</a:t>
            </a:r>
            <a:r>
              <a:rPr lang="zh-CN" altLang="zh-CN" sz="2200">
                <a:solidFill>
                  <a:srgbClr val="000000"/>
                </a:solidFill>
                <a:latin typeface="Times New Roman" pitchFamily="18" charset="0"/>
                <a:cs typeface="Times New Roman" panose="02020603050405020304" pitchFamily="18" charset="0"/>
              </a:rPr>
              <a:t>古今中外商业贸易的发展变化及其特点</a:t>
            </a:r>
            <a:r>
              <a:rPr lang="en-US" altLang="zh-CN" sz="2200">
                <a:solidFill>
                  <a:srgbClr val="000000"/>
                </a:solidFill>
                <a:latin typeface="Times New Roman" pitchFamily="18" charset="0"/>
                <a:cs typeface="Times New Roman" panose="02020603050405020304" pitchFamily="18" charset="0"/>
              </a:rPr>
              <a:t>;(2)</a:t>
            </a:r>
            <a:r>
              <a:rPr lang="zh-CN" altLang="zh-CN" sz="2200">
                <a:solidFill>
                  <a:srgbClr val="000000"/>
                </a:solidFill>
                <a:latin typeface="Times New Roman" pitchFamily="18" charset="0"/>
                <a:cs typeface="Times New Roman" panose="02020603050405020304" pitchFamily="18" charset="0"/>
              </a:rPr>
              <a:t>掌握商业贸易中的相关工具、途径与方法</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如货币、金融信贷等的创新历程</a:t>
            </a:r>
            <a:r>
              <a:rPr lang="en-US" altLang="zh-CN" sz="2200">
                <a:solidFill>
                  <a:srgbClr val="000000"/>
                </a:solidFill>
                <a:latin typeface="Times New Roman" pitchFamily="18" charset="0"/>
                <a:cs typeface="Times New Roman" panose="02020603050405020304" pitchFamily="18" charset="0"/>
              </a:rPr>
              <a:t>;(3)</a:t>
            </a:r>
            <a:r>
              <a:rPr lang="zh-CN" altLang="zh-CN" sz="2200">
                <a:solidFill>
                  <a:srgbClr val="000000"/>
                </a:solidFill>
                <a:latin typeface="Times New Roman" pitchFamily="18" charset="0"/>
                <a:cs typeface="Times New Roman" panose="02020603050405020304" pitchFamily="18" charset="0"/>
              </a:rPr>
              <a:t>梳理近现代世界经济全球化的发展演变。</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b="1">
                <a:solidFill>
                  <a:srgbClr val="000000"/>
                </a:solidFill>
                <a:latin typeface="Times New Roman" pitchFamily="18" charset="0"/>
                <a:cs typeface="Times New Roman" panose="02020603050405020304" pitchFamily="18" charset="0"/>
              </a:rPr>
              <a:t>2</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明确中国古代商业发展曲折的特点</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即经历了战国秦汉、唐宋、明清三次发展高潮</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也经历了魏晋南北朝、五代十国等艰难发展的曲折。</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b="1">
                <a:solidFill>
                  <a:srgbClr val="000000"/>
                </a:solidFill>
                <a:latin typeface="Times New Roman" pitchFamily="18" charset="0"/>
                <a:cs typeface="Times New Roman" panose="02020603050405020304" pitchFamily="18" charset="0"/>
              </a:rPr>
              <a:t>3</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掌握世界市场形成的三个阶段</a:t>
            </a:r>
            <a:r>
              <a:rPr lang="en-US" altLang="zh-CN" sz="2200">
                <a:solidFill>
                  <a:srgbClr val="000000"/>
                </a:solidFill>
                <a:latin typeface="Times New Roman" pitchFamily="18" charset="0"/>
                <a:cs typeface="Times New Roman" panose="02020603050405020304" pitchFamily="18" charset="0"/>
              </a:rPr>
              <a:t>:(1)</a:t>
            </a:r>
            <a:r>
              <a:rPr lang="zh-CN" altLang="zh-CN" sz="2200">
                <a:solidFill>
                  <a:srgbClr val="000000"/>
                </a:solidFill>
                <a:latin typeface="Times New Roman" pitchFamily="18" charset="0"/>
                <a:cs typeface="Times New Roman" panose="02020603050405020304" pitchFamily="18" charset="0"/>
              </a:rPr>
              <a:t>新航路开辟和早期殖民活动使世界市场初步形成</a:t>
            </a:r>
            <a:r>
              <a:rPr lang="en-US" altLang="zh-CN" sz="2200">
                <a:solidFill>
                  <a:srgbClr val="000000"/>
                </a:solidFill>
                <a:latin typeface="Times New Roman" pitchFamily="18" charset="0"/>
                <a:cs typeface="Times New Roman" panose="02020603050405020304" pitchFamily="18" charset="0"/>
              </a:rPr>
              <a:t>;(2)</a:t>
            </a:r>
            <a:r>
              <a:rPr lang="zh-CN" altLang="zh-CN" sz="2200">
                <a:solidFill>
                  <a:srgbClr val="000000"/>
                </a:solidFill>
                <a:latin typeface="Times New Roman" pitchFamily="18" charset="0"/>
                <a:cs typeface="Times New Roman" panose="02020603050405020304" pitchFamily="18" charset="0"/>
              </a:rPr>
              <a:t>工业革命后</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越来越多的地区被纳入资本主义世界市场之中</a:t>
            </a:r>
            <a:r>
              <a:rPr lang="en-US" altLang="zh-CN" sz="2200">
                <a:solidFill>
                  <a:srgbClr val="000000"/>
                </a:solidFill>
                <a:latin typeface="Times New Roman" pitchFamily="18" charset="0"/>
                <a:cs typeface="Times New Roman" panose="02020603050405020304" pitchFamily="18" charset="0"/>
              </a:rPr>
              <a:t>;(3)</a:t>
            </a:r>
            <a:r>
              <a:rPr lang="zh-CN" altLang="zh-CN" sz="2200">
                <a:solidFill>
                  <a:srgbClr val="000000"/>
                </a:solidFill>
                <a:latin typeface="Times New Roman" pitchFamily="18" charset="0"/>
                <a:cs typeface="Times New Roman" panose="02020603050405020304" pitchFamily="18" charset="0"/>
              </a:rPr>
              <a:t>第二次工业革命后</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世界市场最终形成。</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b="1">
                <a:solidFill>
                  <a:srgbClr val="000000"/>
                </a:solidFill>
                <a:latin typeface="Times New Roman" pitchFamily="18" charset="0"/>
                <a:cs typeface="Times New Roman" panose="02020603050405020304" pitchFamily="18" charset="0"/>
              </a:rPr>
              <a:t>4</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阐释近代商业贸易的四大变化</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或称商业革命</a:t>
            </a:r>
            <a:r>
              <a:rPr lang="en-US" altLang="zh-CN" sz="2200">
                <a:solidFill>
                  <a:srgbClr val="000000"/>
                </a:solidFill>
                <a:latin typeface="Times New Roman" pitchFamily="18" charset="0"/>
                <a:cs typeface="Times New Roman" panose="02020603050405020304" pitchFamily="18" charset="0"/>
              </a:rPr>
              <a:t>):(1)</a:t>
            </a:r>
            <a:r>
              <a:rPr lang="zh-CN" altLang="zh-CN" sz="2200">
                <a:solidFill>
                  <a:srgbClr val="000000"/>
                </a:solidFill>
                <a:latin typeface="Times New Roman" pitchFamily="18" charset="0"/>
                <a:cs typeface="Times New Roman" panose="02020603050405020304" pitchFamily="18" charset="0"/>
              </a:rPr>
              <a:t>商业贸易中心转移</a:t>
            </a:r>
            <a:r>
              <a:rPr lang="en-US" altLang="zh-CN" sz="2200">
                <a:solidFill>
                  <a:srgbClr val="000000"/>
                </a:solidFill>
                <a:latin typeface="Times New Roman" pitchFamily="18" charset="0"/>
                <a:cs typeface="Times New Roman" panose="02020603050405020304" pitchFamily="18" charset="0"/>
              </a:rPr>
              <a:t>;(2)</a:t>
            </a:r>
            <a:r>
              <a:rPr lang="zh-CN" altLang="zh-CN" sz="2200">
                <a:solidFill>
                  <a:srgbClr val="000000"/>
                </a:solidFill>
                <a:latin typeface="Times New Roman" pitchFamily="18" charset="0"/>
                <a:cs typeface="Times New Roman" panose="02020603050405020304" pitchFamily="18" charset="0"/>
              </a:rPr>
              <a:t>新型商业经营方式出现</a:t>
            </a:r>
            <a:r>
              <a:rPr lang="en-US" altLang="zh-CN" sz="2200">
                <a:solidFill>
                  <a:srgbClr val="000000"/>
                </a:solidFill>
                <a:latin typeface="Times New Roman" pitchFamily="18" charset="0"/>
                <a:cs typeface="Times New Roman" panose="02020603050405020304" pitchFamily="18" charset="0"/>
              </a:rPr>
              <a:t>;(3)</a:t>
            </a:r>
            <a:r>
              <a:rPr lang="zh-CN" altLang="zh-CN" sz="2200">
                <a:solidFill>
                  <a:srgbClr val="000000"/>
                </a:solidFill>
                <a:latin typeface="Times New Roman" pitchFamily="18" charset="0"/>
                <a:cs typeface="Times New Roman" panose="02020603050405020304" pitchFamily="18" charset="0"/>
              </a:rPr>
              <a:t>国际贸易格局变化</a:t>
            </a:r>
            <a:r>
              <a:rPr lang="en-US" altLang="zh-CN" sz="2200">
                <a:solidFill>
                  <a:srgbClr val="000000"/>
                </a:solidFill>
                <a:latin typeface="Times New Roman" pitchFamily="18" charset="0"/>
                <a:cs typeface="Times New Roman" panose="02020603050405020304" pitchFamily="18" charset="0"/>
              </a:rPr>
              <a:t>;(4)</a:t>
            </a:r>
            <a:r>
              <a:rPr lang="zh-CN" altLang="zh-CN" sz="2200">
                <a:solidFill>
                  <a:srgbClr val="000000"/>
                </a:solidFill>
                <a:latin typeface="Times New Roman" pitchFamily="18" charset="0"/>
                <a:cs typeface="Times New Roman" panose="02020603050405020304" pitchFamily="18" charset="0"/>
              </a:rPr>
              <a:t>国际贸易的品种、规模不断扩大。</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时空坐标</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9" name="矩形 8">
            <a:hlinkClick r:id="rId3" action="ppaction://hlinksldjump"/>
          </p:cNvPr>
          <p:cNvSpPr/>
          <p:nvPr/>
        </p:nvSpPr>
        <p:spPr>
          <a:xfrm>
            <a:off x="1817787" y="836712"/>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a:solidFill>
                  <a:schemeClr val="bg1"/>
                </a:solidFill>
                <a:latin typeface="微软雅黑" panose="020b0503020204020204" pitchFamily="34" charset="-122"/>
                <a:ea typeface="微软雅黑" panose="020b0503020204020204" pitchFamily="34" charset="-122"/>
              </a:rPr>
              <a:t>学法指导</a:t>
            </a:r>
          </a:p>
        </p:txBody>
      </p:sp>
      <p:sp>
        <p:nvSpPr>
          <p:cNvPr id="2" name="矩形 1"/>
          <p:cNvSpPr>
            <a:spLocks noChangeAspect="1"/>
          </p:cNvSpPr>
          <p:nvPr/>
        </p:nvSpPr>
        <p:spPr>
          <a:xfrm>
            <a:off x="508000" y="1302338"/>
            <a:ext cx="8128000" cy="4507324"/>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itchFamily="18" charset="0"/>
                <a:cs typeface="Times New Roman" panose="02020603050405020304" pitchFamily="18" charset="0"/>
              </a:rPr>
              <a:t>5</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理解</a:t>
            </a:r>
            <a:r>
              <a:rPr lang="en-US" altLang="zh-CN" sz="2200">
                <a:solidFill>
                  <a:srgbClr val="000000"/>
                </a:solidFill>
                <a:latin typeface="Times New Roman" pitchFamily="18" charset="0"/>
                <a:cs typeface="Times New Roman" panose="02020603050405020304" pitchFamily="18" charset="0"/>
              </a:rPr>
              <a:t>20</a:t>
            </a:r>
            <a:r>
              <a:rPr lang="zh-CN" altLang="zh-CN" sz="2200">
                <a:solidFill>
                  <a:srgbClr val="000000"/>
                </a:solidFill>
                <a:latin typeface="Times New Roman" pitchFamily="18" charset="0"/>
                <a:cs typeface="Times New Roman" panose="02020603050405020304" pitchFamily="18" charset="0"/>
              </a:rPr>
              <a:t>世纪以来社会主义国家与资本主义国家经济发展的特点。苏联经济发展经历了第二次世界大战前的快速发展到第二次世界大战后改革陷入困境</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以美国为代表的资本主义国家经济发展经历了第二次世界大战前的战争动荡、经济大危机到第二次世界大战后的</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黄金时期</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再到</a:t>
            </a:r>
            <a:r>
              <a:rPr lang="en-US" altLang="zh-CN" sz="2200">
                <a:solidFill>
                  <a:srgbClr val="000000"/>
                </a:solidFill>
                <a:latin typeface="Times New Roman" pitchFamily="18" charset="0"/>
                <a:cs typeface="Times New Roman" panose="02020603050405020304" pitchFamily="18" charset="0"/>
              </a:rPr>
              <a:t>20</a:t>
            </a:r>
            <a:r>
              <a:rPr lang="zh-CN" altLang="zh-CN" sz="2200">
                <a:solidFill>
                  <a:srgbClr val="000000"/>
                </a:solidFill>
                <a:latin typeface="Times New Roman" pitchFamily="18" charset="0"/>
                <a:cs typeface="Times New Roman" panose="02020603050405020304" pitchFamily="18" charset="0"/>
              </a:rPr>
              <a:t>世纪</a:t>
            </a:r>
            <a:r>
              <a:rPr lang="en-US" altLang="zh-CN" sz="2200">
                <a:solidFill>
                  <a:srgbClr val="000000"/>
                </a:solidFill>
                <a:latin typeface="Times New Roman" pitchFamily="18" charset="0"/>
                <a:cs typeface="Times New Roman" panose="02020603050405020304" pitchFamily="18" charset="0"/>
              </a:rPr>
              <a:t>70</a:t>
            </a:r>
            <a:r>
              <a:rPr lang="zh-CN" altLang="zh-CN" sz="2200">
                <a:solidFill>
                  <a:srgbClr val="000000"/>
                </a:solidFill>
                <a:latin typeface="Times New Roman" pitchFamily="18" charset="0"/>
                <a:cs typeface="Times New Roman" panose="02020603050405020304" pitchFamily="18" charset="0"/>
              </a:rPr>
              <a:t>年代的</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滞胀</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和逐渐复苏</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中国经济从半殖民地半封建社会经济到新中国成立后社会主义建设的曲折探索再到改革开放后的经济腾飞。</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b="1">
                <a:solidFill>
                  <a:srgbClr val="000000"/>
                </a:solidFill>
                <a:latin typeface="Times New Roman" pitchFamily="18" charset="0"/>
                <a:cs typeface="Times New Roman" panose="02020603050405020304" pitchFamily="18" charset="0"/>
              </a:rPr>
              <a:t>6</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认识国际贸易在第二次世界大战后迅速发展</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经济全球化步伐加快</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电子商务等商业方式出现</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国际金融在第二次世界大战后确立了以美元为主导的布雷顿森林体系</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金融创新步伐加快</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互联网金融方兴未艾。</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4" name="标题 3"/>
          <p:cNvSpPr>
            <a:spLocks noGrp="1"/>
          </p:cNvSpPr>
          <p:nvPr>
            <p:ph type="title"/>
          </p:nvPr>
        </p:nvSpPr>
        <p:spPr>
          <a:xfrm>
            <a:off x="31070" y="2924944"/>
            <a:ext cx="9081860" cy="576064"/>
          </a:xfrm>
        </p:spPr>
        <p:txBody>
          <a:bodyPr/>
          <a:lstStyle/>
          <a:p>
            <a:r>
              <a:rPr lang="zh-CN" altLang="zh-CN"/>
              <a:t>第</a:t>
            </a:r>
            <a:r>
              <a:rPr lang="en-US" altLang="zh-CN" b="1"/>
              <a:t>7</a:t>
            </a:r>
            <a:r>
              <a:rPr lang="zh-CN" altLang="zh-CN"/>
              <a:t>课　古代的商业贸易</a:t>
            </a:r>
          </a:p>
        </p:txBody>
      </p:sp>
    </p:spTree>
  </p:cSld>
  <p:clrMapOvr>
    <a:masterClrMapping/>
  </p:clrMapOvr>
  <mc:AlternateContent xmlns:mc="http://schemas.openxmlformats.org/markup-compatibility/2006">
    <mc:Choice xmlns:p15="http://schemas.microsoft.com/office/powerpoint/2012/main" Requires="p15">
      <p:transition spd="slow" p14:dur="2000">
        <p15:prstTrans prst="drape"/>
      </p:transition>
    </mc:Choice>
    <mc:Fallback>
      <p:transition spd="slow">
        <p:fade/>
      </p:transition>
    </mc:Fallback>
  </mc:AlternateContent>
  <p:timing/>
</p:sld>
</file>

<file path=ppt/slides/slide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graphicFrame>
        <p:nvGraphicFramePr>
          <p:cNvPr id="2" name="表格 1"/>
          <p:cNvGraphicFramePr>
            <a:graphicFrameLocks noGrp="1" noChangeAspect="1"/>
          </p:cNvGraphicFramePr>
          <p:nvPr/>
        </p:nvGraphicFramePr>
        <p:xfrm>
          <a:off x="508000" y="1124744"/>
          <a:ext cx="8128000" cy="4526280"/>
        </p:xfrm>
        <a:graphic>
          <a:graphicData uri="http://schemas.openxmlformats.org/drawingml/2006/table">
            <a:tbl>
              <a:tblPr firstRow="1" firstCol="1" bandRow="1"/>
              <a:tblGrid>
                <a:gridCol w="2551832"/>
                <a:gridCol w="5576168"/>
              </a:tblGrid>
              <a:tr h="0">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itchFamily="18" charset="0"/>
                          <a:ea typeface="黑体" panose="02010609060101010101" pitchFamily="2" charset="-122"/>
                          <a:cs typeface="Times New Roman" panose="02020603050405020304" pitchFamily="18" charset="0"/>
                        </a:rPr>
                        <a:t>课标定位</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itchFamily="18" charset="0"/>
                          <a:ea typeface="黑体" panose="02010609060101010101" pitchFamily="2" charset="-122"/>
                          <a:cs typeface="Times New Roman" panose="02020603050405020304" pitchFamily="18" charset="0"/>
                        </a:rPr>
                        <a:t>素养解读</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(1)</a:t>
                      </a:r>
                      <a:r>
                        <a:rPr lang="zh-CN" sz="2200">
                          <a:solidFill>
                            <a:srgbClr val="000000"/>
                          </a:solidFill>
                          <a:effectLst/>
                          <a:latin typeface="Arial" pitchFamily="34" charset="0"/>
                          <a:ea typeface="黑体" panose="02010609060101010101" pitchFamily="2" charset="-122"/>
                          <a:cs typeface="Times New Roman" panose="02020603050405020304" pitchFamily="18" charset="0"/>
                        </a:rPr>
                        <a:t>了解商业贸易的起源和古代的商贸活动与贸易通道</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nSpc>
                          <a:spcPct val="15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(2)</a:t>
                      </a:r>
                      <a:r>
                        <a:rPr lang="zh-CN" sz="2200">
                          <a:solidFill>
                            <a:srgbClr val="000000"/>
                          </a:solidFill>
                          <a:effectLst/>
                          <a:latin typeface="Arial" pitchFamily="34" charset="0"/>
                          <a:ea typeface="黑体" panose="02010609060101010101" pitchFamily="2" charset="-122"/>
                          <a:cs typeface="Times New Roman" panose="02020603050405020304" pitchFamily="18" charset="0"/>
                        </a:rPr>
                        <a:t>知道货币、信贷、商业契约等在日常生活中的角色</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(1)</a:t>
                      </a:r>
                      <a:r>
                        <a:rPr lang="zh-CN" sz="2200">
                          <a:solidFill>
                            <a:srgbClr val="000000"/>
                          </a:solidFill>
                          <a:effectLst/>
                          <a:latin typeface="Arial" pitchFamily="34" charset="0"/>
                          <a:ea typeface="黑体" panose="02010609060101010101" pitchFamily="2" charset="-122"/>
                          <a:cs typeface="Times New Roman" panose="02020603050405020304" pitchFamily="18" charset="0"/>
                        </a:rPr>
                        <a:t>通过史料实证</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Arial" pitchFamily="34" charset="0"/>
                          <a:ea typeface="黑体" panose="02010609060101010101" pitchFamily="2" charset="-122"/>
                          <a:cs typeface="Times New Roman" panose="02020603050405020304" pitchFamily="18" charset="0"/>
                        </a:rPr>
                        <a:t>探究古代商业贸易的起源</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Arial" pitchFamily="34" charset="0"/>
                          <a:ea typeface="黑体" panose="02010609060101010101" pitchFamily="2" charset="-122"/>
                          <a:cs typeface="Times New Roman" panose="02020603050405020304" pitchFamily="18" charset="0"/>
                        </a:rPr>
                        <a:t>从唯物史观和历史解释的角度认识商业发展的影响</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nSpc>
                          <a:spcPct val="15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(2)</a:t>
                      </a:r>
                      <a:r>
                        <a:rPr lang="zh-CN" sz="2200">
                          <a:solidFill>
                            <a:srgbClr val="000000"/>
                          </a:solidFill>
                          <a:effectLst/>
                          <a:latin typeface="Arial" pitchFamily="34" charset="0"/>
                          <a:ea typeface="黑体" panose="02010609060101010101" pitchFamily="2" charset="-122"/>
                          <a:cs typeface="Times New Roman" panose="02020603050405020304" pitchFamily="18" charset="0"/>
                        </a:rPr>
                        <a:t>立足于时空观念</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Arial" pitchFamily="34" charset="0"/>
                          <a:ea typeface="黑体" panose="02010609060101010101" pitchFamily="2" charset="-122"/>
                          <a:cs typeface="Times New Roman" panose="02020603050405020304" pitchFamily="18" charset="0"/>
                        </a:rPr>
                        <a:t>梳理古代东西方商业贸易发展的历史进程及其特点</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nSpc>
                          <a:spcPct val="15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(3)</a:t>
                      </a:r>
                      <a:r>
                        <a:rPr lang="zh-CN" sz="2200">
                          <a:solidFill>
                            <a:srgbClr val="000000"/>
                          </a:solidFill>
                          <a:effectLst/>
                          <a:latin typeface="Arial" pitchFamily="34" charset="0"/>
                          <a:ea typeface="黑体" panose="02010609060101010101" pitchFamily="2" charset="-122"/>
                          <a:cs typeface="Times New Roman" panose="02020603050405020304" pitchFamily="18" charset="0"/>
                        </a:rPr>
                        <a:t>认识丝绸之路的发展概况及其影响</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Arial" pitchFamily="34" charset="0"/>
                          <a:ea typeface="黑体" panose="02010609060101010101" pitchFamily="2" charset="-122"/>
                          <a:cs typeface="Times New Roman" panose="02020603050405020304" pitchFamily="18" charset="0"/>
                        </a:rPr>
                        <a:t>联系当前的共建</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Arial" pitchFamily="34" charset="0"/>
                          <a:ea typeface="黑体" panose="02010609060101010101" pitchFamily="2" charset="-122"/>
                          <a:cs typeface="Times New Roman" panose="02020603050405020304" pitchFamily="18" charset="0"/>
                        </a:rPr>
                        <a:t>一带一路</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Arial" pitchFamily="34" charset="0"/>
                          <a:ea typeface="黑体" panose="02010609060101010101" pitchFamily="2" charset="-122"/>
                          <a:cs typeface="Times New Roman" panose="02020603050405020304" pitchFamily="18" charset="0"/>
                        </a:rPr>
                        <a:t>和构建人类命运共同体</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Arial" pitchFamily="34" charset="0"/>
                          <a:ea typeface="黑体" panose="02010609060101010101" pitchFamily="2" charset="-122"/>
                          <a:cs typeface="Times New Roman" panose="02020603050405020304" pitchFamily="18" charset="0"/>
                        </a:rPr>
                        <a:t>培养家国情怀</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r>
            </a:tbl>
          </a:graphicData>
        </a:graphic>
      </p:graphicFrame>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a:spLocks noChangeAspect="1"/>
          </p:cNvSpPr>
          <p:nvPr/>
        </p:nvSpPr>
        <p:spPr>
          <a:xfrm>
            <a:off x="508000" y="2919864"/>
            <a:ext cx="8128000" cy="1311128"/>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itchFamily="34" charset="0"/>
                <a:ea typeface="黑体" panose="02010609060101010101" pitchFamily="2" charset="-122"/>
                <a:cs typeface="Times New Roman" panose="02020603050405020304" pitchFamily="18" charset="0"/>
              </a:rPr>
              <a:t>一、商业贸易的起源与发展</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b="1">
                <a:solidFill>
                  <a:srgbClr val="000000"/>
                </a:solidFill>
                <a:latin typeface="Times New Roman" pitchFamily="18" charset="0"/>
                <a:cs typeface="Times New Roman" panose="02020603050405020304" pitchFamily="18" charset="0"/>
              </a:rPr>
              <a:t>1</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Arial" pitchFamily="34" charset="0"/>
                <a:ea typeface="黑体" panose="02010609060101010101" pitchFamily="2" charset="-122"/>
                <a:cs typeface="Times New Roman" panose="02020603050405020304" pitchFamily="18" charset="0"/>
              </a:rPr>
              <a:t>商业贸易的起源</a:t>
            </a:r>
            <a:r>
              <a:rPr lang="en-US" altLang="zh-CN" sz="2200">
                <a:solidFill>
                  <a:srgbClr val="000000"/>
                </a:solidFill>
                <a:latin typeface="Times New Roman" pitchFamily="18" charset="0"/>
                <a:cs typeface="Times New Roman" panose="02020603050405020304" pitchFamily="18" charset="0"/>
              </a:rPr>
              <a:t>:</a:t>
            </a:r>
            <a:r>
              <a:rPr lang="zh-CN" altLang="zh-CN" sz="2200" u="sng">
                <a:solidFill>
                  <a:srgbClr val="FF0000"/>
                </a:solidFill>
                <a:uFill>
                  <a:solidFill>
                    <a:srgbClr val="000000"/>
                  </a:solidFill>
                </a:uFill>
                <a:latin typeface="Times New Roman" pitchFamily="18" charset="0"/>
                <a:cs typeface="Times New Roman" panose="02020603050405020304" pitchFamily="18" charset="0"/>
              </a:rPr>
              <a:t>原始社会</a:t>
            </a:r>
            <a:r>
              <a:rPr lang="zh-CN" altLang="zh-CN" sz="2200">
                <a:solidFill>
                  <a:srgbClr val="000000"/>
                </a:solidFill>
                <a:latin typeface="Times New Roman" pitchFamily="18" charset="0"/>
                <a:cs typeface="Times New Roman" panose="02020603050405020304" pitchFamily="18" charset="0"/>
              </a:rPr>
              <a:t>后期</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随着社会分工、产品剩余</a:t>
            </a:r>
            <a:r>
              <a:rPr lang="zh-CN" altLang="zh-CN" sz="2200" smtClean="0">
                <a:solidFill>
                  <a:srgbClr val="000000"/>
                </a:solidFill>
                <a:latin typeface="Times New Roman" pitchFamily="18" charset="0"/>
                <a:cs typeface="Times New Roman" panose="02020603050405020304" pitchFamily="18" charset="0"/>
              </a:rPr>
              <a:t>及</a:t>
            </a:r>
            <a:endParaRPr lang="en-US" altLang="zh-CN" sz="2200" smtClean="0">
              <a:solidFill>
                <a:srgbClr val="000000"/>
              </a:solidFill>
              <a:latin typeface="Times New Roman" pitchFamily="18" charset="0"/>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u="sng" smtClean="0">
                <a:solidFill>
                  <a:srgbClr val="FF0000"/>
                </a:solidFill>
                <a:uFill>
                  <a:solidFill>
                    <a:srgbClr val="000000"/>
                  </a:solidFill>
                </a:uFill>
                <a:latin typeface="Times New Roman" pitchFamily="18" charset="0"/>
                <a:cs typeface="Times New Roman" panose="02020603050405020304" pitchFamily="18" charset="0"/>
              </a:rPr>
              <a:t>私有制</a:t>
            </a:r>
            <a:r>
              <a:rPr lang="zh-CN" altLang="zh-CN" sz="2200">
                <a:solidFill>
                  <a:srgbClr val="000000"/>
                </a:solidFill>
                <a:latin typeface="Times New Roman" pitchFamily="18" charset="0"/>
                <a:cs typeface="Times New Roman" panose="02020603050405020304" pitchFamily="18" charset="0"/>
              </a:rPr>
              <a:t>的产生</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出现了交换</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为商业贸易的出现奠定了基础。</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
        <p:nvSpPr>
          <p:cNvPr id="3" name="矩形 2"/>
          <p:cNvSpPr/>
          <p:nvPr/>
        </p:nvSpPr>
        <p:spPr>
          <a:xfrm>
            <a:off x="2843808" y="3380409"/>
            <a:ext cx="1141854" cy="3078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 name="矩形 3"/>
          <p:cNvSpPr/>
          <p:nvPr/>
        </p:nvSpPr>
        <p:spPr>
          <a:xfrm>
            <a:off x="569527" y="3778856"/>
            <a:ext cx="864943" cy="314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xit" presetSubtype="10" fill="hold" grpId="0" nodeType="clickEffect">
                                  <p:stCondLst>
                                    <p:cond delay="0"/>
                                  </p:stCondLst>
                                  <p:childTnLst>
                                    <p:animEffect transition="out" filter="randombar(horizontal)">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4" presetClass="exit" presetSubtype="10" fill="hold" grpId="1" nodeType="clickEffect">
                                  <p:stCondLst>
                                    <p:cond delay="0"/>
                                  </p:stCondLst>
                                  <p:childTnLst>
                                    <p:animEffect transition="out" filter="randombar(horizontal)">
                                      <p:cBhvr>
                                        <p:cTn id="12" dur="500"/>
                                        <p:tgtEl>
                                          <p:spTgt spid="4"/>
                                        </p:tgtEl>
                                      </p:cBhvr>
                                    </p:animEffect>
                                    <p:set>
                                      <p:cBhvr>
                                        <p:cTn id="13" dur="1" fill="hold">
                                          <p:stCondLst>
                                            <p:cond delay="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1"/>
    </p:bldLst>
  </p:timing>
</p:sld>
</file>

<file path=ppt/slides/slide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a:spLocks noChangeAspect="1"/>
          </p:cNvSpPr>
          <p:nvPr/>
        </p:nvSpPr>
        <p:spPr>
          <a:xfrm>
            <a:off x="508000" y="764704"/>
            <a:ext cx="8128000" cy="866006"/>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itchFamily="18" charset="0"/>
                <a:cs typeface="Times New Roman" panose="02020603050405020304" pitchFamily="18" charset="0"/>
              </a:rPr>
              <a:t>2</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Arial" pitchFamily="34" charset="0"/>
                <a:ea typeface="黑体" panose="02010609060101010101" pitchFamily="2" charset="-122"/>
                <a:cs typeface="Times New Roman" panose="02020603050405020304" pitchFamily="18" charset="0"/>
              </a:rPr>
              <a:t>商业贸易的发展</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(1)</a:t>
            </a:r>
            <a:r>
              <a:rPr lang="zh-CN" altLang="zh-CN" sz="2200">
                <a:solidFill>
                  <a:srgbClr val="000000"/>
                </a:solidFill>
                <a:latin typeface="Times New Roman" pitchFamily="18" charset="0"/>
                <a:cs typeface="Times New Roman" panose="02020603050405020304" pitchFamily="18" charset="0"/>
              </a:rPr>
              <a:t>古代中国</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graphicFrame>
        <p:nvGraphicFramePr>
          <p:cNvPr id="3" name="表格 2"/>
          <p:cNvGraphicFramePr>
            <a:graphicFrameLocks noGrp="1" noChangeAspect="1"/>
          </p:cNvGraphicFramePr>
          <p:nvPr/>
        </p:nvGraphicFramePr>
        <p:xfrm>
          <a:off x="508000" y="1666555"/>
          <a:ext cx="8128000" cy="4425696"/>
        </p:xfrm>
        <a:graphic>
          <a:graphicData uri="http://schemas.openxmlformats.org/drawingml/2006/table">
            <a:tbl>
              <a:tblPr firstRow="1" firstCol="1" bandRow="1"/>
              <a:tblGrid>
                <a:gridCol w="1759744"/>
                <a:gridCol w="6368256"/>
              </a:tblGrid>
              <a:tr h="154305">
                <a:tc>
                  <a:txBody>
                    <a:bodyPr/>
                    <a:lstStyle/>
                    <a:p>
                      <a:pPr>
                        <a:lnSpc>
                          <a:spcPct val="120000"/>
                        </a:lnSpc>
                        <a:spcAft>
                          <a:spcPct val="0"/>
                        </a:spcAft>
                        <a:tabLst>
                          <a:tab pos="1188085"/>
                          <a:tab pos="2163445"/>
                          <a:tab pos="3142615"/>
                          <a:tab pos="4190365"/>
                        </a:tabLst>
                      </a:pPr>
                      <a:r>
                        <a:rPr lang="zh-CN" sz="2200">
                          <a:solidFill>
                            <a:srgbClr val="000000"/>
                          </a:solidFill>
                          <a:effectLst/>
                          <a:latin typeface="Arial" pitchFamily="34" charset="0"/>
                          <a:ea typeface="黑体" panose="02010609060101010101" pitchFamily="2" charset="-122"/>
                          <a:cs typeface="Times New Roman" panose="02020603050405020304" pitchFamily="18" charset="0"/>
                        </a:rPr>
                        <a:t>时间</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20000"/>
                        </a:lnSpc>
                        <a:spcAft>
                          <a:spcPct val="0"/>
                        </a:spcAft>
                        <a:tabLst>
                          <a:tab pos="1188085"/>
                          <a:tab pos="2163445"/>
                          <a:tab pos="3142615"/>
                          <a:tab pos="4190365"/>
                        </a:tabLst>
                      </a:pPr>
                      <a:r>
                        <a:rPr lang="zh-CN" sz="2200">
                          <a:solidFill>
                            <a:srgbClr val="000000"/>
                          </a:solidFill>
                          <a:effectLst/>
                          <a:latin typeface="Arial" pitchFamily="34" charset="0"/>
                          <a:ea typeface="黑体" panose="02010609060101010101" pitchFamily="2" charset="-122"/>
                          <a:cs typeface="Times New Roman" panose="02020603050405020304" pitchFamily="18" charset="0"/>
                        </a:rPr>
                        <a:t>概况</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44145">
                <a:tc rowSpan="3">
                  <a:txBody>
                    <a:bodyPr/>
                    <a:lstStyle/>
                    <a:p>
                      <a:pPr>
                        <a:lnSpc>
                          <a:spcPct val="120000"/>
                        </a:lnSpc>
                        <a:spcAft>
                          <a:spcPct val="0"/>
                        </a:spcAft>
                        <a:tabLst>
                          <a:tab pos="1188085"/>
                          <a:tab pos="2163445"/>
                          <a:tab pos="3142615"/>
                          <a:tab pos="4190365"/>
                        </a:tabLst>
                      </a:pPr>
                      <a:r>
                        <a:rPr lang="zh-CN" sz="2200">
                          <a:solidFill>
                            <a:srgbClr val="000000"/>
                          </a:solidFill>
                          <a:effectLst/>
                          <a:latin typeface="Times New Roman" pitchFamily="18" charset="0"/>
                          <a:ea typeface="宋体" pitchFamily="2" charset="-122"/>
                          <a:cs typeface="Times New Roman" panose="02020603050405020304" pitchFamily="18" charset="0"/>
                        </a:rPr>
                        <a:t>商朝</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20000"/>
                        </a:lnSpc>
                        <a:spcAft>
                          <a:spcPct val="0"/>
                        </a:spcAft>
                        <a:tabLst>
                          <a:tab pos="1188085"/>
                          <a:tab pos="2163445"/>
                          <a:tab pos="3142615"/>
                          <a:tab pos="4190365"/>
                        </a:tabLst>
                      </a:pPr>
                      <a:r>
                        <a:rPr lang="zh-CN" sz="2200">
                          <a:solidFill>
                            <a:srgbClr val="000000"/>
                          </a:solidFill>
                          <a:effectLst/>
                          <a:latin typeface="Times New Roman" pitchFamily="18" charset="0"/>
                          <a:ea typeface="宋体" pitchFamily="2" charset="-122"/>
                          <a:cs typeface="Times New Roman" panose="02020603050405020304" pitchFamily="18" charset="0"/>
                        </a:rPr>
                        <a:t>商朝已经出现了专门从事商品交换的</a:t>
                      </a:r>
                      <a:r>
                        <a:rPr lang="zh-CN" sz="2200" u="sng">
                          <a:solidFill>
                            <a:srgbClr val="FF0000"/>
                          </a:solidFill>
                          <a:effectLst/>
                          <a:uFill>
                            <a:solidFill>
                              <a:srgbClr val="000000"/>
                            </a:solidFill>
                          </a:uFill>
                          <a:latin typeface="Times New Roman" pitchFamily="18" charset="0"/>
                          <a:ea typeface="宋体" pitchFamily="2" charset="-122"/>
                          <a:cs typeface="Times New Roman" panose="02020603050405020304" pitchFamily="18" charset="0"/>
                        </a:rPr>
                        <a:t>商人</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28575" marR="285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63830">
                <a:tc vMerge="1">
                  <a:txBody>
                    <a:bodyPr/>
                    <a:lstStyle/>
                    <a:p/>
                  </a:txBody>
                  <a:tcPr/>
                </a:tc>
                <a:tc>
                  <a:txBody>
                    <a:bodyPr/>
                    <a:lstStyle/>
                    <a:p>
                      <a:pPr>
                        <a:lnSpc>
                          <a:spcPct val="120000"/>
                        </a:lnSpc>
                        <a:spcAft>
                          <a:spcPct val="0"/>
                        </a:spcAft>
                        <a:tabLst>
                          <a:tab pos="1188085"/>
                          <a:tab pos="2163445"/>
                          <a:tab pos="3142615"/>
                          <a:tab pos="4190365"/>
                        </a:tabLst>
                      </a:pPr>
                      <a:r>
                        <a:rPr lang="zh-CN" sz="2200">
                          <a:solidFill>
                            <a:srgbClr val="000000"/>
                          </a:solidFill>
                          <a:effectLst/>
                          <a:latin typeface="Times New Roman" pitchFamily="18" charset="0"/>
                          <a:ea typeface="宋体" pitchFamily="2" charset="-122"/>
                          <a:cs typeface="Times New Roman" panose="02020603050405020304" pitchFamily="18" charset="0"/>
                        </a:rPr>
                        <a:t>商业贸易遍及商朝统治区域和周边地区</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28575" marR="285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63830">
                <a:tc vMerge="1">
                  <a:txBody>
                    <a:bodyPr/>
                    <a:lstStyle/>
                    <a:p/>
                  </a:txBody>
                  <a:tcPr/>
                </a:tc>
                <a:tc>
                  <a:txBody>
                    <a:bodyPr/>
                    <a:lstStyle/>
                    <a:p>
                      <a:pPr>
                        <a:lnSpc>
                          <a:spcPct val="120000"/>
                        </a:lnSpc>
                        <a:spcAft>
                          <a:spcPct val="0"/>
                        </a:spcAft>
                        <a:tabLst>
                          <a:tab pos="1188085"/>
                          <a:tab pos="2163445"/>
                          <a:tab pos="3142615"/>
                          <a:tab pos="4190365"/>
                        </a:tabLst>
                      </a:pPr>
                      <a:r>
                        <a:rPr lang="zh-CN" sz="2200">
                          <a:solidFill>
                            <a:srgbClr val="000000"/>
                          </a:solidFill>
                          <a:effectLst/>
                          <a:latin typeface="Times New Roman" pitchFamily="18" charset="0"/>
                          <a:ea typeface="宋体" pitchFamily="2" charset="-122"/>
                          <a:cs typeface="Times New Roman" panose="02020603050405020304" pitchFamily="18" charset="0"/>
                        </a:rPr>
                        <a:t>商业主要掌握在官府和贵族手里</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28575" marR="285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20000"/>
                        </a:lnSpc>
                        <a:spcAft>
                          <a:spcPct val="0"/>
                        </a:spcAft>
                        <a:tabLst>
                          <a:tab pos="1188085"/>
                          <a:tab pos="2163445"/>
                          <a:tab pos="3142615"/>
                          <a:tab pos="4190365"/>
                        </a:tabLst>
                      </a:pPr>
                      <a:r>
                        <a:rPr lang="zh-CN" sz="2200">
                          <a:solidFill>
                            <a:srgbClr val="000000"/>
                          </a:solidFill>
                          <a:effectLst/>
                          <a:latin typeface="Times New Roman" pitchFamily="18" charset="0"/>
                          <a:ea typeface="宋体" pitchFamily="2" charset="-122"/>
                          <a:cs typeface="Times New Roman" panose="02020603050405020304" pitchFamily="18" charset="0"/>
                        </a:rPr>
                        <a:t>春秋</a:t>
                      </a:r>
                      <a:r>
                        <a:rPr lang="zh-CN" sz="2200" smtClean="0">
                          <a:solidFill>
                            <a:srgbClr val="000000"/>
                          </a:solidFill>
                          <a:effectLst/>
                          <a:latin typeface="Times New Roman" pitchFamily="18" charset="0"/>
                          <a:ea typeface="宋体" pitchFamily="2" charset="-122"/>
                          <a:cs typeface="Times New Roman" panose="02020603050405020304" pitchFamily="18" charset="0"/>
                        </a:rPr>
                        <a:t>战国</a:t>
                      </a:r>
                      <a:r>
                        <a:rPr lang="zh-CN" sz="2200">
                          <a:solidFill>
                            <a:srgbClr val="000000"/>
                          </a:solidFill>
                          <a:effectLst/>
                          <a:latin typeface="Times New Roman" pitchFamily="18" charset="0"/>
                          <a:ea typeface="宋体" pitchFamily="2" charset="-122"/>
                          <a:cs typeface="Times New Roman" panose="02020603050405020304" pitchFamily="18" charset="0"/>
                        </a:rPr>
                        <a:t>时期</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2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u="sng">
                          <a:solidFill>
                            <a:srgbClr val="FF0000"/>
                          </a:solidFill>
                          <a:effectLst/>
                          <a:uFill>
                            <a:solidFill>
                              <a:srgbClr val="000000"/>
                            </a:solidFill>
                          </a:uFill>
                          <a:latin typeface="Times New Roman" pitchFamily="18" charset="0"/>
                          <a:ea typeface="宋体" pitchFamily="2" charset="-122"/>
                          <a:cs typeface="Times New Roman" panose="02020603050405020304" pitchFamily="18" charset="0"/>
                        </a:rPr>
                        <a:t>工商食官</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宋体" pitchFamily="2" charset="-122"/>
                          <a:cs typeface="Times New Roman" panose="02020603050405020304" pitchFamily="18" charset="0"/>
                        </a:rPr>
                        <a:t>的格局被突破</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28575" marR="285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20000"/>
                        </a:lnSpc>
                        <a:spcAft>
                          <a:spcPct val="0"/>
                        </a:spcAft>
                        <a:tabLst>
                          <a:tab pos="1188085"/>
                          <a:tab pos="2163445"/>
                          <a:tab pos="3142615"/>
                          <a:tab pos="4190365"/>
                        </a:tabLst>
                      </a:pPr>
                      <a:r>
                        <a:rPr lang="zh-CN" sz="2200" smtClean="0">
                          <a:solidFill>
                            <a:srgbClr val="000000"/>
                          </a:solidFill>
                          <a:effectLst/>
                          <a:latin typeface="Times New Roman" pitchFamily="18" charset="0"/>
                          <a:ea typeface="宋体" pitchFamily="2" charset="-122"/>
                          <a:cs typeface="Times New Roman" panose="02020603050405020304" pitchFamily="18" charset="0"/>
                        </a:rPr>
                        <a:t>秦汉时期</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20000"/>
                        </a:lnSpc>
                        <a:spcAft>
                          <a:spcPct val="0"/>
                        </a:spcAft>
                        <a:tabLst>
                          <a:tab pos="1188085"/>
                          <a:tab pos="2163445"/>
                          <a:tab pos="3142615"/>
                          <a:tab pos="4190365"/>
                        </a:tabLst>
                      </a:pPr>
                      <a:r>
                        <a:rPr lang="zh-CN" sz="2200" u="sng">
                          <a:solidFill>
                            <a:srgbClr val="FF0000"/>
                          </a:solidFill>
                          <a:effectLst/>
                          <a:uFill>
                            <a:solidFill>
                              <a:srgbClr val="000000"/>
                            </a:solidFill>
                          </a:uFill>
                          <a:latin typeface="Times New Roman" pitchFamily="18" charset="0"/>
                          <a:ea typeface="宋体" pitchFamily="2" charset="-122"/>
                          <a:cs typeface="Times New Roman" panose="02020603050405020304" pitchFamily="18" charset="0"/>
                        </a:rPr>
                        <a:t>货币</a:t>
                      </a:r>
                      <a:r>
                        <a:rPr lang="zh-CN" sz="2200">
                          <a:solidFill>
                            <a:srgbClr val="000000"/>
                          </a:solidFill>
                          <a:effectLst/>
                          <a:latin typeface="Times New Roman" pitchFamily="18" charset="0"/>
                          <a:ea typeface="宋体" pitchFamily="2" charset="-122"/>
                          <a:cs typeface="Times New Roman" panose="02020603050405020304" pitchFamily="18" charset="0"/>
                        </a:rPr>
                        <a:t>、车轨、度量衡的统一</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宋体" pitchFamily="2" charset="-122"/>
                          <a:cs typeface="Times New Roman" panose="02020603050405020304" pitchFamily="18" charset="0"/>
                        </a:rPr>
                        <a:t>促进了全国的商品流通</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28575" marR="285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20000"/>
                        </a:lnSpc>
                        <a:spcAft>
                          <a:spcPct val="0"/>
                        </a:spcAft>
                        <a:tabLst>
                          <a:tab pos="1188085"/>
                          <a:tab pos="2163445"/>
                          <a:tab pos="3142615"/>
                          <a:tab pos="4190365"/>
                        </a:tabLst>
                      </a:pPr>
                      <a:r>
                        <a:rPr lang="zh-CN" sz="2200">
                          <a:solidFill>
                            <a:srgbClr val="000000"/>
                          </a:solidFill>
                          <a:effectLst/>
                          <a:latin typeface="Times New Roman" pitchFamily="18" charset="0"/>
                          <a:ea typeface="宋体" pitchFamily="2" charset="-122"/>
                          <a:cs typeface="Times New Roman" panose="02020603050405020304" pitchFamily="18" charset="0"/>
                        </a:rPr>
                        <a:t>隋唐</a:t>
                      </a:r>
                      <a:r>
                        <a:rPr lang="zh-CN" sz="2200" smtClean="0">
                          <a:solidFill>
                            <a:srgbClr val="000000"/>
                          </a:solidFill>
                          <a:effectLst/>
                          <a:latin typeface="Times New Roman" pitchFamily="18" charset="0"/>
                          <a:ea typeface="宋体" pitchFamily="2" charset="-122"/>
                          <a:cs typeface="Times New Roman" panose="02020603050405020304" pitchFamily="18" charset="0"/>
                        </a:rPr>
                        <a:t>到两</a:t>
                      </a:r>
                      <a:r>
                        <a:rPr lang="zh-CN" sz="2200">
                          <a:solidFill>
                            <a:srgbClr val="000000"/>
                          </a:solidFill>
                          <a:effectLst/>
                          <a:latin typeface="Times New Roman" pitchFamily="18" charset="0"/>
                          <a:ea typeface="宋体" pitchFamily="2" charset="-122"/>
                          <a:cs typeface="Times New Roman" panose="02020603050405020304" pitchFamily="18" charset="0"/>
                        </a:rPr>
                        <a:t>宋</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20000"/>
                        </a:lnSpc>
                        <a:spcAft>
                          <a:spcPct val="0"/>
                        </a:spcAft>
                        <a:tabLst>
                          <a:tab pos="1188085"/>
                          <a:tab pos="2163445"/>
                          <a:tab pos="3142615"/>
                          <a:tab pos="4190365"/>
                        </a:tabLst>
                      </a:pPr>
                      <a:r>
                        <a:rPr lang="zh-CN" sz="2200">
                          <a:solidFill>
                            <a:srgbClr val="000000"/>
                          </a:solidFill>
                          <a:effectLst/>
                          <a:latin typeface="Times New Roman" pitchFamily="18" charset="0"/>
                          <a:ea typeface="宋体" pitchFamily="2" charset="-122"/>
                          <a:cs typeface="Times New Roman" panose="02020603050405020304" pitchFamily="18" charset="0"/>
                        </a:rPr>
                        <a:t>随着商品经济的发展</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u="sng">
                          <a:solidFill>
                            <a:srgbClr val="FF0000"/>
                          </a:solidFill>
                          <a:effectLst/>
                          <a:uFill>
                            <a:solidFill>
                              <a:srgbClr val="000000"/>
                            </a:solidFill>
                          </a:uFill>
                          <a:latin typeface="Times New Roman" pitchFamily="18" charset="0"/>
                          <a:ea typeface="宋体" pitchFamily="2" charset="-122"/>
                          <a:cs typeface="Times New Roman" panose="02020603050405020304" pitchFamily="18" charset="0"/>
                        </a:rPr>
                        <a:t>城市坊市分区</a:t>
                      </a:r>
                      <a:r>
                        <a:rPr lang="zh-CN" sz="2200">
                          <a:solidFill>
                            <a:srgbClr val="000000"/>
                          </a:solidFill>
                          <a:effectLst/>
                          <a:latin typeface="Times New Roman" pitchFamily="18" charset="0"/>
                          <a:ea typeface="宋体" pitchFamily="2" charset="-122"/>
                          <a:cs typeface="Times New Roman" panose="02020603050405020304" pitchFamily="18" charset="0"/>
                        </a:rPr>
                        <a:t>制度逐步瓦解</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28575" marR="285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rowSpan="2">
                  <a:txBody>
                    <a:bodyPr/>
                    <a:lstStyle/>
                    <a:p>
                      <a:pPr>
                        <a:lnSpc>
                          <a:spcPct val="120000"/>
                        </a:lnSpc>
                        <a:spcAft>
                          <a:spcPct val="0"/>
                        </a:spcAft>
                        <a:tabLst>
                          <a:tab pos="1188085"/>
                          <a:tab pos="2163445"/>
                          <a:tab pos="3142615"/>
                          <a:tab pos="4190365"/>
                        </a:tabLst>
                      </a:pPr>
                      <a:r>
                        <a:rPr lang="zh-CN" sz="2200">
                          <a:solidFill>
                            <a:srgbClr val="000000"/>
                          </a:solidFill>
                          <a:effectLst/>
                          <a:latin typeface="Times New Roman" pitchFamily="18" charset="0"/>
                          <a:ea typeface="宋体" pitchFamily="2" charset="-122"/>
                          <a:cs typeface="Times New Roman" panose="02020603050405020304" pitchFamily="18" charset="0"/>
                        </a:rPr>
                        <a:t>元、明、</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sz="2200">
                          <a:solidFill>
                            <a:srgbClr val="000000"/>
                          </a:solidFill>
                          <a:effectLst/>
                          <a:latin typeface="Times New Roman" pitchFamily="18" charset="0"/>
                          <a:ea typeface="宋体" pitchFamily="2" charset="-122"/>
                          <a:cs typeface="Times New Roman" panose="02020603050405020304" pitchFamily="18" charset="0"/>
                        </a:rPr>
                        <a:t>清时期</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nSpc>
                          <a:spcPct val="120000"/>
                        </a:lnSpc>
                        <a:spcAft>
                          <a:spcPct val="0"/>
                        </a:spcAft>
                        <a:tabLst>
                          <a:tab pos="1188085"/>
                          <a:tab pos="2163445"/>
                          <a:tab pos="3142615"/>
                          <a:tab pos="4190365"/>
                        </a:tabLst>
                      </a:pPr>
                      <a:r>
                        <a:rPr lang="zh-CN" sz="2200">
                          <a:solidFill>
                            <a:srgbClr val="000000"/>
                          </a:solidFill>
                          <a:effectLst/>
                          <a:latin typeface="Times New Roman" pitchFamily="18" charset="0"/>
                          <a:ea typeface="宋体" pitchFamily="2" charset="-122"/>
                          <a:cs typeface="Times New Roman" panose="02020603050405020304" pitchFamily="18" charset="0"/>
                        </a:rPr>
                        <a:t>随着经济作物种植面积扩大和手工业的发展</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u="sng">
                          <a:solidFill>
                            <a:srgbClr val="FF0000"/>
                          </a:solidFill>
                          <a:effectLst/>
                          <a:uFill>
                            <a:solidFill>
                              <a:srgbClr val="000000"/>
                            </a:solidFill>
                          </a:uFill>
                          <a:latin typeface="Times New Roman" pitchFamily="18" charset="0"/>
                          <a:ea typeface="宋体" pitchFamily="2" charset="-122"/>
                          <a:cs typeface="Times New Roman" panose="02020603050405020304" pitchFamily="18" charset="0"/>
                        </a:rPr>
                        <a:t>农产品</a:t>
                      </a:r>
                      <a:r>
                        <a:rPr lang="zh-CN" sz="2200">
                          <a:solidFill>
                            <a:srgbClr val="000000"/>
                          </a:solidFill>
                          <a:effectLst/>
                          <a:latin typeface="Times New Roman" pitchFamily="18" charset="0"/>
                          <a:ea typeface="宋体" pitchFamily="2" charset="-122"/>
                          <a:cs typeface="Times New Roman" panose="02020603050405020304" pitchFamily="18" charset="0"/>
                        </a:rPr>
                        <a:t>和手工业产品的商品化程度不断加深</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28575" marR="285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vMerge="1">
                  <a:txBody>
                    <a:bodyPr/>
                    <a:lstStyle/>
                    <a:p/>
                  </a:txBody>
                  <a:tcPr/>
                </a:tc>
                <a:tc>
                  <a:txBody>
                    <a:bodyPr/>
                    <a:lstStyle/>
                    <a:p>
                      <a:pPr>
                        <a:lnSpc>
                          <a:spcPct val="120000"/>
                        </a:lnSpc>
                        <a:spcAft>
                          <a:spcPct val="0"/>
                        </a:spcAft>
                        <a:tabLst>
                          <a:tab pos="1188085"/>
                          <a:tab pos="2163445"/>
                          <a:tab pos="3142615"/>
                          <a:tab pos="4190365"/>
                        </a:tabLst>
                      </a:pPr>
                      <a:r>
                        <a:rPr lang="zh-CN" sz="2200">
                          <a:solidFill>
                            <a:srgbClr val="000000"/>
                          </a:solidFill>
                          <a:effectLst/>
                          <a:latin typeface="Times New Roman" pitchFamily="18" charset="0"/>
                          <a:ea typeface="宋体" pitchFamily="2" charset="-122"/>
                          <a:cs typeface="Times New Roman" panose="02020603050405020304" pitchFamily="18" charset="0"/>
                        </a:rPr>
                        <a:t>全国范围的商业贸易网络形成</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宋体" pitchFamily="2" charset="-122"/>
                          <a:cs typeface="Times New Roman" panose="02020603050405020304" pitchFamily="18" charset="0"/>
                        </a:rPr>
                        <a:t>地域性的商人群体</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u="sng">
                          <a:solidFill>
                            <a:srgbClr val="FF0000"/>
                          </a:solidFill>
                          <a:effectLst/>
                          <a:uFill>
                            <a:solidFill>
                              <a:srgbClr val="000000"/>
                            </a:solidFill>
                          </a:uFill>
                          <a:latin typeface="Times New Roman" pitchFamily="18" charset="0"/>
                          <a:ea typeface="宋体" pitchFamily="2" charset="-122"/>
                          <a:cs typeface="Times New Roman" panose="02020603050405020304" pitchFamily="18" charset="0"/>
                        </a:rPr>
                        <a:t>商帮</a:t>
                      </a:r>
                      <a:r>
                        <a:rPr lang="zh-CN" sz="2200">
                          <a:solidFill>
                            <a:srgbClr val="000000"/>
                          </a:solidFill>
                          <a:effectLst/>
                          <a:latin typeface="Times New Roman" pitchFamily="18" charset="0"/>
                          <a:ea typeface="宋体" pitchFamily="2" charset="-122"/>
                          <a:cs typeface="Times New Roman" panose="02020603050405020304" pitchFamily="18" charset="0"/>
                        </a:rPr>
                        <a:t>兴盛</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28575" marR="285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r>
            </a:tbl>
          </a:graphicData>
        </a:graphic>
      </p:graphicFrame>
      <p:sp>
        <p:nvSpPr>
          <p:cNvPr id="4" name="矩形 3"/>
          <p:cNvSpPr/>
          <p:nvPr/>
        </p:nvSpPr>
        <p:spPr>
          <a:xfrm>
            <a:off x="6742514" y="2096102"/>
            <a:ext cx="584465" cy="29413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 name="矩形 4"/>
          <p:cNvSpPr/>
          <p:nvPr/>
        </p:nvSpPr>
        <p:spPr>
          <a:xfrm>
            <a:off x="2411760" y="3295993"/>
            <a:ext cx="1141854" cy="3078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6" name="矩形 5"/>
          <p:cNvSpPr/>
          <p:nvPr/>
        </p:nvSpPr>
        <p:spPr>
          <a:xfrm>
            <a:off x="2298656" y="3710930"/>
            <a:ext cx="584465" cy="29413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7" name="矩形 6"/>
          <p:cNvSpPr/>
          <p:nvPr/>
        </p:nvSpPr>
        <p:spPr>
          <a:xfrm>
            <a:off x="4878760" y="4097710"/>
            <a:ext cx="1690737" cy="3078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8" name="矩形 7"/>
          <p:cNvSpPr/>
          <p:nvPr/>
        </p:nvSpPr>
        <p:spPr>
          <a:xfrm>
            <a:off x="7688892" y="4509120"/>
            <a:ext cx="843548" cy="29413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9" name="矩形 8"/>
          <p:cNvSpPr/>
          <p:nvPr/>
        </p:nvSpPr>
        <p:spPr>
          <a:xfrm>
            <a:off x="2557754" y="5716880"/>
            <a:ext cx="584465" cy="29413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xit" presetSubtype="10" fill="hold" grpId="0" nodeType="clickEffect">
                                  <p:stCondLst>
                                    <p:cond delay="0"/>
                                  </p:stCondLst>
                                  <p:childTnLst>
                                    <p:animEffect transition="out" filter="randombar(horizontal)">
                                      <p:cBhvr>
                                        <p:cTn id="6" dur="500"/>
                                        <p:tgtEl>
                                          <p:spTgt spid="4"/>
                                        </p:tgtEl>
                                      </p:cBhvr>
                                    </p:animEffect>
                                    <p:set>
                                      <p:cBhvr>
                                        <p:cTn id="7" dur="1" fill="hold">
                                          <p:stCondLst>
                                            <p:cond delay="499"/>
                                          </p:stCondLst>
                                        </p:cTn>
                                        <p:tgtEl>
                                          <p:spTgt spid="4"/>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4" presetClass="exit" presetSubtype="10" fill="hold" grpId="1" nodeType="clickEffect">
                                  <p:stCondLst>
                                    <p:cond delay="0"/>
                                  </p:stCondLst>
                                  <p:childTnLst>
                                    <p:animEffect transition="out" filter="randombar(horizontal)">
                                      <p:cBhvr>
                                        <p:cTn id="12" dur="500"/>
                                        <p:tgtEl>
                                          <p:spTgt spid="5"/>
                                        </p:tgtEl>
                                      </p:cBhvr>
                                    </p:animEffect>
                                    <p:set>
                                      <p:cBhvr>
                                        <p:cTn id="13" dur="1" fill="hold">
                                          <p:stCondLst>
                                            <p:cond delay="499"/>
                                          </p:stCondLst>
                                        </p:cTn>
                                        <p:tgtEl>
                                          <p:spTgt spid="5"/>
                                        </p:tgtEl>
                                        <p:attrNameLst>
                                          <p:attrName>style.visibility</p:attrName>
                                        </p:attrNameLst>
                                      </p:cBhvr>
                                      <p:to>
                                        <p:strVal val="hidden"/>
                                      </p:to>
                                    </p:se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14" presetClass="exit" presetSubtype="10" fill="hold" grpId="2" nodeType="clickEffect">
                                  <p:stCondLst>
                                    <p:cond delay="0"/>
                                  </p:stCondLst>
                                  <p:childTnLst>
                                    <p:animEffect transition="out" filter="randombar(horizontal)">
                                      <p:cBhvr>
                                        <p:cTn id="18" dur="500"/>
                                        <p:tgtEl>
                                          <p:spTgt spid="6"/>
                                        </p:tgtEl>
                                      </p:cBhvr>
                                    </p:animEffect>
                                    <p:set>
                                      <p:cBhvr>
                                        <p:cTn id="19" dur="1" fill="hold">
                                          <p:stCondLst>
                                            <p:cond delay="499"/>
                                          </p:stCondLst>
                                        </p:cTn>
                                        <p:tgtEl>
                                          <p:spTgt spid="6"/>
                                        </p:tgtEl>
                                        <p:attrNameLst>
                                          <p:attrName>style.visibility</p:attrName>
                                        </p:attrNameLst>
                                      </p:cBhvr>
                                      <p:to>
                                        <p:strVal val="hidden"/>
                                      </p:to>
                                    </p:se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14" presetClass="exit" presetSubtype="10" fill="hold" grpId="3" nodeType="clickEffect">
                                  <p:stCondLst>
                                    <p:cond delay="0"/>
                                  </p:stCondLst>
                                  <p:childTnLst>
                                    <p:animEffect transition="out" filter="randombar(horizontal)">
                                      <p:cBhvr>
                                        <p:cTn id="24" dur="500"/>
                                        <p:tgtEl>
                                          <p:spTgt spid="7"/>
                                        </p:tgtEl>
                                      </p:cBhvr>
                                    </p:animEffect>
                                    <p:set>
                                      <p:cBhvr>
                                        <p:cTn id="25" dur="1" fill="hold">
                                          <p:stCondLst>
                                            <p:cond delay="499"/>
                                          </p:stCondLst>
                                        </p:cTn>
                                        <p:tgtEl>
                                          <p:spTgt spid="7"/>
                                        </p:tgtEl>
                                        <p:attrNameLst>
                                          <p:attrName>style.visibility</p:attrName>
                                        </p:attrNameLst>
                                      </p:cBhvr>
                                      <p:to>
                                        <p:strVal val="hidden"/>
                                      </p:to>
                                    </p:se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14" presetClass="exit" presetSubtype="10" fill="hold" grpId="4" nodeType="clickEffect">
                                  <p:stCondLst>
                                    <p:cond delay="0"/>
                                  </p:stCondLst>
                                  <p:childTnLst>
                                    <p:animEffect transition="out" filter="randombar(horizontal)">
                                      <p:cBhvr>
                                        <p:cTn id="30" dur="500"/>
                                        <p:tgtEl>
                                          <p:spTgt spid="8"/>
                                        </p:tgtEl>
                                      </p:cBhvr>
                                    </p:animEffect>
                                    <p:set>
                                      <p:cBhvr>
                                        <p:cTn id="31" dur="1" fill="hold">
                                          <p:stCondLst>
                                            <p:cond delay="499"/>
                                          </p:stCondLst>
                                        </p:cTn>
                                        <p:tgtEl>
                                          <p:spTgt spid="8"/>
                                        </p:tgtEl>
                                        <p:attrNameLst>
                                          <p:attrName>style.visibility</p:attrName>
                                        </p:attrNameLst>
                                      </p:cBhvr>
                                      <p:to>
                                        <p:strVal val="hidden"/>
                                      </p:to>
                                    </p:set>
                                  </p:childTnLst>
                                </p:cTn>
                              </p:par>
                            </p:childTnLst>
                          </p:cTn>
                        </p:par>
                      </p:childTnLst>
                    </p:cTn>
                  </p:par>
                  <p:par>
                    <p:cTn id="32" fill="hold" nodeType="clickPar">
                      <p:stCondLst>
                        <p:cond delay="indefinite"/>
                      </p:stCondLst>
                      <p:childTnLst>
                        <p:par>
                          <p:cTn id="33" fill="hold" nodeType="withGroup">
                            <p:stCondLst>
                              <p:cond delay="indefinite"/>
                            </p:stCondLst>
                          </p:cTn>
                        </p:par>
                        <p:par>
                          <p:cTn id="34" fill="hold" nodeType="afterGroup">
                            <p:stCondLst>
                              <p:cond delay="0"/>
                            </p:stCondLst>
                            <p:childTnLst>
                              <p:par>
                                <p:cTn id="35" presetID="14" presetClass="exit" presetSubtype="10" fill="hold" grpId="5" nodeType="clickEffect">
                                  <p:stCondLst>
                                    <p:cond delay="0"/>
                                  </p:stCondLst>
                                  <p:childTnLst>
                                    <p:animEffect transition="out" filter="randombar(horizontal)">
                                      <p:cBhvr>
                                        <p:cTn id="36" dur="500"/>
                                        <p:tgtEl>
                                          <p:spTgt spid="9"/>
                                        </p:tgtEl>
                                      </p:cBhvr>
                                    </p:animEffect>
                                    <p:set>
                                      <p:cBhvr>
                                        <p:cTn id="37" dur="1" fill="hold">
                                          <p:stCondLst>
                                            <p:cond delay="4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1"/>
      <p:bldP spid="6" grpId="2"/>
      <p:bldP spid="7" grpId="3"/>
      <p:bldP spid="8" grpId="4"/>
      <p:bldP spid="9" grpId="5"/>
    </p:bldLst>
  </p:timing>
</p:sld>
</file>

<file path=ppt/slides/slide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a:spLocks noChangeAspect="1"/>
          </p:cNvSpPr>
          <p:nvPr/>
        </p:nvSpPr>
        <p:spPr>
          <a:xfrm>
            <a:off x="508000" y="1099206"/>
            <a:ext cx="8128000" cy="4913589"/>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(2)</a:t>
            </a:r>
            <a:r>
              <a:rPr lang="zh-CN" altLang="zh-CN" sz="2200">
                <a:solidFill>
                  <a:srgbClr val="000000"/>
                </a:solidFill>
                <a:latin typeface="Times New Roman" pitchFamily="18" charset="0"/>
                <a:cs typeface="Times New Roman" panose="02020603050405020304" pitchFamily="18" charset="0"/>
              </a:rPr>
              <a:t>西方</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古埃及商业的历史十分悠久</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对外贸易控制在</a:t>
            </a:r>
            <a:r>
              <a:rPr lang="zh-CN" altLang="zh-CN" sz="2200" u="sng">
                <a:solidFill>
                  <a:srgbClr val="FF0000"/>
                </a:solidFill>
                <a:uFill>
                  <a:solidFill>
                    <a:srgbClr val="000000"/>
                  </a:solidFill>
                </a:uFill>
                <a:latin typeface="Times New Roman" pitchFamily="18" charset="0"/>
                <a:cs typeface="Times New Roman" panose="02020603050405020304" pitchFamily="18" charset="0"/>
              </a:rPr>
              <a:t>国家</a:t>
            </a:r>
            <a:r>
              <a:rPr lang="zh-CN" altLang="zh-CN" sz="2200">
                <a:solidFill>
                  <a:srgbClr val="000000"/>
                </a:solidFill>
                <a:latin typeface="Times New Roman" pitchFamily="18" charset="0"/>
                <a:cs typeface="Times New Roman" panose="02020603050405020304" pitchFamily="18" charset="0"/>
              </a:rPr>
              <a:t>手中</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古希腊各城邦形成了若干个商业贸易中心</a:t>
            </a:r>
            <a:r>
              <a:rPr lang="en-US" altLang="zh-CN" sz="2200">
                <a:solidFill>
                  <a:srgbClr val="000000"/>
                </a:solidFill>
                <a:latin typeface="Times New Roman" pitchFamily="18" charset="0"/>
                <a:cs typeface="Times New Roman" panose="02020603050405020304" pitchFamily="18" charset="0"/>
              </a:rPr>
              <a:t>,</a:t>
            </a:r>
            <a:r>
              <a:rPr lang="zh-CN" altLang="zh-CN" sz="2200" u="sng">
                <a:solidFill>
                  <a:srgbClr val="FF0000"/>
                </a:solidFill>
                <a:uFill>
                  <a:solidFill>
                    <a:srgbClr val="000000"/>
                  </a:solidFill>
                </a:uFill>
                <a:latin typeface="Times New Roman" pitchFamily="18" charset="0"/>
                <a:cs typeface="Times New Roman" panose="02020603050405020304" pitchFamily="18" charset="0"/>
              </a:rPr>
              <a:t>海外贸易</a:t>
            </a:r>
            <a:r>
              <a:rPr lang="zh-CN" altLang="zh-CN" sz="2200">
                <a:solidFill>
                  <a:srgbClr val="000000"/>
                </a:solidFill>
                <a:latin typeface="Times New Roman" pitchFamily="18" charset="0"/>
                <a:cs typeface="Times New Roman" panose="02020603050405020304" pitchFamily="18" charset="0"/>
              </a:rPr>
              <a:t>十分活跃</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古罗马征服地中海周围的地区后</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商贸逐渐繁荣</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海外贸易航线四通八达</a:t>
            </a:r>
            <a:r>
              <a:rPr lang="en-US" altLang="zh-CN" sz="2200">
                <a:solidFill>
                  <a:srgbClr val="000000"/>
                </a:solidFill>
                <a:latin typeface="Times New Roman" pitchFamily="18" charset="0"/>
                <a:cs typeface="Times New Roman" panose="02020603050405020304" pitchFamily="18" charset="0"/>
              </a:rPr>
              <a:t>;</a:t>
            </a:r>
            <a:r>
              <a:rPr lang="zh-CN" altLang="zh-CN" sz="2200" u="sng">
                <a:solidFill>
                  <a:srgbClr val="FF0000"/>
                </a:solidFill>
                <a:uFill>
                  <a:solidFill>
                    <a:srgbClr val="000000"/>
                  </a:solidFill>
                </a:uFill>
                <a:latin typeface="Times New Roman" pitchFamily="18" charset="0"/>
                <a:cs typeface="Times New Roman" panose="02020603050405020304" pitchFamily="18" charset="0"/>
              </a:rPr>
              <a:t>拜占庭</a:t>
            </a:r>
            <a:r>
              <a:rPr lang="zh-CN" altLang="zh-CN" sz="2200">
                <a:solidFill>
                  <a:srgbClr val="000000"/>
                </a:solidFill>
                <a:latin typeface="Times New Roman" pitchFamily="18" charset="0"/>
                <a:cs typeface="Times New Roman" panose="02020603050405020304" pitchFamily="18" charset="0"/>
              </a:rPr>
              <a:t>帝国一度垄断了中国丝绸等东方奢侈品在欧洲市场的贸易</a:t>
            </a:r>
            <a:r>
              <a:rPr lang="en-US" altLang="zh-CN" sz="2200">
                <a:solidFill>
                  <a:srgbClr val="000000"/>
                </a:solidFill>
                <a:latin typeface="Times New Roman" pitchFamily="18" charset="0"/>
                <a:cs typeface="Times New Roman" panose="02020603050405020304" pitchFamily="18" charset="0"/>
              </a:rPr>
              <a:t>;</a:t>
            </a:r>
            <a:r>
              <a:rPr lang="zh-CN" altLang="zh-CN" sz="2200" u="sng">
                <a:solidFill>
                  <a:srgbClr val="FF0000"/>
                </a:solidFill>
                <a:uFill>
                  <a:solidFill>
                    <a:srgbClr val="000000"/>
                  </a:solidFill>
                </a:uFill>
                <a:latin typeface="Times New Roman" pitchFamily="18" charset="0"/>
                <a:cs typeface="Times New Roman" panose="02020603050405020304" pitchFamily="18" charset="0"/>
              </a:rPr>
              <a:t>阿拉伯</a:t>
            </a:r>
            <a:r>
              <a:rPr lang="zh-CN" altLang="zh-CN" sz="2200">
                <a:solidFill>
                  <a:srgbClr val="000000"/>
                </a:solidFill>
                <a:latin typeface="Times New Roman" pitchFamily="18" charset="0"/>
                <a:cs typeface="Times New Roman" panose="02020603050405020304" pitchFamily="18" charset="0"/>
              </a:rPr>
              <a:t>商人在亚、非、欧三洲从事中介贸易</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活动范围遍及世界各主要文明区域。</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Arial" pitchFamily="34" charset="0"/>
                <a:ea typeface="黑体" panose="02010609060101010101" pitchFamily="2" charset="-122"/>
                <a:cs typeface="Times New Roman" panose="02020603050405020304" pitchFamily="18" charset="0"/>
              </a:rPr>
              <a:t>易错提醒商业贸易产生的根源</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Times New Roman" pitchFamily="18" charset="0"/>
                <a:ea typeface="楷体" pitchFamily="49" charset="-122"/>
                <a:cs typeface="Times New Roman" panose="02020603050405020304" pitchFamily="18" charset="0"/>
              </a:rPr>
              <a:t>在原始社会后期</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东西方都产生了商业贸易。影响商业贸易出现的因素很多</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如社会分工的形成、剩余产品出现、私有制的产生等。但归根结底</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从唯物史观的角度看</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生产力的发展才是商业贸易产生的根源。没有生产力的发展</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社会分工、剩余产品和私有制这些历史现象都不会出现。</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
        <p:nvSpPr>
          <p:cNvPr id="3" name="矩形 2"/>
          <p:cNvSpPr/>
          <p:nvPr/>
        </p:nvSpPr>
        <p:spPr>
          <a:xfrm>
            <a:off x="6937990" y="1150448"/>
            <a:ext cx="584465" cy="3235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 name="矩形 3"/>
          <p:cNvSpPr/>
          <p:nvPr/>
        </p:nvSpPr>
        <p:spPr>
          <a:xfrm>
            <a:off x="5405184" y="1556792"/>
            <a:ext cx="1141854" cy="3078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 name="矩形 4"/>
          <p:cNvSpPr/>
          <p:nvPr/>
        </p:nvSpPr>
        <p:spPr>
          <a:xfrm>
            <a:off x="960479" y="2359244"/>
            <a:ext cx="864943" cy="314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6" name="矩形 5"/>
          <p:cNvSpPr/>
          <p:nvPr/>
        </p:nvSpPr>
        <p:spPr>
          <a:xfrm>
            <a:off x="960479" y="2760380"/>
            <a:ext cx="864943" cy="314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xit" presetSubtype="10" fill="hold" grpId="0" nodeType="clickEffect">
                                  <p:stCondLst>
                                    <p:cond delay="0"/>
                                  </p:stCondLst>
                                  <p:childTnLst>
                                    <p:animEffect transition="out" filter="randombar(horizontal)">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4" presetClass="exit" presetSubtype="10" fill="hold" grpId="1" nodeType="clickEffect">
                                  <p:stCondLst>
                                    <p:cond delay="0"/>
                                  </p:stCondLst>
                                  <p:childTnLst>
                                    <p:animEffect transition="out" filter="randombar(horizontal)">
                                      <p:cBhvr>
                                        <p:cTn id="12" dur="500"/>
                                        <p:tgtEl>
                                          <p:spTgt spid="4"/>
                                        </p:tgtEl>
                                      </p:cBhvr>
                                    </p:animEffect>
                                    <p:set>
                                      <p:cBhvr>
                                        <p:cTn id="13" dur="1" fill="hold">
                                          <p:stCondLst>
                                            <p:cond delay="499"/>
                                          </p:stCondLst>
                                        </p:cTn>
                                        <p:tgtEl>
                                          <p:spTgt spid="4"/>
                                        </p:tgtEl>
                                        <p:attrNameLst>
                                          <p:attrName>style.visibility</p:attrName>
                                        </p:attrNameLst>
                                      </p:cBhvr>
                                      <p:to>
                                        <p:strVal val="hidden"/>
                                      </p:to>
                                    </p:se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14" presetClass="exit" presetSubtype="10" fill="hold" grpId="2" nodeType="clickEffect">
                                  <p:stCondLst>
                                    <p:cond delay="0"/>
                                  </p:stCondLst>
                                  <p:childTnLst>
                                    <p:animEffect transition="out" filter="randombar(horizontal)">
                                      <p:cBhvr>
                                        <p:cTn id="18" dur="500"/>
                                        <p:tgtEl>
                                          <p:spTgt spid="5"/>
                                        </p:tgtEl>
                                      </p:cBhvr>
                                    </p:animEffect>
                                    <p:set>
                                      <p:cBhvr>
                                        <p:cTn id="19" dur="1" fill="hold">
                                          <p:stCondLst>
                                            <p:cond delay="499"/>
                                          </p:stCondLst>
                                        </p:cTn>
                                        <p:tgtEl>
                                          <p:spTgt spid="5"/>
                                        </p:tgtEl>
                                        <p:attrNameLst>
                                          <p:attrName>style.visibility</p:attrName>
                                        </p:attrNameLst>
                                      </p:cBhvr>
                                      <p:to>
                                        <p:strVal val="hidden"/>
                                      </p:to>
                                    </p:se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14" presetClass="exit" presetSubtype="10" fill="hold" grpId="3" nodeType="clickEffect">
                                  <p:stCondLst>
                                    <p:cond delay="0"/>
                                  </p:stCondLst>
                                  <p:childTnLst>
                                    <p:animEffect transition="out" filter="randombar(horizontal)">
                                      <p:cBhvr>
                                        <p:cTn id="24" dur="500"/>
                                        <p:tgtEl>
                                          <p:spTgt spid="6"/>
                                        </p:tgtEl>
                                      </p:cBhvr>
                                    </p:animEffect>
                                    <p:set>
                                      <p:cBhvr>
                                        <p:cTn id="25" dur="1" fill="hold">
                                          <p:stCondLst>
                                            <p:cond delay="4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1"/>
      <p:bldP spid="5" grpId="2"/>
      <p:bldP spid="6" grpId="3"/>
    </p:bldLst>
  </p:timing>
</p:sld>
</file>

<file path=ppt/slides/slide1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a:spLocks noChangeAspect="1"/>
          </p:cNvSpPr>
          <p:nvPr/>
        </p:nvSpPr>
        <p:spPr>
          <a:xfrm>
            <a:off x="508000" y="805890"/>
            <a:ext cx="8128000" cy="5726119"/>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itchFamily="18" charset="0"/>
                <a:cs typeface="Times New Roman" panose="02020603050405020304" pitchFamily="18" charset="0"/>
              </a:rPr>
              <a:t>3</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Arial" pitchFamily="34" charset="0"/>
                <a:ea typeface="黑体" panose="02010609060101010101" pitchFamily="2" charset="-122"/>
                <a:cs typeface="Times New Roman" panose="02020603050405020304" pitchFamily="18" charset="0"/>
              </a:rPr>
              <a:t>古代丝绸之路</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(1)</a:t>
            </a:r>
            <a:r>
              <a:rPr lang="zh-CN" altLang="zh-CN" sz="2200">
                <a:solidFill>
                  <a:srgbClr val="000000"/>
                </a:solidFill>
                <a:latin typeface="Times New Roman" pitchFamily="18" charset="0"/>
                <a:cs typeface="Times New Roman" panose="02020603050405020304" pitchFamily="18" charset="0"/>
              </a:rPr>
              <a:t>发展演变</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唐宋以后</a:t>
            </a:r>
            <a:r>
              <a:rPr lang="en-US" altLang="zh-CN" sz="2200">
                <a:solidFill>
                  <a:srgbClr val="000000"/>
                </a:solidFill>
                <a:latin typeface="Times New Roman" pitchFamily="18" charset="0"/>
                <a:cs typeface="Times New Roman" panose="02020603050405020304" pitchFamily="18" charset="0"/>
              </a:rPr>
              <a:t>,</a:t>
            </a:r>
            <a:r>
              <a:rPr lang="zh-CN" altLang="zh-CN" sz="2200" u="sng">
                <a:solidFill>
                  <a:srgbClr val="FF0000"/>
                </a:solidFill>
                <a:uFill>
                  <a:solidFill>
                    <a:srgbClr val="000000"/>
                  </a:solidFill>
                </a:uFill>
                <a:latin typeface="Times New Roman" pitchFamily="18" charset="0"/>
                <a:cs typeface="Times New Roman" panose="02020603050405020304" pitchFamily="18" charset="0"/>
              </a:rPr>
              <a:t>海上贸易</a:t>
            </a:r>
            <a:r>
              <a:rPr lang="zh-CN" altLang="zh-CN" sz="2200">
                <a:solidFill>
                  <a:srgbClr val="000000"/>
                </a:solidFill>
                <a:latin typeface="Times New Roman" pitchFamily="18" charset="0"/>
                <a:cs typeface="Times New Roman" panose="02020603050405020304" pitchFamily="18" charset="0"/>
              </a:rPr>
              <a:t>兴盛</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连接南洋、波斯湾、阿拉伯海和红海沿岸地区。官府在东南沿海一带设置</a:t>
            </a:r>
            <a:r>
              <a:rPr lang="zh-CN" altLang="zh-CN" sz="2200" u="sng">
                <a:solidFill>
                  <a:srgbClr val="FF0000"/>
                </a:solidFill>
                <a:uFill>
                  <a:solidFill>
                    <a:srgbClr val="000000"/>
                  </a:solidFill>
                </a:uFill>
                <a:latin typeface="Times New Roman" pitchFamily="18" charset="0"/>
                <a:cs typeface="Times New Roman" panose="02020603050405020304" pitchFamily="18" charset="0"/>
              </a:rPr>
              <a:t>市舶司</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掌管对外贸易。清政府在广州设置</a:t>
            </a:r>
            <a:r>
              <a:rPr lang="zh-CN" altLang="zh-CN" sz="2200" u="sng">
                <a:solidFill>
                  <a:srgbClr val="FF0000"/>
                </a:solidFill>
                <a:uFill>
                  <a:solidFill>
                    <a:srgbClr val="000000"/>
                  </a:solidFill>
                </a:uFill>
                <a:latin typeface="Times New Roman" pitchFamily="18" charset="0"/>
                <a:cs typeface="Times New Roman" panose="02020603050405020304" pitchFamily="18" charset="0"/>
              </a:rPr>
              <a:t>公行</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统揽对外贸易事务。</a:t>
            </a:r>
            <a:r>
              <a:rPr lang="en-US" altLang="zh-CN" sz="2200">
                <a:solidFill>
                  <a:srgbClr val="000000"/>
                </a:solidFill>
                <a:latin typeface="Times New Roman" pitchFamily="18" charset="0"/>
                <a:cs typeface="Times New Roman" panose="02020603050405020304" pitchFamily="18" charset="0"/>
              </a:rPr>
              <a:t>1757</a:t>
            </a:r>
            <a:r>
              <a:rPr lang="zh-CN" altLang="zh-CN" sz="2200">
                <a:solidFill>
                  <a:srgbClr val="000000"/>
                </a:solidFill>
                <a:latin typeface="Times New Roman" pitchFamily="18" charset="0"/>
                <a:cs typeface="Times New Roman" panose="02020603050405020304" pitchFamily="18" charset="0"/>
              </a:rPr>
              <a:t>年</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清政府将通商口岸限定在广州一处</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对外贸易皆由官府指定的</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十三行</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行商代理。</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(2)</a:t>
            </a:r>
            <a:r>
              <a:rPr lang="zh-CN" altLang="zh-CN" sz="2200">
                <a:solidFill>
                  <a:srgbClr val="000000"/>
                </a:solidFill>
                <a:latin typeface="Times New Roman" pitchFamily="18" charset="0"/>
                <a:cs typeface="Times New Roman" panose="02020603050405020304" pitchFamily="18" charset="0"/>
              </a:rPr>
              <a:t>贸易内容</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中国出口</a:t>
            </a:r>
            <a:r>
              <a:rPr lang="zh-CN" altLang="zh-CN" sz="2200" u="sng">
                <a:solidFill>
                  <a:srgbClr val="FF0000"/>
                </a:solidFill>
                <a:uFill>
                  <a:solidFill>
                    <a:srgbClr val="000000"/>
                  </a:solidFill>
                </a:uFill>
                <a:latin typeface="Times New Roman" pitchFamily="18" charset="0"/>
                <a:cs typeface="Times New Roman" panose="02020603050405020304" pitchFamily="18" charset="0"/>
              </a:rPr>
              <a:t>丝绸</a:t>
            </a:r>
            <a:r>
              <a:rPr lang="zh-CN" altLang="zh-CN" sz="2200">
                <a:solidFill>
                  <a:srgbClr val="000000"/>
                </a:solidFill>
                <a:latin typeface="Times New Roman" pitchFamily="18" charset="0"/>
                <a:cs typeface="Times New Roman" panose="02020603050405020304" pitchFamily="18" charset="0"/>
              </a:rPr>
              <a:t>、瓷器、纸张、茶叶等商品</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引进国外的优良马匹、植物新品种、香料、药材和玻璃等商品。</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(3)</a:t>
            </a:r>
            <a:r>
              <a:rPr lang="zh-CN" altLang="zh-CN" sz="2200">
                <a:solidFill>
                  <a:srgbClr val="000000"/>
                </a:solidFill>
                <a:latin typeface="Times New Roman" pitchFamily="18" charset="0"/>
                <a:cs typeface="Times New Roman" panose="02020603050405020304" pitchFamily="18" charset="0"/>
              </a:rPr>
              <a:t>贸易形式</a:t>
            </a:r>
            <a:r>
              <a:rPr lang="en-US" altLang="zh-CN" sz="2200">
                <a:solidFill>
                  <a:srgbClr val="000000"/>
                </a:solidFill>
                <a:latin typeface="Times New Roman" pitchFamily="18" charset="0"/>
                <a:cs typeface="Times New Roman" panose="02020603050405020304" pitchFamily="18" charset="0"/>
              </a:rPr>
              <a:t>:</a:t>
            </a:r>
            <a:r>
              <a:rPr lang="zh-CN" altLang="zh-CN" sz="2200" u="sng">
                <a:solidFill>
                  <a:srgbClr val="FF0000"/>
                </a:solidFill>
                <a:uFill>
                  <a:solidFill>
                    <a:srgbClr val="000000"/>
                  </a:solidFill>
                </a:uFill>
                <a:latin typeface="Times New Roman" pitchFamily="18" charset="0"/>
                <a:cs typeface="Times New Roman" panose="02020603050405020304" pitchFamily="18" charset="0"/>
              </a:rPr>
              <a:t>朝贡贸易</a:t>
            </a:r>
            <a:r>
              <a:rPr lang="zh-CN" altLang="zh-CN" sz="2200">
                <a:solidFill>
                  <a:srgbClr val="000000"/>
                </a:solidFill>
                <a:latin typeface="Times New Roman" pitchFamily="18" charset="0"/>
                <a:cs typeface="Times New Roman" panose="02020603050405020304" pitchFamily="18" charset="0"/>
              </a:rPr>
              <a:t>是中国古代对外贸易的重要方式之一。明清时期</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朝廷对朝贡国家、路线、港口、船只数目、贡品种类均有严格的规定。</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(4)</a:t>
            </a:r>
            <a:r>
              <a:rPr lang="zh-CN" altLang="zh-CN" sz="2200">
                <a:solidFill>
                  <a:srgbClr val="000000"/>
                </a:solidFill>
                <a:latin typeface="Times New Roman" pitchFamily="18" charset="0"/>
                <a:cs typeface="Times New Roman" panose="02020603050405020304" pitchFamily="18" charset="0"/>
              </a:rPr>
              <a:t>历史意义</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丝绸之路是古代贯通</a:t>
            </a:r>
            <a:r>
              <a:rPr lang="zh-CN" altLang="zh-CN" sz="2200" u="sng">
                <a:solidFill>
                  <a:srgbClr val="FF0000"/>
                </a:solidFill>
                <a:uFill>
                  <a:solidFill>
                    <a:srgbClr val="000000"/>
                  </a:solidFill>
                </a:uFill>
                <a:latin typeface="Times New Roman" pitchFamily="18" charset="0"/>
                <a:cs typeface="Times New Roman" panose="02020603050405020304" pitchFamily="18" charset="0"/>
              </a:rPr>
              <a:t>亚、欧、北非</a:t>
            </a:r>
            <a:r>
              <a:rPr lang="zh-CN" altLang="zh-CN" sz="2200">
                <a:solidFill>
                  <a:srgbClr val="000000"/>
                </a:solidFill>
                <a:latin typeface="Times New Roman" pitchFamily="18" charset="0"/>
                <a:cs typeface="Times New Roman" panose="02020603050405020304" pitchFamily="18" charset="0"/>
              </a:rPr>
              <a:t>的重要贸易通道。商业贸易的发展促进了不同地区、不同国家之间的交流</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大大丰富了人们的物质生活和精神生活。</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
        <p:nvSpPr>
          <p:cNvPr id="3" name="矩形 2"/>
          <p:cNvSpPr/>
          <p:nvPr/>
        </p:nvSpPr>
        <p:spPr>
          <a:xfrm>
            <a:off x="3296404" y="1268760"/>
            <a:ext cx="1141854" cy="3078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 name="矩形 4"/>
          <p:cNvSpPr/>
          <p:nvPr/>
        </p:nvSpPr>
        <p:spPr>
          <a:xfrm>
            <a:off x="6156176" y="1663457"/>
            <a:ext cx="864943" cy="314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6" name="矩形 5"/>
          <p:cNvSpPr/>
          <p:nvPr/>
        </p:nvSpPr>
        <p:spPr>
          <a:xfrm>
            <a:off x="3368412" y="2060023"/>
            <a:ext cx="584465" cy="3235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7" name="矩形 6"/>
          <p:cNvSpPr/>
          <p:nvPr/>
        </p:nvSpPr>
        <p:spPr>
          <a:xfrm>
            <a:off x="3205721" y="3265633"/>
            <a:ext cx="584465" cy="3235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8" name="矩形 7"/>
          <p:cNvSpPr/>
          <p:nvPr/>
        </p:nvSpPr>
        <p:spPr>
          <a:xfrm>
            <a:off x="2117702" y="4088081"/>
            <a:ext cx="1141854" cy="3078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9" name="矩形 8"/>
          <p:cNvSpPr/>
          <p:nvPr/>
        </p:nvSpPr>
        <p:spPr>
          <a:xfrm>
            <a:off x="4644008" y="5291669"/>
            <a:ext cx="1656184" cy="3078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xit" presetSubtype="10" fill="hold" grpId="0" nodeType="clickEffect">
                                  <p:stCondLst>
                                    <p:cond delay="0"/>
                                  </p:stCondLst>
                                  <p:childTnLst>
                                    <p:animEffect transition="out" filter="randombar(horizontal)">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4" presetClass="exit" presetSubtype="10" fill="hold" grpId="1" nodeType="clickEffect">
                                  <p:stCondLst>
                                    <p:cond delay="0"/>
                                  </p:stCondLst>
                                  <p:childTnLst>
                                    <p:animEffect transition="out" filter="randombar(horizontal)">
                                      <p:cBhvr>
                                        <p:cTn id="12" dur="500"/>
                                        <p:tgtEl>
                                          <p:spTgt spid="5"/>
                                        </p:tgtEl>
                                      </p:cBhvr>
                                    </p:animEffect>
                                    <p:set>
                                      <p:cBhvr>
                                        <p:cTn id="13" dur="1" fill="hold">
                                          <p:stCondLst>
                                            <p:cond delay="499"/>
                                          </p:stCondLst>
                                        </p:cTn>
                                        <p:tgtEl>
                                          <p:spTgt spid="5"/>
                                        </p:tgtEl>
                                        <p:attrNameLst>
                                          <p:attrName>style.visibility</p:attrName>
                                        </p:attrNameLst>
                                      </p:cBhvr>
                                      <p:to>
                                        <p:strVal val="hidden"/>
                                      </p:to>
                                    </p:se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14" presetClass="exit" presetSubtype="10" fill="hold" grpId="2" nodeType="clickEffect">
                                  <p:stCondLst>
                                    <p:cond delay="0"/>
                                  </p:stCondLst>
                                  <p:childTnLst>
                                    <p:animEffect transition="out" filter="randombar(horizontal)">
                                      <p:cBhvr>
                                        <p:cTn id="18" dur="500"/>
                                        <p:tgtEl>
                                          <p:spTgt spid="6"/>
                                        </p:tgtEl>
                                      </p:cBhvr>
                                    </p:animEffect>
                                    <p:set>
                                      <p:cBhvr>
                                        <p:cTn id="19" dur="1" fill="hold">
                                          <p:stCondLst>
                                            <p:cond delay="499"/>
                                          </p:stCondLst>
                                        </p:cTn>
                                        <p:tgtEl>
                                          <p:spTgt spid="6"/>
                                        </p:tgtEl>
                                        <p:attrNameLst>
                                          <p:attrName>style.visibility</p:attrName>
                                        </p:attrNameLst>
                                      </p:cBhvr>
                                      <p:to>
                                        <p:strVal val="hidden"/>
                                      </p:to>
                                    </p:se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14" presetClass="exit" presetSubtype="10" fill="hold" grpId="3" nodeType="clickEffect">
                                  <p:stCondLst>
                                    <p:cond delay="0"/>
                                  </p:stCondLst>
                                  <p:childTnLst>
                                    <p:animEffect transition="out" filter="randombar(horizontal)">
                                      <p:cBhvr>
                                        <p:cTn id="24" dur="500"/>
                                        <p:tgtEl>
                                          <p:spTgt spid="7"/>
                                        </p:tgtEl>
                                      </p:cBhvr>
                                    </p:animEffect>
                                    <p:set>
                                      <p:cBhvr>
                                        <p:cTn id="25" dur="1" fill="hold">
                                          <p:stCondLst>
                                            <p:cond delay="499"/>
                                          </p:stCondLst>
                                        </p:cTn>
                                        <p:tgtEl>
                                          <p:spTgt spid="7"/>
                                        </p:tgtEl>
                                        <p:attrNameLst>
                                          <p:attrName>style.visibility</p:attrName>
                                        </p:attrNameLst>
                                      </p:cBhvr>
                                      <p:to>
                                        <p:strVal val="hidden"/>
                                      </p:to>
                                    </p:se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14" presetClass="exit" presetSubtype="10" fill="hold" grpId="4" nodeType="clickEffect">
                                  <p:stCondLst>
                                    <p:cond delay="0"/>
                                  </p:stCondLst>
                                  <p:childTnLst>
                                    <p:animEffect transition="out" filter="randombar(horizontal)">
                                      <p:cBhvr>
                                        <p:cTn id="30" dur="500"/>
                                        <p:tgtEl>
                                          <p:spTgt spid="8"/>
                                        </p:tgtEl>
                                      </p:cBhvr>
                                    </p:animEffect>
                                    <p:set>
                                      <p:cBhvr>
                                        <p:cTn id="31" dur="1" fill="hold">
                                          <p:stCondLst>
                                            <p:cond delay="499"/>
                                          </p:stCondLst>
                                        </p:cTn>
                                        <p:tgtEl>
                                          <p:spTgt spid="8"/>
                                        </p:tgtEl>
                                        <p:attrNameLst>
                                          <p:attrName>style.visibility</p:attrName>
                                        </p:attrNameLst>
                                      </p:cBhvr>
                                      <p:to>
                                        <p:strVal val="hidden"/>
                                      </p:to>
                                    </p:set>
                                  </p:childTnLst>
                                </p:cTn>
                              </p:par>
                            </p:childTnLst>
                          </p:cTn>
                        </p:par>
                      </p:childTnLst>
                    </p:cTn>
                  </p:par>
                  <p:par>
                    <p:cTn id="32" fill="hold" nodeType="clickPar">
                      <p:stCondLst>
                        <p:cond delay="indefinite"/>
                      </p:stCondLst>
                      <p:childTnLst>
                        <p:par>
                          <p:cTn id="33" fill="hold" nodeType="withGroup">
                            <p:stCondLst>
                              <p:cond delay="indefinite"/>
                            </p:stCondLst>
                          </p:cTn>
                        </p:par>
                        <p:par>
                          <p:cTn id="34" fill="hold" nodeType="afterGroup">
                            <p:stCondLst>
                              <p:cond delay="0"/>
                            </p:stCondLst>
                            <p:childTnLst>
                              <p:par>
                                <p:cTn id="35" presetID="14" presetClass="exit" presetSubtype="10" fill="hold" grpId="5" nodeType="clickEffect">
                                  <p:stCondLst>
                                    <p:cond delay="0"/>
                                  </p:stCondLst>
                                  <p:childTnLst>
                                    <p:animEffect transition="out" filter="randombar(horizontal)">
                                      <p:cBhvr>
                                        <p:cTn id="36" dur="500"/>
                                        <p:tgtEl>
                                          <p:spTgt spid="9"/>
                                        </p:tgtEl>
                                      </p:cBhvr>
                                    </p:animEffect>
                                    <p:set>
                                      <p:cBhvr>
                                        <p:cTn id="37" dur="1" fill="hold">
                                          <p:stCondLst>
                                            <p:cond delay="4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1"/>
      <p:bldP spid="6" grpId="2"/>
      <p:bldP spid="7" grpId="3"/>
      <p:bldP spid="8" grpId="4"/>
      <p:bldP spid="9" grpId="5"/>
    </p:bldLst>
  </p:timing>
</p:sld>
</file>

<file path=ppt/slides/slide1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3" name="矩形 2"/>
          <p:cNvSpPr>
            <a:spLocks noChangeAspect="1"/>
          </p:cNvSpPr>
          <p:nvPr/>
        </p:nvSpPr>
        <p:spPr>
          <a:xfrm>
            <a:off x="508000" y="2114868"/>
            <a:ext cx="8128000" cy="2882264"/>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itchFamily="34" charset="0"/>
                <a:ea typeface="黑体" panose="02010609060101010101" pitchFamily="2" charset="-122"/>
                <a:cs typeface="Times New Roman" panose="02020603050405020304" pitchFamily="18" charset="0"/>
              </a:rPr>
              <a:t>概念阐释朝贡贸易</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Times New Roman" pitchFamily="18" charset="0"/>
                <a:ea typeface="楷体" pitchFamily="49" charset="-122"/>
                <a:cs typeface="Times New Roman" panose="02020603050405020304" pitchFamily="18" charset="0"/>
              </a:rPr>
              <a:t>中国古代的对外贸易中</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有一种独特的朝贡贸易。一般而言</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商品经济是以销售、营利为目的的</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然而</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朝贡贸易不以营利为目的</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而是通过朝贡与赏赐完成交易。这种朝贡贸易</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往往</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厚往薄来</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倍偿其价</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目的不在于获取最大的经济效益</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而是要宣扬国威</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加强与海外各国的联系</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满足统治者对异域珍宝特产的需求。这种朝贡贸易的本质是中国自然经济的反映。</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1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a:spLocks noChangeAspect="1"/>
          </p:cNvSpPr>
          <p:nvPr/>
        </p:nvSpPr>
        <p:spPr>
          <a:xfrm>
            <a:off x="508000" y="1708603"/>
            <a:ext cx="8128000" cy="3748719"/>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itchFamily="34" charset="0"/>
                <a:ea typeface="黑体" panose="02010609060101010101" pitchFamily="2" charset="-122"/>
                <a:cs typeface="Times New Roman" panose="02020603050405020304" pitchFamily="18" charset="0"/>
              </a:rPr>
              <a:t>二、货币、信贷、商业契约</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b="1">
                <a:solidFill>
                  <a:srgbClr val="000000"/>
                </a:solidFill>
                <a:latin typeface="Times New Roman" pitchFamily="18" charset="0"/>
                <a:cs typeface="Times New Roman" panose="02020603050405020304" pitchFamily="18" charset="0"/>
              </a:rPr>
              <a:t>1</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Arial" pitchFamily="34" charset="0"/>
                <a:ea typeface="黑体" panose="02010609060101010101" pitchFamily="2" charset="-122"/>
                <a:cs typeface="Times New Roman" panose="02020603050405020304" pitchFamily="18" charset="0"/>
              </a:rPr>
              <a:t>货币演变</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(1)</a:t>
            </a:r>
            <a:r>
              <a:rPr lang="zh-CN" altLang="zh-CN" sz="2200">
                <a:solidFill>
                  <a:srgbClr val="000000"/>
                </a:solidFill>
                <a:latin typeface="Times New Roman" pitchFamily="18" charset="0"/>
                <a:cs typeface="Times New Roman" panose="02020603050405020304" pitchFamily="18" charset="0"/>
              </a:rPr>
              <a:t>早期商业交换的形式是以物易物。随着商业规模的扩大</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人们开始以货币为媒介进行商品交换。中国早在商朝就用贝等天然物作为货币。公元前</a:t>
            </a:r>
            <a:r>
              <a:rPr lang="en-US" altLang="zh-CN" sz="2200">
                <a:solidFill>
                  <a:srgbClr val="000000"/>
                </a:solidFill>
                <a:latin typeface="Times New Roman" pitchFamily="18" charset="0"/>
                <a:cs typeface="Times New Roman" panose="02020603050405020304" pitchFamily="18" charset="0"/>
              </a:rPr>
              <a:t>11</a:t>
            </a:r>
            <a:r>
              <a:rPr lang="zh-CN" altLang="zh-CN" sz="2200">
                <a:solidFill>
                  <a:srgbClr val="000000"/>
                </a:solidFill>
                <a:latin typeface="Times New Roman" pitchFamily="18" charset="0"/>
                <a:cs typeface="Times New Roman" panose="02020603050405020304" pitchFamily="18" charset="0"/>
              </a:rPr>
              <a:t>世纪</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古埃及开始用铜块和银块作为货币。公元前</a:t>
            </a:r>
            <a:r>
              <a:rPr lang="en-US" altLang="zh-CN" sz="2200">
                <a:solidFill>
                  <a:srgbClr val="000000"/>
                </a:solidFill>
                <a:latin typeface="Times New Roman" pitchFamily="18" charset="0"/>
                <a:cs typeface="Times New Roman" panose="02020603050405020304" pitchFamily="18" charset="0"/>
              </a:rPr>
              <a:t>8—</a:t>
            </a:r>
            <a:r>
              <a:rPr lang="zh-CN" altLang="zh-CN" sz="2200">
                <a:solidFill>
                  <a:srgbClr val="000000"/>
                </a:solidFill>
                <a:latin typeface="Times New Roman" pitchFamily="18" charset="0"/>
                <a:cs typeface="Times New Roman" panose="02020603050405020304" pitchFamily="18" charset="0"/>
              </a:rPr>
              <a:t>前</a:t>
            </a:r>
            <a:r>
              <a:rPr lang="en-US" altLang="zh-CN" sz="2200">
                <a:solidFill>
                  <a:srgbClr val="000000"/>
                </a:solidFill>
                <a:latin typeface="Times New Roman" pitchFamily="18" charset="0"/>
                <a:cs typeface="Times New Roman" panose="02020603050405020304" pitchFamily="18" charset="0"/>
              </a:rPr>
              <a:t>7</a:t>
            </a:r>
            <a:r>
              <a:rPr lang="zh-CN" altLang="zh-CN" sz="2200">
                <a:solidFill>
                  <a:srgbClr val="000000"/>
                </a:solidFill>
                <a:latin typeface="Times New Roman" pitchFamily="18" charset="0"/>
                <a:cs typeface="Times New Roman" panose="02020603050405020304" pitchFamily="18" charset="0"/>
              </a:rPr>
              <a:t>世纪</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小亚细亚出现了金属铸币。</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(2)</a:t>
            </a:r>
            <a:r>
              <a:rPr lang="zh-CN" altLang="zh-CN" sz="2200" u="sng">
                <a:solidFill>
                  <a:srgbClr val="FF0000"/>
                </a:solidFill>
                <a:uFill>
                  <a:solidFill>
                    <a:srgbClr val="000000"/>
                  </a:solidFill>
                </a:uFill>
                <a:latin typeface="Times New Roman" pitchFamily="18" charset="0"/>
                <a:cs typeface="Times New Roman" panose="02020603050405020304" pitchFamily="18" charset="0"/>
              </a:rPr>
              <a:t>货币</a:t>
            </a:r>
            <a:r>
              <a:rPr lang="zh-CN" altLang="zh-CN" sz="2200">
                <a:solidFill>
                  <a:srgbClr val="000000"/>
                </a:solidFill>
                <a:latin typeface="Times New Roman" pitchFamily="18" charset="0"/>
                <a:cs typeface="Times New Roman" panose="02020603050405020304" pitchFamily="18" charset="0"/>
              </a:rPr>
              <a:t>作为衡量商品价值的一般等价物</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便利了商品交换和流通</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并成为财富的象征。货币促使商业的功能由最初的互补余缺</a:t>
            </a:r>
            <a:r>
              <a:rPr lang="zh-CN" altLang="zh-CN" sz="2200" smtClean="0">
                <a:solidFill>
                  <a:srgbClr val="000000"/>
                </a:solidFill>
                <a:latin typeface="Times New Roman" pitchFamily="18" charset="0"/>
                <a:cs typeface="Times New Roman" panose="02020603050405020304" pitchFamily="18" charset="0"/>
              </a:rPr>
              <a:t>向</a:t>
            </a:r>
            <a:endParaRPr lang="en-US" altLang="zh-CN" sz="2200" smtClean="0">
              <a:solidFill>
                <a:srgbClr val="000000"/>
              </a:solidFill>
              <a:latin typeface="Times New Roman" pitchFamily="18" charset="0"/>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u="sng" smtClean="0">
                <a:solidFill>
                  <a:srgbClr val="FF0000"/>
                </a:solidFill>
                <a:uFill>
                  <a:solidFill>
                    <a:srgbClr val="000000"/>
                  </a:solidFill>
                </a:uFill>
                <a:latin typeface="Times New Roman" pitchFamily="18" charset="0"/>
                <a:cs typeface="Times New Roman" panose="02020603050405020304" pitchFamily="18" charset="0"/>
              </a:rPr>
              <a:t>逐</a:t>
            </a:r>
            <a:r>
              <a:rPr lang="zh-CN" altLang="zh-CN" sz="2200" u="sng">
                <a:solidFill>
                  <a:srgbClr val="FF0000"/>
                </a:solidFill>
                <a:uFill>
                  <a:solidFill>
                    <a:srgbClr val="000000"/>
                  </a:solidFill>
                </a:uFill>
                <a:latin typeface="Times New Roman" pitchFamily="18" charset="0"/>
                <a:cs typeface="Times New Roman" panose="02020603050405020304" pitchFamily="18" charset="0"/>
              </a:rPr>
              <a:t>利增财</a:t>
            </a:r>
            <a:r>
              <a:rPr lang="zh-CN" altLang="zh-CN" sz="2200">
                <a:solidFill>
                  <a:srgbClr val="000000"/>
                </a:solidFill>
                <a:latin typeface="Times New Roman" pitchFamily="18" charset="0"/>
                <a:cs typeface="Times New Roman" panose="02020603050405020304" pitchFamily="18" charset="0"/>
              </a:rPr>
              <a:t>转化。</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
        <p:nvSpPr>
          <p:cNvPr id="3" name="矩形 2"/>
          <p:cNvSpPr/>
          <p:nvPr/>
        </p:nvSpPr>
        <p:spPr>
          <a:xfrm>
            <a:off x="909866" y="4159444"/>
            <a:ext cx="584465" cy="3235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 name="矩形 3"/>
          <p:cNvSpPr/>
          <p:nvPr/>
        </p:nvSpPr>
        <p:spPr>
          <a:xfrm>
            <a:off x="579918" y="4982354"/>
            <a:ext cx="1141854" cy="3078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xit" presetSubtype="10" fill="hold" grpId="0" nodeType="clickEffect">
                                  <p:stCondLst>
                                    <p:cond delay="0"/>
                                  </p:stCondLst>
                                  <p:childTnLst>
                                    <p:animEffect transition="out" filter="randombar(horizontal)">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4" presetClass="exit" presetSubtype="10" fill="hold" grpId="1" nodeType="clickEffect">
                                  <p:stCondLst>
                                    <p:cond delay="0"/>
                                  </p:stCondLst>
                                  <p:childTnLst>
                                    <p:animEffect transition="out" filter="randombar(horizontal)">
                                      <p:cBhvr>
                                        <p:cTn id="12" dur="500"/>
                                        <p:tgtEl>
                                          <p:spTgt spid="4"/>
                                        </p:tgtEl>
                                      </p:cBhvr>
                                    </p:animEffect>
                                    <p:set>
                                      <p:cBhvr>
                                        <p:cTn id="13" dur="1" fill="hold">
                                          <p:stCondLst>
                                            <p:cond delay="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1"/>
    </p:bldLst>
  </p:timing>
</p:sld>
</file>

<file path=ppt/slides/slide1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a:spLocks noChangeAspect="1"/>
          </p:cNvSpPr>
          <p:nvPr/>
        </p:nvSpPr>
        <p:spPr>
          <a:xfrm>
            <a:off x="508000" y="1302338"/>
            <a:ext cx="8128000" cy="4561249"/>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itchFamily="18" charset="0"/>
                <a:cs typeface="Times New Roman" panose="02020603050405020304" pitchFamily="18" charset="0"/>
              </a:rPr>
              <a:t>2</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Arial" pitchFamily="34" charset="0"/>
                <a:ea typeface="黑体" panose="02010609060101010101" pitchFamily="2" charset="-122"/>
                <a:cs typeface="Times New Roman" panose="02020603050405020304" pitchFamily="18" charset="0"/>
              </a:rPr>
              <a:t>信用借贷</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(1)</a:t>
            </a:r>
            <a:r>
              <a:rPr lang="zh-CN" altLang="zh-CN" sz="2200">
                <a:solidFill>
                  <a:srgbClr val="000000"/>
                </a:solidFill>
                <a:latin typeface="Times New Roman" pitchFamily="18" charset="0"/>
                <a:cs typeface="Times New Roman" panose="02020603050405020304" pitchFamily="18" charset="0"/>
              </a:rPr>
              <a:t>公元前</a:t>
            </a:r>
            <a:r>
              <a:rPr lang="en-US" altLang="zh-CN" sz="2200">
                <a:solidFill>
                  <a:srgbClr val="000000"/>
                </a:solidFill>
                <a:latin typeface="Times New Roman" pitchFamily="18" charset="0"/>
                <a:cs typeface="Times New Roman" panose="02020603050405020304" pitchFamily="18" charset="0"/>
              </a:rPr>
              <a:t>22—</a:t>
            </a:r>
            <a:r>
              <a:rPr lang="zh-CN" altLang="zh-CN" sz="2200">
                <a:solidFill>
                  <a:srgbClr val="000000"/>
                </a:solidFill>
                <a:latin typeface="Times New Roman" pitchFamily="18" charset="0"/>
                <a:cs typeface="Times New Roman" panose="02020603050405020304" pitchFamily="18" charset="0"/>
              </a:rPr>
              <a:t>前</a:t>
            </a:r>
            <a:r>
              <a:rPr lang="en-US" altLang="zh-CN" sz="2200">
                <a:solidFill>
                  <a:srgbClr val="000000"/>
                </a:solidFill>
                <a:latin typeface="Times New Roman" pitchFamily="18" charset="0"/>
                <a:cs typeface="Times New Roman" panose="02020603050405020304" pitchFamily="18" charset="0"/>
              </a:rPr>
              <a:t>21</a:t>
            </a:r>
            <a:r>
              <a:rPr lang="zh-CN" altLang="zh-CN" sz="2200">
                <a:solidFill>
                  <a:srgbClr val="000000"/>
                </a:solidFill>
                <a:latin typeface="Times New Roman" pitchFamily="18" charset="0"/>
                <a:cs typeface="Times New Roman" panose="02020603050405020304" pitchFamily="18" charset="0"/>
              </a:rPr>
              <a:t>世纪</a:t>
            </a:r>
            <a:r>
              <a:rPr lang="en-US" altLang="zh-CN" sz="2200">
                <a:solidFill>
                  <a:srgbClr val="000000"/>
                </a:solidFill>
                <a:latin typeface="Times New Roman" pitchFamily="18" charset="0"/>
                <a:cs typeface="Times New Roman" panose="02020603050405020304" pitchFamily="18" charset="0"/>
              </a:rPr>
              <a:t>,</a:t>
            </a:r>
            <a:r>
              <a:rPr lang="zh-CN" altLang="zh-CN" sz="2200" u="sng">
                <a:solidFill>
                  <a:srgbClr val="FF0000"/>
                </a:solidFill>
                <a:uFill>
                  <a:solidFill>
                    <a:srgbClr val="000000"/>
                  </a:solidFill>
                </a:uFill>
                <a:latin typeface="Times New Roman" pitchFamily="18" charset="0"/>
                <a:cs typeface="Times New Roman" panose="02020603050405020304" pitchFamily="18" charset="0"/>
              </a:rPr>
              <a:t>两河流域</a:t>
            </a:r>
            <a:r>
              <a:rPr lang="zh-CN" altLang="zh-CN" sz="2200">
                <a:solidFill>
                  <a:srgbClr val="000000"/>
                </a:solidFill>
                <a:latin typeface="Times New Roman" pitchFamily="18" charset="0"/>
                <a:cs typeface="Times New Roman" panose="02020603050405020304" pitchFamily="18" charset="0"/>
              </a:rPr>
              <a:t>出现了经营借贷的商人</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公元前</a:t>
            </a:r>
            <a:r>
              <a:rPr lang="en-US" altLang="zh-CN" sz="2200">
                <a:solidFill>
                  <a:srgbClr val="000000"/>
                </a:solidFill>
                <a:latin typeface="Times New Roman" pitchFamily="18" charset="0"/>
                <a:cs typeface="Times New Roman" panose="02020603050405020304" pitchFamily="18" charset="0"/>
              </a:rPr>
              <a:t>16—</a:t>
            </a:r>
            <a:r>
              <a:rPr lang="zh-CN" altLang="zh-CN" sz="2200">
                <a:solidFill>
                  <a:srgbClr val="000000"/>
                </a:solidFill>
                <a:latin typeface="Times New Roman" pitchFamily="18" charset="0"/>
                <a:cs typeface="Times New Roman" panose="02020603050405020304" pitchFamily="18" charset="0"/>
              </a:rPr>
              <a:t>前</a:t>
            </a:r>
            <a:r>
              <a:rPr lang="en-US" altLang="zh-CN" sz="2200">
                <a:solidFill>
                  <a:srgbClr val="000000"/>
                </a:solidFill>
                <a:latin typeface="Times New Roman" pitchFamily="18" charset="0"/>
                <a:cs typeface="Times New Roman" panose="02020603050405020304" pitchFamily="18" charset="0"/>
              </a:rPr>
              <a:t>11</a:t>
            </a:r>
            <a:r>
              <a:rPr lang="zh-CN" altLang="zh-CN" sz="2200">
                <a:solidFill>
                  <a:srgbClr val="000000"/>
                </a:solidFill>
                <a:latin typeface="Times New Roman" pitchFamily="18" charset="0"/>
                <a:cs typeface="Times New Roman" panose="02020603050405020304" pitchFamily="18" charset="0"/>
              </a:rPr>
              <a:t>世纪</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古埃及出现了较为完备的</a:t>
            </a:r>
            <a:r>
              <a:rPr lang="zh-CN" altLang="zh-CN" sz="2200" u="sng">
                <a:solidFill>
                  <a:srgbClr val="FF0000"/>
                </a:solidFill>
                <a:uFill>
                  <a:solidFill>
                    <a:srgbClr val="000000"/>
                  </a:solidFill>
                </a:uFill>
                <a:latin typeface="Times New Roman" pitchFamily="18" charset="0"/>
                <a:cs typeface="Times New Roman" panose="02020603050405020304" pitchFamily="18" charset="0"/>
              </a:rPr>
              <a:t>借贷合约</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借贷行为受到法律保护</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公元前</a:t>
            </a:r>
            <a:r>
              <a:rPr lang="en-US" altLang="zh-CN" sz="2200">
                <a:solidFill>
                  <a:srgbClr val="000000"/>
                </a:solidFill>
                <a:latin typeface="Times New Roman" pitchFamily="18" charset="0"/>
                <a:cs typeface="Times New Roman" panose="02020603050405020304" pitchFamily="18" charset="0"/>
              </a:rPr>
              <a:t>4</a:t>
            </a:r>
            <a:r>
              <a:rPr lang="zh-CN" altLang="zh-CN" sz="2200">
                <a:solidFill>
                  <a:srgbClr val="000000"/>
                </a:solidFill>
                <a:latin typeface="Times New Roman" pitchFamily="18" charset="0"/>
                <a:cs typeface="Times New Roman" panose="02020603050405020304" pitchFamily="18" charset="0"/>
              </a:rPr>
              <a:t>世纪</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古希腊的货币经营行业开始兴起</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出现</a:t>
            </a:r>
            <a:r>
              <a:rPr lang="zh-CN" altLang="zh-CN" sz="2200" smtClean="0">
                <a:solidFill>
                  <a:srgbClr val="000000"/>
                </a:solidFill>
                <a:latin typeface="Times New Roman" pitchFamily="18" charset="0"/>
                <a:cs typeface="Times New Roman" panose="02020603050405020304" pitchFamily="18" charset="0"/>
              </a:rPr>
              <a:t>了</a:t>
            </a:r>
            <a:endParaRPr lang="en-US" altLang="zh-CN" sz="2200" smtClean="0">
              <a:solidFill>
                <a:srgbClr val="000000"/>
              </a:solidFill>
              <a:latin typeface="Times New Roman" pitchFamily="18" charset="0"/>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u="sng" smtClean="0">
                <a:solidFill>
                  <a:srgbClr val="FF0000"/>
                </a:solidFill>
                <a:uFill>
                  <a:solidFill>
                    <a:srgbClr val="000000"/>
                  </a:solidFill>
                </a:uFill>
                <a:latin typeface="Times New Roman" pitchFamily="18" charset="0"/>
                <a:cs typeface="Times New Roman" panose="02020603050405020304" pitchFamily="18" charset="0"/>
              </a:rPr>
              <a:t>汇票</a:t>
            </a:r>
            <a:r>
              <a:rPr lang="zh-CN" altLang="zh-CN" sz="2200">
                <a:solidFill>
                  <a:srgbClr val="000000"/>
                </a:solidFill>
                <a:latin typeface="Times New Roman" pitchFamily="18" charset="0"/>
                <a:cs typeface="Times New Roman" panose="02020603050405020304" pitchFamily="18" charset="0"/>
              </a:rPr>
              <a:t>的雏形。</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(2)</a:t>
            </a:r>
            <a:r>
              <a:rPr lang="zh-CN" altLang="zh-CN" sz="2200">
                <a:solidFill>
                  <a:srgbClr val="000000"/>
                </a:solidFill>
                <a:latin typeface="Times New Roman" pitchFamily="18" charset="0"/>
                <a:cs typeface="Times New Roman" panose="02020603050405020304" pitchFamily="18" charset="0"/>
              </a:rPr>
              <a:t>中国古代《周礼》中已经有了借贷纠纷的记载。春秋时期</a:t>
            </a:r>
            <a:r>
              <a:rPr lang="en-US" altLang="zh-CN" sz="2200">
                <a:solidFill>
                  <a:srgbClr val="000000"/>
                </a:solidFill>
                <a:latin typeface="Times New Roman" pitchFamily="18" charset="0"/>
                <a:cs typeface="Times New Roman" panose="02020603050405020304" pitchFamily="18" charset="0"/>
              </a:rPr>
              <a:t>,</a:t>
            </a:r>
            <a:r>
              <a:rPr lang="zh-CN" altLang="zh-CN" sz="2200" u="sng">
                <a:solidFill>
                  <a:srgbClr val="FF0000"/>
                </a:solidFill>
                <a:uFill>
                  <a:solidFill>
                    <a:srgbClr val="000000"/>
                  </a:solidFill>
                </a:uFill>
                <a:latin typeface="Times New Roman" pitchFamily="18" charset="0"/>
                <a:cs typeface="Times New Roman" panose="02020603050405020304" pitchFamily="18" charset="0"/>
              </a:rPr>
              <a:t>实物借贷</a:t>
            </a:r>
            <a:r>
              <a:rPr lang="zh-CN" altLang="zh-CN" sz="2200">
                <a:solidFill>
                  <a:srgbClr val="000000"/>
                </a:solidFill>
                <a:latin typeface="Times New Roman" pitchFamily="18" charset="0"/>
                <a:cs typeface="Times New Roman" panose="02020603050405020304" pitchFamily="18" charset="0"/>
              </a:rPr>
              <a:t>形式已经比较普遍</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并出现了货币信贷。唐朝的信贷业务</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由存贷款发展到汇兑</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出现了类似现代汇票的</a:t>
            </a:r>
            <a:r>
              <a:rPr lang="en-US" altLang="zh-CN" sz="2200">
                <a:solidFill>
                  <a:srgbClr val="000000"/>
                </a:solidFill>
                <a:latin typeface="Times New Roman" pitchFamily="18" charset="0"/>
                <a:cs typeface="Times New Roman" panose="02020603050405020304" pitchFamily="18" charset="0"/>
              </a:rPr>
              <a:t>“</a:t>
            </a:r>
            <a:r>
              <a:rPr lang="zh-CN" altLang="zh-CN" sz="2200" u="sng">
                <a:solidFill>
                  <a:srgbClr val="FF0000"/>
                </a:solidFill>
                <a:uFill>
                  <a:solidFill>
                    <a:srgbClr val="000000"/>
                  </a:solidFill>
                </a:uFill>
                <a:latin typeface="Times New Roman" pitchFamily="18" charset="0"/>
                <a:cs typeface="Times New Roman" panose="02020603050405020304" pitchFamily="18" charset="0"/>
              </a:rPr>
              <a:t>飞钱</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宋代交子、会子等纸币开始使用</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逐渐取代不少汇兑业务</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明朝中期以后</a:t>
            </a:r>
            <a:r>
              <a:rPr lang="en-US" altLang="zh-CN" sz="2200">
                <a:solidFill>
                  <a:srgbClr val="000000"/>
                </a:solidFill>
                <a:latin typeface="Times New Roman" pitchFamily="18" charset="0"/>
                <a:cs typeface="Times New Roman" panose="02020603050405020304" pitchFamily="18" charset="0"/>
              </a:rPr>
              <a:t>,</a:t>
            </a:r>
            <a:r>
              <a:rPr lang="zh-CN" altLang="zh-CN" sz="2200" u="sng">
                <a:solidFill>
                  <a:srgbClr val="FF0000"/>
                </a:solidFill>
                <a:uFill>
                  <a:solidFill>
                    <a:srgbClr val="000000"/>
                  </a:solidFill>
                </a:uFill>
                <a:latin typeface="Times New Roman" pitchFamily="18" charset="0"/>
                <a:cs typeface="Times New Roman" panose="02020603050405020304" pitchFamily="18" charset="0"/>
              </a:rPr>
              <a:t>钱铺</a:t>
            </a:r>
            <a:r>
              <a:rPr lang="zh-CN" altLang="zh-CN" sz="2200">
                <a:solidFill>
                  <a:srgbClr val="000000"/>
                </a:solidFill>
                <a:latin typeface="Times New Roman" pitchFamily="18" charset="0"/>
                <a:cs typeface="Times New Roman" panose="02020603050405020304" pitchFamily="18" charset="0"/>
              </a:rPr>
              <a:t>等新式金融机构盛行起来</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到了清朝</a:t>
            </a:r>
            <a:r>
              <a:rPr lang="en-US" altLang="zh-CN" sz="2200">
                <a:solidFill>
                  <a:srgbClr val="000000"/>
                </a:solidFill>
                <a:latin typeface="Times New Roman" pitchFamily="18" charset="0"/>
                <a:cs typeface="Times New Roman" panose="02020603050405020304" pitchFamily="18" charset="0"/>
              </a:rPr>
              <a:t>,</a:t>
            </a:r>
            <a:r>
              <a:rPr lang="zh-CN" altLang="zh-CN" sz="2200" u="sng">
                <a:solidFill>
                  <a:srgbClr val="FF0000"/>
                </a:solidFill>
                <a:uFill>
                  <a:solidFill>
                    <a:srgbClr val="000000"/>
                  </a:solidFill>
                </a:uFill>
                <a:latin typeface="Times New Roman" pitchFamily="18" charset="0"/>
                <a:cs typeface="Times New Roman" panose="02020603050405020304" pitchFamily="18" charset="0"/>
              </a:rPr>
              <a:t>资本性</a:t>
            </a:r>
            <a:r>
              <a:rPr lang="zh-CN" altLang="zh-CN" sz="2200">
                <a:solidFill>
                  <a:srgbClr val="000000"/>
                </a:solidFill>
                <a:latin typeface="Times New Roman" pitchFamily="18" charset="0"/>
                <a:cs typeface="Times New Roman" panose="02020603050405020304" pitchFamily="18" charset="0"/>
              </a:rPr>
              <a:t>借贷有显著发展</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出现了本票性质的</a:t>
            </a:r>
            <a:r>
              <a:rPr lang="zh-CN" altLang="zh-CN" sz="2200" u="sng">
                <a:solidFill>
                  <a:srgbClr val="FF0000"/>
                </a:solidFill>
                <a:uFill>
                  <a:solidFill>
                    <a:srgbClr val="000000"/>
                  </a:solidFill>
                </a:uFill>
                <a:latin typeface="Times New Roman" pitchFamily="18" charset="0"/>
                <a:cs typeface="Times New Roman" panose="02020603050405020304" pitchFamily="18" charset="0"/>
              </a:rPr>
              <a:t>庄票</a:t>
            </a:r>
            <a:r>
              <a:rPr lang="zh-CN" altLang="zh-CN" sz="2200">
                <a:solidFill>
                  <a:srgbClr val="000000"/>
                </a:solidFill>
                <a:latin typeface="Times New Roman" pitchFamily="18" charset="0"/>
                <a:cs typeface="Times New Roman" panose="02020603050405020304" pitchFamily="18" charset="0"/>
              </a:rPr>
              <a:t>。</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
        <p:nvSpPr>
          <p:cNvPr id="3" name="矩形 2"/>
          <p:cNvSpPr/>
          <p:nvPr/>
        </p:nvSpPr>
        <p:spPr>
          <a:xfrm>
            <a:off x="3491791" y="1763277"/>
            <a:ext cx="1141854" cy="3078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 name="矩形 3"/>
          <p:cNvSpPr/>
          <p:nvPr/>
        </p:nvSpPr>
        <p:spPr>
          <a:xfrm>
            <a:off x="5394910" y="2163768"/>
            <a:ext cx="1141854" cy="3078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 name="矩形 4"/>
          <p:cNvSpPr/>
          <p:nvPr/>
        </p:nvSpPr>
        <p:spPr>
          <a:xfrm>
            <a:off x="570730" y="2955766"/>
            <a:ext cx="584465" cy="3235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6" name="矩形 5"/>
          <p:cNvSpPr/>
          <p:nvPr/>
        </p:nvSpPr>
        <p:spPr>
          <a:xfrm>
            <a:off x="7968523" y="3359544"/>
            <a:ext cx="584465" cy="3235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7" name="矩形 6"/>
          <p:cNvSpPr/>
          <p:nvPr/>
        </p:nvSpPr>
        <p:spPr>
          <a:xfrm>
            <a:off x="561973" y="3749678"/>
            <a:ext cx="584465" cy="3235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8" name="矩形 7"/>
          <p:cNvSpPr/>
          <p:nvPr/>
        </p:nvSpPr>
        <p:spPr>
          <a:xfrm>
            <a:off x="5816684" y="4159444"/>
            <a:ext cx="584465" cy="3235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9" name="矩形 8"/>
          <p:cNvSpPr/>
          <p:nvPr/>
        </p:nvSpPr>
        <p:spPr>
          <a:xfrm>
            <a:off x="7226342" y="4566161"/>
            <a:ext cx="584465" cy="3235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1" name="矩形 10"/>
          <p:cNvSpPr/>
          <p:nvPr/>
        </p:nvSpPr>
        <p:spPr>
          <a:xfrm>
            <a:off x="4355976" y="4976812"/>
            <a:ext cx="864943" cy="314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2" name="矩形 11"/>
          <p:cNvSpPr/>
          <p:nvPr/>
        </p:nvSpPr>
        <p:spPr>
          <a:xfrm>
            <a:off x="1691680" y="5373216"/>
            <a:ext cx="584465" cy="3235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xit" presetSubtype="10" fill="hold" grpId="0" nodeType="clickEffect">
                                  <p:stCondLst>
                                    <p:cond delay="0"/>
                                  </p:stCondLst>
                                  <p:childTnLst>
                                    <p:animEffect transition="out" filter="randombar(horizontal)">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4" presetClass="exit" presetSubtype="10" fill="hold" grpId="1" nodeType="clickEffect">
                                  <p:stCondLst>
                                    <p:cond delay="0"/>
                                  </p:stCondLst>
                                  <p:childTnLst>
                                    <p:animEffect transition="out" filter="randombar(horizontal)">
                                      <p:cBhvr>
                                        <p:cTn id="12" dur="500"/>
                                        <p:tgtEl>
                                          <p:spTgt spid="4"/>
                                        </p:tgtEl>
                                      </p:cBhvr>
                                    </p:animEffect>
                                    <p:set>
                                      <p:cBhvr>
                                        <p:cTn id="13" dur="1" fill="hold">
                                          <p:stCondLst>
                                            <p:cond delay="499"/>
                                          </p:stCondLst>
                                        </p:cTn>
                                        <p:tgtEl>
                                          <p:spTgt spid="4"/>
                                        </p:tgtEl>
                                        <p:attrNameLst>
                                          <p:attrName>style.visibility</p:attrName>
                                        </p:attrNameLst>
                                      </p:cBhvr>
                                      <p:to>
                                        <p:strVal val="hidden"/>
                                      </p:to>
                                    </p:se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14" presetClass="exit" presetSubtype="10" fill="hold" grpId="2" nodeType="clickEffect">
                                  <p:stCondLst>
                                    <p:cond delay="0"/>
                                  </p:stCondLst>
                                  <p:childTnLst>
                                    <p:animEffect transition="out" filter="randombar(horizontal)">
                                      <p:cBhvr>
                                        <p:cTn id="18" dur="500"/>
                                        <p:tgtEl>
                                          <p:spTgt spid="5"/>
                                        </p:tgtEl>
                                      </p:cBhvr>
                                    </p:animEffect>
                                    <p:set>
                                      <p:cBhvr>
                                        <p:cTn id="19" dur="1" fill="hold">
                                          <p:stCondLst>
                                            <p:cond delay="499"/>
                                          </p:stCondLst>
                                        </p:cTn>
                                        <p:tgtEl>
                                          <p:spTgt spid="5"/>
                                        </p:tgtEl>
                                        <p:attrNameLst>
                                          <p:attrName>style.visibility</p:attrName>
                                        </p:attrNameLst>
                                      </p:cBhvr>
                                      <p:to>
                                        <p:strVal val="hidden"/>
                                      </p:to>
                                    </p:se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14" presetClass="exit" presetSubtype="10" fill="hold" grpId="3" nodeType="clickEffect">
                                  <p:stCondLst>
                                    <p:cond delay="0"/>
                                  </p:stCondLst>
                                  <p:childTnLst>
                                    <p:animEffect transition="out" filter="randombar(horizontal)">
                                      <p:cBhvr>
                                        <p:cTn id="24" dur="500"/>
                                        <p:tgtEl>
                                          <p:spTgt spid="6"/>
                                        </p:tgtEl>
                                      </p:cBhvr>
                                    </p:animEffect>
                                    <p:set>
                                      <p:cBhvr>
                                        <p:cTn id="25" dur="1" fill="hold">
                                          <p:stCondLst>
                                            <p:cond delay="499"/>
                                          </p:stCondLst>
                                        </p:cTn>
                                        <p:tgtEl>
                                          <p:spTgt spid="6"/>
                                        </p:tgtEl>
                                        <p:attrNameLst>
                                          <p:attrName>style.visibility</p:attrName>
                                        </p:attrNameLst>
                                      </p:cBhvr>
                                      <p:to>
                                        <p:strVal val="hidden"/>
                                      </p:to>
                                    </p:set>
                                  </p:childTnLst>
                                </p:cTn>
                              </p:par>
                              <p:par>
                                <p:cTn id="26" presetID="14" presetClass="exit" presetSubtype="10" fill="hold" grpId="4" nodeType="withEffect">
                                  <p:stCondLst>
                                    <p:cond delay="0"/>
                                  </p:stCondLst>
                                  <p:childTnLst>
                                    <p:animEffect transition="out" filter="randombar(horizontal)">
                                      <p:cBhvr>
                                        <p:cTn id="27" dur="500"/>
                                        <p:tgtEl>
                                          <p:spTgt spid="7"/>
                                        </p:tgtEl>
                                      </p:cBhvr>
                                    </p:animEffect>
                                    <p:set>
                                      <p:cBhvr>
                                        <p:cTn id="28" dur="1" fill="hold">
                                          <p:stCondLst>
                                            <p:cond delay="499"/>
                                          </p:stCondLst>
                                        </p:cTn>
                                        <p:tgtEl>
                                          <p:spTgt spid="7"/>
                                        </p:tgtEl>
                                        <p:attrNameLst>
                                          <p:attrName>style.visibility</p:attrName>
                                        </p:attrNameLst>
                                      </p:cBhvr>
                                      <p:to>
                                        <p:strVal val="hidden"/>
                                      </p:to>
                                    </p:set>
                                  </p:childTnLst>
                                </p:cTn>
                              </p:par>
                            </p:childTnLst>
                          </p:cTn>
                        </p:par>
                      </p:childTnLst>
                    </p:cTn>
                  </p:par>
                  <p:par>
                    <p:cTn id="29" fill="hold" nodeType="clickPar">
                      <p:stCondLst>
                        <p:cond delay="indefinite"/>
                      </p:stCondLst>
                      <p:childTnLst>
                        <p:par>
                          <p:cTn id="30" fill="hold" nodeType="withGroup">
                            <p:stCondLst>
                              <p:cond delay="indefinite"/>
                            </p:stCondLst>
                          </p:cTn>
                        </p:par>
                        <p:par>
                          <p:cTn id="31" fill="hold" nodeType="afterGroup">
                            <p:stCondLst>
                              <p:cond delay="0"/>
                            </p:stCondLst>
                            <p:childTnLst>
                              <p:par>
                                <p:cTn id="32" presetID="14" presetClass="exit" presetSubtype="10" fill="hold" grpId="5" nodeType="clickEffect">
                                  <p:stCondLst>
                                    <p:cond delay="0"/>
                                  </p:stCondLst>
                                  <p:childTnLst>
                                    <p:animEffect transition="out" filter="randombar(horizontal)">
                                      <p:cBhvr>
                                        <p:cTn id="33" dur="500"/>
                                        <p:tgtEl>
                                          <p:spTgt spid="8"/>
                                        </p:tgtEl>
                                      </p:cBhvr>
                                    </p:animEffect>
                                    <p:set>
                                      <p:cBhvr>
                                        <p:cTn id="34" dur="1" fill="hold">
                                          <p:stCondLst>
                                            <p:cond delay="499"/>
                                          </p:stCondLst>
                                        </p:cTn>
                                        <p:tgtEl>
                                          <p:spTgt spid="8"/>
                                        </p:tgtEl>
                                        <p:attrNameLst>
                                          <p:attrName>style.visibility</p:attrName>
                                        </p:attrNameLst>
                                      </p:cBhvr>
                                      <p:to>
                                        <p:strVal val="hidden"/>
                                      </p:to>
                                    </p:set>
                                  </p:childTnLst>
                                </p:cTn>
                              </p:par>
                            </p:childTnLst>
                          </p:cTn>
                        </p:par>
                      </p:childTnLst>
                    </p:cTn>
                  </p:par>
                  <p:par>
                    <p:cTn id="35" fill="hold" nodeType="clickPar">
                      <p:stCondLst>
                        <p:cond delay="indefinite"/>
                      </p:stCondLst>
                      <p:childTnLst>
                        <p:par>
                          <p:cTn id="36" fill="hold" nodeType="withGroup">
                            <p:stCondLst>
                              <p:cond delay="indefinite"/>
                            </p:stCondLst>
                          </p:cTn>
                        </p:par>
                        <p:par>
                          <p:cTn id="37" fill="hold" nodeType="afterGroup">
                            <p:stCondLst>
                              <p:cond delay="0"/>
                            </p:stCondLst>
                            <p:childTnLst>
                              <p:par>
                                <p:cTn id="38" presetID="14" presetClass="exit" presetSubtype="10" fill="hold" grpId="6" nodeType="clickEffect">
                                  <p:stCondLst>
                                    <p:cond delay="0"/>
                                  </p:stCondLst>
                                  <p:childTnLst>
                                    <p:animEffect transition="out" filter="randombar(horizontal)">
                                      <p:cBhvr>
                                        <p:cTn id="39" dur="500"/>
                                        <p:tgtEl>
                                          <p:spTgt spid="9"/>
                                        </p:tgtEl>
                                      </p:cBhvr>
                                    </p:animEffect>
                                    <p:set>
                                      <p:cBhvr>
                                        <p:cTn id="40" dur="1" fill="hold">
                                          <p:stCondLst>
                                            <p:cond delay="499"/>
                                          </p:stCondLst>
                                        </p:cTn>
                                        <p:tgtEl>
                                          <p:spTgt spid="9"/>
                                        </p:tgtEl>
                                        <p:attrNameLst>
                                          <p:attrName>style.visibility</p:attrName>
                                        </p:attrNameLst>
                                      </p:cBhvr>
                                      <p:to>
                                        <p:strVal val="hidden"/>
                                      </p:to>
                                    </p:set>
                                  </p:childTnLst>
                                </p:cTn>
                              </p:par>
                            </p:childTnLst>
                          </p:cTn>
                        </p:par>
                      </p:childTnLst>
                    </p:cTn>
                  </p:par>
                  <p:par>
                    <p:cTn id="41" fill="hold" nodeType="clickPar">
                      <p:stCondLst>
                        <p:cond delay="indefinite"/>
                      </p:stCondLst>
                      <p:childTnLst>
                        <p:par>
                          <p:cTn id="42" fill="hold" nodeType="withGroup">
                            <p:stCondLst>
                              <p:cond delay="indefinite"/>
                            </p:stCondLst>
                          </p:cTn>
                        </p:par>
                        <p:par>
                          <p:cTn id="43" fill="hold" nodeType="afterGroup">
                            <p:stCondLst>
                              <p:cond delay="0"/>
                            </p:stCondLst>
                            <p:childTnLst>
                              <p:par>
                                <p:cTn id="44" presetID="14" presetClass="exit" presetSubtype="10" fill="hold" grpId="7" nodeType="clickEffect">
                                  <p:stCondLst>
                                    <p:cond delay="0"/>
                                  </p:stCondLst>
                                  <p:childTnLst>
                                    <p:animEffect transition="out" filter="randombar(horizontal)">
                                      <p:cBhvr>
                                        <p:cTn id="45" dur="500"/>
                                        <p:tgtEl>
                                          <p:spTgt spid="11"/>
                                        </p:tgtEl>
                                      </p:cBhvr>
                                    </p:animEffect>
                                    <p:set>
                                      <p:cBhvr>
                                        <p:cTn id="46" dur="1" fill="hold">
                                          <p:stCondLst>
                                            <p:cond delay="499"/>
                                          </p:stCondLst>
                                        </p:cTn>
                                        <p:tgtEl>
                                          <p:spTgt spid="11"/>
                                        </p:tgtEl>
                                        <p:attrNameLst>
                                          <p:attrName>style.visibility</p:attrName>
                                        </p:attrNameLst>
                                      </p:cBhvr>
                                      <p:to>
                                        <p:strVal val="hidden"/>
                                      </p:to>
                                    </p:set>
                                  </p:childTnLst>
                                </p:cTn>
                              </p:par>
                              <p:par>
                                <p:cTn id="47" presetID="14" presetClass="exit" presetSubtype="10" fill="hold" grpId="8" nodeType="withEffect">
                                  <p:stCondLst>
                                    <p:cond delay="0"/>
                                  </p:stCondLst>
                                  <p:childTnLst>
                                    <p:animEffect transition="out" filter="randombar(horizontal)">
                                      <p:cBhvr>
                                        <p:cTn id="48" dur="500"/>
                                        <p:tgtEl>
                                          <p:spTgt spid="12"/>
                                        </p:tgtEl>
                                      </p:cBhvr>
                                    </p:animEffect>
                                    <p:set>
                                      <p:cBhvr>
                                        <p:cTn id="49" dur="1" fill="hold">
                                          <p:stCondLst>
                                            <p:cond delay="4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1"/>
      <p:bldP spid="5" grpId="2"/>
      <p:bldP spid="6" grpId="3"/>
      <p:bldP spid="7" grpId="4"/>
      <p:bldP spid="8" grpId="5"/>
      <p:bldP spid="9" grpId="6"/>
      <p:bldP spid="11" grpId="7"/>
      <p:bldP spid="12" grpId="8"/>
    </p:bldLst>
  </p:timing>
</p:sld>
</file>

<file path=ppt/slides/slide1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a:spLocks noChangeAspect="1"/>
          </p:cNvSpPr>
          <p:nvPr/>
        </p:nvSpPr>
        <p:spPr>
          <a:xfrm>
            <a:off x="508000" y="1681641"/>
            <a:ext cx="8128000" cy="3748719"/>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itchFamily="18" charset="0"/>
                <a:cs typeface="Times New Roman" panose="02020603050405020304" pitchFamily="18" charset="0"/>
              </a:rPr>
              <a:t>3</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Arial" pitchFamily="34" charset="0"/>
                <a:ea typeface="黑体" panose="02010609060101010101" pitchFamily="2" charset="-122"/>
                <a:cs typeface="Times New Roman" panose="02020603050405020304" pitchFamily="18" charset="0"/>
              </a:rPr>
              <a:t>商业契约</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(1)</a:t>
            </a:r>
            <a:r>
              <a:rPr lang="zh-CN" altLang="zh-CN" sz="2200">
                <a:solidFill>
                  <a:srgbClr val="000000"/>
                </a:solidFill>
                <a:latin typeface="Times New Roman" pitchFamily="18" charset="0"/>
                <a:cs typeface="Times New Roman" panose="02020603050405020304" pitchFamily="18" charset="0"/>
              </a:rPr>
              <a:t>公元前</a:t>
            </a:r>
            <a:r>
              <a:rPr lang="en-US" altLang="zh-CN" sz="2200">
                <a:solidFill>
                  <a:srgbClr val="000000"/>
                </a:solidFill>
                <a:latin typeface="Times New Roman" pitchFamily="18" charset="0"/>
                <a:cs typeface="Times New Roman" panose="02020603050405020304" pitchFamily="18" charset="0"/>
              </a:rPr>
              <a:t>3000</a:t>
            </a:r>
            <a:r>
              <a:rPr lang="zh-CN" altLang="zh-CN" sz="2200">
                <a:solidFill>
                  <a:srgbClr val="000000"/>
                </a:solidFill>
                <a:latin typeface="Times New Roman" pitchFamily="18" charset="0"/>
                <a:cs typeface="Times New Roman" panose="02020603050405020304" pitchFamily="18" charset="0"/>
              </a:rPr>
              <a:t>年左右</a:t>
            </a:r>
            <a:r>
              <a:rPr lang="en-US" altLang="zh-CN" sz="2200">
                <a:solidFill>
                  <a:srgbClr val="000000"/>
                </a:solidFill>
                <a:latin typeface="Times New Roman" pitchFamily="18" charset="0"/>
                <a:cs typeface="Times New Roman" panose="02020603050405020304" pitchFamily="18" charset="0"/>
              </a:rPr>
              <a:t>,</a:t>
            </a:r>
            <a:r>
              <a:rPr lang="zh-CN" altLang="zh-CN" sz="2200" u="sng">
                <a:solidFill>
                  <a:srgbClr val="FF0000"/>
                </a:solidFill>
                <a:uFill>
                  <a:solidFill>
                    <a:srgbClr val="000000"/>
                  </a:solidFill>
                </a:uFill>
                <a:latin typeface="Times New Roman" pitchFamily="18" charset="0"/>
                <a:cs typeface="Times New Roman" panose="02020603050405020304" pitchFamily="18" charset="0"/>
              </a:rPr>
              <a:t>契约</a:t>
            </a:r>
            <a:r>
              <a:rPr lang="zh-CN" altLang="zh-CN" sz="2200">
                <a:solidFill>
                  <a:srgbClr val="000000"/>
                </a:solidFill>
                <a:latin typeface="Times New Roman" pitchFamily="18" charset="0"/>
                <a:cs typeface="Times New Roman" panose="02020603050405020304" pitchFamily="18" charset="0"/>
              </a:rPr>
              <a:t>在古埃及广泛使用</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公元前</a:t>
            </a:r>
            <a:r>
              <a:rPr lang="en-US" altLang="zh-CN" sz="2200">
                <a:solidFill>
                  <a:srgbClr val="000000"/>
                </a:solidFill>
                <a:latin typeface="Times New Roman" pitchFamily="18" charset="0"/>
                <a:cs typeface="Times New Roman" panose="02020603050405020304" pitchFamily="18" charset="0"/>
              </a:rPr>
              <a:t>2600</a:t>
            </a:r>
            <a:r>
              <a:rPr lang="zh-CN" altLang="zh-CN" sz="2200">
                <a:solidFill>
                  <a:srgbClr val="000000"/>
                </a:solidFill>
                <a:latin typeface="Times New Roman" pitchFamily="18" charset="0"/>
                <a:cs typeface="Times New Roman" panose="02020603050405020304" pitchFamily="18" charset="0"/>
              </a:rPr>
              <a:t>年左右</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两河流域的人们已经使用契约</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古巴比伦时期</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订立契约是普遍现象。</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(2)</a:t>
            </a:r>
            <a:r>
              <a:rPr lang="zh-CN" altLang="zh-CN" sz="2200">
                <a:solidFill>
                  <a:srgbClr val="000000"/>
                </a:solidFill>
                <a:latin typeface="Times New Roman" pitchFamily="18" charset="0"/>
                <a:cs typeface="Times New Roman" panose="02020603050405020304" pitchFamily="18" charset="0"/>
              </a:rPr>
              <a:t>中国</a:t>
            </a:r>
            <a:r>
              <a:rPr lang="zh-CN" altLang="zh-CN" sz="2200" u="sng">
                <a:solidFill>
                  <a:srgbClr val="FF0000"/>
                </a:solidFill>
                <a:uFill>
                  <a:solidFill>
                    <a:srgbClr val="000000"/>
                  </a:solidFill>
                </a:uFill>
                <a:latin typeface="Times New Roman" pitchFamily="18" charset="0"/>
                <a:cs typeface="Times New Roman" panose="02020603050405020304" pitchFamily="18" charset="0"/>
              </a:rPr>
              <a:t>商周</a:t>
            </a:r>
            <a:r>
              <a:rPr lang="zh-CN" altLang="zh-CN" sz="2200">
                <a:solidFill>
                  <a:srgbClr val="000000"/>
                </a:solidFill>
                <a:latin typeface="Times New Roman" pitchFamily="18" charset="0"/>
                <a:cs typeface="Times New Roman" panose="02020603050405020304" pitchFamily="18" charset="0"/>
              </a:rPr>
              <a:t>时期就出现了契约</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汉朝以后</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凡是涉及财产关系与人身关系的事宜</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当事人之间几乎都要订立契约</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唐宋以后</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契约的应用更加广泛。</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b="1">
                <a:solidFill>
                  <a:srgbClr val="000000"/>
                </a:solidFill>
                <a:latin typeface="Times New Roman" pitchFamily="18" charset="0"/>
                <a:cs typeface="Times New Roman" panose="02020603050405020304" pitchFamily="18" charset="0"/>
              </a:rPr>
              <a:t>4</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Arial" pitchFamily="34" charset="0"/>
                <a:ea typeface="黑体" panose="02010609060101010101" pitchFamily="2" charset="-122"/>
                <a:cs typeface="Times New Roman" panose="02020603050405020304" pitchFamily="18" charset="0"/>
              </a:rPr>
              <a:t>历史影响</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货币、信贷和商业契约的不断发展是商品经济发达的表现</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反过来它们共同推动了商品经济和生产力的进步</a:t>
            </a:r>
            <a:r>
              <a:rPr lang="zh-CN" altLang="zh-CN" sz="2200" smtClean="0">
                <a:solidFill>
                  <a:srgbClr val="000000"/>
                </a:solidFill>
                <a:latin typeface="Times New Roman"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p:txBody>
      </p:sp>
      <p:sp>
        <p:nvSpPr>
          <p:cNvPr id="3" name="矩形 2"/>
          <p:cNvSpPr/>
          <p:nvPr/>
        </p:nvSpPr>
        <p:spPr>
          <a:xfrm>
            <a:off x="3214122" y="2128163"/>
            <a:ext cx="584465" cy="3235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 name="矩形 3"/>
          <p:cNvSpPr/>
          <p:nvPr/>
        </p:nvSpPr>
        <p:spPr>
          <a:xfrm>
            <a:off x="1475656" y="3342025"/>
            <a:ext cx="584465" cy="3235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xit" presetSubtype="10" fill="hold" grpId="0" nodeType="clickEffect">
                                  <p:stCondLst>
                                    <p:cond delay="0"/>
                                  </p:stCondLst>
                                  <p:childTnLst>
                                    <p:animEffect transition="out" filter="randombar(horizontal)">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4" presetClass="exit" presetSubtype="10" fill="hold" grpId="1" nodeType="clickEffect">
                                  <p:stCondLst>
                                    <p:cond delay="0"/>
                                  </p:stCondLst>
                                  <p:childTnLst>
                                    <p:animEffect transition="out" filter="randombar(horizontal)">
                                      <p:cBhvr>
                                        <p:cTn id="12" dur="500"/>
                                        <p:tgtEl>
                                          <p:spTgt spid="4"/>
                                        </p:tgtEl>
                                      </p:cBhvr>
                                    </p:animEffect>
                                    <p:set>
                                      <p:cBhvr>
                                        <p:cTn id="13" dur="1" fill="hold">
                                          <p:stCondLst>
                                            <p:cond delay="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1"/>
    </p:bldLst>
  </p:timing>
</p:sld>
</file>

<file path=ppt/slides/slide1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3" name="矩形 2"/>
          <p:cNvSpPr>
            <a:spLocks noChangeAspect="1"/>
          </p:cNvSpPr>
          <p:nvPr/>
        </p:nvSpPr>
        <p:spPr>
          <a:xfrm>
            <a:off x="508000" y="2318000"/>
            <a:ext cx="8128000" cy="2475999"/>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itchFamily="34" charset="0"/>
                <a:ea typeface="黑体" panose="02010609060101010101" pitchFamily="2" charset="-122"/>
                <a:cs typeface="Times New Roman" panose="02020603050405020304" pitchFamily="18" charset="0"/>
              </a:rPr>
              <a:t>知识拓展清朝的庄票</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Times New Roman" pitchFamily="18" charset="0"/>
                <a:ea typeface="楷体" pitchFamily="49" charset="-122"/>
                <a:cs typeface="Times New Roman" panose="02020603050405020304" pitchFamily="18" charset="0"/>
              </a:rPr>
              <a:t>旧时钱庄发行的本票</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因采用不记名形式</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故可在市面流通</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视同现金。发行庄票的钱庄是一种金融信用机构</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类似于现在的银行</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开始主要承揽汇兑业务</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后来也进行存放款等业务。庄票出现是清朝商品经济发展的必然要求</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适应了大宗商品贸易交换的需要</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反过来也进一步推动了商品经济的繁荣。</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1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269228"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探究点一</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1" name="矩形 10">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探究点三</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5" name="矩形 4">
            <a:hlinkClick r:id="rId5" action="ppaction://hlinksldjump"/>
          </p:cNvPr>
          <p:cNvSpPr/>
          <p:nvPr/>
        </p:nvSpPr>
        <p:spPr>
          <a:xfrm>
            <a:off x="4011686"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p:cNvSpPr>
            <a:spLocks noChangeAspect="1"/>
          </p:cNvSpPr>
          <p:nvPr/>
        </p:nvSpPr>
        <p:spPr>
          <a:xfrm>
            <a:off x="508000" y="1294804"/>
            <a:ext cx="8128000" cy="4522392"/>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b="1">
                <a:solidFill>
                  <a:srgbClr val="000000"/>
                </a:solidFill>
                <a:latin typeface="Times New Roman" pitchFamily="18" charset="0"/>
                <a:cs typeface="Times New Roman" panose="02020603050405020304" pitchFamily="18" charset="0"/>
              </a:rPr>
              <a:t>各具特色的东西方古代商业</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Times New Roman" pitchFamily="18" charset="0"/>
                <a:ea typeface="黑体" panose="02010609060101010101" pitchFamily="2" charset="-122"/>
                <a:cs typeface="Times New Roman" panose="02020603050405020304" pitchFamily="18" charset="0"/>
              </a:rPr>
              <a:t>史料实证</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Arial" pitchFamily="34" charset="0"/>
                <a:ea typeface="黑体" panose="02010609060101010101" pitchFamily="2" charset="-122"/>
                <a:cs typeface="Times New Roman" panose="02020603050405020304" pitchFamily="18" charset="0"/>
              </a:rPr>
              <a:t>材料一</a:t>
            </a:r>
            <a:r>
              <a:rPr lang="zh-CN" altLang="zh-CN" sz="2200">
                <a:solidFill>
                  <a:srgbClr val="000000"/>
                </a:solidFill>
                <a:latin typeface="Times New Roman" pitchFamily="18" charset="0"/>
                <a:cs typeface="Times New Roman" panose="02020603050405020304" pitchFamily="18" charset="0"/>
              </a:rPr>
              <a:t>　</a:t>
            </a:r>
            <a:r>
              <a:rPr lang="zh-CN" altLang="zh-CN" sz="2200">
                <a:solidFill>
                  <a:srgbClr val="000000"/>
                </a:solidFill>
                <a:latin typeface="Times New Roman" pitchFamily="18" charset="0"/>
                <a:ea typeface="楷体" pitchFamily="49" charset="-122"/>
                <a:cs typeface="Times New Roman" panose="02020603050405020304" pitchFamily="18" charset="0"/>
              </a:rPr>
              <a:t>中国古代商业的发展有三个高潮期。战国秦汉时期商人势力成长</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很多大中都会成为商业贸易的中心。唐朝后期开始</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粮食、茶叶、瓷器等生活必需品逐渐成为商品交易的大宗。北宋以后</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很多史料记述了日用品的大宗交易情况</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所交易的商品种类繁多</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有家居用品、鞍辔弓箭、书画古玩、土产香药等。第三次高潮出现在明清两朝</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都是延续了数百年的统一王朝。经济作物的广泛种植</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农副产品的商品化程度加深</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专业化程度提高</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都成为商业发展的新因素。</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gn="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摘编自宁欣《中国古代商业发展的概貌和特点》</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1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269228"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探究点一</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1" name="矩形 10">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探究点三</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5" name="矩形 4">
            <a:hlinkClick r:id="rId5" action="ppaction://hlinksldjump"/>
          </p:cNvPr>
          <p:cNvSpPr/>
          <p:nvPr/>
        </p:nvSpPr>
        <p:spPr>
          <a:xfrm>
            <a:off x="4011686"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2107334"/>
            <a:ext cx="8128000" cy="2897332"/>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itchFamily="34" charset="0"/>
                <a:ea typeface="黑体" panose="02010609060101010101" pitchFamily="2" charset="-122"/>
                <a:cs typeface="Times New Roman" panose="02020603050405020304" pitchFamily="18" charset="0"/>
              </a:rPr>
              <a:t>材料二</a:t>
            </a:r>
            <a:r>
              <a:rPr lang="zh-CN" altLang="zh-CN" sz="2200">
                <a:solidFill>
                  <a:srgbClr val="000000"/>
                </a:solidFill>
                <a:latin typeface="Times New Roman" pitchFamily="18" charset="0"/>
                <a:cs typeface="Times New Roman" panose="02020603050405020304" pitchFamily="18" charset="0"/>
              </a:rPr>
              <a:t>　</a:t>
            </a:r>
            <a:r>
              <a:rPr lang="zh-CN" altLang="zh-CN" sz="2200">
                <a:solidFill>
                  <a:srgbClr val="000000"/>
                </a:solidFill>
                <a:latin typeface="Times New Roman" pitchFamily="18" charset="0"/>
                <a:ea typeface="楷体" pitchFamily="49" charset="-122"/>
                <a:cs typeface="Times New Roman" panose="02020603050405020304" pitchFamily="18" charset="0"/>
              </a:rPr>
              <a:t>希腊人经商范围东及中亚</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北抵今南俄草原</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南达北非</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西到大西洋</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规模相当惊人。希腊参与商业活动的人</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包括上至贵族、下至平民乃至奴隶等各种人</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而不仅仅是外邦人或奴隶。希罗多德说</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在希腊的每一个城邦内部都有一个市场</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人们在那里从事商业买卖活动。一些城邦为了便于贸易的发展</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在市场上</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有专门的官员检查产品的质量是否合格、价格是否合理、度量衡是否准确等。</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gn="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摘编自晏绍祥《古典作家笔下的古代希腊商业》</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1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269228"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探究点一</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1" name="矩形 10">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探究点三</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5" name="矩形 4">
            <a:hlinkClick r:id="rId5" action="ppaction://hlinksldjump"/>
          </p:cNvPr>
          <p:cNvSpPr/>
          <p:nvPr/>
        </p:nvSpPr>
        <p:spPr>
          <a:xfrm>
            <a:off x="4011686"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2724265"/>
            <a:ext cx="8128000" cy="1663469"/>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itchFamily="34" charset="0"/>
                <a:ea typeface="黑体" panose="02010609060101010101" pitchFamily="2" charset="-122"/>
                <a:cs typeface="Times New Roman" panose="02020603050405020304" pitchFamily="18" charset="0"/>
              </a:rPr>
              <a:t>读史技巧</a:t>
            </a:r>
            <a:r>
              <a:rPr lang="zh-CN" altLang="zh-CN" sz="2200">
                <a:solidFill>
                  <a:srgbClr val="000000"/>
                </a:solidFill>
                <a:latin typeface="Times New Roman" pitchFamily="18" charset="0"/>
                <a:ea typeface="楷体" pitchFamily="49" charset="-122"/>
                <a:cs typeface="Times New Roman" panose="02020603050405020304" pitchFamily="18" charset="0"/>
              </a:rPr>
              <a:t>材料一是以总分方式展开的</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第一句话是总说</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后面是分说</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分别阐释了中国古代商业发展三个高潮期及其发展特点。材料二共分四层</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分别从希腊人的经商范围、商业从业人员、商业场所和城邦政策等方面描述了古代希腊商业发展的状况。</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1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269228"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探究点一</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1" name="矩形 10">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探究点三</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5" name="矩形 4">
            <a:hlinkClick r:id="rId5" action="ppaction://hlinksldjump"/>
          </p:cNvPr>
          <p:cNvSpPr/>
          <p:nvPr/>
        </p:nvSpPr>
        <p:spPr>
          <a:xfrm>
            <a:off x="4011686"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505471"/>
            <a:ext cx="8128000" cy="3748719"/>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itchFamily="34" charset="0"/>
                <a:ea typeface="黑体" panose="02010609060101010101" pitchFamily="2" charset="-122"/>
                <a:cs typeface="Times New Roman" panose="02020603050405020304" pitchFamily="18" charset="0"/>
              </a:rPr>
              <a:t>互动探究</a:t>
            </a:r>
            <a:r>
              <a:rPr lang="en-US" altLang="zh-CN" sz="2200">
                <a:solidFill>
                  <a:srgbClr val="000000"/>
                </a:solidFill>
                <a:latin typeface="Times New Roman" pitchFamily="18" charset="0"/>
                <a:cs typeface="Times New Roman" panose="02020603050405020304" pitchFamily="18" charset="0"/>
              </a:rPr>
              <a:t>(1)</a:t>
            </a:r>
            <a:r>
              <a:rPr lang="zh-CN" altLang="zh-CN" sz="2200">
                <a:solidFill>
                  <a:srgbClr val="000000"/>
                </a:solidFill>
                <a:latin typeface="Times New Roman" pitchFamily="18" charset="0"/>
                <a:ea typeface="仿宋" panose="02010609060101010101" pitchFamily="49" charset="-122"/>
                <a:cs typeface="Times New Roman" panose="02020603050405020304" pitchFamily="18" charset="0"/>
              </a:rPr>
              <a:t>根据材料一并结合所学</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仿宋" panose="02010609060101010101" pitchFamily="49" charset="-122"/>
                <a:cs typeface="Times New Roman" panose="02020603050405020304" pitchFamily="18" charset="0"/>
              </a:rPr>
              <a:t>概括中国古代商业发展三个高潮期的特点。</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(2)</a:t>
            </a:r>
            <a:r>
              <a:rPr lang="zh-CN" altLang="zh-CN" sz="2200">
                <a:solidFill>
                  <a:srgbClr val="000000"/>
                </a:solidFill>
                <a:latin typeface="Times New Roman" pitchFamily="18" charset="0"/>
                <a:ea typeface="仿宋" panose="02010609060101010101" pitchFamily="49" charset="-122"/>
                <a:cs typeface="Times New Roman" panose="02020603050405020304" pitchFamily="18" charset="0"/>
              </a:rPr>
              <a:t>根据材料二并结合所学</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仿宋" panose="02010609060101010101" pitchFamily="49" charset="-122"/>
                <a:cs typeface="Times New Roman" panose="02020603050405020304" pitchFamily="18" charset="0"/>
              </a:rPr>
              <a:t>概括古代希腊商业发展的特点。</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itchFamily="34" charset="0"/>
                <a:ea typeface="黑体" panose="02010609060101010101" pitchFamily="2" charset="-122"/>
                <a:cs typeface="Times New Roman" panose="02020603050405020304" pitchFamily="18" charset="0"/>
              </a:rPr>
              <a:t>提示</a:t>
            </a:r>
            <a:r>
              <a:rPr lang="en-US" altLang="zh-CN" sz="2200">
                <a:solidFill>
                  <a:srgbClr val="000000"/>
                </a:solidFill>
                <a:latin typeface="Times New Roman" pitchFamily="18" charset="0"/>
                <a:cs typeface="Times New Roman" panose="02020603050405020304" pitchFamily="18" charset="0"/>
              </a:rPr>
              <a:t>(1)</a:t>
            </a:r>
            <a:r>
              <a:rPr lang="zh-CN" altLang="zh-CN" sz="2200">
                <a:solidFill>
                  <a:srgbClr val="000000"/>
                </a:solidFill>
                <a:latin typeface="Times New Roman" pitchFamily="18" charset="0"/>
                <a:ea typeface="楷体" pitchFamily="49" charset="-122"/>
                <a:cs typeface="Times New Roman" panose="02020603050405020304" pitchFamily="18" charset="0"/>
              </a:rPr>
              <a:t>第一次</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私商成为主体</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商业都会众多。第二次</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生活必需品占据主导</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交易数量大</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交易品种多</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商品结构变化大。第三次</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农产品商业化程度加深</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专业化程度提高</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南方出现许多专门化的商业市镇。</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(2)</a:t>
            </a:r>
            <a:r>
              <a:rPr lang="zh-CN" altLang="zh-CN" sz="2200">
                <a:solidFill>
                  <a:srgbClr val="000000"/>
                </a:solidFill>
                <a:latin typeface="Times New Roman" pitchFamily="18" charset="0"/>
                <a:ea typeface="楷体" pitchFamily="49" charset="-122"/>
                <a:cs typeface="Times New Roman" panose="02020603050405020304" pitchFamily="18" charset="0"/>
              </a:rPr>
              <a:t>经商范围广、规模大</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参与商业活动的阶层众多</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商业交易有固定的场所</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城邦重视对商业贸易的管理</a:t>
            </a:r>
            <a:r>
              <a:rPr lang="zh-CN" altLang="zh-CN" sz="2200" smtClean="0">
                <a:solidFill>
                  <a:srgbClr val="000000"/>
                </a:solidFill>
                <a:latin typeface="Times New Roman" pitchFamily="18" charset="0"/>
                <a:ea typeface="楷体" pitchFamily="49" charset="-122"/>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Effect transition="in" filter="randombar(horizontal)">
                                      <p:cBhvr>
                                        <p:cTn id="7" dur="500"/>
                                        <p:tgtEl>
                                          <p:spTgt spid="2">
                                            <p:txEl>
                                              <p:pRg st="2" end="2"/>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2">
                                            <p:txEl>
                                              <p:pRg st="3" end="3"/>
                                            </p:txEl>
                                          </p:spTgt>
                                        </p:tgtEl>
                                        <p:attrNameLst>
                                          <p:attrName>style.visibility</p:attrName>
                                        </p:attrNameLst>
                                      </p:cBhvr>
                                      <p:to>
                                        <p:strVal val="visible"/>
                                      </p:to>
                                    </p:set>
                                    <p:animEffect transition="in" filter="randombar(horizontal)">
                                      <p:cBhvr>
                                        <p:cTn id="10" dur="500"/>
                                        <p:tgtEl>
                                          <p:spTgt spid="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269228"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探究点一</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1" name="矩形 10">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探究点三</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5" name="矩形 4">
            <a:hlinkClick r:id="rId5" action="ppaction://hlinksldjump"/>
          </p:cNvPr>
          <p:cNvSpPr/>
          <p:nvPr/>
        </p:nvSpPr>
        <p:spPr>
          <a:xfrm>
            <a:off x="4011686"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128688"/>
            <a:ext cx="8128000" cy="5334922"/>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Times New Roman" pitchFamily="18" charset="0"/>
                <a:ea typeface="黑体" panose="02010609060101010101" pitchFamily="2" charset="-122"/>
                <a:cs typeface="Times New Roman" panose="02020603050405020304" pitchFamily="18" charset="0"/>
              </a:rPr>
              <a:t>历史解释</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Arial" pitchFamily="34" charset="0"/>
                <a:ea typeface="黑体" panose="02010609060101010101" pitchFamily="2" charset="-122"/>
                <a:cs typeface="Times New Roman" panose="02020603050405020304" pitchFamily="18" charset="0"/>
              </a:rPr>
              <a:t>中国古代商业的发展特点</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(1)</a:t>
            </a:r>
            <a:r>
              <a:rPr lang="zh-CN" altLang="zh-CN" sz="2200">
                <a:solidFill>
                  <a:srgbClr val="000000"/>
                </a:solidFill>
                <a:latin typeface="Times New Roman" pitchFamily="18" charset="0"/>
                <a:cs typeface="Times New Roman" panose="02020603050405020304" pitchFamily="18" charset="0"/>
              </a:rPr>
              <a:t>商业起源早</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并且不断发展。</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(2)</a:t>
            </a:r>
            <a:r>
              <a:rPr lang="zh-CN" altLang="zh-CN" sz="2200">
                <a:solidFill>
                  <a:srgbClr val="000000"/>
                </a:solidFill>
                <a:latin typeface="Times New Roman" pitchFamily="18" charset="0"/>
                <a:cs typeface="Times New Roman" panose="02020603050405020304" pitchFamily="18" charset="0"/>
              </a:rPr>
              <a:t>中国古代的市场交换比中世纪的西欧发达。</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(3)</a:t>
            </a:r>
            <a:r>
              <a:rPr lang="zh-CN" altLang="zh-CN" sz="2200">
                <a:solidFill>
                  <a:srgbClr val="000000"/>
                </a:solidFill>
                <a:latin typeface="Times New Roman" pitchFamily="18" charset="0"/>
                <a:cs typeface="Times New Roman" panose="02020603050405020304" pitchFamily="18" charset="0"/>
              </a:rPr>
              <a:t>中国古代商业只是作为自然经济的补充而存在</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未能占据中国经济的主导地位。</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(4)</a:t>
            </a:r>
            <a:r>
              <a:rPr lang="zh-CN" altLang="zh-CN" sz="2200">
                <a:solidFill>
                  <a:srgbClr val="000000"/>
                </a:solidFill>
                <a:latin typeface="Times New Roman" pitchFamily="18" charset="0"/>
                <a:cs typeface="Times New Roman" panose="02020603050405020304" pitchFamily="18" charset="0"/>
              </a:rPr>
              <a:t>中国古代商业发展艰难而曲折</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其重要原因是受到重农抑商政策的制约。</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(5)</a:t>
            </a:r>
            <a:r>
              <a:rPr lang="zh-CN" altLang="zh-CN" sz="2200">
                <a:solidFill>
                  <a:srgbClr val="000000"/>
                </a:solidFill>
                <a:latin typeface="Times New Roman" pitchFamily="18" charset="0"/>
                <a:cs typeface="Times New Roman" panose="02020603050405020304" pitchFamily="18" charset="0"/>
              </a:rPr>
              <a:t>在明朝前期之前</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以丝绸之路和陶瓷之路为主要渠道的对外贸易发达</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构成了古代商业的重要组成部分。</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(6)</a:t>
            </a:r>
            <a:r>
              <a:rPr lang="zh-CN" altLang="zh-CN" sz="2200">
                <a:solidFill>
                  <a:srgbClr val="000000"/>
                </a:solidFill>
                <a:latin typeface="Times New Roman" pitchFamily="18" charset="0"/>
                <a:cs typeface="Times New Roman" panose="02020603050405020304" pitchFamily="18" charset="0"/>
              </a:rPr>
              <a:t>商人群体活跃</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到明清时期出现商帮。</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(7)</a:t>
            </a:r>
            <a:r>
              <a:rPr lang="zh-CN" altLang="zh-CN" sz="2200">
                <a:solidFill>
                  <a:srgbClr val="000000"/>
                </a:solidFill>
                <a:latin typeface="Times New Roman" pitchFamily="18" charset="0"/>
                <a:cs typeface="Times New Roman" panose="02020603050405020304" pitchFamily="18" charset="0"/>
              </a:rPr>
              <a:t>在商业发展的基础上</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中国也几乎与西方同时产生了资本主义萌芽</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但并未发展到工场手工业阶段。</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2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269228"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探究点一</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1" name="矩形 10">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探究点三</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5" name="矩形 4">
            <a:hlinkClick r:id="rId5" action="ppaction://hlinksldjump"/>
          </p:cNvPr>
          <p:cNvSpPr/>
          <p:nvPr/>
        </p:nvSpPr>
        <p:spPr>
          <a:xfrm>
            <a:off x="4011686"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708603"/>
            <a:ext cx="8128000" cy="3694794"/>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Times New Roman" pitchFamily="18" charset="0"/>
                <a:ea typeface="黑体" panose="02010609060101010101" pitchFamily="2" charset="-122"/>
                <a:cs typeface="Times New Roman" panose="02020603050405020304" pitchFamily="18" charset="0"/>
              </a:rPr>
              <a:t>典例剖析</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Times New Roman" pitchFamily="18" charset="0"/>
                <a:ea typeface="黑体" panose="02010609060101010101" pitchFamily="2" charset="-122"/>
                <a:cs typeface="Times New Roman" panose="02020603050405020304" pitchFamily="18" charset="0"/>
              </a:rPr>
              <a:t>例题</a:t>
            </a:r>
            <a:r>
              <a:rPr lang="en-US" altLang="zh-CN" sz="2200" b="1">
                <a:solidFill>
                  <a:srgbClr val="000000"/>
                </a:solidFill>
                <a:latin typeface="Times New Roman" pitchFamily="18" charset="0"/>
                <a:cs typeface="Times New Roman" panose="02020603050405020304" pitchFamily="18" charset="0"/>
              </a:rPr>
              <a:t>1</a:t>
            </a:r>
            <a:r>
              <a:rPr lang="zh-CN" altLang="zh-CN" sz="2200">
                <a:solidFill>
                  <a:srgbClr val="000000"/>
                </a:solidFill>
                <a:latin typeface="Times New Roman" pitchFamily="18" charset="0"/>
                <a:cs typeface="Times New Roman" panose="02020603050405020304" pitchFamily="18" charset="0"/>
              </a:rPr>
              <a:t>有专家认为</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汉代商业发展的情况</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其实可以看作是中国古代商业史的一个缩影。因为汉代较明显地反映出</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　　</a:t>
            </a:r>
            <a:r>
              <a:rPr lang="en-US" altLang="zh-CN" sz="2200">
                <a:solidFill>
                  <a:srgbClr val="000000"/>
                </a:solidFill>
                <a:latin typeface="Times New Roman"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A.</a:t>
            </a:r>
            <a:r>
              <a:rPr lang="zh-CN" altLang="zh-CN" sz="2200">
                <a:solidFill>
                  <a:srgbClr val="000000"/>
                </a:solidFill>
                <a:latin typeface="Times New Roman" pitchFamily="18" charset="0"/>
                <a:cs typeface="Times New Roman" panose="02020603050405020304" pitchFamily="18" charset="0"/>
              </a:rPr>
              <a:t>古代商业发展迅速</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一些地方出现了地域性的商人群体</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B.</a:t>
            </a:r>
            <a:r>
              <a:rPr lang="zh-CN" altLang="zh-CN" sz="2200">
                <a:solidFill>
                  <a:srgbClr val="000000"/>
                </a:solidFill>
                <a:latin typeface="Times New Roman" pitchFamily="18" charset="0"/>
                <a:cs typeface="Times New Roman" panose="02020603050405020304" pitchFamily="18" charset="0"/>
              </a:rPr>
              <a:t>古代商业发展的特点</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重农抑商政策下古代商业的艰难发展</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C.</a:t>
            </a:r>
            <a:r>
              <a:rPr lang="zh-CN" altLang="zh-CN" sz="2200">
                <a:solidFill>
                  <a:srgbClr val="000000"/>
                </a:solidFill>
                <a:latin typeface="Times New Roman" pitchFamily="18" charset="0"/>
                <a:cs typeface="Times New Roman" panose="02020603050405020304" pitchFamily="18" charset="0"/>
              </a:rPr>
              <a:t>古代商业经济重心南移与商业分布呈相应的变化</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D.</a:t>
            </a:r>
            <a:r>
              <a:rPr lang="zh-CN" altLang="zh-CN" sz="2200">
                <a:solidFill>
                  <a:srgbClr val="000000"/>
                </a:solidFill>
                <a:latin typeface="Times New Roman" pitchFamily="18" charset="0"/>
                <a:cs typeface="Times New Roman" panose="02020603050405020304" pitchFamily="18" charset="0"/>
              </a:rPr>
              <a:t>古代商业经济成为阻碍生产发展的重要因素</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itchFamily="34" charset="0"/>
                <a:ea typeface="黑体" panose="02010609060101010101" pitchFamily="2" charset="-122"/>
                <a:cs typeface="Times New Roman" panose="02020603050405020304" pitchFamily="18" charset="0"/>
              </a:rPr>
              <a:t>题目立意</a:t>
            </a:r>
            <a:r>
              <a:rPr lang="zh-CN" altLang="zh-CN" sz="2200">
                <a:solidFill>
                  <a:srgbClr val="000000"/>
                </a:solidFill>
                <a:latin typeface="Times New Roman" pitchFamily="18" charset="0"/>
                <a:ea typeface="楷体" pitchFamily="49" charset="-122"/>
                <a:cs typeface="Times New Roman" panose="02020603050405020304" pitchFamily="18" charset="0"/>
              </a:rPr>
              <a:t>本题以中国汉代的商业发展为切入点</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从商业发展特点的角度考查时空观念、历史解释等学科素养。</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nodeType="clickEffect">
                                  <p:stCondLst>
                                    <p:cond delay="0"/>
                                  </p:stCondLst>
                                  <p:childTnLst>
                                    <p:set>
                                      <p:cBhvr>
                                        <p:cTn id="6" dur="1" fill="hold">
                                          <p:stCondLst>
                                            <p:cond delay="0"/>
                                          </p:stCondLst>
                                        </p:cTn>
                                        <p:tgtEl>
                                          <p:spTgt spid="2">
                                            <p:txEl>
                                              <p:pRg st="6" end="6"/>
                                            </p:txEl>
                                          </p:spTgt>
                                        </p:tgtEl>
                                        <p:attrNameLst>
                                          <p:attrName>style.visibility</p:attrName>
                                        </p:attrNameLst>
                                      </p:cBhvr>
                                      <p:to>
                                        <p:strVal val="visible"/>
                                      </p:to>
                                    </p:set>
                                    <p:animEffect transition="in" filter="randombar(horizontal)">
                                      <p:cBhvr>
                                        <p:cTn id="7" dur="500"/>
                                        <p:tgtEl>
                                          <p:spTgt spid="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269228"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探究点一</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1" name="矩形 10">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探究点三</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5" name="矩形 4">
            <a:hlinkClick r:id="rId5" action="ppaction://hlinksldjump"/>
          </p:cNvPr>
          <p:cNvSpPr/>
          <p:nvPr/>
        </p:nvSpPr>
        <p:spPr>
          <a:xfrm>
            <a:off x="4011686"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171721"/>
            <a:ext cx="1391728" cy="498598"/>
          </a:xfrm>
          <a:prstGeom prst="rect">
            <a:avLst/>
          </a:prstGeom>
        </p:spPr>
        <p:txBody>
          <a:bodyPr wrap="none">
            <a:spAutoFit/>
          </a:bodyPr>
          <a:lstStyle/>
          <a:p>
            <a:pPr>
              <a:lnSpc>
                <a:spcPct val="120000"/>
              </a:lnSpc>
              <a:spcAft>
                <a:spcPct val="0"/>
              </a:spcAft>
              <a:tabLst>
                <a:tab pos="1188085"/>
                <a:tab pos="2163445"/>
                <a:tab pos="3142615"/>
                <a:tab pos="4190365"/>
              </a:tabLst>
            </a:pPr>
            <a:r>
              <a:rPr lang="zh-CN" altLang="zh-CN" sz="2200">
                <a:solidFill>
                  <a:srgbClr val="FF0000"/>
                </a:solidFill>
                <a:latin typeface="Arial" pitchFamily="34" charset="0"/>
                <a:ea typeface="黑体" panose="02010609060101010101" pitchFamily="2" charset="-122"/>
                <a:cs typeface="Times New Roman" panose="02020603050405020304" pitchFamily="18" charset="0"/>
              </a:rPr>
              <a:t>解题</a:t>
            </a:r>
            <a:r>
              <a:rPr lang="zh-CN" altLang="zh-CN" sz="2200" smtClean="0">
                <a:solidFill>
                  <a:srgbClr val="FF0000"/>
                </a:solidFill>
                <a:latin typeface="Arial" pitchFamily="34" charset="0"/>
                <a:ea typeface="黑体" panose="02010609060101010101" pitchFamily="2" charset="-122"/>
                <a:cs typeface="Times New Roman" panose="02020603050405020304" pitchFamily="18" charset="0"/>
              </a:rPr>
              <a:t>指导</a:t>
            </a:r>
            <a:r>
              <a:rPr lang="en-US" altLang="zh-CN" sz="2200" smtClean="0">
                <a:solidFill>
                  <a:srgbClr val="FF0000"/>
                </a:solidFill>
                <a:latin typeface="Arial" pitchFamily="34" charset="0"/>
                <a:ea typeface="黑体" panose="02010609060101010101" pitchFamily="2" charset="-122"/>
                <a:cs typeface="Times New Roman" panose="02020603050405020304" pitchFamily="18" charset="0"/>
              </a:rPr>
              <a:t> </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graphicFrame>
        <p:nvGraphicFramePr>
          <p:cNvPr id="3" name="表格 2"/>
          <p:cNvGraphicFramePr>
            <a:graphicFrameLocks noGrp="1" noChangeAspect="1"/>
          </p:cNvGraphicFramePr>
          <p:nvPr/>
        </p:nvGraphicFramePr>
        <p:xfrm>
          <a:off x="508000" y="1708760"/>
          <a:ext cx="8128000" cy="3520440"/>
        </p:xfrm>
        <a:graphic>
          <a:graphicData uri="http://schemas.openxmlformats.org/drawingml/2006/table">
            <a:tbl>
              <a:tblPr firstRow="1" firstCol="1" bandRow="1"/>
              <a:tblGrid>
                <a:gridCol w="751632"/>
                <a:gridCol w="7376368"/>
              </a:tblGrid>
              <a:tr h="0">
                <a:tc>
                  <a:txBody>
                    <a:bodyPr/>
                    <a:lstStyle/>
                    <a:p>
                      <a:pPr>
                        <a:lnSpc>
                          <a:spcPct val="150000"/>
                        </a:lnSpc>
                        <a:spcAft>
                          <a:spcPct val="0"/>
                        </a:spcAft>
                        <a:tabLst>
                          <a:tab pos="1188085"/>
                          <a:tab pos="2163445"/>
                          <a:tab pos="3142615"/>
                          <a:tab pos="4190365"/>
                        </a:tabLst>
                      </a:pPr>
                      <a:r>
                        <a:rPr lang="zh-CN" sz="2200">
                          <a:solidFill>
                            <a:srgbClr val="000000"/>
                          </a:solidFill>
                          <a:effectLst/>
                          <a:latin typeface="Arial" pitchFamily="34" charset="0"/>
                          <a:ea typeface="黑体" panose="02010609060101010101" pitchFamily="2" charset="-122"/>
                          <a:cs typeface="Times New Roman" panose="02020603050405020304" pitchFamily="18" charset="0"/>
                        </a:rPr>
                        <a:t>选项</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Arial" pitchFamily="34" charset="0"/>
                          <a:ea typeface="黑体" panose="02010609060101010101" pitchFamily="2" charset="-122"/>
                          <a:cs typeface="Times New Roman" panose="02020603050405020304" pitchFamily="18" charset="0"/>
                        </a:rPr>
                        <a:t>分析</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A</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itchFamily="18" charset="0"/>
                          <a:ea typeface="楷体" pitchFamily="49" charset="-122"/>
                          <a:cs typeface="Times New Roman" panose="02020603050405020304" pitchFamily="18" charset="0"/>
                        </a:rPr>
                        <a:t>明清时期出现了地域性的商人群体</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楷体" pitchFamily="49" charset="-122"/>
                          <a:cs typeface="Times New Roman" panose="02020603050405020304" pitchFamily="18" charset="0"/>
                        </a:rPr>
                        <a:t>商帮</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楷体" pitchFamily="49" charset="-122"/>
                          <a:cs typeface="Times New Roman" panose="02020603050405020304" pitchFamily="18" charset="0"/>
                        </a:rPr>
                        <a:t>故</a:t>
                      </a:r>
                      <a:r>
                        <a:rPr lang="en-US" sz="2200">
                          <a:solidFill>
                            <a:srgbClr val="000000"/>
                          </a:solidFill>
                          <a:effectLst/>
                          <a:latin typeface="Times New Roman" pitchFamily="18" charset="0"/>
                          <a:ea typeface="宋体" pitchFamily="2" charset="-122"/>
                          <a:cs typeface="Times New Roman" panose="02020603050405020304" pitchFamily="18" charset="0"/>
                        </a:rPr>
                        <a:t>A</a:t>
                      </a:r>
                      <a:r>
                        <a:rPr lang="zh-CN" sz="2200">
                          <a:solidFill>
                            <a:srgbClr val="000000"/>
                          </a:solidFill>
                          <a:effectLst/>
                          <a:latin typeface="Times New Roman" pitchFamily="18" charset="0"/>
                          <a:ea typeface="楷体" pitchFamily="49" charset="-122"/>
                          <a:cs typeface="Times New Roman" panose="02020603050405020304" pitchFamily="18" charset="0"/>
                        </a:rPr>
                        <a:t>项错误</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B</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itchFamily="18" charset="0"/>
                          <a:ea typeface="楷体" pitchFamily="49" charset="-122"/>
                          <a:cs typeface="Times New Roman" panose="02020603050405020304" pitchFamily="18" charset="0"/>
                        </a:rPr>
                        <a:t>汉代对商人征收重税</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楷体" pitchFamily="49" charset="-122"/>
                          <a:cs typeface="Times New Roman" panose="02020603050405020304" pitchFamily="18" charset="0"/>
                        </a:rPr>
                        <a:t>打压商人群体</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楷体" pitchFamily="49" charset="-122"/>
                          <a:cs typeface="Times New Roman" panose="02020603050405020304" pitchFamily="18" charset="0"/>
                        </a:rPr>
                        <a:t>可以用重农抑商政策下古代商业的艰难发展来形容汉代商业</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楷体" pitchFamily="49" charset="-122"/>
                          <a:cs typeface="Times New Roman" panose="02020603050405020304" pitchFamily="18" charset="0"/>
                        </a:rPr>
                        <a:t>故</a:t>
                      </a:r>
                      <a:r>
                        <a:rPr lang="en-US" sz="2200">
                          <a:solidFill>
                            <a:srgbClr val="000000"/>
                          </a:solidFill>
                          <a:effectLst/>
                          <a:latin typeface="Times New Roman" pitchFamily="18" charset="0"/>
                          <a:ea typeface="宋体" pitchFamily="2" charset="-122"/>
                          <a:cs typeface="Times New Roman" panose="02020603050405020304" pitchFamily="18" charset="0"/>
                        </a:rPr>
                        <a:t>B</a:t>
                      </a:r>
                      <a:r>
                        <a:rPr lang="zh-CN" sz="2200">
                          <a:solidFill>
                            <a:srgbClr val="000000"/>
                          </a:solidFill>
                          <a:effectLst/>
                          <a:latin typeface="Times New Roman" pitchFamily="18" charset="0"/>
                          <a:ea typeface="楷体" pitchFamily="49" charset="-122"/>
                          <a:cs typeface="Times New Roman" panose="02020603050405020304" pitchFamily="18" charset="0"/>
                        </a:rPr>
                        <a:t>项正确</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C</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itchFamily="18" charset="0"/>
                          <a:ea typeface="楷体" pitchFamily="49" charset="-122"/>
                          <a:cs typeface="Times New Roman" panose="02020603050405020304" pitchFamily="18" charset="0"/>
                        </a:rPr>
                        <a:t>经济重心南移开始于魏晋南北朝时期</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楷体" pitchFamily="49" charset="-122"/>
                          <a:cs typeface="Times New Roman" panose="02020603050405020304" pitchFamily="18" charset="0"/>
                        </a:rPr>
                        <a:t>故</a:t>
                      </a:r>
                      <a:r>
                        <a:rPr lang="en-US" sz="2200">
                          <a:solidFill>
                            <a:srgbClr val="000000"/>
                          </a:solidFill>
                          <a:effectLst/>
                          <a:latin typeface="Times New Roman" pitchFamily="18" charset="0"/>
                          <a:ea typeface="宋体" pitchFamily="2" charset="-122"/>
                          <a:cs typeface="Times New Roman" panose="02020603050405020304" pitchFamily="18" charset="0"/>
                        </a:rPr>
                        <a:t>C</a:t>
                      </a:r>
                      <a:r>
                        <a:rPr lang="zh-CN" sz="2200">
                          <a:solidFill>
                            <a:srgbClr val="000000"/>
                          </a:solidFill>
                          <a:effectLst/>
                          <a:latin typeface="Times New Roman" pitchFamily="18" charset="0"/>
                          <a:ea typeface="楷体" pitchFamily="49" charset="-122"/>
                          <a:cs typeface="Times New Roman" panose="02020603050405020304" pitchFamily="18" charset="0"/>
                        </a:rPr>
                        <a:t>项错误</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D</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itchFamily="18" charset="0"/>
                          <a:ea typeface="楷体" pitchFamily="49" charset="-122"/>
                          <a:cs typeface="Times New Roman" panose="02020603050405020304" pitchFamily="18" charset="0"/>
                        </a:rPr>
                        <a:t>古代商业经济是促进生产发展的重要因素</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楷体" pitchFamily="49" charset="-122"/>
                          <a:cs typeface="Times New Roman" panose="02020603050405020304" pitchFamily="18" charset="0"/>
                        </a:rPr>
                        <a:t>不是阻碍</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楷体" pitchFamily="49" charset="-122"/>
                          <a:cs typeface="Times New Roman" panose="02020603050405020304" pitchFamily="18" charset="0"/>
                        </a:rPr>
                        <a:t>故</a:t>
                      </a:r>
                      <a:r>
                        <a:rPr lang="en-US" sz="2200">
                          <a:solidFill>
                            <a:srgbClr val="000000"/>
                          </a:solidFill>
                          <a:effectLst/>
                          <a:latin typeface="Times New Roman" pitchFamily="18" charset="0"/>
                          <a:ea typeface="宋体" pitchFamily="2" charset="-122"/>
                          <a:cs typeface="Times New Roman" panose="02020603050405020304" pitchFamily="18" charset="0"/>
                        </a:rPr>
                        <a:t>D</a:t>
                      </a:r>
                      <a:r>
                        <a:rPr lang="zh-CN" sz="2200">
                          <a:solidFill>
                            <a:srgbClr val="000000"/>
                          </a:solidFill>
                          <a:effectLst/>
                          <a:latin typeface="Times New Roman" pitchFamily="18" charset="0"/>
                          <a:ea typeface="楷体" pitchFamily="49" charset="-122"/>
                          <a:cs typeface="Times New Roman" panose="02020603050405020304" pitchFamily="18" charset="0"/>
                        </a:rPr>
                        <a:t>项错误</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r>
            </a:tbl>
          </a:graphicData>
        </a:graphic>
      </p:graphicFrame>
      <p:sp>
        <p:nvSpPr>
          <p:cNvPr id="6" name="矩形 5"/>
          <p:cNvSpPr>
            <a:spLocks noChangeAspect="1"/>
          </p:cNvSpPr>
          <p:nvPr/>
        </p:nvSpPr>
        <p:spPr>
          <a:xfrm>
            <a:off x="508000" y="5301208"/>
            <a:ext cx="1007007" cy="498598"/>
          </a:xfrm>
          <a:prstGeom prst="rect">
            <a:avLst/>
          </a:prstGeom>
        </p:spPr>
        <p:txBody>
          <a:bodyPr wrap="none">
            <a:spAutoFit/>
          </a:bodyPr>
          <a:lstStyle/>
          <a:p>
            <a:pPr>
              <a:lnSpc>
                <a:spcPct val="120000"/>
              </a:lnSpc>
              <a:spcAft>
                <a:spcPct val="0"/>
              </a:spcAft>
              <a:tabLst>
                <a:tab pos="1188085"/>
                <a:tab pos="2163445"/>
                <a:tab pos="3142615"/>
                <a:tab pos="4190365"/>
              </a:tabLst>
            </a:pPr>
            <a:r>
              <a:rPr lang="zh-CN" altLang="zh-CN" sz="2200">
                <a:solidFill>
                  <a:srgbClr val="FF0000"/>
                </a:solidFill>
                <a:latin typeface="Arial" pitchFamily="34" charset="0"/>
                <a:ea typeface="黑体" panose="02010609060101010101" pitchFamily="2" charset="-122"/>
                <a:cs typeface="Times New Roman" panose="02020603050405020304" pitchFamily="18" charset="0"/>
              </a:rPr>
              <a:t>答案</a:t>
            </a:r>
            <a:r>
              <a:rPr lang="en-US" altLang="zh-CN" sz="2200" smtClean="0">
                <a:solidFill>
                  <a:srgbClr val="000000"/>
                </a:solidFill>
                <a:latin typeface="Times New Roman" pitchFamily="18" charset="0"/>
                <a:cs typeface="Times New Roman" panose="02020603050405020304" pitchFamily="18" charset="0"/>
              </a:rPr>
              <a:t>B </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randombar(horizont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探究点二</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探究点三</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4" name="矩形 13">
            <a:hlinkClick r:id="rId5" action="ppaction://hlinksldjump"/>
          </p:cNvPr>
          <p:cNvSpPr/>
          <p:nvPr/>
        </p:nvSpPr>
        <p:spPr>
          <a:xfrm>
            <a:off x="4011686"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497936"/>
            <a:ext cx="8128000" cy="4116127"/>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b="1">
                <a:solidFill>
                  <a:srgbClr val="000000"/>
                </a:solidFill>
                <a:latin typeface="Times New Roman" pitchFamily="18" charset="0"/>
                <a:cs typeface="Times New Roman" panose="02020603050405020304" pitchFamily="18" charset="0"/>
              </a:rPr>
              <a:t>贯通亚欧非的古代丝绸之路</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Times New Roman" pitchFamily="18" charset="0"/>
                <a:ea typeface="黑体" panose="02010609060101010101" pitchFamily="2" charset="-122"/>
                <a:cs typeface="Times New Roman" panose="02020603050405020304" pitchFamily="18" charset="0"/>
              </a:rPr>
              <a:t>史料实证</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Arial" pitchFamily="34" charset="0"/>
                <a:ea typeface="黑体" panose="02010609060101010101" pitchFamily="2" charset="-122"/>
                <a:cs typeface="Times New Roman" panose="02020603050405020304" pitchFamily="18" charset="0"/>
              </a:rPr>
              <a:t>材料一</a:t>
            </a:r>
            <a:r>
              <a:rPr lang="zh-CN" altLang="zh-CN" sz="2200">
                <a:solidFill>
                  <a:srgbClr val="000000"/>
                </a:solidFill>
                <a:latin typeface="Times New Roman" pitchFamily="18" charset="0"/>
                <a:cs typeface="Times New Roman" panose="02020603050405020304" pitchFamily="18" charset="0"/>
              </a:rPr>
              <a:t>　</a:t>
            </a:r>
            <a:r>
              <a:rPr lang="zh-CN" altLang="zh-CN" sz="2200">
                <a:solidFill>
                  <a:srgbClr val="000000"/>
                </a:solidFill>
                <a:latin typeface="Times New Roman" pitchFamily="18" charset="0"/>
                <a:ea typeface="楷体" pitchFamily="49" charset="-122"/>
                <a:cs typeface="Times New Roman" panose="02020603050405020304" pitchFamily="18" charset="0"/>
              </a:rPr>
              <a:t>古代丝绸之路是一条在生产力不发达、普遍以自给自足的农牧业经济为主体的时代背景下和民族间、部落间分离隔绝的世界背景下形成的跨国贸易通道。这条古代跨国贸易大通道得以长期运行的支撑体系</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在政治上是以古代大地主阶层尊商、重商战略为保护因</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在经济上是以从事跨国奢侈品流转贸易的大商人阶层积极推动为维持因</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在文化上是以传播宗教的僧侣阶层为协助因</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在阶级上则以大庄园地主经济为产生根源而形成的贸易支撑体系。</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gn="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摘编自孙先民《论古代丝绸之路贸易维持体系》</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2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探究点二</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探究点三</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4" name="矩形 13">
            <a:hlinkClick r:id="rId5" action="ppaction://hlinksldjump"/>
          </p:cNvPr>
          <p:cNvSpPr/>
          <p:nvPr/>
        </p:nvSpPr>
        <p:spPr>
          <a:xfrm>
            <a:off x="4011686"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2310467"/>
            <a:ext cx="8128000" cy="2491067"/>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itchFamily="34" charset="0"/>
                <a:ea typeface="黑体" panose="02010609060101010101" pitchFamily="2" charset="-122"/>
                <a:cs typeface="Times New Roman" panose="02020603050405020304" pitchFamily="18" charset="0"/>
              </a:rPr>
              <a:t>材料二</a:t>
            </a:r>
            <a:r>
              <a:rPr lang="zh-CN" altLang="zh-CN" sz="2200">
                <a:solidFill>
                  <a:srgbClr val="000000"/>
                </a:solidFill>
                <a:latin typeface="Times New Roman" pitchFamily="18" charset="0"/>
                <a:cs typeface="Times New Roman" panose="02020603050405020304" pitchFamily="18" charset="0"/>
              </a:rPr>
              <a:t>　</a:t>
            </a:r>
            <a:r>
              <a:rPr lang="zh-CN" altLang="zh-CN" sz="2200">
                <a:solidFill>
                  <a:srgbClr val="000000"/>
                </a:solidFill>
                <a:latin typeface="NEU-BZ-S92"/>
                <a:ea typeface="Times New Roman" panose="02020603050405020304" pitchFamily="18" charset="0"/>
                <a:cs typeface="Times New Roman" panose="02020603050405020304" pitchFamily="18" charset="0"/>
              </a:rPr>
              <a:t> </a:t>
            </a:r>
            <a:r>
              <a:rPr lang="zh-CN" altLang="zh-CN" sz="2200">
                <a:solidFill>
                  <a:srgbClr val="000000"/>
                </a:solidFill>
                <a:latin typeface="Times New Roman" pitchFamily="18" charset="0"/>
                <a:ea typeface="楷体" pitchFamily="49" charset="-122"/>
                <a:cs typeface="Times New Roman" panose="02020603050405020304" pitchFamily="18" charset="0"/>
              </a:rPr>
              <a:t>陆上丝绸之路以张骞通西域为开端</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是西汉王朝官方开辟的一条</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政治之路</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文化交流和商贸活动是它的</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副产品</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。同时期大规模开通的海上丝绸之路是中国古代人们通过海洋与东南亚、南亚、西亚、东非等地进行</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大型</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与</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官民</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兼具的外交与商贸活动的交通路线。海上丝绸之路与陆上丝绸之路同为国家行动</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是以</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和合文化</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为特色的外交活动。</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2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探究点二</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探究点三</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4" name="矩形 13">
            <a:hlinkClick r:id="rId5" action="ppaction://hlinksldjump"/>
          </p:cNvPr>
          <p:cNvSpPr/>
          <p:nvPr/>
        </p:nvSpPr>
        <p:spPr>
          <a:xfrm>
            <a:off x="4011686"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091672"/>
            <a:ext cx="8128000" cy="4928657"/>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itchFamily="34" charset="0"/>
                <a:ea typeface="黑体" panose="02010609060101010101" pitchFamily="2" charset="-122"/>
                <a:cs typeface="Times New Roman" panose="02020603050405020304" pitchFamily="18" charset="0"/>
              </a:rPr>
              <a:t>读史技巧</a:t>
            </a:r>
            <a:r>
              <a:rPr lang="zh-CN" altLang="zh-CN" sz="2200">
                <a:solidFill>
                  <a:srgbClr val="000000"/>
                </a:solidFill>
                <a:latin typeface="Times New Roman" pitchFamily="18" charset="0"/>
                <a:ea typeface="楷体" pitchFamily="49" charset="-122"/>
                <a:cs typeface="Times New Roman" panose="02020603050405020304" pitchFamily="18" charset="0"/>
              </a:rPr>
              <a:t>材料一分别从政治、经济、文化、阶级上阐明古代丝绸之路得以维系的因素。材料二分三层</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分别对陆上丝绸之路与海上丝绸之路的不同点与相同点进行了阐释。</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Arial" pitchFamily="34" charset="0"/>
                <a:ea typeface="黑体" panose="02010609060101010101" pitchFamily="2" charset="-122"/>
                <a:cs typeface="Times New Roman" panose="02020603050405020304" pitchFamily="18" charset="0"/>
              </a:rPr>
              <a:t>互动探究</a:t>
            </a:r>
            <a:r>
              <a:rPr lang="en-US" altLang="zh-CN" sz="2200">
                <a:solidFill>
                  <a:srgbClr val="000000"/>
                </a:solidFill>
                <a:latin typeface="Times New Roman" pitchFamily="18" charset="0"/>
                <a:cs typeface="Times New Roman" panose="02020603050405020304" pitchFamily="18" charset="0"/>
              </a:rPr>
              <a:t>(1)</a:t>
            </a:r>
            <a:r>
              <a:rPr lang="zh-CN" altLang="zh-CN" sz="2200">
                <a:solidFill>
                  <a:srgbClr val="000000"/>
                </a:solidFill>
                <a:latin typeface="Times New Roman" pitchFamily="18" charset="0"/>
                <a:ea typeface="仿宋" panose="02010609060101010101" pitchFamily="49" charset="-122"/>
                <a:cs typeface="Times New Roman" panose="02020603050405020304" pitchFamily="18" charset="0"/>
              </a:rPr>
              <a:t>根据材料并结合所学</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仿宋" panose="02010609060101010101" pitchFamily="49" charset="-122"/>
                <a:cs typeface="Times New Roman" panose="02020603050405020304" pitchFamily="18" charset="0"/>
              </a:rPr>
              <a:t>概括丝绸之路得以长期维系的条件。</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(2)</a:t>
            </a:r>
            <a:r>
              <a:rPr lang="zh-CN" altLang="zh-CN" sz="2200">
                <a:solidFill>
                  <a:srgbClr val="000000"/>
                </a:solidFill>
                <a:latin typeface="Times New Roman" pitchFamily="18" charset="0"/>
                <a:ea typeface="仿宋" panose="02010609060101010101" pitchFamily="49" charset="-122"/>
                <a:cs typeface="Times New Roman" panose="02020603050405020304" pitchFamily="18" charset="0"/>
              </a:rPr>
              <a:t>根据材料二并结合所学</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仿宋" panose="02010609060101010101" pitchFamily="49" charset="-122"/>
                <a:cs typeface="Times New Roman" panose="02020603050405020304" pitchFamily="18" charset="0"/>
              </a:rPr>
              <a:t>分析海上丝绸之路与陆上丝绸之路的异同点。</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itchFamily="34" charset="0"/>
                <a:ea typeface="黑体" panose="02010609060101010101" pitchFamily="2" charset="-122"/>
                <a:cs typeface="Times New Roman" panose="02020603050405020304" pitchFamily="18" charset="0"/>
              </a:rPr>
              <a:t>提示</a:t>
            </a:r>
            <a:r>
              <a:rPr lang="en-US" altLang="zh-CN" sz="2200">
                <a:solidFill>
                  <a:srgbClr val="000000"/>
                </a:solidFill>
                <a:latin typeface="Times New Roman" pitchFamily="18" charset="0"/>
                <a:cs typeface="Times New Roman" panose="02020603050405020304" pitchFamily="18" charset="0"/>
              </a:rPr>
              <a:t>(1)</a:t>
            </a:r>
            <a:r>
              <a:rPr lang="zh-CN" altLang="zh-CN" sz="2200">
                <a:solidFill>
                  <a:srgbClr val="000000"/>
                </a:solidFill>
                <a:latin typeface="Times New Roman" pitchFamily="18" charset="0"/>
                <a:ea typeface="楷体" pitchFamily="49" charset="-122"/>
                <a:cs typeface="Times New Roman" panose="02020603050405020304" pitchFamily="18" charset="0"/>
              </a:rPr>
              <a:t>统治阶级对奢侈品的需求</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商人追逐利润</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对外传播宗教</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地主庄园制的存在。</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(2)</a:t>
            </a:r>
            <a:r>
              <a:rPr lang="zh-CN" altLang="zh-CN" sz="2200">
                <a:solidFill>
                  <a:srgbClr val="000000"/>
                </a:solidFill>
                <a:latin typeface="Times New Roman" pitchFamily="18" charset="0"/>
                <a:ea typeface="楷体" pitchFamily="49" charset="-122"/>
                <a:cs typeface="Times New Roman" panose="02020603050405020304" pitchFamily="18" charset="0"/>
              </a:rPr>
              <a:t>不同</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陆上丝绸之路以政治交往为主</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文化与经济交流为辅</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海上丝绸之路政治交往与商贸活动并重</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规模更大</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民间参与度更高。</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Times New Roman" pitchFamily="18" charset="0"/>
                <a:ea typeface="楷体" pitchFamily="49" charset="-122"/>
                <a:cs typeface="Times New Roman" panose="02020603050405020304" pitchFamily="18" charset="0"/>
              </a:rPr>
              <a:t>相同点</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都是国家主导的</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都充满政治性</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都以和平交往为主要方式。</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nodeType="clickEffect">
                                  <p:stCondLst>
                                    <p:cond delay="0"/>
                                  </p:stCondLst>
                                  <p:childTnLst>
                                    <p:set>
                                      <p:cBhvr>
                                        <p:cTn id="6" dur="1" fill="hold">
                                          <p:stCondLst>
                                            <p:cond delay="0"/>
                                          </p:stCondLst>
                                        </p:cTn>
                                        <p:tgtEl>
                                          <p:spTgt spid="2">
                                            <p:txEl>
                                              <p:pRg st="3" end="3"/>
                                            </p:txEl>
                                          </p:spTgt>
                                        </p:tgtEl>
                                        <p:attrNameLst>
                                          <p:attrName>style.visibility</p:attrName>
                                        </p:attrNameLst>
                                      </p:cBhvr>
                                      <p:to>
                                        <p:strVal val="visible"/>
                                      </p:to>
                                    </p:set>
                                    <p:animEffect transition="in" filter="randombar(horizontal)">
                                      <p:cBhvr>
                                        <p:cTn id="7" dur="500"/>
                                        <p:tgtEl>
                                          <p:spTgt spid="2">
                                            <p:txEl>
                                              <p:pRg st="3" end="3"/>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2">
                                            <p:txEl>
                                              <p:pRg st="4" end="4"/>
                                            </p:txEl>
                                          </p:spTgt>
                                        </p:tgtEl>
                                        <p:attrNameLst>
                                          <p:attrName>style.visibility</p:attrName>
                                        </p:attrNameLst>
                                      </p:cBhvr>
                                      <p:to>
                                        <p:strVal val="visible"/>
                                      </p:to>
                                    </p:set>
                                    <p:animEffect transition="in" filter="randombar(horizontal)">
                                      <p:cBhvr>
                                        <p:cTn id="10" dur="500"/>
                                        <p:tgtEl>
                                          <p:spTgt spid="2">
                                            <p:txEl>
                                              <p:pRg st="4" end="4"/>
                                            </p:txEl>
                                          </p:spTgt>
                                        </p:tgtEl>
                                      </p:cBhvr>
                                    </p:animEffect>
                                  </p:childTnLst>
                                </p:cTn>
                              </p:par>
                              <p:par>
                                <p:cTn id="11" presetID="14" presetClass="entr" presetSubtype="10" fill="hold" nodeType="withEffect">
                                  <p:stCondLst>
                                    <p:cond delay="0"/>
                                  </p:stCondLst>
                                  <p:childTnLst>
                                    <p:set>
                                      <p:cBhvr>
                                        <p:cTn id="12" dur="1" fill="hold">
                                          <p:stCondLst>
                                            <p:cond delay="0"/>
                                          </p:stCondLst>
                                        </p:cTn>
                                        <p:tgtEl>
                                          <p:spTgt spid="2">
                                            <p:txEl>
                                              <p:pRg st="5" end="5"/>
                                            </p:txEl>
                                          </p:spTgt>
                                        </p:tgtEl>
                                        <p:attrNameLst>
                                          <p:attrName>style.visibility</p:attrName>
                                        </p:attrNameLst>
                                      </p:cBhvr>
                                      <p:to>
                                        <p:strVal val="visible"/>
                                      </p:to>
                                    </p:set>
                                    <p:animEffect transition="in" filter="randombar(horizontal)">
                                      <p:cBhvr>
                                        <p:cTn id="13" dur="500"/>
                                        <p:tgtEl>
                                          <p:spTgt spid="2">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探究点二</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探究点三</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4" name="矩形 13">
            <a:hlinkClick r:id="rId5" action="ppaction://hlinksldjump"/>
          </p:cNvPr>
          <p:cNvSpPr/>
          <p:nvPr/>
        </p:nvSpPr>
        <p:spPr>
          <a:xfrm>
            <a:off x="4011686"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340768"/>
            <a:ext cx="8128000" cy="850939"/>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Times New Roman" pitchFamily="18" charset="0"/>
                <a:ea typeface="黑体" panose="02010609060101010101" pitchFamily="2" charset="-122"/>
                <a:cs typeface="Times New Roman" panose="02020603050405020304" pitchFamily="18" charset="0"/>
              </a:rPr>
              <a:t>历史解释</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Arial" pitchFamily="34" charset="0"/>
                <a:ea typeface="黑体" panose="02010609060101010101" pitchFamily="2" charset="-122"/>
                <a:cs typeface="Times New Roman" panose="02020603050405020304" pitchFamily="18" charset="0"/>
              </a:rPr>
              <a:t>古代丝绸之路与现代丝绸之路的区别</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graphicFrame>
        <p:nvGraphicFramePr>
          <p:cNvPr id="3" name="表格 2"/>
          <p:cNvGraphicFramePr>
            <a:graphicFrameLocks noGrp="1" noChangeAspect="1"/>
          </p:cNvGraphicFramePr>
          <p:nvPr/>
        </p:nvGraphicFramePr>
        <p:xfrm>
          <a:off x="508000" y="2359318"/>
          <a:ext cx="8127999" cy="3017520"/>
        </p:xfrm>
        <a:graphic>
          <a:graphicData uri="http://schemas.openxmlformats.org/drawingml/2006/table">
            <a:tbl>
              <a:tblPr firstRow="1" firstCol="1" bandRow="1"/>
              <a:tblGrid>
                <a:gridCol w="2709333"/>
                <a:gridCol w="2709333"/>
                <a:gridCol w="2709333"/>
              </a:tblGrid>
              <a:tr h="0">
                <a:tc>
                  <a:txBody>
                    <a:bodyPr/>
                    <a:lstStyle/>
                    <a:p>
                      <a:pPr>
                        <a:spcAft>
                          <a:spcPct val="0"/>
                        </a:spcAft>
                        <a:tabLst>
                          <a:tab pos="1188085"/>
                          <a:tab pos="2163445"/>
                          <a:tab pos="3142615"/>
                          <a:tab pos="4190365"/>
                        </a:tabLst>
                      </a:pPr>
                      <a:r>
                        <a:rPr lang="zh-CN" sz="2200">
                          <a:solidFill>
                            <a:srgbClr val="000000"/>
                          </a:solidFill>
                          <a:effectLst/>
                          <a:latin typeface="Arial" pitchFamily="34" charset="0"/>
                          <a:ea typeface="黑体" panose="02010609060101010101" pitchFamily="2" charset="-122"/>
                          <a:cs typeface="Times New Roman" panose="02020603050405020304" pitchFamily="18" charset="0"/>
                        </a:rPr>
                        <a:t>项目</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ct val="0"/>
                        </a:spcAft>
                        <a:tabLst>
                          <a:tab pos="1188085"/>
                          <a:tab pos="2163445"/>
                          <a:tab pos="3142615"/>
                          <a:tab pos="4190365"/>
                        </a:tabLst>
                      </a:pPr>
                      <a:r>
                        <a:rPr lang="zh-CN" sz="2200">
                          <a:solidFill>
                            <a:srgbClr val="000000"/>
                          </a:solidFill>
                          <a:effectLst/>
                          <a:latin typeface="Arial" pitchFamily="34" charset="0"/>
                          <a:ea typeface="黑体" panose="02010609060101010101" pitchFamily="2" charset="-122"/>
                          <a:cs typeface="Times New Roman" panose="02020603050405020304" pitchFamily="18" charset="0"/>
                        </a:rPr>
                        <a:t>古代丝绸之路</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ct val="0"/>
                        </a:spcAft>
                        <a:tabLst>
                          <a:tab pos="1188085"/>
                          <a:tab pos="2163445"/>
                          <a:tab pos="3142615"/>
                          <a:tab pos="4190365"/>
                        </a:tabLst>
                      </a:pPr>
                      <a:r>
                        <a:rPr lang="zh-CN" sz="2200">
                          <a:solidFill>
                            <a:srgbClr val="000000"/>
                          </a:solidFill>
                          <a:effectLst/>
                          <a:latin typeface="Arial" pitchFamily="34" charset="0"/>
                          <a:ea typeface="黑体" panose="02010609060101010101" pitchFamily="2" charset="-122"/>
                          <a:cs typeface="Times New Roman" panose="02020603050405020304" pitchFamily="18" charset="0"/>
                        </a:rPr>
                        <a:t>现代丝绸之路</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spcAft>
                          <a:spcPct val="0"/>
                        </a:spcAft>
                        <a:tabLst>
                          <a:tab pos="1188085"/>
                          <a:tab pos="2163445"/>
                          <a:tab pos="3142615"/>
                          <a:tab pos="4190365"/>
                        </a:tabLst>
                      </a:pPr>
                      <a:r>
                        <a:rPr lang="zh-CN" sz="2200">
                          <a:solidFill>
                            <a:srgbClr val="000000"/>
                          </a:solidFill>
                          <a:effectLst/>
                          <a:latin typeface="Times New Roman" pitchFamily="18" charset="0"/>
                          <a:ea typeface="宋体" pitchFamily="2" charset="-122"/>
                          <a:cs typeface="Times New Roman" panose="02020603050405020304" pitchFamily="18" charset="0"/>
                        </a:rPr>
                        <a:t>时代</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spcAft>
                          <a:spcPct val="0"/>
                        </a:spcAft>
                        <a:tabLst>
                          <a:tab pos="1188085"/>
                          <a:tab pos="2163445"/>
                          <a:tab pos="3142615"/>
                          <a:tab pos="4190365"/>
                        </a:tabLst>
                      </a:pPr>
                      <a:r>
                        <a:rPr lang="zh-CN" sz="2200">
                          <a:solidFill>
                            <a:srgbClr val="000000"/>
                          </a:solidFill>
                          <a:effectLst/>
                          <a:latin typeface="Times New Roman" pitchFamily="18" charset="0"/>
                          <a:ea typeface="宋体" pitchFamily="2" charset="-122"/>
                          <a:cs typeface="Times New Roman" panose="02020603050405020304" pitchFamily="18" charset="0"/>
                        </a:rPr>
                        <a:t>背景</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ct val="0"/>
                        </a:spcAft>
                        <a:tabLst>
                          <a:tab pos="1188085"/>
                          <a:tab pos="2163445"/>
                          <a:tab pos="3142615"/>
                          <a:tab pos="4190365"/>
                        </a:tabLst>
                      </a:pPr>
                      <a:r>
                        <a:rPr lang="zh-CN" sz="2200">
                          <a:solidFill>
                            <a:srgbClr val="000000"/>
                          </a:solidFill>
                          <a:effectLst/>
                          <a:latin typeface="Times New Roman" pitchFamily="18" charset="0"/>
                          <a:ea typeface="宋体" pitchFamily="2" charset="-122"/>
                          <a:cs typeface="Times New Roman" panose="02020603050405020304" pitchFamily="18" charset="0"/>
                        </a:rPr>
                        <a:t>农业社会的自然经济</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28575" marR="2857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ct val="0"/>
                        </a:spcAft>
                        <a:tabLst>
                          <a:tab pos="1188085"/>
                          <a:tab pos="2163445"/>
                          <a:tab pos="3142615"/>
                          <a:tab pos="4190365"/>
                        </a:tabLst>
                      </a:pPr>
                      <a:r>
                        <a:rPr lang="zh-CN" sz="2200">
                          <a:solidFill>
                            <a:srgbClr val="000000"/>
                          </a:solidFill>
                          <a:effectLst/>
                          <a:latin typeface="Times New Roman" pitchFamily="18" charset="0"/>
                          <a:ea typeface="宋体" pitchFamily="2" charset="-122"/>
                          <a:cs typeface="Times New Roman" panose="02020603050405020304" pitchFamily="18" charset="0"/>
                        </a:rPr>
                        <a:t>工业化、信息化、经济全球化</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28575" marR="285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spcAft>
                          <a:spcPct val="0"/>
                        </a:spcAft>
                        <a:tabLst>
                          <a:tab pos="1188085"/>
                          <a:tab pos="2163445"/>
                          <a:tab pos="3142615"/>
                          <a:tab pos="4190365"/>
                        </a:tabLst>
                      </a:pPr>
                      <a:r>
                        <a:rPr lang="zh-CN" sz="2200">
                          <a:solidFill>
                            <a:srgbClr val="000000"/>
                          </a:solidFill>
                          <a:effectLst/>
                          <a:latin typeface="Times New Roman" pitchFamily="18" charset="0"/>
                          <a:ea typeface="宋体" pitchFamily="2" charset="-122"/>
                          <a:cs typeface="Times New Roman" panose="02020603050405020304" pitchFamily="18" charset="0"/>
                        </a:rPr>
                        <a:t>范围</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ct val="0"/>
                        </a:spcAft>
                        <a:tabLst>
                          <a:tab pos="1188085"/>
                          <a:tab pos="2163445"/>
                          <a:tab pos="3142615"/>
                          <a:tab pos="4190365"/>
                        </a:tabLst>
                      </a:pPr>
                      <a:r>
                        <a:rPr lang="zh-CN" sz="2200">
                          <a:solidFill>
                            <a:srgbClr val="000000"/>
                          </a:solidFill>
                          <a:effectLst/>
                          <a:latin typeface="Times New Roman" pitchFamily="18" charset="0"/>
                          <a:ea typeface="宋体" pitchFamily="2" charset="-122"/>
                          <a:cs typeface="Times New Roman" panose="02020603050405020304" pitchFamily="18" charset="0"/>
                        </a:rPr>
                        <a:t>亚欧大陆和非洲</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28575" marR="2857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ct val="0"/>
                        </a:spcAft>
                        <a:tabLst>
                          <a:tab pos="1188085"/>
                          <a:tab pos="2163445"/>
                          <a:tab pos="3142615"/>
                          <a:tab pos="4190365"/>
                        </a:tabLst>
                      </a:pPr>
                      <a:r>
                        <a:rPr lang="zh-CN" sz="2200">
                          <a:solidFill>
                            <a:srgbClr val="000000"/>
                          </a:solidFill>
                          <a:effectLst/>
                          <a:latin typeface="Times New Roman" pitchFamily="18" charset="0"/>
                          <a:ea typeface="宋体" pitchFamily="2" charset="-122"/>
                          <a:cs typeface="Times New Roman" panose="02020603050405020304" pitchFamily="18" charset="0"/>
                        </a:rPr>
                        <a:t>全球</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28575" marR="285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spcAft>
                          <a:spcPct val="0"/>
                        </a:spcAft>
                        <a:tabLst>
                          <a:tab pos="1188085"/>
                          <a:tab pos="2163445"/>
                          <a:tab pos="3142615"/>
                          <a:tab pos="4190365"/>
                        </a:tabLst>
                      </a:pPr>
                      <a:r>
                        <a:rPr lang="zh-CN" sz="2200">
                          <a:solidFill>
                            <a:srgbClr val="000000"/>
                          </a:solidFill>
                          <a:effectLst/>
                          <a:latin typeface="Times New Roman" pitchFamily="18" charset="0"/>
                          <a:ea typeface="宋体" pitchFamily="2" charset="-122"/>
                          <a:cs typeface="Times New Roman" panose="02020603050405020304" pitchFamily="18" charset="0"/>
                        </a:rPr>
                        <a:t>经济交</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spcAft>
                          <a:spcPct val="0"/>
                        </a:spcAft>
                        <a:tabLst>
                          <a:tab pos="1188085"/>
                          <a:tab pos="2163445"/>
                          <a:tab pos="3142615"/>
                          <a:tab pos="4190365"/>
                        </a:tabLst>
                      </a:pPr>
                      <a:r>
                        <a:rPr lang="zh-CN" sz="2200">
                          <a:solidFill>
                            <a:srgbClr val="000000"/>
                          </a:solidFill>
                          <a:effectLst/>
                          <a:latin typeface="Times New Roman" pitchFamily="18" charset="0"/>
                          <a:ea typeface="宋体" pitchFamily="2" charset="-122"/>
                          <a:cs typeface="Times New Roman" panose="02020603050405020304" pitchFamily="18" charset="0"/>
                        </a:rPr>
                        <a:t>流方式</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ct val="0"/>
                        </a:spcAft>
                        <a:tabLst>
                          <a:tab pos="1188085"/>
                          <a:tab pos="2163445"/>
                          <a:tab pos="3142615"/>
                          <a:tab pos="4190365"/>
                        </a:tabLst>
                      </a:pPr>
                      <a:r>
                        <a:rPr lang="zh-CN" sz="2200">
                          <a:solidFill>
                            <a:srgbClr val="000000"/>
                          </a:solidFill>
                          <a:effectLst/>
                          <a:latin typeface="Times New Roman" pitchFamily="18" charset="0"/>
                          <a:ea typeface="宋体" pitchFamily="2" charset="-122"/>
                          <a:cs typeface="Times New Roman" panose="02020603050405020304" pitchFamily="18" charset="0"/>
                        </a:rPr>
                        <a:t>商品输出</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28575" marR="2857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ct val="0"/>
                        </a:spcAft>
                        <a:tabLst>
                          <a:tab pos="1188085"/>
                          <a:tab pos="2163445"/>
                          <a:tab pos="3142615"/>
                          <a:tab pos="4190365"/>
                        </a:tabLst>
                      </a:pPr>
                      <a:r>
                        <a:rPr lang="zh-CN" sz="2200">
                          <a:solidFill>
                            <a:srgbClr val="000000"/>
                          </a:solidFill>
                          <a:effectLst/>
                          <a:latin typeface="Times New Roman" pitchFamily="18" charset="0"/>
                          <a:ea typeface="宋体" pitchFamily="2" charset="-122"/>
                          <a:cs typeface="Times New Roman" panose="02020603050405020304" pitchFamily="18" charset="0"/>
                        </a:rPr>
                        <a:t>商品和资本输出</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28575" marR="285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spcAft>
                          <a:spcPct val="0"/>
                        </a:spcAft>
                        <a:tabLst>
                          <a:tab pos="1188085"/>
                          <a:tab pos="2163445"/>
                          <a:tab pos="3142615"/>
                          <a:tab pos="4190365"/>
                        </a:tabLst>
                      </a:pPr>
                      <a:r>
                        <a:rPr lang="zh-CN" sz="2200">
                          <a:solidFill>
                            <a:srgbClr val="000000"/>
                          </a:solidFill>
                          <a:effectLst/>
                          <a:latin typeface="Times New Roman" pitchFamily="18" charset="0"/>
                          <a:ea typeface="宋体" pitchFamily="2" charset="-122"/>
                          <a:cs typeface="Times New Roman" panose="02020603050405020304" pitchFamily="18" charset="0"/>
                        </a:rPr>
                        <a:t>贸易方式</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ct val="0"/>
                        </a:spcAft>
                        <a:tabLst>
                          <a:tab pos="1188085"/>
                          <a:tab pos="2163445"/>
                          <a:tab pos="3142615"/>
                          <a:tab pos="4190365"/>
                        </a:tabLst>
                      </a:pPr>
                      <a:r>
                        <a:rPr lang="zh-CN" sz="2200">
                          <a:solidFill>
                            <a:srgbClr val="000000"/>
                          </a:solidFill>
                          <a:effectLst/>
                          <a:latin typeface="Times New Roman" pitchFamily="18" charset="0"/>
                          <a:ea typeface="宋体" pitchFamily="2" charset="-122"/>
                          <a:cs typeface="Times New Roman" panose="02020603050405020304" pitchFamily="18" charset="0"/>
                        </a:rPr>
                        <a:t>中转贸易</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28575" marR="2857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ct val="0"/>
                        </a:spcAft>
                        <a:tabLst>
                          <a:tab pos="1188085"/>
                          <a:tab pos="2163445"/>
                          <a:tab pos="3142615"/>
                          <a:tab pos="4190365"/>
                        </a:tabLst>
                      </a:pPr>
                      <a:r>
                        <a:rPr lang="zh-CN" sz="2200">
                          <a:solidFill>
                            <a:srgbClr val="000000"/>
                          </a:solidFill>
                          <a:effectLst/>
                          <a:latin typeface="Times New Roman" pitchFamily="18" charset="0"/>
                          <a:ea typeface="宋体" pitchFamily="2" charset="-122"/>
                          <a:cs typeface="Times New Roman" panose="02020603050405020304" pitchFamily="18" charset="0"/>
                        </a:rPr>
                        <a:t>直接贸易</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28575" marR="285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spcAft>
                          <a:spcPct val="0"/>
                        </a:spcAft>
                        <a:tabLst>
                          <a:tab pos="1188085"/>
                          <a:tab pos="2163445"/>
                          <a:tab pos="3142615"/>
                          <a:tab pos="4190365"/>
                        </a:tabLst>
                      </a:pPr>
                      <a:r>
                        <a:rPr lang="zh-CN" sz="2200">
                          <a:solidFill>
                            <a:srgbClr val="000000"/>
                          </a:solidFill>
                          <a:effectLst/>
                          <a:latin typeface="Times New Roman" pitchFamily="18" charset="0"/>
                          <a:ea typeface="宋体" pitchFamily="2" charset="-122"/>
                          <a:cs typeface="Times New Roman" panose="02020603050405020304" pitchFamily="18" charset="0"/>
                        </a:rPr>
                        <a:t>交通通</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spcAft>
                          <a:spcPct val="0"/>
                        </a:spcAft>
                        <a:tabLst>
                          <a:tab pos="1188085"/>
                          <a:tab pos="2163445"/>
                          <a:tab pos="3142615"/>
                          <a:tab pos="4190365"/>
                        </a:tabLst>
                      </a:pPr>
                      <a:r>
                        <a:rPr lang="zh-CN" sz="2200">
                          <a:solidFill>
                            <a:srgbClr val="000000"/>
                          </a:solidFill>
                          <a:effectLst/>
                          <a:latin typeface="Times New Roman" pitchFamily="18" charset="0"/>
                          <a:ea typeface="宋体" pitchFamily="2" charset="-122"/>
                          <a:cs typeface="Times New Roman" panose="02020603050405020304" pitchFamily="18" charset="0"/>
                        </a:rPr>
                        <a:t>信方式</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spcAft>
                          <a:spcPct val="0"/>
                        </a:spcAft>
                        <a:tabLst>
                          <a:tab pos="1188085"/>
                          <a:tab pos="2163445"/>
                          <a:tab pos="3142615"/>
                          <a:tab pos="4190365"/>
                        </a:tabLst>
                      </a:pPr>
                      <a:r>
                        <a:rPr lang="zh-CN" sz="2200">
                          <a:solidFill>
                            <a:srgbClr val="000000"/>
                          </a:solidFill>
                          <a:effectLst/>
                          <a:latin typeface="Times New Roman" pitchFamily="18" charset="0"/>
                          <a:ea typeface="宋体" pitchFamily="2" charset="-122"/>
                          <a:cs typeface="Times New Roman" panose="02020603050405020304" pitchFamily="18" charset="0"/>
                        </a:rPr>
                        <a:t>人力、畜力、帆船</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28575" marR="2857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spcAft>
                          <a:spcPct val="0"/>
                        </a:spcAft>
                        <a:tabLst>
                          <a:tab pos="1188085"/>
                          <a:tab pos="2163445"/>
                          <a:tab pos="3142615"/>
                          <a:tab pos="4190365"/>
                        </a:tabLst>
                      </a:pPr>
                      <a:r>
                        <a:rPr lang="zh-CN" sz="2200">
                          <a:solidFill>
                            <a:srgbClr val="000000"/>
                          </a:solidFill>
                          <a:effectLst/>
                          <a:latin typeface="Times New Roman" pitchFamily="18" charset="0"/>
                          <a:ea typeface="宋体" pitchFamily="2" charset="-122"/>
                          <a:cs typeface="Times New Roman" panose="02020603050405020304" pitchFamily="18" charset="0"/>
                        </a:rPr>
                        <a:t>现代交通技术和现代通信技术</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28575" marR="285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r>
            </a:tbl>
          </a:graphicData>
        </a:graphic>
      </p:graphicFrame>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2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探究点二</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探究点三</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4" name="矩形 13">
            <a:hlinkClick r:id="rId5" action="ppaction://hlinksldjump"/>
          </p:cNvPr>
          <p:cNvSpPr/>
          <p:nvPr/>
        </p:nvSpPr>
        <p:spPr>
          <a:xfrm>
            <a:off x="4011686"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196752"/>
            <a:ext cx="8128000" cy="4967514"/>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Times New Roman" pitchFamily="18" charset="0"/>
                <a:ea typeface="黑体" panose="02010609060101010101" pitchFamily="2" charset="-122"/>
                <a:cs typeface="Times New Roman" panose="02020603050405020304" pitchFamily="18" charset="0"/>
              </a:rPr>
              <a:t>典例剖析</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Times New Roman" pitchFamily="18" charset="0"/>
                <a:ea typeface="黑体" panose="02010609060101010101" pitchFamily="2" charset="-122"/>
                <a:cs typeface="Times New Roman" panose="02020603050405020304" pitchFamily="18" charset="0"/>
              </a:rPr>
              <a:t>例题</a:t>
            </a:r>
            <a:r>
              <a:rPr lang="en-US" altLang="zh-CN" sz="2200" b="1">
                <a:solidFill>
                  <a:srgbClr val="000000"/>
                </a:solidFill>
                <a:latin typeface="Times New Roman" pitchFamily="18" charset="0"/>
                <a:cs typeface="Times New Roman" panose="02020603050405020304" pitchFamily="18" charset="0"/>
              </a:rPr>
              <a:t>2</a:t>
            </a:r>
            <a:r>
              <a:rPr lang="zh-CN" altLang="zh-CN" sz="2200">
                <a:solidFill>
                  <a:srgbClr val="000000"/>
                </a:solidFill>
                <a:latin typeface="Times New Roman" pitchFamily="18" charset="0"/>
                <a:cs typeface="Times New Roman" panose="02020603050405020304" pitchFamily="18" charset="0"/>
              </a:rPr>
              <a:t>下图反映了古代陆上和海上丝绸之路地位的变化趋势。其中影响北宋时期陆上丝绸之路变化趋势的因素是</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　　</a:t>
            </a:r>
            <a:r>
              <a:rPr lang="en-US" altLang="zh-CN" sz="2200" smtClean="0">
                <a:solidFill>
                  <a:srgbClr val="000000"/>
                </a:solidFill>
                <a:latin typeface="Times New Roman" pitchFamily="18" charset="0"/>
                <a:cs typeface="Times New Roman" panose="02020603050405020304" pitchFamily="18" charset="0"/>
              </a:rPr>
              <a:t>)</a:t>
            </a:r>
          </a:p>
          <a:p>
            <a:pPr>
              <a:lnSpc>
                <a:spcPct val="120000"/>
              </a:lnSpc>
              <a:spcAft>
                <a:spcPct val="0"/>
              </a:spcAft>
              <a:tabLst>
                <a:tab pos="1188085"/>
                <a:tab pos="2163445"/>
                <a:tab pos="3142615"/>
                <a:tab pos="4190365"/>
              </a:tabLst>
            </a:pPr>
            <a:endParaRPr lang="en-US" altLang="zh-CN" sz="2200">
              <a:solidFill>
                <a:srgbClr val="000000"/>
              </a:solidFill>
              <a:latin typeface="Times New Roman" pitchFamily="18" charset="0"/>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endParaRPr lang="en-US" altLang="zh-CN" sz="2200" smtClean="0">
              <a:solidFill>
                <a:srgbClr val="000000"/>
              </a:solidFill>
              <a:latin typeface="Times New Roman" pitchFamily="18" charset="0"/>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endParaRPr lang="en-US" altLang="zh-CN" sz="2200">
              <a:solidFill>
                <a:srgbClr val="000000"/>
              </a:solidFill>
              <a:latin typeface="Times New Roman" pitchFamily="18" charset="0"/>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endParaRPr lang="en-US" altLang="zh-CN" sz="2200" smtClean="0">
              <a:solidFill>
                <a:srgbClr val="000000"/>
              </a:solidFill>
              <a:latin typeface="Times New Roman" pitchFamily="18" charset="0"/>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endParaRPr lang="en-US" altLang="zh-CN" sz="2200" smtClean="0">
              <a:solidFill>
                <a:srgbClr val="000000"/>
              </a:solidFill>
              <a:latin typeface="Times New Roman" pitchFamily="18" charset="0"/>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endParaRPr lang="en-US" altLang="zh-CN" sz="2200">
              <a:solidFill>
                <a:srgbClr val="000000"/>
              </a:solidFill>
              <a:latin typeface="Times New Roman" pitchFamily="18" charset="0"/>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A.</a:t>
            </a:r>
            <a:r>
              <a:rPr lang="zh-CN" altLang="zh-CN" sz="2200">
                <a:solidFill>
                  <a:srgbClr val="000000"/>
                </a:solidFill>
                <a:latin typeface="Times New Roman" pitchFamily="18" charset="0"/>
                <a:cs typeface="Times New Roman" panose="02020603050405020304" pitchFamily="18" charset="0"/>
              </a:rPr>
              <a:t>北方少数民族政权阻碍</a:t>
            </a:r>
            <a:r>
              <a:rPr lang="en-US" altLang="zh-CN" sz="2200">
                <a:solidFill>
                  <a:srgbClr val="000000"/>
                </a:solidFill>
                <a:latin typeface="Times New Roman" pitchFamily="18" charset="0"/>
                <a:cs typeface="Times New Roman" panose="02020603050405020304" pitchFamily="18" charset="0"/>
              </a:rPr>
              <a:t>	B.</a:t>
            </a:r>
            <a:r>
              <a:rPr lang="zh-CN" altLang="zh-CN" sz="2200">
                <a:solidFill>
                  <a:srgbClr val="000000"/>
                </a:solidFill>
                <a:latin typeface="Times New Roman" pitchFamily="18" charset="0"/>
                <a:cs typeface="Times New Roman" panose="02020603050405020304" pitchFamily="18" charset="0"/>
              </a:rPr>
              <a:t>商品经济非常繁荣</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C.</a:t>
            </a:r>
            <a:r>
              <a:rPr lang="zh-CN" altLang="zh-CN" sz="2200">
                <a:solidFill>
                  <a:srgbClr val="000000"/>
                </a:solidFill>
                <a:latin typeface="Times New Roman" pitchFamily="18" charset="0"/>
                <a:cs typeface="Times New Roman" panose="02020603050405020304" pitchFamily="18" charset="0"/>
              </a:rPr>
              <a:t>航海技术取得突破</a:t>
            </a:r>
            <a:r>
              <a:rPr lang="en-US" altLang="zh-CN" sz="2200">
                <a:solidFill>
                  <a:srgbClr val="000000"/>
                </a:solidFill>
                <a:latin typeface="Times New Roman" pitchFamily="18" charset="0"/>
                <a:cs typeface="Times New Roman" panose="02020603050405020304" pitchFamily="18" charset="0"/>
              </a:rPr>
              <a:t>	D.</a:t>
            </a:r>
            <a:r>
              <a:rPr lang="zh-CN" altLang="zh-CN" sz="2200">
                <a:solidFill>
                  <a:srgbClr val="000000"/>
                </a:solidFill>
                <a:latin typeface="Times New Roman" pitchFamily="18" charset="0"/>
                <a:cs typeface="Times New Roman" panose="02020603050405020304" pitchFamily="18" charset="0"/>
              </a:rPr>
              <a:t>重农抑商政策强化</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
        <p:nvSpPr>
          <p:cNvPr id="3" name="矩形 2"/>
          <p:cNvSpPr>
            <a:spLocks noChangeAspect="1"/>
          </p:cNvSpPr>
          <p:nvPr/>
        </p:nvSpPr>
        <p:spPr>
          <a:xfrm>
            <a:off x="2465494" y="2431162"/>
            <a:ext cx="4213012" cy="498598"/>
          </a:xfrm>
          <a:prstGeom prst="rect">
            <a:avLst/>
          </a:prstGeom>
        </p:spPr>
        <p:txBody>
          <a:bodyPr wrap="none">
            <a:spAutoFit/>
          </a:bodyPr>
          <a:lstStyle/>
          <a:p>
            <a:pPr algn="ctr">
              <a:lnSpc>
                <a:spcPct val="120000"/>
              </a:lnSpc>
              <a:spcAft>
                <a:spcPct val="0"/>
              </a:spcAft>
              <a:tabLst>
                <a:tab pos="1188085"/>
                <a:tab pos="2163445"/>
                <a:tab pos="3142615"/>
                <a:tab pos="4190365"/>
              </a:tabLst>
            </a:pPr>
            <a:r>
              <a:rPr lang="zh-CN" altLang="zh-CN" sz="2200">
                <a:solidFill>
                  <a:srgbClr val="000000"/>
                </a:solidFill>
                <a:latin typeface="Arial" pitchFamily="34" charset="0"/>
                <a:ea typeface="黑体" panose="02010609060101010101" pitchFamily="2" charset="-122"/>
                <a:cs typeface="Times New Roman" panose="02020603050405020304" pitchFamily="18" charset="0"/>
              </a:rPr>
              <a:t>海上与陆上丝绸之路的地位</a:t>
            </a:r>
            <a:r>
              <a:rPr lang="zh-CN" altLang="zh-CN" sz="2200" smtClean="0">
                <a:solidFill>
                  <a:srgbClr val="000000"/>
                </a:solidFill>
                <a:latin typeface="Arial" pitchFamily="34" charset="0"/>
                <a:ea typeface="黑体" panose="02010609060101010101" pitchFamily="2" charset="-122"/>
                <a:cs typeface="Times New Roman" panose="02020603050405020304" pitchFamily="18" charset="0"/>
              </a:rPr>
              <a:t>变化</a:t>
            </a:r>
            <a:r>
              <a:rPr lang="en-US" altLang="zh-CN" sz="2200" smtClean="0">
                <a:solidFill>
                  <a:srgbClr val="000000"/>
                </a:solidFill>
                <a:latin typeface="Arial" pitchFamily="34" charset="0"/>
                <a:ea typeface="黑体" panose="02010609060101010101" pitchFamily="2" charset="-122"/>
                <a:cs typeface="Times New Roman" panose="02020603050405020304" pitchFamily="18" charset="0"/>
              </a:rPr>
              <a:t> </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pic>
        <p:nvPicPr>
          <p:cNvPr id="9" name="M01.eps" descr="id:2147493749;FounderCES"/>
          <p:cNvPicPr/>
          <p:nvPr/>
        </p:nvPicPr>
        <p:blipFill>
          <a:blip r:embed="rId6"/>
          <a:stretch>
            <a:fillRect/>
          </a:stretch>
        </p:blipFill>
        <p:spPr>
          <a:xfrm>
            <a:off x="2764200" y="2863210"/>
            <a:ext cx="3433471" cy="2263114"/>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2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探究点二</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探究点三</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4" name="矩形 13">
            <a:hlinkClick r:id="rId5" action="ppaction://hlinksldjump"/>
          </p:cNvPr>
          <p:cNvSpPr/>
          <p:nvPr/>
        </p:nvSpPr>
        <p:spPr>
          <a:xfrm>
            <a:off x="4011686"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268760"/>
            <a:ext cx="8128000" cy="1257204"/>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FF0000"/>
                </a:solidFill>
                <a:latin typeface="Arial" pitchFamily="34" charset="0"/>
                <a:ea typeface="黑体" panose="02010609060101010101" pitchFamily="2" charset="-122"/>
                <a:cs typeface="Times New Roman" panose="02020603050405020304" pitchFamily="18" charset="0"/>
              </a:rPr>
              <a:t>题目立意</a:t>
            </a:r>
            <a:r>
              <a:rPr lang="zh-CN" altLang="zh-CN" sz="2200">
                <a:solidFill>
                  <a:srgbClr val="000000"/>
                </a:solidFill>
                <a:latin typeface="Times New Roman" pitchFamily="18" charset="0"/>
                <a:ea typeface="楷体" pitchFamily="49" charset="-122"/>
                <a:cs typeface="Times New Roman" panose="02020603050405020304" pitchFamily="18" charset="0"/>
              </a:rPr>
              <a:t>本题以古代丝绸之路变化趋势为依托</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从变化的趋势及原因上考查时空观念、历史解释等学科素养。</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itchFamily="34" charset="0"/>
                <a:ea typeface="黑体" panose="02010609060101010101" pitchFamily="2" charset="-122"/>
                <a:cs typeface="Times New Roman" panose="02020603050405020304" pitchFamily="18" charset="0"/>
              </a:rPr>
              <a:t>解题指导</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graphicFrame>
        <p:nvGraphicFramePr>
          <p:cNvPr id="3" name="表格 2"/>
          <p:cNvGraphicFramePr>
            <a:graphicFrameLocks noGrp="1" noChangeAspect="1"/>
          </p:cNvGraphicFramePr>
          <p:nvPr/>
        </p:nvGraphicFramePr>
        <p:xfrm>
          <a:off x="508000" y="2634458"/>
          <a:ext cx="8128000" cy="2346960"/>
        </p:xfrm>
        <a:graphic>
          <a:graphicData uri="http://schemas.openxmlformats.org/drawingml/2006/table">
            <a:tbl>
              <a:tblPr firstRow="1" firstCol="1" bandRow="1"/>
              <a:tblGrid>
                <a:gridCol w="823640"/>
                <a:gridCol w="7304360"/>
              </a:tblGrid>
              <a:tr h="0">
                <a:tc>
                  <a:txBody>
                    <a:bodyPr/>
                    <a:lstStyle/>
                    <a:p>
                      <a:pPr>
                        <a:spcAft>
                          <a:spcPct val="0"/>
                        </a:spcAft>
                        <a:tabLst>
                          <a:tab pos="1188085"/>
                          <a:tab pos="2163445"/>
                          <a:tab pos="3142615"/>
                          <a:tab pos="4190365"/>
                        </a:tabLst>
                      </a:pPr>
                      <a:r>
                        <a:rPr lang="zh-CN" sz="2200">
                          <a:solidFill>
                            <a:srgbClr val="000000"/>
                          </a:solidFill>
                          <a:effectLst/>
                          <a:latin typeface="Arial" pitchFamily="34" charset="0"/>
                          <a:ea typeface="黑体" panose="02010609060101010101" pitchFamily="2" charset="-122"/>
                          <a:cs typeface="Times New Roman" panose="02020603050405020304" pitchFamily="18" charset="0"/>
                        </a:rPr>
                        <a:t>选项</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ct val="0"/>
                        </a:spcAft>
                        <a:tabLst>
                          <a:tab pos="1188085"/>
                          <a:tab pos="2163445"/>
                          <a:tab pos="3142615"/>
                          <a:tab pos="4190365"/>
                        </a:tabLst>
                      </a:pPr>
                      <a:r>
                        <a:rPr lang="zh-CN" sz="2200">
                          <a:solidFill>
                            <a:srgbClr val="000000"/>
                          </a:solidFill>
                          <a:effectLst/>
                          <a:latin typeface="Arial" pitchFamily="34" charset="0"/>
                          <a:ea typeface="黑体" panose="02010609060101010101" pitchFamily="2" charset="-122"/>
                          <a:cs typeface="Times New Roman" panose="02020603050405020304" pitchFamily="18" charset="0"/>
                        </a:rPr>
                        <a:t>分析</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A</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ct val="0"/>
                        </a:spcAft>
                        <a:tabLst>
                          <a:tab pos="1188085"/>
                          <a:tab pos="2163445"/>
                          <a:tab pos="3142615"/>
                          <a:tab pos="4190365"/>
                        </a:tabLst>
                      </a:pPr>
                      <a:r>
                        <a:rPr lang="zh-CN" sz="2200">
                          <a:solidFill>
                            <a:srgbClr val="000000"/>
                          </a:solidFill>
                          <a:effectLst/>
                          <a:latin typeface="Times New Roman" pitchFamily="18" charset="0"/>
                          <a:ea typeface="楷体" pitchFamily="49" charset="-122"/>
                          <a:cs typeface="Times New Roman" panose="02020603050405020304" pitchFamily="18" charset="0"/>
                        </a:rPr>
                        <a:t>北宋时期</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楷体" pitchFamily="49" charset="-122"/>
                          <a:cs typeface="Times New Roman" panose="02020603050405020304" pitchFamily="18" charset="0"/>
                        </a:rPr>
                        <a:t>向西的陆上通道被北方少数民族阻碍导致陆上丝绸之路地位下降</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楷体" pitchFamily="49" charset="-122"/>
                          <a:cs typeface="Times New Roman" panose="02020603050405020304" pitchFamily="18" charset="0"/>
                        </a:rPr>
                        <a:t>故</a:t>
                      </a:r>
                      <a:r>
                        <a:rPr lang="en-US" sz="2200">
                          <a:solidFill>
                            <a:srgbClr val="000000"/>
                          </a:solidFill>
                          <a:effectLst/>
                          <a:latin typeface="Times New Roman" pitchFamily="18" charset="0"/>
                          <a:ea typeface="宋体" pitchFamily="2" charset="-122"/>
                          <a:cs typeface="Times New Roman" panose="02020603050405020304" pitchFamily="18" charset="0"/>
                        </a:rPr>
                        <a:t>A</a:t>
                      </a:r>
                      <a:r>
                        <a:rPr lang="zh-CN" sz="2200">
                          <a:solidFill>
                            <a:srgbClr val="000000"/>
                          </a:solidFill>
                          <a:effectLst/>
                          <a:latin typeface="Times New Roman" pitchFamily="18" charset="0"/>
                          <a:ea typeface="楷体" pitchFamily="49" charset="-122"/>
                          <a:cs typeface="Times New Roman" panose="02020603050405020304" pitchFamily="18" charset="0"/>
                        </a:rPr>
                        <a:t>项正确</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B</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ct val="0"/>
                        </a:spcAft>
                        <a:tabLst>
                          <a:tab pos="1188085"/>
                          <a:tab pos="2163445"/>
                          <a:tab pos="3142615"/>
                          <a:tab pos="4190365"/>
                        </a:tabLst>
                      </a:pPr>
                      <a:r>
                        <a:rPr lang="zh-CN" sz="2200">
                          <a:solidFill>
                            <a:srgbClr val="000000"/>
                          </a:solidFill>
                          <a:effectLst/>
                          <a:latin typeface="Times New Roman" pitchFamily="18" charset="0"/>
                          <a:ea typeface="楷体" pitchFamily="49" charset="-122"/>
                          <a:cs typeface="Times New Roman" panose="02020603050405020304" pitchFamily="18" charset="0"/>
                        </a:rPr>
                        <a:t>商品经济繁荣有助于推动陆上丝绸之路繁荣</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楷体" pitchFamily="49" charset="-122"/>
                          <a:cs typeface="Times New Roman" panose="02020603050405020304" pitchFamily="18" charset="0"/>
                        </a:rPr>
                        <a:t>故</a:t>
                      </a:r>
                      <a:r>
                        <a:rPr lang="en-US" sz="2200">
                          <a:solidFill>
                            <a:srgbClr val="000000"/>
                          </a:solidFill>
                          <a:effectLst/>
                          <a:latin typeface="Times New Roman" pitchFamily="18" charset="0"/>
                          <a:ea typeface="宋体" pitchFamily="2" charset="-122"/>
                          <a:cs typeface="Times New Roman" panose="02020603050405020304" pitchFamily="18" charset="0"/>
                        </a:rPr>
                        <a:t>B</a:t>
                      </a:r>
                      <a:r>
                        <a:rPr lang="zh-CN" sz="2200">
                          <a:solidFill>
                            <a:srgbClr val="000000"/>
                          </a:solidFill>
                          <a:effectLst/>
                          <a:latin typeface="Times New Roman" pitchFamily="18" charset="0"/>
                          <a:ea typeface="楷体" pitchFamily="49" charset="-122"/>
                          <a:cs typeface="Times New Roman" panose="02020603050405020304" pitchFamily="18" charset="0"/>
                        </a:rPr>
                        <a:t>项错误</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C</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ct val="0"/>
                        </a:spcAft>
                        <a:tabLst>
                          <a:tab pos="1188085"/>
                          <a:tab pos="2163445"/>
                          <a:tab pos="3142615"/>
                          <a:tab pos="4190365"/>
                        </a:tabLst>
                      </a:pPr>
                      <a:r>
                        <a:rPr lang="zh-CN" sz="2200">
                          <a:solidFill>
                            <a:srgbClr val="000000"/>
                          </a:solidFill>
                          <a:effectLst/>
                          <a:latin typeface="Times New Roman" pitchFamily="18" charset="0"/>
                          <a:ea typeface="楷体" pitchFamily="49" charset="-122"/>
                          <a:cs typeface="Times New Roman" panose="02020603050405020304" pitchFamily="18" charset="0"/>
                        </a:rPr>
                        <a:t>航海技术取得突破是海上丝绸之路兴盛的原因</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楷体" pitchFamily="49" charset="-122"/>
                          <a:cs typeface="Times New Roman" panose="02020603050405020304" pitchFamily="18" charset="0"/>
                        </a:rPr>
                        <a:t>故</a:t>
                      </a:r>
                      <a:r>
                        <a:rPr lang="en-US" sz="2200">
                          <a:solidFill>
                            <a:srgbClr val="000000"/>
                          </a:solidFill>
                          <a:effectLst/>
                          <a:latin typeface="Times New Roman" pitchFamily="18" charset="0"/>
                          <a:ea typeface="宋体" pitchFamily="2" charset="-122"/>
                          <a:cs typeface="Times New Roman" panose="02020603050405020304" pitchFamily="18" charset="0"/>
                        </a:rPr>
                        <a:t>C</a:t>
                      </a:r>
                      <a:r>
                        <a:rPr lang="zh-CN" sz="2200">
                          <a:solidFill>
                            <a:srgbClr val="000000"/>
                          </a:solidFill>
                          <a:effectLst/>
                          <a:latin typeface="Times New Roman" pitchFamily="18" charset="0"/>
                          <a:ea typeface="楷体" pitchFamily="49" charset="-122"/>
                          <a:cs typeface="Times New Roman" panose="02020603050405020304" pitchFamily="18" charset="0"/>
                        </a:rPr>
                        <a:t>项错误</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D</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spcAft>
                          <a:spcPct val="0"/>
                        </a:spcAft>
                        <a:tabLst>
                          <a:tab pos="1188085"/>
                          <a:tab pos="2163445"/>
                          <a:tab pos="3142615"/>
                          <a:tab pos="4190365"/>
                        </a:tabLst>
                      </a:pPr>
                      <a:r>
                        <a:rPr lang="zh-CN" sz="2200">
                          <a:solidFill>
                            <a:srgbClr val="000000"/>
                          </a:solidFill>
                          <a:effectLst/>
                          <a:latin typeface="Times New Roman" pitchFamily="18" charset="0"/>
                          <a:ea typeface="楷体" pitchFamily="49" charset="-122"/>
                          <a:cs typeface="Times New Roman" panose="02020603050405020304" pitchFamily="18" charset="0"/>
                        </a:rPr>
                        <a:t>自战国以来</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楷体" pitchFamily="49" charset="-122"/>
                          <a:cs typeface="Times New Roman" panose="02020603050405020304" pitchFamily="18" charset="0"/>
                        </a:rPr>
                        <a:t>中国古代一直实行重农抑商政策</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楷体" pitchFamily="49" charset="-122"/>
                          <a:cs typeface="Times New Roman" panose="02020603050405020304" pitchFamily="18" charset="0"/>
                        </a:rPr>
                        <a:t>北宋时期并未强化这一政策</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楷体" pitchFamily="49" charset="-122"/>
                          <a:cs typeface="Times New Roman" panose="02020603050405020304" pitchFamily="18" charset="0"/>
                        </a:rPr>
                        <a:t>故</a:t>
                      </a:r>
                      <a:r>
                        <a:rPr lang="en-US" sz="2200">
                          <a:solidFill>
                            <a:srgbClr val="000000"/>
                          </a:solidFill>
                          <a:effectLst/>
                          <a:latin typeface="Times New Roman" pitchFamily="18" charset="0"/>
                          <a:ea typeface="宋体" pitchFamily="2" charset="-122"/>
                          <a:cs typeface="Times New Roman" panose="02020603050405020304" pitchFamily="18" charset="0"/>
                        </a:rPr>
                        <a:t>D</a:t>
                      </a:r>
                      <a:r>
                        <a:rPr lang="zh-CN" sz="2200">
                          <a:solidFill>
                            <a:srgbClr val="000000"/>
                          </a:solidFill>
                          <a:effectLst/>
                          <a:latin typeface="Times New Roman" pitchFamily="18" charset="0"/>
                          <a:ea typeface="楷体" pitchFamily="49" charset="-122"/>
                          <a:cs typeface="Times New Roman" panose="02020603050405020304" pitchFamily="18" charset="0"/>
                        </a:rPr>
                        <a:t>项错误</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r>
            </a:tbl>
          </a:graphicData>
        </a:graphic>
      </p:graphicFrame>
      <p:sp>
        <p:nvSpPr>
          <p:cNvPr id="5" name="矩形 4"/>
          <p:cNvSpPr>
            <a:spLocks noChangeAspect="1"/>
          </p:cNvSpPr>
          <p:nvPr/>
        </p:nvSpPr>
        <p:spPr>
          <a:xfrm>
            <a:off x="508000" y="5085184"/>
            <a:ext cx="1007455" cy="498598"/>
          </a:xfrm>
          <a:prstGeom prst="rect">
            <a:avLst/>
          </a:prstGeom>
        </p:spPr>
        <p:txBody>
          <a:bodyPr wrap="none">
            <a:spAutoFit/>
          </a:bodyPr>
          <a:lstStyle/>
          <a:p>
            <a:pPr>
              <a:lnSpc>
                <a:spcPct val="120000"/>
              </a:lnSpc>
              <a:spcAft>
                <a:spcPct val="0"/>
              </a:spcAft>
              <a:tabLst>
                <a:tab pos="1188085"/>
                <a:tab pos="2163445"/>
                <a:tab pos="3142615"/>
                <a:tab pos="4190365"/>
              </a:tabLst>
            </a:pPr>
            <a:r>
              <a:rPr lang="zh-CN" altLang="zh-CN" sz="2200">
                <a:solidFill>
                  <a:srgbClr val="FF0000"/>
                </a:solidFill>
                <a:latin typeface="Arial" pitchFamily="34" charset="0"/>
                <a:ea typeface="黑体" panose="02010609060101010101" pitchFamily="2" charset="-122"/>
                <a:cs typeface="Times New Roman" panose="02020603050405020304" pitchFamily="18" charset="0"/>
              </a:rPr>
              <a:t>答案</a:t>
            </a:r>
            <a:r>
              <a:rPr lang="en-US" altLang="zh-CN" sz="2200" smtClean="0">
                <a:solidFill>
                  <a:srgbClr val="000000"/>
                </a:solidFill>
                <a:latin typeface="Times New Roman" pitchFamily="18" charset="0"/>
                <a:cs typeface="Times New Roman" panose="02020603050405020304" pitchFamily="18" charset="0"/>
              </a:rPr>
              <a:t>A </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randombar(horizontal)">
                                      <p:cBhvr>
                                        <p:cTn id="7" dur="500"/>
                                        <p:tgtEl>
                                          <p:spTgt spid="2">
                                            <p:txEl>
                                              <p:pRg st="1" end="1"/>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randombar(horizontal)">
                                      <p:cBhvr>
                                        <p:cTn id="10" dur="500"/>
                                        <p:tgtEl>
                                          <p:spTgt spid="3"/>
                                        </p:tgtEl>
                                      </p:cBhvr>
                                    </p:animEffect>
                                  </p:childTnLst>
                                </p:cTn>
                              </p:par>
                            </p:childTnLst>
                          </p:cTn>
                        </p:par>
                      </p:childTnLst>
                    </p:cTn>
                  </p:par>
                  <p:par>
                    <p:cTn id="11" fill="hold" nodeType="clickPar">
                      <p:stCondLst>
                        <p:cond delay="indefinite"/>
                      </p:stCondLst>
                      <p:childTnLst>
                        <p:par>
                          <p:cTn id="12" fill="hold" nodeType="withGroup">
                            <p:stCondLst>
                              <p:cond delay="indefinite"/>
                            </p:stCondLst>
                          </p:cTn>
                        </p:par>
                        <p:par>
                          <p:cTn id="13" fill="hold" nodeType="afterGroup">
                            <p:stCondLst>
                              <p:cond delay="0"/>
                            </p:stCondLst>
                            <p:childTnLst>
                              <p:par>
                                <p:cTn id="14" presetID="14" presetClass="entr" presetSubtype="10" fill="hold" nodeType="clickEffect">
                                  <p:stCondLst>
                                    <p:cond delay="0"/>
                                  </p:stCondLst>
                                  <p:childTnLst>
                                    <p:set>
                                      <p:cBhvr>
                                        <p:cTn id="15" dur="1" fill="hold">
                                          <p:stCondLst>
                                            <p:cond delay="0"/>
                                          </p:stCondLst>
                                        </p:cTn>
                                        <p:tgtEl>
                                          <p:spTgt spid="5">
                                            <p:txEl>
                                              <p:pRg st="0" end="0"/>
                                            </p:txEl>
                                          </p:spTgt>
                                        </p:tgtEl>
                                        <p:attrNameLst>
                                          <p:attrName>style.visibility</p:attrName>
                                        </p:attrNameLst>
                                      </p:cBhvr>
                                      <p:to>
                                        <p:strVal val="visible"/>
                                      </p:to>
                                    </p:set>
                                    <p:animEffect transition="in" filter="randombar(horizontal)">
                                      <p:cBhvr>
                                        <p:cTn id="16"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探究点三</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4" name="矩形 13">
            <a:hlinkClick r:id="rId5" action="ppaction://hlinksldjump"/>
          </p:cNvPr>
          <p:cNvSpPr/>
          <p:nvPr/>
        </p:nvSpPr>
        <p:spPr>
          <a:xfrm>
            <a:off x="4011686"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118169"/>
            <a:ext cx="8128000" cy="5306068"/>
          </a:xfrm>
          <a:prstGeom prst="rect">
            <a:avLst/>
          </a:prstGeom>
        </p:spPr>
        <p:txBody>
          <a:bodyPr>
            <a:spAutoFit/>
          </a:bodyPr>
          <a:lstStyle/>
          <a:p>
            <a:pPr>
              <a:lnSpc>
                <a:spcPct val="110000"/>
              </a:lnSpc>
              <a:spcAft>
                <a:spcPct val="0"/>
              </a:spcAft>
              <a:tabLst>
                <a:tab pos="1188085"/>
                <a:tab pos="2163445"/>
                <a:tab pos="3142615"/>
                <a:tab pos="4190365"/>
              </a:tabLst>
            </a:pPr>
            <a:r>
              <a:rPr lang="zh-CN" altLang="zh-CN" sz="2200" b="1">
                <a:solidFill>
                  <a:srgbClr val="000000"/>
                </a:solidFill>
                <a:latin typeface="Times New Roman" pitchFamily="18" charset="0"/>
                <a:cs typeface="Times New Roman" panose="02020603050405020304" pitchFamily="18" charset="0"/>
              </a:rPr>
              <a:t>商业贸易的媒介</a:t>
            </a:r>
            <a:r>
              <a:rPr lang="en-US" altLang="zh-CN" sz="2200" b="1">
                <a:solidFill>
                  <a:srgbClr val="000000"/>
                </a:solidFill>
                <a:latin typeface="Times New Roman" pitchFamily="18" charset="0"/>
                <a:cs typeface="Times New Roman" panose="02020603050405020304" pitchFamily="18" charset="0"/>
              </a:rPr>
              <a:t>——</a:t>
            </a:r>
            <a:r>
              <a:rPr lang="zh-CN" altLang="zh-CN" sz="2200" b="1">
                <a:solidFill>
                  <a:srgbClr val="000000"/>
                </a:solidFill>
                <a:latin typeface="Times New Roman" pitchFamily="18" charset="0"/>
                <a:cs typeface="Times New Roman" panose="02020603050405020304" pitchFamily="18" charset="0"/>
              </a:rPr>
              <a:t>货币金融体系</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10000"/>
              </a:lnSpc>
              <a:spcAft>
                <a:spcPct val="0"/>
              </a:spcAft>
              <a:tabLst>
                <a:tab pos="1188085"/>
                <a:tab pos="2163445"/>
                <a:tab pos="3142615"/>
                <a:tab pos="4190365"/>
              </a:tabLst>
            </a:pPr>
            <a:r>
              <a:rPr lang="zh-CN" altLang="zh-CN" sz="2200">
                <a:solidFill>
                  <a:srgbClr val="000000"/>
                </a:solidFill>
                <a:latin typeface="Times New Roman" pitchFamily="18" charset="0"/>
                <a:ea typeface="黑体" panose="02010609060101010101" pitchFamily="2" charset="-122"/>
                <a:cs typeface="Times New Roman" panose="02020603050405020304" pitchFamily="18" charset="0"/>
              </a:rPr>
              <a:t>史料实证</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10000"/>
              </a:lnSpc>
              <a:spcAft>
                <a:spcPct val="0"/>
              </a:spcAft>
              <a:tabLst>
                <a:tab pos="1188085"/>
                <a:tab pos="2163445"/>
                <a:tab pos="3142615"/>
                <a:tab pos="4190365"/>
              </a:tabLst>
            </a:pPr>
            <a:r>
              <a:rPr lang="zh-CN" altLang="zh-CN" sz="2200">
                <a:solidFill>
                  <a:srgbClr val="000000"/>
                </a:solidFill>
                <a:latin typeface="Arial" pitchFamily="34" charset="0"/>
                <a:ea typeface="黑体" panose="02010609060101010101" pitchFamily="2" charset="-122"/>
                <a:cs typeface="Times New Roman" panose="02020603050405020304" pitchFamily="18" charset="0"/>
              </a:rPr>
              <a:t>材料一</a:t>
            </a:r>
            <a:r>
              <a:rPr lang="zh-CN" altLang="zh-CN" sz="2200">
                <a:solidFill>
                  <a:srgbClr val="000000"/>
                </a:solidFill>
                <a:latin typeface="Times New Roman" pitchFamily="18" charset="0"/>
                <a:cs typeface="Times New Roman" panose="02020603050405020304" pitchFamily="18" charset="0"/>
              </a:rPr>
              <a:t>　</a:t>
            </a:r>
            <a:r>
              <a:rPr lang="zh-CN" altLang="zh-CN" sz="2200">
                <a:solidFill>
                  <a:srgbClr val="000000"/>
                </a:solidFill>
                <a:latin typeface="Times New Roman" pitchFamily="18" charset="0"/>
                <a:ea typeface="楷体" pitchFamily="49" charset="-122"/>
                <a:cs typeface="Times New Roman" panose="02020603050405020304" pitchFamily="18" charset="0"/>
              </a:rPr>
              <a:t>自秦之后</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中国进入了稳定的贱金属</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铜</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本位的商品货币制度时代。从秦至隋</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铜币钱文是货币重量的大小</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这一特点延续了商品货币的特征</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价值须与重量成正比</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持有货币可以依据钱文检验货币足值与否。而到了唐朝</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表示钱币重量的钱文消失了</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代之以</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通宝</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这类写有国号、年号的钱币</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这说明货币的</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政府信用性</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或财政性日渐突出。两宋时期中国商品经济出现了一波又一波高峰</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白银在货币流通中的地位上升</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但特别的是</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中国在银本位尚未确立的情况下</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就开始建立了纸币制度。明清时期</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由于受海外贸易顺差扩张的影响</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白银流通量剧增</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这使得政府无力继续排斥贵金属的流通</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白银货币化趋势明显。</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gn="r">
              <a:lnSpc>
                <a:spcPct val="11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摘编自薛畅《</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由铜到纸</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的内在逻辑</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论中国</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gn="r">
              <a:lnSpc>
                <a:spcPct val="110000"/>
              </a:lnSpc>
              <a:spcAft>
                <a:spcPct val="0"/>
              </a:spcAft>
              <a:tabLst>
                <a:tab pos="1188085"/>
                <a:tab pos="2163445"/>
                <a:tab pos="3142615"/>
                <a:tab pos="4190365"/>
              </a:tabLst>
            </a:pPr>
            <a:r>
              <a:rPr lang="zh-CN" altLang="zh-CN" sz="2200">
                <a:solidFill>
                  <a:srgbClr val="000000"/>
                </a:solidFill>
                <a:latin typeface="Times New Roman" pitchFamily="18" charset="0"/>
                <a:ea typeface="楷体" pitchFamily="49" charset="-122"/>
                <a:cs typeface="Times New Roman" panose="02020603050405020304" pitchFamily="18" charset="0"/>
              </a:rPr>
              <a:t>古代半信用半商品的财政货币制度的演化》</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3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探究点三</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4" name="矩形 13">
            <a:hlinkClick r:id="rId5" action="ppaction://hlinksldjump"/>
          </p:cNvPr>
          <p:cNvSpPr/>
          <p:nvPr/>
        </p:nvSpPr>
        <p:spPr>
          <a:xfrm>
            <a:off x="4011686"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505471"/>
            <a:ext cx="8128000" cy="4101059"/>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itchFamily="34" charset="0"/>
                <a:ea typeface="黑体" panose="02010609060101010101" pitchFamily="2" charset="-122"/>
                <a:cs typeface="Times New Roman" panose="02020603050405020304" pitchFamily="18" charset="0"/>
              </a:rPr>
              <a:t>材料二</a:t>
            </a:r>
            <a:r>
              <a:rPr lang="zh-CN" altLang="zh-CN" sz="2200">
                <a:solidFill>
                  <a:srgbClr val="000000"/>
                </a:solidFill>
                <a:latin typeface="Times New Roman" pitchFamily="18" charset="0"/>
                <a:cs typeface="Times New Roman" panose="02020603050405020304" pitchFamily="18" charset="0"/>
              </a:rPr>
              <a:t>　</a:t>
            </a:r>
            <a:r>
              <a:rPr lang="zh-CN" altLang="zh-CN" sz="2200">
                <a:solidFill>
                  <a:srgbClr val="000000"/>
                </a:solidFill>
                <a:latin typeface="Times New Roman" pitchFamily="18" charset="0"/>
                <a:ea typeface="楷体" pitchFamily="49" charset="-122"/>
                <a:cs typeface="Times New Roman" panose="02020603050405020304" pitchFamily="18" charset="0"/>
              </a:rPr>
              <a:t>唐朝后期</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随着商品经济的发展</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在流通领域产生了飞钱</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接近于现在的汇票。商人把款项交给某地的某一机构或商家</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领取票证</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然后持票到所属道府</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核对凭据无误后</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提取款项。除飞钱外</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唐朝还出现了类似于近代支票性质的信用票据。宋朝出现了另一种形式的货币代用券</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交子、关子和会子。明中叶后</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商品经济发展进入新阶段</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在江南许多市镇大额现金转运已经越来越不适应商业贸易的需求和异地资金结算。于是</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以票据结算代替现金清算的会票应运而生</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流通日广</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为长途大宗贸易提供了方便。</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gn="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摘编自高春平《论中国古代信用票据飞钱、</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gn="r">
              <a:lnSpc>
                <a:spcPct val="120000"/>
              </a:lnSpc>
              <a:spcAft>
                <a:spcPct val="0"/>
              </a:spcAft>
              <a:tabLst>
                <a:tab pos="1188085"/>
                <a:tab pos="2163445"/>
                <a:tab pos="3142615"/>
                <a:tab pos="4190365"/>
              </a:tabLst>
            </a:pPr>
            <a:r>
              <a:rPr lang="zh-CN" altLang="zh-CN" sz="2200">
                <a:solidFill>
                  <a:srgbClr val="000000"/>
                </a:solidFill>
                <a:latin typeface="Times New Roman" pitchFamily="18" charset="0"/>
                <a:ea typeface="楷体" pitchFamily="49" charset="-122"/>
                <a:cs typeface="Times New Roman" panose="02020603050405020304" pitchFamily="18" charset="0"/>
              </a:rPr>
              <a:t>交子、会票、票号的发展演变》</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3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探究点三</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4" name="矩形 13">
            <a:hlinkClick r:id="rId5" action="ppaction://hlinksldjump"/>
          </p:cNvPr>
          <p:cNvSpPr/>
          <p:nvPr/>
        </p:nvSpPr>
        <p:spPr>
          <a:xfrm>
            <a:off x="4011686"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302338"/>
            <a:ext cx="8128000" cy="4507324"/>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itchFamily="34" charset="0"/>
                <a:ea typeface="黑体" panose="02010609060101010101" pitchFamily="2" charset="-122"/>
                <a:cs typeface="Times New Roman" panose="02020603050405020304" pitchFamily="18" charset="0"/>
              </a:rPr>
              <a:t>读史技巧</a:t>
            </a:r>
            <a:r>
              <a:rPr lang="zh-CN" altLang="zh-CN" sz="2200">
                <a:solidFill>
                  <a:srgbClr val="000000"/>
                </a:solidFill>
                <a:latin typeface="Times New Roman" pitchFamily="18" charset="0"/>
                <a:ea typeface="楷体" pitchFamily="49" charset="-122"/>
                <a:cs typeface="Times New Roman" panose="02020603050405020304" pitchFamily="18" charset="0"/>
              </a:rPr>
              <a:t>材料一主要介绍了中国古代货币制度体系的演变特征</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从商品货币制度时代到</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政府信用性</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货币时代再到纸币制度时代</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最后进入白银货币化时代。材料二主要描述了唐朝以后中国金融体系的变革和原因。唐朝出现了飞钱和信用票据、宋朝出现了交子、明朝出现了会票。</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Arial" pitchFamily="34" charset="0"/>
                <a:ea typeface="黑体" panose="02010609060101010101" pitchFamily="2" charset="-122"/>
                <a:cs typeface="Times New Roman" panose="02020603050405020304" pitchFamily="18" charset="0"/>
              </a:rPr>
              <a:t>互动探究</a:t>
            </a:r>
            <a:r>
              <a:rPr lang="en-US" altLang="zh-CN" sz="2200">
                <a:solidFill>
                  <a:srgbClr val="000000"/>
                </a:solidFill>
                <a:latin typeface="Times New Roman" pitchFamily="18" charset="0"/>
                <a:cs typeface="Times New Roman" panose="02020603050405020304" pitchFamily="18" charset="0"/>
              </a:rPr>
              <a:t>(1)</a:t>
            </a:r>
            <a:r>
              <a:rPr lang="zh-CN" altLang="zh-CN" sz="2200">
                <a:solidFill>
                  <a:srgbClr val="000000"/>
                </a:solidFill>
                <a:latin typeface="Times New Roman" pitchFamily="18" charset="0"/>
                <a:ea typeface="仿宋" panose="02010609060101010101" pitchFamily="49" charset="-122"/>
                <a:cs typeface="Times New Roman" panose="02020603050405020304" pitchFamily="18" charset="0"/>
              </a:rPr>
              <a:t>根据材料一并结合所学</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仿宋" panose="02010609060101010101" pitchFamily="49" charset="-122"/>
                <a:cs typeface="Times New Roman" panose="02020603050405020304" pitchFamily="18" charset="0"/>
              </a:rPr>
              <a:t>概括中国古代货币制度的特点。</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(2)</a:t>
            </a:r>
            <a:r>
              <a:rPr lang="zh-CN" altLang="zh-CN" sz="2200">
                <a:solidFill>
                  <a:srgbClr val="000000"/>
                </a:solidFill>
                <a:latin typeface="Times New Roman" pitchFamily="18" charset="0"/>
                <a:ea typeface="仿宋" panose="02010609060101010101" pitchFamily="49" charset="-122"/>
                <a:cs typeface="Times New Roman" panose="02020603050405020304" pitchFamily="18" charset="0"/>
              </a:rPr>
              <a:t>根据材料二并结合所学</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仿宋" panose="02010609060101010101" pitchFamily="49" charset="-122"/>
                <a:cs typeface="Times New Roman" panose="02020603050405020304" pitchFamily="18" charset="0"/>
              </a:rPr>
              <a:t>概括中国古代金融领域发展演变的特征。</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itchFamily="34" charset="0"/>
                <a:ea typeface="黑体" panose="02010609060101010101" pitchFamily="2" charset="-122"/>
                <a:cs typeface="Times New Roman" panose="02020603050405020304" pitchFamily="18" charset="0"/>
              </a:rPr>
              <a:t>提示</a:t>
            </a:r>
            <a:r>
              <a:rPr lang="en-US" altLang="zh-CN" sz="2200">
                <a:solidFill>
                  <a:srgbClr val="000000"/>
                </a:solidFill>
                <a:latin typeface="Times New Roman" pitchFamily="18" charset="0"/>
                <a:cs typeface="Times New Roman" panose="02020603050405020304" pitchFamily="18" charset="0"/>
              </a:rPr>
              <a:t>(1)</a:t>
            </a:r>
            <a:r>
              <a:rPr lang="zh-CN" altLang="zh-CN" sz="2200">
                <a:solidFill>
                  <a:srgbClr val="000000"/>
                </a:solidFill>
                <a:latin typeface="Times New Roman" pitchFamily="18" charset="0"/>
                <a:ea typeface="楷体" pitchFamily="49" charset="-122"/>
                <a:cs typeface="Times New Roman" panose="02020603050405020304" pitchFamily="18" charset="0"/>
              </a:rPr>
              <a:t>货币制度演变具有明显的阶段性、延续性</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信用性的纸币制度具有早产性</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贵金属流通不发达。</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(2)</a:t>
            </a:r>
            <a:r>
              <a:rPr lang="zh-CN" altLang="zh-CN" sz="2200">
                <a:solidFill>
                  <a:srgbClr val="000000"/>
                </a:solidFill>
                <a:latin typeface="Times New Roman" pitchFamily="18" charset="0"/>
                <a:ea typeface="楷体" pitchFamily="49" charset="-122"/>
                <a:cs typeface="Times New Roman" panose="02020603050405020304" pitchFamily="18" charset="0"/>
              </a:rPr>
              <a:t>从实体货币到信用凭证</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从现金清算到票据结算</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从政府广泛参与到民间力量增强。</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nodeType="clickEffect">
                                  <p:stCondLst>
                                    <p:cond delay="0"/>
                                  </p:stCondLst>
                                  <p:childTnLst>
                                    <p:set>
                                      <p:cBhvr>
                                        <p:cTn id="6" dur="1" fill="hold">
                                          <p:stCondLst>
                                            <p:cond delay="0"/>
                                          </p:stCondLst>
                                        </p:cTn>
                                        <p:tgtEl>
                                          <p:spTgt spid="2">
                                            <p:txEl>
                                              <p:pRg st="3" end="3"/>
                                            </p:txEl>
                                          </p:spTgt>
                                        </p:tgtEl>
                                        <p:attrNameLst>
                                          <p:attrName>style.visibility</p:attrName>
                                        </p:attrNameLst>
                                      </p:cBhvr>
                                      <p:to>
                                        <p:strVal val="visible"/>
                                      </p:to>
                                    </p:set>
                                    <p:animEffect transition="in" filter="randombar(horizontal)">
                                      <p:cBhvr>
                                        <p:cTn id="7" dur="500"/>
                                        <p:tgtEl>
                                          <p:spTgt spid="2">
                                            <p:txEl>
                                              <p:pRg st="3" end="3"/>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2">
                                            <p:txEl>
                                              <p:pRg st="4" end="4"/>
                                            </p:txEl>
                                          </p:spTgt>
                                        </p:tgtEl>
                                        <p:attrNameLst>
                                          <p:attrName>style.visibility</p:attrName>
                                        </p:attrNameLst>
                                      </p:cBhvr>
                                      <p:to>
                                        <p:strVal val="visible"/>
                                      </p:to>
                                    </p:set>
                                    <p:animEffect transition="in" filter="randombar(horizontal)">
                                      <p:cBhvr>
                                        <p:cTn id="10" dur="500"/>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探究点三</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4" name="矩形 13">
            <a:hlinkClick r:id="rId5" action="ppaction://hlinksldjump"/>
          </p:cNvPr>
          <p:cNvSpPr/>
          <p:nvPr/>
        </p:nvSpPr>
        <p:spPr>
          <a:xfrm>
            <a:off x="4011686"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112934"/>
            <a:ext cx="8128000" cy="5319854"/>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Times New Roman" pitchFamily="18" charset="0"/>
                <a:ea typeface="黑体" panose="02010609060101010101" pitchFamily="2" charset="-122"/>
                <a:cs typeface="Times New Roman" panose="02020603050405020304" pitchFamily="18" charset="0"/>
              </a:rPr>
              <a:t>历史解释</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Arial" pitchFamily="34" charset="0"/>
                <a:ea typeface="黑体" panose="02010609060101010101" pitchFamily="2" charset="-122"/>
                <a:cs typeface="Times New Roman" panose="02020603050405020304" pitchFamily="18" charset="0"/>
              </a:rPr>
              <a:t>中国古代货币制度的特点</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(1)</a:t>
            </a:r>
            <a:r>
              <a:rPr lang="zh-CN" altLang="zh-CN" sz="2200">
                <a:solidFill>
                  <a:srgbClr val="000000"/>
                </a:solidFill>
                <a:latin typeface="Times New Roman" pitchFamily="18" charset="0"/>
                <a:cs typeface="Times New Roman" panose="02020603050405020304" pitchFamily="18" charset="0"/>
              </a:rPr>
              <a:t>信用性纸币制度的早产、贵金属流通的不发达</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是中国古代货币制度演化区别于古代与近代西方的两个重要特征。</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(2)</a:t>
            </a:r>
            <a:r>
              <a:rPr lang="zh-CN" altLang="zh-CN" sz="2200">
                <a:solidFill>
                  <a:srgbClr val="000000"/>
                </a:solidFill>
                <a:latin typeface="Times New Roman" pitchFamily="18" charset="0"/>
                <a:cs typeface="Times New Roman" panose="02020603050405020304" pitchFamily="18" charset="0"/>
              </a:rPr>
              <a:t>多元货币体系存在。货币的各种职能在中国古代并不集于一体。铜钱、白银和纸币在中国古代许多朝代同时存在</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但有时某些货币形态并不作为流通货币</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而是储藏手段。</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(3)</a:t>
            </a:r>
            <a:r>
              <a:rPr lang="zh-CN" altLang="zh-CN" sz="2200">
                <a:solidFill>
                  <a:srgbClr val="000000"/>
                </a:solidFill>
                <a:latin typeface="Times New Roman" pitchFamily="18" charset="0"/>
                <a:cs typeface="Times New Roman" panose="02020603050405020304" pitchFamily="18" charset="0"/>
              </a:rPr>
              <a:t>货币制造和流通的地方性。在中国古代</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许多地方流通的货币并不相同</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这体现了中国封建性的特征。</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(4)</a:t>
            </a:r>
            <a:r>
              <a:rPr lang="zh-CN" altLang="zh-CN" sz="2200">
                <a:solidFill>
                  <a:srgbClr val="000000"/>
                </a:solidFill>
                <a:latin typeface="Times New Roman" pitchFamily="18" charset="0"/>
                <a:cs typeface="Times New Roman" panose="02020603050405020304" pitchFamily="18" charset="0"/>
              </a:rPr>
              <a:t>货币形态最终归向贵金属。两宋时期纸币制度的形成本质上就是商品性和信用性关系调整的产物。但是其后政府信用性的膨胀和商品性、信用性关系的失衡以及外部经济环境的变化</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导致中国古代币制最终还是向贵金属流通归复。</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3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探究点三</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4" name="矩形 13">
            <a:hlinkClick r:id="rId5" action="ppaction://hlinksldjump"/>
          </p:cNvPr>
          <p:cNvSpPr/>
          <p:nvPr/>
        </p:nvSpPr>
        <p:spPr>
          <a:xfrm>
            <a:off x="4011686"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408473"/>
            <a:ext cx="8128000" cy="3748719"/>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Times New Roman" pitchFamily="18" charset="0"/>
                <a:ea typeface="黑体" panose="02010609060101010101" pitchFamily="2" charset="-122"/>
                <a:cs typeface="Times New Roman" panose="02020603050405020304" pitchFamily="18" charset="0"/>
              </a:rPr>
              <a:t>典例剖析</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Times New Roman" pitchFamily="18" charset="0"/>
                <a:ea typeface="黑体" panose="02010609060101010101" pitchFamily="2" charset="-122"/>
                <a:cs typeface="Times New Roman" panose="02020603050405020304" pitchFamily="18" charset="0"/>
              </a:rPr>
              <a:t>例题</a:t>
            </a:r>
            <a:r>
              <a:rPr lang="en-US" altLang="zh-CN" sz="2200" b="1">
                <a:solidFill>
                  <a:srgbClr val="000000"/>
                </a:solidFill>
                <a:latin typeface="Times New Roman" pitchFamily="18" charset="0"/>
                <a:cs typeface="Times New Roman" panose="02020603050405020304" pitchFamily="18" charset="0"/>
              </a:rPr>
              <a:t>3</a:t>
            </a:r>
            <a:r>
              <a:rPr lang="zh-CN" altLang="zh-CN" sz="2200">
                <a:solidFill>
                  <a:srgbClr val="000000"/>
                </a:solidFill>
                <a:latin typeface="Times New Roman" pitchFamily="18" charset="0"/>
                <a:cs typeface="Times New Roman" panose="02020603050405020304" pitchFamily="18" charset="0"/>
              </a:rPr>
              <a:t>观察右图宋代货币的相关信息</a:t>
            </a:r>
            <a:r>
              <a:rPr lang="en-US" altLang="zh-CN" sz="2200" smtClean="0">
                <a:solidFill>
                  <a:srgbClr val="000000"/>
                </a:solidFill>
                <a:latin typeface="Times New Roman" pitchFamily="18" charset="0"/>
                <a:cs typeface="Times New Roman" panose="02020603050405020304" pitchFamily="18" charset="0"/>
              </a:rPr>
              <a:t>,</a:t>
            </a:r>
          </a:p>
          <a:p>
            <a:pPr>
              <a:lnSpc>
                <a:spcPct val="120000"/>
              </a:lnSpc>
              <a:spcAft>
                <a:spcPct val="0"/>
              </a:spcAft>
              <a:tabLst>
                <a:tab pos="1188085"/>
                <a:tab pos="2163445"/>
                <a:tab pos="3142615"/>
                <a:tab pos="4190365"/>
              </a:tabLst>
            </a:pPr>
            <a:r>
              <a:rPr lang="zh-CN" altLang="zh-CN" sz="2200" smtClean="0">
                <a:solidFill>
                  <a:srgbClr val="000000"/>
                </a:solidFill>
                <a:latin typeface="Times New Roman" pitchFamily="18" charset="0"/>
                <a:cs typeface="Times New Roman" panose="02020603050405020304" pitchFamily="18" charset="0"/>
              </a:rPr>
              <a:t>下列</a:t>
            </a:r>
            <a:r>
              <a:rPr lang="zh-CN" altLang="zh-CN" sz="2200">
                <a:solidFill>
                  <a:srgbClr val="000000"/>
                </a:solidFill>
                <a:latin typeface="Times New Roman" pitchFamily="18" charset="0"/>
                <a:cs typeface="Times New Roman" panose="02020603050405020304" pitchFamily="18" charset="0"/>
              </a:rPr>
              <a:t>说法正确的是</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　　</a:t>
            </a:r>
            <a:r>
              <a:rPr lang="en-US" altLang="zh-CN" sz="2200">
                <a:solidFill>
                  <a:srgbClr val="000000"/>
                </a:solidFill>
                <a:latin typeface="Times New Roman"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A.</a:t>
            </a:r>
            <a:r>
              <a:rPr lang="zh-CN" altLang="zh-CN" sz="2200">
                <a:solidFill>
                  <a:srgbClr val="000000"/>
                </a:solidFill>
                <a:latin typeface="Times New Roman" pitchFamily="18" charset="0"/>
                <a:cs typeface="Times New Roman" panose="02020603050405020304" pitchFamily="18" charset="0"/>
              </a:rPr>
              <a:t>纸币成为当时普遍流通的货币</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B.</a:t>
            </a:r>
            <a:r>
              <a:rPr lang="zh-CN" altLang="zh-CN" sz="2200">
                <a:solidFill>
                  <a:srgbClr val="000000"/>
                </a:solidFill>
                <a:latin typeface="Times New Roman" pitchFamily="18" charset="0"/>
                <a:cs typeface="Times New Roman" panose="02020603050405020304" pitchFamily="18" charset="0"/>
              </a:rPr>
              <a:t>商品经济发展进入新的阶段</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C.</a:t>
            </a:r>
            <a:r>
              <a:rPr lang="zh-CN" altLang="zh-CN" sz="2200">
                <a:solidFill>
                  <a:srgbClr val="000000"/>
                </a:solidFill>
                <a:latin typeface="Times New Roman" pitchFamily="18" charset="0"/>
                <a:cs typeface="Times New Roman" panose="02020603050405020304" pitchFamily="18" charset="0"/>
              </a:rPr>
              <a:t>国家对金融领域缺乏有效管理</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D.</a:t>
            </a:r>
            <a:r>
              <a:rPr lang="zh-CN" altLang="zh-CN" sz="2200">
                <a:solidFill>
                  <a:srgbClr val="000000"/>
                </a:solidFill>
                <a:latin typeface="Times New Roman" pitchFamily="18" charset="0"/>
                <a:cs typeface="Times New Roman" panose="02020603050405020304" pitchFamily="18" charset="0"/>
              </a:rPr>
              <a:t>纸币的发行权一直由户部掌握</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itchFamily="34" charset="0"/>
                <a:ea typeface="黑体" panose="02010609060101010101" pitchFamily="2" charset="-122"/>
                <a:cs typeface="Times New Roman" panose="02020603050405020304" pitchFamily="18" charset="0"/>
              </a:rPr>
              <a:t>题目立意</a:t>
            </a:r>
            <a:r>
              <a:rPr lang="zh-CN" altLang="zh-CN" sz="2200">
                <a:solidFill>
                  <a:srgbClr val="000000"/>
                </a:solidFill>
                <a:latin typeface="Times New Roman" pitchFamily="18" charset="0"/>
                <a:ea typeface="楷体" pitchFamily="49" charset="-122"/>
                <a:cs typeface="Times New Roman" panose="02020603050405020304" pitchFamily="18" charset="0"/>
              </a:rPr>
              <a:t>本题以北宋的货币为切入点</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考查对货币相关知识的认识</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重点考查时空观念、史料实证等学科素养。</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pic>
        <p:nvPicPr>
          <p:cNvPr id="7" name="M02.eps" descr="id:2147493792;FounderCES"/>
          <p:cNvPicPr/>
          <p:nvPr/>
        </p:nvPicPr>
        <p:blipFill>
          <a:blip r:embed="rId6"/>
          <a:stretch>
            <a:fillRect/>
          </a:stretch>
        </p:blipFill>
        <p:spPr>
          <a:xfrm>
            <a:off x="5580112" y="1664306"/>
            <a:ext cx="2160240" cy="2617613"/>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nodeType="clickEffect">
                                  <p:stCondLst>
                                    <p:cond delay="0"/>
                                  </p:stCondLst>
                                  <p:childTnLst>
                                    <p:set>
                                      <p:cBhvr>
                                        <p:cTn id="6" dur="1" fill="hold">
                                          <p:stCondLst>
                                            <p:cond delay="0"/>
                                          </p:stCondLst>
                                        </p:cTn>
                                        <p:tgtEl>
                                          <p:spTgt spid="2">
                                            <p:txEl>
                                              <p:pRg st="7" end="7"/>
                                            </p:txEl>
                                          </p:spTgt>
                                        </p:tgtEl>
                                        <p:attrNameLst>
                                          <p:attrName>style.visibility</p:attrName>
                                        </p:attrNameLst>
                                      </p:cBhvr>
                                      <p:to>
                                        <p:strVal val="visible"/>
                                      </p:to>
                                    </p:set>
                                    <p:animEffect transition="in" filter="randombar(horizontal)">
                                      <p:cBhvr>
                                        <p:cTn id="7" dur="500"/>
                                        <p:tgtEl>
                                          <p:spTgt spid="2">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探究点三</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4" name="矩形 13">
            <a:hlinkClick r:id="rId5" action="ppaction://hlinksldjump"/>
          </p:cNvPr>
          <p:cNvSpPr/>
          <p:nvPr/>
        </p:nvSpPr>
        <p:spPr>
          <a:xfrm>
            <a:off x="4011686"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268760"/>
            <a:ext cx="1391728" cy="498598"/>
          </a:xfrm>
          <a:prstGeom prst="rect">
            <a:avLst/>
          </a:prstGeom>
        </p:spPr>
        <p:txBody>
          <a:bodyPr wrap="none">
            <a:spAutoFit/>
          </a:bodyPr>
          <a:lstStyle/>
          <a:p>
            <a:pPr>
              <a:lnSpc>
                <a:spcPct val="120000"/>
              </a:lnSpc>
              <a:spcAft>
                <a:spcPct val="0"/>
              </a:spcAft>
              <a:tabLst>
                <a:tab pos="1188085"/>
                <a:tab pos="2163445"/>
                <a:tab pos="3142615"/>
                <a:tab pos="4190365"/>
              </a:tabLst>
            </a:pPr>
            <a:r>
              <a:rPr lang="zh-CN" altLang="zh-CN" sz="2200">
                <a:solidFill>
                  <a:srgbClr val="FF0000"/>
                </a:solidFill>
                <a:latin typeface="Arial" pitchFamily="34" charset="0"/>
                <a:ea typeface="黑体" panose="02010609060101010101" pitchFamily="2" charset="-122"/>
                <a:cs typeface="Times New Roman" panose="02020603050405020304" pitchFamily="18" charset="0"/>
              </a:rPr>
              <a:t>解题</a:t>
            </a:r>
            <a:r>
              <a:rPr lang="zh-CN" altLang="zh-CN" sz="2200" smtClean="0">
                <a:solidFill>
                  <a:srgbClr val="FF0000"/>
                </a:solidFill>
                <a:latin typeface="Arial" pitchFamily="34" charset="0"/>
                <a:ea typeface="黑体" panose="02010609060101010101" pitchFamily="2" charset="-122"/>
                <a:cs typeface="Times New Roman" panose="02020603050405020304" pitchFamily="18" charset="0"/>
              </a:rPr>
              <a:t>指导</a:t>
            </a:r>
            <a:r>
              <a:rPr lang="en-US" altLang="zh-CN" sz="2200" smtClean="0">
                <a:solidFill>
                  <a:srgbClr val="FF0000"/>
                </a:solidFill>
                <a:latin typeface="Arial" pitchFamily="34" charset="0"/>
                <a:ea typeface="黑体" panose="02010609060101010101" pitchFamily="2" charset="-122"/>
                <a:cs typeface="Times New Roman" panose="02020603050405020304" pitchFamily="18" charset="0"/>
              </a:rPr>
              <a:t> </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graphicFrame>
        <p:nvGraphicFramePr>
          <p:cNvPr id="3" name="表格 2"/>
          <p:cNvGraphicFramePr>
            <a:graphicFrameLocks noGrp="1" noChangeAspect="1"/>
          </p:cNvGraphicFramePr>
          <p:nvPr/>
        </p:nvGraphicFramePr>
        <p:xfrm>
          <a:off x="508000" y="1797847"/>
          <a:ext cx="8128000" cy="3017520"/>
        </p:xfrm>
        <a:graphic>
          <a:graphicData uri="http://schemas.openxmlformats.org/drawingml/2006/table">
            <a:tbl>
              <a:tblPr firstRow="1" firstCol="1" bandRow="1"/>
              <a:tblGrid>
                <a:gridCol w="751632"/>
                <a:gridCol w="7376368"/>
              </a:tblGrid>
              <a:tr h="0">
                <a:tc>
                  <a:txBody>
                    <a:bodyPr/>
                    <a:lstStyle/>
                    <a:p>
                      <a:pPr>
                        <a:lnSpc>
                          <a:spcPct val="150000"/>
                        </a:lnSpc>
                        <a:spcAft>
                          <a:spcPct val="0"/>
                        </a:spcAft>
                        <a:tabLst>
                          <a:tab pos="1188085"/>
                          <a:tab pos="2163445"/>
                          <a:tab pos="3142615"/>
                          <a:tab pos="4190365"/>
                        </a:tabLst>
                      </a:pPr>
                      <a:r>
                        <a:rPr lang="zh-CN" sz="2200">
                          <a:solidFill>
                            <a:srgbClr val="000000"/>
                          </a:solidFill>
                          <a:effectLst/>
                          <a:latin typeface="Arial" pitchFamily="34" charset="0"/>
                          <a:ea typeface="黑体" panose="02010609060101010101" pitchFamily="2" charset="-122"/>
                          <a:cs typeface="Times New Roman" panose="02020603050405020304" pitchFamily="18" charset="0"/>
                        </a:rPr>
                        <a:t>选项</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Arial" pitchFamily="34" charset="0"/>
                          <a:ea typeface="黑体" panose="02010609060101010101" pitchFamily="2" charset="-122"/>
                          <a:cs typeface="Times New Roman" panose="02020603050405020304" pitchFamily="18" charset="0"/>
                        </a:rPr>
                        <a:t>分析</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A</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itchFamily="18" charset="0"/>
                          <a:ea typeface="楷体" pitchFamily="49" charset="-122"/>
                          <a:cs typeface="Times New Roman" panose="02020603050405020304" pitchFamily="18" charset="0"/>
                        </a:rPr>
                        <a:t>纸币在南宋才成为普遍流通的货币</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楷体" pitchFamily="49" charset="-122"/>
                          <a:cs typeface="Times New Roman" panose="02020603050405020304" pitchFamily="18" charset="0"/>
                        </a:rPr>
                        <a:t>故</a:t>
                      </a:r>
                      <a:r>
                        <a:rPr lang="en-US" sz="2200">
                          <a:solidFill>
                            <a:srgbClr val="000000"/>
                          </a:solidFill>
                          <a:effectLst/>
                          <a:latin typeface="Times New Roman" pitchFamily="18" charset="0"/>
                          <a:ea typeface="宋体" pitchFamily="2" charset="-122"/>
                          <a:cs typeface="Times New Roman" panose="02020603050405020304" pitchFamily="18" charset="0"/>
                        </a:rPr>
                        <a:t>A</a:t>
                      </a:r>
                      <a:r>
                        <a:rPr lang="zh-CN" sz="2200">
                          <a:solidFill>
                            <a:srgbClr val="000000"/>
                          </a:solidFill>
                          <a:effectLst/>
                          <a:latin typeface="Times New Roman" pitchFamily="18" charset="0"/>
                          <a:ea typeface="楷体" pitchFamily="49" charset="-122"/>
                          <a:cs typeface="Times New Roman" panose="02020603050405020304" pitchFamily="18" charset="0"/>
                        </a:rPr>
                        <a:t>项错误</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B</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itchFamily="18" charset="0"/>
                          <a:ea typeface="楷体" pitchFamily="49" charset="-122"/>
                          <a:cs typeface="Times New Roman" panose="02020603050405020304" pitchFamily="18" charset="0"/>
                        </a:rPr>
                        <a:t>纸币发行说明商业贸易的范围与规模扩大</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楷体" pitchFamily="49" charset="-122"/>
                          <a:cs typeface="Times New Roman" panose="02020603050405020304" pitchFamily="18" charset="0"/>
                        </a:rPr>
                        <a:t>故</a:t>
                      </a:r>
                      <a:r>
                        <a:rPr lang="en-US" sz="2200">
                          <a:solidFill>
                            <a:srgbClr val="000000"/>
                          </a:solidFill>
                          <a:effectLst/>
                          <a:latin typeface="Times New Roman" pitchFamily="18" charset="0"/>
                          <a:ea typeface="宋体" pitchFamily="2" charset="-122"/>
                          <a:cs typeface="Times New Roman" panose="02020603050405020304" pitchFamily="18" charset="0"/>
                        </a:rPr>
                        <a:t>B</a:t>
                      </a:r>
                      <a:r>
                        <a:rPr lang="zh-CN" sz="2200">
                          <a:solidFill>
                            <a:srgbClr val="000000"/>
                          </a:solidFill>
                          <a:effectLst/>
                          <a:latin typeface="Times New Roman" pitchFamily="18" charset="0"/>
                          <a:ea typeface="楷体" pitchFamily="49" charset="-122"/>
                          <a:cs typeface="Times New Roman" panose="02020603050405020304" pitchFamily="18" charset="0"/>
                        </a:rPr>
                        <a:t>项正确</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C</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itchFamily="18" charset="0"/>
                          <a:ea typeface="楷体" pitchFamily="49" charset="-122"/>
                          <a:cs typeface="Times New Roman" panose="02020603050405020304" pitchFamily="18" charset="0"/>
                        </a:rPr>
                        <a:t>根据图片信息可知</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楷体" pitchFamily="49" charset="-122"/>
                          <a:cs typeface="Times New Roman" panose="02020603050405020304" pitchFamily="18" charset="0"/>
                        </a:rPr>
                        <a:t>当时是户部奏准发行的</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楷体" pitchFamily="49" charset="-122"/>
                          <a:cs typeface="Times New Roman" panose="02020603050405020304" pitchFamily="18" charset="0"/>
                        </a:rPr>
                        <a:t>故</a:t>
                      </a:r>
                      <a:r>
                        <a:rPr lang="en-US" sz="2200">
                          <a:solidFill>
                            <a:srgbClr val="000000"/>
                          </a:solidFill>
                          <a:effectLst/>
                          <a:latin typeface="Times New Roman" pitchFamily="18" charset="0"/>
                          <a:ea typeface="宋体" pitchFamily="2" charset="-122"/>
                          <a:cs typeface="Times New Roman" panose="02020603050405020304" pitchFamily="18" charset="0"/>
                        </a:rPr>
                        <a:t>C</a:t>
                      </a:r>
                      <a:r>
                        <a:rPr lang="zh-CN" sz="2200">
                          <a:solidFill>
                            <a:srgbClr val="000000"/>
                          </a:solidFill>
                          <a:effectLst/>
                          <a:latin typeface="Times New Roman" pitchFamily="18" charset="0"/>
                          <a:ea typeface="楷体" pitchFamily="49" charset="-122"/>
                          <a:cs typeface="Times New Roman" panose="02020603050405020304" pitchFamily="18" charset="0"/>
                        </a:rPr>
                        <a:t>项错误</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itchFamily="18" charset="0"/>
                          <a:ea typeface="宋体" pitchFamily="2" charset="-122"/>
                          <a:cs typeface="Times New Roman" panose="02020603050405020304" pitchFamily="18" charset="0"/>
                        </a:rPr>
                        <a:t>D</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itchFamily="18" charset="0"/>
                          <a:ea typeface="楷体" pitchFamily="49" charset="-122"/>
                          <a:cs typeface="Times New Roman" panose="02020603050405020304" pitchFamily="18" charset="0"/>
                        </a:rPr>
                        <a:t>仅从材料信息无法推知纸币发行权是否一直由户部掌握</a:t>
                      </a:r>
                      <a:r>
                        <a:rPr lang="en-US" sz="2200">
                          <a:solidFill>
                            <a:srgbClr val="000000"/>
                          </a:solidFill>
                          <a:effectLst/>
                          <a:latin typeface="Times New Roman" pitchFamily="18" charset="0"/>
                          <a:ea typeface="宋体" pitchFamily="2" charset="-122"/>
                          <a:cs typeface="Times New Roman" panose="02020603050405020304" pitchFamily="18" charset="0"/>
                        </a:rPr>
                        <a:t>,</a:t>
                      </a:r>
                      <a:r>
                        <a:rPr lang="zh-CN" sz="2200">
                          <a:solidFill>
                            <a:srgbClr val="000000"/>
                          </a:solidFill>
                          <a:effectLst/>
                          <a:latin typeface="Times New Roman" pitchFamily="18" charset="0"/>
                          <a:ea typeface="楷体" pitchFamily="49" charset="-122"/>
                          <a:cs typeface="Times New Roman" panose="02020603050405020304" pitchFamily="18" charset="0"/>
                        </a:rPr>
                        <a:t>故</a:t>
                      </a:r>
                      <a:r>
                        <a:rPr lang="en-US" sz="2200">
                          <a:solidFill>
                            <a:srgbClr val="000000"/>
                          </a:solidFill>
                          <a:effectLst/>
                          <a:latin typeface="Times New Roman" pitchFamily="18" charset="0"/>
                          <a:ea typeface="宋体" pitchFamily="2" charset="-122"/>
                          <a:cs typeface="Times New Roman" panose="02020603050405020304" pitchFamily="18" charset="0"/>
                        </a:rPr>
                        <a:t>D</a:t>
                      </a:r>
                      <a:r>
                        <a:rPr lang="zh-CN" sz="2200">
                          <a:solidFill>
                            <a:srgbClr val="000000"/>
                          </a:solidFill>
                          <a:effectLst/>
                          <a:latin typeface="Times New Roman" pitchFamily="18" charset="0"/>
                          <a:ea typeface="楷体" pitchFamily="49" charset="-122"/>
                          <a:cs typeface="Times New Roman" panose="02020603050405020304" pitchFamily="18" charset="0"/>
                        </a:rPr>
                        <a:t>项错误</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r>
            </a:tbl>
          </a:graphicData>
        </a:graphic>
      </p:graphicFrame>
      <p:sp>
        <p:nvSpPr>
          <p:cNvPr id="4" name="矩形 3"/>
          <p:cNvSpPr>
            <a:spLocks noChangeAspect="1"/>
          </p:cNvSpPr>
          <p:nvPr/>
        </p:nvSpPr>
        <p:spPr>
          <a:xfrm>
            <a:off x="508000" y="4869160"/>
            <a:ext cx="1007007" cy="459741"/>
          </a:xfrm>
          <a:prstGeom prst="rect">
            <a:avLst/>
          </a:prstGeom>
        </p:spPr>
        <p:txBody>
          <a:bodyPr wrap="none">
            <a:spAutoFit/>
          </a:bodyPr>
          <a:lstStyle/>
          <a:p>
            <a:pPr>
              <a:lnSpc>
                <a:spcPct val="120000"/>
              </a:lnSpc>
              <a:spcAft>
                <a:spcPct val="0"/>
              </a:spcAft>
              <a:tabLst>
                <a:tab pos="1188085"/>
                <a:tab pos="2163445"/>
                <a:tab pos="3142615"/>
                <a:tab pos="4190365"/>
              </a:tabLst>
            </a:pPr>
            <a:r>
              <a:rPr lang="zh-CN" altLang="zh-CN" sz="2200">
                <a:solidFill>
                  <a:srgbClr val="FF0000"/>
                </a:solidFill>
                <a:latin typeface="Arial" pitchFamily="34" charset="0"/>
                <a:ea typeface="黑体" panose="02010609060101010101" pitchFamily="2" charset="-122"/>
                <a:cs typeface="Times New Roman" panose="02020603050405020304" pitchFamily="18" charset="0"/>
              </a:rPr>
              <a:t>答案</a:t>
            </a:r>
            <a:r>
              <a:rPr lang="en-US" altLang="zh-CN" sz="2200" smtClean="0">
                <a:solidFill>
                  <a:srgbClr val="000000"/>
                </a:solidFill>
                <a:latin typeface="Times New Roman" pitchFamily="18" charset="0"/>
                <a:cs typeface="Times New Roman" panose="02020603050405020304" pitchFamily="18" charset="0"/>
              </a:rPr>
              <a:t>B </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探究点三</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4" name="矩形 13">
            <a:hlinkClick r:id="rId5" action="ppaction://hlinksldjump"/>
          </p:cNvPr>
          <p:cNvSpPr/>
          <p:nvPr/>
        </p:nvSpPr>
        <p:spPr>
          <a:xfrm>
            <a:off x="4011686"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497936"/>
            <a:ext cx="8128000" cy="4116127"/>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itchFamily="18" charset="0"/>
                <a:cs typeface="Times New Roman" panose="02020603050405020304" pitchFamily="18" charset="0"/>
              </a:rPr>
              <a:t>1</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古代埃及文明主要向叙利亚和巴勒斯坦扩展</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西亚文明从两河流域南部向周边地区扩张</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古代希腊人则以移民和殖民的方式向地中海和黑海地区扩大影响。造成这种不同扩展方式的主要因素是</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　　</a:t>
            </a:r>
            <a:r>
              <a:rPr lang="en-US" altLang="zh-CN" sz="2200">
                <a:solidFill>
                  <a:srgbClr val="000000"/>
                </a:solidFill>
                <a:latin typeface="Times New Roman"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A.</a:t>
            </a:r>
            <a:r>
              <a:rPr lang="zh-CN" altLang="zh-CN" sz="2200">
                <a:solidFill>
                  <a:srgbClr val="000000"/>
                </a:solidFill>
                <a:latin typeface="Times New Roman" pitchFamily="18" charset="0"/>
                <a:cs typeface="Times New Roman" panose="02020603050405020304" pitchFamily="18" charset="0"/>
              </a:rPr>
              <a:t>社会分工与生产效率</a:t>
            </a:r>
            <a:r>
              <a:rPr lang="en-US" altLang="zh-CN" sz="2200">
                <a:solidFill>
                  <a:srgbClr val="000000"/>
                </a:solidFill>
                <a:latin typeface="Times New Roman" pitchFamily="18" charset="0"/>
                <a:cs typeface="Times New Roman" panose="02020603050405020304" pitchFamily="18" charset="0"/>
              </a:rPr>
              <a:t>	B.</a:t>
            </a:r>
            <a:r>
              <a:rPr lang="zh-CN" altLang="zh-CN" sz="2200">
                <a:solidFill>
                  <a:srgbClr val="000000"/>
                </a:solidFill>
                <a:latin typeface="Times New Roman" pitchFamily="18" charset="0"/>
                <a:cs typeface="Times New Roman" panose="02020603050405020304" pitchFamily="18" charset="0"/>
              </a:rPr>
              <a:t>文明开化的程度</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C.</a:t>
            </a:r>
            <a:r>
              <a:rPr lang="zh-CN" altLang="zh-CN" sz="2200">
                <a:solidFill>
                  <a:srgbClr val="000000"/>
                </a:solidFill>
                <a:latin typeface="Times New Roman" pitchFamily="18" charset="0"/>
                <a:cs typeface="Times New Roman" panose="02020603050405020304" pitchFamily="18" charset="0"/>
              </a:rPr>
              <a:t>社会组织与管理系统</a:t>
            </a:r>
            <a:r>
              <a:rPr lang="en-US" altLang="zh-CN" sz="2200">
                <a:solidFill>
                  <a:srgbClr val="000000"/>
                </a:solidFill>
                <a:latin typeface="Times New Roman" pitchFamily="18" charset="0"/>
                <a:cs typeface="Times New Roman" panose="02020603050405020304" pitchFamily="18" charset="0"/>
              </a:rPr>
              <a:t>	D.</a:t>
            </a:r>
            <a:r>
              <a:rPr lang="zh-CN" altLang="zh-CN" sz="2200">
                <a:solidFill>
                  <a:srgbClr val="000000"/>
                </a:solidFill>
                <a:latin typeface="Times New Roman" pitchFamily="18" charset="0"/>
                <a:cs typeface="Times New Roman" panose="02020603050405020304" pitchFamily="18" charset="0"/>
              </a:rPr>
              <a:t>经济形态的影响</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itchFamily="34" charset="0"/>
                <a:ea typeface="黑体" panose="02010609060101010101" pitchFamily="2" charset="-122"/>
                <a:cs typeface="Times New Roman" panose="02020603050405020304" pitchFamily="18" charset="0"/>
              </a:rPr>
              <a:t>答案</a:t>
            </a:r>
            <a:r>
              <a:rPr lang="en-US" altLang="zh-CN" sz="2200">
                <a:solidFill>
                  <a:srgbClr val="000000"/>
                </a:solidFill>
                <a:latin typeface="Times New Roman" pitchFamily="18" charset="0"/>
                <a:cs typeface="Times New Roman" panose="02020603050405020304" pitchFamily="18" charset="0"/>
              </a:rPr>
              <a:t>D</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itchFamily="34" charset="0"/>
                <a:ea typeface="黑体" panose="02010609060101010101" pitchFamily="2" charset="-122"/>
                <a:cs typeface="Times New Roman" panose="02020603050405020304" pitchFamily="18" charset="0"/>
              </a:rPr>
              <a:t>解析</a:t>
            </a:r>
            <a:r>
              <a:rPr lang="zh-CN" altLang="zh-CN" sz="2200">
                <a:solidFill>
                  <a:srgbClr val="000000"/>
                </a:solidFill>
                <a:latin typeface="Times New Roman" pitchFamily="18" charset="0"/>
                <a:ea typeface="楷体" pitchFamily="49" charset="-122"/>
                <a:cs typeface="Times New Roman" panose="02020603050405020304" pitchFamily="18" charset="0"/>
              </a:rPr>
              <a:t>根据材料并结合所学知识可知</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古代埃及和西亚文明的经济形态是农耕文明</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而古代希腊的经济形态主要是商业文明</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因而造成了不同的扩展方式</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故</a:t>
            </a:r>
            <a:r>
              <a:rPr lang="en-US" altLang="zh-CN" sz="2200">
                <a:solidFill>
                  <a:srgbClr val="000000"/>
                </a:solidFill>
                <a:latin typeface="Times New Roman" pitchFamily="18" charset="0"/>
                <a:cs typeface="Times New Roman" panose="02020603050405020304" pitchFamily="18" charset="0"/>
              </a:rPr>
              <a:t>D</a:t>
            </a:r>
            <a:r>
              <a:rPr lang="zh-CN" altLang="zh-CN" sz="2200">
                <a:solidFill>
                  <a:srgbClr val="000000"/>
                </a:solidFill>
                <a:latin typeface="Times New Roman" pitchFamily="18" charset="0"/>
                <a:ea typeface="楷体" pitchFamily="49" charset="-122"/>
                <a:cs typeface="Times New Roman" panose="02020603050405020304" pitchFamily="18" charset="0"/>
              </a:rPr>
              <a:t>项正确。</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nodeType="clickEffect">
                                  <p:stCondLst>
                                    <p:cond delay="0"/>
                                  </p:stCondLst>
                                  <p:childTnLst>
                                    <p:set>
                                      <p:cBhvr>
                                        <p:cTn id="6" dur="1" fill="hold">
                                          <p:stCondLst>
                                            <p:cond delay="0"/>
                                          </p:stCondLst>
                                        </p:cTn>
                                        <p:tgtEl>
                                          <p:spTgt spid="2">
                                            <p:txEl>
                                              <p:pRg st="3" end="3"/>
                                            </p:txEl>
                                          </p:spTgt>
                                        </p:tgtEl>
                                        <p:attrNameLst>
                                          <p:attrName>style.visibility</p:attrName>
                                        </p:attrNameLst>
                                      </p:cBhvr>
                                      <p:to>
                                        <p:strVal val="visible"/>
                                      </p:to>
                                    </p:set>
                                    <p:animEffect transition="in" filter="randombar(horizontal)">
                                      <p:cBhvr>
                                        <p:cTn id="7" dur="500"/>
                                        <p:tgtEl>
                                          <p:spTgt spid="2">
                                            <p:txEl>
                                              <p:pRg st="3" end="3"/>
                                            </p:txEl>
                                          </p:spTgt>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4" presetClass="entr" presetSubtype="10" fill="hold" nodeType="clickEffect">
                                  <p:stCondLst>
                                    <p:cond delay="0"/>
                                  </p:stCondLst>
                                  <p:childTnLst>
                                    <p:set>
                                      <p:cBhvr>
                                        <p:cTn id="12" dur="1" fill="hold">
                                          <p:stCondLst>
                                            <p:cond delay="0"/>
                                          </p:stCondLst>
                                        </p:cTn>
                                        <p:tgtEl>
                                          <p:spTgt spid="2">
                                            <p:txEl>
                                              <p:pRg st="4" end="4"/>
                                            </p:txEl>
                                          </p:spTgt>
                                        </p:tgtEl>
                                        <p:attrNameLst>
                                          <p:attrName>style.visibility</p:attrName>
                                        </p:attrNameLst>
                                      </p:cBhvr>
                                      <p:to>
                                        <p:strVal val="visible"/>
                                      </p:to>
                                    </p:set>
                                    <p:animEffect transition="in" filter="randombar(horizontal)">
                                      <p:cBhvr>
                                        <p:cTn id="13" dur="500"/>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探究点三</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4" name="矩形 13">
            <a:hlinkClick r:id="rId5" action="ppaction://hlinksldjump"/>
          </p:cNvPr>
          <p:cNvSpPr/>
          <p:nvPr/>
        </p:nvSpPr>
        <p:spPr>
          <a:xfrm>
            <a:off x="4011686"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497936"/>
            <a:ext cx="8128000" cy="4116127"/>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itchFamily="18" charset="0"/>
                <a:cs typeface="Times New Roman" panose="02020603050405020304" pitchFamily="18" charset="0"/>
              </a:rPr>
              <a:t>2</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古希腊人在黑海地区活动频繁</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黑海沿岸有大量的古希腊殖民地</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从黑海地区输出的有谷物、咸鱼、皮革和奴隶。在南方</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古希腊人和古埃及有频繁的贸易往来。据此推知</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当时的古希腊</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　　</a:t>
            </a:r>
            <a:r>
              <a:rPr lang="en-US" altLang="zh-CN" sz="2200">
                <a:solidFill>
                  <a:srgbClr val="000000"/>
                </a:solidFill>
                <a:latin typeface="Times New Roman"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A.</a:t>
            </a:r>
            <a:r>
              <a:rPr lang="zh-CN" altLang="zh-CN" sz="2200">
                <a:solidFill>
                  <a:srgbClr val="000000"/>
                </a:solidFill>
                <a:latin typeface="Times New Roman" pitchFamily="18" charset="0"/>
                <a:cs typeface="Times New Roman" panose="02020603050405020304" pitchFamily="18" charset="0"/>
              </a:rPr>
              <a:t>已经进入封建社会</a:t>
            </a:r>
            <a:r>
              <a:rPr lang="en-US" altLang="zh-CN" sz="2200">
                <a:solidFill>
                  <a:srgbClr val="000000"/>
                </a:solidFill>
                <a:latin typeface="Times New Roman" pitchFamily="18" charset="0"/>
                <a:cs typeface="Times New Roman" panose="02020603050405020304" pitchFamily="18" charset="0"/>
              </a:rPr>
              <a:t>	B.</a:t>
            </a:r>
            <a:r>
              <a:rPr lang="zh-CN" altLang="zh-CN" sz="2200">
                <a:solidFill>
                  <a:srgbClr val="000000"/>
                </a:solidFill>
                <a:latin typeface="Times New Roman" pitchFamily="18" charset="0"/>
                <a:cs typeface="Times New Roman" panose="02020603050405020304" pitchFamily="18" charset="0"/>
              </a:rPr>
              <a:t>海外贸易发达</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C.</a:t>
            </a:r>
            <a:r>
              <a:rPr lang="zh-CN" altLang="zh-CN" sz="2200">
                <a:solidFill>
                  <a:srgbClr val="000000"/>
                </a:solidFill>
                <a:latin typeface="Times New Roman" pitchFamily="18" charset="0"/>
                <a:cs typeface="Times New Roman" panose="02020603050405020304" pitchFamily="18" charset="0"/>
              </a:rPr>
              <a:t>政府垄断商业贸易</a:t>
            </a:r>
            <a:r>
              <a:rPr lang="en-US" altLang="zh-CN" sz="2200">
                <a:solidFill>
                  <a:srgbClr val="000000"/>
                </a:solidFill>
                <a:latin typeface="Times New Roman" pitchFamily="18" charset="0"/>
                <a:cs typeface="Times New Roman" panose="02020603050405020304" pitchFamily="18" charset="0"/>
              </a:rPr>
              <a:t>	D.</a:t>
            </a:r>
            <a:r>
              <a:rPr lang="zh-CN" altLang="zh-CN" sz="2200">
                <a:solidFill>
                  <a:srgbClr val="000000"/>
                </a:solidFill>
                <a:latin typeface="Times New Roman" pitchFamily="18" charset="0"/>
                <a:cs typeface="Times New Roman" panose="02020603050405020304" pitchFamily="18" charset="0"/>
              </a:rPr>
              <a:t>农业经济繁荣</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itchFamily="34" charset="0"/>
                <a:ea typeface="黑体" panose="02010609060101010101" pitchFamily="2" charset="-122"/>
                <a:cs typeface="Times New Roman" panose="02020603050405020304" pitchFamily="18" charset="0"/>
              </a:rPr>
              <a:t>答案</a:t>
            </a:r>
            <a:r>
              <a:rPr lang="en-US" altLang="zh-CN" sz="2200">
                <a:solidFill>
                  <a:srgbClr val="000000"/>
                </a:solidFill>
                <a:latin typeface="Times New Roman" pitchFamily="18" charset="0"/>
                <a:cs typeface="Times New Roman" panose="02020603050405020304" pitchFamily="18" charset="0"/>
              </a:rPr>
              <a:t>B</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itchFamily="34" charset="0"/>
                <a:ea typeface="黑体" panose="02010609060101010101" pitchFamily="2" charset="-122"/>
                <a:cs typeface="Times New Roman" panose="02020603050405020304" pitchFamily="18" charset="0"/>
              </a:rPr>
              <a:t>解析</a:t>
            </a:r>
            <a:r>
              <a:rPr lang="zh-CN" altLang="zh-CN" sz="2200">
                <a:solidFill>
                  <a:srgbClr val="000000"/>
                </a:solidFill>
                <a:latin typeface="Times New Roman" pitchFamily="18" charset="0"/>
                <a:ea typeface="楷体" pitchFamily="49" charset="-122"/>
                <a:cs typeface="Times New Roman" panose="02020603050405020304" pitchFamily="18" charset="0"/>
              </a:rPr>
              <a:t>根据材料信息可知</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当时古希腊与黑海、地中海周围地区都有频繁的贸易往来</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故</a:t>
            </a:r>
            <a:r>
              <a:rPr lang="en-US" altLang="zh-CN" sz="2200">
                <a:solidFill>
                  <a:srgbClr val="000000"/>
                </a:solidFill>
                <a:latin typeface="Times New Roman" pitchFamily="18" charset="0"/>
                <a:cs typeface="Times New Roman" panose="02020603050405020304" pitchFamily="18" charset="0"/>
              </a:rPr>
              <a:t>B</a:t>
            </a:r>
            <a:r>
              <a:rPr lang="zh-CN" altLang="zh-CN" sz="2200">
                <a:solidFill>
                  <a:srgbClr val="000000"/>
                </a:solidFill>
                <a:latin typeface="Times New Roman" pitchFamily="18" charset="0"/>
                <a:ea typeface="楷体" pitchFamily="49" charset="-122"/>
                <a:cs typeface="Times New Roman" panose="02020603050405020304" pitchFamily="18" charset="0"/>
              </a:rPr>
              <a:t>项正确</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根据材料信息</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奴隶</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可知</a:t>
            </a:r>
            <a:r>
              <a:rPr lang="en-US" altLang="zh-CN" sz="2200">
                <a:solidFill>
                  <a:srgbClr val="000000"/>
                </a:solidFill>
                <a:latin typeface="Times New Roman" pitchFamily="18" charset="0"/>
                <a:cs typeface="Times New Roman" panose="02020603050405020304" pitchFamily="18" charset="0"/>
              </a:rPr>
              <a:t>,A</a:t>
            </a:r>
            <a:r>
              <a:rPr lang="zh-CN" altLang="zh-CN" sz="2200">
                <a:solidFill>
                  <a:srgbClr val="000000"/>
                </a:solidFill>
                <a:latin typeface="Times New Roman" pitchFamily="18" charset="0"/>
                <a:ea typeface="楷体" pitchFamily="49" charset="-122"/>
                <a:cs typeface="Times New Roman" panose="02020603050405020304" pitchFamily="18" charset="0"/>
              </a:rPr>
              <a:t>项错误</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仅从材料信息无法推知</a:t>
            </a:r>
            <a:r>
              <a:rPr lang="en-US" altLang="zh-CN" sz="2200">
                <a:solidFill>
                  <a:srgbClr val="000000"/>
                </a:solidFill>
                <a:latin typeface="Times New Roman" pitchFamily="18" charset="0"/>
                <a:cs typeface="Times New Roman" panose="02020603050405020304" pitchFamily="18" charset="0"/>
              </a:rPr>
              <a:t>C</a:t>
            </a:r>
            <a:r>
              <a:rPr lang="zh-CN" altLang="zh-CN" sz="2200">
                <a:solidFill>
                  <a:srgbClr val="000000"/>
                </a:solidFill>
                <a:latin typeface="Times New Roman" pitchFamily="18" charset="0"/>
                <a:ea typeface="楷体" pitchFamily="49" charset="-122"/>
                <a:cs typeface="Times New Roman" panose="02020603050405020304" pitchFamily="18" charset="0"/>
              </a:rPr>
              <a:t>项结论</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黑海地区输出的谷物出自古希腊殖民地而不是古希腊本土</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故排除</a:t>
            </a:r>
            <a:r>
              <a:rPr lang="en-US" altLang="zh-CN" sz="2200">
                <a:solidFill>
                  <a:srgbClr val="000000"/>
                </a:solidFill>
                <a:latin typeface="Times New Roman" pitchFamily="18" charset="0"/>
                <a:cs typeface="Times New Roman" panose="02020603050405020304" pitchFamily="18" charset="0"/>
              </a:rPr>
              <a:t>D</a:t>
            </a:r>
            <a:r>
              <a:rPr lang="zh-CN" altLang="zh-CN" sz="2200">
                <a:solidFill>
                  <a:srgbClr val="000000"/>
                </a:solidFill>
                <a:latin typeface="Times New Roman" pitchFamily="18" charset="0"/>
                <a:ea typeface="楷体" pitchFamily="49" charset="-122"/>
                <a:cs typeface="Times New Roman" panose="02020603050405020304" pitchFamily="18" charset="0"/>
              </a:rPr>
              <a:t>项。</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nodeType="clickEffect">
                                  <p:stCondLst>
                                    <p:cond delay="0"/>
                                  </p:stCondLst>
                                  <p:childTnLst>
                                    <p:set>
                                      <p:cBhvr>
                                        <p:cTn id="6" dur="1" fill="hold">
                                          <p:stCondLst>
                                            <p:cond delay="0"/>
                                          </p:stCondLst>
                                        </p:cTn>
                                        <p:tgtEl>
                                          <p:spTgt spid="2">
                                            <p:txEl>
                                              <p:pRg st="3" end="3"/>
                                            </p:txEl>
                                          </p:spTgt>
                                        </p:tgtEl>
                                        <p:attrNameLst>
                                          <p:attrName>style.visibility</p:attrName>
                                        </p:attrNameLst>
                                      </p:cBhvr>
                                      <p:to>
                                        <p:strVal val="visible"/>
                                      </p:to>
                                    </p:set>
                                    <p:animEffect transition="in" filter="randombar(horizontal)">
                                      <p:cBhvr>
                                        <p:cTn id="7" dur="500"/>
                                        <p:tgtEl>
                                          <p:spTgt spid="2">
                                            <p:txEl>
                                              <p:pRg st="3" end="3"/>
                                            </p:txEl>
                                          </p:spTgt>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4" presetClass="entr" presetSubtype="10" fill="hold" nodeType="clickEffect">
                                  <p:stCondLst>
                                    <p:cond delay="0"/>
                                  </p:stCondLst>
                                  <p:childTnLst>
                                    <p:set>
                                      <p:cBhvr>
                                        <p:cTn id="12" dur="1" fill="hold">
                                          <p:stCondLst>
                                            <p:cond delay="0"/>
                                          </p:stCondLst>
                                        </p:cTn>
                                        <p:tgtEl>
                                          <p:spTgt spid="2">
                                            <p:txEl>
                                              <p:pRg st="4" end="4"/>
                                            </p:txEl>
                                          </p:spTgt>
                                        </p:tgtEl>
                                        <p:attrNameLst>
                                          <p:attrName>style.visibility</p:attrName>
                                        </p:attrNameLst>
                                      </p:cBhvr>
                                      <p:to>
                                        <p:strVal val="visible"/>
                                      </p:to>
                                    </p:set>
                                    <p:animEffect transition="in" filter="randombar(horizontal)">
                                      <p:cBhvr>
                                        <p:cTn id="13" dur="500"/>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探究点三</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4" name="矩形 13">
            <a:hlinkClick r:id="rId5" action="ppaction://hlinksldjump"/>
          </p:cNvPr>
          <p:cNvSpPr/>
          <p:nvPr/>
        </p:nvSpPr>
        <p:spPr>
          <a:xfrm>
            <a:off x="4011686"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510396"/>
            <a:ext cx="6080224" cy="2123658"/>
          </a:xfrm>
          <a:prstGeom prst="rect">
            <a:avLst/>
          </a:prstGeom>
        </p:spPr>
        <p:txBody>
          <a:bodyPr wrap="square">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itchFamily="18" charset="0"/>
                <a:cs typeface="Times New Roman" panose="02020603050405020304" pitchFamily="18" charset="0"/>
              </a:rPr>
              <a:t>3</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文物是研究历史的重要资料。右图银币出土于西安何家村</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铸造于日本和同年间</a:t>
            </a:r>
            <a:r>
              <a:rPr lang="en-US" altLang="zh-CN" sz="2200">
                <a:solidFill>
                  <a:srgbClr val="000000"/>
                </a:solidFill>
                <a:latin typeface="Times New Roman" pitchFamily="18" charset="0"/>
                <a:cs typeface="Times New Roman" panose="02020603050405020304" pitchFamily="18" charset="0"/>
              </a:rPr>
              <a:t>(706—714</a:t>
            </a:r>
            <a:r>
              <a:rPr lang="zh-CN" altLang="zh-CN" sz="2200">
                <a:solidFill>
                  <a:srgbClr val="000000"/>
                </a:solidFill>
                <a:latin typeface="Times New Roman" pitchFamily="18" charset="0"/>
                <a:cs typeface="Times New Roman" panose="02020603050405020304" pitchFamily="18" charset="0"/>
              </a:rPr>
              <a:t>年</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其形制、重量与开元通宝完全相同。据此推测这枚银币的铸造时间应当是我国历史上的</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　　</a:t>
            </a:r>
            <a:r>
              <a:rPr lang="en-US" altLang="zh-CN" sz="2200">
                <a:solidFill>
                  <a:srgbClr val="000000"/>
                </a:solidFill>
                <a:latin typeface="Times New Roman"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A.</a:t>
            </a:r>
            <a:r>
              <a:rPr lang="zh-CN" altLang="zh-CN" sz="2200">
                <a:solidFill>
                  <a:srgbClr val="000000"/>
                </a:solidFill>
                <a:latin typeface="Times New Roman" pitchFamily="18" charset="0"/>
                <a:cs typeface="Times New Roman" panose="02020603050405020304" pitchFamily="18" charset="0"/>
              </a:rPr>
              <a:t>汉朝</a:t>
            </a:r>
            <a:r>
              <a:rPr lang="en-US" altLang="zh-CN" sz="2200">
                <a:solidFill>
                  <a:srgbClr val="000000"/>
                </a:solidFill>
                <a:latin typeface="Times New Roman" pitchFamily="18" charset="0"/>
                <a:cs typeface="Times New Roman" panose="02020603050405020304" pitchFamily="18" charset="0"/>
              </a:rPr>
              <a:t>	B.</a:t>
            </a:r>
            <a:r>
              <a:rPr lang="zh-CN" altLang="zh-CN" sz="2200">
                <a:solidFill>
                  <a:srgbClr val="000000"/>
                </a:solidFill>
                <a:latin typeface="Times New Roman" pitchFamily="18" charset="0"/>
                <a:cs typeface="Times New Roman" panose="02020603050405020304" pitchFamily="18" charset="0"/>
              </a:rPr>
              <a:t>北魏</a:t>
            </a:r>
            <a:r>
              <a:rPr lang="en-US" altLang="zh-CN" sz="2200">
                <a:solidFill>
                  <a:srgbClr val="000000"/>
                </a:solidFill>
                <a:latin typeface="Times New Roman" pitchFamily="18" charset="0"/>
                <a:cs typeface="Times New Roman" panose="02020603050405020304" pitchFamily="18" charset="0"/>
              </a:rPr>
              <a:t>	C.</a:t>
            </a:r>
            <a:r>
              <a:rPr lang="zh-CN" altLang="zh-CN" sz="2200">
                <a:solidFill>
                  <a:srgbClr val="000000"/>
                </a:solidFill>
                <a:latin typeface="Times New Roman" pitchFamily="18" charset="0"/>
                <a:cs typeface="Times New Roman" panose="02020603050405020304" pitchFamily="18" charset="0"/>
              </a:rPr>
              <a:t>唐朝</a:t>
            </a:r>
            <a:r>
              <a:rPr lang="en-US" altLang="zh-CN" sz="2200">
                <a:solidFill>
                  <a:srgbClr val="000000"/>
                </a:solidFill>
                <a:latin typeface="Times New Roman" pitchFamily="18" charset="0"/>
                <a:cs typeface="Times New Roman" panose="02020603050405020304" pitchFamily="18" charset="0"/>
              </a:rPr>
              <a:t>	D.</a:t>
            </a:r>
            <a:r>
              <a:rPr lang="zh-CN" altLang="zh-CN" sz="2200" smtClean="0">
                <a:solidFill>
                  <a:srgbClr val="000000"/>
                </a:solidFill>
                <a:latin typeface="Times New Roman" pitchFamily="18" charset="0"/>
                <a:cs typeface="Times New Roman" panose="02020603050405020304" pitchFamily="18" charset="0"/>
              </a:rPr>
              <a:t>宋朝</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p:txBody>
      </p:sp>
      <p:pic>
        <p:nvPicPr>
          <p:cNvPr id="7" name="M03.eps" descr="id:2147493821;FounderCES"/>
          <p:cNvPicPr/>
          <p:nvPr/>
        </p:nvPicPr>
        <p:blipFill>
          <a:blip r:embed="rId6"/>
          <a:stretch>
            <a:fillRect/>
          </a:stretch>
        </p:blipFill>
        <p:spPr>
          <a:xfrm>
            <a:off x="6588224" y="1556792"/>
            <a:ext cx="2016224" cy="1974048"/>
          </a:xfrm>
          <a:prstGeom prst="rect">
            <a:avLst/>
          </a:prstGeom>
        </p:spPr>
      </p:pic>
      <p:sp>
        <p:nvSpPr>
          <p:cNvPr id="3" name="矩形 2"/>
          <p:cNvSpPr>
            <a:spLocks noChangeAspect="1"/>
          </p:cNvSpPr>
          <p:nvPr/>
        </p:nvSpPr>
        <p:spPr>
          <a:xfrm>
            <a:off x="508000" y="3634054"/>
            <a:ext cx="8128000" cy="1678536"/>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FF0000"/>
                </a:solidFill>
                <a:latin typeface="Arial" pitchFamily="34" charset="0"/>
                <a:ea typeface="黑体" panose="02010609060101010101" pitchFamily="2" charset="-122"/>
                <a:cs typeface="Times New Roman" panose="02020603050405020304" pitchFamily="18" charset="0"/>
              </a:rPr>
              <a:t>答案</a:t>
            </a:r>
            <a:r>
              <a:rPr lang="en-US" altLang="zh-CN" sz="2200">
                <a:solidFill>
                  <a:srgbClr val="000000"/>
                </a:solidFill>
                <a:latin typeface="Times New Roman" pitchFamily="18" charset="0"/>
                <a:cs typeface="Times New Roman" panose="02020603050405020304" pitchFamily="18" charset="0"/>
              </a:rPr>
              <a:t>C</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itchFamily="34" charset="0"/>
                <a:ea typeface="黑体" panose="02010609060101010101" pitchFamily="2" charset="-122"/>
                <a:cs typeface="Times New Roman" panose="02020603050405020304" pitchFamily="18" charset="0"/>
              </a:rPr>
              <a:t>解析</a:t>
            </a:r>
            <a:r>
              <a:rPr lang="zh-CN" altLang="zh-CN" sz="2200">
                <a:solidFill>
                  <a:srgbClr val="000000"/>
                </a:solidFill>
                <a:latin typeface="Times New Roman" pitchFamily="18" charset="0"/>
                <a:ea typeface="楷体" pitchFamily="49" charset="-122"/>
                <a:cs typeface="Times New Roman" panose="02020603050405020304" pitchFamily="18" charset="0"/>
              </a:rPr>
              <a:t>结合所学知识可知</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开元通宝为唐朝货币</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材料提供的时间也处于中国的唐朝时期</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据此可推测这枚银币的铸造时间应当是唐朝</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故</a:t>
            </a:r>
            <a:r>
              <a:rPr lang="en-US" altLang="zh-CN" sz="2200">
                <a:solidFill>
                  <a:srgbClr val="000000"/>
                </a:solidFill>
                <a:latin typeface="Times New Roman" pitchFamily="18" charset="0"/>
                <a:cs typeface="Times New Roman" panose="02020603050405020304" pitchFamily="18" charset="0"/>
              </a:rPr>
              <a:t>C</a:t>
            </a:r>
            <a:r>
              <a:rPr lang="zh-CN" altLang="zh-CN" sz="2200">
                <a:solidFill>
                  <a:srgbClr val="000000"/>
                </a:solidFill>
                <a:latin typeface="Times New Roman" pitchFamily="18" charset="0"/>
                <a:ea typeface="楷体" pitchFamily="49" charset="-122"/>
                <a:cs typeface="Times New Roman" panose="02020603050405020304" pitchFamily="18" charset="0"/>
              </a:rPr>
              <a:t>项正确。</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4" presetClass="entr" presetSubtype="10"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3"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探究点三</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4" name="矩形 13">
            <a:hlinkClick r:id="rId5" action="ppaction://hlinksldjump"/>
          </p:cNvPr>
          <p:cNvSpPr/>
          <p:nvPr/>
        </p:nvSpPr>
        <p:spPr>
          <a:xfrm>
            <a:off x="4011686"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484784"/>
            <a:ext cx="8128000" cy="4154984"/>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itchFamily="18" charset="0"/>
                <a:cs typeface="Times New Roman" panose="02020603050405020304" pitchFamily="18" charset="0"/>
              </a:rPr>
              <a:t>4</a:t>
            </a:r>
            <a:r>
              <a:rPr lang="en-US" altLang="zh-CN" sz="2200">
                <a:solidFill>
                  <a:srgbClr val="000000"/>
                </a:solidFill>
                <a:latin typeface="Times New Roman" pitchFamily="18" charset="0"/>
                <a:cs typeface="Times New Roman" panose="02020603050405020304" pitchFamily="18" charset="0"/>
              </a:rPr>
              <a:t>.2012</a:t>
            </a:r>
            <a:r>
              <a:rPr lang="zh-CN" altLang="zh-CN" sz="2200">
                <a:solidFill>
                  <a:srgbClr val="000000"/>
                </a:solidFill>
                <a:latin typeface="Times New Roman" pitchFamily="18" charset="0"/>
                <a:cs typeface="Times New Roman" panose="02020603050405020304" pitchFamily="18" charset="0"/>
              </a:rPr>
              <a:t>年中国邮政发行一套《丝绸之路》邮票</a:t>
            </a:r>
            <a:r>
              <a:rPr lang="en-US" altLang="zh-CN" sz="2200" smtClean="0">
                <a:solidFill>
                  <a:srgbClr val="000000"/>
                </a:solidFill>
                <a:latin typeface="Times New Roman" pitchFamily="18" charset="0"/>
                <a:cs typeface="Times New Roman" panose="02020603050405020304" pitchFamily="18" charset="0"/>
              </a:rPr>
              <a:t>,</a:t>
            </a:r>
          </a:p>
          <a:p>
            <a:pPr>
              <a:lnSpc>
                <a:spcPct val="120000"/>
              </a:lnSpc>
              <a:spcAft>
                <a:spcPct val="0"/>
              </a:spcAft>
              <a:tabLst>
                <a:tab pos="1188085"/>
                <a:tab pos="2163445"/>
                <a:tab pos="3142615"/>
                <a:tab pos="4190365"/>
              </a:tabLst>
            </a:pPr>
            <a:r>
              <a:rPr lang="zh-CN" altLang="zh-CN" sz="2200" smtClean="0">
                <a:solidFill>
                  <a:srgbClr val="000000"/>
                </a:solidFill>
                <a:latin typeface="Times New Roman" pitchFamily="18" charset="0"/>
                <a:cs typeface="Times New Roman" panose="02020603050405020304" pitchFamily="18" charset="0"/>
              </a:rPr>
              <a:t>其中一</a:t>
            </a:r>
            <a:r>
              <a:rPr lang="zh-CN" altLang="zh-CN" sz="2200">
                <a:solidFill>
                  <a:srgbClr val="000000"/>
                </a:solidFill>
                <a:latin typeface="Times New Roman" pitchFamily="18" charset="0"/>
                <a:cs typeface="Times New Roman" panose="02020603050405020304" pitchFamily="18" charset="0"/>
              </a:rPr>
              <a:t>枚主题是千年帝京</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下图</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。该枚邮票</a:t>
            </a:r>
            <a:r>
              <a:rPr lang="zh-CN" altLang="zh-CN" sz="2200" smtClean="0">
                <a:solidFill>
                  <a:srgbClr val="000000"/>
                </a:solidFill>
                <a:latin typeface="Times New Roman" pitchFamily="18" charset="0"/>
                <a:cs typeface="Times New Roman" panose="02020603050405020304" pitchFamily="18" charset="0"/>
              </a:rPr>
              <a:t>最佳</a:t>
            </a:r>
            <a:endParaRPr lang="en-US" altLang="zh-CN" sz="2200" smtClean="0">
              <a:solidFill>
                <a:srgbClr val="000000"/>
              </a:solidFill>
              <a:latin typeface="Times New Roman" pitchFamily="18" charset="0"/>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smtClean="0">
                <a:solidFill>
                  <a:srgbClr val="000000"/>
                </a:solidFill>
                <a:latin typeface="Times New Roman" pitchFamily="18" charset="0"/>
                <a:cs typeface="Times New Roman" panose="02020603050405020304" pitchFamily="18" charset="0"/>
              </a:rPr>
              <a:t>首发</a:t>
            </a:r>
            <a:r>
              <a:rPr lang="zh-CN" altLang="zh-CN" sz="2200">
                <a:solidFill>
                  <a:srgbClr val="000000"/>
                </a:solidFill>
                <a:latin typeface="Times New Roman" pitchFamily="18" charset="0"/>
                <a:cs typeface="Times New Roman" panose="02020603050405020304" pitchFamily="18" charset="0"/>
              </a:rPr>
              <a:t>地应在</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　　</a:t>
            </a:r>
            <a:r>
              <a:rPr lang="en-US" altLang="zh-CN" sz="2200">
                <a:solidFill>
                  <a:srgbClr val="000000"/>
                </a:solidFill>
                <a:latin typeface="Times New Roman"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A.</a:t>
            </a:r>
            <a:r>
              <a:rPr lang="zh-CN" altLang="zh-CN" sz="2200">
                <a:solidFill>
                  <a:srgbClr val="000000"/>
                </a:solidFill>
                <a:latin typeface="Times New Roman" pitchFamily="18" charset="0"/>
                <a:cs typeface="Times New Roman" panose="02020603050405020304" pitchFamily="18" charset="0"/>
              </a:rPr>
              <a:t>北京</a:t>
            </a:r>
            <a:r>
              <a:rPr lang="en-US" altLang="zh-CN" sz="2200">
                <a:solidFill>
                  <a:srgbClr val="000000"/>
                </a:solidFill>
                <a:latin typeface="Times New Roman" pitchFamily="18" charset="0"/>
                <a:cs typeface="Times New Roman" panose="02020603050405020304" pitchFamily="18" charset="0"/>
              </a:rPr>
              <a:t>	B.</a:t>
            </a:r>
            <a:r>
              <a:rPr lang="zh-CN" altLang="zh-CN" sz="2200">
                <a:solidFill>
                  <a:srgbClr val="000000"/>
                </a:solidFill>
                <a:latin typeface="Times New Roman" pitchFamily="18" charset="0"/>
                <a:cs typeface="Times New Roman" panose="02020603050405020304" pitchFamily="18" charset="0"/>
              </a:rPr>
              <a:t>西安</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C.</a:t>
            </a:r>
            <a:r>
              <a:rPr lang="zh-CN" altLang="zh-CN" sz="2200">
                <a:solidFill>
                  <a:srgbClr val="000000"/>
                </a:solidFill>
                <a:latin typeface="Times New Roman" pitchFamily="18" charset="0"/>
                <a:cs typeface="Times New Roman" panose="02020603050405020304" pitchFamily="18" charset="0"/>
              </a:rPr>
              <a:t>罗马</a:t>
            </a:r>
            <a:r>
              <a:rPr lang="en-US" altLang="zh-CN" sz="2200">
                <a:solidFill>
                  <a:srgbClr val="000000"/>
                </a:solidFill>
                <a:latin typeface="Times New Roman" pitchFamily="18" charset="0"/>
                <a:cs typeface="Times New Roman" panose="02020603050405020304" pitchFamily="18" charset="0"/>
              </a:rPr>
              <a:t>	D.</a:t>
            </a:r>
            <a:r>
              <a:rPr lang="zh-CN" altLang="zh-CN" sz="2200">
                <a:solidFill>
                  <a:srgbClr val="000000"/>
                </a:solidFill>
                <a:latin typeface="Times New Roman" pitchFamily="18" charset="0"/>
                <a:cs typeface="Times New Roman" panose="02020603050405020304" pitchFamily="18" charset="0"/>
              </a:rPr>
              <a:t>伊斯坦布尔</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itchFamily="34" charset="0"/>
                <a:ea typeface="黑体" panose="02010609060101010101" pitchFamily="2" charset="-122"/>
                <a:cs typeface="Times New Roman" panose="02020603050405020304" pitchFamily="18" charset="0"/>
              </a:rPr>
              <a:t>答案</a:t>
            </a:r>
            <a:r>
              <a:rPr lang="en-US" altLang="zh-CN" sz="2200">
                <a:solidFill>
                  <a:srgbClr val="000000"/>
                </a:solidFill>
                <a:latin typeface="Times New Roman" pitchFamily="18" charset="0"/>
                <a:cs typeface="Times New Roman" panose="02020603050405020304" pitchFamily="18" charset="0"/>
              </a:rPr>
              <a:t>B</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itchFamily="34" charset="0"/>
                <a:ea typeface="黑体" panose="02010609060101010101" pitchFamily="2" charset="-122"/>
                <a:cs typeface="Times New Roman" panose="02020603050405020304" pitchFamily="18" charset="0"/>
              </a:rPr>
              <a:t>解析</a:t>
            </a:r>
            <a:r>
              <a:rPr lang="zh-CN" altLang="zh-CN" sz="2200">
                <a:solidFill>
                  <a:srgbClr val="000000"/>
                </a:solidFill>
                <a:latin typeface="Times New Roman" pitchFamily="18" charset="0"/>
                <a:ea typeface="楷体" pitchFamily="49" charset="-122"/>
                <a:cs typeface="Times New Roman" panose="02020603050405020304" pitchFamily="18" charset="0"/>
              </a:rPr>
              <a:t>根据图中的大雁塔等信息</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并结合所学可知</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丝绸之路上的千年帝京</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指的是曾作为汉唐都城的西安</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故</a:t>
            </a:r>
            <a:r>
              <a:rPr lang="en-US" altLang="zh-CN" sz="2200">
                <a:solidFill>
                  <a:srgbClr val="000000"/>
                </a:solidFill>
                <a:latin typeface="Times New Roman" pitchFamily="18" charset="0"/>
                <a:cs typeface="Times New Roman" panose="02020603050405020304" pitchFamily="18" charset="0"/>
              </a:rPr>
              <a:t>B</a:t>
            </a:r>
            <a:r>
              <a:rPr lang="zh-CN" altLang="zh-CN" sz="2200">
                <a:solidFill>
                  <a:srgbClr val="000000"/>
                </a:solidFill>
                <a:latin typeface="Times New Roman" pitchFamily="18" charset="0"/>
                <a:ea typeface="楷体" pitchFamily="49" charset="-122"/>
                <a:cs typeface="Times New Roman" panose="02020603050405020304" pitchFamily="18" charset="0"/>
              </a:rPr>
              <a:t>项正确</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北京虽然作为古都</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但其与丝绸之路无关</a:t>
            </a:r>
            <a:r>
              <a:rPr lang="en-US" altLang="zh-CN" sz="2200">
                <a:solidFill>
                  <a:srgbClr val="000000"/>
                </a:solidFill>
                <a:latin typeface="Times New Roman" pitchFamily="18" charset="0"/>
                <a:cs typeface="Times New Roman" panose="02020603050405020304" pitchFamily="18" charset="0"/>
              </a:rPr>
              <a:t>,A</a:t>
            </a:r>
            <a:r>
              <a:rPr lang="zh-CN" altLang="zh-CN" sz="2200">
                <a:solidFill>
                  <a:srgbClr val="000000"/>
                </a:solidFill>
                <a:latin typeface="Times New Roman" pitchFamily="18" charset="0"/>
                <a:ea typeface="楷体" pitchFamily="49" charset="-122"/>
                <a:cs typeface="Times New Roman" panose="02020603050405020304" pitchFamily="18" charset="0"/>
              </a:rPr>
              <a:t>项错误</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罗马和伊斯坦布尔这两座欧洲城市</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均与大雁塔、丝绸之路和千年帝京无关</a:t>
            </a:r>
            <a:r>
              <a:rPr lang="en-US" altLang="zh-CN" sz="2200">
                <a:solidFill>
                  <a:srgbClr val="000000"/>
                </a:solidFill>
                <a:latin typeface="Times New Roman" pitchFamily="18" charset="0"/>
                <a:cs typeface="Times New Roman" panose="02020603050405020304" pitchFamily="18" charset="0"/>
              </a:rPr>
              <a:t>,C</a:t>
            </a:r>
            <a:r>
              <a:rPr lang="zh-CN" altLang="zh-CN" sz="2200">
                <a:solidFill>
                  <a:srgbClr val="000000"/>
                </a:solidFill>
                <a:latin typeface="Times New Roman" pitchFamily="18" charset="0"/>
                <a:ea typeface="楷体" pitchFamily="49" charset="-122"/>
                <a:cs typeface="Times New Roman" panose="02020603050405020304" pitchFamily="18" charset="0"/>
              </a:rPr>
              <a:t>、</a:t>
            </a:r>
            <a:r>
              <a:rPr lang="en-US" altLang="zh-CN" sz="2200">
                <a:solidFill>
                  <a:srgbClr val="000000"/>
                </a:solidFill>
                <a:latin typeface="Times New Roman" pitchFamily="18" charset="0"/>
                <a:cs typeface="Times New Roman" panose="02020603050405020304" pitchFamily="18" charset="0"/>
              </a:rPr>
              <a:t>D</a:t>
            </a:r>
            <a:r>
              <a:rPr lang="zh-CN" altLang="zh-CN" sz="2200">
                <a:solidFill>
                  <a:srgbClr val="000000"/>
                </a:solidFill>
                <a:latin typeface="Times New Roman" pitchFamily="18" charset="0"/>
                <a:ea typeface="楷体" pitchFamily="49" charset="-122"/>
                <a:cs typeface="Times New Roman" panose="02020603050405020304" pitchFamily="18" charset="0"/>
              </a:rPr>
              <a:t>两项均错误。</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pic>
        <p:nvPicPr>
          <p:cNvPr id="7" name="M04.eps" descr="id:2147493828;FounderCES"/>
          <p:cNvPicPr/>
          <p:nvPr/>
        </p:nvPicPr>
        <p:blipFill>
          <a:blip r:embed="rId6"/>
          <a:stretch>
            <a:fillRect/>
          </a:stretch>
        </p:blipFill>
        <p:spPr>
          <a:xfrm>
            <a:off x="6660232" y="1628539"/>
            <a:ext cx="1652483" cy="2160240"/>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nodeType="clickEffect">
                                  <p:stCondLst>
                                    <p:cond delay="0"/>
                                  </p:stCondLst>
                                  <p:childTnLst>
                                    <p:set>
                                      <p:cBhvr>
                                        <p:cTn id="6" dur="1" fill="hold">
                                          <p:stCondLst>
                                            <p:cond delay="0"/>
                                          </p:stCondLst>
                                        </p:cTn>
                                        <p:tgtEl>
                                          <p:spTgt spid="2">
                                            <p:txEl>
                                              <p:pRg st="5" end="5"/>
                                            </p:txEl>
                                          </p:spTgt>
                                        </p:tgtEl>
                                        <p:attrNameLst>
                                          <p:attrName>style.visibility</p:attrName>
                                        </p:attrNameLst>
                                      </p:cBhvr>
                                      <p:to>
                                        <p:strVal val="visible"/>
                                      </p:to>
                                    </p:set>
                                    <p:animEffect transition="in" filter="randombar(horizontal)">
                                      <p:cBhvr>
                                        <p:cTn id="7" dur="500"/>
                                        <p:tgtEl>
                                          <p:spTgt spid="2">
                                            <p:txEl>
                                              <p:pRg st="5" end="5"/>
                                            </p:txEl>
                                          </p:spTgt>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4" presetClass="entr" presetSubtype="10" fill="hold" nodeType="clickEffect">
                                  <p:stCondLst>
                                    <p:cond delay="0"/>
                                  </p:stCondLst>
                                  <p:childTnLst>
                                    <p:set>
                                      <p:cBhvr>
                                        <p:cTn id="12" dur="1" fill="hold">
                                          <p:stCondLst>
                                            <p:cond delay="0"/>
                                          </p:stCondLst>
                                        </p:cTn>
                                        <p:tgtEl>
                                          <p:spTgt spid="2">
                                            <p:txEl>
                                              <p:pRg st="6" end="6"/>
                                            </p:txEl>
                                          </p:spTgt>
                                        </p:tgtEl>
                                        <p:attrNameLst>
                                          <p:attrName>style.visibility</p:attrName>
                                        </p:attrNameLst>
                                      </p:cBhvr>
                                      <p:to>
                                        <p:strVal val="visible"/>
                                      </p:to>
                                    </p:set>
                                    <p:animEffect transition="in" filter="randombar(horizontal)">
                                      <p:cBhvr>
                                        <p:cTn id="13" dur="500"/>
                                        <p:tgtEl>
                                          <p:spTgt spid="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探究点三</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4" name="矩形 13">
            <a:hlinkClick r:id="rId5" action="ppaction://hlinksldjump"/>
          </p:cNvPr>
          <p:cNvSpPr/>
          <p:nvPr/>
        </p:nvSpPr>
        <p:spPr>
          <a:xfrm>
            <a:off x="4011686"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497936"/>
            <a:ext cx="8128000" cy="4116127"/>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itchFamily="18" charset="0"/>
                <a:cs typeface="Times New Roman" panose="02020603050405020304" pitchFamily="18" charset="0"/>
              </a:rPr>
              <a:t>5</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明太祖时出于政治上的考虑</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实行严格的海禁政策</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当时</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海外贸易唯一的合法途径是由官方控制和垄断的</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　　</a:t>
            </a:r>
            <a:r>
              <a:rPr lang="en-US" altLang="zh-CN" sz="2200">
                <a:solidFill>
                  <a:srgbClr val="000000"/>
                </a:solidFill>
                <a:latin typeface="Times New Roman"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A.</a:t>
            </a:r>
            <a:r>
              <a:rPr lang="zh-CN" altLang="zh-CN" sz="2200">
                <a:solidFill>
                  <a:srgbClr val="000000"/>
                </a:solidFill>
                <a:latin typeface="Times New Roman" pitchFamily="18" charset="0"/>
                <a:cs typeface="Times New Roman" panose="02020603050405020304" pitchFamily="18" charset="0"/>
              </a:rPr>
              <a:t>朝贡贸易</a:t>
            </a:r>
            <a:r>
              <a:rPr lang="en-US" altLang="zh-CN" sz="2200">
                <a:solidFill>
                  <a:srgbClr val="000000"/>
                </a:solidFill>
                <a:latin typeface="Times New Roman" pitchFamily="18" charset="0"/>
                <a:cs typeface="Times New Roman" panose="02020603050405020304" pitchFamily="18" charset="0"/>
              </a:rPr>
              <a:t>	B.“</a:t>
            </a:r>
            <a:r>
              <a:rPr lang="zh-CN" altLang="zh-CN" sz="2200">
                <a:solidFill>
                  <a:srgbClr val="000000"/>
                </a:solidFill>
                <a:latin typeface="Times New Roman" pitchFamily="18" charset="0"/>
                <a:cs typeface="Times New Roman" panose="02020603050405020304" pitchFamily="18" charset="0"/>
              </a:rPr>
              <a:t>十三行</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贸易</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C.</a:t>
            </a:r>
            <a:r>
              <a:rPr lang="zh-CN" altLang="zh-CN" sz="2200">
                <a:solidFill>
                  <a:srgbClr val="000000"/>
                </a:solidFill>
                <a:latin typeface="Times New Roman" pitchFamily="18" charset="0"/>
                <a:cs typeface="Times New Roman" panose="02020603050405020304" pitchFamily="18" charset="0"/>
              </a:rPr>
              <a:t>行会贸易</a:t>
            </a:r>
            <a:r>
              <a:rPr lang="en-US" altLang="zh-CN" sz="2200">
                <a:solidFill>
                  <a:srgbClr val="000000"/>
                </a:solidFill>
                <a:latin typeface="Times New Roman" pitchFamily="18" charset="0"/>
                <a:cs typeface="Times New Roman" panose="02020603050405020304" pitchFamily="18" charset="0"/>
              </a:rPr>
              <a:t>	D.</a:t>
            </a:r>
            <a:r>
              <a:rPr lang="zh-CN" altLang="zh-CN" sz="2200">
                <a:solidFill>
                  <a:srgbClr val="000000"/>
                </a:solidFill>
                <a:latin typeface="Times New Roman" pitchFamily="18" charset="0"/>
                <a:cs typeface="Times New Roman" panose="02020603050405020304" pitchFamily="18" charset="0"/>
              </a:rPr>
              <a:t>私人贸易</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itchFamily="34" charset="0"/>
                <a:ea typeface="黑体" panose="02010609060101010101" pitchFamily="2" charset="-122"/>
                <a:cs typeface="Times New Roman" panose="02020603050405020304" pitchFamily="18" charset="0"/>
              </a:rPr>
              <a:t>答案</a:t>
            </a:r>
            <a:r>
              <a:rPr lang="en-US" altLang="zh-CN" sz="2200">
                <a:solidFill>
                  <a:srgbClr val="000000"/>
                </a:solidFill>
                <a:latin typeface="Times New Roman" pitchFamily="18" charset="0"/>
                <a:cs typeface="Times New Roman" panose="02020603050405020304" pitchFamily="18" charset="0"/>
              </a:rPr>
              <a:t>A</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itchFamily="34" charset="0"/>
                <a:ea typeface="黑体" panose="02010609060101010101" pitchFamily="2" charset="-122"/>
                <a:cs typeface="Times New Roman" panose="02020603050405020304" pitchFamily="18" charset="0"/>
              </a:rPr>
              <a:t>解析</a:t>
            </a:r>
            <a:r>
              <a:rPr lang="zh-CN" altLang="zh-CN" sz="2200">
                <a:solidFill>
                  <a:srgbClr val="000000"/>
                </a:solidFill>
                <a:latin typeface="Times New Roman" pitchFamily="18" charset="0"/>
                <a:ea typeface="楷体" pitchFamily="49" charset="-122"/>
                <a:cs typeface="Times New Roman" panose="02020603050405020304" pitchFamily="18" charset="0"/>
              </a:rPr>
              <a:t>根据所学可知</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明初</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统治者实行海禁政策</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而海外国家要来中国贸易</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则需以朝贡的形式</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故选</a:t>
            </a:r>
            <a:r>
              <a:rPr lang="en-US" altLang="zh-CN" sz="2200">
                <a:solidFill>
                  <a:srgbClr val="000000"/>
                </a:solidFill>
                <a:latin typeface="Times New Roman" pitchFamily="18" charset="0"/>
                <a:cs typeface="Times New Roman" panose="02020603050405020304" pitchFamily="18" charset="0"/>
              </a:rPr>
              <a:t>A</a:t>
            </a:r>
            <a:r>
              <a:rPr lang="zh-CN" altLang="zh-CN" sz="2200">
                <a:solidFill>
                  <a:srgbClr val="000000"/>
                </a:solidFill>
                <a:latin typeface="Times New Roman" pitchFamily="18" charset="0"/>
                <a:ea typeface="楷体" pitchFamily="49" charset="-122"/>
                <a:cs typeface="Times New Roman" panose="02020603050405020304" pitchFamily="18" charset="0"/>
              </a:rPr>
              <a:t>项。</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十三行</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设立于清朝</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与材料中</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明太祖</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不符</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故排除</a:t>
            </a:r>
            <a:r>
              <a:rPr lang="en-US" altLang="zh-CN" sz="2200">
                <a:solidFill>
                  <a:srgbClr val="000000"/>
                </a:solidFill>
                <a:latin typeface="Times New Roman" pitchFamily="18" charset="0"/>
                <a:cs typeface="Times New Roman" panose="02020603050405020304" pitchFamily="18" charset="0"/>
              </a:rPr>
              <a:t>B</a:t>
            </a:r>
            <a:r>
              <a:rPr lang="zh-CN" altLang="zh-CN" sz="2200">
                <a:solidFill>
                  <a:srgbClr val="000000"/>
                </a:solidFill>
                <a:latin typeface="Times New Roman" pitchFamily="18" charset="0"/>
                <a:ea typeface="楷体" pitchFamily="49" charset="-122"/>
                <a:cs typeface="Times New Roman" panose="02020603050405020304" pitchFamily="18" charset="0"/>
              </a:rPr>
              <a:t>项</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行会是指我国古代城市商品经济中的工商业组织</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与材料中</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海外贸易</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不符</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故排除</a:t>
            </a:r>
            <a:r>
              <a:rPr lang="en-US" altLang="zh-CN" sz="2200">
                <a:solidFill>
                  <a:srgbClr val="000000"/>
                </a:solidFill>
                <a:latin typeface="Times New Roman" pitchFamily="18" charset="0"/>
                <a:cs typeface="Times New Roman" panose="02020603050405020304" pitchFamily="18" charset="0"/>
              </a:rPr>
              <a:t>C</a:t>
            </a:r>
            <a:r>
              <a:rPr lang="zh-CN" altLang="zh-CN" sz="2200">
                <a:solidFill>
                  <a:srgbClr val="000000"/>
                </a:solidFill>
                <a:latin typeface="Times New Roman" pitchFamily="18" charset="0"/>
                <a:ea typeface="楷体" pitchFamily="49" charset="-122"/>
                <a:cs typeface="Times New Roman" panose="02020603050405020304" pitchFamily="18" charset="0"/>
              </a:rPr>
              <a:t>项</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私人贸易的说法与材料中</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由官方控制和垄断</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不符</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故排除</a:t>
            </a:r>
            <a:r>
              <a:rPr lang="en-US" altLang="zh-CN" sz="2200">
                <a:solidFill>
                  <a:srgbClr val="000000"/>
                </a:solidFill>
                <a:latin typeface="Times New Roman" pitchFamily="18" charset="0"/>
                <a:cs typeface="Times New Roman" panose="02020603050405020304" pitchFamily="18" charset="0"/>
              </a:rPr>
              <a:t>D</a:t>
            </a:r>
            <a:r>
              <a:rPr lang="zh-CN" altLang="zh-CN" sz="2200">
                <a:solidFill>
                  <a:srgbClr val="000000"/>
                </a:solidFill>
                <a:latin typeface="Times New Roman" pitchFamily="18" charset="0"/>
                <a:ea typeface="楷体" pitchFamily="49" charset="-122"/>
                <a:cs typeface="Times New Roman" panose="02020603050405020304" pitchFamily="18" charset="0"/>
              </a:rPr>
              <a:t>项。</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nodeType="clickEffect">
                                  <p:stCondLst>
                                    <p:cond delay="0"/>
                                  </p:stCondLst>
                                  <p:childTnLst>
                                    <p:set>
                                      <p:cBhvr>
                                        <p:cTn id="6" dur="1" fill="hold">
                                          <p:stCondLst>
                                            <p:cond delay="0"/>
                                          </p:stCondLst>
                                        </p:cTn>
                                        <p:tgtEl>
                                          <p:spTgt spid="2">
                                            <p:txEl>
                                              <p:pRg st="3" end="3"/>
                                            </p:txEl>
                                          </p:spTgt>
                                        </p:tgtEl>
                                        <p:attrNameLst>
                                          <p:attrName>style.visibility</p:attrName>
                                        </p:attrNameLst>
                                      </p:cBhvr>
                                      <p:to>
                                        <p:strVal val="visible"/>
                                      </p:to>
                                    </p:set>
                                    <p:animEffect transition="in" filter="randombar(horizontal)">
                                      <p:cBhvr>
                                        <p:cTn id="7" dur="500"/>
                                        <p:tgtEl>
                                          <p:spTgt spid="2">
                                            <p:txEl>
                                              <p:pRg st="3" end="3"/>
                                            </p:txEl>
                                          </p:spTgt>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4" presetClass="entr" presetSubtype="10" fill="hold" nodeType="clickEffect">
                                  <p:stCondLst>
                                    <p:cond delay="0"/>
                                  </p:stCondLst>
                                  <p:childTnLst>
                                    <p:set>
                                      <p:cBhvr>
                                        <p:cTn id="12" dur="1" fill="hold">
                                          <p:stCondLst>
                                            <p:cond delay="0"/>
                                          </p:stCondLst>
                                        </p:cTn>
                                        <p:tgtEl>
                                          <p:spTgt spid="2">
                                            <p:txEl>
                                              <p:pRg st="4" end="4"/>
                                            </p:txEl>
                                          </p:spTgt>
                                        </p:tgtEl>
                                        <p:attrNameLst>
                                          <p:attrName>style.visibility</p:attrName>
                                        </p:attrNameLst>
                                      </p:cBhvr>
                                      <p:to>
                                        <p:strVal val="visible"/>
                                      </p:to>
                                    </p:set>
                                    <p:animEffect transition="in" filter="randombar(horizontal)">
                                      <p:cBhvr>
                                        <p:cTn id="13" dur="500"/>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探究点三</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4" name="矩形 13">
            <a:hlinkClick r:id="rId5" action="ppaction://hlinksldjump"/>
          </p:cNvPr>
          <p:cNvSpPr/>
          <p:nvPr/>
        </p:nvSpPr>
        <p:spPr>
          <a:xfrm>
            <a:off x="4011686"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294804"/>
            <a:ext cx="8128000" cy="4522392"/>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itchFamily="18" charset="0"/>
                <a:cs typeface="Times New Roman" panose="02020603050405020304" pitchFamily="18" charset="0"/>
              </a:rPr>
              <a:t>6</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阅读材料</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完成下列要求。</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Arial" pitchFamily="34" charset="0"/>
                <a:ea typeface="黑体" panose="02010609060101010101" pitchFamily="2" charset="-122"/>
                <a:cs typeface="Times New Roman" panose="02020603050405020304" pitchFamily="18" charset="0"/>
              </a:rPr>
              <a:t>材料一</a:t>
            </a:r>
            <a:r>
              <a:rPr lang="zh-CN" altLang="zh-CN" sz="2200">
                <a:solidFill>
                  <a:srgbClr val="000000"/>
                </a:solidFill>
                <a:latin typeface="Times New Roman" pitchFamily="18" charset="0"/>
                <a:cs typeface="Times New Roman" panose="02020603050405020304" pitchFamily="18" charset="0"/>
              </a:rPr>
              <a:t>　</a:t>
            </a:r>
            <a:r>
              <a:rPr lang="zh-CN" altLang="zh-CN" sz="2200">
                <a:solidFill>
                  <a:srgbClr val="000000"/>
                </a:solidFill>
                <a:latin typeface="Times New Roman" pitchFamily="18" charset="0"/>
                <a:ea typeface="楷体" pitchFamily="49" charset="-122"/>
                <a:cs typeface="Times New Roman" panose="02020603050405020304" pitchFamily="18" charset="0"/>
              </a:rPr>
              <a:t>白圭</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周人也。</a:t>
            </a:r>
            <a:r>
              <a:rPr lang="en-US" altLang="zh-CN" sz="2200">
                <a:solidFill>
                  <a:srgbClr val="000000"/>
                </a:solidFill>
                <a:latin typeface="Times New Roman" pitchFamily="18" charset="0"/>
                <a:ea typeface="楷体" pitchFamily="49" charset="-122"/>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白圭乐观时变</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故人弃我取</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人取我与</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与</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出售</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a:t>
            </a:r>
            <a:r>
              <a:rPr lang="en-US" altLang="zh-CN" sz="2200">
                <a:solidFill>
                  <a:srgbClr val="000000"/>
                </a:solidFill>
                <a:latin typeface="Times New Roman" pitchFamily="18" charset="0"/>
                <a:ea typeface="楷体" pitchFamily="49" charset="-122"/>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趋时若猛兽挚鸟之发。故曰</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吾治生产</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经商之事</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犹伊尹、吕尚之谋</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孙吴用兵</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商鞅行法是也。</a:t>
            </a:r>
            <a:r>
              <a:rPr lang="en-US" altLang="zh-CN" sz="2200">
                <a:solidFill>
                  <a:srgbClr val="000000"/>
                </a:solidFill>
                <a:latin typeface="Times New Roman" pitchFamily="18" charset="0"/>
                <a:ea typeface="楷体" pitchFamily="49" charset="-122"/>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终不告之矣。</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盖天下言治生祖白圭。</a:t>
            </a:r>
            <a:r>
              <a:rPr lang="en-US" altLang="zh-CN" sz="2200">
                <a:solidFill>
                  <a:srgbClr val="000000"/>
                </a:solidFill>
                <a:latin typeface="Times New Roman" pitchFamily="18" charset="0"/>
                <a:ea typeface="楷体" pitchFamily="49" charset="-122"/>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吕不韦者</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阳翟大贾人也。往来贩贱卖贵</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家累千金。</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gn="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西汉</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司马迁《史记》</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Arial" pitchFamily="34" charset="0"/>
                <a:ea typeface="黑体" panose="02010609060101010101" pitchFamily="2" charset="-122"/>
                <a:cs typeface="Times New Roman" panose="02020603050405020304" pitchFamily="18" charset="0"/>
              </a:rPr>
              <a:t>材料二</a:t>
            </a:r>
            <a:r>
              <a:rPr lang="zh-CN" altLang="zh-CN" sz="2200">
                <a:solidFill>
                  <a:srgbClr val="000000"/>
                </a:solidFill>
                <a:latin typeface="Times New Roman" pitchFamily="18" charset="0"/>
                <a:cs typeface="Times New Roman" panose="02020603050405020304" pitchFamily="18" charset="0"/>
              </a:rPr>
              <a:t>　</a:t>
            </a:r>
            <a:r>
              <a:rPr lang="zh-CN" altLang="zh-CN" sz="2200">
                <a:solidFill>
                  <a:srgbClr val="000000"/>
                </a:solidFill>
                <a:latin typeface="Times New Roman" pitchFamily="18" charset="0"/>
                <a:ea typeface="楷体" pitchFamily="49" charset="-122"/>
                <a:cs typeface="Times New Roman" panose="02020603050405020304" pitchFamily="18" charset="0"/>
              </a:rPr>
              <a:t>皇城之南</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东西十坊</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南北九坊</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皇城之东、西各一十二坊</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两市居四坊之地</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凡一百一十坊。</a:t>
            </a:r>
            <a:r>
              <a:rPr lang="en-US" altLang="zh-CN" sz="2200">
                <a:solidFill>
                  <a:srgbClr val="000000"/>
                </a:solidFill>
                <a:latin typeface="Times New Roman" pitchFamily="18" charset="0"/>
                <a:ea typeface="楷体" pitchFamily="49" charset="-122"/>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凡市以日午</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击鼓三百声而众以会</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日入前七刻</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击钲三百声而众以散。</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gn="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唐</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李林甫等《唐六典》</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4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探究点三</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4" name="矩形 13">
            <a:hlinkClick r:id="rId5" action="ppaction://hlinksldjump"/>
          </p:cNvPr>
          <p:cNvSpPr/>
          <p:nvPr/>
        </p:nvSpPr>
        <p:spPr>
          <a:xfrm>
            <a:off x="4011686"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497936"/>
            <a:ext cx="8128000" cy="4116127"/>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itchFamily="34" charset="0"/>
                <a:ea typeface="黑体" panose="02010609060101010101" pitchFamily="2" charset="-122"/>
                <a:cs typeface="Times New Roman" panose="02020603050405020304" pitchFamily="18" charset="0"/>
              </a:rPr>
              <a:t>材料三</a:t>
            </a:r>
            <a:r>
              <a:rPr lang="zh-CN" altLang="zh-CN" sz="2200">
                <a:solidFill>
                  <a:srgbClr val="000000"/>
                </a:solidFill>
                <a:latin typeface="Times New Roman" pitchFamily="18" charset="0"/>
                <a:cs typeface="Times New Roman" panose="02020603050405020304" pitchFamily="18" charset="0"/>
              </a:rPr>
              <a:t>　</a:t>
            </a:r>
            <a:r>
              <a:rPr lang="zh-CN" altLang="zh-CN" sz="2200">
                <a:solidFill>
                  <a:srgbClr val="000000"/>
                </a:solidFill>
                <a:latin typeface="Times New Roman" pitchFamily="18" charset="0"/>
                <a:ea typeface="楷体" pitchFamily="49" charset="-122"/>
                <a:cs typeface="Times New Roman" panose="02020603050405020304" pitchFamily="18" charset="0"/>
              </a:rPr>
              <a:t>市井经纪之家</a:t>
            </a:r>
            <a:r>
              <a:rPr lang="en-US" altLang="zh-CN" sz="2200">
                <a:solidFill>
                  <a:srgbClr val="000000"/>
                </a:solidFill>
                <a:latin typeface="Times New Roman" pitchFamily="18" charset="0"/>
                <a:ea typeface="楷体" pitchFamily="49" charset="-122"/>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夜市直至三更尽</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才五更又复开张。如要闹去处</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通晓不绝。</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gn="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宋</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ea typeface="楷体" pitchFamily="49" charset="-122"/>
                <a:cs typeface="Times New Roman" panose="02020603050405020304" pitchFamily="18" charset="0"/>
              </a:rPr>
              <a:t>孟元老《东京梦华录》</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(1)</a:t>
            </a:r>
            <a:r>
              <a:rPr lang="zh-CN" altLang="zh-CN" sz="2200">
                <a:solidFill>
                  <a:srgbClr val="000000"/>
                </a:solidFill>
                <a:latin typeface="Times New Roman" pitchFamily="18" charset="0"/>
                <a:cs typeface="Times New Roman" panose="02020603050405020304" pitchFamily="18" charset="0"/>
              </a:rPr>
              <a:t>根据材料一</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归纳白圭的经商理念。</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(2)</a:t>
            </a:r>
            <a:r>
              <a:rPr lang="zh-CN" altLang="zh-CN" sz="2200">
                <a:solidFill>
                  <a:srgbClr val="000000"/>
                </a:solidFill>
                <a:latin typeface="Times New Roman" pitchFamily="18" charset="0"/>
                <a:cs typeface="Times New Roman" panose="02020603050405020304" pitchFamily="18" charset="0"/>
              </a:rPr>
              <a:t>根据材料二、三</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指出宋朝商业活动与唐朝相比所出现的主要变化。</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itchFamily="34" charset="0"/>
                <a:ea typeface="黑体" panose="02010609060101010101" pitchFamily="2" charset="-122"/>
                <a:cs typeface="Times New Roman" panose="02020603050405020304" pitchFamily="18" charset="0"/>
              </a:rPr>
              <a:t>参考答案</a:t>
            </a:r>
            <a:r>
              <a:rPr lang="en-US" altLang="zh-CN" sz="2200">
                <a:solidFill>
                  <a:srgbClr val="000000"/>
                </a:solidFill>
                <a:latin typeface="Times New Roman" pitchFamily="18" charset="0"/>
                <a:cs typeface="Times New Roman" panose="02020603050405020304" pitchFamily="18" charset="0"/>
              </a:rPr>
              <a:t>(1)</a:t>
            </a:r>
            <a:r>
              <a:rPr lang="zh-CN" altLang="zh-CN" sz="2200">
                <a:solidFill>
                  <a:srgbClr val="000000"/>
                </a:solidFill>
                <a:latin typeface="Times New Roman" pitchFamily="18" charset="0"/>
                <a:cs typeface="Times New Roman" panose="02020603050405020304" pitchFamily="18" charset="0"/>
              </a:rPr>
              <a:t>理念</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人弃我取</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人取我与</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掌握经商时机</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当机立断</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讲究经商计谋策略。</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itchFamily="18" charset="0"/>
                <a:cs typeface="Times New Roman" panose="02020603050405020304" pitchFamily="18" charset="0"/>
              </a:rPr>
              <a:t>(2)</a:t>
            </a:r>
            <a:r>
              <a:rPr lang="zh-CN" altLang="zh-CN" sz="2200">
                <a:solidFill>
                  <a:srgbClr val="000000"/>
                </a:solidFill>
                <a:latin typeface="Times New Roman" pitchFamily="18" charset="0"/>
                <a:cs typeface="Times New Roman" panose="02020603050405020304" pitchFamily="18" charset="0"/>
              </a:rPr>
              <a:t>变化</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商业活动打破了时间和空间的限制</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或城市坊市分区制度逐渐瓦解</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出现夜市</a:t>
            </a:r>
            <a:r>
              <a:rPr lang="en-US" altLang="zh-CN" sz="2200">
                <a:solidFill>
                  <a:srgbClr val="000000"/>
                </a:solidFill>
                <a:latin typeface="Times New Roman" pitchFamily="18" charset="0"/>
                <a:cs typeface="Times New Roman" panose="02020603050405020304" pitchFamily="18" charset="0"/>
              </a:rPr>
              <a:t>)</a:t>
            </a:r>
            <a:r>
              <a:rPr lang="zh-CN" altLang="zh-CN" sz="2200">
                <a:solidFill>
                  <a:srgbClr val="000000"/>
                </a:solidFill>
                <a:latin typeface="Times New Roman" pitchFamily="18" charset="0"/>
                <a:cs typeface="Times New Roman" panose="02020603050405020304" pitchFamily="18" charset="0"/>
              </a:rPr>
              <a:t>。</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pic>
        <p:nvPicPr>
          <p:cNvPr id="15" name="New picture"/>
          <p:cNvPicPr/>
          <p:nvPr/>
        </p:nvPicPr>
        <p:blipFill>
          <a:blip r:embed="rId6"/>
          <a:stretch>
            <a:fillRect/>
          </a:stretch>
        </p:blipFill>
        <p:spPr>
          <a:xfrm>
            <a:off x="10896600" y="10464800"/>
            <a:ext cx="355600" cy="266700"/>
          </a:xfrm>
          <a:prstGeom prst="cube">
            <a:avLst/>
          </a:prstGeom>
        </p:spPr>
      </p:pic>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nodeType="clickEffect">
                                  <p:stCondLst>
                                    <p:cond delay="0"/>
                                  </p:stCondLst>
                                  <p:childTnLst>
                                    <p:set>
                                      <p:cBhvr>
                                        <p:cTn id="6" dur="1" fill="hold">
                                          <p:stCondLst>
                                            <p:cond delay="0"/>
                                          </p:stCondLst>
                                        </p:cTn>
                                        <p:tgtEl>
                                          <p:spTgt spid="2">
                                            <p:txEl>
                                              <p:pRg st="4" end="4"/>
                                            </p:txEl>
                                          </p:spTgt>
                                        </p:tgtEl>
                                        <p:attrNameLst>
                                          <p:attrName>style.visibility</p:attrName>
                                        </p:attrNameLst>
                                      </p:cBhvr>
                                      <p:to>
                                        <p:strVal val="visible"/>
                                      </p:to>
                                    </p:set>
                                    <p:animEffect transition="in" filter="randombar(horizontal)">
                                      <p:cBhvr>
                                        <p:cTn id="7" dur="500"/>
                                        <p:tgtEl>
                                          <p:spTgt spid="2">
                                            <p:txEl>
                                              <p:pRg st="4" end="4"/>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2">
                                            <p:txEl>
                                              <p:pRg st="5" end="5"/>
                                            </p:txEl>
                                          </p:spTgt>
                                        </p:tgtEl>
                                        <p:attrNameLst>
                                          <p:attrName>style.visibility</p:attrName>
                                        </p:attrNameLst>
                                      </p:cBhvr>
                                      <p:to>
                                        <p:strVal val="visible"/>
                                      </p:to>
                                    </p:set>
                                    <p:animEffect transition="in" filter="randombar(horizontal)">
                                      <p:cBhvr>
                                        <p:cTn id="10" dur="500"/>
                                        <p:tgtEl>
                                          <p:spTgt spid="2">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3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3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3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4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7.xml><?xml version="1.0" encoding="utf-8"?>
<p:tagLst xmlns:p="http://schemas.openxmlformats.org/presentationml/2006/main">
  <p:tag name="KSO_WM_BEAUTIFY_FLAG" val="#wm#"/>
  <p:tag name="KSO_WM_TAG_VERSION" val="1.0"/>
  <p:tag name="KSO_WM_TEMPLATE_CATEGORY" val="custom"/>
  <p:tag name="KSO_WM_TEMPLATE_INDEX" val="20205081"/>
  <p:tag name="KSO_WM_UNIT_COMPATIBLE" val="0"/>
  <p:tag name="KSO_WM_UNIT_DIAGRAM_ISNUMVISUAL" val="0"/>
  <p:tag name="KSO_WM_UNIT_DIAGRAM_ISREFERUNIT" val="0"/>
  <p:tag name="KSO_WM_UNIT_HIGHLIGHT" val="0"/>
  <p:tag name="KSO_WM_UNIT_ID" val="_0**"/>
  <p:tag name="KSO_WM_UNIT_LAYERLEVEL" val="1"/>
</p:tagLst>
</file>

<file path=ppt/tags/tag58.xml><?xml version="1.0" encoding="utf-8"?>
<p:tagLst xmlns:p="http://schemas.openxmlformats.org/presentationml/2006/main">
  <p:tag name="KSO_WM_BEAUTIFY_FLAG" val="#wm#"/>
  <p:tag name="KSO_WM_TAG_VERSION" val="1.0"/>
  <p:tag name="KSO_WM_TEMPLATE_CATEGORY" val="custom"/>
  <p:tag name="KSO_WM_TEMPLATE_INDEX" val="20205081"/>
  <p:tag name="KSO_WM_UNIT_COMPATIBLE" val="0"/>
  <p:tag name="KSO_WM_UNIT_DIAGRAM_ISNUMVISUAL" val="0"/>
  <p:tag name="KSO_WM_UNIT_DIAGRAM_ISREFERUNIT" val="0"/>
  <p:tag name="KSO_WM_UNIT_HIGHLIGHT" val="0"/>
  <p:tag name="KSO_WM_UNIT_ID" val="_0**"/>
  <p:tag name="KSO_WM_UNIT_LAYERLEVEL" val="1"/>
</p:tagLst>
</file>

<file path=ppt/tags/tag5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2.xml><?xml version="1.0" encoding="utf-8"?>
<p:tagLst xmlns:p="http://schemas.openxmlformats.org/presentationml/2006/main">
  <p:tag name="KSO_WM_BEAUTIFY_FLAG" val="#wm#"/>
  <p:tag name="KSO_WM_TAG_VERSION" val="1.0"/>
  <p:tag name="KSO_WM_TEMPLATE_CATEGORY" val="custom"/>
  <p:tag name="KSO_WM_TEMPLATE_COLOR_TYPE" val="1"/>
  <p:tag name="KSO_WM_TEMPLATE_INDEX" val="20205081"/>
  <p:tag name="KSO_WM_TEMPLATE_MASTER_TYPE" val="0"/>
  <p:tag name="KSO_WM_TEMPLATE_SUBCATEGORY" val="19"/>
  <p:tag name="KSO_WM_TEMPLATE_THUMBS_INDEX" val="1、4、7、12、13、14、15、16、17、18、20、24、25、28、33、36、40、43、44"/>
  <p:tag name="KSO_WM_UNIT_SHOW_EDIT_AREA_INDICATION" val="1"/>
</p:tagLst>
</file>

<file path=ppt/tags/tag63.xml><?xml version="1.0" encoding="utf-8"?>
<p:tagLst xmlns:p="http://schemas.openxmlformats.org/presentationml/2006/main">
  <p:tag name="AS_OS" val="Unix 3.10 unknown"/>
  <p:tag name="AS_RELEASE_DATE" val="2017.06.20"/>
  <p:tag name="AS_TITLE" val="Aspose.Slides for Java"/>
  <p:tag name="AS_VERSION" val="17.6"/>
</p:tagLst>
</file>

<file path=ppt/theme/theme1.xml><?xml version="1.0" encoding="utf-8"?>
<a:theme xmlns:r="http://schemas.openxmlformats.org/officeDocument/2006/relationships" xmlns:a="http://schemas.openxmlformats.org/drawingml/2006/main" name="自定义设计方案">
  <a:themeElements>
    <a:clrScheme name="新版空白演示配色">
      <a:dk1>
        <a:srgbClr val="000000"/>
      </a:dk1>
      <a:lt1>
        <a:srgbClr val="FFFFFF"/>
      </a:lt1>
      <a:dk2>
        <a:srgbClr val="0F1423"/>
      </a:dk2>
      <a:lt2>
        <a:srgbClr val="FFFFFF"/>
      </a:lt2>
      <a:accent1>
        <a:srgbClr val="6096E6"/>
      </a:accent1>
      <a:accent2>
        <a:srgbClr val="58B6E5"/>
      </a:accent2>
      <a:accent3>
        <a:srgbClr val="56CA95"/>
      </a:accent3>
      <a:accent4>
        <a:srgbClr val="FFBA55"/>
      </a:accent4>
      <a:accent5>
        <a:srgbClr val="F18870"/>
      </a:accent5>
      <a:accent6>
        <a:srgbClr val="EC5F74"/>
      </a:accent6>
      <a:hlink>
        <a:srgbClr val="0563C1"/>
      </a:hlink>
      <a:folHlink>
        <a:srgbClr val="954D72"/>
      </a:folHlink>
    </a:clrScheme>
    <a:fontScheme name="自定义 9">
      <a:majorFont>
        <a:latin typeface="Arial"/>
        <a:ea typeface="微软雅黑"/>
        <a:cs typeface="Arial"/>
      </a:majorFont>
      <a:minorFont>
        <a:latin typeface="Arial"/>
        <a:ea typeface="微软雅黑"/>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E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PresentationFormat>On-screen Show (4:3)</PresentationFormat>
  <Paragraphs>264</Paragraphs>
  <Slides>41</Slides>
  <Notes>0</Notes>
  <HiddenSlides>0</HiddenSlides>
  <MMClips>0</MMClips>
  <ScaleCrop>false</ScaleCrop>
  <HeadingPairs>
    <vt:vector size="4" baseType="variant">
      <vt:variant>
        <vt:lpstr>Theme</vt:lpstr>
      </vt:variant>
      <vt:variant>
        <vt:i4>1</vt:i4>
      </vt:variant>
      <vt:variant>
        <vt:lpstr>Slide Titles</vt:lpstr>
      </vt:variant>
      <vt:variant>
        <vt:i4>41</vt:i4>
      </vt:variant>
    </vt:vector>
  </HeadingPairs>
  <TitlesOfParts>
    <vt:vector size="42" baseType="lpstr">
      <vt:lpstr>自定义设计方案</vt:lpstr>
      <vt:lpstr>第三单元商业贸易与日常生活</vt:lpstr>
      <vt:lpstr>Slide 2</vt:lpstr>
      <vt:lpstr>Slide 3</vt:lpstr>
      <vt:lpstr>Slide 4</vt:lpstr>
      <vt:lpstr>第7课　古代的商业贸易</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lpstr>Slide 36</vt:lpstr>
      <vt:lpstr>Slide 37</vt:lpstr>
      <vt:lpstr>Slide 38</vt:lpstr>
      <vt:lpstr>Slide 39</vt:lpstr>
      <vt:lpstr>Slide 40</vt:lpstr>
      <vt:lpstr>Slide 41</vt:lpstr>
    </vt:vector>
  </TitlesOfParts>
  <LinksUpToDate>false</LinksUpToDate>
  <SharedDoc>false</SharedDoc>
  <HyperlinksChanged>false</HyperlinksChanged>
  <AppVersion>17.0600</AppVersion>
  <TotalTime>0</TotalTime>
  <Application>Aspose.Slides for Java</Applicat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Printed>2020-10-28T18:21:46Z</cp:lastPrinted>
  <dcterms:created xsi:type="dcterms:W3CDTF">2020-10-28T18:21:46Z</dcterms:created>
  <dcterms:modified xsi:type="dcterms:W3CDTF">2020-10-28T10:21:47Z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