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311" r:id="rId3"/>
    <p:sldId id="312" r:id="rId4"/>
    <p:sldId id="310" r:id="rId5"/>
    <p:sldId id="258" r:id="rId7"/>
    <p:sldId id="308" r:id="rId8"/>
    <p:sldId id="309" r:id="rId9"/>
    <p:sldId id="266" r:id="rId10"/>
    <p:sldId id="272" r:id="rId11"/>
    <p:sldId id="273" r:id="rId12"/>
    <p:sldId id="274" r:id="rId13"/>
    <p:sldId id="314" r:id="rId14"/>
    <p:sldId id="316" r:id="rId15"/>
    <p:sldId id="315" r:id="rId16"/>
    <p:sldId id="271" r:id="rId17"/>
    <p:sldId id="279" r:id="rId18"/>
    <p:sldId id="317" r:id="rId19"/>
    <p:sldId id="278" r:id="rId20"/>
    <p:sldId id="281" r:id="rId21"/>
    <p:sldId id="282" r:id="rId22"/>
    <p:sldId id="285" r:id="rId23"/>
    <p:sldId id="318" r:id="rId24"/>
    <p:sldId id="319" r:id="rId25"/>
    <p:sldId id="320" r:id="rId26"/>
    <p:sldId id="321" r:id="rId27"/>
    <p:sldId id="291" r:id="rId28"/>
    <p:sldId id="292" r:id="rId29"/>
    <p:sldId id="294" r:id="rId30"/>
    <p:sldId id="295" r:id="rId31"/>
    <p:sldId id="296" r:id="rId32"/>
    <p:sldId id="297" r:id="rId33"/>
    <p:sldId id="298" r:id="rId34"/>
    <p:sldId id="293" r:id="rId35"/>
    <p:sldId id="303" r:id="rId36"/>
    <p:sldId id="301" r:id="rId37"/>
    <p:sldId id="304" r:id="rId38"/>
    <p:sldId id="299" r:id="rId39"/>
    <p:sldId id="313" r:id="rId40"/>
    <p:sldId id="302" r:id="rId41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48" d="100"/>
          <a:sy n="48" d="100"/>
        </p:scale>
        <p:origin x="-114" y="-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4" Type="http://schemas.openxmlformats.org/officeDocument/2006/relationships/tableStyles" Target="tableStyles.xml"/><Relationship Id="rId43" Type="http://schemas.openxmlformats.org/officeDocument/2006/relationships/viewProps" Target="viewProps.xml"/><Relationship Id="rId42" Type="http://schemas.openxmlformats.org/officeDocument/2006/relationships/presProps" Target="presProps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07727D07-61EB-4322-9901-9F8D076B86B4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1EAE54BC-88FF-407E-8317-30B655A33748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849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2BB90D7-EC84-40B6-8A14-376C4031EA7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6082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684213"/>
            <a:ext cx="4572000" cy="3429000"/>
          </a:xfrm>
          <a:ln>
            <a:solidFill>
              <a:srgbClr val="000000"/>
            </a:solidFill>
            <a:miter/>
          </a:ln>
        </p:spPr>
      </p:sp>
      <p:sp>
        <p:nvSpPr>
          <p:cNvPr id="46083" name="Rectangle 3"/>
          <p:cNvSpPr>
            <a:spLocks noGrp="1" noRot="1"/>
          </p:cNvSpPr>
          <p:nvPr>
            <p:ph type="body"/>
          </p:nvPr>
        </p:nvSpPr>
        <p:spPr>
          <a:xfrm>
            <a:off x="684213" y="4341813"/>
            <a:ext cx="5486400" cy="4114800"/>
          </a:xfrm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１８５１年，斯陀夫人在丈夫体弱多病、家境极其贫寒的情况下写成其生平最有影响的作品</a:t>
            </a:r>
            <a:r>
              <a:rPr lang="en-US" altLang="zh-CN" dirty="0">
                <a:latin typeface="华文楷体" panose="02010600040101010101" charset="-122"/>
                <a:ea typeface="华文楷体" panose="02010600040101010101" charset="-122"/>
              </a:rPr>
              <a:t>--《</a:t>
            </a: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汤姆叔叔的小屋</a:t>
            </a:r>
            <a:r>
              <a:rPr lang="en-US" altLang="zh-CN" dirty="0">
                <a:latin typeface="华文楷体" panose="02010600040101010101" charset="-122"/>
                <a:ea typeface="华文楷体" panose="02010600040101010101" charset="-122"/>
              </a:rPr>
              <a:t>》</a:t>
            </a: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。小说首先以连载的形式在</a:t>
            </a:r>
            <a:r>
              <a:rPr lang="en-US" altLang="zh-CN" dirty="0">
                <a:latin typeface="华文楷体" panose="02010600040101010101" charset="-122"/>
                <a:ea typeface="华文楷体" panose="02010600040101010101" charset="-122"/>
              </a:rPr>
              <a:t>《</a:t>
            </a: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民族时代</a:t>
            </a:r>
            <a:r>
              <a:rPr lang="en-US" altLang="zh-CN" dirty="0">
                <a:latin typeface="华文楷体" panose="02010600040101010101" charset="-122"/>
                <a:ea typeface="华文楷体" panose="02010600040101010101" charset="-122"/>
              </a:rPr>
              <a:t>》</a:t>
            </a: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报纸上发表，立即引起了强烈的反响，受到了人们无与伦比的欢迎，仅第一年就在国内印了１００多版，销了３０多万册，后来被译为２０多种文字在世界各地出版。评论界认为本书在启发民众的反奴隶制情绪上起了重大作用，被视为美国内战的起因之一。林肯总统后来接见斯陀夫人时戏谑地称她是</a:t>
            </a:r>
            <a:r>
              <a:rPr lang="en-US" altLang="zh-CN" dirty="0">
                <a:latin typeface="华文楷体" panose="02010600040101010101" charset="-122"/>
                <a:ea typeface="华文楷体" panose="02010600040101010101" charset="-122"/>
              </a:rPr>
              <a:t>"</a:t>
            </a: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写了一本书，酿成了一场大战的小妇人</a:t>
            </a:r>
            <a:r>
              <a:rPr lang="en-US" altLang="zh-CN" dirty="0">
                <a:latin typeface="华文楷体" panose="02010600040101010101" charset="-122"/>
                <a:ea typeface="华文楷体" panose="02010600040101010101" charset="-122"/>
              </a:rPr>
              <a:t>"</a:t>
            </a: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，这一句玩笑话充分反映了</a:t>
            </a:r>
            <a:r>
              <a:rPr lang="en-US" altLang="zh-CN" dirty="0">
                <a:latin typeface="华文楷体" panose="02010600040101010101" charset="-122"/>
                <a:ea typeface="华文楷体" panose="02010600040101010101" charset="-122"/>
              </a:rPr>
              <a:t>《</a:t>
            </a: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汤姆叔叔的小屋</a:t>
            </a:r>
            <a:r>
              <a:rPr lang="en-US" altLang="zh-CN" dirty="0">
                <a:latin typeface="华文楷体" panose="02010600040101010101" charset="-122"/>
                <a:ea typeface="华文楷体" panose="02010600040101010101" charset="-122"/>
              </a:rPr>
              <a:t>》</a:t>
            </a: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这部长篇小说的巨大影响。</a:t>
            </a:r>
            <a:endParaRPr lang="zh-CN" altLang="en-US" dirty="0">
              <a:latin typeface="华文楷体" panose="02010600040101010101" charset="-122"/>
              <a:ea typeface="华文楷体" panose="02010600040101010101" charset="-122"/>
            </a:endParaRPr>
          </a:p>
          <a:p>
            <a:pPr lvl="0" eaLnBrk="1" hangingPunct="1">
              <a:spcBef>
                <a:spcPct val="0"/>
              </a:spcBef>
            </a:pPr>
            <a:b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</a:br>
            <a:r>
              <a:rPr lang="en-US" altLang="zh-CN" dirty="0">
                <a:latin typeface="华文楷体" panose="02010600040101010101" charset="-122"/>
                <a:ea typeface="华文楷体" panose="02010600040101010101" charset="-122"/>
              </a:rPr>
              <a:t>《</a:t>
            </a: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汤姆叔叔的小屋</a:t>
            </a:r>
            <a:r>
              <a:rPr lang="en-US" altLang="zh-CN" dirty="0">
                <a:latin typeface="华文楷体" panose="02010600040101010101" charset="-122"/>
                <a:ea typeface="华文楷体" panose="02010600040101010101" charset="-122"/>
              </a:rPr>
              <a:t>》</a:t>
            </a: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通过汤姆叔叔、乔治夫妇等黑奴们曲折经历的描述，揭发和控诉了黑暗的奴隶制度，在当时的美国社会背景下，不失为引发、推动废奴运动的惊世之作。这部享有盛誉的世界文学名著，自问世至今一个半世纪，但今天读来依然那么促人深思、催人泪下，足见作品的深刻内涵和艺术的魅力。作为一部作品，它早已列入世界名著之林，其巨大的成就和影响越来越受到文学界的重视和承认。</a:t>
            </a:r>
            <a:endParaRPr lang="zh-CN" altLang="en-US" dirty="0">
              <a:latin typeface="华文楷体" panose="02010600040101010101" charset="-122"/>
              <a:ea typeface="华文楷体" panose="02010600040101010101" charset="-122"/>
            </a:endParaRPr>
          </a:p>
          <a:p>
            <a:pPr lvl="0" eaLnBrk="1" hangingPunct="1">
              <a:spcBef>
                <a:spcPct val="0"/>
              </a:spcBef>
            </a:pPr>
            <a:endParaRPr lang="en-US" altLang="zh-CN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1E79E-1EC1-48D3-8D96-69A94BB84EB3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F5BB2-F194-4C41-AA2D-43B930F3D3E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22B8A-00B4-4131-A288-3A18897E86D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B7A5D-1CDB-4469-B4F2-D73BD07DCE7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E475-8C1D-47B8-825F-82EC80ACFBD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0BC58-E2D6-49F3-B4F1-FCE887D6DF2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5FD35-1926-47D1-BFFC-165BB9DD2C84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2F7D8-F728-4183-A3E3-FB63E57D846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C92A4-1EF1-404A-9450-A8C85952BCC8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D1A40-976B-49F1-9018-8532A76AF2E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85522-4EB9-42FE-8A47-0C669ECE9B41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C8E6A-661C-42F2-B382-1122CB8C3A2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5B5C7-8558-441D-B4AA-EA52B1311681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F3F2A-9724-44A5-994C-56A8F489C71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C46F1-D0ED-49F2-9F80-8AD37823CB75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69396-C60A-4B54-B409-57258950763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D14A2-39D9-4738-A42C-E1BFA7D11966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98EFD-1CA8-4925-A6F5-12EA8C5AEFB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B082F-AB91-46E7-BFA0-F1AEB593A2B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8C840-1879-4BCC-B858-9383C44F60A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63178-D822-4666-95E0-5C5EFA4B1EE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A4605-9736-4A71-BE3A-48249DEAD54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914400" y="1981200"/>
            <a:ext cx="508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914400" y="4114800"/>
            <a:ext cx="508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7600" y="4114800"/>
            <a:ext cx="508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ln>
            <a:miter lim="800000"/>
          </a:ln>
        </p:spPr>
        <p:txBody>
          <a:bodyPr wrap="square" numCol="1" anchor="t" anchorCtr="0" compatLnSpc="1"/>
          <a:lstStyle>
            <a:lvl1pPr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ln>
            <a:miter lim="800000"/>
          </a:ln>
        </p:spPr>
        <p:txBody>
          <a:bodyPr wrap="square" numCol="1" anchor="t" anchorCtr="0" compatLnSpc="1"/>
          <a:lstStyle>
            <a:lvl1pPr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ln>
            <a:miter lim="800000"/>
          </a:ln>
        </p:spPr>
        <p:txBody>
          <a:bodyPr wrap="square" numCol="1" anchor="t" anchorCtr="0" compatLnSpc="1"/>
          <a:lstStyle>
            <a:lvl1pPr>
              <a:defRPr dirty="0"/>
            </a:lvl1pPr>
          </a:lstStyle>
          <a:p>
            <a:pPr>
              <a:defRPr/>
            </a:pPr>
            <a:fld id="{22694008-4F70-4FBD-BB0E-10986AD45E0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122238"/>
            <a:ext cx="10972800" cy="60086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088CF8A-3408-4EE4-9A76-399D37B6706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F46F2BB-9549-4799-8954-E9ABEA59F06A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7B7A577-2B5F-4B02-A976-B2D5A5B43706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video" Target="NULL" TargetMode="External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7.xml"/><Relationship Id="rId6" Type="http://schemas.openxmlformats.org/officeDocument/2006/relationships/tags" Target="../tags/tag5.xml"/><Relationship Id="rId5" Type="http://schemas.openxmlformats.org/officeDocument/2006/relationships/image" Target="../media/image11.png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5" Type="http://schemas.openxmlformats.org/officeDocument/2006/relationships/image" Target="../media/image14.jpeg"/><Relationship Id="rId4" Type="http://schemas.openxmlformats.org/officeDocument/2006/relationships/image" Target="../media/image9.jpeg"/><Relationship Id="rId3" Type="http://schemas.openxmlformats.org/officeDocument/2006/relationships/image" Target="../media/image6.jpeg"/><Relationship Id="rId2" Type="http://schemas.openxmlformats.org/officeDocument/2006/relationships/image" Target="../media/image13.jpeg"/><Relationship Id="rId1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.wav"/><Relationship Id="rId1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jpeg"/><Relationship Id="rId1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3.wav"/><Relationship Id="rId4" Type="http://schemas.openxmlformats.org/officeDocument/2006/relationships/image" Target="../media/image21.jpeg"/><Relationship Id="rId3" Type="http://schemas.openxmlformats.org/officeDocument/2006/relationships/slide" Target="slide5.xml"/><Relationship Id="rId2" Type="http://schemas.openxmlformats.org/officeDocument/2006/relationships/slide" Target="slide9.xml"/><Relationship Id="rId1" Type="http://schemas.openxmlformats.org/officeDocument/2006/relationships/slide" Target="slide7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png"/><Relationship Id="rId1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25.jpeg"/><Relationship Id="rId6" Type="http://schemas.openxmlformats.org/officeDocument/2006/relationships/hyperlink" Target="../&#21442;&#32771;&#36164;&#26009;/&#20869;&#25112;&#24418;&#21183;.swf" TargetMode="External"/><Relationship Id="rId5" Type="http://schemas.openxmlformats.org/officeDocument/2006/relationships/image" Target="../media/image15.GIF"/><Relationship Id="rId4" Type="http://schemas.openxmlformats.org/officeDocument/2006/relationships/image" Target="../media/image14.jpeg"/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1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15.GIF"/><Relationship Id="rId4" Type="http://schemas.openxmlformats.org/officeDocument/2006/relationships/image" Target="../media/image14.jpeg"/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4.jpeg"/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4.jpeg"/><Relationship Id="rId2" Type="http://schemas.openxmlformats.org/officeDocument/2006/relationships/image" Target="../media/image36.jpeg"/><Relationship Id="rId1" Type="http://schemas.openxmlformats.org/officeDocument/2006/relationships/image" Target="../media/image3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4.wav"/><Relationship Id="rId1" Type="http://schemas.openxmlformats.org/officeDocument/2006/relationships/image" Target="../media/image3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1" Type="http://schemas.openxmlformats.org/officeDocument/2006/relationships/image" Target="../media/image6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9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hyperlink" Target="http://www.1ydt.com/video/n_show/Nav_99/AC627AB1_1.htm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0.GI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14.jpeg"/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" Target="slide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2.png"/><Relationship Id="rId1" Type="http://schemas.openxmlformats.org/officeDocument/2006/relationships/image" Target="../media/image41.jpeg"/></Relationships>
</file>

<file path=ppt/slides/_rels/slide3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jpeg"/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image" Target="../media/image43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slide" Target="slide10.xml"/><Relationship Id="rId3" Type="http://schemas.openxmlformats.org/officeDocument/2006/relationships/slide" Target="slide15.xml"/><Relationship Id="rId2" Type="http://schemas.openxmlformats.org/officeDocument/2006/relationships/slide" Target="slide7.xml"/><Relationship Id="rId1" Type="http://schemas.openxmlformats.org/officeDocument/2006/relationships/slide" Target="slide1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工作人员展示林肯总统宣誓时所使用的圣经，奥巴马宣誓当天将使用这本圣经。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672064" y="3525011"/>
            <a:ext cx="3742267" cy="1926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6946900" y="5446184"/>
            <a:ext cx="5198533" cy="102446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en-US" altLang="zh-CN" sz="5900" b="1" dirty="0">
                <a:latin typeface="微软雅黑" panose="020B0503020204020204" charset="-122"/>
                <a:ea typeface="微软雅黑" panose="020B0503020204020204" charset="-122"/>
              </a:rPr>
              <a:t>2009-1-21</a:t>
            </a:r>
            <a:endParaRPr lang="en-US" altLang="zh-CN" sz="59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116" name="Picture 20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5027" y="1412776"/>
            <a:ext cx="4898357" cy="46091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18" name="Picture 22" descr="20090122095331322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0043" y="1124744"/>
            <a:ext cx="4319884" cy="2157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圆角矩形 3"/>
          <p:cNvSpPr>
            <a:spLocks noChangeArrowheads="1"/>
          </p:cNvSpPr>
          <p:nvPr/>
        </p:nvSpPr>
        <p:spPr bwMode="auto">
          <a:xfrm>
            <a:off x="476211" y="932723"/>
            <a:ext cx="11334829" cy="5449048"/>
          </a:xfrm>
          <a:prstGeom prst="roundRect">
            <a:avLst>
              <a:gd name="adj" fmla="val 9125"/>
            </a:avLst>
          </a:prstGeom>
          <a:noFill/>
          <a:ln w="57150" algn="ctr">
            <a:solidFill>
              <a:srgbClr val="8E0000"/>
            </a:solidFill>
            <a:round/>
          </a:ln>
        </p:spPr>
        <p:txBody>
          <a:bodyPr lIns="159760" tIns="79879" rIns="159760" bIns="79879"/>
          <a:lstStyle/>
          <a:p>
            <a:pPr eaLnBrk="0" hangingPunct="0"/>
            <a:endParaRPr lang="zh-CN" altLang="zh-CN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3" grpId="0"/>
      <p:bldP spid="6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7" name="Picture 5" descr="0019212843110adf646d0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95467" y="1316766"/>
            <a:ext cx="6240693" cy="38725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1007435" y="5351780"/>
            <a:ext cx="9963619" cy="93871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 anchor="ctr">
            <a:spAutoFit/>
          </a:bodyPr>
          <a:lstStyle/>
          <a:p>
            <a:r>
              <a:rPr lang="en-US" altLang="zh-CN" sz="5300" b="1" dirty="0"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5300" b="1" dirty="0">
                <a:latin typeface="微软雅黑" panose="020B0503020204020204" charset="-122"/>
                <a:ea typeface="微软雅黑" panose="020B0503020204020204" charset="-122"/>
              </a:rPr>
              <a:t>没有</a:t>
            </a:r>
            <a:r>
              <a:rPr lang="zh-CN" altLang="en-US" sz="5300" b="1" dirty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林肯</a:t>
            </a:r>
            <a:r>
              <a:rPr lang="zh-CN" altLang="en-US" sz="5300" b="1" dirty="0">
                <a:latin typeface="微软雅黑" panose="020B0503020204020204" charset="-122"/>
                <a:ea typeface="微软雅黑" panose="020B0503020204020204" charset="-122"/>
              </a:rPr>
              <a:t>，就没有今天的</a:t>
            </a:r>
            <a:r>
              <a:rPr lang="zh-CN" altLang="en-US" sz="5300" b="1" dirty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我</a:t>
            </a:r>
            <a:r>
              <a:rPr lang="zh-CN" altLang="en-US" sz="5300" b="1" dirty="0">
                <a:latin typeface="微软雅黑" panose="020B0503020204020204" charset="-122"/>
                <a:ea typeface="微软雅黑" panose="020B0503020204020204" charset="-122"/>
              </a:rPr>
              <a:t>” </a:t>
            </a:r>
            <a:endParaRPr lang="zh-CN" altLang="en-US" sz="53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4280" name="Picture 8" descr="10915882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92277" y="1700808"/>
            <a:ext cx="2980267" cy="2952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圆角矩形 3"/>
          <p:cNvSpPr>
            <a:spLocks noChangeArrowheads="1"/>
          </p:cNvSpPr>
          <p:nvPr/>
        </p:nvSpPr>
        <p:spPr bwMode="auto">
          <a:xfrm>
            <a:off x="476211" y="932723"/>
            <a:ext cx="11334829" cy="5449048"/>
          </a:xfrm>
          <a:prstGeom prst="roundRect">
            <a:avLst>
              <a:gd name="adj" fmla="val 9125"/>
            </a:avLst>
          </a:prstGeom>
          <a:noFill/>
          <a:ln w="57150" algn="ctr">
            <a:solidFill>
              <a:srgbClr val="8E0000"/>
            </a:solidFill>
            <a:round/>
          </a:ln>
        </p:spPr>
        <p:txBody>
          <a:bodyPr lIns="159760" tIns="79879" rIns="159760" bIns="79879"/>
          <a:lstStyle/>
          <a:p>
            <a:pPr eaLnBrk="0" hangingPunct="0"/>
            <a:endParaRPr lang="zh-CN" altLang="zh-CN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8" grpId="0"/>
      <p:bldP spid="5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Picture 11" descr="20050515BLScQ4z_o-kIHHnFe0O--_KD_KpyN-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639616" y="1508787"/>
            <a:ext cx="7200800" cy="405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等腰三角形 8"/>
          <p:cNvSpPr/>
          <p:nvPr/>
        </p:nvSpPr>
        <p:spPr>
          <a:xfrm rot="1650064">
            <a:off x="9090781" y="894160"/>
            <a:ext cx="445079" cy="765536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" name="等腰三角形 9"/>
          <p:cNvSpPr/>
          <p:nvPr/>
        </p:nvSpPr>
        <p:spPr>
          <a:xfrm rot="12132218">
            <a:off x="6808863" y="760653"/>
            <a:ext cx="390284" cy="788376"/>
          </a:xfrm>
          <a:prstGeom prst="triangle">
            <a:avLst/>
          </a:prstGeom>
          <a:solidFill>
            <a:srgbClr val="FC6E5B">
              <a:alpha val="31000"/>
            </a:srgb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1" name="任意多边形 80"/>
          <p:cNvSpPr/>
          <p:nvPr/>
        </p:nvSpPr>
        <p:spPr>
          <a:xfrm rot="8289040">
            <a:off x="10104438" y="911226"/>
            <a:ext cx="2481263" cy="195263"/>
          </a:xfrm>
          <a:custGeom>
            <a:avLst/>
            <a:gdLst>
              <a:gd name="connsiteX0" fmla="*/ 0 w 2481081"/>
              <a:gd name="connsiteY0" fmla="*/ 194529 h 194529"/>
              <a:gd name="connsiteX1" fmla="*/ 174230 w 2481081"/>
              <a:gd name="connsiteY1" fmla="*/ 0 h 194529"/>
              <a:gd name="connsiteX2" fmla="*/ 2263889 w 2481081"/>
              <a:gd name="connsiteY2" fmla="*/ 0 h 194529"/>
              <a:gd name="connsiteX3" fmla="*/ 2481081 w 2481081"/>
              <a:gd name="connsiteY3" fmla="*/ 194529 h 194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81081" h="194529">
                <a:moveTo>
                  <a:pt x="0" y="194529"/>
                </a:moveTo>
                <a:lnTo>
                  <a:pt x="174230" y="0"/>
                </a:lnTo>
                <a:lnTo>
                  <a:pt x="2263889" y="0"/>
                </a:lnTo>
                <a:lnTo>
                  <a:pt x="2481081" y="194529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3" name="任意多边形 72"/>
          <p:cNvSpPr/>
          <p:nvPr/>
        </p:nvSpPr>
        <p:spPr>
          <a:xfrm rot="8289040">
            <a:off x="10183813" y="671513"/>
            <a:ext cx="2152651" cy="44451"/>
          </a:xfrm>
          <a:custGeom>
            <a:avLst/>
            <a:gdLst>
              <a:gd name="connsiteX0" fmla="*/ 51045 w 2151533"/>
              <a:gd name="connsiteY0" fmla="*/ 45719 h 45719"/>
              <a:gd name="connsiteX1" fmla="*/ 0 w 2151533"/>
              <a:gd name="connsiteY1" fmla="*/ 0 h 45719"/>
              <a:gd name="connsiteX2" fmla="*/ 2151533 w 2151533"/>
              <a:gd name="connsiteY2" fmla="*/ 0 h 45719"/>
              <a:gd name="connsiteX3" fmla="*/ 2151533 w 2151533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1533" h="45719">
                <a:moveTo>
                  <a:pt x="51045" y="45719"/>
                </a:moveTo>
                <a:lnTo>
                  <a:pt x="0" y="0"/>
                </a:lnTo>
                <a:lnTo>
                  <a:pt x="2151533" y="0"/>
                </a:lnTo>
                <a:lnTo>
                  <a:pt x="2151533" y="45719"/>
                </a:lnTo>
                <a:close/>
              </a:path>
            </a:pathLst>
          </a:custGeom>
          <a:solidFill>
            <a:srgbClr val="79C7C5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47" name="任意多边形 46"/>
          <p:cNvSpPr/>
          <p:nvPr/>
        </p:nvSpPr>
        <p:spPr>
          <a:xfrm rot="8289040">
            <a:off x="10594975" y="1897064"/>
            <a:ext cx="1873251" cy="46037"/>
          </a:xfrm>
          <a:custGeom>
            <a:avLst/>
            <a:gdLst>
              <a:gd name="connsiteX0" fmla="*/ 0 w 1873652"/>
              <a:gd name="connsiteY0" fmla="*/ 45719 h 45719"/>
              <a:gd name="connsiteX1" fmla="*/ 40948 w 1873652"/>
              <a:gd name="connsiteY1" fmla="*/ 0 h 45719"/>
              <a:gd name="connsiteX2" fmla="*/ 1873652 w 1873652"/>
              <a:gd name="connsiteY2" fmla="*/ 0 h 45719"/>
              <a:gd name="connsiteX3" fmla="*/ 1873652 w 187365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3652" h="45719">
                <a:moveTo>
                  <a:pt x="0" y="45719"/>
                </a:moveTo>
                <a:lnTo>
                  <a:pt x="40948" y="0"/>
                </a:lnTo>
                <a:lnTo>
                  <a:pt x="1873652" y="0"/>
                </a:lnTo>
                <a:lnTo>
                  <a:pt x="1873652" y="45719"/>
                </a:lnTo>
                <a:close/>
              </a:path>
            </a:pathLst>
          </a:custGeom>
          <a:solidFill>
            <a:srgbClr val="FC6E5B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6" name="任意多边形 75"/>
          <p:cNvSpPr/>
          <p:nvPr/>
        </p:nvSpPr>
        <p:spPr>
          <a:xfrm rot="8289040">
            <a:off x="10333038" y="2346326"/>
            <a:ext cx="2190751" cy="153988"/>
          </a:xfrm>
          <a:custGeom>
            <a:avLst/>
            <a:gdLst>
              <a:gd name="connsiteX0" fmla="*/ 0 w 2190050"/>
              <a:gd name="connsiteY0" fmla="*/ 155058 h 155058"/>
              <a:gd name="connsiteX1" fmla="*/ 138878 w 2190050"/>
              <a:gd name="connsiteY1" fmla="*/ 0 h 155058"/>
              <a:gd name="connsiteX2" fmla="*/ 2016928 w 2190050"/>
              <a:gd name="connsiteY2" fmla="*/ 0 h 155058"/>
              <a:gd name="connsiteX3" fmla="*/ 2190050 w 2190050"/>
              <a:gd name="connsiteY3" fmla="*/ 155058 h 155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90050" h="155058">
                <a:moveTo>
                  <a:pt x="0" y="155058"/>
                </a:moveTo>
                <a:lnTo>
                  <a:pt x="138878" y="0"/>
                </a:lnTo>
                <a:lnTo>
                  <a:pt x="2016928" y="0"/>
                </a:lnTo>
                <a:lnTo>
                  <a:pt x="2190050" y="155058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45" name="任意多边形 44"/>
          <p:cNvSpPr/>
          <p:nvPr/>
        </p:nvSpPr>
        <p:spPr>
          <a:xfrm rot="8289040">
            <a:off x="11361739" y="2466975"/>
            <a:ext cx="992187" cy="46039"/>
          </a:xfrm>
          <a:custGeom>
            <a:avLst/>
            <a:gdLst>
              <a:gd name="connsiteX0" fmla="*/ 0 w 991862"/>
              <a:gd name="connsiteY0" fmla="*/ 45719 h 45719"/>
              <a:gd name="connsiteX1" fmla="*/ 40948 w 991862"/>
              <a:gd name="connsiteY1" fmla="*/ 0 h 45719"/>
              <a:gd name="connsiteX2" fmla="*/ 991862 w 991862"/>
              <a:gd name="connsiteY2" fmla="*/ 0 h 45719"/>
              <a:gd name="connsiteX3" fmla="*/ 991862 w 99186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1862" h="45719">
                <a:moveTo>
                  <a:pt x="0" y="45719"/>
                </a:moveTo>
                <a:lnTo>
                  <a:pt x="40948" y="0"/>
                </a:lnTo>
                <a:lnTo>
                  <a:pt x="991862" y="0"/>
                </a:lnTo>
                <a:lnTo>
                  <a:pt x="991862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grpSp>
        <p:nvGrpSpPr>
          <p:cNvPr id="2" name="组合 163"/>
          <p:cNvGrpSpPr/>
          <p:nvPr/>
        </p:nvGrpSpPr>
        <p:grpSpPr bwMode="auto">
          <a:xfrm>
            <a:off x="10671177" y="3241675"/>
            <a:ext cx="962025" cy="1117600"/>
            <a:chOff x="10670736" y="3241053"/>
            <a:chExt cx="962659" cy="1118718"/>
          </a:xfrm>
        </p:grpSpPr>
        <p:sp>
          <p:nvSpPr>
            <p:cNvPr id="16" name="等腰三角形 15"/>
            <p:cNvSpPr/>
            <p:nvPr/>
          </p:nvSpPr>
          <p:spPr>
            <a:xfrm rot="2928219">
              <a:off x="10597584" y="3314205"/>
              <a:ext cx="1060704" cy="914400"/>
            </a:xfrm>
            <a:prstGeom prst="triangle">
              <a:avLst/>
            </a:prstGeom>
            <a:solidFill>
              <a:srgbClr val="66BFBC">
                <a:alpha val="76000"/>
              </a:srgbClr>
            </a:soli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20901646">
              <a:off x="10936527" y="3445371"/>
              <a:ext cx="696868" cy="914400"/>
            </a:xfrm>
            <a:custGeom>
              <a:avLst/>
              <a:gdLst>
                <a:gd name="connsiteX0" fmla="*/ 0 w 1060704"/>
                <a:gd name="connsiteY0" fmla="*/ 914400 h 914400"/>
                <a:gd name="connsiteX1" fmla="*/ 530352 w 1060704"/>
                <a:gd name="connsiteY1" fmla="*/ 0 h 914400"/>
                <a:gd name="connsiteX2" fmla="*/ 1060704 w 1060704"/>
                <a:gd name="connsiteY2" fmla="*/ 914400 h 914400"/>
                <a:gd name="connsiteX3" fmla="*/ 0 w 1060704"/>
                <a:gd name="connsiteY3" fmla="*/ 914400 h 914400"/>
                <a:gd name="connsiteX0-1" fmla="*/ 0 w 696868"/>
                <a:gd name="connsiteY0-2" fmla="*/ 914400 h 914400"/>
                <a:gd name="connsiteX1-3" fmla="*/ 530352 w 696868"/>
                <a:gd name="connsiteY1-4" fmla="*/ 0 h 914400"/>
                <a:gd name="connsiteX2-5" fmla="*/ 696868 w 696868"/>
                <a:gd name="connsiteY2-6" fmla="*/ 839454 h 914400"/>
                <a:gd name="connsiteX3-7" fmla="*/ 0 w 696868"/>
                <a:gd name="connsiteY3-8" fmla="*/ 914400 h 9144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96868" h="914400">
                  <a:moveTo>
                    <a:pt x="0" y="914400"/>
                  </a:moveTo>
                  <a:lnTo>
                    <a:pt x="530352" y="0"/>
                  </a:lnTo>
                  <a:lnTo>
                    <a:pt x="696868" y="839454"/>
                  </a:lnTo>
                  <a:lnTo>
                    <a:pt x="0" y="914400"/>
                  </a:lnTo>
                  <a:close/>
                </a:path>
              </a:pathLst>
            </a:custGeom>
            <a:solidFill>
              <a:srgbClr val="66BFBC"/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</p:grpSp>
      <p:sp>
        <p:nvSpPr>
          <p:cNvPr id="24" name="等腰三角形 23"/>
          <p:cNvSpPr/>
          <p:nvPr/>
        </p:nvSpPr>
        <p:spPr>
          <a:xfrm rot="14549936" flipH="1">
            <a:off x="6822107" y="4573983"/>
            <a:ext cx="445079" cy="765536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30" name="等腰三角形 29"/>
          <p:cNvSpPr/>
          <p:nvPr/>
        </p:nvSpPr>
        <p:spPr>
          <a:xfrm rot="14549936" flipH="1">
            <a:off x="5530401" y="4750751"/>
            <a:ext cx="445079" cy="765536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31" name="等腰三角形 30"/>
          <p:cNvSpPr/>
          <p:nvPr/>
        </p:nvSpPr>
        <p:spPr>
          <a:xfrm rot="14549936" flipH="1">
            <a:off x="7402318" y="4774359"/>
            <a:ext cx="445079" cy="765536"/>
          </a:xfrm>
          <a:prstGeom prst="triangle">
            <a:avLst/>
          </a:prstGeom>
          <a:solidFill>
            <a:srgbClr val="FC6E5B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grpSp>
        <p:nvGrpSpPr>
          <p:cNvPr id="3" name="组合 10"/>
          <p:cNvGrpSpPr/>
          <p:nvPr/>
        </p:nvGrpSpPr>
        <p:grpSpPr bwMode="auto">
          <a:xfrm>
            <a:off x="960439" y="2314576"/>
            <a:ext cx="827087" cy="923925"/>
            <a:chOff x="1354861" y="2750116"/>
            <a:chExt cx="828164" cy="924005"/>
          </a:xfrm>
        </p:grpSpPr>
        <p:sp>
          <p:nvSpPr>
            <p:cNvPr id="33" name="直角三角形 32"/>
            <p:cNvSpPr/>
            <p:nvPr/>
          </p:nvSpPr>
          <p:spPr>
            <a:xfrm rot="3161904">
              <a:off x="1665936" y="3157032"/>
              <a:ext cx="517570" cy="516609"/>
            </a:xfrm>
            <a:prstGeom prst="rtTriangle">
              <a:avLst/>
            </a:prstGeom>
            <a:solidFill>
              <a:srgbClr val="66BFBC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  <p:sp>
          <p:nvSpPr>
            <p:cNvPr id="34" name="直角三角形 33"/>
            <p:cNvSpPr/>
            <p:nvPr/>
          </p:nvSpPr>
          <p:spPr>
            <a:xfrm rot="3161904" flipH="1">
              <a:off x="1354381" y="2750596"/>
              <a:ext cx="517570" cy="516609"/>
            </a:xfrm>
            <a:prstGeom prst="rtTriangle">
              <a:avLst/>
            </a:prstGeom>
            <a:solidFill>
              <a:srgbClr val="66BFBC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</p:grpSp>
      <p:sp>
        <p:nvSpPr>
          <p:cNvPr id="39" name="直角三角形 38"/>
          <p:cNvSpPr/>
          <p:nvPr/>
        </p:nvSpPr>
        <p:spPr>
          <a:xfrm rot="3176496">
            <a:off x="3555633" y="5263824"/>
            <a:ext cx="307225" cy="307224"/>
          </a:xfrm>
          <a:prstGeom prst="rtTriangle">
            <a:avLst/>
          </a:prstGeom>
          <a:solidFill>
            <a:srgbClr val="66BFBC">
              <a:alpha val="60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40" name="直角三角形 39"/>
          <p:cNvSpPr/>
          <p:nvPr/>
        </p:nvSpPr>
        <p:spPr>
          <a:xfrm rot="3176496" flipH="1">
            <a:off x="3393624" y="5048389"/>
            <a:ext cx="307225" cy="307224"/>
          </a:xfrm>
          <a:prstGeom prst="rtTriangle">
            <a:avLst/>
          </a:prstGeom>
          <a:solidFill>
            <a:srgbClr val="66BFBC">
              <a:alpha val="90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2" name="等腰三角形 81"/>
          <p:cNvSpPr/>
          <p:nvPr/>
        </p:nvSpPr>
        <p:spPr>
          <a:xfrm rot="8943941">
            <a:off x="3278006" y="1284848"/>
            <a:ext cx="861663" cy="1079851"/>
          </a:xfrm>
          <a:prstGeom prst="triangle">
            <a:avLst/>
          </a:prstGeom>
          <a:solidFill>
            <a:srgbClr val="FC6E5B">
              <a:alpha val="62000"/>
            </a:srgbClr>
          </a:solidFill>
          <a:ln>
            <a:noFill/>
          </a:ln>
          <a:effectLst>
            <a:softEdge rad="152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3" name="椭圆 82"/>
          <p:cNvSpPr/>
          <p:nvPr/>
        </p:nvSpPr>
        <p:spPr>
          <a:xfrm>
            <a:off x="2612913" y="1667977"/>
            <a:ext cx="776939" cy="859515"/>
          </a:xfrm>
          <a:prstGeom prst="ellipse">
            <a:avLst/>
          </a:prstGeom>
          <a:solidFill>
            <a:srgbClr val="FBC75D">
              <a:alpha val="56000"/>
            </a:srgbClr>
          </a:solidFill>
          <a:ln>
            <a:noFill/>
          </a:ln>
          <a:effectLst>
            <a:softEdge rad="254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8" name="等腰三角形 87"/>
          <p:cNvSpPr/>
          <p:nvPr/>
        </p:nvSpPr>
        <p:spPr>
          <a:xfrm rot="7669978">
            <a:off x="1687175" y="2093928"/>
            <a:ext cx="303247" cy="288288"/>
          </a:xfrm>
          <a:prstGeom prst="triangle">
            <a:avLst/>
          </a:prstGeom>
          <a:solidFill>
            <a:srgbClr val="8CC066">
              <a:alpha val="62000"/>
            </a:srgbClr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8" name="任意多边形 77"/>
          <p:cNvSpPr/>
          <p:nvPr/>
        </p:nvSpPr>
        <p:spPr>
          <a:xfrm rot="8289040">
            <a:off x="7519989" y="5948364"/>
            <a:ext cx="2689225" cy="193675"/>
          </a:xfrm>
          <a:custGeom>
            <a:avLst/>
            <a:gdLst>
              <a:gd name="connsiteX0" fmla="*/ 217193 w 2688632"/>
              <a:gd name="connsiteY0" fmla="*/ 194530 h 194530"/>
              <a:gd name="connsiteX1" fmla="*/ 0 w 2688632"/>
              <a:gd name="connsiteY1" fmla="*/ 0 h 194530"/>
              <a:gd name="connsiteX2" fmla="*/ 2471440 w 2688632"/>
              <a:gd name="connsiteY2" fmla="*/ 0 h 194530"/>
              <a:gd name="connsiteX3" fmla="*/ 2688632 w 2688632"/>
              <a:gd name="connsiteY3" fmla="*/ 194529 h 194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8632" h="194530">
                <a:moveTo>
                  <a:pt x="217193" y="194530"/>
                </a:moveTo>
                <a:lnTo>
                  <a:pt x="0" y="0"/>
                </a:lnTo>
                <a:lnTo>
                  <a:pt x="2471440" y="0"/>
                </a:lnTo>
                <a:lnTo>
                  <a:pt x="2688632" y="194529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66" name="任意多边形 65"/>
          <p:cNvSpPr/>
          <p:nvPr/>
        </p:nvSpPr>
        <p:spPr>
          <a:xfrm rot="8289040">
            <a:off x="8269289" y="6380163"/>
            <a:ext cx="1449387" cy="44451"/>
          </a:xfrm>
          <a:custGeom>
            <a:avLst/>
            <a:gdLst>
              <a:gd name="connsiteX0" fmla="*/ 0 w 1448568"/>
              <a:gd name="connsiteY0" fmla="*/ 45719 h 45719"/>
              <a:gd name="connsiteX1" fmla="*/ 0 w 1448568"/>
              <a:gd name="connsiteY1" fmla="*/ 0 h 45719"/>
              <a:gd name="connsiteX2" fmla="*/ 1397523 w 1448568"/>
              <a:gd name="connsiteY2" fmla="*/ 0 h 45719"/>
              <a:gd name="connsiteX3" fmla="*/ 1448568 w 1448568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8568" h="45719">
                <a:moveTo>
                  <a:pt x="0" y="45719"/>
                </a:moveTo>
                <a:lnTo>
                  <a:pt x="0" y="0"/>
                </a:lnTo>
                <a:lnTo>
                  <a:pt x="1397523" y="0"/>
                </a:lnTo>
                <a:lnTo>
                  <a:pt x="1448568" y="45719"/>
                </a:lnTo>
                <a:close/>
              </a:path>
            </a:pathLst>
          </a:custGeom>
          <a:solidFill>
            <a:srgbClr val="FC6E5B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64" name="任意多边形 63"/>
          <p:cNvSpPr/>
          <p:nvPr/>
        </p:nvSpPr>
        <p:spPr>
          <a:xfrm rot="8289040">
            <a:off x="8715376" y="6269039"/>
            <a:ext cx="1776413" cy="46037"/>
          </a:xfrm>
          <a:custGeom>
            <a:avLst/>
            <a:gdLst>
              <a:gd name="connsiteX0" fmla="*/ 0 w 1776912"/>
              <a:gd name="connsiteY0" fmla="*/ 45719 h 45719"/>
              <a:gd name="connsiteX1" fmla="*/ 0 w 1776912"/>
              <a:gd name="connsiteY1" fmla="*/ 0 h 45719"/>
              <a:gd name="connsiteX2" fmla="*/ 1725868 w 1776912"/>
              <a:gd name="connsiteY2" fmla="*/ 1 h 45719"/>
              <a:gd name="connsiteX3" fmla="*/ 1776912 w 177691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76912" h="45719">
                <a:moveTo>
                  <a:pt x="0" y="45719"/>
                </a:moveTo>
                <a:lnTo>
                  <a:pt x="0" y="0"/>
                </a:lnTo>
                <a:lnTo>
                  <a:pt x="1725868" y="1"/>
                </a:lnTo>
                <a:lnTo>
                  <a:pt x="1776912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0" name="任意多边形 69"/>
          <p:cNvSpPr/>
          <p:nvPr/>
        </p:nvSpPr>
        <p:spPr>
          <a:xfrm rot="8289040">
            <a:off x="6977065" y="6119814"/>
            <a:ext cx="2232025" cy="46037"/>
          </a:xfrm>
          <a:custGeom>
            <a:avLst/>
            <a:gdLst>
              <a:gd name="connsiteX0" fmla="*/ 0 w 2230870"/>
              <a:gd name="connsiteY0" fmla="*/ 45719 h 45719"/>
              <a:gd name="connsiteX1" fmla="*/ 0 w 2230870"/>
              <a:gd name="connsiteY1" fmla="*/ 0 h 45719"/>
              <a:gd name="connsiteX2" fmla="*/ 2179825 w 2230870"/>
              <a:gd name="connsiteY2" fmla="*/ 0 h 45719"/>
              <a:gd name="connsiteX3" fmla="*/ 2230870 w 2230870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0870" h="45719">
                <a:moveTo>
                  <a:pt x="0" y="45719"/>
                </a:moveTo>
                <a:lnTo>
                  <a:pt x="0" y="0"/>
                </a:lnTo>
                <a:lnTo>
                  <a:pt x="2179825" y="0"/>
                </a:lnTo>
                <a:lnTo>
                  <a:pt x="2230870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2" name="任意多边形 71"/>
          <p:cNvSpPr/>
          <p:nvPr/>
        </p:nvSpPr>
        <p:spPr>
          <a:xfrm rot="8289040">
            <a:off x="6330949" y="6505575"/>
            <a:ext cx="1074739" cy="44451"/>
          </a:xfrm>
          <a:custGeom>
            <a:avLst/>
            <a:gdLst>
              <a:gd name="connsiteX0" fmla="*/ 0 w 1075142"/>
              <a:gd name="connsiteY0" fmla="*/ 45719 h 45719"/>
              <a:gd name="connsiteX1" fmla="*/ 0 w 1075142"/>
              <a:gd name="connsiteY1" fmla="*/ 0 h 45719"/>
              <a:gd name="connsiteX2" fmla="*/ 1024097 w 1075142"/>
              <a:gd name="connsiteY2" fmla="*/ 0 h 45719"/>
              <a:gd name="connsiteX3" fmla="*/ 1075142 w 107514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142" h="45719">
                <a:moveTo>
                  <a:pt x="0" y="45719"/>
                </a:moveTo>
                <a:lnTo>
                  <a:pt x="0" y="0"/>
                </a:lnTo>
                <a:lnTo>
                  <a:pt x="1024097" y="0"/>
                </a:lnTo>
                <a:lnTo>
                  <a:pt x="1075142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0" name="任意多边形 79"/>
          <p:cNvSpPr/>
          <p:nvPr/>
        </p:nvSpPr>
        <p:spPr>
          <a:xfrm rot="8289040">
            <a:off x="-541338" y="5465763"/>
            <a:ext cx="3978276" cy="125412"/>
          </a:xfrm>
          <a:custGeom>
            <a:avLst/>
            <a:gdLst>
              <a:gd name="connsiteX0" fmla="*/ 139966 w 3978903"/>
              <a:gd name="connsiteY0" fmla="*/ 125361 h 125361"/>
              <a:gd name="connsiteX1" fmla="*/ 0 w 3978903"/>
              <a:gd name="connsiteY1" fmla="*/ 0 h 125361"/>
              <a:gd name="connsiteX2" fmla="*/ 3939559 w 3978903"/>
              <a:gd name="connsiteY2" fmla="*/ 0 h 125361"/>
              <a:gd name="connsiteX3" fmla="*/ 3978903 w 3978903"/>
              <a:gd name="connsiteY3" fmla="*/ 35238 h 125361"/>
              <a:gd name="connsiteX4" fmla="*/ 3898184 w 3978903"/>
              <a:gd name="connsiteY4" fmla="*/ 125361 h 125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78903" h="125361">
                <a:moveTo>
                  <a:pt x="139966" y="125361"/>
                </a:moveTo>
                <a:lnTo>
                  <a:pt x="0" y="0"/>
                </a:lnTo>
                <a:lnTo>
                  <a:pt x="3939559" y="0"/>
                </a:lnTo>
                <a:lnTo>
                  <a:pt x="3978903" y="35238"/>
                </a:lnTo>
                <a:lnTo>
                  <a:pt x="3898184" y="125361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56" name="任意多边形 55"/>
          <p:cNvSpPr/>
          <p:nvPr/>
        </p:nvSpPr>
        <p:spPr>
          <a:xfrm rot="8289040">
            <a:off x="-568325" y="4960939"/>
            <a:ext cx="4214813" cy="46037"/>
          </a:xfrm>
          <a:custGeom>
            <a:avLst/>
            <a:gdLst>
              <a:gd name="connsiteX0" fmla="*/ 0 w 4213929"/>
              <a:gd name="connsiteY0" fmla="*/ 45719 h 45719"/>
              <a:gd name="connsiteX1" fmla="*/ 0 w 4213929"/>
              <a:gd name="connsiteY1" fmla="*/ 0 h 45719"/>
              <a:gd name="connsiteX2" fmla="*/ 4213929 w 4213929"/>
              <a:gd name="connsiteY2" fmla="*/ 0 h 45719"/>
              <a:gd name="connsiteX3" fmla="*/ 4172980 w 4213929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13929" h="45719">
                <a:moveTo>
                  <a:pt x="0" y="45719"/>
                </a:moveTo>
                <a:lnTo>
                  <a:pt x="0" y="0"/>
                </a:lnTo>
                <a:lnTo>
                  <a:pt x="4213929" y="0"/>
                </a:lnTo>
                <a:lnTo>
                  <a:pt x="4172980" y="45719"/>
                </a:lnTo>
                <a:close/>
              </a:path>
            </a:pathLst>
          </a:custGeom>
          <a:solidFill>
            <a:srgbClr val="FC6E5B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54" name="任意多边形 53"/>
          <p:cNvSpPr/>
          <p:nvPr/>
        </p:nvSpPr>
        <p:spPr>
          <a:xfrm rot="8289040">
            <a:off x="-266700" y="4703764"/>
            <a:ext cx="1847851" cy="46037"/>
          </a:xfrm>
          <a:custGeom>
            <a:avLst/>
            <a:gdLst>
              <a:gd name="connsiteX0" fmla="*/ 0 w 1847733"/>
              <a:gd name="connsiteY0" fmla="*/ 45719 h 45719"/>
              <a:gd name="connsiteX1" fmla="*/ 0 w 1847733"/>
              <a:gd name="connsiteY1" fmla="*/ 0 h 45719"/>
              <a:gd name="connsiteX2" fmla="*/ 1847733 w 1847733"/>
              <a:gd name="connsiteY2" fmla="*/ 0 h 45719"/>
              <a:gd name="connsiteX3" fmla="*/ 1806784 w 1847733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7733" h="45719">
                <a:moveTo>
                  <a:pt x="0" y="45719"/>
                </a:moveTo>
                <a:lnTo>
                  <a:pt x="0" y="0"/>
                </a:lnTo>
                <a:lnTo>
                  <a:pt x="1847733" y="0"/>
                </a:lnTo>
                <a:lnTo>
                  <a:pt x="1806784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52" name="任意多边形 51"/>
          <p:cNvSpPr/>
          <p:nvPr/>
        </p:nvSpPr>
        <p:spPr>
          <a:xfrm rot="8289040">
            <a:off x="-295276" y="4262439"/>
            <a:ext cx="2076451" cy="46037"/>
          </a:xfrm>
          <a:custGeom>
            <a:avLst/>
            <a:gdLst>
              <a:gd name="connsiteX0" fmla="*/ 0 w 2076814"/>
              <a:gd name="connsiteY0" fmla="*/ 45719 h 45719"/>
              <a:gd name="connsiteX1" fmla="*/ 0 w 2076814"/>
              <a:gd name="connsiteY1" fmla="*/ 0 h 45719"/>
              <a:gd name="connsiteX2" fmla="*/ 2076814 w 2076814"/>
              <a:gd name="connsiteY2" fmla="*/ 0 h 45719"/>
              <a:gd name="connsiteX3" fmla="*/ 2035866 w 2076814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76814" h="45719">
                <a:moveTo>
                  <a:pt x="0" y="45719"/>
                </a:moveTo>
                <a:lnTo>
                  <a:pt x="0" y="0"/>
                </a:lnTo>
                <a:lnTo>
                  <a:pt x="2076814" y="0"/>
                </a:lnTo>
                <a:lnTo>
                  <a:pt x="2035866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60" name="任意多边形 59"/>
          <p:cNvSpPr/>
          <p:nvPr/>
        </p:nvSpPr>
        <p:spPr>
          <a:xfrm rot="8289040">
            <a:off x="282575" y="6040439"/>
            <a:ext cx="2432051" cy="46037"/>
          </a:xfrm>
          <a:custGeom>
            <a:avLst/>
            <a:gdLst>
              <a:gd name="connsiteX0" fmla="*/ 0 w 2432620"/>
              <a:gd name="connsiteY0" fmla="*/ 45719 h 45719"/>
              <a:gd name="connsiteX1" fmla="*/ 0 w 2432620"/>
              <a:gd name="connsiteY1" fmla="*/ 0 h 45719"/>
              <a:gd name="connsiteX2" fmla="*/ 2381575 w 2432620"/>
              <a:gd name="connsiteY2" fmla="*/ 0 h 45719"/>
              <a:gd name="connsiteX3" fmla="*/ 2432620 w 2432620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2620" h="45719">
                <a:moveTo>
                  <a:pt x="0" y="45719"/>
                </a:moveTo>
                <a:lnTo>
                  <a:pt x="0" y="0"/>
                </a:lnTo>
                <a:lnTo>
                  <a:pt x="2381575" y="0"/>
                </a:lnTo>
                <a:lnTo>
                  <a:pt x="2432620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0" name="任意多边形 89"/>
          <p:cNvSpPr/>
          <p:nvPr/>
        </p:nvSpPr>
        <p:spPr>
          <a:xfrm rot="8289040">
            <a:off x="2886076" y="6426200"/>
            <a:ext cx="1319213" cy="95251"/>
          </a:xfrm>
          <a:custGeom>
            <a:avLst/>
            <a:gdLst>
              <a:gd name="connsiteX0" fmla="*/ 217193 w 2688632"/>
              <a:gd name="connsiteY0" fmla="*/ 194530 h 194530"/>
              <a:gd name="connsiteX1" fmla="*/ 0 w 2688632"/>
              <a:gd name="connsiteY1" fmla="*/ 0 h 194530"/>
              <a:gd name="connsiteX2" fmla="*/ 2471440 w 2688632"/>
              <a:gd name="connsiteY2" fmla="*/ 0 h 194530"/>
              <a:gd name="connsiteX3" fmla="*/ 2688632 w 2688632"/>
              <a:gd name="connsiteY3" fmla="*/ 194529 h 194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8632" h="194530">
                <a:moveTo>
                  <a:pt x="217193" y="194530"/>
                </a:moveTo>
                <a:lnTo>
                  <a:pt x="0" y="0"/>
                </a:lnTo>
                <a:lnTo>
                  <a:pt x="2471440" y="0"/>
                </a:lnTo>
                <a:lnTo>
                  <a:pt x="2688632" y="194529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1" name="任意多边形 90"/>
          <p:cNvSpPr/>
          <p:nvPr/>
        </p:nvSpPr>
        <p:spPr>
          <a:xfrm rot="8289040">
            <a:off x="3252788" y="6638926"/>
            <a:ext cx="711200" cy="22225"/>
          </a:xfrm>
          <a:custGeom>
            <a:avLst/>
            <a:gdLst>
              <a:gd name="connsiteX0" fmla="*/ 0 w 1448568"/>
              <a:gd name="connsiteY0" fmla="*/ 45719 h 45719"/>
              <a:gd name="connsiteX1" fmla="*/ 0 w 1448568"/>
              <a:gd name="connsiteY1" fmla="*/ 0 h 45719"/>
              <a:gd name="connsiteX2" fmla="*/ 1397523 w 1448568"/>
              <a:gd name="connsiteY2" fmla="*/ 0 h 45719"/>
              <a:gd name="connsiteX3" fmla="*/ 1448568 w 1448568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8568" h="45719">
                <a:moveTo>
                  <a:pt x="0" y="45719"/>
                </a:moveTo>
                <a:lnTo>
                  <a:pt x="0" y="0"/>
                </a:lnTo>
                <a:lnTo>
                  <a:pt x="1397523" y="0"/>
                </a:lnTo>
                <a:lnTo>
                  <a:pt x="1448568" y="45719"/>
                </a:lnTo>
                <a:close/>
              </a:path>
            </a:pathLst>
          </a:custGeom>
          <a:solidFill>
            <a:srgbClr val="FC6E5B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2" name="任意多边形 91"/>
          <p:cNvSpPr/>
          <p:nvPr/>
        </p:nvSpPr>
        <p:spPr>
          <a:xfrm rot="8289040">
            <a:off x="3471865" y="6583365"/>
            <a:ext cx="871537" cy="22225"/>
          </a:xfrm>
          <a:custGeom>
            <a:avLst/>
            <a:gdLst>
              <a:gd name="connsiteX0" fmla="*/ 0 w 1776912"/>
              <a:gd name="connsiteY0" fmla="*/ 45719 h 45719"/>
              <a:gd name="connsiteX1" fmla="*/ 0 w 1776912"/>
              <a:gd name="connsiteY1" fmla="*/ 0 h 45719"/>
              <a:gd name="connsiteX2" fmla="*/ 1725868 w 1776912"/>
              <a:gd name="connsiteY2" fmla="*/ 1 h 45719"/>
              <a:gd name="connsiteX3" fmla="*/ 1776912 w 177691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76912" h="45719">
                <a:moveTo>
                  <a:pt x="0" y="45719"/>
                </a:moveTo>
                <a:lnTo>
                  <a:pt x="0" y="0"/>
                </a:lnTo>
                <a:lnTo>
                  <a:pt x="1725868" y="1"/>
                </a:lnTo>
                <a:lnTo>
                  <a:pt x="1776912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3" name="任意多边形 92"/>
          <p:cNvSpPr/>
          <p:nvPr/>
        </p:nvSpPr>
        <p:spPr>
          <a:xfrm rot="8289040">
            <a:off x="2619375" y="6510340"/>
            <a:ext cx="1093788" cy="22225"/>
          </a:xfrm>
          <a:custGeom>
            <a:avLst/>
            <a:gdLst>
              <a:gd name="connsiteX0" fmla="*/ 0 w 2230870"/>
              <a:gd name="connsiteY0" fmla="*/ 45719 h 45719"/>
              <a:gd name="connsiteX1" fmla="*/ 0 w 2230870"/>
              <a:gd name="connsiteY1" fmla="*/ 0 h 45719"/>
              <a:gd name="connsiteX2" fmla="*/ 2179825 w 2230870"/>
              <a:gd name="connsiteY2" fmla="*/ 0 h 45719"/>
              <a:gd name="connsiteX3" fmla="*/ 2230870 w 2230870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0870" h="45719">
                <a:moveTo>
                  <a:pt x="0" y="45719"/>
                </a:moveTo>
                <a:lnTo>
                  <a:pt x="0" y="0"/>
                </a:lnTo>
                <a:lnTo>
                  <a:pt x="2179825" y="0"/>
                </a:lnTo>
                <a:lnTo>
                  <a:pt x="2230870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4" name="任意多边形 93"/>
          <p:cNvSpPr/>
          <p:nvPr/>
        </p:nvSpPr>
        <p:spPr>
          <a:xfrm rot="8289040">
            <a:off x="2301875" y="6699252"/>
            <a:ext cx="527051" cy="22225"/>
          </a:xfrm>
          <a:custGeom>
            <a:avLst/>
            <a:gdLst>
              <a:gd name="connsiteX0" fmla="*/ 0 w 1075142"/>
              <a:gd name="connsiteY0" fmla="*/ 45719 h 45719"/>
              <a:gd name="connsiteX1" fmla="*/ 0 w 1075142"/>
              <a:gd name="connsiteY1" fmla="*/ 0 h 45719"/>
              <a:gd name="connsiteX2" fmla="*/ 1024097 w 1075142"/>
              <a:gd name="connsiteY2" fmla="*/ 0 h 45719"/>
              <a:gd name="connsiteX3" fmla="*/ 1075142 w 107514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142" h="45719">
                <a:moveTo>
                  <a:pt x="0" y="45719"/>
                </a:moveTo>
                <a:lnTo>
                  <a:pt x="0" y="0"/>
                </a:lnTo>
                <a:lnTo>
                  <a:pt x="1024097" y="0"/>
                </a:lnTo>
                <a:lnTo>
                  <a:pt x="1075142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4" name="等腰三角形 103"/>
          <p:cNvSpPr/>
          <p:nvPr/>
        </p:nvSpPr>
        <p:spPr>
          <a:xfrm rot="8791815">
            <a:off x="4906964" y="942976"/>
            <a:ext cx="274637" cy="131763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5" name="等腰三角形 104"/>
          <p:cNvSpPr/>
          <p:nvPr/>
        </p:nvSpPr>
        <p:spPr>
          <a:xfrm rot="10800000">
            <a:off x="4980601" y="725265"/>
            <a:ext cx="1374251" cy="1382843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3683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6" name="等腰三角形 105"/>
          <p:cNvSpPr/>
          <p:nvPr/>
        </p:nvSpPr>
        <p:spPr>
          <a:xfrm rot="8791815">
            <a:off x="8012114" y="1098550"/>
            <a:ext cx="274637" cy="133351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7" name="等腰三角形 106"/>
          <p:cNvSpPr/>
          <p:nvPr/>
        </p:nvSpPr>
        <p:spPr>
          <a:xfrm rot="8791815">
            <a:off x="8758239" y="4702176"/>
            <a:ext cx="274637" cy="131763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8" name="等腰三角形 107"/>
          <p:cNvSpPr/>
          <p:nvPr/>
        </p:nvSpPr>
        <p:spPr>
          <a:xfrm rot="8791815">
            <a:off x="7586664" y="6043613"/>
            <a:ext cx="274637" cy="131763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9" name="等腰三角形 108"/>
          <p:cNvSpPr/>
          <p:nvPr/>
        </p:nvSpPr>
        <p:spPr>
          <a:xfrm rot="8791815">
            <a:off x="5599114" y="5487988"/>
            <a:ext cx="274637" cy="131763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0" name="等腰三角形 109"/>
          <p:cNvSpPr/>
          <p:nvPr/>
        </p:nvSpPr>
        <p:spPr>
          <a:xfrm rot="8791815">
            <a:off x="4611688" y="5114926"/>
            <a:ext cx="274637" cy="133351"/>
          </a:xfrm>
          <a:prstGeom prst="triangle">
            <a:avLst/>
          </a:prstGeom>
          <a:solidFill>
            <a:srgbClr val="FC6E5B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1" name="等腰三角形 110"/>
          <p:cNvSpPr/>
          <p:nvPr/>
        </p:nvSpPr>
        <p:spPr>
          <a:xfrm rot="8791815">
            <a:off x="6568707" y="5199726"/>
            <a:ext cx="689880" cy="773343"/>
          </a:xfrm>
          <a:prstGeom prst="triangle">
            <a:avLst/>
          </a:prstGeom>
          <a:solidFill>
            <a:srgbClr val="8CC066"/>
          </a:solidFill>
          <a:ln>
            <a:noFill/>
          </a:ln>
          <a:effectLst>
            <a:softEdge rad="101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2" name="等腰三角形 111"/>
          <p:cNvSpPr/>
          <p:nvPr/>
        </p:nvSpPr>
        <p:spPr>
          <a:xfrm rot="12808185" flipH="1">
            <a:off x="5859464" y="5967413"/>
            <a:ext cx="274637" cy="131763"/>
          </a:xfrm>
          <a:prstGeom prst="triangle">
            <a:avLst/>
          </a:pr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3" name="等腰三角形 112"/>
          <p:cNvSpPr/>
          <p:nvPr/>
        </p:nvSpPr>
        <p:spPr>
          <a:xfrm rot="8791815">
            <a:off x="2447926" y="5762626"/>
            <a:ext cx="274639" cy="133351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5" name="等腰三角形 114"/>
          <p:cNvSpPr/>
          <p:nvPr/>
        </p:nvSpPr>
        <p:spPr>
          <a:xfrm rot="9746558" flipV="1">
            <a:off x="9937854" y="4526899"/>
            <a:ext cx="240071" cy="485384"/>
          </a:xfrm>
          <a:prstGeom prst="triangle">
            <a:avLst>
              <a:gd name="adj" fmla="val 41342"/>
            </a:avLst>
          </a:prstGeom>
          <a:solidFill>
            <a:srgbClr val="66BFBC"/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7" name="直角三角形 116"/>
          <p:cNvSpPr/>
          <p:nvPr/>
        </p:nvSpPr>
        <p:spPr>
          <a:xfrm rot="11669251" flipH="1">
            <a:off x="11280777" y="6276977"/>
            <a:ext cx="214313" cy="214313"/>
          </a:xfrm>
          <a:prstGeom prst="rtTriangle">
            <a:avLst/>
          </a:pr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1" name="直角三角形 120"/>
          <p:cNvSpPr/>
          <p:nvPr/>
        </p:nvSpPr>
        <p:spPr>
          <a:xfrm rot="8729171" flipH="1">
            <a:off x="4853511" y="5649534"/>
            <a:ext cx="1736648" cy="715615"/>
          </a:xfrm>
          <a:prstGeom prst="rtTriangle">
            <a:avLst/>
          </a:prstGeom>
          <a:solidFill>
            <a:srgbClr val="FBC75D"/>
          </a:solidFill>
          <a:ln>
            <a:noFill/>
          </a:ln>
          <a:effectLst>
            <a:softEdge rad="152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2" name="直角三角形 121"/>
          <p:cNvSpPr/>
          <p:nvPr/>
        </p:nvSpPr>
        <p:spPr>
          <a:xfrm rot="1054849">
            <a:off x="9947276" y="1828801"/>
            <a:ext cx="157163" cy="193675"/>
          </a:xfrm>
          <a:prstGeom prst="rtTriangle">
            <a:avLst/>
          </a:prstGeom>
          <a:solidFill>
            <a:srgbClr val="FC6E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5" name="直角三角形 124"/>
          <p:cNvSpPr/>
          <p:nvPr/>
        </p:nvSpPr>
        <p:spPr>
          <a:xfrm rot="11669251" flipH="1">
            <a:off x="11620501" y="5665788"/>
            <a:ext cx="214313" cy="212725"/>
          </a:xfrm>
          <a:prstGeom prst="rtTriangle">
            <a:avLst/>
          </a:pr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6" name="直角三角形 125"/>
          <p:cNvSpPr/>
          <p:nvPr/>
        </p:nvSpPr>
        <p:spPr>
          <a:xfrm rot="9930749">
            <a:off x="10744201" y="5621339"/>
            <a:ext cx="214313" cy="212725"/>
          </a:xfrm>
          <a:prstGeom prst="rt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7" name="直角三角形 126"/>
          <p:cNvSpPr/>
          <p:nvPr/>
        </p:nvSpPr>
        <p:spPr>
          <a:xfrm rot="11669251" flipH="1">
            <a:off x="10375901" y="6370639"/>
            <a:ext cx="214313" cy="212725"/>
          </a:xfrm>
          <a:prstGeom prst="rtTriangle">
            <a:avLst/>
          </a:pr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8" name="直角三角形 127"/>
          <p:cNvSpPr/>
          <p:nvPr/>
        </p:nvSpPr>
        <p:spPr>
          <a:xfrm rot="9930749">
            <a:off x="11714163" y="4597401"/>
            <a:ext cx="214312" cy="214313"/>
          </a:xfrm>
          <a:prstGeom prst="rtTriangle">
            <a:avLst/>
          </a:prstGeom>
          <a:solidFill>
            <a:srgbClr val="FC6E5B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9" name="直角三角形 128"/>
          <p:cNvSpPr/>
          <p:nvPr/>
        </p:nvSpPr>
        <p:spPr>
          <a:xfrm rot="11669251" flipH="1">
            <a:off x="11117263" y="4873626"/>
            <a:ext cx="214312" cy="214313"/>
          </a:xfrm>
          <a:prstGeom prst="rtTriangle">
            <a:avLst/>
          </a:pr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45" name="任意多边形 144"/>
          <p:cNvSpPr/>
          <p:nvPr/>
        </p:nvSpPr>
        <p:spPr>
          <a:xfrm rot="10011152">
            <a:off x="3944938" y="1223964"/>
            <a:ext cx="246063" cy="20478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3" name="任意多边形 152"/>
          <p:cNvSpPr/>
          <p:nvPr/>
        </p:nvSpPr>
        <p:spPr>
          <a:xfrm rot="17730414">
            <a:off x="7955652" y="880655"/>
            <a:ext cx="1130745" cy="942213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4" name="任意多边形 153"/>
          <p:cNvSpPr/>
          <p:nvPr/>
        </p:nvSpPr>
        <p:spPr>
          <a:xfrm rot="10011152">
            <a:off x="8915401" y="858839"/>
            <a:ext cx="244475" cy="20478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6" name="任意多边形 155"/>
          <p:cNvSpPr/>
          <p:nvPr/>
        </p:nvSpPr>
        <p:spPr>
          <a:xfrm rot="10011152">
            <a:off x="9874251" y="1014413"/>
            <a:ext cx="246063" cy="20478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7" name="任意多边形 156"/>
          <p:cNvSpPr/>
          <p:nvPr/>
        </p:nvSpPr>
        <p:spPr>
          <a:xfrm rot="10011152">
            <a:off x="6183314" y="842964"/>
            <a:ext cx="246063" cy="20478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8" name="任意多边形 157"/>
          <p:cNvSpPr/>
          <p:nvPr/>
        </p:nvSpPr>
        <p:spPr>
          <a:xfrm rot="10011152">
            <a:off x="4048058" y="1100557"/>
            <a:ext cx="943692" cy="127060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FBC75D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61" name="任意多边形 160"/>
          <p:cNvSpPr/>
          <p:nvPr/>
        </p:nvSpPr>
        <p:spPr>
          <a:xfrm rot="17840340">
            <a:off x="3586243" y="4007051"/>
            <a:ext cx="1078348" cy="898552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63" name="任意多边形 162"/>
          <p:cNvSpPr/>
          <p:nvPr/>
        </p:nvSpPr>
        <p:spPr>
          <a:xfrm rot="10011152">
            <a:off x="4429125" y="5864226"/>
            <a:ext cx="244475" cy="204788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grpSp>
        <p:nvGrpSpPr>
          <p:cNvPr id="4" name="组合 164"/>
          <p:cNvGrpSpPr/>
          <p:nvPr/>
        </p:nvGrpSpPr>
        <p:grpSpPr bwMode="auto">
          <a:xfrm rot="11957288">
            <a:off x="2122489" y="1565276"/>
            <a:ext cx="574675" cy="665163"/>
            <a:chOff x="10670736" y="3241053"/>
            <a:chExt cx="917923" cy="1060882"/>
          </a:xfrm>
        </p:grpSpPr>
        <p:sp>
          <p:nvSpPr>
            <p:cNvPr id="166" name="等腰三角形 165"/>
            <p:cNvSpPr/>
            <p:nvPr/>
          </p:nvSpPr>
          <p:spPr>
            <a:xfrm rot="2928219">
              <a:off x="10597584" y="3314205"/>
              <a:ext cx="1060704" cy="914400"/>
            </a:xfrm>
            <a:prstGeom prst="triangle">
              <a:avLst/>
            </a:prstGeom>
            <a:solidFill>
              <a:srgbClr val="66BFBC">
                <a:alpha val="76000"/>
              </a:srgbClr>
            </a:soli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  <p:sp>
          <p:nvSpPr>
            <p:cNvPr id="167" name="等腰三角形 16"/>
            <p:cNvSpPr/>
            <p:nvPr/>
          </p:nvSpPr>
          <p:spPr>
            <a:xfrm rot="20901646">
              <a:off x="10891792" y="3387535"/>
              <a:ext cx="696867" cy="914400"/>
            </a:xfrm>
            <a:custGeom>
              <a:avLst/>
              <a:gdLst>
                <a:gd name="connsiteX0" fmla="*/ 0 w 1060704"/>
                <a:gd name="connsiteY0" fmla="*/ 914400 h 914400"/>
                <a:gd name="connsiteX1" fmla="*/ 530352 w 1060704"/>
                <a:gd name="connsiteY1" fmla="*/ 0 h 914400"/>
                <a:gd name="connsiteX2" fmla="*/ 1060704 w 1060704"/>
                <a:gd name="connsiteY2" fmla="*/ 914400 h 914400"/>
                <a:gd name="connsiteX3" fmla="*/ 0 w 1060704"/>
                <a:gd name="connsiteY3" fmla="*/ 914400 h 914400"/>
                <a:gd name="connsiteX0-1" fmla="*/ 0 w 696868"/>
                <a:gd name="connsiteY0-2" fmla="*/ 914400 h 914400"/>
                <a:gd name="connsiteX1-3" fmla="*/ 530352 w 696868"/>
                <a:gd name="connsiteY1-4" fmla="*/ 0 h 914400"/>
                <a:gd name="connsiteX2-5" fmla="*/ 696868 w 696868"/>
                <a:gd name="connsiteY2-6" fmla="*/ 839454 h 914400"/>
                <a:gd name="connsiteX3-7" fmla="*/ 0 w 696868"/>
                <a:gd name="connsiteY3-8" fmla="*/ 914400 h 9144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96868" h="914400">
                  <a:moveTo>
                    <a:pt x="0" y="914400"/>
                  </a:moveTo>
                  <a:lnTo>
                    <a:pt x="530352" y="0"/>
                  </a:lnTo>
                  <a:lnTo>
                    <a:pt x="696868" y="839454"/>
                  </a:lnTo>
                  <a:lnTo>
                    <a:pt x="0" y="914400"/>
                  </a:lnTo>
                  <a:close/>
                </a:path>
              </a:pathLst>
            </a:custGeom>
            <a:solidFill>
              <a:srgbClr val="66BFBC"/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</p:grpSp>
      <p:pic>
        <p:nvPicPr>
          <p:cNvPr id="6" name="Mika - Relax(Take It Easy)">
            <a:hlinkClick r:id="" action="ppaction://media"/>
          </p:cNvPr>
          <p:cNvPicPr>
            <a:picLocks noChangeAspect="1"/>
          </p:cNvPicPr>
          <p:nvPr>
            <a:videoFile r:link="rId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1" y="6513514"/>
            <a:ext cx="407988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1583499" y="2468894"/>
            <a:ext cx="9217024" cy="1354217"/>
          </a:xfrm>
          <a:prstGeom prst="rect">
            <a:avLst/>
          </a:prstGeom>
          <a:noFill/>
        </p:spPr>
        <p:txBody>
          <a:bodyPr wrap="square" lIns="121917" tIns="60958" rIns="121917" bIns="60958">
            <a:spAutoFit/>
          </a:bodyPr>
          <a:lstStyle/>
          <a:p>
            <a:pPr algn="ctr" defTabSz="913765">
              <a:defRPr/>
            </a:pPr>
            <a:r>
              <a:rPr lang="zh-CN" altLang="en-US" sz="8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8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8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课 </a:t>
            </a:r>
            <a:r>
              <a:rPr lang="en-US" altLang="zh-CN" sz="8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8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美国内战</a:t>
            </a:r>
            <a:endParaRPr lang="zh-CN" altLang="en-US" sz="8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2" name="等腰三角形 161"/>
          <p:cNvSpPr/>
          <p:nvPr/>
        </p:nvSpPr>
        <p:spPr>
          <a:xfrm rot="1650064">
            <a:off x="9674218" y="3595621"/>
            <a:ext cx="445079" cy="765536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</p:spTree>
  </p:cSld>
  <p:clrMapOvr>
    <a:masterClrMapping/>
  </p:clrMapOvr>
  <p:transition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7" presetClass="entr" presetSubtype="0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7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7" presetClass="entr" presetSubtype="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7" presetClass="entr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7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7" presetClass="entr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7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7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47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47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47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9" dur="1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2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22" presetClass="entr" presetSubtype="4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1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19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2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1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2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4" dur="1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7" dur="1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22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0" dur="1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3" dur="1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1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22" presetClass="entr" presetSubtype="4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9" dur="1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1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2" presetClass="entr" presetSubtype="4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0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22" presetClass="entr" presetSubtype="4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3" dur="1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2" presetClass="entr" presetSubtype="4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6" dur="1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9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22" presetClass="entr" presetSubtype="2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2" dur="1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22" presetClass="entr" presetSubtype="2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5" dur="1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22" presetClass="entr" presetSubtype="2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8" dur="1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1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41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6" dur="1" fill="hold"/>
                                        <p:tgtEl>
                                          <p:spTgt spid="7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999" showWhenStopped="0">
                <p:cTn id="28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104" grpId="0" bldLvl="0" animBg="1"/>
      <p:bldP spid="106" grpId="0" bldLvl="0" animBg="1"/>
      <p:bldP spid="107" grpId="0" bldLvl="0" animBg="1"/>
      <p:bldP spid="108" grpId="0" bldLvl="0" animBg="1"/>
      <p:bldP spid="109" grpId="0" bldLvl="0" animBg="1"/>
      <p:bldP spid="110" grpId="0" bldLvl="0" animBg="1"/>
      <p:bldP spid="112" grpId="0" bldLvl="0" animBg="1"/>
      <p:bldP spid="113" grpId="0" bldLvl="0" animBg="1"/>
      <p:bldP spid="117" grpId="0" bldLvl="0" animBg="1"/>
      <p:bldP spid="122" grpId="0" bldLvl="0" animBg="1"/>
      <p:bldP spid="125" grpId="0" bldLvl="0" animBg="1"/>
      <p:bldP spid="126" grpId="0" bldLvl="0" animBg="1"/>
      <p:bldP spid="127" grpId="0" bldLvl="0" animBg="1"/>
      <p:bldP spid="128" grpId="0" bldLvl="0" animBg="1"/>
      <p:bldP spid="129" grpId="0" bldLvl="0" animBg="1"/>
      <p:bldP spid="5" grpId="0"/>
      <p:bldP spid="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组合 121857"/>
          <p:cNvGrpSpPr/>
          <p:nvPr/>
        </p:nvGrpSpPr>
        <p:grpSpPr bwMode="auto">
          <a:xfrm>
            <a:off x="1524000" y="0"/>
            <a:ext cx="9144000" cy="793750"/>
            <a:chOff x="0" y="0"/>
            <a:chExt cx="14400" cy="1248"/>
          </a:xfrm>
        </p:grpSpPr>
        <p:sp>
          <p:nvSpPr>
            <p:cNvPr id="19460" name="矩形 121858"/>
            <p:cNvSpPr>
              <a:spLocks noChangeArrowheads="1"/>
            </p:cNvSpPr>
            <p:nvPr/>
          </p:nvSpPr>
          <p:spPr bwMode="auto">
            <a:xfrm>
              <a:off x="0" y="0"/>
              <a:ext cx="14400" cy="124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pic>
          <p:nvPicPr>
            <p:cNvPr id="19461" name="图片 121859" descr="109158828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3487" y="0"/>
              <a:ext cx="913" cy="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62" name="图片 121860" descr="0000760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9253" t="22906" r="23352" b="22491"/>
            <a:stretch>
              <a:fillRect/>
            </a:stretch>
          </p:blipFill>
          <p:spPr bwMode="auto">
            <a:xfrm>
              <a:off x="10829" y="410"/>
              <a:ext cx="1360" cy="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458" name="文本框 121861"/>
          <p:cNvSpPr txBox="1">
            <a:spLocks noChangeArrowheads="1"/>
          </p:cNvSpPr>
          <p:nvPr/>
        </p:nvSpPr>
        <p:spPr bwMode="auto">
          <a:xfrm>
            <a:off x="1774825" y="117475"/>
            <a:ext cx="6151563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CC00"/>
                </a:solidFill>
                <a:ea typeface="楷体" panose="02010609060101010101" charset="-122"/>
                <a:cs typeface="楷体" panose="02010609060101010101" charset="-122"/>
              </a:rPr>
              <a:t>一、美国南北战争爆发的原因</a:t>
            </a:r>
            <a:endParaRPr lang="zh-CN" altLang="en-US" sz="3600" b="1">
              <a:solidFill>
                <a:srgbClr val="FFCC00"/>
              </a:solidFill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9459" name="矩形 121862"/>
          <p:cNvSpPr>
            <a:spLocks noChangeArrowheads="1" noChangeShapeType="1" noTextEdit="1"/>
          </p:cNvSpPr>
          <p:nvPr/>
        </p:nvSpPr>
        <p:spPr bwMode="auto">
          <a:xfrm>
            <a:off x="2940050" y="2062163"/>
            <a:ext cx="6858000" cy="2997200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</a:bodyPr>
          <a:lstStyle/>
          <a:p>
            <a:pPr algn="ctr"/>
            <a:r>
              <a:rPr lang="zh-CN" altLang="en-US" sz="54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第一篇章：</a:t>
            </a:r>
            <a:endParaRPr lang="zh-CN" altLang="en-US" sz="5400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54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山雨欲来   联邦危机</a:t>
            </a:r>
            <a:endParaRPr lang="zh-CN" altLang="en-US" sz="5400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170" name="Picture 2" descr="美国领土扩张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153584" y="-14817"/>
            <a:ext cx="10464800" cy="6872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79" name="AutoShape 3"/>
          <p:cNvSpPr>
            <a:spLocks noChangeArrowheads="1"/>
          </p:cNvSpPr>
          <p:nvPr/>
        </p:nvSpPr>
        <p:spPr bwMode="auto">
          <a:xfrm>
            <a:off x="190500" y="4942418"/>
            <a:ext cx="3600451" cy="486833"/>
          </a:xfrm>
          <a:prstGeom prst="wedgeRectCallout">
            <a:avLst>
              <a:gd name="adj1" fmla="val 17264"/>
              <a:gd name="adj2" fmla="val 13406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lIns="121917" tIns="60958" rIns="121917" bIns="60958"/>
          <a:lstStyle/>
          <a:p>
            <a:pPr algn="ctr"/>
            <a:r>
              <a:rPr lang="en-US" altLang="zh-CN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1867</a:t>
            </a:r>
            <a:r>
              <a: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年从俄国购得</a:t>
            </a:r>
            <a:endParaRPr lang="zh-CN" altLang="en-US" sz="24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1380" name="AutoShape 4"/>
          <p:cNvSpPr>
            <a:spLocks noChangeArrowheads="1"/>
          </p:cNvSpPr>
          <p:nvPr/>
        </p:nvSpPr>
        <p:spPr bwMode="auto">
          <a:xfrm>
            <a:off x="6000751" y="4476751"/>
            <a:ext cx="2381249" cy="465667"/>
          </a:xfrm>
          <a:prstGeom prst="wedgeRectCallout">
            <a:avLst>
              <a:gd name="adj1" fmla="val -30898"/>
              <a:gd name="adj2" fmla="val 1768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lIns="121917" tIns="60958" rIns="121917" bIns="60958"/>
          <a:lstStyle/>
          <a:p>
            <a:pPr algn="ctr"/>
            <a:r>
              <a:rPr lang="en-US" altLang="zh-CN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1898</a:t>
            </a:r>
            <a:r>
              <a: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年吞并</a:t>
            </a:r>
            <a:endParaRPr lang="zh-CN" altLang="en-US" sz="24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2" name="Group 5"/>
          <p:cNvGrpSpPr/>
          <p:nvPr/>
        </p:nvGrpSpPr>
        <p:grpSpPr bwMode="auto">
          <a:xfrm>
            <a:off x="6407151" y="260352"/>
            <a:ext cx="4872567" cy="3676649"/>
            <a:chOff x="0" y="0"/>
            <a:chExt cx="2302" cy="2316"/>
          </a:xfrm>
        </p:grpSpPr>
        <p:sp>
          <p:nvSpPr>
            <p:cNvPr id="7196" name="未知"/>
            <p:cNvSpPr/>
            <p:nvPr/>
          </p:nvSpPr>
          <p:spPr bwMode="auto">
            <a:xfrm>
              <a:off x="0" y="190"/>
              <a:ext cx="2216" cy="2126"/>
            </a:xfrm>
            <a:custGeom>
              <a:avLst/>
              <a:gdLst>
                <a:gd name="T0" fmla="*/ 132 w 2216"/>
                <a:gd name="T1" fmla="*/ 167 h 2126"/>
                <a:gd name="T2" fmla="*/ 324 w 2216"/>
                <a:gd name="T3" fmla="*/ 222 h 2126"/>
                <a:gd name="T4" fmla="*/ 424 w 2216"/>
                <a:gd name="T5" fmla="*/ 249 h 2126"/>
                <a:gd name="T6" fmla="*/ 296 w 2216"/>
                <a:gd name="T7" fmla="*/ 313 h 2126"/>
                <a:gd name="T8" fmla="*/ 296 w 2216"/>
                <a:gd name="T9" fmla="*/ 377 h 2126"/>
                <a:gd name="T10" fmla="*/ 534 w 2216"/>
                <a:gd name="T11" fmla="*/ 304 h 2126"/>
                <a:gd name="T12" fmla="*/ 634 w 2216"/>
                <a:gd name="T13" fmla="*/ 368 h 2126"/>
                <a:gd name="T14" fmla="*/ 817 w 2216"/>
                <a:gd name="T15" fmla="*/ 341 h 2126"/>
                <a:gd name="T16" fmla="*/ 845 w 2216"/>
                <a:gd name="T17" fmla="*/ 387 h 2126"/>
                <a:gd name="T18" fmla="*/ 735 w 2216"/>
                <a:gd name="T19" fmla="*/ 432 h 2126"/>
                <a:gd name="T20" fmla="*/ 634 w 2216"/>
                <a:gd name="T21" fmla="*/ 569 h 2126"/>
                <a:gd name="T22" fmla="*/ 634 w 2216"/>
                <a:gd name="T23" fmla="*/ 697 h 2126"/>
                <a:gd name="T24" fmla="*/ 772 w 2216"/>
                <a:gd name="T25" fmla="*/ 789 h 2126"/>
                <a:gd name="T26" fmla="*/ 808 w 2216"/>
                <a:gd name="T27" fmla="*/ 524 h 2126"/>
                <a:gd name="T28" fmla="*/ 890 w 2216"/>
                <a:gd name="T29" fmla="*/ 460 h 2126"/>
                <a:gd name="T30" fmla="*/ 954 w 2216"/>
                <a:gd name="T31" fmla="*/ 652 h 2126"/>
                <a:gd name="T32" fmla="*/ 1055 w 2216"/>
                <a:gd name="T33" fmla="*/ 688 h 2126"/>
                <a:gd name="T34" fmla="*/ 1018 w 2216"/>
                <a:gd name="T35" fmla="*/ 844 h 2126"/>
                <a:gd name="T36" fmla="*/ 1366 w 2216"/>
                <a:gd name="T37" fmla="*/ 697 h 2126"/>
                <a:gd name="T38" fmla="*/ 1540 w 2216"/>
                <a:gd name="T39" fmla="*/ 560 h 2126"/>
                <a:gd name="T40" fmla="*/ 1576 w 2216"/>
                <a:gd name="T41" fmla="*/ 441 h 2126"/>
                <a:gd name="T42" fmla="*/ 1878 w 2216"/>
                <a:gd name="T43" fmla="*/ 304 h 2126"/>
                <a:gd name="T44" fmla="*/ 1969 w 2216"/>
                <a:gd name="T45" fmla="*/ 21 h 2126"/>
                <a:gd name="T46" fmla="*/ 2125 w 2216"/>
                <a:gd name="T47" fmla="*/ 158 h 2126"/>
                <a:gd name="T48" fmla="*/ 2097 w 2216"/>
                <a:gd name="T49" fmla="*/ 332 h 2126"/>
                <a:gd name="T50" fmla="*/ 2033 w 2216"/>
                <a:gd name="T51" fmla="*/ 615 h 2126"/>
                <a:gd name="T52" fmla="*/ 2052 w 2216"/>
                <a:gd name="T53" fmla="*/ 661 h 2126"/>
                <a:gd name="T54" fmla="*/ 1951 w 2216"/>
                <a:gd name="T55" fmla="*/ 707 h 2126"/>
                <a:gd name="T56" fmla="*/ 1850 w 2216"/>
                <a:gd name="T57" fmla="*/ 780 h 2126"/>
                <a:gd name="T58" fmla="*/ 1924 w 2216"/>
                <a:gd name="T59" fmla="*/ 771 h 2126"/>
                <a:gd name="T60" fmla="*/ 1759 w 2216"/>
                <a:gd name="T61" fmla="*/ 1008 h 2126"/>
                <a:gd name="T62" fmla="*/ 1722 w 2216"/>
                <a:gd name="T63" fmla="*/ 1191 h 2126"/>
                <a:gd name="T64" fmla="*/ 1677 w 2216"/>
                <a:gd name="T65" fmla="*/ 1109 h 2126"/>
                <a:gd name="T66" fmla="*/ 1686 w 2216"/>
                <a:gd name="T67" fmla="*/ 1200 h 2126"/>
                <a:gd name="T68" fmla="*/ 1722 w 2216"/>
                <a:gd name="T69" fmla="*/ 1356 h 2126"/>
                <a:gd name="T70" fmla="*/ 1732 w 2216"/>
                <a:gd name="T71" fmla="*/ 1475 h 2126"/>
                <a:gd name="T72" fmla="*/ 1549 w 2216"/>
                <a:gd name="T73" fmla="*/ 1676 h 2126"/>
                <a:gd name="T74" fmla="*/ 1000 w 2216"/>
                <a:gd name="T75" fmla="*/ 2051 h 2126"/>
                <a:gd name="T76" fmla="*/ 442 w 2216"/>
                <a:gd name="T77" fmla="*/ 1950 h 2126"/>
                <a:gd name="T78" fmla="*/ 424 w 2216"/>
                <a:gd name="T79" fmla="*/ 1776 h 2126"/>
                <a:gd name="T80" fmla="*/ 506 w 2216"/>
                <a:gd name="T81" fmla="*/ 1648 h 2126"/>
                <a:gd name="T82" fmla="*/ 570 w 2216"/>
                <a:gd name="T83" fmla="*/ 1447 h 2126"/>
                <a:gd name="T84" fmla="*/ 433 w 2216"/>
                <a:gd name="T85" fmla="*/ 1209 h 2126"/>
                <a:gd name="T86" fmla="*/ 369 w 2216"/>
                <a:gd name="T87" fmla="*/ 1063 h 2126"/>
                <a:gd name="T88" fmla="*/ 424 w 2216"/>
                <a:gd name="T89" fmla="*/ 844 h 2126"/>
                <a:gd name="T90" fmla="*/ 296 w 2216"/>
                <a:gd name="T91" fmla="*/ 652 h 2126"/>
                <a:gd name="T92" fmla="*/ 141 w 2216"/>
                <a:gd name="T93" fmla="*/ 414 h 2126"/>
                <a:gd name="T94" fmla="*/ 95 w 2216"/>
                <a:gd name="T95" fmla="*/ 304 h 212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16"/>
                <a:gd name="T145" fmla="*/ 0 h 2126"/>
                <a:gd name="T146" fmla="*/ 2216 w 2216"/>
                <a:gd name="T147" fmla="*/ 2126 h 212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16" h="2126">
                  <a:moveTo>
                    <a:pt x="40" y="94"/>
                  </a:moveTo>
                  <a:cubicBezTo>
                    <a:pt x="124" y="121"/>
                    <a:pt x="0" y="72"/>
                    <a:pt x="77" y="149"/>
                  </a:cubicBezTo>
                  <a:cubicBezTo>
                    <a:pt x="91" y="163"/>
                    <a:pt x="132" y="167"/>
                    <a:pt x="132" y="167"/>
                  </a:cubicBezTo>
                  <a:cubicBezTo>
                    <a:pt x="155" y="162"/>
                    <a:pt x="191" y="149"/>
                    <a:pt x="214" y="167"/>
                  </a:cubicBezTo>
                  <a:cubicBezTo>
                    <a:pt x="222" y="173"/>
                    <a:pt x="216" y="188"/>
                    <a:pt x="223" y="195"/>
                  </a:cubicBezTo>
                  <a:cubicBezTo>
                    <a:pt x="242" y="215"/>
                    <a:pt x="297" y="213"/>
                    <a:pt x="324" y="222"/>
                  </a:cubicBezTo>
                  <a:cubicBezTo>
                    <a:pt x="333" y="216"/>
                    <a:pt x="340" y="204"/>
                    <a:pt x="351" y="204"/>
                  </a:cubicBezTo>
                  <a:cubicBezTo>
                    <a:pt x="370" y="204"/>
                    <a:pt x="406" y="222"/>
                    <a:pt x="406" y="222"/>
                  </a:cubicBezTo>
                  <a:cubicBezTo>
                    <a:pt x="412" y="231"/>
                    <a:pt x="427" y="238"/>
                    <a:pt x="424" y="249"/>
                  </a:cubicBezTo>
                  <a:cubicBezTo>
                    <a:pt x="422" y="258"/>
                    <a:pt x="405" y="254"/>
                    <a:pt x="397" y="259"/>
                  </a:cubicBezTo>
                  <a:cubicBezTo>
                    <a:pt x="390" y="264"/>
                    <a:pt x="386" y="273"/>
                    <a:pt x="378" y="277"/>
                  </a:cubicBezTo>
                  <a:cubicBezTo>
                    <a:pt x="354" y="291"/>
                    <a:pt x="323" y="304"/>
                    <a:pt x="296" y="313"/>
                  </a:cubicBezTo>
                  <a:cubicBezTo>
                    <a:pt x="293" y="322"/>
                    <a:pt x="291" y="332"/>
                    <a:pt x="287" y="341"/>
                  </a:cubicBezTo>
                  <a:cubicBezTo>
                    <a:pt x="282" y="351"/>
                    <a:pt x="266" y="358"/>
                    <a:pt x="269" y="368"/>
                  </a:cubicBezTo>
                  <a:cubicBezTo>
                    <a:pt x="271" y="377"/>
                    <a:pt x="287" y="374"/>
                    <a:pt x="296" y="377"/>
                  </a:cubicBezTo>
                  <a:cubicBezTo>
                    <a:pt x="362" y="356"/>
                    <a:pt x="341" y="343"/>
                    <a:pt x="369" y="387"/>
                  </a:cubicBezTo>
                  <a:cubicBezTo>
                    <a:pt x="399" y="376"/>
                    <a:pt x="422" y="360"/>
                    <a:pt x="452" y="350"/>
                  </a:cubicBezTo>
                  <a:cubicBezTo>
                    <a:pt x="476" y="314"/>
                    <a:pt x="492" y="314"/>
                    <a:pt x="534" y="304"/>
                  </a:cubicBezTo>
                  <a:cubicBezTo>
                    <a:pt x="536" y="303"/>
                    <a:pt x="581" y="269"/>
                    <a:pt x="589" y="277"/>
                  </a:cubicBezTo>
                  <a:cubicBezTo>
                    <a:pt x="601" y="289"/>
                    <a:pt x="564" y="320"/>
                    <a:pt x="561" y="323"/>
                  </a:cubicBezTo>
                  <a:cubicBezTo>
                    <a:pt x="602" y="336"/>
                    <a:pt x="593" y="354"/>
                    <a:pt x="634" y="368"/>
                  </a:cubicBezTo>
                  <a:cubicBezTo>
                    <a:pt x="729" y="356"/>
                    <a:pt x="683" y="367"/>
                    <a:pt x="762" y="341"/>
                  </a:cubicBezTo>
                  <a:cubicBezTo>
                    <a:pt x="771" y="338"/>
                    <a:pt x="790" y="332"/>
                    <a:pt x="790" y="332"/>
                  </a:cubicBezTo>
                  <a:cubicBezTo>
                    <a:pt x="825" y="295"/>
                    <a:pt x="793" y="317"/>
                    <a:pt x="817" y="341"/>
                  </a:cubicBezTo>
                  <a:cubicBezTo>
                    <a:pt x="824" y="348"/>
                    <a:pt x="836" y="347"/>
                    <a:pt x="845" y="350"/>
                  </a:cubicBezTo>
                  <a:cubicBezTo>
                    <a:pt x="854" y="356"/>
                    <a:pt x="872" y="357"/>
                    <a:pt x="872" y="368"/>
                  </a:cubicBezTo>
                  <a:cubicBezTo>
                    <a:pt x="872" y="379"/>
                    <a:pt x="855" y="382"/>
                    <a:pt x="845" y="387"/>
                  </a:cubicBezTo>
                  <a:cubicBezTo>
                    <a:pt x="827" y="395"/>
                    <a:pt x="808" y="399"/>
                    <a:pt x="790" y="405"/>
                  </a:cubicBezTo>
                  <a:cubicBezTo>
                    <a:pt x="781" y="408"/>
                    <a:pt x="762" y="414"/>
                    <a:pt x="762" y="414"/>
                  </a:cubicBezTo>
                  <a:cubicBezTo>
                    <a:pt x="753" y="420"/>
                    <a:pt x="745" y="428"/>
                    <a:pt x="735" y="432"/>
                  </a:cubicBezTo>
                  <a:cubicBezTo>
                    <a:pt x="717" y="440"/>
                    <a:pt x="680" y="451"/>
                    <a:pt x="680" y="451"/>
                  </a:cubicBezTo>
                  <a:cubicBezTo>
                    <a:pt x="655" y="476"/>
                    <a:pt x="649" y="500"/>
                    <a:pt x="625" y="524"/>
                  </a:cubicBezTo>
                  <a:cubicBezTo>
                    <a:pt x="604" y="588"/>
                    <a:pt x="589" y="586"/>
                    <a:pt x="634" y="569"/>
                  </a:cubicBezTo>
                  <a:cubicBezTo>
                    <a:pt x="640" y="563"/>
                    <a:pt x="650" y="543"/>
                    <a:pt x="653" y="551"/>
                  </a:cubicBezTo>
                  <a:cubicBezTo>
                    <a:pt x="658" y="566"/>
                    <a:pt x="646" y="582"/>
                    <a:pt x="644" y="597"/>
                  </a:cubicBezTo>
                  <a:cubicBezTo>
                    <a:pt x="640" y="630"/>
                    <a:pt x="637" y="664"/>
                    <a:pt x="634" y="697"/>
                  </a:cubicBezTo>
                  <a:cubicBezTo>
                    <a:pt x="638" y="757"/>
                    <a:pt x="611" y="857"/>
                    <a:pt x="680" y="880"/>
                  </a:cubicBezTo>
                  <a:cubicBezTo>
                    <a:pt x="701" y="877"/>
                    <a:pt x="727" y="884"/>
                    <a:pt x="744" y="871"/>
                  </a:cubicBezTo>
                  <a:cubicBezTo>
                    <a:pt x="767" y="853"/>
                    <a:pt x="762" y="816"/>
                    <a:pt x="772" y="789"/>
                  </a:cubicBezTo>
                  <a:cubicBezTo>
                    <a:pt x="748" y="719"/>
                    <a:pt x="757" y="753"/>
                    <a:pt x="744" y="688"/>
                  </a:cubicBezTo>
                  <a:cubicBezTo>
                    <a:pt x="750" y="625"/>
                    <a:pt x="744" y="567"/>
                    <a:pt x="781" y="515"/>
                  </a:cubicBezTo>
                  <a:cubicBezTo>
                    <a:pt x="790" y="518"/>
                    <a:pt x="801" y="531"/>
                    <a:pt x="808" y="524"/>
                  </a:cubicBezTo>
                  <a:cubicBezTo>
                    <a:pt x="813" y="519"/>
                    <a:pt x="832" y="447"/>
                    <a:pt x="836" y="432"/>
                  </a:cubicBezTo>
                  <a:cubicBezTo>
                    <a:pt x="848" y="435"/>
                    <a:pt x="861" y="435"/>
                    <a:pt x="872" y="441"/>
                  </a:cubicBezTo>
                  <a:cubicBezTo>
                    <a:pt x="880" y="445"/>
                    <a:pt x="882" y="456"/>
                    <a:pt x="890" y="460"/>
                  </a:cubicBezTo>
                  <a:cubicBezTo>
                    <a:pt x="907" y="469"/>
                    <a:pt x="945" y="478"/>
                    <a:pt x="945" y="478"/>
                  </a:cubicBezTo>
                  <a:cubicBezTo>
                    <a:pt x="968" y="545"/>
                    <a:pt x="959" y="514"/>
                    <a:pt x="973" y="569"/>
                  </a:cubicBezTo>
                  <a:cubicBezTo>
                    <a:pt x="956" y="621"/>
                    <a:pt x="940" y="593"/>
                    <a:pt x="954" y="652"/>
                  </a:cubicBezTo>
                  <a:cubicBezTo>
                    <a:pt x="963" y="649"/>
                    <a:pt x="976" y="651"/>
                    <a:pt x="982" y="643"/>
                  </a:cubicBezTo>
                  <a:cubicBezTo>
                    <a:pt x="1014" y="604"/>
                    <a:pt x="964" y="597"/>
                    <a:pt x="1018" y="615"/>
                  </a:cubicBezTo>
                  <a:cubicBezTo>
                    <a:pt x="1051" y="646"/>
                    <a:pt x="1034" y="625"/>
                    <a:pt x="1055" y="688"/>
                  </a:cubicBezTo>
                  <a:cubicBezTo>
                    <a:pt x="1058" y="697"/>
                    <a:pt x="1061" y="707"/>
                    <a:pt x="1064" y="716"/>
                  </a:cubicBezTo>
                  <a:cubicBezTo>
                    <a:pt x="1067" y="725"/>
                    <a:pt x="1073" y="743"/>
                    <a:pt x="1073" y="743"/>
                  </a:cubicBezTo>
                  <a:cubicBezTo>
                    <a:pt x="1057" y="791"/>
                    <a:pt x="1053" y="809"/>
                    <a:pt x="1018" y="844"/>
                  </a:cubicBezTo>
                  <a:cubicBezTo>
                    <a:pt x="1063" y="886"/>
                    <a:pt x="1088" y="869"/>
                    <a:pt x="1156" y="862"/>
                  </a:cubicBezTo>
                  <a:cubicBezTo>
                    <a:pt x="1187" y="841"/>
                    <a:pt x="1221" y="810"/>
                    <a:pt x="1256" y="798"/>
                  </a:cubicBezTo>
                  <a:cubicBezTo>
                    <a:pt x="1292" y="762"/>
                    <a:pt x="1331" y="734"/>
                    <a:pt x="1366" y="697"/>
                  </a:cubicBezTo>
                  <a:cubicBezTo>
                    <a:pt x="1360" y="679"/>
                    <a:pt x="1335" y="657"/>
                    <a:pt x="1348" y="643"/>
                  </a:cubicBezTo>
                  <a:cubicBezTo>
                    <a:pt x="1382" y="607"/>
                    <a:pt x="1414" y="612"/>
                    <a:pt x="1466" y="606"/>
                  </a:cubicBezTo>
                  <a:cubicBezTo>
                    <a:pt x="1498" y="596"/>
                    <a:pt x="1517" y="583"/>
                    <a:pt x="1540" y="560"/>
                  </a:cubicBezTo>
                  <a:cubicBezTo>
                    <a:pt x="1543" y="551"/>
                    <a:pt x="1547" y="542"/>
                    <a:pt x="1549" y="533"/>
                  </a:cubicBezTo>
                  <a:cubicBezTo>
                    <a:pt x="1553" y="509"/>
                    <a:pt x="1551" y="484"/>
                    <a:pt x="1558" y="460"/>
                  </a:cubicBezTo>
                  <a:cubicBezTo>
                    <a:pt x="1560" y="452"/>
                    <a:pt x="1571" y="448"/>
                    <a:pt x="1576" y="441"/>
                  </a:cubicBezTo>
                  <a:cubicBezTo>
                    <a:pt x="1599" y="411"/>
                    <a:pt x="1603" y="399"/>
                    <a:pt x="1640" y="387"/>
                  </a:cubicBezTo>
                  <a:cubicBezTo>
                    <a:pt x="1677" y="348"/>
                    <a:pt x="1720" y="353"/>
                    <a:pt x="1768" y="341"/>
                  </a:cubicBezTo>
                  <a:cubicBezTo>
                    <a:pt x="1805" y="332"/>
                    <a:pt x="1842" y="316"/>
                    <a:pt x="1878" y="304"/>
                  </a:cubicBezTo>
                  <a:cubicBezTo>
                    <a:pt x="1919" y="242"/>
                    <a:pt x="1898" y="264"/>
                    <a:pt x="1933" y="231"/>
                  </a:cubicBezTo>
                  <a:cubicBezTo>
                    <a:pt x="1970" y="83"/>
                    <a:pt x="1935" y="241"/>
                    <a:pt x="1960" y="48"/>
                  </a:cubicBezTo>
                  <a:cubicBezTo>
                    <a:pt x="1961" y="39"/>
                    <a:pt x="1960" y="25"/>
                    <a:pt x="1969" y="21"/>
                  </a:cubicBezTo>
                  <a:cubicBezTo>
                    <a:pt x="1988" y="11"/>
                    <a:pt x="2012" y="15"/>
                    <a:pt x="2033" y="12"/>
                  </a:cubicBezTo>
                  <a:cubicBezTo>
                    <a:pt x="2042" y="9"/>
                    <a:pt x="2052" y="0"/>
                    <a:pt x="2061" y="3"/>
                  </a:cubicBezTo>
                  <a:cubicBezTo>
                    <a:pt x="2098" y="15"/>
                    <a:pt x="2115" y="128"/>
                    <a:pt x="2125" y="158"/>
                  </a:cubicBezTo>
                  <a:cubicBezTo>
                    <a:pt x="2128" y="167"/>
                    <a:pt x="2143" y="164"/>
                    <a:pt x="2152" y="167"/>
                  </a:cubicBezTo>
                  <a:cubicBezTo>
                    <a:pt x="2177" y="207"/>
                    <a:pt x="2190" y="192"/>
                    <a:pt x="2216" y="231"/>
                  </a:cubicBezTo>
                  <a:cubicBezTo>
                    <a:pt x="2186" y="277"/>
                    <a:pt x="2135" y="294"/>
                    <a:pt x="2097" y="332"/>
                  </a:cubicBezTo>
                  <a:cubicBezTo>
                    <a:pt x="2083" y="374"/>
                    <a:pt x="2066" y="364"/>
                    <a:pt x="2042" y="396"/>
                  </a:cubicBezTo>
                  <a:cubicBezTo>
                    <a:pt x="2008" y="442"/>
                    <a:pt x="2001" y="462"/>
                    <a:pt x="1988" y="515"/>
                  </a:cubicBezTo>
                  <a:cubicBezTo>
                    <a:pt x="1995" y="568"/>
                    <a:pt x="1983" y="598"/>
                    <a:pt x="2033" y="615"/>
                  </a:cubicBezTo>
                  <a:cubicBezTo>
                    <a:pt x="2039" y="621"/>
                    <a:pt x="2045" y="628"/>
                    <a:pt x="2052" y="633"/>
                  </a:cubicBezTo>
                  <a:cubicBezTo>
                    <a:pt x="2060" y="638"/>
                    <a:pt x="2079" y="633"/>
                    <a:pt x="2079" y="643"/>
                  </a:cubicBezTo>
                  <a:cubicBezTo>
                    <a:pt x="2079" y="654"/>
                    <a:pt x="2062" y="658"/>
                    <a:pt x="2052" y="661"/>
                  </a:cubicBezTo>
                  <a:cubicBezTo>
                    <a:pt x="2031" y="667"/>
                    <a:pt x="2009" y="667"/>
                    <a:pt x="1988" y="670"/>
                  </a:cubicBezTo>
                  <a:cubicBezTo>
                    <a:pt x="1985" y="679"/>
                    <a:pt x="1985" y="690"/>
                    <a:pt x="1978" y="697"/>
                  </a:cubicBezTo>
                  <a:cubicBezTo>
                    <a:pt x="1971" y="704"/>
                    <a:pt x="1959" y="702"/>
                    <a:pt x="1951" y="707"/>
                  </a:cubicBezTo>
                  <a:cubicBezTo>
                    <a:pt x="1932" y="718"/>
                    <a:pt x="1914" y="731"/>
                    <a:pt x="1896" y="743"/>
                  </a:cubicBezTo>
                  <a:cubicBezTo>
                    <a:pt x="1887" y="749"/>
                    <a:pt x="1878" y="755"/>
                    <a:pt x="1869" y="761"/>
                  </a:cubicBezTo>
                  <a:cubicBezTo>
                    <a:pt x="1862" y="766"/>
                    <a:pt x="1842" y="776"/>
                    <a:pt x="1850" y="780"/>
                  </a:cubicBezTo>
                  <a:cubicBezTo>
                    <a:pt x="1856" y="784"/>
                    <a:pt x="1905" y="764"/>
                    <a:pt x="1914" y="761"/>
                  </a:cubicBezTo>
                  <a:cubicBezTo>
                    <a:pt x="1920" y="755"/>
                    <a:pt x="1927" y="737"/>
                    <a:pt x="1933" y="743"/>
                  </a:cubicBezTo>
                  <a:cubicBezTo>
                    <a:pt x="1940" y="750"/>
                    <a:pt x="1931" y="764"/>
                    <a:pt x="1924" y="771"/>
                  </a:cubicBezTo>
                  <a:cubicBezTo>
                    <a:pt x="1917" y="778"/>
                    <a:pt x="1905" y="777"/>
                    <a:pt x="1896" y="780"/>
                  </a:cubicBezTo>
                  <a:cubicBezTo>
                    <a:pt x="1847" y="813"/>
                    <a:pt x="1863" y="814"/>
                    <a:pt x="1796" y="825"/>
                  </a:cubicBezTo>
                  <a:cubicBezTo>
                    <a:pt x="1815" y="882"/>
                    <a:pt x="1829" y="985"/>
                    <a:pt x="1759" y="1008"/>
                  </a:cubicBezTo>
                  <a:cubicBezTo>
                    <a:pt x="1750" y="1005"/>
                    <a:pt x="1734" y="990"/>
                    <a:pt x="1732" y="999"/>
                  </a:cubicBezTo>
                  <a:cubicBezTo>
                    <a:pt x="1727" y="1025"/>
                    <a:pt x="1754" y="1060"/>
                    <a:pt x="1768" y="1081"/>
                  </a:cubicBezTo>
                  <a:cubicBezTo>
                    <a:pt x="1760" y="1137"/>
                    <a:pt x="1768" y="1162"/>
                    <a:pt x="1722" y="1191"/>
                  </a:cubicBezTo>
                  <a:cubicBezTo>
                    <a:pt x="1725" y="1182"/>
                    <a:pt x="1734" y="1173"/>
                    <a:pt x="1732" y="1164"/>
                  </a:cubicBezTo>
                  <a:cubicBezTo>
                    <a:pt x="1730" y="1155"/>
                    <a:pt x="1718" y="1153"/>
                    <a:pt x="1713" y="1145"/>
                  </a:cubicBezTo>
                  <a:cubicBezTo>
                    <a:pt x="1689" y="1105"/>
                    <a:pt x="1725" y="1125"/>
                    <a:pt x="1677" y="1109"/>
                  </a:cubicBezTo>
                  <a:cubicBezTo>
                    <a:pt x="1669" y="1083"/>
                    <a:pt x="1671" y="1007"/>
                    <a:pt x="1649" y="1072"/>
                  </a:cubicBezTo>
                  <a:cubicBezTo>
                    <a:pt x="1655" y="1098"/>
                    <a:pt x="1660" y="1119"/>
                    <a:pt x="1668" y="1145"/>
                  </a:cubicBezTo>
                  <a:cubicBezTo>
                    <a:pt x="1674" y="1163"/>
                    <a:pt x="1686" y="1200"/>
                    <a:pt x="1686" y="1200"/>
                  </a:cubicBezTo>
                  <a:cubicBezTo>
                    <a:pt x="1689" y="1221"/>
                    <a:pt x="1681" y="1248"/>
                    <a:pt x="1695" y="1264"/>
                  </a:cubicBezTo>
                  <a:cubicBezTo>
                    <a:pt x="1707" y="1278"/>
                    <a:pt x="1740" y="1257"/>
                    <a:pt x="1750" y="1273"/>
                  </a:cubicBezTo>
                  <a:cubicBezTo>
                    <a:pt x="1774" y="1311"/>
                    <a:pt x="1742" y="1336"/>
                    <a:pt x="1722" y="1356"/>
                  </a:cubicBezTo>
                  <a:cubicBezTo>
                    <a:pt x="1743" y="1363"/>
                    <a:pt x="1773" y="1356"/>
                    <a:pt x="1786" y="1374"/>
                  </a:cubicBezTo>
                  <a:cubicBezTo>
                    <a:pt x="1807" y="1402"/>
                    <a:pt x="1732" y="1417"/>
                    <a:pt x="1722" y="1420"/>
                  </a:cubicBezTo>
                  <a:cubicBezTo>
                    <a:pt x="1725" y="1438"/>
                    <a:pt x="1732" y="1456"/>
                    <a:pt x="1732" y="1475"/>
                  </a:cubicBezTo>
                  <a:cubicBezTo>
                    <a:pt x="1732" y="1506"/>
                    <a:pt x="1696" y="1519"/>
                    <a:pt x="1677" y="1539"/>
                  </a:cubicBezTo>
                  <a:cubicBezTo>
                    <a:pt x="1648" y="1622"/>
                    <a:pt x="1671" y="1577"/>
                    <a:pt x="1604" y="1621"/>
                  </a:cubicBezTo>
                  <a:cubicBezTo>
                    <a:pt x="1588" y="1663"/>
                    <a:pt x="1578" y="1645"/>
                    <a:pt x="1549" y="1676"/>
                  </a:cubicBezTo>
                  <a:cubicBezTo>
                    <a:pt x="1525" y="1747"/>
                    <a:pt x="1459" y="1776"/>
                    <a:pt x="1402" y="1813"/>
                  </a:cubicBezTo>
                  <a:cubicBezTo>
                    <a:pt x="1380" y="1879"/>
                    <a:pt x="1370" y="1948"/>
                    <a:pt x="1348" y="2014"/>
                  </a:cubicBezTo>
                  <a:cubicBezTo>
                    <a:pt x="1385" y="2126"/>
                    <a:pt x="1138" y="2055"/>
                    <a:pt x="1000" y="2051"/>
                  </a:cubicBezTo>
                  <a:cubicBezTo>
                    <a:pt x="929" y="2025"/>
                    <a:pt x="1012" y="2051"/>
                    <a:pt x="854" y="2051"/>
                  </a:cubicBezTo>
                  <a:cubicBezTo>
                    <a:pt x="699" y="2051"/>
                    <a:pt x="543" y="2044"/>
                    <a:pt x="388" y="2041"/>
                  </a:cubicBezTo>
                  <a:cubicBezTo>
                    <a:pt x="406" y="1987"/>
                    <a:pt x="394" y="1966"/>
                    <a:pt x="442" y="1950"/>
                  </a:cubicBezTo>
                  <a:cubicBezTo>
                    <a:pt x="461" y="1899"/>
                    <a:pt x="453" y="1945"/>
                    <a:pt x="433" y="1904"/>
                  </a:cubicBezTo>
                  <a:cubicBezTo>
                    <a:pt x="424" y="1887"/>
                    <a:pt x="415" y="1849"/>
                    <a:pt x="415" y="1849"/>
                  </a:cubicBezTo>
                  <a:cubicBezTo>
                    <a:pt x="418" y="1825"/>
                    <a:pt x="415" y="1799"/>
                    <a:pt x="424" y="1776"/>
                  </a:cubicBezTo>
                  <a:cubicBezTo>
                    <a:pt x="428" y="1766"/>
                    <a:pt x="446" y="1767"/>
                    <a:pt x="452" y="1758"/>
                  </a:cubicBezTo>
                  <a:cubicBezTo>
                    <a:pt x="459" y="1747"/>
                    <a:pt x="456" y="1733"/>
                    <a:pt x="461" y="1721"/>
                  </a:cubicBezTo>
                  <a:cubicBezTo>
                    <a:pt x="471" y="1696"/>
                    <a:pt x="488" y="1667"/>
                    <a:pt x="506" y="1648"/>
                  </a:cubicBezTo>
                  <a:cubicBezTo>
                    <a:pt x="521" y="1607"/>
                    <a:pt x="522" y="1571"/>
                    <a:pt x="534" y="1529"/>
                  </a:cubicBezTo>
                  <a:cubicBezTo>
                    <a:pt x="537" y="1519"/>
                    <a:pt x="548" y="1512"/>
                    <a:pt x="552" y="1502"/>
                  </a:cubicBezTo>
                  <a:cubicBezTo>
                    <a:pt x="560" y="1484"/>
                    <a:pt x="570" y="1447"/>
                    <a:pt x="570" y="1447"/>
                  </a:cubicBezTo>
                  <a:cubicBezTo>
                    <a:pt x="557" y="1395"/>
                    <a:pt x="547" y="1376"/>
                    <a:pt x="516" y="1328"/>
                  </a:cubicBezTo>
                  <a:cubicBezTo>
                    <a:pt x="489" y="1287"/>
                    <a:pt x="495" y="1236"/>
                    <a:pt x="461" y="1200"/>
                  </a:cubicBezTo>
                  <a:cubicBezTo>
                    <a:pt x="452" y="1203"/>
                    <a:pt x="442" y="1213"/>
                    <a:pt x="433" y="1209"/>
                  </a:cubicBezTo>
                  <a:cubicBezTo>
                    <a:pt x="411" y="1200"/>
                    <a:pt x="417" y="1169"/>
                    <a:pt x="406" y="1155"/>
                  </a:cubicBezTo>
                  <a:cubicBezTo>
                    <a:pt x="399" y="1146"/>
                    <a:pt x="387" y="1142"/>
                    <a:pt x="378" y="1136"/>
                  </a:cubicBezTo>
                  <a:cubicBezTo>
                    <a:pt x="336" y="1072"/>
                    <a:pt x="324" y="1093"/>
                    <a:pt x="369" y="1063"/>
                  </a:cubicBezTo>
                  <a:cubicBezTo>
                    <a:pt x="393" y="993"/>
                    <a:pt x="392" y="1027"/>
                    <a:pt x="378" y="963"/>
                  </a:cubicBezTo>
                  <a:cubicBezTo>
                    <a:pt x="420" y="948"/>
                    <a:pt x="409" y="935"/>
                    <a:pt x="433" y="899"/>
                  </a:cubicBezTo>
                  <a:cubicBezTo>
                    <a:pt x="444" y="866"/>
                    <a:pt x="449" y="873"/>
                    <a:pt x="424" y="844"/>
                  </a:cubicBezTo>
                  <a:cubicBezTo>
                    <a:pt x="410" y="828"/>
                    <a:pt x="378" y="798"/>
                    <a:pt x="378" y="798"/>
                  </a:cubicBezTo>
                  <a:cubicBezTo>
                    <a:pt x="357" y="733"/>
                    <a:pt x="371" y="759"/>
                    <a:pt x="342" y="716"/>
                  </a:cubicBezTo>
                  <a:cubicBezTo>
                    <a:pt x="321" y="652"/>
                    <a:pt x="342" y="667"/>
                    <a:pt x="296" y="652"/>
                  </a:cubicBezTo>
                  <a:cubicBezTo>
                    <a:pt x="267" y="632"/>
                    <a:pt x="254" y="621"/>
                    <a:pt x="223" y="606"/>
                  </a:cubicBezTo>
                  <a:cubicBezTo>
                    <a:pt x="193" y="591"/>
                    <a:pt x="182" y="571"/>
                    <a:pt x="150" y="560"/>
                  </a:cubicBezTo>
                  <a:cubicBezTo>
                    <a:pt x="116" y="509"/>
                    <a:pt x="73" y="479"/>
                    <a:pt x="141" y="414"/>
                  </a:cubicBezTo>
                  <a:cubicBezTo>
                    <a:pt x="144" y="405"/>
                    <a:pt x="145" y="395"/>
                    <a:pt x="150" y="387"/>
                  </a:cubicBezTo>
                  <a:cubicBezTo>
                    <a:pt x="154" y="379"/>
                    <a:pt x="167" y="377"/>
                    <a:pt x="168" y="368"/>
                  </a:cubicBezTo>
                  <a:cubicBezTo>
                    <a:pt x="176" y="317"/>
                    <a:pt x="129" y="311"/>
                    <a:pt x="95" y="304"/>
                  </a:cubicBezTo>
                  <a:cubicBezTo>
                    <a:pt x="77" y="250"/>
                    <a:pt x="63" y="188"/>
                    <a:pt x="31" y="140"/>
                  </a:cubicBezTo>
                  <a:cubicBezTo>
                    <a:pt x="42" y="106"/>
                    <a:pt x="40" y="122"/>
                    <a:pt x="40" y="94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7" name="AutoShape 7"/>
            <p:cNvSpPr>
              <a:spLocks noChangeArrowheads="1"/>
            </p:cNvSpPr>
            <p:nvPr/>
          </p:nvSpPr>
          <p:spPr bwMode="auto">
            <a:xfrm>
              <a:off x="965" y="0"/>
              <a:ext cx="1337" cy="499"/>
            </a:xfrm>
            <a:prstGeom prst="wedgeRectCallout">
              <a:avLst>
                <a:gd name="adj1" fmla="val -17389"/>
                <a:gd name="adj2" fmla="val 154009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r>
                <a:rPr lang="en-US" altLang="zh-CN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1783</a:t>
              </a:r>
              <a:r>
                <a:rPr lang="zh-CN" altLang="en-US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年美国独立时的领土</a:t>
              </a:r>
              <a:endPara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3" name="Group 8"/>
          <p:cNvGrpSpPr/>
          <p:nvPr/>
        </p:nvGrpSpPr>
        <p:grpSpPr bwMode="auto">
          <a:xfrm>
            <a:off x="3636434" y="0"/>
            <a:ext cx="4036484" cy="4123267"/>
            <a:chOff x="0" y="0"/>
            <a:chExt cx="1907" cy="2597"/>
          </a:xfrm>
        </p:grpSpPr>
        <p:sp>
          <p:nvSpPr>
            <p:cNvPr id="7194" name="未知"/>
            <p:cNvSpPr/>
            <p:nvPr/>
          </p:nvSpPr>
          <p:spPr bwMode="auto">
            <a:xfrm>
              <a:off x="0" y="375"/>
              <a:ext cx="1907" cy="2222"/>
            </a:xfrm>
            <a:custGeom>
              <a:avLst/>
              <a:gdLst>
                <a:gd name="T0" fmla="*/ 197 w 1907"/>
                <a:gd name="T1" fmla="*/ 36 h 2222"/>
                <a:gd name="T2" fmla="*/ 746 w 1907"/>
                <a:gd name="T3" fmla="*/ 100 h 2222"/>
                <a:gd name="T4" fmla="*/ 837 w 1907"/>
                <a:gd name="T5" fmla="*/ 137 h 2222"/>
                <a:gd name="T6" fmla="*/ 883 w 1907"/>
                <a:gd name="T7" fmla="*/ 174 h 2222"/>
                <a:gd name="T8" fmla="*/ 947 w 1907"/>
                <a:gd name="T9" fmla="*/ 219 h 2222"/>
                <a:gd name="T10" fmla="*/ 1148 w 1907"/>
                <a:gd name="T11" fmla="*/ 375 h 2222"/>
                <a:gd name="T12" fmla="*/ 1294 w 1907"/>
                <a:gd name="T13" fmla="*/ 484 h 2222"/>
                <a:gd name="T14" fmla="*/ 1340 w 1907"/>
                <a:gd name="T15" fmla="*/ 420 h 2222"/>
                <a:gd name="T16" fmla="*/ 1441 w 1907"/>
                <a:gd name="T17" fmla="*/ 320 h 2222"/>
                <a:gd name="T18" fmla="*/ 1413 w 1907"/>
                <a:gd name="T19" fmla="*/ 439 h 2222"/>
                <a:gd name="T20" fmla="*/ 1514 w 1907"/>
                <a:gd name="T21" fmla="*/ 558 h 2222"/>
                <a:gd name="T22" fmla="*/ 1642 w 1907"/>
                <a:gd name="T23" fmla="*/ 686 h 2222"/>
                <a:gd name="T24" fmla="*/ 1697 w 1907"/>
                <a:gd name="T25" fmla="*/ 786 h 2222"/>
                <a:gd name="T26" fmla="*/ 1724 w 1907"/>
                <a:gd name="T27" fmla="*/ 932 h 2222"/>
                <a:gd name="T28" fmla="*/ 1687 w 1907"/>
                <a:gd name="T29" fmla="*/ 1143 h 2222"/>
                <a:gd name="T30" fmla="*/ 1788 w 1907"/>
                <a:gd name="T31" fmla="*/ 1252 h 2222"/>
                <a:gd name="T32" fmla="*/ 1815 w 1907"/>
                <a:gd name="T33" fmla="*/ 1335 h 2222"/>
                <a:gd name="T34" fmla="*/ 1843 w 1907"/>
                <a:gd name="T35" fmla="*/ 1417 h 2222"/>
                <a:gd name="T36" fmla="*/ 1779 w 1907"/>
                <a:gd name="T37" fmla="*/ 1655 h 2222"/>
                <a:gd name="T38" fmla="*/ 1715 w 1907"/>
                <a:gd name="T39" fmla="*/ 2048 h 2222"/>
                <a:gd name="T40" fmla="*/ 1779 w 1907"/>
                <a:gd name="T41" fmla="*/ 2158 h 2222"/>
                <a:gd name="T42" fmla="*/ 1889 w 1907"/>
                <a:gd name="T43" fmla="*/ 2148 h 2222"/>
                <a:gd name="T44" fmla="*/ 1559 w 1907"/>
                <a:gd name="T45" fmla="*/ 2212 h 2222"/>
                <a:gd name="T46" fmla="*/ 1523 w 1907"/>
                <a:gd name="T47" fmla="*/ 2130 h 2222"/>
                <a:gd name="T48" fmla="*/ 1505 w 1907"/>
                <a:gd name="T49" fmla="*/ 1883 h 2222"/>
                <a:gd name="T50" fmla="*/ 1221 w 1907"/>
                <a:gd name="T51" fmla="*/ 1764 h 2222"/>
                <a:gd name="T52" fmla="*/ 974 w 1907"/>
                <a:gd name="T53" fmla="*/ 1682 h 2222"/>
                <a:gd name="T54" fmla="*/ 929 w 1907"/>
                <a:gd name="T55" fmla="*/ 1646 h 2222"/>
                <a:gd name="T56" fmla="*/ 947 w 1907"/>
                <a:gd name="T57" fmla="*/ 1463 h 2222"/>
                <a:gd name="T58" fmla="*/ 892 w 1907"/>
                <a:gd name="T59" fmla="*/ 1344 h 2222"/>
                <a:gd name="T60" fmla="*/ 618 w 1907"/>
                <a:gd name="T61" fmla="*/ 1271 h 2222"/>
                <a:gd name="T62" fmla="*/ 453 w 1907"/>
                <a:gd name="T63" fmla="*/ 1234 h 2222"/>
                <a:gd name="T64" fmla="*/ 453 w 1907"/>
                <a:gd name="T65" fmla="*/ 978 h 2222"/>
                <a:gd name="T66" fmla="*/ 389 w 1907"/>
                <a:gd name="T67" fmla="*/ 841 h 2222"/>
                <a:gd name="T68" fmla="*/ 334 w 1907"/>
                <a:gd name="T69" fmla="*/ 814 h 2222"/>
                <a:gd name="T70" fmla="*/ 234 w 1907"/>
                <a:gd name="T71" fmla="*/ 640 h 2222"/>
                <a:gd name="T72" fmla="*/ 179 w 1907"/>
                <a:gd name="T73" fmla="*/ 576 h 2222"/>
                <a:gd name="T74" fmla="*/ 133 w 1907"/>
                <a:gd name="T75" fmla="*/ 539 h 2222"/>
                <a:gd name="T76" fmla="*/ 14 w 1907"/>
                <a:gd name="T77" fmla="*/ 466 h 2222"/>
                <a:gd name="T78" fmla="*/ 60 w 1907"/>
                <a:gd name="T79" fmla="*/ 366 h 2222"/>
                <a:gd name="T80" fmla="*/ 51 w 1907"/>
                <a:gd name="T81" fmla="*/ 0 h 222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907"/>
                <a:gd name="T124" fmla="*/ 0 h 2222"/>
                <a:gd name="T125" fmla="*/ 1907 w 1907"/>
                <a:gd name="T126" fmla="*/ 2222 h 2222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907" h="2222">
                  <a:moveTo>
                    <a:pt x="51" y="0"/>
                  </a:moveTo>
                  <a:cubicBezTo>
                    <a:pt x="101" y="12"/>
                    <a:pt x="146" y="28"/>
                    <a:pt x="197" y="36"/>
                  </a:cubicBezTo>
                  <a:cubicBezTo>
                    <a:pt x="258" y="58"/>
                    <a:pt x="326" y="64"/>
                    <a:pt x="389" y="73"/>
                  </a:cubicBezTo>
                  <a:cubicBezTo>
                    <a:pt x="540" y="122"/>
                    <a:pt x="425" y="90"/>
                    <a:pt x="746" y="100"/>
                  </a:cubicBezTo>
                  <a:cubicBezTo>
                    <a:pt x="770" y="103"/>
                    <a:pt x="796" y="101"/>
                    <a:pt x="819" y="110"/>
                  </a:cubicBezTo>
                  <a:cubicBezTo>
                    <a:pt x="829" y="114"/>
                    <a:pt x="828" y="130"/>
                    <a:pt x="837" y="137"/>
                  </a:cubicBezTo>
                  <a:cubicBezTo>
                    <a:pt x="845" y="143"/>
                    <a:pt x="856" y="143"/>
                    <a:pt x="865" y="146"/>
                  </a:cubicBezTo>
                  <a:cubicBezTo>
                    <a:pt x="871" y="155"/>
                    <a:pt x="874" y="167"/>
                    <a:pt x="883" y="174"/>
                  </a:cubicBezTo>
                  <a:cubicBezTo>
                    <a:pt x="890" y="180"/>
                    <a:pt x="903" y="176"/>
                    <a:pt x="910" y="183"/>
                  </a:cubicBezTo>
                  <a:cubicBezTo>
                    <a:pt x="958" y="231"/>
                    <a:pt x="873" y="195"/>
                    <a:pt x="947" y="219"/>
                  </a:cubicBezTo>
                  <a:cubicBezTo>
                    <a:pt x="986" y="247"/>
                    <a:pt x="1029" y="245"/>
                    <a:pt x="1075" y="256"/>
                  </a:cubicBezTo>
                  <a:cubicBezTo>
                    <a:pt x="1093" y="312"/>
                    <a:pt x="1108" y="333"/>
                    <a:pt x="1148" y="375"/>
                  </a:cubicBezTo>
                  <a:cubicBezTo>
                    <a:pt x="1160" y="433"/>
                    <a:pt x="1182" y="473"/>
                    <a:pt x="1239" y="494"/>
                  </a:cubicBezTo>
                  <a:cubicBezTo>
                    <a:pt x="1257" y="491"/>
                    <a:pt x="1278" y="493"/>
                    <a:pt x="1294" y="484"/>
                  </a:cubicBezTo>
                  <a:cubicBezTo>
                    <a:pt x="1302" y="479"/>
                    <a:pt x="1298" y="465"/>
                    <a:pt x="1303" y="457"/>
                  </a:cubicBezTo>
                  <a:cubicBezTo>
                    <a:pt x="1312" y="442"/>
                    <a:pt x="1328" y="433"/>
                    <a:pt x="1340" y="420"/>
                  </a:cubicBezTo>
                  <a:cubicBezTo>
                    <a:pt x="1351" y="375"/>
                    <a:pt x="1375" y="338"/>
                    <a:pt x="1386" y="292"/>
                  </a:cubicBezTo>
                  <a:cubicBezTo>
                    <a:pt x="1406" y="298"/>
                    <a:pt x="1430" y="298"/>
                    <a:pt x="1441" y="320"/>
                  </a:cubicBezTo>
                  <a:cubicBezTo>
                    <a:pt x="1450" y="337"/>
                    <a:pt x="1459" y="375"/>
                    <a:pt x="1459" y="375"/>
                  </a:cubicBezTo>
                  <a:cubicBezTo>
                    <a:pt x="1440" y="431"/>
                    <a:pt x="1431" y="382"/>
                    <a:pt x="1413" y="439"/>
                  </a:cubicBezTo>
                  <a:cubicBezTo>
                    <a:pt x="1422" y="495"/>
                    <a:pt x="1418" y="504"/>
                    <a:pt x="1468" y="521"/>
                  </a:cubicBezTo>
                  <a:cubicBezTo>
                    <a:pt x="1500" y="569"/>
                    <a:pt x="1468" y="532"/>
                    <a:pt x="1514" y="558"/>
                  </a:cubicBezTo>
                  <a:cubicBezTo>
                    <a:pt x="1533" y="569"/>
                    <a:pt x="1569" y="594"/>
                    <a:pt x="1569" y="594"/>
                  </a:cubicBezTo>
                  <a:cubicBezTo>
                    <a:pt x="1581" y="632"/>
                    <a:pt x="1616" y="654"/>
                    <a:pt x="1642" y="686"/>
                  </a:cubicBezTo>
                  <a:cubicBezTo>
                    <a:pt x="1667" y="717"/>
                    <a:pt x="1664" y="725"/>
                    <a:pt x="1678" y="768"/>
                  </a:cubicBezTo>
                  <a:cubicBezTo>
                    <a:pt x="1681" y="776"/>
                    <a:pt x="1692" y="779"/>
                    <a:pt x="1697" y="786"/>
                  </a:cubicBezTo>
                  <a:cubicBezTo>
                    <a:pt x="1725" y="821"/>
                    <a:pt x="1711" y="832"/>
                    <a:pt x="1751" y="859"/>
                  </a:cubicBezTo>
                  <a:cubicBezTo>
                    <a:pt x="1766" y="901"/>
                    <a:pt x="1770" y="917"/>
                    <a:pt x="1724" y="932"/>
                  </a:cubicBezTo>
                  <a:cubicBezTo>
                    <a:pt x="1713" y="967"/>
                    <a:pt x="1689" y="980"/>
                    <a:pt x="1678" y="1015"/>
                  </a:cubicBezTo>
                  <a:cubicBezTo>
                    <a:pt x="1681" y="1058"/>
                    <a:pt x="1679" y="1101"/>
                    <a:pt x="1687" y="1143"/>
                  </a:cubicBezTo>
                  <a:cubicBezTo>
                    <a:pt x="1691" y="1163"/>
                    <a:pt x="1738" y="1181"/>
                    <a:pt x="1751" y="1198"/>
                  </a:cubicBezTo>
                  <a:cubicBezTo>
                    <a:pt x="1764" y="1215"/>
                    <a:pt x="1788" y="1252"/>
                    <a:pt x="1788" y="1252"/>
                  </a:cubicBezTo>
                  <a:cubicBezTo>
                    <a:pt x="1791" y="1273"/>
                    <a:pt x="1790" y="1296"/>
                    <a:pt x="1797" y="1316"/>
                  </a:cubicBezTo>
                  <a:cubicBezTo>
                    <a:pt x="1800" y="1324"/>
                    <a:pt x="1810" y="1328"/>
                    <a:pt x="1815" y="1335"/>
                  </a:cubicBezTo>
                  <a:cubicBezTo>
                    <a:pt x="1820" y="1343"/>
                    <a:pt x="1822" y="1353"/>
                    <a:pt x="1825" y="1362"/>
                  </a:cubicBezTo>
                  <a:cubicBezTo>
                    <a:pt x="1831" y="1380"/>
                    <a:pt x="1837" y="1399"/>
                    <a:pt x="1843" y="1417"/>
                  </a:cubicBezTo>
                  <a:cubicBezTo>
                    <a:pt x="1846" y="1426"/>
                    <a:pt x="1852" y="1444"/>
                    <a:pt x="1852" y="1444"/>
                  </a:cubicBezTo>
                  <a:cubicBezTo>
                    <a:pt x="1842" y="1530"/>
                    <a:pt x="1825" y="1585"/>
                    <a:pt x="1779" y="1655"/>
                  </a:cubicBezTo>
                  <a:cubicBezTo>
                    <a:pt x="1763" y="1679"/>
                    <a:pt x="1761" y="1710"/>
                    <a:pt x="1751" y="1737"/>
                  </a:cubicBezTo>
                  <a:cubicBezTo>
                    <a:pt x="1740" y="1841"/>
                    <a:pt x="1747" y="1948"/>
                    <a:pt x="1715" y="2048"/>
                  </a:cubicBezTo>
                  <a:cubicBezTo>
                    <a:pt x="1718" y="2078"/>
                    <a:pt x="1709" y="2113"/>
                    <a:pt x="1724" y="2139"/>
                  </a:cubicBezTo>
                  <a:cubicBezTo>
                    <a:pt x="1734" y="2156"/>
                    <a:pt x="1761" y="2152"/>
                    <a:pt x="1779" y="2158"/>
                  </a:cubicBezTo>
                  <a:cubicBezTo>
                    <a:pt x="1788" y="2161"/>
                    <a:pt x="1806" y="2167"/>
                    <a:pt x="1806" y="2167"/>
                  </a:cubicBezTo>
                  <a:cubicBezTo>
                    <a:pt x="1836" y="2137"/>
                    <a:pt x="1847" y="2138"/>
                    <a:pt x="1889" y="2148"/>
                  </a:cubicBezTo>
                  <a:cubicBezTo>
                    <a:pt x="1903" y="2192"/>
                    <a:pt x="1907" y="2205"/>
                    <a:pt x="1861" y="2222"/>
                  </a:cubicBezTo>
                  <a:cubicBezTo>
                    <a:pt x="1760" y="2219"/>
                    <a:pt x="1660" y="2218"/>
                    <a:pt x="1559" y="2212"/>
                  </a:cubicBezTo>
                  <a:cubicBezTo>
                    <a:pt x="1484" y="2208"/>
                    <a:pt x="1589" y="2189"/>
                    <a:pt x="1495" y="2212"/>
                  </a:cubicBezTo>
                  <a:cubicBezTo>
                    <a:pt x="1512" y="2165"/>
                    <a:pt x="1501" y="2197"/>
                    <a:pt x="1523" y="2130"/>
                  </a:cubicBezTo>
                  <a:cubicBezTo>
                    <a:pt x="1526" y="2121"/>
                    <a:pt x="1532" y="2103"/>
                    <a:pt x="1532" y="2103"/>
                  </a:cubicBezTo>
                  <a:cubicBezTo>
                    <a:pt x="1524" y="2029"/>
                    <a:pt x="1513" y="1957"/>
                    <a:pt x="1505" y="1883"/>
                  </a:cubicBezTo>
                  <a:cubicBezTo>
                    <a:pt x="1480" y="1954"/>
                    <a:pt x="1494" y="1845"/>
                    <a:pt x="1459" y="1819"/>
                  </a:cubicBezTo>
                  <a:cubicBezTo>
                    <a:pt x="1374" y="1755"/>
                    <a:pt x="1348" y="1772"/>
                    <a:pt x="1221" y="1764"/>
                  </a:cubicBezTo>
                  <a:cubicBezTo>
                    <a:pt x="1124" y="1740"/>
                    <a:pt x="1173" y="1749"/>
                    <a:pt x="1075" y="1737"/>
                  </a:cubicBezTo>
                  <a:cubicBezTo>
                    <a:pt x="1035" y="1724"/>
                    <a:pt x="1013" y="1694"/>
                    <a:pt x="974" y="1682"/>
                  </a:cubicBezTo>
                  <a:cubicBezTo>
                    <a:pt x="968" y="1673"/>
                    <a:pt x="964" y="1662"/>
                    <a:pt x="956" y="1655"/>
                  </a:cubicBezTo>
                  <a:cubicBezTo>
                    <a:pt x="949" y="1649"/>
                    <a:pt x="935" y="1654"/>
                    <a:pt x="929" y="1646"/>
                  </a:cubicBezTo>
                  <a:cubicBezTo>
                    <a:pt x="918" y="1630"/>
                    <a:pt x="910" y="1591"/>
                    <a:pt x="910" y="1591"/>
                  </a:cubicBezTo>
                  <a:cubicBezTo>
                    <a:pt x="917" y="1532"/>
                    <a:pt x="917" y="1509"/>
                    <a:pt x="947" y="1463"/>
                  </a:cubicBezTo>
                  <a:cubicBezTo>
                    <a:pt x="957" y="1430"/>
                    <a:pt x="972" y="1398"/>
                    <a:pt x="947" y="1362"/>
                  </a:cubicBezTo>
                  <a:cubicBezTo>
                    <a:pt x="936" y="1346"/>
                    <a:pt x="910" y="1350"/>
                    <a:pt x="892" y="1344"/>
                  </a:cubicBezTo>
                  <a:cubicBezTo>
                    <a:pt x="871" y="1337"/>
                    <a:pt x="855" y="1319"/>
                    <a:pt x="837" y="1307"/>
                  </a:cubicBezTo>
                  <a:cubicBezTo>
                    <a:pt x="784" y="1271"/>
                    <a:pt x="666" y="1274"/>
                    <a:pt x="618" y="1271"/>
                  </a:cubicBezTo>
                  <a:cubicBezTo>
                    <a:pt x="579" y="1265"/>
                    <a:pt x="546" y="1262"/>
                    <a:pt x="508" y="1252"/>
                  </a:cubicBezTo>
                  <a:cubicBezTo>
                    <a:pt x="489" y="1247"/>
                    <a:pt x="453" y="1234"/>
                    <a:pt x="453" y="1234"/>
                  </a:cubicBezTo>
                  <a:cubicBezTo>
                    <a:pt x="377" y="1183"/>
                    <a:pt x="414" y="1219"/>
                    <a:pt x="435" y="1033"/>
                  </a:cubicBezTo>
                  <a:cubicBezTo>
                    <a:pt x="437" y="1014"/>
                    <a:pt x="453" y="978"/>
                    <a:pt x="453" y="978"/>
                  </a:cubicBezTo>
                  <a:cubicBezTo>
                    <a:pt x="450" y="938"/>
                    <a:pt x="461" y="895"/>
                    <a:pt x="444" y="859"/>
                  </a:cubicBezTo>
                  <a:cubicBezTo>
                    <a:pt x="436" y="842"/>
                    <a:pt x="389" y="841"/>
                    <a:pt x="389" y="841"/>
                  </a:cubicBezTo>
                  <a:cubicBezTo>
                    <a:pt x="380" y="835"/>
                    <a:pt x="372" y="828"/>
                    <a:pt x="362" y="823"/>
                  </a:cubicBezTo>
                  <a:cubicBezTo>
                    <a:pt x="353" y="819"/>
                    <a:pt x="342" y="819"/>
                    <a:pt x="334" y="814"/>
                  </a:cubicBezTo>
                  <a:cubicBezTo>
                    <a:pt x="311" y="800"/>
                    <a:pt x="298" y="768"/>
                    <a:pt x="279" y="750"/>
                  </a:cubicBezTo>
                  <a:cubicBezTo>
                    <a:pt x="267" y="712"/>
                    <a:pt x="260" y="671"/>
                    <a:pt x="234" y="640"/>
                  </a:cubicBezTo>
                  <a:cubicBezTo>
                    <a:pt x="185" y="580"/>
                    <a:pt x="245" y="664"/>
                    <a:pt x="197" y="603"/>
                  </a:cubicBezTo>
                  <a:cubicBezTo>
                    <a:pt x="190" y="594"/>
                    <a:pt x="187" y="584"/>
                    <a:pt x="179" y="576"/>
                  </a:cubicBezTo>
                  <a:cubicBezTo>
                    <a:pt x="171" y="568"/>
                    <a:pt x="160" y="565"/>
                    <a:pt x="151" y="558"/>
                  </a:cubicBezTo>
                  <a:cubicBezTo>
                    <a:pt x="144" y="553"/>
                    <a:pt x="141" y="543"/>
                    <a:pt x="133" y="539"/>
                  </a:cubicBezTo>
                  <a:cubicBezTo>
                    <a:pt x="116" y="530"/>
                    <a:pt x="78" y="521"/>
                    <a:pt x="78" y="521"/>
                  </a:cubicBezTo>
                  <a:cubicBezTo>
                    <a:pt x="53" y="504"/>
                    <a:pt x="36" y="486"/>
                    <a:pt x="14" y="466"/>
                  </a:cubicBezTo>
                  <a:cubicBezTo>
                    <a:pt x="1" y="426"/>
                    <a:pt x="0" y="451"/>
                    <a:pt x="23" y="420"/>
                  </a:cubicBezTo>
                  <a:cubicBezTo>
                    <a:pt x="36" y="403"/>
                    <a:pt x="60" y="366"/>
                    <a:pt x="60" y="366"/>
                  </a:cubicBezTo>
                  <a:cubicBezTo>
                    <a:pt x="86" y="286"/>
                    <a:pt x="39" y="246"/>
                    <a:pt x="42" y="192"/>
                  </a:cubicBezTo>
                  <a:cubicBezTo>
                    <a:pt x="45" y="128"/>
                    <a:pt x="48" y="64"/>
                    <a:pt x="51" y="0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5" name="AutoShape 10"/>
            <p:cNvSpPr>
              <a:spLocks noChangeArrowheads="1"/>
            </p:cNvSpPr>
            <p:nvPr/>
          </p:nvSpPr>
          <p:spPr bwMode="auto">
            <a:xfrm>
              <a:off x="97" y="0"/>
              <a:ext cx="1588" cy="317"/>
            </a:xfrm>
            <a:prstGeom prst="wedgeRectCallout">
              <a:avLst>
                <a:gd name="adj1" fmla="val -9194"/>
                <a:gd name="adj2" fmla="val 18659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r>
                <a:rPr lang="en-US" altLang="zh-CN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1803</a:t>
              </a:r>
              <a:r>
                <a:rPr lang="zh-CN" altLang="en-US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年从法购得</a:t>
              </a:r>
              <a:endPara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4" name="Group 11"/>
          <p:cNvGrpSpPr/>
          <p:nvPr/>
        </p:nvGrpSpPr>
        <p:grpSpPr bwMode="auto">
          <a:xfrm>
            <a:off x="7056967" y="3716867"/>
            <a:ext cx="5471584" cy="1998133"/>
            <a:chOff x="0" y="0"/>
            <a:chExt cx="2459" cy="1056"/>
          </a:xfrm>
        </p:grpSpPr>
        <p:sp>
          <p:nvSpPr>
            <p:cNvPr id="7192" name="未知"/>
            <p:cNvSpPr/>
            <p:nvPr/>
          </p:nvSpPr>
          <p:spPr bwMode="auto">
            <a:xfrm>
              <a:off x="0" y="0"/>
              <a:ext cx="1203" cy="594"/>
            </a:xfrm>
            <a:custGeom>
              <a:avLst/>
              <a:gdLst>
                <a:gd name="T0" fmla="*/ 0 w 1203"/>
                <a:gd name="T1" fmla="*/ 0 h 594"/>
                <a:gd name="T2" fmla="*/ 813 w 1203"/>
                <a:gd name="T3" fmla="*/ 28 h 594"/>
                <a:gd name="T4" fmla="*/ 960 w 1203"/>
                <a:gd name="T5" fmla="*/ 19 h 594"/>
                <a:gd name="T6" fmla="*/ 996 w 1203"/>
                <a:gd name="T7" fmla="*/ 28 h 594"/>
                <a:gd name="T8" fmla="*/ 1024 w 1203"/>
                <a:gd name="T9" fmla="*/ 119 h 594"/>
                <a:gd name="T10" fmla="*/ 1097 w 1203"/>
                <a:gd name="T11" fmla="*/ 211 h 594"/>
                <a:gd name="T12" fmla="*/ 1115 w 1203"/>
                <a:gd name="T13" fmla="*/ 266 h 594"/>
                <a:gd name="T14" fmla="*/ 1133 w 1203"/>
                <a:gd name="T15" fmla="*/ 293 h 594"/>
                <a:gd name="T16" fmla="*/ 1170 w 1203"/>
                <a:gd name="T17" fmla="*/ 375 h 594"/>
                <a:gd name="T18" fmla="*/ 1197 w 1203"/>
                <a:gd name="T19" fmla="*/ 476 h 594"/>
                <a:gd name="T20" fmla="*/ 1106 w 1203"/>
                <a:gd name="T21" fmla="*/ 576 h 594"/>
                <a:gd name="T22" fmla="*/ 1033 w 1203"/>
                <a:gd name="T23" fmla="*/ 503 h 594"/>
                <a:gd name="T24" fmla="*/ 987 w 1203"/>
                <a:gd name="T25" fmla="*/ 439 h 594"/>
                <a:gd name="T26" fmla="*/ 932 w 1203"/>
                <a:gd name="T27" fmla="*/ 384 h 594"/>
                <a:gd name="T28" fmla="*/ 923 w 1203"/>
                <a:gd name="T29" fmla="*/ 357 h 594"/>
                <a:gd name="T30" fmla="*/ 941 w 1203"/>
                <a:gd name="T31" fmla="*/ 302 h 594"/>
                <a:gd name="T32" fmla="*/ 914 w 1203"/>
                <a:gd name="T33" fmla="*/ 284 h 594"/>
                <a:gd name="T34" fmla="*/ 896 w 1203"/>
                <a:gd name="T35" fmla="*/ 284 h 594"/>
                <a:gd name="T36" fmla="*/ 813 w 1203"/>
                <a:gd name="T37" fmla="*/ 128 h 594"/>
                <a:gd name="T38" fmla="*/ 731 w 1203"/>
                <a:gd name="T39" fmla="*/ 92 h 594"/>
                <a:gd name="T40" fmla="*/ 685 w 1203"/>
                <a:gd name="T41" fmla="*/ 128 h 594"/>
                <a:gd name="T42" fmla="*/ 621 w 1203"/>
                <a:gd name="T43" fmla="*/ 147 h 594"/>
                <a:gd name="T44" fmla="*/ 576 w 1203"/>
                <a:gd name="T45" fmla="*/ 119 h 594"/>
                <a:gd name="T46" fmla="*/ 557 w 1203"/>
                <a:gd name="T47" fmla="*/ 101 h 594"/>
                <a:gd name="T48" fmla="*/ 448 w 1203"/>
                <a:gd name="T49" fmla="*/ 74 h 594"/>
                <a:gd name="T50" fmla="*/ 283 w 1203"/>
                <a:gd name="T51" fmla="*/ 83 h 594"/>
                <a:gd name="T52" fmla="*/ 228 w 1203"/>
                <a:gd name="T53" fmla="*/ 101 h 594"/>
                <a:gd name="T54" fmla="*/ 109 w 1203"/>
                <a:gd name="T55" fmla="*/ 147 h 594"/>
                <a:gd name="T56" fmla="*/ 36 w 1203"/>
                <a:gd name="T57" fmla="*/ 92 h 594"/>
                <a:gd name="T58" fmla="*/ 0 w 1203"/>
                <a:gd name="T59" fmla="*/ 0 h 59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203"/>
                <a:gd name="T91" fmla="*/ 0 h 594"/>
                <a:gd name="T92" fmla="*/ 1203 w 1203"/>
                <a:gd name="T93" fmla="*/ 594 h 59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203" h="594">
                  <a:moveTo>
                    <a:pt x="0" y="0"/>
                  </a:moveTo>
                  <a:cubicBezTo>
                    <a:pt x="673" y="21"/>
                    <a:pt x="402" y="10"/>
                    <a:pt x="813" y="28"/>
                  </a:cubicBezTo>
                  <a:cubicBezTo>
                    <a:pt x="863" y="44"/>
                    <a:pt x="911" y="35"/>
                    <a:pt x="960" y="19"/>
                  </a:cubicBezTo>
                  <a:cubicBezTo>
                    <a:pt x="972" y="22"/>
                    <a:pt x="987" y="19"/>
                    <a:pt x="996" y="28"/>
                  </a:cubicBezTo>
                  <a:cubicBezTo>
                    <a:pt x="1004" y="36"/>
                    <a:pt x="1014" y="103"/>
                    <a:pt x="1024" y="119"/>
                  </a:cubicBezTo>
                  <a:cubicBezTo>
                    <a:pt x="1044" y="151"/>
                    <a:pt x="1070" y="184"/>
                    <a:pt x="1097" y="211"/>
                  </a:cubicBezTo>
                  <a:cubicBezTo>
                    <a:pt x="1103" y="229"/>
                    <a:pt x="1104" y="250"/>
                    <a:pt x="1115" y="266"/>
                  </a:cubicBezTo>
                  <a:cubicBezTo>
                    <a:pt x="1121" y="275"/>
                    <a:pt x="1129" y="283"/>
                    <a:pt x="1133" y="293"/>
                  </a:cubicBezTo>
                  <a:cubicBezTo>
                    <a:pt x="1177" y="390"/>
                    <a:pt x="1129" y="314"/>
                    <a:pt x="1170" y="375"/>
                  </a:cubicBezTo>
                  <a:cubicBezTo>
                    <a:pt x="1193" y="445"/>
                    <a:pt x="1184" y="411"/>
                    <a:pt x="1197" y="476"/>
                  </a:cubicBezTo>
                  <a:cubicBezTo>
                    <a:pt x="1187" y="571"/>
                    <a:pt x="1203" y="594"/>
                    <a:pt x="1106" y="576"/>
                  </a:cubicBezTo>
                  <a:cubicBezTo>
                    <a:pt x="1093" y="538"/>
                    <a:pt x="1071" y="516"/>
                    <a:pt x="1033" y="503"/>
                  </a:cubicBezTo>
                  <a:cubicBezTo>
                    <a:pt x="1023" y="472"/>
                    <a:pt x="1009" y="462"/>
                    <a:pt x="987" y="439"/>
                  </a:cubicBezTo>
                  <a:cubicBezTo>
                    <a:pt x="973" y="396"/>
                    <a:pt x="962" y="415"/>
                    <a:pt x="932" y="384"/>
                  </a:cubicBezTo>
                  <a:cubicBezTo>
                    <a:pt x="929" y="375"/>
                    <a:pt x="922" y="366"/>
                    <a:pt x="923" y="357"/>
                  </a:cubicBezTo>
                  <a:cubicBezTo>
                    <a:pt x="925" y="338"/>
                    <a:pt x="941" y="302"/>
                    <a:pt x="941" y="302"/>
                  </a:cubicBezTo>
                  <a:cubicBezTo>
                    <a:pt x="932" y="296"/>
                    <a:pt x="924" y="281"/>
                    <a:pt x="914" y="284"/>
                  </a:cubicBezTo>
                  <a:cubicBezTo>
                    <a:pt x="892" y="290"/>
                    <a:pt x="918" y="350"/>
                    <a:pt x="896" y="284"/>
                  </a:cubicBezTo>
                  <a:cubicBezTo>
                    <a:pt x="885" y="202"/>
                    <a:pt x="875" y="177"/>
                    <a:pt x="813" y="128"/>
                  </a:cubicBezTo>
                  <a:cubicBezTo>
                    <a:pt x="790" y="109"/>
                    <a:pt x="731" y="92"/>
                    <a:pt x="731" y="92"/>
                  </a:cubicBezTo>
                  <a:cubicBezTo>
                    <a:pt x="647" y="120"/>
                    <a:pt x="763" y="75"/>
                    <a:pt x="685" y="128"/>
                  </a:cubicBezTo>
                  <a:cubicBezTo>
                    <a:pt x="667" y="140"/>
                    <a:pt x="642" y="140"/>
                    <a:pt x="621" y="147"/>
                  </a:cubicBezTo>
                  <a:cubicBezTo>
                    <a:pt x="579" y="103"/>
                    <a:pt x="630" y="151"/>
                    <a:pt x="576" y="119"/>
                  </a:cubicBezTo>
                  <a:cubicBezTo>
                    <a:pt x="568" y="115"/>
                    <a:pt x="565" y="105"/>
                    <a:pt x="557" y="101"/>
                  </a:cubicBezTo>
                  <a:cubicBezTo>
                    <a:pt x="528" y="84"/>
                    <a:pt x="480" y="80"/>
                    <a:pt x="448" y="74"/>
                  </a:cubicBezTo>
                  <a:cubicBezTo>
                    <a:pt x="393" y="77"/>
                    <a:pt x="338" y="76"/>
                    <a:pt x="283" y="83"/>
                  </a:cubicBezTo>
                  <a:cubicBezTo>
                    <a:pt x="264" y="85"/>
                    <a:pt x="228" y="101"/>
                    <a:pt x="228" y="101"/>
                  </a:cubicBezTo>
                  <a:cubicBezTo>
                    <a:pt x="191" y="126"/>
                    <a:pt x="151" y="133"/>
                    <a:pt x="109" y="147"/>
                  </a:cubicBezTo>
                  <a:cubicBezTo>
                    <a:pt x="66" y="136"/>
                    <a:pt x="60" y="128"/>
                    <a:pt x="36" y="92"/>
                  </a:cubicBezTo>
                  <a:cubicBezTo>
                    <a:pt x="14" y="24"/>
                    <a:pt x="26" y="54"/>
                    <a:pt x="0" y="0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3" name="AutoShape 13"/>
            <p:cNvSpPr>
              <a:spLocks noChangeArrowheads="1"/>
            </p:cNvSpPr>
            <p:nvPr/>
          </p:nvSpPr>
          <p:spPr bwMode="auto">
            <a:xfrm>
              <a:off x="724" y="763"/>
              <a:ext cx="1735" cy="293"/>
            </a:xfrm>
            <a:prstGeom prst="wedgeRoundRectCallout">
              <a:avLst>
                <a:gd name="adj1" fmla="val -29954"/>
                <a:gd name="adj2" fmla="val -196694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r>
                <a:rPr lang="en-US" altLang="zh-CN" sz="27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1810-1819</a:t>
              </a:r>
              <a:r>
                <a:rPr lang="zh-CN" altLang="en-US" sz="27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取自西班牙</a:t>
              </a:r>
              <a:endParaRPr lang="zh-CN" altLang="en-US" sz="27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5" name="Group 14"/>
          <p:cNvGrpSpPr/>
          <p:nvPr/>
        </p:nvGrpSpPr>
        <p:grpSpPr bwMode="auto">
          <a:xfrm>
            <a:off x="192618" y="44451"/>
            <a:ext cx="4131733" cy="1871133"/>
            <a:chOff x="0" y="0"/>
            <a:chExt cx="1952" cy="1179"/>
          </a:xfrm>
        </p:grpSpPr>
        <p:sp>
          <p:nvSpPr>
            <p:cNvPr id="7190" name="未知"/>
            <p:cNvSpPr/>
            <p:nvPr/>
          </p:nvSpPr>
          <p:spPr bwMode="auto">
            <a:xfrm>
              <a:off x="632" y="198"/>
              <a:ext cx="1320" cy="981"/>
            </a:xfrm>
            <a:custGeom>
              <a:avLst/>
              <a:gdLst>
                <a:gd name="T0" fmla="*/ 1028 w 1320"/>
                <a:gd name="T1" fmla="*/ 167 h 981"/>
                <a:gd name="T2" fmla="*/ 790 w 1320"/>
                <a:gd name="T3" fmla="*/ 121 h 981"/>
                <a:gd name="T4" fmla="*/ 488 w 1320"/>
                <a:gd name="T5" fmla="*/ 48 h 981"/>
                <a:gd name="T6" fmla="*/ 351 w 1320"/>
                <a:gd name="T7" fmla="*/ 12 h 981"/>
                <a:gd name="T8" fmla="*/ 333 w 1320"/>
                <a:gd name="T9" fmla="*/ 112 h 981"/>
                <a:gd name="T10" fmla="*/ 287 w 1320"/>
                <a:gd name="T11" fmla="*/ 195 h 981"/>
                <a:gd name="T12" fmla="*/ 305 w 1320"/>
                <a:gd name="T13" fmla="*/ 112 h 981"/>
                <a:gd name="T14" fmla="*/ 205 w 1320"/>
                <a:gd name="T15" fmla="*/ 48 h 981"/>
                <a:gd name="T16" fmla="*/ 150 w 1320"/>
                <a:gd name="T17" fmla="*/ 39 h 981"/>
                <a:gd name="T18" fmla="*/ 168 w 1320"/>
                <a:gd name="T19" fmla="*/ 131 h 981"/>
                <a:gd name="T20" fmla="*/ 122 w 1320"/>
                <a:gd name="T21" fmla="*/ 359 h 981"/>
                <a:gd name="T22" fmla="*/ 58 w 1320"/>
                <a:gd name="T23" fmla="*/ 515 h 981"/>
                <a:gd name="T24" fmla="*/ 40 w 1320"/>
                <a:gd name="T25" fmla="*/ 569 h 981"/>
                <a:gd name="T26" fmla="*/ 22 w 1320"/>
                <a:gd name="T27" fmla="*/ 597 h 981"/>
                <a:gd name="T28" fmla="*/ 4 w 1320"/>
                <a:gd name="T29" fmla="*/ 652 h 981"/>
                <a:gd name="T30" fmla="*/ 13 w 1320"/>
                <a:gd name="T31" fmla="*/ 716 h 981"/>
                <a:gd name="T32" fmla="*/ 58 w 1320"/>
                <a:gd name="T33" fmla="*/ 725 h 981"/>
                <a:gd name="T34" fmla="*/ 113 w 1320"/>
                <a:gd name="T35" fmla="*/ 743 h 981"/>
                <a:gd name="T36" fmla="*/ 168 w 1320"/>
                <a:gd name="T37" fmla="*/ 761 h 981"/>
                <a:gd name="T38" fmla="*/ 351 w 1320"/>
                <a:gd name="T39" fmla="*/ 825 h 981"/>
                <a:gd name="T40" fmla="*/ 616 w 1320"/>
                <a:gd name="T41" fmla="*/ 871 h 981"/>
                <a:gd name="T42" fmla="*/ 744 w 1320"/>
                <a:gd name="T43" fmla="*/ 899 h 981"/>
                <a:gd name="T44" fmla="*/ 826 w 1320"/>
                <a:gd name="T45" fmla="*/ 926 h 981"/>
                <a:gd name="T46" fmla="*/ 1028 w 1320"/>
                <a:gd name="T47" fmla="*/ 935 h 981"/>
                <a:gd name="T48" fmla="*/ 1156 w 1320"/>
                <a:gd name="T49" fmla="*/ 963 h 981"/>
                <a:gd name="T50" fmla="*/ 1320 w 1320"/>
                <a:gd name="T51" fmla="*/ 981 h 981"/>
                <a:gd name="T52" fmla="*/ 1256 w 1320"/>
                <a:gd name="T53" fmla="*/ 889 h 981"/>
                <a:gd name="T54" fmla="*/ 1210 w 1320"/>
                <a:gd name="T55" fmla="*/ 771 h 981"/>
                <a:gd name="T56" fmla="*/ 1201 w 1320"/>
                <a:gd name="T57" fmla="*/ 743 h 981"/>
                <a:gd name="T58" fmla="*/ 1128 w 1320"/>
                <a:gd name="T59" fmla="*/ 688 h 981"/>
                <a:gd name="T60" fmla="*/ 1101 w 1320"/>
                <a:gd name="T61" fmla="*/ 670 h 981"/>
                <a:gd name="T62" fmla="*/ 1046 w 1320"/>
                <a:gd name="T63" fmla="*/ 652 h 981"/>
                <a:gd name="T64" fmla="*/ 1018 w 1320"/>
                <a:gd name="T65" fmla="*/ 643 h 981"/>
                <a:gd name="T66" fmla="*/ 1028 w 1320"/>
                <a:gd name="T67" fmla="*/ 551 h 981"/>
                <a:gd name="T68" fmla="*/ 1037 w 1320"/>
                <a:gd name="T69" fmla="*/ 496 h 981"/>
                <a:gd name="T70" fmla="*/ 1055 w 1320"/>
                <a:gd name="T71" fmla="*/ 441 h 981"/>
                <a:gd name="T72" fmla="*/ 1028 w 1320"/>
                <a:gd name="T73" fmla="*/ 167 h 98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320"/>
                <a:gd name="T112" fmla="*/ 0 h 981"/>
                <a:gd name="T113" fmla="*/ 1320 w 1320"/>
                <a:gd name="T114" fmla="*/ 981 h 981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320" h="981">
                  <a:moveTo>
                    <a:pt x="1028" y="167"/>
                  </a:moveTo>
                  <a:cubicBezTo>
                    <a:pt x="947" y="151"/>
                    <a:pt x="873" y="130"/>
                    <a:pt x="790" y="121"/>
                  </a:cubicBezTo>
                  <a:cubicBezTo>
                    <a:pt x="683" y="86"/>
                    <a:pt x="602" y="58"/>
                    <a:pt x="488" y="48"/>
                  </a:cubicBezTo>
                  <a:cubicBezTo>
                    <a:pt x="442" y="36"/>
                    <a:pt x="398" y="21"/>
                    <a:pt x="351" y="12"/>
                  </a:cubicBezTo>
                  <a:cubicBezTo>
                    <a:pt x="292" y="32"/>
                    <a:pt x="317" y="65"/>
                    <a:pt x="333" y="112"/>
                  </a:cubicBezTo>
                  <a:cubicBezTo>
                    <a:pt x="323" y="162"/>
                    <a:pt x="318" y="162"/>
                    <a:pt x="287" y="195"/>
                  </a:cubicBezTo>
                  <a:cubicBezTo>
                    <a:pt x="273" y="152"/>
                    <a:pt x="292" y="153"/>
                    <a:pt x="305" y="112"/>
                  </a:cubicBezTo>
                  <a:cubicBezTo>
                    <a:pt x="289" y="64"/>
                    <a:pt x="250" y="59"/>
                    <a:pt x="205" y="48"/>
                  </a:cubicBezTo>
                  <a:cubicBezTo>
                    <a:pt x="198" y="41"/>
                    <a:pt x="165" y="0"/>
                    <a:pt x="150" y="39"/>
                  </a:cubicBezTo>
                  <a:cubicBezTo>
                    <a:pt x="143" y="58"/>
                    <a:pt x="160" y="107"/>
                    <a:pt x="168" y="131"/>
                  </a:cubicBezTo>
                  <a:cubicBezTo>
                    <a:pt x="164" y="201"/>
                    <a:pt x="181" y="303"/>
                    <a:pt x="122" y="359"/>
                  </a:cubicBezTo>
                  <a:cubicBezTo>
                    <a:pt x="105" y="410"/>
                    <a:pt x="97" y="476"/>
                    <a:pt x="58" y="515"/>
                  </a:cubicBezTo>
                  <a:cubicBezTo>
                    <a:pt x="52" y="533"/>
                    <a:pt x="50" y="553"/>
                    <a:pt x="40" y="569"/>
                  </a:cubicBezTo>
                  <a:cubicBezTo>
                    <a:pt x="34" y="578"/>
                    <a:pt x="26" y="587"/>
                    <a:pt x="22" y="597"/>
                  </a:cubicBezTo>
                  <a:cubicBezTo>
                    <a:pt x="14" y="615"/>
                    <a:pt x="4" y="652"/>
                    <a:pt x="4" y="652"/>
                  </a:cubicBezTo>
                  <a:cubicBezTo>
                    <a:pt x="7" y="673"/>
                    <a:pt x="0" y="699"/>
                    <a:pt x="13" y="716"/>
                  </a:cubicBezTo>
                  <a:cubicBezTo>
                    <a:pt x="22" y="728"/>
                    <a:pt x="43" y="721"/>
                    <a:pt x="58" y="725"/>
                  </a:cubicBezTo>
                  <a:cubicBezTo>
                    <a:pt x="77" y="730"/>
                    <a:pt x="95" y="737"/>
                    <a:pt x="113" y="743"/>
                  </a:cubicBezTo>
                  <a:cubicBezTo>
                    <a:pt x="131" y="749"/>
                    <a:pt x="168" y="761"/>
                    <a:pt x="168" y="761"/>
                  </a:cubicBezTo>
                  <a:cubicBezTo>
                    <a:pt x="201" y="796"/>
                    <a:pt x="298" y="806"/>
                    <a:pt x="351" y="825"/>
                  </a:cubicBezTo>
                  <a:cubicBezTo>
                    <a:pt x="436" y="856"/>
                    <a:pt x="527" y="858"/>
                    <a:pt x="616" y="871"/>
                  </a:cubicBezTo>
                  <a:cubicBezTo>
                    <a:pt x="657" y="877"/>
                    <a:pt x="705" y="889"/>
                    <a:pt x="744" y="899"/>
                  </a:cubicBezTo>
                  <a:cubicBezTo>
                    <a:pt x="772" y="906"/>
                    <a:pt x="797" y="925"/>
                    <a:pt x="826" y="926"/>
                  </a:cubicBezTo>
                  <a:cubicBezTo>
                    <a:pt x="893" y="929"/>
                    <a:pt x="961" y="932"/>
                    <a:pt x="1028" y="935"/>
                  </a:cubicBezTo>
                  <a:cubicBezTo>
                    <a:pt x="1120" y="946"/>
                    <a:pt x="1078" y="936"/>
                    <a:pt x="1156" y="963"/>
                  </a:cubicBezTo>
                  <a:cubicBezTo>
                    <a:pt x="1208" y="981"/>
                    <a:pt x="1266" y="972"/>
                    <a:pt x="1320" y="981"/>
                  </a:cubicBezTo>
                  <a:cubicBezTo>
                    <a:pt x="1307" y="940"/>
                    <a:pt x="1285" y="919"/>
                    <a:pt x="1256" y="889"/>
                  </a:cubicBezTo>
                  <a:cubicBezTo>
                    <a:pt x="1242" y="846"/>
                    <a:pt x="1244" y="803"/>
                    <a:pt x="1210" y="771"/>
                  </a:cubicBezTo>
                  <a:cubicBezTo>
                    <a:pt x="1207" y="762"/>
                    <a:pt x="1208" y="750"/>
                    <a:pt x="1201" y="743"/>
                  </a:cubicBezTo>
                  <a:cubicBezTo>
                    <a:pt x="1179" y="721"/>
                    <a:pt x="1152" y="707"/>
                    <a:pt x="1128" y="688"/>
                  </a:cubicBezTo>
                  <a:cubicBezTo>
                    <a:pt x="1120" y="681"/>
                    <a:pt x="1111" y="674"/>
                    <a:pt x="1101" y="670"/>
                  </a:cubicBezTo>
                  <a:cubicBezTo>
                    <a:pt x="1083" y="662"/>
                    <a:pt x="1064" y="658"/>
                    <a:pt x="1046" y="652"/>
                  </a:cubicBezTo>
                  <a:cubicBezTo>
                    <a:pt x="1037" y="649"/>
                    <a:pt x="1018" y="643"/>
                    <a:pt x="1018" y="643"/>
                  </a:cubicBezTo>
                  <a:cubicBezTo>
                    <a:pt x="980" y="603"/>
                    <a:pt x="981" y="581"/>
                    <a:pt x="1028" y="551"/>
                  </a:cubicBezTo>
                  <a:cubicBezTo>
                    <a:pt x="1031" y="533"/>
                    <a:pt x="1033" y="514"/>
                    <a:pt x="1037" y="496"/>
                  </a:cubicBezTo>
                  <a:cubicBezTo>
                    <a:pt x="1042" y="477"/>
                    <a:pt x="1055" y="441"/>
                    <a:pt x="1055" y="441"/>
                  </a:cubicBezTo>
                  <a:cubicBezTo>
                    <a:pt x="1048" y="345"/>
                    <a:pt x="1035" y="264"/>
                    <a:pt x="1028" y="167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1" name="AutoShape 16"/>
            <p:cNvSpPr>
              <a:spLocks noChangeArrowheads="1"/>
            </p:cNvSpPr>
            <p:nvPr/>
          </p:nvSpPr>
          <p:spPr bwMode="auto">
            <a:xfrm>
              <a:off x="0" y="0"/>
              <a:ext cx="1815" cy="346"/>
            </a:xfrm>
            <a:prstGeom prst="wedgeRectCallout">
              <a:avLst>
                <a:gd name="adj1" fmla="val 23278"/>
                <a:gd name="adj2" fmla="val 13005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r>
                <a:rPr lang="en-US" altLang="zh-CN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1842-1846</a:t>
              </a:r>
              <a:r>
                <a:rPr lang="zh-CN" altLang="en-US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取自英国</a:t>
              </a:r>
              <a:endPara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6" name="Group 17"/>
          <p:cNvGrpSpPr/>
          <p:nvPr/>
        </p:nvGrpSpPr>
        <p:grpSpPr bwMode="auto">
          <a:xfrm>
            <a:off x="4169834" y="1898651"/>
            <a:ext cx="2935817" cy="2876549"/>
            <a:chOff x="0" y="0"/>
            <a:chExt cx="1387" cy="1812"/>
          </a:xfrm>
        </p:grpSpPr>
        <p:sp>
          <p:nvSpPr>
            <p:cNvPr id="7188" name="未知"/>
            <p:cNvSpPr/>
            <p:nvPr/>
          </p:nvSpPr>
          <p:spPr bwMode="auto">
            <a:xfrm>
              <a:off x="0" y="0"/>
              <a:ext cx="1289" cy="1812"/>
            </a:xfrm>
            <a:custGeom>
              <a:avLst/>
              <a:gdLst>
                <a:gd name="T0" fmla="*/ 91 w 1289"/>
                <a:gd name="T1" fmla="*/ 2 h 1812"/>
                <a:gd name="T2" fmla="*/ 46 w 1289"/>
                <a:gd name="T3" fmla="*/ 422 h 1812"/>
                <a:gd name="T4" fmla="*/ 110 w 1289"/>
                <a:gd name="T5" fmla="*/ 486 h 1812"/>
                <a:gd name="T6" fmla="*/ 174 w 1289"/>
                <a:gd name="T7" fmla="*/ 578 h 1812"/>
                <a:gd name="T8" fmla="*/ 155 w 1289"/>
                <a:gd name="T9" fmla="*/ 678 h 1812"/>
                <a:gd name="T10" fmla="*/ 73 w 1289"/>
                <a:gd name="T11" fmla="*/ 761 h 1812"/>
                <a:gd name="T12" fmla="*/ 0 w 1289"/>
                <a:gd name="T13" fmla="*/ 962 h 1812"/>
                <a:gd name="T14" fmla="*/ 55 w 1289"/>
                <a:gd name="T15" fmla="*/ 1172 h 1812"/>
                <a:gd name="T16" fmla="*/ 82 w 1289"/>
                <a:gd name="T17" fmla="*/ 1181 h 1812"/>
                <a:gd name="T18" fmla="*/ 128 w 1289"/>
                <a:gd name="T19" fmla="*/ 1218 h 1812"/>
                <a:gd name="T20" fmla="*/ 183 w 1289"/>
                <a:gd name="T21" fmla="*/ 1282 h 1812"/>
                <a:gd name="T22" fmla="*/ 229 w 1289"/>
                <a:gd name="T23" fmla="*/ 1364 h 1812"/>
                <a:gd name="T24" fmla="*/ 293 w 1289"/>
                <a:gd name="T25" fmla="*/ 1437 h 1812"/>
                <a:gd name="T26" fmla="*/ 384 w 1289"/>
                <a:gd name="T27" fmla="*/ 1455 h 1812"/>
                <a:gd name="T28" fmla="*/ 421 w 1289"/>
                <a:gd name="T29" fmla="*/ 1410 h 1812"/>
                <a:gd name="T30" fmla="*/ 430 w 1289"/>
                <a:gd name="T31" fmla="*/ 1382 h 1812"/>
                <a:gd name="T32" fmla="*/ 485 w 1289"/>
                <a:gd name="T33" fmla="*/ 1364 h 1812"/>
                <a:gd name="T34" fmla="*/ 613 w 1289"/>
                <a:gd name="T35" fmla="*/ 1492 h 1812"/>
                <a:gd name="T36" fmla="*/ 667 w 1289"/>
                <a:gd name="T37" fmla="*/ 1593 h 1812"/>
                <a:gd name="T38" fmla="*/ 704 w 1289"/>
                <a:gd name="T39" fmla="*/ 1666 h 1812"/>
                <a:gd name="T40" fmla="*/ 805 w 1289"/>
                <a:gd name="T41" fmla="*/ 1775 h 1812"/>
                <a:gd name="T42" fmla="*/ 887 w 1289"/>
                <a:gd name="T43" fmla="*/ 1803 h 1812"/>
                <a:gd name="T44" fmla="*/ 914 w 1289"/>
                <a:gd name="T45" fmla="*/ 1812 h 1812"/>
                <a:gd name="T46" fmla="*/ 896 w 1289"/>
                <a:gd name="T47" fmla="*/ 1730 h 1812"/>
                <a:gd name="T48" fmla="*/ 942 w 1289"/>
                <a:gd name="T49" fmla="*/ 1565 h 1812"/>
                <a:gd name="T50" fmla="*/ 1024 w 1289"/>
                <a:gd name="T51" fmla="*/ 1529 h 1812"/>
                <a:gd name="T52" fmla="*/ 1134 w 1289"/>
                <a:gd name="T53" fmla="*/ 1483 h 1812"/>
                <a:gd name="T54" fmla="*/ 1253 w 1289"/>
                <a:gd name="T55" fmla="*/ 1382 h 1812"/>
                <a:gd name="T56" fmla="*/ 1289 w 1289"/>
                <a:gd name="T57" fmla="*/ 1300 h 1812"/>
                <a:gd name="T58" fmla="*/ 1243 w 1289"/>
                <a:gd name="T59" fmla="*/ 1090 h 1812"/>
                <a:gd name="T60" fmla="*/ 1225 w 1289"/>
                <a:gd name="T61" fmla="*/ 1035 h 1812"/>
                <a:gd name="T62" fmla="*/ 1216 w 1289"/>
                <a:gd name="T63" fmla="*/ 1007 h 1812"/>
                <a:gd name="T64" fmla="*/ 1115 w 1289"/>
                <a:gd name="T65" fmla="*/ 943 h 1812"/>
                <a:gd name="T66" fmla="*/ 1061 w 1289"/>
                <a:gd name="T67" fmla="*/ 925 h 1812"/>
                <a:gd name="T68" fmla="*/ 859 w 1289"/>
                <a:gd name="T69" fmla="*/ 916 h 1812"/>
                <a:gd name="T70" fmla="*/ 768 w 1289"/>
                <a:gd name="T71" fmla="*/ 889 h 1812"/>
                <a:gd name="T72" fmla="*/ 695 w 1289"/>
                <a:gd name="T73" fmla="*/ 843 h 1812"/>
                <a:gd name="T74" fmla="*/ 649 w 1289"/>
                <a:gd name="T75" fmla="*/ 770 h 1812"/>
                <a:gd name="T76" fmla="*/ 658 w 1289"/>
                <a:gd name="T77" fmla="*/ 715 h 1812"/>
                <a:gd name="T78" fmla="*/ 677 w 1289"/>
                <a:gd name="T79" fmla="*/ 697 h 1812"/>
                <a:gd name="T80" fmla="*/ 686 w 1289"/>
                <a:gd name="T81" fmla="*/ 669 h 1812"/>
                <a:gd name="T82" fmla="*/ 677 w 1289"/>
                <a:gd name="T83" fmla="*/ 532 h 1812"/>
                <a:gd name="T84" fmla="*/ 622 w 1289"/>
                <a:gd name="T85" fmla="*/ 514 h 1812"/>
                <a:gd name="T86" fmla="*/ 594 w 1289"/>
                <a:gd name="T87" fmla="*/ 505 h 1812"/>
                <a:gd name="T88" fmla="*/ 357 w 1289"/>
                <a:gd name="T89" fmla="*/ 450 h 1812"/>
                <a:gd name="T90" fmla="*/ 201 w 1289"/>
                <a:gd name="T91" fmla="*/ 404 h 1812"/>
                <a:gd name="T92" fmla="*/ 174 w 1289"/>
                <a:gd name="T93" fmla="*/ 276 h 1812"/>
                <a:gd name="T94" fmla="*/ 192 w 1289"/>
                <a:gd name="T95" fmla="*/ 221 h 1812"/>
                <a:gd name="T96" fmla="*/ 128 w 1289"/>
                <a:gd name="T97" fmla="*/ 20 h 1812"/>
                <a:gd name="T98" fmla="*/ 91 w 1289"/>
                <a:gd name="T99" fmla="*/ 2 h 181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289"/>
                <a:gd name="T151" fmla="*/ 0 h 1812"/>
                <a:gd name="T152" fmla="*/ 1289 w 1289"/>
                <a:gd name="T153" fmla="*/ 1812 h 181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289" h="1812">
                  <a:moveTo>
                    <a:pt x="91" y="2"/>
                  </a:moveTo>
                  <a:cubicBezTo>
                    <a:pt x="86" y="86"/>
                    <a:pt x="78" y="374"/>
                    <a:pt x="46" y="422"/>
                  </a:cubicBezTo>
                  <a:cubicBezTo>
                    <a:pt x="57" y="467"/>
                    <a:pt x="67" y="472"/>
                    <a:pt x="110" y="486"/>
                  </a:cubicBezTo>
                  <a:cubicBezTo>
                    <a:pt x="138" y="515"/>
                    <a:pt x="147" y="551"/>
                    <a:pt x="174" y="578"/>
                  </a:cubicBezTo>
                  <a:cubicBezTo>
                    <a:pt x="172" y="598"/>
                    <a:pt x="170" y="653"/>
                    <a:pt x="155" y="678"/>
                  </a:cubicBezTo>
                  <a:cubicBezTo>
                    <a:pt x="136" y="709"/>
                    <a:pt x="98" y="722"/>
                    <a:pt x="73" y="761"/>
                  </a:cubicBezTo>
                  <a:cubicBezTo>
                    <a:pt x="61" y="810"/>
                    <a:pt x="36" y="924"/>
                    <a:pt x="0" y="962"/>
                  </a:cubicBezTo>
                  <a:cubicBezTo>
                    <a:pt x="9" y="1038"/>
                    <a:pt x="31" y="1100"/>
                    <a:pt x="55" y="1172"/>
                  </a:cubicBezTo>
                  <a:cubicBezTo>
                    <a:pt x="58" y="1181"/>
                    <a:pt x="73" y="1178"/>
                    <a:pt x="82" y="1181"/>
                  </a:cubicBezTo>
                  <a:cubicBezTo>
                    <a:pt x="137" y="1263"/>
                    <a:pt x="64" y="1167"/>
                    <a:pt x="128" y="1218"/>
                  </a:cubicBezTo>
                  <a:cubicBezTo>
                    <a:pt x="135" y="1224"/>
                    <a:pt x="173" y="1271"/>
                    <a:pt x="183" y="1282"/>
                  </a:cubicBezTo>
                  <a:cubicBezTo>
                    <a:pt x="193" y="1312"/>
                    <a:pt x="229" y="1364"/>
                    <a:pt x="229" y="1364"/>
                  </a:cubicBezTo>
                  <a:cubicBezTo>
                    <a:pt x="240" y="1408"/>
                    <a:pt x="250" y="1423"/>
                    <a:pt x="293" y="1437"/>
                  </a:cubicBezTo>
                  <a:cubicBezTo>
                    <a:pt x="331" y="1462"/>
                    <a:pt x="339" y="1467"/>
                    <a:pt x="384" y="1455"/>
                  </a:cubicBezTo>
                  <a:cubicBezTo>
                    <a:pt x="395" y="1439"/>
                    <a:pt x="411" y="1427"/>
                    <a:pt x="421" y="1410"/>
                  </a:cubicBezTo>
                  <a:cubicBezTo>
                    <a:pt x="426" y="1402"/>
                    <a:pt x="422" y="1388"/>
                    <a:pt x="430" y="1382"/>
                  </a:cubicBezTo>
                  <a:cubicBezTo>
                    <a:pt x="446" y="1371"/>
                    <a:pt x="485" y="1364"/>
                    <a:pt x="485" y="1364"/>
                  </a:cubicBezTo>
                  <a:cubicBezTo>
                    <a:pt x="535" y="1398"/>
                    <a:pt x="569" y="1450"/>
                    <a:pt x="613" y="1492"/>
                  </a:cubicBezTo>
                  <a:cubicBezTo>
                    <a:pt x="628" y="1539"/>
                    <a:pt x="634" y="1558"/>
                    <a:pt x="667" y="1593"/>
                  </a:cubicBezTo>
                  <a:cubicBezTo>
                    <a:pt x="678" y="1622"/>
                    <a:pt x="682" y="1643"/>
                    <a:pt x="704" y="1666"/>
                  </a:cubicBezTo>
                  <a:cubicBezTo>
                    <a:pt x="723" y="1724"/>
                    <a:pt x="753" y="1741"/>
                    <a:pt x="805" y="1775"/>
                  </a:cubicBezTo>
                  <a:cubicBezTo>
                    <a:pt x="811" y="1779"/>
                    <a:pt x="870" y="1797"/>
                    <a:pt x="887" y="1803"/>
                  </a:cubicBezTo>
                  <a:cubicBezTo>
                    <a:pt x="896" y="1806"/>
                    <a:pt x="914" y="1812"/>
                    <a:pt x="914" y="1812"/>
                  </a:cubicBezTo>
                  <a:cubicBezTo>
                    <a:pt x="926" y="1775"/>
                    <a:pt x="918" y="1762"/>
                    <a:pt x="896" y="1730"/>
                  </a:cubicBezTo>
                  <a:cubicBezTo>
                    <a:pt x="901" y="1702"/>
                    <a:pt x="921" y="1592"/>
                    <a:pt x="942" y="1565"/>
                  </a:cubicBezTo>
                  <a:cubicBezTo>
                    <a:pt x="957" y="1545"/>
                    <a:pt x="1008" y="1534"/>
                    <a:pt x="1024" y="1529"/>
                  </a:cubicBezTo>
                  <a:cubicBezTo>
                    <a:pt x="1063" y="1516"/>
                    <a:pt x="1099" y="1505"/>
                    <a:pt x="1134" y="1483"/>
                  </a:cubicBezTo>
                  <a:cubicBezTo>
                    <a:pt x="1164" y="1437"/>
                    <a:pt x="1215" y="1420"/>
                    <a:pt x="1253" y="1382"/>
                  </a:cubicBezTo>
                  <a:cubicBezTo>
                    <a:pt x="1263" y="1353"/>
                    <a:pt x="1279" y="1329"/>
                    <a:pt x="1289" y="1300"/>
                  </a:cubicBezTo>
                  <a:cubicBezTo>
                    <a:pt x="1280" y="1227"/>
                    <a:pt x="1259" y="1161"/>
                    <a:pt x="1243" y="1090"/>
                  </a:cubicBezTo>
                  <a:cubicBezTo>
                    <a:pt x="1239" y="1071"/>
                    <a:pt x="1231" y="1053"/>
                    <a:pt x="1225" y="1035"/>
                  </a:cubicBezTo>
                  <a:cubicBezTo>
                    <a:pt x="1222" y="1026"/>
                    <a:pt x="1223" y="1014"/>
                    <a:pt x="1216" y="1007"/>
                  </a:cubicBezTo>
                  <a:cubicBezTo>
                    <a:pt x="1157" y="949"/>
                    <a:pt x="1190" y="969"/>
                    <a:pt x="1115" y="943"/>
                  </a:cubicBezTo>
                  <a:cubicBezTo>
                    <a:pt x="1097" y="937"/>
                    <a:pt x="1080" y="926"/>
                    <a:pt x="1061" y="925"/>
                  </a:cubicBezTo>
                  <a:cubicBezTo>
                    <a:pt x="994" y="922"/>
                    <a:pt x="926" y="919"/>
                    <a:pt x="859" y="916"/>
                  </a:cubicBezTo>
                  <a:cubicBezTo>
                    <a:pt x="829" y="906"/>
                    <a:pt x="798" y="899"/>
                    <a:pt x="768" y="889"/>
                  </a:cubicBezTo>
                  <a:cubicBezTo>
                    <a:pt x="746" y="866"/>
                    <a:pt x="722" y="861"/>
                    <a:pt x="695" y="843"/>
                  </a:cubicBezTo>
                  <a:cubicBezTo>
                    <a:pt x="677" y="815"/>
                    <a:pt x="659" y="801"/>
                    <a:pt x="649" y="770"/>
                  </a:cubicBezTo>
                  <a:cubicBezTo>
                    <a:pt x="652" y="752"/>
                    <a:pt x="651" y="732"/>
                    <a:pt x="658" y="715"/>
                  </a:cubicBezTo>
                  <a:cubicBezTo>
                    <a:pt x="661" y="707"/>
                    <a:pt x="672" y="704"/>
                    <a:pt x="677" y="697"/>
                  </a:cubicBezTo>
                  <a:cubicBezTo>
                    <a:pt x="682" y="689"/>
                    <a:pt x="683" y="678"/>
                    <a:pt x="686" y="669"/>
                  </a:cubicBezTo>
                  <a:cubicBezTo>
                    <a:pt x="697" y="568"/>
                    <a:pt x="704" y="613"/>
                    <a:pt x="677" y="532"/>
                  </a:cubicBezTo>
                  <a:cubicBezTo>
                    <a:pt x="671" y="514"/>
                    <a:pt x="640" y="520"/>
                    <a:pt x="622" y="514"/>
                  </a:cubicBezTo>
                  <a:cubicBezTo>
                    <a:pt x="613" y="511"/>
                    <a:pt x="594" y="505"/>
                    <a:pt x="594" y="505"/>
                  </a:cubicBezTo>
                  <a:cubicBezTo>
                    <a:pt x="539" y="447"/>
                    <a:pt x="426" y="455"/>
                    <a:pt x="357" y="450"/>
                  </a:cubicBezTo>
                  <a:cubicBezTo>
                    <a:pt x="304" y="437"/>
                    <a:pt x="254" y="417"/>
                    <a:pt x="201" y="404"/>
                  </a:cubicBezTo>
                  <a:cubicBezTo>
                    <a:pt x="163" y="347"/>
                    <a:pt x="156" y="367"/>
                    <a:pt x="174" y="276"/>
                  </a:cubicBezTo>
                  <a:cubicBezTo>
                    <a:pt x="178" y="257"/>
                    <a:pt x="192" y="221"/>
                    <a:pt x="192" y="221"/>
                  </a:cubicBezTo>
                  <a:cubicBezTo>
                    <a:pt x="182" y="26"/>
                    <a:pt x="227" y="70"/>
                    <a:pt x="128" y="20"/>
                  </a:cubicBezTo>
                  <a:cubicBezTo>
                    <a:pt x="88" y="0"/>
                    <a:pt x="115" y="2"/>
                    <a:pt x="91" y="2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9" name="AutoShape 19"/>
            <p:cNvSpPr>
              <a:spLocks noChangeArrowheads="1"/>
            </p:cNvSpPr>
            <p:nvPr/>
          </p:nvSpPr>
          <p:spPr bwMode="auto">
            <a:xfrm>
              <a:off x="389" y="102"/>
              <a:ext cx="998" cy="271"/>
            </a:xfrm>
            <a:prstGeom prst="wedgeRectCallout">
              <a:avLst>
                <a:gd name="adj1" fmla="val -39181"/>
                <a:gd name="adj2" fmla="val 228968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r>
                <a:rPr lang="en-US" altLang="zh-CN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1845</a:t>
              </a:r>
              <a:r>
                <a:rPr lang="zh-CN" altLang="en-US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吞并</a:t>
              </a:r>
              <a:endPara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7" name="Group 20"/>
          <p:cNvGrpSpPr/>
          <p:nvPr/>
        </p:nvGrpSpPr>
        <p:grpSpPr bwMode="auto">
          <a:xfrm>
            <a:off x="1460501" y="1195917"/>
            <a:ext cx="6652684" cy="2504016"/>
            <a:chOff x="0" y="0"/>
            <a:chExt cx="3143" cy="1577"/>
          </a:xfrm>
        </p:grpSpPr>
        <p:sp>
          <p:nvSpPr>
            <p:cNvPr id="7186" name="未知"/>
            <p:cNvSpPr/>
            <p:nvPr/>
          </p:nvSpPr>
          <p:spPr bwMode="auto">
            <a:xfrm>
              <a:off x="0" y="188"/>
              <a:ext cx="1442" cy="1389"/>
            </a:xfrm>
            <a:custGeom>
              <a:avLst/>
              <a:gdLst>
                <a:gd name="T0" fmla="*/ 46 w 1442"/>
                <a:gd name="T1" fmla="*/ 0 h 1389"/>
                <a:gd name="T2" fmla="*/ 439 w 1442"/>
                <a:gd name="T3" fmla="*/ 109 h 1389"/>
                <a:gd name="T4" fmla="*/ 658 w 1442"/>
                <a:gd name="T5" fmla="*/ 146 h 1389"/>
                <a:gd name="T6" fmla="*/ 887 w 1442"/>
                <a:gd name="T7" fmla="*/ 210 h 1389"/>
                <a:gd name="T8" fmla="*/ 1015 w 1442"/>
                <a:gd name="T9" fmla="*/ 219 h 1389"/>
                <a:gd name="T10" fmla="*/ 1097 w 1442"/>
                <a:gd name="T11" fmla="*/ 247 h 1389"/>
                <a:gd name="T12" fmla="*/ 1262 w 1442"/>
                <a:gd name="T13" fmla="*/ 265 h 1389"/>
                <a:gd name="T14" fmla="*/ 1381 w 1442"/>
                <a:gd name="T15" fmla="*/ 292 h 1389"/>
                <a:gd name="T16" fmla="*/ 1353 w 1442"/>
                <a:gd name="T17" fmla="*/ 567 h 1389"/>
                <a:gd name="T18" fmla="*/ 1408 w 1442"/>
                <a:gd name="T19" fmla="*/ 768 h 1389"/>
                <a:gd name="T20" fmla="*/ 1435 w 1442"/>
                <a:gd name="T21" fmla="*/ 859 h 1389"/>
                <a:gd name="T22" fmla="*/ 1408 w 1442"/>
                <a:gd name="T23" fmla="*/ 978 h 1389"/>
                <a:gd name="T24" fmla="*/ 1362 w 1442"/>
                <a:gd name="T25" fmla="*/ 1024 h 1389"/>
                <a:gd name="T26" fmla="*/ 1317 w 1442"/>
                <a:gd name="T27" fmla="*/ 1143 h 1389"/>
                <a:gd name="T28" fmla="*/ 1307 w 1442"/>
                <a:gd name="T29" fmla="*/ 1188 h 1389"/>
                <a:gd name="T30" fmla="*/ 1289 w 1442"/>
                <a:gd name="T31" fmla="*/ 1243 h 1389"/>
                <a:gd name="T32" fmla="*/ 1280 w 1442"/>
                <a:gd name="T33" fmla="*/ 1380 h 1389"/>
                <a:gd name="T34" fmla="*/ 1289 w 1442"/>
                <a:gd name="T35" fmla="*/ 1353 h 1389"/>
                <a:gd name="T36" fmla="*/ 1253 w 1442"/>
                <a:gd name="T37" fmla="*/ 1307 h 1389"/>
                <a:gd name="T38" fmla="*/ 1161 w 1442"/>
                <a:gd name="T39" fmla="*/ 1298 h 1389"/>
                <a:gd name="T40" fmla="*/ 1134 w 1442"/>
                <a:gd name="T41" fmla="*/ 1289 h 1389"/>
                <a:gd name="T42" fmla="*/ 1125 w 1442"/>
                <a:gd name="T43" fmla="*/ 1261 h 1389"/>
                <a:gd name="T44" fmla="*/ 1042 w 1442"/>
                <a:gd name="T45" fmla="*/ 1179 h 1389"/>
                <a:gd name="T46" fmla="*/ 869 w 1442"/>
                <a:gd name="T47" fmla="*/ 1152 h 1389"/>
                <a:gd name="T48" fmla="*/ 741 w 1442"/>
                <a:gd name="T49" fmla="*/ 1143 h 1389"/>
                <a:gd name="T50" fmla="*/ 686 w 1442"/>
                <a:gd name="T51" fmla="*/ 1161 h 1389"/>
                <a:gd name="T52" fmla="*/ 658 w 1442"/>
                <a:gd name="T53" fmla="*/ 1170 h 1389"/>
                <a:gd name="T54" fmla="*/ 357 w 1442"/>
                <a:gd name="T55" fmla="*/ 1133 h 1389"/>
                <a:gd name="T56" fmla="*/ 347 w 1442"/>
                <a:gd name="T57" fmla="*/ 1106 h 1389"/>
                <a:gd name="T58" fmla="*/ 320 w 1442"/>
                <a:gd name="T59" fmla="*/ 1033 h 1389"/>
                <a:gd name="T60" fmla="*/ 219 w 1442"/>
                <a:gd name="T61" fmla="*/ 932 h 1389"/>
                <a:gd name="T62" fmla="*/ 146 w 1442"/>
                <a:gd name="T63" fmla="*/ 877 h 1389"/>
                <a:gd name="T64" fmla="*/ 110 w 1442"/>
                <a:gd name="T65" fmla="*/ 823 h 1389"/>
                <a:gd name="T66" fmla="*/ 46 w 1442"/>
                <a:gd name="T67" fmla="*/ 594 h 1389"/>
                <a:gd name="T68" fmla="*/ 27 w 1442"/>
                <a:gd name="T69" fmla="*/ 429 h 1389"/>
                <a:gd name="T70" fmla="*/ 18 w 1442"/>
                <a:gd name="T71" fmla="*/ 384 h 1389"/>
                <a:gd name="T72" fmla="*/ 0 w 1442"/>
                <a:gd name="T73" fmla="*/ 329 h 1389"/>
                <a:gd name="T74" fmla="*/ 9 w 1442"/>
                <a:gd name="T75" fmla="*/ 146 h 1389"/>
                <a:gd name="T76" fmla="*/ 46 w 1442"/>
                <a:gd name="T77" fmla="*/ 0 h 138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442"/>
                <a:gd name="T118" fmla="*/ 0 h 1389"/>
                <a:gd name="T119" fmla="*/ 1442 w 1442"/>
                <a:gd name="T120" fmla="*/ 1389 h 1389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442" h="1389">
                  <a:moveTo>
                    <a:pt x="46" y="0"/>
                  </a:moveTo>
                  <a:cubicBezTo>
                    <a:pt x="180" y="22"/>
                    <a:pt x="304" y="87"/>
                    <a:pt x="439" y="109"/>
                  </a:cubicBezTo>
                  <a:cubicBezTo>
                    <a:pt x="526" y="141"/>
                    <a:pt x="553" y="139"/>
                    <a:pt x="658" y="146"/>
                  </a:cubicBezTo>
                  <a:cubicBezTo>
                    <a:pt x="733" y="164"/>
                    <a:pt x="810" y="202"/>
                    <a:pt x="887" y="210"/>
                  </a:cubicBezTo>
                  <a:cubicBezTo>
                    <a:pt x="930" y="215"/>
                    <a:pt x="972" y="216"/>
                    <a:pt x="1015" y="219"/>
                  </a:cubicBezTo>
                  <a:cubicBezTo>
                    <a:pt x="1042" y="228"/>
                    <a:pt x="1068" y="243"/>
                    <a:pt x="1097" y="247"/>
                  </a:cubicBezTo>
                  <a:cubicBezTo>
                    <a:pt x="1152" y="255"/>
                    <a:pt x="1262" y="265"/>
                    <a:pt x="1262" y="265"/>
                  </a:cubicBezTo>
                  <a:cubicBezTo>
                    <a:pt x="1350" y="287"/>
                    <a:pt x="1310" y="278"/>
                    <a:pt x="1381" y="292"/>
                  </a:cubicBezTo>
                  <a:cubicBezTo>
                    <a:pt x="1349" y="381"/>
                    <a:pt x="1382" y="478"/>
                    <a:pt x="1353" y="567"/>
                  </a:cubicBezTo>
                  <a:cubicBezTo>
                    <a:pt x="1368" y="859"/>
                    <a:pt x="1324" y="680"/>
                    <a:pt x="1408" y="768"/>
                  </a:cubicBezTo>
                  <a:cubicBezTo>
                    <a:pt x="1430" y="835"/>
                    <a:pt x="1421" y="804"/>
                    <a:pt x="1435" y="859"/>
                  </a:cubicBezTo>
                  <a:cubicBezTo>
                    <a:pt x="1429" y="921"/>
                    <a:pt x="1442" y="940"/>
                    <a:pt x="1408" y="978"/>
                  </a:cubicBezTo>
                  <a:cubicBezTo>
                    <a:pt x="1394" y="994"/>
                    <a:pt x="1362" y="1024"/>
                    <a:pt x="1362" y="1024"/>
                  </a:cubicBezTo>
                  <a:cubicBezTo>
                    <a:pt x="1348" y="1066"/>
                    <a:pt x="1341" y="1105"/>
                    <a:pt x="1317" y="1143"/>
                  </a:cubicBezTo>
                  <a:cubicBezTo>
                    <a:pt x="1314" y="1158"/>
                    <a:pt x="1311" y="1173"/>
                    <a:pt x="1307" y="1188"/>
                  </a:cubicBezTo>
                  <a:cubicBezTo>
                    <a:pt x="1302" y="1207"/>
                    <a:pt x="1289" y="1243"/>
                    <a:pt x="1289" y="1243"/>
                  </a:cubicBezTo>
                  <a:cubicBezTo>
                    <a:pt x="1286" y="1289"/>
                    <a:pt x="1280" y="1334"/>
                    <a:pt x="1280" y="1380"/>
                  </a:cubicBezTo>
                  <a:cubicBezTo>
                    <a:pt x="1280" y="1389"/>
                    <a:pt x="1289" y="1362"/>
                    <a:pt x="1289" y="1353"/>
                  </a:cubicBezTo>
                  <a:cubicBezTo>
                    <a:pt x="1289" y="1332"/>
                    <a:pt x="1275" y="1312"/>
                    <a:pt x="1253" y="1307"/>
                  </a:cubicBezTo>
                  <a:cubicBezTo>
                    <a:pt x="1223" y="1300"/>
                    <a:pt x="1192" y="1301"/>
                    <a:pt x="1161" y="1298"/>
                  </a:cubicBezTo>
                  <a:cubicBezTo>
                    <a:pt x="1152" y="1295"/>
                    <a:pt x="1141" y="1296"/>
                    <a:pt x="1134" y="1289"/>
                  </a:cubicBezTo>
                  <a:cubicBezTo>
                    <a:pt x="1127" y="1282"/>
                    <a:pt x="1130" y="1269"/>
                    <a:pt x="1125" y="1261"/>
                  </a:cubicBezTo>
                  <a:cubicBezTo>
                    <a:pt x="1109" y="1234"/>
                    <a:pt x="1071" y="1193"/>
                    <a:pt x="1042" y="1179"/>
                  </a:cubicBezTo>
                  <a:cubicBezTo>
                    <a:pt x="985" y="1151"/>
                    <a:pt x="933" y="1157"/>
                    <a:pt x="869" y="1152"/>
                  </a:cubicBezTo>
                  <a:cubicBezTo>
                    <a:pt x="812" y="1134"/>
                    <a:pt x="811" y="1133"/>
                    <a:pt x="741" y="1143"/>
                  </a:cubicBezTo>
                  <a:cubicBezTo>
                    <a:pt x="723" y="1149"/>
                    <a:pt x="704" y="1155"/>
                    <a:pt x="686" y="1161"/>
                  </a:cubicBezTo>
                  <a:cubicBezTo>
                    <a:pt x="677" y="1164"/>
                    <a:pt x="658" y="1170"/>
                    <a:pt x="658" y="1170"/>
                  </a:cubicBezTo>
                  <a:cubicBezTo>
                    <a:pt x="527" y="1164"/>
                    <a:pt x="463" y="1172"/>
                    <a:pt x="357" y="1133"/>
                  </a:cubicBezTo>
                  <a:cubicBezTo>
                    <a:pt x="354" y="1124"/>
                    <a:pt x="347" y="1116"/>
                    <a:pt x="347" y="1106"/>
                  </a:cubicBezTo>
                  <a:cubicBezTo>
                    <a:pt x="347" y="1066"/>
                    <a:pt x="381" y="1053"/>
                    <a:pt x="320" y="1033"/>
                  </a:cubicBezTo>
                  <a:cubicBezTo>
                    <a:pt x="294" y="993"/>
                    <a:pt x="265" y="947"/>
                    <a:pt x="219" y="932"/>
                  </a:cubicBezTo>
                  <a:cubicBezTo>
                    <a:pt x="199" y="918"/>
                    <a:pt x="163" y="900"/>
                    <a:pt x="146" y="877"/>
                  </a:cubicBezTo>
                  <a:cubicBezTo>
                    <a:pt x="133" y="860"/>
                    <a:pt x="110" y="823"/>
                    <a:pt x="110" y="823"/>
                  </a:cubicBezTo>
                  <a:cubicBezTo>
                    <a:pt x="90" y="747"/>
                    <a:pt x="71" y="669"/>
                    <a:pt x="46" y="594"/>
                  </a:cubicBezTo>
                  <a:cubicBezTo>
                    <a:pt x="60" y="538"/>
                    <a:pt x="103" y="456"/>
                    <a:pt x="27" y="429"/>
                  </a:cubicBezTo>
                  <a:cubicBezTo>
                    <a:pt x="24" y="414"/>
                    <a:pt x="22" y="399"/>
                    <a:pt x="18" y="384"/>
                  </a:cubicBezTo>
                  <a:cubicBezTo>
                    <a:pt x="13" y="365"/>
                    <a:pt x="0" y="329"/>
                    <a:pt x="0" y="329"/>
                  </a:cubicBezTo>
                  <a:cubicBezTo>
                    <a:pt x="3" y="268"/>
                    <a:pt x="2" y="207"/>
                    <a:pt x="9" y="146"/>
                  </a:cubicBezTo>
                  <a:cubicBezTo>
                    <a:pt x="15" y="95"/>
                    <a:pt x="46" y="54"/>
                    <a:pt x="46" y="0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7" name="AutoShape 22"/>
            <p:cNvSpPr>
              <a:spLocks noChangeArrowheads="1"/>
            </p:cNvSpPr>
            <p:nvPr/>
          </p:nvSpPr>
          <p:spPr bwMode="auto">
            <a:xfrm>
              <a:off x="1034" y="0"/>
              <a:ext cx="2109" cy="318"/>
            </a:xfrm>
            <a:prstGeom prst="wedgeRectCallout">
              <a:avLst>
                <a:gd name="adj1" fmla="val -60102"/>
                <a:gd name="adj2" fmla="val 10534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r>
                <a:rPr lang="en-US" altLang="zh-CN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1848</a:t>
              </a:r>
              <a:r>
                <a:rPr lang="zh-CN" altLang="en-US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年从墨西哥夺取</a:t>
              </a:r>
              <a:endPara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8" name="Group 23"/>
          <p:cNvGrpSpPr/>
          <p:nvPr/>
        </p:nvGrpSpPr>
        <p:grpSpPr bwMode="auto">
          <a:xfrm>
            <a:off x="241300" y="3293534"/>
            <a:ext cx="4030133" cy="1217084"/>
            <a:chOff x="0" y="0"/>
            <a:chExt cx="1904" cy="766"/>
          </a:xfrm>
        </p:grpSpPr>
        <p:sp>
          <p:nvSpPr>
            <p:cNvPr id="7184" name="未知"/>
            <p:cNvSpPr/>
            <p:nvPr/>
          </p:nvSpPr>
          <p:spPr bwMode="auto">
            <a:xfrm>
              <a:off x="1179" y="0"/>
              <a:ext cx="686" cy="284"/>
            </a:xfrm>
            <a:custGeom>
              <a:avLst/>
              <a:gdLst>
                <a:gd name="T0" fmla="*/ 0 w 686"/>
                <a:gd name="T1" fmla="*/ 37 h 284"/>
                <a:gd name="T2" fmla="*/ 156 w 686"/>
                <a:gd name="T3" fmla="*/ 156 h 284"/>
                <a:gd name="T4" fmla="*/ 284 w 686"/>
                <a:gd name="T5" fmla="*/ 229 h 284"/>
                <a:gd name="T6" fmla="*/ 476 w 686"/>
                <a:gd name="T7" fmla="*/ 284 h 284"/>
                <a:gd name="T8" fmla="*/ 558 w 686"/>
                <a:gd name="T9" fmla="*/ 275 h 284"/>
                <a:gd name="T10" fmla="*/ 576 w 686"/>
                <a:gd name="T11" fmla="*/ 256 h 284"/>
                <a:gd name="T12" fmla="*/ 586 w 686"/>
                <a:gd name="T13" fmla="*/ 229 h 284"/>
                <a:gd name="T14" fmla="*/ 686 w 686"/>
                <a:gd name="T15" fmla="*/ 220 h 284"/>
                <a:gd name="T16" fmla="*/ 558 w 686"/>
                <a:gd name="T17" fmla="*/ 174 h 284"/>
                <a:gd name="T18" fmla="*/ 476 w 686"/>
                <a:gd name="T19" fmla="*/ 101 h 284"/>
                <a:gd name="T20" fmla="*/ 467 w 686"/>
                <a:gd name="T21" fmla="*/ 74 h 284"/>
                <a:gd name="T22" fmla="*/ 439 w 686"/>
                <a:gd name="T23" fmla="*/ 64 h 284"/>
                <a:gd name="T24" fmla="*/ 430 w 686"/>
                <a:gd name="T25" fmla="*/ 37 h 284"/>
                <a:gd name="T26" fmla="*/ 275 w 686"/>
                <a:gd name="T27" fmla="*/ 0 h 284"/>
                <a:gd name="T28" fmla="*/ 138 w 686"/>
                <a:gd name="T29" fmla="*/ 10 h 284"/>
                <a:gd name="T30" fmla="*/ 119 w 686"/>
                <a:gd name="T31" fmla="*/ 28 h 284"/>
                <a:gd name="T32" fmla="*/ 0 w 686"/>
                <a:gd name="T33" fmla="*/ 37 h 28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86"/>
                <a:gd name="T52" fmla="*/ 0 h 284"/>
                <a:gd name="T53" fmla="*/ 686 w 686"/>
                <a:gd name="T54" fmla="*/ 284 h 28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86" h="284">
                  <a:moveTo>
                    <a:pt x="0" y="37"/>
                  </a:moveTo>
                  <a:cubicBezTo>
                    <a:pt x="44" y="79"/>
                    <a:pt x="98" y="137"/>
                    <a:pt x="156" y="156"/>
                  </a:cubicBezTo>
                  <a:cubicBezTo>
                    <a:pt x="186" y="200"/>
                    <a:pt x="234" y="214"/>
                    <a:pt x="284" y="229"/>
                  </a:cubicBezTo>
                  <a:cubicBezTo>
                    <a:pt x="350" y="248"/>
                    <a:pt x="408" y="273"/>
                    <a:pt x="476" y="284"/>
                  </a:cubicBezTo>
                  <a:cubicBezTo>
                    <a:pt x="503" y="281"/>
                    <a:pt x="532" y="282"/>
                    <a:pt x="558" y="275"/>
                  </a:cubicBezTo>
                  <a:cubicBezTo>
                    <a:pt x="566" y="273"/>
                    <a:pt x="571" y="263"/>
                    <a:pt x="576" y="256"/>
                  </a:cubicBezTo>
                  <a:cubicBezTo>
                    <a:pt x="581" y="248"/>
                    <a:pt x="577" y="232"/>
                    <a:pt x="586" y="229"/>
                  </a:cubicBezTo>
                  <a:cubicBezTo>
                    <a:pt x="618" y="219"/>
                    <a:pt x="653" y="223"/>
                    <a:pt x="686" y="220"/>
                  </a:cubicBezTo>
                  <a:cubicBezTo>
                    <a:pt x="654" y="169"/>
                    <a:pt x="622" y="181"/>
                    <a:pt x="558" y="174"/>
                  </a:cubicBezTo>
                  <a:cubicBezTo>
                    <a:pt x="522" y="162"/>
                    <a:pt x="493" y="136"/>
                    <a:pt x="476" y="101"/>
                  </a:cubicBezTo>
                  <a:cubicBezTo>
                    <a:pt x="472" y="93"/>
                    <a:pt x="474" y="81"/>
                    <a:pt x="467" y="74"/>
                  </a:cubicBezTo>
                  <a:cubicBezTo>
                    <a:pt x="460" y="67"/>
                    <a:pt x="448" y="67"/>
                    <a:pt x="439" y="64"/>
                  </a:cubicBezTo>
                  <a:cubicBezTo>
                    <a:pt x="436" y="55"/>
                    <a:pt x="438" y="42"/>
                    <a:pt x="430" y="37"/>
                  </a:cubicBezTo>
                  <a:cubicBezTo>
                    <a:pt x="392" y="10"/>
                    <a:pt x="318" y="10"/>
                    <a:pt x="275" y="0"/>
                  </a:cubicBezTo>
                  <a:cubicBezTo>
                    <a:pt x="229" y="3"/>
                    <a:pt x="183" y="2"/>
                    <a:pt x="138" y="10"/>
                  </a:cubicBezTo>
                  <a:cubicBezTo>
                    <a:pt x="129" y="12"/>
                    <a:pt x="128" y="26"/>
                    <a:pt x="119" y="28"/>
                  </a:cubicBezTo>
                  <a:cubicBezTo>
                    <a:pt x="80" y="36"/>
                    <a:pt x="0" y="37"/>
                    <a:pt x="0" y="37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5" name="AutoShape 25"/>
            <p:cNvSpPr>
              <a:spLocks noChangeArrowheads="1"/>
            </p:cNvSpPr>
            <p:nvPr/>
          </p:nvSpPr>
          <p:spPr bwMode="auto">
            <a:xfrm>
              <a:off x="0" y="493"/>
              <a:ext cx="1904" cy="273"/>
            </a:xfrm>
            <a:prstGeom prst="wedgeRectCallout">
              <a:avLst>
                <a:gd name="adj1" fmla="val 30884"/>
                <a:gd name="adj2" fmla="val -15476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r>
                <a:rPr lang="en-US" altLang="zh-CN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1853</a:t>
              </a:r>
              <a:r>
                <a:rPr lang="zh-CN" altLang="en-US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年从墨西哥购得</a:t>
              </a:r>
              <a:endPara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sp>
        <p:nvSpPr>
          <p:cNvPr id="101402" name="Line 54"/>
          <p:cNvSpPr>
            <a:spLocks noChangeShapeType="1"/>
          </p:cNvSpPr>
          <p:nvPr/>
        </p:nvSpPr>
        <p:spPr bwMode="auto">
          <a:xfrm flipH="1">
            <a:off x="2639485" y="3644900"/>
            <a:ext cx="6047316" cy="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tailEnd type="triangle" w="med" len="med"/>
          </a:ln>
        </p:spPr>
        <p:txBody>
          <a:bodyPr lIns="121917" tIns="60958" rIns="121917" bIns="60958"/>
          <a:lstStyle/>
          <a:p>
            <a:endParaRPr lang="zh-CN" altLang="en-US"/>
          </a:p>
        </p:txBody>
      </p:sp>
      <p:grpSp>
        <p:nvGrpSpPr>
          <p:cNvPr id="9" name="Group 27"/>
          <p:cNvGrpSpPr/>
          <p:nvPr/>
        </p:nvGrpSpPr>
        <p:grpSpPr bwMode="auto">
          <a:xfrm>
            <a:off x="1007534" y="2995084"/>
            <a:ext cx="9986433" cy="1600200"/>
            <a:chOff x="0" y="0"/>
            <a:chExt cx="4718" cy="1008"/>
          </a:xfrm>
        </p:grpSpPr>
        <p:sp>
          <p:nvSpPr>
            <p:cNvPr id="7182" name="Text Box 55"/>
            <p:cNvSpPr txBox="1">
              <a:spLocks noChangeArrowheads="1"/>
            </p:cNvSpPr>
            <p:nvPr/>
          </p:nvSpPr>
          <p:spPr bwMode="auto">
            <a:xfrm>
              <a:off x="3947" y="0"/>
              <a:ext cx="771" cy="100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9600" b="1" dirty="0">
                  <a:solidFill>
                    <a:srgbClr val="0000FF"/>
                  </a:solidFill>
                  <a:ea typeface="楷体_GB2312" pitchFamily="49" charset="-122"/>
                </a:rPr>
                <a:t>东</a:t>
              </a:r>
              <a:endParaRPr lang="zh-CN" altLang="en-US" sz="9600" b="1" dirty="0">
                <a:solidFill>
                  <a:srgbClr val="0000FF"/>
                </a:solidFill>
                <a:ea typeface="楷体_GB2312" pitchFamily="49" charset="-122"/>
              </a:endParaRPr>
            </a:p>
          </p:txBody>
        </p:sp>
        <p:sp>
          <p:nvSpPr>
            <p:cNvPr id="7183" name="Text Box 56"/>
            <p:cNvSpPr txBox="1">
              <a:spLocks noChangeArrowheads="1"/>
            </p:cNvSpPr>
            <p:nvPr/>
          </p:nvSpPr>
          <p:spPr bwMode="auto">
            <a:xfrm>
              <a:off x="0" y="0"/>
              <a:ext cx="681" cy="100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9600" b="1" dirty="0">
                  <a:solidFill>
                    <a:srgbClr val="0000FF"/>
                  </a:solidFill>
                  <a:ea typeface="楷体_GB2312" pitchFamily="49" charset="-122"/>
                </a:rPr>
                <a:t>西</a:t>
              </a:r>
              <a:endParaRPr lang="zh-CN" altLang="en-US" sz="9600" b="1" dirty="0">
                <a:solidFill>
                  <a:srgbClr val="0000FF"/>
                </a:solidFill>
                <a:ea typeface="楷体_GB2312" pitchFamily="49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137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1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1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40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千图PPT彼岸天：ID 8661124矩形 5"/>
          <p:cNvSpPr/>
          <p:nvPr>
            <p:custDataLst>
              <p:tags r:id="rId1"/>
            </p:custDataLst>
          </p:nvPr>
        </p:nvSpPr>
        <p:spPr>
          <a:xfrm>
            <a:off x="0" y="5698838"/>
            <a:ext cx="12192000" cy="49243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/>
          </a:p>
        </p:txBody>
      </p:sp>
      <p:grpSp>
        <p:nvGrpSpPr>
          <p:cNvPr id="2" name="千图PPT彼岸天：ID 8661124组合 1"/>
          <p:cNvGrpSpPr/>
          <p:nvPr>
            <p:custDataLst>
              <p:tags r:id="rId2"/>
            </p:custDataLst>
          </p:nvPr>
        </p:nvGrpSpPr>
        <p:grpSpPr>
          <a:xfrm>
            <a:off x="628626" y="1706127"/>
            <a:ext cx="4937780" cy="4396224"/>
            <a:chOff x="628624" y="1706126"/>
            <a:chExt cx="4937780" cy="4396224"/>
          </a:xfrm>
        </p:grpSpPr>
        <p:sp>
          <p:nvSpPr>
            <p:cNvPr id="4" name="矩形: 圆角 3"/>
            <p:cNvSpPr/>
            <p:nvPr/>
          </p:nvSpPr>
          <p:spPr>
            <a:xfrm>
              <a:off x="628624" y="1706126"/>
              <a:ext cx="4937780" cy="3617199"/>
            </a:xfrm>
            <a:prstGeom prst="roundRect">
              <a:avLst>
                <a:gd name="adj" fmla="val 844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7" name="梯形 6"/>
            <p:cNvSpPr/>
            <p:nvPr/>
          </p:nvSpPr>
          <p:spPr>
            <a:xfrm>
              <a:off x="2742888" y="5323325"/>
              <a:ext cx="699767" cy="598036"/>
            </a:xfrm>
            <a:prstGeom prst="trapezoid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8" name="椭圆 7"/>
            <p:cNvSpPr/>
            <p:nvPr/>
          </p:nvSpPr>
          <p:spPr>
            <a:xfrm>
              <a:off x="2979920" y="1818359"/>
              <a:ext cx="89695" cy="89695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9" name="矩形: 圆顶角 8"/>
            <p:cNvSpPr/>
            <p:nvPr/>
          </p:nvSpPr>
          <p:spPr>
            <a:xfrm>
              <a:off x="2349821" y="5921361"/>
              <a:ext cx="1485900" cy="180989"/>
            </a:xfrm>
            <a:prstGeom prst="round2SameRect">
              <a:avLst>
                <a:gd name="adj1" fmla="val 40349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0" name="泪滴形 9"/>
            <p:cNvSpPr/>
            <p:nvPr/>
          </p:nvSpPr>
          <p:spPr>
            <a:xfrm>
              <a:off x="2924504" y="4810300"/>
              <a:ext cx="283516" cy="283516"/>
            </a:xfrm>
            <a:prstGeom prst="teardrop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</p:grpSp>
      <p:sp>
        <p:nvSpPr>
          <p:cNvPr id="14" name="千图PPT彼岸天：ID 8661124文本框 18"/>
          <p:cNvSpPr txBox="1"/>
          <p:nvPr>
            <p:custDataLst>
              <p:tags r:id="rId3"/>
            </p:custDataLst>
          </p:nvPr>
        </p:nvSpPr>
        <p:spPr>
          <a:xfrm>
            <a:off x="6288021" y="452669"/>
            <a:ext cx="5903979" cy="5184576"/>
          </a:xfrm>
          <a:prstGeom prst="rect">
            <a:avLst/>
          </a:prstGeom>
          <a:noFill/>
        </p:spPr>
        <p:txBody>
          <a:bodyPr wrap="square" lIns="0" tIns="0" rIns="0" bIns="0" anchor="b" anchorCtr="1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</a:rPr>
              <a:t>    美国独立后，经济发展迅速，领土不断扩张。到</a:t>
            </a:r>
            <a:r>
              <a:rPr lang="en-US" altLang="zh-CN" sz="3200" b="1" dirty="0" smtClean="0">
                <a:latin typeface="微软雅黑" panose="020B0503020204020204" charset="-122"/>
                <a:ea typeface="微软雅黑" panose="020B0503020204020204" charset="-122"/>
              </a:rPr>
              <a:t>19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</a:rPr>
              <a:t>世纪中期，北方完成了工业革命，工业生产居世界第四位，南方却以棉花种植园经济为主，大量使用黑奴劳动。</a:t>
            </a:r>
            <a:endParaRPr lang="zh-CN" altLang="en-US" sz="3200" b="1" dirty="0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千图PPT彼岸天：ID 8661124任意多边形 11"/>
          <p:cNvSpPr/>
          <p:nvPr>
            <p:custDataLst>
              <p:tags r:id="rId4"/>
            </p:custDataLst>
          </p:nvPr>
        </p:nvSpPr>
        <p:spPr bwMode="auto">
          <a:xfrm rot="1702189">
            <a:off x="4943303" y="1161587"/>
            <a:ext cx="705824" cy="580123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91436" tIns="45718" rIns="91436" bIns="45718" anchor="ctr"/>
          <a:lstStyle/>
          <a:p>
            <a:pPr algn="ctr"/>
          </a:p>
        </p:txBody>
      </p:sp>
      <p:sp>
        <p:nvSpPr>
          <p:cNvPr id="15" name="文本占位符 5"/>
          <p:cNvSpPr txBox="1">
            <a:spLocks noChangeArrowheads="1"/>
          </p:cNvSpPr>
          <p:nvPr/>
        </p:nvSpPr>
        <p:spPr>
          <a:xfrm>
            <a:off x="335360" y="452669"/>
            <a:ext cx="3552395" cy="672075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121914" tIns="60957" rIns="121914" bIns="60957" rtlCol="0" anchor="b">
            <a:noAutofit/>
          </a:bodyPr>
          <a:lstStyle/>
          <a:p>
            <a:pPr algn="ctr" defTabSz="121856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37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美国内战</a:t>
            </a:r>
            <a:endParaRPr lang="en-US" altLang="zh-CN" sz="3700" b="1" dirty="0">
              <a:solidFill>
                <a:schemeClr val="bg1">
                  <a:lumMod val="9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5298" name="Picture 2" descr="http://i2.w.yun.hjfile.cn/k12tiku/knowledge/d64374b00471f1affff11b2cf44d2f2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7381" y="1700808"/>
            <a:ext cx="5039883" cy="3648405"/>
          </a:xfrm>
          <a:prstGeom prst="rect">
            <a:avLst/>
          </a:prstGeom>
          <a:noFill/>
        </p:spPr>
      </p:pic>
      <p:sp>
        <p:nvSpPr>
          <p:cNvPr id="11" name="千图PPT彼岸天：ID 8661124椭圆形标注 10"/>
          <p:cNvSpPr/>
          <p:nvPr>
            <p:custDataLst>
              <p:tags r:id="rId6"/>
            </p:custDataLst>
          </p:nvPr>
        </p:nvSpPr>
        <p:spPr>
          <a:xfrm rot="1702189">
            <a:off x="4695122" y="710905"/>
            <a:ext cx="1423988" cy="1333500"/>
          </a:xfrm>
          <a:prstGeom prst="wedgeEllipseCallout">
            <a:avLst>
              <a:gd name="adj1" fmla="val 70"/>
              <a:gd name="adj2" fmla="val 61250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529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12" grpId="0" bldLvl="0" animBg="1"/>
      <p:bldP spid="11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02" name="组合 204801"/>
          <p:cNvGrpSpPr/>
          <p:nvPr/>
        </p:nvGrpSpPr>
        <p:grpSpPr bwMode="auto">
          <a:xfrm>
            <a:off x="850900" y="836613"/>
            <a:ext cx="5283200" cy="5481637"/>
            <a:chOff x="0" y="0"/>
            <a:chExt cx="6111" cy="5607"/>
          </a:xfrm>
        </p:grpSpPr>
        <p:grpSp>
          <p:nvGrpSpPr>
            <p:cNvPr id="22545" name="组合 204802"/>
            <p:cNvGrpSpPr/>
            <p:nvPr/>
          </p:nvGrpSpPr>
          <p:grpSpPr bwMode="auto">
            <a:xfrm>
              <a:off x="0" y="0"/>
              <a:ext cx="6111" cy="5607"/>
              <a:chOff x="0" y="0"/>
              <a:chExt cx="6111" cy="5607"/>
            </a:xfrm>
          </p:grpSpPr>
          <p:pic>
            <p:nvPicPr>
              <p:cNvPr id="22547" name="图片 204803"/>
              <p:cNvPicPr>
                <a:picLocks noChangeAspect="1"/>
              </p:cNvPicPr>
              <p:nvPr/>
            </p:nvPicPr>
            <p:blipFill>
              <a:blip r:embed="rId1">
                <a:lum contrast="18000"/>
              </a:blip>
              <a:srcRect/>
              <a:stretch>
                <a:fillRect/>
              </a:stretch>
            </p:blipFill>
            <p:spPr bwMode="auto">
              <a:xfrm>
                <a:off x="103" y="0"/>
                <a:ext cx="6008" cy="46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2548" name="文本框 204804"/>
              <p:cNvSpPr txBox="1">
                <a:spLocks noChangeArrowheads="1"/>
              </p:cNvSpPr>
              <p:nvPr/>
            </p:nvSpPr>
            <p:spPr bwMode="auto">
              <a:xfrm>
                <a:off x="0" y="4758"/>
                <a:ext cx="5886" cy="84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sz="2400" b="1">
                    <a:ea typeface="黑体" panose="02010609060101010101" pitchFamily="2" charset="-122"/>
                  </a:rPr>
                  <a:t>北方资本主义工商业经济</a:t>
                </a:r>
                <a:endParaRPr lang="zh-CN" altLang="en-US" sz="2400" b="1">
                  <a:ea typeface="黑体" panose="02010609060101010101" pitchFamily="2" charset="-122"/>
                </a:endParaRPr>
              </a:p>
              <a:p>
                <a:pPr algn="ctr"/>
                <a:endParaRPr lang="zh-CN" altLang="en-US" sz="2400" b="1"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22546" name="文本框 204805"/>
            <p:cNvSpPr txBox="1">
              <a:spLocks noChangeArrowheads="1"/>
            </p:cNvSpPr>
            <p:nvPr/>
          </p:nvSpPr>
          <p:spPr bwMode="auto">
            <a:xfrm>
              <a:off x="2826" y="114"/>
              <a:ext cx="2837" cy="40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000" b="1">
                  <a:ea typeface="黑体" panose="02010609060101010101" pitchFamily="2" charset="-122"/>
                </a:rPr>
                <a:t>动力织布机厂</a:t>
              </a:r>
              <a:endParaRPr lang="zh-CN" altLang="en-US" sz="2000" b="1">
                <a:ea typeface="黑体" panose="02010609060101010101" pitchFamily="2" charset="-122"/>
              </a:endParaRPr>
            </a:p>
          </p:txBody>
        </p:sp>
      </p:grpSp>
      <p:grpSp>
        <p:nvGrpSpPr>
          <p:cNvPr id="204807" name="组合 204806"/>
          <p:cNvGrpSpPr/>
          <p:nvPr/>
        </p:nvGrpSpPr>
        <p:grpSpPr bwMode="auto">
          <a:xfrm>
            <a:off x="6311900" y="836613"/>
            <a:ext cx="4733925" cy="5430837"/>
            <a:chOff x="0" y="0"/>
            <a:chExt cx="6238" cy="5911"/>
          </a:xfrm>
        </p:grpSpPr>
        <p:sp>
          <p:nvSpPr>
            <p:cNvPr id="22543" name="文本框 204807"/>
            <p:cNvSpPr txBox="1">
              <a:spLocks noChangeArrowheads="1"/>
            </p:cNvSpPr>
            <p:nvPr/>
          </p:nvSpPr>
          <p:spPr bwMode="auto">
            <a:xfrm>
              <a:off x="601" y="5108"/>
              <a:ext cx="5347" cy="80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ea typeface="黑体" panose="02010609060101010101" pitchFamily="2" charset="-122"/>
                </a:rPr>
                <a:t>南方奴隶制种植园经济</a:t>
              </a:r>
              <a:endParaRPr lang="zh-CN" altLang="en-US" sz="2400" b="1">
                <a:ea typeface="黑体" panose="02010609060101010101" pitchFamily="2" charset="-122"/>
              </a:endParaRPr>
            </a:p>
            <a:p>
              <a:pPr algn="ctr"/>
              <a:endParaRPr lang="zh-CN" altLang="en-US">
                <a:ea typeface="黑体" panose="02010609060101010101" pitchFamily="2" charset="-122"/>
              </a:endParaRPr>
            </a:p>
          </p:txBody>
        </p:sp>
        <p:pic>
          <p:nvPicPr>
            <p:cNvPr id="22544" name="图片 204808" descr="图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6238" cy="48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4810" name="文本框 204809"/>
          <p:cNvSpPr txBox="1">
            <a:spLocks noChangeArrowheads="1"/>
          </p:cNvSpPr>
          <p:nvPr/>
        </p:nvSpPr>
        <p:spPr bwMode="auto">
          <a:xfrm>
            <a:off x="1703388" y="1484313"/>
            <a:ext cx="2808287" cy="952500"/>
          </a:xfrm>
          <a:prstGeom prst="rect">
            <a:avLst/>
          </a:prstGeom>
          <a:solidFill>
            <a:schemeClr val="bg1">
              <a:alpha val="70195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ea typeface="黑体" panose="02010609060101010101" pitchFamily="2" charset="-122"/>
              </a:rPr>
              <a:t>使用大机器生产雇佣自由劳动力</a:t>
            </a:r>
            <a:endParaRPr lang="zh-CN" altLang="en-US" sz="2800" b="1">
              <a:ea typeface="黑体" panose="02010609060101010101" pitchFamily="2" charset="-122"/>
            </a:endParaRPr>
          </a:p>
        </p:txBody>
      </p:sp>
      <p:sp>
        <p:nvSpPr>
          <p:cNvPr id="204811" name="文本框 204810"/>
          <p:cNvSpPr txBox="1">
            <a:spLocks noChangeArrowheads="1"/>
          </p:cNvSpPr>
          <p:nvPr/>
        </p:nvSpPr>
        <p:spPr bwMode="auto">
          <a:xfrm>
            <a:off x="2495550" y="2997200"/>
            <a:ext cx="2952750" cy="522288"/>
          </a:xfrm>
          <a:prstGeom prst="rect">
            <a:avLst/>
          </a:prstGeom>
          <a:solidFill>
            <a:schemeClr val="bg1">
              <a:alpha val="49019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ea typeface="黑体" panose="02010609060101010101" pitchFamily="2" charset="-122"/>
              </a:rPr>
              <a:t>生产方式：先进</a:t>
            </a:r>
            <a:endParaRPr lang="zh-CN" altLang="en-US" sz="2800" b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204812" name="文本框 204811"/>
          <p:cNvSpPr txBox="1">
            <a:spLocks noChangeArrowheads="1"/>
          </p:cNvSpPr>
          <p:nvPr/>
        </p:nvSpPr>
        <p:spPr bwMode="auto">
          <a:xfrm>
            <a:off x="6383338" y="1916113"/>
            <a:ext cx="3457575" cy="952500"/>
          </a:xfrm>
          <a:prstGeom prst="rect">
            <a:avLst/>
          </a:prstGeom>
          <a:solidFill>
            <a:schemeClr val="bg1">
              <a:alpha val="54901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ea typeface="黑体" panose="02010609060101010101" pitchFamily="2" charset="-122"/>
              </a:rPr>
              <a:t>强迫奴隶在种植园中种植棉花、烟草</a:t>
            </a:r>
            <a:endParaRPr lang="zh-CN" altLang="en-US" sz="2800" b="1">
              <a:ea typeface="黑体" panose="02010609060101010101" pitchFamily="2" charset="-122"/>
            </a:endParaRPr>
          </a:p>
        </p:txBody>
      </p:sp>
      <p:sp>
        <p:nvSpPr>
          <p:cNvPr id="204813" name="文本框 204812"/>
          <p:cNvSpPr txBox="1">
            <a:spLocks noChangeArrowheads="1"/>
          </p:cNvSpPr>
          <p:nvPr/>
        </p:nvSpPr>
        <p:spPr bwMode="auto">
          <a:xfrm>
            <a:off x="6815138" y="2997200"/>
            <a:ext cx="3168650" cy="522288"/>
          </a:xfrm>
          <a:prstGeom prst="rect">
            <a:avLst/>
          </a:prstGeom>
          <a:solidFill>
            <a:schemeClr val="bg1">
              <a:alpha val="49019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ea typeface="黑体" panose="02010609060101010101" pitchFamily="2" charset="-122"/>
              </a:rPr>
              <a:t>生产方式：落后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grpSp>
        <p:nvGrpSpPr>
          <p:cNvPr id="22535" name="组合 204813"/>
          <p:cNvGrpSpPr/>
          <p:nvPr/>
        </p:nvGrpSpPr>
        <p:grpSpPr bwMode="auto">
          <a:xfrm>
            <a:off x="1524000" y="0"/>
            <a:ext cx="9645650" cy="792163"/>
            <a:chOff x="0" y="0"/>
            <a:chExt cx="5760" cy="499"/>
          </a:xfrm>
        </p:grpSpPr>
        <p:sp>
          <p:nvSpPr>
            <p:cNvPr id="22539" name="矩形 204814"/>
            <p:cNvSpPr>
              <a:spLocks noChangeArrowheads="1"/>
            </p:cNvSpPr>
            <p:nvPr/>
          </p:nvSpPr>
          <p:spPr bwMode="auto">
            <a:xfrm>
              <a:off x="0" y="0"/>
              <a:ext cx="5760" cy="49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pic>
          <p:nvPicPr>
            <p:cNvPr id="22540" name="图片 204815" descr="109158828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395" y="0"/>
              <a:ext cx="365" cy="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1" name="图片 204816" descr="00007601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9253" t="22906" r="23352" b="22491"/>
            <a:stretch>
              <a:fillRect/>
            </a:stretch>
          </p:blipFill>
          <p:spPr bwMode="auto">
            <a:xfrm>
              <a:off x="4694" y="164"/>
              <a:ext cx="544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2" name="图片 204817" descr="060301102973781"/>
            <p:cNvPicPr>
              <a:picLocks noChangeAspect="1"/>
            </p:cNvPicPr>
            <p:nvPr/>
          </p:nvPicPr>
          <p:blipFill>
            <a:blip r:embed="rId5">
              <a:biLevel thresh="50000"/>
              <a:grayscl/>
            </a:blip>
            <a:srcRect b="87807"/>
            <a:stretch>
              <a:fillRect/>
            </a:stretch>
          </p:blipFill>
          <p:spPr bwMode="auto">
            <a:xfrm>
              <a:off x="4" y="0"/>
              <a:ext cx="2223" cy="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2536" name="图片 204819" descr="图片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46700" y="604838"/>
            <a:ext cx="2736850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1" name="标题 204820"/>
          <p:cNvSpPr>
            <a:spLocks noGrp="1"/>
          </p:cNvSpPr>
          <p:nvPr>
            <p:ph type="title"/>
          </p:nvPr>
        </p:nvSpPr>
        <p:spPr>
          <a:xfrm>
            <a:off x="1524000" y="6021388"/>
            <a:ext cx="9144000" cy="647700"/>
          </a:xfrm>
          <a:solidFill>
            <a:srgbClr val="FFFF99">
              <a:alpha val="100000"/>
            </a:srgbClr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>
                <a:ea typeface="黑体" panose="02010609060101010101" pitchFamily="2" charset="-122"/>
              </a:rPr>
              <a:t>美国独立后两种不同的经济制度</a:t>
            </a:r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22538" name="文本框 121861"/>
          <p:cNvSpPr txBox="1">
            <a:spLocks noChangeArrowheads="1"/>
          </p:cNvSpPr>
          <p:nvPr/>
        </p:nvSpPr>
        <p:spPr bwMode="auto">
          <a:xfrm>
            <a:off x="4064000" y="47625"/>
            <a:ext cx="6151563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CC00"/>
                </a:solidFill>
                <a:ea typeface="楷体" panose="02010609060101010101" charset="-122"/>
                <a:cs typeface="楷体" panose="02010609060101010101" charset="-122"/>
              </a:rPr>
              <a:t>一、美国南北战争爆发的原因</a:t>
            </a:r>
            <a:endParaRPr lang="zh-CN" altLang="en-US" sz="3600" b="1">
              <a:solidFill>
                <a:srgbClr val="FFCC00"/>
              </a:solidFill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04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204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4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4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4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2048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48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48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4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4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2048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0" grpId="0" bldLvl="0" animBg="1"/>
      <p:bldP spid="204811" grpId="0" bldLvl="0" animBg="1"/>
      <p:bldP spid="204811" grpId="1" bldLvl="0" animBg="1"/>
      <p:bldP spid="204812" grpId="0" bldLvl="0" animBg="1"/>
      <p:bldP spid="204813" grpId="0" bldLvl="0" animBg="1"/>
      <p:bldP spid="204813" grpId="1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文本占位符 15257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smtClean="0"/>
          </a:p>
        </p:txBody>
      </p:sp>
      <p:sp>
        <p:nvSpPr>
          <p:cNvPr id="152579" name="标题 152578"/>
          <p:cNvSpPr>
            <a:spLocks noGrp="1"/>
          </p:cNvSpPr>
          <p:nvPr>
            <p:ph type="title"/>
          </p:nvPr>
        </p:nvSpPr>
        <p:spPr>
          <a:xfrm>
            <a:off x="1919288" y="0"/>
            <a:ext cx="7772400" cy="836613"/>
          </a:xfrm>
        </p:spPr>
        <p:txBody>
          <a:bodyPr/>
          <a:lstStyle/>
          <a:p>
            <a:r>
              <a:rPr lang="zh-CN" altLang="en-US" smtClean="0">
                <a:solidFill>
                  <a:srgbClr val="003300"/>
                </a:solidFill>
                <a:ea typeface="迷你简橄榄"/>
                <a:cs typeface="迷你简橄榄"/>
              </a:rPr>
              <a:t>北部资本主义工商业经济</a:t>
            </a:r>
            <a:endParaRPr lang="zh-CN" altLang="en-US" smtClean="0">
              <a:solidFill>
                <a:srgbClr val="003300"/>
              </a:solidFill>
              <a:ea typeface="迷你简橄榄"/>
              <a:cs typeface="迷你简橄榄"/>
            </a:endParaRPr>
          </a:p>
        </p:txBody>
      </p:sp>
      <p:pic>
        <p:nvPicPr>
          <p:cNvPr id="23555" name="图片 152579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339850" y="8366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文本框 152580"/>
          <p:cNvSpPr txBox="1">
            <a:spLocks noChangeArrowheads="1"/>
          </p:cNvSpPr>
          <p:nvPr/>
        </p:nvSpPr>
        <p:spPr bwMode="auto">
          <a:xfrm>
            <a:off x="2236788" y="6172200"/>
            <a:ext cx="311150" cy="1198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just">
              <a:buClr>
                <a:schemeClr val="bg1"/>
              </a:buClr>
            </a:pPr>
            <a:endParaRPr lang="zh-CN" altLang="zh-CN" sz="7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7" name="Group 2"/>
          <p:cNvGrpSpPr/>
          <p:nvPr/>
        </p:nvGrpSpPr>
        <p:grpSpPr bwMode="auto">
          <a:xfrm>
            <a:off x="1524000" y="188913"/>
            <a:ext cx="5292725" cy="5346700"/>
            <a:chOff x="0" y="0"/>
            <a:chExt cx="3334" cy="3368"/>
          </a:xfrm>
        </p:grpSpPr>
        <p:pic>
          <p:nvPicPr>
            <p:cNvPr id="24583" name="Picture 9" descr="南方奴隶拍卖"/>
            <p:cNvPicPr>
              <a:picLocks noChangeAspect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0" y="317"/>
              <a:ext cx="3334" cy="30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584" name="Text Box 11"/>
            <p:cNvSpPr txBox="1">
              <a:spLocks noChangeArrowheads="1"/>
            </p:cNvSpPr>
            <p:nvPr/>
          </p:nvSpPr>
          <p:spPr bwMode="auto">
            <a:xfrm>
              <a:off x="295" y="0"/>
              <a:ext cx="2567" cy="32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latin typeface="Times New Roman" panose="02020603050405020304" pitchFamily="18" charset="0"/>
                  <a:ea typeface="楷体_GB2312" pitchFamily="49" charset="-122"/>
                </a:rPr>
                <a:t>南方拍卖黑奴的场景</a:t>
              </a:r>
              <a:endParaRPr lang="zh-CN" altLang="en-US" sz="2800" b="1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24578" name="Group 5"/>
          <p:cNvGrpSpPr/>
          <p:nvPr/>
        </p:nvGrpSpPr>
        <p:grpSpPr bwMode="auto">
          <a:xfrm>
            <a:off x="6981825" y="0"/>
            <a:ext cx="3686175" cy="5661025"/>
            <a:chOff x="0" y="0"/>
            <a:chExt cx="2322" cy="3566"/>
          </a:xfrm>
        </p:grpSpPr>
        <p:pic>
          <p:nvPicPr>
            <p:cNvPr id="24581" name="Picture 2" descr="http://www.pep.com.cn/czls/js/tbjx/tp/9s/u6/201008/W020100825477652563496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346"/>
              <a:ext cx="2254" cy="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582" name="矩形 6"/>
            <p:cNvSpPr>
              <a:spLocks noChangeArrowheads="1"/>
            </p:cNvSpPr>
            <p:nvPr/>
          </p:nvSpPr>
          <p:spPr bwMode="auto">
            <a:xfrm>
              <a:off x="77" y="0"/>
              <a:ext cx="2245" cy="32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800" b="1">
                  <a:latin typeface="Times New Roman" panose="02020603050405020304" pitchFamily="18" charset="0"/>
                  <a:ea typeface="楷体_GB2312" pitchFamily="49" charset="-122"/>
                </a:rPr>
                <a:t>拍卖黑人奴隶的广告</a:t>
              </a:r>
              <a:endParaRPr lang="zh-CN" altLang="en-US" sz="2800" b="1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1992313" y="5734050"/>
            <a:ext cx="8135937" cy="1076325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rgbClr val="007A5C"/>
            </a:prstShdw>
          </a:effectLst>
        </p:spPr>
        <p:txBody>
          <a:bodyPr>
            <a:spAutoFit/>
          </a:bodyPr>
          <a:lstStyle/>
          <a:p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出售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94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名原产地的健康黑奴，其中有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39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名成年男子，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15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名男孩，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24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名妇女和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16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名女孩</a:t>
            </a:r>
            <a:endParaRPr lang="zh-CN" altLang="en-US" sz="32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201" name="Rectangle 4"/>
          <p:cNvSpPr>
            <a:spLocks noChangeArrowheads="1"/>
          </p:cNvSpPr>
          <p:nvPr/>
        </p:nvSpPr>
        <p:spPr bwMode="auto">
          <a:xfrm>
            <a:off x="1847850" y="1989138"/>
            <a:ext cx="8640763" cy="2676525"/>
          </a:xfrm>
          <a:prstGeom prst="rect">
            <a:avLst/>
          </a:prstGeom>
          <a:solidFill>
            <a:schemeClr val="bg1"/>
          </a:solidFill>
          <a:ln w="9525">
            <a:solidFill>
              <a:srgbClr val="CC0066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    这些黑人奴隶失去了人身自由，被种植园主随意买卖。他们几乎没有私人财产，不许读书写字，不经奴隶主允许不准结婚</a:t>
            </a:r>
            <a:r>
              <a:rPr lang="en-US" altLang="zh-CN" sz="2800" b="1">
                <a:latin typeface="Calibri" panose="020F0502020204030204" pitchFamily="34" charset="0"/>
                <a:ea typeface="楷体_GB2312" pitchFamily="49" charset="-122"/>
              </a:rPr>
              <a:t>……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奴隶每天劳动的时间很长，终年不得休息。繁重的体力劳动，加上恶劣的生活条件，很快耗尽了黑人奴隶的精力，所以种植园主需要不断地补充奴隶。</a:t>
            </a:r>
            <a:endParaRPr lang="zh-CN" altLang="en-US" sz="2800" b="1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 bldLvl="0" animBg="1"/>
      <p:bldP spid="8201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图片 120833" descr="b692da5e09a7b27c99a821d0c0e221f4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847850" y="2198688"/>
            <a:ext cx="252095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图片 120834" descr="001bb9da4d3a0db9d6a80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12125" y="2198688"/>
            <a:ext cx="2371725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文本框 120835"/>
          <p:cNvSpPr txBox="1">
            <a:spLocks noChangeArrowheads="1"/>
          </p:cNvSpPr>
          <p:nvPr/>
        </p:nvSpPr>
        <p:spPr bwMode="auto">
          <a:xfrm>
            <a:off x="2149475" y="5168900"/>
            <a:ext cx="2019300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北方工厂老板</a:t>
            </a:r>
            <a:endParaRPr lang="zh-CN" altLang="en-US" sz="2400" b="1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汤姆</a:t>
            </a:r>
            <a:endParaRPr lang="zh-CN" altLang="en-US" sz="2400" b="1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5604" name="文本框 120836"/>
          <p:cNvSpPr txBox="1">
            <a:spLocks noChangeArrowheads="1"/>
          </p:cNvSpPr>
          <p:nvPr/>
        </p:nvSpPr>
        <p:spPr bwMode="auto">
          <a:xfrm>
            <a:off x="8281988" y="5151438"/>
            <a:ext cx="2019300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南方种植园主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杰瑞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5605" name="文本框 120837"/>
          <p:cNvSpPr txBox="1">
            <a:spLocks noChangeArrowheads="1"/>
          </p:cNvSpPr>
          <p:nvPr/>
        </p:nvSpPr>
        <p:spPr bwMode="auto">
          <a:xfrm>
            <a:off x="2057400" y="1143000"/>
            <a:ext cx="8308975" cy="585788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一段北方工厂老板和南方种植园主的对话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……</a:t>
            </a:r>
            <a:endParaRPr lang="en-US" altLang="zh-CN" sz="3200">
              <a:latin typeface="黑体" panose="02010609060101010101" pitchFamily="2" charset="-122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25606" name="文本框 120839"/>
          <p:cNvSpPr txBox="1">
            <a:spLocks noChangeArrowheads="1"/>
          </p:cNvSpPr>
          <p:nvPr/>
        </p:nvSpPr>
        <p:spPr bwMode="auto">
          <a:xfrm>
            <a:off x="1981200" y="228600"/>
            <a:ext cx="2819400" cy="706438"/>
          </a:xfrm>
          <a:prstGeom prst="rect">
            <a:avLst/>
          </a:prstGeom>
          <a:solidFill>
            <a:srgbClr val="E0C3BE"/>
          </a:solidFill>
          <a:ln w="9525">
            <a:noFill/>
            <a:miter lim="800000"/>
          </a:ln>
          <a:effectLst>
            <a:prstShdw prst="shdw17" dist="17961" dir="13500000">
              <a:srgbClr val="867572"/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/>
              <a:t>场景再现</a:t>
            </a:r>
            <a:endParaRPr lang="zh-CN" altLang="en-US" sz="4000" b="1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6"/>
          <p:cNvSpPr>
            <a:spLocks noChangeArrowheads="1"/>
          </p:cNvSpPr>
          <p:nvPr/>
        </p:nvSpPr>
        <p:spPr bwMode="auto">
          <a:xfrm>
            <a:off x="431372" y="932724"/>
            <a:ext cx="5262033" cy="59901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lIns="121917" tIns="60958" rIns="121917" bIns="60958"/>
          <a:lstStyle/>
          <a:p>
            <a:pPr algn="ctr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37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北方工厂老板：汤姆</a:t>
            </a:r>
            <a:endParaRPr lang="zh-CN" altLang="en-US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17" name="Rectangle 9"/>
          <p:cNvSpPr>
            <a:spLocks noChangeArrowheads="1"/>
          </p:cNvSpPr>
          <p:nvPr/>
        </p:nvSpPr>
        <p:spPr bwMode="auto">
          <a:xfrm>
            <a:off x="527381" y="1700808"/>
            <a:ext cx="4992555" cy="1056117"/>
          </a:xfrm>
          <a:prstGeom prst="rect">
            <a:avLst/>
          </a:prstGeom>
          <a:solidFill>
            <a:srgbClr val="DBEEF4"/>
          </a:solidFill>
          <a:ln w="76200">
            <a:solidFill>
              <a:srgbClr val="A6A6A6"/>
            </a:solidFill>
            <a:miter lim="800000"/>
          </a:ln>
        </p:spPr>
        <p:txBody>
          <a:bodyPr lIns="121917" tIns="60958" rIns="121917" bIns="60958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32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华文中宋" panose="02010600040101010101" charset="-122"/>
              </a:rPr>
              <a:t>你们老是把我们急需的棉花（原料）运到英国去卖！</a:t>
            </a: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18" name="Rectangle 12"/>
          <p:cNvSpPr>
            <a:spLocks noChangeArrowheads="1"/>
          </p:cNvSpPr>
          <p:nvPr/>
        </p:nvSpPr>
        <p:spPr bwMode="auto">
          <a:xfrm>
            <a:off x="527381" y="2852937"/>
            <a:ext cx="4943872" cy="1051553"/>
          </a:xfrm>
          <a:prstGeom prst="rect">
            <a:avLst/>
          </a:prstGeom>
          <a:solidFill>
            <a:srgbClr val="DBEEF4"/>
          </a:solidFill>
          <a:ln w="76200">
            <a:solidFill>
              <a:srgbClr val="A6A6A6"/>
            </a:solidFill>
            <a:miter lim="800000"/>
          </a:ln>
        </p:spPr>
        <p:txBody>
          <a:bodyPr lIns="121917" tIns="60958" rIns="121917" bIns="60958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32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华文中宋" panose="02010600040101010101" charset="-122"/>
              </a:rPr>
              <a:t>你们老是进口英国货，我们的产品没市场！！</a:t>
            </a:r>
            <a:endParaRPr lang="zh-CN" altLang="en-US" sz="2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19" name="Rectangle 113"/>
          <p:cNvSpPr>
            <a:spLocks noChangeArrowheads="1"/>
          </p:cNvSpPr>
          <p:nvPr/>
        </p:nvSpPr>
        <p:spPr bwMode="auto">
          <a:xfrm>
            <a:off x="527381" y="5157192"/>
            <a:ext cx="4992555" cy="1344149"/>
          </a:xfrm>
          <a:prstGeom prst="rect">
            <a:avLst/>
          </a:prstGeom>
          <a:solidFill>
            <a:srgbClr val="DBEEF4"/>
          </a:solidFill>
          <a:ln w="76200">
            <a:solidFill>
              <a:srgbClr val="A6A6A6"/>
            </a:solidFill>
            <a:miter lim="800000"/>
          </a:ln>
        </p:spPr>
        <p:txBody>
          <a:bodyPr lIns="121917" tIns="60958" rIns="121917" bIns="60958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7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华文中宋" panose="02010600040101010101" charset="-122"/>
              </a:rPr>
              <a:t>我的新工厂严重缺人！给可怜的奴隶自由吧！让他们来我这儿工作！</a:t>
            </a:r>
            <a:endParaRPr lang="zh-CN" altLang="en-US" sz="19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20" name="Rectangle 106"/>
          <p:cNvSpPr>
            <a:spLocks noChangeArrowheads="1"/>
          </p:cNvSpPr>
          <p:nvPr/>
        </p:nvSpPr>
        <p:spPr bwMode="auto">
          <a:xfrm>
            <a:off x="431371" y="4005064"/>
            <a:ext cx="4992555" cy="1056117"/>
          </a:xfrm>
          <a:prstGeom prst="rect">
            <a:avLst/>
          </a:prstGeom>
          <a:solidFill>
            <a:srgbClr val="DBEEF4"/>
          </a:solidFill>
          <a:ln w="76200">
            <a:solidFill>
              <a:srgbClr val="A6A6A6"/>
            </a:solidFill>
            <a:miter lim="800000"/>
          </a:ln>
        </p:spPr>
        <p:txBody>
          <a:bodyPr lIns="121917" tIns="60958" rIns="121917" bIns="60958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32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华文中宋" panose="02010600040101010101" charset="-122"/>
              </a:rPr>
              <a:t>决不能再把一寸土地留给奴隶制！</a:t>
            </a:r>
            <a:endParaRPr lang="zh-CN" altLang="en-US" sz="2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21" name="Rectangle 117"/>
          <p:cNvSpPr>
            <a:spLocks noChangeArrowheads="1"/>
          </p:cNvSpPr>
          <p:nvPr/>
        </p:nvSpPr>
        <p:spPr bwMode="auto">
          <a:xfrm>
            <a:off x="6839794" y="5146435"/>
            <a:ext cx="5154984" cy="1248137"/>
          </a:xfrm>
          <a:prstGeom prst="rect">
            <a:avLst/>
          </a:prstGeom>
          <a:solidFill>
            <a:schemeClr val="bg1"/>
          </a:solidFill>
          <a:ln w="76200">
            <a:solidFill>
              <a:srgbClr val="A6A6A6"/>
            </a:solidFill>
            <a:miter lim="800000"/>
          </a:ln>
        </p:spPr>
        <p:txBody>
          <a:bodyPr lIns="121917" tIns="60958" rIns="121917" bIns="60958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解放了黑奴谁给我干活？你敢动奴隶制，我就跟你拼了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！</a:t>
            </a:r>
            <a:endParaRPr lang="zh-CN" altLang="en-US" sz="20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22" name="Rectangle 110"/>
          <p:cNvSpPr>
            <a:spLocks noChangeArrowheads="1"/>
          </p:cNvSpPr>
          <p:nvPr/>
        </p:nvSpPr>
        <p:spPr bwMode="auto">
          <a:xfrm>
            <a:off x="6959600" y="3717032"/>
            <a:ext cx="4906085" cy="1238251"/>
          </a:xfrm>
          <a:prstGeom prst="rect">
            <a:avLst/>
          </a:prstGeom>
          <a:solidFill>
            <a:schemeClr val="bg1"/>
          </a:solidFill>
          <a:ln w="76200">
            <a:solidFill>
              <a:srgbClr val="A6A6A6"/>
            </a:solidFill>
            <a:miter lim="800000"/>
          </a:ln>
        </p:spPr>
        <p:txBody>
          <a:bodyPr lIns="121917" tIns="60958" rIns="121917" bIns="60958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让广阔的西部都成为我们的种植园吧！！</a:t>
            </a:r>
            <a:endParaRPr lang="zh-CN" altLang="en-US" sz="2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23" name="Rectangle 14"/>
          <p:cNvSpPr>
            <a:spLocks noChangeArrowheads="1"/>
          </p:cNvSpPr>
          <p:nvPr/>
        </p:nvSpPr>
        <p:spPr bwMode="auto">
          <a:xfrm>
            <a:off x="6959600" y="2852936"/>
            <a:ext cx="4512997" cy="672075"/>
          </a:xfrm>
          <a:prstGeom prst="rect">
            <a:avLst/>
          </a:prstGeom>
          <a:solidFill>
            <a:schemeClr val="bg1"/>
          </a:solidFill>
          <a:ln w="76200">
            <a:solidFill>
              <a:srgbClr val="A6A6A6"/>
            </a:solidFill>
            <a:miter lim="800000"/>
          </a:ln>
        </p:spPr>
        <p:txBody>
          <a:bodyPr lIns="121917" tIns="60958" rIns="121917" bIns="60958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英国货，物美价廉哪！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endParaRPr lang="en-US" altLang="zh-CN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24" name="Rectangle 11"/>
          <p:cNvSpPr>
            <a:spLocks noChangeArrowheads="1"/>
          </p:cNvSpPr>
          <p:nvPr/>
        </p:nvSpPr>
        <p:spPr bwMode="auto">
          <a:xfrm>
            <a:off x="6820349" y="1850316"/>
            <a:ext cx="5077610" cy="811724"/>
          </a:xfrm>
          <a:prstGeom prst="rect">
            <a:avLst/>
          </a:prstGeom>
          <a:solidFill>
            <a:schemeClr val="bg1"/>
          </a:solidFill>
          <a:ln w="76200">
            <a:solidFill>
              <a:srgbClr val="A6A6A6"/>
            </a:solidFill>
            <a:miter lim="800000"/>
          </a:ln>
        </p:spPr>
        <p:txBody>
          <a:bodyPr lIns="121917" tIns="60958" rIns="121917" bIns="60958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谁叫你们出不起更高的价钱？</a:t>
            </a:r>
            <a:endParaRPr lang="zh-CN" altLang="en-US" sz="20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25" name="Rectangle 8"/>
          <p:cNvSpPr>
            <a:spLocks noChangeArrowheads="1"/>
          </p:cNvSpPr>
          <p:nvPr/>
        </p:nvSpPr>
        <p:spPr bwMode="auto">
          <a:xfrm>
            <a:off x="6885600" y="1103230"/>
            <a:ext cx="5139267" cy="5715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lIns="121917" tIns="60958" rIns="121917" bIns="60958"/>
          <a:lstStyle/>
          <a:p>
            <a:pPr algn="ctr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3700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南方种植园主：杰瑞</a:t>
            </a:r>
            <a:endParaRPr lang="zh-CN" altLang="en-US" dirty="0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30" name="Oval 60"/>
          <p:cNvSpPr>
            <a:spLocks noChangeArrowheads="1"/>
          </p:cNvSpPr>
          <p:nvPr/>
        </p:nvSpPr>
        <p:spPr bwMode="auto">
          <a:xfrm>
            <a:off x="1103445" y="5541235"/>
            <a:ext cx="1219200" cy="647700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</a:ln>
        </p:spPr>
        <p:txBody>
          <a:bodyPr wrap="none" lIns="121917" tIns="60958" rIns="121917" bIns="60958" anchor="ctr"/>
          <a:lstStyle/>
          <a:p>
            <a:pPr algn="ctr"/>
            <a:endParaRPr lang="zh-CN" altLang="en-US"/>
          </a:p>
        </p:txBody>
      </p:sp>
      <p:sp>
        <p:nvSpPr>
          <p:cNvPr id="13331" name="Oval 61"/>
          <p:cNvSpPr>
            <a:spLocks noChangeArrowheads="1"/>
          </p:cNvSpPr>
          <p:nvPr/>
        </p:nvSpPr>
        <p:spPr bwMode="auto">
          <a:xfrm>
            <a:off x="1199456" y="2180862"/>
            <a:ext cx="1219200" cy="647700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</a:ln>
        </p:spPr>
        <p:txBody>
          <a:bodyPr wrap="none" lIns="121917" tIns="60958" rIns="121917" bIns="60958" anchor="ctr"/>
          <a:lstStyle/>
          <a:p>
            <a:pPr algn="ctr"/>
            <a:endParaRPr lang="zh-CN" altLang="en-US"/>
          </a:p>
        </p:txBody>
      </p:sp>
      <p:sp>
        <p:nvSpPr>
          <p:cNvPr id="13332" name="Oval 62"/>
          <p:cNvSpPr>
            <a:spLocks noChangeArrowheads="1"/>
          </p:cNvSpPr>
          <p:nvPr/>
        </p:nvSpPr>
        <p:spPr bwMode="auto">
          <a:xfrm>
            <a:off x="2159563" y="3332990"/>
            <a:ext cx="1536171" cy="647700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</a:ln>
        </p:spPr>
        <p:txBody>
          <a:bodyPr wrap="none" lIns="121917" tIns="60958" rIns="121917" bIns="60958" anchor="ctr"/>
          <a:lstStyle/>
          <a:p>
            <a:pPr algn="ctr"/>
            <a:endParaRPr lang="zh-CN" altLang="en-US"/>
          </a:p>
        </p:txBody>
      </p:sp>
      <p:sp>
        <p:nvSpPr>
          <p:cNvPr id="13333" name="Oval 64"/>
          <p:cNvSpPr>
            <a:spLocks noChangeArrowheads="1"/>
          </p:cNvSpPr>
          <p:nvPr/>
        </p:nvSpPr>
        <p:spPr bwMode="auto">
          <a:xfrm>
            <a:off x="3311691" y="4005065"/>
            <a:ext cx="1219200" cy="647700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</a:ln>
        </p:spPr>
        <p:txBody>
          <a:bodyPr wrap="none" lIns="121917" tIns="60958" rIns="121917" bIns="60958" anchor="ctr"/>
          <a:lstStyle/>
          <a:p>
            <a:pPr algn="ctr"/>
            <a:endParaRPr lang="zh-CN" altLang="en-US"/>
          </a:p>
        </p:txBody>
      </p:sp>
      <p:sp>
        <p:nvSpPr>
          <p:cNvPr id="13334" name="WordArt 65"/>
          <p:cNvSpPr>
            <a:spLocks noChangeArrowheads="1" noChangeShapeType="1" noTextEdit="1"/>
          </p:cNvSpPr>
          <p:nvPr/>
        </p:nvSpPr>
        <p:spPr bwMode="auto">
          <a:xfrm rot="5400000">
            <a:off x="3605742" y="3252260"/>
            <a:ext cx="5111751" cy="893233"/>
          </a:xfrm>
          <a:prstGeom prst="rect">
            <a:avLst/>
          </a:prstGeom>
        </p:spPr>
        <p:txBody>
          <a:bodyPr vert="eaVert" wrap="none" lIns="121917" tIns="60958" rIns="121917" bIns="60958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b="1" kern="10" dirty="0">
                <a:ln w="9525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latin typeface="新宋体" panose="02010609030101010101" charset="-122"/>
                <a:ea typeface="新宋体" panose="02010609030101010101" charset="-122"/>
              </a:rPr>
              <a:t>矛盾具体表现在哪些方面？</a:t>
            </a:r>
            <a:endParaRPr lang="zh-CN" altLang="en-US" b="1" kern="10" dirty="0">
              <a:ln w="9525">
                <a:solidFill>
                  <a:srgbClr val="0000FF"/>
                </a:solidFill>
                <a:round/>
              </a:ln>
              <a:solidFill>
                <a:srgbClr val="0000FF"/>
              </a:solidFill>
              <a:latin typeface="新宋体" panose="02010609030101010101" charset="-122"/>
              <a:ea typeface="新宋体" panose="0201060903010101010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0" grpId="0" bldLvl="0" animBg="1"/>
      <p:bldP spid="13331" grpId="0" bldLvl="0" animBg="1"/>
      <p:bldP spid="13332" grpId="0" bldLvl="0" animBg="1"/>
      <p:bldP spid="13333" grpId="0" bldLvl="0" animBg="1"/>
      <p:bldP spid="13334" grpId="0" animBg="1"/>
      <p:bldP spid="1333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3352800" y="3122085"/>
            <a:ext cx="5486400" cy="2211916"/>
            <a:chOff x="0" y="0"/>
            <a:chExt cx="2160" cy="1393"/>
          </a:xfrm>
        </p:grpSpPr>
        <p:sp>
          <p:nvSpPr>
            <p:cNvPr id="10289" name="Oval 3"/>
            <p:cNvSpPr>
              <a:spLocks noChangeArrowheads="1"/>
            </p:cNvSpPr>
            <p:nvPr/>
          </p:nvSpPr>
          <p:spPr bwMode="auto">
            <a:xfrm>
              <a:off x="0" y="1"/>
              <a:ext cx="2160" cy="1392"/>
            </a:xfrm>
            <a:prstGeom prst="ellipse">
              <a:avLst/>
            </a:prstGeom>
            <a:solidFill>
              <a:srgbClr val="CCFFFF">
                <a:alpha val="50195"/>
              </a:srgbClr>
            </a:solidFill>
            <a:ln w="571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90" name="Arc 4"/>
            <p:cNvSpPr/>
            <p:nvPr/>
          </p:nvSpPr>
          <p:spPr bwMode="auto">
            <a:xfrm rot="5930">
              <a:off x="336" y="0"/>
              <a:ext cx="1538" cy="288"/>
            </a:xfrm>
            <a:custGeom>
              <a:avLst/>
              <a:gdLst>
                <a:gd name="T0" fmla="*/ 0 w 41087"/>
                <a:gd name="T1" fmla="*/ 0 h 21600"/>
                <a:gd name="T2" fmla="*/ 2 w 41087"/>
                <a:gd name="T3" fmla="*/ 0 h 21600"/>
                <a:gd name="T4" fmla="*/ 1 w 41087"/>
                <a:gd name="T5" fmla="*/ 0 h 21600"/>
                <a:gd name="T6" fmla="*/ 0 60000 65536"/>
                <a:gd name="T7" fmla="*/ 0 60000 65536"/>
                <a:gd name="T8" fmla="*/ 0 60000 65536"/>
                <a:gd name="T9" fmla="*/ 0 w 41087"/>
                <a:gd name="T10" fmla="*/ 0 h 21600"/>
                <a:gd name="T11" fmla="*/ 41087 w 4108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1087" h="21600" fill="none" extrusionOk="0">
                  <a:moveTo>
                    <a:pt x="0" y="13377"/>
                  </a:moveTo>
                  <a:cubicBezTo>
                    <a:pt x="3332" y="5282"/>
                    <a:pt x="11220" y="-1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</a:path>
                <a:path w="41087" h="21600" stroke="0" extrusionOk="0">
                  <a:moveTo>
                    <a:pt x="0" y="13377"/>
                  </a:moveTo>
                  <a:cubicBezTo>
                    <a:pt x="3332" y="5282"/>
                    <a:pt x="11220" y="-1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  <a:lnTo>
                    <a:pt x="19974" y="21600"/>
                  </a:lnTo>
                  <a:close/>
                </a:path>
              </a:pathLst>
            </a:custGeom>
            <a:solidFill>
              <a:srgbClr val="CCFFFF">
                <a:alpha val="50195"/>
              </a:srgbClr>
            </a:solidFill>
            <a:ln w="571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" name="Group 5"/>
          <p:cNvGrpSpPr/>
          <p:nvPr/>
        </p:nvGrpSpPr>
        <p:grpSpPr bwMode="auto">
          <a:xfrm>
            <a:off x="3352800" y="1678517"/>
            <a:ext cx="5283200" cy="1981200"/>
            <a:chOff x="0" y="0"/>
            <a:chExt cx="2112" cy="1248"/>
          </a:xfrm>
        </p:grpSpPr>
        <p:sp>
          <p:nvSpPr>
            <p:cNvPr id="10286" name="Oval 6"/>
            <p:cNvSpPr>
              <a:spLocks noChangeArrowheads="1"/>
            </p:cNvSpPr>
            <p:nvPr/>
          </p:nvSpPr>
          <p:spPr bwMode="auto">
            <a:xfrm>
              <a:off x="0" y="0"/>
              <a:ext cx="2112" cy="1248"/>
            </a:xfrm>
            <a:prstGeom prst="ellipse">
              <a:avLst/>
            </a:prstGeom>
            <a:solidFill>
              <a:srgbClr val="FFFFCC">
                <a:alpha val="50195"/>
              </a:srgbClr>
            </a:solidFill>
            <a:ln w="571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87" name="Text Box 7"/>
            <p:cNvSpPr txBox="1">
              <a:spLocks noChangeArrowheads="1"/>
            </p:cNvSpPr>
            <p:nvPr/>
          </p:nvSpPr>
          <p:spPr bwMode="auto">
            <a:xfrm>
              <a:off x="768" y="96"/>
              <a:ext cx="624" cy="368"/>
            </a:xfrm>
            <a:prstGeom prst="rect">
              <a:avLst/>
            </a:prstGeom>
            <a:solidFill>
              <a:srgbClr val="FFFFCC">
                <a:alpha val="50195"/>
              </a:srgbClr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北方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288" name="Text Box 8"/>
            <p:cNvSpPr txBox="1">
              <a:spLocks noChangeArrowheads="1"/>
            </p:cNvSpPr>
            <p:nvPr/>
          </p:nvSpPr>
          <p:spPr bwMode="auto">
            <a:xfrm>
              <a:off x="432" y="432"/>
              <a:ext cx="1296" cy="368"/>
            </a:xfrm>
            <a:prstGeom prst="rect">
              <a:avLst/>
            </a:prstGeom>
            <a:solidFill>
              <a:srgbClr val="FFFFCC">
                <a:alpha val="50195"/>
              </a:srgbClr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资本主义工商业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  <a:hlinkClick r:id="rId1" action="ppaction://hlinksldjump"/>
              </a:endParaRPr>
            </a:p>
          </p:txBody>
        </p:sp>
      </p:grpSp>
      <p:grpSp>
        <p:nvGrpSpPr>
          <p:cNvPr id="4" name="Group 9"/>
          <p:cNvGrpSpPr/>
          <p:nvPr/>
        </p:nvGrpSpPr>
        <p:grpSpPr bwMode="auto">
          <a:xfrm>
            <a:off x="3657600" y="3733801"/>
            <a:ext cx="4572000" cy="1041401"/>
            <a:chOff x="0" y="0"/>
            <a:chExt cx="1680" cy="656"/>
          </a:xfrm>
        </p:grpSpPr>
        <p:sp>
          <p:nvSpPr>
            <p:cNvPr id="10284" name="Text Box 10"/>
            <p:cNvSpPr txBox="1">
              <a:spLocks noChangeArrowheads="1"/>
            </p:cNvSpPr>
            <p:nvPr/>
          </p:nvSpPr>
          <p:spPr bwMode="auto">
            <a:xfrm>
              <a:off x="528" y="0"/>
              <a:ext cx="576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 </a:t>
              </a: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南方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285" name="Text Box 11"/>
            <p:cNvSpPr txBox="1">
              <a:spLocks noChangeArrowheads="1"/>
            </p:cNvSpPr>
            <p:nvPr/>
          </p:nvSpPr>
          <p:spPr bwMode="auto">
            <a:xfrm>
              <a:off x="0" y="288"/>
              <a:ext cx="1680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    </a:t>
              </a: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奴隶制种植园经济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  <a:hlinkClick r:id="rId2" action="ppaction://hlinksldjump"/>
              </a:endParaRPr>
            </a:p>
          </p:txBody>
        </p:sp>
      </p:grpSp>
      <p:grpSp>
        <p:nvGrpSpPr>
          <p:cNvPr id="5" name="Group 12"/>
          <p:cNvGrpSpPr/>
          <p:nvPr/>
        </p:nvGrpSpPr>
        <p:grpSpPr bwMode="auto">
          <a:xfrm>
            <a:off x="1828800" y="4953000"/>
            <a:ext cx="2360083" cy="1534561"/>
            <a:chOff x="0" y="0"/>
            <a:chExt cx="1115" cy="966"/>
          </a:xfrm>
        </p:grpSpPr>
        <p:sp>
          <p:nvSpPr>
            <p:cNvPr id="10282" name="Text Box 13"/>
            <p:cNvSpPr txBox="1">
              <a:spLocks noChangeArrowheads="1"/>
            </p:cNvSpPr>
            <p:nvPr/>
          </p:nvSpPr>
          <p:spPr bwMode="auto">
            <a:xfrm>
              <a:off x="0" y="288"/>
              <a:ext cx="1115" cy="67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输出棉花、工业原料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283" name="Line 14"/>
            <p:cNvSpPr>
              <a:spLocks noChangeShapeType="1"/>
            </p:cNvSpPr>
            <p:nvPr/>
          </p:nvSpPr>
          <p:spPr bwMode="auto">
            <a:xfrm flipH="1">
              <a:off x="576" y="0"/>
              <a:ext cx="432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Group 15"/>
          <p:cNvGrpSpPr/>
          <p:nvPr/>
        </p:nvGrpSpPr>
        <p:grpSpPr bwMode="auto">
          <a:xfrm>
            <a:off x="911424" y="1700808"/>
            <a:ext cx="2844800" cy="914400"/>
            <a:chOff x="0" y="0"/>
            <a:chExt cx="1008" cy="576"/>
          </a:xfrm>
        </p:grpSpPr>
        <p:sp>
          <p:nvSpPr>
            <p:cNvPr id="10280" name="Text Box 16"/>
            <p:cNvSpPr txBox="1">
              <a:spLocks noChangeArrowheads="1"/>
            </p:cNvSpPr>
            <p:nvPr/>
          </p:nvSpPr>
          <p:spPr bwMode="auto">
            <a:xfrm>
              <a:off x="0" y="0"/>
              <a:ext cx="1008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缺工业原料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281" name="Line 17"/>
            <p:cNvSpPr>
              <a:spLocks noChangeShapeType="1"/>
            </p:cNvSpPr>
            <p:nvPr/>
          </p:nvSpPr>
          <p:spPr bwMode="auto">
            <a:xfrm>
              <a:off x="576" y="240"/>
              <a:ext cx="288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18"/>
          <p:cNvGrpSpPr/>
          <p:nvPr/>
        </p:nvGrpSpPr>
        <p:grpSpPr bwMode="auto">
          <a:xfrm>
            <a:off x="5135033" y="5314951"/>
            <a:ext cx="2336800" cy="1193799"/>
            <a:chOff x="0" y="0"/>
            <a:chExt cx="960" cy="752"/>
          </a:xfrm>
        </p:grpSpPr>
        <p:sp>
          <p:nvSpPr>
            <p:cNvPr id="10278" name="Text Box 19"/>
            <p:cNvSpPr txBox="1">
              <a:spLocks noChangeArrowheads="1"/>
            </p:cNvSpPr>
            <p:nvPr/>
          </p:nvSpPr>
          <p:spPr bwMode="auto">
            <a:xfrm>
              <a:off x="0" y="384"/>
              <a:ext cx="960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输入工业品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279" name="Line 20"/>
            <p:cNvSpPr>
              <a:spLocks noChangeShapeType="1"/>
            </p:cNvSpPr>
            <p:nvPr/>
          </p:nvSpPr>
          <p:spPr bwMode="auto">
            <a:xfrm>
              <a:off x="432" y="0"/>
              <a:ext cx="0" cy="43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" name="Group 21"/>
          <p:cNvGrpSpPr/>
          <p:nvPr/>
        </p:nvGrpSpPr>
        <p:grpSpPr bwMode="auto">
          <a:xfrm>
            <a:off x="4559300" y="764117"/>
            <a:ext cx="2743200" cy="914400"/>
            <a:chOff x="0" y="0"/>
            <a:chExt cx="960" cy="576"/>
          </a:xfrm>
        </p:grpSpPr>
        <p:sp>
          <p:nvSpPr>
            <p:cNvPr id="10276" name="Text Box 22"/>
            <p:cNvSpPr txBox="1">
              <a:spLocks noChangeArrowheads="1"/>
            </p:cNvSpPr>
            <p:nvPr/>
          </p:nvSpPr>
          <p:spPr bwMode="auto">
            <a:xfrm>
              <a:off x="0" y="0"/>
              <a:ext cx="960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缺销售市场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277" name="Line 23"/>
            <p:cNvSpPr>
              <a:spLocks noChangeShapeType="1"/>
            </p:cNvSpPr>
            <p:nvPr/>
          </p:nvSpPr>
          <p:spPr bwMode="auto">
            <a:xfrm>
              <a:off x="480" y="240"/>
              <a:ext cx="0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Group 24"/>
          <p:cNvGrpSpPr/>
          <p:nvPr/>
        </p:nvGrpSpPr>
        <p:grpSpPr bwMode="auto">
          <a:xfrm>
            <a:off x="8208433" y="4946651"/>
            <a:ext cx="3251200" cy="1346199"/>
            <a:chOff x="0" y="0"/>
            <a:chExt cx="1440" cy="848"/>
          </a:xfrm>
        </p:grpSpPr>
        <p:sp>
          <p:nvSpPr>
            <p:cNvPr id="10274" name="Text Box 25"/>
            <p:cNvSpPr txBox="1">
              <a:spLocks noChangeArrowheads="1"/>
            </p:cNvSpPr>
            <p:nvPr/>
          </p:nvSpPr>
          <p:spPr bwMode="auto">
            <a:xfrm>
              <a:off x="0" y="480"/>
              <a:ext cx="1440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占有大量劳动力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275" name="Line 26"/>
            <p:cNvSpPr>
              <a:spLocks noChangeShapeType="1"/>
            </p:cNvSpPr>
            <p:nvPr/>
          </p:nvSpPr>
          <p:spPr bwMode="auto">
            <a:xfrm>
              <a:off x="0" y="0"/>
              <a:ext cx="336" cy="48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Group 27"/>
          <p:cNvGrpSpPr/>
          <p:nvPr/>
        </p:nvGrpSpPr>
        <p:grpSpPr bwMode="auto">
          <a:xfrm>
            <a:off x="8015817" y="1151467"/>
            <a:ext cx="3251200" cy="838200"/>
            <a:chOff x="0" y="0"/>
            <a:chExt cx="1392" cy="528"/>
          </a:xfrm>
        </p:grpSpPr>
        <p:sp>
          <p:nvSpPr>
            <p:cNvPr id="10272" name="Text Box 28"/>
            <p:cNvSpPr txBox="1">
              <a:spLocks noChangeArrowheads="1"/>
            </p:cNvSpPr>
            <p:nvPr/>
          </p:nvSpPr>
          <p:spPr bwMode="auto">
            <a:xfrm>
              <a:off x="48" y="0"/>
              <a:ext cx="1344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缺自由劳动力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0273" name="Line 29"/>
            <p:cNvSpPr>
              <a:spLocks noChangeShapeType="1"/>
            </p:cNvSpPr>
            <p:nvPr/>
          </p:nvSpPr>
          <p:spPr bwMode="auto">
            <a:xfrm flipV="1">
              <a:off x="0" y="240"/>
              <a:ext cx="384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30"/>
          <p:cNvGrpSpPr/>
          <p:nvPr/>
        </p:nvGrpSpPr>
        <p:grpSpPr bwMode="auto">
          <a:xfrm>
            <a:off x="6807200" y="2971801"/>
            <a:ext cx="3149600" cy="584201"/>
            <a:chOff x="0" y="0"/>
            <a:chExt cx="1488" cy="368"/>
          </a:xfrm>
        </p:grpSpPr>
        <p:sp>
          <p:nvSpPr>
            <p:cNvPr id="10270" name="Line 31"/>
            <p:cNvSpPr>
              <a:spLocks noChangeShapeType="1"/>
            </p:cNvSpPr>
            <p:nvPr/>
          </p:nvSpPr>
          <p:spPr bwMode="auto">
            <a:xfrm>
              <a:off x="0" y="288"/>
              <a:ext cx="148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71" name="Text Box 32"/>
            <p:cNvSpPr txBox="1">
              <a:spLocks noChangeArrowheads="1"/>
            </p:cNvSpPr>
            <p:nvPr/>
          </p:nvSpPr>
          <p:spPr bwMode="auto">
            <a:xfrm>
              <a:off x="768" y="0"/>
              <a:ext cx="720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结果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12" name="Group 33"/>
          <p:cNvGrpSpPr/>
          <p:nvPr/>
        </p:nvGrpSpPr>
        <p:grpSpPr bwMode="auto">
          <a:xfrm>
            <a:off x="9448800" y="2667000"/>
            <a:ext cx="2641600" cy="1524000"/>
            <a:chOff x="0" y="0"/>
            <a:chExt cx="1248" cy="960"/>
          </a:xfrm>
        </p:grpSpPr>
        <p:sp>
          <p:nvSpPr>
            <p:cNvPr id="10268" name="AutoShape 34"/>
            <p:cNvSpPr>
              <a:spLocks noChangeArrowheads="1"/>
            </p:cNvSpPr>
            <p:nvPr/>
          </p:nvSpPr>
          <p:spPr bwMode="auto">
            <a:xfrm>
              <a:off x="0" y="0"/>
              <a:ext cx="1248" cy="960"/>
            </a:xfrm>
            <a:prstGeom prst="irregularSeal2">
              <a:avLst/>
            </a:prstGeom>
            <a:solidFill>
              <a:srgbClr val="FFFFCC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69" name="Text Box 35"/>
            <p:cNvSpPr txBox="1">
              <a:spLocks noChangeArrowheads="1"/>
            </p:cNvSpPr>
            <p:nvPr/>
          </p:nvSpPr>
          <p:spPr bwMode="auto">
            <a:xfrm>
              <a:off x="192" y="240"/>
              <a:ext cx="864" cy="57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53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内战</a:t>
              </a:r>
              <a:endParaRPr lang="zh-CN" altLang="en-US" sz="53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sp>
        <p:nvSpPr>
          <p:cNvPr id="98340" name="Text Box 36"/>
          <p:cNvSpPr txBox="1">
            <a:spLocks noChangeArrowheads="1"/>
          </p:cNvSpPr>
          <p:nvPr/>
        </p:nvSpPr>
        <p:spPr bwMode="auto">
          <a:xfrm>
            <a:off x="5486400" y="3124201"/>
            <a:ext cx="1320800" cy="698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矛盾</a:t>
            </a:r>
            <a:endParaRPr lang="zh-CN" altLang="en-US" sz="37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13" name="Group 37"/>
          <p:cNvGrpSpPr/>
          <p:nvPr/>
        </p:nvGrpSpPr>
        <p:grpSpPr bwMode="auto">
          <a:xfrm>
            <a:off x="719667" y="2925234"/>
            <a:ext cx="4165600" cy="1784902"/>
            <a:chOff x="0" y="0"/>
            <a:chExt cx="1968" cy="1125"/>
          </a:xfrm>
        </p:grpSpPr>
        <p:sp>
          <p:nvSpPr>
            <p:cNvPr id="10266" name="Text Box 38"/>
            <p:cNvSpPr txBox="1">
              <a:spLocks noChangeArrowheads="1"/>
            </p:cNvSpPr>
            <p:nvPr/>
          </p:nvSpPr>
          <p:spPr bwMode="auto">
            <a:xfrm>
              <a:off x="0" y="0"/>
              <a:ext cx="1056" cy="1125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tx1"/>
              </a:solidFill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7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奴隶制的存废问题</a:t>
              </a:r>
              <a:endParaRPr lang="zh-CN" altLang="en-US" sz="37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ea typeface="宋体" panose="02010600030101010101" pitchFamily="2" charset="-122"/>
                </a:rPr>
                <a:t>   </a:t>
              </a:r>
              <a:r>
                <a:rPr lang="en-US" altLang="zh-CN" sz="2400" b="1" dirty="0">
                  <a:ea typeface="宋体" panose="02010600030101010101" pitchFamily="2" charset="-122"/>
                </a:rPr>
                <a:t>( </a:t>
              </a:r>
              <a:r>
                <a:rPr lang="zh-CN" altLang="en-US" sz="2400" b="1" dirty="0">
                  <a:ea typeface="宋体" panose="02010600030101010101" pitchFamily="2" charset="-122"/>
                </a:rPr>
                <a:t>劳动力</a:t>
              </a:r>
              <a:r>
                <a:rPr lang="en-US" altLang="zh-CN" sz="2400" b="1" dirty="0">
                  <a:ea typeface="宋体" panose="02010600030101010101" pitchFamily="2" charset="-122"/>
                </a:rPr>
                <a:t>)</a:t>
              </a:r>
              <a:endParaRPr lang="en-US" altLang="zh-CN" sz="2400" b="1" dirty="0">
                <a:ea typeface="宋体" panose="02010600030101010101" pitchFamily="2" charset="-122"/>
              </a:endParaRPr>
            </a:p>
          </p:txBody>
        </p:sp>
        <p:sp>
          <p:nvSpPr>
            <p:cNvPr id="10267" name="Line 39"/>
            <p:cNvSpPr>
              <a:spLocks noChangeShapeType="1"/>
            </p:cNvSpPr>
            <p:nvPr/>
          </p:nvSpPr>
          <p:spPr bwMode="auto">
            <a:xfrm flipV="1">
              <a:off x="1008" y="288"/>
              <a:ext cx="96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0255" name="Picture 40" descr="OOOPIC_byld8_2009060689185cc21b21741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6408" b="16408"/>
          <a:stretch>
            <a:fillRect/>
          </a:stretch>
        </p:blipFill>
        <p:spPr bwMode="auto">
          <a:xfrm>
            <a:off x="-285751" y="4953001"/>
            <a:ext cx="251883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3552395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14" name="组合 42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44" name="矩形 43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5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8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8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40" grpId="0" autoUpdateAnimBg="0"/>
      <p:bldP spid="5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5057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8039100" cy="1004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58" name="TextBox 1"/>
          <p:cNvSpPr txBox="1"/>
          <p:nvPr/>
        </p:nvSpPr>
        <p:spPr>
          <a:xfrm>
            <a:off x="2640013" y="0"/>
            <a:ext cx="323088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漫画中的历史</a:t>
            </a:r>
            <a:endParaRPr lang="zh-CN" altLang="en-US" sz="4000" b="1" dirty="0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45059" name="Picture 2" descr="5"/>
          <p:cNvPicPr>
            <a:picLocks noChangeAspect="1"/>
          </p:cNvPicPr>
          <p:nvPr/>
        </p:nvPicPr>
        <p:blipFill>
          <a:blip r:embed="rId2"/>
          <a:srcRect t="-609" r="-943" b="22064"/>
          <a:stretch>
            <a:fillRect/>
          </a:stretch>
        </p:blipFill>
        <p:spPr>
          <a:xfrm>
            <a:off x="2279650" y="1052513"/>
            <a:ext cx="7920038" cy="52482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/>
          </p:cNvSpPr>
          <p:nvPr>
            <p:ph type="title"/>
          </p:nvPr>
        </p:nvSpPr>
        <p:spPr>
          <a:xfrm>
            <a:off x="1025843" y="1053783"/>
            <a:ext cx="8686800" cy="1139825"/>
          </a:xfrm>
        </p:spPr>
        <p:txBody>
          <a:bodyPr anchor="t"/>
          <a:lstStyle/>
          <a:p>
            <a:r>
              <a:rPr lang="en-US" altLang="zh-CN" sz="3200" b="1" smtClean="0">
                <a:solidFill>
                  <a:srgbClr val="D60093"/>
                </a:solidFill>
                <a:latin typeface="华文新魏" panose="02010800040101010101" charset="-122"/>
                <a:ea typeface="黑体" panose="02010609060101010101" pitchFamily="2" charset="-122"/>
              </a:rPr>
              <a:t>1</a:t>
            </a:r>
            <a:r>
              <a:rPr lang="zh-CN" altLang="en-US" sz="3200" b="1" smtClean="0">
                <a:solidFill>
                  <a:srgbClr val="D60093"/>
                </a:solidFill>
                <a:latin typeface="华文新魏" panose="02010800040101010101" charset="-122"/>
                <a:ea typeface="黑体" panose="02010609060101010101" pitchFamily="2" charset="-122"/>
              </a:rPr>
              <a:t>、根本</a:t>
            </a:r>
            <a:r>
              <a:rPr lang="zh-CN" altLang="en-US" sz="3200" b="1" smtClean="0">
                <a:solidFill>
                  <a:srgbClr val="D6009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原因：</a:t>
            </a:r>
            <a:endParaRPr lang="zh-CN" altLang="en-US" sz="3200" b="1" smtClean="0">
              <a:solidFill>
                <a:srgbClr val="D60093"/>
              </a:solidFill>
              <a:latin typeface="华文新魏" panose="02010800040101010101" charset="-122"/>
              <a:ea typeface="黑体" panose="02010609060101010101" pitchFamily="2" charset="-122"/>
            </a:endParaRPr>
          </a:p>
        </p:txBody>
      </p:sp>
      <p:sp>
        <p:nvSpPr>
          <p:cNvPr id="27650" name="Text Box 6"/>
          <p:cNvSpPr txBox="1">
            <a:spLocks noChangeArrowheads="1"/>
          </p:cNvSpPr>
          <p:nvPr/>
        </p:nvSpPr>
        <p:spPr bwMode="auto">
          <a:xfrm>
            <a:off x="790575" y="3206750"/>
            <a:ext cx="5184775" cy="5826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ea typeface="黑体" panose="02010609060101010101" pitchFamily="2" charset="-122"/>
              </a:rPr>
              <a:t>北方：资本主义工业经济</a:t>
            </a:r>
            <a:endParaRPr lang="zh-CN" altLang="en-US" sz="3200" b="1">
              <a:solidFill>
                <a:srgbClr val="0000FF"/>
              </a:solidFill>
              <a:ea typeface="黑体" panose="02010609060101010101" pitchFamily="2" charset="-122"/>
            </a:endParaRPr>
          </a:p>
        </p:txBody>
      </p:sp>
      <p:sp>
        <p:nvSpPr>
          <p:cNvPr id="27651" name="Text Box 7"/>
          <p:cNvSpPr txBox="1">
            <a:spLocks noChangeArrowheads="1"/>
          </p:cNvSpPr>
          <p:nvPr/>
        </p:nvSpPr>
        <p:spPr bwMode="auto">
          <a:xfrm>
            <a:off x="311150" y="5278438"/>
            <a:ext cx="5929313" cy="5826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ea typeface="黑体" panose="02010609060101010101" pitchFamily="2" charset="-122"/>
              </a:rPr>
              <a:t>南方：奴隶制种植园经济</a:t>
            </a:r>
            <a:endParaRPr lang="zh-CN" altLang="en-US" sz="3200" b="1">
              <a:solidFill>
                <a:srgbClr val="0000FF"/>
              </a:solidFill>
              <a:ea typeface="黑体" panose="02010609060101010101" pitchFamily="2" charset="-122"/>
            </a:endParaRPr>
          </a:p>
        </p:txBody>
      </p:sp>
      <p:sp>
        <p:nvSpPr>
          <p:cNvPr id="27652" name="Line 8"/>
          <p:cNvSpPr>
            <a:spLocks noChangeShapeType="1"/>
          </p:cNvSpPr>
          <p:nvPr/>
        </p:nvSpPr>
        <p:spPr bwMode="auto">
          <a:xfrm>
            <a:off x="2927350" y="3752850"/>
            <a:ext cx="0" cy="1295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3" name="Text Box 18"/>
          <p:cNvSpPr txBox="1">
            <a:spLocks noChangeArrowheads="1"/>
          </p:cNvSpPr>
          <p:nvPr/>
        </p:nvSpPr>
        <p:spPr bwMode="auto">
          <a:xfrm>
            <a:off x="5300663" y="3860800"/>
            <a:ext cx="674687" cy="1079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CC0000"/>
                </a:solidFill>
              </a:rPr>
              <a:t>矛盾</a:t>
            </a:r>
            <a:endParaRPr lang="zh-CN" altLang="en-US" sz="3200" b="1">
              <a:solidFill>
                <a:srgbClr val="CC0000"/>
              </a:solidFill>
            </a:endParaRPr>
          </a:p>
        </p:txBody>
      </p:sp>
      <p:sp>
        <p:nvSpPr>
          <p:cNvPr id="27654" name="WordArt 20">
            <a:hlinkClick r:id="" action="ppaction://hlinkshowjump?jump=nextslide"/>
          </p:cNvPr>
          <p:cNvSpPr>
            <a:spLocks noTextEdit="1"/>
          </p:cNvSpPr>
          <p:nvPr/>
        </p:nvSpPr>
        <p:spPr bwMode="auto">
          <a:xfrm>
            <a:off x="1992313" y="188913"/>
            <a:ext cx="6408737" cy="865187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noFill/>
                  <a:round/>
                </a:ln>
                <a:solidFill>
                  <a:srgbClr val="FF0000"/>
                </a:solidFill>
                <a:effectLst>
                  <a:prstShdw prst="shdw17" dist="17961" dir="13500000">
                    <a:srgbClr val="990000"/>
                  </a:prst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一、南北战争的原因</a:t>
            </a:r>
            <a:endParaRPr lang="zh-CN" altLang="en-US" sz="3600" b="1" kern="10">
              <a:ln w="9525">
                <a:noFill/>
                <a:round/>
              </a:ln>
              <a:solidFill>
                <a:srgbClr val="FF0000"/>
              </a:solidFill>
              <a:effectLst>
                <a:prstShdw prst="shdw17" dist="17961" dir="13500000">
                  <a:srgbClr val="990000"/>
                </a:prst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7" name="文本框 1"/>
          <p:cNvSpPr txBox="1">
            <a:spLocks noChangeArrowheads="1"/>
          </p:cNvSpPr>
          <p:nvPr/>
        </p:nvSpPr>
        <p:spPr bwMode="auto">
          <a:xfrm>
            <a:off x="604203" y="1548765"/>
            <a:ext cx="11793537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南方奴隶种植园经济严重阻碍了北方资本主义经济的发展</a:t>
            </a:r>
            <a:endParaRPr lang="zh-CN" altLang="en-US" sz="3600" b="1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103429" name="Text Box 5"/>
          <p:cNvSpPr txBox="1">
            <a:spLocks noChangeArrowheads="1"/>
          </p:cNvSpPr>
          <p:nvPr/>
        </p:nvSpPr>
        <p:spPr bwMode="auto">
          <a:xfrm>
            <a:off x="5607050" y="4940300"/>
            <a:ext cx="7086600" cy="1599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4400" b="1">
                <a:latin typeface="宋体" panose="02010600030101010101" pitchFamily="2" charset="-122"/>
              </a:rPr>
              <a:t>2.</a:t>
            </a:r>
            <a:r>
              <a:rPr lang="zh-CN" altLang="en-US" sz="4400" b="1">
                <a:latin typeface="宋体" panose="02010600030101010101" pitchFamily="2" charset="-122"/>
              </a:rPr>
              <a:t>矛盾焦点：</a:t>
            </a:r>
            <a:endParaRPr lang="zh-CN" altLang="en-US" sz="4400" b="1">
              <a:latin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奴隶制的存废问题</a:t>
            </a:r>
            <a:endParaRPr lang="zh-CN" altLang="en-US" sz="3600" b="1">
              <a:latin typeface="宋体" panose="02010600030101010101" pitchFamily="2" charset="-122"/>
            </a:endParaRPr>
          </a:p>
        </p:txBody>
      </p:sp>
      <p:sp>
        <p:nvSpPr>
          <p:cNvPr id="2" name="Text Box 16"/>
          <p:cNvSpPr txBox="1">
            <a:spLocks noChangeArrowheads="1"/>
          </p:cNvSpPr>
          <p:nvPr/>
        </p:nvSpPr>
        <p:spPr bwMode="auto">
          <a:xfrm>
            <a:off x="1992313" y="2193608"/>
            <a:ext cx="525780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/>
              <a:t>（南北两种经济制度的矛盾）</a:t>
            </a:r>
            <a:endParaRPr lang="zh-CN" altLang="en-US" sz="3200" b="1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文本框 57352"/>
          <p:cNvSpPr txBox="1">
            <a:spLocks noChangeArrowheads="1"/>
          </p:cNvSpPr>
          <p:nvPr/>
        </p:nvSpPr>
        <p:spPr bwMode="auto">
          <a:xfrm>
            <a:off x="1524000" y="3284538"/>
            <a:ext cx="7740650" cy="1752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600" b="1">
                <a:latin typeface="迷你简超粗圆"/>
                <a:ea typeface="迷你简超粗圆"/>
                <a:cs typeface="迷你简超粗圆"/>
              </a:rPr>
              <a:t>  1860</a:t>
            </a:r>
            <a:r>
              <a:rPr lang="zh-CN" altLang="en-US" sz="3600" b="1">
                <a:latin typeface="迷你简超粗圆"/>
                <a:ea typeface="迷你简超粗圆"/>
                <a:cs typeface="迷你简超粗圆"/>
              </a:rPr>
              <a:t>年</a:t>
            </a:r>
            <a:r>
              <a:rPr lang="en-US" altLang="zh-CN" sz="3600" b="1">
                <a:latin typeface="迷你简超粗圆"/>
                <a:ea typeface="迷你简超粗圆"/>
                <a:cs typeface="迷你简超粗圆"/>
              </a:rPr>
              <a:t>11</a:t>
            </a:r>
            <a:r>
              <a:rPr lang="zh-CN" altLang="en-US" sz="3600" b="1">
                <a:latin typeface="迷你简超粗圆"/>
                <a:ea typeface="迷你简超粗圆"/>
                <a:cs typeface="迷你简超粗圆"/>
              </a:rPr>
              <a:t>月，林肯以</a:t>
            </a:r>
            <a:r>
              <a:rPr lang="en-US" altLang="zh-CN" sz="3600" b="1">
                <a:solidFill>
                  <a:srgbClr val="FF0000"/>
                </a:solidFill>
                <a:latin typeface="迷你简超粗圆"/>
                <a:ea typeface="迷你简超粗圆"/>
                <a:cs typeface="迷你简超粗圆"/>
              </a:rPr>
              <a:t>200</a:t>
            </a:r>
            <a:r>
              <a:rPr lang="zh-CN" altLang="en-US" sz="3600" b="1">
                <a:solidFill>
                  <a:srgbClr val="FF0000"/>
                </a:solidFill>
                <a:latin typeface="迷你简超粗圆"/>
                <a:ea typeface="迷你简超粗圆"/>
                <a:cs typeface="迷你简超粗圆"/>
              </a:rPr>
              <a:t>万票</a:t>
            </a:r>
            <a:r>
              <a:rPr lang="zh-CN" altLang="en-US" sz="3600" b="1">
                <a:solidFill>
                  <a:schemeClr val="accent2"/>
                </a:solidFill>
                <a:latin typeface="迷你简超粗圆"/>
                <a:ea typeface="迷你简超粗圆"/>
                <a:cs typeface="迷你简超粗圆"/>
              </a:rPr>
              <a:t>（南部</a:t>
            </a:r>
            <a:r>
              <a:rPr lang="en-US" altLang="zh-CN" sz="3600" b="1">
                <a:solidFill>
                  <a:schemeClr val="accent2"/>
                </a:solidFill>
                <a:latin typeface="迷你简超粗圆"/>
                <a:ea typeface="迷你简超粗圆"/>
                <a:cs typeface="迷你简超粗圆"/>
              </a:rPr>
              <a:t>10</a:t>
            </a:r>
            <a:r>
              <a:rPr lang="zh-CN" altLang="en-US" sz="3600" b="1">
                <a:solidFill>
                  <a:schemeClr val="accent2"/>
                </a:solidFill>
                <a:latin typeface="迷你简超粗圆"/>
                <a:ea typeface="迷你简超粗圆"/>
                <a:cs typeface="迷你简超粗圆"/>
              </a:rPr>
              <a:t>个州</a:t>
            </a:r>
            <a:r>
              <a:rPr lang="en-US" altLang="zh-CN" sz="3600" b="1">
                <a:solidFill>
                  <a:schemeClr val="accent2"/>
                </a:solidFill>
                <a:latin typeface="迷你简超粗圆"/>
                <a:ea typeface="迷你简超粗圆"/>
                <a:cs typeface="迷你简超粗圆"/>
              </a:rPr>
              <a:t>0</a:t>
            </a:r>
            <a:r>
              <a:rPr lang="zh-CN" altLang="en-US" sz="3600" b="1">
                <a:solidFill>
                  <a:schemeClr val="accent2"/>
                </a:solidFill>
                <a:latin typeface="迷你简超粗圆"/>
                <a:ea typeface="迷你简超粗圆"/>
                <a:cs typeface="迷你简超粗圆"/>
              </a:rPr>
              <a:t>票）</a:t>
            </a:r>
            <a:r>
              <a:rPr lang="zh-CN" altLang="en-US" sz="3600" b="1">
                <a:latin typeface="迷你简超粗圆"/>
                <a:ea typeface="迷你简超粗圆"/>
                <a:cs typeface="迷你简超粗圆"/>
              </a:rPr>
              <a:t>当选为美国第</a:t>
            </a:r>
            <a:r>
              <a:rPr lang="en-US" altLang="zh-CN" sz="3600" b="1">
                <a:latin typeface="迷你简超粗圆"/>
                <a:ea typeface="迷你简超粗圆"/>
                <a:cs typeface="迷你简超粗圆"/>
              </a:rPr>
              <a:t>16</a:t>
            </a:r>
            <a:r>
              <a:rPr lang="zh-CN" altLang="en-US" sz="3600" b="1">
                <a:latin typeface="迷你简超粗圆"/>
                <a:ea typeface="迷你简超粗圆"/>
                <a:cs typeface="迷你简超粗圆"/>
              </a:rPr>
              <a:t>任总统。</a:t>
            </a:r>
            <a:endParaRPr lang="zh-CN" altLang="en-US" sz="3600" b="1">
              <a:solidFill>
                <a:srgbClr val="FF0000"/>
              </a:solidFill>
              <a:latin typeface="迷你简超粗圆"/>
              <a:ea typeface="迷你简超粗圆"/>
              <a:cs typeface="迷你简超粗圆"/>
            </a:endParaRPr>
          </a:p>
        </p:txBody>
      </p:sp>
      <p:pic>
        <p:nvPicPr>
          <p:cNvPr id="28674" name="图片 57356" descr="W02009032051195397782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16950" y="3213100"/>
            <a:ext cx="2311400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8675" name="组合 57359"/>
          <p:cNvGrpSpPr/>
          <p:nvPr/>
        </p:nvGrpSpPr>
        <p:grpSpPr bwMode="auto">
          <a:xfrm>
            <a:off x="1524000" y="0"/>
            <a:ext cx="9144000" cy="792163"/>
            <a:chOff x="0" y="0"/>
            <a:chExt cx="5760" cy="499"/>
          </a:xfrm>
        </p:grpSpPr>
        <p:sp>
          <p:nvSpPr>
            <p:cNvPr id="28679" name="矩形 57360"/>
            <p:cNvSpPr>
              <a:spLocks noChangeArrowheads="1"/>
            </p:cNvSpPr>
            <p:nvPr/>
          </p:nvSpPr>
          <p:spPr bwMode="auto">
            <a:xfrm>
              <a:off x="0" y="0"/>
              <a:ext cx="5760" cy="49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28680" name="组合 57361"/>
            <p:cNvGrpSpPr/>
            <p:nvPr/>
          </p:nvGrpSpPr>
          <p:grpSpPr bwMode="auto">
            <a:xfrm>
              <a:off x="0" y="0"/>
              <a:ext cx="5760" cy="499"/>
              <a:chOff x="0" y="0"/>
              <a:chExt cx="5760" cy="499"/>
            </a:xfrm>
          </p:grpSpPr>
          <p:sp>
            <p:nvSpPr>
              <p:cNvPr id="28684" name="矩形 5736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760" cy="499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</a:ln>
            </p:spPr>
            <p:txBody>
              <a:bodyPr/>
              <a:lstStyle/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pic>
            <p:nvPicPr>
              <p:cNvPr id="28685" name="图片 57363" descr="109158828"/>
              <p:cNvPicPr>
                <a:picLocks noChangeAspect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395" y="0"/>
                <a:ext cx="365" cy="4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8686" name="图片 57364" descr="00007601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9253" t="22906" r="23352" b="22491"/>
              <a:stretch>
                <a:fillRect/>
              </a:stretch>
            </p:blipFill>
            <p:spPr bwMode="auto">
              <a:xfrm>
                <a:off x="4694" y="164"/>
                <a:ext cx="544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8687" name="图片 57365" descr="060301102973781"/>
              <p:cNvPicPr>
                <a:picLocks noChangeAspect="1"/>
              </p:cNvPicPr>
              <p:nvPr/>
            </p:nvPicPr>
            <p:blipFill>
              <a:blip r:embed="rId4">
                <a:biLevel thresh="50000"/>
                <a:grayscl/>
              </a:blip>
              <a:srcRect b="87807"/>
              <a:stretch>
                <a:fillRect/>
              </a:stretch>
            </p:blipFill>
            <p:spPr bwMode="auto">
              <a:xfrm>
                <a:off x="4" y="0"/>
                <a:ext cx="2223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8681" name="矩形 57366"/>
            <p:cNvSpPr>
              <a:spLocks noChangeArrowheads="1" noChangeShapeType="1" noTextEdit="1"/>
            </p:cNvSpPr>
            <p:nvPr/>
          </p:nvSpPr>
          <p:spPr bwMode="auto">
            <a:xfrm>
              <a:off x="2381" y="119"/>
              <a:ext cx="1724" cy="2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CC00"/>
                    </a:solidFill>
                    <a:round/>
                  </a:ln>
                  <a:solidFill>
                    <a:srgbClr val="FFFFFF"/>
                  </a:solidFill>
                  <a:latin typeface="迷你简霹雳"/>
                </a:rPr>
                <a:t>美国南北战争过程</a:t>
              </a:r>
              <a:endParaRPr lang="zh-CN" altLang="en-US" sz="3600" kern="10">
                <a:ln w="9525">
                  <a:solidFill>
                    <a:srgbClr val="FFCC00"/>
                  </a:solidFill>
                  <a:round/>
                </a:ln>
                <a:solidFill>
                  <a:srgbClr val="FFFFFF"/>
                </a:solidFill>
                <a:latin typeface="迷你简霹雳"/>
              </a:endParaRPr>
            </a:p>
          </p:txBody>
        </p:sp>
        <p:pic>
          <p:nvPicPr>
            <p:cNvPr id="28682" name="图片 57367" descr="图片2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81" y="381"/>
              <a:ext cx="167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683" name="图片 57368" descr="060301102973781"/>
            <p:cNvPicPr>
              <a:picLocks noChangeAspect="1"/>
            </p:cNvPicPr>
            <p:nvPr/>
          </p:nvPicPr>
          <p:blipFill>
            <a:blip r:embed="rId4">
              <a:biLevel thresh="50000"/>
              <a:grayscl/>
            </a:blip>
            <a:srcRect b="87807"/>
            <a:stretch>
              <a:fillRect/>
            </a:stretch>
          </p:blipFill>
          <p:spPr bwMode="auto">
            <a:xfrm>
              <a:off x="4" y="0"/>
              <a:ext cx="2223" cy="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7371" name="文本框 57370">
            <a:hlinkClick r:id="rId6" action="ppaction://hlinkfile"/>
          </p:cNvPr>
          <p:cNvSpPr txBox="1">
            <a:spLocks noChangeArrowheads="1"/>
          </p:cNvSpPr>
          <p:nvPr/>
        </p:nvSpPr>
        <p:spPr bwMode="auto">
          <a:xfrm>
            <a:off x="1776413" y="2420938"/>
            <a:ext cx="8496300" cy="83026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FF0000"/>
                </a:solidFill>
                <a:latin typeface="迷你简超粗圆"/>
                <a:ea typeface="黑体" panose="02010609060101010101" pitchFamily="2" charset="-122"/>
              </a:rPr>
              <a:t>导火线：</a:t>
            </a:r>
            <a:r>
              <a:rPr lang="zh-CN" altLang="en-US" sz="4800" b="1">
                <a:solidFill>
                  <a:srgbClr val="FF0000"/>
                </a:solidFill>
                <a:ea typeface="黑体" panose="02010609060101010101" pitchFamily="2" charset="-122"/>
              </a:rPr>
              <a:t>林肯当选美国总统</a:t>
            </a:r>
            <a:endParaRPr lang="zh-CN" altLang="en-US" sz="4800" b="1">
              <a:solidFill>
                <a:srgbClr val="FF0000"/>
              </a:solidFill>
              <a:latin typeface="迷你简超粗圆"/>
              <a:ea typeface="黑体" panose="02010609060101010101" pitchFamily="2" charset="-122"/>
            </a:endParaRPr>
          </a:p>
        </p:txBody>
      </p:sp>
      <p:pic>
        <p:nvPicPr>
          <p:cNvPr id="57374" name="图片 57373" descr="OOOPIC_byld8_2009060689185cc21b217417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6408" b="16408"/>
          <a:stretch>
            <a:fillRect/>
          </a:stretch>
        </p:blipFill>
        <p:spPr bwMode="auto">
          <a:xfrm>
            <a:off x="1524000" y="549275"/>
            <a:ext cx="3095625" cy="156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文本框 57374"/>
          <p:cNvSpPr txBox="1">
            <a:spLocks noChangeArrowheads="1"/>
          </p:cNvSpPr>
          <p:nvPr/>
        </p:nvSpPr>
        <p:spPr bwMode="auto">
          <a:xfrm>
            <a:off x="1847850" y="5013325"/>
            <a:ext cx="6192838" cy="1568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PMingLiU" panose="02020500000000000000" pitchFamily="18" charset="-120"/>
                <a:ea typeface="PMingLiU" panose="02020500000000000000" pitchFamily="18" charset="-120"/>
              </a:rPr>
              <a:t>“</a:t>
            </a:r>
            <a:r>
              <a:rPr lang="zh-CN" altLang="en-US" sz="3200" b="1">
                <a:latin typeface="PMingLiU" panose="02020500000000000000" pitchFamily="18" charset="-120"/>
                <a:ea typeface="PMingLiU" panose="02020500000000000000" pitchFamily="18" charset="-120"/>
              </a:rPr>
              <a:t>现在我可以轻松地度假了，你现在坐在火山口上面了。”</a:t>
            </a:r>
            <a:r>
              <a:rPr lang="en-US" altLang="zh-CN" sz="3200" b="1">
                <a:latin typeface="PMingLiU" panose="02020500000000000000" pitchFamily="18" charset="-120"/>
                <a:ea typeface="PMingLiU" panose="02020500000000000000" pitchFamily="18" charset="-120"/>
              </a:rPr>
              <a:t>——</a:t>
            </a:r>
            <a:r>
              <a:rPr lang="zh-CN" altLang="en-US" sz="3200" b="1">
                <a:latin typeface="PMingLiU" panose="02020500000000000000" pitchFamily="18" charset="-120"/>
                <a:ea typeface="PMingLiU" panose="02020500000000000000" pitchFamily="18" charset="-120"/>
              </a:rPr>
              <a:t>詹姆斯</a:t>
            </a:r>
            <a:r>
              <a:rPr lang="en-US" altLang="zh-CN" sz="3200" b="1">
                <a:latin typeface="PMingLiU" panose="02020500000000000000" pitchFamily="18" charset="-120"/>
                <a:ea typeface="PMingLiU" panose="02020500000000000000" pitchFamily="18" charset="-120"/>
              </a:rPr>
              <a:t>•</a:t>
            </a:r>
            <a:r>
              <a:rPr lang="zh-CN" altLang="en-US" sz="3200" b="1">
                <a:latin typeface="PMingLiU" panose="02020500000000000000" pitchFamily="18" charset="-120"/>
                <a:ea typeface="PMingLiU" panose="02020500000000000000" pitchFamily="18" charset="-120"/>
              </a:rPr>
              <a:t>布坎南 （美</a:t>
            </a:r>
            <a:r>
              <a:rPr lang="en-US" altLang="zh-CN" sz="3200" b="1">
                <a:latin typeface="PMingLiU" panose="02020500000000000000" pitchFamily="18" charset="-120"/>
                <a:ea typeface="PMingLiU" panose="02020500000000000000" pitchFamily="18" charset="-120"/>
              </a:rPr>
              <a:t>15</a:t>
            </a:r>
            <a:r>
              <a:rPr lang="zh-CN" altLang="en-US" sz="3200" b="1">
                <a:latin typeface="PMingLiU" panose="02020500000000000000" pitchFamily="18" charset="-120"/>
                <a:ea typeface="PMingLiU" panose="02020500000000000000" pitchFamily="18" charset="-120"/>
              </a:rPr>
              <a:t>任总统）</a:t>
            </a:r>
            <a:endParaRPr lang="zh-CN" altLang="en-US" sz="3200" b="1">
              <a:latin typeface="PMingLiU" panose="02020500000000000000" pitchFamily="18" charset="-120"/>
              <a:ea typeface="PMingLiU" panose="02020500000000000000" pitchFamily="18" charset="-12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7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71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01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52575" y="26988"/>
            <a:ext cx="8039100" cy="10048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582863" y="100013"/>
            <a:ext cx="5212080" cy="768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kern="1200" cap="none" spc="0" normalizeH="0" baseline="0" noProof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  <a:cs typeface="Tahoma" panose="020B0604030504040204" pitchFamily="34" charset="0"/>
                <a:sym typeface="+mn-ea"/>
              </a:rPr>
              <a:t>一场不可避免的战争</a:t>
            </a:r>
            <a:endParaRPr kumimoji="0" lang="zh-CN" altLang="en-US" sz="4400" b="1" kern="1200" cap="none" spc="0" normalizeH="0" baseline="0" noProof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itchFamily="49" charset="-122"/>
              <a:ea typeface="隶书" pitchFamily="49" charset="-122"/>
              <a:cs typeface="Tahoma" panose="020B0604030504040204" pitchFamily="34" charset="0"/>
              <a:sym typeface="+mn-ea"/>
            </a:endParaRPr>
          </a:p>
        </p:txBody>
      </p:sp>
      <p:graphicFrame>
        <p:nvGraphicFramePr>
          <p:cNvPr id="136268" name="Group 76"/>
          <p:cNvGraphicFramePr>
            <a:graphicFrameLocks noGrp="1"/>
          </p:cNvGraphicFramePr>
          <p:nvPr/>
        </p:nvGraphicFramePr>
        <p:xfrm>
          <a:off x="1774825" y="1773238"/>
          <a:ext cx="8642350" cy="4679950"/>
        </p:xfrm>
        <a:graphic>
          <a:graphicData uri="http://schemas.openxmlformats.org/drawingml/2006/table">
            <a:tbl>
              <a:tblPr/>
              <a:tblGrid>
                <a:gridCol w="3232150"/>
                <a:gridCol w="5410200"/>
              </a:tblGrid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根本原因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矛盾的焦点问题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导火线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开始的标志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战争初期形势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转  折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结束的标志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1229" name="Rectangle 40"/>
          <p:cNvSpPr/>
          <p:nvPr/>
        </p:nvSpPr>
        <p:spPr>
          <a:xfrm>
            <a:off x="4071938" y="836613"/>
            <a:ext cx="431482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600" b="1" dirty="0">
                <a:solidFill>
                  <a:srgbClr val="3D10FC"/>
                </a:solidFill>
                <a:latin typeface="Calibri" panose="020F0502020204030204" pitchFamily="34" charset="0"/>
                <a:ea typeface="黑体" panose="02010609060101010101" pitchFamily="2" charset="-122"/>
              </a:rPr>
              <a:t>美国南北战争概况</a:t>
            </a:r>
            <a:r>
              <a:rPr lang="zh-CN" altLang="en-US" sz="3600" b="1" dirty="0">
                <a:solidFill>
                  <a:schemeClr val="bg1"/>
                </a:solidFill>
                <a:latin typeface="Calibri" panose="020F0502020204030204" pitchFamily="34" charset="0"/>
                <a:ea typeface="黑体" panose="02010609060101010101" pitchFamily="2" charset="-122"/>
              </a:rPr>
              <a:t>　</a:t>
            </a:r>
            <a:endParaRPr lang="zh-CN" altLang="en-US" sz="3600" b="1" dirty="0">
              <a:solidFill>
                <a:schemeClr val="bg1"/>
              </a:solidFill>
              <a:latin typeface="Calibri" panose="020F0502020204030204" pitchFamily="34" charset="0"/>
              <a:ea typeface="黑体" panose="02010609060101010101" pitchFamily="2" charset="-122"/>
            </a:endParaRPr>
          </a:p>
        </p:txBody>
      </p:sp>
      <p:sp>
        <p:nvSpPr>
          <p:cNvPr id="8" name="Text Box 13"/>
          <p:cNvSpPr txBox="1"/>
          <p:nvPr/>
        </p:nvSpPr>
        <p:spPr>
          <a:xfrm>
            <a:off x="5133975" y="1629252"/>
            <a:ext cx="5534025" cy="95313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D10FC"/>
                </a:solidFill>
                <a:latin typeface="Calibri" panose="020F0502020204030204" pitchFamily="34" charset="0"/>
                <a:ea typeface="隶书" pitchFamily="49" charset="-122"/>
              </a:rPr>
              <a:t>南方种植园奴隶制经济阻碍北方资本主义经济的发展</a:t>
            </a:r>
            <a:endParaRPr lang="zh-CN" altLang="en-US" sz="2800" b="1" dirty="0">
              <a:solidFill>
                <a:srgbClr val="3D10FC"/>
              </a:solidFill>
              <a:latin typeface="Calibri" panose="020F0502020204030204" pitchFamily="34" charset="0"/>
              <a:ea typeface="隶书" pitchFamily="49" charset="-122"/>
            </a:endParaRPr>
          </a:p>
        </p:txBody>
      </p:sp>
      <p:sp>
        <p:nvSpPr>
          <p:cNvPr id="136264" name="Rectangle 72"/>
          <p:cNvSpPr/>
          <p:nvPr/>
        </p:nvSpPr>
        <p:spPr>
          <a:xfrm>
            <a:off x="5080000" y="2492375"/>
            <a:ext cx="322262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800" b="1" dirty="0">
                <a:solidFill>
                  <a:srgbClr val="3D10FC"/>
                </a:solidFill>
                <a:latin typeface="楷体" panose="02010609060101010101" charset="-122"/>
                <a:ea typeface="楷体" panose="02010609060101010101" charset="-122"/>
              </a:rPr>
              <a:t> 奴隶制的存废问题</a:t>
            </a:r>
            <a:endParaRPr lang="zh-CN" altLang="en-US" sz="2800" b="1" dirty="0">
              <a:solidFill>
                <a:srgbClr val="3D10FC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Text Box 6"/>
          <p:cNvSpPr txBox="1"/>
          <p:nvPr/>
        </p:nvSpPr>
        <p:spPr>
          <a:xfrm>
            <a:off x="5159375" y="3109436"/>
            <a:ext cx="4032250" cy="5835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林肯当选美国总统</a:t>
            </a:r>
            <a:endParaRPr lang="zh-CN" altLang="en-US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6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6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6264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2"/>
          <p:cNvSpPr txBox="1">
            <a:spLocks noChangeArrowheads="1"/>
          </p:cNvSpPr>
          <p:nvPr/>
        </p:nvSpPr>
        <p:spPr bwMode="auto">
          <a:xfrm>
            <a:off x="1524000" y="1116013"/>
            <a:ext cx="9144000" cy="2552700"/>
          </a:xfrm>
          <a:prstGeom prst="rect">
            <a:avLst/>
          </a:prstGeom>
          <a:solidFill>
            <a:srgbClr val="FFFF00"/>
          </a:solidFill>
          <a:ln w="9525" cap="rnd">
            <a:solidFill>
              <a:srgbClr val="800080"/>
            </a:solidFill>
            <a:prstDash val="sysDot"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材料一：“一幢裂开的房子是站立不住的。”我相信这个政府不能永远维持半奴隶和半自由的状态。我不期望联邦解散，我不期望房子崩塌，但我的确希望它停止分裂。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                              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</a:rPr>
              <a:t>          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2000" b="1">
                <a:solidFill>
                  <a:srgbClr val="000000"/>
                </a:solidFill>
                <a:latin typeface="Times New Roman" panose="02020603050405020304" pitchFamily="18" charset="0"/>
              </a:rPr>
              <a:t>林肯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1858</a:t>
            </a:r>
            <a:r>
              <a:rPr lang="zh-CN" altLang="en-US" sz="2000" b="1">
                <a:solidFill>
                  <a:srgbClr val="000000"/>
                </a:solidFill>
                <a:latin typeface="Times New Roman" panose="02020603050405020304" pitchFamily="18" charset="0"/>
              </a:rPr>
              <a:t>年的一次演说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</a:rPr>
              <a:t>材料二：联邦必须而且将会得到保留。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zh-CN" altLang="en-US" b="1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                                              </a:t>
            </a:r>
            <a:r>
              <a:rPr lang="en-US" altLang="zh-CN" sz="2000">
                <a:solidFill>
                  <a:srgbClr val="000000"/>
                </a:solidFill>
                <a:latin typeface="Calibri" panose="020F0502020204030204" pitchFamily="34" charset="0"/>
              </a:rPr>
              <a:t>——</a:t>
            </a:r>
            <a:r>
              <a:rPr lang="zh-CN" altLang="en-US" sz="2000" b="1">
                <a:solidFill>
                  <a:srgbClr val="000000"/>
                </a:solidFill>
                <a:latin typeface="Calibri" panose="020F0502020204030204" pitchFamily="34" charset="0"/>
              </a:rPr>
              <a:t>林肯</a:t>
            </a:r>
            <a:r>
              <a:rPr lang="en-US" altLang="zh-CN" sz="2000" b="1">
                <a:solidFill>
                  <a:srgbClr val="000000"/>
                </a:solidFill>
                <a:latin typeface="Calibri" panose="020F0502020204030204" pitchFamily="34" charset="0"/>
              </a:rPr>
              <a:t>1860</a:t>
            </a:r>
            <a:r>
              <a:rPr lang="zh-CN" altLang="en-US" sz="2000" b="1">
                <a:solidFill>
                  <a:srgbClr val="000000"/>
                </a:solidFill>
                <a:latin typeface="Calibri" panose="020F0502020204030204" pitchFamily="34" charset="0"/>
              </a:rPr>
              <a:t>年总统竞选的主题</a:t>
            </a:r>
            <a:endParaRPr lang="zh-CN" altLang="en-US" sz="20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2738438" y="4143375"/>
            <a:ext cx="9170987" cy="1511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15000"/>
              </a:spcBef>
            </a:pPr>
            <a:r>
              <a:rPr lang="zh-CN" altLang="en-US" sz="2800" b="1">
                <a:latin typeface="Calibri" panose="020F0502020204030204" pitchFamily="34" charset="0"/>
              </a:rPr>
              <a:t> </a:t>
            </a:r>
            <a:r>
              <a:rPr lang="zh-CN" altLang="en-US" sz="2800" b="1">
                <a:solidFill>
                  <a:srgbClr val="FF0066"/>
                </a:solidFill>
                <a:latin typeface="Calibri" panose="020F0502020204030204" pitchFamily="34" charset="0"/>
              </a:rPr>
              <a:t>房子：美国联邦</a:t>
            </a:r>
            <a:endParaRPr lang="zh-CN" altLang="en-US" sz="2800" b="1">
              <a:solidFill>
                <a:srgbClr val="FF0066"/>
              </a:solidFill>
              <a:latin typeface="Calibri" panose="020F0502020204030204" pitchFamily="34" charset="0"/>
            </a:endParaRPr>
          </a:p>
          <a:p>
            <a:pPr>
              <a:spcBef>
                <a:spcPct val="15000"/>
              </a:spcBef>
            </a:pPr>
            <a:r>
              <a:rPr lang="zh-CN" altLang="en-US" sz="2800" b="1">
                <a:solidFill>
                  <a:srgbClr val="FF0066"/>
                </a:solidFill>
                <a:latin typeface="Calibri" panose="020F0502020204030204" pitchFamily="34" charset="0"/>
              </a:rPr>
              <a:t>半自由：北方资本主义工商业经济 ；</a:t>
            </a:r>
            <a:endParaRPr lang="zh-CN" altLang="en-US" sz="2800" b="1">
              <a:solidFill>
                <a:srgbClr val="FF0066"/>
              </a:solidFill>
              <a:latin typeface="Calibri" panose="020F0502020204030204" pitchFamily="34" charset="0"/>
            </a:endParaRPr>
          </a:p>
          <a:p>
            <a:pPr>
              <a:spcBef>
                <a:spcPct val="15000"/>
              </a:spcBef>
            </a:pPr>
            <a:r>
              <a:rPr lang="zh-CN" altLang="en-US" sz="2800" b="1">
                <a:solidFill>
                  <a:srgbClr val="FF0066"/>
                </a:solidFill>
                <a:latin typeface="Calibri" panose="020F0502020204030204" pitchFamily="34" charset="0"/>
              </a:rPr>
              <a:t>半奴隶：南方的种植园奴隶制</a:t>
            </a:r>
            <a:r>
              <a:rPr lang="zh-CN" altLang="en-US" sz="2800" b="1">
                <a:solidFill>
                  <a:schemeClr val="hlink"/>
                </a:solidFill>
                <a:latin typeface="Calibri" panose="020F0502020204030204" pitchFamily="34" charset="0"/>
              </a:rPr>
              <a:t>。</a:t>
            </a:r>
            <a:endParaRPr lang="zh-CN" altLang="en-US" sz="2800" b="1">
              <a:solidFill>
                <a:schemeClr val="hlink"/>
              </a:solidFill>
              <a:latin typeface="Calibri" panose="020F0502020204030204" pitchFamily="34" charset="0"/>
            </a:endParaRP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2286000" y="6238875"/>
            <a:ext cx="79248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66"/>
                </a:solidFill>
                <a:latin typeface="Calibri" panose="020F0502020204030204" pitchFamily="34" charset="0"/>
              </a:rPr>
              <a:t>林肯主张维护美国联邦统一、废除奴隶制度</a:t>
            </a:r>
            <a:endParaRPr lang="zh-CN" altLang="en-US" sz="2800" b="1">
              <a:solidFill>
                <a:srgbClr val="FF0066"/>
              </a:solidFill>
              <a:latin typeface="Calibri" panose="020F0502020204030204" pitchFamily="34" charset="0"/>
            </a:endParaRPr>
          </a:p>
        </p:txBody>
      </p:sp>
      <p:sp>
        <p:nvSpPr>
          <p:cNvPr id="29700" name="Text Box 5"/>
          <p:cNvSpPr txBox="1">
            <a:spLocks noChangeArrowheads="1"/>
          </p:cNvSpPr>
          <p:nvPr/>
        </p:nvSpPr>
        <p:spPr bwMode="auto">
          <a:xfrm>
            <a:off x="1219200" y="3657600"/>
            <a:ext cx="9448800" cy="1076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Calibri" panose="020F0502020204030204" pitchFamily="34" charset="0"/>
              </a:rPr>
              <a:t>（</a:t>
            </a:r>
            <a:r>
              <a:rPr lang="en-US" altLang="zh-CN" sz="3200">
                <a:latin typeface="Calibri" panose="020F0502020204030204" pitchFamily="34" charset="0"/>
              </a:rPr>
              <a:t>1</a:t>
            </a:r>
            <a:r>
              <a:rPr lang="zh-CN" altLang="en-US" sz="3200">
                <a:latin typeface="Calibri" panose="020F0502020204030204" pitchFamily="34" charset="0"/>
              </a:rPr>
              <a:t>）</a:t>
            </a:r>
            <a:r>
              <a:rPr lang="zh-CN" altLang="en-US" sz="3200" b="1">
                <a:latin typeface="Calibri" panose="020F0502020204030204" pitchFamily="34" charset="0"/>
              </a:rPr>
              <a:t>“房子”、“半奴隶”、“半自由”分别指的是什么？</a:t>
            </a:r>
            <a:endParaRPr lang="zh-CN" altLang="en-US" sz="3200" b="1">
              <a:latin typeface="Calibri" panose="020F0502020204030204" pitchFamily="34" charset="0"/>
            </a:endParaRPr>
          </a:p>
        </p:txBody>
      </p:sp>
      <p:sp>
        <p:nvSpPr>
          <p:cNvPr id="29701" name="Text Box 6"/>
          <p:cNvSpPr txBox="1">
            <a:spLocks noChangeArrowheads="1"/>
          </p:cNvSpPr>
          <p:nvPr/>
        </p:nvSpPr>
        <p:spPr bwMode="auto">
          <a:xfrm>
            <a:off x="1295400" y="5645150"/>
            <a:ext cx="95250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）材料反映了林肯对联邦、对奴隶制什么态度？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9702" name="Text Box 7"/>
          <p:cNvSpPr txBox="1">
            <a:spLocks noChangeArrowheads="1"/>
          </p:cNvSpPr>
          <p:nvPr/>
        </p:nvSpPr>
        <p:spPr bwMode="auto">
          <a:xfrm>
            <a:off x="1524000" y="533400"/>
            <a:ext cx="94488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Calibri" panose="020F0502020204030204" pitchFamily="34" charset="0"/>
              </a:rPr>
              <a:t>思考</a:t>
            </a:r>
            <a:r>
              <a:rPr lang="en-US" altLang="zh-CN" sz="2800" b="1">
                <a:latin typeface="Calibri" panose="020F0502020204030204" pitchFamily="34" charset="0"/>
              </a:rPr>
              <a:t>1</a:t>
            </a:r>
            <a:r>
              <a:rPr lang="zh-CN" altLang="en-US" sz="2800" b="1">
                <a:latin typeface="Calibri" panose="020F0502020204030204" pitchFamily="34" charset="0"/>
              </a:rPr>
              <a:t>：为什么林肯当选总统是美国南北战争的导火线？</a:t>
            </a:r>
            <a:endParaRPr lang="zh-CN" altLang="en-US" sz="2800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uiExpand="1" build="allAtOnce"/>
      <p:bldP spid="563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1" name="组合 122881"/>
          <p:cNvGrpSpPr/>
          <p:nvPr/>
        </p:nvGrpSpPr>
        <p:grpSpPr bwMode="auto">
          <a:xfrm>
            <a:off x="1524000" y="0"/>
            <a:ext cx="9144000" cy="793750"/>
            <a:chOff x="0" y="0"/>
            <a:chExt cx="14400" cy="1248"/>
          </a:xfrm>
        </p:grpSpPr>
        <p:sp>
          <p:nvSpPr>
            <p:cNvPr id="30724" name="矩形 122882"/>
            <p:cNvSpPr>
              <a:spLocks noChangeArrowheads="1"/>
            </p:cNvSpPr>
            <p:nvPr/>
          </p:nvSpPr>
          <p:spPr bwMode="auto">
            <a:xfrm>
              <a:off x="0" y="0"/>
              <a:ext cx="14400" cy="124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pic>
          <p:nvPicPr>
            <p:cNvPr id="30725" name="图片 122883" descr="109158828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3487" y="0"/>
              <a:ext cx="913" cy="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26" name="图片 122884" descr="0000760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9253" t="22906" r="23352" b="22491"/>
            <a:stretch>
              <a:fillRect/>
            </a:stretch>
          </p:blipFill>
          <p:spPr bwMode="auto">
            <a:xfrm>
              <a:off x="10829" y="410"/>
              <a:ext cx="1360" cy="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0722" name="文本框 122885"/>
          <p:cNvSpPr txBox="1">
            <a:spLocks noChangeArrowheads="1"/>
          </p:cNvSpPr>
          <p:nvPr/>
        </p:nvSpPr>
        <p:spPr bwMode="auto">
          <a:xfrm>
            <a:off x="1774825" y="117475"/>
            <a:ext cx="5232400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CC00"/>
                </a:solidFill>
                <a:ea typeface="楷体" panose="02010609060101010101" charset="-122"/>
                <a:cs typeface="楷体" panose="02010609060101010101" charset="-122"/>
              </a:rPr>
              <a:t>二、美国南北战争的过程</a:t>
            </a:r>
            <a:endParaRPr lang="zh-CN" altLang="en-US" sz="3600" b="1">
              <a:solidFill>
                <a:srgbClr val="FFCC00"/>
              </a:solidFill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0723" name="矩形 122886"/>
          <p:cNvSpPr>
            <a:spLocks noChangeArrowheads="1" noChangeShapeType="1" noTextEdit="1"/>
          </p:cNvSpPr>
          <p:nvPr/>
        </p:nvSpPr>
        <p:spPr bwMode="auto">
          <a:xfrm>
            <a:off x="2927350" y="2062163"/>
            <a:ext cx="6858000" cy="2997200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</a:bodyPr>
          <a:lstStyle/>
          <a:p>
            <a:pPr algn="ctr"/>
            <a:r>
              <a:rPr lang="zh-CN" altLang="en-US" sz="54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第二篇章：</a:t>
            </a:r>
            <a:endParaRPr lang="zh-CN" altLang="en-US" sz="5400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54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决战疆场  捍卫联邦</a:t>
            </a:r>
            <a:endParaRPr lang="zh-CN" altLang="en-US" sz="5400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2"/>
          <p:cNvSpPr txBox="1">
            <a:spLocks noChangeArrowheads="1"/>
          </p:cNvSpPr>
          <p:nvPr/>
        </p:nvSpPr>
        <p:spPr bwMode="auto">
          <a:xfrm>
            <a:off x="2135188" y="6338888"/>
            <a:ext cx="8532812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1861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月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12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日，南方军炮轰萨姆特要塞</a:t>
            </a:r>
            <a:endParaRPr lang="zh-CN" altLang="en-US" sz="28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1746" name="Picture 3" descr="要塞被南方夺取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919288" y="1341438"/>
            <a:ext cx="8312150" cy="4535487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31747" name="Text Box 4"/>
          <p:cNvSpPr txBox="1">
            <a:spLocks noChangeArrowheads="1"/>
          </p:cNvSpPr>
          <p:nvPr/>
        </p:nvSpPr>
        <p:spPr bwMode="auto">
          <a:xfrm>
            <a:off x="2208213" y="5805488"/>
            <a:ext cx="806450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0000FF"/>
                </a:solidFill>
                <a:ea typeface="楷体_GB2312" pitchFamily="49" charset="-122"/>
              </a:rPr>
              <a:t>南方</a:t>
            </a:r>
            <a:r>
              <a:rPr lang="en-US" altLang="zh-CN" sz="2800" b="1">
                <a:solidFill>
                  <a:srgbClr val="0000FF"/>
                </a:solidFill>
                <a:ea typeface="楷体_GB2312" pitchFamily="49" charset="-122"/>
              </a:rPr>
              <a:t>7</a:t>
            </a:r>
            <a:r>
              <a:rPr lang="zh-CN" altLang="en-US" sz="2800" b="1">
                <a:solidFill>
                  <a:srgbClr val="0000FF"/>
                </a:solidFill>
                <a:ea typeface="楷体_GB2312" pitchFamily="49" charset="-122"/>
              </a:rPr>
              <a:t>个州</a:t>
            </a:r>
            <a:r>
              <a:rPr lang="zh-CN" altLang="en-US" sz="2800" b="1">
                <a:solidFill>
                  <a:srgbClr val="0000FF"/>
                </a:solidFill>
                <a:ea typeface="楷体_GB2312" pitchFamily="49" charset="-122"/>
              </a:rPr>
              <a:t>宣布成立南部联盟</a:t>
            </a:r>
            <a:r>
              <a:rPr lang="en-US" altLang="zh-CN" sz="2800" b="1">
                <a:solidFill>
                  <a:srgbClr val="0000FF"/>
                </a:solidFill>
                <a:ea typeface="楷体_GB2312" pitchFamily="49" charset="-122"/>
              </a:rPr>
              <a:t>,</a:t>
            </a:r>
            <a:r>
              <a:rPr lang="zh-CN" altLang="en-US" sz="2800" b="1">
                <a:solidFill>
                  <a:srgbClr val="0000FF"/>
                </a:solidFill>
                <a:ea typeface="楷体_GB2312" pitchFamily="49" charset="-122"/>
              </a:rPr>
              <a:t>退出联邦，挑起内战</a:t>
            </a:r>
            <a:endParaRPr lang="zh-CN" altLang="en-US" sz="2800" b="1">
              <a:solidFill>
                <a:srgbClr val="0000FF"/>
              </a:solidFill>
              <a:ea typeface="楷体_GB2312" pitchFamily="49" charset="-122"/>
            </a:endParaRPr>
          </a:p>
        </p:txBody>
      </p:sp>
      <p:sp>
        <p:nvSpPr>
          <p:cNvPr id="229381" name="Text Box 5"/>
          <p:cNvSpPr txBox="1">
            <a:spLocks noChangeArrowheads="1"/>
          </p:cNvSpPr>
          <p:nvPr/>
        </p:nvSpPr>
        <p:spPr bwMode="auto">
          <a:xfrm>
            <a:off x="2063750" y="188913"/>
            <a:ext cx="6911975" cy="706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000" b="1">
                <a:solidFill>
                  <a:srgbClr val="000000"/>
                </a:solidFill>
              </a:rPr>
              <a:t>二、美国南北战争的过程</a:t>
            </a:r>
            <a:endParaRPr lang="zh-CN" altLang="en-US" sz="4000" b="1">
              <a:solidFill>
                <a:srgbClr val="000000"/>
              </a:solidFill>
            </a:endParaRPr>
          </a:p>
        </p:txBody>
      </p:sp>
      <p:sp>
        <p:nvSpPr>
          <p:cNvPr id="229382" name="Text Box 6"/>
          <p:cNvSpPr txBox="1">
            <a:spLocks noChangeArrowheads="1"/>
          </p:cNvSpPr>
          <p:nvPr/>
        </p:nvSpPr>
        <p:spPr bwMode="auto">
          <a:xfrm>
            <a:off x="2208213" y="981075"/>
            <a:ext cx="6264275" cy="1198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</a:rPr>
              <a:t>1.</a:t>
            </a:r>
            <a:r>
              <a:rPr lang="zh-CN" altLang="en-US" sz="3600" b="1">
                <a:solidFill>
                  <a:srgbClr val="000000"/>
                </a:solidFill>
              </a:rPr>
              <a:t>开始：</a:t>
            </a:r>
            <a:r>
              <a:rPr lang="en-US" altLang="zh-CN" sz="3600" b="1">
                <a:solidFill>
                  <a:srgbClr val="000000"/>
                </a:solidFill>
              </a:rPr>
              <a:t>1861</a:t>
            </a:r>
            <a:r>
              <a:rPr lang="zh-CN" altLang="en-US" sz="3600" b="1">
                <a:solidFill>
                  <a:srgbClr val="000000"/>
                </a:solidFill>
              </a:rPr>
              <a:t>年南方挑起内战</a:t>
            </a:r>
            <a:br>
              <a:rPr lang="zh-CN" altLang="en-US" sz="3600" b="1">
                <a:solidFill>
                  <a:srgbClr val="000000"/>
                </a:solidFill>
              </a:rPr>
            </a:br>
            <a:endParaRPr lang="zh-CN" altLang="en-US" sz="3600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8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500" name="表格 13499"/>
          <p:cNvGraphicFramePr/>
          <p:nvPr/>
        </p:nvGraphicFramePr>
        <p:xfrm>
          <a:off x="1992313" y="1773238"/>
          <a:ext cx="8280400" cy="3840480"/>
        </p:xfrm>
        <a:graphic>
          <a:graphicData uri="http://schemas.openxmlformats.org/drawingml/2006/table">
            <a:tbl>
              <a:tblPr/>
              <a:tblGrid>
                <a:gridCol w="3859530"/>
                <a:gridCol w="2171700"/>
                <a:gridCol w="2249170"/>
              </a:tblGrid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3000" dirty="0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北方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南方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州数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 dirty="0">
                          <a:latin typeface="迷你简方隶" pitchFamily="2" charset="-122"/>
                          <a:ea typeface="迷你简方隶" pitchFamily="2" charset="-122"/>
                        </a:rPr>
                        <a:t>23</a:t>
                      </a: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个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 dirty="0">
                          <a:latin typeface="迷你简方隶" pitchFamily="2" charset="-122"/>
                          <a:ea typeface="迷你简方隶" pitchFamily="2" charset="-122"/>
                        </a:rPr>
                        <a:t>11</a:t>
                      </a: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个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人口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 dirty="0">
                          <a:latin typeface="迷你简方隶" pitchFamily="2" charset="-122"/>
                          <a:ea typeface="迷你简方隶" pitchFamily="2" charset="-122"/>
                        </a:rPr>
                        <a:t>2200</a:t>
                      </a: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万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 dirty="0">
                          <a:latin typeface="迷你简方隶" pitchFamily="2" charset="-122"/>
                          <a:ea typeface="迷你简方隶" pitchFamily="2" charset="-122"/>
                        </a:rPr>
                        <a:t>900</a:t>
                      </a: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万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工业产值占全国比重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91%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9 %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生产总值占全国比重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75%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25%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棉花产量占全国比重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4%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96%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小麦产量占全国比重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81%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19%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</a:tr>
            </a:tbl>
          </a:graphicData>
        </a:graphic>
      </p:graphicFrame>
      <p:sp>
        <p:nvSpPr>
          <p:cNvPr id="32803" name="矩形 13431"/>
          <p:cNvSpPr>
            <a:spLocks noChangeArrowheads="1" noChangeShapeType="1" noTextEdit="1"/>
          </p:cNvSpPr>
          <p:nvPr/>
        </p:nvSpPr>
        <p:spPr bwMode="auto">
          <a:xfrm>
            <a:off x="5232400" y="908050"/>
            <a:ext cx="5148263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迷你简霹雳"/>
              </a:rPr>
              <a:t>内战初期南北双方力量对比</a:t>
            </a:r>
            <a:endParaRPr lang="zh-CN" altLang="en-US" sz="3600" kern="10">
              <a:ln w="19050">
                <a:solidFill>
                  <a:srgbClr val="99CCFF"/>
                </a:solidFill>
                <a:rou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迷你简霹雳"/>
            </a:endParaRPr>
          </a:p>
        </p:txBody>
      </p:sp>
      <p:grpSp>
        <p:nvGrpSpPr>
          <p:cNvPr id="32804" name="组合 13483"/>
          <p:cNvGrpSpPr/>
          <p:nvPr/>
        </p:nvGrpSpPr>
        <p:grpSpPr bwMode="auto">
          <a:xfrm>
            <a:off x="1524000" y="0"/>
            <a:ext cx="9144000" cy="792163"/>
            <a:chOff x="0" y="0"/>
            <a:chExt cx="5760" cy="499"/>
          </a:xfrm>
        </p:grpSpPr>
        <p:sp>
          <p:nvSpPr>
            <p:cNvPr id="32808" name="矩形 13484"/>
            <p:cNvSpPr>
              <a:spLocks noChangeArrowheads="1"/>
            </p:cNvSpPr>
            <p:nvPr/>
          </p:nvSpPr>
          <p:spPr bwMode="auto">
            <a:xfrm>
              <a:off x="0" y="0"/>
              <a:ext cx="5760" cy="49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32809" name="组合 13485"/>
            <p:cNvGrpSpPr/>
            <p:nvPr/>
          </p:nvGrpSpPr>
          <p:grpSpPr bwMode="auto">
            <a:xfrm>
              <a:off x="0" y="0"/>
              <a:ext cx="5760" cy="499"/>
              <a:chOff x="0" y="0"/>
              <a:chExt cx="5760" cy="499"/>
            </a:xfrm>
          </p:grpSpPr>
          <p:sp>
            <p:nvSpPr>
              <p:cNvPr id="32813" name="矩形 1348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760" cy="499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</a:ln>
            </p:spPr>
            <p:txBody>
              <a:bodyPr/>
              <a:lstStyle/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pic>
            <p:nvPicPr>
              <p:cNvPr id="32814" name="图片 13487" descr="109158828"/>
              <p:cNvPicPr>
                <a:picLocks noChangeAspect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395" y="0"/>
                <a:ext cx="365" cy="4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2815" name="图片 13488" descr="00007601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9253" t="22906" r="23352" b="22491"/>
              <a:stretch>
                <a:fillRect/>
              </a:stretch>
            </p:blipFill>
            <p:spPr bwMode="auto">
              <a:xfrm>
                <a:off x="4694" y="164"/>
                <a:ext cx="544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2816" name="图片 13489" descr="060301102973781"/>
              <p:cNvPicPr>
                <a:picLocks noChangeAspect="1"/>
              </p:cNvPicPr>
              <p:nvPr/>
            </p:nvPicPr>
            <p:blipFill>
              <a:blip r:embed="rId4">
                <a:biLevel thresh="50000"/>
                <a:grayscl/>
              </a:blip>
              <a:srcRect b="87807"/>
              <a:stretch>
                <a:fillRect/>
              </a:stretch>
            </p:blipFill>
            <p:spPr bwMode="auto">
              <a:xfrm>
                <a:off x="4" y="0"/>
                <a:ext cx="2223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2810" name="矩形 13490"/>
            <p:cNvSpPr>
              <a:spLocks noChangeArrowheads="1" noChangeShapeType="1" noTextEdit="1"/>
            </p:cNvSpPr>
            <p:nvPr/>
          </p:nvSpPr>
          <p:spPr bwMode="auto">
            <a:xfrm>
              <a:off x="2381" y="119"/>
              <a:ext cx="1724" cy="2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CC00"/>
                    </a:solidFill>
                    <a:round/>
                  </a:ln>
                  <a:solidFill>
                    <a:srgbClr val="FFFFFF"/>
                  </a:solidFill>
                  <a:latin typeface="迷你简霹雳"/>
                </a:rPr>
                <a:t>美国南北战争过程</a:t>
              </a:r>
              <a:endParaRPr lang="zh-CN" altLang="en-US" sz="3600" kern="10">
                <a:ln w="9525">
                  <a:solidFill>
                    <a:srgbClr val="FFCC00"/>
                  </a:solidFill>
                  <a:round/>
                </a:ln>
                <a:solidFill>
                  <a:srgbClr val="FFFFFF"/>
                </a:solidFill>
                <a:latin typeface="迷你简霹雳"/>
              </a:endParaRPr>
            </a:p>
          </p:txBody>
        </p:sp>
        <p:pic>
          <p:nvPicPr>
            <p:cNvPr id="32811" name="图片 13491" descr="图片2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81" y="381"/>
              <a:ext cx="167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12" name="图片 13492" descr="060301102973781"/>
            <p:cNvPicPr>
              <a:picLocks noChangeAspect="1"/>
            </p:cNvPicPr>
            <p:nvPr/>
          </p:nvPicPr>
          <p:blipFill>
            <a:blip r:embed="rId4">
              <a:biLevel thresh="50000"/>
              <a:grayscl/>
            </a:blip>
            <a:srcRect b="87807"/>
            <a:stretch>
              <a:fillRect/>
            </a:stretch>
          </p:blipFill>
          <p:spPr bwMode="auto">
            <a:xfrm>
              <a:off x="4" y="0"/>
              <a:ext cx="2223" cy="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2805" name="图片 13494" descr="图片1"/>
          <p:cNvPicPr>
            <a:picLocks noChangeAspect="1"/>
          </p:cNvPicPr>
          <p:nvPr/>
        </p:nvPicPr>
        <p:blipFill>
          <a:blip r:embed="rId6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</a:blip>
          <a:srcRect l="8908"/>
          <a:stretch>
            <a:fillRect/>
          </a:stretch>
        </p:blipFill>
        <p:spPr bwMode="auto">
          <a:xfrm>
            <a:off x="1524000" y="485775"/>
            <a:ext cx="367347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239349" y="5061182"/>
            <a:ext cx="3168352" cy="127214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37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战争初期北方失利的原因</a:t>
            </a:r>
            <a:endParaRPr lang="zh-CN" altLang="en-US" sz="37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3215680" y="5157193"/>
            <a:ext cx="8736971" cy="1261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en-US" altLang="zh-CN" sz="37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、南方</a:t>
            </a:r>
            <a:r>
              <a:rPr lang="zh-CN" altLang="en-US" sz="3700" b="1" dirty="0" smtClean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军队蓄谋已久，早有准备</a:t>
            </a:r>
            <a:endParaRPr lang="zh-CN" altLang="en-US" sz="37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sz="37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、缺乏优秀将领</a:t>
            </a:r>
            <a:endParaRPr lang="zh-CN" altLang="en-US" sz="37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3499" name="Picture 11" descr="南方联邦军队的灵魂人物-罗伯特-E-李，战前他是西点军校的高才生。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815413" y="1604798"/>
            <a:ext cx="3071912" cy="2675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3500" name="Picture 12" descr="南方的士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2277" y="1892830"/>
            <a:ext cx="2922619" cy="28167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3502" name="Text Box 14"/>
          <p:cNvSpPr txBox="1">
            <a:spLocks noChangeArrowheads="1"/>
          </p:cNvSpPr>
          <p:nvPr/>
        </p:nvSpPr>
        <p:spPr bwMode="auto">
          <a:xfrm>
            <a:off x="3983766" y="1796819"/>
            <a:ext cx="5856817" cy="698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3700" b="1" dirty="0">
                <a:latin typeface="微软雅黑" panose="020B0503020204020204" charset="-122"/>
                <a:ea typeface="微软雅黑" panose="020B0503020204020204" charset="-122"/>
              </a:rPr>
              <a:t>南方军队名将云集</a:t>
            </a:r>
            <a:r>
              <a:rPr lang="en-US" altLang="en-US" sz="3700" b="1" dirty="0">
                <a:latin typeface="微软雅黑" panose="020B0503020204020204" charset="-122"/>
                <a:ea typeface="微软雅黑" panose="020B0503020204020204" charset="-122"/>
              </a:rPr>
              <a:t>……</a:t>
            </a:r>
            <a:endParaRPr lang="en-US" altLang="zh-CN" sz="37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3503" name="Text Box 15"/>
          <p:cNvSpPr txBox="1">
            <a:spLocks noChangeArrowheads="1"/>
          </p:cNvSpPr>
          <p:nvPr/>
        </p:nvSpPr>
        <p:spPr bwMode="auto">
          <a:xfrm>
            <a:off x="1102785" y="4292601"/>
            <a:ext cx="7200900" cy="698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3700" b="1" dirty="0">
                <a:latin typeface="微软雅黑" panose="020B0503020204020204" charset="-122"/>
                <a:ea typeface="微软雅黑" panose="020B0503020204020204" charset="-122"/>
              </a:rPr>
              <a:t>北方接连出现战略失误 </a:t>
            </a:r>
            <a:r>
              <a:rPr lang="en-US" altLang="en-US" sz="3700" b="1" dirty="0">
                <a:latin typeface="微软雅黑" panose="020B0503020204020204" charset="-122"/>
                <a:ea typeface="微软雅黑" panose="020B0503020204020204" charset="-122"/>
              </a:rPr>
              <a:t>……</a:t>
            </a:r>
            <a:endParaRPr lang="en-US" altLang="zh-CN" sz="37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1" name="文本框 12"/>
          <p:cNvSpPr>
            <a:spLocks noChangeArrowheads="1"/>
          </p:cNvSpPr>
          <p:nvPr/>
        </p:nvSpPr>
        <p:spPr bwMode="auto">
          <a:xfrm>
            <a:off x="5135894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Calibri" panose="020F0502020204030204" pitchFamily="34" charset="0"/>
                <a:sym typeface="Calibri" panose="020F0502020204030204" pitchFamily="34" charset="0"/>
              </a:rPr>
              <a:t>过程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6480043" y="1508787"/>
            <a:ext cx="5272747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2" name="组合 12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14" name="矩形 13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5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6" grpId="0"/>
      <p:bldP spid="6349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1428751" y="2095501"/>
            <a:ext cx="9673167" cy="29700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如果你是林肯政府的要员，当南方挑起战争使北方陷入困境时，你应建议林肯总统：</a:t>
            </a:r>
            <a:endParaRPr lang="zh-CN" altLang="en-US" sz="37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7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A.</a:t>
            </a:r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向南方妥协    </a:t>
            </a:r>
            <a:r>
              <a:rPr lang="en-US" altLang="zh-CN" sz="37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B.</a:t>
            </a:r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把国家分裂成两部分</a:t>
            </a:r>
            <a:endParaRPr lang="zh-CN" altLang="en-US" sz="37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7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C.</a:t>
            </a:r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制定反击政策  </a:t>
            </a:r>
            <a:r>
              <a:rPr lang="en-US" altLang="zh-CN" sz="37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D.</a:t>
            </a:r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把广大群众动员起来</a:t>
            </a:r>
            <a:endParaRPr lang="zh-CN" altLang="en-US" sz="37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414" name="左弧形箭头 14"/>
          <p:cNvSpPr>
            <a:spLocks noChangeArrowheads="1"/>
          </p:cNvSpPr>
          <p:nvPr/>
        </p:nvSpPr>
        <p:spPr bwMode="auto">
          <a:xfrm>
            <a:off x="239184" y="1843617"/>
            <a:ext cx="1056216" cy="2808816"/>
          </a:xfrm>
          <a:prstGeom prst="curvedRightArrow">
            <a:avLst>
              <a:gd name="adj1" fmla="val 25030"/>
              <a:gd name="adj2" fmla="val 49998"/>
              <a:gd name="adj3" fmla="val 25000"/>
            </a:avLst>
          </a:prstGeom>
          <a:solidFill>
            <a:schemeClr val="accent1"/>
          </a:solidFill>
          <a:ln w="25400">
            <a:solidFill>
              <a:srgbClr val="385D8A"/>
            </a:solidFill>
            <a:miter lim="800000"/>
          </a:ln>
        </p:spPr>
        <p:txBody>
          <a:bodyPr lIns="121917" tIns="60958" rIns="121917" bIns="60958" anchor="ctr"/>
          <a:lstStyle/>
          <a:p>
            <a:pPr algn="ctr"/>
            <a:endParaRPr lang="zh-CN" altLang="en-US"/>
          </a:p>
        </p:txBody>
      </p:sp>
      <p:sp>
        <p:nvSpPr>
          <p:cNvPr id="17415" name="WordArt 17"/>
          <p:cNvSpPr>
            <a:spLocks noChangeArrowheads="1" noChangeShapeType="1" noTextEdit="1"/>
          </p:cNvSpPr>
          <p:nvPr/>
        </p:nvSpPr>
        <p:spPr bwMode="auto">
          <a:xfrm>
            <a:off x="8880310" y="5445224"/>
            <a:ext cx="1344084" cy="719667"/>
          </a:xfrm>
          <a:prstGeom prst="rect">
            <a:avLst/>
          </a:prstGeom>
        </p:spPr>
        <p:txBody>
          <a:bodyPr wrap="none" lIns="121917" tIns="60958" rIns="121917" bIns="60958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800" b="1" kern="10" dirty="0">
                <a:ln w="19050">
                  <a:solidFill>
                    <a:srgbClr val="99CCFF"/>
                  </a:solidFill>
                  <a:rou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endParaRPr lang="zh-CN" altLang="en-US" sz="4800" b="1" kern="10" dirty="0">
              <a:ln w="19050">
                <a:solidFill>
                  <a:srgbClr val="99CCFF"/>
                </a:solidFill>
                <a:rou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16" name="WordArt 18"/>
          <p:cNvSpPr>
            <a:spLocks noChangeArrowheads="1" noChangeShapeType="1" noTextEdit="1"/>
          </p:cNvSpPr>
          <p:nvPr/>
        </p:nvSpPr>
        <p:spPr bwMode="auto">
          <a:xfrm rot="5400000">
            <a:off x="-270933" y="2427817"/>
            <a:ext cx="2163233" cy="1151467"/>
          </a:xfrm>
          <a:prstGeom prst="rect">
            <a:avLst/>
          </a:prstGeom>
        </p:spPr>
        <p:txBody>
          <a:bodyPr vert="eaVert" wrap="none" lIns="121917" tIns="60958" rIns="121917" bIns="60958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4800" b="1" kern="10" dirty="0">
                <a:ln w="9525">
                  <a:noFill/>
                  <a:rou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情景再现</a:t>
            </a:r>
            <a:endParaRPr lang="zh-CN" altLang="en-US" sz="4800" b="1" kern="10" dirty="0">
              <a:ln w="9525">
                <a:noFill/>
                <a:round/>
              </a:ln>
              <a:solidFill>
                <a:srgbClr val="FF0000"/>
              </a:solidFill>
              <a:effectLst>
                <a:outerShdw dist="35921" dir="2700000" algn="ctr" rotWithShape="0">
                  <a:srgbClr val="C0C0C0">
                    <a:alpha val="75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8" name="文本框 12"/>
          <p:cNvSpPr>
            <a:spLocks noChangeArrowheads="1"/>
          </p:cNvSpPr>
          <p:nvPr/>
        </p:nvSpPr>
        <p:spPr bwMode="auto">
          <a:xfrm>
            <a:off x="5135894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Calibri" panose="020F0502020204030204" pitchFamily="34" charset="0"/>
                <a:sym typeface="Calibri" panose="020F0502020204030204" pitchFamily="34" charset="0"/>
              </a:rPr>
              <a:t>过程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480043" y="1508787"/>
            <a:ext cx="5272747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2" name="组合 9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11" name="矩形 10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《宅地法》"/>
          <p:cNvPicPr>
            <a:picLocks noChangeAspect="1" noChangeArrowheads="1"/>
          </p:cNvPicPr>
          <p:nvPr/>
        </p:nvPicPr>
        <p:blipFill>
          <a:blip r:embed="rId1" cstate="print"/>
          <a:srcRect r="1004"/>
          <a:stretch>
            <a:fillRect/>
          </a:stretch>
        </p:blipFill>
        <p:spPr bwMode="auto">
          <a:xfrm>
            <a:off x="5615519" y="1604796"/>
            <a:ext cx="5970269" cy="42753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339" name="Rectangle 14"/>
          <p:cNvSpPr>
            <a:spLocks noChangeArrowheads="1"/>
          </p:cNvSpPr>
          <p:nvPr/>
        </p:nvSpPr>
        <p:spPr bwMode="auto">
          <a:xfrm>
            <a:off x="5999990" y="5446653"/>
            <a:ext cx="4979035" cy="4895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 anchor="ctr">
            <a:spAutoFit/>
          </a:bodyPr>
          <a:lstStyle/>
          <a:p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</a:rPr>
              <a:t>1862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月</a:t>
            </a: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</a:rPr>
              <a:t>20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日颁布的</a:t>
            </a: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宅地法</a:t>
            </a: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en-US" altLang="zh-CN" b="1" dirty="0"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4340" name="Picture 16" descr="518"/>
          <p:cNvPicPr>
            <a:picLocks noChangeAspect="1" noChangeArrowheads="1"/>
          </p:cNvPicPr>
          <p:nvPr/>
        </p:nvPicPr>
        <p:blipFill>
          <a:blip r:embed="rId2" cstate="print"/>
          <a:srcRect l="2083" t="15741" r="1297" b="21239"/>
          <a:stretch>
            <a:fillRect/>
          </a:stretch>
        </p:blipFill>
        <p:spPr bwMode="auto">
          <a:xfrm>
            <a:off x="527382" y="4293097"/>
            <a:ext cx="5185833" cy="202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18" descr="02_clip_image034_0000"/>
          <p:cNvPicPr>
            <a:picLocks noChangeAspect="1" noChangeArrowheads="1"/>
          </p:cNvPicPr>
          <p:nvPr/>
        </p:nvPicPr>
        <p:blipFill>
          <a:blip r:embed="rId3" cstate="print"/>
          <a:srcRect l="21136"/>
          <a:stretch>
            <a:fillRect/>
          </a:stretch>
        </p:blipFill>
        <p:spPr bwMode="auto">
          <a:xfrm>
            <a:off x="1007436" y="1604797"/>
            <a:ext cx="3585633" cy="25738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72" name="Picture 20" descr="cac900fc8c398f3209244dfc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68275" y="1082319"/>
            <a:ext cx="12528551" cy="4364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71" name="Rectangle 19"/>
          <p:cNvSpPr>
            <a:spLocks noChangeArrowheads="1"/>
          </p:cNvSpPr>
          <p:nvPr/>
        </p:nvSpPr>
        <p:spPr bwMode="auto">
          <a:xfrm>
            <a:off x="1341428" y="1681757"/>
            <a:ext cx="9748817" cy="3431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 anchor="ctr">
            <a:spAutoFit/>
          </a:bodyPr>
          <a:lstStyle/>
          <a:p>
            <a:pPr algn="ctr"/>
            <a:r>
              <a:rPr lang="en-US" altLang="zh-CN" sz="4300" b="1" dirty="0" smtClean="0"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4300" b="1" dirty="0" smtClean="0">
                <a:latin typeface="微软雅黑" panose="020B0503020204020204" charset="-122"/>
                <a:ea typeface="微软雅黑" panose="020B0503020204020204" charset="-122"/>
              </a:rPr>
              <a:t>宅地法</a:t>
            </a:r>
            <a:r>
              <a:rPr lang="en-US" altLang="zh-CN" sz="4300" b="1" dirty="0" smtClean="0">
                <a:latin typeface="微软雅黑" panose="020B0503020204020204" charset="-122"/>
                <a:ea typeface="微软雅黑" panose="020B0503020204020204" charset="-122"/>
              </a:rPr>
              <a:t>》</a:t>
            </a:r>
            <a:endParaRPr lang="en-US" altLang="zh-CN" sz="4300" b="1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4300" b="1" dirty="0" smtClean="0">
                <a:latin typeface="微软雅黑" panose="020B0503020204020204" charset="-122"/>
                <a:ea typeface="微软雅黑" panose="020B0503020204020204" charset="-122"/>
              </a:rPr>
              <a:t>凡</a:t>
            </a:r>
            <a:r>
              <a:rPr lang="zh-CN" altLang="en-US" sz="4300" b="1" dirty="0">
                <a:latin typeface="微软雅黑" panose="020B0503020204020204" charset="-122"/>
                <a:ea typeface="微软雅黑" panose="020B0503020204020204" charset="-122"/>
              </a:rPr>
              <a:t>美国公民只要交付</a:t>
            </a:r>
            <a:r>
              <a:rPr lang="en-US" altLang="zh-CN" sz="4300" b="1" dirty="0">
                <a:latin typeface="微软雅黑" panose="020B0503020204020204" charset="-122"/>
                <a:ea typeface="微软雅黑" panose="020B0503020204020204" charset="-122"/>
              </a:rPr>
              <a:t>10</a:t>
            </a:r>
            <a:r>
              <a:rPr lang="zh-CN" altLang="en-US" sz="4300" b="1" dirty="0">
                <a:latin typeface="微软雅黑" panose="020B0503020204020204" charset="-122"/>
                <a:ea typeface="微软雅黑" panose="020B0503020204020204" charset="-122"/>
              </a:rPr>
              <a:t>美元的手续费，</a:t>
            </a:r>
            <a:endParaRPr lang="zh-CN" altLang="en-US" sz="43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4300" b="1" dirty="0">
                <a:latin typeface="微软雅黑" panose="020B0503020204020204" charset="-122"/>
                <a:ea typeface="微软雅黑" panose="020B0503020204020204" charset="-122"/>
              </a:rPr>
              <a:t>即可在</a:t>
            </a:r>
            <a:r>
              <a:rPr lang="zh-CN" altLang="en-US" sz="4300" b="1" dirty="0">
                <a:solidFill>
                  <a:srgbClr val="3333FF"/>
                </a:solidFill>
                <a:latin typeface="微软雅黑" panose="020B0503020204020204" charset="-122"/>
                <a:ea typeface="微软雅黑" panose="020B0503020204020204" charset="-122"/>
              </a:rPr>
              <a:t>西部获得一块土地</a:t>
            </a:r>
            <a:r>
              <a:rPr lang="zh-CN" altLang="en-US" sz="4300" b="1" dirty="0">
                <a:latin typeface="微软雅黑" panose="020B0503020204020204" charset="-122"/>
                <a:ea typeface="微软雅黑" panose="020B0503020204020204" charset="-122"/>
              </a:rPr>
              <a:t>，连续耕种</a:t>
            </a:r>
            <a:endParaRPr lang="zh-CN" altLang="en-US" sz="43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4300" b="1" dirty="0">
                <a:latin typeface="微软雅黑" panose="020B0503020204020204" charset="-122"/>
                <a:ea typeface="微软雅黑" panose="020B0503020204020204" charset="-122"/>
              </a:rPr>
              <a:t>五年以上，这块土地就可成为他的私</a:t>
            </a:r>
            <a:endParaRPr lang="zh-CN" altLang="en-US" sz="43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4300" b="1" dirty="0">
                <a:latin typeface="微软雅黑" panose="020B0503020204020204" charset="-122"/>
                <a:ea typeface="微软雅黑" panose="020B0503020204020204" charset="-122"/>
              </a:rPr>
              <a:t>有财产。 </a:t>
            </a:r>
            <a:endParaRPr lang="zh-CN" altLang="en-US" sz="43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20" name="文本框 12"/>
          <p:cNvSpPr>
            <a:spLocks noChangeArrowheads="1"/>
          </p:cNvSpPr>
          <p:nvPr/>
        </p:nvSpPr>
        <p:spPr bwMode="auto">
          <a:xfrm>
            <a:off x="5039883" y="93272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Calibri" panose="020F0502020204030204" pitchFamily="34" charset="0"/>
                <a:sym typeface="Calibri" panose="020F0502020204030204" pitchFamily="34" charset="0"/>
              </a:rPr>
              <a:t>过程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" name="直接连接符 20"/>
          <p:cNvSpPr>
            <a:spLocks noChangeShapeType="1"/>
          </p:cNvSpPr>
          <p:nvPr/>
        </p:nvSpPr>
        <p:spPr bwMode="auto">
          <a:xfrm>
            <a:off x="6480043" y="1508787"/>
            <a:ext cx="5272747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2" name="组合 11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13" name="矩形 12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2" dur="5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5" dur="50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1" grpId="0"/>
      <p:bldP spid="23571" grpId="1"/>
      <p:bldP spid="19" grpId="0" bldLvl="0" animBg="1"/>
      <p:bldP spid="20" grpId="0"/>
      <p:bldP spid="21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林肯宣读《解放黑人奴隶宣言》"/>
          <p:cNvPicPr>
            <a:picLocks noChangeAspect="1" noChangeArrowheads="1"/>
          </p:cNvPicPr>
          <p:nvPr/>
        </p:nvPicPr>
        <p:blipFill>
          <a:blip r:embed="rId1" cstate="print"/>
          <a:srcRect r="21062"/>
          <a:stretch>
            <a:fillRect/>
          </a:stretch>
        </p:blipFill>
        <p:spPr bwMode="auto">
          <a:xfrm>
            <a:off x="719667" y="1604798"/>
            <a:ext cx="5759451" cy="4351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13"/>
          <p:cNvSpPr>
            <a:spLocks noChangeArrowheads="1"/>
          </p:cNvSpPr>
          <p:nvPr/>
        </p:nvSpPr>
        <p:spPr bwMode="auto">
          <a:xfrm>
            <a:off x="1487488" y="5925278"/>
            <a:ext cx="8979363" cy="61555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21917" tIns="60958" rIns="121917" bIns="60958" anchor="ctr">
            <a:spAutoFit/>
          </a:bodyPr>
          <a:lstStyle/>
          <a:p>
            <a:r>
              <a:rPr lang="en-US" altLang="zh-CN" sz="3200" b="1" dirty="0" smtClean="0">
                <a:latin typeface="微软雅黑" panose="020B0503020204020204" charset="-122"/>
                <a:ea typeface="微软雅黑" panose="020B0503020204020204" charset="-122"/>
              </a:rPr>
              <a:t>1862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3200" b="1" dirty="0" smtClean="0">
                <a:latin typeface="微软雅黑" panose="020B0503020204020204" charset="-122"/>
                <a:ea typeface="微软雅黑" panose="020B0503020204020204" charset="-122"/>
              </a:rPr>
              <a:t>9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</a:rPr>
              <a:t>月，林肯颁布了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解放黑人奴隶宣言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》</a:t>
            </a:r>
            <a:endParaRPr lang="en-US" altLang="zh-CN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5364" name="Picture 16" descr="2009624117186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40150" y="1700809"/>
            <a:ext cx="3354917" cy="3314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93" name="Picture 17" descr="cac900fc8c398f3209244df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432725" y="1508787"/>
            <a:ext cx="12335935" cy="4537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4" name="Rectangle 18"/>
          <p:cNvSpPr>
            <a:spLocks noChangeArrowheads="1"/>
          </p:cNvSpPr>
          <p:nvPr/>
        </p:nvSpPr>
        <p:spPr bwMode="auto">
          <a:xfrm>
            <a:off x="1524001" y="2313342"/>
            <a:ext cx="8453590" cy="29700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 anchor="ctr">
            <a:spAutoFit/>
          </a:bodyPr>
          <a:lstStyle/>
          <a:p>
            <a:r>
              <a:rPr lang="zh-CN" altLang="en-US" sz="3700" b="1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zh-CN" altLang="en-US" sz="3700" b="1" dirty="0">
                <a:solidFill>
                  <a:srgbClr val="3333FF"/>
                </a:solidFill>
                <a:latin typeface="微软雅黑" panose="020B0503020204020204" charset="-122"/>
                <a:ea typeface="微软雅黑" panose="020B0503020204020204" charset="-122"/>
              </a:rPr>
              <a:t>在叛乱地区</a:t>
            </a:r>
            <a:r>
              <a:rPr lang="zh-CN" altLang="en-US" sz="3700" b="1" dirty="0">
                <a:latin typeface="微软雅黑" panose="020B0503020204020204" charset="-122"/>
                <a:ea typeface="微软雅黑" panose="020B0503020204020204" charset="-122"/>
              </a:rPr>
              <a:t>）“为人占有而做奴隶</a:t>
            </a:r>
            <a:endParaRPr lang="zh-CN" altLang="en-US" sz="37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3700" b="1" dirty="0">
                <a:latin typeface="微软雅黑" panose="020B0503020204020204" charset="-122"/>
                <a:ea typeface="微软雅黑" panose="020B0503020204020204" charset="-122"/>
              </a:rPr>
              <a:t>的人们都应在那时（指</a:t>
            </a:r>
            <a:r>
              <a:rPr lang="en-US" altLang="zh-CN" sz="3700" b="1" dirty="0">
                <a:latin typeface="微软雅黑" panose="020B0503020204020204" charset="-122"/>
                <a:ea typeface="微软雅黑" panose="020B0503020204020204" charset="-122"/>
              </a:rPr>
              <a:t>1863</a:t>
            </a:r>
            <a:r>
              <a:rPr lang="zh-CN" altLang="en-US" sz="3700" b="1" dirty="0">
                <a:latin typeface="微软雅黑" panose="020B0503020204020204" charset="-122"/>
                <a:ea typeface="微软雅黑" panose="020B0503020204020204" charset="-122"/>
              </a:rPr>
              <a:t>年元旦）</a:t>
            </a:r>
            <a:endParaRPr lang="zh-CN" altLang="en-US" sz="37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3700" b="1" dirty="0">
                <a:latin typeface="微软雅黑" panose="020B0503020204020204" charset="-122"/>
                <a:ea typeface="微软雅黑" panose="020B0503020204020204" charset="-122"/>
              </a:rPr>
              <a:t>及以后</a:t>
            </a:r>
            <a:r>
              <a:rPr lang="zh-CN" altLang="en-US" sz="3700" b="1" dirty="0">
                <a:solidFill>
                  <a:srgbClr val="3333FF"/>
                </a:solidFill>
                <a:latin typeface="微软雅黑" panose="020B0503020204020204" charset="-122"/>
                <a:ea typeface="微软雅黑" panose="020B0503020204020204" charset="-122"/>
              </a:rPr>
              <a:t>永远获得自由</a:t>
            </a:r>
            <a:r>
              <a:rPr lang="zh-CN" altLang="en-US" sz="3700" b="1" dirty="0">
                <a:latin typeface="微软雅黑" panose="020B0503020204020204" charset="-122"/>
                <a:ea typeface="微软雅黑" panose="020B0503020204020204" charset="-122"/>
              </a:rPr>
              <a:t>” ，“合众国政府</a:t>
            </a:r>
            <a:endParaRPr lang="zh-CN" altLang="en-US" sz="37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3700" b="1" dirty="0">
                <a:latin typeface="微软雅黑" panose="020B0503020204020204" charset="-122"/>
                <a:ea typeface="微软雅黑" panose="020B0503020204020204" charset="-122"/>
              </a:rPr>
              <a:t>行政部门，包括陆海军当局，将承认</a:t>
            </a:r>
            <a:endParaRPr lang="zh-CN" altLang="en-US" sz="37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3700" b="1" dirty="0">
                <a:latin typeface="微软雅黑" panose="020B0503020204020204" charset="-122"/>
                <a:ea typeface="微软雅黑" panose="020B0503020204020204" charset="-122"/>
              </a:rPr>
              <a:t>并保障上述人等的自由。 ”</a:t>
            </a:r>
            <a:endParaRPr lang="zh-CN" altLang="en-US" sz="37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9" name="文本框 12"/>
          <p:cNvSpPr>
            <a:spLocks noChangeArrowheads="1"/>
          </p:cNvSpPr>
          <p:nvPr/>
        </p:nvSpPr>
        <p:spPr bwMode="auto">
          <a:xfrm>
            <a:off x="5039883" y="93272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Calibri" panose="020F0502020204030204" pitchFamily="34" charset="0"/>
                <a:sym typeface="Calibri" panose="020F0502020204030204" pitchFamily="34" charset="0"/>
              </a:rPr>
              <a:t>过程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480043" y="1508787"/>
            <a:ext cx="5272747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2" name="组合 10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12" name="矩形 11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536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9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nimBg="1"/>
      <p:bldP spid="24594" grpId="0"/>
      <p:bldP spid="24594" grpId="1"/>
      <p:bldP spid="18" grpId="0" bldLvl="0" animBg="1"/>
      <p:bldP spid="19" grpId="0"/>
      <p:bldP spid="20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内容占位符 165889" descr="ART_2797"/>
          <p:cNvPicPr>
            <a:picLocks noChangeAspect="1"/>
          </p:cNvPicPr>
          <p:nvPr>
            <p:ph sz="half" idx="1"/>
          </p:nvPr>
        </p:nvPicPr>
        <p:blipFill>
          <a:blip r:embed="rId1">
            <a:grayscl/>
          </a:blip>
          <a:srcRect/>
          <a:stretch>
            <a:fillRect/>
          </a:stretch>
        </p:blipFill>
        <p:spPr>
          <a:xfrm>
            <a:off x="1558925" y="-26988"/>
            <a:ext cx="9144000" cy="6858001"/>
          </a:xfrm>
          <a:solidFill>
            <a:srgbClr val="FF0066"/>
          </a:solidFill>
          <a:ln>
            <a:solidFill>
              <a:srgbClr val="CC3300"/>
            </a:solidFill>
            <a:prstDash val="sysDot"/>
          </a:ln>
          <a:effectLst>
            <a:prstShdw prst="shdw13" dist="53882" dir="13500000">
              <a:schemeClr val="bg2"/>
            </a:prstShdw>
          </a:effectLst>
        </p:spPr>
      </p:pic>
      <p:sp>
        <p:nvSpPr>
          <p:cNvPr id="38914" name="矩形 165890"/>
          <p:cNvSpPr>
            <a:spLocks noChangeArrowheads="1"/>
          </p:cNvSpPr>
          <p:nvPr/>
        </p:nvSpPr>
        <p:spPr bwMode="auto">
          <a:xfrm>
            <a:off x="4008438" y="981075"/>
            <a:ext cx="4562475" cy="40306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《</a:t>
            </a:r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宅地法</a:t>
            </a:r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》</a:t>
            </a:r>
            <a:endParaRPr lang="en-US" altLang="zh-CN" sz="2800" b="1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《</a:t>
            </a:r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解放黑人奴隶宣言</a:t>
            </a:r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》</a:t>
            </a:r>
            <a:endParaRPr lang="en-US" altLang="zh-CN" sz="2800" b="1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意义：</a:t>
            </a:r>
            <a:r>
              <a:rPr lang="zh-CN" altLang="en-US" sz="4000" b="1">
                <a:solidFill>
                  <a:srgbClr val="FF0000"/>
                </a:solidFill>
                <a:latin typeface="Calibri" panose="020F0502020204030204" pitchFamily="34" charset="0"/>
                <a:sym typeface="+mn-ea"/>
              </a:rPr>
              <a:t>这两部法令调动了人民群众的积极性，扭转了战局，成为</a:t>
            </a:r>
            <a:r>
              <a:rPr lang="zh-CN" altLang="en-US" sz="4000" b="1">
                <a:solidFill>
                  <a:srgbClr val="0000FF"/>
                </a:solidFill>
                <a:latin typeface="Calibri" panose="020F0502020204030204" pitchFamily="34" charset="0"/>
                <a:sym typeface="+mn-ea"/>
              </a:rPr>
              <a:t>美国内战的转折点</a:t>
            </a:r>
            <a:endParaRPr lang="zh-CN" altLang="en-US" sz="40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165892" name="五角星 165891"/>
          <p:cNvSpPr/>
          <p:nvPr/>
        </p:nvSpPr>
        <p:spPr>
          <a:xfrm>
            <a:off x="2063750" y="3573463"/>
            <a:ext cx="790575" cy="719137"/>
          </a:xfrm>
          <a:prstGeom prst="star5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图片 129025" descr="1234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008188" y="1038225"/>
            <a:ext cx="7696200" cy="5240338"/>
          </a:xfrm>
          <a:prstGeom prst="rect">
            <a:avLst/>
          </a:prstGeom>
          <a:noFill/>
          <a:ln w="57150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39938" name="文本框 129026"/>
          <p:cNvSpPr txBox="1">
            <a:spLocks noChangeArrowheads="1"/>
          </p:cNvSpPr>
          <p:nvPr/>
        </p:nvSpPr>
        <p:spPr bwMode="auto">
          <a:xfrm>
            <a:off x="1730375" y="6278563"/>
            <a:ext cx="8707438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1865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年4月，南北将领罗伯特</a:t>
            </a:r>
            <a:r>
              <a:rPr lang="en-US" altLang="zh-CN" sz="2800" b="1">
                <a:ea typeface="黑体" panose="02010609060101010101" pitchFamily="2" charset="-122"/>
              </a:rPr>
              <a:t>·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李和格兰特商讨投降事宜</a:t>
            </a:r>
            <a:endParaRPr lang="zh-CN" altLang="en-US" sz="28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9028" name="文本框 129027"/>
          <p:cNvSpPr txBox="1">
            <a:spLocks noChangeArrowheads="1"/>
          </p:cNvSpPr>
          <p:nvPr/>
        </p:nvSpPr>
        <p:spPr bwMode="auto">
          <a:xfrm>
            <a:off x="4930775" y="174625"/>
            <a:ext cx="5737225" cy="6445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186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5年4月，</a:t>
            </a:r>
            <a:r>
              <a:rPr lang="zh-CN" altLang="en-US" sz="3600" b="1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南方军队投降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9029" name="动作按钮: 自定义 12902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1704975" y="46038"/>
            <a:ext cx="3200400" cy="917575"/>
          </a:xfrm>
          <a:prstGeom prst="actionButtonBlank">
            <a:avLst/>
          </a:prstGeom>
          <a:solidFill>
            <a:srgbClr val="FFFF00">
              <a:alpha val="83920"/>
            </a:srgbClr>
          </a:solidFill>
          <a:ln w="22225">
            <a:solidFill>
              <a:srgbClr val="FF0000"/>
            </a:solidFill>
            <a:miter lim="800000"/>
          </a:ln>
        </p:spPr>
        <p:txBody>
          <a:bodyPr wrap="none" lIns="90170" tIns="46990" rIns="90170" bIns="46990" anchor="ctr"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、战争结束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blinds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9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9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8" grpId="0" bldLvl="0"/>
      <p:bldP spid="129028" grpId="1" bldLvl="0"/>
      <p:bldP spid="129028" grpId="2" bldLvl="0"/>
      <p:bldP spid="129028" grpId="3" bldLvl="0"/>
      <p:bldP spid="129028" grpId="4" bldLvl="0"/>
      <p:bldP spid="129028" grpId="5" bldLvl="0"/>
      <p:bldP spid="129028" grpId="6" bldLvl="0"/>
      <p:bldP spid="129028" grpId="7" bldLvl="0"/>
      <p:bldP spid="129028" grpId="8" bldLvl="0" animBg="1"/>
      <p:bldP spid="129029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1" name="组合 130049"/>
          <p:cNvGrpSpPr/>
          <p:nvPr/>
        </p:nvGrpSpPr>
        <p:grpSpPr bwMode="auto">
          <a:xfrm>
            <a:off x="1524000" y="0"/>
            <a:ext cx="9144000" cy="793750"/>
            <a:chOff x="0" y="0"/>
            <a:chExt cx="14400" cy="1248"/>
          </a:xfrm>
        </p:grpSpPr>
        <p:sp>
          <p:nvSpPr>
            <p:cNvPr id="40964" name="矩形 130050"/>
            <p:cNvSpPr>
              <a:spLocks noChangeArrowheads="1"/>
            </p:cNvSpPr>
            <p:nvPr/>
          </p:nvSpPr>
          <p:spPr bwMode="auto">
            <a:xfrm>
              <a:off x="0" y="0"/>
              <a:ext cx="14400" cy="124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pic>
          <p:nvPicPr>
            <p:cNvPr id="40965" name="图片 130051" descr="109158828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3487" y="0"/>
              <a:ext cx="913" cy="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966" name="图片 130052" descr="0000760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9253" t="22906" r="23352" b="22491"/>
            <a:stretch>
              <a:fillRect/>
            </a:stretch>
          </p:blipFill>
          <p:spPr bwMode="auto">
            <a:xfrm>
              <a:off x="10829" y="410"/>
              <a:ext cx="1360" cy="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0962" name="文本框 130053"/>
          <p:cNvSpPr txBox="1">
            <a:spLocks noChangeArrowheads="1"/>
          </p:cNvSpPr>
          <p:nvPr/>
        </p:nvSpPr>
        <p:spPr bwMode="auto">
          <a:xfrm>
            <a:off x="1774825" y="117475"/>
            <a:ext cx="4314825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CC00"/>
                </a:solidFill>
                <a:ea typeface="楷体" panose="02010609060101010101" charset="-122"/>
                <a:cs typeface="楷体" panose="02010609060101010101" charset="-122"/>
              </a:rPr>
              <a:t>美国南北战争的影响</a:t>
            </a:r>
            <a:endParaRPr lang="zh-CN" altLang="en-US"/>
          </a:p>
        </p:txBody>
      </p:sp>
      <p:sp>
        <p:nvSpPr>
          <p:cNvPr id="40963" name="矩形 130054"/>
          <p:cNvSpPr>
            <a:spLocks noChangeArrowheads="1" noChangeShapeType="1" noTextEdit="1"/>
          </p:cNvSpPr>
          <p:nvPr/>
        </p:nvSpPr>
        <p:spPr bwMode="auto">
          <a:xfrm>
            <a:off x="2927350" y="2060575"/>
            <a:ext cx="6858000" cy="2997200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</a:bodyPr>
          <a:lstStyle/>
          <a:p>
            <a:pPr algn="ctr"/>
            <a:r>
              <a:rPr lang="zh-CN" altLang="en-US" sz="54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第三篇章</a:t>
            </a:r>
            <a:endParaRPr lang="zh-CN" altLang="en-US" sz="5400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54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转危为安  联邦新生</a:t>
            </a:r>
            <a:endParaRPr lang="zh-CN" altLang="en-US" sz="5400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 Box 4"/>
          <p:cNvSpPr txBox="1">
            <a:spLocks noChangeArrowheads="1"/>
          </p:cNvSpPr>
          <p:nvPr/>
        </p:nvSpPr>
        <p:spPr bwMode="auto">
          <a:xfrm>
            <a:off x="1524000" y="4857750"/>
            <a:ext cx="8521700" cy="1662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 anchorCtr="1">
            <a:spAutoFit/>
          </a:bodyPr>
          <a:lstStyle/>
          <a:p>
            <a:pPr eaLnBrk="0" hangingPunct="0"/>
            <a:r>
              <a:rPr lang="zh-CN" altLang="en-US" sz="1700">
                <a:solidFill>
                  <a:srgbClr val="333333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　　 </a:t>
            </a:r>
            <a:r>
              <a:rPr lang="en-US" altLang="zh-CN" sz="3600" b="1"/>
              <a:t>1865</a:t>
            </a:r>
            <a:r>
              <a:rPr lang="zh-CN" altLang="en-US" sz="3600" b="1"/>
              <a:t>年</a:t>
            </a:r>
            <a:r>
              <a:rPr lang="en-US" altLang="zh-CN" sz="3600" b="1"/>
              <a:t>4</a:t>
            </a:r>
            <a:r>
              <a:rPr lang="zh-CN" altLang="en-US" sz="3600" b="1"/>
              <a:t>月</a:t>
            </a:r>
            <a:r>
              <a:rPr lang="en-US" altLang="zh-CN" sz="3600" b="1"/>
              <a:t>14</a:t>
            </a:r>
            <a:r>
              <a:rPr lang="zh-CN" altLang="en-US" sz="3600" b="1"/>
              <a:t>日晚，林肯在华盛顿的福特剧院遭南方派遣的杀手</a:t>
            </a:r>
            <a:r>
              <a:rPr lang="en-US" altLang="zh-CN" sz="3600" b="1"/>
              <a:t>——</a:t>
            </a:r>
            <a:r>
              <a:rPr lang="zh-CN" altLang="en-US" sz="3600" b="1"/>
              <a:t>演员蒲斯刺杀身亡。</a:t>
            </a:r>
            <a:endParaRPr lang="zh-CN" altLang="en-US" sz="3600" b="1"/>
          </a:p>
        </p:txBody>
      </p:sp>
      <p:pic>
        <p:nvPicPr>
          <p:cNvPr id="41986" name="Picture 5" descr="tem048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24000" y="0"/>
            <a:ext cx="8858250" cy="456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矩形 6"/>
          <p:cNvSpPr>
            <a:spLocks noChangeArrowheads="1"/>
          </p:cNvSpPr>
          <p:nvPr/>
        </p:nvSpPr>
        <p:spPr bwMode="auto">
          <a:xfrm>
            <a:off x="4167188" y="214313"/>
            <a:ext cx="4572000" cy="368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林肯遇刺！</a:t>
            </a:r>
            <a:endParaRPr lang="zh-CN" altLang="en-US">
              <a:latin typeface="华文行楷" panose="02010800040101010101" charset="-122"/>
              <a:ea typeface="华文行楷" panose="02010800040101010101" charset="-122"/>
              <a:cs typeface="华文行楷" panose="02010800040101010101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Text Box 3"/>
          <p:cNvSpPr txBox="1">
            <a:spLocks noChangeArrowheads="1"/>
          </p:cNvSpPr>
          <p:nvPr/>
        </p:nvSpPr>
        <p:spPr bwMode="auto">
          <a:xfrm>
            <a:off x="1992313" y="3500438"/>
            <a:ext cx="8077200" cy="644525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Arial Narrow" panose="020B0606020202030204"/>
              </a:rPr>
              <a:t>林肯在南北战争中所要解决的</a:t>
            </a:r>
            <a:r>
              <a:rPr lang="zh-CN" altLang="en-US" sz="3600" b="1">
                <a:solidFill>
                  <a:srgbClr val="FF0000"/>
                </a:solidFill>
                <a:latin typeface="Arial Narrow" panose="020B0606020202030204"/>
              </a:rPr>
              <a:t>根本问题</a:t>
            </a:r>
            <a:endParaRPr lang="zh-CN" altLang="en-US" sz="3600" b="1">
              <a:solidFill>
                <a:srgbClr val="FF0000"/>
              </a:solidFill>
              <a:latin typeface="Arial Narrow" panose="020B0606020202030204"/>
            </a:endParaRPr>
          </a:p>
        </p:txBody>
      </p:sp>
      <p:sp>
        <p:nvSpPr>
          <p:cNvPr id="126980" name="Rectangle 4"/>
          <p:cNvSpPr>
            <a:spLocks noChangeArrowheads="1"/>
          </p:cNvSpPr>
          <p:nvPr/>
        </p:nvSpPr>
        <p:spPr bwMode="auto">
          <a:xfrm>
            <a:off x="3792538" y="4581525"/>
            <a:ext cx="5399087" cy="830263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rgbClr val="0000FF"/>
                </a:solidFill>
                <a:latin typeface="Arial Narrow" panose="020B0606020202030204"/>
              </a:rPr>
              <a:t>维护国家的统一</a:t>
            </a:r>
            <a:endParaRPr lang="zh-CN" altLang="en-US" sz="4800" b="1">
              <a:solidFill>
                <a:srgbClr val="0000FF"/>
              </a:solidFill>
              <a:latin typeface="Arial Narrow" panose="020B0606020202030204"/>
            </a:endParaRPr>
          </a:p>
        </p:txBody>
      </p:sp>
      <p:sp>
        <p:nvSpPr>
          <p:cNvPr id="43011" name="Rectangle 4"/>
          <p:cNvSpPr>
            <a:spLocks noChangeArrowheads="1"/>
          </p:cNvSpPr>
          <p:nvPr/>
        </p:nvSpPr>
        <p:spPr bwMode="auto">
          <a:xfrm>
            <a:off x="2063750" y="260350"/>
            <a:ext cx="4773613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</a:rPr>
              <a:t>林肯</a:t>
            </a:r>
            <a:r>
              <a:rPr lang="zh-CN" altLang="en-US" sz="3600" b="1"/>
              <a:t>的主要历史贡献：</a:t>
            </a:r>
            <a:endParaRPr lang="zh-CN" altLang="en-US" sz="3600" b="1"/>
          </a:p>
        </p:txBody>
      </p:sp>
      <p:sp>
        <p:nvSpPr>
          <p:cNvPr id="132101" name="Text Box 5"/>
          <p:cNvSpPr txBox="1">
            <a:spLocks noChangeArrowheads="1"/>
          </p:cNvSpPr>
          <p:nvPr/>
        </p:nvSpPr>
        <p:spPr bwMode="auto">
          <a:xfrm>
            <a:off x="3287713" y="1844675"/>
            <a:ext cx="4321175" cy="13223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</a:rPr>
              <a:t>、</a:t>
            </a: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维护国家统一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</a:rPr>
              <a:t>、</a:t>
            </a: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解放黑人奴隶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3013" name="Text Box 6"/>
          <p:cNvSpPr txBox="1">
            <a:spLocks noChangeArrowheads="1"/>
          </p:cNvSpPr>
          <p:nvPr/>
        </p:nvSpPr>
        <p:spPr bwMode="auto">
          <a:xfrm>
            <a:off x="2208213" y="1052513"/>
            <a:ext cx="367347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（</a:t>
            </a:r>
            <a:r>
              <a:rPr lang="en-US" altLang="zh-CN" sz="2800" b="1"/>
              <a:t>P114</a:t>
            </a:r>
            <a:r>
              <a:rPr lang="zh-CN" altLang="en-US" sz="2800" b="1"/>
              <a:t>页第一自然段）</a:t>
            </a:r>
            <a:endParaRPr lang="zh-CN" altLang="en-US" sz="2800" b="1"/>
          </a:p>
        </p:txBody>
      </p:sp>
      <p:sp>
        <p:nvSpPr>
          <p:cNvPr id="132103" name="Rectangle 7"/>
          <p:cNvSpPr>
            <a:spLocks noChangeArrowheads="1"/>
          </p:cNvSpPr>
          <p:nvPr/>
        </p:nvSpPr>
        <p:spPr bwMode="auto">
          <a:xfrm>
            <a:off x="5375275" y="6200775"/>
            <a:ext cx="1873250" cy="3683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16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hlinkClick r:id="rId1"/>
              </a:rPr>
              <a:t>点此播放教学视频</a:t>
            </a: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hlinkClick r:id="rId1"/>
              </a:rPr>
              <a:t>            </a:t>
            </a:r>
            <a:endParaRPr lang="zh-CN" altLang="en-US" b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32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32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6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9" grpId="0"/>
      <p:bldP spid="12698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云形标注 174081"/>
          <p:cNvSpPr/>
          <p:nvPr/>
        </p:nvSpPr>
        <p:spPr>
          <a:xfrm>
            <a:off x="2351088" y="692150"/>
            <a:ext cx="5976937" cy="2305050"/>
          </a:xfrm>
          <a:prstGeom prst="cloudCallout">
            <a:avLst>
              <a:gd name="adj1" fmla="val 23176"/>
              <a:gd name="adj2" fmla="val 99171"/>
            </a:avLst>
          </a:prstGeom>
          <a:pattFill prst="sphere">
            <a:fgClr>
              <a:srgbClr val="FFFFCC"/>
            </a:fgClr>
            <a:bgClr>
              <a:srgbClr val="FFFFFF"/>
            </a:bgClr>
          </a:pattFill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ffectLst>
            <a:outerShdw dist="107763" dir="2699999" algn="ctr" rotWithShape="0">
              <a:srgbClr val="FFFFCC">
                <a:alpha val="50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defRPr/>
            </a:pPr>
            <a:r>
              <a:rPr lang="zh-CN" altLang="en-US" sz="24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美国南北战争最大的成果是什么</a:t>
            </a:r>
            <a:r>
              <a:rPr lang="en-US" altLang="zh-CN" sz="24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?</a:t>
            </a:r>
            <a:endParaRPr lang="en-US" altLang="zh-CN" sz="2400" b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defRPr/>
            </a:pPr>
            <a:r>
              <a:rPr lang="zh-CN" altLang="en-US" sz="24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南北战争的历史意义是什么</a:t>
            </a:r>
            <a:r>
              <a:rPr lang="en-US" altLang="zh-CN" sz="24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? </a:t>
            </a:r>
            <a:endParaRPr lang="en-US" altLang="zh-CN" sz="2400" b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74083" name="图片 174082" descr="4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888163" y="2133600"/>
            <a:ext cx="3048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084" name="矩形 174083"/>
          <p:cNvSpPr>
            <a:spLocks noChangeArrowheads="1"/>
          </p:cNvSpPr>
          <p:nvPr/>
        </p:nvSpPr>
        <p:spPr bwMode="auto">
          <a:xfrm>
            <a:off x="2351088" y="4422775"/>
            <a:ext cx="7561262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en-US" altLang="zh-CN" sz="2000" b="1">
                <a:solidFill>
                  <a:srgbClr val="FF0066"/>
                </a:solidFill>
              </a:rPr>
              <a:t>   </a:t>
            </a:r>
            <a:r>
              <a:rPr lang="zh-CN" altLang="en-US" sz="2800" b="1">
                <a:solidFill>
                  <a:srgbClr val="FF0066"/>
                </a:solidFill>
              </a:rPr>
              <a:t>成果</a:t>
            </a:r>
            <a:r>
              <a:rPr lang="zh-CN" altLang="en-US" sz="2800" b="1"/>
              <a:t>：维护了国家统一，废除了黑人奴隶制</a:t>
            </a:r>
            <a:endParaRPr lang="zh-CN" altLang="en-US" sz="2800" b="1"/>
          </a:p>
        </p:txBody>
      </p:sp>
      <p:sp>
        <p:nvSpPr>
          <p:cNvPr id="174085" name="矩形 174084"/>
          <p:cNvSpPr>
            <a:spLocks noChangeArrowheads="1"/>
          </p:cNvSpPr>
          <p:nvPr/>
        </p:nvSpPr>
        <p:spPr bwMode="auto">
          <a:xfrm>
            <a:off x="1774825" y="5013325"/>
            <a:ext cx="8424863" cy="18145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66"/>
                </a:solidFill>
              </a:rPr>
              <a:t>历史意义</a:t>
            </a:r>
            <a:r>
              <a:rPr lang="zh-CN" altLang="en-US" sz="2800" b="1"/>
              <a:t>：南北战争是美国历史上的第二次资产阶级革命。经过这次战争，美国废除了奴隶制度，扫清了资本主义发展的又一障碍，为以后经济的迅速发展创造条件。</a:t>
            </a:r>
            <a:endParaRPr lang="zh-CN" altLang="en-US" sz="2800" b="1"/>
          </a:p>
        </p:txBody>
      </p:sp>
      <p:sp>
        <p:nvSpPr>
          <p:cNvPr id="174086" name="文本框 174085"/>
          <p:cNvSpPr txBox="1">
            <a:spLocks noChangeArrowheads="1"/>
          </p:cNvSpPr>
          <p:nvPr/>
        </p:nvSpPr>
        <p:spPr bwMode="auto">
          <a:xfrm>
            <a:off x="3000375" y="333375"/>
            <a:ext cx="4608513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66"/>
                </a:solidFill>
              </a:rPr>
              <a:t>小组合作探究（二）</a:t>
            </a:r>
            <a:endParaRPr lang="zh-CN" altLang="en-US" sz="2400" b="1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74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74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2" grpId="0" bldLvl="0" animBg="1"/>
      <p:bldP spid="17408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Line 2"/>
          <p:cNvSpPr>
            <a:spLocks noChangeShapeType="1"/>
          </p:cNvSpPr>
          <p:nvPr/>
        </p:nvSpPr>
        <p:spPr bwMode="auto">
          <a:xfrm>
            <a:off x="1524000" y="5334000"/>
            <a:ext cx="9067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3"/>
          <p:cNvGrpSpPr/>
          <p:nvPr/>
        </p:nvGrpSpPr>
        <p:grpSpPr bwMode="auto">
          <a:xfrm>
            <a:off x="2057400" y="3124200"/>
            <a:ext cx="3505200" cy="2173288"/>
            <a:chOff x="336" y="1968"/>
            <a:chExt cx="2208" cy="1369"/>
          </a:xfrm>
        </p:grpSpPr>
        <p:sp>
          <p:nvSpPr>
            <p:cNvPr id="45067" name="Freeform 4"/>
            <p:cNvSpPr>
              <a:spLocks noChangeArrowheads="1"/>
            </p:cNvSpPr>
            <p:nvPr/>
          </p:nvSpPr>
          <p:spPr bwMode="auto">
            <a:xfrm>
              <a:off x="336" y="1968"/>
              <a:ext cx="2208" cy="1369"/>
            </a:xfrm>
            <a:custGeom>
              <a:avLst/>
              <a:gdLst>
                <a:gd name="T0" fmla="*/ 8638 w 924"/>
                <a:gd name="T1" fmla="*/ 0 h 623"/>
                <a:gd name="T2" fmla="*/ 7109 w 924"/>
                <a:gd name="T3" fmla="*/ 839 h 623"/>
                <a:gd name="T4" fmla="*/ 4791 w 924"/>
                <a:gd name="T5" fmla="*/ 1092 h 623"/>
                <a:gd name="T6" fmla="*/ 4036 w 924"/>
                <a:gd name="T7" fmla="*/ 1932 h 623"/>
                <a:gd name="T8" fmla="*/ 2868 w 924"/>
                <a:gd name="T9" fmla="*/ 2747 h 623"/>
                <a:gd name="T10" fmla="*/ 1336 w 924"/>
                <a:gd name="T11" fmla="*/ 4404 h 623"/>
                <a:gd name="T12" fmla="*/ 588 w 924"/>
                <a:gd name="T13" fmla="*/ 5762 h 623"/>
                <a:gd name="T14" fmla="*/ 3259 w 924"/>
                <a:gd name="T15" fmla="*/ 13433 h 623"/>
                <a:gd name="T16" fmla="*/ 7109 w 924"/>
                <a:gd name="T17" fmla="*/ 13710 h 623"/>
                <a:gd name="T18" fmla="*/ 11312 w 924"/>
                <a:gd name="T19" fmla="*/ 14525 h 623"/>
                <a:gd name="T20" fmla="*/ 25108 w 924"/>
                <a:gd name="T21" fmla="*/ 13984 h 623"/>
                <a:gd name="T22" fmla="*/ 29352 w 924"/>
                <a:gd name="T23" fmla="*/ 8783 h 623"/>
                <a:gd name="T24" fmla="*/ 30100 w 924"/>
                <a:gd name="T25" fmla="*/ 4944 h 623"/>
                <a:gd name="T26" fmla="*/ 29352 w 924"/>
                <a:gd name="T27" fmla="*/ 3564 h 623"/>
                <a:gd name="T28" fmla="*/ 20111 w 924"/>
                <a:gd name="T29" fmla="*/ 2472 h 623"/>
                <a:gd name="T30" fmla="*/ 17834 w 924"/>
                <a:gd name="T31" fmla="*/ 2197 h 623"/>
                <a:gd name="T32" fmla="*/ 8638 w 924"/>
                <a:gd name="T33" fmla="*/ 0 h 62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24"/>
                <a:gd name="T52" fmla="*/ 0 h 623"/>
                <a:gd name="T53" fmla="*/ 924 w 924"/>
                <a:gd name="T54" fmla="*/ 623 h 62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24" h="623">
                  <a:moveTo>
                    <a:pt x="265" y="0"/>
                  </a:moveTo>
                  <a:cubicBezTo>
                    <a:pt x="249" y="12"/>
                    <a:pt x="236" y="29"/>
                    <a:pt x="218" y="36"/>
                  </a:cubicBezTo>
                  <a:cubicBezTo>
                    <a:pt x="196" y="45"/>
                    <a:pt x="168" y="36"/>
                    <a:pt x="147" y="47"/>
                  </a:cubicBezTo>
                  <a:cubicBezTo>
                    <a:pt x="134" y="53"/>
                    <a:pt x="133" y="72"/>
                    <a:pt x="124" y="83"/>
                  </a:cubicBezTo>
                  <a:cubicBezTo>
                    <a:pt x="113" y="96"/>
                    <a:pt x="98" y="105"/>
                    <a:pt x="88" y="118"/>
                  </a:cubicBezTo>
                  <a:cubicBezTo>
                    <a:pt x="71" y="140"/>
                    <a:pt x="41" y="189"/>
                    <a:pt x="41" y="189"/>
                  </a:cubicBezTo>
                  <a:cubicBezTo>
                    <a:pt x="27" y="232"/>
                    <a:pt x="36" y="213"/>
                    <a:pt x="18" y="247"/>
                  </a:cubicBezTo>
                  <a:cubicBezTo>
                    <a:pt x="23" y="335"/>
                    <a:pt x="0" y="507"/>
                    <a:pt x="100" y="576"/>
                  </a:cubicBezTo>
                  <a:cubicBezTo>
                    <a:pt x="133" y="598"/>
                    <a:pt x="179" y="584"/>
                    <a:pt x="218" y="588"/>
                  </a:cubicBezTo>
                  <a:cubicBezTo>
                    <a:pt x="261" y="599"/>
                    <a:pt x="302" y="623"/>
                    <a:pt x="347" y="623"/>
                  </a:cubicBezTo>
                  <a:cubicBezTo>
                    <a:pt x="488" y="623"/>
                    <a:pt x="629" y="607"/>
                    <a:pt x="770" y="600"/>
                  </a:cubicBezTo>
                  <a:cubicBezTo>
                    <a:pt x="818" y="505"/>
                    <a:pt x="840" y="455"/>
                    <a:pt x="900" y="377"/>
                  </a:cubicBezTo>
                  <a:cubicBezTo>
                    <a:pt x="904" y="353"/>
                    <a:pt x="924" y="226"/>
                    <a:pt x="923" y="212"/>
                  </a:cubicBezTo>
                  <a:cubicBezTo>
                    <a:pt x="921" y="191"/>
                    <a:pt x="920" y="160"/>
                    <a:pt x="900" y="153"/>
                  </a:cubicBezTo>
                  <a:cubicBezTo>
                    <a:pt x="810" y="122"/>
                    <a:pt x="711" y="122"/>
                    <a:pt x="617" y="106"/>
                  </a:cubicBezTo>
                  <a:cubicBezTo>
                    <a:pt x="594" y="102"/>
                    <a:pt x="547" y="94"/>
                    <a:pt x="547" y="94"/>
                  </a:cubicBezTo>
                  <a:cubicBezTo>
                    <a:pt x="464" y="46"/>
                    <a:pt x="364" y="0"/>
                    <a:pt x="265" y="0"/>
                  </a:cubicBezTo>
                  <a:close/>
                </a:path>
              </a:pathLst>
            </a:custGeom>
            <a:solidFill>
              <a:srgbClr val="6C5038"/>
            </a:solidFill>
            <a:ln w="9525">
              <a:solidFill>
                <a:schemeClr val="folHlink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5068" name="Text Box 5"/>
            <p:cNvSpPr txBox="1">
              <a:spLocks noChangeArrowheads="1"/>
            </p:cNvSpPr>
            <p:nvPr/>
          </p:nvSpPr>
          <p:spPr bwMode="auto">
            <a:xfrm>
              <a:off x="576" y="2489"/>
              <a:ext cx="1440" cy="445"/>
            </a:xfrm>
            <a:prstGeom prst="rect">
              <a:avLst/>
            </a:prstGeom>
            <a:solidFill>
              <a:srgbClr val="6C5038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 b="1">
                  <a:solidFill>
                    <a:srgbClr val="FFFF00"/>
                  </a:solidFill>
                  <a:latin typeface="Times New Roman" panose="02020603050405020304" pitchFamily="18" charset="0"/>
                </a:rPr>
                <a:t>殖民压迫</a:t>
              </a:r>
              <a:endParaRPr lang="zh-CN" altLang="en-US" sz="4000" b="1">
                <a:solidFill>
                  <a:srgbClr val="FFFF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03430" name="Text Box 6"/>
          <p:cNvSpPr txBox="1">
            <a:spLocks noChangeArrowheads="1"/>
          </p:cNvSpPr>
          <p:nvPr/>
        </p:nvSpPr>
        <p:spPr bwMode="auto">
          <a:xfrm>
            <a:off x="1905000" y="2057400"/>
            <a:ext cx="304800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latin typeface="Times New Roman" panose="02020603050405020304" pitchFamily="18" charset="0"/>
              </a:rPr>
              <a:t>独立战争</a:t>
            </a:r>
            <a:endParaRPr lang="zh-CN" altLang="en-US" sz="44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431" name="Text Box 7"/>
          <p:cNvSpPr txBox="1">
            <a:spLocks noChangeArrowheads="1"/>
          </p:cNvSpPr>
          <p:nvPr/>
        </p:nvSpPr>
        <p:spPr bwMode="auto">
          <a:xfrm>
            <a:off x="6172200" y="1981200"/>
            <a:ext cx="320040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latin typeface="Times New Roman" panose="02020603050405020304" pitchFamily="18" charset="0"/>
              </a:rPr>
              <a:t>南北战争</a:t>
            </a:r>
            <a:endParaRPr lang="zh-CN" altLang="en-US" sz="44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432" name="Text Box 8"/>
          <p:cNvSpPr txBox="1">
            <a:spLocks noChangeArrowheads="1"/>
          </p:cNvSpPr>
          <p:nvPr/>
        </p:nvSpPr>
        <p:spPr bwMode="auto">
          <a:xfrm>
            <a:off x="4495800" y="1371600"/>
            <a:ext cx="1752600" cy="1938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  <a:latin typeface="Times New Roman" panose="02020603050405020304" pitchFamily="18" charset="0"/>
                <a:ea typeface="华文中宋" panose="02010600040101010101" charset="-122"/>
                <a:cs typeface="华文中宋" panose="02010600040101010101" charset="-122"/>
              </a:rPr>
              <a:t>第一次资产阶级革命</a:t>
            </a:r>
            <a:endParaRPr lang="zh-CN" altLang="en-US" sz="4000" b="1">
              <a:solidFill>
                <a:srgbClr val="0000CC"/>
              </a:solidFill>
              <a:latin typeface="Times New Roman" panose="02020603050405020304" pitchFamily="18" charset="0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103433" name="Text Box 9"/>
          <p:cNvSpPr txBox="1">
            <a:spLocks noChangeArrowheads="1"/>
          </p:cNvSpPr>
          <p:nvPr/>
        </p:nvSpPr>
        <p:spPr bwMode="auto">
          <a:xfrm>
            <a:off x="8458200" y="1295400"/>
            <a:ext cx="1752600" cy="1938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  <a:latin typeface="Times New Roman" panose="02020603050405020304" pitchFamily="18" charset="0"/>
                <a:ea typeface="华文中宋" panose="02010600040101010101" charset="-122"/>
                <a:cs typeface="华文中宋" panose="02010600040101010101" charset="-122"/>
              </a:rPr>
              <a:t>第二次资产阶级革命</a:t>
            </a:r>
            <a:endParaRPr lang="zh-CN" altLang="en-US" sz="4000" b="1">
              <a:solidFill>
                <a:srgbClr val="0000CC"/>
              </a:solidFill>
              <a:latin typeface="Times New Roman" panose="02020603050405020304" pitchFamily="18" charset="0"/>
              <a:ea typeface="华文中宋" panose="02010600040101010101" charset="-122"/>
              <a:cs typeface="华文中宋" panose="02010600040101010101" charset="-122"/>
            </a:endParaRPr>
          </a:p>
        </p:txBody>
      </p:sp>
      <p:grpSp>
        <p:nvGrpSpPr>
          <p:cNvPr id="3" name="Group 15"/>
          <p:cNvGrpSpPr/>
          <p:nvPr/>
        </p:nvGrpSpPr>
        <p:grpSpPr bwMode="auto">
          <a:xfrm>
            <a:off x="6553200" y="2971800"/>
            <a:ext cx="3790950" cy="2325688"/>
            <a:chOff x="3168" y="1872"/>
            <a:chExt cx="2388" cy="1465"/>
          </a:xfrm>
        </p:grpSpPr>
        <p:sp>
          <p:nvSpPr>
            <p:cNvPr id="45065" name="Freeform 11"/>
            <p:cNvSpPr>
              <a:spLocks noChangeArrowheads="1"/>
            </p:cNvSpPr>
            <p:nvPr/>
          </p:nvSpPr>
          <p:spPr bwMode="auto">
            <a:xfrm>
              <a:off x="3168" y="1872"/>
              <a:ext cx="2388" cy="1465"/>
            </a:xfrm>
            <a:custGeom>
              <a:avLst/>
              <a:gdLst>
                <a:gd name="T0" fmla="*/ 11821 w 924"/>
                <a:gd name="T1" fmla="*/ 0 h 623"/>
                <a:gd name="T2" fmla="*/ 9717 w 924"/>
                <a:gd name="T3" fmla="*/ 1105 h 623"/>
                <a:gd name="T4" fmla="*/ 6559 w 924"/>
                <a:gd name="T5" fmla="*/ 1444 h 623"/>
                <a:gd name="T6" fmla="*/ 5523 w 924"/>
                <a:gd name="T7" fmla="*/ 2537 h 623"/>
                <a:gd name="T8" fmla="*/ 3921 w 924"/>
                <a:gd name="T9" fmla="*/ 3600 h 623"/>
                <a:gd name="T10" fmla="*/ 1830 w 924"/>
                <a:gd name="T11" fmla="*/ 5773 h 623"/>
                <a:gd name="T12" fmla="*/ 809 w 924"/>
                <a:gd name="T13" fmla="*/ 7553 h 623"/>
                <a:gd name="T14" fmla="*/ 4456 w 924"/>
                <a:gd name="T15" fmla="*/ 17606 h 623"/>
                <a:gd name="T16" fmla="*/ 9717 w 924"/>
                <a:gd name="T17" fmla="*/ 17982 h 623"/>
                <a:gd name="T18" fmla="*/ 15483 w 924"/>
                <a:gd name="T19" fmla="*/ 19050 h 623"/>
                <a:gd name="T20" fmla="*/ 34352 w 924"/>
                <a:gd name="T21" fmla="*/ 18347 h 623"/>
                <a:gd name="T22" fmla="*/ 40149 w 924"/>
                <a:gd name="T23" fmla="*/ 11534 h 623"/>
                <a:gd name="T24" fmla="*/ 41170 w 924"/>
                <a:gd name="T25" fmla="*/ 6486 h 623"/>
                <a:gd name="T26" fmla="*/ 40149 w 924"/>
                <a:gd name="T27" fmla="*/ 4684 h 623"/>
                <a:gd name="T28" fmla="*/ 27532 w 924"/>
                <a:gd name="T29" fmla="*/ 3240 h 623"/>
                <a:gd name="T30" fmla="*/ 24405 w 924"/>
                <a:gd name="T31" fmla="*/ 2876 h 623"/>
                <a:gd name="T32" fmla="*/ 11821 w 924"/>
                <a:gd name="T33" fmla="*/ 0 h 62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24"/>
                <a:gd name="T52" fmla="*/ 0 h 623"/>
                <a:gd name="T53" fmla="*/ 924 w 924"/>
                <a:gd name="T54" fmla="*/ 623 h 62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24" h="623">
                  <a:moveTo>
                    <a:pt x="265" y="0"/>
                  </a:moveTo>
                  <a:cubicBezTo>
                    <a:pt x="249" y="12"/>
                    <a:pt x="236" y="29"/>
                    <a:pt x="218" y="36"/>
                  </a:cubicBezTo>
                  <a:cubicBezTo>
                    <a:pt x="196" y="45"/>
                    <a:pt x="168" y="36"/>
                    <a:pt x="147" y="47"/>
                  </a:cubicBezTo>
                  <a:cubicBezTo>
                    <a:pt x="134" y="53"/>
                    <a:pt x="133" y="72"/>
                    <a:pt x="124" y="83"/>
                  </a:cubicBezTo>
                  <a:cubicBezTo>
                    <a:pt x="113" y="96"/>
                    <a:pt x="98" y="105"/>
                    <a:pt x="88" y="118"/>
                  </a:cubicBezTo>
                  <a:cubicBezTo>
                    <a:pt x="71" y="140"/>
                    <a:pt x="41" y="189"/>
                    <a:pt x="41" y="189"/>
                  </a:cubicBezTo>
                  <a:cubicBezTo>
                    <a:pt x="27" y="232"/>
                    <a:pt x="36" y="213"/>
                    <a:pt x="18" y="247"/>
                  </a:cubicBezTo>
                  <a:cubicBezTo>
                    <a:pt x="23" y="335"/>
                    <a:pt x="0" y="507"/>
                    <a:pt x="100" y="576"/>
                  </a:cubicBezTo>
                  <a:cubicBezTo>
                    <a:pt x="133" y="598"/>
                    <a:pt x="179" y="584"/>
                    <a:pt x="218" y="588"/>
                  </a:cubicBezTo>
                  <a:cubicBezTo>
                    <a:pt x="261" y="599"/>
                    <a:pt x="302" y="623"/>
                    <a:pt x="347" y="623"/>
                  </a:cubicBezTo>
                  <a:cubicBezTo>
                    <a:pt x="488" y="623"/>
                    <a:pt x="629" y="607"/>
                    <a:pt x="770" y="600"/>
                  </a:cubicBezTo>
                  <a:cubicBezTo>
                    <a:pt x="818" y="505"/>
                    <a:pt x="840" y="455"/>
                    <a:pt x="900" y="377"/>
                  </a:cubicBezTo>
                  <a:cubicBezTo>
                    <a:pt x="904" y="353"/>
                    <a:pt x="924" y="226"/>
                    <a:pt x="923" y="212"/>
                  </a:cubicBezTo>
                  <a:cubicBezTo>
                    <a:pt x="921" y="191"/>
                    <a:pt x="920" y="160"/>
                    <a:pt x="900" y="153"/>
                  </a:cubicBezTo>
                  <a:cubicBezTo>
                    <a:pt x="810" y="122"/>
                    <a:pt x="711" y="122"/>
                    <a:pt x="617" y="106"/>
                  </a:cubicBezTo>
                  <a:cubicBezTo>
                    <a:pt x="594" y="102"/>
                    <a:pt x="547" y="94"/>
                    <a:pt x="547" y="94"/>
                  </a:cubicBezTo>
                  <a:cubicBezTo>
                    <a:pt x="464" y="46"/>
                    <a:pt x="364" y="0"/>
                    <a:pt x="265" y="0"/>
                  </a:cubicBezTo>
                  <a:close/>
                </a:path>
              </a:pathLst>
            </a:custGeom>
            <a:solidFill>
              <a:srgbClr val="6C5038"/>
            </a:solidFill>
            <a:ln w="9525">
              <a:solidFill>
                <a:schemeClr val="folHlink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5066" name="Text Box 12"/>
            <p:cNvSpPr txBox="1">
              <a:spLocks noChangeArrowheads="1"/>
            </p:cNvSpPr>
            <p:nvPr/>
          </p:nvSpPr>
          <p:spPr bwMode="auto">
            <a:xfrm>
              <a:off x="3635" y="2430"/>
              <a:ext cx="1513" cy="44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 b="1">
                  <a:solidFill>
                    <a:srgbClr val="FFFF00"/>
                  </a:solidFill>
                  <a:latin typeface="Times New Roman" panose="02020603050405020304" pitchFamily="18" charset="0"/>
                </a:rPr>
                <a:t>奴隶制度</a:t>
              </a:r>
              <a:endParaRPr lang="zh-CN" altLang="en-US" sz="4000" b="1">
                <a:solidFill>
                  <a:srgbClr val="FFFF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03437" name="Text Box 13"/>
          <p:cNvSpPr txBox="1">
            <a:spLocks noChangeArrowheads="1"/>
          </p:cNvSpPr>
          <p:nvPr/>
        </p:nvSpPr>
        <p:spPr bwMode="auto">
          <a:xfrm>
            <a:off x="3810000" y="5638800"/>
            <a:ext cx="548640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0000CC"/>
                </a:solidFill>
                <a:latin typeface="Times New Roman" panose="02020603050405020304" pitchFamily="18" charset="0"/>
                <a:ea typeface="华文中宋" panose="02010600040101010101" charset="-122"/>
                <a:cs typeface="华文中宋" panose="02010600040101010101" charset="-122"/>
              </a:rPr>
              <a:t>资本主义发展道路</a:t>
            </a:r>
            <a:endParaRPr lang="zh-CN" altLang="en-US" sz="4400" b="1">
              <a:solidFill>
                <a:srgbClr val="0000CC"/>
              </a:solidFill>
              <a:latin typeface="Times New Roman" panose="02020603050405020304" pitchFamily="18" charset="0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 animBg="1"/>
      <p:bldP spid="103430" grpId="0"/>
      <p:bldP spid="103431" grpId="0"/>
      <p:bldP spid="103432" grpId="0"/>
      <p:bldP spid="103433" grpId="0"/>
      <p:bldP spid="10343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ext Box 2"/>
          <p:cNvSpPr txBox="1">
            <a:spLocks noChangeArrowheads="1"/>
          </p:cNvSpPr>
          <p:nvPr/>
        </p:nvSpPr>
        <p:spPr bwMode="auto">
          <a:xfrm>
            <a:off x="1703388" y="144463"/>
            <a:ext cx="8767762" cy="31099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0000CC"/>
                </a:solidFill>
                <a:ea typeface="黑体" panose="02010609060101010101" pitchFamily="2" charset="-122"/>
              </a:rPr>
              <a:t>材料一：</a:t>
            </a:r>
            <a:endParaRPr lang="zh-CN" altLang="en-US" sz="2800" b="1">
              <a:solidFill>
                <a:srgbClr val="0000CC"/>
              </a:solidFill>
              <a:ea typeface="黑体" panose="02010609060101010101" pitchFamily="2" charset="-122"/>
            </a:endParaRP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1860年美国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生铁产量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不足一百万吨，1915年超过三千三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百万吨，增长了30多倍；1867年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钢产量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不足两万吨，到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1915年超过三千二百万吨，增长一千多倍。1860年美国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工业产量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居世界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第四位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，1894年跃居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世界第一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。1913年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美国工业产量相当于当时英、德、法、日四国工业产量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总和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altLang="en-US"/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2622550" y="812800"/>
            <a:ext cx="7292975" cy="17526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扫清了资本主义发展的又一障碍，为以后美国经济的迅速发展创造了条件。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46083" name="Text Box 4"/>
          <p:cNvSpPr txBox="1">
            <a:spLocks noChangeArrowheads="1"/>
          </p:cNvSpPr>
          <p:nvPr/>
        </p:nvSpPr>
        <p:spPr bwMode="auto">
          <a:xfrm>
            <a:off x="1703388" y="3887788"/>
            <a:ext cx="8723312" cy="2679700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  <a:miter lim="800000"/>
          </a:ln>
        </p:spPr>
        <p:txBody>
          <a:bodyPr lIns="90170" tIns="46990" rIns="90170" bIns="46990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0000CC"/>
                </a:solidFill>
                <a:ea typeface="黑体" panose="02010609060101010101" pitchFamily="2" charset="-122"/>
                <a:sym typeface="Arial" panose="020B0604020202020204" pitchFamily="34" charset="0"/>
              </a:rPr>
              <a:t>材料 二：</a:t>
            </a:r>
            <a:endParaRPr lang="zh-CN" altLang="en-US" sz="2800" b="1">
              <a:solidFill>
                <a:srgbClr val="0000CC"/>
              </a:solidFill>
              <a:ea typeface="黑体" panose="02010609060101010101" pitchFamily="2" charset="-122"/>
              <a:sym typeface="Arial" panose="020B0604020202020204" pitchFamily="34" charset="0"/>
            </a:endParaRP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美国南北战争粉碎了奴隶主的反动势力，从而维护了美国的统一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……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如果美国分裂成了两个或者更多的国家，或者北方没有赢得胜利，美国就不可能成为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20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世纪世界第一强国。                   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                     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———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摘自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《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大国崛起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》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7273925" y="812800"/>
            <a:ext cx="1879600" cy="600075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</a:ln>
        </p:spPr>
        <p:txBody>
          <a:bodyPr anchor="ctr"/>
          <a:lstStyle/>
          <a:p>
            <a:pPr eaLnBrk="0" hangingPunct="0"/>
            <a:endParaRPr lang="zh-CN" altLang="en-US"/>
          </a:p>
        </p:txBody>
      </p:sp>
      <p:sp>
        <p:nvSpPr>
          <p:cNvPr id="26631" name="AutoShape 7"/>
          <p:cNvSpPr/>
          <p:nvPr/>
        </p:nvSpPr>
        <p:spPr bwMode="auto">
          <a:xfrm>
            <a:off x="2330450" y="1914525"/>
            <a:ext cx="4594225" cy="1746250"/>
          </a:xfrm>
          <a:prstGeom prst="borderCallout1">
            <a:avLst>
              <a:gd name="adj1" fmla="val 6546"/>
              <a:gd name="adj2" fmla="val 101657"/>
              <a:gd name="adj3" fmla="val -26546"/>
              <a:gd name="adj4" fmla="val 117898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</a:ln>
        </p:spPr>
        <p:txBody>
          <a:bodyPr lIns="90170" tIns="46990" rIns="90170" bIns="46990"/>
          <a:lstStyle/>
          <a:p>
            <a:pPr eaLnBrk="0" hangingPunct="0"/>
            <a:r>
              <a:rPr lang="zh-CN" altLang="en-US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性质：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0" hangingPunct="0"/>
            <a:r>
              <a:rPr lang="zh-CN" altLang="en-US" sz="3200" b="1">
                <a:solidFill>
                  <a:srgbClr val="FF0000"/>
                </a:solidFill>
                <a:ea typeface="黑体" panose="02010609060101010101" pitchFamily="2" charset="-122"/>
              </a:rPr>
              <a:t>美国历史上</a:t>
            </a:r>
            <a:r>
              <a:rPr lang="zh-CN" altLang="en-US" sz="3200" b="1">
                <a:solidFill>
                  <a:schemeClr val="accent2"/>
                </a:solidFill>
                <a:ea typeface="黑体" panose="02010609060101010101" pitchFamily="2" charset="-122"/>
              </a:rPr>
              <a:t>第二次</a:t>
            </a:r>
            <a:r>
              <a:rPr lang="zh-CN" altLang="en-US" sz="3200" b="1">
                <a:solidFill>
                  <a:srgbClr val="FF0000"/>
                </a:solidFill>
                <a:ea typeface="黑体" panose="02010609060101010101" pitchFamily="2" charset="-122"/>
              </a:rPr>
              <a:t>资产阶级革命</a:t>
            </a:r>
            <a:endParaRPr lang="zh-CN" altLang="en-US" sz="3200" b="1">
              <a:solidFill>
                <a:srgbClr val="FF0000"/>
              </a:solidFill>
              <a:ea typeface="黑体" panose="02010609060101010101" pitchFamily="2" charset="-122"/>
            </a:endParaRPr>
          </a:p>
          <a:p>
            <a:pPr algn="ctr" eaLnBrk="0" hangingPunct="0"/>
            <a:endParaRPr lang="zh-CN" altLang="en-US"/>
          </a:p>
        </p:txBody>
      </p:sp>
      <p:sp>
        <p:nvSpPr>
          <p:cNvPr id="26632" name="Line 8"/>
          <p:cNvSpPr>
            <a:spLocks noChangeShapeType="1"/>
          </p:cNvSpPr>
          <p:nvPr/>
        </p:nvSpPr>
        <p:spPr bwMode="auto">
          <a:xfrm flipV="1">
            <a:off x="4235450" y="5216525"/>
            <a:ext cx="5930900" cy="1270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3" name="Line 9"/>
          <p:cNvSpPr>
            <a:spLocks noChangeShapeType="1"/>
          </p:cNvSpPr>
          <p:nvPr/>
        </p:nvSpPr>
        <p:spPr bwMode="auto">
          <a:xfrm>
            <a:off x="1703388" y="5600700"/>
            <a:ext cx="8462962" cy="127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4" name="Line 10"/>
          <p:cNvSpPr>
            <a:spLocks noChangeShapeType="1"/>
          </p:cNvSpPr>
          <p:nvPr/>
        </p:nvSpPr>
        <p:spPr bwMode="auto">
          <a:xfrm>
            <a:off x="1703388" y="6169025"/>
            <a:ext cx="3008312" cy="1588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2330450" y="3943350"/>
            <a:ext cx="7294563" cy="230663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Arial" panose="020B0604020202020204" pitchFamily="34" charset="0"/>
            </a:endParaRP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维护了国家的统一。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Arial" panose="020B0604020202020204" pitchFamily="34" charset="0"/>
            </a:endParaRP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endParaRPr lang="zh-CN" altLang="en-US" sz="3600" b="1" u="sng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636" name="Text Box 12"/>
          <p:cNvSpPr txBox="1">
            <a:spLocks noChangeArrowheads="1"/>
          </p:cNvSpPr>
          <p:nvPr/>
        </p:nvSpPr>
        <p:spPr bwMode="auto">
          <a:xfrm>
            <a:off x="2330450" y="3943350"/>
            <a:ext cx="6530975" cy="22479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eaLnBrk="0" hangingPunct="0"/>
            <a:endParaRPr lang="zh-CN" altLang="en-US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eaLnBrk="0" hangingPunct="0"/>
            <a:endParaRPr lang="zh-CN" altLang="en-US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认识：国家统一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是经济发展的重要条件</a:t>
            </a:r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eaLnBrk="0" hangingPunct="0"/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eaLnBrk="0" hangingPunct="0"/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ldLvl="0" animBg="1"/>
      <p:bldP spid="26630" grpId="0" bldLvl="0" animBg="1"/>
      <p:bldP spid="26631" grpId="0" bldLvl="0" animBg="1"/>
      <p:bldP spid="26631" grpId="1" bldLvl="0" animBg="1"/>
      <p:bldP spid="26632" grpId="0" animBg="1"/>
      <p:bldP spid="26633" grpId="0" animBg="1"/>
      <p:bldP spid="26634" grpId="0" animBg="1"/>
      <p:bldP spid="26635" grpId="0" bldLvl="0" animBg="1"/>
      <p:bldP spid="26635" grpId="1" bldLvl="0" animBg="1"/>
      <p:bldP spid="26636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文本框 180225"/>
          <p:cNvSpPr txBox="1">
            <a:spLocks noChangeArrowheads="1"/>
          </p:cNvSpPr>
          <p:nvPr/>
        </p:nvSpPr>
        <p:spPr bwMode="auto">
          <a:xfrm>
            <a:off x="2057400" y="1447800"/>
            <a:ext cx="1295400" cy="1198563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北方：资本主义工业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80227" name="文本框 180226"/>
          <p:cNvSpPr txBox="1">
            <a:spLocks noChangeArrowheads="1"/>
          </p:cNvSpPr>
          <p:nvPr/>
        </p:nvSpPr>
        <p:spPr bwMode="auto">
          <a:xfrm>
            <a:off x="2057400" y="4648200"/>
            <a:ext cx="1295400" cy="119856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南方：奴隶制种植园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80228" name="直接连接符 180227"/>
          <p:cNvSpPr>
            <a:spLocks noChangeShapeType="1"/>
          </p:cNvSpPr>
          <p:nvPr/>
        </p:nvSpPr>
        <p:spPr bwMode="auto">
          <a:xfrm>
            <a:off x="3581400" y="3429000"/>
            <a:ext cx="609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0229" name="文本框 180228"/>
          <p:cNvSpPr txBox="1">
            <a:spLocks noChangeArrowheads="1"/>
          </p:cNvSpPr>
          <p:nvPr/>
        </p:nvSpPr>
        <p:spPr bwMode="auto">
          <a:xfrm>
            <a:off x="3657600" y="2667000"/>
            <a:ext cx="593725" cy="1568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矛盾焦点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0230" name="文本框 180229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4189413" y="2362200"/>
            <a:ext cx="612775" cy="2362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奴隶制的存废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180231" name="直接连接符 180230"/>
          <p:cNvSpPr>
            <a:spLocks noChangeShapeType="1"/>
          </p:cNvSpPr>
          <p:nvPr/>
        </p:nvSpPr>
        <p:spPr bwMode="auto">
          <a:xfrm>
            <a:off x="4800600" y="3429000"/>
            <a:ext cx="5334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0232" name="文本框 180231"/>
          <p:cNvSpPr txBox="1">
            <a:spLocks noChangeArrowheads="1"/>
          </p:cNvSpPr>
          <p:nvPr/>
        </p:nvSpPr>
        <p:spPr bwMode="auto">
          <a:xfrm>
            <a:off x="4800600" y="2667000"/>
            <a:ext cx="457200" cy="1198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导火线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0233" name="文本框 180232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5332413" y="2438400"/>
            <a:ext cx="612775" cy="2286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林肯当选总统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180234" name="直接连接符 180233"/>
          <p:cNvSpPr>
            <a:spLocks noChangeShapeType="1"/>
          </p:cNvSpPr>
          <p:nvPr/>
        </p:nvSpPr>
        <p:spPr bwMode="auto">
          <a:xfrm>
            <a:off x="6019800" y="3429000"/>
            <a:ext cx="3810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0235" name="文本框 180234"/>
          <p:cNvSpPr txBox="1">
            <a:spLocks noChangeArrowheads="1"/>
          </p:cNvSpPr>
          <p:nvPr/>
        </p:nvSpPr>
        <p:spPr bwMode="auto">
          <a:xfrm>
            <a:off x="5943600" y="2971800"/>
            <a:ext cx="381000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转折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0236" name="右大括号 180235"/>
          <p:cNvSpPr/>
          <p:nvPr/>
        </p:nvSpPr>
        <p:spPr bwMode="auto">
          <a:xfrm>
            <a:off x="3352800" y="1828800"/>
            <a:ext cx="304800" cy="3200400"/>
          </a:xfrm>
          <a:prstGeom prst="rightBrace">
            <a:avLst>
              <a:gd name="adj1" fmla="val 87500"/>
              <a:gd name="adj2" fmla="val 50000"/>
            </a:avLst>
          </a:prstGeom>
          <a:noFill/>
          <a:ln w="25400">
            <a:solidFill>
              <a:srgbClr val="000000"/>
            </a:solidFill>
            <a:round/>
          </a:ln>
        </p:spPr>
        <p:txBody>
          <a:bodyPr/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80237" name="上下箭头 180236"/>
          <p:cNvSpPr>
            <a:spLocks noChangeArrowheads="1"/>
          </p:cNvSpPr>
          <p:nvPr/>
        </p:nvSpPr>
        <p:spPr bwMode="auto">
          <a:xfrm>
            <a:off x="2362200" y="2667000"/>
            <a:ext cx="304800" cy="1981200"/>
          </a:xfrm>
          <a:prstGeom prst="upDownArrow">
            <a:avLst>
              <a:gd name="adj1" fmla="val 50000"/>
              <a:gd name="adj2" fmla="val 130000"/>
            </a:avLst>
          </a:prstGeom>
          <a:solidFill>
            <a:schemeClr val="tx2"/>
          </a:solidFill>
          <a:ln w="9525">
            <a:solidFill>
              <a:schemeClr val="tx2"/>
            </a:solidFill>
            <a:miter lim="800000"/>
          </a:ln>
        </p:spPr>
        <p:txBody>
          <a:bodyPr/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80238" name="文本框 180237"/>
          <p:cNvSpPr txBox="1">
            <a:spLocks noChangeArrowheads="1"/>
          </p:cNvSpPr>
          <p:nvPr/>
        </p:nvSpPr>
        <p:spPr bwMode="auto">
          <a:xfrm>
            <a:off x="1825625" y="3200400"/>
            <a:ext cx="552450" cy="838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对立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0239" name="上箭头 180238"/>
          <p:cNvSpPr>
            <a:spLocks noChangeArrowheads="1"/>
          </p:cNvSpPr>
          <p:nvPr/>
        </p:nvSpPr>
        <p:spPr bwMode="auto">
          <a:xfrm>
            <a:off x="2819400" y="2667000"/>
            <a:ext cx="304800" cy="1905000"/>
          </a:xfrm>
          <a:prstGeom prst="upArrow">
            <a:avLst>
              <a:gd name="adj1" fmla="val 50000"/>
              <a:gd name="adj2" fmla="val 156250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80240" name="文本框 180239"/>
          <p:cNvSpPr txBox="1">
            <a:spLocks noChangeArrowheads="1"/>
          </p:cNvSpPr>
          <p:nvPr/>
        </p:nvSpPr>
        <p:spPr bwMode="auto">
          <a:xfrm>
            <a:off x="2968625" y="3200400"/>
            <a:ext cx="552450" cy="838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阻碍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0241" name="文本框 180240"/>
          <p:cNvSpPr txBox="1">
            <a:spLocks noChangeArrowheads="1"/>
          </p:cNvSpPr>
          <p:nvPr/>
        </p:nvSpPr>
        <p:spPr bwMode="auto">
          <a:xfrm>
            <a:off x="5181600" y="4876800"/>
            <a:ext cx="129540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1861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年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0242" name="文本框 180241"/>
          <p:cNvSpPr txBox="1">
            <a:spLocks noChangeArrowheads="1"/>
          </p:cNvSpPr>
          <p:nvPr/>
        </p:nvSpPr>
        <p:spPr bwMode="auto">
          <a:xfrm>
            <a:off x="6456363" y="2852738"/>
            <a:ext cx="838200" cy="1014412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文件</a:t>
            </a:r>
            <a:endParaRPr lang="zh-CN" altLang="en-US" sz="2400" b="1"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颁布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80243" name="直接连接符 180242"/>
          <p:cNvSpPr>
            <a:spLocks noChangeShapeType="1"/>
          </p:cNvSpPr>
          <p:nvPr/>
        </p:nvSpPr>
        <p:spPr bwMode="auto">
          <a:xfrm>
            <a:off x="7315200" y="3352800"/>
            <a:ext cx="6858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0244" name="文本框 180243"/>
          <p:cNvSpPr txBox="1">
            <a:spLocks noChangeArrowheads="1"/>
          </p:cNvSpPr>
          <p:nvPr/>
        </p:nvSpPr>
        <p:spPr bwMode="auto">
          <a:xfrm>
            <a:off x="7162800" y="2895600"/>
            <a:ext cx="1066800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影    响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0245" name="矩形 180244"/>
          <p:cNvSpPr>
            <a:spLocks noChangeArrowheads="1"/>
          </p:cNvSpPr>
          <p:nvPr/>
        </p:nvSpPr>
        <p:spPr bwMode="auto">
          <a:xfrm>
            <a:off x="8153400" y="1905000"/>
            <a:ext cx="2286000" cy="3657600"/>
          </a:xfrm>
          <a:prstGeom prst="rect">
            <a:avLst/>
          </a:prstGeom>
          <a:solidFill>
            <a:schemeClr val="accent1"/>
          </a:solidFill>
          <a:ln w="0">
            <a:solidFill>
              <a:srgbClr val="000000"/>
            </a:solidFill>
            <a:miter lim="800000"/>
          </a:ln>
        </p:spPr>
        <p:txBody>
          <a:bodyPr wrap="none" anchor="ctr"/>
          <a:lstStyle/>
          <a:p>
            <a:r>
              <a:rPr lang="zh-CN" altLang="en-US" b="1">
                <a:ea typeface="迷你简水柱"/>
                <a:cs typeface="迷你简水柱"/>
              </a:rPr>
              <a:t>（</a:t>
            </a:r>
            <a:r>
              <a:rPr lang="en-US" altLang="zh-CN" b="1">
                <a:ea typeface="迷你简水柱"/>
                <a:cs typeface="迷你简水柱"/>
              </a:rPr>
              <a:t>1</a:t>
            </a:r>
            <a:r>
              <a:rPr lang="zh-CN" altLang="en-US" b="1">
                <a:ea typeface="迷你简水柱"/>
                <a:cs typeface="迷你简水柱"/>
              </a:rPr>
              <a:t>）美国历史上的</a:t>
            </a:r>
            <a:endParaRPr lang="zh-CN" altLang="en-US" b="1">
              <a:ea typeface="迷你简水柱"/>
              <a:cs typeface="迷你简水柱"/>
            </a:endParaRPr>
          </a:p>
          <a:p>
            <a:r>
              <a:rPr lang="zh-CN" altLang="en-US" b="1">
                <a:ea typeface="迷你简水柱"/>
                <a:cs typeface="迷你简水柱"/>
              </a:rPr>
              <a:t>第二次资产阶级 革</a:t>
            </a:r>
            <a:endParaRPr lang="zh-CN" altLang="en-US" b="1">
              <a:ea typeface="迷你简水柱"/>
              <a:cs typeface="迷你简水柱"/>
            </a:endParaRPr>
          </a:p>
          <a:p>
            <a:r>
              <a:rPr lang="zh-CN" altLang="en-US" b="1">
                <a:ea typeface="迷你简水柱"/>
                <a:cs typeface="迷你简水柱"/>
              </a:rPr>
              <a:t>命。</a:t>
            </a:r>
            <a:endParaRPr lang="zh-CN" altLang="en-US" b="1">
              <a:ea typeface="迷你简水柱"/>
              <a:cs typeface="迷你简水柱"/>
            </a:endParaRPr>
          </a:p>
          <a:p>
            <a:endParaRPr lang="zh-CN" altLang="en-US" b="1">
              <a:ea typeface="迷你简水柱"/>
              <a:cs typeface="迷你简水柱"/>
            </a:endParaRPr>
          </a:p>
          <a:p>
            <a:r>
              <a:rPr lang="zh-CN" altLang="en-US" b="1">
                <a:ea typeface="迷你简水柱"/>
                <a:cs typeface="迷你简水柱"/>
              </a:rPr>
              <a:t>（</a:t>
            </a:r>
            <a:r>
              <a:rPr lang="en-US" altLang="zh-CN" b="1">
                <a:ea typeface="迷你简水柱"/>
                <a:cs typeface="迷你简水柱"/>
              </a:rPr>
              <a:t>2</a:t>
            </a:r>
            <a:r>
              <a:rPr lang="zh-CN" altLang="en-US" b="1">
                <a:ea typeface="迷你简水柱"/>
                <a:cs typeface="迷你简水柱"/>
              </a:rPr>
              <a:t>）废除了黑人奴</a:t>
            </a:r>
            <a:endParaRPr lang="zh-CN" altLang="en-US" b="1">
              <a:ea typeface="迷你简水柱"/>
              <a:cs typeface="迷你简水柱"/>
            </a:endParaRPr>
          </a:p>
          <a:p>
            <a:r>
              <a:rPr lang="zh-CN" altLang="en-US" b="1">
                <a:ea typeface="迷你简水柱"/>
                <a:cs typeface="迷你简水柱"/>
              </a:rPr>
              <a:t>隶制，扫除了资本主</a:t>
            </a:r>
            <a:endParaRPr lang="zh-CN" altLang="en-US" b="1">
              <a:ea typeface="迷你简水柱"/>
              <a:cs typeface="迷你简水柱"/>
            </a:endParaRPr>
          </a:p>
          <a:p>
            <a:r>
              <a:rPr lang="zh-CN" altLang="en-US" b="1">
                <a:ea typeface="迷你简水柱"/>
                <a:cs typeface="迷你简水柱"/>
              </a:rPr>
              <a:t>义发展的又一障碍，</a:t>
            </a:r>
            <a:endParaRPr lang="zh-CN" altLang="en-US" b="1">
              <a:ea typeface="迷你简水柱"/>
              <a:cs typeface="迷你简水柱"/>
            </a:endParaRPr>
          </a:p>
          <a:p>
            <a:r>
              <a:rPr lang="zh-CN" altLang="en-US" b="1">
                <a:ea typeface="迷你简水柱"/>
                <a:cs typeface="迷你简水柱"/>
              </a:rPr>
              <a:t>为以后经济的迅速发</a:t>
            </a:r>
            <a:endParaRPr lang="zh-CN" altLang="en-US" b="1">
              <a:ea typeface="迷你简水柱"/>
              <a:cs typeface="迷你简水柱"/>
            </a:endParaRPr>
          </a:p>
          <a:p>
            <a:r>
              <a:rPr lang="zh-CN" altLang="en-US" b="1">
                <a:ea typeface="迷你简水柱"/>
                <a:cs typeface="迷你简水柱"/>
              </a:rPr>
              <a:t>展创造 了条件 。</a:t>
            </a:r>
            <a:r>
              <a:rPr lang="zh-CN" altLang="en-US" sz="3200">
                <a:ea typeface="迷你简水柱"/>
                <a:cs typeface="迷你简水柱"/>
              </a:rPr>
              <a:t> </a:t>
            </a:r>
            <a:endParaRPr lang="zh-CN" altLang="en-US" sz="3200">
              <a:ea typeface="迷你简水柱"/>
              <a:cs typeface="迷你简水柱"/>
            </a:endParaRPr>
          </a:p>
        </p:txBody>
      </p:sp>
      <p:sp>
        <p:nvSpPr>
          <p:cNvPr id="47125" name="文本框 180245"/>
          <p:cNvSpPr txBox="1">
            <a:spLocks noChangeArrowheads="1"/>
          </p:cNvSpPr>
          <p:nvPr/>
        </p:nvSpPr>
        <p:spPr bwMode="auto">
          <a:xfrm>
            <a:off x="4511675" y="1052513"/>
            <a:ext cx="2895600" cy="706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000" b="1">
                <a:solidFill>
                  <a:srgbClr val="FF0066"/>
                </a:solidFill>
              </a:rPr>
              <a:t>课堂小结</a:t>
            </a:r>
            <a:endParaRPr lang="zh-CN" altLang="en-US" sz="4000" b="1">
              <a:solidFill>
                <a:srgbClr val="FF0066"/>
              </a:solidFill>
            </a:endParaRPr>
          </a:p>
        </p:txBody>
      </p:sp>
      <p:grpSp>
        <p:nvGrpSpPr>
          <p:cNvPr id="47126" name="组合 180246"/>
          <p:cNvGrpSpPr/>
          <p:nvPr/>
        </p:nvGrpSpPr>
        <p:grpSpPr bwMode="auto">
          <a:xfrm>
            <a:off x="1524000" y="0"/>
            <a:ext cx="9144000" cy="792163"/>
            <a:chOff x="0" y="0"/>
            <a:chExt cx="5760" cy="499"/>
          </a:xfrm>
        </p:grpSpPr>
        <p:sp>
          <p:nvSpPr>
            <p:cNvPr id="47127" name="矩形 180247"/>
            <p:cNvSpPr>
              <a:spLocks noChangeArrowheads="1"/>
            </p:cNvSpPr>
            <p:nvPr/>
          </p:nvSpPr>
          <p:spPr bwMode="auto">
            <a:xfrm>
              <a:off x="0" y="0"/>
              <a:ext cx="5760" cy="49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47128" name="组合 180248"/>
            <p:cNvGrpSpPr/>
            <p:nvPr/>
          </p:nvGrpSpPr>
          <p:grpSpPr bwMode="auto">
            <a:xfrm>
              <a:off x="0" y="0"/>
              <a:ext cx="5760" cy="499"/>
              <a:chOff x="0" y="0"/>
              <a:chExt cx="5760" cy="499"/>
            </a:xfrm>
          </p:grpSpPr>
          <p:sp>
            <p:nvSpPr>
              <p:cNvPr id="47132" name="矩形 18024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760" cy="499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</a:ln>
            </p:spPr>
            <p:txBody>
              <a:bodyPr/>
              <a:lstStyle/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pic>
            <p:nvPicPr>
              <p:cNvPr id="47133" name="图片 180250" descr="109158828"/>
              <p:cNvPicPr>
                <a:picLocks noChangeAspect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395" y="0"/>
                <a:ext cx="365" cy="4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134" name="图片 180251" descr="00007601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9253" t="22906" r="23352" b="22491"/>
              <a:stretch>
                <a:fillRect/>
              </a:stretch>
            </p:blipFill>
            <p:spPr bwMode="auto">
              <a:xfrm>
                <a:off x="4694" y="164"/>
                <a:ext cx="544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135" name="图片 180252" descr="060301102973781"/>
              <p:cNvPicPr>
                <a:picLocks noChangeAspect="1"/>
              </p:cNvPicPr>
              <p:nvPr/>
            </p:nvPicPr>
            <p:blipFill>
              <a:blip r:embed="rId4">
                <a:biLevel thresh="50000"/>
                <a:grayscl/>
              </a:blip>
              <a:srcRect b="87807"/>
              <a:stretch>
                <a:fillRect/>
              </a:stretch>
            </p:blipFill>
            <p:spPr bwMode="auto">
              <a:xfrm>
                <a:off x="4" y="0"/>
                <a:ext cx="2223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7129" name="矩形 180253"/>
            <p:cNvSpPr>
              <a:spLocks noChangeArrowheads="1" noChangeShapeType="1" noTextEdit="1"/>
            </p:cNvSpPr>
            <p:nvPr/>
          </p:nvSpPr>
          <p:spPr bwMode="auto">
            <a:xfrm>
              <a:off x="2381" y="119"/>
              <a:ext cx="1724" cy="2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CC00"/>
                    </a:solidFill>
                    <a:round/>
                  </a:ln>
                  <a:solidFill>
                    <a:srgbClr val="FFFFFF"/>
                  </a:solidFill>
                  <a:latin typeface="迷你简霹雳"/>
                </a:rPr>
                <a:t>美国南北战争</a:t>
              </a:r>
              <a:endParaRPr lang="zh-CN" altLang="en-US" sz="3600" kern="10">
                <a:ln w="9525">
                  <a:solidFill>
                    <a:srgbClr val="FFCC00"/>
                  </a:solidFill>
                  <a:round/>
                </a:ln>
                <a:solidFill>
                  <a:srgbClr val="FFFFFF"/>
                </a:solidFill>
                <a:latin typeface="迷你简霹雳"/>
              </a:endParaRPr>
            </a:p>
          </p:txBody>
        </p:sp>
        <p:pic>
          <p:nvPicPr>
            <p:cNvPr id="47130" name="图片 180254" descr="图片2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81" y="381"/>
              <a:ext cx="167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131" name="图片 180255" descr="060301102973781"/>
            <p:cNvPicPr>
              <a:picLocks noChangeAspect="1"/>
            </p:cNvPicPr>
            <p:nvPr/>
          </p:nvPicPr>
          <p:blipFill>
            <a:blip r:embed="rId4">
              <a:biLevel thresh="50000"/>
              <a:grayscl/>
            </a:blip>
            <a:srcRect b="87807"/>
            <a:stretch>
              <a:fillRect/>
            </a:stretch>
          </p:blipFill>
          <p:spPr bwMode="auto">
            <a:xfrm>
              <a:off x="4" y="0"/>
              <a:ext cx="2223" cy="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0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80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180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80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80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80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80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180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80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80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500"/>
                                        <p:tgtEl>
                                          <p:spTgt spid="180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80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80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8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8" dur="500"/>
                                        <p:tgtEl>
                                          <p:spTgt spid="180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80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8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0" dur="500"/>
                                        <p:tgtEl>
                                          <p:spTgt spid="18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18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8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6" grpId="0" bldLvl="0" animBg="1"/>
      <p:bldP spid="180227" grpId="0" bldLvl="0" animBg="1"/>
      <p:bldP spid="180228" grpId="0" animBg="1"/>
      <p:bldP spid="180229" grpId="0"/>
      <p:bldP spid="180230" grpId="0" bldLvl="0" animBg="1"/>
      <p:bldP spid="180231" grpId="0" animBg="1"/>
      <p:bldP spid="180232" grpId="0"/>
      <p:bldP spid="180233" grpId="0" bldLvl="0" animBg="1"/>
      <p:bldP spid="180234" grpId="0" animBg="1"/>
      <p:bldP spid="180235" grpId="0"/>
      <p:bldP spid="180238" grpId="0"/>
      <p:bldP spid="180240" grpId="0"/>
      <p:bldP spid="180241" grpId="0"/>
      <p:bldP spid="180242" grpId="0" bldLvl="0" animBg="1"/>
      <p:bldP spid="180243" grpId="0" animBg="1"/>
      <p:bldP spid="180244" grpId="0"/>
      <p:bldP spid="180245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52663" y="4581525"/>
            <a:ext cx="7588250" cy="16303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如果美国再干涉中国内政破坏中国的和平与统一（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如台湾回归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）的话，你会向美国政府说什么？</a:t>
            </a:r>
            <a:endParaRPr lang="zh-CN" altLang="en-US" sz="3200" b="1" dirty="0">
              <a:solidFill>
                <a:schemeClr val="accent6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48130" name="Picture 2" descr="C:\Users\Administrator\Desktop\Img422211005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52663" y="1125538"/>
            <a:ext cx="3627437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TextBox 2"/>
          <p:cNvSpPr txBox="1">
            <a:spLocks noChangeArrowheads="1"/>
          </p:cNvSpPr>
          <p:nvPr/>
        </p:nvSpPr>
        <p:spPr bwMode="auto">
          <a:xfrm>
            <a:off x="2036763" y="3860800"/>
            <a:ext cx="3843337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>
                <a:latin typeface="Calibri" panose="020F0502020204030204" pitchFamily="34" charset="0"/>
              </a:rPr>
              <a:t>2015</a:t>
            </a:r>
            <a:r>
              <a:rPr lang="zh-CN" altLang="en-US">
                <a:latin typeface="Calibri" panose="020F0502020204030204" pitchFamily="34" charset="0"/>
              </a:rPr>
              <a:t>年</a:t>
            </a:r>
            <a:r>
              <a:rPr lang="en-US" altLang="zh-CN">
                <a:latin typeface="Calibri" panose="020F0502020204030204" pitchFamily="34" charset="0"/>
              </a:rPr>
              <a:t>9</a:t>
            </a:r>
            <a:r>
              <a:rPr lang="zh-CN" altLang="en-US">
                <a:latin typeface="Calibri" panose="020F0502020204030204" pitchFamily="34" charset="0"/>
              </a:rPr>
              <a:t>月</a:t>
            </a:r>
            <a:r>
              <a:rPr lang="en-US" altLang="zh-CN">
                <a:latin typeface="Calibri" panose="020F0502020204030204" pitchFamily="34" charset="0"/>
              </a:rPr>
              <a:t>25</a:t>
            </a:r>
            <a:r>
              <a:rPr lang="zh-CN" altLang="en-US">
                <a:latin typeface="Calibri" panose="020F0502020204030204" pitchFamily="34" charset="0"/>
              </a:rPr>
              <a:t>日</a:t>
            </a:r>
            <a:r>
              <a:rPr lang="en-US" altLang="zh-CN">
                <a:latin typeface="Calibri" panose="020F0502020204030204" pitchFamily="34" charset="0"/>
              </a:rPr>
              <a:t>,</a:t>
            </a:r>
            <a:r>
              <a:rPr lang="zh-CN" altLang="en-US">
                <a:latin typeface="Calibri" panose="020F0502020204030204" pitchFamily="34" charset="0"/>
              </a:rPr>
              <a:t>国家主席习近平在华</a:t>
            </a:r>
            <a:endParaRPr lang="en-US" altLang="zh-CN">
              <a:latin typeface="Calibri" panose="020F0502020204030204" pitchFamily="34" charset="0"/>
            </a:endParaRPr>
          </a:p>
          <a:p>
            <a:r>
              <a:rPr lang="zh-CN" altLang="en-US">
                <a:latin typeface="Calibri" panose="020F0502020204030204" pitchFamily="34" charset="0"/>
              </a:rPr>
              <a:t>盛顿同美国总统奥巴马举行会谈</a:t>
            </a:r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48132" name="TextBox 4"/>
          <p:cNvSpPr txBox="1">
            <a:spLocks noChangeArrowheads="1"/>
          </p:cNvSpPr>
          <p:nvPr/>
        </p:nvSpPr>
        <p:spPr bwMode="auto">
          <a:xfrm>
            <a:off x="2927350" y="107950"/>
            <a:ext cx="432117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大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国博弈话国殇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3075" name="Picture 3" descr="C:\Users\Administrator\Desktop\ximahu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61100" y="1146175"/>
            <a:ext cx="3651250" cy="257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213475" y="3840163"/>
            <a:ext cx="3914775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>
                <a:latin typeface="Calibri" panose="020F0502020204030204" pitchFamily="34" charset="0"/>
              </a:rPr>
              <a:t>2015</a:t>
            </a:r>
            <a:r>
              <a:rPr lang="zh-CN" altLang="en-US">
                <a:latin typeface="Calibri" panose="020F0502020204030204" pitchFamily="34" charset="0"/>
              </a:rPr>
              <a:t>年</a:t>
            </a:r>
            <a:r>
              <a:rPr lang="en-US" altLang="zh-CN">
                <a:latin typeface="Calibri" panose="020F0502020204030204" pitchFamily="34" charset="0"/>
              </a:rPr>
              <a:t>11</a:t>
            </a:r>
            <a:r>
              <a:rPr lang="zh-CN" altLang="en-US">
                <a:latin typeface="Calibri" panose="020F0502020204030204" pitchFamily="34" charset="0"/>
              </a:rPr>
              <a:t>月</a:t>
            </a:r>
            <a:r>
              <a:rPr lang="en-US" altLang="zh-CN">
                <a:latin typeface="Calibri" panose="020F0502020204030204" pitchFamily="34" charset="0"/>
              </a:rPr>
              <a:t>7</a:t>
            </a:r>
            <a:r>
              <a:rPr lang="zh-CN" altLang="en-US">
                <a:latin typeface="Calibri" panose="020F0502020204030204" pitchFamily="34" charset="0"/>
              </a:rPr>
              <a:t>日</a:t>
            </a:r>
            <a:r>
              <a:rPr lang="en-US" altLang="zh-CN">
                <a:latin typeface="Calibri" panose="020F0502020204030204" pitchFamily="34" charset="0"/>
              </a:rPr>
              <a:t>,</a:t>
            </a:r>
            <a:r>
              <a:rPr lang="zh-CN" altLang="zh-CN">
                <a:latin typeface="Calibri" panose="020F0502020204030204" pitchFamily="34" charset="0"/>
              </a:rPr>
              <a:t>两岸领导人在新加坡香格里拉大酒店举行会面</a:t>
            </a:r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图片 143384" descr="u=566748328,4289337011&amp;fm=3&amp;gp=0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24000" y="765175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9154" name="组合 143361"/>
          <p:cNvGrpSpPr/>
          <p:nvPr/>
        </p:nvGrpSpPr>
        <p:grpSpPr bwMode="auto">
          <a:xfrm>
            <a:off x="1524000" y="0"/>
            <a:ext cx="9144000" cy="792163"/>
            <a:chOff x="0" y="0"/>
            <a:chExt cx="5760" cy="499"/>
          </a:xfrm>
        </p:grpSpPr>
        <p:sp>
          <p:nvSpPr>
            <p:cNvPr id="49159" name="矩形 143362"/>
            <p:cNvSpPr>
              <a:spLocks noChangeArrowheads="1"/>
            </p:cNvSpPr>
            <p:nvPr/>
          </p:nvSpPr>
          <p:spPr bwMode="auto">
            <a:xfrm>
              <a:off x="0" y="0"/>
              <a:ext cx="5760" cy="49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49160" name="组合 143363"/>
            <p:cNvGrpSpPr/>
            <p:nvPr/>
          </p:nvGrpSpPr>
          <p:grpSpPr bwMode="auto">
            <a:xfrm>
              <a:off x="0" y="0"/>
              <a:ext cx="5760" cy="499"/>
              <a:chOff x="0" y="0"/>
              <a:chExt cx="5760" cy="499"/>
            </a:xfrm>
          </p:grpSpPr>
          <p:sp>
            <p:nvSpPr>
              <p:cNvPr id="49164" name="矩形 14336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760" cy="499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</a:ln>
            </p:spPr>
            <p:txBody>
              <a:bodyPr/>
              <a:lstStyle/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pic>
            <p:nvPicPr>
              <p:cNvPr id="49165" name="图片 143365" descr="109158828"/>
              <p:cNvPicPr>
                <a:picLocks noChangeAspect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395" y="0"/>
                <a:ext cx="365" cy="4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9166" name="图片 143366" descr="00007601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9253" t="22906" r="23352" b="22491"/>
              <a:stretch>
                <a:fillRect/>
              </a:stretch>
            </p:blipFill>
            <p:spPr bwMode="auto">
              <a:xfrm>
                <a:off x="4694" y="164"/>
                <a:ext cx="544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9167" name="图片 143367" descr="060301102973781"/>
              <p:cNvPicPr>
                <a:picLocks noChangeAspect="1"/>
              </p:cNvPicPr>
              <p:nvPr/>
            </p:nvPicPr>
            <p:blipFill>
              <a:blip r:embed="rId4">
                <a:biLevel thresh="50000"/>
                <a:grayscl/>
              </a:blip>
              <a:srcRect b="87807"/>
              <a:stretch>
                <a:fillRect/>
              </a:stretch>
            </p:blipFill>
            <p:spPr bwMode="auto">
              <a:xfrm>
                <a:off x="4" y="0"/>
                <a:ext cx="2223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9161" name="矩形 143368"/>
            <p:cNvSpPr>
              <a:spLocks noChangeArrowheads="1" noChangeShapeType="1" noTextEdit="1"/>
            </p:cNvSpPr>
            <p:nvPr/>
          </p:nvSpPr>
          <p:spPr bwMode="auto">
            <a:xfrm>
              <a:off x="2381" y="119"/>
              <a:ext cx="1724" cy="2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CC00"/>
                    </a:solidFill>
                    <a:round/>
                  </a:ln>
                  <a:solidFill>
                    <a:srgbClr val="FFFFFF"/>
                  </a:solidFill>
                  <a:latin typeface="迷你简霹雳"/>
                </a:rPr>
                <a:t>美国南北战争</a:t>
              </a:r>
              <a:endParaRPr lang="zh-CN" altLang="en-US" sz="3600" kern="10">
                <a:ln w="9525">
                  <a:solidFill>
                    <a:srgbClr val="FFCC00"/>
                  </a:solidFill>
                  <a:round/>
                </a:ln>
                <a:solidFill>
                  <a:srgbClr val="FFFFFF"/>
                </a:solidFill>
                <a:latin typeface="迷你简霹雳"/>
              </a:endParaRPr>
            </a:p>
          </p:txBody>
        </p:sp>
        <p:pic>
          <p:nvPicPr>
            <p:cNvPr id="49162" name="图片 143369" descr="图片2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81" y="381"/>
              <a:ext cx="167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3" name="图片 143370" descr="060301102973781"/>
            <p:cNvPicPr>
              <a:picLocks noChangeAspect="1"/>
            </p:cNvPicPr>
            <p:nvPr/>
          </p:nvPicPr>
          <p:blipFill>
            <a:blip r:embed="rId4">
              <a:biLevel thresh="50000"/>
              <a:grayscl/>
            </a:blip>
            <a:srcRect b="87807"/>
            <a:stretch>
              <a:fillRect/>
            </a:stretch>
          </p:blipFill>
          <p:spPr bwMode="auto">
            <a:xfrm>
              <a:off x="4" y="0"/>
              <a:ext cx="2223" cy="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3372" name="文本框 143371"/>
          <p:cNvSpPr txBox="1">
            <a:spLocks noChangeArrowheads="1"/>
          </p:cNvSpPr>
          <p:nvPr/>
        </p:nvSpPr>
        <p:spPr bwMode="auto">
          <a:xfrm>
            <a:off x="1524000" y="836613"/>
            <a:ext cx="5148263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00"/>
                </a:solidFill>
              </a:rPr>
              <a:t>解决台湾问题方法：</a:t>
            </a:r>
            <a:endParaRPr lang="zh-CN" altLang="en-US" sz="3600" b="1">
              <a:solidFill>
                <a:srgbClr val="000000"/>
              </a:solidFill>
            </a:endParaRPr>
          </a:p>
        </p:txBody>
      </p:sp>
      <p:sp>
        <p:nvSpPr>
          <p:cNvPr id="143373" name="文本框 143372"/>
          <p:cNvSpPr txBox="1">
            <a:spLocks noChangeArrowheads="1"/>
          </p:cNvSpPr>
          <p:nvPr/>
        </p:nvSpPr>
        <p:spPr bwMode="auto">
          <a:xfrm>
            <a:off x="1847850" y="1557338"/>
            <a:ext cx="8208963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</a:rPr>
              <a:t>一国两制，和平解决，拒绝内战。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143374" name="文本框 143373"/>
          <p:cNvSpPr txBox="1">
            <a:spLocks noChangeArrowheads="1"/>
          </p:cNvSpPr>
          <p:nvPr/>
        </p:nvSpPr>
        <p:spPr bwMode="auto">
          <a:xfrm>
            <a:off x="1703388" y="2565400"/>
            <a:ext cx="5905500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  <a:latin typeface="Garamond" panose="02020404030301010803"/>
                <a:ea typeface="华文新魏" panose="02010800040101010101" charset="-122"/>
                <a:cs typeface="华文新魏" panose="02010800040101010101" charset="-122"/>
              </a:rPr>
              <a:t>对美国政府说</a:t>
            </a:r>
            <a:r>
              <a:rPr lang="en-US" altLang="zh-CN" sz="3600" b="1">
                <a:solidFill>
                  <a:srgbClr val="0000CC"/>
                </a:solidFill>
                <a:latin typeface="Garamond" panose="02020404030301010803"/>
                <a:ea typeface="华文新魏" panose="02010800040101010101" charset="-122"/>
                <a:cs typeface="华文新魏" panose="02010800040101010101" charset="-122"/>
              </a:rPr>
              <a:t>:</a:t>
            </a:r>
            <a:endParaRPr lang="en-US" altLang="zh-CN" sz="3600" b="1">
              <a:solidFill>
                <a:srgbClr val="0000CC"/>
              </a:solidFill>
              <a:latin typeface="Garamond" panose="02020404030301010803"/>
              <a:ea typeface="华文新魏" panose="02010800040101010101" charset="-122"/>
              <a:cs typeface="华文新魏" panose="02010800040101010101" charset="-122"/>
            </a:endParaRPr>
          </a:p>
        </p:txBody>
      </p:sp>
      <p:sp>
        <p:nvSpPr>
          <p:cNvPr id="143375" name="文本框 143374"/>
          <p:cNvSpPr txBox="1">
            <a:spLocks noChangeArrowheads="1"/>
          </p:cNvSpPr>
          <p:nvPr/>
        </p:nvSpPr>
        <p:spPr bwMode="auto">
          <a:xfrm>
            <a:off x="1524000" y="3429000"/>
            <a:ext cx="9144000" cy="31384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chemeClr val="tx2"/>
                </a:solidFill>
                <a:latin typeface="Garamond" panose="02020404030301010803"/>
              </a:rPr>
              <a:t>           </a:t>
            </a:r>
            <a:r>
              <a:rPr lang="zh-CN" altLang="en-US" sz="3600" b="1">
                <a:solidFill>
                  <a:srgbClr val="FF0000"/>
                </a:solidFill>
                <a:latin typeface="Garamond" panose="02020404030301010803"/>
                <a:ea typeface="华文新魏" panose="02010800040101010101" charset="-122"/>
                <a:cs typeface="华文新魏" panose="02010800040101010101" charset="-122"/>
              </a:rPr>
              <a:t>己所不欲，勿施于人</a:t>
            </a:r>
            <a:r>
              <a:rPr lang="zh-CN" altLang="en-US" sz="3600" b="1">
                <a:solidFill>
                  <a:schemeClr val="tx2"/>
                </a:solidFill>
                <a:latin typeface="Garamond" panose="02020404030301010803"/>
                <a:ea typeface="华文新魏" panose="02010800040101010101" charset="-122"/>
                <a:cs typeface="华文新魏" panose="02010800040101010101" charset="-122"/>
              </a:rPr>
              <a:t>，美国应该始终坚持“一个中国”的主张，不要低估中国人维护国家统一的信心和决心，既然自己不允许国土分裂，也就没有理由试图分裂他国领土</a:t>
            </a:r>
            <a:r>
              <a:rPr lang="zh-CN" altLang="en-US" sz="3600" b="1">
                <a:solidFill>
                  <a:schemeClr val="tx2"/>
                </a:solidFill>
                <a:latin typeface="Garamond" panose="02020404030301010803"/>
              </a:rPr>
              <a:t>。</a:t>
            </a:r>
            <a:endParaRPr lang="zh-CN" altLang="en-US" sz="3600" b="1">
              <a:solidFill>
                <a:schemeClr val="tx2"/>
              </a:solidFill>
              <a:latin typeface="Garamond" panose="02020404030301010803"/>
            </a:endParaRPr>
          </a:p>
          <a:p>
            <a:pPr>
              <a:spcBef>
                <a:spcPct val="50000"/>
              </a:spcBef>
            </a:pPr>
            <a:endParaRPr lang="zh-CN" altLang="en-US" sz="3600">
              <a:solidFill>
                <a:srgbClr val="66CCFF"/>
              </a:solidFill>
              <a:latin typeface="Garamond" panose="02020404030301010803"/>
              <a:ea typeface="MingLiU" panose="02020509000000000000" pitchFamily="49" charset="-12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43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3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3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2" grpId="0"/>
      <p:bldP spid="143373" grpId="0"/>
      <p:bldP spid="143374" grpId="0"/>
      <p:bldP spid="14337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sz="3200" smtClean="0">
                <a:solidFill>
                  <a:srgbClr val="0000CC"/>
                </a:solidFill>
                <a:latin typeface="Times New Roman" panose="02020603050405020304" pitchFamily="18" charset="0"/>
              </a:rPr>
              <a:t>独立战争、南北战争比较表</a:t>
            </a:r>
            <a:br>
              <a:rPr lang="zh-CN" sz="3200" smtClean="0">
                <a:solidFill>
                  <a:srgbClr val="0000CC"/>
                </a:solidFill>
                <a:latin typeface="Times New Roman" panose="02020603050405020304" pitchFamily="18" charset="0"/>
              </a:rPr>
            </a:br>
            <a:endParaRPr lang="zh-CN" sz="3200" smtClean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5059" name="Group 3"/>
          <p:cNvGraphicFramePr>
            <a:graphicFrameLocks noGrp="1"/>
          </p:cNvGraphicFramePr>
          <p:nvPr/>
        </p:nvGraphicFramePr>
        <p:xfrm>
          <a:off x="1676400" y="1066800"/>
          <a:ext cx="8839200" cy="5562602"/>
        </p:xfrm>
        <a:graphic>
          <a:graphicData uri="http://schemas.openxmlformats.org/drawingml/2006/table">
            <a:tbl>
              <a:tblPr/>
              <a:tblGrid>
                <a:gridCol w="1517650"/>
                <a:gridCol w="3675380"/>
                <a:gridCol w="3646170"/>
              </a:tblGrid>
              <a:tr h="652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项目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独立战争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南北战争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时间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1057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原因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658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文献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660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结果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1030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性质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意义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5133" name="Text Box 77"/>
          <p:cNvSpPr txBox="1">
            <a:spLocks noChangeArrowheads="1"/>
          </p:cNvSpPr>
          <p:nvPr/>
        </p:nvSpPr>
        <p:spPr bwMode="auto">
          <a:xfrm>
            <a:off x="3505200" y="1752600"/>
            <a:ext cx="2438400" cy="11684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zh-CN" sz="2800">
                <a:solidFill>
                  <a:srgbClr val="0000CC"/>
                </a:solidFill>
              </a:rPr>
              <a:t>1775-1783</a:t>
            </a:r>
            <a:endParaRPr lang="zh-CN" altLang="zh-CN" sz="2800">
              <a:solidFill>
                <a:srgbClr val="0000CC"/>
              </a:solidFill>
            </a:endParaRPr>
          </a:p>
          <a:p>
            <a:pPr algn="ctr" eaLnBrk="0" hangingPunct="0">
              <a:spcBef>
                <a:spcPct val="50000"/>
              </a:spcBef>
            </a:pPr>
            <a:endParaRPr lang="zh-CN" altLang="zh-CN" sz="2800">
              <a:solidFill>
                <a:srgbClr val="0000CC"/>
              </a:solidFill>
            </a:endParaRPr>
          </a:p>
        </p:txBody>
      </p:sp>
      <p:sp>
        <p:nvSpPr>
          <p:cNvPr id="45134" name="Text Box 78"/>
          <p:cNvSpPr txBox="1">
            <a:spLocks noChangeArrowheads="1"/>
          </p:cNvSpPr>
          <p:nvPr/>
        </p:nvSpPr>
        <p:spPr bwMode="auto">
          <a:xfrm>
            <a:off x="7023100" y="1782763"/>
            <a:ext cx="3035300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zh-CN" sz="2800">
                <a:solidFill>
                  <a:srgbClr val="0000CC"/>
                </a:solidFill>
              </a:rPr>
              <a:t>1861-1865</a:t>
            </a:r>
            <a:endParaRPr lang="zh-CN" altLang="zh-CN" sz="2800">
              <a:solidFill>
                <a:srgbClr val="0000CC"/>
              </a:solidFill>
            </a:endParaRPr>
          </a:p>
        </p:txBody>
      </p:sp>
      <p:sp>
        <p:nvSpPr>
          <p:cNvPr id="45135" name="Text Box 79"/>
          <p:cNvSpPr txBox="1">
            <a:spLocks noChangeArrowheads="1"/>
          </p:cNvSpPr>
          <p:nvPr/>
        </p:nvSpPr>
        <p:spPr bwMode="auto">
          <a:xfrm>
            <a:off x="3455988" y="2379663"/>
            <a:ext cx="3325812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sz="2800">
                <a:solidFill>
                  <a:srgbClr val="0000CC"/>
                </a:solidFill>
              </a:rPr>
              <a:t>英殖民统治阻碍资本主义的发展</a:t>
            </a:r>
            <a:endParaRPr lang="zh-CN" sz="2800">
              <a:solidFill>
                <a:srgbClr val="0000CC"/>
              </a:solidFill>
            </a:endParaRPr>
          </a:p>
          <a:p>
            <a:pPr eaLnBrk="0" hangingPunct="0"/>
            <a:endParaRPr lang="zh-CN" altLang="zh-CN" sz="2800">
              <a:solidFill>
                <a:srgbClr val="0000CC"/>
              </a:solidFill>
            </a:endParaRPr>
          </a:p>
        </p:txBody>
      </p:sp>
      <p:sp>
        <p:nvSpPr>
          <p:cNvPr id="45136" name="Text Box 80"/>
          <p:cNvSpPr txBox="1">
            <a:spLocks noChangeArrowheads="1"/>
          </p:cNvSpPr>
          <p:nvPr/>
        </p:nvSpPr>
        <p:spPr bwMode="auto">
          <a:xfrm>
            <a:off x="6989763" y="2379663"/>
            <a:ext cx="3373437" cy="12303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0000CC"/>
                </a:solidFill>
              </a:rPr>
              <a:t>南北两种经济制度的矛盾</a:t>
            </a:r>
            <a:endParaRPr lang="zh-CN" altLang="en-US" sz="2800">
              <a:solidFill>
                <a:srgbClr val="0000CC"/>
              </a:solidFill>
            </a:endParaRPr>
          </a:p>
          <a:p>
            <a:pPr eaLnBrk="0" hangingPunct="0"/>
            <a:endParaRPr lang="zh-CN" altLang="en-US">
              <a:solidFill>
                <a:srgbClr val="0000CC"/>
              </a:solidFill>
            </a:endParaRPr>
          </a:p>
        </p:txBody>
      </p:sp>
      <p:sp>
        <p:nvSpPr>
          <p:cNvPr id="45137" name="Text Box 81"/>
          <p:cNvSpPr txBox="1">
            <a:spLocks noChangeArrowheads="1"/>
          </p:cNvSpPr>
          <p:nvPr/>
        </p:nvSpPr>
        <p:spPr bwMode="auto">
          <a:xfrm>
            <a:off x="3578225" y="3462338"/>
            <a:ext cx="2670175" cy="7985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zh-CN" sz="2800">
                <a:solidFill>
                  <a:srgbClr val="0000CC"/>
                </a:solidFill>
              </a:rPr>
              <a:t>《</a:t>
            </a:r>
            <a:r>
              <a:rPr lang="zh-CN" sz="2800">
                <a:solidFill>
                  <a:srgbClr val="0000CC"/>
                </a:solidFill>
              </a:rPr>
              <a:t>独立宣言</a:t>
            </a:r>
            <a:r>
              <a:rPr lang="zh-CN" altLang="zh-CN" sz="2800">
                <a:solidFill>
                  <a:srgbClr val="0000CC"/>
                </a:solidFill>
              </a:rPr>
              <a:t>》</a:t>
            </a:r>
            <a:r>
              <a:rPr lang="zh-CN" altLang="zh-CN">
                <a:solidFill>
                  <a:srgbClr val="0000CC"/>
                </a:solidFill>
              </a:rPr>
              <a:t>   </a:t>
            </a:r>
            <a:endParaRPr lang="zh-CN" altLang="zh-CN">
              <a:solidFill>
                <a:srgbClr val="0000CC"/>
              </a:solidFill>
            </a:endParaRPr>
          </a:p>
          <a:p>
            <a:pPr algn="ctr" eaLnBrk="0" hangingPunct="0"/>
            <a:endParaRPr lang="zh-CN" altLang="zh-CN">
              <a:solidFill>
                <a:srgbClr val="0000CC"/>
              </a:solidFill>
            </a:endParaRPr>
          </a:p>
        </p:txBody>
      </p:sp>
      <p:sp>
        <p:nvSpPr>
          <p:cNvPr id="45138" name="Text Box 82"/>
          <p:cNvSpPr txBox="1">
            <a:spLocks noChangeArrowheads="1"/>
          </p:cNvSpPr>
          <p:nvPr/>
        </p:nvSpPr>
        <p:spPr bwMode="auto">
          <a:xfrm>
            <a:off x="6781800" y="3429000"/>
            <a:ext cx="3535363" cy="952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800">
                <a:solidFill>
                  <a:srgbClr val="0000CC"/>
                </a:solidFill>
              </a:rPr>
              <a:t>《解放黑人奴隶宣言》</a:t>
            </a:r>
            <a:endParaRPr lang="zh-CN" altLang="en-US" sz="2800">
              <a:solidFill>
                <a:srgbClr val="0000CC"/>
              </a:solidFill>
            </a:endParaRPr>
          </a:p>
        </p:txBody>
      </p:sp>
      <p:sp>
        <p:nvSpPr>
          <p:cNvPr id="45139" name="Text Box 83"/>
          <p:cNvSpPr txBox="1">
            <a:spLocks noChangeArrowheads="1"/>
          </p:cNvSpPr>
          <p:nvPr/>
        </p:nvSpPr>
        <p:spPr bwMode="auto">
          <a:xfrm>
            <a:off x="3600450" y="4135438"/>
            <a:ext cx="3105150" cy="7985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sz="2800">
                <a:solidFill>
                  <a:srgbClr val="0000CC"/>
                </a:solidFill>
              </a:rPr>
              <a:t>成立独立的美国</a:t>
            </a:r>
            <a:endParaRPr lang="zh-CN" sz="2800">
              <a:solidFill>
                <a:srgbClr val="0000CC"/>
              </a:solidFill>
            </a:endParaRPr>
          </a:p>
          <a:p>
            <a:pPr eaLnBrk="0" hangingPunct="0"/>
            <a:endParaRPr lang="zh-CN" altLang="zh-CN">
              <a:solidFill>
                <a:srgbClr val="0000CC"/>
              </a:solidFill>
            </a:endParaRPr>
          </a:p>
        </p:txBody>
      </p:sp>
      <p:sp>
        <p:nvSpPr>
          <p:cNvPr id="45140" name="Text Box 84"/>
          <p:cNvSpPr txBox="1">
            <a:spLocks noChangeArrowheads="1"/>
          </p:cNvSpPr>
          <p:nvPr/>
        </p:nvSpPr>
        <p:spPr bwMode="auto">
          <a:xfrm>
            <a:off x="6989763" y="4113213"/>
            <a:ext cx="3221037" cy="7985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sz="2800">
                <a:solidFill>
                  <a:srgbClr val="0000CC"/>
                </a:solidFill>
              </a:rPr>
              <a:t>北方胜利，统一</a:t>
            </a:r>
            <a:endParaRPr lang="zh-CN" sz="2800">
              <a:solidFill>
                <a:srgbClr val="0000CC"/>
              </a:solidFill>
            </a:endParaRPr>
          </a:p>
          <a:p>
            <a:pPr algn="ctr" eaLnBrk="0" hangingPunct="0"/>
            <a:endParaRPr lang="zh-CN" altLang="zh-CN">
              <a:solidFill>
                <a:srgbClr val="0000CC"/>
              </a:solidFill>
            </a:endParaRPr>
          </a:p>
        </p:txBody>
      </p:sp>
      <p:sp>
        <p:nvSpPr>
          <p:cNvPr id="45141" name="Text Box 85"/>
          <p:cNvSpPr txBox="1">
            <a:spLocks noChangeArrowheads="1"/>
          </p:cNvSpPr>
          <p:nvPr/>
        </p:nvSpPr>
        <p:spPr bwMode="auto">
          <a:xfrm>
            <a:off x="3200400" y="4724400"/>
            <a:ext cx="3810000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2800">
                <a:solidFill>
                  <a:srgbClr val="0000CC"/>
                </a:solidFill>
              </a:rPr>
              <a:t>民族解放战争、资产阶级革命</a:t>
            </a:r>
            <a:endParaRPr lang="zh-CN" sz="2800">
              <a:solidFill>
                <a:srgbClr val="0000CC"/>
              </a:solidFill>
            </a:endParaRPr>
          </a:p>
          <a:p>
            <a:pPr eaLnBrk="0" hangingPunct="0"/>
            <a:endParaRPr lang="zh-CN" altLang="zh-CN" sz="2800">
              <a:solidFill>
                <a:srgbClr val="0000CC"/>
              </a:solidFill>
            </a:endParaRPr>
          </a:p>
        </p:txBody>
      </p:sp>
      <p:sp>
        <p:nvSpPr>
          <p:cNvPr id="45142" name="Text Box 86"/>
          <p:cNvSpPr txBox="1">
            <a:spLocks noChangeArrowheads="1"/>
          </p:cNvSpPr>
          <p:nvPr/>
        </p:nvSpPr>
        <p:spPr bwMode="auto">
          <a:xfrm>
            <a:off x="7058025" y="4875213"/>
            <a:ext cx="345757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sz="2800">
                <a:solidFill>
                  <a:srgbClr val="0000CC"/>
                </a:solidFill>
              </a:rPr>
              <a:t>第二次资产阶级革命</a:t>
            </a:r>
            <a:endParaRPr lang="zh-CN" sz="2800">
              <a:solidFill>
                <a:srgbClr val="0000CC"/>
              </a:solidFill>
            </a:endParaRPr>
          </a:p>
        </p:txBody>
      </p:sp>
      <p:sp>
        <p:nvSpPr>
          <p:cNvPr id="45143" name="Text Box 87"/>
          <p:cNvSpPr txBox="1">
            <a:spLocks noChangeArrowheads="1"/>
          </p:cNvSpPr>
          <p:nvPr/>
        </p:nvSpPr>
        <p:spPr bwMode="auto">
          <a:xfrm>
            <a:off x="3352800" y="5715000"/>
            <a:ext cx="3619500" cy="952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sz="2800">
                <a:solidFill>
                  <a:srgbClr val="0000CC"/>
                </a:solidFill>
              </a:rPr>
              <a:t>摆脱殖民统治、实现国家独立、扫清障碍</a:t>
            </a:r>
            <a:endParaRPr lang="zh-CN" sz="2800">
              <a:solidFill>
                <a:srgbClr val="0000CC"/>
              </a:solidFill>
            </a:endParaRPr>
          </a:p>
        </p:txBody>
      </p:sp>
      <p:sp>
        <p:nvSpPr>
          <p:cNvPr id="45144" name="Text Box 88"/>
          <p:cNvSpPr txBox="1">
            <a:spLocks noChangeArrowheads="1"/>
          </p:cNvSpPr>
          <p:nvPr/>
        </p:nvSpPr>
        <p:spPr bwMode="auto">
          <a:xfrm>
            <a:off x="6858000" y="5715000"/>
            <a:ext cx="4114800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sz="2800">
                <a:solidFill>
                  <a:srgbClr val="0000CC"/>
                </a:solidFill>
              </a:rPr>
              <a:t>废除黑奴制，维护统一，扫清又一障碍</a:t>
            </a:r>
            <a:endParaRPr lang="zh-CN" sz="2800">
              <a:solidFill>
                <a:srgbClr val="0000CC"/>
              </a:solidFill>
            </a:endParaRPr>
          </a:p>
          <a:p>
            <a:pPr eaLnBrk="0" hangingPunct="0"/>
            <a:endParaRPr lang="zh-CN" altLang="zh-CN" sz="280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33" grpId="0" bldLvl="0"/>
      <p:bldP spid="45134" grpId="0" bldLvl="0"/>
      <p:bldP spid="45135" grpId="0" bldLvl="0"/>
      <p:bldP spid="45136" grpId="0" bldLvl="0"/>
      <p:bldP spid="45137" grpId="0" bldLvl="0"/>
      <p:bldP spid="45138" grpId="0" bldLvl="0"/>
      <p:bldP spid="45139" grpId="0" bldLvl="0"/>
      <p:bldP spid="45140" grpId="0" bldLvl="0"/>
      <p:bldP spid="45141" grpId="0" bldLvl="0"/>
      <p:bldP spid="45142" grpId="0" bldLvl="0"/>
      <p:bldP spid="45143" grpId="0" bldLvl="0"/>
      <p:bldP spid="45144" grpId="0" bldLvl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3503713" y="1412777"/>
            <a:ext cx="2400300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993300"/>
                </a:solidFill>
                <a:latin typeface="微软雅黑" panose="020B0503020204020204" charset="-122"/>
                <a:ea typeface="微软雅黑" panose="020B0503020204020204" charset="-122"/>
              </a:rPr>
              <a:t>导火线：</a:t>
            </a:r>
            <a:endParaRPr lang="zh-CN" altLang="en-US" sz="3200" b="1" dirty="0">
              <a:solidFill>
                <a:srgbClr val="99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4997" name="AutoShape 5"/>
          <p:cNvSpPr/>
          <p:nvPr/>
        </p:nvSpPr>
        <p:spPr bwMode="auto">
          <a:xfrm>
            <a:off x="3215681" y="2372884"/>
            <a:ext cx="383116" cy="2087033"/>
          </a:xfrm>
          <a:prstGeom prst="leftBrace">
            <a:avLst>
              <a:gd name="adj1" fmla="val 60528"/>
              <a:gd name="adj2" fmla="val 50000"/>
            </a:avLst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wrap="none" lIns="121917" tIns="60958" rIns="121917" bIns="60958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84998" name="Text Box 6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5039883" y="1412776"/>
            <a:ext cx="4512501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en-US" altLang="zh-CN" sz="2700" b="1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1860</a:t>
            </a:r>
            <a:r>
              <a:rPr lang="zh-CN" altLang="en-US" sz="2700" b="1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年林肯</a:t>
            </a:r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当选美国总统</a:t>
            </a:r>
            <a:endParaRPr lang="zh-CN" altLang="en-US" sz="27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3695734" y="1988841"/>
            <a:ext cx="1919817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993300"/>
                </a:solidFill>
                <a:latin typeface="微软雅黑" panose="020B0503020204020204" charset="-122"/>
                <a:ea typeface="微软雅黑" panose="020B0503020204020204" charset="-122"/>
              </a:rPr>
              <a:t>爆发：</a:t>
            </a:r>
            <a:endParaRPr lang="zh-CN" altLang="en-US" sz="3200" b="1" dirty="0">
              <a:solidFill>
                <a:srgbClr val="99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4943873" y="2084851"/>
            <a:ext cx="5615516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en-US" altLang="zh-CN" sz="27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1861</a:t>
            </a:r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7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月南方军队挑起内战</a:t>
            </a:r>
            <a:endParaRPr lang="zh-CN" altLang="en-US" sz="27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3599723" y="2564905"/>
            <a:ext cx="2688167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993300"/>
                </a:solidFill>
                <a:latin typeface="微软雅黑" panose="020B0503020204020204" charset="-122"/>
                <a:ea typeface="微软雅黑" panose="020B0503020204020204" charset="-122"/>
              </a:rPr>
              <a:t>初期形势：</a:t>
            </a:r>
            <a:endParaRPr lang="zh-CN" altLang="en-US" sz="3200" b="1" dirty="0">
              <a:solidFill>
                <a:srgbClr val="99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5002" name="Text Box 10"/>
          <p:cNvSpPr txBox="1">
            <a:spLocks noChangeArrowheads="1"/>
          </p:cNvSpPr>
          <p:nvPr/>
        </p:nvSpPr>
        <p:spPr bwMode="auto">
          <a:xfrm>
            <a:off x="5615947" y="2660915"/>
            <a:ext cx="3937000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北方失利</a:t>
            </a:r>
            <a:endParaRPr lang="zh-CN" altLang="en-US" sz="27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5003" name="Text Box 11"/>
          <p:cNvSpPr txBox="1">
            <a:spLocks noChangeArrowheads="1"/>
          </p:cNvSpPr>
          <p:nvPr/>
        </p:nvSpPr>
        <p:spPr bwMode="auto">
          <a:xfrm>
            <a:off x="3599724" y="3332990"/>
            <a:ext cx="1919817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993300"/>
                </a:solidFill>
                <a:latin typeface="微软雅黑" panose="020B0503020204020204" charset="-122"/>
                <a:ea typeface="微软雅黑" panose="020B0503020204020204" charset="-122"/>
              </a:rPr>
              <a:t>转折：</a:t>
            </a:r>
            <a:endParaRPr lang="zh-CN" altLang="en-US" sz="3200" b="1" dirty="0">
              <a:solidFill>
                <a:srgbClr val="99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5004" name="Text Box 12"/>
          <p:cNvSpPr txBox="1">
            <a:spLocks noChangeArrowheads="1"/>
          </p:cNvSpPr>
          <p:nvPr/>
        </p:nvSpPr>
        <p:spPr bwMode="auto">
          <a:xfrm>
            <a:off x="4847862" y="3140968"/>
            <a:ext cx="6572249" cy="9541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林肯颁布</a:t>
            </a:r>
            <a:r>
              <a:rPr lang="en-US" altLang="zh-CN" sz="27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解放黑人奴隶宣言</a:t>
            </a:r>
            <a:r>
              <a:rPr lang="en-US" altLang="zh-CN" sz="27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》《</a:t>
            </a:r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宅地法</a:t>
            </a:r>
            <a:r>
              <a:rPr lang="en-US" altLang="zh-CN" sz="2700" b="1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sz="2700" b="1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调动广大人民群众的积极性</a:t>
            </a:r>
            <a:endParaRPr lang="en-US" altLang="zh-CN" sz="27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5005" name="Text Box 13"/>
          <p:cNvSpPr txBox="1">
            <a:spLocks noChangeArrowheads="1"/>
          </p:cNvSpPr>
          <p:nvPr/>
        </p:nvSpPr>
        <p:spPr bwMode="auto">
          <a:xfrm>
            <a:off x="3695733" y="4197086"/>
            <a:ext cx="1919816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993300"/>
                </a:solidFill>
                <a:latin typeface="微软雅黑" panose="020B0503020204020204" charset="-122"/>
                <a:ea typeface="微软雅黑" panose="020B0503020204020204" charset="-122"/>
              </a:rPr>
              <a:t>结果：</a:t>
            </a:r>
            <a:endParaRPr lang="zh-CN" altLang="en-US" sz="3200" b="1" dirty="0">
              <a:solidFill>
                <a:srgbClr val="99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5006" name="Text Box 14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4943873" y="4197085"/>
            <a:ext cx="5806017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en-US" altLang="zh-CN" sz="2700" b="1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1865</a:t>
            </a:r>
            <a:r>
              <a:rPr lang="zh-CN" altLang="en-US" sz="2700" b="1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年南方</a:t>
            </a:r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军队投降，内战结束</a:t>
            </a:r>
            <a:endParaRPr lang="zh-CN" altLang="en-US" sz="27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5007" name="Text Box 15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1967542" y="1028734"/>
            <a:ext cx="1756833" cy="67710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3600" b="1" dirty="0" smtClean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  <a:hlinkClick r:id="rId2" action="ppaction://hlinksldjump"/>
              </a:rPr>
              <a:t>原因</a:t>
            </a:r>
            <a:r>
              <a:rPr lang="zh-CN" altLang="en-US" sz="3600" b="1" dirty="0" smtClean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：</a:t>
            </a:r>
            <a:endParaRPr lang="zh-CN" altLang="en-US" sz="3600" b="1" dirty="0">
              <a:solidFill>
                <a:srgbClr val="CC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5008" name="Text Box 16"/>
          <p:cNvSpPr txBox="1">
            <a:spLocks noChangeArrowheads="1"/>
          </p:cNvSpPr>
          <p:nvPr/>
        </p:nvSpPr>
        <p:spPr bwMode="auto">
          <a:xfrm>
            <a:off x="1775521" y="2948947"/>
            <a:ext cx="2044700" cy="67710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3600" b="1" dirty="0" smtClean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  <a:hlinkClick r:id="rId3" action="ppaction://hlinksldjump"/>
              </a:rPr>
              <a:t>经过</a:t>
            </a:r>
            <a:r>
              <a:rPr lang="zh-CN" altLang="en-US" sz="3600" b="1" dirty="0" smtClean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：</a:t>
            </a:r>
            <a:endParaRPr lang="zh-CN" altLang="en-US" sz="3600" b="1" dirty="0">
              <a:solidFill>
                <a:srgbClr val="CC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5009" name="Text Box 1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000251" y="5143501"/>
            <a:ext cx="1951263" cy="78482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4300" b="1" dirty="0" smtClean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意义：</a:t>
            </a:r>
            <a:endParaRPr lang="zh-CN" altLang="en-US" sz="4300" b="1" dirty="0">
              <a:solidFill>
                <a:srgbClr val="CC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5021" name="Text Box 29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503713" y="836713"/>
            <a:ext cx="2592916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993300"/>
                </a:solidFill>
                <a:latin typeface="微软雅黑" panose="020B0503020204020204" charset="-122"/>
                <a:ea typeface="微软雅黑" panose="020B0503020204020204" charset="-122"/>
              </a:rPr>
              <a:t>根本</a:t>
            </a:r>
            <a:r>
              <a:rPr lang="en-US" altLang="zh-CN" sz="3200" b="1" dirty="0" smtClean="0">
                <a:solidFill>
                  <a:srgbClr val="993300"/>
                </a:solidFill>
                <a:latin typeface="微软雅黑" panose="020B0503020204020204" charset="-122"/>
                <a:ea typeface="微软雅黑" panose="020B0503020204020204" charset="-122"/>
              </a:rPr>
              <a:t>:</a:t>
            </a:r>
            <a:endParaRPr lang="en-US" altLang="zh-CN" sz="3200" b="1" dirty="0">
              <a:solidFill>
                <a:srgbClr val="99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5022" name="Text Box 30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4655841" y="836712"/>
            <a:ext cx="5568951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南北两种经济制度之间的矛盾</a:t>
            </a:r>
            <a:endParaRPr lang="zh-CN" altLang="en-US" sz="27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5030" name="AutoShape 38"/>
          <p:cNvSpPr/>
          <p:nvPr/>
        </p:nvSpPr>
        <p:spPr bwMode="auto">
          <a:xfrm>
            <a:off x="1428751" y="1220755"/>
            <a:ext cx="538791" cy="4388412"/>
          </a:xfrm>
          <a:prstGeom prst="leftBrace">
            <a:avLst>
              <a:gd name="adj1" fmla="val 91708"/>
              <a:gd name="adj2" fmla="val 50000"/>
            </a:avLst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wrap="none" lIns="121917" tIns="60958" rIns="121917" bIns="60958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9" name="矩形 35"/>
          <p:cNvSpPr>
            <a:spLocks noChangeArrowheads="1"/>
          </p:cNvSpPr>
          <p:nvPr/>
        </p:nvSpPr>
        <p:spPr bwMode="auto">
          <a:xfrm>
            <a:off x="3407701" y="4965172"/>
            <a:ext cx="8448939" cy="123110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pPr indent="-609600" fontAlgn="t"/>
            <a:r>
              <a:rPr lang="zh-CN" altLang="en-US" sz="2400" b="1" dirty="0" smtClean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（性质：美国历史上第二次资产阶级革命）</a:t>
            </a:r>
            <a:endParaRPr lang="en-US" altLang="zh-CN" sz="2400" b="1" dirty="0" smtClean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indent="-609600" fontAlgn="t"/>
            <a:r>
              <a:rPr lang="zh-CN" altLang="en-US" sz="2400" b="1" dirty="0" smtClean="0">
                <a:solidFill>
                  <a:srgbClr val="F91374"/>
                </a:solidFill>
                <a:latin typeface="微软雅黑" panose="020B0503020204020204" charset="-122"/>
                <a:ea typeface="微软雅黑" panose="020B0503020204020204" charset="-122"/>
              </a:rPr>
              <a:t>保护了</a:t>
            </a:r>
            <a:r>
              <a:rPr lang="zh-CN" altLang="en-US" sz="2400" b="1" dirty="0" smtClean="0">
                <a:latin typeface="微软雅黑" panose="020B0503020204020204" charset="-122"/>
                <a:ea typeface="微软雅黑" panose="020B0503020204020204" charset="-122"/>
              </a:rPr>
              <a:t>国家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的统一，</a:t>
            </a:r>
            <a:r>
              <a:rPr lang="zh-CN" altLang="en-US" sz="2400" b="1" dirty="0">
                <a:solidFill>
                  <a:srgbClr val="F91374"/>
                </a:solidFill>
                <a:latin typeface="微软雅黑" panose="020B0503020204020204" charset="-122"/>
                <a:ea typeface="微软雅黑" panose="020B0503020204020204" charset="-122"/>
              </a:rPr>
              <a:t>废除</a:t>
            </a:r>
            <a:r>
              <a:rPr lang="zh-CN" altLang="en-US" sz="2400" b="1" dirty="0" smtClean="0">
                <a:solidFill>
                  <a:srgbClr val="F91374"/>
                </a:solidFill>
                <a:latin typeface="微软雅黑" panose="020B0503020204020204" charset="-122"/>
                <a:ea typeface="微软雅黑" panose="020B0503020204020204" charset="-122"/>
              </a:rPr>
              <a:t>了</a:t>
            </a:r>
            <a:r>
              <a:rPr lang="zh-CN" altLang="en-US" sz="2400" b="1" dirty="0" smtClean="0">
                <a:latin typeface="微软雅黑" panose="020B0503020204020204" charset="-122"/>
                <a:ea typeface="微软雅黑" panose="020B0503020204020204" charset="-122"/>
              </a:rPr>
              <a:t>奴隶制度，</a:t>
            </a:r>
            <a:r>
              <a:rPr lang="zh-CN" altLang="en-US" sz="2400" b="1" dirty="0" smtClean="0">
                <a:solidFill>
                  <a:srgbClr val="F91374"/>
                </a:solidFill>
                <a:latin typeface="微软雅黑" panose="020B0503020204020204" charset="-122"/>
                <a:ea typeface="微软雅黑" panose="020B0503020204020204" charset="-122"/>
              </a:rPr>
              <a:t>清除了</a:t>
            </a:r>
            <a:r>
              <a:rPr lang="zh-CN" altLang="en-US" sz="2400" b="1" dirty="0" smtClean="0">
                <a:latin typeface="微软雅黑" panose="020B0503020204020204" charset="-122"/>
                <a:ea typeface="微软雅黑" panose="020B0503020204020204" charset="-122"/>
              </a:rPr>
              <a:t>资本主义发展的最大障碍</a:t>
            </a: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sz="2400" b="1" dirty="0" smtClean="0">
                <a:latin typeface="微软雅黑" panose="020B0503020204020204" charset="-122"/>
                <a:ea typeface="微软雅黑" panose="020B0503020204020204" charset="-122"/>
              </a:rPr>
              <a:t>为以后经济的迅速发展创造了条件。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18093" y="664029"/>
            <a:ext cx="907935" cy="5780313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4300" b="1" spc="67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微软雅黑" panose="020B0503020204020204" charset="-122"/>
                <a:ea typeface="微软雅黑" panose="020B0503020204020204" charset="-122"/>
              </a:rPr>
              <a:t>美国内战（南北战争）</a:t>
            </a:r>
            <a:endParaRPr lang="zh-CN" altLang="en-US" sz="4300" b="1" spc="67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5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5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5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85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5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85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85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85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85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8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85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6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/>
      <p:bldP spid="84997" grpId="0" bldLvl="0" animBg="1"/>
      <p:bldP spid="84998" grpId="0"/>
      <p:bldP spid="84999" grpId="0"/>
      <p:bldP spid="85000" grpId="0"/>
      <p:bldP spid="85001" grpId="0"/>
      <p:bldP spid="85002" grpId="0"/>
      <p:bldP spid="85003" grpId="0"/>
      <p:bldP spid="85004" grpId="0"/>
      <p:bldP spid="85005" grpId="0"/>
      <p:bldP spid="85006" grpId="0"/>
      <p:bldP spid="85007" grpId="0"/>
      <p:bldP spid="85008" grpId="0"/>
      <p:bldP spid="85009" grpId="0"/>
      <p:bldP spid="85021" grpId="0"/>
      <p:bldP spid="85022" grpId="0"/>
      <p:bldP spid="85030" grpId="0" bldLvl="0" animBg="1"/>
      <p:bldP spid="616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1847850" y="981075"/>
            <a:ext cx="8496300" cy="550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宋体" panose="02010600030101010101" pitchFamily="2" charset="-122"/>
              </a:rPr>
              <a:t>    1861</a:t>
            </a:r>
            <a:r>
              <a:rPr lang="zh-CN" altLang="en-US" sz="3200" b="1">
                <a:latin typeface="宋体" panose="02010600030101010101" pitchFamily="2" charset="-122"/>
              </a:rPr>
              <a:t>年</a:t>
            </a:r>
            <a:r>
              <a:rPr lang="en-US" altLang="zh-CN" sz="3200" b="1">
                <a:latin typeface="宋体" panose="02010600030101010101" pitchFamily="2" charset="-122"/>
              </a:rPr>
              <a:t>3</a:t>
            </a:r>
            <a:r>
              <a:rPr lang="zh-CN" altLang="en-US" sz="3200" b="1">
                <a:latin typeface="宋体" panose="02010600030101010101" pitchFamily="2" charset="-122"/>
              </a:rPr>
              <a:t>月的一天，美国黑人奴隶约翰正在南方的（             ）里种植棉花，这时，传来了（          ）就任美国总统的消息；（              ）于</a:t>
            </a:r>
            <a:r>
              <a:rPr lang="en-US" altLang="zh-CN" sz="3200" b="1">
                <a:latin typeface="宋体" panose="02010600030101010101" pitchFamily="2" charset="-122"/>
              </a:rPr>
              <a:t>4</a:t>
            </a:r>
            <a:r>
              <a:rPr lang="zh-CN" altLang="en-US" sz="3200" b="1">
                <a:latin typeface="宋体" panose="02010600030101010101" pitchFamily="2" charset="-122"/>
              </a:rPr>
              <a:t>月挑起内战；</a:t>
            </a:r>
            <a:r>
              <a:rPr lang="en-US" altLang="zh-CN" sz="3200" b="1">
                <a:latin typeface="宋体" panose="02010600030101010101" pitchFamily="2" charset="-122"/>
              </a:rPr>
              <a:t>1862</a:t>
            </a:r>
            <a:r>
              <a:rPr lang="zh-CN" altLang="en-US" sz="3200" b="1">
                <a:latin typeface="宋体" panose="02010600030101010101" pitchFamily="2" charset="-122"/>
              </a:rPr>
              <a:t>年</a:t>
            </a:r>
            <a:r>
              <a:rPr lang="en-US" altLang="zh-CN" sz="3200" b="1">
                <a:latin typeface="宋体" panose="02010600030101010101" pitchFamily="2" charset="-122"/>
              </a:rPr>
              <a:t>9</a:t>
            </a:r>
            <a:r>
              <a:rPr lang="zh-CN" altLang="en-US" sz="3200" b="1">
                <a:latin typeface="宋体" panose="02010600030101010101" pitchFamily="2" charset="-122"/>
              </a:rPr>
              <a:t>月，他听到了（                        ），得知自己从此获得解放，欣喜若狂，踊跃报名参加北方军队；</a:t>
            </a:r>
            <a:r>
              <a:rPr lang="en-US" altLang="zh-CN" sz="3200" b="1">
                <a:latin typeface="宋体" panose="02010600030101010101" pitchFamily="2" charset="-122"/>
              </a:rPr>
              <a:t>1865</a:t>
            </a:r>
            <a:r>
              <a:rPr lang="zh-CN" altLang="en-US" sz="3200" b="1">
                <a:latin typeface="宋体" panose="02010600030101010101" pitchFamily="2" charset="-122"/>
              </a:rPr>
              <a:t>年</a:t>
            </a:r>
            <a:r>
              <a:rPr lang="en-US" altLang="zh-CN" sz="3200" b="1">
                <a:latin typeface="宋体" panose="02010600030101010101" pitchFamily="2" charset="-122"/>
              </a:rPr>
              <a:t>4</a:t>
            </a:r>
            <a:r>
              <a:rPr lang="zh-CN" altLang="en-US" sz="3200" b="1">
                <a:latin typeface="宋体" panose="02010600030101010101" pitchFamily="2" charset="-122"/>
              </a:rPr>
              <a:t>月，他们攻占 “南部联盟”首都（         ），南方军队投降；约翰非常敬佩当时的总统（           </a:t>
            </a:r>
            <a:r>
              <a:rPr lang="en-US" altLang="zh-CN" sz="3200" b="1">
                <a:latin typeface="宋体" panose="02010600030101010101" pitchFamily="2" charset="-122"/>
              </a:rPr>
              <a:t>),</a:t>
            </a:r>
            <a:r>
              <a:rPr lang="zh-CN" altLang="en-US" sz="3200" b="1">
                <a:latin typeface="宋体" panose="02010600030101010101" pitchFamily="2" charset="-122"/>
              </a:rPr>
              <a:t>因为他维护了（            ），解放（          ）。</a:t>
            </a:r>
            <a:endParaRPr lang="zh-CN" altLang="en-US" sz="3200" b="1">
              <a:latin typeface="宋体" panose="02010600030101010101" pitchFamily="2" charset="-122"/>
            </a:endParaRPr>
          </a:p>
        </p:txBody>
      </p:sp>
      <p:sp>
        <p:nvSpPr>
          <p:cNvPr id="104453" name="Text Box 5"/>
          <p:cNvSpPr txBox="1">
            <a:spLocks noChangeArrowheads="1"/>
          </p:cNvSpPr>
          <p:nvPr/>
        </p:nvSpPr>
        <p:spPr bwMode="auto">
          <a:xfrm>
            <a:off x="4367213" y="1341438"/>
            <a:ext cx="2160587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33CC"/>
                </a:solidFill>
                <a:ea typeface="黑体" panose="02010609060101010101" pitchFamily="2" charset="-122"/>
              </a:rPr>
              <a:t>种植园</a:t>
            </a:r>
            <a:endParaRPr lang="zh-CN" altLang="en-US" sz="3200" b="1">
              <a:solidFill>
                <a:srgbClr val="0033CC"/>
              </a:solidFill>
              <a:ea typeface="黑体" panose="02010609060101010101" pitchFamily="2" charset="-122"/>
            </a:endParaRPr>
          </a:p>
        </p:txBody>
      </p:sp>
      <p:sp>
        <p:nvSpPr>
          <p:cNvPr id="104454" name="Text Box 6"/>
          <p:cNvSpPr txBox="1">
            <a:spLocks noChangeArrowheads="1"/>
          </p:cNvSpPr>
          <p:nvPr/>
        </p:nvSpPr>
        <p:spPr bwMode="auto">
          <a:xfrm>
            <a:off x="4800600" y="1989138"/>
            <a:ext cx="15113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33CC"/>
                </a:solidFill>
                <a:ea typeface="黑体" panose="02010609060101010101" pitchFamily="2" charset="-122"/>
              </a:rPr>
              <a:t>林肯</a:t>
            </a:r>
            <a:endParaRPr lang="zh-CN" altLang="en-US" sz="3200" b="1">
              <a:solidFill>
                <a:srgbClr val="0033CC"/>
              </a:solidFill>
              <a:ea typeface="黑体" panose="02010609060101010101" pitchFamily="2" charset="-122"/>
            </a:endParaRPr>
          </a:p>
        </p:txBody>
      </p:sp>
      <p:sp>
        <p:nvSpPr>
          <p:cNvPr id="104455" name="Text Box 7"/>
          <p:cNvSpPr txBox="1">
            <a:spLocks noChangeArrowheads="1"/>
          </p:cNvSpPr>
          <p:nvPr/>
        </p:nvSpPr>
        <p:spPr bwMode="auto">
          <a:xfrm>
            <a:off x="3503613" y="2420938"/>
            <a:ext cx="251936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33CC"/>
                </a:solidFill>
                <a:ea typeface="黑体" panose="02010609060101010101" pitchFamily="2" charset="-122"/>
              </a:rPr>
              <a:t>南方军队</a:t>
            </a:r>
            <a:endParaRPr lang="zh-CN" altLang="en-US" sz="3200" b="1">
              <a:solidFill>
                <a:srgbClr val="0033CC"/>
              </a:solidFill>
              <a:ea typeface="黑体" panose="02010609060101010101" pitchFamily="2" charset="-122"/>
            </a:endParaRPr>
          </a:p>
        </p:txBody>
      </p:sp>
      <p:sp>
        <p:nvSpPr>
          <p:cNvPr id="104456" name="Text Box 8"/>
          <p:cNvSpPr txBox="1">
            <a:spLocks noChangeArrowheads="1"/>
          </p:cNvSpPr>
          <p:nvPr/>
        </p:nvSpPr>
        <p:spPr bwMode="auto">
          <a:xfrm>
            <a:off x="2351088" y="3429000"/>
            <a:ext cx="4897437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33CC"/>
                </a:solidFill>
                <a:ea typeface="黑体" panose="02010609060101010101" pitchFamily="2" charset="-122"/>
              </a:rPr>
              <a:t>林肯颁布</a:t>
            </a:r>
            <a:r>
              <a:rPr lang="en-US" altLang="zh-CN" sz="2800" b="1">
                <a:solidFill>
                  <a:srgbClr val="0033CC"/>
                </a:solidFill>
                <a:ea typeface="黑体" panose="02010609060101010101" pitchFamily="2" charset="-122"/>
              </a:rPr>
              <a:t>《</a:t>
            </a:r>
            <a:r>
              <a:rPr lang="zh-CN" altLang="en-US" sz="2800" b="1">
                <a:solidFill>
                  <a:srgbClr val="0033CC"/>
                </a:solidFill>
                <a:ea typeface="黑体" panose="02010609060101010101" pitchFamily="2" charset="-122"/>
              </a:rPr>
              <a:t>解放黑人奴隶宣言</a:t>
            </a:r>
            <a:r>
              <a:rPr lang="en-US" altLang="zh-CN" sz="2800" b="1">
                <a:solidFill>
                  <a:srgbClr val="0033CC"/>
                </a:solidFill>
                <a:ea typeface="黑体" panose="02010609060101010101" pitchFamily="2" charset="-122"/>
              </a:rPr>
              <a:t>》</a:t>
            </a:r>
            <a:endParaRPr lang="en-US" altLang="zh-CN" sz="2800" b="1">
              <a:solidFill>
                <a:srgbClr val="0033CC"/>
              </a:solidFill>
              <a:ea typeface="黑体" panose="02010609060101010101" pitchFamily="2" charset="-122"/>
            </a:endParaRPr>
          </a:p>
        </p:txBody>
      </p:sp>
      <p:sp>
        <p:nvSpPr>
          <p:cNvPr id="104457" name="Text Box 9"/>
          <p:cNvSpPr txBox="1">
            <a:spLocks noChangeArrowheads="1"/>
          </p:cNvSpPr>
          <p:nvPr/>
        </p:nvSpPr>
        <p:spPr bwMode="auto">
          <a:xfrm>
            <a:off x="2927350" y="4941888"/>
            <a:ext cx="158432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33CC"/>
                </a:solidFill>
                <a:ea typeface="黑体" panose="02010609060101010101" pitchFamily="2" charset="-122"/>
              </a:rPr>
              <a:t>里士满</a:t>
            </a:r>
            <a:endParaRPr lang="zh-CN" altLang="en-US" sz="2800" b="1">
              <a:solidFill>
                <a:srgbClr val="0033CC"/>
              </a:solidFill>
              <a:ea typeface="黑体" panose="02010609060101010101" pitchFamily="2" charset="-122"/>
            </a:endParaRPr>
          </a:p>
        </p:txBody>
      </p:sp>
      <p:sp>
        <p:nvSpPr>
          <p:cNvPr id="104458" name="Text Box 10"/>
          <p:cNvSpPr txBox="1">
            <a:spLocks noChangeArrowheads="1"/>
          </p:cNvSpPr>
          <p:nvPr/>
        </p:nvSpPr>
        <p:spPr bwMode="auto">
          <a:xfrm>
            <a:off x="5375275" y="5373688"/>
            <a:ext cx="115252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33CC"/>
                </a:solidFill>
                <a:ea typeface="黑体" panose="02010609060101010101" pitchFamily="2" charset="-122"/>
              </a:rPr>
              <a:t>林肯</a:t>
            </a:r>
            <a:endParaRPr lang="zh-CN" altLang="en-US" sz="2800" b="1">
              <a:solidFill>
                <a:srgbClr val="0033CC"/>
              </a:solidFill>
              <a:ea typeface="黑体" panose="02010609060101010101" pitchFamily="2" charset="-122"/>
            </a:endParaRPr>
          </a:p>
        </p:txBody>
      </p:sp>
      <p:sp>
        <p:nvSpPr>
          <p:cNvPr id="104459" name="Text Box 11"/>
          <p:cNvSpPr txBox="1">
            <a:spLocks noChangeArrowheads="1"/>
          </p:cNvSpPr>
          <p:nvPr/>
        </p:nvSpPr>
        <p:spPr bwMode="auto">
          <a:xfrm>
            <a:off x="2782888" y="5876925"/>
            <a:ext cx="208756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33CC"/>
                </a:solidFill>
                <a:ea typeface="黑体" panose="02010609060101010101" pitchFamily="2" charset="-122"/>
              </a:rPr>
              <a:t>国家统一</a:t>
            </a:r>
            <a:endParaRPr lang="zh-CN" altLang="en-US" sz="3200" b="1">
              <a:solidFill>
                <a:srgbClr val="0033CC"/>
              </a:solidFill>
              <a:ea typeface="黑体" panose="02010609060101010101" pitchFamily="2" charset="-122"/>
            </a:endParaRPr>
          </a:p>
        </p:txBody>
      </p:sp>
      <p:sp>
        <p:nvSpPr>
          <p:cNvPr id="104460" name="Text Box 12"/>
          <p:cNvSpPr txBox="1">
            <a:spLocks noChangeArrowheads="1"/>
          </p:cNvSpPr>
          <p:nvPr/>
        </p:nvSpPr>
        <p:spPr bwMode="auto">
          <a:xfrm>
            <a:off x="7032625" y="5876925"/>
            <a:ext cx="2592388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33CC"/>
                </a:solidFill>
                <a:ea typeface="黑体" panose="02010609060101010101" pitchFamily="2" charset="-122"/>
              </a:rPr>
              <a:t>黑人奴隶</a:t>
            </a:r>
            <a:endParaRPr lang="zh-CN" altLang="en-US" sz="3200" b="1">
              <a:solidFill>
                <a:srgbClr val="0033CC"/>
              </a:solidFill>
              <a:ea typeface="黑体" panose="02010609060101010101" pitchFamily="2" charset="-122"/>
            </a:endParaRPr>
          </a:p>
        </p:txBody>
      </p:sp>
      <p:sp>
        <p:nvSpPr>
          <p:cNvPr id="51210" name="WordArt 14"/>
          <p:cNvSpPr>
            <a:spLocks noTextEdit="1"/>
          </p:cNvSpPr>
          <p:nvPr/>
        </p:nvSpPr>
        <p:spPr bwMode="auto">
          <a:xfrm>
            <a:off x="1847850" y="260350"/>
            <a:ext cx="2376488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情景再现</a:t>
            </a:r>
            <a:endParaRPr lang="zh-CN" altLang="en-US" sz="3600" kern="10">
              <a:ln w="19050">
                <a:solidFill>
                  <a:srgbClr val="99CCFF"/>
                </a:solidFill>
                <a:rou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0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04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04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04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04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04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1" grpId="0"/>
      <p:bldP spid="104453" grpId="0"/>
      <p:bldP spid="104454" grpId="0"/>
      <p:bldP spid="104455" grpId="0"/>
      <p:bldP spid="104456" grpId="0"/>
      <p:bldP spid="104457" grpId="0"/>
      <p:bldP spid="104458" grpId="0"/>
      <p:bldP spid="104459" grpId="0"/>
    </p:bldLst>
  </p:timing>
</p:sld>
</file>

<file path=ppt/tags/tag1.xml><?xml version="1.0" encoding="utf-8"?>
<p:tagLst xmlns:p="http://schemas.openxmlformats.org/presentationml/2006/main">
  <p:tag name="PA" val="v3.2.0"/>
</p:tagLst>
</file>

<file path=ppt/tags/tag2.xml><?xml version="1.0" encoding="utf-8"?>
<p:tagLst xmlns:p="http://schemas.openxmlformats.org/presentationml/2006/main">
  <p:tag name="PA" val="v3.2.0"/>
</p:tagLst>
</file>

<file path=ppt/tags/tag3.xml><?xml version="1.0" encoding="utf-8"?>
<p:tagLst xmlns:p="http://schemas.openxmlformats.org/presentationml/2006/main">
  <p:tag name="PA" val="v3.2.0"/>
</p:tagLst>
</file>

<file path=ppt/tags/tag4.xml><?xml version="1.0" encoding="utf-8"?>
<p:tagLst xmlns:p="http://schemas.openxmlformats.org/presentationml/2006/main">
  <p:tag name="PA" val="v3.2.0"/>
</p:tagLst>
</file>

<file path=ppt/tags/tag5.xml><?xml version="1.0" encoding="utf-8"?>
<p:tagLst xmlns:p="http://schemas.openxmlformats.org/presentationml/2006/main">
  <p:tag name="PA" val="v3.2.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PresentationFormat>Custom</PresentationFormat>
  <Paragraphs>470</Paragraphs>
  <Slides>34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33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72" baseType="lpstr">
      <vt:lpstr>Arial</vt:lpstr>
      <vt:lpstr>宋体</vt:lpstr>
      <vt:lpstr>Wingdings</vt:lpstr>
      <vt:lpstr>Calibri Light</vt:lpstr>
      <vt:lpstr>Times New Roman</vt:lpstr>
      <vt:lpstr>楷体_GB2312</vt:lpstr>
      <vt:lpstr>黑体</vt:lpstr>
      <vt:lpstr>Calibri</vt:lpstr>
      <vt:lpstr>楷体</vt:lpstr>
      <vt:lpstr>迷你简橄榄</vt:lpstr>
      <vt:lpstr>新宋体</vt:lpstr>
      <vt:lpstr>微软雅黑</vt:lpstr>
      <vt:lpstr>Arial Unicode MS</vt:lpstr>
      <vt:lpstr>华文新魏</vt:lpstr>
      <vt:lpstr>迷你简超粗圆</vt:lpstr>
      <vt:lpstr>迷你简霹雳</vt:lpstr>
      <vt:lpstr>PMingLiU</vt:lpstr>
      <vt:lpstr>迷你简方隶</vt:lpstr>
      <vt:lpstr>迷你简水柱</vt:lpstr>
      <vt:lpstr>华文中宋</vt:lpstr>
      <vt:lpstr>华文行楷</vt:lpstr>
      <vt:lpstr>华文楷体</vt:lpstr>
      <vt:lpstr>Arial Narrow</vt:lpstr>
      <vt:lpstr>仿宋</vt:lpstr>
      <vt:lpstr>Garamond</vt:lpstr>
      <vt:lpstr>MingLiU</vt:lpstr>
      <vt:lpstr>Segoe Print</vt:lpstr>
      <vt:lpstr>PMingLiU-ExtB</vt:lpstr>
      <vt:lpstr>Arial</vt:lpstr>
      <vt:lpstr>幼圆</vt:lpstr>
      <vt:lpstr>隶书</vt:lpstr>
      <vt:lpstr>Calibri</vt:lpstr>
      <vt:lpstr>Tahoma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美国独立后两种不同的经济制度</vt:lpstr>
      <vt:lpstr>北部资本主义工商业经济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1、根本原因：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独立战争、南北战争比较表 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2015-05-05T08:02:00Z</dcterms:created>
  <dcterms:modified xsi:type="dcterms:W3CDTF">2018-11-20T05:15:51Z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  <property fmtid="{D5CDD505-2E9C-101B-9397-08002B2CF9AE}" pid="3" name="KSORubyTemplateID">
    <vt:lpwstr>13</vt:lpwstr>
  </property>
</Properties>
</file>