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dp" ContentType="image/vnd.ms-photo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71" r:id="rId3"/>
    <p:sldId id="272" r:id="rId4"/>
    <p:sldId id="273" r:id="rId5"/>
    <p:sldId id="274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</p:sldIdLst>
  <p:sldSz cx="9144000" cy="5143500" type="screen16x9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320" y="-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tags" Target="tags/tag2.xml" /><Relationship Id="rId2" Type="http://schemas.openxmlformats.org/officeDocument/2006/relationships/notesMaster" Target="notesMasters/notes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BE3C4-5993-4DAA-8AC1-02CC3E3DEC83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DA12A-F983-4CC8-AE6C-D0FEF75A95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110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microsoft.com/office/2007/relationships/hdphoto" Target="../media/image2.wdp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jpeg" /><Relationship Id="rId3" Type="http://schemas.openxmlformats.org/officeDocument/2006/relationships/image" Target="../media/image6.gif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image" Target="../media/image8.jpeg" /><Relationship Id="rId4" Type="http://schemas.openxmlformats.org/officeDocument/2006/relationships/image" Target="../media/image9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Relationship Id="rId3" Type="http://schemas.openxmlformats.org/officeDocument/2006/relationships/tags" Target="../tags/tag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Relationship Id="rId3" Type="http://schemas.openxmlformats.org/officeDocument/2006/relationships/image" Target="../media/image1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Relationship Id="rId3" Type="http://schemas.openxmlformats.org/officeDocument/2006/relationships/image" Target="../media/image5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Relationship Id="rId3" Type="http://schemas.openxmlformats.org/officeDocument/2006/relationships/image" Target="../media/image2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Relationship Id="rId4" Type="http://schemas.openxmlformats.org/officeDocument/2006/relationships/image" Target="../media/image18.jpe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594" y="557176"/>
            <a:ext cx="5384134" cy="470223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954" y="1911643"/>
            <a:ext cx="1769368" cy="802388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94" y="1951951"/>
            <a:ext cx="1769368" cy="80238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59582" y="1412558"/>
            <a:ext cx="8338661" cy="7001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4100" b="1">
                <a:latin typeface="方正少儿简体" panose="03000509000000000000" charset="-122"/>
                <a:ea typeface="方正少儿简体" panose="03000509000000000000" charset="-122"/>
              </a:rPr>
              <a:t>基督教的兴起和法兰克王国</a:t>
            </a:r>
          </a:p>
        </p:txBody>
      </p:sp>
      <p:sp>
        <p:nvSpPr>
          <p:cNvPr id="28" name="AutoShape 4" descr="http://img1.imgtn.bdimg.com/it/u=2665817025,3170105390&amp;fm=26&amp;gp=0.jpg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pic>
        <p:nvPicPr>
          <p:cNvPr id="29" name="Picture 6" descr="http://pic.90sjimg.com/design/00/60/47/22/58de3a1c0e19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48100" y="2316480"/>
            <a:ext cx="2143125" cy="2942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矩形 29"/>
          <p:cNvSpPr/>
          <p:nvPr/>
        </p:nvSpPr>
        <p:spPr>
          <a:xfrm rot="5400000">
            <a:off x="672465" y="-633889"/>
            <a:ext cx="671989" cy="1994535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文本框 7"/>
          <p:cNvSpPr txBox="1"/>
          <p:nvPr/>
        </p:nvSpPr>
        <p:spPr>
          <a:xfrm>
            <a:off x="237649" y="65246"/>
            <a:ext cx="1739265" cy="57626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3300">
                <a:solidFill>
                  <a:schemeClr val="bg2"/>
                </a:solidFill>
              </a:rPr>
              <a:t>第七课</a:t>
            </a:r>
          </a:p>
        </p:txBody>
      </p:sp>
    </p:spTree>
    <p:extLst>
      <p:ext uri="{BB962C8B-B14F-4D97-AF65-F5344CB8AC3E}">
        <p14:creationId xmlns:p14="http://schemas.microsoft.com/office/powerpoint/2010/main" val="1970944950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" name="AutoShape 4" descr="http://img1.imgtn.bdimg.com/it/u=2665817025,3170105390&amp;fm=26&amp;gp=0.jpg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pic>
        <p:nvPicPr>
          <p:cNvPr id="10" name="Picture 4" descr="9101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801" y="483518"/>
            <a:ext cx="8162925" cy="405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t01f3d962e8b6b69db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681384" flipH="1">
            <a:off x="2020651" y="155345"/>
            <a:ext cx="2840038" cy="189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2714765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" name="AutoShape 4" descr="http://img1.imgtn.bdimg.com/it/u=2665817025,3170105390&amp;fm=26&amp;gp=0.jpg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83518"/>
            <a:ext cx="4826000" cy="4005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椭圆 5"/>
          <p:cNvSpPr/>
          <p:nvPr/>
        </p:nvSpPr>
        <p:spPr>
          <a:xfrm>
            <a:off x="794445" y="697559"/>
            <a:ext cx="4283075" cy="2955131"/>
          </a:xfrm>
          <a:prstGeom prst="ellipse">
            <a:avLst/>
          </a:prstGeom>
          <a:noFill/>
          <a:ln w="539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1904107" y="1295253"/>
            <a:ext cx="2062162" cy="935831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片 7" descr="faedab64034f78f0af2a31fd79310a55b3191c9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7568" y="891902"/>
            <a:ext cx="2104073" cy="2415540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矩形 8"/>
          <p:cNvSpPr/>
          <p:nvPr/>
        </p:nvSpPr>
        <p:spPr>
          <a:xfrm>
            <a:off x="6156176" y="3317443"/>
            <a:ext cx="2063591" cy="6848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克洛维</a:t>
            </a:r>
            <a:endParaRPr lang="en-US" altLang="zh-CN" sz="20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466</a:t>
            </a:r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–511</a:t>
            </a:r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年）</a:t>
            </a:r>
          </a:p>
        </p:txBody>
      </p:sp>
      <p:sp>
        <p:nvSpPr>
          <p:cNvPr id="12" name="文本框 25"/>
          <p:cNvSpPr txBox="1"/>
          <p:nvPr/>
        </p:nvSpPr>
        <p:spPr>
          <a:xfrm>
            <a:off x="1835696" y="4227934"/>
            <a:ext cx="5943897" cy="530915"/>
          </a:xfrm>
          <a:prstGeom prst="rect">
            <a:avLst/>
          </a:prstGeom>
          <a:solidFill>
            <a:schemeClr val="bg2">
              <a:lumMod val="90000"/>
            </a:schemeClr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400" b="1" smtClean="0">
                <a:latin typeface="宋体" pitchFamily="2" charset="-122"/>
                <a:ea typeface="宋体" pitchFamily="2" charset="-122"/>
                <a:cs typeface="黑体" panose="02010609060101010101" charset="-122"/>
                <a:sym typeface="+mn-ea"/>
              </a:rPr>
              <a:t>481年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黑体" panose="02010609060101010101" charset="-122"/>
                <a:sym typeface="+mn-ea"/>
              </a:rPr>
              <a:t>，</a:t>
            </a:r>
            <a:r>
              <a:rPr kumimoji="1" lang="zh-CN" altLang="en-US" sz="2400" b="1">
                <a:latin typeface="宋体" pitchFamily="2" charset="-122"/>
                <a:ea typeface="宋体" pitchFamily="2" charset="-122"/>
                <a:sym typeface="+mn-ea"/>
              </a:rPr>
              <a:t>日耳曼人</a:t>
            </a: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克洛维</a:t>
            </a:r>
            <a:r>
              <a:rPr kumimoji="1" lang="zh-CN" altLang="en-US" sz="2400" b="1">
                <a:latin typeface="宋体" pitchFamily="2" charset="-122"/>
                <a:ea typeface="宋体" pitchFamily="2" charset="-122"/>
                <a:sym typeface="+mn-ea"/>
              </a:rPr>
              <a:t>建立了</a:t>
            </a: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法兰克王国</a:t>
            </a:r>
            <a:r>
              <a:rPr kumimoji="1" lang="zh-CN" altLang="en-US" sz="2400" b="1" smtClean="0">
                <a:latin typeface="宋体" pitchFamily="2" charset="-122"/>
                <a:ea typeface="宋体" pitchFamily="2" charset="-122"/>
                <a:sym typeface="+mn-ea"/>
              </a:rPr>
              <a:t>。</a:t>
            </a:r>
            <a:endParaRPr kumimoji="1" lang="zh-CN" altLang="en-US" sz="2400" b="1">
              <a:latin typeface="宋体" pitchFamily="2" charset="-122"/>
              <a:ea typeface="宋体" pitchFamily="2" charset="-122"/>
              <a:sym typeface="+mn-ea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299146" y="2355726"/>
            <a:ext cx="3344862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36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36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蛮族王国</a:t>
            </a:r>
            <a:r>
              <a:rPr lang="en-US" altLang="zh-CN" sz="36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”</a:t>
            </a:r>
          </a:p>
        </p:txBody>
      </p:sp>
      <p:pic>
        <p:nvPicPr>
          <p:cNvPr id="2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709400" y="12293600"/>
            <a:ext cx="3683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9044303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1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2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9" grpId="2"/>
      <p:bldP spid="12" grpId="3"/>
      <p:bldP spid="13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" name="AutoShape 4" descr="http://img1.imgtn.bdimg.com/it/u=2665817025,3170105390&amp;fm=26&amp;gp=0.jpg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11560" y="1118230"/>
            <a:ext cx="806489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材料：</a:t>
            </a:r>
            <a:endParaRPr lang="en-US" altLang="zh-CN" sz="2200" b="1" smtClean="0">
              <a:latin typeface="楷体" pitchFamily="49" charset="-122"/>
              <a:ea typeface="楷体" pitchFamily="49" charset="-122"/>
            </a:endParaRPr>
          </a:p>
          <a:p>
            <a:pPr indent="720000"/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最初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，当克洛维的妻子请求他皈依基督教时，他拒绝了：“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你的神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毫无用处。”在一次战斗中，克洛维的军队面临毁灭，他心想：“耶稣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基督， 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如果你能赐我胜利，我将信奉你。”克洛维赢得了这一战。</a:t>
            </a:r>
            <a:r>
              <a:rPr lang="en-US" altLang="zh-CN" sz="2200" b="1">
                <a:latin typeface="楷体" pitchFamily="49" charset="-122"/>
                <a:ea typeface="楷体" pitchFamily="49" charset="-122"/>
              </a:rPr>
              <a:t>496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年，克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洛维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皈依</a:t>
            </a:r>
            <a:r>
              <a:rPr lang="zh-CN" altLang="en-US" sz="2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基督教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。</a:t>
            </a:r>
          </a:p>
          <a:p>
            <a:r>
              <a:rPr lang="en-US" altLang="zh-CN" sz="2200" b="1" smtClean="0">
                <a:latin typeface="楷体" pitchFamily="49" charset="-122"/>
                <a:ea typeface="楷体" pitchFamily="49" charset="-122"/>
              </a:rPr>
              <a:t>         </a:t>
            </a:r>
          </a:p>
          <a:p>
            <a:r>
              <a:rPr lang="en-US" altLang="zh-CN" sz="2200" b="1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200" b="1" smtClean="0">
                <a:latin typeface="楷体" pitchFamily="49" charset="-122"/>
                <a:ea typeface="楷体" pitchFamily="49" charset="-122"/>
              </a:rPr>
              <a:t>       ——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摘编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自 </a:t>
            </a:r>
            <a:r>
              <a:rPr lang="en-US" altLang="zh-CN" sz="2200" b="1" smtClean="0">
                <a:latin typeface="楷体" pitchFamily="49" charset="-122"/>
                <a:ea typeface="楷体" pitchFamily="49" charset="-122"/>
              </a:rPr>
              <a:t>【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美</a:t>
            </a:r>
            <a:r>
              <a:rPr lang="en-US" altLang="zh-CN" sz="2200" b="1" smtClean="0">
                <a:latin typeface="楷体" pitchFamily="49" charset="-122"/>
                <a:ea typeface="楷体" pitchFamily="49" charset="-122"/>
              </a:rPr>
              <a:t>】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</a:rPr>
              <a:t>杰克逊</a:t>
            </a:r>
            <a:r>
              <a:rPr lang="en-US" altLang="zh-CN" sz="2200" b="1"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斯皮尔福格尔</a:t>
            </a:r>
            <a:r>
              <a:rPr lang="en-US" altLang="zh-CN" sz="22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200" b="1">
                <a:latin typeface="楷体" pitchFamily="49" charset="-122"/>
                <a:ea typeface="楷体" pitchFamily="49" charset="-122"/>
              </a:rPr>
              <a:t>世界历史</a:t>
            </a:r>
            <a:r>
              <a:rPr lang="en-US" altLang="zh-CN" sz="2200" b="1" smtClean="0">
                <a:latin typeface="楷体" pitchFamily="49" charset="-122"/>
                <a:ea typeface="楷体" pitchFamily="49" charset="-122"/>
              </a:rPr>
              <a:t>》</a:t>
            </a:r>
            <a:endParaRPr lang="en-US" altLang="zh-CN" sz="2200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5022027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" name="AutoShape 4" descr="http://img1.imgtn.bdimg.com/it/u=2665817025,3170105390&amp;fm=26&amp;gp=0.jpg"/>
          <p:cNvSpPr>
            <a:spLocks noChangeAspect="1" noChangeArrowheads="1"/>
          </p:cNvSpPr>
          <p:nvPr/>
        </p:nvSpPr>
        <p:spPr bwMode="auto">
          <a:xfrm>
            <a:off x="695989" y="699542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6568" y="1070957"/>
            <a:ext cx="6591776" cy="3058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891A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DEC9"/>
                  </a:outerShdw>
                </a:effectLst>
              </a14:hiddenEffects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6119311" y="3049315"/>
            <a:ext cx="573881" cy="674606"/>
            <a:chOff x="15985" y="7245"/>
            <a:chExt cx="784" cy="1167"/>
          </a:xfrm>
        </p:grpSpPr>
        <p:sp>
          <p:nvSpPr>
            <p:cNvPr id="11" name="任意多边形 10"/>
            <p:cNvSpPr/>
            <p:nvPr/>
          </p:nvSpPr>
          <p:spPr>
            <a:xfrm>
              <a:off x="15985" y="7245"/>
              <a:ext cx="784" cy="1160"/>
            </a:xfrm>
            <a:custGeom>
              <a:gdLst>
                <a:gd name="connisteX0" fmla="*/ 87447 w 497841"/>
                <a:gd name="connsiteY0" fmla="*/ 19197 h 736373"/>
                <a:gd name="connisteX1" fmla="*/ 211272 w 497841"/>
                <a:gd name="connsiteY1" fmla="*/ 19197 h 736373"/>
                <a:gd name="connisteX2" fmla="*/ 344622 w 497841"/>
                <a:gd name="connsiteY2" fmla="*/ 147 h 736373"/>
                <a:gd name="connisteX3" fmla="*/ 411297 w 497841"/>
                <a:gd name="connsiteY3" fmla="*/ 28722 h 736373"/>
                <a:gd name="connisteX4" fmla="*/ 411297 w 497841"/>
                <a:gd name="connsiteY4" fmla="*/ 95397 h 736373"/>
                <a:gd name="connisteX5" fmla="*/ 439872 w 497841"/>
                <a:gd name="connsiteY5" fmla="*/ 123972 h 736373"/>
                <a:gd name="connisteX6" fmla="*/ 497022 w 497841"/>
                <a:gd name="connsiteY6" fmla="*/ 133497 h 736373"/>
                <a:gd name="connisteX7" fmla="*/ 401772 w 497841"/>
                <a:gd name="connsiteY7" fmla="*/ 276372 h 736373"/>
                <a:gd name="connisteX8" fmla="*/ 335097 w 497841"/>
                <a:gd name="connsiteY8" fmla="*/ 381147 h 736373"/>
                <a:gd name="connisteX9" fmla="*/ 287472 w 497841"/>
                <a:gd name="connsiteY9" fmla="*/ 457347 h 736373"/>
                <a:gd name="connisteX10" fmla="*/ 249372 w 497841"/>
                <a:gd name="connsiteY10" fmla="*/ 581172 h 736373"/>
                <a:gd name="connisteX11" fmla="*/ 201747 w 497841"/>
                <a:gd name="connsiteY11" fmla="*/ 695472 h 736373"/>
                <a:gd name="connisteX12" fmla="*/ 173172 w 497841"/>
                <a:gd name="connsiteY12" fmla="*/ 724047 h 736373"/>
                <a:gd name="connisteX13" fmla="*/ 87447 w 497841"/>
                <a:gd name="connsiteY13" fmla="*/ 733572 h 736373"/>
                <a:gd name="connisteX14" fmla="*/ 1722 w 497841"/>
                <a:gd name="connsiteY14" fmla="*/ 685947 h 736373"/>
                <a:gd name="connisteX15" fmla="*/ 39822 w 497841"/>
                <a:gd name="connsiteY15" fmla="*/ 590697 h 736373"/>
                <a:gd name="connisteX16" fmla="*/ 77922 w 497841"/>
                <a:gd name="connsiteY16" fmla="*/ 495447 h 736373"/>
                <a:gd name="connisteX17" fmla="*/ 125547 w 497841"/>
                <a:gd name="connsiteY17" fmla="*/ 295422 h 736373"/>
                <a:gd name="connisteX18" fmla="*/ 125547 w 497841"/>
                <a:gd name="connsiteY18" fmla="*/ 228747 h 736373"/>
                <a:gd name="connisteX19" fmla="*/ 77922 w 497841"/>
                <a:gd name="connsiteY19" fmla="*/ 133497 h 736373"/>
                <a:gd name="connisteX20" fmla="*/ 87447 w 497841"/>
                <a:gd name="connsiteY20" fmla="*/ 19197 h 736373"/>
              </a:gdLst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</a:cxnLst>
              <a:rect l="l" t="t" r="r" b="b"/>
              <a:pathLst>
                <a:path w="497842" h="736374">
                  <a:moveTo>
                    <a:pt x="87448" y="19197"/>
                  </a:moveTo>
                  <a:cubicBezTo>
                    <a:pt x="114118" y="-3663"/>
                    <a:pt x="159838" y="23007"/>
                    <a:pt x="211273" y="19197"/>
                  </a:cubicBezTo>
                  <a:cubicBezTo>
                    <a:pt x="262708" y="15387"/>
                    <a:pt x="304618" y="-1758"/>
                    <a:pt x="344623" y="147"/>
                  </a:cubicBezTo>
                  <a:cubicBezTo>
                    <a:pt x="384628" y="2052"/>
                    <a:pt x="397963" y="9672"/>
                    <a:pt x="411298" y="28722"/>
                  </a:cubicBezTo>
                  <a:cubicBezTo>
                    <a:pt x="424633" y="47772"/>
                    <a:pt x="405583" y="76347"/>
                    <a:pt x="411298" y="95397"/>
                  </a:cubicBezTo>
                  <a:cubicBezTo>
                    <a:pt x="417013" y="114447"/>
                    <a:pt x="422728" y="116352"/>
                    <a:pt x="439873" y="123972"/>
                  </a:cubicBezTo>
                  <a:cubicBezTo>
                    <a:pt x="457018" y="131592"/>
                    <a:pt x="504643" y="103017"/>
                    <a:pt x="497023" y="133497"/>
                  </a:cubicBezTo>
                  <a:cubicBezTo>
                    <a:pt x="489403" y="163977"/>
                    <a:pt x="434158" y="226842"/>
                    <a:pt x="401773" y="276372"/>
                  </a:cubicBezTo>
                  <a:cubicBezTo>
                    <a:pt x="369388" y="325902"/>
                    <a:pt x="357958" y="344952"/>
                    <a:pt x="335098" y="381147"/>
                  </a:cubicBezTo>
                  <a:cubicBezTo>
                    <a:pt x="312238" y="417342"/>
                    <a:pt x="304618" y="417342"/>
                    <a:pt x="287473" y="457347"/>
                  </a:cubicBezTo>
                  <a:cubicBezTo>
                    <a:pt x="270328" y="497352"/>
                    <a:pt x="266518" y="533547"/>
                    <a:pt x="249373" y="581172"/>
                  </a:cubicBezTo>
                  <a:cubicBezTo>
                    <a:pt x="232228" y="628797"/>
                    <a:pt x="216988" y="666897"/>
                    <a:pt x="201748" y="695472"/>
                  </a:cubicBezTo>
                  <a:cubicBezTo>
                    <a:pt x="186508" y="724047"/>
                    <a:pt x="196033" y="716427"/>
                    <a:pt x="173173" y="724047"/>
                  </a:cubicBezTo>
                  <a:cubicBezTo>
                    <a:pt x="150313" y="731667"/>
                    <a:pt x="121738" y="741192"/>
                    <a:pt x="87448" y="733572"/>
                  </a:cubicBezTo>
                  <a:cubicBezTo>
                    <a:pt x="53158" y="725952"/>
                    <a:pt x="11248" y="714522"/>
                    <a:pt x="1723" y="685947"/>
                  </a:cubicBezTo>
                  <a:cubicBezTo>
                    <a:pt x="-7802" y="657372"/>
                    <a:pt x="24583" y="628797"/>
                    <a:pt x="39823" y="590697"/>
                  </a:cubicBezTo>
                  <a:cubicBezTo>
                    <a:pt x="55063" y="552597"/>
                    <a:pt x="60778" y="554502"/>
                    <a:pt x="77923" y="495447"/>
                  </a:cubicBezTo>
                  <a:cubicBezTo>
                    <a:pt x="95068" y="436392"/>
                    <a:pt x="116023" y="348762"/>
                    <a:pt x="125548" y="295422"/>
                  </a:cubicBezTo>
                  <a:cubicBezTo>
                    <a:pt x="135073" y="242082"/>
                    <a:pt x="135073" y="261132"/>
                    <a:pt x="125548" y="228747"/>
                  </a:cubicBezTo>
                  <a:cubicBezTo>
                    <a:pt x="116023" y="196362"/>
                    <a:pt x="85543" y="175407"/>
                    <a:pt x="77923" y="133497"/>
                  </a:cubicBezTo>
                  <a:cubicBezTo>
                    <a:pt x="70303" y="91587"/>
                    <a:pt x="60778" y="42057"/>
                    <a:pt x="87448" y="19197"/>
                  </a:cubicBez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3"/>
            <p:cNvSpPr txBox="1"/>
            <p:nvPr/>
          </p:nvSpPr>
          <p:spPr>
            <a:xfrm rot="1080000">
              <a:off x="16124" y="7294"/>
              <a:ext cx="391" cy="111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900">
                  <a:latin typeface="方正仿宋_GBK" panose="03000509000000000000" charset="-122"/>
                  <a:ea typeface="方正仿宋_GBK" panose="03000509000000000000" charset="-122"/>
                </a:rPr>
                <a:t>巴勒斯坦</a:t>
              </a:r>
            </a:p>
          </p:txBody>
        </p:sp>
      </p:grpSp>
      <p:sp>
        <p:nvSpPr>
          <p:cNvPr id="13" name="云形标注 12"/>
          <p:cNvSpPr/>
          <p:nvPr/>
        </p:nvSpPr>
        <p:spPr>
          <a:xfrm>
            <a:off x="5364088" y="339502"/>
            <a:ext cx="3689617" cy="1609348"/>
          </a:xfrm>
          <a:prstGeom prst="cloudCallout">
            <a:avLst>
              <a:gd name="adj1" fmla="val -69516"/>
              <a:gd name="adj2" fmla="val 93489"/>
            </a:avLst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zh-CN" sz="2400" b="1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救世主在</a:t>
            </a:r>
            <a:r>
              <a:rPr lang="en-US" altLang="zh-CN" sz="2400" b="1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“</a:t>
            </a:r>
            <a:r>
              <a:rPr lang="zh-CN" altLang="en-US" sz="2400" b="1" smtClean="0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  <a:sym typeface="+mn-ea"/>
              </a:rPr>
              <a:t>希腊</a:t>
            </a:r>
            <a:r>
              <a:rPr lang="en-US" altLang="zh-CN" sz="2400" b="1" smtClean="0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”</a:t>
            </a:r>
            <a:r>
              <a:rPr lang="zh-CN" altLang="en-US" sz="2400" b="1" smtClean="0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语</a:t>
            </a:r>
            <a:r>
              <a:rPr lang="zh-CN" altLang="en-US" sz="2400" b="1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中</a:t>
            </a:r>
            <a:r>
              <a:rPr lang="zh-CN" altLang="en-US" sz="2400" b="1" smtClean="0">
                <a:solidFill>
                  <a:srgbClr val="4F0FBD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称作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方正兰亭粗黑_GBK" panose="02000000000000000000" charset="-122"/>
              </a:rPr>
              <a:t>基督。</a:t>
            </a:r>
            <a:endParaRPr lang="en-US" altLang="zh-CN" sz="2400" b="1">
              <a:solidFill>
                <a:srgbClr val="4F0FBD"/>
              </a:solidFill>
              <a:latin typeface="微软雅黑" pitchFamily="34" charset="-122"/>
              <a:ea typeface="微软雅黑" pitchFamily="34" charset="-122"/>
              <a:cs typeface="方正兰亭粗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65849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/>
        </p:nvGrpSpPr>
        <p:grpSpPr>
          <a:xfrm>
            <a:off x="160496" y="627534"/>
            <a:ext cx="3025140" cy="2611279"/>
            <a:chOff x="466" y="1399"/>
            <a:chExt cx="6839" cy="4332"/>
          </a:xfrm>
        </p:grpSpPr>
        <p:sp>
          <p:nvSpPr>
            <p:cNvPr id="14" name="文本框 4"/>
            <p:cNvSpPr txBox="1"/>
            <p:nvPr/>
          </p:nvSpPr>
          <p:spPr>
            <a:xfrm>
              <a:off x="466" y="1399"/>
              <a:ext cx="6839" cy="689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t">
              <a:spAutoFit/>
            </a:bodyPr>
            <a:lstStyle/>
            <a:p>
              <a:pPr algn="ctr"/>
              <a:r>
                <a:rPr kumimoji="1" lang="en-US" altLang="zh-CN" sz="21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1-2</a:t>
              </a:r>
              <a:r>
                <a:rPr kumimoji="1" lang="zh-CN" altLang="en-US" sz="21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世纪：压制与迫害</a:t>
              </a:r>
            </a:p>
          </p:txBody>
        </p:sp>
        <p:pic>
          <p:nvPicPr>
            <p:cNvPr id="15" name="Picture 12" descr="Leading Light of Christianit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66" y="2181"/>
              <a:ext cx="6839" cy="355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2906446" y="1381956"/>
            <a:ext cx="3162604" cy="2540276"/>
            <a:chOff x="7148" y="2972"/>
            <a:chExt cx="7701" cy="458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7" name="文本框 6"/>
            <p:cNvSpPr txBox="1"/>
            <p:nvPr/>
          </p:nvSpPr>
          <p:spPr>
            <a:xfrm>
              <a:off x="7148" y="2972"/>
              <a:ext cx="7701" cy="11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 anchor="t">
              <a:spAutoFit/>
            </a:bodyPr>
            <a:lstStyle/>
            <a:p>
              <a:r>
                <a:rPr kumimoji="1" lang="en-US" altLang="zh-CN" sz="18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+mn-ea"/>
                </a:rPr>
                <a:t>3</a:t>
              </a:r>
              <a:r>
                <a:rPr kumimoji="1" lang="zh-CN" altLang="en-US" sz="18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+mn-ea"/>
                </a:rPr>
                <a:t>世纪</a:t>
              </a:r>
              <a:r>
                <a:rPr kumimoji="1" lang="en-US" altLang="zh-CN" sz="18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+mn-ea"/>
                </a:rPr>
                <a:t>:</a:t>
              </a:r>
              <a:r>
                <a:rPr kumimoji="1" lang="zh-CN" altLang="en-US" sz="18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+mn-ea"/>
                </a:rPr>
                <a:t>大发展和压制的最高潮</a:t>
              </a:r>
            </a:p>
          </p:txBody>
        </p:sp>
        <p:pic>
          <p:nvPicPr>
            <p:cNvPr id="18" name="Picture 11" descr="殉道者。基督教早期受到迫害，古罗马人常常把基督徒投到角斗场上去喂狮子。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82"/>
            <a:stretch>
              <a:fillRect/>
            </a:stretch>
          </p:blipFill>
          <p:spPr bwMode="auto">
            <a:xfrm>
              <a:off x="7193" y="3595"/>
              <a:ext cx="7610" cy="39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组合 18"/>
          <p:cNvGrpSpPr/>
          <p:nvPr/>
        </p:nvGrpSpPr>
        <p:grpSpPr>
          <a:xfrm>
            <a:off x="5787866" y="1972941"/>
            <a:ext cx="3122295" cy="2573179"/>
            <a:chOff x="465" y="4908"/>
            <a:chExt cx="7586" cy="5525"/>
          </a:xfrm>
          <a:effectLst>
            <a:glow rad="63500">
              <a:schemeClr val="tx1">
                <a:alpha val="40000"/>
              </a:schemeClr>
            </a:glow>
          </a:effectLst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5" y="5604"/>
              <a:ext cx="7586" cy="4829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9"/>
            <p:cNvSpPr txBox="1"/>
            <p:nvPr/>
          </p:nvSpPr>
          <p:spPr>
            <a:xfrm>
              <a:off x="466" y="4908"/>
              <a:ext cx="7585" cy="892"/>
            </a:xfrm>
            <a:prstGeom prst="rect">
              <a:avLst/>
            </a:prstGeom>
            <a:solidFill>
              <a:schemeClr val="bg1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t">
              <a:spAutoFit/>
            </a:bodyPr>
            <a:lstStyle/>
            <a:p>
              <a:pPr algn="ctr"/>
              <a:r>
                <a:rPr kumimoji="1" lang="en-US" altLang="zh-CN" sz="21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4</a:t>
              </a:r>
              <a:r>
                <a:rPr kumimoji="1" lang="zh-CN" altLang="en-US" sz="21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世纪：</a:t>
              </a:r>
              <a:r>
                <a:rPr kumimoji="1" lang="zh-CN" altLang="en-US" sz="1800" b="1">
                  <a:solidFill>
                    <a:srgbClr val="0000CC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合法化成为国教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43767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faedab64034f78f0af2a31fd79310a55b3191c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3" y="699708"/>
            <a:ext cx="2448272" cy="2810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矩形 11"/>
          <p:cNvSpPr/>
          <p:nvPr/>
        </p:nvSpPr>
        <p:spPr>
          <a:xfrm>
            <a:off x="1187624" y="3543131"/>
            <a:ext cx="2448272" cy="6848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克洛维</a:t>
            </a:r>
            <a:endParaRPr lang="en-US" altLang="zh-CN" sz="20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466</a:t>
            </a:r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–511</a:t>
            </a:r>
            <a:r>
              <a:rPr lang="zh-CN" altLang="en-US" sz="2000" b="1">
                <a:latin typeface="华文新魏" panose="02010800040101010101" pitchFamily="2" charset="-122"/>
                <a:ea typeface="华文新魏" panose="02010800040101010101" pitchFamily="2" charset="-122"/>
              </a:rPr>
              <a:t>年）</a:t>
            </a:r>
          </a:p>
        </p:txBody>
      </p:sp>
      <p:sp>
        <p:nvSpPr>
          <p:cNvPr id="2" name="椭圆 1"/>
          <p:cNvSpPr/>
          <p:nvPr/>
        </p:nvSpPr>
        <p:spPr>
          <a:xfrm>
            <a:off x="1259632" y="699708"/>
            <a:ext cx="720080" cy="7919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2051720" y="771550"/>
            <a:ext cx="720080" cy="504056"/>
          </a:xfrm>
          <a:prstGeom prst="ellipse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364088" y="84355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宗教权力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64088" y="1482919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世俗</a:t>
            </a:r>
            <a:r>
              <a:rPr lang="zh-CN" altLang="en-US" sz="3200" b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权力</a:t>
            </a:r>
            <a:endParaRPr lang="zh-CN" altLang="en-US" sz="3200" b="1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文本框 25"/>
          <p:cNvSpPr txBox="1"/>
          <p:nvPr/>
        </p:nvSpPr>
        <p:spPr>
          <a:xfrm>
            <a:off x="3923928" y="2499742"/>
            <a:ext cx="5112568" cy="1300356"/>
          </a:xfrm>
          <a:prstGeom prst="rect">
            <a:avLst/>
          </a:prstGeom>
          <a:solidFill>
            <a:schemeClr val="bg2">
              <a:lumMod val="90000"/>
            </a:schemeClr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ctr" fontAlgn="auto">
              <a:lnSpc>
                <a:spcPct val="125000"/>
              </a:lnSpc>
            </a:pPr>
            <a:r>
              <a:rPr kumimoji="1" lang="zh-CN" altLang="en-US" sz="3200" b="1" smtClean="0">
                <a:solidFill>
                  <a:schemeClr val="accent5">
                    <a:lumMod val="75000"/>
                  </a:schemeClr>
                </a:solidFill>
                <a:latin typeface="华文行楷" pitchFamily="2" charset="-122"/>
                <a:ea typeface="华文行楷" pitchFamily="2" charset="-122"/>
                <a:sym typeface="+mn-ea"/>
              </a:rPr>
              <a:t>王权</a:t>
            </a:r>
            <a:r>
              <a:rPr kumimoji="1" lang="zh-CN" altLang="en-US" sz="3200" b="1" smtClean="0">
                <a:latin typeface="华文行楷" pitchFamily="2" charset="-122"/>
                <a:ea typeface="华文行楷" pitchFamily="2" charset="-122"/>
                <a:sym typeface="+mn-ea"/>
              </a:rPr>
              <a:t>与</a:t>
            </a:r>
            <a:r>
              <a:rPr kumimoji="1" lang="zh-CN" altLang="en-US" sz="3200" b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教权</a:t>
            </a:r>
            <a:endParaRPr kumimoji="1" lang="en-US" altLang="zh-CN" sz="3200" b="1" smtClean="0">
              <a:solidFill>
                <a:srgbClr val="FF0000"/>
              </a:solidFill>
              <a:latin typeface="华文行楷" pitchFamily="2" charset="-122"/>
              <a:ea typeface="华文行楷" pitchFamily="2" charset="-122"/>
              <a:sym typeface="+mn-ea"/>
            </a:endParaRPr>
          </a:p>
          <a:p>
            <a:pPr algn="ctr" fontAlgn="auto">
              <a:lnSpc>
                <a:spcPct val="125000"/>
              </a:lnSpc>
            </a:pPr>
            <a:r>
              <a:rPr kumimoji="1" lang="zh-CN" altLang="en-US" sz="3200" b="1" smtClean="0">
                <a:latin typeface="华文行楷" pitchFamily="2" charset="-122"/>
                <a:ea typeface="华文行楷" pitchFamily="2" charset="-122"/>
                <a:sym typeface="+mn-ea"/>
              </a:rPr>
              <a:t>相互利用，互为依存。</a:t>
            </a:r>
            <a:endParaRPr kumimoji="1" lang="zh-CN" altLang="en-US" sz="3200" b="1">
              <a:latin typeface="华文行楷" pitchFamily="2" charset="-122"/>
              <a:ea typeface="华文行楷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89174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1"/>
      <p:bldP spid="22" grpId="2"/>
      <p:bldP spid="3" grpId="3"/>
      <p:bldP spid="23" grpId="4"/>
      <p:bldP spid="24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 descr="1.png"/>
          <p:cNvPicPr>
            <a:picLocks noChangeAspect="1"/>
          </p:cNvPicPr>
          <p:nvPr/>
        </p:nvPicPr>
        <p:blipFill>
          <a:blip r:embed="rId2"/>
          <a:srcRect t="7009" r="2256"/>
          <a:stretch>
            <a:fillRect/>
          </a:stretch>
        </p:blipFill>
        <p:spPr>
          <a:xfrm>
            <a:off x="169545" y="676900"/>
            <a:ext cx="4995863" cy="3977640"/>
          </a:xfrm>
          <a:prstGeom prst="rect">
            <a:avLst/>
          </a:prstGeom>
        </p:spPr>
      </p:pic>
      <p:sp>
        <p:nvSpPr>
          <p:cNvPr id="10" name="文本框 6"/>
          <p:cNvSpPr txBox="1"/>
          <p:nvPr/>
        </p:nvSpPr>
        <p:spPr>
          <a:xfrm>
            <a:off x="4335780" y="813455"/>
            <a:ext cx="731520" cy="472440"/>
          </a:xfrm>
          <a:prstGeom prst="rect">
            <a:avLst/>
          </a:prstGeom>
          <a:solidFill>
            <a:srgbClr val="FFC000"/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1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封君</a:t>
            </a:r>
            <a:endParaRPr lang="zh-CN" altLang="en-US" sz="2100">
              <a:latin typeface="宋体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3" name="文本框 5"/>
          <p:cNvSpPr txBox="1"/>
          <p:nvPr/>
        </p:nvSpPr>
        <p:spPr>
          <a:xfrm>
            <a:off x="4335780" y="1933118"/>
            <a:ext cx="731520" cy="472440"/>
          </a:xfrm>
          <a:prstGeom prst="rect">
            <a:avLst/>
          </a:prstGeom>
          <a:solidFill>
            <a:srgbClr val="FFC000"/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1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封臣</a:t>
            </a:r>
            <a:endParaRPr lang="zh-CN" altLang="en-US" sz="2100">
              <a:latin typeface="宋体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 flipH="1">
            <a:off x="4493419" y="1285895"/>
            <a:ext cx="0" cy="66913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 flipV="1">
            <a:off x="4775359" y="1268750"/>
            <a:ext cx="476" cy="66913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9"/>
          <p:cNvSpPr txBox="1"/>
          <p:nvPr/>
        </p:nvSpPr>
        <p:spPr>
          <a:xfrm>
            <a:off x="4901566" y="2004080"/>
            <a:ext cx="1160621" cy="472440"/>
          </a:xfrm>
          <a:prstGeom prst="rect">
            <a:avLst/>
          </a:prstGeom>
          <a:noFill/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1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（封君）</a:t>
            </a:r>
            <a:endParaRPr lang="zh-CN" altLang="en-US" sz="2100">
              <a:latin typeface="宋体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7" name="文本框 10"/>
          <p:cNvSpPr txBox="1"/>
          <p:nvPr/>
        </p:nvSpPr>
        <p:spPr>
          <a:xfrm>
            <a:off x="4929664" y="3071356"/>
            <a:ext cx="1273969" cy="472440"/>
          </a:xfrm>
          <a:prstGeom prst="rect">
            <a:avLst/>
          </a:prstGeom>
          <a:noFill/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1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（封臣）</a:t>
            </a:r>
            <a:endParaRPr lang="zh-CN" altLang="en-US" sz="2100">
              <a:latin typeface="宋体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cxnSp>
        <p:nvCxnSpPr>
          <p:cNvPr id="18" name="直接箭头连接符 17"/>
          <p:cNvCxnSpPr/>
          <p:nvPr/>
        </p:nvCxnSpPr>
        <p:spPr>
          <a:xfrm flipH="1">
            <a:off x="5390674" y="2439849"/>
            <a:ext cx="0" cy="66913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 flipV="1">
            <a:off x="5672614" y="2439849"/>
            <a:ext cx="476" cy="66913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7"/>
          <p:cNvSpPr txBox="1"/>
          <p:nvPr/>
        </p:nvSpPr>
        <p:spPr>
          <a:xfrm>
            <a:off x="6214110" y="3071356"/>
            <a:ext cx="771049" cy="472440"/>
          </a:xfrm>
          <a:prstGeom prst="rect">
            <a:avLst/>
          </a:prstGeom>
          <a:noFill/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1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封君</a:t>
            </a:r>
            <a:endParaRPr lang="zh-CN" altLang="en-US" sz="2100">
              <a:latin typeface="宋体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1" name="文本框 18"/>
          <p:cNvSpPr txBox="1"/>
          <p:nvPr>
            <p:custDataLst>
              <p:tags r:id="rId3"/>
            </p:custDataLst>
          </p:nvPr>
        </p:nvSpPr>
        <p:spPr>
          <a:xfrm>
            <a:off x="6242209" y="4176256"/>
            <a:ext cx="742950" cy="472440"/>
          </a:xfrm>
          <a:prstGeom prst="rect">
            <a:avLst/>
          </a:prstGeom>
          <a:noFill/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lang="zh-CN" altLang="en-US" sz="21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封臣</a:t>
            </a:r>
            <a:endParaRPr lang="zh-CN" altLang="en-US" sz="2100">
              <a:latin typeface="宋体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cxnSp>
        <p:nvCxnSpPr>
          <p:cNvPr id="25" name="直接箭头连接符 24"/>
          <p:cNvCxnSpPr/>
          <p:nvPr/>
        </p:nvCxnSpPr>
        <p:spPr>
          <a:xfrm flipH="1">
            <a:off x="6423660" y="3507125"/>
            <a:ext cx="0" cy="66913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H="1" flipV="1">
            <a:off x="6705601" y="3507125"/>
            <a:ext cx="476" cy="66913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281714" y="1615113"/>
            <a:ext cx="771049" cy="473206"/>
          </a:xfrm>
          <a:prstGeom prst="rect">
            <a:avLst/>
          </a:prstGeom>
          <a:solidFill>
            <a:schemeClr val="bg2">
              <a:lumMod val="75000"/>
            </a:schemeClr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ctr" fontAlgn="auto">
              <a:lnSpc>
                <a:spcPct val="125000"/>
              </a:lnSpc>
            </a:pPr>
            <a:r>
              <a:rPr lang="zh-CN" altLang="zh-CN" sz="2100" b="1">
                <a:solidFill>
                  <a:schemeClr val="bg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土地</a:t>
            </a:r>
          </a:p>
        </p:txBody>
      </p:sp>
      <p:sp>
        <p:nvSpPr>
          <p:cNvPr id="28" name="椭圆 27"/>
          <p:cNvSpPr/>
          <p:nvPr/>
        </p:nvSpPr>
        <p:spPr>
          <a:xfrm>
            <a:off x="1962627" y="1473666"/>
            <a:ext cx="1409224" cy="865823"/>
          </a:xfrm>
          <a:prstGeom prst="ellipse">
            <a:avLst/>
          </a:prstGeom>
          <a:noFill/>
          <a:ln w="603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744504" y="2452360"/>
            <a:ext cx="1810703" cy="895350"/>
          </a:xfrm>
          <a:prstGeom prst="ellipse">
            <a:avLst/>
          </a:prstGeom>
          <a:noFill/>
          <a:ln w="603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4"/>
          <p:cNvSpPr txBox="1"/>
          <p:nvPr/>
        </p:nvSpPr>
        <p:spPr>
          <a:xfrm>
            <a:off x="2260759" y="2673817"/>
            <a:ext cx="771049" cy="417678"/>
          </a:xfrm>
          <a:prstGeom prst="rect">
            <a:avLst/>
          </a:prstGeom>
          <a:solidFill>
            <a:schemeClr val="bg2">
              <a:lumMod val="75000"/>
            </a:schemeClr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ctr" fontAlgn="auto">
              <a:lnSpc>
                <a:spcPct val="125000"/>
              </a:lnSpc>
            </a:pPr>
            <a:r>
              <a:rPr lang="zh-CN" altLang="zh-CN" sz="2100" b="1">
                <a:solidFill>
                  <a:schemeClr val="bg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土地</a:t>
            </a:r>
          </a:p>
        </p:txBody>
      </p:sp>
      <p:sp>
        <p:nvSpPr>
          <p:cNvPr id="31" name="椭圆 30"/>
          <p:cNvSpPr/>
          <p:nvPr/>
        </p:nvSpPr>
        <p:spPr>
          <a:xfrm>
            <a:off x="1002507" y="3616315"/>
            <a:ext cx="3208496" cy="796290"/>
          </a:xfrm>
          <a:prstGeom prst="ellipse">
            <a:avLst/>
          </a:prstGeom>
          <a:noFill/>
          <a:ln w="603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23"/>
          <p:cNvSpPr txBox="1"/>
          <p:nvPr/>
        </p:nvSpPr>
        <p:spPr>
          <a:xfrm>
            <a:off x="2281714" y="3778717"/>
            <a:ext cx="750570" cy="417678"/>
          </a:xfrm>
          <a:prstGeom prst="rect">
            <a:avLst/>
          </a:prstGeom>
          <a:solidFill>
            <a:schemeClr val="bg2">
              <a:lumMod val="75000"/>
            </a:schemeClr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ctr" fontAlgn="auto">
              <a:lnSpc>
                <a:spcPct val="125000"/>
              </a:lnSpc>
            </a:pPr>
            <a:r>
              <a:rPr lang="zh-CN" altLang="zh-CN" sz="2100" b="1">
                <a:solidFill>
                  <a:schemeClr val="bg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土地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6008253" y="822514"/>
            <a:ext cx="2985252" cy="2153126"/>
            <a:chOff x="6197" y="5851"/>
            <a:chExt cx="6018" cy="4026"/>
          </a:xfrm>
        </p:grpSpPr>
        <p:sp>
          <p:nvSpPr>
            <p:cNvPr id="34" name="矩形 33"/>
            <p:cNvSpPr/>
            <p:nvPr/>
          </p:nvSpPr>
          <p:spPr>
            <a:xfrm>
              <a:off x="6197" y="5851"/>
              <a:ext cx="6018" cy="4026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rgbClr val="3E54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0"/>
            <p:cNvSpPr txBox="1"/>
            <p:nvPr/>
          </p:nvSpPr>
          <p:spPr>
            <a:xfrm>
              <a:off x="7118" y="5996"/>
              <a:ext cx="3994" cy="77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100" b="1">
                  <a:latin typeface="华文中宋" panose="02010600040101010101" charset="-122"/>
                  <a:ea typeface="华文中宋" panose="02010600040101010101" charset="-122"/>
                  <a:sym typeface="+mn-ea"/>
                </a:rPr>
                <a:t> </a:t>
              </a:r>
              <a:r>
                <a:rPr lang="zh-CN" altLang="en-US" sz="2100" b="1" smtClean="0">
                  <a:latin typeface="华文中宋" panose="02010600040101010101" charset="-122"/>
                  <a:ea typeface="华文中宋" panose="02010600040101010101" charset="-122"/>
                  <a:sym typeface="+mn-ea"/>
                </a:rPr>
                <a:t>封君封臣制度</a:t>
              </a:r>
              <a:endParaRPr lang="zh-CN" altLang="en-US" sz="2100">
                <a:latin typeface="+mj-ea"/>
                <a:ea typeface="+mj-ea"/>
                <a:sym typeface="+mn-ea"/>
              </a:endParaRPr>
            </a:p>
          </p:txBody>
        </p:sp>
        <p:sp>
          <p:nvSpPr>
            <p:cNvPr id="36" name="文本框 31"/>
            <p:cNvSpPr txBox="1"/>
            <p:nvPr/>
          </p:nvSpPr>
          <p:spPr>
            <a:xfrm>
              <a:off x="6198" y="6812"/>
              <a:ext cx="5832" cy="2618"/>
            </a:xfrm>
            <a:prstGeom prst="rect">
              <a:avLst/>
            </a:prstGeom>
            <a:noFill/>
            <a:ln w="15875">
              <a:noFill/>
              <a:prstDash val="sysDash"/>
            </a:ln>
          </p:spPr>
          <p:txBody>
            <a:bodyPr wrap="square" rtlCol="0">
              <a:spAutoFit/>
            </a:bodyPr>
            <a:lstStyle/>
            <a:p>
              <a:pPr algn="l" fontAlgn="auto">
                <a:lnSpc>
                  <a:spcPct val="125000"/>
                </a:lnSpc>
              </a:pPr>
              <a:r>
                <a:rPr lang="zh-CN" altLang="en-US" sz="2400" b="1"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封臣</a:t>
              </a:r>
              <a:r>
                <a:rPr lang="zh-CN" altLang="en-US" sz="2400" b="1" smtClean="0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效忠</a:t>
              </a:r>
              <a:r>
                <a:rPr lang="zh-CN" altLang="en-US" sz="2400" b="1" smtClean="0"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封君；</a:t>
              </a:r>
              <a:endParaRPr lang="en-US" altLang="zh-CN" sz="2400" b="1" smtClean="0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endParaRPr>
            </a:p>
            <a:p>
              <a:pPr algn="l" fontAlgn="auto">
                <a:lnSpc>
                  <a:spcPct val="125000"/>
                </a:lnSpc>
              </a:pPr>
              <a:r>
                <a:rPr lang="zh-CN" altLang="en-US" sz="2000" b="1" smtClean="0"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（</a:t>
              </a:r>
              <a:r>
                <a:rPr lang="zh-CN" altLang="en-US" sz="2000" b="1"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服兵役，提供金钱）</a:t>
              </a:r>
              <a:endParaRPr lang="zh-CN" altLang="en-US" sz="2800" b="1">
                <a:latin typeface="宋体" pitchFamily="2" charset="-122"/>
                <a:ea typeface="宋体" pitchFamily="2" charset="-122"/>
                <a:cs typeface="宋体" panose="02010600030101010101" pitchFamily="2" charset="-122"/>
                <a:sym typeface="+mn-ea"/>
              </a:endParaRPr>
            </a:p>
            <a:p>
              <a:pPr algn="l" fontAlgn="auto">
                <a:lnSpc>
                  <a:spcPct val="125000"/>
                </a:lnSpc>
              </a:pPr>
              <a:r>
                <a:rPr lang="zh-CN" altLang="en-US" sz="2400" b="1"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封君</a:t>
              </a:r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保护</a:t>
              </a:r>
              <a:r>
                <a:rPr lang="zh-CN" altLang="en-US" sz="2400" b="1">
                  <a:latin typeface="宋体" pitchFamily="2" charset="-122"/>
                  <a:ea typeface="宋体" pitchFamily="2" charset="-122"/>
                  <a:cs typeface="宋体" panose="02010600030101010101" pitchFamily="2" charset="-122"/>
                  <a:sym typeface="+mn-ea"/>
                </a:rPr>
                <a:t>封臣。</a:t>
              </a:r>
            </a:p>
          </p:txBody>
        </p:sp>
      </p:grpSp>
      <p:sp>
        <p:nvSpPr>
          <p:cNvPr id="37" name="Rectangle 3"/>
          <p:cNvSpPr txBox="1">
            <a:spLocks noChangeArrowheads="1"/>
          </p:cNvSpPr>
          <p:nvPr/>
        </p:nvSpPr>
        <p:spPr>
          <a:xfrm>
            <a:off x="6012160" y="339502"/>
            <a:ext cx="2992755" cy="354806"/>
          </a:xfrm>
          <a:prstGeom prst="rect">
            <a:avLst/>
          </a:prstGeom>
          <a:solidFill>
            <a:schemeClr val="bg1"/>
          </a:solidFill>
        </p:spPr>
        <p:txBody>
          <a:bodyPr lIns="68580" tIns="34290" rIns="68580" bIns="34290"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defRPr/>
            </a:pPr>
            <a:r>
              <a:rPr lang="zh-CN" altLang="en-US" sz="2400" b="1" ker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西欧封建制度的核心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452320" y="3366740"/>
            <a:ext cx="1224136" cy="107721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土地封赐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5302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ntr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1"/>
      <p:bldP spid="16" grpId="2"/>
      <p:bldP spid="17" grpId="3"/>
      <p:bldP spid="20" grpId="4"/>
      <p:bldP spid="21" grpId="5"/>
      <p:bldP spid="27" grpId="6"/>
      <p:bldP spid="28" grpId="7"/>
      <p:bldP spid="29" grpId="8"/>
      <p:bldP spid="30" grpId="9"/>
      <p:bldP spid="31" grpId="10"/>
      <p:bldP spid="32" grpId="11"/>
      <p:bldP spid="37" grpId="12"/>
      <p:bldP spid="38" grpId="1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0341" y="389204"/>
            <a:ext cx="3976216" cy="3447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" name="文本框 19"/>
          <p:cNvSpPr txBox="1"/>
          <p:nvPr/>
        </p:nvSpPr>
        <p:spPr>
          <a:xfrm>
            <a:off x="4355976" y="4006284"/>
            <a:ext cx="4506278" cy="437674"/>
          </a:xfrm>
          <a:prstGeom prst="rect">
            <a:avLst/>
          </a:prstGeom>
          <a:solidFill>
            <a:srgbClr val="ED7D31"/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 </a:t>
            </a:r>
            <a:r>
              <a:rPr lang="zh-CN" altLang="en-US" sz="2400" b="1">
                <a:solidFill>
                  <a:schemeClr val="bg1"/>
                </a:solidFill>
              </a:rPr>
              <a:t>我的附庸的附庸不是我的附庸！</a:t>
            </a:r>
          </a:p>
        </p:txBody>
      </p:sp>
      <p:sp>
        <p:nvSpPr>
          <p:cNvPr id="41" name="文本框 2"/>
          <p:cNvSpPr txBox="1">
            <a:spLocks noChangeArrowheads="1"/>
          </p:cNvSpPr>
          <p:nvPr/>
        </p:nvSpPr>
        <p:spPr bwMode="auto">
          <a:xfrm>
            <a:off x="539552" y="3867894"/>
            <a:ext cx="3794284" cy="807244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ED7D31"/>
                </a:solidFill>
              </a14:hiddenFill>
            </a:ext>
          </a:extLst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</a:bodyPr>
          <a:lstStyle/>
          <a:p>
            <a:pPr algn="just"/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溥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天之下，莫非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王土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</a:p>
          <a:p>
            <a:pPr algn="just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率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土之滨，莫非王臣。</a:t>
            </a:r>
          </a:p>
        </p:txBody>
      </p:sp>
      <p:pic>
        <p:nvPicPr>
          <p:cNvPr id="42" name="图片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986" y="389204"/>
            <a:ext cx="3976216" cy="344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469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1.jpg"/>
          <p:cNvPicPr>
            <a:picLocks noChangeAspect="1"/>
          </p:cNvPicPr>
          <p:nvPr/>
        </p:nvPicPr>
        <p:blipFill>
          <a:blip r:embed="rId2"/>
          <a:srcRect b="1797"/>
          <a:stretch>
            <a:fillRect/>
          </a:stretch>
        </p:blipFill>
        <p:spPr>
          <a:xfrm>
            <a:off x="611560" y="627534"/>
            <a:ext cx="5514577" cy="4093806"/>
          </a:xfrm>
          <a:prstGeom prst="rect">
            <a:avLst/>
          </a:prstGeom>
        </p:spPr>
      </p:pic>
      <p:sp>
        <p:nvSpPr>
          <p:cNvPr id="7" name="文本框 1"/>
          <p:cNvSpPr txBox="1"/>
          <p:nvPr/>
        </p:nvSpPr>
        <p:spPr>
          <a:xfrm>
            <a:off x="6228184" y="1577136"/>
            <a:ext cx="2592288" cy="2146742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 fontAlgn="auto">
              <a:lnSpc>
                <a:spcPct val="135000"/>
              </a:lnSpc>
            </a:pPr>
            <a:r>
              <a:rPr lang="en-US" altLang="zh-CN" sz="2000">
                <a:latin typeface="+mn-ea"/>
                <a:sym typeface="+mn-ea"/>
              </a:rPr>
              <a:t> </a:t>
            </a:r>
            <a:r>
              <a:rPr lang="en-US" altLang="zh-CN" sz="2000" smtClean="0">
                <a:latin typeface="+mn-ea"/>
                <a:sym typeface="+mn-ea"/>
              </a:rPr>
              <a:t>   </a:t>
            </a:r>
            <a:r>
              <a:rPr lang="zh-CN" altLang="en-US" sz="2000" b="1" smtClean="0">
                <a:solidFill>
                  <a:srgbClr val="FF0000"/>
                </a:solidFill>
                <a:latin typeface="+mn-ea"/>
                <a:cs typeface="宋体" panose="02010600030101010101" pitchFamily="2" charset="-122"/>
                <a:sym typeface="+mn-ea"/>
              </a:rPr>
              <a:t>查理</a:t>
            </a:r>
            <a:r>
              <a:rPr lang="zh-CN" altLang="en-US" sz="2000" b="1">
                <a:latin typeface="+mn-ea"/>
                <a:cs typeface="宋体" panose="02010600030101010101" pitchFamily="2" charset="-122"/>
                <a:sym typeface="+mn-ea"/>
              </a:rPr>
              <a:t>在位</a:t>
            </a:r>
            <a:r>
              <a:rPr lang="en-US" altLang="zh-CN" sz="2000" b="1">
                <a:latin typeface="+mn-ea"/>
                <a:cs typeface="宋体" panose="02010600030101010101" pitchFamily="2" charset="-122"/>
                <a:sym typeface="+mn-ea"/>
              </a:rPr>
              <a:t>46</a:t>
            </a:r>
            <a:r>
              <a:rPr lang="zh-CN" altLang="en-US" sz="2000" b="1">
                <a:latin typeface="+mn-ea"/>
                <a:cs typeface="宋体" panose="02010600030101010101" pitchFamily="2" charset="-122"/>
                <a:sym typeface="+mn-ea"/>
              </a:rPr>
              <a:t>年，对外征战达</a:t>
            </a:r>
            <a:r>
              <a:rPr lang="en-US" altLang="zh-CN" sz="2000" b="1">
                <a:latin typeface="+mn-ea"/>
                <a:cs typeface="宋体" panose="02010600030101010101" pitchFamily="2" charset="-122"/>
                <a:sym typeface="+mn-ea"/>
              </a:rPr>
              <a:t>53</a:t>
            </a:r>
            <a:r>
              <a:rPr lang="zh-CN" altLang="en-US" sz="2000" b="1">
                <a:latin typeface="+mn-ea"/>
                <a:cs typeface="宋体" panose="02010600030101010101" pitchFamily="2" charset="-122"/>
                <a:sym typeface="+mn-ea"/>
              </a:rPr>
              <a:t>次之多，他</a:t>
            </a:r>
            <a:r>
              <a:rPr lang="zh-CN" altLang="en-US" sz="2000" b="1">
                <a:solidFill>
                  <a:srgbClr val="FF0000"/>
                </a:solidFill>
                <a:latin typeface="+mn-ea"/>
                <a:cs typeface="宋体" panose="02010600030101010101" pitchFamily="2" charset="-122"/>
                <a:sym typeface="+mn-ea"/>
              </a:rPr>
              <a:t>建立起自西罗马帝国灭亡后西欧最大的王国。</a:t>
            </a:r>
          </a:p>
        </p:txBody>
      </p:sp>
      <p:pic>
        <p:nvPicPr>
          <p:cNvPr id="8" name="图片 7" descr="大帝"/>
          <p:cNvPicPr>
            <a:picLocks noChangeAspect="1"/>
          </p:cNvPicPr>
          <p:nvPr/>
        </p:nvPicPr>
        <p:blipFill>
          <a:blip r:embed="rId3"/>
          <a:srcRect l="10068" t="1528" r="18452" b="7712"/>
          <a:stretch>
            <a:fillRect/>
          </a:stretch>
        </p:blipFill>
        <p:spPr>
          <a:xfrm>
            <a:off x="2699792" y="771550"/>
            <a:ext cx="1898352" cy="2678801"/>
          </a:xfrm>
          <a:prstGeom prst="ellipse">
            <a:avLst/>
          </a:prstGeom>
          <a:ln w="19050">
            <a:solidFill>
              <a:schemeClr val="accent4">
                <a:lumMod val="50000"/>
              </a:schemeClr>
            </a:solidFill>
          </a:ln>
        </p:spPr>
      </p:pic>
      <p:sp>
        <p:nvSpPr>
          <p:cNvPr id="9" name="圆角矩形 8"/>
          <p:cNvSpPr/>
          <p:nvPr/>
        </p:nvSpPr>
        <p:spPr>
          <a:xfrm>
            <a:off x="4509014" y="1203599"/>
            <a:ext cx="1509015" cy="21602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99792" y="3579862"/>
            <a:ext cx="2063591" cy="6232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b="1">
                <a:latin typeface="华文新魏" panose="02010800040101010101" pitchFamily="2" charset="-122"/>
                <a:ea typeface="华文新魏" panose="02010800040101010101" pitchFamily="2" charset="-122"/>
              </a:rPr>
              <a:t>查理</a:t>
            </a:r>
            <a:endParaRPr lang="en-US" altLang="zh-CN" sz="1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mtClean="0"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mtClean="0">
                <a:latin typeface="华文新魏" panose="02010800040101010101" pitchFamily="2" charset="-122"/>
                <a:ea typeface="华文新魏" panose="02010800040101010101" pitchFamily="2" charset="-122"/>
              </a:rPr>
              <a:t>742---814</a:t>
            </a:r>
            <a:r>
              <a:rPr lang="zh-CN" altLang="en-US">
                <a:latin typeface="华文新魏" panose="02010800040101010101" pitchFamily="2" charset="-122"/>
                <a:ea typeface="华文新魏" panose="02010800040101010101" pitchFamily="2" charset="-122"/>
              </a:rPr>
              <a:t>年）</a:t>
            </a:r>
            <a:endParaRPr lang="zh-CN" altLang="en-US" sz="1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38341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1.jpg"/>
          <p:cNvPicPr>
            <a:picLocks noChangeAspect="1"/>
          </p:cNvPicPr>
          <p:nvPr/>
        </p:nvPicPr>
        <p:blipFill>
          <a:blip r:embed="rId2"/>
          <a:srcRect b="1797"/>
          <a:stretch>
            <a:fillRect/>
          </a:stretch>
        </p:blipFill>
        <p:spPr>
          <a:xfrm>
            <a:off x="482912" y="1275606"/>
            <a:ext cx="3957648" cy="2938003"/>
          </a:xfrm>
          <a:prstGeom prst="rect">
            <a:avLst/>
          </a:prstGeom>
        </p:spPr>
      </p:pic>
      <p:pic>
        <p:nvPicPr>
          <p:cNvPr id="12" name="Picture 3" descr="910110"/>
          <p:cNvPicPr>
            <a:picLocks noChangeAspect="1" noChangeArrowheads="1"/>
          </p:cNvPicPr>
          <p:nvPr/>
        </p:nvPicPr>
        <p:blipFill>
          <a:blip r:embed="rId3"/>
          <a:srcRect l="935" t="1521" r="1556" b="1596"/>
          <a:stretch>
            <a:fillRect/>
          </a:stretch>
        </p:blipFill>
        <p:spPr bwMode="auto">
          <a:xfrm>
            <a:off x="5004048" y="1294163"/>
            <a:ext cx="3744415" cy="291289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3" name="椭圆 12"/>
          <p:cNvSpPr/>
          <p:nvPr/>
        </p:nvSpPr>
        <p:spPr>
          <a:xfrm>
            <a:off x="5004048" y="1779662"/>
            <a:ext cx="2126456" cy="155019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8577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51520" y="771550"/>
            <a:ext cx="8762463" cy="2845394"/>
          </a:xfrm>
          <a:prstGeom prst="rect">
            <a:avLst/>
          </a:prstGeom>
        </p:spPr>
        <p:txBody>
          <a:bodyPr vert="horz" wrap="square" lIns="68580" tIns="34290" rIns="68580" bIns="34290">
            <a:spAutoFit/>
          </a:bodyPr>
          <a:lstStyle/>
          <a:p>
            <a:r>
              <a:rPr lang="zh-CN" altLang="en-US" sz="22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材料：</a:t>
            </a:r>
            <a:endParaRPr lang="zh-CN" altLang="en-US" sz="2200" b="1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200" b="1">
                <a:latin typeface="楷体" pitchFamily="49" charset="-122"/>
                <a:ea typeface="楷体" pitchFamily="49" charset="-122"/>
                <a:cs typeface="方正清刻本悦宋简体" panose="02000000000000000000" pitchFamily="2" charset="-122"/>
                <a:sym typeface="+mn-ea"/>
              </a:rPr>
              <a:t> </a:t>
            </a:r>
            <a:r>
              <a:rPr lang="zh-CN" altLang="en-US" sz="2200" b="1" smtClean="0">
                <a:latin typeface="楷体" pitchFamily="49" charset="-122"/>
                <a:ea typeface="楷体" pitchFamily="49" charset="-122"/>
                <a:cs typeface="方正清刻本悦宋简体" panose="02000000000000000000" pitchFamily="2" charset="-122"/>
                <a:sym typeface="+mn-ea"/>
              </a:rPr>
              <a:t>   根据</a:t>
            </a:r>
            <a:r>
              <a:rPr lang="zh-CN" altLang="en-US" sz="2200" b="1">
                <a:latin typeface="楷体" pitchFamily="49" charset="-122"/>
                <a:ea typeface="楷体" pitchFamily="49" charset="-122"/>
                <a:cs typeface="方正清刻本悦宋简体" panose="02000000000000000000" pitchFamily="2" charset="-122"/>
                <a:sym typeface="+mn-ea"/>
              </a:rPr>
              <a:t>教会 《圣经》提出农牧产品的1/10“属于上帝”的说法，查理大帝规定：缴纳什一税给上帝是每个法兰克王国居民的义务……（所征实物）分为大什一税 (粮食)、小什一税 (蔬菜、水果)、血什一税(牲畜) 等，税额往往超过纳税人收入的1/10，负担主要落在农民身上。</a:t>
            </a:r>
          </a:p>
          <a:p>
            <a:pPr algn="r">
              <a:lnSpc>
                <a:spcPct val="120000"/>
              </a:lnSpc>
            </a:pPr>
            <a:r>
              <a:rPr lang="zh-CN" altLang="en-US" sz="22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sym typeface="+mn-ea"/>
              </a:rPr>
              <a:t>——</a:t>
            </a:r>
            <a:r>
              <a:rPr lang="zh-CN" altLang="en-US" sz="2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sym typeface="+mn-ea"/>
              </a:rPr>
              <a:t>[美] 朱迪思•本内特《欧洲中世纪史》</a:t>
            </a:r>
          </a:p>
        </p:txBody>
      </p:sp>
      <p:sp>
        <p:nvSpPr>
          <p:cNvPr id="6" name="椭圆 5"/>
          <p:cNvSpPr/>
          <p:nvPr/>
        </p:nvSpPr>
        <p:spPr>
          <a:xfrm>
            <a:off x="2540789" y="1522440"/>
            <a:ext cx="951091" cy="43204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25"/>
          <p:cNvSpPr txBox="1"/>
          <p:nvPr/>
        </p:nvSpPr>
        <p:spPr>
          <a:xfrm>
            <a:off x="1259632" y="3867894"/>
            <a:ext cx="7056784" cy="580928"/>
          </a:xfrm>
          <a:prstGeom prst="rect">
            <a:avLst/>
          </a:prstGeom>
          <a:solidFill>
            <a:schemeClr val="bg2">
              <a:lumMod val="90000"/>
            </a:schemeClr>
          </a:solidFill>
          <a:ln w="15875">
            <a:noFill/>
            <a:prstDash val="sysDash"/>
          </a:ln>
        </p:spPr>
        <p:txBody>
          <a:bodyPr wrap="square" lIns="68580" tIns="34290" rIns="68580" bIns="34290" rtlCol="0">
            <a:spAutoFit/>
          </a:bodyPr>
          <a:lstStyle/>
          <a:p>
            <a:pPr algn="ctr" fontAlgn="auto">
              <a:lnSpc>
                <a:spcPct val="125000"/>
              </a:lnSpc>
            </a:pPr>
            <a:r>
              <a:rPr kumimoji="1"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华文行楷" pitchFamily="2" charset="-122"/>
                <a:ea typeface="华文行楷" pitchFamily="2" charset="-122"/>
                <a:sym typeface="+mn-ea"/>
              </a:rPr>
              <a:t>王权</a:t>
            </a:r>
            <a:r>
              <a:rPr kumimoji="1" lang="zh-CN" altLang="en-US" sz="2800" b="1" smtClean="0">
                <a:latin typeface="华文行楷" pitchFamily="2" charset="-122"/>
                <a:ea typeface="华文行楷" pitchFamily="2" charset="-122"/>
                <a:sym typeface="+mn-ea"/>
              </a:rPr>
              <a:t>与</a:t>
            </a:r>
            <a:r>
              <a:rPr kumimoji="1" lang="zh-CN" altLang="en-US" sz="2800" b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教权</a:t>
            </a:r>
            <a:r>
              <a:rPr kumimoji="1" lang="zh-CN" altLang="en-US" sz="2800" b="1" smtClean="0">
                <a:latin typeface="华文行楷" pitchFamily="2" charset="-122"/>
                <a:ea typeface="华文行楷" pitchFamily="2" charset="-122"/>
                <a:sym typeface="+mn-ea"/>
              </a:rPr>
              <a:t>相互利用，互为依存。</a:t>
            </a:r>
            <a:endParaRPr kumimoji="1" lang="zh-CN" altLang="en-US" sz="2800" b="1">
              <a:latin typeface="华文行楷" pitchFamily="2" charset="-122"/>
              <a:ea typeface="华文行楷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1432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8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63880" y="1516638"/>
            <a:ext cx="4409123" cy="310419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" name="图片 5"/>
          <p:cNvPicPr>
            <a:picLocks noChangeAspect="1"/>
          </p:cNvPicPr>
          <p:nvPr/>
        </p:nvPicPr>
        <p:blipFill>
          <a:blip r:embed="rId3"/>
          <a:srcRect b="10782"/>
          <a:stretch>
            <a:fillRect/>
          </a:stretch>
        </p:blipFill>
        <p:spPr bwMode="auto">
          <a:xfrm>
            <a:off x="6012160" y="1516638"/>
            <a:ext cx="2460454" cy="311949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" name="文本框 11"/>
          <p:cNvSpPr txBox="1">
            <a:spLocks noChangeArrowheads="1"/>
          </p:cNvSpPr>
          <p:nvPr/>
        </p:nvSpPr>
        <p:spPr bwMode="auto">
          <a:xfrm>
            <a:off x="543440" y="411510"/>
            <a:ext cx="8061008" cy="9310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40000"/>
              </a:lnSpc>
            </a:pPr>
            <a:r>
              <a:rPr lang="zh-CN" altLang="en-US" sz="2000" b="1" smtClean="0">
                <a:solidFill>
                  <a:srgbClr val="FF0000"/>
                </a:solidFill>
                <a:latin typeface="+mn-ea"/>
                <a:cs typeface="方正清刻本悦宋简体" panose="02000000000000000000" pitchFamily="2" charset="-122"/>
              </a:rPr>
              <a:t>    公元</a:t>
            </a:r>
            <a:r>
              <a:rPr lang="en-US" altLang="zh-CN" sz="2000" b="1">
                <a:solidFill>
                  <a:srgbClr val="FF0000"/>
                </a:solidFill>
                <a:latin typeface="+mn-ea"/>
                <a:cs typeface="方正清刻本悦宋简体" panose="02000000000000000000" pitchFamily="2" charset="-122"/>
              </a:rPr>
              <a:t>800</a:t>
            </a:r>
            <a:r>
              <a:rPr lang="zh-CN" altLang="en-US" sz="2000" b="1">
                <a:solidFill>
                  <a:srgbClr val="FF0000"/>
                </a:solidFill>
                <a:latin typeface="+mn-ea"/>
                <a:cs typeface="方正清刻本悦宋简体" panose="02000000000000000000" pitchFamily="2" charset="-122"/>
              </a:rPr>
              <a:t>年</a:t>
            </a:r>
            <a:r>
              <a:rPr lang="zh-CN" altLang="en-US" sz="2000" b="1">
                <a:latin typeface="+mn-ea"/>
                <a:cs typeface="方正清刻本悦宋简体" panose="02000000000000000000" pitchFamily="2" charset="-122"/>
              </a:rPr>
              <a:t>的圣诞节，教皇在罗马为查理举行了加冕礼，称其为“罗马人的皇帝”。他统治时期的法兰克王国，史称</a:t>
            </a:r>
            <a:r>
              <a:rPr lang="zh-CN" altLang="en-US" sz="2000" b="1">
                <a:solidFill>
                  <a:srgbClr val="FF0000"/>
                </a:solidFill>
                <a:latin typeface="+mn-ea"/>
                <a:cs typeface="方正清刻本悦宋简体" panose="02000000000000000000" pitchFamily="2" charset="-122"/>
              </a:rPr>
              <a:t>“查理曼帝国”</a:t>
            </a:r>
            <a:r>
              <a:rPr lang="zh-CN" altLang="en-US" sz="2000" b="1">
                <a:latin typeface="+mn-ea"/>
                <a:cs typeface="方正清刻本悦宋简体" panose="02000000000000000000" pitchFamily="2" charset="-122"/>
              </a:rPr>
              <a:t>。</a:t>
            </a:r>
          </a:p>
        </p:txBody>
      </p:sp>
      <p:sp>
        <p:nvSpPr>
          <p:cNvPr id="12" name="椭圆形标注 11"/>
          <p:cNvSpPr/>
          <p:nvPr/>
        </p:nvSpPr>
        <p:spPr>
          <a:xfrm>
            <a:off x="3995936" y="2350646"/>
            <a:ext cx="2206228" cy="1383506"/>
          </a:xfrm>
          <a:prstGeom prst="wedgeEllipseCallout">
            <a:avLst>
              <a:gd name="adj1" fmla="val 64808"/>
              <a:gd name="adj2" fmla="val -532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zh-CN" altLang="en-US" sz="2400" b="1">
                <a:latin typeface="方正兰亭粗黑_GBK" panose="02000000000000000000" charset="-122"/>
                <a:ea typeface="方正兰亭粗黑_GBK" panose="02000000000000000000" charset="-122"/>
              </a:rPr>
              <a:t>查理大帝</a:t>
            </a:r>
            <a:endParaRPr lang="en-US" altLang="zh-CN" sz="2400" b="1">
              <a:latin typeface="方正兰亭粗黑_GBK" panose="02000000000000000000" charset="-122"/>
              <a:ea typeface="方正兰亭粗黑_GBK" panose="02000000000000000000" charset="-122"/>
            </a:endParaRPr>
          </a:p>
          <a:p>
            <a:pPr algn="ctr">
              <a:defRPr/>
            </a:pPr>
            <a:r>
              <a:rPr lang="zh-CN" altLang="en-US" sz="2400" b="1">
                <a:latin typeface="方正兰亭粗黑_GBK" panose="02000000000000000000" charset="-122"/>
                <a:ea typeface="方正兰亭粗黑_GBK" panose="02000000000000000000" charset="-122"/>
              </a:rPr>
              <a:t>或</a:t>
            </a:r>
            <a:endParaRPr lang="en-US" altLang="zh-CN" sz="2400" b="1">
              <a:latin typeface="方正兰亭粗黑_GBK" panose="02000000000000000000" charset="-122"/>
              <a:ea typeface="方正兰亭粗黑_GBK" panose="02000000000000000000" charset="-122"/>
            </a:endParaRPr>
          </a:p>
          <a:p>
            <a:pPr algn="ctr">
              <a:defRPr/>
            </a:pPr>
            <a:r>
              <a:rPr lang="zh-CN" altLang="en-US" sz="2400" b="1">
                <a:latin typeface="方正兰亭粗黑_GBK" panose="02000000000000000000" charset="-122"/>
                <a:ea typeface="方正兰亭粗黑_GBK" panose="02000000000000000000" charset="-122"/>
              </a:rPr>
              <a:t>查理曼</a:t>
            </a:r>
          </a:p>
        </p:txBody>
      </p:sp>
    </p:spTree>
    <p:extLst>
      <p:ext uri="{BB962C8B-B14F-4D97-AF65-F5344CB8AC3E}">
        <p14:creationId xmlns:p14="http://schemas.microsoft.com/office/powerpoint/2010/main" val="13732458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1.jpg"/>
          <p:cNvPicPr>
            <a:picLocks noChangeAspect="1"/>
          </p:cNvPicPr>
          <p:nvPr/>
        </p:nvPicPr>
        <p:blipFill>
          <a:blip r:embed="rId2"/>
          <a:srcRect b="1797"/>
          <a:stretch>
            <a:fillRect/>
          </a:stretch>
        </p:blipFill>
        <p:spPr>
          <a:xfrm>
            <a:off x="690890" y="1131590"/>
            <a:ext cx="3957648" cy="293800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042" y="1131590"/>
            <a:ext cx="3248406" cy="2938003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6036095" y="2499742"/>
            <a:ext cx="976131" cy="93610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9203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timg (4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483518"/>
            <a:ext cx="4304536" cy="4059539"/>
          </a:xfrm>
          <a:prstGeom prst="rect">
            <a:avLst/>
          </a:prstGeom>
          <a:ln w="19050">
            <a:solidFill>
              <a:schemeClr val="accent4">
                <a:lumMod val="50000"/>
              </a:schemeClr>
            </a:solidFill>
          </a:ln>
        </p:spPr>
      </p:pic>
      <p:sp>
        <p:nvSpPr>
          <p:cNvPr id="9" name="矩形 8"/>
          <p:cNvSpPr/>
          <p:nvPr/>
        </p:nvSpPr>
        <p:spPr>
          <a:xfrm>
            <a:off x="875928" y="1100663"/>
            <a:ext cx="3048000" cy="2839239"/>
          </a:xfrm>
          <a:prstGeom prst="rect">
            <a:avLst/>
          </a:prstGeom>
          <a:ln w="15875">
            <a:solidFill>
              <a:schemeClr val="accent6">
                <a:lumMod val="75000"/>
              </a:schemeClr>
            </a:solidFill>
            <a:prstDash val="dashDot"/>
          </a:ln>
        </p:spPr>
        <p:txBody>
          <a:bodyPr wrap="square" lIns="68580" tIns="34290" rIns="68580" bIns="34290">
            <a:spAutoFit/>
          </a:bodyPr>
          <a:lstStyle/>
          <a:p>
            <a:pPr fontAlgn="auto">
              <a:lnSpc>
                <a:spcPct val="125000"/>
              </a:lnSpc>
            </a:pPr>
            <a:r>
              <a:rPr lang="en-US" altLang="zh-CN" sz="2400" smtClean="0">
                <a:solidFill>
                  <a:srgbClr val="760000"/>
                </a:solidFill>
                <a:latin typeface="华文中宋" panose="02010600040101010101" charset="-122"/>
                <a:ea typeface="华文中宋" panose="02010600040101010101" charset="-122"/>
                <a:cs typeface="宋体" panose="02010600030101010101" pitchFamily="2" charset="-122"/>
              </a:rPr>
              <a:t>    </a:t>
            </a:r>
            <a:r>
              <a:rPr lang="zh-CN" altLang="en-US" sz="2400" b="1" smtClean="0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843年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，查理曼的三个孙子缔结条约，将帝国一分为三，形成以后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德意志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法兰西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意大利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三个国家的雏形。</a:t>
            </a:r>
          </a:p>
        </p:txBody>
      </p:sp>
    </p:spTree>
    <p:extLst>
      <p:ext uri="{BB962C8B-B14F-4D97-AF65-F5344CB8AC3E}">
        <p14:creationId xmlns:p14="http://schemas.microsoft.com/office/powerpoint/2010/main" val="13313350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箭头连接符 3"/>
          <p:cNvCxnSpPr/>
          <p:nvPr/>
        </p:nvCxnSpPr>
        <p:spPr>
          <a:xfrm>
            <a:off x="986314" y="2532698"/>
            <a:ext cx="7186086" cy="20003"/>
          </a:xfrm>
          <a:prstGeom prst="straightConnector1">
            <a:avLst/>
          </a:prstGeom>
          <a:ln w="53975"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20"/>
          <p:cNvSpPr txBox="1"/>
          <p:nvPr/>
        </p:nvSpPr>
        <p:spPr>
          <a:xfrm>
            <a:off x="1545225" y="2688327"/>
            <a:ext cx="737647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600" b="1"/>
              <a:t>1 </a:t>
            </a:r>
            <a:r>
              <a:rPr lang="zh-CN" altLang="en-US" sz="1600" b="1"/>
              <a:t>世纪</a:t>
            </a:r>
          </a:p>
        </p:txBody>
      </p:sp>
      <p:sp>
        <p:nvSpPr>
          <p:cNvPr id="7" name="文本框 21"/>
          <p:cNvSpPr txBox="1"/>
          <p:nvPr/>
        </p:nvSpPr>
        <p:spPr>
          <a:xfrm>
            <a:off x="2771800" y="2690604"/>
            <a:ext cx="777289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600" b="1"/>
              <a:t>4 </a:t>
            </a:r>
            <a:r>
              <a:rPr lang="zh-CN" altLang="en-US" sz="1600" b="1"/>
              <a:t>世纪</a:t>
            </a:r>
          </a:p>
        </p:txBody>
      </p:sp>
      <p:sp>
        <p:nvSpPr>
          <p:cNvPr id="8" name="文本框 24"/>
          <p:cNvSpPr txBox="1"/>
          <p:nvPr/>
        </p:nvSpPr>
        <p:spPr>
          <a:xfrm>
            <a:off x="1403648" y="1516454"/>
            <a:ext cx="887730" cy="6232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基督教产生</a:t>
            </a: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7145179" y="2343151"/>
            <a:ext cx="0" cy="202406"/>
          </a:xfrm>
          <a:prstGeom prst="line">
            <a:avLst/>
          </a:prstGeom>
          <a:ln w="539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28"/>
          <p:cNvSpPr txBox="1"/>
          <p:nvPr/>
        </p:nvSpPr>
        <p:spPr>
          <a:xfrm>
            <a:off x="6630353" y="1779662"/>
            <a:ext cx="1119664" cy="3462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三分帝国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1901190" y="2341722"/>
            <a:ext cx="7144" cy="177641"/>
          </a:xfrm>
          <a:prstGeom prst="line">
            <a:avLst/>
          </a:prstGeom>
          <a:ln w="539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3157538" y="2316004"/>
            <a:ext cx="0" cy="216694"/>
          </a:xfrm>
          <a:prstGeom prst="line">
            <a:avLst/>
          </a:prstGeom>
          <a:ln w="539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25"/>
          <p:cNvSpPr txBox="1"/>
          <p:nvPr/>
        </p:nvSpPr>
        <p:spPr>
          <a:xfrm>
            <a:off x="2411760" y="1516454"/>
            <a:ext cx="1137761" cy="6232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罗马帝国国教</a:t>
            </a:r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4211960" y="2336007"/>
            <a:ext cx="0" cy="216694"/>
          </a:xfrm>
          <a:prstGeom prst="line">
            <a:avLst/>
          </a:prstGeom>
          <a:ln w="539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6"/>
          <p:cNvSpPr txBox="1"/>
          <p:nvPr/>
        </p:nvSpPr>
        <p:spPr>
          <a:xfrm>
            <a:off x="3851920" y="2690604"/>
            <a:ext cx="756667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1600" b="1"/>
              <a:t>481</a:t>
            </a:r>
            <a:r>
              <a:rPr lang="zh-CN" altLang="en-US" sz="1600" b="1"/>
              <a:t>年</a:t>
            </a:r>
          </a:p>
        </p:txBody>
      </p:sp>
      <p:sp>
        <p:nvSpPr>
          <p:cNvPr id="17" name="文本框 7"/>
          <p:cNvSpPr txBox="1"/>
          <p:nvPr/>
        </p:nvSpPr>
        <p:spPr>
          <a:xfrm>
            <a:off x="3563888" y="1516454"/>
            <a:ext cx="1343210" cy="6232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法兰克王国建立</a:t>
            </a:r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5292080" y="2336007"/>
            <a:ext cx="0" cy="216694"/>
          </a:xfrm>
          <a:prstGeom prst="line">
            <a:avLst/>
          </a:prstGeom>
          <a:ln w="539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0"/>
          <p:cNvSpPr txBox="1"/>
          <p:nvPr/>
        </p:nvSpPr>
        <p:spPr>
          <a:xfrm>
            <a:off x="4881069" y="2690604"/>
            <a:ext cx="843059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1600" b="1"/>
              <a:t>8</a:t>
            </a:r>
            <a:r>
              <a:rPr lang="zh-CN" altLang="en-US" sz="1600" b="1"/>
              <a:t>世纪</a:t>
            </a:r>
          </a:p>
        </p:txBody>
      </p:sp>
      <p:sp>
        <p:nvSpPr>
          <p:cNvPr id="20" name="文本框 12"/>
          <p:cNvSpPr txBox="1"/>
          <p:nvPr/>
        </p:nvSpPr>
        <p:spPr>
          <a:xfrm>
            <a:off x="4942889" y="1347614"/>
            <a:ext cx="637223" cy="9002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土地</a:t>
            </a:r>
            <a:r>
              <a:rPr lang="zh-CN" altLang="en-US" b="1" smtClean="0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有偿封赐</a:t>
            </a:r>
            <a:endParaRPr lang="zh-CN" altLang="en-US" b="1">
              <a:solidFill>
                <a:schemeClr val="accent2">
                  <a:lumMod val="5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6126004" y="2336007"/>
            <a:ext cx="0" cy="216694"/>
          </a:xfrm>
          <a:prstGeom prst="line">
            <a:avLst/>
          </a:prstGeom>
          <a:ln w="539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15"/>
          <p:cNvSpPr txBox="1"/>
          <p:nvPr/>
        </p:nvSpPr>
        <p:spPr>
          <a:xfrm>
            <a:off x="5807392" y="1589251"/>
            <a:ext cx="637223" cy="6232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查理加冕</a:t>
            </a:r>
          </a:p>
        </p:txBody>
      </p:sp>
      <p:sp>
        <p:nvSpPr>
          <p:cNvPr id="23" name="文本框 16"/>
          <p:cNvSpPr txBox="1"/>
          <p:nvPr/>
        </p:nvSpPr>
        <p:spPr>
          <a:xfrm>
            <a:off x="5753923" y="2688326"/>
            <a:ext cx="772735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1600" b="1"/>
              <a:t>8</a:t>
            </a:r>
            <a:r>
              <a:rPr lang="en-US" altLang="zh-CN" sz="1600" b="1"/>
              <a:t>00</a:t>
            </a:r>
            <a:r>
              <a:rPr lang="zh-CN" altLang="en-US" sz="1600" b="1"/>
              <a:t>年</a:t>
            </a:r>
          </a:p>
        </p:txBody>
      </p:sp>
      <p:sp>
        <p:nvSpPr>
          <p:cNvPr id="24" name="文本框 17"/>
          <p:cNvSpPr txBox="1"/>
          <p:nvPr/>
        </p:nvSpPr>
        <p:spPr>
          <a:xfrm>
            <a:off x="6806565" y="2688325"/>
            <a:ext cx="717763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1600" b="1"/>
              <a:t>8</a:t>
            </a:r>
            <a:r>
              <a:rPr lang="en-US" altLang="zh-CN" sz="1600" b="1"/>
              <a:t>43</a:t>
            </a:r>
            <a:r>
              <a:rPr lang="zh-CN" altLang="en-US" sz="1600" b="1"/>
              <a:t>年</a:t>
            </a:r>
          </a:p>
        </p:txBody>
      </p:sp>
      <p:pic>
        <p:nvPicPr>
          <p:cNvPr id="25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3"/>
          <a:stretch>
            <a:fillRect/>
          </a:stretch>
        </p:blipFill>
        <p:spPr bwMode="auto">
          <a:xfrm>
            <a:off x="3477081" y="3126572"/>
            <a:ext cx="1254842" cy="155377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图片 25" descr="2.jpg"/>
          <p:cNvPicPr>
            <a:picLocks noChangeAspect="1"/>
          </p:cNvPicPr>
          <p:nvPr/>
        </p:nvPicPr>
        <p:blipFill>
          <a:blip r:embed="rId3"/>
          <a:srcRect l="18113" t="1994" r="18756" b="38222"/>
          <a:stretch>
            <a:fillRect/>
          </a:stretch>
        </p:blipFill>
        <p:spPr>
          <a:xfrm>
            <a:off x="1367790" y="3126581"/>
            <a:ext cx="1092518" cy="1495425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图片 26" descr="大帝"/>
          <p:cNvPicPr>
            <a:picLocks noChangeAspect="1"/>
          </p:cNvPicPr>
          <p:nvPr/>
        </p:nvPicPr>
        <p:blipFill>
          <a:blip r:embed="rId4"/>
          <a:srcRect l="10068" t="1528" r="18452" b="7712"/>
          <a:stretch>
            <a:fillRect/>
          </a:stretch>
        </p:blipFill>
        <p:spPr>
          <a:xfrm>
            <a:off x="5574982" y="3236119"/>
            <a:ext cx="1130618" cy="1493044"/>
          </a:xfrm>
          <a:prstGeom prst="ellipse">
            <a:avLst/>
          </a:prstGeom>
          <a:ln w="19050"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文本框 2"/>
          <p:cNvSpPr txBox="1"/>
          <p:nvPr/>
        </p:nvSpPr>
        <p:spPr>
          <a:xfrm>
            <a:off x="3477101" y="453980"/>
            <a:ext cx="1692593" cy="483870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blipFill>
                  <a:blip r:embed="rId5"/>
                </a:blip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zh-CN" sz="2700">
                <a:latin typeface="汉仪细秀体简 L" panose="00020600040101010101" charset="-122"/>
                <a:ea typeface="汉仪细秀体简 L" panose="00020600040101010101" charset="-122"/>
                <a:sym typeface="+mn-ea"/>
              </a:rPr>
              <a:t>课堂小结</a:t>
            </a:r>
          </a:p>
        </p:txBody>
      </p:sp>
      <p:pic>
        <p:nvPicPr>
          <p:cNvPr id="29" name="图片 28" descr="标题框蓝色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8022" y="101555"/>
            <a:ext cx="2059781" cy="1174051"/>
          </a:xfrm>
          <a:prstGeom prst="rect">
            <a:avLst/>
          </a:prstGeom>
        </p:spPr>
      </p:pic>
      <p:pic>
        <p:nvPicPr>
          <p:cNvPr id="30" name="New picture" hidden="1"/>
          <p:cNvPicPr/>
          <p:nvPr/>
        </p:nvPicPr>
        <p:blipFill>
          <a:blip r:embed="rId6"/>
          <a:stretch>
            <a:fillRect/>
          </a:stretch>
        </p:blipFill>
        <p:spPr>
          <a:xfrm>
            <a:off x="11696700" y="10375900"/>
            <a:ext cx="495300" cy="4445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752930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1"/>
      <p:bldP spid="14" grpId="2"/>
      <p:bldP spid="17" grpId="3"/>
      <p:bldP spid="20" grpId="4"/>
      <p:bldP spid="22" grpId="5"/>
    </p:bldLst>
  </p:timing>
</p:sld>
</file>

<file path=ppt/tags/tag1.xml><?xml version="1.0" encoding="utf-8"?>
<p:tagLst xmlns:p="http://schemas.openxmlformats.org/presentationml/2006/main">
  <p:tag name="WM_BEAUTIFY_ZORDER_FLAG_TAG" val="15"/>
</p:tagLst>
</file>

<file path=ppt/tags/tag2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(16:9)</PresentationFormat>
  <Paragraphs>64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2020-12-13T20:50:33Z</cp:lastPrinted>
  <dcterms:created xsi:type="dcterms:W3CDTF">2020-12-13T20:50:33Z</dcterms:created>
  <dcterms:modified xsi:type="dcterms:W3CDTF">2020-12-13T12:50:36Z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