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8" r:id="rId3"/>
    <p:sldId id="256" r:id="rId4"/>
    <p:sldId id="259" r:id="rId5"/>
    <p:sldId id="261" r:id="rId6"/>
    <p:sldId id="262" r:id="rId7"/>
    <p:sldId id="263" r:id="rId8"/>
    <p:sldId id="260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6" r:id="rId19"/>
    <p:sldId id="273" r:id="rId20"/>
    <p:sldId id="274" r:id="rId21"/>
    <p:sldId id="275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8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7B23FE-E5EA-4C24-A2CB-47EEAEA0367D}" type="datetimeFigureOut">
              <a:rPr lang="zh-CN" altLang="en-US" smtClean="0"/>
              <a:t>2018-11-27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1D2F1A-EC46-42CD-9C30-6F0863CA3BF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solidFill>
            <a:srgbClr val="FFFFFF"/>
          </a:solidFill>
          <a:ln w="12700"/>
        </p:spPr>
      </p:sp>
      <p:sp>
        <p:nvSpPr>
          <p:cNvPr id="3277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277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35AA7C0A-FD54-4C37-9582-8B4BE4C56703}" type="slidenum">
              <a:rPr lang="zh-CN" altLang="en-US" sz="1200">
                <a:latin typeface="Times New Roman" pitchFamily="18" charset="0"/>
              </a:rPr>
              <a:pPr algn="r"/>
              <a:t>22</a:t>
            </a:fld>
            <a:endParaRPr lang="en-US" altLang="zh-CN" sz="1200">
              <a:latin typeface="Times New Roman" pitchFamily="18" charset="0"/>
            </a:endParaRPr>
          </a:p>
        </p:txBody>
      </p:sp>
      <p:sp>
        <p:nvSpPr>
          <p:cNvPr id="32773" name="灯片编号占位符 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9E0904C-4BC8-4DC7-B9CE-83C808D88DE5}" type="slidenum">
              <a:rPr lang="zh-CN" altLang="en-US" smtClean="0"/>
              <a:pPr/>
              <a:t>22</a:t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94E6B-B2F7-476F-8F26-83D2209EAA7B}" type="datetimeFigureOut">
              <a:rPr lang="zh-CN" altLang="en-US" smtClean="0"/>
              <a:pPr/>
              <a:t>2018-11-27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C04EC-FA19-4ADB-BBED-11014BAAB1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94E6B-B2F7-476F-8F26-83D2209EAA7B}" type="datetimeFigureOut">
              <a:rPr lang="zh-CN" altLang="en-US" smtClean="0"/>
              <a:pPr/>
              <a:t>2018-11-27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C04EC-FA19-4ADB-BBED-11014BAAB1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94E6B-B2F7-476F-8F26-83D2209EAA7B}" type="datetimeFigureOut">
              <a:rPr lang="zh-CN" altLang="en-US" smtClean="0"/>
              <a:pPr/>
              <a:t>2018-11-27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C04EC-FA19-4ADB-BBED-11014BAAB1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94E6B-B2F7-476F-8F26-83D2209EAA7B}" type="datetimeFigureOut">
              <a:rPr lang="zh-CN" altLang="en-US" smtClean="0"/>
              <a:pPr/>
              <a:t>2018-11-27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C04EC-FA19-4ADB-BBED-11014BAAB1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94E6B-B2F7-476F-8F26-83D2209EAA7B}" type="datetimeFigureOut">
              <a:rPr lang="zh-CN" altLang="en-US" smtClean="0"/>
              <a:pPr/>
              <a:t>2018-11-27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C04EC-FA19-4ADB-BBED-11014BAAB1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94E6B-B2F7-476F-8F26-83D2209EAA7B}" type="datetimeFigureOut">
              <a:rPr lang="zh-CN" altLang="en-US" smtClean="0"/>
              <a:pPr/>
              <a:t>2018-11-27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C04EC-FA19-4ADB-BBED-11014BAAB1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94E6B-B2F7-476F-8F26-83D2209EAA7B}" type="datetimeFigureOut">
              <a:rPr lang="zh-CN" altLang="en-US" smtClean="0"/>
              <a:pPr/>
              <a:t>2018-11-27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C04EC-FA19-4ADB-BBED-11014BAAB1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94E6B-B2F7-476F-8F26-83D2209EAA7B}" type="datetimeFigureOut">
              <a:rPr lang="zh-CN" altLang="en-US" smtClean="0"/>
              <a:pPr/>
              <a:t>2018-11-27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C04EC-FA19-4ADB-BBED-11014BAAB1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94E6B-B2F7-476F-8F26-83D2209EAA7B}" type="datetimeFigureOut">
              <a:rPr lang="zh-CN" altLang="en-US" smtClean="0"/>
              <a:pPr/>
              <a:t>2018-11-27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C04EC-FA19-4ADB-BBED-11014BAAB1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94E6B-B2F7-476F-8F26-83D2209EAA7B}" type="datetimeFigureOut">
              <a:rPr lang="zh-CN" altLang="en-US" smtClean="0"/>
              <a:pPr/>
              <a:t>2018-11-27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C04EC-FA19-4ADB-BBED-11014BAAB1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94E6B-B2F7-476F-8F26-83D2209EAA7B}" type="datetimeFigureOut">
              <a:rPr lang="zh-CN" altLang="en-US" smtClean="0"/>
              <a:pPr/>
              <a:t>2018-11-27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C04EC-FA19-4ADB-BBED-11014BAAB1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94E6B-B2F7-476F-8F26-83D2209EAA7B}" type="datetimeFigureOut">
              <a:rPr lang="zh-CN" altLang="en-US" smtClean="0"/>
              <a:pPr/>
              <a:t>2018-11-27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C04EC-FA19-4ADB-BBED-11014BAAB1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3&#21050;&#26432;&#26519;&#32943;.wmv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95536" y="548680"/>
            <a:ext cx="52357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彼得一世改革的影响有哪些？</a:t>
            </a:r>
            <a:endParaRPr lang="zh-CN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683568" y="1268760"/>
            <a:ext cx="18582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ea typeface="黑体" pitchFamily="49" charset="-122"/>
              </a:rPr>
              <a:t>积极影响</a:t>
            </a:r>
            <a:r>
              <a:rPr lang="zh-CN" altLang="en-US" dirty="0" smtClean="0">
                <a:ea typeface="黑体" pitchFamily="49" charset="-122"/>
              </a:rPr>
              <a:t>：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3779912" y="112474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b="1" dirty="0" smtClean="0">
                <a:ea typeface="黑体" pitchFamily="49" charset="-122"/>
              </a:rPr>
              <a:t>俄国的经济、军事实力大大增强，一跃成为欧洲军事强国，为对外扩张准备了条件；开启了俄国近代化进程。</a:t>
            </a:r>
            <a:endParaRPr lang="zh-CN" altLang="en-US" sz="2800" b="1" dirty="0"/>
          </a:p>
        </p:txBody>
      </p:sp>
      <p:sp>
        <p:nvSpPr>
          <p:cNvPr id="7" name="矩形 6"/>
          <p:cNvSpPr/>
          <p:nvPr/>
        </p:nvSpPr>
        <p:spPr>
          <a:xfrm>
            <a:off x="755576" y="3284984"/>
            <a:ext cx="1988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ea typeface="黑体" pitchFamily="49" charset="-122"/>
              </a:rPr>
              <a:t>消极影响：</a:t>
            </a:r>
            <a:endParaRPr lang="zh-CN" altLang="en-US" sz="2800" b="1" dirty="0"/>
          </a:p>
        </p:txBody>
      </p:sp>
      <p:sp>
        <p:nvSpPr>
          <p:cNvPr id="8" name="矩形 7"/>
          <p:cNvSpPr/>
          <p:nvPr/>
        </p:nvSpPr>
        <p:spPr>
          <a:xfrm>
            <a:off x="4139952" y="3284984"/>
            <a:ext cx="42484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ea typeface="黑体" pitchFamily="49" charset="-122"/>
              </a:rPr>
              <a:t>保留了农奴制，成为俄国社会发展的障碍。</a:t>
            </a:r>
            <a:endParaRPr lang="zh-CN" altLang="en-US" sz="2800" b="1" dirty="0"/>
          </a:p>
        </p:txBody>
      </p:sp>
      <p:sp>
        <p:nvSpPr>
          <p:cNvPr id="9" name="矩形 8"/>
          <p:cNvSpPr/>
          <p:nvPr/>
        </p:nvSpPr>
        <p:spPr>
          <a:xfrm>
            <a:off x="0" y="4293096"/>
            <a:ext cx="54168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宋体" pitchFamily="2" charset="-122"/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 俄国农奴制改革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</a:rPr>
              <a:t>原因是什么？</a:t>
            </a:r>
            <a:endParaRPr lang="zh-CN" altLang="en-US" sz="2800" dirty="0"/>
          </a:p>
        </p:txBody>
      </p:sp>
      <p:sp>
        <p:nvSpPr>
          <p:cNvPr id="10" name="矩形 9"/>
          <p:cNvSpPr/>
          <p:nvPr/>
        </p:nvSpPr>
        <p:spPr>
          <a:xfrm>
            <a:off x="683568" y="5229200"/>
            <a:ext cx="70375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封建的农奴制严重制约了俄国的经济发展。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980728"/>
            <a:ext cx="59766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en-US" altLang="zh-CN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俄国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</a:rPr>
              <a:t>农奴制改革的</a:t>
            </a:r>
            <a:r>
              <a:rPr lang="zh-CN" altLang="zh-CN" sz="2800" b="1" noProof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积极</a:t>
            </a:r>
            <a:r>
              <a:rPr lang="zh-CN" altLang="en-US" sz="28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影响是什么？</a:t>
            </a:r>
            <a:endParaRPr lang="zh-CN" altLang="en-US" sz="2800" dirty="0" smtClean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7544" y="1772816"/>
            <a:ext cx="8676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黑体" panose="02010609060101010101" pitchFamily="49" charset="-122"/>
              </a:rPr>
              <a:t>1861</a:t>
            </a:r>
            <a:r>
              <a:rPr lang="zh-CN" altLang="en-US" sz="24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黑体" panose="02010609060101010101" pitchFamily="49" charset="-122"/>
              </a:rPr>
              <a:t>年农奴制改革是俄国历史上的一个重要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黑体" panose="02010609060101010101" pitchFamily="49" charset="-122"/>
              </a:rPr>
              <a:t>转折点</a:t>
            </a:r>
            <a:r>
              <a:rPr lang="zh-CN" altLang="en-US" sz="24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黑体" panose="02010609060101010101" pitchFamily="49" charset="-122"/>
              </a:rPr>
              <a:t>。</a:t>
            </a:r>
          </a:p>
          <a:p>
            <a:r>
              <a:rPr lang="zh-CN" altLang="en-US" sz="24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黑体" panose="02010609060101010101" pitchFamily="49" charset="-122"/>
              </a:rPr>
              <a:t>改革废除了农奴制，促使社会各个方面出现了新的气象，</a:t>
            </a:r>
          </a:p>
          <a:p>
            <a:r>
              <a:rPr lang="zh-CN" altLang="en-US" sz="24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黑体" panose="02010609060101010101" pitchFamily="49" charset="-122"/>
              </a:rPr>
              <a:t>推动俄国走上了发展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黑体" panose="02010609060101010101" pitchFamily="49" charset="-122"/>
              </a:rPr>
              <a:t>资本主义</a:t>
            </a:r>
            <a:r>
              <a:rPr lang="zh-CN" altLang="en-US" sz="24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黑体" panose="02010609060101010101" pitchFamily="49" charset="-122"/>
              </a:rPr>
              <a:t>的道路。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55576" y="3429000"/>
            <a:ext cx="41537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4.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美国诞生标志是什么？</a:t>
            </a:r>
            <a:endParaRPr lang="zh-CN" altLang="en-US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55576" y="4653136"/>
            <a:ext cx="58326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1776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7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日</a:t>
            </a: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独立宣言</a:t>
            </a:r>
            <a:r>
              <a:rPr lang="en-US" altLang="zh-CN" sz="2800" b="1" dirty="0" smtClean="0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的发表</a:t>
            </a:r>
            <a:endParaRPr lang="zh-CN" altLang="en-US" sz="2800" b="1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07704" y="764704"/>
            <a:ext cx="51125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rgbClr val="FF0000"/>
                </a:solidFill>
              </a:rPr>
              <a:t>       第</a:t>
            </a:r>
            <a:r>
              <a:rPr lang="en-US" altLang="zh-CN" sz="6000" b="1" dirty="0" smtClean="0">
                <a:solidFill>
                  <a:srgbClr val="FF0000"/>
                </a:solidFill>
              </a:rPr>
              <a:t>3</a:t>
            </a:r>
            <a:r>
              <a:rPr lang="zh-CN" altLang="en-US" sz="6000" b="1" dirty="0" smtClean="0">
                <a:solidFill>
                  <a:srgbClr val="FF0000"/>
                </a:solidFill>
              </a:rPr>
              <a:t>课   </a:t>
            </a:r>
            <a:endParaRPr lang="en-US" altLang="zh-CN" sz="6000" b="1" dirty="0" smtClean="0">
              <a:solidFill>
                <a:srgbClr val="FF0000"/>
              </a:solidFill>
            </a:endParaRPr>
          </a:p>
          <a:p>
            <a:r>
              <a:rPr lang="zh-CN" altLang="en-US" sz="6000" b="1" dirty="0" smtClean="0">
                <a:solidFill>
                  <a:srgbClr val="FF0000"/>
                </a:solidFill>
              </a:rPr>
              <a:t>    美国内战</a:t>
            </a:r>
            <a:endParaRPr lang="zh-CN" altLang="en-US" sz="6000" b="1" dirty="0">
              <a:solidFill>
                <a:srgbClr val="FF0000"/>
              </a:solidFill>
            </a:endParaRPr>
          </a:p>
        </p:txBody>
      </p:sp>
      <p:pic>
        <p:nvPicPr>
          <p:cNvPr id="5" name="Picture 5" descr="林肯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251200"/>
            <a:ext cx="6192688" cy="36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1115616" y="2564904"/>
            <a:ext cx="7415932" cy="889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zh-CN" sz="32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32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美国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南北战争</a:t>
            </a:r>
            <a:r>
              <a:rPr lang="en-US" altLang="zh-CN" sz="32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1861</a:t>
            </a:r>
            <a:r>
              <a:rPr lang="zh-CN" altLang="en-US" sz="32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32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-1865</a:t>
            </a:r>
            <a:r>
              <a:rPr lang="zh-CN" altLang="en-US" sz="32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32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47864" y="260648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自主学习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052736"/>
            <a:ext cx="84249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1.</a:t>
            </a:r>
            <a:r>
              <a:rPr lang="zh-CN" altLang="en-US" sz="2800" b="1" dirty="0" smtClean="0"/>
              <a:t>到</a:t>
            </a:r>
            <a:r>
              <a:rPr lang="en-US" altLang="zh-CN" sz="2800" b="1" dirty="0" smtClean="0"/>
              <a:t>19</a:t>
            </a:r>
            <a:r>
              <a:rPr lang="zh-CN" altLang="en-US" sz="2800" b="1" dirty="0" smtClean="0"/>
              <a:t>世纪中期，美国已经成为东临</a:t>
            </a:r>
            <a:r>
              <a:rPr lang="zh-CN" altLang="en-US" sz="2800" b="1" u="sng" dirty="0" smtClean="0"/>
              <a:t>                   </a:t>
            </a:r>
            <a:r>
              <a:rPr lang="zh-CN" altLang="en-US" sz="2800" b="1" dirty="0" smtClean="0"/>
              <a:t>、西濒</a:t>
            </a:r>
            <a:r>
              <a:rPr lang="zh-CN" altLang="en-US" sz="2800" b="1" u="sng" dirty="0" smtClean="0"/>
              <a:t>                      </a:t>
            </a:r>
            <a:r>
              <a:rPr lang="zh-CN" altLang="en-US" sz="2800" b="1" dirty="0" smtClean="0"/>
              <a:t>的大国，北方完成了</a:t>
            </a:r>
            <a:r>
              <a:rPr lang="zh-CN" altLang="en-US" sz="2800" b="1" u="sng" dirty="0" smtClean="0"/>
              <a:t>                         </a:t>
            </a:r>
            <a:r>
              <a:rPr lang="zh-CN" altLang="en-US" sz="2800" b="1" dirty="0" smtClean="0"/>
              <a:t>，工业生产居世界</a:t>
            </a:r>
            <a:r>
              <a:rPr lang="zh-CN" altLang="en-US" sz="2800" b="1" u="sng" dirty="0" smtClean="0"/>
              <a:t>                 </a:t>
            </a:r>
            <a:r>
              <a:rPr lang="zh-CN" altLang="en-US" sz="2800" b="1" dirty="0" smtClean="0"/>
              <a:t>，南方却以棉花</a:t>
            </a:r>
            <a:r>
              <a:rPr lang="zh-CN" altLang="en-US" sz="2800" b="1" u="sng" dirty="0" smtClean="0"/>
              <a:t>               </a:t>
            </a:r>
            <a:r>
              <a:rPr lang="zh-CN" altLang="en-US" sz="2800" b="1" dirty="0" smtClean="0"/>
              <a:t>为主。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2.1861</a:t>
            </a:r>
            <a:r>
              <a:rPr lang="zh-CN" altLang="en-US" sz="2800" b="1" dirty="0" smtClean="0"/>
              <a:t>年</a:t>
            </a:r>
            <a:r>
              <a:rPr lang="en-US" altLang="zh-CN" sz="2800" b="1" dirty="0" smtClean="0"/>
              <a:t>4</a:t>
            </a:r>
            <a:r>
              <a:rPr lang="zh-CN" altLang="en-US" sz="2800" b="1" dirty="0" smtClean="0"/>
              <a:t>月，</a:t>
            </a:r>
            <a:r>
              <a:rPr lang="zh-CN" altLang="en-US" sz="2800" b="1" u="sng" dirty="0" smtClean="0"/>
              <a:t>                      </a:t>
            </a:r>
            <a:r>
              <a:rPr lang="zh-CN" altLang="en-US" sz="2800" b="1" dirty="0" smtClean="0"/>
              <a:t>挑起战争，美国内战爆发，史称</a:t>
            </a:r>
            <a:r>
              <a:rPr lang="zh-CN" altLang="en-US" sz="2800" b="1" u="sng" dirty="0" smtClean="0"/>
              <a:t>                            </a:t>
            </a:r>
            <a:r>
              <a:rPr lang="zh-CN" altLang="en-US" sz="2800" b="1" dirty="0" smtClean="0"/>
              <a:t>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3.1862</a:t>
            </a:r>
            <a:r>
              <a:rPr lang="zh-CN" altLang="en-US" sz="2800" b="1" dirty="0" smtClean="0"/>
              <a:t>年联邦政府审时度势，通过了</a:t>
            </a:r>
            <a:r>
              <a:rPr lang="zh-CN" altLang="en-US" sz="2800" b="1" u="sng" dirty="0" smtClean="0"/>
              <a:t>                        </a:t>
            </a:r>
            <a:r>
              <a:rPr lang="zh-CN" altLang="en-US" sz="2800" b="1" dirty="0" smtClean="0"/>
              <a:t>，鼓励农民到西部耕种；颁布了</a:t>
            </a:r>
            <a:r>
              <a:rPr lang="zh-CN" altLang="en-US" sz="2800" b="1" u="sng" dirty="0" smtClean="0"/>
              <a:t>                                  </a:t>
            </a:r>
            <a:r>
              <a:rPr lang="zh-CN" altLang="en-US" sz="2800" b="1" dirty="0" smtClean="0"/>
              <a:t>，宣布从</a:t>
            </a:r>
            <a:r>
              <a:rPr lang="en-US" altLang="zh-CN" sz="2800" b="1" dirty="0" smtClean="0"/>
              <a:t>1863</a:t>
            </a:r>
            <a:r>
              <a:rPr lang="zh-CN" altLang="en-US" sz="2800" b="1" dirty="0" smtClean="0"/>
              <a:t>年元旦起南方叛乱地区的奴隶永远获得自由。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4.1865</a:t>
            </a:r>
            <a:r>
              <a:rPr lang="zh-CN" altLang="en-US" sz="2800" b="1" dirty="0" smtClean="0"/>
              <a:t>年，联邦军队围攻“南部同盟”的“首都”</a:t>
            </a:r>
            <a:r>
              <a:rPr lang="en-US" altLang="zh-CN" sz="2800" b="1" u="sng" dirty="0" smtClean="0"/>
              <a:t>                  .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5.</a:t>
            </a:r>
            <a:r>
              <a:rPr lang="en-US" altLang="zh-CN" sz="2800" b="1" u="sng" dirty="0" smtClean="0"/>
              <a:t>                                   </a:t>
            </a:r>
            <a:r>
              <a:rPr lang="zh-CN" altLang="en-US" sz="2800" b="1" dirty="0" smtClean="0"/>
              <a:t>实质上是美国历史上第二次资产阶级革命。</a:t>
            </a:r>
            <a:endParaRPr lang="zh-CN" alt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300192" y="980728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大西洋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3608" y="1484784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太平洋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40152" y="1484784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工业革命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71800" y="1916832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第四位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72200" y="1772816"/>
            <a:ext cx="27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种值完经济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43808" y="2420888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南方军队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75656" y="2780928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南北战争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16216" y="306896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宅地法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27576" y="3645024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《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解放黑人奴隶宣言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59632" y="5445224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南北战争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03648" y="4725144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里士满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美国领土扩张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5188" y="548680"/>
            <a:ext cx="78486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AutoShape 3"/>
          <p:cNvSpPr>
            <a:spLocks noChangeArrowheads="1"/>
          </p:cNvSpPr>
          <p:nvPr/>
        </p:nvSpPr>
        <p:spPr bwMode="auto">
          <a:xfrm>
            <a:off x="180975" y="4941888"/>
            <a:ext cx="2268538" cy="358775"/>
          </a:xfrm>
          <a:prstGeom prst="wedgeRectCallout">
            <a:avLst>
              <a:gd name="adj1" fmla="val 28935"/>
              <a:gd name="adj2" fmla="val 134069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1867</a:t>
            </a:r>
            <a:r>
              <a:rPr lang="zh-CN" altLang="en-US" sz="2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年从俄国购得</a:t>
            </a:r>
          </a:p>
        </p:txBody>
      </p:sp>
      <p:sp>
        <p:nvSpPr>
          <p:cNvPr id="34820" name="AutoShape 4"/>
          <p:cNvSpPr>
            <a:spLocks noChangeArrowheads="1"/>
          </p:cNvSpPr>
          <p:nvPr/>
        </p:nvSpPr>
        <p:spPr bwMode="auto">
          <a:xfrm>
            <a:off x="4724400" y="4495800"/>
            <a:ext cx="1752600" cy="381000"/>
          </a:xfrm>
          <a:prstGeom prst="wedgeRectCallout">
            <a:avLst>
              <a:gd name="adj1" fmla="val -43787"/>
              <a:gd name="adj2" fmla="val 176870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1898</a:t>
            </a:r>
            <a:r>
              <a:rPr lang="zh-CN" altLang="en-US" sz="2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年吞并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4860032" y="620688"/>
            <a:ext cx="4087813" cy="3603625"/>
            <a:chOff x="2913" y="210"/>
            <a:chExt cx="2575" cy="2270"/>
          </a:xfrm>
        </p:grpSpPr>
        <p:sp>
          <p:nvSpPr>
            <p:cNvPr id="7196" name="Freeform 6"/>
            <p:cNvSpPr>
              <a:spLocks noChangeArrowheads="1"/>
            </p:cNvSpPr>
            <p:nvPr/>
          </p:nvSpPr>
          <p:spPr bwMode="auto">
            <a:xfrm>
              <a:off x="2913" y="354"/>
              <a:ext cx="2216" cy="2126"/>
            </a:xfrm>
            <a:custGeom>
              <a:avLst/>
              <a:gdLst>
                <a:gd name="T0" fmla="*/ 132 w 2216"/>
                <a:gd name="T1" fmla="*/ 167 h 2126"/>
                <a:gd name="T2" fmla="*/ 324 w 2216"/>
                <a:gd name="T3" fmla="*/ 222 h 2126"/>
                <a:gd name="T4" fmla="*/ 424 w 2216"/>
                <a:gd name="T5" fmla="*/ 249 h 2126"/>
                <a:gd name="T6" fmla="*/ 296 w 2216"/>
                <a:gd name="T7" fmla="*/ 313 h 2126"/>
                <a:gd name="T8" fmla="*/ 296 w 2216"/>
                <a:gd name="T9" fmla="*/ 377 h 2126"/>
                <a:gd name="T10" fmla="*/ 534 w 2216"/>
                <a:gd name="T11" fmla="*/ 304 h 2126"/>
                <a:gd name="T12" fmla="*/ 634 w 2216"/>
                <a:gd name="T13" fmla="*/ 368 h 2126"/>
                <a:gd name="T14" fmla="*/ 817 w 2216"/>
                <a:gd name="T15" fmla="*/ 341 h 2126"/>
                <a:gd name="T16" fmla="*/ 845 w 2216"/>
                <a:gd name="T17" fmla="*/ 387 h 2126"/>
                <a:gd name="T18" fmla="*/ 735 w 2216"/>
                <a:gd name="T19" fmla="*/ 432 h 2126"/>
                <a:gd name="T20" fmla="*/ 634 w 2216"/>
                <a:gd name="T21" fmla="*/ 569 h 2126"/>
                <a:gd name="T22" fmla="*/ 634 w 2216"/>
                <a:gd name="T23" fmla="*/ 697 h 2126"/>
                <a:gd name="T24" fmla="*/ 772 w 2216"/>
                <a:gd name="T25" fmla="*/ 789 h 2126"/>
                <a:gd name="T26" fmla="*/ 808 w 2216"/>
                <a:gd name="T27" fmla="*/ 524 h 2126"/>
                <a:gd name="T28" fmla="*/ 890 w 2216"/>
                <a:gd name="T29" fmla="*/ 460 h 2126"/>
                <a:gd name="T30" fmla="*/ 954 w 2216"/>
                <a:gd name="T31" fmla="*/ 652 h 2126"/>
                <a:gd name="T32" fmla="*/ 1055 w 2216"/>
                <a:gd name="T33" fmla="*/ 688 h 2126"/>
                <a:gd name="T34" fmla="*/ 1018 w 2216"/>
                <a:gd name="T35" fmla="*/ 844 h 2126"/>
                <a:gd name="T36" fmla="*/ 1366 w 2216"/>
                <a:gd name="T37" fmla="*/ 697 h 2126"/>
                <a:gd name="T38" fmla="*/ 1540 w 2216"/>
                <a:gd name="T39" fmla="*/ 560 h 2126"/>
                <a:gd name="T40" fmla="*/ 1576 w 2216"/>
                <a:gd name="T41" fmla="*/ 441 h 2126"/>
                <a:gd name="T42" fmla="*/ 1878 w 2216"/>
                <a:gd name="T43" fmla="*/ 304 h 2126"/>
                <a:gd name="T44" fmla="*/ 1969 w 2216"/>
                <a:gd name="T45" fmla="*/ 21 h 2126"/>
                <a:gd name="T46" fmla="*/ 2125 w 2216"/>
                <a:gd name="T47" fmla="*/ 158 h 2126"/>
                <a:gd name="T48" fmla="*/ 2097 w 2216"/>
                <a:gd name="T49" fmla="*/ 332 h 2126"/>
                <a:gd name="T50" fmla="*/ 2033 w 2216"/>
                <a:gd name="T51" fmla="*/ 615 h 2126"/>
                <a:gd name="T52" fmla="*/ 2052 w 2216"/>
                <a:gd name="T53" fmla="*/ 661 h 2126"/>
                <a:gd name="T54" fmla="*/ 1951 w 2216"/>
                <a:gd name="T55" fmla="*/ 707 h 2126"/>
                <a:gd name="T56" fmla="*/ 1850 w 2216"/>
                <a:gd name="T57" fmla="*/ 780 h 2126"/>
                <a:gd name="T58" fmla="*/ 1924 w 2216"/>
                <a:gd name="T59" fmla="*/ 771 h 2126"/>
                <a:gd name="T60" fmla="*/ 1759 w 2216"/>
                <a:gd name="T61" fmla="*/ 1008 h 2126"/>
                <a:gd name="T62" fmla="*/ 1722 w 2216"/>
                <a:gd name="T63" fmla="*/ 1191 h 2126"/>
                <a:gd name="T64" fmla="*/ 1677 w 2216"/>
                <a:gd name="T65" fmla="*/ 1109 h 2126"/>
                <a:gd name="T66" fmla="*/ 1686 w 2216"/>
                <a:gd name="T67" fmla="*/ 1200 h 2126"/>
                <a:gd name="T68" fmla="*/ 1722 w 2216"/>
                <a:gd name="T69" fmla="*/ 1356 h 2126"/>
                <a:gd name="T70" fmla="*/ 1732 w 2216"/>
                <a:gd name="T71" fmla="*/ 1475 h 2126"/>
                <a:gd name="T72" fmla="*/ 1549 w 2216"/>
                <a:gd name="T73" fmla="*/ 1676 h 2126"/>
                <a:gd name="T74" fmla="*/ 1000 w 2216"/>
                <a:gd name="T75" fmla="*/ 2051 h 2126"/>
                <a:gd name="T76" fmla="*/ 442 w 2216"/>
                <a:gd name="T77" fmla="*/ 1950 h 2126"/>
                <a:gd name="T78" fmla="*/ 424 w 2216"/>
                <a:gd name="T79" fmla="*/ 1776 h 2126"/>
                <a:gd name="T80" fmla="*/ 506 w 2216"/>
                <a:gd name="T81" fmla="*/ 1648 h 2126"/>
                <a:gd name="T82" fmla="*/ 570 w 2216"/>
                <a:gd name="T83" fmla="*/ 1447 h 2126"/>
                <a:gd name="T84" fmla="*/ 433 w 2216"/>
                <a:gd name="T85" fmla="*/ 1209 h 2126"/>
                <a:gd name="T86" fmla="*/ 369 w 2216"/>
                <a:gd name="T87" fmla="*/ 1063 h 2126"/>
                <a:gd name="T88" fmla="*/ 424 w 2216"/>
                <a:gd name="T89" fmla="*/ 844 h 2126"/>
                <a:gd name="T90" fmla="*/ 296 w 2216"/>
                <a:gd name="T91" fmla="*/ 652 h 2126"/>
                <a:gd name="T92" fmla="*/ 141 w 2216"/>
                <a:gd name="T93" fmla="*/ 414 h 2126"/>
                <a:gd name="T94" fmla="*/ 95 w 2216"/>
                <a:gd name="T95" fmla="*/ 304 h 212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16"/>
                <a:gd name="T145" fmla="*/ 0 h 2126"/>
                <a:gd name="T146" fmla="*/ 2216 w 2216"/>
                <a:gd name="T147" fmla="*/ 2126 h 212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16" h="2126">
                  <a:moveTo>
                    <a:pt x="40" y="94"/>
                  </a:moveTo>
                  <a:cubicBezTo>
                    <a:pt x="124" y="121"/>
                    <a:pt x="0" y="72"/>
                    <a:pt x="77" y="149"/>
                  </a:cubicBezTo>
                  <a:cubicBezTo>
                    <a:pt x="91" y="163"/>
                    <a:pt x="132" y="167"/>
                    <a:pt x="132" y="167"/>
                  </a:cubicBezTo>
                  <a:cubicBezTo>
                    <a:pt x="155" y="162"/>
                    <a:pt x="191" y="149"/>
                    <a:pt x="214" y="167"/>
                  </a:cubicBezTo>
                  <a:cubicBezTo>
                    <a:pt x="222" y="173"/>
                    <a:pt x="216" y="188"/>
                    <a:pt x="223" y="195"/>
                  </a:cubicBezTo>
                  <a:cubicBezTo>
                    <a:pt x="242" y="215"/>
                    <a:pt x="297" y="213"/>
                    <a:pt x="324" y="222"/>
                  </a:cubicBezTo>
                  <a:cubicBezTo>
                    <a:pt x="333" y="216"/>
                    <a:pt x="340" y="204"/>
                    <a:pt x="351" y="204"/>
                  </a:cubicBezTo>
                  <a:cubicBezTo>
                    <a:pt x="370" y="204"/>
                    <a:pt x="406" y="222"/>
                    <a:pt x="406" y="222"/>
                  </a:cubicBezTo>
                  <a:cubicBezTo>
                    <a:pt x="412" y="231"/>
                    <a:pt x="427" y="238"/>
                    <a:pt x="424" y="249"/>
                  </a:cubicBezTo>
                  <a:cubicBezTo>
                    <a:pt x="422" y="258"/>
                    <a:pt x="405" y="254"/>
                    <a:pt x="397" y="259"/>
                  </a:cubicBezTo>
                  <a:cubicBezTo>
                    <a:pt x="390" y="264"/>
                    <a:pt x="386" y="273"/>
                    <a:pt x="378" y="277"/>
                  </a:cubicBezTo>
                  <a:cubicBezTo>
                    <a:pt x="354" y="291"/>
                    <a:pt x="323" y="304"/>
                    <a:pt x="296" y="313"/>
                  </a:cubicBezTo>
                  <a:cubicBezTo>
                    <a:pt x="293" y="322"/>
                    <a:pt x="291" y="332"/>
                    <a:pt x="287" y="341"/>
                  </a:cubicBezTo>
                  <a:cubicBezTo>
                    <a:pt x="282" y="351"/>
                    <a:pt x="266" y="358"/>
                    <a:pt x="269" y="368"/>
                  </a:cubicBezTo>
                  <a:cubicBezTo>
                    <a:pt x="271" y="377"/>
                    <a:pt x="287" y="374"/>
                    <a:pt x="296" y="377"/>
                  </a:cubicBezTo>
                  <a:cubicBezTo>
                    <a:pt x="362" y="356"/>
                    <a:pt x="341" y="343"/>
                    <a:pt x="369" y="387"/>
                  </a:cubicBezTo>
                  <a:cubicBezTo>
                    <a:pt x="399" y="376"/>
                    <a:pt x="422" y="360"/>
                    <a:pt x="452" y="350"/>
                  </a:cubicBezTo>
                  <a:cubicBezTo>
                    <a:pt x="476" y="314"/>
                    <a:pt x="492" y="314"/>
                    <a:pt x="534" y="304"/>
                  </a:cubicBezTo>
                  <a:cubicBezTo>
                    <a:pt x="536" y="303"/>
                    <a:pt x="581" y="269"/>
                    <a:pt x="589" y="277"/>
                  </a:cubicBezTo>
                  <a:cubicBezTo>
                    <a:pt x="601" y="289"/>
                    <a:pt x="564" y="320"/>
                    <a:pt x="561" y="323"/>
                  </a:cubicBezTo>
                  <a:cubicBezTo>
                    <a:pt x="602" y="336"/>
                    <a:pt x="593" y="354"/>
                    <a:pt x="634" y="368"/>
                  </a:cubicBezTo>
                  <a:cubicBezTo>
                    <a:pt x="729" y="356"/>
                    <a:pt x="683" y="367"/>
                    <a:pt x="762" y="341"/>
                  </a:cubicBezTo>
                  <a:cubicBezTo>
                    <a:pt x="771" y="338"/>
                    <a:pt x="790" y="332"/>
                    <a:pt x="790" y="332"/>
                  </a:cubicBezTo>
                  <a:cubicBezTo>
                    <a:pt x="825" y="295"/>
                    <a:pt x="793" y="317"/>
                    <a:pt x="817" y="341"/>
                  </a:cubicBezTo>
                  <a:cubicBezTo>
                    <a:pt x="824" y="348"/>
                    <a:pt x="836" y="347"/>
                    <a:pt x="845" y="350"/>
                  </a:cubicBezTo>
                  <a:cubicBezTo>
                    <a:pt x="854" y="356"/>
                    <a:pt x="872" y="357"/>
                    <a:pt x="872" y="368"/>
                  </a:cubicBezTo>
                  <a:cubicBezTo>
                    <a:pt x="872" y="379"/>
                    <a:pt x="855" y="382"/>
                    <a:pt x="845" y="387"/>
                  </a:cubicBezTo>
                  <a:cubicBezTo>
                    <a:pt x="827" y="395"/>
                    <a:pt x="808" y="399"/>
                    <a:pt x="790" y="405"/>
                  </a:cubicBezTo>
                  <a:cubicBezTo>
                    <a:pt x="781" y="408"/>
                    <a:pt x="762" y="414"/>
                    <a:pt x="762" y="414"/>
                  </a:cubicBezTo>
                  <a:cubicBezTo>
                    <a:pt x="753" y="420"/>
                    <a:pt x="745" y="428"/>
                    <a:pt x="735" y="432"/>
                  </a:cubicBezTo>
                  <a:cubicBezTo>
                    <a:pt x="717" y="440"/>
                    <a:pt x="680" y="451"/>
                    <a:pt x="680" y="451"/>
                  </a:cubicBezTo>
                  <a:cubicBezTo>
                    <a:pt x="655" y="476"/>
                    <a:pt x="649" y="500"/>
                    <a:pt x="625" y="524"/>
                  </a:cubicBezTo>
                  <a:cubicBezTo>
                    <a:pt x="604" y="588"/>
                    <a:pt x="589" y="586"/>
                    <a:pt x="634" y="569"/>
                  </a:cubicBezTo>
                  <a:cubicBezTo>
                    <a:pt x="640" y="563"/>
                    <a:pt x="650" y="543"/>
                    <a:pt x="653" y="551"/>
                  </a:cubicBezTo>
                  <a:cubicBezTo>
                    <a:pt x="658" y="566"/>
                    <a:pt x="646" y="582"/>
                    <a:pt x="644" y="597"/>
                  </a:cubicBezTo>
                  <a:cubicBezTo>
                    <a:pt x="640" y="630"/>
                    <a:pt x="637" y="664"/>
                    <a:pt x="634" y="697"/>
                  </a:cubicBezTo>
                  <a:cubicBezTo>
                    <a:pt x="638" y="757"/>
                    <a:pt x="611" y="857"/>
                    <a:pt x="680" y="880"/>
                  </a:cubicBezTo>
                  <a:cubicBezTo>
                    <a:pt x="701" y="877"/>
                    <a:pt x="727" y="884"/>
                    <a:pt x="744" y="871"/>
                  </a:cubicBezTo>
                  <a:cubicBezTo>
                    <a:pt x="767" y="853"/>
                    <a:pt x="762" y="816"/>
                    <a:pt x="772" y="789"/>
                  </a:cubicBezTo>
                  <a:cubicBezTo>
                    <a:pt x="748" y="719"/>
                    <a:pt x="757" y="753"/>
                    <a:pt x="744" y="688"/>
                  </a:cubicBezTo>
                  <a:cubicBezTo>
                    <a:pt x="750" y="625"/>
                    <a:pt x="744" y="567"/>
                    <a:pt x="781" y="515"/>
                  </a:cubicBezTo>
                  <a:cubicBezTo>
                    <a:pt x="790" y="518"/>
                    <a:pt x="801" y="531"/>
                    <a:pt x="808" y="524"/>
                  </a:cubicBezTo>
                  <a:cubicBezTo>
                    <a:pt x="813" y="519"/>
                    <a:pt x="832" y="447"/>
                    <a:pt x="836" y="432"/>
                  </a:cubicBezTo>
                  <a:cubicBezTo>
                    <a:pt x="848" y="435"/>
                    <a:pt x="861" y="435"/>
                    <a:pt x="872" y="441"/>
                  </a:cubicBezTo>
                  <a:cubicBezTo>
                    <a:pt x="880" y="445"/>
                    <a:pt x="882" y="456"/>
                    <a:pt x="890" y="460"/>
                  </a:cubicBezTo>
                  <a:cubicBezTo>
                    <a:pt x="907" y="469"/>
                    <a:pt x="945" y="478"/>
                    <a:pt x="945" y="478"/>
                  </a:cubicBezTo>
                  <a:cubicBezTo>
                    <a:pt x="968" y="545"/>
                    <a:pt x="959" y="514"/>
                    <a:pt x="973" y="569"/>
                  </a:cubicBezTo>
                  <a:cubicBezTo>
                    <a:pt x="956" y="621"/>
                    <a:pt x="940" y="593"/>
                    <a:pt x="954" y="652"/>
                  </a:cubicBezTo>
                  <a:cubicBezTo>
                    <a:pt x="963" y="649"/>
                    <a:pt x="976" y="651"/>
                    <a:pt x="982" y="643"/>
                  </a:cubicBezTo>
                  <a:cubicBezTo>
                    <a:pt x="1014" y="604"/>
                    <a:pt x="964" y="597"/>
                    <a:pt x="1018" y="615"/>
                  </a:cubicBezTo>
                  <a:cubicBezTo>
                    <a:pt x="1051" y="646"/>
                    <a:pt x="1034" y="625"/>
                    <a:pt x="1055" y="688"/>
                  </a:cubicBezTo>
                  <a:cubicBezTo>
                    <a:pt x="1058" y="697"/>
                    <a:pt x="1061" y="707"/>
                    <a:pt x="1064" y="716"/>
                  </a:cubicBezTo>
                  <a:cubicBezTo>
                    <a:pt x="1067" y="725"/>
                    <a:pt x="1073" y="743"/>
                    <a:pt x="1073" y="743"/>
                  </a:cubicBezTo>
                  <a:cubicBezTo>
                    <a:pt x="1057" y="791"/>
                    <a:pt x="1053" y="809"/>
                    <a:pt x="1018" y="844"/>
                  </a:cubicBezTo>
                  <a:cubicBezTo>
                    <a:pt x="1063" y="886"/>
                    <a:pt x="1088" y="869"/>
                    <a:pt x="1156" y="862"/>
                  </a:cubicBezTo>
                  <a:cubicBezTo>
                    <a:pt x="1187" y="841"/>
                    <a:pt x="1221" y="810"/>
                    <a:pt x="1256" y="798"/>
                  </a:cubicBezTo>
                  <a:cubicBezTo>
                    <a:pt x="1292" y="762"/>
                    <a:pt x="1331" y="734"/>
                    <a:pt x="1366" y="697"/>
                  </a:cubicBezTo>
                  <a:cubicBezTo>
                    <a:pt x="1360" y="679"/>
                    <a:pt x="1335" y="657"/>
                    <a:pt x="1348" y="643"/>
                  </a:cubicBezTo>
                  <a:cubicBezTo>
                    <a:pt x="1382" y="607"/>
                    <a:pt x="1414" y="612"/>
                    <a:pt x="1466" y="606"/>
                  </a:cubicBezTo>
                  <a:cubicBezTo>
                    <a:pt x="1498" y="596"/>
                    <a:pt x="1517" y="583"/>
                    <a:pt x="1540" y="560"/>
                  </a:cubicBezTo>
                  <a:cubicBezTo>
                    <a:pt x="1543" y="551"/>
                    <a:pt x="1547" y="542"/>
                    <a:pt x="1549" y="533"/>
                  </a:cubicBezTo>
                  <a:cubicBezTo>
                    <a:pt x="1553" y="509"/>
                    <a:pt x="1551" y="484"/>
                    <a:pt x="1558" y="460"/>
                  </a:cubicBezTo>
                  <a:cubicBezTo>
                    <a:pt x="1560" y="452"/>
                    <a:pt x="1571" y="448"/>
                    <a:pt x="1576" y="441"/>
                  </a:cubicBezTo>
                  <a:cubicBezTo>
                    <a:pt x="1599" y="411"/>
                    <a:pt x="1603" y="399"/>
                    <a:pt x="1640" y="387"/>
                  </a:cubicBezTo>
                  <a:cubicBezTo>
                    <a:pt x="1677" y="348"/>
                    <a:pt x="1720" y="353"/>
                    <a:pt x="1768" y="341"/>
                  </a:cubicBezTo>
                  <a:cubicBezTo>
                    <a:pt x="1805" y="332"/>
                    <a:pt x="1842" y="316"/>
                    <a:pt x="1878" y="304"/>
                  </a:cubicBezTo>
                  <a:cubicBezTo>
                    <a:pt x="1919" y="242"/>
                    <a:pt x="1898" y="264"/>
                    <a:pt x="1933" y="231"/>
                  </a:cubicBezTo>
                  <a:cubicBezTo>
                    <a:pt x="1970" y="83"/>
                    <a:pt x="1935" y="241"/>
                    <a:pt x="1960" y="48"/>
                  </a:cubicBezTo>
                  <a:cubicBezTo>
                    <a:pt x="1961" y="39"/>
                    <a:pt x="1960" y="25"/>
                    <a:pt x="1969" y="21"/>
                  </a:cubicBezTo>
                  <a:cubicBezTo>
                    <a:pt x="1988" y="11"/>
                    <a:pt x="2012" y="15"/>
                    <a:pt x="2033" y="12"/>
                  </a:cubicBezTo>
                  <a:cubicBezTo>
                    <a:pt x="2042" y="9"/>
                    <a:pt x="2052" y="0"/>
                    <a:pt x="2061" y="3"/>
                  </a:cubicBezTo>
                  <a:cubicBezTo>
                    <a:pt x="2098" y="15"/>
                    <a:pt x="2115" y="128"/>
                    <a:pt x="2125" y="158"/>
                  </a:cubicBezTo>
                  <a:cubicBezTo>
                    <a:pt x="2128" y="167"/>
                    <a:pt x="2143" y="164"/>
                    <a:pt x="2152" y="167"/>
                  </a:cubicBezTo>
                  <a:cubicBezTo>
                    <a:pt x="2177" y="207"/>
                    <a:pt x="2190" y="192"/>
                    <a:pt x="2216" y="231"/>
                  </a:cubicBezTo>
                  <a:cubicBezTo>
                    <a:pt x="2186" y="277"/>
                    <a:pt x="2135" y="294"/>
                    <a:pt x="2097" y="332"/>
                  </a:cubicBezTo>
                  <a:cubicBezTo>
                    <a:pt x="2083" y="374"/>
                    <a:pt x="2066" y="364"/>
                    <a:pt x="2042" y="396"/>
                  </a:cubicBezTo>
                  <a:cubicBezTo>
                    <a:pt x="2008" y="442"/>
                    <a:pt x="2001" y="462"/>
                    <a:pt x="1988" y="515"/>
                  </a:cubicBezTo>
                  <a:cubicBezTo>
                    <a:pt x="1995" y="568"/>
                    <a:pt x="1983" y="598"/>
                    <a:pt x="2033" y="615"/>
                  </a:cubicBezTo>
                  <a:cubicBezTo>
                    <a:pt x="2039" y="621"/>
                    <a:pt x="2045" y="628"/>
                    <a:pt x="2052" y="633"/>
                  </a:cubicBezTo>
                  <a:cubicBezTo>
                    <a:pt x="2060" y="638"/>
                    <a:pt x="2079" y="633"/>
                    <a:pt x="2079" y="643"/>
                  </a:cubicBezTo>
                  <a:cubicBezTo>
                    <a:pt x="2079" y="654"/>
                    <a:pt x="2062" y="658"/>
                    <a:pt x="2052" y="661"/>
                  </a:cubicBezTo>
                  <a:cubicBezTo>
                    <a:pt x="2031" y="667"/>
                    <a:pt x="2009" y="667"/>
                    <a:pt x="1988" y="670"/>
                  </a:cubicBezTo>
                  <a:cubicBezTo>
                    <a:pt x="1985" y="679"/>
                    <a:pt x="1985" y="690"/>
                    <a:pt x="1978" y="697"/>
                  </a:cubicBezTo>
                  <a:cubicBezTo>
                    <a:pt x="1971" y="704"/>
                    <a:pt x="1959" y="702"/>
                    <a:pt x="1951" y="707"/>
                  </a:cubicBezTo>
                  <a:cubicBezTo>
                    <a:pt x="1932" y="718"/>
                    <a:pt x="1914" y="731"/>
                    <a:pt x="1896" y="743"/>
                  </a:cubicBezTo>
                  <a:cubicBezTo>
                    <a:pt x="1887" y="749"/>
                    <a:pt x="1878" y="755"/>
                    <a:pt x="1869" y="761"/>
                  </a:cubicBezTo>
                  <a:cubicBezTo>
                    <a:pt x="1862" y="766"/>
                    <a:pt x="1842" y="776"/>
                    <a:pt x="1850" y="780"/>
                  </a:cubicBezTo>
                  <a:cubicBezTo>
                    <a:pt x="1856" y="784"/>
                    <a:pt x="1905" y="764"/>
                    <a:pt x="1914" y="761"/>
                  </a:cubicBezTo>
                  <a:cubicBezTo>
                    <a:pt x="1920" y="755"/>
                    <a:pt x="1927" y="737"/>
                    <a:pt x="1933" y="743"/>
                  </a:cubicBezTo>
                  <a:cubicBezTo>
                    <a:pt x="1940" y="750"/>
                    <a:pt x="1931" y="764"/>
                    <a:pt x="1924" y="771"/>
                  </a:cubicBezTo>
                  <a:cubicBezTo>
                    <a:pt x="1917" y="778"/>
                    <a:pt x="1905" y="777"/>
                    <a:pt x="1896" y="780"/>
                  </a:cubicBezTo>
                  <a:cubicBezTo>
                    <a:pt x="1847" y="813"/>
                    <a:pt x="1863" y="814"/>
                    <a:pt x="1796" y="825"/>
                  </a:cubicBezTo>
                  <a:cubicBezTo>
                    <a:pt x="1815" y="882"/>
                    <a:pt x="1829" y="985"/>
                    <a:pt x="1759" y="1008"/>
                  </a:cubicBezTo>
                  <a:cubicBezTo>
                    <a:pt x="1750" y="1005"/>
                    <a:pt x="1734" y="990"/>
                    <a:pt x="1732" y="999"/>
                  </a:cubicBezTo>
                  <a:cubicBezTo>
                    <a:pt x="1727" y="1025"/>
                    <a:pt x="1754" y="1060"/>
                    <a:pt x="1768" y="1081"/>
                  </a:cubicBezTo>
                  <a:cubicBezTo>
                    <a:pt x="1760" y="1137"/>
                    <a:pt x="1768" y="1162"/>
                    <a:pt x="1722" y="1191"/>
                  </a:cubicBezTo>
                  <a:cubicBezTo>
                    <a:pt x="1725" y="1182"/>
                    <a:pt x="1734" y="1173"/>
                    <a:pt x="1732" y="1164"/>
                  </a:cubicBezTo>
                  <a:cubicBezTo>
                    <a:pt x="1730" y="1155"/>
                    <a:pt x="1718" y="1153"/>
                    <a:pt x="1713" y="1145"/>
                  </a:cubicBezTo>
                  <a:cubicBezTo>
                    <a:pt x="1689" y="1105"/>
                    <a:pt x="1725" y="1125"/>
                    <a:pt x="1677" y="1109"/>
                  </a:cubicBezTo>
                  <a:cubicBezTo>
                    <a:pt x="1669" y="1083"/>
                    <a:pt x="1671" y="1007"/>
                    <a:pt x="1649" y="1072"/>
                  </a:cubicBezTo>
                  <a:cubicBezTo>
                    <a:pt x="1655" y="1098"/>
                    <a:pt x="1660" y="1119"/>
                    <a:pt x="1668" y="1145"/>
                  </a:cubicBezTo>
                  <a:cubicBezTo>
                    <a:pt x="1674" y="1163"/>
                    <a:pt x="1686" y="1200"/>
                    <a:pt x="1686" y="1200"/>
                  </a:cubicBezTo>
                  <a:cubicBezTo>
                    <a:pt x="1689" y="1221"/>
                    <a:pt x="1681" y="1248"/>
                    <a:pt x="1695" y="1264"/>
                  </a:cubicBezTo>
                  <a:cubicBezTo>
                    <a:pt x="1707" y="1278"/>
                    <a:pt x="1740" y="1257"/>
                    <a:pt x="1750" y="1273"/>
                  </a:cubicBezTo>
                  <a:cubicBezTo>
                    <a:pt x="1774" y="1311"/>
                    <a:pt x="1742" y="1336"/>
                    <a:pt x="1722" y="1356"/>
                  </a:cubicBezTo>
                  <a:cubicBezTo>
                    <a:pt x="1743" y="1363"/>
                    <a:pt x="1773" y="1356"/>
                    <a:pt x="1786" y="1374"/>
                  </a:cubicBezTo>
                  <a:cubicBezTo>
                    <a:pt x="1807" y="1402"/>
                    <a:pt x="1732" y="1417"/>
                    <a:pt x="1722" y="1420"/>
                  </a:cubicBezTo>
                  <a:cubicBezTo>
                    <a:pt x="1725" y="1438"/>
                    <a:pt x="1732" y="1456"/>
                    <a:pt x="1732" y="1475"/>
                  </a:cubicBezTo>
                  <a:cubicBezTo>
                    <a:pt x="1732" y="1506"/>
                    <a:pt x="1696" y="1519"/>
                    <a:pt x="1677" y="1539"/>
                  </a:cubicBezTo>
                  <a:cubicBezTo>
                    <a:pt x="1648" y="1622"/>
                    <a:pt x="1671" y="1577"/>
                    <a:pt x="1604" y="1621"/>
                  </a:cubicBezTo>
                  <a:cubicBezTo>
                    <a:pt x="1588" y="1663"/>
                    <a:pt x="1578" y="1645"/>
                    <a:pt x="1549" y="1676"/>
                  </a:cubicBezTo>
                  <a:cubicBezTo>
                    <a:pt x="1525" y="1747"/>
                    <a:pt x="1459" y="1776"/>
                    <a:pt x="1402" y="1813"/>
                  </a:cubicBezTo>
                  <a:cubicBezTo>
                    <a:pt x="1380" y="1879"/>
                    <a:pt x="1370" y="1948"/>
                    <a:pt x="1348" y="2014"/>
                  </a:cubicBezTo>
                  <a:cubicBezTo>
                    <a:pt x="1385" y="2126"/>
                    <a:pt x="1138" y="2055"/>
                    <a:pt x="1000" y="2051"/>
                  </a:cubicBezTo>
                  <a:cubicBezTo>
                    <a:pt x="929" y="2025"/>
                    <a:pt x="1012" y="2051"/>
                    <a:pt x="854" y="2051"/>
                  </a:cubicBezTo>
                  <a:cubicBezTo>
                    <a:pt x="699" y="2051"/>
                    <a:pt x="543" y="2044"/>
                    <a:pt x="388" y="2041"/>
                  </a:cubicBezTo>
                  <a:cubicBezTo>
                    <a:pt x="406" y="1987"/>
                    <a:pt x="394" y="1966"/>
                    <a:pt x="442" y="1950"/>
                  </a:cubicBezTo>
                  <a:cubicBezTo>
                    <a:pt x="461" y="1899"/>
                    <a:pt x="453" y="1945"/>
                    <a:pt x="433" y="1904"/>
                  </a:cubicBezTo>
                  <a:cubicBezTo>
                    <a:pt x="424" y="1887"/>
                    <a:pt x="415" y="1849"/>
                    <a:pt x="415" y="1849"/>
                  </a:cubicBezTo>
                  <a:cubicBezTo>
                    <a:pt x="418" y="1825"/>
                    <a:pt x="415" y="1799"/>
                    <a:pt x="424" y="1776"/>
                  </a:cubicBezTo>
                  <a:cubicBezTo>
                    <a:pt x="428" y="1766"/>
                    <a:pt x="446" y="1767"/>
                    <a:pt x="452" y="1758"/>
                  </a:cubicBezTo>
                  <a:cubicBezTo>
                    <a:pt x="459" y="1747"/>
                    <a:pt x="456" y="1733"/>
                    <a:pt x="461" y="1721"/>
                  </a:cubicBezTo>
                  <a:cubicBezTo>
                    <a:pt x="471" y="1696"/>
                    <a:pt x="488" y="1667"/>
                    <a:pt x="506" y="1648"/>
                  </a:cubicBezTo>
                  <a:cubicBezTo>
                    <a:pt x="521" y="1607"/>
                    <a:pt x="522" y="1571"/>
                    <a:pt x="534" y="1529"/>
                  </a:cubicBezTo>
                  <a:cubicBezTo>
                    <a:pt x="537" y="1519"/>
                    <a:pt x="548" y="1512"/>
                    <a:pt x="552" y="1502"/>
                  </a:cubicBezTo>
                  <a:cubicBezTo>
                    <a:pt x="560" y="1484"/>
                    <a:pt x="570" y="1447"/>
                    <a:pt x="570" y="1447"/>
                  </a:cubicBezTo>
                  <a:cubicBezTo>
                    <a:pt x="557" y="1395"/>
                    <a:pt x="547" y="1376"/>
                    <a:pt x="516" y="1328"/>
                  </a:cubicBezTo>
                  <a:cubicBezTo>
                    <a:pt x="489" y="1287"/>
                    <a:pt x="495" y="1236"/>
                    <a:pt x="461" y="1200"/>
                  </a:cubicBezTo>
                  <a:cubicBezTo>
                    <a:pt x="452" y="1203"/>
                    <a:pt x="442" y="1213"/>
                    <a:pt x="433" y="1209"/>
                  </a:cubicBezTo>
                  <a:cubicBezTo>
                    <a:pt x="411" y="1200"/>
                    <a:pt x="417" y="1169"/>
                    <a:pt x="406" y="1155"/>
                  </a:cubicBezTo>
                  <a:cubicBezTo>
                    <a:pt x="399" y="1146"/>
                    <a:pt x="387" y="1142"/>
                    <a:pt x="378" y="1136"/>
                  </a:cubicBezTo>
                  <a:cubicBezTo>
                    <a:pt x="336" y="1072"/>
                    <a:pt x="324" y="1093"/>
                    <a:pt x="369" y="1063"/>
                  </a:cubicBezTo>
                  <a:cubicBezTo>
                    <a:pt x="393" y="993"/>
                    <a:pt x="392" y="1027"/>
                    <a:pt x="378" y="963"/>
                  </a:cubicBezTo>
                  <a:cubicBezTo>
                    <a:pt x="420" y="948"/>
                    <a:pt x="409" y="935"/>
                    <a:pt x="433" y="899"/>
                  </a:cubicBezTo>
                  <a:cubicBezTo>
                    <a:pt x="444" y="866"/>
                    <a:pt x="449" y="873"/>
                    <a:pt x="424" y="844"/>
                  </a:cubicBezTo>
                  <a:cubicBezTo>
                    <a:pt x="410" y="828"/>
                    <a:pt x="378" y="798"/>
                    <a:pt x="378" y="798"/>
                  </a:cubicBezTo>
                  <a:cubicBezTo>
                    <a:pt x="357" y="733"/>
                    <a:pt x="371" y="759"/>
                    <a:pt x="342" y="716"/>
                  </a:cubicBezTo>
                  <a:cubicBezTo>
                    <a:pt x="321" y="652"/>
                    <a:pt x="342" y="667"/>
                    <a:pt x="296" y="652"/>
                  </a:cubicBezTo>
                  <a:cubicBezTo>
                    <a:pt x="267" y="632"/>
                    <a:pt x="254" y="621"/>
                    <a:pt x="223" y="606"/>
                  </a:cubicBezTo>
                  <a:cubicBezTo>
                    <a:pt x="193" y="591"/>
                    <a:pt x="182" y="571"/>
                    <a:pt x="150" y="560"/>
                  </a:cubicBezTo>
                  <a:cubicBezTo>
                    <a:pt x="116" y="509"/>
                    <a:pt x="73" y="479"/>
                    <a:pt x="141" y="414"/>
                  </a:cubicBezTo>
                  <a:cubicBezTo>
                    <a:pt x="144" y="405"/>
                    <a:pt x="145" y="395"/>
                    <a:pt x="150" y="387"/>
                  </a:cubicBezTo>
                  <a:cubicBezTo>
                    <a:pt x="154" y="379"/>
                    <a:pt x="167" y="377"/>
                    <a:pt x="168" y="368"/>
                  </a:cubicBezTo>
                  <a:cubicBezTo>
                    <a:pt x="176" y="317"/>
                    <a:pt x="129" y="311"/>
                    <a:pt x="95" y="304"/>
                  </a:cubicBezTo>
                  <a:cubicBezTo>
                    <a:pt x="77" y="250"/>
                    <a:pt x="63" y="188"/>
                    <a:pt x="31" y="140"/>
                  </a:cubicBezTo>
                  <a:cubicBezTo>
                    <a:pt x="42" y="106"/>
                    <a:pt x="40" y="122"/>
                    <a:pt x="40" y="94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7" name="AutoShape 7"/>
            <p:cNvSpPr>
              <a:spLocks noChangeArrowheads="1"/>
            </p:cNvSpPr>
            <p:nvPr/>
          </p:nvSpPr>
          <p:spPr bwMode="auto">
            <a:xfrm>
              <a:off x="3878" y="210"/>
              <a:ext cx="1610" cy="453"/>
            </a:xfrm>
            <a:prstGeom prst="wedgeRectCallout">
              <a:avLst>
                <a:gd name="adj1" fmla="val -17389"/>
                <a:gd name="adj2" fmla="val 154009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宋体" pitchFamily="2" charset="-122"/>
                  <a:ea typeface="黑体" pitchFamily="49" charset="-122"/>
                </a:rPr>
                <a:t>1783</a:t>
              </a:r>
              <a:r>
                <a:rPr lang="zh-CN" altLang="en-US" sz="2400" b="1" dirty="0">
                  <a:solidFill>
                    <a:srgbClr val="FF0000"/>
                  </a:solidFill>
                  <a:latin typeface="宋体" pitchFamily="2" charset="-122"/>
                  <a:ea typeface="黑体" pitchFamily="49" charset="-122"/>
                </a:rPr>
                <a:t>年美国独立时的领土</a:t>
              </a: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2699792" y="692696"/>
            <a:ext cx="3027363" cy="3718074"/>
            <a:chOff x="1604" y="0"/>
            <a:chExt cx="1907" cy="2597"/>
          </a:xfrm>
        </p:grpSpPr>
        <p:sp>
          <p:nvSpPr>
            <p:cNvPr id="7194" name="Freeform 9"/>
            <p:cNvSpPr>
              <a:spLocks noChangeArrowheads="1"/>
            </p:cNvSpPr>
            <p:nvPr/>
          </p:nvSpPr>
          <p:spPr bwMode="auto">
            <a:xfrm>
              <a:off x="1604" y="375"/>
              <a:ext cx="1907" cy="2222"/>
            </a:xfrm>
            <a:custGeom>
              <a:avLst/>
              <a:gdLst>
                <a:gd name="T0" fmla="*/ 197 w 1907"/>
                <a:gd name="T1" fmla="*/ 36 h 2222"/>
                <a:gd name="T2" fmla="*/ 746 w 1907"/>
                <a:gd name="T3" fmla="*/ 100 h 2222"/>
                <a:gd name="T4" fmla="*/ 837 w 1907"/>
                <a:gd name="T5" fmla="*/ 137 h 2222"/>
                <a:gd name="T6" fmla="*/ 883 w 1907"/>
                <a:gd name="T7" fmla="*/ 174 h 2222"/>
                <a:gd name="T8" fmla="*/ 947 w 1907"/>
                <a:gd name="T9" fmla="*/ 219 h 2222"/>
                <a:gd name="T10" fmla="*/ 1148 w 1907"/>
                <a:gd name="T11" fmla="*/ 375 h 2222"/>
                <a:gd name="T12" fmla="*/ 1294 w 1907"/>
                <a:gd name="T13" fmla="*/ 484 h 2222"/>
                <a:gd name="T14" fmla="*/ 1340 w 1907"/>
                <a:gd name="T15" fmla="*/ 420 h 2222"/>
                <a:gd name="T16" fmla="*/ 1441 w 1907"/>
                <a:gd name="T17" fmla="*/ 320 h 2222"/>
                <a:gd name="T18" fmla="*/ 1413 w 1907"/>
                <a:gd name="T19" fmla="*/ 439 h 2222"/>
                <a:gd name="T20" fmla="*/ 1514 w 1907"/>
                <a:gd name="T21" fmla="*/ 558 h 2222"/>
                <a:gd name="T22" fmla="*/ 1642 w 1907"/>
                <a:gd name="T23" fmla="*/ 686 h 2222"/>
                <a:gd name="T24" fmla="*/ 1697 w 1907"/>
                <a:gd name="T25" fmla="*/ 786 h 2222"/>
                <a:gd name="T26" fmla="*/ 1724 w 1907"/>
                <a:gd name="T27" fmla="*/ 932 h 2222"/>
                <a:gd name="T28" fmla="*/ 1687 w 1907"/>
                <a:gd name="T29" fmla="*/ 1143 h 2222"/>
                <a:gd name="T30" fmla="*/ 1788 w 1907"/>
                <a:gd name="T31" fmla="*/ 1252 h 2222"/>
                <a:gd name="T32" fmla="*/ 1815 w 1907"/>
                <a:gd name="T33" fmla="*/ 1335 h 2222"/>
                <a:gd name="T34" fmla="*/ 1843 w 1907"/>
                <a:gd name="T35" fmla="*/ 1417 h 2222"/>
                <a:gd name="T36" fmla="*/ 1779 w 1907"/>
                <a:gd name="T37" fmla="*/ 1655 h 2222"/>
                <a:gd name="T38" fmla="*/ 1715 w 1907"/>
                <a:gd name="T39" fmla="*/ 2048 h 2222"/>
                <a:gd name="T40" fmla="*/ 1779 w 1907"/>
                <a:gd name="T41" fmla="*/ 2158 h 2222"/>
                <a:gd name="T42" fmla="*/ 1889 w 1907"/>
                <a:gd name="T43" fmla="*/ 2148 h 2222"/>
                <a:gd name="T44" fmla="*/ 1559 w 1907"/>
                <a:gd name="T45" fmla="*/ 2212 h 2222"/>
                <a:gd name="T46" fmla="*/ 1523 w 1907"/>
                <a:gd name="T47" fmla="*/ 2130 h 2222"/>
                <a:gd name="T48" fmla="*/ 1505 w 1907"/>
                <a:gd name="T49" fmla="*/ 1883 h 2222"/>
                <a:gd name="T50" fmla="*/ 1221 w 1907"/>
                <a:gd name="T51" fmla="*/ 1764 h 2222"/>
                <a:gd name="T52" fmla="*/ 974 w 1907"/>
                <a:gd name="T53" fmla="*/ 1682 h 2222"/>
                <a:gd name="T54" fmla="*/ 929 w 1907"/>
                <a:gd name="T55" fmla="*/ 1646 h 2222"/>
                <a:gd name="T56" fmla="*/ 947 w 1907"/>
                <a:gd name="T57" fmla="*/ 1463 h 2222"/>
                <a:gd name="T58" fmla="*/ 892 w 1907"/>
                <a:gd name="T59" fmla="*/ 1344 h 2222"/>
                <a:gd name="T60" fmla="*/ 618 w 1907"/>
                <a:gd name="T61" fmla="*/ 1271 h 2222"/>
                <a:gd name="T62" fmla="*/ 453 w 1907"/>
                <a:gd name="T63" fmla="*/ 1234 h 2222"/>
                <a:gd name="T64" fmla="*/ 453 w 1907"/>
                <a:gd name="T65" fmla="*/ 978 h 2222"/>
                <a:gd name="T66" fmla="*/ 389 w 1907"/>
                <a:gd name="T67" fmla="*/ 841 h 2222"/>
                <a:gd name="T68" fmla="*/ 334 w 1907"/>
                <a:gd name="T69" fmla="*/ 814 h 2222"/>
                <a:gd name="T70" fmla="*/ 234 w 1907"/>
                <a:gd name="T71" fmla="*/ 640 h 2222"/>
                <a:gd name="T72" fmla="*/ 179 w 1907"/>
                <a:gd name="T73" fmla="*/ 576 h 2222"/>
                <a:gd name="T74" fmla="*/ 133 w 1907"/>
                <a:gd name="T75" fmla="*/ 539 h 2222"/>
                <a:gd name="T76" fmla="*/ 14 w 1907"/>
                <a:gd name="T77" fmla="*/ 466 h 2222"/>
                <a:gd name="T78" fmla="*/ 60 w 1907"/>
                <a:gd name="T79" fmla="*/ 366 h 2222"/>
                <a:gd name="T80" fmla="*/ 51 w 1907"/>
                <a:gd name="T81" fmla="*/ 0 h 222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907"/>
                <a:gd name="T124" fmla="*/ 0 h 2222"/>
                <a:gd name="T125" fmla="*/ 1907 w 1907"/>
                <a:gd name="T126" fmla="*/ 2222 h 2222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907" h="2222">
                  <a:moveTo>
                    <a:pt x="51" y="0"/>
                  </a:moveTo>
                  <a:cubicBezTo>
                    <a:pt x="101" y="12"/>
                    <a:pt x="146" y="28"/>
                    <a:pt x="197" y="36"/>
                  </a:cubicBezTo>
                  <a:cubicBezTo>
                    <a:pt x="258" y="58"/>
                    <a:pt x="326" y="64"/>
                    <a:pt x="389" y="73"/>
                  </a:cubicBezTo>
                  <a:cubicBezTo>
                    <a:pt x="540" y="122"/>
                    <a:pt x="425" y="90"/>
                    <a:pt x="746" y="100"/>
                  </a:cubicBezTo>
                  <a:cubicBezTo>
                    <a:pt x="770" y="103"/>
                    <a:pt x="796" y="101"/>
                    <a:pt x="819" y="110"/>
                  </a:cubicBezTo>
                  <a:cubicBezTo>
                    <a:pt x="829" y="114"/>
                    <a:pt x="828" y="130"/>
                    <a:pt x="837" y="137"/>
                  </a:cubicBezTo>
                  <a:cubicBezTo>
                    <a:pt x="845" y="143"/>
                    <a:pt x="856" y="143"/>
                    <a:pt x="865" y="146"/>
                  </a:cubicBezTo>
                  <a:cubicBezTo>
                    <a:pt x="871" y="155"/>
                    <a:pt x="874" y="167"/>
                    <a:pt x="883" y="174"/>
                  </a:cubicBezTo>
                  <a:cubicBezTo>
                    <a:pt x="890" y="180"/>
                    <a:pt x="903" y="176"/>
                    <a:pt x="910" y="183"/>
                  </a:cubicBezTo>
                  <a:cubicBezTo>
                    <a:pt x="958" y="231"/>
                    <a:pt x="873" y="195"/>
                    <a:pt x="947" y="219"/>
                  </a:cubicBezTo>
                  <a:cubicBezTo>
                    <a:pt x="986" y="247"/>
                    <a:pt x="1029" y="245"/>
                    <a:pt x="1075" y="256"/>
                  </a:cubicBezTo>
                  <a:cubicBezTo>
                    <a:pt x="1093" y="312"/>
                    <a:pt x="1108" y="333"/>
                    <a:pt x="1148" y="375"/>
                  </a:cubicBezTo>
                  <a:cubicBezTo>
                    <a:pt x="1160" y="433"/>
                    <a:pt x="1182" y="473"/>
                    <a:pt x="1239" y="494"/>
                  </a:cubicBezTo>
                  <a:cubicBezTo>
                    <a:pt x="1257" y="491"/>
                    <a:pt x="1278" y="493"/>
                    <a:pt x="1294" y="484"/>
                  </a:cubicBezTo>
                  <a:cubicBezTo>
                    <a:pt x="1302" y="479"/>
                    <a:pt x="1298" y="465"/>
                    <a:pt x="1303" y="457"/>
                  </a:cubicBezTo>
                  <a:cubicBezTo>
                    <a:pt x="1312" y="442"/>
                    <a:pt x="1328" y="433"/>
                    <a:pt x="1340" y="420"/>
                  </a:cubicBezTo>
                  <a:cubicBezTo>
                    <a:pt x="1351" y="375"/>
                    <a:pt x="1375" y="338"/>
                    <a:pt x="1386" y="292"/>
                  </a:cubicBezTo>
                  <a:cubicBezTo>
                    <a:pt x="1406" y="298"/>
                    <a:pt x="1430" y="298"/>
                    <a:pt x="1441" y="320"/>
                  </a:cubicBezTo>
                  <a:cubicBezTo>
                    <a:pt x="1450" y="337"/>
                    <a:pt x="1459" y="375"/>
                    <a:pt x="1459" y="375"/>
                  </a:cubicBezTo>
                  <a:cubicBezTo>
                    <a:pt x="1440" y="431"/>
                    <a:pt x="1431" y="382"/>
                    <a:pt x="1413" y="439"/>
                  </a:cubicBezTo>
                  <a:cubicBezTo>
                    <a:pt x="1422" y="495"/>
                    <a:pt x="1418" y="504"/>
                    <a:pt x="1468" y="521"/>
                  </a:cubicBezTo>
                  <a:cubicBezTo>
                    <a:pt x="1500" y="569"/>
                    <a:pt x="1468" y="532"/>
                    <a:pt x="1514" y="558"/>
                  </a:cubicBezTo>
                  <a:cubicBezTo>
                    <a:pt x="1533" y="569"/>
                    <a:pt x="1569" y="594"/>
                    <a:pt x="1569" y="594"/>
                  </a:cubicBezTo>
                  <a:cubicBezTo>
                    <a:pt x="1581" y="632"/>
                    <a:pt x="1616" y="654"/>
                    <a:pt x="1642" y="686"/>
                  </a:cubicBezTo>
                  <a:cubicBezTo>
                    <a:pt x="1667" y="717"/>
                    <a:pt x="1664" y="725"/>
                    <a:pt x="1678" y="768"/>
                  </a:cubicBezTo>
                  <a:cubicBezTo>
                    <a:pt x="1681" y="776"/>
                    <a:pt x="1692" y="779"/>
                    <a:pt x="1697" y="786"/>
                  </a:cubicBezTo>
                  <a:cubicBezTo>
                    <a:pt x="1725" y="821"/>
                    <a:pt x="1711" y="832"/>
                    <a:pt x="1751" y="859"/>
                  </a:cubicBezTo>
                  <a:cubicBezTo>
                    <a:pt x="1766" y="901"/>
                    <a:pt x="1770" y="917"/>
                    <a:pt x="1724" y="932"/>
                  </a:cubicBezTo>
                  <a:cubicBezTo>
                    <a:pt x="1713" y="967"/>
                    <a:pt x="1689" y="980"/>
                    <a:pt x="1678" y="1015"/>
                  </a:cubicBezTo>
                  <a:cubicBezTo>
                    <a:pt x="1681" y="1058"/>
                    <a:pt x="1679" y="1101"/>
                    <a:pt x="1687" y="1143"/>
                  </a:cubicBezTo>
                  <a:cubicBezTo>
                    <a:pt x="1691" y="1163"/>
                    <a:pt x="1738" y="1181"/>
                    <a:pt x="1751" y="1198"/>
                  </a:cubicBezTo>
                  <a:cubicBezTo>
                    <a:pt x="1764" y="1215"/>
                    <a:pt x="1788" y="1252"/>
                    <a:pt x="1788" y="1252"/>
                  </a:cubicBezTo>
                  <a:cubicBezTo>
                    <a:pt x="1791" y="1273"/>
                    <a:pt x="1790" y="1296"/>
                    <a:pt x="1797" y="1316"/>
                  </a:cubicBezTo>
                  <a:cubicBezTo>
                    <a:pt x="1800" y="1324"/>
                    <a:pt x="1810" y="1328"/>
                    <a:pt x="1815" y="1335"/>
                  </a:cubicBezTo>
                  <a:cubicBezTo>
                    <a:pt x="1820" y="1343"/>
                    <a:pt x="1822" y="1353"/>
                    <a:pt x="1825" y="1362"/>
                  </a:cubicBezTo>
                  <a:cubicBezTo>
                    <a:pt x="1831" y="1380"/>
                    <a:pt x="1837" y="1399"/>
                    <a:pt x="1843" y="1417"/>
                  </a:cubicBezTo>
                  <a:cubicBezTo>
                    <a:pt x="1846" y="1426"/>
                    <a:pt x="1852" y="1444"/>
                    <a:pt x="1852" y="1444"/>
                  </a:cubicBezTo>
                  <a:cubicBezTo>
                    <a:pt x="1842" y="1530"/>
                    <a:pt x="1825" y="1585"/>
                    <a:pt x="1779" y="1655"/>
                  </a:cubicBezTo>
                  <a:cubicBezTo>
                    <a:pt x="1763" y="1679"/>
                    <a:pt x="1761" y="1710"/>
                    <a:pt x="1751" y="1737"/>
                  </a:cubicBezTo>
                  <a:cubicBezTo>
                    <a:pt x="1740" y="1841"/>
                    <a:pt x="1747" y="1948"/>
                    <a:pt x="1715" y="2048"/>
                  </a:cubicBezTo>
                  <a:cubicBezTo>
                    <a:pt x="1718" y="2078"/>
                    <a:pt x="1709" y="2113"/>
                    <a:pt x="1724" y="2139"/>
                  </a:cubicBezTo>
                  <a:cubicBezTo>
                    <a:pt x="1734" y="2156"/>
                    <a:pt x="1761" y="2152"/>
                    <a:pt x="1779" y="2158"/>
                  </a:cubicBezTo>
                  <a:cubicBezTo>
                    <a:pt x="1788" y="2161"/>
                    <a:pt x="1806" y="2167"/>
                    <a:pt x="1806" y="2167"/>
                  </a:cubicBezTo>
                  <a:cubicBezTo>
                    <a:pt x="1836" y="2137"/>
                    <a:pt x="1847" y="2138"/>
                    <a:pt x="1889" y="2148"/>
                  </a:cubicBezTo>
                  <a:cubicBezTo>
                    <a:pt x="1903" y="2192"/>
                    <a:pt x="1907" y="2205"/>
                    <a:pt x="1861" y="2222"/>
                  </a:cubicBezTo>
                  <a:cubicBezTo>
                    <a:pt x="1760" y="2219"/>
                    <a:pt x="1660" y="2218"/>
                    <a:pt x="1559" y="2212"/>
                  </a:cubicBezTo>
                  <a:cubicBezTo>
                    <a:pt x="1484" y="2208"/>
                    <a:pt x="1589" y="2189"/>
                    <a:pt x="1495" y="2212"/>
                  </a:cubicBezTo>
                  <a:cubicBezTo>
                    <a:pt x="1512" y="2165"/>
                    <a:pt x="1501" y="2197"/>
                    <a:pt x="1523" y="2130"/>
                  </a:cubicBezTo>
                  <a:cubicBezTo>
                    <a:pt x="1526" y="2121"/>
                    <a:pt x="1532" y="2103"/>
                    <a:pt x="1532" y="2103"/>
                  </a:cubicBezTo>
                  <a:cubicBezTo>
                    <a:pt x="1524" y="2029"/>
                    <a:pt x="1513" y="1957"/>
                    <a:pt x="1505" y="1883"/>
                  </a:cubicBezTo>
                  <a:cubicBezTo>
                    <a:pt x="1480" y="1954"/>
                    <a:pt x="1494" y="1845"/>
                    <a:pt x="1459" y="1819"/>
                  </a:cubicBezTo>
                  <a:cubicBezTo>
                    <a:pt x="1374" y="1755"/>
                    <a:pt x="1348" y="1772"/>
                    <a:pt x="1221" y="1764"/>
                  </a:cubicBezTo>
                  <a:cubicBezTo>
                    <a:pt x="1124" y="1740"/>
                    <a:pt x="1173" y="1749"/>
                    <a:pt x="1075" y="1737"/>
                  </a:cubicBezTo>
                  <a:cubicBezTo>
                    <a:pt x="1035" y="1724"/>
                    <a:pt x="1013" y="1694"/>
                    <a:pt x="974" y="1682"/>
                  </a:cubicBezTo>
                  <a:cubicBezTo>
                    <a:pt x="968" y="1673"/>
                    <a:pt x="964" y="1662"/>
                    <a:pt x="956" y="1655"/>
                  </a:cubicBezTo>
                  <a:cubicBezTo>
                    <a:pt x="949" y="1649"/>
                    <a:pt x="935" y="1654"/>
                    <a:pt x="929" y="1646"/>
                  </a:cubicBezTo>
                  <a:cubicBezTo>
                    <a:pt x="918" y="1630"/>
                    <a:pt x="910" y="1591"/>
                    <a:pt x="910" y="1591"/>
                  </a:cubicBezTo>
                  <a:cubicBezTo>
                    <a:pt x="917" y="1532"/>
                    <a:pt x="917" y="1509"/>
                    <a:pt x="947" y="1463"/>
                  </a:cubicBezTo>
                  <a:cubicBezTo>
                    <a:pt x="957" y="1430"/>
                    <a:pt x="972" y="1398"/>
                    <a:pt x="947" y="1362"/>
                  </a:cubicBezTo>
                  <a:cubicBezTo>
                    <a:pt x="936" y="1346"/>
                    <a:pt x="910" y="1350"/>
                    <a:pt x="892" y="1344"/>
                  </a:cubicBezTo>
                  <a:cubicBezTo>
                    <a:pt x="871" y="1337"/>
                    <a:pt x="855" y="1319"/>
                    <a:pt x="837" y="1307"/>
                  </a:cubicBezTo>
                  <a:cubicBezTo>
                    <a:pt x="784" y="1271"/>
                    <a:pt x="666" y="1274"/>
                    <a:pt x="618" y="1271"/>
                  </a:cubicBezTo>
                  <a:cubicBezTo>
                    <a:pt x="579" y="1265"/>
                    <a:pt x="546" y="1262"/>
                    <a:pt x="508" y="1252"/>
                  </a:cubicBezTo>
                  <a:cubicBezTo>
                    <a:pt x="489" y="1247"/>
                    <a:pt x="453" y="1234"/>
                    <a:pt x="453" y="1234"/>
                  </a:cubicBezTo>
                  <a:cubicBezTo>
                    <a:pt x="377" y="1183"/>
                    <a:pt x="414" y="1219"/>
                    <a:pt x="435" y="1033"/>
                  </a:cubicBezTo>
                  <a:cubicBezTo>
                    <a:pt x="437" y="1014"/>
                    <a:pt x="453" y="978"/>
                    <a:pt x="453" y="978"/>
                  </a:cubicBezTo>
                  <a:cubicBezTo>
                    <a:pt x="450" y="938"/>
                    <a:pt x="461" y="895"/>
                    <a:pt x="444" y="859"/>
                  </a:cubicBezTo>
                  <a:cubicBezTo>
                    <a:pt x="436" y="842"/>
                    <a:pt x="389" y="841"/>
                    <a:pt x="389" y="841"/>
                  </a:cubicBezTo>
                  <a:cubicBezTo>
                    <a:pt x="380" y="835"/>
                    <a:pt x="372" y="828"/>
                    <a:pt x="362" y="823"/>
                  </a:cubicBezTo>
                  <a:cubicBezTo>
                    <a:pt x="353" y="819"/>
                    <a:pt x="342" y="819"/>
                    <a:pt x="334" y="814"/>
                  </a:cubicBezTo>
                  <a:cubicBezTo>
                    <a:pt x="311" y="800"/>
                    <a:pt x="298" y="768"/>
                    <a:pt x="279" y="750"/>
                  </a:cubicBezTo>
                  <a:cubicBezTo>
                    <a:pt x="267" y="712"/>
                    <a:pt x="260" y="671"/>
                    <a:pt x="234" y="640"/>
                  </a:cubicBezTo>
                  <a:cubicBezTo>
                    <a:pt x="185" y="580"/>
                    <a:pt x="245" y="664"/>
                    <a:pt x="197" y="603"/>
                  </a:cubicBezTo>
                  <a:cubicBezTo>
                    <a:pt x="190" y="594"/>
                    <a:pt x="187" y="584"/>
                    <a:pt x="179" y="576"/>
                  </a:cubicBezTo>
                  <a:cubicBezTo>
                    <a:pt x="171" y="568"/>
                    <a:pt x="160" y="565"/>
                    <a:pt x="151" y="558"/>
                  </a:cubicBezTo>
                  <a:cubicBezTo>
                    <a:pt x="144" y="553"/>
                    <a:pt x="141" y="543"/>
                    <a:pt x="133" y="539"/>
                  </a:cubicBezTo>
                  <a:cubicBezTo>
                    <a:pt x="116" y="530"/>
                    <a:pt x="78" y="521"/>
                    <a:pt x="78" y="521"/>
                  </a:cubicBezTo>
                  <a:cubicBezTo>
                    <a:pt x="53" y="504"/>
                    <a:pt x="36" y="486"/>
                    <a:pt x="14" y="466"/>
                  </a:cubicBezTo>
                  <a:cubicBezTo>
                    <a:pt x="1" y="426"/>
                    <a:pt x="0" y="451"/>
                    <a:pt x="23" y="420"/>
                  </a:cubicBezTo>
                  <a:cubicBezTo>
                    <a:pt x="36" y="403"/>
                    <a:pt x="60" y="366"/>
                    <a:pt x="60" y="366"/>
                  </a:cubicBezTo>
                  <a:cubicBezTo>
                    <a:pt x="86" y="286"/>
                    <a:pt x="39" y="246"/>
                    <a:pt x="42" y="192"/>
                  </a:cubicBezTo>
                  <a:cubicBezTo>
                    <a:pt x="45" y="128"/>
                    <a:pt x="48" y="64"/>
                    <a:pt x="51" y="0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5" name="AutoShape 10"/>
            <p:cNvSpPr>
              <a:spLocks noChangeArrowheads="1"/>
            </p:cNvSpPr>
            <p:nvPr/>
          </p:nvSpPr>
          <p:spPr bwMode="auto">
            <a:xfrm>
              <a:off x="1701" y="0"/>
              <a:ext cx="1588" cy="317"/>
            </a:xfrm>
            <a:prstGeom prst="wedgeRectCallout">
              <a:avLst>
                <a:gd name="adj1" fmla="val -9194"/>
                <a:gd name="adj2" fmla="val 186593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000" b="1" dirty="0">
                  <a:solidFill>
                    <a:srgbClr val="FF0000"/>
                  </a:solidFill>
                  <a:latin typeface="宋体" pitchFamily="2" charset="-122"/>
                  <a:ea typeface="黑体" pitchFamily="49" charset="-122"/>
                </a:rPr>
                <a:t>1803</a:t>
              </a:r>
              <a:r>
                <a:rPr lang="zh-CN" altLang="en-US" sz="2000" b="1" dirty="0">
                  <a:solidFill>
                    <a:srgbClr val="FF0000"/>
                  </a:solidFill>
                  <a:latin typeface="宋体" pitchFamily="2" charset="-122"/>
                  <a:ea typeface="黑体" pitchFamily="49" charset="-122"/>
                </a:rPr>
                <a:t>年从法购得</a:t>
              </a:r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5652120" y="4077072"/>
            <a:ext cx="3286125" cy="1872208"/>
            <a:chOff x="3415" y="2395"/>
            <a:chExt cx="2345" cy="1215"/>
          </a:xfrm>
        </p:grpSpPr>
        <p:sp>
          <p:nvSpPr>
            <p:cNvPr id="7192" name="Freeform 12"/>
            <p:cNvSpPr>
              <a:spLocks noChangeArrowheads="1"/>
            </p:cNvSpPr>
            <p:nvPr/>
          </p:nvSpPr>
          <p:spPr bwMode="auto">
            <a:xfrm>
              <a:off x="3415" y="2395"/>
              <a:ext cx="1203" cy="594"/>
            </a:xfrm>
            <a:custGeom>
              <a:avLst/>
              <a:gdLst>
                <a:gd name="T0" fmla="*/ 0 w 1203"/>
                <a:gd name="T1" fmla="*/ 0 h 594"/>
                <a:gd name="T2" fmla="*/ 813 w 1203"/>
                <a:gd name="T3" fmla="*/ 28 h 594"/>
                <a:gd name="T4" fmla="*/ 960 w 1203"/>
                <a:gd name="T5" fmla="*/ 19 h 594"/>
                <a:gd name="T6" fmla="*/ 996 w 1203"/>
                <a:gd name="T7" fmla="*/ 28 h 594"/>
                <a:gd name="T8" fmla="*/ 1024 w 1203"/>
                <a:gd name="T9" fmla="*/ 119 h 594"/>
                <a:gd name="T10" fmla="*/ 1097 w 1203"/>
                <a:gd name="T11" fmla="*/ 211 h 594"/>
                <a:gd name="T12" fmla="*/ 1115 w 1203"/>
                <a:gd name="T13" fmla="*/ 266 h 594"/>
                <a:gd name="T14" fmla="*/ 1133 w 1203"/>
                <a:gd name="T15" fmla="*/ 293 h 594"/>
                <a:gd name="T16" fmla="*/ 1170 w 1203"/>
                <a:gd name="T17" fmla="*/ 375 h 594"/>
                <a:gd name="T18" fmla="*/ 1197 w 1203"/>
                <a:gd name="T19" fmla="*/ 476 h 594"/>
                <a:gd name="T20" fmla="*/ 1106 w 1203"/>
                <a:gd name="T21" fmla="*/ 576 h 594"/>
                <a:gd name="T22" fmla="*/ 1033 w 1203"/>
                <a:gd name="T23" fmla="*/ 503 h 594"/>
                <a:gd name="T24" fmla="*/ 987 w 1203"/>
                <a:gd name="T25" fmla="*/ 439 h 594"/>
                <a:gd name="T26" fmla="*/ 932 w 1203"/>
                <a:gd name="T27" fmla="*/ 384 h 594"/>
                <a:gd name="T28" fmla="*/ 923 w 1203"/>
                <a:gd name="T29" fmla="*/ 357 h 594"/>
                <a:gd name="T30" fmla="*/ 941 w 1203"/>
                <a:gd name="T31" fmla="*/ 302 h 594"/>
                <a:gd name="T32" fmla="*/ 914 w 1203"/>
                <a:gd name="T33" fmla="*/ 284 h 594"/>
                <a:gd name="T34" fmla="*/ 896 w 1203"/>
                <a:gd name="T35" fmla="*/ 284 h 594"/>
                <a:gd name="T36" fmla="*/ 813 w 1203"/>
                <a:gd name="T37" fmla="*/ 128 h 594"/>
                <a:gd name="T38" fmla="*/ 731 w 1203"/>
                <a:gd name="T39" fmla="*/ 92 h 594"/>
                <a:gd name="T40" fmla="*/ 685 w 1203"/>
                <a:gd name="T41" fmla="*/ 128 h 594"/>
                <a:gd name="T42" fmla="*/ 621 w 1203"/>
                <a:gd name="T43" fmla="*/ 147 h 594"/>
                <a:gd name="T44" fmla="*/ 576 w 1203"/>
                <a:gd name="T45" fmla="*/ 119 h 594"/>
                <a:gd name="T46" fmla="*/ 557 w 1203"/>
                <a:gd name="T47" fmla="*/ 101 h 594"/>
                <a:gd name="T48" fmla="*/ 448 w 1203"/>
                <a:gd name="T49" fmla="*/ 74 h 594"/>
                <a:gd name="T50" fmla="*/ 283 w 1203"/>
                <a:gd name="T51" fmla="*/ 83 h 594"/>
                <a:gd name="T52" fmla="*/ 228 w 1203"/>
                <a:gd name="T53" fmla="*/ 101 h 594"/>
                <a:gd name="T54" fmla="*/ 109 w 1203"/>
                <a:gd name="T55" fmla="*/ 147 h 594"/>
                <a:gd name="T56" fmla="*/ 36 w 1203"/>
                <a:gd name="T57" fmla="*/ 92 h 594"/>
                <a:gd name="T58" fmla="*/ 0 w 1203"/>
                <a:gd name="T59" fmla="*/ 0 h 59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203"/>
                <a:gd name="T91" fmla="*/ 0 h 594"/>
                <a:gd name="T92" fmla="*/ 1203 w 1203"/>
                <a:gd name="T93" fmla="*/ 594 h 59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203" h="594">
                  <a:moveTo>
                    <a:pt x="0" y="0"/>
                  </a:moveTo>
                  <a:cubicBezTo>
                    <a:pt x="673" y="21"/>
                    <a:pt x="402" y="10"/>
                    <a:pt x="813" y="28"/>
                  </a:cubicBezTo>
                  <a:cubicBezTo>
                    <a:pt x="863" y="44"/>
                    <a:pt x="911" y="35"/>
                    <a:pt x="960" y="19"/>
                  </a:cubicBezTo>
                  <a:cubicBezTo>
                    <a:pt x="972" y="22"/>
                    <a:pt x="987" y="19"/>
                    <a:pt x="996" y="28"/>
                  </a:cubicBezTo>
                  <a:cubicBezTo>
                    <a:pt x="1004" y="36"/>
                    <a:pt x="1014" y="103"/>
                    <a:pt x="1024" y="119"/>
                  </a:cubicBezTo>
                  <a:cubicBezTo>
                    <a:pt x="1044" y="151"/>
                    <a:pt x="1070" y="184"/>
                    <a:pt x="1097" y="211"/>
                  </a:cubicBezTo>
                  <a:cubicBezTo>
                    <a:pt x="1103" y="229"/>
                    <a:pt x="1104" y="250"/>
                    <a:pt x="1115" y="266"/>
                  </a:cubicBezTo>
                  <a:cubicBezTo>
                    <a:pt x="1121" y="275"/>
                    <a:pt x="1129" y="283"/>
                    <a:pt x="1133" y="293"/>
                  </a:cubicBezTo>
                  <a:cubicBezTo>
                    <a:pt x="1177" y="390"/>
                    <a:pt x="1129" y="314"/>
                    <a:pt x="1170" y="375"/>
                  </a:cubicBezTo>
                  <a:cubicBezTo>
                    <a:pt x="1193" y="445"/>
                    <a:pt x="1184" y="411"/>
                    <a:pt x="1197" y="476"/>
                  </a:cubicBezTo>
                  <a:cubicBezTo>
                    <a:pt x="1187" y="571"/>
                    <a:pt x="1203" y="594"/>
                    <a:pt x="1106" y="576"/>
                  </a:cubicBezTo>
                  <a:cubicBezTo>
                    <a:pt x="1093" y="538"/>
                    <a:pt x="1071" y="516"/>
                    <a:pt x="1033" y="503"/>
                  </a:cubicBezTo>
                  <a:cubicBezTo>
                    <a:pt x="1023" y="472"/>
                    <a:pt x="1009" y="462"/>
                    <a:pt x="987" y="439"/>
                  </a:cubicBezTo>
                  <a:cubicBezTo>
                    <a:pt x="973" y="396"/>
                    <a:pt x="962" y="415"/>
                    <a:pt x="932" y="384"/>
                  </a:cubicBezTo>
                  <a:cubicBezTo>
                    <a:pt x="929" y="375"/>
                    <a:pt x="922" y="366"/>
                    <a:pt x="923" y="357"/>
                  </a:cubicBezTo>
                  <a:cubicBezTo>
                    <a:pt x="925" y="338"/>
                    <a:pt x="941" y="302"/>
                    <a:pt x="941" y="302"/>
                  </a:cubicBezTo>
                  <a:cubicBezTo>
                    <a:pt x="932" y="296"/>
                    <a:pt x="924" y="281"/>
                    <a:pt x="914" y="284"/>
                  </a:cubicBezTo>
                  <a:cubicBezTo>
                    <a:pt x="892" y="290"/>
                    <a:pt x="918" y="350"/>
                    <a:pt x="896" y="284"/>
                  </a:cubicBezTo>
                  <a:cubicBezTo>
                    <a:pt x="885" y="202"/>
                    <a:pt x="875" y="177"/>
                    <a:pt x="813" y="128"/>
                  </a:cubicBezTo>
                  <a:cubicBezTo>
                    <a:pt x="790" y="109"/>
                    <a:pt x="731" y="92"/>
                    <a:pt x="731" y="92"/>
                  </a:cubicBezTo>
                  <a:cubicBezTo>
                    <a:pt x="647" y="120"/>
                    <a:pt x="763" y="75"/>
                    <a:pt x="685" y="128"/>
                  </a:cubicBezTo>
                  <a:cubicBezTo>
                    <a:pt x="667" y="140"/>
                    <a:pt x="642" y="140"/>
                    <a:pt x="621" y="147"/>
                  </a:cubicBezTo>
                  <a:cubicBezTo>
                    <a:pt x="579" y="103"/>
                    <a:pt x="630" y="151"/>
                    <a:pt x="576" y="119"/>
                  </a:cubicBezTo>
                  <a:cubicBezTo>
                    <a:pt x="568" y="115"/>
                    <a:pt x="565" y="105"/>
                    <a:pt x="557" y="101"/>
                  </a:cubicBezTo>
                  <a:cubicBezTo>
                    <a:pt x="528" y="84"/>
                    <a:pt x="480" y="80"/>
                    <a:pt x="448" y="74"/>
                  </a:cubicBezTo>
                  <a:cubicBezTo>
                    <a:pt x="393" y="77"/>
                    <a:pt x="338" y="76"/>
                    <a:pt x="283" y="83"/>
                  </a:cubicBezTo>
                  <a:cubicBezTo>
                    <a:pt x="264" y="85"/>
                    <a:pt x="228" y="101"/>
                    <a:pt x="228" y="101"/>
                  </a:cubicBezTo>
                  <a:cubicBezTo>
                    <a:pt x="191" y="126"/>
                    <a:pt x="151" y="133"/>
                    <a:pt x="109" y="147"/>
                  </a:cubicBezTo>
                  <a:cubicBezTo>
                    <a:pt x="66" y="136"/>
                    <a:pt x="60" y="128"/>
                    <a:pt x="36" y="92"/>
                  </a:cubicBezTo>
                  <a:cubicBezTo>
                    <a:pt x="14" y="24"/>
                    <a:pt x="26" y="54"/>
                    <a:pt x="0" y="0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3" name="AutoShape 13"/>
            <p:cNvSpPr>
              <a:spLocks noChangeArrowheads="1"/>
            </p:cNvSpPr>
            <p:nvPr/>
          </p:nvSpPr>
          <p:spPr bwMode="auto">
            <a:xfrm>
              <a:off x="4075" y="3158"/>
              <a:ext cx="1685" cy="452"/>
            </a:xfrm>
            <a:prstGeom prst="wedgeRoundRectCallout">
              <a:avLst>
                <a:gd name="adj1" fmla="val -29954"/>
                <a:gd name="adj2" fmla="val -196694"/>
                <a:gd name="adj3" fmla="val 1666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1810-1819</a:t>
              </a:r>
              <a:r>
                <a:rPr lang="zh-CN" altLang="en-US" sz="2400" b="1" dirty="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取自西班牙</a:t>
              </a:r>
            </a:p>
          </p:txBody>
        </p:sp>
      </p:grpSp>
      <p:grpSp>
        <p:nvGrpSpPr>
          <p:cNvPr id="5" name="Group 14"/>
          <p:cNvGrpSpPr>
            <a:grpSpLocks/>
          </p:cNvGrpSpPr>
          <p:nvPr/>
        </p:nvGrpSpPr>
        <p:grpSpPr bwMode="auto">
          <a:xfrm>
            <a:off x="0" y="1124744"/>
            <a:ext cx="3243263" cy="1151409"/>
            <a:chOff x="-114" y="226"/>
            <a:chExt cx="2043" cy="981"/>
          </a:xfrm>
        </p:grpSpPr>
        <p:sp>
          <p:nvSpPr>
            <p:cNvPr id="7190" name="Freeform 15"/>
            <p:cNvSpPr>
              <a:spLocks noChangeArrowheads="1"/>
            </p:cNvSpPr>
            <p:nvPr/>
          </p:nvSpPr>
          <p:spPr bwMode="auto">
            <a:xfrm>
              <a:off x="609" y="226"/>
              <a:ext cx="1320" cy="981"/>
            </a:xfrm>
            <a:custGeom>
              <a:avLst/>
              <a:gdLst>
                <a:gd name="T0" fmla="*/ 1028 w 1320"/>
                <a:gd name="T1" fmla="*/ 167 h 981"/>
                <a:gd name="T2" fmla="*/ 790 w 1320"/>
                <a:gd name="T3" fmla="*/ 121 h 981"/>
                <a:gd name="T4" fmla="*/ 488 w 1320"/>
                <a:gd name="T5" fmla="*/ 48 h 981"/>
                <a:gd name="T6" fmla="*/ 351 w 1320"/>
                <a:gd name="T7" fmla="*/ 12 h 981"/>
                <a:gd name="T8" fmla="*/ 333 w 1320"/>
                <a:gd name="T9" fmla="*/ 112 h 981"/>
                <a:gd name="T10" fmla="*/ 287 w 1320"/>
                <a:gd name="T11" fmla="*/ 195 h 981"/>
                <a:gd name="T12" fmla="*/ 305 w 1320"/>
                <a:gd name="T13" fmla="*/ 112 h 981"/>
                <a:gd name="T14" fmla="*/ 205 w 1320"/>
                <a:gd name="T15" fmla="*/ 48 h 981"/>
                <a:gd name="T16" fmla="*/ 150 w 1320"/>
                <a:gd name="T17" fmla="*/ 39 h 981"/>
                <a:gd name="T18" fmla="*/ 168 w 1320"/>
                <a:gd name="T19" fmla="*/ 131 h 981"/>
                <a:gd name="T20" fmla="*/ 122 w 1320"/>
                <a:gd name="T21" fmla="*/ 359 h 981"/>
                <a:gd name="T22" fmla="*/ 58 w 1320"/>
                <a:gd name="T23" fmla="*/ 515 h 981"/>
                <a:gd name="T24" fmla="*/ 40 w 1320"/>
                <a:gd name="T25" fmla="*/ 569 h 981"/>
                <a:gd name="T26" fmla="*/ 22 w 1320"/>
                <a:gd name="T27" fmla="*/ 597 h 981"/>
                <a:gd name="T28" fmla="*/ 4 w 1320"/>
                <a:gd name="T29" fmla="*/ 652 h 981"/>
                <a:gd name="T30" fmla="*/ 13 w 1320"/>
                <a:gd name="T31" fmla="*/ 716 h 981"/>
                <a:gd name="T32" fmla="*/ 58 w 1320"/>
                <a:gd name="T33" fmla="*/ 725 h 981"/>
                <a:gd name="T34" fmla="*/ 113 w 1320"/>
                <a:gd name="T35" fmla="*/ 743 h 981"/>
                <a:gd name="T36" fmla="*/ 168 w 1320"/>
                <a:gd name="T37" fmla="*/ 761 h 981"/>
                <a:gd name="T38" fmla="*/ 351 w 1320"/>
                <a:gd name="T39" fmla="*/ 825 h 981"/>
                <a:gd name="T40" fmla="*/ 616 w 1320"/>
                <a:gd name="T41" fmla="*/ 871 h 981"/>
                <a:gd name="T42" fmla="*/ 744 w 1320"/>
                <a:gd name="T43" fmla="*/ 899 h 981"/>
                <a:gd name="T44" fmla="*/ 826 w 1320"/>
                <a:gd name="T45" fmla="*/ 926 h 981"/>
                <a:gd name="T46" fmla="*/ 1028 w 1320"/>
                <a:gd name="T47" fmla="*/ 935 h 981"/>
                <a:gd name="T48" fmla="*/ 1156 w 1320"/>
                <a:gd name="T49" fmla="*/ 963 h 981"/>
                <a:gd name="T50" fmla="*/ 1320 w 1320"/>
                <a:gd name="T51" fmla="*/ 981 h 981"/>
                <a:gd name="T52" fmla="*/ 1256 w 1320"/>
                <a:gd name="T53" fmla="*/ 889 h 981"/>
                <a:gd name="T54" fmla="*/ 1210 w 1320"/>
                <a:gd name="T55" fmla="*/ 771 h 981"/>
                <a:gd name="T56" fmla="*/ 1201 w 1320"/>
                <a:gd name="T57" fmla="*/ 743 h 981"/>
                <a:gd name="T58" fmla="*/ 1128 w 1320"/>
                <a:gd name="T59" fmla="*/ 688 h 981"/>
                <a:gd name="T60" fmla="*/ 1101 w 1320"/>
                <a:gd name="T61" fmla="*/ 670 h 981"/>
                <a:gd name="T62" fmla="*/ 1046 w 1320"/>
                <a:gd name="T63" fmla="*/ 652 h 981"/>
                <a:gd name="T64" fmla="*/ 1018 w 1320"/>
                <a:gd name="T65" fmla="*/ 643 h 981"/>
                <a:gd name="T66" fmla="*/ 1028 w 1320"/>
                <a:gd name="T67" fmla="*/ 551 h 981"/>
                <a:gd name="T68" fmla="*/ 1037 w 1320"/>
                <a:gd name="T69" fmla="*/ 496 h 981"/>
                <a:gd name="T70" fmla="*/ 1055 w 1320"/>
                <a:gd name="T71" fmla="*/ 441 h 981"/>
                <a:gd name="T72" fmla="*/ 1028 w 1320"/>
                <a:gd name="T73" fmla="*/ 167 h 98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320"/>
                <a:gd name="T112" fmla="*/ 0 h 981"/>
                <a:gd name="T113" fmla="*/ 1320 w 1320"/>
                <a:gd name="T114" fmla="*/ 981 h 981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320" h="981">
                  <a:moveTo>
                    <a:pt x="1028" y="167"/>
                  </a:moveTo>
                  <a:cubicBezTo>
                    <a:pt x="947" y="151"/>
                    <a:pt x="873" y="130"/>
                    <a:pt x="790" y="121"/>
                  </a:cubicBezTo>
                  <a:cubicBezTo>
                    <a:pt x="683" y="86"/>
                    <a:pt x="602" y="58"/>
                    <a:pt x="488" y="48"/>
                  </a:cubicBezTo>
                  <a:cubicBezTo>
                    <a:pt x="442" y="36"/>
                    <a:pt x="398" y="21"/>
                    <a:pt x="351" y="12"/>
                  </a:cubicBezTo>
                  <a:cubicBezTo>
                    <a:pt x="292" y="32"/>
                    <a:pt x="317" y="65"/>
                    <a:pt x="333" y="112"/>
                  </a:cubicBezTo>
                  <a:cubicBezTo>
                    <a:pt x="323" y="162"/>
                    <a:pt x="318" y="162"/>
                    <a:pt x="287" y="195"/>
                  </a:cubicBezTo>
                  <a:cubicBezTo>
                    <a:pt x="273" y="152"/>
                    <a:pt x="292" y="153"/>
                    <a:pt x="305" y="112"/>
                  </a:cubicBezTo>
                  <a:cubicBezTo>
                    <a:pt x="289" y="64"/>
                    <a:pt x="250" y="59"/>
                    <a:pt x="205" y="48"/>
                  </a:cubicBezTo>
                  <a:cubicBezTo>
                    <a:pt x="198" y="41"/>
                    <a:pt x="165" y="0"/>
                    <a:pt x="150" y="39"/>
                  </a:cubicBezTo>
                  <a:cubicBezTo>
                    <a:pt x="143" y="58"/>
                    <a:pt x="160" y="107"/>
                    <a:pt x="168" y="131"/>
                  </a:cubicBezTo>
                  <a:cubicBezTo>
                    <a:pt x="164" y="201"/>
                    <a:pt x="181" y="303"/>
                    <a:pt x="122" y="359"/>
                  </a:cubicBezTo>
                  <a:cubicBezTo>
                    <a:pt x="105" y="410"/>
                    <a:pt x="97" y="476"/>
                    <a:pt x="58" y="515"/>
                  </a:cubicBezTo>
                  <a:cubicBezTo>
                    <a:pt x="52" y="533"/>
                    <a:pt x="50" y="553"/>
                    <a:pt x="40" y="569"/>
                  </a:cubicBezTo>
                  <a:cubicBezTo>
                    <a:pt x="34" y="578"/>
                    <a:pt x="26" y="587"/>
                    <a:pt x="22" y="597"/>
                  </a:cubicBezTo>
                  <a:cubicBezTo>
                    <a:pt x="14" y="615"/>
                    <a:pt x="4" y="652"/>
                    <a:pt x="4" y="652"/>
                  </a:cubicBezTo>
                  <a:cubicBezTo>
                    <a:pt x="7" y="673"/>
                    <a:pt x="0" y="699"/>
                    <a:pt x="13" y="716"/>
                  </a:cubicBezTo>
                  <a:cubicBezTo>
                    <a:pt x="22" y="728"/>
                    <a:pt x="43" y="721"/>
                    <a:pt x="58" y="725"/>
                  </a:cubicBezTo>
                  <a:cubicBezTo>
                    <a:pt x="77" y="730"/>
                    <a:pt x="95" y="737"/>
                    <a:pt x="113" y="743"/>
                  </a:cubicBezTo>
                  <a:cubicBezTo>
                    <a:pt x="131" y="749"/>
                    <a:pt x="168" y="761"/>
                    <a:pt x="168" y="761"/>
                  </a:cubicBezTo>
                  <a:cubicBezTo>
                    <a:pt x="201" y="796"/>
                    <a:pt x="298" y="806"/>
                    <a:pt x="351" y="825"/>
                  </a:cubicBezTo>
                  <a:cubicBezTo>
                    <a:pt x="436" y="856"/>
                    <a:pt x="527" y="858"/>
                    <a:pt x="616" y="871"/>
                  </a:cubicBezTo>
                  <a:cubicBezTo>
                    <a:pt x="657" y="877"/>
                    <a:pt x="705" y="889"/>
                    <a:pt x="744" y="899"/>
                  </a:cubicBezTo>
                  <a:cubicBezTo>
                    <a:pt x="772" y="906"/>
                    <a:pt x="797" y="925"/>
                    <a:pt x="826" y="926"/>
                  </a:cubicBezTo>
                  <a:cubicBezTo>
                    <a:pt x="893" y="929"/>
                    <a:pt x="961" y="932"/>
                    <a:pt x="1028" y="935"/>
                  </a:cubicBezTo>
                  <a:cubicBezTo>
                    <a:pt x="1120" y="946"/>
                    <a:pt x="1078" y="936"/>
                    <a:pt x="1156" y="963"/>
                  </a:cubicBezTo>
                  <a:cubicBezTo>
                    <a:pt x="1208" y="981"/>
                    <a:pt x="1266" y="972"/>
                    <a:pt x="1320" y="981"/>
                  </a:cubicBezTo>
                  <a:cubicBezTo>
                    <a:pt x="1307" y="940"/>
                    <a:pt x="1285" y="919"/>
                    <a:pt x="1256" y="889"/>
                  </a:cubicBezTo>
                  <a:cubicBezTo>
                    <a:pt x="1242" y="846"/>
                    <a:pt x="1244" y="803"/>
                    <a:pt x="1210" y="771"/>
                  </a:cubicBezTo>
                  <a:cubicBezTo>
                    <a:pt x="1207" y="762"/>
                    <a:pt x="1208" y="750"/>
                    <a:pt x="1201" y="743"/>
                  </a:cubicBezTo>
                  <a:cubicBezTo>
                    <a:pt x="1179" y="721"/>
                    <a:pt x="1152" y="707"/>
                    <a:pt x="1128" y="688"/>
                  </a:cubicBezTo>
                  <a:cubicBezTo>
                    <a:pt x="1120" y="681"/>
                    <a:pt x="1111" y="674"/>
                    <a:pt x="1101" y="670"/>
                  </a:cubicBezTo>
                  <a:cubicBezTo>
                    <a:pt x="1083" y="662"/>
                    <a:pt x="1064" y="658"/>
                    <a:pt x="1046" y="652"/>
                  </a:cubicBezTo>
                  <a:cubicBezTo>
                    <a:pt x="1037" y="649"/>
                    <a:pt x="1018" y="643"/>
                    <a:pt x="1018" y="643"/>
                  </a:cubicBezTo>
                  <a:cubicBezTo>
                    <a:pt x="980" y="603"/>
                    <a:pt x="981" y="581"/>
                    <a:pt x="1028" y="551"/>
                  </a:cubicBezTo>
                  <a:cubicBezTo>
                    <a:pt x="1031" y="533"/>
                    <a:pt x="1033" y="514"/>
                    <a:pt x="1037" y="496"/>
                  </a:cubicBezTo>
                  <a:cubicBezTo>
                    <a:pt x="1042" y="477"/>
                    <a:pt x="1055" y="441"/>
                    <a:pt x="1055" y="441"/>
                  </a:cubicBezTo>
                  <a:cubicBezTo>
                    <a:pt x="1048" y="345"/>
                    <a:pt x="1035" y="264"/>
                    <a:pt x="1028" y="167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1" name="AutoShape 16"/>
            <p:cNvSpPr>
              <a:spLocks noChangeArrowheads="1"/>
            </p:cNvSpPr>
            <p:nvPr/>
          </p:nvSpPr>
          <p:spPr bwMode="auto">
            <a:xfrm>
              <a:off x="-114" y="300"/>
              <a:ext cx="1815" cy="255"/>
            </a:xfrm>
            <a:prstGeom prst="wedgeRectCallout">
              <a:avLst>
                <a:gd name="adj1" fmla="val 23278"/>
                <a:gd name="adj2" fmla="val 130056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000" b="1" dirty="0">
                  <a:latin typeface="宋体" pitchFamily="2" charset="-122"/>
                  <a:ea typeface="黑体" pitchFamily="49" charset="-122"/>
                </a:rPr>
                <a:t>1842-1846</a:t>
              </a:r>
              <a:r>
                <a:rPr lang="zh-CN" altLang="en-US" sz="2000" b="1" dirty="0">
                  <a:latin typeface="宋体" pitchFamily="2" charset="-122"/>
                  <a:ea typeface="黑体" pitchFamily="49" charset="-122"/>
                </a:rPr>
                <a:t>取自英国</a:t>
              </a:r>
            </a:p>
          </p:txBody>
        </p: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3203848" y="2132856"/>
            <a:ext cx="2201863" cy="2876550"/>
            <a:chOff x="1856" y="1196"/>
            <a:chExt cx="1387" cy="1812"/>
          </a:xfrm>
        </p:grpSpPr>
        <p:sp>
          <p:nvSpPr>
            <p:cNvPr id="7188" name="Freeform 18"/>
            <p:cNvSpPr>
              <a:spLocks noChangeArrowheads="1"/>
            </p:cNvSpPr>
            <p:nvPr/>
          </p:nvSpPr>
          <p:spPr bwMode="auto">
            <a:xfrm>
              <a:off x="1856" y="1196"/>
              <a:ext cx="1289" cy="1812"/>
            </a:xfrm>
            <a:custGeom>
              <a:avLst/>
              <a:gdLst>
                <a:gd name="T0" fmla="*/ 91 w 1289"/>
                <a:gd name="T1" fmla="*/ 2 h 1812"/>
                <a:gd name="T2" fmla="*/ 46 w 1289"/>
                <a:gd name="T3" fmla="*/ 422 h 1812"/>
                <a:gd name="T4" fmla="*/ 110 w 1289"/>
                <a:gd name="T5" fmla="*/ 486 h 1812"/>
                <a:gd name="T6" fmla="*/ 174 w 1289"/>
                <a:gd name="T7" fmla="*/ 578 h 1812"/>
                <a:gd name="T8" fmla="*/ 155 w 1289"/>
                <a:gd name="T9" fmla="*/ 678 h 1812"/>
                <a:gd name="T10" fmla="*/ 73 w 1289"/>
                <a:gd name="T11" fmla="*/ 761 h 1812"/>
                <a:gd name="T12" fmla="*/ 0 w 1289"/>
                <a:gd name="T13" fmla="*/ 962 h 1812"/>
                <a:gd name="T14" fmla="*/ 55 w 1289"/>
                <a:gd name="T15" fmla="*/ 1172 h 1812"/>
                <a:gd name="T16" fmla="*/ 82 w 1289"/>
                <a:gd name="T17" fmla="*/ 1181 h 1812"/>
                <a:gd name="T18" fmla="*/ 128 w 1289"/>
                <a:gd name="T19" fmla="*/ 1218 h 1812"/>
                <a:gd name="T20" fmla="*/ 183 w 1289"/>
                <a:gd name="T21" fmla="*/ 1282 h 1812"/>
                <a:gd name="T22" fmla="*/ 229 w 1289"/>
                <a:gd name="T23" fmla="*/ 1364 h 1812"/>
                <a:gd name="T24" fmla="*/ 293 w 1289"/>
                <a:gd name="T25" fmla="*/ 1437 h 1812"/>
                <a:gd name="T26" fmla="*/ 384 w 1289"/>
                <a:gd name="T27" fmla="*/ 1455 h 1812"/>
                <a:gd name="T28" fmla="*/ 421 w 1289"/>
                <a:gd name="T29" fmla="*/ 1410 h 1812"/>
                <a:gd name="T30" fmla="*/ 430 w 1289"/>
                <a:gd name="T31" fmla="*/ 1382 h 1812"/>
                <a:gd name="T32" fmla="*/ 485 w 1289"/>
                <a:gd name="T33" fmla="*/ 1364 h 1812"/>
                <a:gd name="T34" fmla="*/ 613 w 1289"/>
                <a:gd name="T35" fmla="*/ 1492 h 1812"/>
                <a:gd name="T36" fmla="*/ 667 w 1289"/>
                <a:gd name="T37" fmla="*/ 1593 h 1812"/>
                <a:gd name="T38" fmla="*/ 704 w 1289"/>
                <a:gd name="T39" fmla="*/ 1666 h 1812"/>
                <a:gd name="T40" fmla="*/ 805 w 1289"/>
                <a:gd name="T41" fmla="*/ 1775 h 1812"/>
                <a:gd name="T42" fmla="*/ 887 w 1289"/>
                <a:gd name="T43" fmla="*/ 1803 h 1812"/>
                <a:gd name="T44" fmla="*/ 914 w 1289"/>
                <a:gd name="T45" fmla="*/ 1812 h 1812"/>
                <a:gd name="T46" fmla="*/ 896 w 1289"/>
                <a:gd name="T47" fmla="*/ 1730 h 1812"/>
                <a:gd name="T48" fmla="*/ 942 w 1289"/>
                <a:gd name="T49" fmla="*/ 1565 h 1812"/>
                <a:gd name="T50" fmla="*/ 1024 w 1289"/>
                <a:gd name="T51" fmla="*/ 1529 h 1812"/>
                <a:gd name="T52" fmla="*/ 1134 w 1289"/>
                <a:gd name="T53" fmla="*/ 1483 h 1812"/>
                <a:gd name="T54" fmla="*/ 1253 w 1289"/>
                <a:gd name="T55" fmla="*/ 1382 h 1812"/>
                <a:gd name="T56" fmla="*/ 1289 w 1289"/>
                <a:gd name="T57" fmla="*/ 1300 h 1812"/>
                <a:gd name="T58" fmla="*/ 1243 w 1289"/>
                <a:gd name="T59" fmla="*/ 1090 h 1812"/>
                <a:gd name="T60" fmla="*/ 1225 w 1289"/>
                <a:gd name="T61" fmla="*/ 1035 h 1812"/>
                <a:gd name="T62" fmla="*/ 1216 w 1289"/>
                <a:gd name="T63" fmla="*/ 1007 h 1812"/>
                <a:gd name="T64" fmla="*/ 1115 w 1289"/>
                <a:gd name="T65" fmla="*/ 943 h 1812"/>
                <a:gd name="T66" fmla="*/ 1061 w 1289"/>
                <a:gd name="T67" fmla="*/ 925 h 1812"/>
                <a:gd name="T68" fmla="*/ 859 w 1289"/>
                <a:gd name="T69" fmla="*/ 916 h 1812"/>
                <a:gd name="T70" fmla="*/ 768 w 1289"/>
                <a:gd name="T71" fmla="*/ 889 h 1812"/>
                <a:gd name="T72" fmla="*/ 695 w 1289"/>
                <a:gd name="T73" fmla="*/ 843 h 1812"/>
                <a:gd name="T74" fmla="*/ 649 w 1289"/>
                <a:gd name="T75" fmla="*/ 770 h 1812"/>
                <a:gd name="T76" fmla="*/ 658 w 1289"/>
                <a:gd name="T77" fmla="*/ 715 h 1812"/>
                <a:gd name="T78" fmla="*/ 677 w 1289"/>
                <a:gd name="T79" fmla="*/ 697 h 1812"/>
                <a:gd name="T80" fmla="*/ 686 w 1289"/>
                <a:gd name="T81" fmla="*/ 669 h 1812"/>
                <a:gd name="T82" fmla="*/ 677 w 1289"/>
                <a:gd name="T83" fmla="*/ 532 h 1812"/>
                <a:gd name="T84" fmla="*/ 622 w 1289"/>
                <a:gd name="T85" fmla="*/ 514 h 1812"/>
                <a:gd name="T86" fmla="*/ 594 w 1289"/>
                <a:gd name="T87" fmla="*/ 505 h 1812"/>
                <a:gd name="T88" fmla="*/ 357 w 1289"/>
                <a:gd name="T89" fmla="*/ 450 h 1812"/>
                <a:gd name="T90" fmla="*/ 201 w 1289"/>
                <a:gd name="T91" fmla="*/ 404 h 1812"/>
                <a:gd name="T92" fmla="*/ 174 w 1289"/>
                <a:gd name="T93" fmla="*/ 276 h 1812"/>
                <a:gd name="T94" fmla="*/ 192 w 1289"/>
                <a:gd name="T95" fmla="*/ 221 h 1812"/>
                <a:gd name="T96" fmla="*/ 128 w 1289"/>
                <a:gd name="T97" fmla="*/ 20 h 1812"/>
                <a:gd name="T98" fmla="*/ 91 w 1289"/>
                <a:gd name="T99" fmla="*/ 2 h 181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289"/>
                <a:gd name="T151" fmla="*/ 0 h 1812"/>
                <a:gd name="T152" fmla="*/ 1289 w 1289"/>
                <a:gd name="T153" fmla="*/ 1812 h 181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289" h="1812">
                  <a:moveTo>
                    <a:pt x="91" y="2"/>
                  </a:moveTo>
                  <a:cubicBezTo>
                    <a:pt x="86" y="86"/>
                    <a:pt x="78" y="374"/>
                    <a:pt x="46" y="422"/>
                  </a:cubicBezTo>
                  <a:cubicBezTo>
                    <a:pt x="57" y="467"/>
                    <a:pt x="67" y="472"/>
                    <a:pt x="110" y="486"/>
                  </a:cubicBezTo>
                  <a:cubicBezTo>
                    <a:pt x="138" y="515"/>
                    <a:pt x="147" y="551"/>
                    <a:pt x="174" y="578"/>
                  </a:cubicBezTo>
                  <a:cubicBezTo>
                    <a:pt x="172" y="598"/>
                    <a:pt x="170" y="653"/>
                    <a:pt x="155" y="678"/>
                  </a:cubicBezTo>
                  <a:cubicBezTo>
                    <a:pt x="136" y="709"/>
                    <a:pt x="98" y="722"/>
                    <a:pt x="73" y="761"/>
                  </a:cubicBezTo>
                  <a:cubicBezTo>
                    <a:pt x="61" y="810"/>
                    <a:pt x="36" y="924"/>
                    <a:pt x="0" y="962"/>
                  </a:cubicBezTo>
                  <a:cubicBezTo>
                    <a:pt x="9" y="1038"/>
                    <a:pt x="31" y="1100"/>
                    <a:pt x="55" y="1172"/>
                  </a:cubicBezTo>
                  <a:cubicBezTo>
                    <a:pt x="58" y="1181"/>
                    <a:pt x="73" y="1178"/>
                    <a:pt x="82" y="1181"/>
                  </a:cubicBezTo>
                  <a:cubicBezTo>
                    <a:pt x="137" y="1263"/>
                    <a:pt x="64" y="1167"/>
                    <a:pt x="128" y="1218"/>
                  </a:cubicBezTo>
                  <a:cubicBezTo>
                    <a:pt x="135" y="1224"/>
                    <a:pt x="173" y="1271"/>
                    <a:pt x="183" y="1282"/>
                  </a:cubicBezTo>
                  <a:cubicBezTo>
                    <a:pt x="193" y="1312"/>
                    <a:pt x="229" y="1364"/>
                    <a:pt x="229" y="1364"/>
                  </a:cubicBezTo>
                  <a:cubicBezTo>
                    <a:pt x="240" y="1408"/>
                    <a:pt x="250" y="1423"/>
                    <a:pt x="293" y="1437"/>
                  </a:cubicBezTo>
                  <a:cubicBezTo>
                    <a:pt x="331" y="1462"/>
                    <a:pt x="339" y="1467"/>
                    <a:pt x="384" y="1455"/>
                  </a:cubicBezTo>
                  <a:cubicBezTo>
                    <a:pt x="395" y="1439"/>
                    <a:pt x="411" y="1427"/>
                    <a:pt x="421" y="1410"/>
                  </a:cubicBezTo>
                  <a:cubicBezTo>
                    <a:pt x="426" y="1402"/>
                    <a:pt x="422" y="1388"/>
                    <a:pt x="430" y="1382"/>
                  </a:cubicBezTo>
                  <a:cubicBezTo>
                    <a:pt x="446" y="1371"/>
                    <a:pt x="485" y="1364"/>
                    <a:pt x="485" y="1364"/>
                  </a:cubicBezTo>
                  <a:cubicBezTo>
                    <a:pt x="535" y="1398"/>
                    <a:pt x="569" y="1450"/>
                    <a:pt x="613" y="1492"/>
                  </a:cubicBezTo>
                  <a:cubicBezTo>
                    <a:pt x="628" y="1539"/>
                    <a:pt x="634" y="1558"/>
                    <a:pt x="667" y="1593"/>
                  </a:cubicBezTo>
                  <a:cubicBezTo>
                    <a:pt x="678" y="1622"/>
                    <a:pt x="682" y="1643"/>
                    <a:pt x="704" y="1666"/>
                  </a:cubicBezTo>
                  <a:cubicBezTo>
                    <a:pt x="723" y="1724"/>
                    <a:pt x="753" y="1741"/>
                    <a:pt x="805" y="1775"/>
                  </a:cubicBezTo>
                  <a:cubicBezTo>
                    <a:pt x="811" y="1779"/>
                    <a:pt x="870" y="1797"/>
                    <a:pt x="887" y="1803"/>
                  </a:cubicBezTo>
                  <a:cubicBezTo>
                    <a:pt x="896" y="1806"/>
                    <a:pt x="914" y="1812"/>
                    <a:pt x="914" y="1812"/>
                  </a:cubicBezTo>
                  <a:cubicBezTo>
                    <a:pt x="926" y="1775"/>
                    <a:pt x="918" y="1762"/>
                    <a:pt x="896" y="1730"/>
                  </a:cubicBezTo>
                  <a:cubicBezTo>
                    <a:pt x="901" y="1702"/>
                    <a:pt x="921" y="1592"/>
                    <a:pt x="942" y="1565"/>
                  </a:cubicBezTo>
                  <a:cubicBezTo>
                    <a:pt x="957" y="1545"/>
                    <a:pt x="1008" y="1534"/>
                    <a:pt x="1024" y="1529"/>
                  </a:cubicBezTo>
                  <a:cubicBezTo>
                    <a:pt x="1063" y="1516"/>
                    <a:pt x="1099" y="1505"/>
                    <a:pt x="1134" y="1483"/>
                  </a:cubicBezTo>
                  <a:cubicBezTo>
                    <a:pt x="1164" y="1437"/>
                    <a:pt x="1215" y="1420"/>
                    <a:pt x="1253" y="1382"/>
                  </a:cubicBezTo>
                  <a:cubicBezTo>
                    <a:pt x="1263" y="1353"/>
                    <a:pt x="1279" y="1329"/>
                    <a:pt x="1289" y="1300"/>
                  </a:cubicBezTo>
                  <a:cubicBezTo>
                    <a:pt x="1280" y="1227"/>
                    <a:pt x="1259" y="1161"/>
                    <a:pt x="1243" y="1090"/>
                  </a:cubicBezTo>
                  <a:cubicBezTo>
                    <a:pt x="1239" y="1071"/>
                    <a:pt x="1231" y="1053"/>
                    <a:pt x="1225" y="1035"/>
                  </a:cubicBezTo>
                  <a:cubicBezTo>
                    <a:pt x="1222" y="1026"/>
                    <a:pt x="1223" y="1014"/>
                    <a:pt x="1216" y="1007"/>
                  </a:cubicBezTo>
                  <a:cubicBezTo>
                    <a:pt x="1157" y="949"/>
                    <a:pt x="1190" y="969"/>
                    <a:pt x="1115" y="943"/>
                  </a:cubicBezTo>
                  <a:cubicBezTo>
                    <a:pt x="1097" y="937"/>
                    <a:pt x="1080" y="926"/>
                    <a:pt x="1061" y="925"/>
                  </a:cubicBezTo>
                  <a:cubicBezTo>
                    <a:pt x="994" y="922"/>
                    <a:pt x="926" y="919"/>
                    <a:pt x="859" y="916"/>
                  </a:cubicBezTo>
                  <a:cubicBezTo>
                    <a:pt x="829" y="906"/>
                    <a:pt x="798" y="899"/>
                    <a:pt x="768" y="889"/>
                  </a:cubicBezTo>
                  <a:cubicBezTo>
                    <a:pt x="746" y="866"/>
                    <a:pt x="722" y="861"/>
                    <a:pt x="695" y="843"/>
                  </a:cubicBezTo>
                  <a:cubicBezTo>
                    <a:pt x="677" y="815"/>
                    <a:pt x="659" y="801"/>
                    <a:pt x="649" y="770"/>
                  </a:cubicBezTo>
                  <a:cubicBezTo>
                    <a:pt x="652" y="752"/>
                    <a:pt x="651" y="732"/>
                    <a:pt x="658" y="715"/>
                  </a:cubicBezTo>
                  <a:cubicBezTo>
                    <a:pt x="661" y="707"/>
                    <a:pt x="672" y="704"/>
                    <a:pt x="677" y="697"/>
                  </a:cubicBezTo>
                  <a:cubicBezTo>
                    <a:pt x="682" y="689"/>
                    <a:pt x="683" y="678"/>
                    <a:pt x="686" y="669"/>
                  </a:cubicBezTo>
                  <a:cubicBezTo>
                    <a:pt x="697" y="568"/>
                    <a:pt x="704" y="613"/>
                    <a:pt x="677" y="532"/>
                  </a:cubicBezTo>
                  <a:cubicBezTo>
                    <a:pt x="671" y="514"/>
                    <a:pt x="640" y="520"/>
                    <a:pt x="622" y="514"/>
                  </a:cubicBezTo>
                  <a:cubicBezTo>
                    <a:pt x="613" y="511"/>
                    <a:pt x="594" y="505"/>
                    <a:pt x="594" y="505"/>
                  </a:cubicBezTo>
                  <a:cubicBezTo>
                    <a:pt x="539" y="447"/>
                    <a:pt x="426" y="455"/>
                    <a:pt x="357" y="450"/>
                  </a:cubicBezTo>
                  <a:cubicBezTo>
                    <a:pt x="304" y="437"/>
                    <a:pt x="254" y="417"/>
                    <a:pt x="201" y="404"/>
                  </a:cubicBezTo>
                  <a:cubicBezTo>
                    <a:pt x="163" y="347"/>
                    <a:pt x="156" y="367"/>
                    <a:pt x="174" y="276"/>
                  </a:cubicBezTo>
                  <a:cubicBezTo>
                    <a:pt x="178" y="257"/>
                    <a:pt x="192" y="221"/>
                    <a:pt x="192" y="221"/>
                  </a:cubicBezTo>
                  <a:cubicBezTo>
                    <a:pt x="182" y="26"/>
                    <a:pt x="227" y="70"/>
                    <a:pt x="128" y="20"/>
                  </a:cubicBezTo>
                  <a:cubicBezTo>
                    <a:pt x="88" y="0"/>
                    <a:pt x="115" y="2"/>
                    <a:pt x="91" y="2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9" name="AutoShape 19"/>
            <p:cNvSpPr>
              <a:spLocks noChangeArrowheads="1"/>
            </p:cNvSpPr>
            <p:nvPr/>
          </p:nvSpPr>
          <p:spPr bwMode="auto">
            <a:xfrm>
              <a:off x="2245" y="1298"/>
              <a:ext cx="998" cy="271"/>
            </a:xfrm>
            <a:prstGeom prst="wedgeRectCallout">
              <a:avLst>
                <a:gd name="adj1" fmla="val -39181"/>
                <a:gd name="adj2" fmla="val 228968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000" b="1" dirty="0">
                  <a:solidFill>
                    <a:srgbClr val="FF0000"/>
                  </a:solidFill>
                  <a:latin typeface="宋体" pitchFamily="2" charset="-122"/>
                  <a:ea typeface="黑体" pitchFamily="49" charset="-122"/>
                </a:rPr>
                <a:t>1845</a:t>
              </a:r>
              <a:r>
                <a:rPr lang="zh-CN" altLang="en-US" sz="2000" b="1" dirty="0">
                  <a:solidFill>
                    <a:srgbClr val="FF0000"/>
                  </a:solidFill>
                  <a:latin typeface="宋体" pitchFamily="2" charset="-122"/>
                  <a:ea typeface="黑体" pitchFamily="49" charset="-122"/>
                </a:rPr>
                <a:t>吞并</a:t>
              </a:r>
            </a:p>
          </p:txBody>
        </p:sp>
      </p:grpSp>
      <p:grpSp>
        <p:nvGrpSpPr>
          <p:cNvPr id="7" name="Group 20"/>
          <p:cNvGrpSpPr>
            <a:grpSpLocks/>
          </p:cNvGrpSpPr>
          <p:nvPr/>
        </p:nvGrpSpPr>
        <p:grpSpPr bwMode="auto">
          <a:xfrm>
            <a:off x="1115616" y="1700808"/>
            <a:ext cx="4879852" cy="2143448"/>
            <a:chOff x="576" y="754"/>
            <a:chExt cx="3210" cy="1577"/>
          </a:xfrm>
        </p:grpSpPr>
        <p:sp>
          <p:nvSpPr>
            <p:cNvPr id="7186" name="Freeform 21"/>
            <p:cNvSpPr>
              <a:spLocks noChangeArrowheads="1"/>
            </p:cNvSpPr>
            <p:nvPr/>
          </p:nvSpPr>
          <p:spPr bwMode="auto">
            <a:xfrm>
              <a:off x="576" y="942"/>
              <a:ext cx="1442" cy="1389"/>
            </a:xfrm>
            <a:custGeom>
              <a:avLst/>
              <a:gdLst>
                <a:gd name="T0" fmla="*/ 46 w 1442"/>
                <a:gd name="T1" fmla="*/ 0 h 1389"/>
                <a:gd name="T2" fmla="*/ 439 w 1442"/>
                <a:gd name="T3" fmla="*/ 109 h 1389"/>
                <a:gd name="T4" fmla="*/ 658 w 1442"/>
                <a:gd name="T5" fmla="*/ 146 h 1389"/>
                <a:gd name="T6" fmla="*/ 887 w 1442"/>
                <a:gd name="T7" fmla="*/ 210 h 1389"/>
                <a:gd name="T8" fmla="*/ 1015 w 1442"/>
                <a:gd name="T9" fmla="*/ 219 h 1389"/>
                <a:gd name="T10" fmla="*/ 1097 w 1442"/>
                <a:gd name="T11" fmla="*/ 247 h 1389"/>
                <a:gd name="T12" fmla="*/ 1262 w 1442"/>
                <a:gd name="T13" fmla="*/ 265 h 1389"/>
                <a:gd name="T14" fmla="*/ 1381 w 1442"/>
                <a:gd name="T15" fmla="*/ 292 h 1389"/>
                <a:gd name="T16" fmla="*/ 1353 w 1442"/>
                <a:gd name="T17" fmla="*/ 567 h 1389"/>
                <a:gd name="T18" fmla="*/ 1408 w 1442"/>
                <a:gd name="T19" fmla="*/ 768 h 1389"/>
                <a:gd name="T20" fmla="*/ 1435 w 1442"/>
                <a:gd name="T21" fmla="*/ 859 h 1389"/>
                <a:gd name="T22" fmla="*/ 1408 w 1442"/>
                <a:gd name="T23" fmla="*/ 978 h 1389"/>
                <a:gd name="T24" fmla="*/ 1362 w 1442"/>
                <a:gd name="T25" fmla="*/ 1024 h 1389"/>
                <a:gd name="T26" fmla="*/ 1317 w 1442"/>
                <a:gd name="T27" fmla="*/ 1143 h 1389"/>
                <a:gd name="T28" fmla="*/ 1307 w 1442"/>
                <a:gd name="T29" fmla="*/ 1188 h 1389"/>
                <a:gd name="T30" fmla="*/ 1289 w 1442"/>
                <a:gd name="T31" fmla="*/ 1243 h 1389"/>
                <a:gd name="T32" fmla="*/ 1280 w 1442"/>
                <a:gd name="T33" fmla="*/ 1380 h 1389"/>
                <a:gd name="T34" fmla="*/ 1289 w 1442"/>
                <a:gd name="T35" fmla="*/ 1353 h 1389"/>
                <a:gd name="T36" fmla="*/ 1253 w 1442"/>
                <a:gd name="T37" fmla="*/ 1307 h 1389"/>
                <a:gd name="T38" fmla="*/ 1161 w 1442"/>
                <a:gd name="T39" fmla="*/ 1298 h 1389"/>
                <a:gd name="T40" fmla="*/ 1134 w 1442"/>
                <a:gd name="T41" fmla="*/ 1289 h 1389"/>
                <a:gd name="T42" fmla="*/ 1125 w 1442"/>
                <a:gd name="T43" fmla="*/ 1261 h 1389"/>
                <a:gd name="T44" fmla="*/ 1042 w 1442"/>
                <a:gd name="T45" fmla="*/ 1179 h 1389"/>
                <a:gd name="T46" fmla="*/ 869 w 1442"/>
                <a:gd name="T47" fmla="*/ 1152 h 1389"/>
                <a:gd name="T48" fmla="*/ 741 w 1442"/>
                <a:gd name="T49" fmla="*/ 1143 h 1389"/>
                <a:gd name="T50" fmla="*/ 686 w 1442"/>
                <a:gd name="T51" fmla="*/ 1161 h 1389"/>
                <a:gd name="T52" fmla="*/ 658 w 1442"/>
                <a:gd name="T53" fmla="*/ 1170 h 1389"/>
                <a:gd name="T54" fmla="*/ 357 w 1442"/>
                <a:gd name="T55" fmla="*/ 1133 h 1389"/>
                <a:gd name="T56" fmla="*/ 347 w 1442"/>
                <a:gd name="T57" fmla="*/ 1106 h 1389"/>
                <a:gd name="T58" fmla="*/ 320 w 1442"/>
                <a:gd name="T59" fmla="*/ 1033 h 1389"/>
                <a:gd name="T60" fmla="*/ 219 w 1442"/>
                <a:gd name="T61" fmla="*/ 932 h 1389"/>
                <a:gd name="T62" fmla="*/ 146 w 1442"/>
                <a:gd name="T63" fmla="*/ 877 h 1389"/>
                <a:gd name="T64" fmla="*/ 110 w 1442"/>
                <a:gd name="T65" fmla="*/ 823 h 1389"/>
                <a:gd name="T66" fmla="*/ 46 w 1442"/>
                <a:gd name="T67" fmla="*/ 594 h 1389"/>
                <a:gd name="T68" fmla="*/ 27 w 1442"/>
                <a:gd name="T69" fmla="*/ 429 h 1389"/>
                <a:gd name="T70" fmla="*/ 18 w 1442"/>
                <a:gd name="T71" fmla="*/ 384 h 1389"/>
                <a:gd name="T72" fmla="*/ 0 w 1442"/>
                <a:gd name="T73" fmla="*/ 329 h 1389"/>
                <a:gd name="T74" fmla="*/ 9 w 1442"/>
                <a:gd name="T75" fmla="*/ 146 h 1389"/>
                <a:gd name="T76" fmla="*/ 46 w 1442"/>
                <a:gd name="T77" fmla="*/ 0 h 138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442"/>
                <a:gd name="T118" fmla="*/ 0 h 1389"/>
                <a:gd name="T119" fmla="*/ 1442 w 1442"/>
                <a:gd name="T120" fmla="*/ 1389 h 1389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442" h="1389">
                  <a:moveTo>
                    <a:pt x="46" y="0"/>
                  </a:moveTo>
                  <a:cubicBezTo>
                    <a:pt x="180" y="22"/>
                    <a:pt x="304" y="87"/>
                    <a:pt x="439" y="109"/>
                  </a:cubicBezTo>
                  <a:cubicBezTo>
                    <a:pt x="526" y="141"/>
                    <a:pt x="553" y="139"/>
                    <a:pt x="658" y="146"/>
                  </a:cubicBezTo>
                  <a:cubicBezTo>
                    <a:pt x="733" y="164"/>
                    <a:pt x="810" y="202"/>
                    <a:pt x="887" y="210"/>
                  </a:cubicBezTo>
                  <a:cubicBezTo>
                    <a:pt x="930" y="215"/>
                    <a:pt x="972" y="216"/>
                    <a:pt x="1015" y="219"/>
                  </a:cubicBezTo>
                  <a:cubicBezTo>
                    <a:pt x="1042" y="228"/>
                    <a:pt x="1068" y="243"/>
                    <a:pt x="1097" y="247"/>
                  </a:cubicBezTo>
                  <a:cubicBezTo>
                    <a:pt x="1152" y="255"/>
                    <a:pt x="1262" y="265"/>
                    <a:pt x="1262" y="265"/>
                  </a:cubicBezTo>
                  <a:cubicBezTo>
                    <a:pt x="1350" y="287"/>
                    <a:pt x="1310" y="278"/>
                    <a:pt x="1381" y="292"/>
                  </a:cubicBezTo>
                  <a:cubicBezTo>
                    <a:pt x="1349" y="381"/>
                    <a:pt x="1382" y="478"/>
                    <a:pt x="1353" y="567"/>
                  </a:cubicBezTo>
                  <a:cubicBezTo>
                    <a:pt x="1368" y="859"/>
                    <a:pt x="1324" y="680"/>
                    <a:pt x="1408" y="768"/>
                  </a:cubicBezTo>
                  <a:cubicBezTo>
                    <a:pt x="1430" y="835"/>
                    <a:pt x="1421" y="804"/>
                    <a:pt x="1435" y="859"/>
                  </a:cubicBezTo>
                  <a:cubicBezTo>
                    <a:pt x="1429" y="921"/>
                    <a:pt x="1442" y="940"/>
                    <a:pt x="1408" y="978"/>
                  </a:cubicBezTo>
                  <a:cubicBezTo>
                    <a:pt x="1394" y="994"/>
                    <a:pt x="1362" y="1024"/>
                    <a:pt x="1362" y="1024"/>
                  </a:cubicBezTo>
                  <a:cubicBezTo>
                    <a:pt x="1348" y="1066"/>
                    <a:pt x="1341" y="1105"/>
                    <a:pt x="1317" y="1143"/>
                  </a:cubicBezTo>
                  <a:cubicBezTo>
                    <a:pt x="1314" y="1158"/>
                    <a:pt x="1311" y="1173"/>
                    <a:pt x="1307" y="1188"/>
                  </a:cubicBezTo>
                  <a:cubicBezTo>
                    <a:pt x="1302" y="1207"/>
                    <a:pt x="1289" y="1243"/>
                    <a:pt x="1289" y="1243"/>
                  </a:cubicBezTo>
                  <a:cubicBezTo>
                    <a:pt x="1286" y="1289"/>
                    <a:pt x="1280" y="1334"/>
                    <a:pt x="1280" y="1380"/>
                  </a:cubicBezTo>
                  <a:cubicBezTo>
                    <a:pt x="1280" y="1389"/>
                    <a:pt x="1289" y="1362"/>
                    <a:pt x="1289" y="1353"/>
                  </a:cubicBezTo>
                  <a:cubicBezTo>
                    <a:pt x="1289" y="1332"/>
                    <a:pt x="1275" y="1312"/>
                    <a:pt x="1253" y="1307"/>
                  </a:cubicBezTo>
                  <a:cubicBezTo>
                    <a:pt x="1223" y="1300"/>
                    <a:pt x="1192" y="1301"/>
                    <a:pt x="1161" y="1298"/>
                  </a:cubicBezTo>
                  <a:cubicBezTo>
                    <a:pt x="1152" y="1295"/>
                    <a:pt x="1141" y="1296"/>
                    <a:pt x="1134" y="1289"/>
                  </a:cubicBezTo>
                  <a:cubicBezTo>
                    <a:pt x="1127" y="1282"/>
                    <a:pt x="1130" y="1269"/>
                    <a:pt x="1125" y="1261"/>
                  </a:cubicBezTo>
                  <a:cubicBezTo>
                    <a:pt x="1109" y="1234"/>
                    <a:pt x="1071" y="1193"/>
                    <a:pt x="1042" y="1179"/>
                  </a:cubicBezTo>
                  <a:cubicBezTo>
                    <a:pt x="985" y="1151"/>
                    <a:pt x="933" y="1157"/>
                    <a:pt x="869" y="1152"/>
                  </a:cubicBezTo>
                  <a:cubicBezTo>
                    <a:pt x="812" y="1134"/>
                    <a:pt x="811" y="1133"/>
                    <a:pt x="741" y="1143"/>
                  </a:cubicBezTo>
                  <a:cubicBezTo>
                    <a:pt x="723" y="1149"/>
                    <a:pt x="704" y="1155"/>
                    <a:pt x="686" y="1161"/>
                  </a:cubicBezTo>
                  <a:cubicBezTo>
                    <a:pt x="677" y="1164"/>
                    <a:pt x="658" y="1170"/>
                    <a:pt x="658" y="1170"/>
                  </a:cubicBezTo>
                  <a:cubicBezTo>
                    <a:pt x="527" y="1164"/>
                    <a:pt x="463" y="1172"/>
                    <a:pt x="357" y="1133"/>
                  </a:cubicBezTo>
                  <a:cubicBezTo>
                    <a:pt x="354" y="1124"/>
                    <a:pt x="347" y="1116"/>
                    <a:pt x="347" y="1106"/>
                  </a:cubicBezTo>
                  <a:cubicBezTo>
                    <a:pt x="347" y="1066"/>
                    <a:pt x="381" y="1053"/>
                    <a:pt x="320" y="1033"/>
                  </a:cubicBezTo>
                  <a:cubicBezTo>
                    <a:pt x="294" y="993"/>
                    <a:pt x="265" y="947"/>
                    <a:pt x="219" y="932"/>
                  </a:cubicBezTo>
                  <a:cubicBezTo>
                    <a:pt x="199" y="918"/>
                    <a:pt x="163" y="900"/>
                    <a:pt x="146" y="877"/>
                  </a:cubicBezTo>
                  <a:cubicBezTo>
                    <a:pt x="133" y="860"/>
                    <a:pt x="110" y="823"/>
                    <a:pt x="110" y="823"/>
                  </a:cubicBezTo>
                  <a:cubicBezTo>
                    <a:pt x="90" y="747"/>
                    <a:pt x="71" y="669"/>
                    <a:pt x="46" y="594"/>
                  </a:cubicBezTo>
                  <a:cubicBezTo>
                    <a:pt x="60" y="538"/>
                    <a:pt x="103" y="456"/>
                    <a:pt x="27" y="429"/>
                  </a:cubicBezTo>
                  <a:cubicBezTo>
                    <a:pt x="24" y="414"/>
                    <a:pt x="22" y="399"/>
                    <a:pt x="18" y="384"/>
                  </a:cubicBezTo>
                  <a:cubicBezTo>
                    <a:pt x="13" y="365"/>
                    <a:pt x="0" y="329"/>
                    <a:pt x="0" y="329"/>
                  </a:cubicBezTo>
                  <a:cubicBezTo>
                    <a:pt x="3" y="268"/>
                    <a:pt x="2" y="207"/>
                    <a:pt x="9" y="146"/>
                  </a:cubicBezTo>
                  <a:cubicBezTo>
                    <a:pt x="15" y="95"/>
                    <a:pt x="46" y="54"/>
                    <a:pt x="46" y="0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7" name="AutoShape 22"/>
            <p:cNvSpPr>
              <a:spLocks noChangeArrowheads="1"/>
            </p:cNvSpPr>
            <p:nvPr/>
          </p:nvSpPr>
          <p:spPr bwMode="auto">
            <a:xfrm>
              <a:off x="1677" y="754"/>
              <a:ext cx="2109" cy="318"/>
            </a:xfrm>
            <a:prstGeom prst="wedgeRectCallout">
              <a:avLst>
                <a:gd name="adj1" fmla="val -60102"/>
                <a:gd name="adj2" fmla="val 105347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宋体" pitchFamily="2" charset="-122"/>
                  <a:ea typeface="黑体" pitchFamily="49" charset="-122"/>
                </a:rPr>
                <a:t>1848</a:t>
              </a:r>
              <a:r>
                <a:rPr lang="zh-CN" altLang="en-US" sz="2400" b="1" dirty="0">
                  <a:solidFill>
                    <a:srgbClr val="FF0000"/>
                  </a:solidFill>
                  <a:latin typeface="宋体" pitchFamily="2" charset="-122"/>
                  <a:ea typeface="黑体" pitchFamily="49" charset="-122"/>
                </a:rPr>
                <a:t>年从墨西哥夺</a:t>
              </a:r>
              <a:r>
                <a:rPr lang="zh-CN" altLang="en-US" sz="2800" b="1" dirty="0">
                  <a:solidFill>
                    <a:srgbClr val="FF0000"/>
                  </a:solidFill>
                  <a:latin typeface="宋体" pitchFamily="2" charset="-122"/>
                  <a:ea typeface="黑体" pitchFamily="49" charset="-122"/>
                </a:rPr>
                <a:t>取</a:t>
              </a:r>
            </a:p>
          </p:txBody>
        </p:sp>
      </p:grpSp>
      <p:grpSp>
        <p:nvGrpSpPr>
          <p:cNvPr id="8" name="Group 23"/>
          <p:cNvGrpSpPr>
            <a:grpSpLocks/>
          </p:cNvGrpSpPr>
          <p:nvPr/>
        </p:nvGrpSpPr>
        <p:grpSpPr bwMode="auto">
          <a:xfrm>
            <a:off x="179512" y="3573016"/>
            <a:ext cx="3022600" cy="1216025"/>
            <a:chOff x="0" y="2075"/>
            <a:chExt cx="1904" cy="766"/>
          </a:xfrm>
        </p:grpSpPr>
        <p:sp>
          <p:nvSpPr>
            <p:cNvPr id="7184" name="Freeform 24"/>
            <p:cNvSpPr>
              <a:spLocks noChangeArrowheads="1"/>
            </p:cNvSpPr>
            <p:nvPr/>
          </p:nvSpPr>
          <p:spPr bwMode="auto">
            <a:xfrm>
              <a:off x="1179" y="2075"/>
              <a:ext cx="686" cy="284"/>
            </a:xfrm>
            <a:custGeom>
              <a:avLst/>
              <a:gdLst>
                <a:gd name="T0" fmla="*/ 0 w 686"/>
                <a:gd name="T1" fmla="*/ 37 h 284"/>
                <a:gd name="T2" fmla="*/ 156 w 686"/>
                <a:gd name="T3" fmla="*/ 156 h 284"/>
                <a:gd name="T4" fmla="*/ 284 w 686"/>
                <a:gd name="T5" fmla="*/ 229 h 284"/>
                <a:gd name="T6" fmla="*/ 476 w 686"/>
                <a:gd name="T7" fmla="*/ 284 h 284"/>
                <a:gd name="T8" fmla="*/ 558 w 686"/>
                <a:gd name="T9" fmla="*/ 275 h 284"/>
                <a:gd name="T10" fmla="*/ 576 w 686"/>
                <a:gd name="T11" fmla="*/ 256 h 284"/>
                <a:gd name="T12" fmla="*/ 586 w 686"/>
                <a:gd name="T13" fmla="*/ 229 h 284"/>
                <a:gd name="T14" fmla="*/ 686 w 686"/>
                <a:gd name="T15" fmla="*/ 220 h 284"/>
                <a:gd name="T16" fmla="*/ 558 w 686"/>
                <a:gd name="T17" fmla="*/ 174 h 284"/>
                <a:gd name="T18" fmla="*/ 476 w 686"/>
                <a:gd name="T19" fmla="*/ 101 h 284"/>
                <a:gd name="T20" fmla="*/ 467 w 686"/>
                <a:gd name="T21" fmla="*/ 74 h 284"/>
                <a:gd name="T22" fmla="*/ 439 w 686"/>
                <a:gd name="T23" fmla="*/ 64 h 284"/>
                <a:gd name="T24" fmla="*/ 430 w 686"/>
                <a:gd name="T25" fmla="*/ 37 h 284"/>
                <a:gd name="T26" fmla="*/ 275 w 686"/>
                <a:gd name="T27" fmla="*/ 0 h 284"/>
                <a:gd name="T28" fmla="*/ 138 w 686"/>
                <a:gd name="T29" fmla="*/ 10 h 284"/>
                <a:gd name="T30" fmla="*/ 119 w 686"/>
                <a:gd name="T31" fmla="*/ 28 h 284"/>
                <a:gd name="T32" fmla="*/ 0 w 686"/>
                <a:gd name="T33" fmla="*/ 37 h 28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86"/>
                <a:gd name="T52" fmla="*/ 0 h 284"/>
                <a:gd name="T53" fmla="*/ 686 w 686"/>
                <a:gd name="T54" fmla="*/ 284 h 28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86" h="284">
                  <a:moveTo>
                    <a:pt x="0" y="37"/>
                  </a:moveTo>
                  <a:cubicBezTo>
                    <a:pt x="44" y="79"/>
                    <a:pt x="98" y="137"/>
                    <a:pt x="156" y="156"/>
                  </a:cubicBezTo>
                  <a:cubicBezTo>
                    <a:pt x="186" y="200"/>
                    <a:pt x="234" y="214"/>
                    <a:pt x="284" y="229"/>
                  </a:cubicBezTo>
                  <a:cubicBezTo>
                    <a:pt x="350" y="248"/>
                    <a:pt x="408" y="273"/>
                    <a:pt x="476" y="284"/>
                  </a:cubicBezTo>
                  <a:cubicBezTo>
                    <a:pt x="503" y="281"/>
                    <a:pt x="532" y="282"/>
                    <a:pt x="558" y="275"/>
                  </a:cubicBezTo>
                  <a:cubicBezTo>
                    <a:pt x="566" y="273"/>
                    <a:pt x="571" y="263"/>
                    <a:pt x="576" y="256"/>
                  </a:cubicBezTo>
                  <a:cubicBezTo>
                    <a:pt x="581" y="248"/>
                    <a:pt x="577" y="232"/>
                    <a:pt x="586" y="229"/>
                  </a:cubicBezTo>
                  <a:cubicBezTo>
                    <a:pt x="618" y="219"/>
                    <a:pt x="653" y="223"/>
                    <a:pt x="686" y="220"/>
                  </a:cubicBezTo>
                  <a:cubicBezTo>
                    <a:pt x="654" y="169"/>
                    <a:pt x="622" y="181"/>
                    <a:pt x="558" y="174"/>
                  </a:cubicBezTo>
                  <a:cubicBezTo>
                    <a:pt x="522" y="162"/>
                    <a:pt x="493" y="136"/>
                    <a:pt x="476" y="101"/>
                  </a:cubicBezTo>
                  <a:cubicBezTo>
                    <a:pt x="472" y="93"/>
                    <a:pt x="474" y="81"/>
                    <a:pt x="467" y="74"/>
                  </a:cubicBezTo>
                  <a:cubicBezTo>
                    <a:pt x="460" y="67"/>
                    <a:pt x="448" y="67"/>
                    <a:pt x="439" y="64"/>
                  </a:cubicBezTo>
                  <a:cubicBezTo>
                    <a:pt x="436" y="55"/>
                    <a:pt x="438" y="42"/>
                    <a:pt x="430" y="37"/>
                  </a:cubicBezTo>
                  <a:cubicBezTo>
                    <a:pt x="392" y="10"/>
                    <a:pt x="318" y="10"/>
                    <a:pt x="275" y="0"/>
                  </a:cubicBezTo>
                  <a:cubicBezTo>
                    <a:pt x="229" y="3"/>
                    <a:pt x="183" y="2"/>
                    <a:pt x="138" y="10"/>
                  </a:cubicBezTo>
                  <a:cubicBezTo>
                    <a:pt x="129" y="12"/>
                    <a:pt x="128" y="26"/>
                    <a:pt x="119" y="28"/>
                  </a:cubicBezTo>
                  <a:cubicBezTo>
                    <a:pt x="80" y="36"/>
                    <a:pt x="0" y="37"/>
                    <a:pt x="0" y="37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5" name="AutoShape 25"/>
            <p:cNvSpPr>
              <a:spLocks noChangeArrowheads="1"/>
            </p:cNvSpPr>
            <p:nvPr/>
          </p:nvSpPr>
          <p:spPr bwMode="auto">
            <a:xfrm>
              <a:off x="0" y="2568"/>
              <a:ext cx="1904" cy="273"/>
            </a:xfrm>
            <a:prstGeom prst="wedgeRectCallout">
              <a:avLst>
                <a:gd name="adj1" fmla="val 30884"/>
                <a:gd name="adj2" fmla="val -154764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Bef>
                  <a:spcPct val="20000"/>
                </a:spcBef>
              </a:pPr>
              <a:r>
                <a:rPr lang="en-US" altLang="zh-CN" sz="2000" b="1" dirty="0">
                  <a:solidFill>
                    <a:srgbClr val="FF0000"/>
                  </a:solidFill>
                  <a:latin typeface="宋体" pitchFamily="2" charset="-122"/>
                  <a:ea typeface="黑体" pitchFamily="49" charset="-122"/>
                </a:rPr>
                <a:t>1853</a:t>
              </a:r>
              <a:r>
                <a:rPr lang="zh-CN" altLang="en-US" sz="2000" b="1" dirty="0">
                  <a:solidFill>
                    <a:srgbClr val="FF0000"/>
                  </a:solidFill>
                  <a:latin typeface="宋体" pitchFamily="2" charset="-122"/>
                  <a:ea typeface="黑体" pitchFamily="49" charset="-122"/>
                </a:rPr>
                <a:t>年从墨西哥购得</a:t>
              </a:r>
            </a:p>
          </p:txBody>
        </p:sp>
      </p:grpSp>
      <p:pic>
        <p:nvPicPr>
          <p:cNvPr id="28699" name="Picture 27" descr="1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2743200"/>
            <a:ext cx="4237038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44" name="Text Box 28"/>
          <p:cNvSpPr txBox="1">
            <a:spLocks noChangeArrowheads="1"/>
          </p:cNvSpPr>
          <p:nvPr/>
        </p:nvSpPr>
        <p:spPr bwMode="auto">
          <a:xfrm>
            <a:off x="7000875" y="2590800"/>
            <a:ext cx="596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b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latin typeface="Comic Sans MS" pitchFamily="66" charset="0"/>
                <a:ea typeface="黑体" pitchFamily="49" charset="-122"/>
              </a:rPr>
              <a:t>东</a:t>
            </a:r>
          </a:p>
        </p:txBody>
      </p:sp>
      <p:sp>
        <p:nvSpPr>
          <p:cNvPr id="34845" name="Text Box 29"/>
          <p:cNvSpPr txBox="1">
            <a:spLocks noChangeArrowheads="1"/>
          </p:cNvSpPr>
          <p:nvPr/>
        </p:nvSpPr>
        <p:spPr bwMode="auto">
          <a:xfrm>
            <a:off x="2051050" y="2643188"/>
            <a:ext cx="5969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b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latin typeface="Comic Sans MS" pitchFamily="66" charset="0"/>
                <a:ea typeface="黑体" pitchFamily="49" charset="-122"/>
              </a:rPr>
              <a:t>西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51520" y="0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探究一  美国领土的扩张</a:t>
            </a:r>
            <a:endParaRPr lang="zh-CN" altLang="en-US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932040" y="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34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4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animBg="1"/>
      <p:bldP spid="34820" grpId="0"/>
      <p:bldP spid="34844" grpId="0"/>
      <p:bldP spid="348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>
            <a:spLocks noChangeArrowheads="1"/>
          </p:cNvSpPr>
          <p:nvPr/>
        </p:nvSpPr>
        <p:spPr bwMode="auto">
          <a:xfrm>
            <a:off x="0" y="0"/>
            <a:ext cx="9144000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ea typeface="华文中宋" pitchFamily="2" charset="-122"/>
                <a:sym typeface="Arial" pitchFamily="34" charset="0"/>
              </a:rPr>
              <a:t>下列材料各反映两种经济制度哪些方面存在矛盾？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ea typeface="华文中宋" pitchFamily="2" charset="-122"/>
                <a:sym typeface="Arial" pitchFamily="34" charset="0"/>
              </a:rPr>
              <a:t>       </a:t>
            </a:r>
            <a:r>
              <a:rPr lang="zh-CN" altLang="en-US" sz="2800" b="1" dirty="0">
                <a:solidFill>
                  <a:srgbClr val="FF0000"/>
                </a:solidFill>
                <a:ea typeface="华文中宋" pitchFamily="2" charset="-122"/>
                <a:sym typeface="Arial" pitchFamily="34" charset="0"/>
              </a:rPr>
              <a:t>材料一：</a:t>
            </a:r>
            <a:r>
              <a:rPr lang="zh-CN" altLang="en-US" sz="2800" b="1" dirty="0">
                <a:ea typeface="华文中宋" pitchFamily="2" charset="-122"/>
                <a:sym typeface="宋体" pitchFamily="2" charset="-122"/>
              </a:rPr>
              <a:t>北方需要利用南方的棉花等原料，同时也需要掌握南方的市场，销售北方生产的工业品</a:t>
            </a:r>
            <a:r>
              <a:rPr lang="en-US" altLang="zh-CN" sz="2800" b="1" dirty="0">
                <a:ea typeface="华文中宋" pitchFamily="2" charset="-122"/>
                <a:sym typeface="宋体" pitchFamily="2" charset="-122"/>
              </a:rPr>
              <a:t>,</a:t>
            </a:r>
            <a:r>
              <a:rPr lang="zh-CN" altLang="en-US" sz="2800" b="1" dirty="0">
                <a:ea typeface="华文中宋" pitchFamily="2" charset="-122"/>
                <a:sym typeface="宋体" pitchFamily="2" charset="-122"/>
              </a:rPr>
              <a:t>而</a:t>
            </a:r>
            <a:r>
              <a:rPr lang="zh-CN" altLang="en-US" sz="2800" b="1" dirty="0">
                <a:ea typeface="华文中宋" pitchFamily="2" charset="-122"/>
                <a:sym typeface="Arial" pitchFamily="34" charset="0"/>
              </a:rPr>
              <a:t>南方的种植园主把棉花和其他原料运往英国，从英国输入大批工业品。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ea typeface="华文中宋" pitchFamily="2" charset="-122"/>
                <a:sym typeface="Arial" pitchFamily="34" charset="0"/>
              </a:rPr>
              <a:t>材料二：</a:t>
            </a:r>
            <a:r>
              <a:rPr lang="zh-CN" altLang="en-US" sz="2800" b="1" dirty="0">
                <a:ea typeface="华文中宋" pitchFamily="2" charset="-122"/>
                <a:sym typeface="Arial" pitchFamily="34" charset="0"/>
              </a:rPr>
              <a:t>北方资产阶级希望提高关税，保护本土工业，南方种植园奴隶主主张自由贸易，使其得到廉价进口货。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ea typeface="华文中宋" pitchFamily="2" charset="-122"/>
                <a:sym typeface="Arial" pitchFamily="34" charset="0"/>
              </a:rPr>
              <a:t> 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ea typeface="华文中宋" pitchFamily="2" charset="-122"/>
                <a:sym typeface="Arial" pitchFamily="34" charset="0"/>
              </a:rPr>
              <a:t>材料三：</a:t>
            </a:r>
            <a:r>
              <a:rPr lang="zh-CN" altLang="en-US" sz="2800" b="1" dirty="0">
                <a:ea typeface="华文中宋" pitchFamily="2" charset="-122"/>
                <a:sym typeface="Arial" pitchFamily="34" charset="0"/>
              </a:rPr>
              <a:t>南方种植园奴隶主采用奴隶制生产方式占有大量劳动力；北方资本主义经济发展需要大量廉价自由劳动力。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zh-CN" altLang="en-US" sz="2800" b="1" dirty="0">
              <a:solidFill>
                <a:schemeClr val="tx2"/>
              </a:solidFill>
              <a:ea typeface="华文中宋" pitchFamily="2" charset="-122"/>
              <a:sym typeface="Arial" pitchFamily="34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ea typeface="华文中宋" pitchFamily="2" charset="-122"/>
                <a:sym typeface="Arial" pitchFamily="34" charset="0"/>
              </a:rPr>
              <a:t>材料四：</a:t>
            </a:r>
            <a:r>
              <a:rPr lang="zh-CN" altLang="en-US" sz="2800" b="1" dirty="0">
                <a:ea typeface="华文中宋" pitchFamily="2" charset="-122"/>
                <a:sym typeface="Arial" pitchFamily="34" charset="0"/>
              </a:rPr>
              <a:t>对于新扩张的西部领土，北方希望以自由州身份加入联邦；南部希望以蓄奴州身份加入联邦。</a:t>
            </a:r>
          </a:p>
        </p:txBody>
      </p:sp>
      <p:sp>
        <p:nvSpPr>
          <p:cNvPr id="39939" name="Text Box 3"/>
          <p:cNvSpPr>
            <a:spLocks noChangeArrowheads="1"/>
          </p:cNvSpPr>
          <p:nvPr/>
        </p:nvSpPr>
        <p:spPr bwMode="auto">
          <a:xfrm>
            <a:off x="6156325" y="1844675"/>
            <a:ext cx="2286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Arial" pitchFamily="34" charset="0"/>
              </a:rPr>
              <a:t>原料、市场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9940" name="Text Box 4"/>
          <p:cNvSpPr>
            <a:spLocks noChangeArrowheads="1"/>
          </p:cNvSpPr>
          <p:nvPr/>
        </p:nvSpPr>
        <p:spPr bwMode="auto">
          <a:xfrm>
            <a:off x="6372225" y="3284538"/>
            <a:ext cx="2286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Arial" pitchFamily="34" charset="0"/>
              </a:rPr>
              <a:t>关税税率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9941" name="Text Box 5"/>
          <p:cNvSpPr>
            <a:spLocks noChangeArrowheads="1"/>
          </p:cNvSpPr>
          <p:nvPr/>
        </p:nvSpPr>
        <p:spPr bwMode="auto">
          <a:xfrm>
            <a:off x="6516688" y="4868863"/>
            <a:ext cx="2286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Arial" pitchFamily="34" charset="0"/>
              </a:rPr>
              <a:t>劳动力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9942" name="Text Box 6"/>
          <p:cNvSpPr>
            <a:spLocks noChangeArrowheads="1"/>
          </p:cNvSpPr>
          <p:nvPr/>
        </p:nvSpPr>
        <p:spPr bwMode="auto">
          <a:xfrm>
            <a:off x="6191250" y="6338888"/>
            <a:ext cx="29527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Arial" pitchFamily="34" charset="0"/>
              </a:rPr>
              <a:t>处理西部土地</a:t>
            </a:r>
            <a:endParaRPr lang="zh-CN" altLang="en-US" sz="20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12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17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22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ldLvl="0"/>
      <p:bldP spid="39940" grpId="0" bldLvl="0"/>
      <p:bldP spid="39941" grpId="0" bldLvl="0"/>
      <p:bldP spid="39942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3"/>
          <p:cNvSpPr txBox="1">
            <a:spLocks noChangeArrowheads="1"/>
          </p:cNvSpPr>
          <p:nvPr/>
        </p:nvSpPr>
        <p:spPr bwMode="auto">
          <a:xfrm>
            <a:off x="1403648" y="836712"/>
            <a:ext cx="11715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ea typeface="幼圆" pitchFamily="49" charset="-122"/>
              </a:rPr>
              <a:t>原料</a:t>
            </a:r>
          </a:p>
        </p:txBody>
      </p:sp>
      <p:sp>
        <p:nvSpPr>
          <p:cNvPr id="10243" name="Text Box 4"/>
          <p:cNvSpPr txBox="1">
            <a:spLocks noChangeArrowheads="1"/>
          </p:cNvSpPr>
          <p:nvPr/>
        </p:nvSpPr>
        <p:spPr bwMode="auto">
          <a:xfrm>
            <a:off x="1475656" y="1772816"/>
            <a:ext cx="11525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ea typeface="幼圆" pitchFamily="49" charset="-122"/>
              </a:rPr>
              <a:t>市场</a:t>
            </a:r>
          </a:p>
        </p:txBody>
      </p:sp>
      <p:sp>
        <p:nvSpPr>
          <p:cNvPr id="10244" name="Text Box 5"/>
          <p:cNvSpPr txBox="1">
            <a:spLocks noChangeArrowheads="1"/>
          </p:cNvSpPr>
          <p:nvPr/>
        </p:nvSpPr>
        <p:spPr bwMode="auto">
          <a:xfrm>
            <a:off x="1547813" y="2852738"/>
            <a:ext cx="12239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ea typeface="幼圆" pitchFamily="49" charset="-122"/>
              </a:rPr>
              <a:t>关税</a:t>
            </a:r>
          </a:p>
        </p:txBody>
      </p:sp>
      <p:sp>
        <p:nvSpPr>
          <p:cNvPr id="10245" name="Text Box 6"/>
          <p:cNvSpPr txBox="1">
            <a:spLocks noChangeArrowheads="1"/>
          </p:cNvSpPr>
          <p:nvPr/>
        </p:nvSpPr>
        <p:spPr bwMode="auto">
          <a:xfrm>
            <a:off x="1331913" y="3860800"/>
            <a:ext cx="15128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ea typeface="幼圆" pitchFamily="49" charset="-122"/>
              </a:rPr>
              <a:t>劳动力</a:t>
            </a:r>
          </a:p>
        </p:txBody>
      </p:sp>
      <p:sp>
        <p:nvSpPr>
          <p:cNvPr id="10246" name="Text Box 7"/>
          <p:cNvSpPr txBox="1">
            <a:spLocks noChangeArrowheads="1"/>
          </p:cNvSpPr>
          <p:nvPr/>
        </p:nvSpPr>
        <p:spPr bwMode="auto">
          <a:xfrm>
            <a:off x="1259632" y="4797152"/>
            <a:ext cx="158273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ea typeface="幼圆" pitchFamily="49" charset="-122"/>
              </a:rPr>
              <a:t>处理西</a:t>
            </a:r>
          </a:p>
          <a:p>
            <a:r>
              <a:rPr lang="zh-CN" altLang="en-US" sz="3200" b="1" dirty="0">
                <a:ea typeface="幼圆" pitchFamily="49" charset="-122"/>
              </a:rPr>
              <a:t>部土地</a:t>
            </a:r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2987824" y="476672"/>
            <a:ext cx="10081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ea typeface="幼圆" pitchFamily="49" charset="-122"/>
              </a:rPr>
              <a:t>北方：</a:t>
            </a:r>
          </a:p>
        </p:txBody>
      </p:sp>
      <p:sp>
        <p:nvSpPr>
          <p:cNvPr id="40969" name="Text Box 9"/>
          <p:cNvSpPr txBox="1">
            <a:spLocks noChangeArrowheads="1"/>
          </p:cNvSpPr>
          <p:nvPr/>
        </p:nvSpPr>
        <p:spPr bwMode="auto">
          <a:xfrm>
            <a:off x="4139952" y="548680"/>
            <a:ext cx="25923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ea typeface="幼圆" pitchFamily="49" charset="-122"/>
              </a:rPr>
              <a:t>需要工业原料</a:t>
            </a:r>
          </a:p>
        </p:txBody>
      </p:sp>
      <p:sp>
        <p:nvSpPr>
          <p:cNvPr id="40970" name="Text Box 10"/>
          <p:cNvSpPr txBox="1">
            <a:spLocks noChangeArrowheads="1"/>
          </p:cNvSpPr>
          <p:nvPr/>
        </p:nvSpPr>
        <p:spPr bwMode="auto">
          <a:xfrm>
            <a:off x="2987675" y="981075"/>
            <a:ext cx="14589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66"/>
                </a:solidFill>
                <a:ea typeface="幼圆" pitchFamily="49" charset="-122"/>
              </a:rPr>
              <a:t>南方：</a:t>
            </a:r>
          </a:p>
        </p:txBody>
      </p:sp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4067175" y="981075"/>
            <a:ext cx="4608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ea typeface="幼圆" pitchFamily="49" charset="-122"/>
              </a:rPr>
              <a:t>把棉花等工业原料运往英国</a:t>
            </a:r>
          </a:p>
        </p:txBody>
      </p:sp>
      <p:sp>
        <p:nvSpPr>
          <p:cNvPr id="40972" name="Text Box 12"/>
          <p:cNvSpPr txBox="1">
            <a:spLocks noChangeArrowheads="1"/>
          </p:cNvSpPr>
          <p:nvPr/>
        </p:nvSpPr>
        <p:spPr bwMode="auto">
          <a:xfrm>
            <a:off x="2987675" y="1484313"/>
            <a:ext cx="14398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ea typeface="幼圆" pitchFamily="49" charset="-122"/>
              </a:rPr>
              <a:t>北方：</a:t>
            </a:r>
          </a:p>
        </p:txBody>
      </p:sp>
      <p:sp>
        <p:nvSpPr>
          <p:cNvPr id="40973" name="Text Box 13"/>
          <p:cNvSpPr txBox="1">
            <a:spLocks noChangeArrowheads="1"/>
          </p:cNvSpPr>
          <p:nvPr/>
        </p:nvSpPr>
        <p:spPr bwMode="auto">
          <a:xfrm>
            <a:off x="4067175" y="1484313"/>
            <a:ext cx="25923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ea typeface="幼圆" pitchFamily="49" charset="-122"/>
              </a:rPr>
              <a:t>需要销售市场</a:t>
            </a:r>
          </a:p>
        </p:txBody>
      </p:sp>
      <p:sp>
        <p:nvSpPr>
          <p:cNvPr id="40974" name="Text Box 14"/>
          <p:cNvSpPr txBox="1">
            <a:spLocks noChangeArrowheads="1"/>
          </p:cNvSpPr>
          <p:nvPr/>
        </p:nvSpPr>
        <p:spPr bwMode="auto">
          <a:xfrm>
            <a:off x="2987675" y="1989138"/>
            <a:ext cx="15128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66"/>
                </a:solidFill>
                <a:ea typeface="幼圆" pitchFamily="49" charset="-122"/>
              </a:rPr>
              <a:t>南方：</a:t>
            </a:r>
          </a:p>
        </p:txBody>
      </p:sp>
      <p:sp>
        <p:nvSpPr>
          <p:cNvPr id="40975" name="Text Box 15"/>
          <p:cNvSpPr txBox="1">
            <a:spLocks noChangeArrowheads="1"/>
          </p:cNvSpPr>
          <p:nvPr/>
        </p:nvSpPr>
        <p:spPr bwMode="auto">
          <a:xfrm>
            <a:off x="4067175" y="1989138"/>
            <a:ext cx="47529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ea typeface="幼圆" pitchFamily="49" charset="-122"/>
              </a:rPr>
              <a:t>从英国进口大量廉价工业品</a:t>
            </a:r>
          </a:p>
        </p:txBody>
      </p:sp>
      <p:sp>
        <p:nvSpPr>
          <p:cNvPr id="40976" name="Text Box 16"/>
          <p:cNvSpPr txBox="1">
            <a:spLocks noChangeArrowheads="1"/>
          </p:cNvSpPr>
          <p:nvPr/>
        </p:nvSpPr>
        <p:spPr bwMode="auto">
          <a:xfrm>
            <a:off x="3059113" y="2565400"/>
            <a:ext cx="1295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ea typeface="幼圆" pitchFamily="49" charset="-122"/>
              </a:rPr>
              <a:t>北方：</a:t>
            </a:r>
          </a:p>
        </p:txBody>
      </p:sp>
      <p:sp>
        <p:nvSpPr>
          <p:cNvPr id="40977" name="Text Box 17"/>
          <p:cNvSpPr txBox="1">
            <a:spLocks noChangeArrowheads="1"/>
          </p:cNvSpPr>
          <p:nvPr/>
        </p:nvSpPr>
        <p:spPr bwMode="auto">
          <a:xfrm>
            <a:off x="4067175" y="2565400"/>
            <a:ext cx="4608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ea typeface="幼圆" pitchFamily="49" charset="-122"/>
              </a:rPr>
              <a:t>提高关税，保护本国工业</a:t>
            </a:r>
          </a:p>
        </p:txBody>
      </p:sp>
      <p:sp>
        <p:nvSpPr>
          <p:cNvPr id="40978" name="Text Box 18"/>
          <p:cNvSpPr txBox="1">
            <a:spLocks noChangeArrowheads="1"/>
          </p:cNvSpPr>
          <p:nvPr/>
        </p:nvSpPr>
        <p:spPr bwMode="auto">
          <a:xfrm>
            <a:off x="3059113" y="3141663"/>
            <a:ext cx="13684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66"/>
                </a:solidFill>
                <a:ea typeface="幼圆" pitchFamily="49" charset="-122"/>
              </a:rPr>
              <a:t>南方：</a:t>
            </a:r>
          </a:p>
        </p:txBody>
      </p:sp>
      <p:sp>
        <p:nvSpPr>
          <p:cNvPr id="40979" name="Text Box 19"/>
          <p:cNvSpPr txBox="1">
            <a:spLocks noChangeArrowheads="1"/>
          </p:cNvSpPr>
          <p:nvPr/>
        </p:nvSpPr>
        <p:spPr bwMode="auto">
          <a:xfrm>
            <a:off x="4030663" y="3141663"/>
            <a:ext cx="51133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ea typeface="幼圆" pitchFamily="49" charset="-122"/>
              </a:rPr>
              <a:t>降低关税，进口廉价英国货</a:t>
            </a:r>
          </a:p>
        </p:txBody>
      </p:sp>
      <p:sp>
        <p:nvSpPr>
          <p:cNvPr id="40980" name="Text Box 20"/>
          <p:cNvSpPr txBox="1">
            <a:spLocks noChangeArrowheads="1"/>
          </p:cNvSpPr>
          <p:nvPr/>
        </p:nvSpPr>
        <p:spPr bwMode="auto">
          <a:xfrm>
            <a:off x="2987675" y="3716338"/>
            <a:ext cx="14398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幼圆" pitchFamily="49" charset="-122"/>
              </a:rPr>
              <a:t>北方：</a:t>
            </a:r>
          </a:p>
        </p:txBody>
      </p:sp>
      <p:sp>
        <p:nvSpPr>
          <p:cNvPr id="40981" name="Text Box 21"/>
          <p:cNvSpPr txBox="1">
            <a:spLocks noChangeArrowheads="1"/>
          </p:cNvSpPr>
          <p:nvPr/>
        </p:nvSpPr>
        <p:spPr bwMode="auto">
          <a:xfrm>
            <a:off x="2987675" y="4221163"/>
            <a:ext cx="15128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66"/>
                </a:solidFill>
                <a:ea typeface="幼圆" pitchFamily="49" charset="-122"/>
              </a:rPr>
              <a:t>南方：</a:t>
            </a:r>
          </a:p>
        </p:txBody>
      </p:sp>
      <p:sp>
        <p:nvSpPr>
          <p:cNvPr id="40982" name="Text Box 22"/>
          <p:cNvSpPr txBox="1">
            <a:spLocks noChangeArrowheads="1"/>
          </p:cNvSpPr>
          <p:nvPr/>
        </p:nvSpPr>
        <p:spPr bwMode="auto">
          <a:xfrm>
            <a:off x="2987675" y="4797425"/>
            <a:ext cx="14398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ea typeface="幼圆" pitchFamily="49" charset="-122"/>
              </a:rPr>
              <a:t>北方：</a:t>
            </a:r>
          </a:p>
        </p:txBody>
      </p:sp>
      <p:sp>
        <p:nvSpPr>
          <p:cNvPr id="40983" name="Text Box 23"/>
          <p:cNvSpPr txBox="1">
            <a:spLocks noChangeArrowheads="1"/>
          </p:cNvSpPr>
          <p:nvPr/>
        </p:nvSpPr>
        <p:spPr bwMode="auto">
          <a:xfrm>
            <a:off x="2987675" y="5373688"/>
            <a:ext cx="14398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66"/>
                </a:solidFill>
                <a:ea typeface="幼圆" pitchFamily="49" charset="-122"/>
              </a:rPr>
              <a:t>南方：</a:t>
            </a:r>
          </a:p>
        </p:txBody>
      </p:sp>
      <p:sp>
        <p:nvSpPr>
          <p:cNvPr id="10263" name="Text Box 24"/>
          <p:cNvSpPr txBox="1">
            <a:spLocks noChangeArrowheads="1"/>
          </p:cNvSpPr>
          <p:nvPr/>
        </p:nvSpPr>
        <p:spPr bwMode="auto">
          <a:xfrm>
            <a:off x="808038" y="26558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 sz="2800" b="1">
              <a:solidFill>
                <a:srgbClr val="000066"/>
              </a:solidFill>
              <a:ea typeface="幼圆" pitchFamily="49" charset="-122"/>
            </a:endParaRPr>
          </a:p>
        </p:txBody>
      </p:sp>
      <p:sp>
        <p:nvSpPr>
          <p:cNvPr id="10264" name="Text Box 25"/>
          <p:cNvSpPr txBox="1">
            <a:spLocks noChangeArrowheads="1"/>
          </p:cNvSpPr>
          <p:nvPr/>
        </p:nvSpPr>
        <p:spPr bwMode="auto">
          <a:xfrm>
            <a:off x="592138" y="2584450"/>
            <a:ext cx="184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 sz="2800" b="1">
              <a:solidFill>
                <a:srgbClr val="000066"/>
              </a:solidFill>
              <a:ea typeface="幼圆" pitchFamily="49" charset="-122"/>
            </a:endParaRPr>
          </a:p>
        </p:txBody>
      </p:sp>
      <p:sp>
        <p:nvSpPr>
          <p:cNvPr id="10265" name="AutoShape 26"/>
          <p:cNvSpPr>
            <a:spLocks/>
          </p:cNvSpPr>
          <p:nvPr/>
        </p:nvSpPr>
        <p:spPr bwMode="auto">
          <a:xfrm>
            <a:off x="684213" y="1844675"/>
            <a:ext cx="71437" cy="1152525"/>
          </a:xfrm>
          <a:prstGeom prst="leftBrace">
            <a:avLst>
              <a:gd name="adj1" fmla="val 134371"/>
              <a:gd name="adj2" fmla="val 50000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40988" name="AutoShape 28"/>
          <p:cNvSpPr>
            <a:spLocks/>
          </p:cNvSpPr>
          <p:nvPr/>
        </p:nvSpPr>
        <p:spPr bwMode="auto">
          <a:xfrm>
            <a:off x="2700338" y="1628775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40989" name="AutoShape 29"/>
          <p:cNvSpPr>
            <a:spLocks/>
          </p:cNvSpPr>
          <p:nvPr/>
        </p:nvSpPr>
        <p:spPr bwMode="auto">
          <a:xfrm>
            <a:off x="2700338" y="2708275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40990" name="Text Box 30"/>
          <p:cNvSpPr txBox="1">
            <a:spLocks noChangeArrowheads="1"/>
          </p:cNvSpPr>
          <p:nvPr/>
        </p:nvSpPr>
        <p:spPr bwMode="auto">
          <a:xfrm>
            <a:off x="4067175" y="3716338"/>
            <a:ext cx="38179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ea typeface="幼圆" pitchFamily="49" charset="-122"/>
              </a:rPr>
              <a:t>需要大量自由劳动力</a:t>
            </a:r>
          </a:p>
        </p:txBody>
      </p:sp>
      <p:sp>
        <p:nvSpPr>
          <p:cNvPr id="40991" name="Text Box 31"/>
          <p:cNvSpPr txBox="1">
            <a:spLocks noChangeArrowheads="1"/>
          </p:cNvSpPr>
          <p:nvPr/>
        </p:nvSpPr>
        <p:spPr bwMode="auto">
          <a:xfrm>
            <a:off x="4067175" y="4221163"/>
            <a:ext cx="28813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66"/>
                </a:solidFill>
                <a:ea typeface="幼圆" pitchFamily="49" charset="-122"/>
              </a:rPr>
              <a:t>占据着大量奴隶</a:t>
            </a:r>
          </a:p>
        </p:txBody>
      </p:sp>
      <p:sp>
        <p:nvSpPr>
          <p:cNvPr id="40992" name="Text Box 32"/>
          <p:cNvSpPr txBox="1">
            <a:spLocks noChangeArrowheads="1"/>
          </p:cNvSpPr>
          <p:nvPr/>
        </p:nvSpPr>
        <p:spPr bwMode="auto">
          <a:xfrm>
            <a:off x="4140200" y="5373688"/>
            <a:ext cx="14398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66"/>
                </a:solidFill>
                <a:ea typeface="幼圆" pitchFamily="49" charset="-122"/>
              </a:rPr>
              <a:t>蓄奴州</a:t>
            </a:r>
          </a:p>
        </p:txBody>
      </p:sp>
      <p:sp>
        <p:nvSpPr>
          <p:cNvPr id="40993" name="Text Box 33"/>
          <p:cNvSpPr txBox="1">
            <a:spLocks noChangeArrowheads="1"/>
          </p:cNvSpPr>
          <p:nvPr/>
        </p:nvSpPr>
        <p:spPr bwMode="auto">
          <a:xfrm>
            <a:off x="4140200" y="4797425"/>
            <a:ext cx="14398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ea typeface="幼圆" pitchFamily="49" charset="-122"/>
              </a:rPr>
              <a:t>自由州</a:t>
            </a:r>
          </a:p>
        </p:txBody>
      </p:sp>
      <p:sp>
        <p:nvSpPr>
          <p:cNvPr id="40994" name="AutoShape 34"/>
          <p:cNvSpPr>
            <a:spLocks/>
          </p:cNvSpPr>
          <p:nvPr/>
        </p:nvSpPr>
        <p:spPr bwMode="auto">
          <a:xfrm>
            <a:off x="2700338" y="3789363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40995" name="AutoShape 35"/>
          <p:cNvSpPr>
            <a:spLocks/>
          </p:cNvSpPr>
          <p:nvPr/>
        </p:nvSpPr>
        <p:spPr bwMode="auto">
          <a:xfrm>
            <a:off x="2843213" y="4941888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275" name="AutoShape 36"/>
          <p:cNvSpPr>
            <a:spLocks/>
          </p:cNvSpPr>
          <p:nvPr/>
        </p:nvSpPr>
        <p:spPr bwMode="auto">
          <a:xfrm>
            <a:off x="1187450" y="908050"/>
            <a:ext cx="431800" cy="4824413"/>
          </a:xfrm>
          <a:prstGeom prst="leftBrace">
            <a:avLst>
              <a:gd name="adj1" fmla="val 93055"/>
              <a:gd name="adj2" fmla="val 50000"/>
            </a:avLst>
          </a:prstGeom>
          <a:noFill/>
          <a:ln w="38100">
            <a:noFill/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40997" name="Text Box 37"/>
          <p:cNvSpPr txBox="1">
            <a:spLocks noChangeArrowheads="1"/>
          </p:cNvSpPr>
          <p:nvPr/>
        </p:nvSpPr>
        <p:spPr bwMode="auto">
          <a:xfrm>
            <a:off x="3203848" y="6150114"/>
            <a:ext cx="532923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ea typeface="隶书" pitchFamily="49" charset="-122"/>
              </a:rPr>
              <a:t>奴隶制的存废问题</a:t>
            </a:r>
          </a:p>
        </p:txBody>
      </p:sp>
      <p:sp>
        <p:nvSpPr>
          <p:cNvPr id="40998" name="Text Box 38"/>
          <p:cNvSpPr txBox="1">
            <a:spLocks noChangeArrowheads="1"/>
          </p:cNvSpPr>
          <p:nvPr/>
        </p:nvSpPr>
        <p:spPr bwMode="auto">
          <a:xfrm>
            <a:off x="1043609" y="5949280"/>
            <a:ext cx="165618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4000" b="1" i="1" dirty="0">
                <a:solidFill>
                  <a:srgbClr val="FF0000"/>
                </a:solidFill>
                <a:ea typeface="隶书" pitchFamily="49" charset="-122"/>
              </a:rPr>
              <a:t>焦点：</a:t>
            </a:r>
          </a:p>
        </p:txBody>
      </p:sp>
      <p:sp>
        <p:nvSpPr>
          <p:cNvPr id="10278" name="TextBox 40"/>
          <p:cNvSpPr txBox="1">
            <a:spLocks noChangeArrowheads="1"/>
          </p:cNvSpPr>
          <p:nvPr/>
        </p:nvSpPr>
        <p:spPr bwMode="auto">
          <a:xfrm>
            <a:off x="0" y="1844824"/>
            <a:ext cx="792162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ea typeface="隶书" pitchFamily="49" charset="-122"/>
              </a:rPr>
              <a:t>南北矛盾</a:t>
            </a:r>
          </a:p>
        </p:txBody>
      </p:sp>
      <p:sp>
        <p:nvSpPr>
          <p:cNvPr id="39" name="左大括号 38"/>
          <p:cNvSpPr/>
          <p:nvPr/>
        </p:nvSpPr>
        <p:spPr>
          <a:xfrm>
            <a:off x="2699792" y="620688"/>
            <a:ext cx="360040" cy="792088"/>
          </a:xfrm>
          <a:prstGeom prst="lef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左大括号 39"/>
          <p:cNvSpPr/>
          <p:nvPr/>
        </p:nvSpPr>
        <p:spPr>
          <a:xfrm>
            <a:off x="2771800" y="1628800"/>
            <a:ext cx="360040" cy="792088"/>
          </a:xfrm>
          <a:prstGeom prst="lef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左大括号 40"/>
          <p:cNvSpPr/>
          <p:nvPr/>
        </p:nvSpPr>
        <p:spPr>
          <a:xfrm>
            <a:off x="2771800" y="2708920"/>
            <a:ext cx="360040" cy="792088"/>
          </a:xfrm>
          <a:prstGeom prst="lef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左大括号 41"/>
          <p:cNvSpPr/>
          <p:nvPr/>
        </p:nvSpPr>
        <p:spPr>
          <a:xfrm>
            <a:off x="2699792" y="3789040"/>
            <a:ext cx="360040" cy="792088"/>
          </a:xfrm>
          <a:prstGeom prst="lef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左大括号 42"/>
          <p:cNvSpPr/>
          <p:nvPr/>
        </p:nvSpPr>
        <p:spPr>
          <a:xfrm>
            <a:off x="2771800" y="4941168"/>
            <a:ext cx="360040" cy="792088"/>
          </a:xfrm>
          <a:prstGeom prst="lef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左大括号 43"/>
          <p:cNvSpPr/>
          <p:nvPr/>
        </p:nvSpPr>
        <p:spPr>
          <a:xfrm>
            <a:off x="611560" y="1196752"/>
            <a:ext cx="864096" cy="4320480"/>
          </a:xfrm>
          <a:prstGeom prst="lef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0" y="0"/>
            <a:ext cx="5436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探究二  美国南北两种经济形式</a:t>
            </a:r>
            <a:endParaRPr lang="zh-CN" altLang="en-US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228184" y="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4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4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9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40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40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40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4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0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4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40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40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0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0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40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40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500"/>
                                        <p:tgtEl>
                                          <p:spTgt spid="40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500"/>
                                        <p:tgtEl>
                                          <p:spTgt spid="40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"/>
                                        <p:tgtEl>
                                          <p:spTgt spid="40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500"/>
                                        <p:tgtEl>
                                          <p:spTgt spid="40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8" grpId="0"/>
      <p:bldP spid="40969" grpId="0"/>
      <p:bldP spid="40970" grpId="0"/>
      <p:bldP spid="40971" grpId="0"/>
      <p:bldP spid="40972" grpId="0"/>
      <p:bldP spid="40973" grpId="0"/>
      <p:bldP spid="40974" grpId="0"/>
      <p:bldP spid="40975" grpId="0"/>
      <p:bldP spid="40976" grpId="0"/>
      <p:bldP spid="40977" grpId="0"/>
      <p:bldP spid="40978" grpId="0"/>
      <p:bldP spid="40979" grpId="0"/>
      <p:bldP spid="40980" grpId="0"/>
      <p:bldP spid="40981" grpId="0"/>
      <p:bldP spid="40982" grpId="0"/>
      <p:bldP spid="40983" grpId="0"/>
      <p:bldP spid="40990" grpId="0"/>
      <p:bldP spid="40991" grpId="0"/>
      <p:bldP spid="40992" grpId="0"/>
      <p:bldP spid="40993" grpId="0"/>
      <p:bldP spid="40997" grpId="0"/>
      <p:bldP spid="409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47864" y="1886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980728"/>
            <a:ext cx="5436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探究二  美国南北两种经济形式</a:t>
            </a:r>
            <a:endParaRPr lang="zh-CN" altLang="en-US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71600" y="1844824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北方：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059832" y="1772816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/>
              <a:t>资本主义工商业经济；</a:t>
            </a:r>
            <a:endParaRPr lang="zh-CN" altLang="en-US" sz="2800" dirty="0"/>
          </a:p>
        </p:txBody>
      </p:sp>
      <p:sp>
        <p:nvSpPr>
          <p:cNvPr id="9" name="矩形 8"/>
          <p:cNvSpPr/>
          <p:nvPr/>
        </p:nvSpPr>
        <p:spPr>
          <a:xfrm>
            <a:off x="971600" y="2780928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南方：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059832" y="2852936"/>
            <a:ext cx="3430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/>
              <a:t>奴隶制种植园经济。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23528" y="548680"/>
            <a:ext cx="32944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Garamond" pitchFamily="18" charset="0"/>
                <a:ea typeface="黑体" pitchFamily="49" charset="-122"/>
              </a:rPr>
              <a:t>探究二     内战爆发</a:t>
            </a:r>
            <a:endParaRPr lang="zh-CN" altLang="en-US" sz="2800" dirty="0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467544" y="1268760"/>
            <a:ext cx="244827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itchFamily="18" charset="0"/>
              </a:rPr>
              <a:t>1.</a:t>
            </a:r>
            <a:r>
              <a:rPr lang="zh-CN" altLang="en-US" sz="2800" b="1" dirty="0">
                <a:latin typeface="Times New Roman" pitchFamily="18" charset="0"/>
              </a:rPr>
              <a:t>根本原因：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2204864"/>
            <a:ext cx="89646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南方种植园经济严重阻碍了北方资本主义工业的发展。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23528" y="3140968"/>
            <a:ext cx="42119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/>
              <a:t>2.</a:t>
            </a:r>
            <a:r>
              <a:rPr lang="zh-CN" altLang="en-US" sz="2800" b="1" dirty="0"/>
              <a:t>直接原</a:t>
            </a:r>
            <a:r>
              <a:rPr lang="zh-CN" altLang="en-US" sz="2800" b="1" dirty="0" smtClean="0"/>
              <a:t>因</a:t>
            </a:r>
            <a:r>
              <a:rPr lang="zh-CN" altLang="en-US" sz="2800" b="1" dirty="0" smtClean="0"/>
              <a:t>（导火线</a:t>
            </a:r>
            <a:r>
              <a:rPr lang="zh-CN" altLang="en-US" sz="2800" b="1" dirty="0" smtClean="0"/>
              <a:t>）：</a:t>
            </a:r>
            <a:endParaRPr lang="zh-CN" altLang="en-US" sz="2800" b="1" dirty="0"/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539552" y="4149080"/>
            <a:ext cx="6265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FF0000"/>
                </a:solidFill>
              </a:rPr>
              <a:t>1860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年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11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月</a:t>
            </a:r>
            <a:r>
              <a:rPr lang="zh-CN" altLang="en-US" sz="2800" b="1" dirty="0">
                <a:solidFill>
                  <a:srgbClr val="FF0000"/>
                </a:solidFill>
              </a:rPr>
              <a:t>，林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肯当选美</a:t>
            </a:r>
            <a:r>
              <a:rPr lang="zh-CN" altLang="en-US" sz="2800" b="1" dirty="0">
                <a:solidFill>
                  <a:srgbClr val="FF0000"/>
                </a:solidFill>
              </a:rPr>
              <a:t>国总统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32040" y="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23528" y="548680"/>
            <a:ext cx="40158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Garamond" pitchFamily="18" charset="0"/>
                <a:ea typeface="黑体" pitchFamily="49" charset="-122"/>
              </a:rPr>
              <a:t>探究三     美国内战过程</a:t>
            </a:r>
            <a:endParaRPr lang="zh-CN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395536" y="1196752"/>
            <a:ext cx="15456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ea typeface="黑体" pitchFamily="49" charset="-122"/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  <a:ea typeface="黑体" pitchFamily="49" charset="-122"/>
              </a:rPr>
              <a:t>爆</a:t>
            </a:r>
            <a:r>
              <a:rPr lang="zh-CN" altLang="en-US" sz="2800" b="1" dirty="0" smtClean="0">
                <a:solidFill>
                  <a:srgbClr val="FF0000"/>
                </a:solidFill>
                <a:ea typeface="黑体" pitchFamily="49" charset="-122"/>
              </a:rPr>
              <a:t>发：</a:t>
            </a:r>
            <a:endParaRPr lang="zh-CN" altLang="en-US" sz="2800" b="1" dirty="0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2627784" y="1268760"/>
            <a:ext cx="47228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/>
              <a:t>1861</a:t>
            </a:r>
            <a:r>
              <a:rPr lang="zh-CN" altLang="en-US" sz="2800" b="1" dirty="0"/>
              <a:t>年</a:t>
            </a:r>
            <a:r>
              <a:rPr lang="en-US" altLang="zh-CN" sz="2800" b="1" dirty="0"/>
              <a:t>4</a:t>
            </a:r>
            <a:r>
              <a:rPr lang="zh-CN" altLang="en-US" sz="2800" b="1" dirty="0"/>
              <a:t>月，南方挑起内战</a:t>
            </a:r>
          </a:p>
        </p:txBody>
      </p:sp>
      <p:graphicFrame>
        <p:nvGraphicFramePr>
          <p:cNvPr id="7" name="表格 6"/>
          <p:cNvGraphicFramePr/>
          <p:nvPr/>
        </p:nvGraphicFramePr>
        <p:xfrm>
          <a:off x="107950" y="2780928"/>
          <a:ext cx="8496499" cy="2019992"/>
        </p:xfrm>
        <a:graphic>
          <a:graphicData uri="http://schemas.openxmlformats.org/drawingml/2006/table">
            <a:tbl>
              <a:tblPr/>
              <a:tblGrid>
                <a:gridCol w="1171777"/>
                <a:gridCol w="1170284"/>
                <a:gridCol w="1170284"/>
                <a:gridCol w="1173269"/>
                <a:gridCol w="1171776"/>
                <a:gridCol w="1170284"/>
                <a:gridCol w="1468825"/>
              </a:tblGrid>
              <a:tr h="426724">
                <a:tc gridSpan="7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南北双方力量对比表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23081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双方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州数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人口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经济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性质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人心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海军舰只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551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北方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23</a:t>
                      </a: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个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2200</a:t>
                      </a: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万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先进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正义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支持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700</a:t>
                      </a: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艘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724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南方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11</a:t>
                      </a: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个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900</a:t>
                      </a: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万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落后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非正义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反对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宋体" panose="02010600030101010101" pitchFamily="2" charset="-122"/>
                          <a:sym typeface="宋体" panose="02010600030101010101" pitchFamily="2" charset="-122"/>
                        </a:rPr>
                        <a:t>少量</a:t>
                      </a:r>
                    </a:p>
                  </a:txBody>
                  <a:tcPr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932040" y="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23528" y="548680"/>
            <a:ext cx="4015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Garamond" pitchFamily="18" charset="0"/>
                <a:ea typeface="黑体" pitchFamily="49" charset="-122"/>
              </a:rPr>
              <a:t>探究三     美国内战过程</a:t>
            </a:r>
            <a:endParaRPr lang="zh-CN" altLang="en-US" sz="28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1268760"/>
            <a:ext cx="9144000" cy="295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Ctr="1">
            <a:spAutoFit/>
          </a:bodyPr>
          <a:lstStyle/>
          <a:p>
            <a:r>
              <a:rPr lang="zh-CN" altLang="en-US" sz="1500" dirty="0">
                <a:solidFill>
                  <a:srgbClr val="333333"/>
                </a:solidFill>
                <a:latin typeface="华文楷体" pitchFamily="2" charset="-122"/>
                <a:ea typeface="华文楷体" pitchFamily="2" charset="-122"/>
              </a:rPr>
              <a:t>　</a:t>
            </a:r>
            <a:r>
              <a:rPr lang="zh-CN" altLang="en-US" sz="2000" b="1" dirty="0">
                <a:solidFill>
                  <a:srgbClr val="333333"/>
                </a:solidFill>
                <a:latin typeface="华文楷体" pitchFamily="2" charset="-122"/>
                <a:ea typeface="华文楷体" pitchFamily="2" charset="-122"/>
              </a:rPr>
              <a:t>　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林肯本人并不主张用过激方式废除奴隶制，认为可用和平方式，先限制奴隶制，然后逐步加以废除，而关键是维护联邦统一。在这种思想支配下，北方政府根本没有进行战争的准备，只是仓促应战，而南方则是蓄谋已久，有优良的装备和训练有素的军队。</a:t>
            </a:r>
            <a:r>
              <a:rPr lang="zh-CN" altLang="zh-CN" sz="2400" b="1" dirty="0">
                <a:latin typeface="华文楷体" pitchFamily="2" charset="-122"/>
                <a:ea typeface="华文楷体" pitchFamily="2" charset="-122"/>
              </a:rPr>
              <a:t>联邦政府既不号召群众去为解放奴隶而战，也没有采取措施满足人民对西部土地的要求，这样就降低了工农群众的积极性。</a:t>
            </a:r>
            <a:r>
              <a:rPr lang="zh-CN" altLang="en-US" sz="2400" b="1" dirty="0">
                <a:latin typeface="华文楷体" pitchFamily="2" charset="-122"/>
                <a:ea typeface="华文楷体" pitchFamily="2" charset="-122"/>
              </a:rPr>
              <a:t>所以，尽管北方在多方面都占有优势，还是被南方打得节节败退，连首都华盛顿也险些被叛军攻破。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5013176"/>
            <a:ext cx="2267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初期失利：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7744" y="4653136"/>
            <a:ext cx="21602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战争初期，北方军队一再失利。</a:t>
            </a:r>
            <a:endParaRPr lang="zh-CN" alt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004048" y="4365104"/>
            <a:ext cx="3312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Calibri"/>
              </a:rPr>
              <a:t>①南方蓄谋已久，而北方准备不足；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8024" y="5805264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Calibri"/>
              </a:rPr>
              <a:t>②林肯政府的妥协态度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左大括号 9"/>
          <p:cNvSpPr/>
          <p:nvPr/>
        </p:nvSpPr>
        <p:spPr>
          <a:xfrm>
            <a:off x="4427984" y="4509120"/>
            <a:ext cx="477767" cy="1512168"/>
          </a:xfrm>
          <a:prstGeom prst="lef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932040" y="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23528" y="548680"/>
            <a:ext cx="4015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Garamond" pitchFamily="18" charset="0"/>
                <a:ea typeface="黑体" pitchFamily="49" charset="-122"/>
              </a:rPr>
              <a:t>探究三     美国内战过程</a:t>
            </a:r>
            <a:endParaRPr lang="zh-CN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1475656" y="1340768"/>
            <a:ext cx="62646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方正少儿简体" pitchFamily="1" charset="-122"/>
                <a:ea typeface="黑体" pitchFamily="49" charset="-122"/>
              </a:rPr>
              <a:t>如果你是林肯，面对这样的局面</a:t>
            </a:r>
            <a:r>
              <a:rPr lang="en-US" altLang="zh-CN" sz="2800" b="1" dirty="0" smtClean="0">
                <a:latin typeface="方正少儿简体" pitchFamily="1" charset="-122"/>
                <a:ea typeface="黑体" pitchFamily="49" charset="-122"/>
              </a:rPr>
              <a:t>,</a:t>
            </a:r>
            <a:r>
              <a:rPr lang="zh-CN" altLang="en-US" sz="2800" b="1" dirty="0" smtClean="0">
                <a:latin typeface="方正少儿简体" pitchFamily="1" charset="-122"/>
                <a:ea typeface="黑体" pitchFamily="49" charset="-122"/>
              </a:rPr>
              <a:t>你会怎样来扭转战争形势呢？</a:t>
            </a:r>
            <a:endParaRPr lang="zh-CN" altLang="en-US" sz="2800" dirty="0"/>
          </a:p>
        </p:txBody>
      </p:sp>
      <p:sp>
        <p:nvSpPr>
          <p:cNvPr id="6" name="矩形 5"/>
          <p:cNvSpPr/>
          <p:nvPr/>
        </p:nvSpPr>
        <p:spPr>
          <a:xfrm>
            <a:off x="251520" y="2420888"/>
            <a:ext cx="15456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FF0000"/>
                </a:solidFill>
              </a:rPr>
              <a:t>3.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转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折：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39552" y="3068960"/>
            <a:ext cx="80283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/>
              <a:t>颁布</a:t>
            </a:r>
            <a:r>
              <a:rPr lang="zh-CN" altLang="en-US" sz="2800" b="1" dirty="0" smtClean="0"/>
              <a:t>了</a:t>
            </a:r>
            <a:r>
              <a:rPr lang="zh-CN" altLang="en-US" sz="2800" b="1" dirty="0" smtClean="0">
                <a:latin typeface="Calibri"/>
              </a:rPr>
              <a:t>①</a:t>
            </a:r>
            <a:r>
              <a:rPr lang="en-US" altLang="zh-CN" sz="2800" b="1" dirty="0" smtClean="0"/>
              <a:t>《</a:t>
            </a:r>
            <a:r>
              <a:rPr lang="zh-CN" altLang="en-US" sz="2800" b="1" dirty="0" smtClean="0"/>
              <a:t>解放黑人奴隶宣言</a:t>
            </a:r>
            <a:r>
              <a:rPr lang="en-US" altLang="zh-CN" sz="2800" b="1" dirty="0" smtClean="0"/>
              <a:t>》</a:t>
            </a:r>
            <a:r>
              <a:rPr lang="zh-CN" altLang="en-US" sz="2800" b="1" dirty="0" smtClean="0"/>
              <a:t>（</a:t>
            </a:r>
            <a:r>
              <a:rPr lang="en-US" altLang="zh-CN" sz="2800" b="1" dirty="0" smtClean="0"/>
              <a:t>1862</a:t>
            </a:r>
            <a:r>
              <a:rPr lang="zh-CN" altLang="en-US" sz="2800" b="1" dirty="0" smtClean="0"/>
              <a:t>年</a:t>
            </a:r>
            <a:r>
              <a:rPr lang="en-US" altLang="zh-CN" sz="2800" b="1" dirty="0" smtClean="0"/>
              <a:t>9</a:t>
            </a:r>
            <a:r>
              <a:rPr lang="zh-CN" altLang="en-US" sz="2800" b="1" dirty="0" smtClean="0"/>
              <a:t>月）、</a:t>
            </a:r>
            <a:endParaRPr lang="en-US" altLang="zh-CN" sz="2800" b="1" dirty="0" smtClean="0"/>
          </a:p>
          <a:p>
            <a:r>
              <a:rPr lang="en-US" altLang="zh-CN" sz="2800" b="1" dirty="0" smtClean="0">
                <a:latin typeface="Calibri"/>
              </a:rPr>
              <a:t>②</a:t>
            </a:r>
            <a:r>
              <a:rPr lang="en-US" altLang="zh-CN" sz="2800" b="1" dirty="0" smtClean="0"/>
              <a:t>《</a:t>
            </a:r>
            <a:r>
              <a:rPr lang="zh-CN" altLang="en-US" sz="2800" b="1" dirty="0" smtClean="0"/>
              <a:t>宅地法</a:t>
            </a:r>
            <a:r>
              <a:rPr lang="en-US" altLang="zh-CN" sz="2800" b="1" dirty="0" smtClean="0"/>
              <a:t>》</a:t>
            </a:r>
            <a:r>
              <a:rPr lang="zh-CN" altLang="en-US" sz="2800" b="1" dirty="0" smtClean="0"/>
              <a:t>（</a:t>
            </a:r>
            <a:r>
              <a:rPr lang="en-US" altLang="zh-CN" sz="2800" b="1" dirty="0" smtClean="0"/>
              <a:t>1862</a:t>
            </a:r>
            <a:r>
              <a:rPr lang="zh-CN" altLang="en-US" sz="2800" b="1" dirty="0" smtClean="0"/>
              <a:t>年</a:t>
            </a:r>
            <a:r>
              <a:rPr lang="en-US" altLang="zh-CN" sz="2800" b="1" dirty="0" smtClean="0"/>
              <a:t>6</a:t>
            </a:r>
            <a:r>
              <a:rPr lang="zh-CN" altLang="en-US" sz="2800" b="1" dirty="0" smtClean="0"/>
              <a:t>月）</a:t>
            </a:r>
            <a:endParaRPr lang="zh-CN" altLang="en-US" sz="2800" dirty="0"/>
          </a:p>
        </p:txBody>
      </p:sp>
      <p:sp>
        <p:nvSpPr>
          <p:cNvPr id="8" name="椭圆形标注 7"/>
          <p:cNvSpPr>
            <a:spLocks noChangeArrowheads="1"/>
          </p:cNvSpPr>
          <p:nvPr/>
        </p:nvSpPr>
        <p:spPr bwMode="auto">
          <a:xfrm>
            <a:off x="5004048" y="4869160"/>
            <a:ext cx="3888432" cy="2160240"/>
          </a:xfrm>
          <a:prstGeom prst="wedgeEllipseCallout">
            <a:avLst>
              <a:gd name="adj1" fmla="val -74144"/>
              <a:gd name="adj2" fmla="val -10318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2400" b="1" dirty="0" smtClean="0">
                <a:solidFill>
                  <a:srgbClr val="FF0000"/>
                </a:solidFill>
              </a:rPr>
              <a:t>作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用：</a:t>
            </a:r>
            <a:r>
              <a:rPr lang="en-US" altLang="zh-CN" sz="2400" b="1" dirty="0" smtClean="0"/>
              <a:t>① </a:t>
            </a:r>
            <a:r>
              <a:rPr lang="zh-CN" altLang="en-US" sz="2400" b="1" dirty="0" smtClean="0"/>
              <a:t>调动黑人奴隶革命积极</a:t>
            </a:r>
            <a:r>
              <a:rPr lang="zh-CN" altLang="en-US" sz="2400" b="1" dirty="0" smtClean="0"/>
              <a:t>性</a:t>
            </a:r>
            <a:r>
              <a:rPr lang="en-US" altLang="zh-CN" sz="2400" b="1" dirty="0" smtClean="0"/>
              <a:t>;</a:t>
            </a:r>
            <a:r>
              <a:rPr lang="en-US" altLang="zh-CN" sz="2400" b="1" dirty="0" smtClean="0"/>
              <a:t> ②</a:t>
            </a:r>
            <a:r>
              <a:rPr lang="zh-CN" altLang="en-US" sz="2400" b="1" dirty="0" smtClean="0"/>
              <a:t>扭转了战局，加速了北方的胜利。</a:t>
            </a:r>
          </a:p>
          <a:p>
            <a:pPr algn="ctr"/>
            <a:r>
              <a:rPr lang="en-US" altLang="zh-CN" sz="2000" b="1" dirty="0" smtClean="0"/>
              <a:t> </a:t>
            </a:r>
            <a:endParaRPr lang="zh-CN" altLang="en-US" sz="2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2040" y="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23528" y="908720"/>
            <a:ext cx="853244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zh-CN" sz="2800" b="1" dirty="0">
                <a:latin typeface="Calibri" pitchFamily="34" charset="0"/>
                <a:sym typeface="Calibri" pitchFamily="34" charset="0"/>
              </a:rPr>
              <a:t>       </a:t>
            </a:r>
            <a:r>
              <a:rPr lang="zh-CN" altLang="en-US" sz="2800" b="1" dirty="0">
                <a:latin typeface="Calibri" pitchFamily="34" charset="0"/>
                <a:sym typeface="宋体" pitchFamily="2" charset="-122"/>
              </a:rPr>
              <a:t>黑人在南部联盟的后方发动起义，展开游击战争，牵制敌人</a:t>
            </a:r>
            <a:r>
              <a:rPr lang="en-US" altLang="zh-CN" sz="2800" b="1" dirty="0">
                <a:solidFill>
                  <a:srgbClr val="0000FF"/>
                </a:solidFill>
                <a:latin typeface="Calibri" pitchFamily="34" charset="0"/>
                <a:sym typeface="Calibri" pitchFamily="34" charset="0"/>
              </a:rPr>
              <a:t>4</a:t>
            </a:r>
            <a:r>
              <a:rPr lang="zh-CN" altLang="en-US" sz="2800" b="1" dirty="0">
                <a:latin typeface="Calibri" pitchFamily="34" charset="0"/>
                <a:sym typeface="宋体" pitchFamily="2" charset="-122"/>
              </a:rPr>
              <a:t>万兵力。</a:t>
            </a:r>
          </a:p>
          <a:p>
            <a:r>
              <a:rPr lang="zh-CN" altLang="en-US" sz="2800" b="1" dirty="0">
                <a:latin typeface="Calibri" pitchFamily="34" charset="0"/>
                <a:sym typeface="宋体" pitchFamily="2" charset="-122"/>
              </a:rPr>
              <a:t>       </a:t>
            </a:r>
            <a:r>
              <a:rPr lang="en-US" altLang="zh-CN" sz="2800" b="1" dirty="0">
                <a:solidFill>
                  <a:srgbClr val="0000FF"/>
                </a:solidFill>
                <a:latin typeface="Calibri" pitchFamily="34" charset="0"/>
                <a:sym typeface="Calibri" pitchFamily="34" charset="0"/>
              </a:rPr>
              <a:t>50</a:t>
            </a:r>
            <a:r>
              <a:rPr lang="zh-CN" altLang="en-US" sz="2800" b="1" dirty="0">
                <a:latin typeface="Calibri" pitchFamily="34" charset="0"/>
                <a:sym typeface="宋体" pitchFamily="2" charset="-122"/>
              </a:rPr>
              <a:t>万黑人奴隶逃跑，严重破坏了南部种植园经济</a:t>
            </a:r>
          </a:p>
          <a:p>
            <a:r>
              <a:rPr lang="zh-CN" altLang="en-US" sz="2800" b="1" dirty="0">
                <a:latin typeface="Calibri" pitchFamily="34" charset="0"/>
                <a:sym typeface="宋体" pitchFamily="2" charset="-122"/>
              </a:rPr>
              <a:t>       </a:t>
            </a:r>
            <a:r>
              <a:rPr lang="en-US" altLang="zh-CN" sz="2800" b="1" dirty="0">
                <a:solidFill>
                  <a:srgbClr val="0000FF"/>
                </a:solidFill>
                <a:latin typeface="Calibri" pitchFamily="34" charset="0"/>
                <a:sym typeface="Calibri" pitchFamily="34" charset="0"/>
              </a:rPr>
              <a:t>20</a:t>
            </a:r>
            <a:r>
              <a:rPr lang="zh-CN" altLang="en-US" sz="2800" b="1" dirty="0">
                <a:latin typeface="Calibri" pitchFamily="34" charset="0"/>
                <a:sym typeface="宋体" pitchFamily="2" charset="-122"/>
              </a:rPr>
              <a:t>万黑人应征入伍</a:t>
            </a:r>
          </a:p>
          <a:p>
            <a:r>
              <a:rPr lang="zh-CN" altLang="en-US" sz="2800" b="1" dirty="0">
                <a:latin typeface="Calibri" pitchFamily="34" charset="0"/>
                <a:sym typeface="宋体" pitchFamily="2" charset="-122"/>
              </a:rPr>
              <a:t>       </a:t>
            </a:r>
            <a:r>
              <a:rPr lang="en-US" altLang="zh-CN" sz="2800" b="1" dirty="0">
                <a:solidFill>
                  <a:srgbClr val="0000FF"/>
                </a:solidFill>
                <a:latin typeface="Calibri" pitchFamily="34" charset="0"/>
                <a:sym typeface="Calibri" pitchFamily="34" charset="0"/>
              </a:rPr>
              <a:t>25</a:t>
            </a:r>
            <a:r>
              <a:rPr lang="zh-CN" altLang="en-US" sz="2800" b="1" dirty="0">
                <a:latin typeface="Calibri" pitchFamily="34" charset="0"/>
                <a:sym typeface="宋体" pitchFamily="2" charset="-122"/>
              </a:rPr>
              <a:t>万人担任军队的后勤工作</a:t>
            </a:r>
          </a:p>
          <a:p>
            <a:r>
              <a:rPr lang="zh-CN" altLang="en-US" sz="2800" b="1" dirty="0">
                <a:latin typeface="Calibri" pitchFamily="34" charset="0"/>
                <a:sym typeface="宋体" pitchFamily="2" charset="-122"/>
              </a:rPr>
              <a:t>       </a:t>
            </a:r>
            <a:r>
              <a:rPr lang="en-US" altLang="zh-CN" sz="2800" b="1" dirty="0">
                <a:solidFill>
                  <a:srgbClr val="0000FF"/>
                </a:solidFill>
                <a:latin typeface="Calibri" pitchFamily="34" charset="0"/>
                <a:sym typeface="Calibri" pitchFamily="34" charset="0"/>
              </a:rPr>
              <a:t>18</a:t>
            </a:r>
            <a:r>
              <a:rPr lang="zh-CN" altLang="en-US" sz="2800" b="1" dirty="0">
                <a:latin typeface="Calibri" pitchFamily="34" charset="0"/>
                <a:sym typeface="宋体" pitchFamily="2" charset="-122"/>
              </a:rPr>
              <a:t>万多黑人直接参加了战斗，其中     </a:t>
            </a:r>
            <a:r>
              <a:rPr lang="en-US" altLang="zh-CN" sz="2800" b="1" dirty="0">
                <a:solidFill>
                  <a:srgbClr val="0000FF"/>
                </a:solidFill>
                <a:latin typeface="Calibri" pitchFamily="34" charset="0"/>
                <a:sym typeface="Calibri" pitchFamily="34" charset="0"/>
              </a:rPr>
              <a:t>13</a:t>
            </a:r>
            <a:r>
              <a:rPr lang="zh-CN" altLang="en-US" sz="2800" b="1" dirty="0">
                <a:latin typeface="Calibri" pitchFamily="34" charset="0"/>
                <a:sym typeface="宋体" pitchFamily="2" charset="-122"/>
              </a:rPr>
              <a:t>万多来自南部叛乱各州</a:t>
            </a:r>
            <a:endParaRPr lang="zh-CN" altLang="en-US" sz="2800" b="1" dirty="0"/>
          </a:p>
        </p:txBody>
      </p:sp>
      <p:sp>
        <p:nvSpPr>
          <p:cNvPr id="16387" name="Text Box 3"/>
          <p:cNvSpPr>
            <a:spLocks noChangeArrowheads="1"/>
          </p:cNvSpPr>
          <p:nvPr/>
        </p:nvSpPr>
        <p:spPr bwMode="auto">
          <a:xfrm>
            <a:off x="251520" y="476672"/>
            <a:ext cx="59554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Calibri" pitchFamily="34" charset="0"/>
                <a:sym typeface="Calibri" pitchFamily="34" charset="0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Calibri" pitchFamily="34" charset="0"/>
                <a:sym typeface="宋体" pitchFamily="2" charset="-122"/>
              </a:rPr>
              <a:t>解放黑人奴隶宣言</a:t>
            </a:r>
            <a:r>
              <a:rPr lang="en-US" altLang="zh-CN" sz="2800" b="1" dirty="0">
                <a:solidFill>
                  <a:srgbClr val="FF0000"/>
                </a:solidFill>
                <a:latin typeface="Calibri" pitchFamily="34" charset="0"/>
                <a:sym typeface="Calibri" pitchFamily="34" charset="0"/>
              </a:rPr>
              <a:t>》</a:t>
            </a:r>
            <a:r>
              <a:rPr lang="zh-CN" altLang="en-US" sz="2800" b="1" dirty="0">
                <a:solidFill>
                  <a:srgbClr val="FF0000"/>
                </a:solidFill>
                <a:latin typeface="Calibri" pitchFamily="34" charset="0"/>
                <a:sym typeface="宋体" pitchFamily="2" charset="-122"/>
              </a:rPr>
              <a:t>对战局的影响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763688" y="4077177"/>
            <a:ext cx="7056784" cy="2780823"/>
            <a:chOff x="-796" y="-733"/>
            <a:chExt cx="7430" cy="8616"/>
          </a:xfrm>
        </p:grpSpPr>
        <p:pic>
          <p:nvPicPr>
            <p:cNvPr id="16390" name="Picture 3" descr="60"/>
            <p:cNvPicPr>
              <a:picLocks noRot="1" noChangeAspect="1" noChangeArrowheads="1"/>
            </p:cNvPicPr>
            <p:nvPr/>
          </p:nvPicPr>
          <p:blipFill>
            <a:blip r:embed="rId2" cstate="print">
              <a:lum bright="12000" contrast="12000"/>
            </a:blip>
            <a:srcRect l="15283" t="13197" r="19092" b="9505"/>
            <a:stretch>
              <a:fillRect/>
            </a:stretch>
          </p:blipFill>
          <p:spPr bwMode="auto">
            <a:xfrm>
              <a:off x="-644" y="738"/>
              <a:ext cx="6823" cy="7145"/>
            </a:xfrm>
            <a:prstGeom prst="rect">
              <a:avLst/>
            </a:prstGeom>
            <a:noFill/>
            <a:ln w="57150" cmpd="thickThin">
              <a:solidFill>
                <a:srgbClr val="FFFFCC"/>
              </a:solidFill>
              <a:miter lim="800000"/>
              <a:headEnd/>
              <a:tailEnd/>
            </a:ln>
          </p:spPr>
        </p:pic>
        <p:sp>
          <p:nvSpPr>
            <p:cNvPr id="16391" name="Text Box 4"/>
            <p:cNvSpPr txBox="1">
              <a:spLocks noChangeArrowheads="1"/>
            </p:cNvSpPr>
            <p:nvPr/>
          </p:nvSpPr>
          <p:spPr bwMode="auto">
            <a:xfrm>
              <a:off x="-796" y="-733"/>
              <a:ext cx="7430" cy="143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GB" sz="2400" b="1" dirty="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获得自由的奴隶对林肯充满感激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932040" y="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95536" y="980728"/>
            <a:ext cx="7956376" cy="5386164"/>
            <a:chOff x="0" y="0"/>
            <a:chExt cx="5760" cy="3846"/>
          </a:xfrm>
        </p:grpSpPr>
        <p:pic>
          <p:nvPicPr>
            <p:cNvPr id="3" name="Picture 3" descr="北方军队中的黑人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5760" cy="3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Text Box 4"/>
            <p:cNvSpPr txBox="1">
              <a:spLocks noChangeArrowheads="1"/>
            </p:cNvSpPr>
            <p:nvPr/>
          </p:nvSpPr>
          <p:spPr bwMode="auto">
            <a:xfrm>
              <a:off x="0" y="3519"/>
              <a:ext cx="5760" cy="327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zh-CN" altLang="en-US" sz="3200" b="1">
                  <a:solidFill>
                    <a:schemeClr val="tx2"/>
                  </a:solidFill>
                  <a:latin typeface="Times New Roman" pitchFamily="18" charset="0"/>
                  <a:ea typeface="黑体" pitchFamily="49" charset="-122"/>
                </a:rPr>
                <a:t>                          北方军队中的黑人士兵</a:t>
              </a: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932040" y="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1" name="Picture 3" descr="1863年葛底斯堡战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340768"/>
            <a:ext cx="39878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8" name="Text Box 4"/>
          <p:cNvSpPr txBox="1"/>
          <p:nvPr/>
        </p:nvSpPr>
        <p:spPr>
          <a:xfrm>
            <a:off x="4427984" y="1052736"/>
            <a:ext cx="4500562" cy="5453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Times New Roman" pitchFamily="18" charset="0"/>
              </a:rPr>
              <a:t>        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美国历史上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规模最大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的一场战斗。在葛底斯堡方圆不到</a:t>
            </a: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25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平方英里，人口不足</a:t>
            </a: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2400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人的小镇辖地，双方集结了近</a:t>
            </a: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17.2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万兵力和</a:t>
            </a: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634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门大炮。</a:t>
            </a:r>
          </a:p>
          <a:p>
            <a:pPr>
              <a:defRPr/>
            </a:pP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 战役</a:t>
            </a:r>
            <a:r>
              <a:rPr lang="zh-CN" altLang="en-US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扭转</a:t>
            </a: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了战局，此后南方同盟军转入了战略防御，联邦军完全掌握了战争主动权。</a:t>
            </a:r>
          </a:p>
        </p:txBody>
      </p:sp>
      <p:sp>
        <p:nvSpPr>
          <p:cNvPr id="5" name="矩形 4"/>
          <p:cNvSpPr/>
          <p:nvPr/>
        </p:nvSpPr>
        <p:spPr>
          <a:xfrm>
            <a:off x="3059832" y="260648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noProof="1" smtClean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49" charset="-122"/>
              </a:rPr>
              <a:t>葛底斯堡战役</a:t>
            </a:r>
            <a:endParaRPr lang="zh-CN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251520" y="1196752"/>
            <a:ext cx="14763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FF0000"/>
                </a:solidFill>
              </a:rPr>
              <a:t>4.</a:t>
            </a:r>
            <a:r>
              <a:rPr lang="zh-CN" altLang="en-US" sz="2800" b="1" dirty="0">
                <a:solidFill>
                  <a:srgbClr val="FF0000"/>
                </a:solidFill>
              </a:rPr>
              <a:t>结束：</a:t>
            </a:r>
          </a:p>
        </p:txBody>
      </p:sp>
      <p:sp>
        <p:nvSpPr>
          <p:cNvPr id="3" name="矩形 2"/>
          <p:cNvSpPr/>
          <p:nvPr/>
        </p:nvSpPr>
        <p:spPr>
          <a:xfrm>
            <a:off x="323528" y="548680"/>
            <a:ext cx="40158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Garamond" pitchFamily="18" charset="0"/>
                <a:ea typeface="黑体" pitchFamily="49" charset="-122"/>
              </a:rPr>
              <a:t>探究三     美国内战过程</a:t>
            </a:r>
            <a:endParaRPr lang="zh-CN" altLang="en-US" sz="2800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971600" y="1772816"/>
            <a:ext cx="748823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/>
              <a:t>1865</a:t>
            </a:r>
            <a:r>
              <a:rPr lang="zh-CN" altLang="en-US" sz="2800" b="1" dirty="0"/>
              <a:t>年</a:t>
            </a:r>
            <a:r>
              <a:rPr lang="en-US" altLang="zh-CN" sz="2800" b="1" dirty="0"/>
              <a:t>4</a:t>
            </a:r>
            <a:r>
              <a:rPr lang="zh-CN" altLang="en-US" sz="2800" b="1" dirty="0"/>
              <a:t>月</a:t>
            </a:r>
            <a:r>
              <a:rPr lang="zh-CN" altLang="en-US" sz="2800" b="1" dirty="0" smtClean="0"/>
              <a:t>，</a:t>
            </a:r>
            <a:r>
              <a:rPr lang="zh-CN" altLang="en-US" sz="2800" b="1" dirty="0" smtClean="0">
                <a:latin typeface="黑体" panose="02010609060101010101" pitchFamily="1" charset="-122"/>
                <a:ea typeface="黑体" panose="02010609060101010101" pitchFamily="1" charset="-122"/>
              </a:rPr>
              <a:t>北方攻占里士</a:t>
            </a:r>
            <a:r>
              <a:rPr lang="zh-CN" altLang="en-US" sz="2800" b="1" dirty="0" smtClean="0">
                <a:latin typeface="黑体" panose="02010609060101010101" pitchFamily="1" charset="-122"/>
                <a:ea typeface="黑体" panose="02010609060101010101" pitchFamily="1" charset="-122"/>
              </a:rPr>
              <a:t>满，</a:t>
            </a:r>
            <a:r>
              <a:rPr lang="zh-CN" altLang="en-US" sz="2800" b="1" dirty="0" smtClean="0"/>
              <a:t>南</a:t>
            </a:r>
            <a:r>
              <a:rPr lang="zh-CN" altLang="en-US" sz="2800" b="1" dirty="0"/>
              <a:t>方投</a:t>
            </a:r>
            <a:r>
              <a:rPr lang="zh-CN" altLang="en-US" sz="2800" b="1" dirty="0" smtClean="0"/>
              <a:t>降。北</a:t>
            </a:r>
            <a:r>
              <a:rPr lang="zh-CN" altLang="en-US" sz="2800" b="1" dirty="0"/>
              <a:t>方取得胜利。</a:t>
            </a:r>
          </a:p>
        </p:txBody>
      </p:sp>
      <p:pic>
        <p:nvPicPr>
          <p:cNvPr id="5" name="Picture 6" descr="p-troiani099"/>
          <p:cNvPicPr>
            <a:picLocks noChangeAspect="1" noChangeArrowheads="1"/>
          </p:cNvPicPr>
          <p:nvPr/>
        </p:nvPicPr>
        <p:blipFill>
          <a:blip r:embed="rId2" cstate="print"/>
          <a:srcRect r="6" b="61"/>
          <a:stretch>
            <a:fillRect/>
          </a:stretch>
        </p:blipFill>
        <p:spPr bwMode="auto">
          <a:xfrm>
            <a:off x="395536" y="2780928"/>
            <a:ext cx="8136904" cy="3318123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835696" y="6165304"/>
            <a:ext cx="546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1865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年，南方投降仪式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32040" y="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539552" y="836712"/>
            <a:ext cx="5464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探究四   美国内战性质和意义</a:t>
            </a:r>
            <a:endParaRPr lang="zh-CN" altLang="en-US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179388" y="1557338"/>
            <a:ext cx="20161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en-US" altLang="zh-CN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性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质：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39552" y="2276872"/>
            <a:ext cx="70199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是美国历史上的第二次资产阶级革命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251520" y="2996952"/>
            <a:ext cx="16196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意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义：</a:t>
            </a:r>
          </a:p>
        </p:txBody>
      </p:sp>
      <p:sp>
        <p:nvSpPr>
          <p:cNvPr id="6" name="矩形 5"/>
          <p:cNvSpPr/>
          <p:nvPr/>
        </p:nvSpPr>
        <p:spPr>
          <a:xfrm>
            <a:off x="1907704" y="3861048"/>
            <a:ext cx="3430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维护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了</a:t>
            </a:r>
            <a:r>
              <a:rPr lang="zh-CN" altLang="en-US" sz="2800" b="1" dirty="0" smtClean="0">
                <a:ea typeface="黑体" pitchFamily="49" charset="-122"/>
              </a:rPr>
              <a:t>国家的统一</a:t>
            </a:r>
            <a:r>
              <a:rPr lang="zh-CN" altLang="en-US" sz="2800" b="1" dirty="0" smtClean="0">
                <a:ea typeface="黑体" pitchFamily="49" charset="-122"/>
              </a:rPr>
              <a:t>，</a:t>
            </a:r>
            <a:endParaRPr lang="zh-CN" altLang="en-US" sz="2800" b="1" dirty="0" smtClean="0">
              <a:ea typeface="黑体" pitchFamily="49" charset="-122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979712" y="4509120"/>
            <a:ext cx="50403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废除了</a:t>
            </a:r>
            <a:r>
              <a:rPr lang="zh-CN" altLang="en-US" sz="2800" b="1" dirty="0" smtClean="0">
                <a:ea typeface="黑体" pitchFamily="49" charset="-122"/>
              </a:rPr>
              <a:t>黑</a:t>
            </a:r>
            <a:r>
              <a:rPr lang="zh-CN" altLang="en-US" sz="2800" b="1" dirty="0">
                <a:ea typeface="黑体" pitchFamily="49" charset="-122"/>
              </a:rPr>
              <a:t>人奴隶制度，</a:t>
            </a: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1907704" y="5229200"/>
            <a:ext cx="597535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扫清了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资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本主义发展的又一障碍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2800" b="1" dirty="0" smtClean="0">
                <a:ea typeface="黑体" pitchFamily="49" charset="-122"/>
              </a:rPr>
              <a:t>为以后经济的迅速发展创造了条件</a:t>
            </a:r>
            <a:r>
              <a:rPr lang="zh-CN" altLang="en-US" sz="2800" b="1" dirty="0" smtClean="0">
                <a:ea typeface="黑体" pitchFamily="49" charset="-122"/>
              </a:rPr>
              <a:t>。</a:t>
            </a:r>
            <a:endParaRPr lang="zh-CN" altLang="en-US" sz="2800" b="1" dirty="0" smtClean="0">
              <a:ea typeface="黑体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91880" y="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1143000" y="6019800"/>
            <a:ext cx="1447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25603" name="Rectangle 4"/>
          <p:cNvSpPr>
            <a:spLocks noChangeArrowheads="1"/>
          </p:cNvSpPr>
          <p:nvPr/>
        </p:nvSpPr>
        <p:spPr bwMode="auto">
          <a:xfrm>
            <a:off x="1" y="620713"/>
            <a:ext cx="1907704" cy="583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zh-CN" altLang="en-US" sz="2800" b="1" dirty="0"/>
              <a:t>根本原因：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altLang="zh-CN" sz="2800" b="1" dirty="0" smtClean="0"/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zh-CN" altLang="en-US" sz="2800" b="1" dirty="0" smtClean="0"/>
              <a:t>焦    </a:t>
            </a:r>
            <a:r>
              <a:rPr lang="zh-CN" altLang="en-US" sz="2800" b="1" dirty="0"/>
              <a:t>点：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altLang="zh-CN" sz="2800" b="1" dirty="0" smtClean="0"/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zh-CN" altLang="en-US" sz="2800" b="1" dirty="0" smtClean="0"/>
              <a:t>导</a:t>
            </a:r>
            <a:r>
              <a:rPr lang="zh-CN" altLang="en-US" sz="2800" b="1" dirty="0"/>
              <a:t>火线：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altLang="zh-CN" sz="2800" b="1" dirty="0" smtClean="0"/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zh-CN" altLang="en-US" sz="2800" b="1" dirty="0" smtClean="0"/>
              <a:t>开    </a:t>
            </a:r>
            <a:r>
              <a:rPr lang="zh-CN" altLang="en-US" sz="2800" b="1" dirty="0"/>
              <a:t>始：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altLang="zh-CN" sz="2800" b="1" dirty="0" smtClean="0"/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zh-CN" altLang="en-US" sz="2800" b="1" dirty="0" smtClean="0"/>
              <a:t>转    </a:t>
            </a:r>
            <a:r>
              <a:rPr lang="zh-CN" altLang="en-US" sz="2800" b="1" dirty="0"/>
              <a:t>折：</a:t>
            </a:r>
            <a:br>
              <a:rPr lang="zh-CN" altLang="en-US" sz="2800" b="1" dirty="0"/>
            </a:br>
            <a:endParaRPr lang="zh-CN" altLang="en-US" sz="2800" b="1" dirty="0"/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zh-CN" altLang="en-US" sz="2800" b="1" dirty="0"/>
              <a:t>结    束</a:t>
            </a:r>
            <a:r>
              <a:rPr lang="zh-CN" altLang="en-US" sz="2800" b="1" dirty="0" smtClean="0"/>
              <a:t>：</a:t>
            </a:r>
            <a:endParaRPr lang="zh-CN" altLang="en-US" sz="2800" b="1" dirty="0"/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zh-CN" altLang="en-US" sz="2800" b="1" dirty="0"/>
          </a:p>
        </p:txBody>
      </p:sp>
      <p:sp>
        <p:nvSpPr>
          <p:cNvPr id="103429" name="Text Box 5"/>
          <p:cNvSpPr txBox="1">
            <a:spLocks noChangeArrowheads="1"/>
          </p:cNvSpPr>
          <p:nvPr/>
        </p:nvSpPr>
        <p:spPr bwMode="auto">
          <a:xfrm>
            <a:off x="1835150" y="620713"/>
            <a:ext cx="756126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南方种植园经济阻碍北方资本主义经济的发展</a:t>
            </a:r>
            <a:endParaRPr lang="zh-CN" altLang="en-US" sz="2800" b="1" dirty="0">
              <a:solidFill>
                <a:srgbClr val="FF0000"/>
              </a:solidFill>
              <a:latin typeface="宋体" pitchFamily="2" charset="-122"/>
              <a:ea typeface="楷体_GB2312" pitchFamily="49" charset="-122"/>
            </a:endParaRPr>
          </a:p>
          <a:p>
            <a:endParaRPr lang="zh-CN" altLang="zh-CN" sz="3600" b="1" dirty="0">
              <a:solidFill>
                <a:srgbClr val="FF0000"/>
              </a:solidFill>
            </a:endParaRPr>
          </a:p>
        </p:txBody>
      </p:sp>
      <p:sp>
        <p:nvSpPr>
          <p:cNvPr id="103430" name="Text Box 6"/>
          <p:cNvSpPr txBox="1">
            <a:spLocks noChangeArrowheads="1"/>
          </p:cNvSpPr>
          <p:nvPr/>
        </p:nvSpPr>
        <p:spPr bwMode="auto">
          <a:xfrm>
            <a:off x="2339752" y="2636912"/>
            <a:ext cx="3448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林肯当选美国总统</a:t>
            </a:r>
          </a:p>
        </p:txBody>
      </p:sp>
      <p:sp>
        <p:nvSpPr>
          <p:cNvPr id="103431" name="Text Box 7"/>
          <p:cNvSpPr txBox="1">
            <a:spLocks noChangeArrowheads="1"/>
          </p:cNvSpPr>
          <p:nvPr/>
        </p:nvSpPr>
        <p:spPr bwMode="auto">
          <a:xfrm>
            <a:off x="2267744" y="3645024"/>
            <a:ext cx="44323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800" b="1" dirty="0">
                <a:solidFill>
                  <a:srgbClr val="FF0000"/>
                </a:solidFill>
              </a:rPr>
              <a:t>1861</a:t>
            </a:r>
            <a:r>
              <a:rPr lang="zh-CN" altLang="en-US" sz="2800" b="1" dirty="0">
                <a:solidFill>
                  <a:srgbClr val="FF0000"/>
                </a:solidFill>
              </a:rPr>
              <a:t>年</a:t>
            </a:r>
            <a:r>
              <a:rPr lang="zh-CN" altLang="zh-CN" sz="2800" b="1" dirty="0">
                <a:solidFill>
                  <a:srgbClr val="FF0000"/>
                </a:solidFill>
              </a:rPr>
              <a:t>4</a:t>
            </a:r>
            <a:r>
              <a:rPr lang="zh-CN" altLang="en-US" sz="2800" b="1" dirty="0">
                <a:solidFill>
                  <a:srgbClr val="FF0000"/>
                </a:solidFill>
              </a:rPr>
              <a:t>月，南方挑起内战</a:t>
            </a:r>
          </a:p>
        </p:txBody>
      </p:sp>
      <p:sp>
        <p:nvSpPr>
          <p:cNvPr id="103433" name="Text Box 9"/>
          <p:cNvSpPr txBox="1">
            <a:spLocks noChangeArrowheads="1"/>
          </p:cNvSpPr>
          <p:nvPr/>
        </p:nvSpPr>
        <p:spPr bwMode="auto">
          <a:xfrm>
            <a:off x="2123728" y="5733256"/>
            <a:ext cx="40322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2800" b="1" dirty="0">
                <a:solidFill>
                  <a:srgbClr val="FF0000"/>
                </a:solidFill>
              </a:rPr>
              <a:t>1865</a:t>
            </a:r>
            <a:r>
              <a:rPr lang="zh-CN" altLang="en-US" sz="2800" b="1" dirty="0">
                <a:solidFill>
                  <a:srgbClr val="FF0000"/>
                </a:solidFill>
              </a:rPr>
              <a:t>年，北方胜利</a:t>
            </a:r>
          </a:p>
        </p:txBody>
      </p:sp>
      <p:sp>
        <p:nvSpPr>
          <p:cNvPr id="103437" name="Text Box 13"/>
          <p:cNvSpPr txBox="1">
            <a:spLocks noChangeArrowheads="1"/>
          </p:cNvSpPr>
          <p:nvPr/>
        </p:nvSpPr>
        <p:spPr bwMode="auto">
          <a:xfrm>
            <a:off x="2411760" y="1700808"/>
            <a:ext cx="52990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奴隶制的存废</a:t>
            </a:r>
          </a:p>
        </p:txBody>
      </p:sp>
      <p:sp>
        <p:nvSpPr>
          <p:cNvPr id="25611" name="Text Box 40"/>
          <p:cNvSpPr txBox="1">
            <a:spLocks noChangeArrowheads="1"/>
          </p:cNvSpPr>
          <p:nvPr/>
        </p:nvSpPr>
        <p:spPr bwMode="auto">
          <a:xfrm>
            <a:off x="683568" y="0"/>
            <a:ext cx="11160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ea typeface="黑体" pitchFamily="49" charset="-122"/>
              </a:rPr>
              <a:t>小结：</a:t>
            </a:r>
          </a:p>
        </p:txBody>
      </p:sp>
      <p:sp>
        <p:nvSpPr>
          <p:cNvPr id="12" name="矩形 11"/>
          <p:cNvSpPr/>
          <p:nvPr/>
        </p:nvSpPr>
        <p:spPr>
          <a:xfrm>
            <a:off x="1907704" y="4725144"/>
            <a:ext cx="66967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颁布</a:t>
            </a:r>
            <a:r>
              <a:rPr lang="zh-CN" altLang="zh-CN" sz="2800" b="1" dirty="0" smtClean="0">
                <a:solidFill>
                  <a:srgbClr val="FF0000"/>
                </a:solidFill>
              </a:rPr>
              <a:t>《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解放黑人奴隶宣言</a:t>
            </a:r>
            <a:r>
              <a:rPr lang="zh-CN" altLang="zh-CN" sz="2800" b="1" dirty="0" smtClean="0">
                <a:solidFill>
                  <a:srgbClr val="FF0000"/>
                </a:solidFill>
              </a:rPr>
              <a:t>》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《宅地法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》</a:t>
            </a:r>
            <a:endParaRPr lang="zh-CN" altLang="zh-CN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3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3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3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3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9" grpId="0"/>
      <p:bldP spid="103430" grpId="0"/>
      <p:bldP spid="103431" grpId="0"/>
      <p:bldP spid="103433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tem048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7776864" cy="48760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467544" y="5657671"/>
            <a:ext cx="831641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内战结束后，南方奴隶主不甘失败，</a:t>
            </a:r>
            <a:r>
              <a:rPr lang="en-US" altLang="zh-CN" sz="2400" b="1" dirty="0">
                <a:latin typeface="黑体" pitchFamily="49" charset="-122"/>
                <a:ea typeface="黑体" pitchFamily="49" charset="-122"/>
              </a:rPr>
              <a:t>1865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400" b="1" dirty="0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400" b="1" dirty="0">
                <a:latin typeface="黑体" pitchFamily="49" charset="-122"/>
                <a:ea typeface="黑体" pitchFamily="49" charset="-122"/>
              </a:rPr>
              <a:t>14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日，即南方叛军投降后第五天，林肯在华盛顿福特剧院看戏，被同情奴隶主，仇视黑人奴隶的演员浦斯刺伤，次日凌晨死于医院。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0" y="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5" descr="15602c2ad60b4bc098250aa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284984"/>
            <a:ext cx="4444365" cy="30105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5" name="Rectangle 16"/>
          <p:cNvSpPr/>
          <p:nvPr/>
        </p:nvSpPr>
        <p:spPr>
          <a:xfrm>
            <a:off x="0" y="6488668"/>
            <a:ext cx="4305017" cy="369332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拉什莫尔山国家纪念公园，俗称总统山 </a:t>
            </a:r>
          </a:p>
        </p:txBody>
      </p:sp>
      <p:sp>
        <p:nvSpPr>
          <p:cNvPr id="35847" name="椭圆形标注 8"/>
          <p:cNvSpPr/>
          <p:nvPr/>
        </p:nvSpPr>
        <p:spPr>
          <a:xfrm>
            <a:off x="3350895" y="4333413"/>
            <a:ext cx="1051084" cy="1641475"/>
          </a:xfrm>
          <a:prstGeom prst="wedgeEllipseCallout">
            <a:avLst>
              <a:gd name="adj1" fmla="val 58417"/>
              <a:gd name="adj2" fmla="val 20968"/>
            </a:avLst>
          </a:prstGeom>
          <a:noFill/>
          <a:ln w="762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lang="zh-CN" altLang="en-US" dirty="0">
              <a:solidFill>
                <a:srgbClr val="FFFFFF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pic>
        <p:nvPicPr>
          <p:cNvPr id="35845" name="Picture 3" descr="林肯纪念堂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29614" y="3284984"/>
            <a:ext cx="4614386" cy="3021965"/>
          </a:xfrm>
          <a:prstGeom prst="rect">
            <a:avLst/>
          </a:prstGeom>
          <a:noFill/>
          <a:ln w="9525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5844" name="Text Box 2"/>
          <p:cNvSpPr txBox="1"/>
          <p:nvPr/>
        </p:nvSpPr>
        <p:spPr>
          <a:xfrm>
            <a:off x="5688330" y="3435985"/>
            <a:ext cx="2697480" cy="4603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Calibri" panose="020F0502020204030204" charset="0"/>
                <a:ea typeface="迷你简琥珀"/>
              </a:rPr>
              <a:t>林肯纪念堂</a:t>
            </a:r>
          </a:p>
        </p:txBody>
      </p:sp>
      <p:sp>
        <p:nvSpPr>
          <p:cNvPr id="96258" name="矩形 96257"/>
          <p:cNvSpPr/>
          <p:nvPr/>
        </p:nvSpPr>
        <p:spPr>
          <a:xfrm>
            <a:off x="0" y="1556792"/>
            <a:ext cx="9144000" cy="156966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   </a:t>
            </a:r>
            <a:r>
              <a:rPr lang="zh-CN" altLang="en-US" sz="24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 排</a:t>
            </a:r>
            <a:r>
              <a:rPr lang="zh-CN" altLang="en-US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名    </a:t>
            </a:r>
            <a:r>
              <a:rPr lang="en-US" altLang="zh-CN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1948</a:t>
            </a:r>
            <a:r>
              <a:rPr lang="zh-CN" altLang="en-US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年     </a:t>
            </a:r>
            <a:r>
              <a:rPr lang="en-US" altLang="zh-CN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1962</a:t>
            </a:r>
            <a:r>
              <a:rPr lang="zh-CN" altLang="en-US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年       </a:t>
            </a:r>
            <a:r>
              <a:rPr lang="en-US" altLang="zh-CN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1977</a:t>
            </a:r>
            <a:r>
              <a:rPr lang="zh-CN" altLang="en-US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年     </a:t>
            </a:r>
            <a:r>
              <a:rPr lang="en-US" altLang="zh-CN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1984</a:t>
            </a:r>
            <a:r>
              <a:rPr lang="zh-CN" altLang="en-US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年    </a:t>
            </a:r>
            <a:r>
              <a:rPr lang="en-US" altLang="zh-CN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2000</a:t>
            </a:r>
            <a:r>
              <a:rPr lang="zh-CN" altLang="en-US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年</a:t>
            </a:r>
          </a:p>
          <a:p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      </a:t>
            </a:r>
            <a:r>
              <a:rPr lang="en-US" altLang="zh-CN" sz="24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1  </a:t>
            </a:r>
            <a:r>
              <a:rPr lang="en-US" altLang="zh-CN" sz="2400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      </a:t>
            </a:r>
            <a:r>
              <a:rPr lang="zh-CN" altLang="en-US" sz="2400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林  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肯      林   肯    </a:t>
            </a:r>
            <a:r>
              <a:rPr lang="zh-CN" altLang="en-US" sz="2400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     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林    肯      林   肯   </a:t>
            </a:r>
            <a:r>
              <a:rPr lang="zh-CN" altLang="en-US" sz="2400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 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林   肯</a:t>
            </a:r>
          </a:p>
          <a:p>
            <a:r>
              <a:rPr lang="zh-CN" altLang="en-US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      </a:t>
            </a:r>
            <a:r>
              <a:rPr lang="en-US" altLang="zh-CN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2        </a:t>
            </a:r>
            <a:r>
              <a:rPr lang="zh-CN" altLang="en-US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华盛顿    华盛顿      华盛顿      罗斯福    罗斯福  </a:t>
            </a:r>
            <a:br>
              <a:rPr lang="zh-CN" altLang="en-US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</a:br>
            <a:r>
              <a:rPr lang="zh-CN" altLang="en-US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      </a:t>
            </a:r>
            <a:r>
              <a:rPr lang="en-US" altLang="zh-CN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3        </a:t>
            </a:r>
            <a:r>
              <a:rPr lang="zh-CN" altLang="en-US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罗斯福    罗斯福      罗斯福      华盛顿    华盛顿</a:t>
            </a:r>
          </a:p>
        </p:txBody>
      </p:sp>
      <p:sp>
        <p:nvSpPr>
          <p:cNvPr id="96261" name="文本框 96260"/>
          <p:cNvSpPr txBox="1"/>
          <p:nvPr/>
        </p:nvSpPr>
        <p:spPr>
          <a:xfrm>
            <a:off x="0" y="764704"/>
            <a:ext cx="8748464" cy="461665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anose="02010609030101010101" charset="-122"/>
                <a:ea typeface="楷体_GB2312" panose="02010609030101010101" charset="-122"/>
              </a:rPr>
              <a:t>1948</a:t>
            </a:r>
            <a:r>
              <a:rPr lang="zh-CN" altLang="en-US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anose="02010609030101010101" charset="-122"/>
                <a:ea typeface="楷体_GB2312" panose="02010609030101010101" charset="-122"/>
              </a:rPr>
              <a:t>年以来历次</a:t>
            </a:r>
            <a:r>
              <a:rPr lang="zh-CN" altLang="en-US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2" charset="0"/>
                <a:ea typeface="楷体_GB2312" panose="02010609030101010101" charset="-122"/>
              </a:rPr>
              <a:t>“</a:t>
            </a:r>
            <a:r>
              <a:rPr lang="zh-CN" altLang="en-US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anose="02010609030101010101" charset="-122"/>
                <a:ea typeface="楷体_GB2312" panose="02010609030101010101" charset="-122"/>
              </a:rPr>
              <a:t>美国人心目中最伟大的总统</a:t>
            </a:r>
            <a:r>
              <a:rPr lang="zh-CN" altLang="en-US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2" charset="0"/>
                <a:ea typeface="楷体_GB2312" panose="02010609030101010101" charset="-122"/>
              </a:rPr>
              <a:t>”</a:t>
            </a:r>
            <a:r>
              <a:rPr lang="zh-CN" altLang="en-US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anose="02010609030101010101" charset="-122"/>
                <a:ea typeface="楷体_GB2312" panose="02010609030101010101" charset="-122"/>
              </a:rPr>
              <a:t>评选的结果 </a:t>
            </a:r>
          </a:p>
        </p:txBody>
      </p:sp>
      <p:sp>
        <p:nvSpPr>
          <p:cNvPr id="22536" name="矩形 18439"/>
          <p:cNvSpPr/>
          <p:nvPr/>
        </p:nvSpPr>
        <p:spPr>
          <a:xfrm>
            <a:off x="4427984" y="6457890"/>
            <a:ext cx="4035079" cy="40011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（</a:t>
            </a:r>
            <a:r>
              <a:rPr lang="en-US" altLang="zh-CN" sz="20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56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级台阶象征林肯光辉的一生）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275856" y="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539552" y="836712"/>
            <a:ext cx="54641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探究四    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评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价林肯</a:t>
            </a:r>
            <a:endParaRPr lang="zh-CN" altLang="en-US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6" y="1772816"/>
            <a:ext cx="70567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美国历史上杰出的政治家，为维护国家统一和解放黑人奴隶作出了重大贡献，是美国历史上著名的总统。</a:t>
            </a:r>
            <a:endParaRPr lang="zh-CN" alt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635896" y="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859" name="Group 43"/>
          <p:cNvGraphicFramePr>
            <a:graphicFrameLocks noGrp="1"/>
          </p:cNvGraphicFramePr>
          <p:nvPr>
            <p:ph idx="4294967295"/>
          </p:nvPr>
        </p:nvGraphicFramePr>
        <p:xfrm>
          <a:off x="0" y="692150"/>
          <a:ext cx="9180513" cy="6248083"/>
        </p:xfrm>
        <a:graphic>
          <a:graphicData uri="http://schemas.openxmlformats.org/drawingml/2006/table">
            <a:tbl>
              <a:tblPr/>
              <a:tblGrid>
                <a:gridCol w="1135063"/>
                <a:gridCol w="1041400"/>
                <a:gridCol w="1068387"/>
                <a:gridCol w="998538"/>
                <a:gridCol w="998537"/>
                <a:gridCol w="1201738"/>
                <a:gridCol w="1296987"/>
                <a:gridCol w="1439863"/>
              </a:tblGrid>
              <a:tr h="178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次数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起止时间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导火线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开始标志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领导人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转折点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重要文件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扫除的障碍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独立战争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1775------1783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波士顿倾茶事件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来克星顿枪声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华盛顿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萨拉托加大捷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《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独立宣言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》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英国的殖民统治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2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南北战争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1861------1865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林肯当选总统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南方挑起内战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林肯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颁布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《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解放黑人奴隶宣言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《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解放黑人奴隶宣言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《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宅地法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黑人奴隶制度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5B52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664" name="Text Box 40"/>
          <p:cNvSpPr txBox="1">
            <a:spLocks noChangeArrowheads="1"/>
          </p:cNvSpPr>
          <p:nvPr/>
        </p:nvSpPr>
        <p:spPr bwMode="auto">
          <a:xfrm>
            <a:off x="179512" y="260648"/>
            <a:ext cx="82089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 smtClean="0">
                <a:solidFill>
                  <a:srgbClr val="FF0000"/>
                </a:solidFill>
                <a:ea typeface="黑体" pitchFamily="49" charset="-122"/>
              </a:rPr>
              <a:t>探究五   美</a:t>
            </a:r>
            <a:r>
              <a:rPr lang="zh-CN" altLang="en-US" sz="2400" b="1" dirty="0">
                <a:solidFill>
                  <a:srgbClr val="FF0000"/>
                </a:solidFill>
                <a:ea typeface="黑体" pitchFamily="49" charset="-122"/>
              </a:rPr>
              <a:t>国历史上的两次资产阶级革命的比较：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020272" y="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5057"/>
          <p:cNvGrpSpPr/>
          <p:nvPr/>
        </p:nvGrpSpPr>
        <p:grpSpPr>
          <a:xfrm>
            <a:off x="2013347" y="1268414"/>
            <a:ext cx="1889522" cy="3671886"/>
            <a:chOff x="0" y="0"/>
            <a:chExt cx="1587" cy="2313"/>
          </a:xfrm>
        </p:grpSpPr>
        <p:grpSp>
          <p:nvGrpSpPr>
            <p:cNvPr id="3" name="组合 45058"/>
            <p:cNvGrpSpPr/>
            <p:nvPr/>
          </p:nvGrpSpPr>
          <p:grpSpPr>
            <a:xfrm>
              <a:off x="374" y="0"/>
              <a:ext cx="941" cy="1216"/>
              <a:chOff x="0" y="0"/>
              <a:chExt cx="941" cy="1216"/>
            </a:xfrm>
          </p:grpSpPr>
          <p:sp>
            <p:nvSpPr>
              <p:cNvPr id="27651" name="文本框 45059"/>
              <p:cNvSpPr txBox="1"/>
              <p:nvPr/>
            </p:nvSpPr>
            <p:spPr>
              <a:xfrm>
                <a:off x="170" y="0"/>
                <a:ext cx="680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 dirty="0">
                    <a:latin typeface="Times New Roman" panose="02020603050405020304" pitchFamily="2" charset="0"/>
                    <a:ea typeface="黑体" panose="02010609060101010101" pitchFamily="1" charset="-122"/>
                  </a:rPr>
                  <a:t>北方</a:t>
                </a:r>
              </a:p>
            </p:txBody>
          </p:sp>
          <p:sp>
            <p:nvSpPr>
              <p:cNvPr id="27652" name="文本框 45060"/>
              <p:cNvSpPr txBox="1"/>
              <p:nvPr/>
            </p:nvSpPr>
            <p:spPr>
              <a:xfrm>
                <a:off x="0" y="227"/>
                <a:ext cx="941" cy="98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r>
                  <a:rPr lang="zh-CN" altLang="en-US" sz="2400" b="1" dirty="0">
                    <a:latin typeface="Times New Roman" panose="02020603050405020304" pitchFamily="2" charset="0"/>
                    <a:ea typeface="黑体" panose="02010609060101010101" pitchFamily="1" charset="-122"/>
                  </a:rPr>
                  <a:t>资本主义</a:t>
                </a:r>
              </a:p>
              <a:p>
                <a:r>
                  <a:rPr lang="zh-CN" altLang="en-US" sz="2400" b="1" dirty="0">
                    <a:latin typeface="Times New Roman" panose="02020603050405020304" pitchFamily="2" charset="0"/>
                    <a:ea typeface="黑体" panose="02010609060101010101" pitchFamily="1" charset="-122"/>
                  </a:rPr>
                  <a:t> 工商业</a:t>
                </a:r>
              </a:p>
            </p:txBody>
          </p:sp>
        </p:grpSp>
        <p:sp>
          <p:nvSpPr>
            <p:cNvPr id="27653" name="椭圆 45061"/>
            <p:cNvSpPr/>
            <p:nvPr/>
          </p:nvSpPr>
          <p:spPr>
            <a:xfrm>
              <a:off x="0" y="726"/>
              <a:ext cx="1587" cy="1587"/>
            </a:xfrm>
            <a:prstGeom prst="ellipse">
              <a:avLst/>
            </a:prstGeom>
            <a:solidFill>
              <a:schemeClr val="accent2"/>
            </a:solidFill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7655" name="文本框 45063"/>
            <p:cNvSpPr txBox="1"/>
            <p:nvPr/>
          </p:nvSpPr>
          <p:spPr>
            <a:xfrm>
              <a:off x="214" y="1572"/>
              <a:ext cx="965" cy="4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FFCC"/>
                  </a:solidFill>
                  <a:latin typeface="Times New Roman" panose="02020603050405020304" pitchFamily="2" charset="0"/>
                  <a:ea typeface="黑体" panose="02010609060101010101" pitchFamily="1" charset="-122"/>
                </a:rPr>
                <a:t>  </a:t>
              </a:r>
              <a:r>
                <a:rPr lang="zh-CN" altLang="en-US" b="1" dirty="0">
                  <a:solidFill>
                    <a:srgbClr val="FFFFCC"/>
                  </a:solidFill>
                  <a:latin typeface="Times New Roman" panose="02020603050405020304" pitchFamily="2" charset="0"/>
                  <a:ea typeface="黑体" panose="02010609060101010101" pitchFamily="1" charset="-122"/>
                </a:rPr>
                <a:t>南</a:t>
              </a:r>
              <a:r>
                <a:rPr lang="zh-CN" altLang="en-US" b="1" dirty="0" smtClean="0">
                  <a:solidFill>
                    <a:srgbClr val="FFFFCC"/>
                  </a:solidFill>
                  <a:latin typeface="Times New Roman" panose="02020603050405020304" pitchFamily="2" charset="0"/>
                  <a:ea typeface="黑体" panose="02010609060101010101" pitchFamily="1" charset="-122"/>
                </a:rPr>
                <a:t>方种值园经济</a:t>
              </a:r>
              <a:endParaRPr lang="zh-CN" altLang="en-US" b="1" dirty="0">
                <a:solidFill>
                  <a:srgbClr val="FFFFCC"/>
                </a:solidFill>
                <a:latin typeface="Times New Roman" panose="02020603050405020304" pitchFamily="2" charset="0"/>
                <a:ea typeface="黑体" panose="02010609060101010101" pitchFamily="1" charset="-122"/>
              </a:endParaRPr>
            </a:p>
          </p:txBody>
        </p:sp>
        <p:sp>
          <p:nvSpPr>
            <p:cNvPr id="27657" name="椭圆 45065"/>
            <p:cNvSpPr/>
            <p:nvPr/>
          </p:nvSpPr>
          <p:spPr>
            <a:xfrm>
              <a:off x="0" y="1"/>
              <a:ext cx="1587" cy="1587"/>
            </a:xfrm>
            <a:prstGeom prst="ellipse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" name="组合 45066"/>
          <p:cNvGrpSpPr/>
          <p:nvPr/>
        </p:nvGrpSpPr>
        <p:grpSpPr>
          <a:xfrm>
            <a:off x="1428751" y="2667001"/>
            <a:ext cx="879872" cy="474663"/>
            <a:chOff x="0" y="0"/>
            <a:chExt cx="739" cy="299"/>
          </a:xfrm>
        </p:grpSpPr>
        <p:sp>
          <p:nvSpPr>
            <p:cNvPr id="27659" name="直接连接符 45067"/>
            <p:cNvSpPr/>
            <p:nvPr/>
          </p:nvSpPr>
          <p:spPr>
            <a:xfrm flipV="1">
              <a:off x="0" y="299"/>
              <a:ext cx="723" cy="0"/>
            </a:xfrm>
            <a:prstGeom prst="line">
              <a:avLst/>
            </a:prstGeom>
            <a:ln w="38100" cap="flat" cmpd="sng">
              <a:solidFill>
                <a:srgbClr val="FF0066"/>
              </a:solidFill>
              <a:prstDash val="solid"/>
              <a:round/>
              <a:headEnd type="arrow" w="med" len="med"/>
              <a:tailEnd type="none" w="med" len="med"/>
            </a:ln>
          </p:spPr>
        </p:sp>
        <p:sp>
          <p:nvSpPr>
            <p:cNvPr id="27660" name="文本框 45068"/>
            <p:cNvSpPr txBox="1"/>
            <p:nvPr/>
          </p:nvSpPr>
          <p:spPr>
            <a:xfrm>
              <a:off x="96" y="0"/>
              <a:ext cx="643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FF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焦点</a:t>
              </a:r>
            </a:p>
          </p:txBody>
        </p:sp>
      </p:grpSp>
      <p:sp>
        <p:nvSpPr>
          <p:cNvPr id="45070" name="文本框 45069"/>
          <p:cNvSpPr txBox="1"/>
          <p:nvPr/>
        </p:nvSpPr>
        <p:spPr>
          <a:xfrm>
            <a:off x="2267744" y="3140968"/>
            <a:ext cx="1296591" cy="193899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1" charset="-122"/>
              </a:rPr>
              <a:t>南北两种经济形式的矛盾不可调和</a:t>
            </a:r>
          </a:p>
        </p:txBody>
      </p:sp>
      <p:sp>
        <p:nvSpPr>
          <p:cNvPr id="45071" name="文本框 45070"/>
          <p:cNvSpPr txBox="1"/>
          <p:nvPr/>
        </p:nvSpPr>
        <p:spPr>
          <a:xfrm>
            <a:off x="927497" y="1270000"/>
            <a:ext cx="615553" cy="417449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黑人奴隶制废存问题</a:t>
            </a:r>
          </a:p>
        </p:txBody>
      </p:sp>
      <p:grpSp>
        <p:nvGrpSpPr>
          <p:cNvPr id="6" name="组合 45071"/>
          <p:cNvGrpSpPr/>
          <p:nvPr/>
        </p:nvGrpSpPr>
        <p:grpSpPr>
          <a:xfrm>
            <a:off x="3654029" y="2276476"/>
            <a:ext cx="944165" cy="1570038"/>
            <a:chOff x="0" y="0"/>
            <a:chExt cx="793" cy="989"/>
          </a:xfrm>
        </p:grpSpPr>
        <p:sp>
          <p:nvSpPr>
            <p:cNvPr id="27664" name="直接连接符 45072"/>
            <p:cNvSpPr/>
            <p:nvPr/>
          </p:nvSpPr>
          <p:spPr>
            <a:xfrm>
              <a:off x="0" y="518"/>
              <a:ext cx="793" cy="0"/>
            </a:xfrm>
            <a:prstGeom prst="line">
              <a:avLst/>
            </a:prstGeom>
            <a:ln w="57150" cap="flat" cmpd="sng">
              <a:solidFill>
                <a:srgbClr val="FF3300"/>
              </a:solidFill>
              <a:prstDash val="solid"/>
              <a:round/>
              <a:headEnd type="triangle" w="med" len="med"/>
              <a:tailEnd type="none" w="med" len="med"/>
            </a:ln>
          </p:spPr>
        </p:sp>
        <p:sp>
          <p:nvSpPr>
            <p:cNvPr id="27665" name="文本框 45073"/>
            <p:cNvSpPr txBox="1"/>
            <p:nvPr/>
          </p:nvSpPr>
          <p:spPr>
            <a:xfrm>
              <a:off x="181" y="0"/>
              <a:ext cx="544" cy="9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根本</a:t>
              </a:r>
            </a:p>
            <a:p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原因</a:t>
              </a:r>
            </a:p>
          </p:txBody>
        </p:sp>
      </p:grpSp>
      <p:grpSp>
        <p:nvGrpSpPr>
          <p:cNvPr id="7" name="组合 45074"/>
          <p:cNvGrpSpPr/>
          <p:nvPr/>
        </p:nvGrpSpPr>
        <p:grpSpPr>
          <a:xfrm>
            <a:off x="4593431" y="1524000"/>
            <a:ext cx="492920" cy="1308100"/>
            <a:chOff x="-106" y="0"/>
            <a:chExt cx="414" cy="824"/>
          </a:xfrm>
        </p:grpSpPr>
        <p:sp>
          <p:nvSpPr>
            <p:cNvPr id="27667" name="直接连接符 45075"/>
            <p:cNvSpPr/>
            <p:nvPr/>
          </p:nvSpPr>
          <p:spPr>
            <a:xfrm rot="5400000">
              <a:off x="-90" y="374"/>
              <a:ext cx="74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triangle" w="med" len="med"/>
              <a:tailEnd type="none" w="med" len="med"/>
            </a:ln>
          </p:spPr>
        </p:sp>
        <p:sp>
          <p:nvSpPr>
            <p:cNvPr id="27668" name="文本框 45076"/>
            <p:cNvSpPr txBox="1"/>
            <p:nvPr/>
          </p:nvSpPr>
          <p:spPr>
            <a:xfrm>
              <a:off x="-106" y="144"/>
              <a:ext cx="414" cy="68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导火线</a:t>
              </a:r>
            </a:p>
          </p:txBody>
        </p:sp>
      </p:grpSp>
      <p:grpSp>
        <p:nvGrpSpPr>
          <p:cNvPr id="8" name="组合 45077"/>
          <p:cNvGrpSpPr/>
          <p:nvPr/>
        </p:nvGrpSpPr>
        <p:grpSpPr>
          <a:xfrm>
            <a:off x="4301729" y="2627313"/>
            <a:ext cx="1782365" cy="1243013"/>
            <a:chOff x="0" y="0"/>
            <a:chExt cx="1497" cy="783"/>
          </a:xfrm>
        </p:grpSpPr>
        <p:sp>
          <p:nvSpPr>
            <p:cNvPr id="27670" name="文本框 45078"/>
            <p:cNvSpPr txBox="1"/>
            <p:nvPr/>
          </p:nvSpPr>
          <p:spPr>
            <a:xfrm>
              <a:off x="91" y="0"/>
              <a:ext cx="1180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 b="1" dirty="0">
                  <a:latin typeface="黑体" panose="02010609060101010101" pitchFamily="1" charset="-122"/>
                  <a:ea typeface="黑体" panose="02010609060101010101" pitchFamily="1" charset="-122"/>
                </a:rPr>
                <a:t>  美国</a:t>
              </a:r>
            </a:p>
            <a:p>
              <a:r>
                <a:rPr lang="zh-CN" altLang="en-US" sz="2800" b="1" dirty="0">
                  <a:latin typeface="黑体" panose="02010609060101010101" pitchFamily="1" charset="-122"/>
                  <a:ea typeface="黑体" panose="02010609060101010101" pitchFamily="1" charset="-122"/>
                </a:rPr>
                <a:t>  内战</a:t>
              </a:r>
            </a:p>
          </p:txBody>
        </p:sp>
        <p:sp>
          <p:nvSpPr>
            <p:cNvPr id="27671" name="文本框 45079"/>
            <p:cNvSpPr txBox="1"/>
            <p:nvPr/>
          </p:nvSpPr>
          <p:spPr>
            <a:xfrm>
              <a:off x="0" y="550"/>
              <a:ext cx="1497" cy="2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rPr>
                <a:t>1861—1865</a:t>
              </a:r>
              <a:r>
                <a:rPr lang="zh-CN" altLang="en-US" b="1" dirty="0">
                  <a:latin typeface="Arial" panose="020B0604020202020204" pitchFamily="34" charset="0"/>
                  <a:ea typeface="黑体" panose="02010609060101010101" pitchFamily="1" charset="-122"/>
                </a:rPr>
                <a:t>年</a:t>
              </a:r>
            </a:p>
          </p:txBody>
        </p:sp>
      </p:grpSp>
      <p:grpSp>
        <p:nvGrpSpPr>
          <p:cNvPr id="9" name="组合 45080"/>
          <p:cNvGrpSpPr/>
          <p:nvPr/>
        </p:nvGrpSpPr>
        <p:grpSpPr>
          <a:xfrm>
            <a:off x="5543550" y="2347914"/>
            <a:ext cx="919163" cy="2376487"/>
            <a:chOff x="0" y="0"/>
            <a:chExt cx="772" cy="1497"/>
          </a:xfrm>
        </p:grpSpPr>
        <p:grpSp>
          <p:nvGrpSpPr>
            <p:cNvPr id="10" name="组合 45081"/>
            <p:cNvGrpSpPr/>
            <p:nvPr/>
          </p:nvGrpSpPr>
          <p:grpSpPr>
            <a:xfrm>
              <a:off x="0" y="318"/>
              <a:ext cx="454" cy="407"/>
              <a:chOff x="0" y="0"/>
              <a:chExt cx="454" cy="407"/>
            </a:xfrm>
          </p:grpSpPr>
          <p:sp>
            <p:nvSpPr>
              <p:cNvPr id="27674" name="直接连接符 45082"/>
              <p:cNvSpPr/>
              <p:nvPr/>
            </p:nvSpPr>
            <p:spPr>
              <a:xfrm>
                <a:off x="46" y="275"/>
                <a:ext cx="408" cy="0"/>
              </a:xfrm>
              <a:prstGeom prst="line">
                <a:avLst/>
              </a:prstGeom>
              <a:ln w="38100" cap="flat" cmpd="sng">
                <a:solidFill>
                  <a:srgbClr val="FF33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</p:sp>
          <p:sp>
            <p:nvSpPr>
              <p:cNvPr id="27675" name="文本框 45083"/>
              <p:cNvSpPr txBox="1"/>
              <p:nvPr/>
            </p:nvSpPr>
            <p:spPr>
              <a:xfrm>
                <a:off x="0" y="0"/>
                <a:ext cx="453" cy="4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r>
                  <a:rPr lang="zh-CN" altLang="en-US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初期</a:t>
                </a:r>
              </a:p>
            </p:txBody>
          </p:sp>
        </p:grpSp>
        <p:sp>
          <p:nvSpPr>
            <p:cNvPr id="27676" name="文本框 45084"/>
            <p:cNvSpPr txBox="1"/>
            <p:nvPr/>
          </p:nvSpPr>
          <p:spPr>
            <a:xfrm>
              <a:off x="307" y="0"/>
              <a:ext cx="465" cy="1497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宋体" panose="02010600030101010101" pitchFamily="2" charset="-122"/>
                </a:rPr>
                <a:t>北方军队失利</a:t>
              </a:r>
            </a:p>
          </p:txBody>
        </p:sp>
      </p:grpSp>
      <p:grpSp>
        <p:nvGrpSpPr>
          <p:cNvPr id="11" name="组合 45085"/>
          <p:cNvGrpSpPr/>
          <p:nvPr/>
        </p:nvGrpSpPr>
        <p:grpSpPr>
          <a:xfrm>
            <a:off x="6354366" y="2852738"/>
            <a:ext cx="540544" cy="646112"/>
            <a:chOff x="0" y="0"/>
            <a:chExt cx="454" cy="407"/>
          </a:xfrm>
        </p:grpSpPr>
        <p:sp>
          <p:nvSpPr>
            <p:cNvPr id="27678" name="直接连接符 45086"/>
            <p:cNvSpPr/>
            <p:nvPr/>
          </p:nvSpPr>
          <p:spPr>
            <a:xfrm>
              <a:off x="46" y="275"/>
              <a:ext cx="40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7679" name="文本框 45087"/>
            <p:cNvSpPr txBox="1"/>
            <p:nvPr/>
          </p:nvSpPr>
          <p:spPr>
            <a:xfrm>
              <a:off x="0" y="0"/>
              <a:ext cx="453" cy="4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转折</a:t>
              </a:r>
            </a:p>
          </p:txBody>
        </p:sp>
      </p:grpSp>
      <p:grpSp>
        <p:nvGrpSpPr>
          <p:cNvPr id="12" name="组合 45088"/>
          <p:cNvGrpSpPr/>
          <p:nvPr/>
        </p:nvGrpSpPr>
        <p:grpSpPr>
          <a:xfrm>
            <a:off x="7163991" y="2852738"/>
            <a:ext cx="540544" cy="646112"/>
            <a:chOff x="0" y="0"/>
            <a:chExt cx="454" cy="407"/>
          </a:xfrm>
        </p:grpSpPr>
        <p:sp>
          <p:nvSpPr>
            <p:cNvPr id="27681" name="直接连接符 45089"/>
            <p:cNvSpPr/>
            <p:nvPr/>
          </p:nvSpPr>
          <p:spPr>
            <a:xfrm>
              <a:off x="46" y="275"/>
              <a:ext cx="40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7682" name="文本框 45090"/>
            <p:cNvSpPr txBox="1"/>
            <p:nvPr/>
          </p:nvSpPr>
          <p:spPr>
            <a:xfrm>
              <a:off x="0" y="0"/>
              <a:ext cx="453" cy="4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结果</a:t>
              </a:r>
            </a:p>
          </p:txBody>
        </p:sp>
      </p:grpSp>
      <p:sp>
        <p:nvSpPr>
          <p:cNvPr id="45092" name="文本框 45091"/>
          <p:cNvSpPr txBox="1"/>
          <p:nvPr/>
        </p:nvSpPr>
        <p:spPr>
          <a:xfrm>
            <a:off x="6718340" y="909639"/>
            <a:ext cx="553998" cy="4751387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林肯颁布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解放黑人奴隶宣言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</a:p>
        </p:txBody>
      </p:sp>
      <p:sp>
        <p:nvSpPr>
          <p:cNvPr id="45093" name="文本框 45092"/>
          <p:cNvSpPr txBox="1"/>
          <p:nvPr/>
        </p:nvSpPr>
        <p:spPr>
          <a:xfrm>
            <a:off x="7454146" y="2347914"/>
            <a:ext cx="553998" cy="2376487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北方获得胜利</a:t>
            </a:r>
          </a:p>
        </p:txBody>
      </p:sp>
      <p:grpSp>
        <p:nvGrpSpPr>
          <p:cNvPr id="13" name="组合 45093"/>
          <p:cNvGrpSpPr/>
          <p:nvPr/>
        </p:nvGrpSpPr>
        <p:grpSpPr>
          <a:xfrm>
            <a:off x="5470922" y="3714751"/>
            <a:ext cx="553641" cy="1547812"/>
            <a:chOff x="-61" y="-1"/>
            <a:chExt cx="465" cy="975"/>
          </a:xfrm>
        </p:grpSpPr>
        <p:sp>
          <p:nvSpPr>
            <p:cNvPr id="27686" name="直接连接符 45094"/>
            <p:cNvSpPr/>
            <p:nvPr/>
          </p:nvSpPr>
          <p:spPr>
            <a:xfrm rot="3600000">
              <a:off x="-487" y="487"/>
              <a:ext cx="975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7687" name="文本框 45095"/>
            <p:cNvSpPr txBox="1"/>
            <p:nvPr/>
          </p:nvSpPr>
          <p:spPr>
            <a:xfrm rot="19800000">
              <a:off x="-61" y="182"/>
              <a:ext cx="465" cy="679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意义</a:t>
              </a:r>
            </a:p>
          </p:txBody>
        </p:sp>
      </p:grpSp>
      <p:grpSp>
        <p:nvGrpSpPr>
          <p:cNvPr id="14" name="组合 45096"/>
          <p:cNvGrpSpPr/>
          <p:nvPr/>
        </p:nvGrpSpPr>
        <p:grpSpPr>
          <a:xfrm>
            <a:off x="3979069" y="3644901"/>
            <a:ext cx="553641" cy="1800225"/>
            <a:chOff x="-61" y="0"/>
            <a:chExt cx="465" cy="1134"/>
          </a:xfrm>
        </p:grpSpPr>
        <p:sp>
          <p:nvSpPr>
            <p:cNvPr id="27689" name="直接连接符 45097"/>
            <p:cNvSpPr/>
            <p:nvPr/>
          </p:nvSpPr>
          <p:spPr>
            <a:xfrm rot="7800000">
              <a:off x="-203" y="567"/>
              <a:ext cx="1134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7690" name="文本框 45098"/>
            <p:cNvSpPr txBox="1"/>
            <p:nvPr/>
          </p:nvSpPr>
          <p:spPr>
            <a:xfrm rot="2400000">
              <a:off x="-61" y="272"/>
              <a:ext cx="465" cy="648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性质</a:t>
              </a:r>
            </a:p>
          </p:txBody>
        </p:sp>
      </p:grpSp>
      <p:sp>
        <p:nvSpPr>
          <p:cNvPr id="27691" name="文本框 45099"/>
          <p:cNvSpPr txBox="1"/>
          <p:nvPr/>
        </p:nvSpPr>
        <p:spPr>
          <a:xfrm>
            <a:off x="3383756" y="5445125"/>
            <a:ext cx="1944291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101" name="文本框 45100"/>
          <p:cNvSpPr txBox="1"/>
          <p:nvPr/>
        </p:nvSpPr>
        <p:spPr>
          <a:xfrm>
            <a:off x="2856548" y="5146676"/>
            <a:ext cx="1822609" cy="119359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3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美国历史</a:t>
            </a:r>
            <a:r>
              <a:rPr lang="zh-CN" altLang="en-US" sz="20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上的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第二</a:t>
            </a:r>
            <a:r>
              <a:rPr lang="zh-CN" altLang="en-US" sz="20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次</a:t>
            </a:r>
            <a:r>
              <a:rPr lang="zh-CN" altLang="en-US" sz="20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资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产阶级革命</a:t>
            </a:r>
          </a:p>
        </p:txBody>
      </p:sp>
      <p:sp>
        <p:nvSpPr>
          <p:cNvPr id="45102" name="文本框 45101"/>
          <p:cNvSpPr txBox="1"/>
          <p:nvPr/>
        </p:nvSpPr>
        <p:spPr>
          <a:xfrm>
            <a:off x="5056823" y="5091431"/>
            <a:ext cx="3777139" cy="13747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2500"/>
              </a:lnSpc>
            </a:pPr>
            <a:r>
              <a:rPr lang="zh-CN" altLang="en-US" sz="2000" b="1" dirty="0">
                <a:latin typeface="Arial" panose="020B0604020202020204" pitchFamily="34" charset="0"/>
                <a:ea typeface="宋体" panose="02010600030101010101" pitchFamily="2" charset="-122"/>
              </a:rPr>
              <a:t>通过战争美国</a:t>
            </a:r>
            <a:r>
              <a:rPr lang="zh-CN" altLang="en-US" sz="2000" b="1" dirty="0">
                <a:latin typeface="楷体_GB2312" panose="02010609030101010101" charset="-122"/>
                <a:ea typeface="宋体" panose="02010600030101010101" pitchFamily="2" charset="-122"/>
              </a:rPr>
              <a:t>维护了国家统一，</a:t>
            </a:r>
          </a:p>
          <a:p>
            <a:pPr>
              <a:lnSpc>
                <a:spcPts val="2500"/>
              </a:lnSpc>
            </a:pPr>
            <a:r>
              <a:rPr lang="zh-CN" altLang="en-US" sz="2000" b="1" dirty="0">
                <a:latin typeface="楷体_GB2312" panose="02010609030101010101" charset="-122"/>
                <a:ea typeface="宋体" panose="02010600030101010101" pitchFamily="2" charset="-122"/>
              </a:rPr>
              <a:t>废除了奴隶制度，扫清了资本主</a:t>
            </a:r>
          </a:p>
          <a:p>
            <a:pPr>
              <a:lnSpc>
                <a:spcPts val="2500"/>
              </a:lnSpc>
            </a:pPr>
            <a:r>
              <a:rPr lang="zh-CN" altLang="en-US" sz="2000" b="1" dirty="0">
                <a:latin typeface="楷体_GB2312" panose="02010609030101010101" charset="-122"/>
                <a:ea typeface="宋体" panose="02010600030101010101" pitchFamily="2" charset="-122"/>
              </a:rPr>
              <a:t>义发展的又一大障碍，为以后经</a:t>
            </a:r>
          </a:p>
          <a:p>
            <a:pPr>
              <a:lnSpc>
                <a:spcPts val="2500"/>
              </a:lnSpc>
            </a:pPr>
            <a:r>
              <a:rPr lang="zh-CN" altLang="en-US" sz="2000" b="1" dirty="0">
                <a:latin typeface="楷体_GB2312" panose="02010609030101010101" charset="-122"/>
                <a:ea typeface="宋体" panose="02010600030101010101" pitchFamily="2" charset="-122"/>
              </a:rPr>
              <a:t>济的迅速发展创造了条件</a:t>
            </a:r>
          </a:p>
        </p:txBody>
      </p:sp>
      <p:sp>
        <p:nvSpPr>
          <p:cNvPr id="45104" name="文本框 45103"/>
          <p:cNvSpPr txBox="1"/>
          <p:nvPr/>
        </p:nvSpPr>
        <p:spPr>
          <a:xfrm>
            <a:off x="4166711" y="909955"/>
            <a:ext cx="1782366" cy="73353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2500"/>
              </a:lnSpc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林肯就任总统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627784" y="18864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课堂小结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4" dur="500"/>
                                        <p:tgtEl>
                                          <p:spTgt spid="45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"/>
                                        <p:tgtEl>
                                          <p:spTgt spid="45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0" grpId="0" bldLvl="0" animBg="1"/>
      <p:bldP spid="45071" grpId="0"/>
      <p:bldP spid="45092" grpId="0"/>
      <p:bldP spid="45093" grpId="0"/>
      <p:bldP spid="45101" grpId="0"/>
      <p:bldP spid="45102" grpId="0"/>
      <p:bldP spid="4510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203848" y="0"/>
            <a:ext cx="18722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ea typeface="隶书" pitchFamily="49" charset="-122"/>
              </a:rPr>
              <a:t>巩</a:t>
            </a:r>
            <a:r>
              <a:rPr lang="zh-CN" altLang="en-US" sz="2800" b="1" dirty="0" smtClean="0">
                <a:solidFill>
                  <a:srgbClr val="FF0000"/>
                </a:solidFill>
                <a:ea typeface="隶书" pitchFamily="49" charset="-122"/>
              </a:rPr>
              <a:t>固提高</a:t>
            </a:r>
            <a:endParaRPr lang="zh-CN" altLang="en-US" sz="2800" b="1" dirty="0">
              <a:solidFill>
                <a:srgbClr val="FF0000"/>
              </a:solidFill>
              <a:ea typeface="隶书" pitchFamily="49" charset="-122"/>
            </a:endParaRPr>
          </a:p>
        </p:txBody>
      </p:sp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0" y="1052513"/>
            <a:ext cx="9144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ea typeface="幼圆" pitchFamily="49" charset="-122"/>
              </a:rPr>
              <a:t>1</a:t>
            </a:r>
            <a:r>
              <a:rPr lang="zh-CN" altLang="en-US" sz="2800" b="1" dirty="0">
                <a:ea typeface="幼圆" pitchFamily="49" charset="-122"/>
              </a:rPr>
              <a:t>、南北矛盾的焦点问题是（    ）</a:t>
            </a:r>
          </a:p>
          <a:p>
            <a:r>
              <a:rPr lang="en-US" altLang="zh-CN" sz="2800" b="1" dirty="0">
                <a:ea typeface="幼圆" pitchFamily="49" charset="-122"/>
              </a:rPr>
              <a:t>A</a:t>
            </a:r>
            <a:r>
              <a:rPr lang="zh-CN" altLang="en-US" sz="2800" b="1" dirty="0">
                <a:ea typeface="幼圆" pitchFamily="49" charset="-122"/>
              </a:rPr>
              <a:t>、关税问题    </a:t>
            </a:r>
            <a:endParaRPr lang="en-US" altLang="zh-CN" sz="2800" b="1" dirty="0" smtClean="0">
              <a:ea typeface="幼圆" pitchFamily="49" charset="-122"/>
            </a:endParaRPr>
          </a:p>
          <a:p>
            <a:r>
              <a:rPr lang="en-US" altLang="zh-CN" sz="2800" b="1" dirty="0" smtClean="0">
                <a:ea typeface="幼圆" pitchFamily="49" charset="-122"/>
              </a:rPr>
              <a:t>B</a:t>
            </a:r>
            <a:r>
              <a:rPr lang="zh-CN" altLang="en-US" sz="2800" b="1" dirty="0">
                <a:ea typeface="幼圆" pitchFamily="49" charset="-122"/>
              </a:rPr>
              <a:t>、奴隶制的存废问题</a:t>
            </a:r>
          </a:p>
          <a:p>
            <a:r>
              <a:rPr lang="en-US" altLang="zh-CN" sz="2800" b="1" dirty="0">
                <a:ea typeface="幼圆" pitchFamily="49" charset="-122"/>
              </a:rPr>
              <a:t>C</a:t>
            </a:r>
            <a:r>
              <a:rPr lang="zh-CN" altLang="en-US" sz="2800" b="1" dirty="0">
                <a:ea typeface="幼圆" pitchFamily="49" charset="-122"/>
              </a:rPr>
              <a:t>、向西部领土扩张的问题 </a:t>
            </a:r>
            <a:endParaRPr lang="en-US" altLang="zh-CN" sz="2800" b="1" dirty="0" smtClean="0">
              <a:ea typeface="幼圆" pitchFamily="49" charset="-122"/>
            </a:endParaRPr>
          </a:p>
          <a:p>
            <a:r>
              <a:rPr lang="en-US" altLang="zh-CN" sz="2800" b="1" dirty="0" smtClean="0">
                <a:ea typeface="幼圆" pitchFamily="49" charset="-122"/>
              </a:rPr>
              <a:t>D</a:t>
            </a:r>
            <a:r>
              <a:rPr lang="zh-CN" altLang="en-US" sz="2800" b="1" dirty="0">
                <a:ea typeface="幼圆" pitchFamily="49" charset="-122"/>
              </a:rPr>
              <a:t>、争夺劳动力的问题</a:t>
            </a:r>
          </a:p>
        </p:txBody>
      </p:sp>
      <p:sp>
        <p:nvSpPr>
          <p:cNvPr id="28676" name="Text Box 5"/>
          <p:cNvSpPr txBox="1">
            <a:spLocks noChangeArrowheads="1"/>
          </p:cNvSpPr>
          <p:nvPr/>
        </p:nvSpPr>
        <p:spPr bwMode="auto">
          <a:xfrm>
            <a:off x="0" y="3933056"/>
            <a:ext cx="9144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ea typeface="幼圆" pitchFamily="49" charset="-122"/>
              </a:rPr>
              <a:t>2</a:t>
            </a:r>
            <a:r>
              <a:rPr lang="zh-CN" altLang="en-US" sz="2800" b="1" dirty="0">
                <a:ea typeface="幼圆" pitchFamily="49" charset="-122"/>
              </a:rPr>
              <a:t>、美国南北战争中林肯政府颁布的文件除了</a:t>
            </a:r>
            <a:r>
              <a:rPr lang="en-US" altLang="zh-CN" sz="2800" b="1" dirty="0">
                <a:ea typeface="幼圆" pitchFamily="49" charset="-122"/>
              </a:rPr>
              <a:t>《</a:t>
            </a:r>
            <a:r>
              <a:rPr lang="zh-CN" altLang="en-US" sz="2800" b="1" dirty="0">
                <a:ea typeface="幼圆" pitchFamily="49" charset="-122"/>
              </a:rPr>
              <a:t>解放黑人奴隶宣言</a:t>
            </a:r>
            <a:r>
              <a:rPr lang="en-US" altLang="zh-CN" sz="2800" b="1" dirty="0">
                <a:ea typeface="幼圆" pitchFamily="49" charset="-122"/>
              </a:rPr>
              <a:t>》</a:t>
            </a:r>
            <a:r>
              <a:rPr lang="zh-CN" altLang="en-US" sz="2800" b="1" dirty="0">
                <a:ea typeface="幼圆" pitchFamily="49" charset="-122"/>
              </a:rPr>
              <a:t>外，还有（    ）</a:t>
            </a:r>
          </a:p>
          <a:p>
            <a:r>
              <a:rPr lang="zh-CN" altLang="en-US" sz="2800" b="1" dirty="0">
                <a:ea typeface="幼圆" pitchFamily="49" charset="-122"/>
              </a:rPr>
              <a:t> </a:t>
            </a:r>
            <a:r>
              <a:rPr lang="en-US" altLang="zh-CN" sz="2800" b="1" dirty="0">
                <a:ea typeface="幼圆" pitchFamily="49" charset="-122"/>
              </a:rPr>
              <a:t>A</a:t>
            </a:r>
            <a:r>
              <a:rPr lang="zh-CN" altLang="en-US" sz="2800" b="1" dirty="0">
                <a:ea typeface="幼圆" pitchFamily="49" charset="-122"/>
              </a:rPr>
              <a:t>、</a:t>
            </a:r>
            <a:r>
              <a:rPr lang="en-US" altLang="zh-CN" sz="2800" b="1" dirty="0">
                <a:ea typeface="幼圆" pitchFamily="49" charset="-122"/>
              </a:rPr>
              <a:t>《</a:t>
            </a:r>
            <a:r>
              <a:rPr lang="zh-CN" altLang="en-US" sz="2800" b="1" dirty="0">
                <a:ea typeface="幼圆" pitchFamily="49" charset="-122"/>
              </a:rPr>
              <a:t>宅地法</a:t>
            </a:r>
            <a:r>
              <a:rPr lang="en-US" altLang="zh-CN" sz="2800" b="1" dirty="0">
                <a:ea typeface="幼圆" pitchFamily="49" charset="-122"/>
              </a:rPr>
              <a:t>》     B</a:t>
            </a:r>
            <a:r>
              <a:rPr lang="zh-CN" altLang="en-US" sz="2800" b="1" dirty="0">
                <a:ea typeface="幼圆" pitchFamily="49" charset="-122"/>
              </a:rPr>
              <a:t>、</a:t>
            </a:r>
            <a:r>
              <a:rPr lang="en-US" altLang="zh-CN" sz="2800" b="1" dirty="0">
                <a:ea typeface="幼圆" pitchFamily="49" charset="-122"/>
              </a:rPr>
              <a:t>《</a:t>
            </a:r>
            <a:r>
              <a:rPr lang="zh-CN" altLang="en-US" sz="2800" b="1" dirty="0">
                <a:ea typeface="幼圆" pitchFamily="49" charset="-122"/>
              </a:rPr>
              <a:t>独立宣言</a:t>
            </a:r>
            <a:r>
              <a:rPr lang="en-US" altLang="zh-CN" sz="2800" b="1" dirty="0">
                <a:ea typeface="幼圆" pitchFamily="49" charset="-122"/>
              </a:rPr>
              <a:t>》</a:t>
            </a:r>
          </a:p>
          <a:p>
            <a:r>
              <a:rPr lang="en-US" altLang="zh-CN" sz="2800" b="1" dirty="0">
                <a:ea typeface="幼圆" pitchFamily="49" charset="-122"/>
              </a:rPr>
              <a:t> C</a:t>
            </a:r>
            <a:r>
              <a:rPr lang="zh-CN" altLang="en-US" sz="2800" b="1" dirty="0">
                <a:ea typeface="幼圆" pitchFamily="49" charset="-122"/>
              </a:rPr>
              <a:t>、</a:t>
            </a:r>
            <a:r>
              <a:rPr lang="en-US" altLang="zh-CN" sz="2800" b="1" dirty="0">
                <a:ea typeface="幼圆" pitchFamily="49" charset="-122"/>
              </a:rPr>
              <a:t>《</a:t>
            </a:r>
            <a:r>
              <a:rPr lang="zh-CN" altLang="en-US" sz="2800" b="1" dirty="0">
                <a:ea typeface="幼圆" pitchFamily="49" charset="-122"/>
              </a:rPr>
              <a:t>权利法案</a:t>
            </a:r>
            <a:r>
              <a:rPr lang="en-US" altLang="zh-CN" sz="2800" b="1" dirty="0">
                <a:ea typeface="幼圆" pitchFamily="49" charset="-122"/>
              </a:rPr>
              <a:t>》 D</a:t>
            </a:r>
            <a:r>
              <a:rPr lang="zh-CN" altLang="en-US" sz="2800" b="1" dirty="0">
                <a:ea typeface="幼圆" pitchFamily="49" charset="-122"/>
              </a:rPr>
              <a:t>、</a:t>
            </a:r>
            <a:r>
              <a:rPr lang="en-US" altLang="zh-CN" sz="2800" b="1" dirty="0">
                <a:ea typeface="幼圆" pitchFamily="49" charset="-122"/>
              </a:rPr>
              <a:t>《</a:t>
            </a:r>
            <a:r>
              <a:rPr lang="zh-CN" altLang="en-US" sz="2800" b="1" dirty="0">
                <a:ea typeface="幼圆" pitchFamily="49" charset="-122"/>
              </a:rPr>
              <a:t>人权宣言</a:t>
            </a:r>
            <a:r>
              <a:rPr lang="en-US" altLang="zh-CN" sz="2800" b="1" dirty="0">
                <a:ea typeface="幼圆" pitchFamily="49" charset="-122"/>
              </a:rPr>
              <a:t>》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499992" y="980728"/>
            <a:ext cx="50442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B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707904" y="4293096"/>
            <a:ext cx="647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A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0" y="476672"/>
            <a:ext cx="91440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ea typeface="幼圆" pitchFamily="49" charset="-122"/>
              </a:rPr>
              <a:t>3</a:t>
            </a:r>
            <a:r>
              <a:rPr lang="zh-CN" altLang="en-US" sz="2800" b="1" dirty="0">
                <a:ea typeface="幼圆" pitchFamily="49" charset="-122"/>
              </a:rPr>
              <a:t>、关于美国独立战争和内战相同点的归纳，不正确的是：（    </a:t>
            </a:r>
            <a:r>
              <a:rPr lang="zh-CN" altLang="en-US" sz="2800" b="1" dirty="0" smtClean="0">
                <a:ea typeface="幼圆" pitchFamily="49" charset="-122"/>
              </a:rPr>
              <a:t>）</a:t>
            </a:r>
            <a:endParaRPr lang="en-US" altLang="zh-CN" sz="2800" b="1" dirty="0" smtClean="0">
              <a:ea typeface="幼圆" pitchFamily="49" charset="-122"/>
            </a:endParaRPr>
          </a:p>
          <a:p>
            <a:r>
              <a:rPr lang="en-US" altLang="zh-CN" sz="2800" b="1" dirty="0" smtClean="0">
                <a:ea typeface="幼圆" pitchFamily="49" charset="-122"/>
              </a:rPr>
              <a:t>A</a:t>
            </a:r>
            <a:r>
              <a:rPr lang="zh-CN" altLang="en-US" sz="2800" b="1" dirty="0">
                <a:ea typeface="幼圆" pitchFamily="49" charset="-122"/>
              </a:rPr>
              <a:t>、引起战争的经济原因都与英国有关</a:t>
            </a:r>
          </a:p>
          <a:p>
            <a:r>
              <a:rPr lang="en-US" altLang="zh-CN" sz="2800" b="1" dirty="0">
                <a:ea typeface="幼圆" pitchFamily="49" charset="-122"/>
              </a:rPr>
              <a:t>B</a:t>
            </a:r>
            <a:r>
              <a:rPr lang="zh-CN" altLang="en-US" sz="2800" b="1" dirty="0">
                <a:ea typeface="幼圆" pitchFamily="49" charset="-122"/>
              </a:rPr>
              <a:t>、都是资产阶级革命</a:t>
            </a:r>
          </a:p>
          <a:p>
            <a:r>
              <a:rPr lang="en-US" altLang="zh-CN" sz="2800" b="1" dirty="0">
                <a:ea typeface="幼圆" pitchFamily="49" charset="-122"/>
              </a:rPr>
              <a:t>C</a:t>
            </a:r>
            <a:r>
              <a:rPr lang="zh-CN" altLang="en-US" sz="2800" b="1" dirty="0">
                <a:ea typeface="幼圆" pitchFamily="49" charset="-122"/>
              </a:rPr>
              <a:t>、都有利于美国资本主义经济的发展</a:t>
            </a:r>
          </a:p>
          <a:p>
            <a:r>
              <a:rPr lang="en-US" altLang="zh-CN" sz="2800" b="1" dirty="0">
                <a:ea typeface="幼圆" pitchFamily="49" charset="-122"/>
              </a:rPr>
              <a:t>D</a:t>
            </a:r>
            <a:r>
              <a:rPr lang="zh-CN" altLang="en-US" sz="2800" b="1" dirty="0">
                <a:ea typeface="幼圆" pitchFamily="49" charset="-122"/>
              </a:rPr>
              <a:t>、都改变了美国的社会性质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0" y="3429000"/>
            <a:ext cx="9144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smtClean="0">
                <a:ea typeface="幼圆" pitchFamily="49" charset="-122"/>
              </a:rPr>
              <a:t>4</a:t>
            </a:r>
            <a:r>
              <a:rPr lang="zh-CN" altLang="en-US" sz="2800" b="1" smtClean="0">
                <a:ea typeface="幼圆" pitchFamily="49" charset="-122"/>
              </a:rPr>
              <a:t>、美国南北战争的性质是（    ）</a:t>
            </a:r>
          </a:p>
          <a:p>
            <a:r>
              <a:rPr lang="en-US" altLang="zh-CN" sz="2800" b="1" smtClean="0">
                <a:ea typeface="幼圆" pitchFamily="49" charset="-122"/>
              </a:rPr>
              <a:t>A</a:t>
            </a:r>
            <a:r>
              <a:rPr lang="zh-CN" altLang="en-US" sz="2800" b="1" smtClean="0">
                <a:ea typeface="幼圆" pitchFamily="49" charset="-122"/>
              </a:rPr>
              <a:t>、资产阶级改革        </a:t>
            </a:r>
            <a:r>
              <a:rPr lang="en-US" altLang="zh-CN" sz="2800" b="1" smtClean="0">
                <a:ea typeface="幼圆" pitchFamily="49" charset="-122"/>
              </a:rPr>
              <a:t>B</a:t>
            </a:r>
            <a:r>
              <a:rPr lang="zh-CN" altLang="en-US" sz="2800" b="1" smtClean="0">
                <a:ea typeface="幼圆" pitchFamily="49" charset="-122"/>
              </a:rPr>
              <a:t>、资产阶级革命</a:t>
            </a:r>
          </a:p>
          <a:p>
            <a:r>
              <a:rPr lang="en-US" altLang="zh-CN" sz="2800" b="1" smtClean="0">
                <a:ea typeface="幼圆" pitchFamily="49" charset="-122"/>
              </a:rPr>
              <a:t>C</a:t>
            </a:r>
            <a:r>
              <a:rPr lang="zh-CN" altLang="en-US" sz="2800" b="1" smtClean="0">
                <a:ea typeface="幼圆" pitchFamily="49" charset="-122"/>
              </a:rPr>
              <a:t>、社会主义革命        </a:t>
            </a:r>
            <a:r>
              <a:rPr lang="en-US" altLang="zh-CN" sz="2800" b="1" smtClean="0">
                <a:ea typeface="幼圆" pitchFamily="49" charset="-122"/>
              </a:rPr>
              <a:t>D</a:t>
            </a:r>
            <a:r>
              <a:rPr lang="zh-CN" altLang="en-US" sz="2800" b="1" smtClean="0">
                <a:ea typeface="幼圆" pitchFamily="49" charset="-122"/>
              </a:rPr>
              <a:t>、民族解放运动</a:t>
            </a:r>
            <a:endParaRPr lang="zh-CN" altLang="en-US" sz="2800" b="1" dirty="0">
              <a:ea typeface="幼圆" pitchFamily="49" charset="-122"/>
            </a:endParaRP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0" y="5013325"/>
            <a:ext cx="9144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 smtClean="0">
                <a:ea typeface="幼圆" pitchFamily="49" charset="-122"/>
              </a:rPr>
              <a:t>5</a:t>
            </a:r>
            <a:r>
              <a:rPr lang="zh-CN" altLang="en-US" sz="2800" b="1" dirty="0" smtClean="0">
                <a:ea typeface="幼圆" pitchFamily="49" charset="-122"/>
              </a:rPr>
              <a:t>、美国内战的导火线是（        ）</a:t>
            </a:r>
            <a:endParaRPr lang="en-US" altLang="zh-CN" sz="2800" b="1" dirty="0" smtClean="0">
              <a:ea typeface="幼圆" pitchFamily="49" charset="-122"/>
            </a:endParaRPr>
          </a:p>
          <a:p>
            <a:r>
              <a:rPr lang="en-US" altLang="zh-CN" sz="2800" b="1" dirty="0" smtClean="0">
                <a:ea typeface="幼圆" pitchFamily="49" charset="-122"/>
              </a:rPr>
              <a:t>A</a:t>
            </a:r>
            <a:r>
              <a:rPr lang="zh-CN" altLang="en-US" sz="2800" b="1" dirty="0" smtClean="0">
                <a:ea typeface="幼圆" pitchFamily="49" charset="-122"/>
              </a:rPr>
              <a:t>、领土的扩张  </a:t>
            </a:r>
            <a:r>
              <a:rPr lang="en-US" altLang="zh-CN" sz="2800" b="1" dirty="0" smtClean="0">
                <a:ea typeface="幼圆" pitchFamily="49" charset="-122"/>
              </a:rPr>
              <a:t>B</a:t>
            </a:r>
            <a:r>
              <a:rPr lang="zh-CN" altLang="en-US" sz="2800" b="1" dirty="0" smtClean="0">
                <a:ea typeface="幼圆" pitchFamily="49" charset="-122"/>
              </a:rPr>
              <a:t>、</a:t>
            </a:r>
            <a:r>
              <a:rPr lang="en-US" altLang="zh-CN" sz="2800" b="1" dirty="0" smtClean="0">
                <a:ea typeface="幼圆" pitchFamily="49" charset="-122"/>
              </a:rPr>
              <a:t>《</a:t>
            </a:r>
            <a:r>
              <a:rPr lang="zh-CN" altLang="en-US" sz="2800" b="1" dirty="0" smtClean="0">
                <a:ea typeface="幼圆" pitchFamily="49" charset="-122"/>
              </a:rPr>
              <a:t>解放黑人奴隶宣言</a:t>
            </a:r>
            <a:r>
              <a:rPr lang="en-US" altLang="zh-CN" sz="2800" b="1" dirty="0" smtClean="0">
                <a:ea typeface="幼圆" pitchFamily="49" charset="-122"/>
              </a:rPr>
              <a:t>》</a:t>
            </a:r>
            <a:r>
              <a:rPr lang="zh-CN" altLang="en-US" sz="2800" b="1" dirty="0" smtClean="0">
                <a:ea typeface="幼圆" pitchFamily="49" charset="-122"/>
              </a:rPr>
              <a:t>颁布</a:t>
            </a:r>
            <a:endParaRPr lang="en-US" altLang="zh-CN" sz="2800" b="1" dirty="0" smtClean="0">
              <a:ea typeface="幼圆" pitchFamily="49" charset="-122"/>
            </a:endParaRPr>
          </a:p>
          <a:p>
            <a:r>
              <a:rPr lang="en-US" altLang="zh-CN" sz="2800" b="1" dirty="0" smtClean="0">
                <a:ea typeface="幼圆" pitchFamily="49" charset="-122"/>
              </a:rPr>
              <a:t>C</a:t>
            </a:r>
            <a:r>
              <a:rPr lang="zh-CN" altLang="en-US" sz="2800" b="1" dirty="0" smtClean="0">
                <a:ea typeface="幼圆" pitchFamily="49" charset="-122"/>
              </a:rPr>
              <a:t>、南方</a:t>
            </a:r>
            <a:r>
              <a:rPr lang="en-US" altLang="zh-CN" sz="2800" b="1" dirty="0" smtClean="0">
                <a:ea typeface="幼圆" pitchFamily="49" charset="-122"/>
              </a:rPr>
              <a:t>11</a:t>
            </a:r>
            <a:r>
              <a:rPr lang="zh-CN" altLang="en-US" sz="2800" b="1" dirty="0" smtClean="0">
                <a:ea typeface="幼圆" pitchFamily="49" charset="-122"/>
              </a:rPr>
              <a:t>个州脱离联邦    </a:t>
            </a:r>
            <a:r>
              <a:rPr lang="en-US" altLang="zh-CN" sz="2800" b="1" dirty="0" smtClean="0">
                <a:ea typeface="幼圆" pitchFamily="49" charset="-122"/>
              </a:rPr>
              <a:t>D</a:t>
            </a:r>
            <a:r>
              <a:rPr lang="zh-CN" altLang="en-US" sz="2800" b="1" dirty="0" smtClean="0">
                <a:ea typeface="幼圆" pitchFamily="49" charset="-122"/>
              </a:rPr>
              <a:t>、林肯当选总统</a:t>
            </a:r>
            <a:endParaRPr lang="zh-CN" altLang="en-US" sz="2800" b="1" dirty="0">
              <a:ea typeface="幼圆" pitchFamily="49" charset="-122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23528" y="836712"/>
            <a:ext cx="647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A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499992" y="3356992"/>
            <a:ext cx="647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B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355976" y="4869160"/>
            <a:ext cx="6477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</a:rPr>
              <a:t>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187140_5"/>
  <p:tag name="KSO_WM_SLIDE_TYPE" val="sectionTitle"/>
  <p:tag name="KSO_WM_SLIDE_SUBTYPE" val="pureTxt"/>
  <p:tag name="KSO_WM_SLIDE_ITEM_CNT" val="2"/>
  <p:tag name="KSO_WM_SLIDE_INDEX" val="5"/>
  <p:tag name="KSO_WM_TAG_VERSION" val="1.0"/>
  <p:tag name="KSO_WM_BEAUTIFY_FLAG" val="#wm#"/>
  <p:tag name="KSO_WM_TEMPLATE_CATEGORY" val="custom"/>
  <p:tag name="KSO_WM_TEMPLATE_INDEX" val="20187140"/>
  <p:tag name="KSO_WM_SLIDE_LAYOUT" val="a_b_e"/>
  <p:tag name="KSO_WM_SLIDE_LAYOUT_CNT" val="1_1_1"/>
  <p:tag name="KSO_WM_SLIDE_MODEL_TYPE" val="timeline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2697</Words>
  <PresentationFormat>全屏显示(4:3)</PresentationFormat>
  <Paragraphs>280</Paragraphs>
  <Slides>25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Office 主题</vt:lpstr>
      <vt:lpstr>幻灯片 1</vt:lpstr>
      <vt:lpstr>幻灯片 2</vt:lpstr>
      <vt:lpstr>(美国南北战争1861年-1865年)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2018-11-27T01:49:14Z</dcterms:created>
  <dcterms:modified xsi:type="dcterms:W3CDTF">2018-11-27T07:04:16Z</dcterms:modified>
</cp:coreProperties>
</file>