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1027" r:id="rId3"/>
    <p:sldId id="900" r:id="rId4"/>
    <p:sldId id="903" r:id="rId5"/>
    <p:sldId id="313" r:id="rId6"/>
    <p:sldId id="320" r:id="rId7"/>
    <p:sldId id="304" r:id="rId8"/>
    <p:sldId id="1023" r:id="rId9"/>
    <p:sldId id="390" r:id="rId10"/>
    <p:sldId id="1006" r:id="rId11"/>
    <p:sldId id="1022" r:id="rId12"/>
    <p:sldId id="331" r:id="rId13"/>
    <p:sldId id="351" r:id="rId14"/>
    <p:sldId id="1007" r:id="rId15"/>
    <p:sldId id="1024" r:id="rId16"/>
    <p:sldId id="1009" r:id="rId17"/>
    <p:sldId id="1010" r:id="rId18"/>
    <p:sldId id="1025" r:id="rId19"/>
    <p:sldId id="1050" r:id="rId20"/>
    <p:sldId id="1016" r:id="rId21"/>
    <p:sldId id="1014" r:id="rId22"/>
    <p:sldId id="1013" r:id="rId23"/>
    <p:sldId id="1017" r:id="rId24"/>
    <p:sldId id="1012" r:id="rId25"/>
    <p:sldId id="1026" r:id="rId26"/>
    <p:sldId id="263" r:id="rId27"/>
    <p:sldId id="1018" r:id="rId29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CF4EB"/>
    <a:srgbClr val="FFA770"/>
    <a:srgbClr val="6E291A"/>
    <a:srgbClr val="F3F1F8"/>
    <a:srgbClr val="FFF7FC"/>
    <a:srgbClr val="FBAB70"/>
    <a:srgbClr val="6D291C"/>
    <a:srgbClr val="C050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浅色样式 2 - 强调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16DA210-FB5B-4158-B5E0-FEB733F419BA}" styleName="浅色样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4660"/>
  </p:normalViewPr>
  <p:slideViewPr>
    <p:cSldViewPr>
      <p:cViewPr varScale="1">
        <p:scale>
          <a:sx n="50" d="100"/>
          <a:sy n="50" d="100"/>
        </p:scale>
        <p:origin x="36" y="450"/>
      </p:cViewPr>
      <p:guideLst>
        <p:guide orient="horz" pos="216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EFC5E93-52D2-42BC-8CD7-E554F11797D0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4BE0071-DE8C-483E-AAC9-CBE85FD23E60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 lim="800000"/>
          </a:ln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/>
            <a:endParaRPr lang="zh-CN" altLang="en-US"/>
          </a:p>
        </p:txBody>
      </p:sp>
      <p:sp>
        <p:nvSpPr>
          <p:cNvPr id="44036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defRPr>
            </a:lvl9pPr>
          </a:lstStyle>
          <a:p>
            <a:fld id="{C08B4258-DB02-47E4-BFE5-984731AD81B3}" type="slidenum">
              <a:rPr lang="zh-CN" altLang="en-US" sz="1200" b="0" smtClean="0">
                <a:latin typeface="Arial" panose="020B0604020202020204" pitchFamily="34" charset="0"/>
                <a:ea typeface="楷体_GB2312" pitchFamily="1" charset="-122"/>
              </a:rPr>
            </a:fld>
            <a:endParaRPr lang="zh-CN" altLang="en-US" sz="1200" b="0">
              <a:latin typeface="Arial" panose="020B0604020202020204" pitchFamily="34" charset="0"/>
              <a:ea typeface="楷体_GB2312" pitchFamily="1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146AD-86BC-4EFA-894D-7AB7AE91312D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0E0E4-7AB4-4E9E-A7DB-4EFE6777B5E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2E0E4-C08C-4787-B7AB-9A84E9F9AEB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E60E1-4724-41B9-87E2-DE7FE293AA3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089BB-8580-4C1F-8BE3-DBDAA17D653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6889B-6BDB-4898-975D-9926A181B3C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90240-887A-46FB-A188-CE6565F690B3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B7A25-29DF-444B-9C29-487AC34CB2C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7B3F6-70CA-4C2F-BF78-A8E17A46F94B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47BBD-475B-4D3F-BD15-782DE12FDA9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6255E-910D-40F2-BA6A-2B39D6E7291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6F948-5141-4F64-8172-11F522ECA27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748DA-F053-4332-B73A-F33BD5D6FB61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FEBB6-E9B0-48D7-BC24-A0DD04BCCC4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DEF8F-D722-46B3-99D3-9C0982A725C0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E7BDA-5E22-454C-85F7-218F5D910AF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9004A-0BD6-42D2-BB7B-386E1C522FE4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FAD00-D60B-4CE0-BFB3-9DFE7F6CC90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40BE3-9252-432A-834F-02B39A40B73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54B83-4C5F-4981-9964-566B71B8799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5576F-41F2-4BCA-B6C3-4F7FF636319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81EF6-3940-4920-9F03-8B3E8D46F16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 hasCustomPrompt="1"/>
          </p:nvPr>
        </p:nvSpPr>
        <p:spPr>
          <a:xfrm>
            <a:off x="457200" y="1600202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48200" y="1600202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B8EA874-D561-4036-88D7-8E1AFA2680D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CE7FBF4-5426-4D1A-B68C-B7EDD7EF771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1.emf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40227FC-752C-4342-BA23-5171E3502B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E2D0882-51A5-4B2A-A879-D6901F691C9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hyperlink" Target="http://see.cartoonwin.com/bbs/viewtopic.php?p=694483" TargetMode="Externa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5.png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1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6.jpeg"/><Relationship Id="rId1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日期占位符 3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b" anchorCtr="0" compatLnSpc="1"/>
          <a:lstStyle/>
          <a:p>
            <a:pPr lvl="0" eaLnBrk="1" fontAlgn="base" hangingPunct="1"/>
            <a:r>
              <a:rPr lang="zh-CN" altLang="en-US" sz="1400" b="0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endParaRPr lang="zh-CN" altLang="en-US" sz="1400" b="0" strike="noStrike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2" name="页脚占位符 4"/>
          <p:cNvSpPr txBox="1">
            <a:spLocks noGrp="1"/>
          </p:cNvSpPr>
          <p:nvPr>
            <p:ph type="ftr" sz="quarter" idx="11"/>
          </p:nvPr>
        </p:nvSpPr>
        <p:spPr bwMode="auto"/>
        <p:txBody>
          <a:bodyPr vert="horz" wrap="square" lIns="91440" tIns="45720" rIns="91440" bIns="45720" numCol="1" anchor="b" anchorCtr="0" compatLnSpc="1"/>
          <a:lstStyle/>
          <a:p>
            <a:pPr lvl="0" algn="ctr" eaLnBrk="1" fontAlgn="base" hangingPunct="1"/>
            <a:r>
              <a:rPr lang="zh-CN" altLang="en-US" sz="1400" b="0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endParaRPr lang="zh-CN" altLang="en-US" sz="1400" b="0" strike="noStrike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5603" name="Rectangle 2"/>
          <p:cNvSpPr/>
          <p:nvPr/>
        </p:nvSpPr>
        <p:spPr>
          <a:xfrm>
            <a:off x="468313" y="476250"/>
            <a:ext cx="8496300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马克思主义的诞生和指导的各国革命斗争</a:t>
            </a:r>
            <a:endParaRPr lang="zh-CN" altLang="en-US" sz="3200" b="1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4" name="Rectangle 3"/>
          <p:cNvSpPr/>
          <p:nvPr/>
        </p:nvSpPr>
        <p:spPr>
          <a:xfrm>
            <a:off x="539750" y="1336675"/>
            <a:ext cx="8207375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bg-BG" altLang="en-US" sz="3200" dirty="0">
                <a:solidFill>
                  <a:srgbClr val="0008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dirty="0">
                <a:solidFill>
                  <a:srgbClr val="0008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、马克思主义的诞生的标志性事件</a:t>
            </a:r>
            <a:r>
              <a:rPr lang="bg-BG" altLang="en-US" sz="3200" dirty="0">
                <a:solidFill>
                  <a:srgbClr val="0008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endParaRPr lang="bg-BG" altLang="en-US" sz="3200" dirty="0">
              <a:solidFill>
                <a:srgbClr val="0008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5" name="Rectangle 4"/>
          <p:cNvSpPr/>
          <p:nvPr/>
        </p:nvSpPr>
        <p:spPr>
          <a:xfrm>
            <a:off x="539750" y="2506663"/>
            <a:ext cx="8207375" cy="1066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bg-BG" altLang="en-US" sz="3200" dirty="0">
                <a:solidFill>
                  <a:srgbClr val="0008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dirty="0">
                <a:solidFill>
                  <a:srgbClr val="0008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、马克思主义的诞生后的第一次伟大实践</a:t>
            </a:r>
            <a:endParaRPr lang="zh-CN" altLang="en-US" sz="3200" dirty="0">
              <a:solidFill>
                <a:srgbClr val="0008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3200" dirty="0">
                <a:solidFill>
                  <a:srgbClr val="0008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</a:t>
            </a:r>
            <a:r>
              <a:rPr lang="bg-BG" altLang="en-US" sz="3200" dirty="0">
                <a:solidFill>
                  <a:srgbClr val="0008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endParaRPr lang="bg-BG" altLang="en-US" sz="3200" dirty="0">
              <a:solidFill>
                <a:srgbClr val="0008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7413" name="Rectangle 5"/>
          <p:cNvSpPr/>
          <p:nvPr/>
        </p:nvSpPr>
        <p:spPr>
          <a:xfrm>
            <a:off x="2724150" y="3076575"/>
            <a:ext cx="4340225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巴黎公社</a:t>
            </a:r>
            <a:endParaRPr lang="zh-CN" altLang="en-US" sz="32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7" name="Rectangle 6"/>
          <p:cNvSpPr/>
          <p:nvPr/>
        </p:nvSpPr>
        <p:spPr>
          <a:xfrm>
            <a:off x="612775" y="5100638"/>
            <a:ext cx="8207375" cy="1066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sz="3200" dirty="0">
                <a:solidFill>
                  <a:srgbClr val="0008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dirty="0">
                <a:solidFill>
                  <a:srgbClr val="0008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、马克思主义的诞生后指导的第一次取得胜利的社会主义革命</a:t>
            </a:r>
            <a:r>
              <a:rPr lang="bg-BG" altLang="en-US" sz="3200" dirty="0">
                <a:solidFill>
                  <a:srgbClr val="0008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endParaRPr lang="bg-BG" altLang="en-US" sz="3200" dirty="0">
              <a:solidFill>
                <a:srgbClr val="0008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7415" name="Rectangle 7"/>
          <p:cNvSpPr/>
          <p:nvPr/>
        </p:nvSpPr>
        <p:spPr>
          <a:xfrm>
            <a:off x="5129213" y="5685155"/>
            <a:ext cx="3835400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十月革命</a:t>
            </a:r>
            <a:endParaRPr lang="zh-CN" altLang="en-US" sz="32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9" name="Rectangle 8"/>
          <p:cNvSpPr/>
          <p:nvPr/>
        </p:nvSpPr>
        <p:spPr>
          <a:xfrm>
            <a:off x="539750" y="3656330"/>
            <a:ext cx="8424863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sz="3200" dirty="0">
                <a:solidFill>
                  <a:srgbClr val="0008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dirty="0">
                <a:solidFill>
                  <a:srgbClr val="0008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、马克思主义诞生后指导的中国革命</a:t>
            </a:r>
            <a:r>
              <a:rPr lang="bg-BG" altLang="en-US" sz="3200" dirty="0">
                <a:solidFill>
                  <a:srgbClr val="0008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endParaRPr lang="bg-BG" altLang="en-US" sz="3200" dirty="0">
              <a:solidFill>
                <a:srgbClr val="0008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7417" name="Rectangle 9"/>
          <p:cNvSpPr/>
          <p:nvPr/>
        </p:nvSpPr>
        <p:spPr>
          <a:xfrm>
            <a:off x="4249738" y="4236085"/>
            <a:ext cx="4916487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新民主主义革命</a:t>
            </a:r>
            <a:endParaRPr lang="zh-CN" altLang="en-US" sz="32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7418" name="Rectangle 10"/>
          <p:cNvSpPr/>
          <p:nvPr/>
        </p:nvSpPr>
        <p:spPr>
          <a:xfrm>
            <a:off x="3132138" y="1916113"/>
            <a:ext cx="5616575" cy="5794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bg-BG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共产党宣言</a:t>
            </a:r>
            <a:r>
              <a:rPr lang="bg-BG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的发表</a:t>
            </a:r>
            <a:endParaRPr lang="zh-CN" altLang="en-US" sz="32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5" grpId="0"/>
      <p:bldP spid="17417" grpId="0"/>
      <p:bldP spid="174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0" y="914400"/>
            <a:ext cx="9144000" cy="28575"/>
          </a:xfrm>
          <a:prstGeom prst="line">
            <a:avLst/>
          </a:prstGeom>
          <a:ln w="57150">
            <a:solidFill>
              <a:srgbClr val="76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3"/>
          <p:cNvGrpSpPr/>
          <p:nvPr/>
        </p:nvGrpSpPr>
        <p:grpSpPr>
          <a:xfrm>
            <a:off x="325720" y="125918"/>
            <a:ext cx="3905085" cy="654857"/>
            <a:chOff x="3853815" y="1936053"/>
            <a:chExt cx="3843646" cy="1256352"/>
          </a:xfrm>
          <a:solidFill>
            <a:schemeClr val="accent2">
              <a:lumMod val="50000"/>
            </a:schemeClr>
          </a:solidFill>
        </p:grpSpPr>
        <p:sp>
          <p:nvSpPr>
            <p:cNvPr id="5" name="TextBox 4"/>
            <p:cNvSpPr txBox="1"/>
            <p:nvPr/>
          </p:nvSpPr>
          <p:spPr>
            <a:xfrm>
              <a:off x="3853815" y="1936053"/>
              <a:ext cx="3650654" cy="1256352"/>
            </a:xfrm>
            <a:custGeom>
              <a:avLst/>
              <a:gdLst>
                <a:gd name="connsiteX0" fmla="*/ 0 w 3638754"/>
                <a:gd name="connsiteY0" fmla="*/ 0 h 1247943"/>
                <a:gd name="connsiteX1" fmla="*/ 3638754 w 3638754"/>
                <a:gd name="connsiteY1" fmla="*/ 0 h 1247943"/>
                <a:gd name="connsiteX2" fmla="*/ 3638754 w 3638754"/>
                <a:gd name="connsiteY2" fmla="*/ 1247943 h 1247943"/>
                <a:gd name="connsiteX3" fmla="*/ 0 w 3638754"/>
                <a:gd name="connsiteY3" fmla="*/ 1247943 h 1247943"/>
                <a:gd name="connsiteX4" fmla="*/ 0 w 3638754"/>
                <a:gd name="connsiteY4" fmla="*/ 0 h 1247943"/>
                <a:gd name="connsiteX0-1" fmla="*/ 0 w 3638754"/>
                <a:gd name="connsiteY0-2" fmla="*/ 8409 h 1256352"/>
                <a:gd name="connsiteX1-3" fmla="*/ 111925 w 3638754"/>
                <a:gd name="connsiteY1-4" fmla="*/ 0 h 1256352"/>
                <a:gd name="connsiteX2-5" fmla="*/ 3638754 w 3638754"/>
                <a:gd name="connsiteY2-6" fmla="*/ 8409 h 1256352"/>
                <a:gd name="connsiteX3-7" fmla="*/ 3638754 w 3638754"/>
                <a:gd name="connsiteY3-8" fmla="*/ 1256352 h 1256352"/>
                <a:gd name="connsiteX4-9" fmla="*/ 0 w 3638754"/>
                <a:gd name="connsiteY4-10" fmla="*/ 1256352 h 1256352"/>
                <a:gd name="connsiteX5" fmla="*/ 0 w 3638754"/>
                <a:gd name="connsiteY5" fmla="*/ 8409 h 1256352"/>
                <a:gd name="connsiteX0-11" fmla="*/ 11900 w 3650654"/>
                <a:gd name="connsiteY0-12" fmla="*/ 8409 h 1256352"/>
                <a:gd name="connsiteX1-13" fmla="*/ 123825 w 3650654"/>
                <a:gd name="connsiteY1-14" fmla="*/ 0 h 1256352"/>
                <a:gd name="connsiteX2-15" fmla="*/ 3650654 w 3650654"/>
                <a:gd name="connsiteY2-16" fmla="*/ 8409 h 1256352"/>
                <a:gd name="connsiteX3-17" fmla="*/ 3650654 w 3650654"/>
                <a:gd name="connsiteY3-18" fmla="*/ 1256352 h 1256352"/>
                <a:gd name="connsiteX4-19" fmla="*/ 11900 w 3650654"/>
                <a:gd name="connsiteY4-20" fmla="*/ 1256352 h 1256352"/>
                <a:gd name="connsiteX5-21" fmla="*/ 0 w 3650654"/>
                <a:gd name="connsiteY5-22" fmla="*/ 76200 h 1256352"/>
                <a:gd name="connsiteX6" fmla="*/ 11900 w 3650654"/>
                <a:gd name="connsiteY6" fmla="*/ 8409 h 1256352"/>
                <a:gd name="connsiteX0-23" fmla="*/ 0 w 3650654"/>
                <a:gd name="connsiteY0-24" fmla="*/ 76200 h 1256352"/>
                <a:gd name="connsiteX1-25" fmla="*/ 123825 w 3650654"/>
                <a:gd name="connsiteY1-26" fmla="*/ 0 h 1256352"/>
                <a:gd name="connsiteX2-27" fmla="*/ 3650654 w 3650654"/>
                <a:gd name="connsiteY2-28" fmla="*/ 8409 h 1256352"/>
                <a:gd name="connsiteX3-29" fmla="*/ 3650654 w 3650654"/>
                <a:gd name="connsiteY3-30" fmla="*/ 1256352 h 1256352"/>
                <a:gd name="connsiteX4-31" fmla="*/ 11900 w 3650654"/>
                <a:gd name="connsiteY4-32" fmla="*/ 1256352 h 1256352"/>
                <a:gd name="connsiteX5-33" fmla="*/ 0 w 3650654"/>
                <a:gd name="connsiteY5-34" fmla="*/ 76200 h 125635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21" y="connsiteY5-22"/>
                </a:cxn>
              </a:cxnLst>
              <a:rect l="l" t="t" r="r" b="b"/>
              <a:pathLst>
                <a:path w="3650654" h="1256352">
                  <a:moveTo>
                    <a:pt x="0" y="76200"/>
                  </a:moveTo>
                  <a:lnTo>
                    <a:pt x="123825" y="0"/>
                  </a:lnTo>
                  <a:lnTo>
                    <a:pt x="3650654" y="8409"/>
                  </a:lnTo>
                  <a:lnTo>
                    <a:pt x="3650654" y="1256352"/>
                  </a:lnTo>
                  <a:lnTo>
                    <a:pt x="11900" y="1256352"/>
                  </a:lnTo>
                  <a:lnTo>
                    <a:pt x="0" y="76200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ctr">
                <a:defRPr sz="3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8625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25254" y="2028362"/>
              <a:ext cx="3772207" cy="100380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2800" spc="4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  <a:ea typeface="楷体_GB2312" pitchFamily="1" charset="-122"/>
                </a:rPr>
                <a:t>人教版九年级上册</a:t>
              </a:r>
              <a:endParaRPr lang="zh-CN" altLang="en-US" sz="2800" spc="4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楷体_GB2312" pitchFamily="1" charset="-122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0" y="1143000"/>
            <a:ext cx="9144000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4000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第三单元　第一次世界大战和战后初期的世界</a:t>
            </a:r>
            <a:endParaRPr lang="zh-CN" altLang="en-US" sz="40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" name="文本框 6"/>
          <p:cNvSpPr txBox="1"/>
          <p:nvPr/>
        </p:nvSpPr>
        <p:spPr>
          <a:xfrm>
            <a:off x="838200" y="2438400"/>
            <a:ext cx="741838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第</a:t>
            </a:r>
            <a:r>
              <a:rPr lang="en-US" altLang="zh-CN" sz="400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9</a:t>
            </a:r>
            <a:r>
              <a:rPr lang="zh-CN" altLang="en-US" sz="400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课列宁与十月革命</a:t>
            </a:r>
            <a:endParaRPr lang="zh-CN" altLang="en-US" sz="4000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pic>
        <p:nvPicPr>
          <p:cNvPr id="11" name="Picture 2" descr="1141558135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3" t="5952" r="4103" b="23872"/>
          <a:stretch>
            <a:fillRect/>
          </a:stretch>
        </p:blipFill>
        <p:spPr bwMode="auto">
          <a:xfrm>
            <a:off x="2051720" y="3146286"/>
            <a:ext cx="4805394" cy="3296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7467823" y="2987227"/>
            <a:ext cx="852487" cy="34559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 dirty="0">
                <a:solidFill>
                  <a:srgbClr val="FF0000"/>
                </a:solidFill>
              </a:rPr>
              <a:t>理想变为现实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531497" y="3066757"/>
            <a:ext cx="861774" cy="34559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 dirty="0">
                <a:solidFill>
                  <a:srgbClr val="FF0000"/>
                </a:solidFill>
              </a:rPr>
              <a:t>社会主义由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674817"/>
          <p:cNvSpPr txBox="1">
            <a:spLocks noChangeArrowheads="1"/>
          </p:cNvSpPr>
          <p:nvPr/>
        </p:nvSpPr>
        <p:spPr bwMode="auto">
          <a:xfrm>
            <a:off x="3011488" y="520700"/>
            <a:ext cx="2212975" cy="522288"/>
          </a:xfrm>
          <a:prstGeom prst="rect">
            <a:avLst/>
          </a:prstGeom>
          <a:blipFill dpi="0" rotWithShape="1">
            <a:blip r:embed="rId1">
              <a:alphaModFix amt="8000"/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2800"/>
              <a:t>教学目标</a:t>
            </a:r>
            <a:endParaRPr lang="zh-CN" altLang="en-US" sz="2800"/>
          </a:p>
        </p:txBody>
      </p:sp>
      <p:sp>
        <p:nvSpPr>
          <p:cNvPr id="7171" name="直接连接符 674818"/>
          <p:cNvSpPr>
            <a:spLocks noChangeShapeType="1"/>
          </p:cNvSpPr>
          <p:nvPr/>
        </p:nvSpPr>
        <p:spPr bwMode="auto">
          <a:xfrm>
            <a:off x="614363" y="1266825"/>
            <a:ext cx="768191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7172" name="图片 4" descr="学科网(www.zxxk.com)--教育资源门户，提供试卷、教案、课件、论文、素材及各类教学资源下载，还有大量而丰富的教学相关资讯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963" y="2128838"/>
            <a:ext cx="14288" cy="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图片 5" descr="学科网(www.zxxk.com)--教育资源门户，提供试卷、教案、课件、论文、素材及各类教学资源下载，还有大量而丰富的教学相关资讯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963" y="2135188"/>
            <a:ext cx="14288" cy="1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图片 6" descr="学科网(www.zxxk.com)--教育资源门户，提供试卷、教案、课件、论文、素材及各类教学资源下载，还有大量而丰富的教学相关资讯！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963" y="2151063"/>
            <a:ext cx="14288" cy="2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Rectangle 18"/>
          <p:cNvSpPr>
            <a:spLocks noChangeArrowheads="1"/>
          </p:cNvSpPr>
          <p:nvPr/>
        </p:nvSpPr>
        <p:spPr bwMode="auto">
          <a:xfrm>
            <a:off x="492125" y="1754640"/>
            <a:ext cx="7804150" cy="431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30670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1000"/>
              </a:spcBef>
            </a:pPr>
            <a:r>
              <a:rPr lang="en-US" altLang="zh-CN" sz="2800" dirty="0">
                <a:latin typeface="宋体" panose="0201060003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  <a:sym typeface="宋体" panose="02010600030101010101" pitchFamily="2" charset="-122"/>
              </a:rPr>
              <a:t>．了解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俄国十月革命发生的原因</a:t>
            </a:r>
            <a:r>
              <a:rPr lang="zh-CN" altLang="en-US" sz="2800" dirty="0">
                <a:latin typeface="宋体" panose="02010600030101010101" pitchFamily="2" charset="-122"/>
                <a:sym typeface="宋体" panose="02010600030101010101" pitchFamily="2" charset="-122"/>
              </a:rPr>
              <a:t>、经过、结果。</a:t>
            </a:r>
            <a:endParaRPr lang="en-US" altLang="zh-CN" sz="2800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ts val="1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区分二月革命与十月的性质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ts val="1000"/>
              </a:spcBef>
            </a:pPr>
            <a:r>
              <a:rPr lang="en-US" altLang="zh-CN" sz="2800" dirty="0">
                <a:latin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800" dirty="0">
                <a:latin typeface="宋体" panose="02010600030101010101" pitchFamily="2" charset="-122"/>
                <a:sym typeface="宋体" panose="02010600030101010101" pitchFamily="2" charset="-122"/>
              </a:rPr>
              <a:t>．了解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世界历史上第一个社会主义国家的诞生及重大意义</a:t>
            </a:r>
            <a:r>
              <a:rPr lang="zh-CN" altLang="en-US" sz="2800" dirty="0"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en-US" altLang="zh-CN" sz="2800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ts val="1000"/>
              </a:spcBef>
            </a:pPr>
            <a:r>
              <a:rPr lang="en-US" altLang="zh-CN" sz="2800" dirty="0">
                <a:latin typeface="宋体" panose="02010600030101010101" pitchFamily="2" charset="-122"/>
                <a:sym typeface="宋体" panose="02010600030101010101" pitchFamily="2" charset="-122"/>
              </a:rPr>
              <a:t>3</a:t>
            </a:r>
            <a:r>
              <a:rPr lang="zh-CN" altLang="en-US" sz="2800" dirty="0">
                <a:latin typeface="宋体" panose="02010600030101010101" pitchFamily="2" charset="-122"/>
                <a:sym typeface="宋体" panose="02010600030101010101" pitchFamily="2" charset="-122"/>
              </a:rPr>
              <a:t>．学习列宁的革命首创精神，懂得无产阶级革命是俄国历史发展的选择，培养学生形成科学的社会主义观。</a:t>
            </a:r>
            <a:endParaRPr lang="zh-CN" altLang="en-US" sz="2800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2159731" y="5877274"/>
            <a:ext cx="4824536" cy="64633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altLang="zh-CN" sz="3600" dirty="0">
                <a:solidFill>
                  <a:schemeClr val="bg1"/>
                </a:solidFill>
                <a:latin typeface="宋体" panose="02010600030101010101" pitchFamily="2" charset="-122"/>
              </a:rPr>
              <a:t>1861</a:t>
            </a: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</a:rPr>
              <a:t>年俄国农奴制改革</a:t>
            </a:r>
            <a:endParaRPr lang="zh-CN" altLang="en-US" sz="3600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pic>
        <p:nvPicPr>
          <p:cNvPr id="3" name="Picture 9" descr="201206161634224422356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34" y="404664"/>
            <a:ext cx="7921735" cy="53285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pull/>
      </p:transition>
    </mc:Choice>
    <mc:Fallback>
      <p:transition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4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8667" y="558335"/>
            <a:ext cx="8015808" cy="609600"/>
          </a:xfrm>
          <a:solidFill>
            <a:schemeClr val="bg1"/>
          </a:solidFill>
        </p:spPr>
        <p:txBody>
          <a:bodyPr/>
          <a:lstStyle/>
          <a:p>
            <a:pPr marL="0" indent="0" algn="just">
              <a:buNone/>
            </a:pPr>
            <a:r>
              <a:rPr lang="zh-CN" altLang="en-US" sz="2800" dirty="0">
                <a:latin typeface="+mn-ea"/>
              </a:rPr>
              <a:t>材料一：</a:t>
            </a:r>
            <a:r>
              <a:rPr lang="en-US" altLang="zh-CN" sz="2800" dirty="0">
                <a:latin typeface="+mn-ea"/>
              </a:rPr>
              <a:t>1861</a:t>
            </a:r>
            <a:r>
              <a:rPr lang="zh-CN" altLang="en-US" sz="2800" dirty="0">
                <a:latin typeface="+mn-ea"/>
              </a:rPr>
              <a:t>年俄国农奴制改革以后</a:t>
            </a:r>
            <a:r>
              <a:rPr lang="zh-CN" altLang="en-US" sz="2800" dirty="0">
                <a:solidFill>
                  <a:srgbClr val="FF0000"/>
                </a:solidFill>
                <a:latin typeface="+mn-ea"/>
              </a:rPr>
              <a:t>工业发展状况</a:t>
            </a:r>
            <a:endParaRPr lang="zh-CN" altLang="en-US" sz="2800" dirty="0">
              <a:solidFill>
                <a:srgbClr val="FF0000"/>
              </a:solidFill>
              <a:latin typeface="+mn-ea"/>
            </a:endParaRPr>
          </a:p>
        </p:txBody>
      </p:sp>
      <p:graphicFrame>
        <p:nvGraphicFramePr>
          <p:cNvPr id="104479" name="Group 31"/>
          <p:cNvGraphicFramePr>
            <a:graphicFrameLocks noGrp="1"/>
          </p:cNvGraphicFramePr>
          <p:nvPr>
            <p:ph sz="half" idx="2"/>
          </p:nvPr>
        </p:nvGraphicFramePr>
        <p:xfrm>
          <a:off x="237472" y="1222487"/>
          <a:ext cx="8458200" cy="1074738"/>
        </p:xfrm>
        <a:graphic>
          <a:graphicData uri="http://schemas.openxmlformats.org/drawingml/2006/table">
            <a:tbl>
              <a:tblPr/>
              <a:tblGrid>
                <a:gridCol w="838200"/>
                <a:gridCol w="1738313"/>
                <a:gridCol w="1096962"/>
                <a:gridCol w="1096963"/>
                <a:gridCol w="1096962"/>
                <a:gridCol w="2590800"/>
              </a:tblGrid>
              <a:tr h="449263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种类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7FC"/>
                    </a:solidFill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棉纺织品</a:t>
                      </a:r>
                      <a:endParaRPr kumimoji="0" lang="zh-C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7FC"/>
                    </a:solidFill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生铁</a:t>
                      </a:r>
                      <a:endParaRPr kumimoji="0" lang="zh-C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7FC"/>
                    </a:solidFill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熟铁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7FC"/>
                    </a:solidFill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煤炭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7FC"/>
                    </a:solidFill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铁路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7FC"/>
                    </a:solidFill>
                  </a:tcPr>
                </a:tc>
              </a:tr>
              <a:tr h="617538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增长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7FC"/>
                    </a:solidFill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76%</a:t>
                      </a: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7FC"/>
                    </a:solidFill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190%</a:t>
                      </a: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7FC"/>
                    </a:solidFill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116%</a:t>
                      </a: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7FC"/>
                    </a:solidFill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131%</a:t>
                      </a:r>
                      <a:endParaRPr kumimoji="0" lang="en-US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7FC"/>
                    </a:solidFill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增加到</a:t>
                      </a:r>
                      <a:r>
                        <a:rPr kumimoji="0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32000</a:t>
                      </a: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千米</a:t>
                      </a:r>
                      <a:endParaRPr kumimoji="0" lang="zh-C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7FC"/>
                    </a:solidFill>
                  </a:tcPr>
                </a:tc>
              </a:tr>
            </a:tbl>
          </a:graphicData>
        </a:graphic>
      </p:graphicFrame>
      <p:sp>
        <p:nvSpPr>
          <p:cNvPr id="104475" name="Rectangle 27"/>
          <p:cNvSpPr>
            <a:spLocks noChangeArrowheads="1"/>
          </p:cNvSpPr>
          <p:nvPr/>
        </p:nvSpPr>
        <p:spPr bwMode="auto">
          <a:xfrm>
            <a:off x="237473" y="2406332"/>
            <a:ext cx="8458201" cy="310854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just"/>
            <a:r>
              <a:rPr lang="zh-CN" altLang="en-US" sz="2800" dirty="0">
                <a:solidFill>
                  <a:schemeClr val="tx1"/>
                </a:solidFill>
                <a:latin typeface="+mn-ea"/>
              </a:rPr>
              <a:t>材料二： </a:t>
            </a:r>
            <a:r>
              <a:rPr lang="en-US" altLang="zh-CN" sz="2800" dirty="0">
                <a:solidFill>
                  <a:schemeClr val="tx1"/>
                </a:solidFill>
                <a:latin typeface="+mn-ea"/>
              </a:rPr>
              <a:t>1861</a:t>
            </a:r>
            <a:r>
              <a:rPr lang="zh-CN" altLang="en-US" sz="2800" dirty="0">
                <a:solidFill>
                  <a:schemeClr val="tx1"/>
                </a:solidFill>
                <a:latin typeface="+mn-ea"/>
              </a:rPr>
              <a:t>年改革后，俄国是小农经济占优势的国家，农业人口占全国人口的</a:t>
            </a:r>
            <a:r>
              <a:rPr lang="en-US" altLang="zh-CN" sz="2800" dirty="0">
                <a:solidFill>
                  <a:schemeClr val="tx1"/>
                </a:solidFill>
                <a:latin typeface="+mn-ea"/>
              </a:rPr>
              <a:t>4/5</a:t>
            </a:r>
            <a:r>
              <a:rPr lang="zh-CN" altLang="en-US" sz="2800" dirty="0">
                <a:solidFill>
                  <a:schemeClr val="tx1"/>
                </a:solidFill>
                <a:latin typeface="+mn-ea"/>
              </a:rPr>
              <a:t>。</a:t>
            </a:r>
            <a:r>
              <a:rPr lang="en-US" altLang="zh-CN" sz="2800" dirty="0">
                <a:solidFill>
                  <a:schemeClr val="tx1"/>
                </a:solidFill>
                <a:latin typeface="+mn-ea"/>
              </a:rPr>
              <a:t>1913</a:t>
            </a:r>
            <a:r>
              <a:rPr lang="zh-CN" altLang="en-US" sz="2800" dirty="0">
                <a:solidFill>
                  <a:schemeClr val="tx1"/>
                </a:solidFill>
                <a:latin typeface="+mn-ea"/>
              </a:rPr>
              <a:t>年按人口计算，俄国的钢产量只及美国的</a:t>
            </a:r>
            <a:r>
              <a:rPr lang="en-US" altLang="zh-CN" sz="2800" dirty="0">
                <a:solidFill>
                  <a:schemeClr val="tx1"/>
                </a:solidFill>
                <a:latin typeface="+mn-ea"/>
              </a:rPr>
              <a:t>1/11</a:t>
            </a:r>
            <a:r>
              <a:rPr lang="zh-CN" altLang="en-US" sz="2800" dirty="0">
                <a:solidFill>
                  <a:schemeClr val="tx1"/>
                </a:solidFill>
                <a:latin typeface="+mn-ea"/>
              </a:rPr>
              <a:t>，德国的</a:t>
            </a:r>
            <a:r>
              <a:rPr lang="en-US" altLang="zh-CN" sz="2800" dirty="0">
                <a:solidFill>
                  <a:schemeClr val="tx1"/>
                </a:solidFill>
                <a:latin typeface="+mn-ea"/>
              </a:rPr>
              <a:t>1/8</a:t>
            </a:r>
            <a:r>
              <a:rPr lang="zh-CN" altLang="en-US" sz="2800" dirty="0">
                <a:solidFill>
                  <a:schemeClr val="tx1"/>
                </a:solidFill>
                <a:latin typeface="+mn-ea"/>
              </a:rPr>
              <a:t>，英国的</a:t>
            </a:r>
            <a:r>
              <a:rPr lang="en-US" altLang="zh-CN" sz="2800" dirty="0">
                <a:solidFill>
                  <a:schemeClr val="tx1"/>
                </a:solidFill>
                <a:latin typeface="+mn-ea"/>
              </a:rPr>
              <a:t>1/5</a:t>
            </a:r>
            <a:r>
              <a:rPr lang="zh-CN" altLang="en-US" sz="2800" dirty="0">
                <a:solidFill>
                  <a:schemeClr val="tx1"/>
                </a:solidFill>
                <a:latin typeface="+mn-ea"/>
              </a:rPr>
              <a:t>，法国的</a:t>
            </a:r>
            <a:r>
              <a:rPr lang="en-US" altLang="zh-CN" sz="2800" dirty="0">
                <a:solidFill>
                  <a:schemeClr val="tx1"/>
                </a:solidFill>
                <a:latin typeface="+mn-ea"/>
              </a:rPr>
              <a:t>1/4</a:t>
            </a:r>
            <a:r>
              <a:rPr lang="zh-CN" altLang="en-US" sz="2800" dirty="0">
                <a:latin typeface="+mn-ea"/>
              </a:rPr>
              <a:t>。石油产量只及美国的</a:t>
            </a:r>
            <a:r>
              <a:rPr lang="en-US" altLang="zh-CN" sz="2800" dirty="0">
                <a:latin typeface="+mn-ea"/>
              </a:rPr>
              <a:t>27.1%</a:t>
            </a:r>
            <a:r>
              <a:rPr lang="zh-CN" altLang="en-US" sz="2800" dirty="0">
                <a:latin typeface="+mn-ea"/>
              </a:rPr>
              <a:t>。俄国的国民经济人均收入只及美国的</a:t>
            </a:r>
            <a:r>
              <a:rPr lang="en-US" altLang="zh-CN" sz="2800" dirty="0">
                <a:latin typeface="+mn-ea"/>
              </a:rPr>
              <a:t>1/7</a:t>
            </a:r>
            <a:r>
              <a:rPr lang="zh-CN" altLang="en-US" sz="2800" dirty="0">
                <a:latin typeface="+mn-ea"/>
              </a:rPr>
              <a:t>，英国的</a:t>
            </a:r>
            <a:r>
              <a:rPr lang="en-US" altLang="zh-CN" sz="2800" dirty="0">
                <a:latin typeface="+mn-ea"/>
              </a:rPr>
              <a:t>1/5</a:t>
            </a:r>
            <a:r>
              <a:rPr lang="zh-CN" altLang="en-US" sz="2800" dirty="0">
                <a:latin typeface="+mn-ea"/>
              </a:rPr>
              <a:t>，法国的</a:t>
            </a:r>
            <a:r>
              <a:rPr lang="en-US" altLang="zh-CN" sz="2800" dirty="0">
                <a:latin typeface="+mn-ea"/>
              </a:rPr>
              <a:t>1/4</a:t>
            </a:r>
            <a:r>
              <a:rPr lang="zh-CN" altLang="en-US" sz="2800" dirty="0">
                <a:latin typeface="+mn-ea"/>
              </a:rPr>
              <a:t>。</a:t>
            </a:r>
            <a:endParaRPr lang="en-US" altLang="zh-CN" sz="2800" dirty="0">
              <a:latin typeface="+mn-ea"/>
            </a:endParaRPr>
          </a:p>
          <a:p>
            <a:pPr algn="r"/>
            <a:r>
              <a:rPr lang="en-US" altLang="zh-CN" sz="2800" dirty="0">
                <a:solidFill>
                  <a:schemeClr val="tx1"/>
                </a:solidFill>
                <a:latin typeface="+mn-ea"/>
              </a:rPr>
              <a:t>  ——</a:t>
            </a:r>
            <a:r>
              <a:rPr lang="zh-CN" altLang="en-US" sz="2800" dirty="0">
                <a:solidFill>
                  <a:schemeClr val="tx1"/>
                </a:solidFill>
                <a:latin typeface="+mn-ea"/>
              </a:rPr>
              <a:t>王斯德主编</a:t>
            </a:r>
            <a:r>
              <a:rPr lang="en-US" altLang="zh-CN" sz="2800" dirty="0">
                <a:solidFill>
                  <a:schemeClr val="tx1"/>
                </a:solidFill>
                <a:latin typeface="+mn-ea"/>
              </a:rPr>
              <a:t>《</a:t>
            </a:r>
            <a:r>
              <a:rPr lang="zh-CN" altLang="en-US" sz="2800" dirty="0">
                <a:solidFill>
                  <a:schemeClr val="tx1"/>
                </a:solidFill>
                <a:latin typeface="+mn-ea"/>
              </a:rPr>
              <a:t>世界近代史</a:t>
            </a:r>
            <a:r>
              <a:rPr lang="en-US" altLang="zh-CN" sz="2800" dirty="0">
                <a:solidFill>
                  <a:schemeClr val="tx1"/>
                </a:solidFill>
                <a:latin typeface="+mn-ea"/>
              </a:rPr>
              <a:t>》</a:t>
            </a:r>
            <a:endParaRPr lang="zh-CN" altLang="en-US" sz="28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4480" name="Rectangle 32"/>
          <p:cNvSpPr>
            <a:spLocks noChangeArrowheads="1"/>
          </p:cNvSpPr>
          <p:nvPr/>
        </p:nvSpPr>
        <p:spPr bwMode="auto">
          <a:xfrm>
            <a:off x="237473" y="5623978"/>
            <a:ext cx="8458201" cy="97337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buFontTx/>
              <a:buNone/>
            </a:pPr>
            <a:r>
              <a:rPr lang="en-US" altLang="zh-CN" sz="2400" dirty="0">
                <a:latin typeface="+mn-ea"/>
                <a:ea typeface="+mn-ea"/>
              </a:rPr>
              <a:t>①1861</a:t>
            </a:r>
            <a:r>
              <a:rPr lang="zh-CN" altLang="en-US" sz="2400" dirty="0">
                <a:latin typeface="+mn-ea"/>
                <a:ea typeface="+mn-ea"/>
              </a:rPr>
              <a:t>年农奴制改革后，俄国资本主义有所发展；</a:t>
            </a:r>
            <a:endParaRPr lang="zh-CN" altLang="en-US" sz="2400" dirty="0">
              <a:latin typeface="+mn-ea"/>
              <a:ea typeface="+mn-ea"/>
            </a:endParaRPr>
          </a:p>
          <a:p>
            <a:pPr algn="just">
              <a:buFontTx/>
              <a:buNone/>
            </a:pPr>
            <a:r>
              <a:rPr lang="zh-CN" altLang="en-US" sz="2400" dirty="0">
                <a:latin typeface="+mn-ea"/>
                <a:ea typeface="+mn-ea"/>
              </a:rPr>
              <a:t>②但与西欧、北美主要资本主义国家相比，俄国依然</a:t>
            </a:r>
            <a:r>
              <a:rPr lang="zh-CN" altLang="en-US" sz="2400" u="sng" dirty="0">
                <a:solidFill>
                  <a:srgbClr val="FF0000"/>
                </a:solidFill>
                <a:latin typeface="+mn-ea"/>
                <a:ea typeface="+mn-ea"/>
              </a:rPr>
              <a:t>很落后</a:t>
            </a:r>
            <a:r>
              <a:rPr lang="zh-CN" altLang="en-US" sz="2400" dirty="0">
                <a:latin typeface="+mn-ea"/>
                <a:ea typeface="+mn-ea"/>
              </a:rPr>
              <a:t>。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076056" y="3284984"/>
            <a:ext cx="792088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091592" y="2880556"/>
            <a:ext cx="639688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236296" y="3284984"/>
            <a:ext cx="792088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71600" y="3714738"/>
            <a:ext cx="726018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椭圆 12"/>
          <p:cNvSpPr/>
          <p:nvPr/>
        </p:nvSpPr>
        <p:spPr>
          <a:xfrm>
            <a:off x="3010528" y="3714738"/>
            <a:ext cx="752618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236296" y="3717946"/>
            <a:ext cx="1080120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034379" y="4149080"/>
            <a:ext cx="726018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8028384" y="4163638"/>
            <a:ext cx="642134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697618" y="4570171"/>
            <a:ext cx="642134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9">
        <p15:prstTrans prst="fallOver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1044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4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250"/>
                                        <p:tgtEl>
                                          <p:spTgt spid="1044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75" grpId="0" animBg="1"/>
      <p:bldP spid="104480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穷人在施粥棚内勉强果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" r="565"/>
          <a:stretch>
            <a:fillRect/>
          </a:stretch>
        </p:blipFill>
        <p:spPr bwMode="auto">
          <a:xfrm>
            <a:off x="188378" y="620689"/>
            <a:ext cx="4172493" cy="54207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267" name="Picture 3" descr="上流社会举行的豪华酒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998" y="980728"/>
            <a:ext cx="4172492" cy="54145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88377" y="6135715"/>
            <a:ext cx="4172492" cy="51911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0" lang="zh-CN" altLang="en-US" sz="2800" dirty="0">
                <a:solidFill>
                  <a:schemeClr val="tx2"/>
                </a:solidFill>
                <a:latin typeface="宋体" panose="02010600030101010101" pitchFamily="2" charset="-122"/>
              </a:rPr>
              <a:t>穷人在施粥棚内勉强果腹</a:t>
            </a:r>
            <a:endParaRPr kumimoji="0" lang="zh-CN" altLang="en-US" sz="2800" dirty="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928448" y="361133"/>
            <a:ext cx="4095592" cy="5191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0" lang="zh-CN" altLang="en-US" sz="2800" dirty="0">
                <a:solidFill>
                  <a:schemeClr val="tx2"/>
                </a:solidFill>
                <a:latin typeface="宋体" panose="02010600030101010101" pitchFamily="2" charset="-122"/>
              </a:rPr>
              <a:t>上流社会举行的豪华酒宴</a:t>
            </a:r>
            <a:endParaRPr kumimoji="0" lang="zh-CN" altLang="en-US" sz="2800" dirty="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213738" y="1807700"/>
            <a:ext cx="4716524" cy="285184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矛盾尖锐</a:t>
            </a:r>
            <a:endParaRPr lang="zh-CN" altLang="en-US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9">
        <p15:prstTrans prst="wind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3"/>
          <p:cNvSpPr>
            <a:spLocks noGrp="1" noRot="1"/>
          </p:cNvSpPr>
          <p:nvPr>
            <p:ph idx="1"/>
          </p:nvPr>
        </p:nvSpPr>
        <p:spPr>
          <a:xfrm>
            <a:off x="154305" y="779145"/>
            <a:ext cx="8836025" cy="3608388"/>
          </a:xfrm>
        </p:spPr>
        <p:txBody>
          <a:bodyPr wrap="square" lIns="90170" tIns="46990" rIns="90170" bIns="46990" anchor="t"/>
          <a:lstStyle/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b="1" dirty="0"/>
              <a:t>材料</a:t>
            </a:r>
            <a:r>
              <a:rPr lang="zh-CN" altLang="en-US" sz="3600" b="1" dirty="0">
                <a:latin typeface="宋体" panose="02010600030101010101" pitchFamily="2" charset="-122"/>
              </a:rPr>
              <a:t>三</a:t>
            </a:r>
            <a:r>
              <a:rPr lang="zh-CN" altLang="en-US" sz="2800" b="1" dirty="0">
                <a:latin typeface="宋体" panose="02010600030101010101" pitchFamily="2" charset="-122"/>
              </a:rPr>
              <a:t>：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080800"/>
                </a:solidFill>
                <a:latin typeface="宋体" panose="02010600030101010101" pitchFamily="2" charset="-122"/>
              </a:rPr>
              <a:t>    第一次世界大战期间，俄国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1500万</a:t>
            </a:r>
            <a:r>
              <a:rPr lang="zh-CN" altLang="en-US" sz="2800" b="1" dirty="0">
                <a:solidFill>
                  <a:srgbClr val="080800"/>
                </a:solidFill>
                <a:latin typeface="宋体" panose="02010600030101010101" pitchFamily="2" charset="-122"/>
              </a:rPr>
              <a:t>成年男子被征入伍，200万匹马被征军用。俄军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伤亡数百万人</a:t>
            </a:r>
            <a:r>
              <a:rPr lang="zh-CN" altLang="en-US" sz="2800" b="1" dirty="0">
                <a:solidFill>
                  <a:srgbClr val="080800"/>
                </a:solidFill>
                <a:latin typeface="宋体" panose="02010600030101010101" pitchFamily="2" charset="-122"/>
              </a:rPr>
              <a:t>；</a:t>
            </a:r>
            <a:r>
              <a:rPr lang="en-US" altLang="zh-CN" sz="2800" b="1" dirty="0">
                <a:solidFill>
                  <a:srgbClr val="080808"/>
                </a:solidFill>
                <a:latin typeface="宋体" panose="02010600030101010101" pitchFamily="2" charset="-122"/>
              </a:rPr>
              <a:t> 1916</a:t>
            </a:r>
            <a:r>
              <a:rPr lang="zh-CN" altLang="en-US" sz="2800" b="1" dirty="0">
                <a:solidFill>
                  <a:srgbClr val="080808"/>
                </a:solidFill>
                <a:latin typeface="宋体" panose="02010600030101010101" pitchFamily="2" charset="-122"/>
              </a:rPr>
              <a:t>年全国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播种面积下降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85%</a:t>
            </a:r>
            <a:r>
              <a:rPr lang="zh-CN" altLang="en-US" sz="2800" b="1" dirty="0">
                <a:solidFill>
                  <a:srgbClr val="080808"/>
                </a:solidFill>
                <a:latin typeface="宋体" panose="02010600030101010101" pitchFamily="2" charset="-122"/>
              </a:rPr>
              <a:t>。到</a:t>
            </a:r>
            <a:r>
              <a:rPr lang="en-US" altLang="zh-CN" sz="2800" b="1" dirty="0">
                <a:solidFill>
                  <a:srgbClr val="080808"/>
                </a:solidFill>
                <a:latin typeface="宋体" panose="02010600030101010101" pitchFamily="2" charset="-122"/>
              </a:rPr>
              <a:t>1917</a:t>
            </a:r>
            <a:r>
              <a:rPr lang="zh-CN" altLang="en-US" sz="2800" b="1" dirty="0">
                <a:solidFill>
                  <a:srgbClr val="080808"/>
                </a:solidFill>
                <a:latin typeface="宋体" panose="02010600030101010101" pitchFamily="2" charset="-122"/>
              </a:rPr>
              <a:t>年，</a:t>
            </a:r>
            <a:r>
              <a:rPr lang="en-US" altLang="zh-CN" sz="2800" b="1" dirty="0">
                <a:solidFill>
                  <a:srgbClr val="080808"/>
                </a:solidFill>
                <a:latin typeface="宋体" panose="02010600030101010101" pitchFamily="2" charset="-122"/>
              </a:rPr>
              <a:t>150</a:t>
            </a:r>
            <a:r>
              <a:rPr lang="zh-CN" altLang="en-US" sz="2800" b="1" dirty="0">
                <a:solidFill>
                  <a:srgbClr val="080808"/>
                </a:solidFill>
                <a:latin typeface="宋体" panose="02010600030101010101" pitchFamily="2" charset="-122"/>
              </a:rPr>
              <a:t>万人死于战争，</a:t>
            </a:r>
            <a:r>
              <a:rPr lang="en-US" altLang="zh-CN" sz="2800" b="1" dirty="0">
                <a:solidFill>
                  <a:srgbClr val="080808"/>
                </a:solidFill>
                <a:latin typeface="宋体" panose="02010600030101010101" pitchFamily="2" charset="-122"/>
              </a:rPr>
              <a:t>400</a:t>
            </a:r>
            <a:r>
              <a:rPr lang="zh-CN" altLang="en-US" sz="2800" b="1" dirty="0">
                <a:solidFill>
                  <a:srgbClr val="080808"/>
                </a:solidFill>
                <a:latin typeface="宋体" panose="02010600030101010101" pitchFamily="2" charset="-122"/>
              </a:rPr>
              <a:t>万伤残。</a:t>
            </a:r>
            <a:r>
              <a:rPr lang="zh-CN" altLang="en-US" sz="2800" b="1" dirty="0">
                <a:solidFill>
                  <a:srgbClr val="080800"/>
                </a:solidFill>
                <a:latin typeface="宋体" panose="02010600030101010101" pitchFamily="2" charset="-122"/>
              </a:rPr>
              <a:t> 战争让俄国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大量企业倒闭</a:t>
            </a:r>
            <a:r>
              <a:rPr lang="zh-CN" altLang="en-US" sz="2800" b="1" dirty="0">
                <a:solidFill>
                  <a:srgbClr val="080800"/>
                </a:solidFill>
                <a:latin typeface="宋体" panose="02010600030101010101" pitchFamily="2" charset="-122"/>
              </a:rPr>
              <a:t>，国家债台高筑，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经济濒于崩溃</a:t>
            </a:r>
            <a:r>
              <a:rPr lang="zh-CN" altLang="en-US" sz="2800" b="1" dirty="0">
                <a:solidFill>
                  <a:srgbClr val="080800"/>
                </a:solidFill>
                <a:latin typeface="宋体" panose="02010600030101010101" pitchFamily="2" charset="-122"/>
              </a:rPr>
              <a:t>，物质匮乏，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粮食奇缺</a:t>
            </a:r>
            <a:r>
              <a:rPr lang="zh-CN" altLang="en-US" sz="2800" b="1" dirty="0">
                <a:solidFill>
                  <a:srgbClr val="080800"/>
                </a:solidFill>
                <a:latin typeface="宋体" panose="02010600030101010101" pitchFamily="2" charset="-122"/>
              </a:rPr>
              <a:t>，民众饥寒交迫。</a:t>
            </a:r>
            <a:endParaRPr lang="zh-CN" altLang="en-US" sz="2800" b="1" dirty="0">
              <a:solidFill>
                <a:srgbClr val="080800"/>
              </a:solidFill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0808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80808"/>
                </a:solidFill>
              </a:rPr>
              <a:t>俄国无产阶级工作时间一般长达</a:t>
            </a:r>
            <a:r>
              <a:rPr lang="en-US" altLang="zh-CN" sz="2800" b="1" dirty="0">
                <a:solidFill>
                  <a:srgbClr val="080808"/>
                </a:solidFill>
              </a:rPr>
              <a:t>10</a:t>
            </a:r>
            <a:r>
              <a:rPr lang="zh-CN" altLang="en-US" sz="2800" b="1" dirty="0">
                <a:solidFill>
                  <a:srgbClr val="080808"/>
                </a:solidFill>
              </a:rPr>
              <a:t>多小时，工资只相当于美国工人的</a:t>
            </a:r>
            <a:r>
              <a:rPr lang="en-US" altLang="zh-CN" sz="2800" b="1" dirty="0">
                <a:solidFill>
                  <a:srgbClr val="080808"/>
                </a:solidFill>
              </a:rPr>
              <a:t>1/3</a:t>
            </a:r>
            <a:r>
              <a:rPr lang="zh-CN" altLang="en-US" sz="2800" b="1" dirty="0">
                <a:solidFill>
                  <a:srgbClr val="080808"/>
                </a:solidFill>
              </a:rPr>
              <a:t>。</a:t>
            </a:r>
            <a:r>
              <a:rPr lang="zh-CN" altLang="en-US" sz="2800" b="1" dirty="0">
                <a:solidFill>
                  <a:srgbClr val="080800"/>
                </a:solidFill>
                <a:latin typeface="宋体" panose="02010600030101010101" pitchFamily="2" charset="-122"/>
              </a:rPr>
              <a:t> </a:t>
            </a:r>
            <a:endParaRPr lang="zh-CN" altLang="en-US" sz="2400" b="1" dirty="0">
              <a:solidFill>
                <a:srgbClr val="FF3300"/>
              </a:solidFill>
            </a:endParaRPr>
          </a:p>
        </p:txBody>
      </p:sp>
      <p:sp>
        <p:nvSpPr>
          <p:cNvPr id="9218" name="Text Box 4"/>
          <p:cNvSpPr txBox="1"/>
          <p:nvPr/>
        </p:nvSpPr>
        <p:spPr>
          <a:xfrm>
            <a:off x="510540" y="4843145"/>
            <a:ext cx="8353425" cy="10668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dirty="0">
                <a:solidFill>
                  <a:srgbClr val="33CC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“一战”给俄国带来深重灾难，加剧了社会矛盾</a:t>
            </a:r>
            <a:r>
              <a:rPr lang="zh-CN" altLang="en-US" sz="3200" b="1" dirty="0">
                <a:solidFill>
                  <a:srgbClr val="66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66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3"/>
          <p:cNvGrpSpPr/>
          <p:nvPr/>
        </p:nvGrpSpPr>
        <p:grpSpPr>
          <a:xfrm>
            <a:off x="107506" y="548680"/>
            <a:ext cx="4600981" cy="3602664"/>
            <a:chOff x="0" y="0"/>
            <a:chExt cx="6838" cy="4310"/>
          </a:xfrm>
        </p:grpSpPr>
        <p:pic>
          <p:nvPicPr>
            <p:cNvPr id="3" name="Picture 4" descr="教堂前游行示威的群众"/>
            <p:cNvPicPr>
              <a:picLocks noChangeAspect="1"/>
            </p:cNvPicPr>
            <p:nvPr/>
          </p:nvPicPr>
          <p:blipFill>
            <a:blip r:embed="rId2"/>
            <a:srcRect l="28543" t="29921" r="27362" b="41864"/>
            <a:stretch>
              <a:fillRect/>
            </a:stretch>
          </p:blipFill>
          <p:spPr>
            <a:xfrm>
              <a:off x="0" y="0"/>
              <a:ext cx="6838" cy="383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5"/>
            <p:cNvSpPr/>
            <p:nvPr/>
          </p:nvSpPr>
          <p:spPr>
            <a:xfrm>
              <a:off x="106" y="3831"/>
              <a:ext cx="6398" cy="4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000" dirty="0">
                  <a:ea typeface="华文中宋" panose="02010600040101010101" pitchFamily="2" charset="-122"/>
                </a:rPr>
                <a:t>第一次世界大战中俄国群众游行示威</a:t>
              </a:r>
              <a:endParaRPr lang="zh-CN" altLang="en-US" sz="2000" dirty="0">
                <a:ea typeface="华文中宋" panose="02010600040101010101" pitchFamily="2" charset="-122"/>
              </a:endParaRPr>
            </a:p>
          </p:txBody>
        </p:sp>
      </p:grpSp>
      <p:pic>
        <p:nvPicPr>
          <p:cNvPr id="8194" name="Picture 2" descr="https://timgsa.baidu.com/timg?image&amp;quality=80&amp;size=b9999_10000&amp;sec=1540225315789&amp;di=c73c1a8f12225808accee6ef0a53f88f&amp;imgtype=0&amp;src=http%3A%2F%2Fwww.pep.com.cn%2Fgzls%2Frjbgzls%2Frjgzlstp%2F201008%2FW0201008307568234128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752" y="1813928"/>
            <a:ext cx="4600980" cy="32301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5"/>
          <p:cNvSpPr/>
          <p:nvPr/>
        </p:nvSpPr>
        <p:spPr>
          <a:xfrm>
            <a:off x="5645312" y="1319484"/>
            <a:ext cx="2277863" cy="4001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dirty="0">
                <a:ea typeface="华文中宋" panose="02010600040101010101" pitchFamily="2" charset="-122"/>
              </a:rPr>
              <a:t>沙皇驱赶示威群众</a:t>
            </a:r>
            <a:endParaRPr lang="zh-CN" altLang="en-US" sz="2000" dirty="0">
              <a:ea typeface="华文中宋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69762" y="5301210"/>
            <a:ext cx="6553413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zh-CN" altLang="en-US" sz="2800" dirty="0"/>
              <a:t>假如没有战争，俄国也许几年甚至几十年内都不会发生反对资本家的革命。</a:t>
            </a:r>
            <a:endParaRPr lang="en-US" altLang="zh-CN" sz="2800" dirty="0"/>
          </a:p>
          <a:p>
            <a:pPr indent="457200" algn="r"/>
            <a:r>
              <a:rPr lang="en-US" altLang="zh-CN" sz="2800" dirty="0"/>
              <a:t> ——</a:t>
            </a:r>
            <a:r>
              <a:rPr lang="zh-CN" altLang="en-US" sz="2800" dirty="0"/>
              <a:t>列宁</a:t>
            </a:r>
            <a:endParaRPr lang="zh-CN" altLang="en-US" sz="2800" dirty="0"/>
          </a:p>
        </p:txBody>
      </p:sp>
      <p:sp>
        <p:nvSpPr>
          <p:cNvPr id="10" name="椭圆 9"/>
          <p:cNvSpPr/>
          <p:nvPr/>
        </p:nvSpPr>
        <p:spPr>
          <a:xfrm>
            <a:off x="6407601" y="5706349"/>
            <a:ext cx="753283" cy="5293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347866" y="5307381"/>
            <a:ext cx="753283" cy="5293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对话气泡: 椭圆形 8"/>
          <p:cNvSpPr/>
          <p:nvPr/>
        </p:nvSpPr>
        <p:spPr>
          <a:xfrm>
            <a:off x="1679575" y="4151630"/>
            <a:ext cx="2521585" cy="1077595"/>
          </a:xfrm>
          <a:prstGeom prst="wedgeEllipseCallout">
            <a:avLst>
              <a:gd name="adj1" fmla="val 50180"/>
              <a:gd name="adj2" fmla="val 5606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bg2"/>
                </a:solidFill>
              </a:rPr>
              <a:t>第一次世界大战</a:t>
            </a:r>
            <a:endParaRPr lang="zh-CN" altLang="en-US" sz="2800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9">
        <p15:prstTrans prst="pageCurlDouble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 animBg="1"/>
      <p:bldP spid="10" grpId="0" animBg="1"/>
      <p:bldP spid="11" grpId="0" animBg="1"/>
      <p:bldP spid="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89" name="Picture 8" descr="post-february19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1" y="1628802"/>
            <a:ext cx="4437453" cy="3148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290" name="Picture 10" descr="W02008012465306724127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12" y="1628801"/>
            <a:ext cx="4437453" cy="3148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291" name="TextBox 6"/>
          <p:cNvSpPr txBox="1"/>
          <p:nvPr/>
        </p:nvSpPr>
        <p:spPr>
          <a:xfrm>
            <a:off x="1349042" y="5231680"/>
            <a:ext cx="6445919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r>
              <a:rPr lang="zh-CN" altLang="en-US" sz="3200" b="1" u="sng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口号：“打倒沙皇”“打倒战争”</a:t>
            </a:r>
            <a:endParaRPr lang="zh-CN" altLang="en-US" sz="3200" b="1" u="sng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771802" y="548680"/>
            <a:ext cx="4357687" cy="785812"/>
            <a:chOff x="2484438" y="1052513"/>
            <a:chExt cx="4357687" cy="785812"/>
          </a:xfrm>
        </p:grpSpPr>
        <p:pic>
          <p:nvPicPr>
            <p:cNvPr id="7" name="Picture 3" descr="C:\Users\Thinkpad\Desktop\PNG\1_0001_渐变映射-2-副本-4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4438" y="1052513"/>
              <a:ext cx="4357687" cy="785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3318716" y="1122362"/>
              <a:ext cx="2376487" cy="579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200" dirty="0">
                  <a:solidFill>
                    <a:schemeClr val="bg1"/>
                  </a:solidFill>
                  <a:latin typeface="Tahoma" panose="020B0604030504040204" pitchFamily="34" charset="0"/>
                </a:rPr>
                <a:t>二月革命</a:t>
              </a:r>
              <a:endParaRPr lang="zh-CN" altLang="en-US" sz="3200" dirty="0">
                <a:solidFill>
                  <a:schemeClr val="bg1"/>
                </a:solidFill>
                <a:latin typeface="Tahoma" panose="020B060403050404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checker/>
      </p:transition>
    </mc:Choice>
    <mc:Fallback>
      <p:transition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占位符 19457"/>
          <p:cNvSpPr>
            <a:spLocks noGrp="1"/>
          </p:cNvSpPr>
          <p:nvPr>
            <p:ph type="body" idx="1"/>
          </p:nvPr>
        </p:nvSpPr>
        <p:spPr>
          <a:xfrm>
            <a:off x="0" y="2636838"/>
            <a:ext cx="5616575" cy="3097212"/>
          </a:xfrm>
        </p:spPr>
        <p:txBody>
          <a:bodyPr/>
          <a:lstStyle/>
          <a:p>
            <a:pPr>
              <a:buNone/>
            </a:pPr>
            <a:endParaRPr lang="en-US" altLang="zh-CN" sz="3600" b="1">
              <a:solidFill>
                <a:srgbClr val="FFFF00"/>
              </a:solidFill>
            </a:endParaRPr>
          </a:p>
          <a:p>
            <a:pPr>
              <a:buNone/>
            </a:pPr>
            <a:r>
              <a:rPr lang="en-US" altLang="zh-CN">
                <a:latin typeface="宋体" panose="02010600030101010101" pitchFamily="2" charset="-122"/>
              </a:rPr>
              <a:t> </a:t>
            </a:r>
            <a:endParaRPr lang="en-US" altLang="zh-CN">
              <a:latin typeface="宋体" panose="02010600030101010101" pitchFamily="2" charset="-122"/>
            </a:endParaRPr>
          </a:p>
        </p:txBody>
      </p:sp>
      <p:pic>
        <p:nvPicPr>
          <p:cNvPr id="19459" name="图片 19458" descr="u=3571470639,4154384962&amp;gp=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10200" y="762000"/>
            <a:ext cx="3733800" cy="2819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0" name="文本框 19459"/>
          <p:cNvSpPr txBox="1"/>
          <p:nvPr/>
        </p:nvSpPr>
        <p:spPr>
          <a:xfrm>
            <a:off x="76200" y="914400"/>
            <a:ext cx="41751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4400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二月革命</a:t>
            </a:r>
            <a:endParaRPr lang="zh-CN" altLang="en-US" sz="4400" dirty="0">
              <a:solidFill>
                <a:srgbClr val="0000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19461" name="文本框 19460"/>
          <p:cNvSpPr txBox="1"/>
          <p:nvPr/>
        </p:nvSpPr>
        <p:spPr>
          <a:xfrm>
            <a:off x="2057400" y="2133600"/>
            <a:ext cx="7010400" cy="1158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1917年3月（公历）</a:t>
            </a:r>
            <a:endParaRPr lang="zh-CN" altLang="en-US" sz="2800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——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俄历二月</a:t>
            </a:r>
            <a:endParaRPr lang="zh-CN" altLang="en-US" sz="2800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2058988" y="4079875"/>
            <a:ext cx="7085012" cy="1457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sym typeface="Wingdings" panose="05000000000000000000" pitchFamily="2" charset="2"/>
              </a:rPr>
              <a:t>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推翻了沙皇专制统治   </a:t>
            </a:r>
            <a:endParaRPr lang="zh-CN" altLang="en-US" sz="2800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algn="l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sym typeface="Wingdings" panose="05000000000000000000" pitchFamily="2" charset="2"/>
              </a:rPr>
              <a:t>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出现了两个政权并存局面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——</a:t>
            </a:r>
            <a:r>
              <a:rPr lang="zh-CN" altLang="en-US" sz="2800" dirty="0">
                <a:solidFill>
                  <a:srgbClr val="FF0000"/>
                </a:solidFill>
                <a:latin typeface="Tahoma" panose="020B0604030504040204" pitchFamily="34" charset="0"/>
              </a:rPr>
              <a:t>工人士兵代表苏维埃和资产阶级临时政府</a:t>
            </a:r>
            <a:r>
              <a:rPr lang="zh-CN" altLang="en-US" sz="2800" b="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 </a:t>
            </a:r>
            <a:endParaRPr lang="zh-CN" altLang="en-US" sz="2800" b="0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sp>
        <p:nvSpPr>
          <p:cNvPr id="19463" name="文本框 19462"/>
          <p:cNvSpPr txBox="1"/>
          <p:nvPr/>
        </p:nvSpPr>
        <p:spPr>
          <a:xfrm>
            <a:off x="152400" y="1981200"/>
            <a:ext cx="3276600" cy="42595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35000"/>
              </a:lnSpc>
            </a:pP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时      间：</a:t>
            </a:r>
            <a:endParaRPr lang="zh-CN" altLang="en-US" sz="3200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algn="l">
              <a:lnSpc>
                <a:spcPct val="135000"/>
              </a:lnSpc>
            </a:pPr>
            <a:endParaRPr lang="zh-CN" altLang="en-US" sz="3200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algn="l">
              <a:lnSpc>
                <a:spcPct val="125000"/>
              </a:lnSpc>
            </a:pP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主       力：</a:t>
            </a:r>
            <a:endParaRPr lang="zh-CN" altLang="en-US" sz="3200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algn="l">
              <a:lnSpc>
                <a:spcPct val="125000"/>
              </a:lnSpc>
            </a:pP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结       果：</a:t>
            </a:r>
            <a:endParaRPr lang="zh-CN" altLang="en-US" sz="3200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algn="l">
              <a:lnSpc>
                <a:spcPct val="135000"/>
              </a:lnSpc>
            </a:pPr>
            <a:endParaRPr lang="zh-CN" altLang="en-US" sz="3200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algn="l">
              <a:lnSpc>
                <a:spcPct val="200000"/>
              </a:lnSpc>
            </a:pP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性      质：</a:t>
            </a:r>
            <a:endParaRPr lang="zh-CN" altLang="en-US" sz="3200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sp>
        <p:nvSpPr>
          <p:cNvPr id="19464" name="文本框 19463"/>
          <p:cNvSpPr txBox="1"/>
          <p:nvPr/>
        </p:nvSpPr>
        <p:spPr>
          <a:xfrm>
            <a:off x="2059305" y="5624195"/>
            <a:ext cx="43211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>
                <a:solidFill>
                  <a:srgbClr val="D60093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资产阶级民主革命</a:t>
            </a:r>
            <a:endParaRPr lang="zh-CN" altLang="en-US" sz="2800">
              <a:solidFill>
                <a:srgbClr val="D60093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19466" name="文本框 19465"/>
          <p:cNvSpPr txBox="1"/>
          <p:nvPr/>
        </p:nvSpPr>
        <p:spPr>
          <a:xfrm>
            <a:off x="2198370" y="3489960"/>
            <a:ext cx="4826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工人、士兵</a:t>
            </a:r>
            <a:endParaRPr lang="zh-CN" altLang="en-US" sz="280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sp>
        <p:nvSpPr>
          <p:cNvPr id="19468" name="文本框 19467"/>
          <p:cNvSpPr txBox="1"/>
          <p:nvPr/>
        </p:nvSpPr>
        <p:spPr>
          <a:xfrm>
            <a:off x="7451725" y="59642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sz="2400">
              <a:latin typeface="Tahoma" panose="020B0604030504040204" pitchFamily="34" charset="0"/>
            </a:endParaRPr>
          </a:p>
        </p:txBody>
      </p:sp>
      <p:sp>
        <p:nvSpPr>
          <p:cNvPr id="19469" name="文本框 19468"/>
          <p:cNvSpPr txBox="1"/>
          <p:nvPr/>
        </p:nvSpPr>
        <p:spPr>
          <a:xfrm>
            <a:off x="152083" y="4831080"/>
            <a:ext cx="9066212" cy="1409700"/>
          </a:xfrm>
          <a:prstGeom prst="rect">
            <a:avLst/>
          </a:prstGeom>
          <a:solidFill>
            <a:srgbClr val="FFC000"/>
          </a:solidFill>
          <a:ln w="38100" cap="flat" cmpd="dbl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square" anchor="t">
            <a:spAutoFit/>
          </a:bodyPr>
          <a:lstStyle/>
          <a:p>
            <a:pPr algn="l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二月革命后资产阶级临时政府的政策：</a:t>
            </a:r>
            <a:endParaRPr lang="zh-CN" altLang="en-US" sz="2800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algn="l"/>
            <a:r>
              <a:rPr lang="zh-CN" altLang="en-US" sz="2800" dirty="0">
                <a:solidFill>
                  <a:srgbClr val="990000"/>
                </a:solidFill>
                <a:latin typeface="Times New Roman" panose="02020603050405020304" pitchFamily="18" charset="0"/>
                <a:ea typeface="华文新魏" pitchFamily="2" charset="-122"/>
              </a:rPr>
              <a:t>对外：继续进行帝国主义战争；</a:t>
            </a:r>
            <a:endParaRPr lang="zh-CN" altLang="en-US" sz="2800" dirty="0">
              <a:solidFill>
                <a:srgbClr val="990000"/>
              </a:solidFill>
              <a:latin typeface="Times New Roman" panose="02020603050405020304" pitchFamily="18" charset="0"/>
              <a:ea typeface="华文新魏" pitchFamily="2" charset="-122"/>
            </a:endParaRPr>
          </a:p>
          <a:p>
            <a:pPr algn="l"/>
            <a:r>
              <a:rPr lang="zh-CN" altLang="en-US" sz="2800" dirty="0">
                <a:solidFill>
                  <a:srgbClr val="990000"/>
                </a:solidFill>
                <a:latin typeface="Times New Roman" panose="02020603050405020304" pitchFamily="18" charset="0"/>
                <a:ea typeface="华文新魏" pitchFamily="2" charset="-122"/>
              </a:rPr>
              <a:t>对内：力图扑灭国内的革命火焰。</a:t>
            </a:r>
            <a:endParaRPr lang="zh-CN" altLang="en-US" sz="2800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9462" grpId="0"/>
      <p:bldP spid="19463" grpId="0"/>
      <p:bldP spid="19464" grpId="0"/>
      <p:bldP spid="19466" grpId="0"/>
      <p:bldP spid="19469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2843810" y="500671"/>
            <a:ext cx="4357687" cy="785812"/>
            <a:chOff x="2484438" y="1052513"/>
            <a:chExt cx="4357687" cy="785812"/>
          </a:xfrm>
        </p:grpSpPr>
        <p:pic>
          <p:nvPicPr>
            <p:cNvPr id="7" name="Picture 3" descr="C:\Users\Thinkpad\Desktop\PNG\1_0001_渐变映射-2-副本-4.png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4438" y="1052513"/>
              <a:ext cx="4357687" cy="785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6"/>
            <p:cNvSpPr txBox="1">
              <a:spLocks noChangeArrowheads="1"/>
            </p:cNvSpPr>
            <p:nvPr/>
          </p:nvSpPr>
          <p:spPr bwMode="auto">
            <a:xfrm>
              <a:off x="3318716" y="1122362"/>
              <a:ext cx="2376487" cy="579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200" dirty="0">
                  <a:solidFill>
                    <a:schemeClr val="bg1"/>
                  </a:solidFill>
                  <a:latin typeface="+mn-ea"/>
                  <a:ea typeface="+mn-ea"/>
                </a:rPr>
                <a:t>人民的抉择</a:t>
              </a:r>
              <a:endParaRPr lang="zh-CN" altLang="en-US" sz="32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-5" y="1484784"/>
            <a:ext cx="4357687" cy="39703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+mn-ea"/>
              </a:rPr>
              <a:t>资产阶级临时政府</a:t>
            </a:r>
            <a:endParaRPr lang="zh-CN" altLang="en-US" sz="2800" dirty="0">
              <a:solidFill>
                <a:srgbClr val="FF0000"/>
              </a:solidFill>
              <a:latin typeface="+mn-ea"/>
            </a:endParaRPr>
          </a:p>
          <a:p>
            <a:pPr algn="just"/>
            <a:r>
              <a:rPr lang="zh-CN" altLang="en-US" sz="2800" dirty="0">
                <a:latin typeface="+mn-ea"/>
              </a:rPr>
              <a:t> 政府不愿意结束战争，因为俄国对它的盟友负有某些不可推卸的义务。这些论点似乎是合情合理的。</a:t>
            </a:r>
            <a:endParaRPr lang="zh-CN" altLang="en-US" sz="2800" dirty="0">
              <a:latin typeface="+mn-ea"/>
            </a:endParaRPr>
          </a:p>
          <a:p>
            <a:pPr algn="just"/>
            <a:r>
              <a:rPr lang="zh-CN" altLang="en-US" sz="2800" dirty="0">
                <a:latin typeface="+mn-ea"/>
              </a:rPr>
              <a:t> 同时，政府拒不接受工人八小时工作制的要求，也不实施土地改革。</a:t>
            </a:r>
            <a:endParaRPr lang="zh-CN" altLang="en-US" sz="2800" dirty="0">
              <a:latin typeface="+mn-ea"/>
            </a:endParaRPr>
          </a:p>
          <a:p>
            <a:pPr algn="r"/>
            <a:r>
              <a:rPr lang="zh-CN" altLang="en-US" sz="2800" dirty="0">
                <a:latin typeface="+mn-ea"/>
              </a:rPr>
              <a:t>         </a:t>
            </a:r>
            <a:r>
              <a:rPr lang="en-US" altLang="zh-CN" sz="2800" dirty="0">
                <a:latin typeface="+mn-ea"/>
              </a:rPr>
              <a:t>—《</a:t>
            </a:r>
            <a:r>
              <a:rPr lang="zh-CN" altLang="en-US" sz="2800" dirty="0">
                <a:latin typeface="+mn-ea"/>
              </a:rPr>
              <a:t>全球通史</a:t>
            </a:r>
            <a:r>
              <a:rPr lang="en-US" altLang="zh-CN" sz="2800" dirty="0">
                <a:latin typeface="+mn-ea"/>
              </a:rPr>
              <a:t>》</a:t>
            </a:r>
            <a:endParaRPr lang="en-US" altLang="zh-CN" sz="2800" dirty="0"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561112" y="1484784"/>
            <a:ext cx="4572000" cy="397031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zh-CN" altLang="en-US" sz="2800" dirty="0">
                <a:solidFill>
                  <a:srgbClr val="7030A0"/>
                </a:solidFill>
                <a:latin typeface="+mn-ea"/>
              </a:rPr>
              <a:t>工人士兵代表苏维埃</a:t>
            </a:r>
            <a:endParaRPr lang="zh-CN" altLang="en-US" sz="2800" dirty="0">
              <a:solidFill>
                <a:srgbClr val="7030A0"/>
              </a:solidFill>
              <a:latin typeface="+mn-ea"/>
            </a:endParaRPr>
          </a:p>
          <a:p>
            <a:pPr algn="just"/>
            <a:r>
              <a:rPr lang="zh-CN" altLang="en-US" sz="2800" dirty="0">
                <a:latin typeface="+mn-ea"/>
              </a:rPr>
              <a:t> 退出帝国主义战争；国内一切土地归国家所有，没收地主土地，由当地雇农和农民代表苏维埃支配</a:t>
            </a:r>
            <a:r>
              <a:rPr lang="en-US" altLang="zh-CN" sz="2800" dirty="0">
                <a:latin typeface="+mn-ea"/>
              </a:rPr>
              <a:t>……</a:t>
            </a:r>
            <a:r>
              <a:rPr lang="zh-CN" altLang="en-US" sz="2800" dirty="0">
                <a:latin typeface="+mn-ea"/>
              </a:rPr>
              <a:t>成立从下到上由全国的工人、雇农和农民代表苏维埃组成的共和国。</a:t>
            </a:r>
            <a:endParaRPr lang="zh-CN" altLang="en-US" sz="2800" dirty="0">
              <a:latin typeface="+mn-ea"/>
            </a:endParaRPr>
          </a:p>
          <a:p>
            <a:pPr algn="r"/>
            <a:r>
              <a:rPr lang="zh-CN" altLang="en-US" sz="2800" dirty="0">
                <a:latin typeface="+mn-ea"/>
              </a:rPr>
              <a:t>        </a:t>
            </a:r>
            <a:r>
              <a:rPr lang="en-US" altLang="zh-CN" sz="2800" dirty="0">
                <a:latin typeface="+mn-ea"/>
              </a:rPr>
              <a:t>——《</a:t>
            </a:r>
            <a:r>
              <a:rPr lang="zh-CN" altLang="en-US" sz="2800" dirty="0">
                <a:latin typeface="+mn-ea"/>
              </a:rPr>
              <a:t>四月提纲</a:t>
            </a:r>
            <a:r>
              <a:rPr lang="en-US" altLang="zh-CN" sz="2800" dirty="0">
                <a:latin typeface="+mn-ea"/>
              </a:rPr>
              <a:t>》</a:t>
            </a:r>
            <a:endParaRPr lang="en-US" altLang="zh-CN" sz="2800" dirty="0">
              <a:latin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40" y="1700807"/>
            <a:ext cx="3250794" cy="325079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1" t="18883" r="14083" b="11769"/>
          <a:stretch>
            <a:fillRect/>
          </a:stretch>
        </p:blipFill>
        <p:spPr>
          <a:xfrm>
            <a:off x="4952460" y="1489999"/>
            <a:ext cx="3789304" cy="36724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wheel spokes="1"/>
      </p:transition>
    </mc:Choice>
    <mc:Fallback>
      <p:transition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9" descr="W0201008254783647540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8" y="506413"/>
            <a:ext cx="5184775" cy="3390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矩形 1"/>
          <p:cNvSpPr/>
          <p:nvPr/>
        </p:nvSpPr>
        <p:spPr>
          <a:xfrm>
            <a:off x="6156176" y="1700810"/>
            <a:ext cx="2088282" cy="120032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3600" dirty="0">
                <a:latin typeface="+mn-ea"/>
              </a:rPr>
              <a:t>列宁回到</a:t>
            </a:r>
            <a:endParaRPr lang="zh-CN" altLang="en-US" sz="3600" dirty="0">
              <a:latin typeface="+mn-ea"/>
            </a:endParaRPr>
          </a:p>
          <a:p>
            <a:pPr algn="just"/>
            <a:r>
              <a:rPr lang="zh-CN" altLang="en-US" sz="3600" dirty="0">
                <a:latin typeface="+mn-ea"/>
              </a:rPr>
              <a:t>彼得格勒</a:t>
            </a:r>
            <a:endParaRPr lang="zh-CN" altLang="en-US" sz="3600" dirty="0"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87624" y="4437112"/>
            <a:ext cx="6679097" cy="181588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zh-CN" altLang="en-US" sz="2800" dirty="0">
                <a:latin typeface="+mn-ea"/>
              </a:rPr>
              <a:t>俄国革命必须从资产阶级民主革命向无产阶级社会主义革命过渡，使政权转到无产阶级和贫苦农民手中。</a:t>
            </a:r>
            <a:endParaRPr lang="zh-CN" altLang="en-US" sz="2800" dirty="0">
              <a:latin typeface="+mn-ea"/>
            </a:endParaRPr>
          </a:p>
          <a:p>
            <a:pPr indent="457200" algn="r"/>
            <a:r>
              <a:rPr lang="zh-CN" altLang="en-US" sz="2800" dirty="0">
                <a:latin typeface="+mn-ea"/>
              </a:rPr>
              <a:t>            </a:t>
            </a:r>
            <a:r>
              <a:rPr lang="en-US" altLang="zh-CN" sz="2800" dirty="0">
                <a:latin typeface="+mn-ea"/>
              </a:rPr>
              <a:t>——</a:t>
            </a:r>
            <a:r>
              <a:rPr lang="zh-CN" altLang="en-US" sz="2800" dirty="0">
                <a:latin typeface="+mn-ea"/>
              </a:rPr>
              <a:t>列宁</a:t>
            </a:r>
            <a:r>
              <a:rPr lang="en-US" altLang="zh-CN" sz="2800" dirty="0">
                <a:latin typeface="+mn-ea"/>
              </a:rPr>
              <a:t>《</a:t>
            </a:r>
            <a:r>
              <a:rPr lang="zh-CN" altLang="en-US" sz="2800" dirty="0">
                <a:latin typeface="+mn-ea"/>
              </a:rPr>
              <a:t>四月提纲</a:t>
            </a:r>
            <a:r>
              <a:rPr lang="en-US" altLang="zh-CN" sz="2800" dirty="0">
                <a:latin typeface="+mn-ea"/>
              </a:rPr>
              <a:t>》</a:t>
            </a:r>
            <a:endParaRPr lang="en-US" altLang="zh-CN" sz="2800" dirty="0">
              <a:latin typeface="+mn-ea"/>
            </a:endParaRPr>
          </a:p>
        </p:txBody>
      </p:sp>
      <p:sp>
        <p:nvSpPr>
          <p:cNvPr id="5" name="对话气泡: 椭圆形 4"/>
          <p:cNvSpPr/>
          <p:nvPr/>
        </p:nvSpPr>
        <p:spPr>
          <a:xfrm>
            <a:off x="7191112" y="3717032"/>
            <a:ext cx="1690929" cy="1077856"/>
          </a:xfrm>
          <a:prstGeom prst="wedgeEllipseCallout">
            <a:avLst>
              <a:gd name="adj1" fmla="val -34148"/>
              <a:gd name="adj2" fmla="val 6264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</a:rPr>
              <a:t>和平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algn="ctr"/>
            <a:r>
              <a:rPr lang="zh-CN" altLang="en-US" sz="2800" dirty="0">
                <a:solidFill>
                  <a:srgbClr val="FF0000"/>
                </a:solidFill>
              </a:rPr>
              <a:t>转移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38a2d7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0688"/>
            <a:ext cx="4897438" cy="3138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文本框 2"/>
          <p:cNvSpPr txBox="1"/>
          <p:nvPr/>
        </p:nvSpPr>
        <p:spPr>
          <a:xfrm>
            <a:off x="682214" y="4154105"/>
            <a:ext cx="3193651" cy="224676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/>
              <a:t>1917</a:t>
            </a:r>
            <a:r>
              <a:rPr lang="zh-CN" altLang="en-US" sz="2800" dirty="0"/>
              <a:t>年</a:t>
            </a:r>
            <a:r>
              <a:rPr lang="en-US" altLang="zh-CN" sz="2800" dirty="0"/>
              <a:t>7</a:t>
            </a:r>
            <a:r>
              <a:rPr lang="zh-CN" altLang="en-US" sz="2800" dirty="0"/>
              <a:t>月，彼得格勒</a:t>
            </a:r>
            <a:r>
              <a:rPr lang="en-US" altLang="zh-CN" sz="2800" dirty="0"/>
              <a:t>50</a:t>
            </a:r>
            <a:r>
              <a:rPr lang="zh-CN" altLang="en-US" sz="2800" dirty="0"/>
              <a:t>多万工人、士兵上街游行示威，遭到资产阶级临时政府血腥镇压。</a:t>
            </a:r>
            <a:endParaRPr lang="zh-CN" altLang="en-US" sz="2800" dirty="0"/>
          </a:p>
        </p:txBody>
      </p:sp>
      <p:pic>
        <p:nvPicPr>
          <p:cNvPr id="4" name="Picture 2" descr="1917年布尔什维克起义前，示威者散布在彼得格尔勒的大街小巷里。这些日子发生了人所共知的七月事件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" t="827" r="700" b="1654"/>
          <a:stretch>
            <a:fillRect/>
          </a:stretch>
        </p:blipFill>
        <p:spPr bwMode="auto">
          <a:xfrm>
            <a:off x="4479940" y="3231014"/>
            <a:ext cx="4611416" cy="35647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文本框 4"/>
          <p:cNvSpPr txBox="1"/>
          <p:nvPr/>
        </p:nvSpPr>
        <p:spPr>
          <a:xfrm>
            <a:off x="6516216" y="648413"/>
            <a:ext cx="1584176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4800" dirty="0"/>
              <a:t>七月流血事件</a:t>
            </a:r>
            <a:endParaRPr lang="zh-CN" altLang="en-US" sz="4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14:switch dir="r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 txBox="1">
            <a:spLocks noGrp="1"/>
          </p:cNvSpPr>
          <p:nvPr>
            <p:ph type="dt" sz="half" idx="10"/>
          </p:nvPr>
        </p:nvSpPr>
        <p:spPr bwMode="auto">
          <a:xfrm>
            <a:off x="502845" y="7084206"/>
            <a:ext cx="2133600" cy="365125"/>
          </a:xfrm>
        </p:spPr>
        <p:txBody>
          <a:bodyPr vert="horz" wrap="square" lIns="91440" tIns="45720" rIns="91440" bIns="45720" numCol="1" anchor="b" anchorCtr="0" compatLnSpc="1"/>
          <a:lstStyle/>
          <a:p>
            <a:pPr lvl="0" eaLnBrk="1" fontAlgn="base" hangingPunct="1"/>
            <a:r>
              <a:rPr lang="zh-CN" altLang="en-US" sz="1400" b="0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endParaRPr lang="zh-CN" altLang="en-US" sz="1400" b="0" strike="noStrike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 txBox="1">
            <a:spLocks noGrp="1"/>
          </p:cNvSpPr>
          <p:nvPr>
            <p:ph type="ftr" sz="quarter" idx="11"/>
          </p:nvPr>
        </p:nvSpPr>
        <p:spPr bwMode="auto">
          <a:xfrm>
            <a:off x="3169845" y="7084206"/>
            <a:ext cx="2895600" cy="365125"/>
          </a:xfrm>
        </p:spPr>
        <p:txBody>
          <a:bodyPr vert="horz" wrap="square" lIns="91440" tIns="45720" rIns="91440" bIns="45720" numCol="1" anchor="b" anchorCtr="0" compatLnSpc="1"/>
          <a:lstStyle/>
          <a:p>
            <a:pPr lvl="0" algn="ctr" eaLnBrk="1" fontAlgn="base" hangingPunct="1"/>
            <a:r>
              <a:rPr lang="zh-CN" altLang="en-US" sz="1400" b="0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endParaRPr lang="zh-CN" altLang="en-US" sz="1400" b="0" strike="noStrike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0243" name="Rectangle 2"/>
          <p:cNvSpPr/>
          <p:nvPr/>
        </p:nvSpPr>
        <p:spPr>
          <a:xfrm>
            <a:off x="431800" y="775335"/>
            <a:ext cx="7604125" cy="7016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sz="36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俄国十月革命爆发的背景（原因）？</a:t>
            </a:r>
            <a:endParaRPr lang="zh-CN" altLang="en-US" sz="3600" b="1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40668" y="2047955"/>
            <a:ext cx="8801100" cy="4743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lvl="0"/>
            <a:r>
              <a:rPr lang="en-US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en-US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沙俄是帝国主义国家最薄弱的环节。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）一战给俄国人民带来了深重的苦难，激化了矛盾。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lvl="0"/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lvl="0"/>
            <a:r>
              <a:rPr lang="bg-BG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 (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r>
              <a:rPr lang="bg-BG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)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二月革命后临时政府继续执行反人民的内外政策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lvl="0"/>
            <a:r>
              <a:rPr lang="bg-BG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lvl="0"/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   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圆角矩形 25"/>
          <p:cNvSpPr/>
          <p:nvPr/>
        </p:nvSpPr>
        <p:spPr>
          <a:xfrm>
            <a:off x="135065" y="99759"/>
            <a:ext cx="3034780" cy="571504"/>
          </a:xfrm>
          <a:prstGeom prst="round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34938" y="87313"/>
            <a:ext cx="3212926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十月革命的背景</a:t>
            </a:r>
            <a:endParaRPr lang="zh-CN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未标题-1"/>
          <p:cNvPicPr>
            <a:picLocks noGrp="1" noChangeAspect="1" noChangeArrowheads="1"/>
          </p:cNvPicPr>
          <p:nvPr>
            <p:ph/>
          </p:nvPr>
        </p:nvPicPr>
        <p:blipFill>
          <a:blip r:embed="rId1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4" t="2225" r="3581" b="3012"/>
          <a:stretch>
            <a:fillRect/>
          </a:stretch>
        </p:blipFill>
        <p:spPr>
          <a:xfrm>
            <a:off x="-27564" y="0"/>
            <a:ext cx="9171564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6259" name="AutoShape 3"/>
          <p:cNvSpPr>
            <a:spLocks noChangeArrowheads="1"/>
          </p:cNvSpPr>
          <p:nvPr/>
        </p:nvSpPr>
        <p:spPr bwMode="auto">
          <a:xfrm>
            <a:off x="5724128" y="1340768"/>
            <a:ext cx="2951163" cy="719138"/>
          </a:xfrm>
          <a:prstGeom prst="wedgeRectCallout">
            <a:avLst>
              <a:gd name="adj1" fmla="val 26921"/>
              <a:gd name="adj2" fmla="val 158611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600" b="0">
                <a:solidFill>
                  <a:schemeClr val="bg1"/>
                </a:solidFill>
                <a:latin typeface="宋体" panose="02010600030101010101" pitchFamily="2" charset="-122"/>
              </a:rPr>
              <a:t>斯莫尔尼宫</a:t>
            </a:r>
            <a:endParaRPr lang="zh-CN" altLang="en-US" sz="3600" b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auto">
          <a:xfrm>
            <a:off x="2411760" y="4653136"/>
            <a:ext cx="2951163" cy="719138"/>
          </a:xfrm>
          <a:prstGeom prst="wedgeRectCallout">
            <a:avLst>
              <a:gd name="adj1" fmla="val 37681"/>
              <a:gd name="adj2" fmla="val -21225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600" b="0">
                <a:solidFill>
                  <a:schemeClr val="bg1"/>
                </a:solidFill>
                <a:latin typeface="宋体" panose="02010600030101010101" pitchFamily="2" charset="-122"/>
              </a:rPr>
              <a:t>冬宫</a:t>
            </a:r>
            <a:endParaRPr lang="zh-CN" altLang="en-US" sz="3600" b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96261" name="AutoShape 5"/>
          <p:cNvSpPr>
            <a:spLocks noChangeArrowheads="1"/>
          </p:cNvSpPr>
          <p:nvPr/>
        </p:nvSpPr>
        <p:spPr bwMode="auto">
          <a:xfrm>
            <a:off x="611560" y="2628900"/>
            <a:ext cx="2951163" cy="790575"/>
          </a:xfrm>
          <a:prstGeom prst="wedgeRectCallout">
            <a:avLst>
              <a:gd name="adj1" fmla="val 51722"/>
              <a:gd name="adj2" fmla="val 94981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600" b="0">
                <a:solidFill>
                  <a:schemeClr val="bg1"/>
                </a:solidFill>
                <a:latin typeface="宋体" panose="02010600030101010101" pitchFamily="2" charset="-122"/>
              </a:rPr>
              <a:t>阿芙乐尔号</a:t>
            </a:r>
            <a:endParaRPr lang="zh-CN" altLang="en-US" sz="3600" b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635" y="859577"/>
            <a:ext cx="4824536" cy="12003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altLang="zh-CN" sz="3600" dirty="0">
                <a:solidFill>
                  <a:srgbClr val="FF0000"/>
                </a:solidFill>
              </a:rPr>
              <a:t>1917</a:t>
            </a:r>
            <a:r>
              <a:rPr lang="zh-CN" altLang="en-US" sz="3600" dirty="0">
                <a:solidFill>
                  <a:srgbClr val="FF0000"/>
                </a:solidFill>
              </a:rPr>
              <a:t>年</a:t>
            </a:r>
            <a:r>
              <a:rPr lang="en-US" altLang="zh-CN" sz="3600" dirty="0">
                <a:solidFill>
                  <a:srgbClr val="FF0000"/>
                </a:solidFill>
              </a:rPr>
              <a:t>11</a:t>
            </a:r>
            <a:r>
              <a:rPr lang="zh-CN" altLang="en-US" sz="3600" dirty="0">
                <a:solidFill>
                  <a:srgbClr val="FF0000"/>
                </a:solidFill>
              </a:rPr>
              <a:t>月</a:t>
            </a:r>
            <a:r>
              <a:rPr lang="en-US" altLang="zh-CN" sz="3600" dirty="0">
                <a:solidFill>
                  <a:srgbClr val="FF0000"/>
                </a:solidFill>
              </a:rPr>
              <a:t>6</a:t>
            </a:r>
            <a:r>
              <a:rPr lang="zh-CN" altLang="en-US" sz="3600" dirty="0">
                <a:solidFill>
                  <a:srgbClr val="FF0000"/>
                </a:solidFill>
              </a:rPr>
              <a:t>日晚，彼得格勒武装起义爆发。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9" name="圆角矩形 25"/>
          <p:cNvSpPr/>
          <p:nvPr/>
        </p:nvSpPr>
        <p:spPr>
          <a:xfrm>
            <a:off x="135065" y="99759"/>
            <a:ext cx="3034780" cy="571504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35065" y="87063"/>
            <a:ext cx="3212926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十月革命的经过</a:t>
            </a:r>
            <a:endParaRPr lang="zh-CN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checker/>
      </p:transition>
    </mc:Choice>
    <mc:Fallback>
      <p:transition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animBg="1"/>
      <p:bldP spid="96260" grpId="0" animBg="1"/>
      <p:bldP spid="96261" grpId="0" animBg="1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0" name="Text Box 5"/>
          <p:cNvSpPr txBox="1"/>
          <p:nvPr/>
        </p:nvSpPr>
        <p:spPr>
          <a:xfrm>
            <a:off x="5110172" y="3910317"/>
            <a:ext cx="3430747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工人赤卫队攻打冬宫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470876" y="4653136"/>
            <a:ext cx="8345121" cy="193899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R="0" algn="ctr" defTabSz="914400" rtl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kern="1200" cap="none" spc="0" normalizeH="0" baseline="0" noProof="0" dirty="0">
                <a:latin typeface="+mn-ea"/>
                <a:ea typeface="+mn-ea"/>
                <a:cs typeface="+mn-cs"/>
              </a:rPr>
              <a:t>起义的第二天起义就取得了胜利</a:t>
            </a:r>
            <a:endParaRPr kumimoji="0" lang="en-US" altLang="zh-CN" sz="4000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algn="ctr" defTabSz="914400" rtl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推翻了资产阶级临时政府</a:t>
            </a:r>
            <a:endParaRPr kumimoji="0" lang="en-US" altLang="zh-CN" sz="4000" u="sng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algn="ctr" defTabSz="914400" rtl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000" dirty="0">
                <a:solidFill>
                  <a:schemeClr val="tx1"/>
                </a:solidFill>
                <a:latin typeface="+mn-ea"/>
              </a:rPr>
              <a:t>发生在俄历十月，</a:t>
            </a:r>
            <a:r>
              <a:rPr lang="zh-CN" altLang="en-US" sz="4000" u="sng" dirty="0">
                <a:solidFill>
                  <a:srgbClr val="FF0000"/>
                </a:solidFill>
                <a:latin typeface="+mn-ea"/>
              </a:rPr>
              <a:t>史称“十月革命”</a:t>
            </a:r>
            <a:endParaRPr kumimoji="0" lang="zh-CN" altLang="en-US" sz="4000" u="sng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pic>
        <p:nvPicPr>
          <p:cNvPr id="17412" name="Picture 2" descr="阿芙乐尔号巡洋舰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047"/>
            <a:ext cx="4643437" cy="3455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413" name="Text Box 3"/>
          <p:cNvSpPr txBox="1"/>
          <p:nvPr/>
        </p:nvSpPr>
        <p:spPr>
          <a:xfrm>
            <a:off x="356203" y="3904486"/>
            <a:ext cx="3791423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“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阿芙乐尔”号巡洋舰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17409" name="Picture 4" descr="攻占冬宫"/>
          <p:cNvPicPr>
            <a:picLocks noChangeAspect="1"/>
          </p:cNvPicPr>
          <p:nvPr/>
        </p:nvPicPr>
        <p:blipFill>
          <a:blip r:embed="rId3"/>
          <a:srcRect r="1047"/>
          <a:stretch>
            <a:fillRect/>
          </a:stretch>
        </p:blipFill>
        <p:spPr>
          <a:xfrm>
            <a:off x="4503828" y="531047"/>
            <a:ext cx="4643437" cy="3455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14:gallery dir="l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b" anchorCtr="0" compatLnSpc="1"/>
          <a:lstStyle/>
          <a:p>
            <a:pPr lvl="0" eaLnBrk="1" fontAlgn="base" hangingPunct="1"/>
            <a:r>
              <a:rPr lang="zh-CN" altLang="en-US" sz="1400" b="0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endParaRPr lang="zh-CN" altLang="en-US" sz="1400" b="0" strike="noStrike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3" name="页脚占位符 4"/>
          <p:cNvSpPr txBox="1">
            <a:spLocks noGrp="1"/>
          </p:cNvSpPr>
          <p:nvPr>
            <p:ph type="ftr" sz="quarter" idx="11"/>
          </p:nvPr>
        </p:nvSpPr>
        <p:spPr bwMode="auto"/>
        <p:txBody>
          <a:bodyPr vert="horz" wrap="square" lIns="91440" tIns="45720" rIns="91440" bIns="45720" numCol="1" anchor="b" anchorCtr="0" compatLnSpc="1"/>
          <a:lstStyle/>
          <a:p>
            <a:pPr lvl="0" algn="ctr" eaLnBrk="1" fontAlgn="base" hangingPunct="1"/>
            <a:r>
              <a:rPr lang="zh-CN" altLang="en-US" sz="1400" b="0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endParaRPr lang="zh-CN" altLang="en-US" sz="1400" b="0" strike="noStrike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/>
          </p:nvPr>
        </p:nvSpPr>
        <p:spPr>
          <a:xfrm>
            <a:off x="0" y="788035"/>
            <a:ext cx="6424930" cy="731520"/>
          </a:xfrm>
        </p:spPr>
        <p:txBody>
          <a:bodyPr vert="horz" wrap="square" lIns="91440" tIns="45720" rIns="91440" bIns="45720" anchor="ctr"/>
          <a:lstStyle/>
          <a:p>
            <a:pPr eaLnBrk="1" fontAlgn="base" hangingPunct="1"/>
            <a:r>
              <a:rPr lang="bg-BG" altLang="zh-CN" b="1" strike="noStrike" noProof="1">
                <a:solidFill>
                  <a:srgbClr val="FF0000"/>
                </a:solidFill>
                <a:ea typeface="黑体" panose="02010609060101010101" pitchFamily="2" charset="-122"/>
              </a:rPr>
              <a:t> </a:t>
            </a:r>
            <a:r>
              <a:rPr lang="zh-CN" altLang="bg-BG" b="1" strike="noStrike" noProof="1">
                <a:solidFill>
                  <a:srgbClr val="FF0000"/>
                </a:solidFill>
                <a:ea typeface="黑体" panose="02010609060101010101" pitchFamily="2" charset="-122"/>
              </a:rPr>
              <a:t>十月革命</a:t>
            </a:r>
            <a:br>
              <a:rPr lang="zh-CN" altLang="bg-BG" dirty="0">
                <a:solidFill>
                  <a:srgbClr val="FF0000"/>
                </a:solidFill>
                <a:ea typeface="黑体" panose="02010609060101010101" pitchFamily="2" charset="-122"/>
              </a:rPr>
            </a:br>
            <a:endParaRPr lang="zh-CN" altLang="bg-BG" strike="noStrike" noProof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pic>
        <p:nvPicPr>
          <p:cNvPr id="18436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0425" y="620713"/>
            <a:ext cx="2300288" cy="2828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5" name="Rectangle 5"/>
          <p:cNvSpPr/>
          <p:nvPr/>
        </p:nvSpPr>
        <p:spPr>
          <a:xfrm>
            <a:off x="2051050" y="1208088"/>
            <a:ext cx="4537075" cy="5794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>
              <a:spcBef>
                <a:spcPct val="50000"/>
              </a:spcBef>
            </a:pPr>
            <a:r>
              <a:rPr lang="bg-BG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1917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bg-BG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bg-BG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日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6" name="Rectangle 6"/>
          <p:cNvSpPr/>
          <p:nvPr/>
        </p:nvSpPr>
        <p:spPr>
          <a:xfrm>
            <a:off x="2195513" y="2014538"/>
            <a:ext cx="1584325" cy="6413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>
              <a:spcBef>
                <a:spcPct val="50000"/>
              </a:spcBef>
            </a:pPr>
            <a:r>
              <a:rPr lang="zh-CN" altLang="en-US" sz="3600" b="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列宁</a:t>
            </a:r>
            <a:endParaRPr lang="zh-CN" altLang="en-US" sz="3600" b="0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10247" name="Rectangle 7"/>
          <p:cNvSpPr/>
          <p:nvPr/>
        </p:nvSpPr>
        <p:spPr>
          <a:xfrm>
            <a:off x="2124075" y="3789363"/>
            <a:ext cx="5832475" cy="1066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推翻资产阶级临时政府 ，建立社会主义国家</a:t>
            </a:r>
            <a:endParaRPr lang="zh-CN" altLang="en-US" sz="32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48" name="Rectangle 8"/>
          <p:cNvSpPr/>
          <p:nvPr/>
        </p:nvSpPr>
        <p:spPr>
          <a:xfrm>
            <a:off x="2051050" y="5229225"/>
            <a:ext cx="6048375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社会主义革命（无产阶级革命）</a:t>
            </a:r>
            <a:endParaRPr lang="zh-CN" altLang="en-US" sz="3200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10249" name="Rectangle 9"/>
          <p:cNvSpPr/>
          <p:nvPr/>
        </p:nvSpPr>
        <p:spPr>
          <a:xfrm>
            <a:off x="2195513" y="5990273"/>
            <a:ext cx="3240087" cy="5794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苏维埃俄国</a:t>
            </a:r>
            <a:endParaRPr lang="en-US" altLang="zh-CN" sz="32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50" name="Rectangle 10"/>
          <p:cNvSpPr/>
          <p:nvPr/>
        </p:nvSpPr>
        <p:spPr>
          <a:xfrm>
            <a:off x="2051050" y="2924175"/>
            <a:ext cx="3162300" cy="51911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sz="36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彼得格勒</a:t>
            </a:r>
            <a:endParaRPr lang="zh-CN" altLang="en-US" sz="36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3855" y="1208405"/>
            <a:ext cx="1608455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/>
              <a:t>时间：</a:t>
            </a:r>
            <a:endParaRPr lang="zh-CN" altLang="en-US" sz="3200" b="1"/>
          </a:p>
        </p:txBody>
      </p:sp>
      <p:sp>
        <p:nvSpPr>
          <p:cNvPr id="4" name="文本框 3"/>
          <p:cNvSpPr txBox="1"/>
          <p:nvPr/>
        </p:nvSpPr>
        <p:spPr>
          <a:xfrm>
            <a:off x="363220" y="2138045"/>
            <a:ext cx="1832610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领导者：</a:t>
            </a:r>
            <a:endParaRPr lang="zh-CN" altLang="en-US" sz="2800" b="1"/>
          </a:p>
        </p:txBody>
      </p:sp>
      <p:sp>
        <p:nvSpPr>
          <p:cNvPr id="5" name="文本框 4"/>
          <p:cNvSpPr txBox="1"/>
          <p:nvPr/>
        </p:nvSpPr>
        <p:spPr>
          <a:xfrm>
            <a:off x="457200" y="3077845"/>
            <a:ext cx="1297940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地点：</a:t>
            </a:r>
            <a:endParaRPr lang="zh-CN" altLang="en-US" sz="2800" b="1"/>
          </a:p>
        </p:txBody>
      </p:sp>
      <p:sp>
        <p:nvSpPr>
          <p:cNvPr id="6" name="文本框 5"/>
          <p:cNvSpPr txBox="1"/>
          <p:nvPr/>
        </p:nvSpPr>
        <p:spPr>
          <a:xfrm>
            <a:off x="456565" y="4140200"/>
            <a:ext cx="1297940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结果：</a:t>
            </a:r>
            <a:endParaRPr lang="zh-CN" altLang="en-US" sz="2800" b="1"/>
          </a:p>
        </p:txBody>
      </p:sp>
      <p:sp>
        <p:nvSpPr>
          <p:cNvPr id="7" name="文本框 6"/>
          <p:cNvSpPr txBox="1"/>
          <p:nvPr/>
        </p:nvSpPr>
        <p:spPr>
          <a:xfrm>
            <a:off x="457200" y="5336540"/>
            <a:ext cx="1422400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性质：</a:t>
            </a:r>
            <a:endParaRPr lang="zh-CN" altLang="en-US" sz="2800" b="1"/>
          </a:p>
        </p:txBody>
      </p:sp>
      <p:sp>
        <p:nvSpPr>
          <p:cNvPr id="8" name="文本框 7"/>
          <p:cNvSpPr txBox="1"/>
          <p:nvPr/>
        </p:nvSpPr>
        <p:spPr>
          <a:xfrm>
            <a:off x="363220" y="5990590"/>
            <a:ext cx="1985010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建立政权：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/>
      <p:bldP spid="10248" grpId="0"/>
      <p:bldP spid="10249" grpId="0"/>
      <p:bldP spid="102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表格 21505"/>
          <p:cNvGraphicFramePr/>
          <p:nvPr/>
        </p:nvGraphicFramePr>
        <p:xfrm>
          <a:off x="395288" y="1412875"/>
          <a:ext cx="8569325" cy="4048442"/>
        </p:xfrm>
        <a:graphic>
          <a:graphicData uri="http://schemas.openxmlformats.org/drawingml/2006/table">
            <a:tbl>
              <a:tblPr/>
              <a:tblGrid>
                <a:gridCol w="1071563"/>
                <a:gridCol w="1133475"/>
                <a:gridCol w="735012"/>
                <a:gridCol w="1744663"/>
                <a:gridCol w="2516187"/>
                <a:gridCol w="1368425"/>
              </a:tblGrid>
              <a:tr h="9445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CC"/>
                          </a:solidFill>
                          <a:latin typeface="Calibri" panose="020F0502020204030204" pitchFamily="34" charset="0"/>
                          <a:ea typeface="黑体" panose="02010609060101010101" pitchFamily="2" charset="-122"/>
                        </a:rPr>
                        <a:t>名称</a:t>
                      </a:r>
                      <a:endParaRPr lang="zh-CN" altLang="en-US" b="1">
                        <a:solidFill>
                          <a:srgbClr val="0000CC"/>
                        </a:solidFill>
                        <a:latin typeface="Calibri" panose="020F0502020204030204" pitchFamily="34" charset="0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ea typeface="黑体" panose="02010609060101010101" pitchFamily="2" charset="-122"/>
                        </a:rPr>
                        <a:t>时间</a:t>
                      </a:r>
                      <a:endParaRPr lang="zh-CN" altLang="en-US" b="1">
                        <a:solidFill>
                          <a:srgbClr val="0000FF"/>
                        </a:solidFill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CC"/>
                          </a:solidFill>
                          <a:latin typeface="Calibri" panose="020F0502020204030204" pitchFamily="34" charset="0"/>
                          <a:ea typeface="黑体" panose="02010609060101010101" pitchFamily="2" charset="-122"/>
                        </a:rPr>
                        <a:t>地点</a:t>
                      </a:r>
                      <a:endParaRPr lang="zh-CN" altLang="en-US" b="1">
                        <a:solidFill>
                          <a:srgbClr val="0000CC"/>
                        </a:solidFill>
                        <a:latin typeface="Calibri" panose="020F0502020204030204" pitchFamily="34" charset="0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b="1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ea typeface="黑体" panose="02010609060101010101" pitchFamily="2" charset="-122"/>
                        </a:rPr>
                        <a:t>结果</a:t>
                      </a:r>
                      <a:endParaRPr lang="zh-CN" altLang="en-US" b="1">
                        <a:solidFill>
                          <a:srgbClr val="0000FF"/>
                        </a:solidFill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ea typeface="黑体" panose="02010609060101010101" pitchFamily="2" charset="-122"/>
                        </a:rPr>
                        <a:t>性质</a:t>
                      </a:r>
                      <a:endParaRPr lang="zh-CN" altLang="en-US" b="1">
                        <a:solidFill>
                          <a:srgbClr val="0000FF"/>
                        </a:solidFill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1287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ea typeface="黑体" panose="02010609060101010101" pitchFamily="2" charset="-122"/>
                        </a:rPr>
                        <a:t>二月革命</a:t>
                      </a:r>
                      <a:endParaRPr lang="zh-CN" altLang="en-US" b="1">
                        <a:solidFill>
                          <a:srgbClr val="0000FF"/>
                        </a:solidFill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>
                        <a:alpha val="20000"/>
                      </a:srgbClr>
                    </a:solidFill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>
                        <a:alpha val="20000"/>
                      </a:srgbClr>
                    </a:solidFill>
                  </a:tcPr>
                </a:tc>
              </a:tr>
              <a:tr h="1692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ea typeface="黑体" panose="02010609060101010101" pitchFamily="2" charset="-122"/>
                        </a:rPr>
                        <a:t>十月革命</a:t>
                      </a:r>
                      <a:endParaRPr lang="zh-CN" altLang="en-US" b="1">
                        <a:solidFill>
                          <a:srgbClr val="0000FF"/>
                        </a:solidFill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4F81BD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68" name="文本框 21567"/>
          <p:cNvSpPr txBox="1"/>
          <p:nvPr/>
        </p:nvSpPr>
        <p:spPr>
          <a:xfrm>
            <a:off x="3203575" y="1484313"/>
            <a:ext cx="17287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革命任务</a:t>
            </a:r>
            <a:endParaRPr lang="zh-CN" altLang="en-US" sz="2800" dirty="0">
              <a:solidFill>
                <a:srgbClr val="0000FF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21569" name="文本框 21568"/>
          <p:cNvSpPr txBox="1"/>
          <p:nvPr/>
        </p:nvSpPr>
        <p:spPr>
          <a:xfrm>
            <a:off x="1403350" y="2636838"/>
            <a:ext cx="15843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x-none" sz="2400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1917.3</a:t>
            </a:r>
            <a:endParaRPr lang="en-US" altLang="x-none" sz="2400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70" name="文本框 21569"/>
          <p:cNvSpPr txBox="1"/>
          <p:nvPr/>
        </p:nvSpPr>
        <p:spPr>
          <a:xfrm>
            <a:off x="1476375" y="3933825"/>
            <a:ext cx="1223963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x-none" sz="2400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1917.</a:t>
            </a:r>
            <a:endParaRPr lang="en-US" altLang="x-none" sz="2400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>
              <a:spcBef>
                <a:spcPct val="50000"/>
              </a:spcBef>
            </a:pPr>
            <a:r>
              <a:rPr lang="en-US" altLang="x-none" sz="2400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r>
              <a:rPr lang="zh-CN" altLang="en-US" sz="2400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x-none" sz="2400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endParaRPr lang="en-US" altLang="x-none" sz="2400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71" name="文本框 21570"/>
          <p:cNvSpPr txBox="1"/>
          <p:nvPr/>
        </p:nvSpPr>
        <p:spPr>
          <a:xfrm>
            <a:off x="2593975" y="2781300"/>
            <a:ext cx="609600" cy="17811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algn="l"/>
            <a:r>
              <a:rPr lang="zh-CN" altLang="en-US" sz="2800" dirty="0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彼得格勒</a:t>
            </a:r>
            <a:endParaRPr lang="zh-CN" altLang="en-US" sz="2800" dirty="0">
              <a:solidFill>
                <a:srgbClr val="CC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1572" name="文本框 21571"/>
          <p:cNvSpPr txBox="1"/>
          <p:nvPr/>
        </p:nvSpPr>
        <p:spPr>
          <a:xfrm>
            <a:off x="3348038" y="2565400"/>
            <a:ext cx="1512887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推翻沙皇专制统治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21573" name="文本框 21572"/>
          <p:cNvSpPr txBox="1"/>
          <p:nvPr/>
        </p:nvSpPr>
        <p:spPr>
          <a:xfrm>
            <a:off x="3275013" y="4119563"/>
            <a:ext cx="1728787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推翻资产阶级临时政府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21574" name="文本框 21573"/>
          <p:cNvSpPr txBox="1"/>
          <p:nvPr/>
        </p:nvSpPr>
        <p:spPr>
          <a:xfrm>
            <a:off x="7524750" y="2636838"/>
            <a:ext cx="15113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资产阶级民主革命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21575" name="文本框 21574"/>
          <p:cNvSpPr txBox="1"/>
          <p:nvPr/>
        </p:nvSpPr>
        <p:spPr>
          <a:xfrm>
            <a:off x="7524750" y="4149725"/>
            <a:ext cx="1655763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无产阶级社会主义革命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21576" name="文本框 21575"/>
          <p:cNvSpPr txBox="1"/>
          <p:nvPr/>
        </p:nvSpPr>
        <p:spPr>
          <a:xfrm>
            <a:off x="5005388" y="2676525"/>
            <a:ext cx="2951162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推翻沙皇专制统治，两个政权并存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21577" name="文本框 21576"/>
          <p:cNvSpPr txBox="1"/>
          <p:nvPr/>
        </p:nvSpPr>
        <p:spPr>
          <a:xfrm>
            <a:off x="5003800" y="3789363"/>
            <a:ext cx="2808288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推翻资产阶级临时政府，成立人民委员会，</a:t>
            </a:r>
            <a:r>
              <a:rPr lang="zh-CN" altLang="en-US" sz="2400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 建立第一个社会主义国家。</a:t>
            </a:r>
            <a:endParaRPr lang="zh-CN" altLang="en-US" sz="2400" dirty="0">
              <a:solidFill>
                <a:srgbClr val="0000FF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21578" name="文本框 21577"/>
          <p:cNvSpPr txBox="1"/>
          <p:nvPr/>
        </p:nvSpPr>
        <p:spPr>
          <a:xfrm>
            <a:off x="1403350" y="549275"/>
            <a:ext cx="5978525" cy="64770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600" dirty="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二月革命与十月革命的比较</a:t>
            </a:r>
            <a:endParaRPr lang="zh-CN" altLang="en-US" sz="3600" dirty="0">
              <a:solidFill>
                <a:schemeClr val="tx1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1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1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69" grpId="0"/>
      <p:bldP spid="21570" grpId="0"/>
      <p:bldP spid="21571" grpId="0" bldLvl="0"/>
      <p:bldP spid="21572" grpId="0"/>
      <p:bldP spid="21573" grpId="0"/>
      <p:bldP spid="21574" grpId="0"/>
      <p:bldP spid="21575" grpId="0"/>
      <p:bldP spid="21576" grpId="0"/>
      <p:bldP spid="215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2627783" y="188640"/>
            <a:ext cx="4357687" cy="785812"/>
            <a:chOff x="2484438" y="1052513"/>
            <a:chExt cx="4357687" cy="785812"/>
          </a:xfrm>
        </p:grpSpPr>
        <p:pic>
          <p:nvPicPr>
            <p:cNvPr id="4" name="Picture 3" descr="C:\Users\Thinkpad\Desktop\PNG\1_0001_渐变映射-2-副本-4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4438" y="1052513"/>
              <a:ext cx="4357687" cy="785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 Box 6"/>
            <p:cNvSpPr txBox="1">
              <a:spLocks noChangeArrowheads="1"/>
            </p:cNvSpPr>
            <p:nvPr/>
          </p:nvSpPr>
          <p:spPr bwMode="auto">
            <a:xfrm>
              <a:off x="2897300" y="1140724"/>
              <a:ext cx="313471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200" dirty="0">
                  <a:solidFill>
                    <a:schemeClr val="bg1"/>
                  </a:solidFill>
                  <a:latin typeface="+mn-ea"/>
                  <a:ea typeface="+mn-ea"/>
                </a:rPr>
                <a:t>建立巩固新政权</a:t>
              </a:r>
              <a:endParaRPr lang="zh-CN" altLang="en-US" sz="32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467544" y="1268760"/>
          <a:ext cx="8280920" cy="5112568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2070230"/>
                <a:gridCol w="6210690"/>
              </a:tblGrid>
              <a:tr h="104069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0" dirty="0">
                          <a:solidFill>
                            <a:schemeClr val="tx1"/>
                          </a:solidFill>
                        </a:rPr>
                        <a:t>政治</a:t>
                      </a:r>
                      <a:endParaRPr lang="zh-CN" altLang="en-US" sz="3600" b="0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3600" b="0" dirty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4738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0" dirty="0"/>
                        <a:t>经济</a:t>
                      </a:r>
                      <a:endParaRPr lang="zh-CN" altLang="en-US" sz="3600" b="0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0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8433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0" dirty="0"/>
                        <a:t>军事</a:t>
                      </a:r>
                      <a:endParaRPr lang="zh-CN" altLang="en-US" sz="3600" b="0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0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4016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0" dirty="0"/>
                        <a:t>外交</a:t>
                      </a:r>
                      <a:endParaRPr lang="zh-CN" altLang="en-US" sz="3600" b="0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0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2621156" y="5085184"/>
            <a:ext cx="63367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+mn-ea"/>
                <a:ea typeface="+mn-ea"/>
              </a:rPr>
              <a:t>1</a:t>
            </a:r>
            <a:r>
              <a:rPr lang="zh-CN" altLang="en-US" sz="2400" dirty="0">
                <a:latin typeface="+mn-ea"/>
                <a:ea typeface="+mn-ea"/>
              </a:rPr>
              <a:t>、</a:t>
            </a:r>
            <a:r>
              <a:rPr lang="zh-CN" altLang="en-US" sz="2400" u="sng" dirty="0">
                <a:solidFill>
                  <a:srgbClr val="FF0000"/>
                </a:solidFill>
                <a:latin typeface="+mn-ea"/>
                <a:ea typeface="+mn-ea"/>
              </a:rPr>
              <a:t>废除</a:t>
            </a:r>
            <a:r>
              <a:rPr lang="zh-CN" altLang="en-US" sz="2400" dirty="0">
                <a:latin typeface="+mn-ea"/>
                <a:ea typeface="+mn-ea"/>
              </a:rPr>
              <a:t>沙皇政府和临时政府与外国签订的</a:t>
            </a:r>
            <a:r>
              <a:rPr lang="zh-CN" altLang="en-US" sz="2400" u="sng" dirty="0">
                <a:solidFill>
                  <a:srgbClr val="FF0000"/>
                </a:solidFill>
                <a:latin typeface="+mn-ea"/>
                <a:ea typeface="+mn-ea"/>
              </a:rPr>
              <a:t>一切不平等条约</a:t>
            </a:r>
            <a:endParaRPr lang="zh-CN" altLang="en-US" sz="2400" u="sng" dirty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en-US" altLang="zh-CN" sz="2400" dirty="0">
                <a:latin typeface="+mn-ea"/>
                <a:ea typeface="+mn-ea"/>
              </a:rPr>
              <a:t>2</a:t>
            </a:r>
            <a:r>
              <a:rPr lang="zh-CN" altLang="en-US" sz="2400" dirty="0">
                <a:latin typeface="+mn-ea"/>
                <a:ea typeface="+mn-ea"/>
              </a:rPr>
              <a:t>、颁布</a:t>
            </a:r>
            <a:r>
              <a:rPr lang="en-US" altLang="zh-CN" sz="2400" dirty="0">
                <a:latin typeface="+mn-ea"/>
                <a:ea typeface="+mn-ea"/>
              </a:rPr>
              <a:t>《</a:t>
            </a:r>
            <a:r>
              <a:rPr lang="zh-CN" altLang="en-US" sz="2400" dirty="0">
                <a:latin typeface="+mn-ea"/>
                <a:ea typeface="+mn-ea"/>
              </a:rPr>
              <a:t>和平法令</a:t>
            </a:r>
            <a:r>
              <a:rPr lang="en-US" altLang="zh-CN" sz="2400" dirty="0">
                <a:latin typeface="+mn-ea"/>
                <a:ea typeface="+mn-ea"/>
              </a:rPr>
              <a:t>》</a:t>
            </a:r>
            <a:r>
              <a:rPr lang="zh-CN" altLang="en-US" sz="2400" dirty="0">
                <a:latin typeface="+mn-ea"/>
                <a:ea typeface="+mn-ea"/>
              </a:rPr>
              <a:t>，</a:t>
            </a:r>
            <a:r>
              <a:rPr lang="zh-CN" altLang="en-US" sz="2400" u="sng" dirty="0">
                <a:solidFill>
                  <a:srgbClr val="FF0000"/>
                </a:solidFill>
                <a:latin typeface="+mn-ea"/>
                <a:ea typeface="+mn-ea"/>
              </a:rPr>
              <a:t>退出第一次世界大战</a:t>
            </a:r>
            <a:endParaRPr lang="zh-CN" altLang="en-US" sz="2400" u="sng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621156" y="1340768"/>
            <a:ext cx="5400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+mn-ea"/>
                <a:ea typeface="+mn-ea"/>
              </a:rPr>
              <a:t>1</a:t>
            </a:r>
            <a:r>
              <a:rPr lang="zh-CN" altLang="en-US" sz="2400" dirty="0">
                <a:latin typeface="+mn-ea"/>
                <a:ea typeface="+mn-ea"/>
              </a:rPr>
              <a:t>、成立苏维埃政府</a:t>
            </a:r>
            <a:r>
              <a:rPr lang="en-US" altLang="zh-CN" sz="2400" dirty="0">
                <a:latin typeface="+mn-ea"/>
                <a:ea typeface="+mn-ea"/>
              </a:rPr>
              <a:t>——</a:t>
            </a:r>
            <a:r>
              <a:rPr lang="zh-CN" altLang="en-US" sz="2400" u="sng" dirty="0">
                <a:solidFill>
                  <a:srgbClr val="FF0000"/>
                </a:solidFill>
                <a:latin typeface="+mn-ea"/>
                <a:ea typeface="+mn-ea"/>
              </a:rPr>
              <a:t>人民委员会</a:t>
            </a:r>
            <a:endParaRPr lang="zh-CN" altLang="en-US" sz="2400" u="sng" dirty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en-US" altLang="zh-CN" sz="2400" dirty="0">
                <a:latin typeface="+mn-ea"/>
                <a:ea typeface="+mn-ea"/>
              </a:rPr>
              <a:t>2</a:t>
            </a:r>
            <a:r>
              <a:rPr lang="zh-CN" altLang="en-US" sz="2400" dirty="0">
                <a:latin typeface="+mn-ea"/>
                <a:ea typeface="+mn-ea"/>
              </a:rPr>
              <a:t>、</a:t>
            </a:r>
            <a:r>
              <a:rPr lang="zh-CN" altLang="en-US" sz="2400" u="sng" dirty="0">
                <a:solidFill>
                  <a:srgbClr val="FF0000"/>
                </a:solidFill>
                <a:latin typeface="+mn-ea"/>
                <a:ea typeface="+mn-ea"/>
              </a:rPr>
              <a:t>列宁</a:t>
            </a:r>
            <a:r>
              <a:rPr lang="zh-CN" altLang="en-US" sz="2400" dirty="0">
                <a:latin typeface="+mn-ea"/>
                <a:ea typeface="+mn-ea"/>
              </a:rPr>
              <a:t>担任主席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621156" y="2392142"/>
            <a:ext cx="61273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+mn-ea"/>
                <a:ea typeface="+mn-ea"/>
              </a:rPr>
              <a:t>1</a:t>
            </a:r>
            <a:r>
              <a:rPr lang="zh-CN" altLang="en-US" sz="2400" dirty="0">
                <a:latin typeface="+mn-ea"/>
                <a:ea typeface="+mn-ea"/>
              </a:rPr>
              <a:t>、将大工业、铁路和银行收归国有，建立</a:t>
            </a:r>
            <a:r>
              <a:rPr lang="zh-CN" altLang="en-US" sz="2400" u="sng" dirty="0">
                <a:solidFill>
                  <a:srgbClr val="FF0000"/>
                </a:solidFill>
                <a:latin typeface="+mn-ea"/>
                <a:ea typeface="+mn-ea"/>
              </a:rPr>
              <a:t>社会主义公有制</a:t>
            </a:r>
            <a:endParaRPr lang="zh-CN" altLang="en-US" sz="2400" u="sng" dirty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en-US" altLang="zh-CN" sz="2400" dirty="0">
                <a:latin typeface="+mn-ea"/>
                <a:ea typeface="+mn-ea"/>
              </a:rPr>
              <a:t>2</a:t>
            </a:r>
            <a:r>
              <a:rPr lang="zh-CN" altLang="en-US" sz="2400" dirty="0">
                <a:latin typeface="+mn-ea"/>
                <a:ea typeface="+mn-ea"/>
              </a:rPr>
              <a:t>、</a:t>
            </a:r>
            <a:r>
              <a:rPr lang="zh-CN" altLang="en-US" sz="2400" u="sng" dirty="0">
                <a:solidFill>
                  <a:srgbClr val="FF0000"/>
                </a:solidFill>
                <a:latin typeface="+mn-ea"/>
                <a:ea typeface="+mn-ea"/>
              </a:rPr>
              <a:t>废除土地私有制</a:t>
            </a:r>
            <a:r>
              <a:rPr lang="zh-CN" altLang="en-US" sz="2400" dirty="0">
                <a:latin typeface="+mn-ea"/>
                <a:ea typeface="+mn-ea"/>
              </a:rPr>
              <a:t>，没收地主、皇室和寺院的土地，分给农民耕种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627783" y="4228692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+mn-ea"/>
                <a:ea typeface="+mn-ea"/>
              </a:rPr>
              <a:t>废除了旧的常备军，</a:t>
            </a:r>
            <a:r>
              <a:rPr lang="zh-CN" altLang="en-US" sz="2400" u="sng" dirty="0">
                <a:solidFill>
                  <a:srgbClr val="FF0000"/>
                </a:solidFill>
                <a:latin typeface="+mn-ea"/>
                <a:ea typeface="+mn-ea"/>
              </a:rPr>
              <a:t>组建了红军</a:t>
            </a:r>
            <a:endParaRPr lang="zh-CN" altLang="en-US" sz="2400" u="sng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2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9" name="Text Box 3"/>
          <p:cNvSpPr txBox="1"/>
          <p:nvPr/>
        </p:nvSpPr>
        <p:spPr>
          <a:xfrm>
            <a:off x="429370" y="1740247"/>
            <a:ext cx="738664" cy="421344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square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3600" dirty="0">
                <a:latin typeface="+mn-ea"/>
                <a:ea typeface="+mn-ea"/>
              </a:rPr>
              <a:t>其他的资本主义国家</a:t>
            </a:r>
            <a:endParaRPr lang="zh-CN" altLang="en-US" sz="3600" dirty="0">
              <a:latin typeface="+mn-ea"/>
              <a:ea typeface="+mn-ea"/>
            </a:endParaRPr>
          </a:p>
        </p:txBody>
      </p:sp>
      <p:sp>
        <p:nvSpPr>
          <p:cNvPr id="24580" name="Text Box 4"/>
          <p:cNvSpPr txBox="1"/>
          <p:nvPr/>
        </p:nvSpPr>
        <p:spPr>
          <a:xfrm>
            <a:off x="7680282" y="1738139"/>
            <a:ext cx="1292662" cy="42155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square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3600" dirty="0">
                <a:latin typeface="+mn-ea"/>
                <a:ea typeface="+mn-ea"/>
              </a:rPr>
              <a:t>俄国国内的地主、资本家和沙皇军官 </a:t>
            </a:r>
            <a:endParaRPr lang="zh-CN" altLang="en-US" sz="3600" dirty="0">
              <a:latin typeface="+mn-ea"/>
              <a:ea typeface="+mn-ea"/>
            </a:endParaRP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573820" y="2676736"/>
            <a:ext cx="800219" cy="116918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square">
            <a:spAutoFit/>
          </a:bodyPr>
          <a:lstStyle/>
          <a:p>
            <a:pPr marR="0" algn="just" defTabSz="914400" rtl="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国外</a:t>
            </a:r>
            <a:endParaRPr kumimoji="0" lang="zh-CN" altLang="en-US" sz="4000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6698326" y="2593143"/>
            <a:ext cx="800219" cy="11525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square">
            <a:spAutoFit/>
          </a:bodyPr>
          <a:lstStyle/>
          <a:p>
            <a:pPr marR="0" algn="just" defTabSz="914400" rtl="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国内</a:t>
            </a:r>
            <a:endParaRPr kumimoji="0" lang="zh-CN" altLang="en-US" sz="4000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4583" name="AutoShape 7"/>
          <p:cNvSpPr/>
          <p:nvPr/>
        </p:nvSpPr>
        <p:spPr>
          <a:xfrm>
            <a:off x="2555776" y="2492896"/>
            <a:ext cx="3960813" cy="1353021"/>
          </a:xfrm>
          <a:prstGeom prst="leftRightArrow">
            <a:avLst>
              <a:gd name="adj1" fmla="val 50000"/>
              <a:gd name="adj2" fmla="val 84458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zh-CN" altLang="en-US" sz="3600" dirty="0">
                <a:latin typeface="+mn-ea"/>
                <a:ea typeface="+mn-ea"/>
              </a:rPr>
              <a:t>联合起来</a:t>
            </a:r>
            <a:endParaRPr lang="zh-CN" altLang="en-US" sz="3600" dirty="0">
              <a:latin typeface="+mn-ea"/>
              <a:ea typeface="+mn-ea"/>
            </a:endParaRPr>
          </a:p>
        </p:txBody>
      </p:sp>
      <p:sp>
        <p:nvSpPr>
          <p:cNvPr id="24584" name="AutoShape 8"/>
          <p:cNvSpPr/>
          <p:nvPr/>
        </p:nvSpPr>
        <p:spPr>
          <a:xfrm>
            <a:off x="4289640" y="3975478"/>
            <a:ext cx="431800" cy="1079500"/>
          </a:xfrm>
          <a:prstGeom prst="downArrow">
            <a:avLst>
              <a:gd name="adj1" fmla="val 50000"/>
              <a:gd name="adj2" fmla="val 62500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none" anchor="ctr"/>
          <a:lstStyle/>
          <a:p>
            <a:pPr algn="just"/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2848603" y="5184540"/>
            <a:ext cx="3313087" cy="7016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R="0" algn="just" defTabSz="914400" rtl="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kern="1200" cap="none" spc="0" normalizeH="0" baseline="0" noProof="0" dirty="0">
                <a:latin typeface="+mn-ea"/>
                <a:ea typeface="+mn-ea"/>
                <a:cs typeface="+mn-cs"/>
              </a:rPr>
              <a:t>三年国内战争</a:t>
            </a:r>
            <a:r>
              <a:rPr kumimoji="0" lang="zh-CN" altLang="en-US" kern="1200" cap="none" spc="0" normalizeH="0" baseline="0" noProof="0" dirty="0">
                <a:latin typeface="+mn-ea"/>
                <a:ea typeface="+mn-ea"/>
                <a:cs typeface="+mn-cs"/>
              </a:rPr>
              <a:t> </a:t>
            </a:r>
            <a:endParaRPr kumimoji="0" lang="zh-CN" altLang="en-US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869173" y="585818"/>
            <a:ext cx="7704534" cy="94773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just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</a:pP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苏联是当时唯一的社会主义国家。资本主义国家把苏联看作是“毒瘤”，欲彻底除之而后快。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11" name="Picture 3" descr="200707271507268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868" y="476672"/>
            <a:ext cx="5094288" cy="6019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  <p:bldP spid="24580" grpId="0" animBg="1"/>
      <p:bldP spid="24581" grpId="0" bldLvl="0" animBg="1"/>
      <p:bldP spid="24582" grpId="0" bldLvl="0" animBg="1"/>
      <p:bldP spid="24583" grpId="0" bldLvl="0" animBg="1"/>
      <p:bldP spid="24584" grpId="0" bldLvl="0" animBg="1"/>
      <p:bldP spid="24585" grpId="0" bldLvl="0" animBg="1"/>
      <p:bldP spid="23557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0" name="Rectangle 2"/>
          <p:cNvSpPr/>
          <p:nvPr/>
        </p:nvSpPr>
        <p:spPr>
          <a:xfrm>
            <a:off x="2614613" y="4937125"/>
            <a:ext cx="5627687" cy="1589088"/>
          </a:xfrm>
          <a:prstGeom prst="rect">
            <a:avLst/>
          </a:prstGeom>
          <a:noFill/>
          <a:ln w="9525">
            <a:noFill/>
          </a:ln>
        </p:spPr>
        <p:txBody>
          <a:bodyPr lIns="144000" tIns="108000" rIns="36000" bIns="108000" anchor="ctr"/>
          <a:lstStyle/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</a:rPr>
              <a:t>最大限度地动员了全国的财力、物力，为保卫苏维埃国家创造了必要的物质基础。</a:t>
            </a:r>
            <a:endParaRPr lang="zh-CN" altLang="en-US" sz="2800" b="1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21506" name="Rectangle 3"/>
          <p:cNvSpPr/>
          <p:nvPr/>
        </p:nvSpPr>
        <p:spPr>
          <a:xfrm>
            <a:off x="1116013" y="4937125"/>
            <a:ext cx="1498600" cy="1589088"/>
          </a:xfrm>
          <a:prstGeom prst="rect">
            <a:avLst/>
          </a:prstGeom>
          <a:noFill/>
          <a:ln w="9525">
            <a:noFill/>
          </a:ln>
        </p:spPr>
        <p:txBody>
          <a:bodyPr lIns="54000" tIns="108000" rIns="36000" bIns="108000" anchor="ctr" anchorCtr="1"/>
          <a:lstStyle/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800000"/>
                </a:solidFill>
                <a:latin typeface="华文楷体" panose="02010600040101010101" charset="-122"/>
                <a:ea typeface="华文楷体" panose="02010600040101010101" charset="-122"/>
              </a:rPr>
              <a:t>作用</a:t>
            </a:r>
            <a:endParaRPr lang="zh-CN" altLang="en-US" sz="2800" b="1" dirty="0">
              <a:solidFill>
                <a:srgbClr val="80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43012" name="Rectangle 4"/>
          <p:cNvSpPr/>
          <p:nvPr/>
        </p:nvSpPr>
        <p:spPr>
          <a:xfrm>
            <a:off x="2616200" y="3141663"/>
            <a:ext cx="5627688" cy="1592262"/>
          </a:xfrm>
          <a:prstGeom prst="rect">
            <a:avLst/>
          </a:prstGeom>
          <a:noFill/>
          <a:ln w="9525">
            <a:noFill/>
          </a:ln>
        </p:spPr>
        <p:txBody>
          <a:bodyPr lIns="144000" tIns="108000" rIns="36000" bIns="108000" anchor="ctr"/>
          <a:lstStyle/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en-US" altLang="zh-CN" sz="2800" b="1" dirty="0">
                <a:latin typeface="华文楷体" panose="02010600040101010101" charset="-122"/>
                <a:ea typeface="华文楷体" panose="02010600040101010101" charset="-122"/>
              </a:rPr>
              <a:t>⑴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</a:rPr>
              <a:t>农业：实行</a:t>
            </a:r>
            <a:r>
              <a:rPr lang="zh-CN" altLang="en-US" sz="2800" b="1" u="sng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余粮收集制</a:t>
            </a:r>
            <a:endParaRPr lang="zh-CN" altLang="en-US" sz="2800" b="1" u="sng" dirty="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</a:rPr>
              <a:t>⑵工业：中小企业</a:t>
            </a:r>
            <a:r>
              <a:rPr lang="zh-CN" altLang="en-US" sz="2800" b="1" u="sng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国有化</a:t>
            </a:r>
            <a:endParaRPr lang="zh-CN" altLang="en-US" sz="2800" b="1" u="sng" dirty="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</a:rPr>
              <a:t>⑶商业：</a:t>
            </a:r>
            <a:r>
              <a:rPr lang="zh-CN" altLang="en-US" sz="2800" b="1" u="sng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取消自由贸易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</a:rPr>
              <a:t>，实行实物配给制</a:t>
            </a:r>
            <a:endParaRPr lang="zh-CN" altLang="en-US" sz="2800" b="1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21508" name="Rectangle 5"/>
          <p:cNvSpPr/>
          <p:nvPr/>
        </p:nvSpPr>
        <p:spPr>
          <a:xfrm>
            <a:off x="1116013" y="3070225"/>
            <a:ext cx="1498600" cy="1592263"/>
          </a:xfrm>
          <a:prstGeom prst="rect">
            <a:avLst/>
          </a:prstGeom>
          <a:noFill/>
          <a:ln w="9525">
            <a:noFill/>
          </a:ln>
        </p:spPr>
        <p:txBody>
          <a:bodyPr lIns="54000" tIns="108000" rIns="36000" bIns="108000" anchor="ctr" anchorCtr="1"/>
          <a:lstStyle/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800000"/>
                </a:solidFill>
                <a:latin typeface="华文楷体" panose="02010600040101010101" charset="-122"/>
                <a:ea typeface="华文楷体" panose="02010600040101010101" charset="-122"/>
              </a:rPr>
              <a:t>内容</a:t>
            </a:r>
            <a:endParaRPr lang="zh-CN" altLang="en-US" sz="2800" b="1" dirty="0">
              <a:solidFill>
                <a:srgbClr val="80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43014" name="Rectangle 6"/>
          <p:cNvSpPr/>
          <p:nvPr/>
        </p:nvSpPr>
        <p:spPr>
          <a:xfrm>
            <a:off x="2614613" y="1839913"/>
            <a:ext cx="5627687" cy="1149350"/>
          </a:xfrm>
          <a:prstGeom prst="rect">
            <a:avLst/>
          </a:prstGeom>
          <a:noFill/>
          <a:ln w="9525">
            <a:noFill/>
          </a:ln>
        </p:spPr>
        <p:txBody>
          <a:bodyPr lIns="144000" tIns="108000" rIns="36000" bIns="108000" anchor="ctr"/>
          <a:lstStyle/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</a:rPr>
              <a:t>为反击国内外敌人的进攻，保卫苏维埃国家。</a:t>
            </a:r>
            <a:endParaRPr lang="zh-CN" altLang="en-US" sz="2800" b="1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21510" name="Rectangle 7"/>
          <p:cNvSpPr/>
          <p:nvPr/>
        </p:nvSpPr>
        <p:spPr>
          <a:xfrm>
            <a:off x="1116013" y="1839913"/>
            <a:ext cx="1498600" cy="1149350"/>
          </a:xfrm>
          <a:prstGeom prst="rect">
            <a:avLst/>
          </a:prstGeom>
          <a:noFill/>
          <a:ln w="9525">
            <a:noFill/>
          </a:ln>
        </p:spPr>
        <p:txBody>
          <a:bodyPr lIns="54000" tIns="108000" rIns="36000" bIns="108000" anchor="ctr" anchorCtr="1"/>
          <a:lstStyle/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800000"/>
                </a:solidFill>
                <a:latin typeface="华文楷体" panose="02010600040101010101" charset="-122"/>
                <a:ea typeface="华文楷体" panose="02010600040101010101" charset="-122"/>
              </a:rPr>
              <a:t>背景</a:t>
            </a:r>
            <a:endParaRPr lang="zh-CN" altLang="en-US" sz="2800" b="1" dirty="0">
              <a:solidFill>
                <a:srgbClr val="80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43016" name="Rectangle 8"/>
          <p:cNvSpPr/>
          <p:nvPr/>
        </p:nvSpPr>
        <p:spPr>
          <a:xfrm>
            <a:off x="2614613" y="1125538"/>
            <a:ext cx="5627687" cy="714375"/>
          </a:xfrm>
          <a:prstGeom prst="rect">
            <a:avLst/>
          </a:prstGeom>
          <a:noFill/>
          <a:ln w="9525">
            <a:noFill/>
          </a:ln>
        </p:spPr>
        <p:txBody>
          <a:bodyPr lIns="144000" tIns="108000" rIns="36000" bIns="108000" anchor="ctr"/>
          <a:lstStyle/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en-US" altLang="zh-CN" sz="2800" b="1" dirty="0">
                <a:latin typeface="华文楷体" panose="02010600040101010101" charset="-122"/>
                <a:ea typeface="华文楷体" panose="02010600040101010101" charset="-122"/>
              </a:rPr>
              <a:t>1918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</a:rPr>
              <a:t>～</a:t>
            </a:r>
            <a:r>
              <a:rPr lang="en-US" altLang="zh-CN" sz="2800" b="1" dirty="0">
                <a:latin typeface="华文楷体" panose="02010600040101010101" charset="-122"/>
                <a:ea typeface="华文楷体" panose="02010600040101010101" charset="-122"/>
              </a:rPr>
              <a:t>1920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</a:rPr>
              <a:t>年（三年卫国战争）</a:t>
            </a:r>
            <a:endParaRPr lang="zh-CN" altLang="en-US" sz="2800" b="1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21512" name="Rectangle 9"/>
          <p:cNvSpPr/>
          <p:nvPr/>
        </p:nvSpPr>
        <p:spPr>
          <a:xfrm>
            <a:off x="1116013" y="1125538"/>
            <a:ext cx="1498600" cy="714375"/>
          </a:xfrm>
          <a:prstGeom prst="rect">
            <a:avLst/>
          </a:prstGeom>
          <a:noFill/>
          <a:ln w="9525">
            <a:noFill/>
          </a:ln>
        </p:spPr>
        <p:txBody>
          <a:bodyPr lIns="54000" tIns="108000" rIns="36000" bIns="108000" anchor="ctr" anchorCtr="1"/>
          <a:lstStyle/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800000"/>
                </a:solidFill>
                <a:latin typeface="华文楷体" panose="02010600040101010101" charset="-122"/>
                <a:ea typeface="华文楷体" panose="02010600040101010101" charset="-122"/>
              </a:rPr>
              <a:t>时间</a:t>
            </a:r>
            <a:endParaRPr lang="zh-CN" altLang="en-US" sz="2800" b="1" dirty="0">
              <a:solidFill>
                <a:srgbClr val="80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21513" name="Line 10"/>
          <p:cNvSpPr/>
          <p:nvPr/>
        </p:nvSpPr>
        <p:spPr>
          <a:xfrm>
            <a:off x="1116013" y="1839913"/>
            <a:ext cx="7126287" cy="0"/>
          </a:xfrm>
          <a:prstGeom prst="line">
            <a:avLst/>
          </a:prstGeom>
          <a:ln w="12700" cap="flat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14" name="Line 11"/>
          <p:cNvSpPr/>
          <p:nvPr/>
        </p:nvSpPr>
        <p:spPr>
          <a:xfrm>
            <a:off x="1116013" y="2989263"/>
            <a:ext cx="7126287" cy="0"/>
          </a:xfrm>
          <a:prstGeom prst="line">
            <a:avLst/>
          </a:prstGeom>
          <a:ln w="12700" cap="flat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15" name="Line 12"/>
          <p:cNvSpPr/>
          <p:nvPr/>
        </p:nvSpPr>
        <p:spPr>
          <a:xfrm>
            <a:off x="1116013" y="4937125"/>
            <a:ext cx="7126287" cy="0"/>
          </a:xfrm>
          <a:prstGeom prst="line">
            <a:avLst/>
          </a:prstGeom>
          <a:ln w="12700" cap="flat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16" name="Line 13"/>
          <p:cNvSpPr/>
          <p:nvPr/>
        </p:nvSpPr>
        <p:spPr>
          <a:xfrm>
            <a:off x="2614613" y="1000126"/>
            <a:ext cx="0" cy="5530850"/>
          </a:xfrm>
          <a:prstGeom prst="line">
            <a:avLst/>
          </a:prstGeom>
          <a:ln w="12700" cap="flat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17" name="Line 14"/>
          <p:cNvSpPr/>
          <p:nvPr/>
        </p:nvSpPr>
        <p:spPr>
          <a:xfrm>
            <a:off x="1071563" y="1000125"/>
            <a:ext cx="7126287" cy="0"/>
          </a:xfrm>
          <a:prstGeom prst="line">
            <a:avLst/>
          </a:prstGeom>
          <a:ln w="38100" cap="sq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18" name="Line 15"/>
          <p:cNvSpPr/>
          <p:nvPr/>
        </p:nvSpPr>
        <p:spPr>
          <a:xfrm flipH="1">
            <a:off x="1069976" y="1000125"/>
            <a:ext cx="1587" cy="5526088"/>
          </a:xfrm>
          <a:prstGeom prst="line">
            <a:avLst/>
          </a:prstGeom>
          <a:ln w="38100" cap="sq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/>
          </a:p>
        </p:txBody>
      </p:sp>
      <p:sp>
        <p:nvSpPr>
          <p:cNvPr id="21519" name="Line 16"/>
          <p:cNvSpPr/>
          <p:nvPr/>
        </p:nvSpPr>
        <p:spPr>
          <a:xfrm>
            <a:off x="8242300" y="1000126"/>
            <a:ext cx="0" cy="5526087"/>
          </a:xfrm>
          <a:prstGeom prst="line">
            <a:avLst/>
          </a:prstGeom>
          <a:ln w="38100" cap="sq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20" name="Line 17"/>
          <p:cNvSpPr/>
          <p:nvPr/>
        </p:nvSpPr>
        <p:spPr>
          <a:xfrm>
            <a:off x="1069977" y="6526213"/>
            <a:ext cx="7172323" cy="0"/>
          </a:xfrm>
          <a:prstGeom prst="line">
            <a:avLst/>
          </a:prstGeom>
          <a:ln w="38100" cap="sq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3026" name="Text Box 1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700338" y="333375"/>
            <a:ext cx="3790950" cy="523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</a:ln>
        </p:spPr>
        <p:txBody>
          <a:bodyPr wrap="none">
            <a:spAutoFit/>
          </a:bodyPr>
          <a:lstStyle/>
          <a:p>
            <a:pPr marR="0" defTabSz="914400" rtl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latin typeface="华文楷体" panose="02010600040101010101" charset="-122"/>
                <a:ea typeface="华文楷体" panose="02010600040101010101" charset="-122"/>
                <a:cs typeface="+mn-cs"/>
              </a:rPr>
              <a:t>“</a:t>
            </a:r>
            <a:r>
              <a:rPr kumimoji="0" lang="zh-CN" altLang="en-US" sz="2800" b="1" kern="1200" cap="none" spc="0" normalizeH="0" baseline="0" noProof="0" dirty="0">
                <a:latin typeface="华文楷体" panose="02010600040101010101" charset="-122"/>
                <a:ea typeface="华文楷体" panose="02010600040101010101" charset="-122"/>
                <a:cs typeface="+mn-cs"/>
              </a:rPr>
              <a:t>战时共产主义政策</a:t>
            </a:r>
            <a:r>
              <a:rPr kumimoji="0" lang="en-US" altLang="zh-CN" sz="2800" b="1" kern="1200" cap="none" spc="0" normalizeH="0" baseline="0" noProof="0" dirty="0">
                <a:latin typeface="华文楷体" panose="02010600040101010101" charset="-122"/>
                <a:ea typeface="华文楷体" panose="02010600040101010101" charset="-122"/>
                <a:cs typeface="+mn-cs"/>
              </a:rPr>
              <a:t>”</a:t>
            </a:r>
            <a:endParaRPr kumimoji="0" lang="zh-CN" altLang="en-US" sz="2800" b="1" kern="1200" cap="none" spc="0" normalizeH="0" baseline="0" noProof="0" dirty="0">
              <a:latin typeface="华文楷体" panose="02010600040101010101" charset="-122"/>
              <a:ea typeface="华文楷体" panose="02010600040101010101" charset="-122"/>
              <a:cs typeface="+mn-cs"/>
            </a:endParaRPr>
          </a:p>
        </p:txBody>
      </p:sp>
      <p:sp>
        <p:nvSpPr>
          <p:cNvPr id="19" name="Text Box 12"/>
          <p:cNvSpPr txBox="1"/>
          <p:nvPr/>
        </p:nvSpPr>
        <p:spPr>
          <a:xfrm>
            <a:off x="0" y="2594105"/>
            <a:ext cx="9144000" cy="156966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800" dirty="0">
                <a:solidFill>
                  <a:srgbClr val="FF0000"/>
                </a:solidFill>
                <a:latin typeface="+mn-ea"/>
                <a:ea typeface="+mn-ea"/>
              </a:rPr>
              <a:t>苏俄粉碎了国内外的叛乱和干涉政权得以巩固</a:t>
            </a:r>
            <a:endParaRPr lang="zh-CN" altLang="en-US" sz="4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2" grpId="0"/>
      <p:bldP spid="43014" grpId="0"/>
      <p:bldP spid="43016" grpId="0"/>
      <p:bldP spid="19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6983" name="Rectangle 7"/>
          <p:cNvSpPr>
            <a:spLocks noChangeArrowheads="1"/>
          </p:cNvSpPr>
          <p:nvPr/>
        </p:nvSpPr>
        <p:spPr bwMode="auto">
          <a:xfrm>
            <a:off x="366403" y="4570031"/>
            <a:ext cx="8411194" cy="954107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</a:rPr>
              <a:t>影响：是人类历史上第一次胜利的社会主义革命，建立了第一个无产阶级专政国家，即社会主义国家。</a:t>
            </a:r>
            <a:endParaRPr lang="zh-CN" altLang="en-US" sz="2800" b="1" dirty="0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66676" y="764704"/>
            <a:ext cx="8424936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800" dirty="0"/>
              <a:t>材料四：“十月革命是马克思主义者对其理论的一次成功的实践性试验。” </a:t>
            </a:r>
            <a:endParaRPr lang="zh-CN" altLang="en-US" sz="2800" dirty="0"/>
          </a:p>
          <a:p>
            <a:pPr algn="r"/>
            <a:r>
              <a:rPr lang="en-US" altLang="zh-CN" sz="2800" dirty="0"/>
              <a:t>——《</a:t>
            </a:r>
            <a:r>
              <a:rPr lang="zh-CN" altLang="en-US" sz="2800" dirty="0"/>
              <a:t>全球通史</a:t>
            </a:r>
            <a:r>
              <a:rPr lang="en-US" altLang="zh-CN" sz="2800" dirty="0"/>
              <a:t>》</a:t>
            </a:r>
            <a:endParaRPr lang="en-US" altLang="zh-CN" sz="2800" dirty="0"/>
          </a:p>
        </p:txBody>
      </p:sp>
      <p:sp>
        <p:nvSpPr>
          <p:cNvPr id="3" name="矩形 2"/>
          <p:cNvSpPr/>
          <p:nvPr/>
        </p:nvSpPr>
        <p:spPr>
          <a:xfrm>
            <a:off x="366676" y="2302572"/>
            <a:ext cx="8424936" cy="18158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材料五：“俄国人举行了十月革命，创立了世界上第一个社会主义国家</a:t>
            </a:r>
            <a:r>
              <a:rPr lang="en-US" altLang="zh-CN" sz="2800" dirty="0">
                <a:latin typeface="+mn-ea"/>
                <a:ea typeface="+mn-ea"/>
              </a:rPr>
              <a:t>……</a:t>
            </a:r>
            <a:r>
              <a:rPr lang="zh-CN" altLang="en-US" sz="2800" dirty="0">
                <a:latin typeface="+mn-ea"/>
                <a:ea typeface="+mn-ea"/>
              </a:rPr>
              <a:t>俄国无产阶级和劳动人民的革命精力</a:t>
            </a:r>
            <a:r>
              <a:rPr lang="en-US" altLang="zh-CN" sz="2800" dirty="0">
                <a:latin typeface="+mn-ea"/>
                <a:ea typeface="+mn-ea"/>
              </a:rPr>
              <a:t>……</a:t>
            </a:r>
            <a:r>
              <a:rPr lang="zh-CN" altLang="en-US" sz="2800" dirty="0">
                <a:latin typeface="+mn-ea"/>
                <a:ea typeface="+mn-ea"/>
              </a:rPr>
              <a:t>像火山一样突然爆发出来了</a:t>
            </a:r>
            <a:r>
              <a:rPr lang="en-US" altLang="zh-CN" sz="2800" dirty="0">
                <a:latin typeface="+mn-ea"/>
                <a:ea typeface="+mn-ea"/>
              </a:rPr>
              <a:t>……</a:t>
            </a:r>
            <a:endParaRPr lang="en-US" altLang="zh-CN" sz="2800" dirty="0">
              <a:latin typeface="+mn-ea"/>
              <a:ea typeface="+mn-ea"/>
            </a:endParaRPr>
          </a:p>
          <a:p>
            <a:r>
              <a:rPr lang="en-US" altLang="zh-CN" sz="2800" dirty="0">
                <a:latin typeface="+mn-ea"/>
                <a:ea typeface="+mn-ea"/>
              </a:rPr>
              <a:t>                                    ——</a:t>
            </a:r>
            <a:r>
              <a:rPr lang="zh-CN" altLang="en-US" sz="2800" dirty="0">
                <a:latin typeface="+mn-ea"/>
                <a:ea typeface="+mn-ea"/>
              </a:rPr>
              <a:t>毛泽东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9" name="圆角矩形 25"/>
          <p:cNvSpPr/>
          <p:nvPr/>
        </p:nvSpPr>
        <p:spPr>
          <a:xfrm>
            <a:off x="135065" y="99759"/>
            <a:ext cx="3034780" cy="571504"/>
          </a:xfrm>
          <a:prstGeom prst="round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34938" y="87313"/>
            <a:ext cx="3212926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十月革命的影响</a:t>
            </a:r>
            <a:endParaRPr lang="zh-CN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9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3" grpId="0" animBg="1"/>
      <p:bldP spid="2" grpId="0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图片1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4"/>
          <a:stretch>
            <a:fillRect/>
          </a:stretch>
        </p:blipFill>
        <p:spPr bwMode="auto">
          <a:xfrm>
            <a:off x="0" y="548682"/>
            <a:ext cx="9158288" cy="60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国际社会主义运动的发展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6" y="548682"/>
            <a:ext cx="5148064" cy="3499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矩形 3"/>
          <p:cNvSpPr/>
          <p:nvPr/>
        </p:nvSpPr>
        <p:spPr>
          <a:xfrm>
            <a:off x="0" y="4219507"/>
            <a:ext cx="9144000" cy="224676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800" dirty="0">
                <a:latin typeface="+mn-ea"/>
                <a:ea typeface="+mn-ea"/>
              </a:rPr>
              <a:t>材料</a:t>
            </a:r>
            <a:r>
              <a:rPr lang="zh-CN" altLang="en-US" sz="2800" dirty="0">
                <a:latin typeface="+mn-ea"/>
              </a:rPr>
              <a:t>六：</a:t>
            </a:r>
            <a:r>
              <a:rPr lang="zh-CN" altLang="en-US" sz="2800" dirty="0">
                <a:latin typeface="+mn-ea"/>
                <a:ea typeface="+mn-ea"/>
              </a:rPr>
              <a:t>“十月革命一声炮响，给我们送来了马克思列宁主义。十月革命帮助了全世界的同时也帮助了中国的先进分子，用无产阶级的宇宙观作为观察国家命运的工具，重新考虑自己的问题。走俄国人的路</a:t>
            </a:r>
            <a:r>
              <a:rPr lang="en-US" altLang="zh-CN" sz="2800" dirty="0">
                <a:latin typeface="+mn-ea"/>
                <a:ea typeface="+mn-ea"/>
              </a:rPr>
              <a:t>——</a:t>
            </a:r>
            <a:r>
              <a:rPr lang="zh-CN" altLang="en-US" sz="2800" dirty="0">
                <a:latin typeface="+mn-ea"/>
                <a:ea typeface="+mn-ea"/>
              </a:rPr>
              <a:t>这就是结论。”</a:t>
            </a:r>
            <a:endParaRPr lang="zh-CN" altLang="en-US" sz="2800" dirty="0">
              <a:latin typeface="+mn-ea"/>
              <a:ea typeface="+mn-ea"/>
            </a:endParaRPr>
          </a:p>
          <a:p>
            <a:pPr algn="r"/>
            <a:r>
              <a:rPr lang="zh-CN" altLang="en-US" sz="2800" dirty="0">
                <a:latin typeface="+mn-ea"/>
                <a:ea typeface="+mn-ea"/>
              </a:rPr>
              <a:t>                                </a:t>
            </a:r>
            <a:r>
              <a:rPr lang="en-US" altLang="zh-CN" sz="2800" dirty="0">
                <a:latin typeface="+mn-ea"/>
                <a:ea typeface="+mn-ea"/>
              </a:rPr>
              <a:t>——</a:t>
            </a:r>
            <a:r>
              <a:rPr lang="zh-CN" altLang="en-US" sz="2800" dirty="0">
                <a:latin typeface="+mn-ea"/>
                <a:ea typeface="+mn-ea"/>
              </a:rPr>
              <a:t>毛泽东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5505866" y="713169"/>
            <a:ext cx="3384376" cy="3170099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None/>
            </a:pPr>
            <a:r>
              <a:rPr lang="zh-CN" altLang="en-US" sz="4000" dirty="0">
                <a:latin typeface="Tahoma" panose="020B0604030504040204" pitchFamily="34" charset="0"/>
              </a:rPr>
              <a:t>推动了国际无产阶级运动，鼓舞了殖民地半殖民地人民的解放斗争。</a:t>
            </a:r>
            <a:endParaRPr lang="zh-CN" altLang="en-US" sz="4000" dirty="0">
              <a:latin typeface="Tahoma" panose="020B0604030504040204" pitchFamily="34" charset="0"/>
            </a:endParaRPr>
          </a:p>
        </p:txBody>
      </p:sp>
      <p:grpSp>
        <p:nvGrpSpPr>
          <p:cNvPr id="6" name="Group 122"/>
          <p:cNvGrpSpPr/>
          <p:nvPr/>
        </p:nvGrpSpPr>
        <p:grpSpPr bwMode="auto">
          <a:xfrm>
            <a:off x="58649" y="404664"/>
            <a:ext cx="9040990" cy="6233363"/>
            <a:chOff x="158" y="572"/>
            <a:chExt cx="5465" cy="3608"/>
          </a:xfrm>
        </p:grpSpPr>
        <p:grpSp>
          <p:nvGrpSpPr>
            <p:cNvPr id="7" name="Group 113"/>
            <p:cNvGrpSpPr/>
            <p:nvPr/>
          </p:nvGrpSpPr>
          <p:grpSpPr bwMode="auto">
            <a:xfrm>
              <a:off x="158" y="572"/>
              <a:ext cx="5465" cy="3608"/>
              <a:chOff x="158" y="572"/>
              <a:chExt cx="5465" cy="3608"/>
            </a:xfrm>
          </p:grpSpPr>
          <p:pic>
            <p:nvPicPr>
              <p:cNvPr id="10" name="Picture 19" descr="t0193e642a0fe0d4c89"/>
              <p:cNvPicPr preferRelativeResize="0"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8" y="2348"/>
                <a:ext cx="2586" cy="1832"/>
              </a:xfrm>
              <a:prstGeom prst="rect">
                <a:avLst/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3" descr="1309410719946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66" y="2348"/>
                <a:ext cx="2857" cy="1798"/>
              </a:xfrm>
              <a:prstGeom prst="rect">
                <a:avLst/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11" descr="t01dfff54b65e4b4a76"/>
              <p:cNvPicPr preferRelativeResize="0"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66" y="579"/>
                <a:ext cx="2857" cy="1794"/>
              </a:xfrm>
              <a:prstGeom prst="rect">
                <a:avLst/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Text Box 12"/>
              <p:cNvSpPr txBox="1">
                <a:spLocks noChangeArrowheads="1"/>
              </p:cNvSpPr>
              <p:nvPr/>
            </p:nvSpPr>
            <p:spPr bwMode="auto">
              <a:xfrm>
                <a:off x="3286" y="2031"/>
                <a:ext cx="1951" cy="294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lang="en-US" altLang="zh-CN" sz="2400"/>
                  <a:t>  </a:t>
                </a:r>
                <a:r>
                  <a:rPr lang="zh-CN" altLang="en-US" sz="2400"/>
                  <a:t>五四运动学生代表</a:t>
                </a:r>
                <a:endParaRPr lang="zh-CN" altLang="en-US" sz="2400"/>
              </a:p>
            </p:txBody>
          </p:sp>
          <p:pic>
            <p:nvPicPr>
              <p:cNvPr id="14" name="Picture 118" descr="U868P1T1D15713973F21DT20080610095939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8" y="572"/>
                <a:ext cx="2562" cy="1769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5" name="Text Box 17"/>
              <p:cNvSpPr txBox="1">
                <a:spLocks noChangeArrowheads="1"/>
              </p:cNvSpPr>
              <p:nvPr/>
            </p:nvSpPr>
            <p:spPr bwMode="auto">
              <a:xfrm>
                <a:off x="453" y="2031"/>
                <a:ext cx="1951" cy="294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lang="en-US" altLang="zh-CN" sz="2400"/>
                  <a:t> </a:t>
                </a:r>
                <a:r>
                  <a:rPr lang="zh-CN" altLang="en-US" sz="2400"/>
                  <a:t>马克思主义的宣传</a:t>
                </a:r>
                <a:endParaRPr lang="zh-CN" altLang="en-US" sz="2400"/>
              </a:p>
            </p:txBody>
          </p:sp>
        </p:grpSp>
        <p:sp>
          <p:nvSpPr>
            <p:cNvPr id="8" name="Text Box 24"/>
            <p:cNvSpPr txBox="1">
              <a:spLocks noChangeArrowheads="1"/>
            </p:cNvSpPr>
            <p:nvPr/>
          </p:nvSpPr>
          <p:spPr bwMode="auto">
            <a:xfrm>
              <a:off x="3243" y="3884"/>
              <a:ext cx="1951" cy="294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zh-CN" sz="2400"/>
                <a:t> </a:t>
              </a:r>
              <a:r>
                <a:rPr lang="zh-CN" altLang="en-US" sz="2400"/>
                <a:t>五四运动中工人罢工</a:t>
              </a:r>
              <a:endParaRPr lang="zh-CN" altLang="en-US" sz="2400"/>
            </a:p>
          </p:txBody>
        </p:sp>
        <p:sp>
          <p:nvSpPr>
            <p:cNvPr id="9" name="Text Box 24"/>
            <p:cNvSpPr txBox="1">
              <a:spLocks noChangeArrowheads="1"/>
            </p:cNvSpPr>
            <p:nvPr/>
          </p:nvSpPr>
          <p:spPr bwMode="auto">
            <a:xfrm>
              <a:off x="567" y="3884"/>
              <a:ext cx="1951" cy="294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zh-CN" sz="2400"/>
                <a:t>     </a:t>
              </a:r>
              <a:r>
                <a:rPr lang="zh-CN" altLang="en-US" sz="2400"/>
                <a:t>中共一大会址</a:t>
              </a:r>
              <a:endParaRPr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14:ferris dir="l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1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b" anchorCtr="0" compatLnSpc="1"/>
          <a:lstStyle/>
          <a:p>
            <a:pPr lvl="0" eaLnBrk="1" fontAlgn="base" hangingPunct="1"/>
            <a:r>
              <a:rPr lang="zh-CN" altLang="en-US" sz="1400" b="0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endParaRPr lang="zh-CN" altLang="en-US" sz="1400" b="0" strike="noStrike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2"/>
          <p:cNvSpPr txBox="1">
            <a:spLocks noGrp="1"/>
          </p:cNvSpPr>
          <p:nvPr>
            <p:ph type="ftr" sz="quarter" idx="11"/>
          </p:nvPr>
        </p:nvSpPr>
        <p:spPr bwMode="auto"/>
        <p:txBody>
          <a:bodyPr vert="horz" wrap="square" lIns="91440" tIns="45720" rIns="91440" bIns="45720" numCol="1" anchor="b" anchorCtr="0" compatLnSpc="1"/>
          <a:lstStyle/>
          <a:p>
            <a:pPr lvl="0" algn="ctr" eaLnBrk="1" fontAlgn="base" hangingPunct="1"/>
            <a:r>
              <a:rPr lang="zh-CN" altLang="en-US" sz="1400" b="0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endParaRPr lang="zh-CN" altLang="en-US" sz="1400" b="0" strike="noStrike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4579" name="Rectangle 2"/>
          <p:cNvSpPr/>
          <p:nvPr/>
        </p:nvSpPr>
        <p:spPr>
          <a:xfrm>
            <a:off x="406400" y="997833"/>
            <a:ext cx="8153400" cy="20145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just">
              <a:spcBef>
                <a:spcPct val="50000"/>
              </a:spcBef>
            </a:pPr>
            <a:r>
              <a:rPr lang="zh-CN" altLang="en-US" sz="3600" dirty="0">
                <a:solidFill>
                  <a:srgbClr val="0808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思考：试比较俄国革命和中国革命取得胜利的方式有何不同？</a:t>
            </a:r>
            <a:endParaRPr lang="zh-CN" altLang="en-US" sz="3600" dirty="0">
              <a:solidFill>
                <a:srgbClr val="0808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just">
              <a:spcBef>
                <a:spcPct val="5000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35" name="Rectangle 3"/>
          <p:cNvSpPr/>
          <p:nvPr/>
        </p:nvSpPr>
        <p:spPr>
          <a:xfrm>
            <a:off x="584200" y="2417763"/>
            <a:ext cx="7921625" cy="6270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just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俄国采取的是中心城市暴动，武装夺取政权。</a:t>
            </a:r>
            <a:endParaRPr lang="zh-CN" altLang="en-US" sz="2800" b="1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 Box 4"/>
          <p:cNvSpPr txBox="1"/>
          <p:nvPr/>
        </p:nvSpPr>
        <p:spPr>
          <a:xfrm>
            <a:off x="465138" y="4360863"/>
            <a:ext cx="8496300" cy="579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2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启示：马克思列宁主义必须与本国国情相结合</a:t>
            </a:r>
            <a:endParaRPr lang="zh-CN" altLang="x-none" sz="3200" b="1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4583" name="文本框 24582"/>
          <p:cNvSpPr txBox="1"/>
          <p:nvPr/>
        </p:nvSpPr>
        <p:spPr>
          <a:xfrm>
            <a:off x="655638" y="3262313"/>
            <a:ext cx="7464425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中国采取的是农村包围城市，武装夺取政权；</a:t>
            </a:r>
            <a:endParaRPr lang="zh-CN" altLang="en-US" sz="2800" b="1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6" grpId="0"/>
      <p:bldP spid="2458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25"/>
          <p:cNvSpPr/>
          <p:nvPr/>
        </p:nvSpPr>
        <p:spPr>
          <a:xfrm>
            <a:off x="215241" y="113731"/>
            <a:ext cx="1041403" cy="571504"/>
          </a:xfrm>
          <a:prstGeom prst="round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50825" y="100013"/>
            <a:ext cx="1004888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小结</a:t>
            </a:r>
            <a:endParaRPr lang="zh-CN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786940" y="1052736"/>
          <a:ext cx="7187940" cy="3959443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936104"/>
                <a:gridCol w="1224136"/>
                <a:gridCol w="5027700"/>
              </a:tblGrid>
              <a:tr h="356584">
                <a:tc row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latin typeface="宋体" panose="02010600030101010101" pitchFamily="2" charset="-122"/>
                        </a:rPr>
                        <a:t>列宁与十月革命</a:t>
                      </a:r>
                      <a:endParaRPr lang="en-US" altLang="zh-CN" sz="3200" dirty="0">
                        <a:latin typeface="宋体" panose="02010600030101010101" pitchFamily="2" charset="-122"/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i="0" kern="1200" baseline="0" dirty="0">
                          <a:solidFill>
                            <a:schemeClr val="tx1"/>
                          </a:solidFill>
                          <a:latin typeface="Adobe 楷体 Std R" panose="02020400000000000000" pitchFamily="18" charset="-122"/>
                          <a:ea typeface="+mn-ea"/>
                          <a:cs typeface="+mn-cs"/>
                        </a:rPr>
                        <a:t>背景</a:t>
                      </a:r>
                      <a:endParaRPr lang="zh-CN" altLang="en-US" sz="2400" b="1" i="0" kern="1200" baseline="0" dirty="0">
                        <a:solidFill>
                          <a:schemeClr val="tx1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  <a:p>
                      <a:endParaRPr lang="zh-CN" altLang="en-US" sz="2400" b="1" i="0" kern="1200" baseline="0" dirty="0">
                        <a:solidFill>
                          <a:schemeClr val="tx1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ea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i="0" kern="1200" baseline="0" noProof="1">
                          <a:solidFill>
                            <a:srgbClr val="FF0000"/>
                          </a:solidFill>
                          <a:latin typeface="Adobe 楷体 Std R" panose="02020400000000000000" pitchFamily="18" charset="-122"/>
                          <a:ea typeface="+mn-ea"/>
                          <a:cs typeface="+mn-cs"/>
                        </a:rPr>
                        <a:t>社会矛盾尖锐</a:t>
                      </a:r>
                      <a:endParaRPr lang="zh-CN" altLang="en-US" sz="2400" b="1" i="0" kern="1200" baseline="0" noProof="1">
                        <a:solidFill>
                          <a:srgbClr val="FF0000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6584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ea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i="0" kern="1200" baseline="0" noProof="1">
                          <a:solidFill>
                            <a:srgbClr val="FF0000"/>
                          </a:solidFill>
                          <a:latin typeface="Adobe 楷体 Std R" panose="02020400000000000000" pitchFamily="18" charset="-122"/>
                          <a:ea typeface="+mn-ea"/>
                          <a:cs typeface="+mn-cs"/>
                        </a:rPr>
                        <a:t>一战激化矛盾</a:t>
                      </a:r>
                      <a:endParaRPr lang="zh-CN" altLang="en-US" sz="2400" b="1" i="0" kern="1200" baseline="0" noProof="1">
                        <a:solidFill>
                          <a:srgbClr val="FF0000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30172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i="0" kern="1200" baseline="0" noProof="1">
                          <a:solidFill>
                            <a:srgbClr val="FF0000"/>
                          </a:solidFill>
                          <a:latin typeface="Adobe 楷体 Std R" panose="02020400000000000000" pitchFamily="18" charset="-122"/>
                          <a:ea typeface="+mn-ea"/>
                          <a:cs typeface="+mn-cs"/>
                        </a:rPr>
                        <a:t>资产阶级临时政府反人民的政策</a:t>
                      </a:r>
                      <a:endParaRPr lang="zh-CN" altLang="en-US" sz="2400" b="1" i="0" kern="1200" baseline="0" noProof="1">
                        <a:solidFill>
                          <a:srgbClr val="FF0000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0272">
                <a:tc vMerge="1"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i="0" kern="1200" baseline="0" dirty="0">
                          <a:solidFill>
                            <a:schemeClr val="tx1"/>
                          </a:solidFill>
                          <a:latin typeface="Adobe 楷体 Std R" panose="02020400000000000000" pitchFamily="18" charset="-122"/>
                          <a:ea typeface="+mn-ea"/>
                          <a:cs typeface="+mn-cs"/>
                        </a:rPr>
                        <a:t>过程</a:t>
                      </a:r>
                      <a:endParaRPr lang="zh-CN" altLang="en-US" sz="2400" b="1" i="0" kern="1200" baseline="0" dirty="0">
                        <a:solidFill>
                          <a:schemeClr val="tx1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  <a:p>
                      <a:pPr eaLnBrk="1" hangingPunct="1">
                        <a:spcBef>
                          <a:spcPct val="50000"/>
                        </a:spcBef>
                      </a:pPr>
                      <a:endParaRPr lang="zh-CN" altLang="en-US" sz="2400" b="1" i="0" kern="1200" baseline="0" dirty="0">
                        <a:solidFill>
                          <a:schemeClr val="tx1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i="0" kern="1200" baseline="0" dirty="0">
                          <a:solidFill>
                            <a:srgbClr val="FF0000"/>
                          </a:solidFill>
                          <a:latin typeface="Adobe 楷体 Std R" panose="02020400000000000000" pitchFamily="18" charset="-122"/>
                          <a:ea typeface="+mn-ea"/>
                          <a:cs typeface="+mn-cs"/>
                        </a:rPr>
                        <a:t>十月革命</a:t>
                      </a:r>
                      <a:endParaRPr lang="zh-CN" altLang="en-US" sz="2400" b="1" i="0" kern="1200" baseline="0" dirty="0">
                        <a:solidFill>
                          <a:srgbClr val="FF0000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6084">
                <a:tc vMerge="1">
                  <a:tcPr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668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i="0" kern="1200" baseline="0" dirty="0">
                          <a:solidFill>
                            <a:srgbClr val="FF0000"/>
                          </a:solidFill>
                          <a:latin typeface="Adobe 楷体 Std R" panose="02020400000000000000" pitchFamily="18" charset="-122"/>
                          <a:ea typeface="+mn-ea"/>
                          <a:cs typeface="+mn-cs"/>
                        </a:rPr>
                        <a:t>巩固政权</a:t>
                      </a:r>
                      <a:endParaRPr lang="zh-CN" altLang="en-US" sz="2400" b="1" i="0" kern="1200" baseline="0" dirty="0">
                        <a:solidFill>
                          <a:srgbClr val="FF0000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30172">
                <a:tc vMerge="1"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i="0" kern="1200" baseline="0" dirty="0">
                          <a:solidFill>
                            <a:schemeClr val="tx1"/>
                          </a:solidFill>
                          <a:latin typeface="Adobe 楷体 Std R" panose="02020400000000000000" pitchFamily="18" charset="-122"/>
                          <a:ea typeface="+mn-ea"/>
                          <a:cs typeface="+mn-cs"/>
                        </a:rPr>
                        <a:t>影响</a:t>
                      </a:r>
                      <a:endParaRPr lang="zh-CN" altLang="en-US" sz="2400" b="1" i="0" kern="1200" baseline="0" dirty="0">
                        <a:solidFill>
                          <a:schemeClr val="tx1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  <a:p>
                      <a:pPr eaLnBrk="1" hangingPunct="1">
                        <a:spcBef>
                          <a:spcPct val="50000"/>
                        </a:spcBef>
                      </a:pPr>
                      <a:endParaRPr lang="zh-CN" altLang="en-US" sz="2400" b="1" i="0" kern="1200" baseline="0" dirty="0">
                        <a:solidFill>
                          <a:schemeClr val="tx1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i="0" kern="1200" baseline="0" dirty="0">
                          <a:solidFill>
                            <a:srgbClr val="FF0000"/>
                          </a:solidFill>
                          <a:latin typeface="Adobe 楷体 Std R" panose="02020400000000000000" pitchFamily="18" charset="-122"/>
                          <a:ea typeface="+mn-ea"/>
                          <a:cs typeface="+mn-cs"/>
                        </a:rPr>
                        <a:t>建立第一个社会主义国家</a:t>
                      </a:r>
                      <a:endParaRPr lang="zh-CN" altLang="en-US" sz="2400" b="1" i="0" kern="1200" baseline="0" dirty="0">
                        <a:solidFill>
                          <a:srgbClr val="FF0000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30172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i="0" kern="1200" baseline="0" dirty="0">
                          <a:solidFill>
                            <a:srgbClr val="FF0000"/>
                          </a:solidFill>
                          <a:latin typeface="Adobe 楷体 Std R" panose="02020400000000000000" pitchFamily="18" charset="-122"/>
                          <a:ea typeface="+mn-ea"/>
                          <a:cs typeface="+mn-cs"/>
                        </a:rPr>
                        <a:t>推动国际无产阶级运动</a:t>
                      </a:r>
                      <a:endParaRPr lang="zh-CN" altLang="en-US" sz="2400" b="1" i="0" kern="1200" baseline="0" dirty="0">
                        <a:solidFill>
                          <a:srgbClr val="FF0000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4295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i="0" kern="1200" baseline="0" dirty="0">
                          <a:solidFill>
                            <a:srgbClr val="FF0000"/>
                          </a:solidFill>
                          <a:latin typeface="Adobe 楷体 Std R" panose="02020400000000000000" pitchFamily="18" charset="-122"/>
                          <a:ea typeface="+mn-ea"/>
                          <a:cs typeface="+mn-cs"/>
                        </a:rPr>
                        <a:t>鼓舞了世界民族解放斗争</a:t>
                      </a:r>
                      <a:endParaRPr lang="zh-CN" altLang="en-US" sz="2400" b="1" i="0" kern="1200" baseline="0" dirty="0">
                        <a:solidFill>
                          <a:srgbClr val="FF0000"/>
                        </a:solidFill>
                        <a:latin typeface="Adobe 楷体 Std R" panose="02020400000000000000" pitchFamily="18" charset="-122"/>
                        <a:ea typeface="+mn-ea"/>
                        <a:cs typeface="+mn-cs"/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735942" y="5379115"/>
            <a:ext cx="43043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Adobe 楷体 Std R" panose="02020400000000000000" pitchFamily="18" charset="-122"/>
              </a:rPr>
              <a:t>作业：复习本课知识点</a:t>
            </a:r>
            <a:endParaRPr lang="zh-CN" altLang="en-US" sz="3200" b="1" dirty="0">
              <a:solidFill>
                <a:srgbClr val="FF0000"/>
              </a:solidFill>
              <a:latin typeface="Adobe 楷体 Std R" panose="02020400000000000000" pitchFamily="18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0812" y="591487"/>
            <a:ext cx="2969083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</a:rPr>
              <a:t>归纳总结</a:t>
            </a:r>
            <a:r>
              <a:rPr lang="en-US" altLang="zh-CN" sz="2400" dirty="0">
                <a:latin typeface="宋体" panose="02010600030101010101" pitchFamily="2" charset="-122"/>
              </a:rPr>
              <a:t>·</a:t>
            </a:r>
            <a:r>
              <a:rPr lang="zh-CN" altLang="en-US" sz="2400" dirty="0">
                <a:latin typeface="宋体" panose="02010600030101010101" pitchFamily="2" charset="-122"/>
              </a:rPr>
              <a:t>整体感知</a:t>
            </a:r>
            <a:endParaRPr lang="zh-CN" altLang="en-US" sz="2400" dirty="0">
              <a:latin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5248" y="2890436"/>
            <a:ext cx="1143000" cy="12001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列宁与十月革命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36600" y="3291376"/>
            <a:ext cx="1438275" cy="46196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革命进程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59103" y="1674167"/>
            <a:ext cx="1415772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历史背景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9103" y="5288490"/>
            <a:ext cx="1415772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历史意义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14343" name="直接连接符 9"/>
          <p:cNvCxnSpPr>
            <a:cxnSpLocks noChangeShapeType="1"/>
          </p:cNvCxnSpPr>
          <p:nvPr/>
        </p:nvCxnSpPr>
        <p:spPr bwMode="auto">
          <a:xfrm>
            <a:off x="1752600" y="1905000"/>
            <a:ext cx="0" cy="3614322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44" name="直接连接符 13"/>
          <p:cNvCxnSpPr>
            <a:cxnSpLocks noChangeShapeType="1"/>
            <a:stCxn id="4" idx="3"/>
          </p:cNvCxnSpPr>
          <p:nvPr/>
        </p:nvCxnSpPr>
        <p:spPr bwMode="auto">
          <a:xfrm>
            <a:off x="1418248" y="3490511"/>
            <a:ext cx="715351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45" name="直接连接符 21"/>
          <p:cNvCxnSpPr>
            <a:cxnSpLocks noChangeShapeType="1"/>
          </p:cNvCxnSpPr>
          <p:nvPr/>
        </p:nvCxnSpPr>
        <p:spPr bwMode="auto">
          <a:xfrm>
            <a:off x="1752600" y="1905000"/>
            <a:ext cx="3810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46" name="直接连接符 32"/>
          <p:cNvCxnSpPr>
            <a:cxnSpLocks noChangeShapeType="1"/>
          </p:cNvCxnSpPr>
          <p:nvPr/>
        </p:nvCxnSpPr>
        <p:spPr bwMode="auto">
          <a:xfrm flipH="1">
            <a:off x="1752600" y="5494121"/>
            <a:ext cx="3810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1" name="矩形 40"/>
          <p:cNvSpPr/>
          <p:nvPr/>
        </p:nvSpPr>
        <p:spPr>
          <a:xfrm>
            <a:off x="4188483" y="1212179"/>
            <a:ext cx="2031325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社会矛盾尖锐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188483" y="1854143"/>
            <a:ext cx="2031325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一战激化矛盾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49" name="左大括号 42"/>
          <p:cNvSpPr/>
          <p:nvPr/>
        </p:nvSpPr>
        <p:spPr bwMode="auto">
          <a:xfrm>
            <a:off x="3750310" y="1487170"/>
            <a:ext cx="300990" cy="1195705"/>
          </a:xfrm>
          <a:prstGeom prst="leftBrace">
            <a:avLst>
              <a:gd name="adj1" fmla="val 8333"/>
              <a:gd name="adj2" fmla="val 46852"/>
            </a:avLst>
          </a:prstGeom>
          <a:noFill/>
          <a:ln w="9525" algn="ctr">
            <a:solidFill>
              <a:schemeClr val="tx1"/>
            </a:solidFill>
            <a:rou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 sz="2400"/>
          </a:p>
        </p:txBody>
      </p:sp>
      <p:sp>
        <p:nvSpPr>
          <p:cNvPr id="50" name="矩形 49"/>
          <p:cNvSpPr/>
          <p:nvPr/>
        </p:nvSpPr>
        <p:spPr>
          <a:xfrm>
            <a:off x="4200757" y="5288491"/>
            <a:ext cx="3262432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推动国际无产阶级运动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200757" y="4621315"/>
            <a:ext cx="3570209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建立第一个社会主义国家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55" name="左大括号 43"/>
          <p:cNvSpPr/>
          <p:nvPr/>
        </p:nvSpPr>
        <p:spPr bwMode="auto">
          <a:xfrm>
            <a:off x="3672840" y="3114040"/>
            <a:ext cx="379095" cy="1178560"/>
          </a:xfrm>
          <a:prstGeom prst="leftBrace">
            <a:avLst>
              <a:gd name="adj1" fmla="val 8333"/>
              <a:gd name="adj2" fmla="val 46852"/>
            </a:avLst>
          </a:prstGeom>
          <a:noFill/>
          <a:ln w="9525" algn="ctr">
            <a:solidFill>
              <a:schemeClr val="tx1"/>
            </a:solidFill>
            <a:rou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 sz="2400"/>
          </a:p>
        </p:txBody>
      </p:sp>
      <p:sp>
        <p:nvSpPr>
          <p:cNvPr id="29" name="矩形 28"/>
          <p:cNvSpPr/>
          <p:nvPr/>
        </p:nvSpPr>
        <p:spPr>
          <a:xfrm>
            <a:off x="4188482" y="3296893"/>
            <a:ext cx="1415772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十月革命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188482" y="3959104"/>
            <a:ext cx="1415772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巩固政权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" name="左大括号 43"/>
          <p:cNvSpPr/>
          <p:nvPr/>
        </p:nvSpPr>
        <p:spPr bwMode="auto">
          <a:xfrm>
            <a:off x="3685971" y="4751218"/>
            <a:ext cx="365494" cy="1486094"/>
          </a:xfrm>
          <a:prstGeom prst="leftBrace">
            <a:avLst>
              <a:gd name="adj1" fmla="val 8333"/>
              <a:gd name="adj2" fmla="val 46852"/>
            </a:avLst>
          </a:prstGeom>
          <a:noFill/>
          <a:ln w="9525" algn="ctr">
            <a:solidFill>
              <a:schemeClr val="tx1"/>
            </a:solidFill>
            <a:rou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 sz="2400"/>
          </a:p>
        </p:txBody>
      </p:sp>
      <p:sp>
        <p:nvSpPr>
          <p:cNvPr id="34" name="矩形 33"/>
          <p:cNvSpPr/>
          <p:nvPr/>
        </p:nvSpPr>
        <p:spPr>
          <a:xfrm>
            <a:off x="4200756" y="5955667"/>
            <a:ext cx="3570209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鼓舞了世界民族解放斗争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200211" y="2433263"/>
            <a:ext cx="4450080" cy="4572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资产阶级临时政府反人民的政策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bldLvl="0" animBg="1"/>
      <p:bldP spid="42" grpId="0" bldLvl="0" animBg="1"/>
      <p:bldP spid="14349" grpId="0" bldLvl="0" animBg="1"/>
      <p:bldP spid="50" grpId="0" animBg="1"/>
      <p:bldP spid="51" grpId="0" animBg="1"/>
      <p:bldP spid="14355" grpId="0" bldLvl="0" animBg="1"/>
      <p:bldP spid="29" grpId="0" animBg="1"/>
      <p:bldP spid="30" grpId="0" animBg="1"/>
      <p:bldP spid="31" grpId="0" animBg="1"/>
      <p:bldP spid="34" grpId="0" animBg="1"/>
      <p:bldP spid="3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2961</Words>
  <PresentationFormat>全屏显示(4:3)</PresentationFormat>
  <Paragraphs>428</Paragraphs>
  <Slides>26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4" baseType="lpstr">
      <vt:lpstr>Arial</vt:lpstr>
      <vt:lpstr>宋体</vt:lpstr>
      <vt:lpstr>Wingdings</vt:lpstr>
      <vt:lpstr>Calibri</vt:lpstr>
      <vt:lpstr>Tahoma</vt:lpstr>
      <vt:lpstr>微软雅黑</vt:lpstr>
      <vt:lpstr>Impact</vt:lpstr>
      <vt:lpstr>楷体_GB2312</vt:lpstr>
      <vt:lpstr>华文新魏</vt:lpstr>
      <vt:lpstr>华文隶书</vt:lpstr>
      <vt:lpstr>Times New Roman</vt:lpstr>
      <vt:lpstr>华文中宋</vt:lpstr>
      <vt:lpstr>黑体</vt:lpstr>
      <vt:lpstr>Arial Unicode MS</vt:lpstr>
      <vt:lpstr>华文楷体</vt:lpstr>
      <vt:lpstr>Adobe 楷体 Std R</vt:lpstr>
      <vt:lpstr>新宋体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十月革命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2018-11-06T00:59:00Z</dcterms:created>
  <dcterms:modified xsi:type="dcterms:W3CDTF">2018-11-09T07:12:11Z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000800bc0d0000000000010250300207a1000400038000</vt:lpwstr>
  </property>
  <property fmtid="{D5CDD505-2E9C-101B-9397-08002B2CF9AE}" pid="3" name="KSOProductBuildVer">
    <vt:lpwstr>2052-10.1.0.7566</vt:lpwstr>
  </property>
</Properties>
</file>