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8"/>
  </p:notesMasterIdLst>
  <p:sldIdLst>
    <p:sldId id="256" r:id="rId3"/>
    <p:sldId id="281" r:id="rId4"/>
    <p:sldId id="282" r:id="rId5"/>
    <p:sldId id="283" r:id="rId6"/>
    <p:sldId id="284" r:id="rId7"/>
    <p:sldId id="285" r:id="rId9"/>
    <p:sldId id="286" r:id="rId10"/>
    <p:sldId id="287" r:id="rId11"/>
    <p:sldId id="288" r:id="rId12"/>
    <p:sldId id="289" r:id="rId13"/>
    <p:sldId id="290" r:id="rId14"/>
    <p:sldId id="291" r:id="rId15"/>
    <p:sldId id="292" r:id="rId16"/>
    <p:sldId id="293" r:id="rId17"/>
    <p:sldId id="294" r:id="rId18"/>
    <p:sldId id="295" r:id="rId19"/>
    <p:sldId id="296" r:id="rId20"/>
    <p:sldId id="297" r:id="rId21"/>
    <p:sldId id="298" r:id="rId22"/>
    <p:sldId id="299" r:id="rId23"/>
    <p:sldId id="300" r:id="rId24"/>
    <p:sldId id="301" r:id="rId25"/>
    <p:sldId id="302" r:id="rId26"/>
    <p:sldId id="303" r:id="rId27"/>
    <p:sldId id="304" r:id="rId28"/>
    <p:sldId id="305" r:id="rId29"/>
    <p:sldId id="306" r:id="rId30"/>
    <p:sldId id="307" r:id="rId31"/>
    <p:sldId id="308" r:id="rId32"/>
    <p:sldId id="309" r:id="rId33"/>
    <p:sldId id="310" r:id="rId34"/>
    <p:sldId id="311" r:id="rId35"/>
    <p:sldId id="312" r:id="rId36"/>
    <p:sldId id="313" r:id="rId37"/>
    <p:sldId id="314" r:id="rId38"/>
    <p:sldId id="315" r:id="rId39"/>
    <p:sldId id="316"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notesMaster" Target="notesMasters/notesMaster1.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3" Type="http://schemas.openxmlformats.org/officeDocument/2006/relationships/tableStyles" Target="tableStyles.xml"/><Relationship Id="rId42" Type="http://schemas.openxmlformats.org/officeDocument/2006/relationships/viewProps" Target="viewProps.xml"/><Relationship Id="rId41" Type="http://schemas.openxmlformats.org/officeDocument/2006/relationships/presProps" Target="presProps.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image" Target="../media/image1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9A981A-16D7-4DB2-9942-01C77CFBAF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8BE281-E545-4B6A-8FF3-A1CB0C4B027C}"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1266"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126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969AF8A7-5C55-4601-89E1-5F534B87AC49}"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3314"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331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E4F04FBD-F93A-40FA-A046-6E331E1DAC96}"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5362"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536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91D43BFC-F723-4598-AC63-4587ADC4F2B3}"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945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945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ADADDDF7-30AD-4782-ABFA-372740BCCF3E}"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433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433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8E6C57B6-343A-48B9-8347-96B262ABE201}"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457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457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4DDDB11F-60AF-4C50-A118-A2102DABB4A7}"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7" name="Date Placeholder 6"/>
          <p:cNvSpPr>
            <a:spLocks noGrp="1"/>
          </p:cNvSpPr>
          <p:nvPr>
            <p:ph type="dt" sz="half" idx="10"/>
          </p:nvPr>
        </p:nvSpPr>
        <p:spPr/>
        <p:txBody>
          <a:bodyPr/>
          <a:lstStyle/>
          <a:p>
            <a:fld id="{1160EA64-D806-43AC-9DF2-F8C432F32B4C}"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1581912" y="2638044"/>
            <a:ext cx="4271771" cy="3101982"/>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6338315" y="2638044"/>
            <a:ext cx="4270247" cy="3101982"/>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1583436" y="3143250"/>
            <a:ext cx="4270248" cy="2596776"/>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6" name="Content Placeholder 5"/>
          <p:cNvSpPr>
            <a:spLocks noGrp="1"/>
          </p:cNvSpPr>
          <p:nvPr>
            <p:ph sz="quarter" idx="4" hasCustomPrompt="1"/>
          </p:nvPr>
        </p:nvSpPr>
        <p:spPr>
          <a:xfrm>
            <a:off x="6338316" y="3143250"/>
            <a:ext cx="4253484" cy="2596776"/>
          </a:xfrm>
        </p:spPr>
        <p:txBody>
          <a:bodyPr/>
          <a:lstStyle>
            <a:lvl5pPr>
              <a:defRPr/>
            </a:lvl5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11" name="Text Placeholder 4"/>
          <p:cNvSpPr>
            <a:spLocks noGrp="1"/>
          </p:cNvSpPr>
          <p:nvPr>
            <p:ph type="body" sz="quarter" idx="13" hasCustomPrompt="1"/>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7" name="Date Placeholder 6"/>
          <p:cNvSpPr>
            <a:spLocks noGrp="1"/>
          </p:cNvSpPr>
          <p:nvPr>
            <p:ph type="dt" sz="half" idx="10"/>
          </p:nvPr>
        </p:nvSpPr>
        <p:spPr/>
        <p:txBody>
          <a:bodyPr/>
          <a:lstStyle/>
          <a:p>
            <a:fld id="{4F7D4976-E339-4826-83B7-FBD03F55ECF8}"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9" name="Date Placeholder 8"/>
          <p:cNvSpPr>
            <a:spLocks noGrp="1"/>
          </p:cNvSpPr>
          <p:nvPr>
            <p:ph type="dt" sz="half" idx="10"/>
          </p:nvPr>
        </p:nvSpPr>
        <p:spPr/>
        <p:txBody>
          <a:bodyPr/>
          <a:lstStyle/>
          <a:p>
            <a:fld id="{D1BE4249-C0D0-4B06-8692-E8BB871AF643}" type="datetimeFigureOut">
              <a:rPr lang="en-US" dirty="0"/>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2231136" y="937260"/>
            <a:ext cx="6198489" cy="4983480"/>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318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63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7.xml"/><Relationship Id="rId2" Type="http://schemas.openxmlformats.org/officeDocument/2006/relationships/image" Target="../media/image6.png"/><Relationship Id="rId1"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slide" Target="slide16.xml"/><Relationship Id="rId4" Type="http://schemas.openxmlformats.org/officeDocument/2006/relationships/image" Target="../media/image11.jpeg"/><Relationship Id="rId3" Type="http://schemas.openxmlformats.org/officeDocument/2006/relationships/slide" Target="slide15.xml"/><Relationship Id="rId2" Type="http://schemas.openxmlformats.org/officeDocument/2006/relationships/image" Target="../media/image10.jpeg"/><Relationship Id="rId1" Type="http://schemas.openxmlformats.org/officeDocument/2006/relationships/slide" Target="slide14.xml"/></Relationships>
</file>

<file path=ppt/slides/_rels/slide14.xml.rels><?xml version="1.0" encoding="UTF-8" standalone="yes"?>
<Relationships xmlns="http://schemas.openxmlformats.org/package/2006/relationships"><Relationship Id="rId7" Type="http://schemas.openxmlformats.org/officeDocument/2006/relationships/vmlDrawing" Target="../drawings/vmlDrawing2.vml"/><Relationship Id="rId6"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14.png"/><Relationship Id="rId3" Type="http://schemas.openxmlformats.org/officeDocument/2006/relationships/oleObject" Target="../embeddings/oleObject3.bin"/><Relationship Id="rId2" Type="http://schemas.openxmlformats.org/officeDocument/2006/relationships/image" Target="../media/image13.png"/><Relationship Id="rId1" Type="http://schemas.openxmlformats.org/officeDocument/2006/relationships/oleObject" Target="../embeddings/oleObject2.bin"/></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2.wav"/><Relationship Id="rId2" Type="http://schemas.openxmlformats.org/officeDocument/2006/relationships/image" Target="../media/image16.jpeg"/><Relationship Id="rId1" Type="http://schemas.openxmlformats.org/officeDocument/2006/relationships/image" Target="../media/image15.jpeg"/></Relationships>
</file>

<file path=ppt/slides/_rels/slide16.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image" Target="../media/image24.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7.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9.png"/><Relationship Id="rId1" Type="http://schemas.openxmlformats.org/officeDocument/2006/relationships/slide" Target="slide29.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1.jpeg"/><Relationship Id="rId1" Type="http://schemas.openxmlformats.org/officeDocument/2006/relationships/image" Target="../media/image30.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3.jpeg"/><Relationship Id="rId1" Type="http://schemas.openxmlformats.org/officeDocument/2006/relationships/image" Target="../media/image32.jpe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5.jpeg"/><Relationship Id="rId1" Type="http://schemas.openxmlformats.org/officeDocument/2006/relationships/hyperlink" Target="&#20843;&#22269;&#32852;&#20891;&#30340;&#20405;&#21326;&#26292;&#34892;.mp4" TargetMode="External"/></Relationships>
</file>

<file path=ppt/slides/_rels/slide33.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12.xml"/><Relationship Id="rId2" Type="http://schemas.openxmlformats.org/officeDocument/2006/relationships/image" Target="../media/image36.png"/><Relationship Id="rId1" Type="http://schemas.openxmlformats.org/officeDocument/2006/relationships/slide" Target="slide2.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7.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dirty="0"/>
              <a:t>第</a:t>
            </a:r>
            <a:r>
              <a:rPr lang="en-US" altLang="zh-CN" dirty="0"/>
              <a:t>18</a:t>
            </a:r>
            <a:r>
              <a:rPr lang="zh-CN" altLang="en-US" dirty="0"/>
              <a:t>课挽救民族危亡的斗争</a:t>
            </a:r>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文本框 4103"/>
          <p:cNvSpPr txBox="1">
            <a:spLocks noChangeArrowheads="1"/>
          </p:cNvSpPr>
          <p:nvPr/>
        </p:nvSpPr>
        <p:spPr bwMode="auto">
          <a:xfrm>
            <a:off x="379740" y="631473"/>
            <a:ext cx="2232248" cy="709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170" tIns="46990" rIns="90170" bIns="4699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latin typeface="微软雅黑" panose="020B0503020204020204" pitchFamily="34" charset="-122"/>
                <a:ea typeface="微软雅黑" panose="020B0503020204020204" pitchFamily="34" charset="-122"/>
              </a:rPr>
              <a:t>导入新课</a:t>
            </a:r>
            <a:endParaRPr lang="zh-CN" altLang="zh-CN" sz="4000" b="1" dirty="0">
              <a:latin typeface="微软雅黑" panose="020B0503020204020204" pitchFamily="34" charset="-122"/>
              <a:ea typeface="微软雅黑" panose="020B0503020204020204" pitchFamily="34" charset="-122"/>
            </a:endParaRPr>
          </a:p>
        </p:txBody>
      </p:sp>
      <p:sp>
        <p:nvSpPr>
          <p:cNvPr id="2" name="矩形 1"/>
          <p:cNvSpPr>
            <a:spLocks noChangeArrowheads="1"/>
          </p:cNvSpPr>
          <p:nvPr/>
        </p:nvSpPr>
        <p:spPr bwMode="auto">
          <a:xfrm>
            <a:off x="1790700" y="1340768"/>
            <a:ext cx="8626475" cy="230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3200" b="1" dirty="0">
                <a:latin typeface="微软雅黑" panose="020B0503020204020204" pitchFamily="34" charset="-122"/>
                <a:ea typeface="微软雅黑" panose="020B0503020204020204" pitchFamily="34" charset="-122"/>
              </a:rPr>
              <a:t>    </a:t>
            </a:r>
            <a:r>
              <a:rPr lang="zh-CN" altLang="zh-CN" sz="3200" b="1" dirty="0">
                <a:latin typeface="微软雅黑" panose="020B0503020204020204" pitchFamily="34" charset="-122"/>
                <a:ea typeface="微软雅黑" panose="020B0503020204020204" pitchFamily="34" charset="-122"/>
              </a:rPr>
              <a:t>那是一个风云激荡的世纪。世纪末的那个多事之秋，落日的紫禁城里突然热闹起来。几个读书人呼号：“变亦变，不变亦变”……</a:t>
            </a:r>
            <a:endParaRPr lang="zh-CN" altLang="zh-CN" sz="3200" b="1" dirty="0">
              <a:latin typeface="微软雅黑" panose="020B0503020204020204" pitchFamily="34" charset="-122"/>
              <a:ea typeface="微软雅黑" panose="020B0503020204020204" pitchFamily="34" charset="-122"/>
            </a:endParaRPr>
          </a:p>
        </p:txBody>
      </p:sp>
      <p:sp>
        <p:nvSpPr>
          <p:cNvPr id="3" name="矩形 2"/>
          <p:cNvSpPr>
            <a:spLocks noChangeArrowheads="1"/>
          </p:cNvSpPr>
          <p:nvPr/>
        </p:nvSpPr>
        <p:spPr bwMode="auto">
          <a:xfrm>
            <a:off x="1790700" y="3717032"/>
            <a:ext cx="8697788"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800" b="1" dirty="0">
                <a:ea typeface="微软雅黑" panose="020B0503020204020204" pitchFamily="34" charset="-122"/>
              </a:rPr>
              <a:t>       </a:t>
            </a:r>
            <a:r>
              <a:rPr lang="zh-CN" altLang="zh-CN" sz="3200" b="1" dirty="0">
                <a:latin typeface="微软雅黑" panose="020B0503020204020204" pitchFamily="34" charset="-122"/>
                <a:ea typeface="微软雅黑" panose="020B0503020204020204" pitchFamily="34" charset="-122"/>
              </a:rPr>
              <a:t>诗歌里“世纪末的那个多事之秋”中的“多事”主要指的是哪些事？假如有一台时光机，让你回到“那个多事之秋”，你会有何感受？</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文本框 4103"/>
          <p:cNvSpPr txBox="1">
            <a:spLocks noChangeArrowheads="1"/>
          </p:cNvSpPr>
          <p:nvPr/>
        </p:nvSpPr>
        <p:spPr bwMode="auto">
          <a:xfrm>
            <a:off x="5122689" y="55409"/>
            <a:ext cx="2411412" cy="709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170" tIns="46990" rIns="90170" bIns="4699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zh-CN" sz="4000" b="1" dirty="0">
                <a:latin typeface="微软雅黑" panose="020B0503020204020204" pitchFamily="34" charset="-122"/>
                <a:ea typeface="微软雅黑" panose="020B0503020204020204" pitchFamily="34" charset="-122"/>
              </a:rPr>
              <a:t>新课</a:t>
            </a:r>
            <a:r>
              <a:rPr lang="zh-CN" altLang="en-US" sz="4000" b="1" dirty="0">
                <a:latin typeface="微软雅黑" panose="020B0503020204020204" pitchFamily="34" charset="-122"/>
                <a:ea typeface="微软雅黑" panose="020B0503020204020204" pitchFamily="34" charset="-122"/>
              </a:rPr>
              <a:t>探究</a:t>
            </a:r>
            <a:endParaRPr lang="zh-CN" altLang="zh-CN" sz="4000" b="1" dirty="0">
              <a:latin typeface="微软雅黑" panose="020B0503020204020204" pitchFamily="34" charset="-122"/>
              <a:ea typeface="微软雅黑" panose="020B0503020204020204" pitchFamily="34" charset="-122"/>
            </a:endParaRPr>
          </a:p>
        </p:txBody>
      </p:sp>
      <p:sp>
        <p:nvSpPr>
          <p:cNvPr id="7" name="Text Box 2"/>
          <p:cNvSpPr txBox="1">
            <a:spLocks noChangeArrowheads="1"/>
          </p:cNvSpPr>
          <p:nvPr/>
        </p:nvSpPr>
        <p:spPr bwMode="auto">
          <a:xfrm>
            <a:off x="1768073" y="2060848"/>
            <a:ext cx="2160588" cy="1229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Times New Roman" panose="02020603050405020304" pitchFamily="18" charset="0"/>
                <a:ea typeface="微软雅黑" panose="020B0503020204020204" pitchFamily="34" charset="-122"/>
              </a:rPr>
              <a:t>公车上书</a:t>
            </a:r>
            <a:endParaRPr lang="zh-CN" altLang="en-US" sz="3200" b="1" dirty="0">
              <a:latin typeface="Times New Roman" panose="02020603050405020304" pitchFamily="18" charset="0"/>
              <a:ea typeface="微软雅黑" panose="020B0503020204020204" pitchFamily="34" charset="-122"/>
            </a:endParaRPr>
          </a:p>
          <a:p>
            <a:pPr>
              <a:spcBef>
                <a:spcPct val="50000"/>
              </a:spcBef>
            </a:pPr>
            <a:r>
              <a:rPr lang="zh-CN" altLang="en-US" sz="2800" b="1" dirty="0">
                <a:latin typeface="微软雅黑" panose="020B0503020204020204" pitchFamily="34" charset="-122"/>
                <a:ea typeface="微软雅黑" panose="020B0503020204020204" pitchFamily="34" charset="-122"/>
              </a:rPr>
              <a:t>背 景</a:t>
            </a:r>
            <a:endParaRPr lang="zh-CN" altLang="en-US" sz="2800" b="1" dirty="0">
              <a:latin typeface="微软雅黑" panose="020B0503020204020204" pitchFamily="34" charset="-122"/>
              <a:ea typeface="微软雅黑" panose="020B0503020204020204" pitchFamily="34" charset="-122"/>
            </a:endParaRPr>
          </a:p>
        </p:txBody>
      </p:sp>
      <p:sp>
        <p:nvSpPr>
          <p:cNvPr id="8" name="Text Box 3"/>
          <p:cNvSpPr txBox="1">
            <a:spLocks noChangeArrowheads="1"/>
          </p:cNvSpPr>
          <p:nvPr/>
        </p:nvSpPr>
        <p:spPr bwMode="auto">
          <a:xfrm>
            <a:off x="2135560" y="3907657"/>
            <a:ext cx="3097213"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马关条约</a:t>
            </a:r>
            <a:r>
              <a:rPr lang="en-US" altLang="zh-CN" sz="3200" b="1" dirty="0">
                <a:latin typeface="微软雅黑" panose="020B0503020204020204" pitchFamily="34" charset="-122"/>
                <a:ea typeface="微软雅黑" panose="020B0503020204020204" pitchFamily="34" charset="-122"/>
              </a:rPr>
              <a:t>》</a:t>
            </a:r>
            <a:endParaRPr lang="en-US" altLang="zh-CN" sz="3200" b="1" dirty="0">
              <a:latin typeface="微软雅黑" panose="020B0503020204020204" pitchFamily="34" charset="-122"/>
              <a:ea typeface="微软雅黑" panose="020B0503020204020204" pitchFamily="34" charset="-122"/>
            </a:endParaRPr>
          </a:p>
        </p:txBody>
      </p:sp>
      <p:sp>
        <p:nvSpPr>
          <p:cNvPr id="9" name="Line 4"/>
          <p:cNvSpPr>
            <a:spLocks noChangeShapeType="1"/>
          </p:cNvSpPr>
          <p:nvPr/>
        </p:nvSpPr>
        <p:spPr bwMode="auto">
          <a:xfrm flipV="1">
            <a:off x="4692477" y="3500438"/>
            <a:ext cx="0" cy="1566862"/>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0" name="Line 5"/>
          <p:cNvSpPr>
            <a:spLocks noChangeShapeType="1"/>
          </p:cNvSpPr>
          <p:nvPr/>
        </p:nvSpPr>
        <p:spPr bwMode="auto">
          <a:xfrm>
            <a:off x="4692477" y="3500438"/>
            <a:ext cx="533400" cy="0"/>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1" name="Line 6"/>
          <p:cNvSpPr>
            <a:spLocks noChangeShapeType="1"/>
          </p:cNvSpPr>
          <p:nvPr/>
        </p:nvSpPr>
        <p:spPr bwMode="auto">
          <a:xfrm>
            <a:off x="4692477" y="5084763"/>
            <a:ext cx="533400" cy="0"/>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2" name="Text Box 7"/>
          <p:cNvSpPr txBox="1">
            <a:spLocks noChangeArrowheads="1"/>
          </p:cNvSpPr>
          <p:nvPr/>
        </p:nvSpPr>
        <p:spPr bwMode="auto">
          <a:xfrm>
            <a:off x="5122689" y="2708920"/>
            <a:ext cx="16002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Times New Roman" panose="02020603050405020304" pitchFamily="18" charset="0"/>
                <a:ea typeface="微软雅黑" panose="020B0503020204020204" pitchFamily="34" charset="-122"/>
              </a:rPr>
              <a:t>刺激列强侵略</a:t>
            </a:r>
            <a:endParaRPr lang="zh-CN" altLang="en-US" sz="2800" b="1" dirty="0">
              <a:latin typeface="Times New Roman" panose="02020603050405020304" pitchFamily="18" charset="0"/>
              <a:ea typeface="微软雅黑" panose="020B0503020204020204" pitchFamily="34" charset="-122"/>
            </a:endParaRPr>
          </a:p>
        </p:txBody>
      </p:sp>
      <p:sp>
        <p:nvSpPr>
          <p:cNvPr id="13" name="Text Box 8"/>
          <p:cNvSpPr txBox="1">
            <a:spLocks noChangeArrowheads="1"/>
          </p:cNvSpPr>
          <p:nvPr/>
        </p:nvSpPr>
        <p:spPr bwMode="auto">
          <a:xfrm>
            <a:off x="5122739" y="4061971"/>
            <a:ext cx="1981373"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Times New Roman" panose="02020603050405020304" pitchFamily="18" charset="0"/>
                <a:ea typeface="微软雅黑" panose="020B0503020204020204" pitchFamily="34" charset="-122"/>
              </a:rPr>
              <a:t>大大加深了中国的半殖民地化程度</a:t>
            </a:r>
            <a:endParaRPr lang="zh-CN" altLang="en-US" sz="2800" b="1" dirty="0">
              <a:latin typeface="Times New Roman" panose="02020603050405020304" pitchFamily="18" charset="0"/>
              <a:ea typeface="微软雅黑" panose="020B0503020204020204" pitchFamily="34" charset="-122"/>
            </a:endParaRPr>
          </a:p>
        </p:txBody>
      </p:sp>
      <p:sp>
        <p:nvSpPr>
          <p:cNvPr id="14" name="AutoShape 9"/>
          <p:cNvSpPr>
            <a:spLocks noChangeArrowheads="1"/>
          </p:cNvSpPr>
          <p:nvPr/>
        </p:nvSpPr>
        <p:spPr bwMode="auto">
          <a:xfrm>
            <a:off x="7032625" y="4132263"/>
            <a:ext cx="914400" cy="304800"/>
          </a:xfrm>
          <a:prstGeom prst="rightArrow">
            <a:avLst>
              <a:gd name="adj1" fmla="val 50000"/>
              <a:gd name="adj2" fmla="val 75000"/>
            </a:avLst>
          </a:prstGeom>
          <a:solidFill>
            <a:schemeClr val="tx1"/>
          </a:solidFill>
          <a:ln w="9525">
            <a:solidFill>
              <a:schemeClr val="tx1"/>
            </a:solidFill>
            <a:miter lim="800000"/>
          </a:ln>
        </p:spPr>
        <p:txBody>
          <a:bodyPr wrap="none" anchor="ctr"/>
          <a:lstStyle/>
          <a:p>
            <a:endParaRPr lang="zh-CN" altLang="en-US" dirty="0">
              <a:latin typeface="Arial" panose="020B0604020202020204" pitchFamily="34" charset="0"/>
              <a:ea typeface="微软雅黑" panose="020B0503020204020204" pitchFamily="34" charset="-122"/>
            </a:endParaRPr>
          </a:p>
        </p:txBody>
      </p:sp>
      <p:sp>
        <p:nvSpPr>
          <p:cNvPr id="15" name="Text Box 10"/>
          <p:cNvSpPr txBox="1">
            <a:spLocks noChangeArrowheads="1"/>
          </p:cNvSpPr>
          <p:nvPr/>
        </p:nvSpPr>
        <p:spPr bwMode="auto">
          <a:xfrm>
            <a:off x="8040688" y="3532098"/>
            <a:ext cx="216058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200" b="1" dirty="0">
                <a:latin typeface="Times New Roman" panose="02020603050405020304" pitchFamily="18" charset="0"/>
                <a:ea typeface="微软雅黑" panose="020B0503020204020204" pitchFamily="34" charset="-122"/>
              </a:rPr>
              <a:t>民族危机空前严重</a:t>
            </a:r>
            <a:endParaRPr lang="zh-CN" altLang="en-US" sz="3200" b="1" dirty="0">
              <a:latin typeface="Times New Roman" panose="02020603050405020304" pitchFamily="18" charset="0"/>
              <a:ea typeface="微软雅黑" panose="020B0503020204020204" pitchFamily="34" charset="-122"/>
            </a:endParaRPr>
          </a:p>
        </p:txBody>
      </p:sp>
      <p:pic>
        <p:nvPicPr>
          <p:cNvPr id="8206" name="图片 1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256240" y="1779337"/>
            <a:ext cx="1404937" cy="1601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4103"/>
          <p:cNvSpPr txBox="1">
            <a:spLocks noChangeArrowheads="1"/>
          </p:cNvSpPr>
          <p:nvPr/>
        </p:nvSpPr>
        <p:spPr bwMode="auto">
          <a:xfrm>
            <a:off x="386609" y="428842"/>
            <a:ext cx="2898032" cy="710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170" tIns="46990" rIns="90170" bIns="4699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ln w="22225">
                  <a:solidFill>
                    <a:schemeClr val="accent2"/>
                  </a:solidFill>
                  <a:prstDash val="solid"/>
                </a:ln>
                <a:solidFill>
                  <a:schemeClr val="accent2">
                    <a:lumMod val="40000"/>
                    <a:lumOff val="60000"/>
                  </a:schemeClr>
                </a:solidFill>
                <a:latin typeface="微软雅黑" panose="020B0503020204020204" pitchFamily="34" charset="-122"/>
                <a:ea typeface="微软雅黑" panose="020B0503020204020204" pitchFamily="34" charset="-122"/>
              </a:rPr>
              <a:t>戊戌变法</a:t>
            </a:r>
            <a:endParaRPr lang="zh-CN" altLang="zh-CN" sz="4000" b="1" dirty="0">
              <a:ln w="22225">
                <a:solidFill>
                  <a:schemeClr val="accent2"/>
                </a:solidFill>
                <a:prstDash val="solid"/>
              </a:ln>
              <a:solidFill>
                <a:schemeClr val="accent2">
                  <a:lumMod val="40000"/>
                  <a:lumOff val="6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100000">
                                          <p:val>
                                            <p:strVal val="#ppt_x"/>
                                          </p:val>
                                        </p:tav>
                                      </p:tavLst>
                                    </p:anim>
                                    <p:anim calcmode="lin" valueType="num">
                                      <p:cBhvr>
                                        <p:cTn id="8"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100000">
                                          <p:val>
                                            <p:strVal val="#ppt_x"/>
                                          </p:val>
                                        </p:tav>
                                      </p:tavLst>
                                    </p:anim>
                                    <p:anim calcmode="lin" valueType="num">
                                      <p:cBhvr>
                                        <p:cTn id="14"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ppt_x</p:attrName>
                                        </p:attrNameLst>
                                      </p:cBhvr>
                                      <p:tavLst>
                                        <p:tav tm="0">
                                          <p:val>
                                            <p:strVal val="0-#ppt_w/2"/>
                                          </p:val>
                                        </p:tav>
                                        <p:tav tm="100000">
                                          <p:val>
                                            <p:strVal val="#ppt_x"/>
                                          </p:val>
                                        </p:tav>
                                      </p:tavLst>
                                    </p:anim>
                                    <p:anim calcmode="lin" valueType="num">
                                      <p:cBhvr>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ppt_x</p:attrName>
                                        </p:attrNameLst>
                                      </p:cBhvr>
                                      <p:tavLst>
                                        <p:tav tm="0">
                                          <p:val>
                                            <p:strVal val="0-#ppt_w/2"/>
                                          </p:val>
                                        </p:tav>
                                        <p:tav tm="100000">
                                          <p:val>
                                            <p:strVal val="#ppt_x"/>
                                          </p:val>
                                        </p:tav>
                                      </p:tavLst>
                                    </p:anim>
                                    <p:anim calcmode="lin" valueType="num">
                                      <p:cBhvr>
                                        <p:cTn id="2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ppt_x</p:attrName>
                                        </p:attrNameLst>
                                      </p:cBhvr>
                                      <p:tavLst>
                                        <p:tav tm="0">
                                          <p:val>
                                            <p:strVal val="0-#ppt_w/2"/>
                                          </p:val>
                                        </p:tav>
                                        <p:tav tm="100000">
                                          <p:val>
                                            <p:strVal val="#ppt_x"/>
                                          </p:val>
                                        </p:tav>
                                      </p:tavLst>
                                    </p:anim>
                                    <p:anim calcmode="lin" valueType="num">
                                      <p:cBhvr>
                                        <p:cTn id="32"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ppt_x</p:attrName>
                                        </p:attrNameLst>
                                      </p:cBhvr>
                                      <p:tavLst>
                                        <p:tav tm="0">
                                          <p:val>
                                            <p:strVal val="0-#ppt_w/2"/>
                                          </p:val>
                                        </p:tav>
                                        <p:tav tm="100000">
                                          <p:val>
                                            <p:strVal val="#ppt_x"/>
                                          </p:val>
                                        </p:tav>
                                      </p:tavLst>
                                    </p:anim>
                                    <p:anim calcmode="lin" valueType="num">
                                      <p:cBhvr>
                                        <p:cTn id="3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ppt_x</p:attrName>
                                        </p:attrNameLst>
                                      </p:cBhvr>
                                      <p:tavLst>
                                        <p:tav tm="0">
                                          <p:val>
                                            <p:strVal val="0-#ppt_w/2"/>
                                          </p:val>
                                        </p:tav>
                                        <p:tav tm="100000">
                                          <p:val>
                                            <p:strVal val="#ppt_x"/>
                                          </p:val>
                                        </p:tav>
                                      </p:tavLst>
                                    </p:anim>
                                    <p:anim calcmode="lin" valueType="num">
                                      <p:cBhvr>
                                        <p:cTn id="4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6" presetClass="entr" presetSubtype="42"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barn(outHorizontal)">
                                      <p:cBhvr>
                                        <p:cTn id="49" dur="500"/>
                                        <p:tgtEl>
                                          <p:spTgt spid="14"/>
                                        </p:tgtEl>
                                      </p:cBhvr>
                                    </p:animEffect>
                                  </p:childTnLst>
                                </p:cTn>
                              </p:par>
                            </p:childTnLst>
                          </p:cTn>
                        </p:par>
                      </p:childTnLst>
                    </p:cTn>
                  </p:par>
                  <p:par>
                    <p:cTn id="50" fill="hold">
                      <p:stCondLst>
                        <p:cond delay="indefinite"/>
                      </p:stCondLst>
                      <p:childTnLst>
                        <p:par>
                          <p:cTn id="51" fill="hold">
                            <p:stCondLst>
                              <p:cond delay="0"/>
                            </p:stCondLst>
                            <p:childTnLst>
                              <p:par>
                                <p:cTn id="52" presetID="17" presetClass="entr" presetSubtype="10"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bldLvl="0" animBg="1"/>
      <p:bldP spid="10" grpId="0" bldLvl="0" animBg="1"/>
      <p:bldP spid="11" grpId="0" bldLvl="0" animBg="1"/>
      <p:bldP spid="12" grpId="0"/>
      <p:bldP spid="13" grpId="0"/>
      <p:bldP spid="14" grpId="0" bldLvl="0" animBg="1"/>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3"/>
          <p:cNvSpPr>
            <a:spLocks noChangeArrowheads="1"/>
          </p:cNvSpPr>
          <p:nvPr/>
        </p:nvSpPr>
        <p:spPr bwMode="auto">
          <a:xfrm>
            <a:off x="983432" y="400010"/>
            <a:ext cx="7128791" cy="590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lnSpc>
                <a:spcPct val="150000"/>
              </a:lnSpc>
            </a:pPr>
            <a:r>
              <a:rPr lang="zh-CN" altLang="en-US" sz="2800"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 </a:t>
            </a:r>
            <a:r>
              <a:rPr lang="en-US" altLang="zh-CN" sz="2800" b="1" dirty="0">
                <a:latin typeface="微软雅黑" panose="020B0503020204020204" pitchFamily="34" charset="-122"/>
                <a:ea typeface="微软雅黑" panose="020B0503020204020204" pitchFamily="34" charset="-122"/>
              </a:rPr>
              <a:t>1895</a:t>
            </a:r>
            <a:r>
              <a:rPr lang="zh-CN" altLang="en-US" sz="2800" b="1" dirty="0">
                <a:latin typeface="微软雅黑" panose="020B0503020204020204" pitchFamily="34" charset="-122"/>
                <a:ea typeface="微软雅黑" panose="020B0503020204020204" pitchFamily="34" charset="-122"/>
              </a:rPr>
              <a:t>年春，乙未科进士正在北京考完会试，等待发榜。</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马关条约</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内割让台湾及辽东，赔款二万万两的突然消息传至，在北京应试的举人群情激愤。台籍举人更是痛哭流涕。</a:t>
            </a:r>
            <a:r>
              <a:rPr lang="en-US" altLang="zh-CN" sz="2800" b="1" dirty="0">
                <a:latin typeface="微软雅黑" panose="020B0503020204020204" pitchFamily="34" charset="-122"/>
                <a:ea typeface="微软雅黑" panose="020B0503020204020204" pitchFamily="34" charset="-122"/>
              </a:rPr>
              <a:t>4</a:t>
            </a:r>
            <a:r>
              <a:rPr lang="zh-CN" altLang="en-US" sz="2800" b="1" dirty="0">
                <a:latin typeface="微软雅黑" panose="020B0503020204020204" pitchFamily="34" charset="-122"/>
                <a:ea typeface="微软雅黑" panose="020B0503020204020204" pitchFamily="34" charset="-122"/>
              </a:rPr>
              <a:t>月</a:t>
            </a:r>
            <a:r>
              <a:rPr lang="en-US" altLang="zh-CN" sz="2800" b="1" dirty="0">
                <a:latin typeface="微软雅黑" panose="020B0503020204020204" pitchFamily="34" charset="-122"/>
                <a:ea typeface="微软雅黑" panose="020B0503020204020204" pitchFamily="34" charset="-122"/>
              </a:rPr>
              <a:t>22</a:t>
            </a:r>
            <a:r>
              <a:rPr lang="zh-CN" altLang="en-US" sz="2800" b="1" dirty="0">
                <a:latin typeface="微软雅黑" panose="020B0503020204020204" pitchFamily="34" charset="-122"/>
                <a:ea typeface="微软雅黑" panose="020B0503020204020204" pitchFamily="34" charset="-122"/>
              </a:rPr>
              <a:t>日，康有为、梁启超写成一万八千字的“上今上皇帝书”，十八省举人响应，一千二百多人连署。</a:t>
            </a:r>
            <a:r>
              <a:rPr lang="en-US" altLang="zh-CN" sz="2800" b="1" dirty="0">
                <a:latin typeface="微软雅黑" panose="020B0503020204020204" pitchFamily="34" charset="-122"/>
                <a:ea typeface="微软雅黑" panose="020B0503020204020204" pitchFamily="34" charset="-122"/>
              </a:rPr>
              <a:t>5</a:t>
            </a:r>
            <a:r>
              <a:rPr lang="zh-CN" altLang="en-US" sz="2800" b="1" dirty="0">
                <a:latin typeface="微软雅黑" panose="020B0503020204020204" pitchFamily="34" charset="-122"/>
                <a:ea typeface="微软雅黑" panose="020B0503020204020204" pitchFamily="34" charset="-122"/>
              </a:rPr>
              <a:t>月</a:t>
            </a:r>
            <a:r>
              <a:rPr lang="en-US" altLang="zh-CN" sz="2800" b="1" dirty="0">
                <a:latin typeface="微软雅黑" panose="020B0503020204020204" pitchFamily="34" charset="-122"/>
                <a:ea typeface="微软雅黑" panose="020B0503020204020204" pitchFamily="34" charset="-122"/>
              </a:rPr>
              <a:t>2</a:t>
            </a:r>
            <a:r>
              <a:rPr lang="zh-CN" altLang="en-US" sz="2800" b="1" dirty="0">
                <a:latin typeface="微软雅黑" panose="020B0503020204020204" pitchFamily="34" charset="-122"/>
                <a:ea typeface="微软雅黑" panose="020B0503020204020204" pitchFamily="34" charset="-122"/>
              </a:rPr>
              <a:t>日，由康、梁二人带领，十八省举人与数千市民集“都察院”门前请代奏。 </a:t>
            </a:r>
            <a:endParaRPr lang="zh-CN" altLang="en-US" sz="2800" b="1" dirty="0">
              <a:latin typeface="微软雅黑" panose="020B0503020204020204" pitchFamily="34" charset="-122"/>
              <a:ea typeface="微软雅黑" panose="020B0503020204020204" pitchFamily="34" charset="-122"/>
            </a:endParaRPr>
          </a:p>
        </p:txBody>
      </p:sp>
      <p:pic>
        <p:nvPicPr>
          <p:cNvPr id="17411" name="Picture 2" descr="无标题"/>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328248" y="1772816"/>
            <a:ext cx="2854325" cy="393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p:cTn id="7" dur="500" fill="hold"/>
                                        <p:tgtEl>
                                          <p:spTgt spid="17411"/>
                                        </p:tgtEl>
                                        <p:attrNameLst>
                                          <p:attrName>ppt_w</p:attrName>
                                        </p:attrNameLst>
                                      </p:cBhvr>
                                      <p:tavLst>
                                        <p:tav tm="0">
                                          <p:val>
                                            <p:fltVal val="0"/>
                                          </p:val>
                                        </p:tav>
                                        <p:tav tm="100000">
                                          <p:val>
                                            <p:strVal val="#ppt_w"/>
                                          </p:val>
                                        </p:tav>
                                      </p:tavLst>
                                    </p:anim>
                                    <p:anim calcmode="lin" valueType="num">
                                      <p:cBhvr>
                                        <p:cTn id="8" dur="500" fill="hold"/>
                                        <p:tgtEl>
                                          <p:spTgt spid="17411"/>
                                        </p:tgtEl>
                                        <p:attrNameLst>
                                          <p:attrName>ppt_h</p:attrName>
                                        </p:attrNameLst>
                                      </p:cBhvr>
                                      <p:tavLst>
                                        <p:tav tm="0">
                                          <p:val>
                                            <p:fltVal val="0"/>
                                          </p:val>
                                        </p:tav>
                                        <p:tav tm="100000">
                                          <p:val>
                                            <p:strVal val="#ppt_h"/>
                                          </p:val>
                                        </p:tav>
                                      </p:tavLst>
                                    </p:anim>
                                    <p:animEffect transition="in" filter="fade">
                                      <p:cBhvr>
                                        <p:cTn id="9" dur="5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矩形 1"/>
          <p:cNvSpPr>
            <a:spLocks noChangeArrowheads="1"/>
          </p:cNvSpPr>
          <p:nvPr/>
        </p:nvSpPr>
        <p:spPr bwMode="auto">
          <a:xfrm>
            <a:off x="1559496" y="188640"/>
            <a:ext cx="900100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3200" b="1" dirty="0">
                <a:solidFill>
                  <a:srgbClr val="0000FF"/>
                </a:solidFill>
                <a:latin typeface="微软雅黑" panose="020B0503020204020204" pitchFamily="34" charset="-122"/>
                <a:ea typeface="微软雅黑" panose="020B0503020204020204" pitchFamily="34" charset="-122"/>
              </a:rPr>
              <a:t>材料一 </a:t>
            </a:r>
            <a:r>
              <a:rPr lang="en-US" altLang="zh-CN" sz="3200" b="1" dirty="0">
                <a:solidFill>
                  <a:srgbClr val="0000FF"/>
                </a:solidFill>
                <a:latin typeface="微软雅黑" panose="020B0503020204020204" pitchFamily="34" charset="-122"/>
                <a:ea typeface="微软雅黑" panose="020B0503020204020204" pitchFamily="34" charset="-122"/>
              </a:rPr>
              <a:t> </a:t>
            </a:r>
            <a:r>
              <a:rPr lang="zh-CN" altLang="zh-CN" sz="3200" b="1" dirty="0">
                <a:latin typeface="微软雅黑" panose="020B0503020204020204" pitchFamily="34" charset="-122"/>
                <a:ea typeface="微软雅黑" panose="020B0503020204020204" pitchFamily="34" charset="-122"/>
              </a:rPr>
              <a:t>世变小，则治世法因之小变；世变大，则治世法因之大变。</a:t>
            </a:r>
            <a:endParaRPr lang="zh-CN" altLang="zh-CN" sz="3200" b="1" dirty="0">
              <a:latin typeface="微软雅黑" panose="020B0503020204020204" pitchFamily="34" charset="-122"/>
              <a:ea typeface="微软雅黑" panose="020B0503020204020204" pitchFamily="34" charset="-122"/>
            </a:endParaRPr>
          </a:p>
          <a:p>
            <a:pPr>
              <a:lnSpc>
                <a:spcPct val="150000"/>
              </a:lnSpc>
            </a:pPr>
            <a:r>
              <a:rPr lang="zh-CN" altLang="zh-CN" sz="3200" b="1" dirty="0">
                <a:solidFill>
                  <a:srgbClr val="0000FF"/>
                </a:solidFill>
                <a:latin typeface="微软雅黑" panose="020B0503020204020204" pitchFamily="34" charset="-122"/>
                <a:ea typeface="微软雅黑" panose="020B0503020204020204" pitchFamily="34" charset="-122"/>
              </a:rPr>
              <a:t>材料二 </a:t>
            </a:r>
            <a:r>
              <a:rPr lang="en-US" altLang="zh-CN" sz="3200" b="1" dirty="0">
                <a:solidFill>
                  <a:srgbClr val="0000FF"/>
                </a:solidFill>
                <a:latin typeface="微软雅黑" panose="020B0503020204020204" pitchFamily="34" charset="-122"/>
                <a:ea typeface="微软雅黑" panose="020B0503020204020204" pitchFamily="34" charset="-122"/>
              </a:rPr>
              <a:t> </a:t>
            </a:r>
            <a:r>
              <a:rPr lang="zh-CN" altLang="zh-CN" sz="3200" b="1" dirty="0">
                <a:latin typeface="微软雅黑" panose="020B0503020204020204" pitchFamily="34" charset="-122"/>
                <a:ea typeface="微软雅黑" panose="020B0503020204020204" pitchFamily="34" charset="-122"/>
              </a:rPr>
              <a:t>《易》曰：“穷则变，变则通。”知天下事未有久而不变者也。</a:t>
            </a:r>
            <a:endParaRPr lang="zh-CN" altLang="zh-CN" sz="3200" b="1" dirty="0">
              <a:latin typeface="微软雅黑" panose="020B0503020204020204" pitchFamily="34" charset="-122"/>
              <a:ea typeface="微软雅黑" panose="020B0503020204020204" pitchFamily="34" charset="-122"/>
            </a:endParaRPr>
          </a:p>
        </p:txBody>
      </p:sp>
      <p:pic>
        <p:nvPicPr>
          <p:cNvPr id="10242" name="Picture 3" descr="Cgqg11ZmPUGAezKcAAAy1sZeQyA74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645275" y="3140968"/>
            <a:ext cx="37719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a:spLocks noChangeArrowheads="1"/>
          </p:cNvSpPr>
          <p:nvPr/>
        </p:nvSpPr>
        <p:spPr bwMode="auto">
          <a:xfrm>
            <a:off x="1559496" y="3190324"/>
            <a:ext cx="4824536"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3200" b="1" dirty="0">
                <a:solidFill>
                  <a:srgbClr val="FF0000"/>
                </a:solidFill>
                <a:latin typeface="微软雅黑" panose="020B0503020204020204" pitchFamily="34" charset="-122"/>
                <a:ea typeface="微软雅黑" panose="020B0503020204020204" pitchFamily="34" charset="-122"/>
              </a:rPr>
              <a:t>为什么会有那么多应试举人要求拒签</a:t>
            </a:r>
            <a:r>
              <a:rPr lang="en-US" altLang="zh-CN" sz="3200" b="1" dirty="0">
                <a:solidFill>
                  <a:srgbClr val="FF0000"/>
                </a:solidFill>
                <a:latin typeface="微软雅黑" panose="020B0503020204020204" pitchFamily="34" charset="-122"/>
                <a:ea typeface="微软雅黑" panose="020B0503020204020204" pitchFamily="34" charset="-122"/>
              </a:rPr>
              <a:t>《</a:t>
            </a:r>
            <a:r>
              <a:rPr lang="zh-CN" altLang="en-US" sz="3200" b="1" dirty="0">
                <a:solidFill>
                  <a:srgbClr val="FF0000"/>
                </a:solidFill>
                <a:latin typeface="微软雅黑" panose="020B0503020204020204" pitchFamily="34" charset="-122"/>
                <a:ea typeface="微软雅黑" panose="020B0503020204020204" pitchFamily="34" charset="-122"/>
              </a:rPr>
              <a:t>马关条约</a:t>
            </a:r>
            <a:r>
              <a:rPr lang="en-US" altLang="zh-CN" sz="3200" b="1" dirty="0">
                <a:solidFill>
                  <a:srgbClr val="FF0000"/>
                </a:solidFill>
                <a:latin typeface="微软雅黑" panose="020B0503020204020204" pitchFamily="34" charset="-122"/>
                <a:ea typeface="微软雅黑" panose="020B0503020204020204" pitchFamily="34" charset="-122"/>
              </a:rPr>
              <a:t>》</a:t>
            </a:r>
            <a:r>
              <a:rPr lang="zh-CN" altLang="en-US" sz="3200" b="1" dirty="0">
                <a:solidFill>
                  <a:srgbClr val="FF0000"/>
                </a:solidFill>
                <a:latin typeface="微软雅黑" panose="020B0503020204020204" pitchFamily="34" charset="-122"/>
                <a:ea typeface="微软雅黑" panose="020B0503020204020204" pitchFamily="34" charset="-122"/>
              </a:rPr>
              <a:t>？为什么人们在要求拒签条约的同时又请求变法？</a:t>
            </a:r>
            <a:endParaRPr lang="zh-CN" altLang="zh-CN" sz="3200" b="1"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2" descr="《公车上书》封面和首页"/>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816080" y="3140968"/>
            <a:ext cx="3643313" cy="272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0" name="矩形 2"/>
          <p:cNvSpPr>
            <a:spLocks noChangeArrowheads="1"/>
          </p:cNvSpPr>
          <p:nvPr/>
        </p:nvSpPr>
        <p:spPr bwMode="auto">
          <a:xfrm>
            <a:off x="1343472" y="549275"/>
            <a:ext cx="9505056" cy="3707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3200" b="1" dirty="0">
                <a:solidFill>
                  <a:srgbClr val="0000FF"/>
                </a:solidFill>
                <a:ea typeface="微软雅黑" panose="020B0503020204020204" pitchFamily="34" charset="-122"/>
              </a:rPr>
              <a:t>       </a:t>
            </a:r>
            <a:r>
              <a:rPr lang="zh-CN" altLang="zh-CN" sz="3200" b="1" dirty="0">
                <a:solidFill>
                  <a:srgbClr val="0000FF"/>
                </a:solidFill>
                <a:ea typeface="微软雅黑" panose="020B0503020204020204" pitchFamily="34" charset="-122"/>
              </a:rPr>
              <a:t>《马关条约》签订后，帝国主义国家在中国掀起了瓜分中国的狂潮，民族危机严重。这一危机深深地刺激了国人的觉醒，激起了以康梁为代表的资产阶级维新派追求独立自强的</a:t>
            </a:r>
            <a:endParaRPr lang="en-US" altLang="zh-CN" sz="3200" b="1" dirty="0">
              <a:solidFill>
                <a:srgbClr val="0000FF"/>
              </a:solidFill>
              <a:ea typeface="微软雅黑" panose="020B0503020204020204" pitchFamily="34" charset="-122"/>
            </a:endParaRPr>
          </a:p>
          <a:p>
            <a:pPr>
              <a:lnSpc>
                <a:spcPct val="150000"/>
              </a:lnSpc>
            </a:pPr>
            <a:r>
              <a:rPr lang="zh-CN" altLang="zh-CN" sz="3200" b="1" dirty="0">
                <a:solidFill>
                  <a:srgbClr val="0000FF"/>
                </a:solidFill>
                <a:ea typeface="微软雅黑" panose="020B0503020204020204" pitchFamily="34" charset="-122"/>
              </a:rPr>
              <a:t>激情与呼号，变法呼之欲出。</a:t>
            </a:r>
            <a:endParaRPr lang="zh-CN" altLang="en-US" sz="3200" b="1" dirty="0">
              <a:solidFill>
                <a:srgbClr val="0000FF"/>
              </a:solidFill>
              <a:ea typeface="微软雅黑" panose="020B0503020204020204" pitchFamily="34" charset="-122"/>
            </a:endParaRPr>
          </a:p>
        </p:txBody>
      </p:sp>
    </p:spTree>
  </p:cSld>
  <p:clrMapOvr>
    <a:masterClrMapping/>
  </p:clrMapOvr>
  <p:transition spd="slow">
    <p:split orient="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1774825" y="333374"/>
            <a:ext cx="360045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Times New Roman" panose="02020603050405020304" pitchFamily="18" charset="0"/>
                <a:ea typeface="微软雅黑" panose="020B0503020204020204" pitchFamily="34" charset="-122"/>
              </a:rPr>
              <a:t>维新思想的传播</a:t>
            </a:r>
            <a:endParaRPr lang="zh-CN" altLang="en-US" sz="3600" b="1" dirty="0">
              <a:latin typeface="Times New Roman" panose="02020603050405020304" pitchFamily="18" charset="0"/>
              <a:ea typeface="微软雅黑" panose="020B0503020204020204" pitchFamily="34" charset="-122"/>
            </a:endParaRPr>
          </a:p>
        </p:txBody>
      </p:sp>
      <p:sp>
        <p:nvSpPr>
          <p:cNvPr id="3" name="矩形 7174"/>
          <p:cNvSpPr>
            <a:spLocks noChangeArrowheads="1"/>
          </p:cNvSpPr>
          <p:nvPr/>
        </p:nvSpPr>
        <p:spPr bwMode="auto">
          <a:xfrm>
            <a:off x="2027238" y="1606550"/>
            <a:ext cx="1906587" cy="534035"/>
          </a:xfrm>
          <a:prstGeom prst="rect">
            <a:avLst/>
          </a:prstGeom>
          <a:noFill/>
          <a:ln w="38100">
            <a:solidFill>
              <a:srgbClr val="0000FF"/>
            </a:solidFill>
            <a:bevel/>
          </a:ln>
          <a:extLst>
            <a:ext uri="{909E8E84-426E-40DD-AFC4-6F175D3DCCD1}">
              <a14:hiddenFill xmlns:a14="http://schemas.microsoft.com/office/drawing/2010/main">
                <a:solidFill>
                  <a:srgbClr val="FFFFFF"/>
                </a:solidFill>
              </a14:hiddenFill>
            </a:ext>
          </a:extLst>
        </p:spPr>
        <p:txBody>
          <a:bodyPr>
            <a:spAutoFit/>
          </a:bodyPr>
          <a:lstStyle/>
          <a:p>
            <a:pPr>
              <a:lnSpc>
                <a:spcPct val="90000"/>
              </a:lnSpc>
              <a:spcBef>
                <a:spcPct val="20000"/>
              </a:spcBef>
            </a:pPr>
            <a:r>
              <a:rPr lang="zh-CN" altLang="en-US" sz="3200" b="1" dirty="0">
                <a:latin typeface="文鼎CS大黑"/>
                <a:ea typeface="微软雅黑" panose="020B0503020204020204" pitchFamily="34" charset="-122"/>
              </a:rPr>
              <a:t>组织学会</a:t>
            </a:r>
            <a:endParaRPr lang="zh-CN" altLang="en-US" sz="3200" b="1" dirty="0">
              <a:latin typeface="文鼎CS大黑"/>
              <a:ea typeface="微软雅黑" panose="020B0503020204020204" pitchFamily="34" charset="-122"/>
            </a:endParaRPr>
          </a:p>
        </p:txBody>
      </p:sp>
      <p:sp>
        <p:nvSpPr>
          <p:cNvPr id="4" name="矩形 7174"/>
          <p:cNvSpPr>
            <a:spLocks noChangeArrowheads="1"/>
          </p:cNvSpPr>
          <p:nvPr/>
        </p:nvSpPr>
        <p:spPr bwMode="auto">
          <a:xfrm>
            <a:off x="2101850" y="3614738"/>
            <a:ext cx="1906588" cy="534035"/>
          </a:xfrm>
          <a:prstGeom prst="rect">
            <a:avLst/>
          </a:prstGeom>
          <a:noFill/>
          <a:ln w="38100">
            <a:solidFill>
              <a:srgbClr val="0000FF"/>
            </a:solidFill>
            <a:bevel/>
          </a:ln>
          <a:extLst>
            <a:ext uri="{909E8E84-426E-40DD-AFC4-6F175D3DCCD1}">
              <a14:hiddenFill xmlns:a14="http://schemas.microsoft.com/office/drawing/2010/main">
                <a:solidFill>
                  <a:srgbClr val="FFFFFF"/>
                </a:solidFill>
              </a14:hiddenFill>
            </a:ext>
          </a:extLst>
        </p:spPr>
        <p:txBody>
          <a:bodyPr>
            <a:spAutoFit/>
          </a:bodyPr>
          <a:lstStyle/>
          <a:p>
            <a:pPr>
              <a:lnSpc>
                <a:spcPct val="90000"/>
              </a:lnSpc>
              <a:spcBef>
                <a:spcPct val="20000"/>
              </a:spcBef>
            </a:pPr>
            <a:r>
              <a:rPr lang="zh-CN" altLang="en-US" sz="3200" b="1" dirty="0">
                <a:latin typeface="文鼎CS大黑"/>
                <a:ea typeface="微软雅黑" panose="020B0503020204020204" pitchFamily="34" charset="-122"/>
              </a:rPr>
              <a:t>创办报刊</a:t>
            </a:r>
            <a:endParaRPr lang="zh-CN" altLang="en-US" sz="3200" b="1" dirty="0">
              <a:latin typeface="文鼎CS大黑"/>
              <a:ea typeface="微软雅黑" panose="020B0503020204020204" pitchFamily="34" charset="-122"/>
            </a:endParaRPr>
          </a:p>
        </p:txBody>
      </p:sp>
      <p:pic>
        <p:nvPicPr>
          <p:cNvPr id="5" name="图片 11286" descr="戊戌变法时学会学堂报馆分布图"/>
          <p:cNvPicPr>
            <a:picLocks noChangeAspect="1" noChangeArrowheads="1"/>
          </p:cNvPicPr>
          <p:nvPr/>
        </p:nvPicPr>
        <p:blipFill>
          <a:blip r:embed="rId1">
            <a:extLst>
              <a:ext uri="{28A0092B-C50C-407E-A947-70E740481C1C}">
                <a14:useLocalDpi xmlns:a14="http://schemas.microsoft.com/office/drawing/2010/main" val="0"/>
              </a:ext>
            </a:extLst>
          </a:blip>
          <a:srcRect l="14941" t="9761" r="21178" b="6950"/>
          <a:stretch>
            <a:fillRect/>
          </a:stretch>
        </p:blipFill>
        <p:spPr bwMode="auto">
          <a:xfrm>
            <a:off x="4943475" y="1035050"/>
            <a:ext cx="5489575" cy="5562600"/>
          </a:xfrm>
          <a:prstGeom prst="rect">
            <a:avLst/>
          </a:prstGeom>
        </p:spPr>
        <p:style>
          <a:lnRef idx="2">
            <a:schemeClr val="dk1"/>
          </a:lnRef>
          <a:fillRef idx="1">
            <a:schemeClr val="lt1"/>
          </a:fillRef>
          <a:effectRef idx="0">
            <a:schemeClr val="dk1"/>
          </a:effectRef>
          <a:fontRef idx="minor">
            <a:schemeClr val="dk1"/>
          </a:fontRef>
        </p:style>
      </p:pic>
      <p:sp>
        <p:nvSpPr>
          <p:cNvPr id="6" name="文本框 11287"/>
          <p:cNvSpPr txBox="1">
            <a:spLocks noChangeArrowheads="1"/>
          </p:cNvSpPr>
          <p:nvPr/>
        </p:nvSpPr>
        <p:spPr bwMode="auto">
          <a:xfrm>
            <a:off x="8905875" y="4006850"/>
            <a:ext cx="1331913" cy="368300"/>
          </a:xfrm>
          <a:prstGeom prst="rect">
            <a:avLst/>
          </a:prstGeom>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b="1">
                <a:latin typeface="微软雅黑" panose="020B0503020204020204" pitchFamily="34" charset="-122"/>
                <a:ea typeface="微软雅黑" panose="020B0503020204020204" pitchFamily="34" charset="-122"/>
                <a:cs typeface="仿宋_GB2312"/>
              </a:rPr>
              <a:t>《</a:t>
            </a:r>
            <a:r>
              <a:rPr lang="zh-CN" altLang="en-US" b="1">
                <a:latin typeface="微软雅黑" panose="020B0503020204020204" pitchFamily="34" charset="-122"/>
                <a:ea typeface="微软雅黑" panose="020B0503020204020204" pitchFamily="34" charset="-122"/>
                <a:cs typeface="仿宋_GB2312"/>
              </a:rPr>
              <a:t>时务报</a:t>
            </a:r>
            <a:r>
              <a:rPr lang="en-US" altLang="zh-CN" b="1">
                <a:latin typeface="微软雅黑" panose="020B0503020204020204" pitchFamily="34" charset="-122"/>
                <a:ea typeface="微软雅黑" panose="020B0503020204020204" pitchFamily="34" charset="-122"/>
                <a:cs typeface="仿宋_GB2312"/>
              </a:rPr>
              <a:t>》</a:t>
            </a:r>
            <a:endParaRPr lang="en-US" altLang="zh-CN" b="1">
              <a:latin typeface="微软雅黑" panose="020B0503020204020204" pitchFamily="34" charset="-122"/>
              <a:ea typeface="微软雅黑" panose="020B0503020204020204" pitchFamily="34" charset="-122"/>
              <a:cs typeface="仿宋_GB2312"/>
            </a:endParaRPr>
          </a:p>
        </p:txBody>
      </p:sp>
      <p:sp>
        <p:nvSpPr>
          <p:cNvPr id="7" name="矩形 11289"/>
          <p:cNvSpPr>
            <a:spLocks noChangeArrowheads="1"/>
          </p:cNvSpPr>
          <p:nvPr/>
        </p:nvSpPr>
        <p:spPr bwMode="auto">
          <a:xfrm>
            <a:off x="6750050" y="1066385"/>
            <a:ext cx="1001713" cy="547688"/>
          </a:xfrm>
          <a:prstGeom prst="rect">
            <a:avLst/>
          </a:prstGeom>
        </p:spPr>
        <p:style>
          <a:lnRef idx="2">
            <a:schemeClr val="dk1"/>
          </a:lnRef>
          <a:fillRef idx="1">
            <a:schemeClr val="lt1"/>
          </a:fillRef>
          <a:effectRef idx="0">
            <a:schemeClr val="dk1"/>
          </a:effectRef>
          <a:fontRef idx="minor">
            <a:schemeClr val="dk1"/>
          </a:fontRef>
        </p:style>
        <p:txBody>
          <a:bodyPr anchor="ctr"/>
          <a:lstStyle/>
          <a:p>
            <a:r>
              <a:rPr lang="zh-CN" altLang="en-US" b="1" dirty="0">
                <a:latin typeface="微软雅黑" panose="020B0503020204020204" pitchFamily="34" charset="-122"/>
                <a:ea typeface="微软雅黑" panose="020B0503020204020204" pitchFamily="34" charset="-122"/>
                <a:cs typeface="仿宋_GB2312"/>
              </a:rPr>
              <a:t> 强学会</a:t>
            </a:r>
            <a:endParaRPr lang="en-US" altLang="zh-CN" b="1" dirty="0">
              <a:latin typeface="微软雅黑" panose="020B0503020204020204" pitchFamily="34" charset="-122"/>
              <a:ea typeface="微软雅黑" panose="020B0503020204020204" pitchFamily="34" charset="-122"/>
              <a:cs typeface="仿宋_GB2312"/>
            </a:endParaRPr>
          </a:p>
        </p:txBody>
      </p:sp>
      <p:sp>
        <p:nvSpPr>
          <p:cNvPr id="8" name="Rectangle 30"/>
          <p:cNvSpPr>
            <a:spLocks noChangeArrowheads="1"/>
          </p:cNvSpPr>
          <p:nvPr/>
        </p:nvSpPr>
        <p:spPr bwMode="auto">
          <a:xfrm>
            <a:off x="2257425" y="2260600"/>
            <a:ext cx="159385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200" b="1" dirty="0">
                <a:latin typeface="微软雅黑" panose="020B0503020204020204" pitchFamily="34" charset="-122"/>
                <a:ea typeface="微软雅黑" panose="020B0503020204020204" pitchFamily="34" charset="-122"/>
              </a:rPr>
              <a:t>强学会 </a:t>
            </a:r>
            <a:endParaRPr lang="zh-CN" altLang="en-US" sz="3200" b="1" dirty="0">
              <a:latin typeface="微软雅黑" panose="020B0503020204020204" pitchFamily="34" charset="-122"/>
              <a:ea typeface="微软雅黑" panose="020B0503020204020204" pitchFamily="34" charset="-122"/>
            </a:endParaRPr>
          </a:p>
        </p:txBody>
      </p:sp>
      <p:sp>
        <p:nvSpPr>
          <p:cNvPr id="9" name="Rectangle 30"/>
          <p:cNvSpPr>
            <a:spLocks noChangeArrowheads="1"/>
          </p:cNvSpPr>
          <p:nvPr/>
        </p:nvSpPr>
        <p:spPr bwMode="auto">
          <a:xfrm>
            <a:off x="1952625" y="4213225"/>
            <a:ext cx="2205038" cy="1322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200" b="1" dirty="0">
                <a:latin typeface="微软雅黑" panose="020B0503020204020204" pitchFamily="34" charset="-122"/>
                <a:ea typeface="微软雅黑" panose="020B0503020204020204" pitchFamily="34" charset="-122"/>
              </a:rPr>
              <a:t>《时务报》</a:t>
            </a:r>
            <a:endParaRPr lang="zh-CN" altLang="en-US" sz="3200" b="1" dirty="0">
              <a:latin typeface="微软雅黑" panose="020B0503020204020204" pitchFamily="34" charset="-122"/>
              <a:ea typeface="微软雅黑" panose="020B0503020204020204" pitchFamily="34" charset="-122"/>
            </a:endParaRPr>
          </a:p>
          <a:p>
            <a:pPr>
              <a:spcBef>
                <a:spcPct val="50000"/>
              </a:spcBef>
            </a:pPr>
            <a:r>
              <a:rPr lang="zh-CN" altLang="en-US" sz="3200" b="1" dirty="0">
                <a:latin typeface="微软雅黑" panose="020B0503020204020204" pitchFamily="34" charset="-122"/>
                <a:ea typeface="微软雅黑" panose="020B0503020204020204" pitchFamily="34" charset="-122"/>
              </a:rPr>
              <a:t>《国闻报》</a:t>
            </a:r>
            <a:endParaRPr lang="zh-CN" altLang="en-US" sz="3200" b="1" dirty="0">
              <a:latin typeface="微软雅黑" panose="020B0503020204020204" pitchFamily="34" charset="-122"/>
              <a:ea typeface="微软雅黑" panose="020B0503020204020204" pitchFamily="34" charset="-122"/>
            </a:endParaRPr>
          </a:p>
        </p:txBody>
      </p:sp>
      <p:sp>
        <p:nvSpPr>
          <p:cNvPr id="10" name="矩形 3"/>
          <p:cNvSpPr>
            <a:spLocks noChangeArrowheads="1"/>
          </p:cNvSpPr>
          <p:nvPr/>
        </p:nvSpPr>
        <p:spPr bwMode="auto">
          <a:xfrm>
            <a:off x="7088188" y="1718848"/>
            <a:ext cx="1250950" cy="547687"/>
          </a:xfrm>
          <a:prstGeom prst="rect">
            <a:avLst/>
          </a:prstGeom>
        </p:spPr>
        <p:style>
          <a:lnRef idx="2">
            <a:schemeClr val="dk1"/>
          </a:lnRef>
          <a:fillRef idx="1">
            <a:schemeClr val="lt1"/>
          </a:fillRef>
          <a:effectRef idx="0">
            <a:schemeClr val="dk1"/>
          </a:effectRef>
          <a:fontRef idx="minor">
            <a:schemeClr val="dk1"/>
          </a:fontRef>
        </p:style>
        <p:txBody>
          <a:bodyPr anchor="ctr"/>
          <a:lstStyle/>
          <a:p>
            <a:r>
              <a:rPr lang="zh-CN" altLang="en-US" b="1" dirty="0">
                <a:latin typeface="微软雅黑" panose="020B0503020204020204" pitchFamily="34" charset="-122"/>
                <a:ea typeface="微软雅黑" panose="020B0503020204020204" pitchFamily="34" charset="-122"/>
                <a:cs typeface="仿宋_GB2312"/>
              </a:rPr>
              <a:t> 《国闻报》</a:t>
            </a:r>
            <a:endParaRPr lang="en-US" altLang="zh-CN" b="1" dirty="0">
              <a:latin typeface="微软雅黑" panose="020B0503020204020204" pitchFamily="34" charset="-122"/>
              <a:ea typeface="微软雅黑" panose="020B0503020204020204" pitchFamily="34" charset="-122"/>
              <a:cs typeface="仿宋_GB231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800" decel="100000"/>
                                        <p:tgtEl>
                                          <p:spTgt spid="3"/>
                                        </p:tgtEl>
                                      </p:cBhvr>
                                    </p:animEffect>
                                    <p:anim calcmode="lin" valueType="num">
                                      <p:cBhvr>
                                        <p:cTn id="14" dur="800" decel="100000" fill="hold"/>
                                        <p:tgtEl>
                                          <p:spTgt spid="3"/>
                                        </p:tgtEl>
                                        <p:attrNameLst>
                                          <p:attrName>style.rotation</p:attrName>
                                        </p:attrNameLst>
                                      </p:cBhvr>
                                      <p:tavLst>
                                        <p:tav tm="0">
                                          <p:val>
                                            <p:fltVal val="-90"/>
                                          </p:val>
                                        </p:tav>
                                        <p:tav tm="100000">
                                          <p:val>
                                            <p:fltVal val="0"/>
                                          </p:val>
                                        </p:tav>
                                      </p:tavLst>
                                    </p:anim>
                                    <p:anim calcmode="lin" valueType="num">
                                      <p:cBhvr>
                                        <p:cTn id="15" dur="800" decel="100000" fill="hold"/>
                                        <p:tgtEl>
                                          <p:spTgt spid="3"/>
                                        </p:tgtEl>
                                        <p:attrNameLst>
                                          <p:attrName>ppt_x</p:attrName>
                                        </p:attrNameLst>
                                      </p:cBhvr>
                                      <p:tavLst>
                                        <p:tav tm="0">
                                          <p:val>
                                            <p:strVal val="#ppt_x+0.4"/>
                                          </p:val>
                                        </p:tav>
                                        <p:tav tm="100000">
                                          <p:val>
                                            <p:strVal val="#ppt_x-0.05"/>
                                          </p:val>
                                        </p:tav>
                                      </p:tavLst>
                                    </p:anim>
                                    <p:anim calcmode="lin" valueType="num">
                                      <p:cBhvr>
                                        <p:cTn id="16" dur="800" decel="100000" fill="hold"/>
                                        <p:tgtEl>
                                          <p:spTgt spid="3"/>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0"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800" decel="100000"/>
                                        <p:tgtEl>
                                          <p:spTgt spid="4"/>
                                        </p:tgtEl>
                                      </p:cBhvr>
                                    </p:animEffect>
                                    <p:anim calcmode="lin" valueType="num">
                                      <p:cBhvr>
                                        <p:cTn id="24" dur="800" decel="100000" fill="hold"/>
                                        <p:tgtEl>
                                          <p:spTgt spid="4"/>
                                        </p:tgtEl>
                                        <p:attrNameLst>
                                          <p:attrName>style.rotation</p:attrName>
                                        </p:attrNameLst>
                                      </p:cBhvr>
                                      <p:tavLst>
                                        <p:tav tm="0">
                                          <p:val>
                                            <p:fltVal val="-90"/>
                                          </p:val>
                                        </p:tav>
                                        <p:tav tm="100000">
                                          <p:val>
                                            <p:fltVal val="0"/>
                                          </p:val>
                                        </p:tav>
                                      </p:tavLst>
                                    </p:anim>
                                    <p:anim calcmode="lin" valueType="num">
                                      <p:cBhvr>
                                        <p:cTn id="25" dur="800" decel="100000" fill="hold"/>
                                        <p:tgtEl>
                                          <p:spTgt spid="4"/>
                                        </p:tgtEl>
                                        <p:attrNameLst>
                                          <p:attrName>ppt_x</p:attrName>
                                        </p:attrNameLst>
                                      </p:cBhvr>
                                      <p:tavLst>
                                        <p:tav tm="0">
                                          <p:val>
                                            <p:strVal val="#ppt_x+0.4"/>
                                          </p:val>
                                        </p:tav>
                                        <p:tav tm="100000">
                                          <p:val>
                                            <p:strVal val="#ppt_x-0.05"/>
                                          </p:val>
                                        </p:tav>
                                      </p:tavLst>
                                    </p:anim>
                                    <p:anim calcmode="lin" valueType="num">
                                      <p:cBhvr>
                                        <p:cTn id="26" dur="800" decel="100000" fill="hold"/>
                                        <p:tgtEl>
                                          <p:spTgt spid="4"/>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ppt_x</p:attrName>
                                        </p:attrNameLst>
                                      </p:cBhvr>
                                      <p:tavLst>
                                        <p:tav tm="0">
                                          <p:val>
                                            <p:strVal val="#ppt_x"/>
                                          </p:val>
                                        </p:tav>
                                        <p:tav tm="100000">
                                          <p:val>
                                            <p:strVal val="#ppt_x"/>
                                          </p:val>
                                        </p:tav>
                                      </p:tavLst>
                                    </p:anim>
                                    <p:anim calcmode="lin" valueType="num">
                                      <p:cBhvr>
                                        <p:cTn id="3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ppt_x</p:attrName>
                                        </p:attrNameLst>
                                      </p:cBhvr>
                                      <p:tavLst>
                                        <p:tav tm="0">
                                          <p:val>
                                            <p:strVal val="#ppt_x"/>
                                          </p:val>
                                        </p:tav>
                                        <p:tav tm="100000">
                                          <p:val>
                                            <p:strVal val="#ppt_x"/>
                                          </p:val>
                                        </p:tav>
                                      </p:tavLst>
                                    </p:anim>
                                    <p:anim calcmode="lin" valueType="num">
                                      <p:cBhvr>
                                        <p:cTn id="4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30" presetClass="entr" presetSubtype="0"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fade">
                                      <p:cBhvr>
                                        <p:cTn id="45" dur="800" decel="100000"/>
                                        <p:tgtEl>
                                          <p:spTgt spid="5"/>
                                        </p:tgtEl>
                                      </p:cBhvr>
                                    </p:animEffect>
                                    <p:anim calcmode="lin" valueType="num">
                                      <p:cBhvr>
                                        <p:cTn id="46" dur="800" decel="100000" fill="hold"/>
                                        <p:tgtEl>
                                          <p:spTgt spid="5"/>
                                        </p:tgtEl>
                                        <p:attrNameLst>
                                          <p:attrName>style.rotation</p:attrName>
                                        </p:attrNameLst>
                                      </p:cBhvr>
                                      <p:tavLst>
                                        <p:tav tm="0">
                                          <p:val>
                                            <p:fltVal val="-90"/>
                                          </p:val>
                                        </p:tav>
                                        <p:tav tm="100000">
                                          <p:val>
                                            <p:fltVal val="0"/>
                                          </p:val>
                                        </p:tav>
                                      </p:tavLst>
                                    </p:anim>
                                    <p:anim calcmode="lin" valueType="num">
                                      <p:cBhvr>
                                        <p:cTn id="47" dur="800" decel="100000" fill="hold"/>
                                        <p:tgtEl>
                                          <p:spTgt spid="5"/>
                                        </p:tgtEl>
                                        <p:attrNameLst>
                                          <p:attrName>ppt_x</p:attrName>
                                        </p:attrNameLst>
                                      </p:cBhvr>
                                      <p:tavLst>
                                        <p:tav tm="0">
                                          <p:val>
                                            <p:strVal val="#ppt_x+0.4"/>
                                          </p:val>
                                        </p:tav>
                                        <p:tav tm="100000">
                                          <p:val>
                                            <p:strVal val="#ppt_x-0.05"/>
                                          </p:val>
                                        </p:tav>
                                      </p:tavLst>
                                    </p:anim>
                                    <p:anim calcmode="lin" valueType="num">
                                      <p:cBhvr>
                                        <p:cTn id="48" dur="800" decel="100000" fill="hold"/>
                                        <p:tgtEl>
                                          <p:spTgt spid="5"/>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0" presetClass="entr" presetSubtype="0" fill="hold" grpId="0" nodeType="click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800" decel="100000"/>
                                        <p:tgtEl>
                                          <p:spTgt spid="7"/>
                                        </p:tgtEl>
                                      </p:cBhvr>
                                    </p:animEffect>
                                    <p:anim calcmode="lin" valueType="num">
                                      <p:cBhvr>
                                        <p:cTn id="56" dur="800" decel="100000" fill="hold"/>
                                        <p:tgtEl>
                                          <p:spTgt spid="7"/>
                                        </p:tgtEl>
                                        <p:attrNameLst>
                                          <p:attrName>style.rotation</p:attrName>
                                        </p:attrNameLst>
                                      </p:cBhvr>
                                      <p:tavLst>
                                        <p:tav tm="0">
                                          <p:val>
                                            <p:fltVal val="-90"/>
                                          </p:val>
                                        </p:tav>
                                        <p:tav tm="100000">
                                          <p:val>
                                            <p:fltVal val="0"/>
                                          </p:val>
                                        </p:tav>
                                      </p:tavLst>
                                    </p:anim>
                                    <p:anim calcmode="lin" valueType="num">
                                      <p:cBhvr>
                                        <p:cTn id="57" dur="800" decel="100000" fill="hold"/>
                                        <p:tgtEl>
                                          <p:spTgt spid="7"/>
                                        </p:tgtEl>
                                        <p:attrNameLst>
                                          <p:attrName>ppt_x</p:attrName>
                                        </p:attrNameLst>
                                      </p:cBhvr>
                                      <p:tavLst>
                                        <p:tav tm="0">
                                          <p:val>
                                            <p:strVal val="#ppt_x+0.4"/>
                                          </p:val>
                                        </p:tav>
                                        <p:tav tm="100000">
                                          <p:val>
                                            <p:strVal val="#ppt_x-0.05"/>
                                          </p:val>
                                        </p:tav>
                                      </p:tavLst>
                                    </p:anim>
                                    <p:anim calcmode="lin" valueType="num">
                                      <p:cBhvr>
                                        <p:cTn id="58" dur="800" decel="100000" fill="hold"/>
                                        <p:tgtEl>
                                          <p:spTgt spid="7"/>
                                        </p:tgtEl>
                                        <p:attrNameLst>
                                          <p:attrName>ppt_y</p:attrName>
                                        </p:attrNameLst>
                                      </p:cBhvr>
                                      <p:tavLst>
                                        <p:tav tm="0">
                                          <p:val>
                                            <p:strVal val="#ppt_y-0.4"/>
                                          </p:val>
                                        </p:tav>
                                        <p:tav tm="100000">
                                          <p:val>
                                            <p:strVal val="#ppt_y+0.1"/>
                                          </p:val>
                                        </p:tav>
                                      </p:tavLst>
                                    </p:anim>
                                    <p:anim calcmode="lin" valueType="num">
                                      <p:cBhvr>
                                        <p:cTn id="59"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60"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30" presetClass="entr" presetSubtype="0" fill="hold" grpId="0" nodeType="clickEffect">
                                  <p:stCondLst>
                                    <p:cond delay="0"/>
                                  </p:stCondLst>
                                  <p:childTnLst>
                                    <p:set>
                                      <p:cBhvr>
                                        <p:cTn id="64" dur="1" fill="hold">
                                          <p:stCondLst>
                                            <p:cond delay="0"/>
                                          </p:stCondLst>
                                        </p:cTn>
                                        <p:tgtEl>
                                          <p:spTgt spid="6"/>
                                        </p:tgtEl>
                                        <p:attrNameLst>
                                          <p:attrName>style.visibility</p:attrName>
                                        </p:attrNameLst>
                                      </p:cBhvr>
                                      <p:to>
                                        <p:strVal val="visible"/>
                                      </p:to>
                                    </p:set>
                                    <p:animEffect transition="in" filter="fade">
                                      <p:cBhvr>
                                        <p:cTn id="65" dur="800" decel="100000"/>
                                        <p:tgtEl>
                                          <p:spTgt spid="6"/>
                                        </p:tgtEl>
                                      </p:cBhvr>
                                    </p:animEffect>
                                    <p:anim calcmode="lin" valueType="num">
                                      <p:cBhvr>
                                        <p:cTn id="66" dur="800" decel="100000" fill="hold"/>
                                        <p:tgtEl>
                                          <p:spTgt spid="6"/>
                                        </p:tgtEl>
                                        <p:attrNameLst>
                                          <p:attrName>style.rotation</p:attrName>
                                        </p:attrNameLst>
                                      </p:cBhvr>
                                      <p:tavLst>
                                        <p:tav tm="0">
                                          <p:val>
                                            <p:fltVal val="-90"/>
                                          </p:val>
                                        </p:tav>
                                        <p:tav tm="100000">
                                          <p:val>
                                            <p:fltVal val="0"/>
                                          </p:val>
                                        </p:tav>
                                      </p:tavLst>
                                    </p:anim>
                                    <p:anim calcmode="lin" valueType="num">
                                      <p:cBhvr>
                                        <p:cTn id="67" dur="800" decel="100000" fill="hold"/>
                                        <p:tgtEl>
                                          <p:spTgt spid="6"/>
                                        </p:tgtEl>
                                        <p:attrNameLst>
                                          <p:attrName>ppt_x</p:attrName>
                                        </p:attrNameLst>
                                      </p:cBhvr>
                                      <p:tavLst>
                                        <p:tav tm="0">
                                          <p:val>
                                            <p:strVal val="#ppt_x+0.4"/>
                                          </p:val>
                                        </p:tav>
                                        <p:tav tm="100000">
                                          <p:val>
                                            <p:strVal val="#ppt_x-0.05"/>
                                          </p:val>
                                        </p:tav>
                                      </p:tavLst>
                                    </p:anim>
                                    <p:anim calcmode="lin" valueType="num">
                                      <p:cBhvr>
                                        <p:cTn id="68" dur="800" decel="100000" fill="hold"/>
                                        <p:tgtEl>
                                          <p:spTgt spid="6"/>
                                        </p:tgtEl>
                                        <p:attrNameLst>
                                          <p:attrName>ppt_y</p:attrName>
                                        </p:attrNameLst>
                                      </p:cBhvr>
                                      <p:tavLst>
                                        <p:tav tm="0">
                                          <p:val>
                                            <p:strVal val="#ppt_y-0.4"/>
                                          </p:val>
                                        </p:tav>
                                        <p:tav tm="100000">
                                          <p:val>
                                            <p:strVal val="#ppt_y+0.1"/>
                                          </p:val>
                                        </p:tav>
                                      </p:tavLst>
                                    </p:anim>
                                    <p:anim calcmode="lin" valueType="num">
                                      <p:cBhvr>
                                        <p:cTn id="69"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70"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30" presetClass="entr" presetSubtype="0" fill="hold" grpId="0" nodeType="click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fade">
                                      <p:cBhvr>
                                        <p:cTn id="75" dur="800" decel="100000"/>
                                        <p:tgtEl>
                                          <p:spTgt spid="10"/>
                                        </p:tgtEl>
                                      </p:cBhvr>
                                    </p:animEffect>
                                    <p:anim calcmode="lin" valueType="num">
                                      <p:cBhvr>
                                        <p:cTn id="76" dur="800" decel="100000" fill="hold"/>
                                        <p:tgtEl>
                                          <p:spTgt spid="10"/>
                                        </p:tgtEl>
                                        <p:attrNameLst>
                                          <p:attrName>style.rotation</p:attrName>
                                        </p:attrNameLst>
                                      </p:cBhvr>
                                      <p:tavLst>
                                        <p:tav tm="0">
                                          <p:val>
                                            <p:fltVal val="-90"/>
                                          </p:val>
                                        </p:tav>
                                        <p:tav tm="100000">
                                          <p:val>
                                            <p:fltVal val="0"/>
                                          </p:val>
                                        </p:tav>
                                      </p:tavLst>
                                    </p:anim>
                                    <p:anim calcmode="lin" valueType="num">
                                      <p:cBhvr>
                                        <p:cTn id="77" dur="800" decel="100000" fill="hold"/>
                                        <p:tgtEl>
                                          <p:spTgt spid="10"/>
                                        </p:tgtEl>
                                        <p:attrNameLst>
                                          <p:attrName>ppt_x</p:attrName>
                                        </p:attrNameLst>
                                      </p:cBhvr>
                                      <p:tavLst>
                                        <p:tav tm="0">
                                          <p:val>
                                            <p:strVal val="#ppt_x+0.4"/>
                                          </p:val>
                                        </p:tav>
                                        <p:tav tm="100000">
                                          <p:val>
                                            <p:strVal val="#ppt_x-0.05"/>
                                          </p:val>
                                        </p:tav>
                                      </p:tavLst>
                                    </p:anim>
                                    <p:anim calcmode="lin" valueType="num">
                                      <p:cBhvr>
                                        <p:cTn id="78" dur="800" decel="100000" fill="hold"/>
                                        <p:tgtEl>
                                          <p:spTgt spid="10"/>
                                        </p:tgtEl>
                                        <p:attrNameLst>
                                          <p:attrName>ppt_y</p:attrName>
                                        </p:attrNameLst>
                                      </p:cBhvr>
                                      <p:tavLst>
                                        <p:tav tm="0">
                                          <p:val>
                                            <p:strVal val="#ppt_y-0.4"/>
                                          </p:val>
                                        </p:tav>
                                        <p:tav tm="100000">
                                          <p:val>
                                            <p:strVal val="#ppt_y+0.1"/>
                                          </p:val>
                                        </p:tav>
                                      </p:tavLst>
                                    </p:anim>
                                    <p:anim calcmode="lin" valueType="num">
                                      <p:cBhvr>
                                        <p:cTn id="79"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80"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nimBg="1"/>
      <p:bldP spid="4" grpId="0" bldLvl="0" animBg="1"/>
      <p:bldP spid="6" grpId="0" bldLvl="0" animBg="1"/>
      <p:bldP spid="7" grpId="0" bldLvl="0" animBg="1"/>
      <p:bldP spid="8" grpId="0"/>
      <p:bldP spid="9" grpId="0"/>
      <p:bldP spid="1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9218"/>
          <p:cNvGrpSpPr/>
          <p:nvPr/>
        </p:nvGrpSpPr>
        <p:grpSpPr bwMode="auto">
          <a:xfrm>
            <a:off x="7872413" y="404813"/>
            <a:ext cx="2633662" cy="3348037"/>
            <a:chOff x="-13" y="-521"/>
            <a:chExt cx="1137" cy="1536"/>
          </a:xfrm>
        </p:grpSpPr>
        <p:graphicFrame>
          <p:nvGraphicFramePr>
            <p:cNvPr id="16386" name="对象 9219"/>
            <p:cNvGraphicFramePr>
              <a:graphicFrameLocks noChangeAspect="1"/>
            </p:cNvGraphicFramePr>
            <p:nvPr/>
          </p:nvGraphicFramePr>
          <p:xfrm>
            <a:off x="-13" y="-521"/>
            <a:ext cx="1056" cy="1536"/>
          </p:xfrm>
          <a:graphic>
            <a:graphicData uri="http://schemas.openxmlformats.org/presentationml/2006/ole">
              <mc:AlternateContent xmlns:mc="http://schemas.openxmlformats.org/markup-compatibility/2006">
                <mc:Choice xmlns:v="urn:schemas-microsoft-com:vml" Requires="v">
                  <p:oleObj spid="_x0000_s1026" name="" r:id="rId1" imgW="3324225" imgH="4533900" progId="">
                    <p:embed/>
                  </p:oleObj>
                </mc:Choice>
                <mc:Fallback>
                  <p:oleObj name="" r:id="rId1" imgW="3324225" imgH="4533900" progId="">
                    <p:embed/>
                    <p:pic>
                      <p:nvPicPr>
                        <p:cNvPr id="0" name="对象 92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 y="-521"/>
                          <a:ext cx="1056" cy="1536"/>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387" name="文本框 9220"/>
            <p:cNvSpPr txBox="1">
              <a:spLocks noChangeArrowheads="1"/>
            </p:cNvSpPr>
            <p:nvPr/>
          </p:nvSpPr>
          <p:spPr bwMode="auto">
            <a:xfrm>
              <a:off x="912" y="21"/>
              <a:ext cx="212" cy="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sz="2000" b="1" dirty="0">
                <a:solidFill>
                  <a:srgbClr val="0000CC"/>
                </a:solidFill>
                <a:latin typeface="微软雅黑" panose="020B0503020204020204" pitchFamily="34" charset="-122"/>
                <a:ea typeface="微软雅黑" panose="020B0503020204020204" pitchFamily="34" charset="-122"/>
              </a:endParaRPr>
            </a:p>
          </p:txBody>
        </p:sp>
      </p:grpSp>
      <p:sp>
        <p:nvSpPr>
          <p:cNvPr id="11269" name="矩形 9222"/>
          <p:cNvSpPr>
            <a:spLocks noChangeArrowheads="1"/>
          </p:cNvSpPr>
          <p:nvPr/>
        </p:nvSpPr>
        <p:spPr bwMode="auto">
          <a:xfrm>
            <a:off x="7889875" y="3784600"/>
            <a:ext cx="2443163"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b="1">
                <a:latin typeface="仿宋_GB2312"/>
                <a:ea typeface="仿宋_GB2312"/>
                <a:cs typeface="仿宋_GB2312"/>
              </a:rPr>
              <a:t>    </a:t>
            </a:r>
            <a:r>
              <a:rPr lang="en-US" altLang="zh-CN" sz="2400" b="1">
                <a:latin typeface="仿宋_GB2312"/>
                <a:ea typeface="仿宋_GB2312"/>
                <a:cs typeface="仿宋_GB2312"/>
              </a:rPr>
              <a:t> </a:t>
            </a:r>
            <a:r>
              <a:rPr lang="zh-CN" altLang="en-US" sz="2400" b="1">
                <a:latin typeface="仿宋_GB2312"/>
                <a:ea typeface="仿宋_GB2312"/>
                <a:cs typeface="仿宋_GB2312"/>
              </a:rPr>
              <a:t>梁启超</a:t>
            </a:r>
            <a:endParaRPr lang="zh-CN" altLang="en-US" sz="2400" b="1">
              <a:latin typeface="仿宋_GB2312"/>
              <a:ea typeface="仿宋_GB2312"/>
              <a:cs typeface="仿宋_GB2312"/>
            </a:endParaRPr>
          </a:p>
          <a:p>
            <a:r>
              <a:rPr lang="zh-CN" altLang="en-US" sz="2400" b="1">
                <a:latin typeface="仿宋_GB2312"/>
                <a:ea typeface="仿宋_GB2312"/>
                <a:cs typeface="仿宋_GB2312"/>
              </a:rPr>
              <a:t>  （</a:t>
            </a:r>
            <a:r>
              <a:rPr lang="en-US" altLang="zh-CN" sz="2400" b="1">
                <a:latin typeface="仿宋_GB2312"/>
                <a:ea typeface="仿宋_GB2312"/>
                <a:cs typeface="仿宋_GB2312"/>
              </a:rPr>
              <a:t>1873—1929</a:t>
            </a:r>
            <a:r>
              <a:rPr lang="zh-CN" altLang="en-US" sz="2400" b="1">
                <a:latin typeface="仿宋_GB2312"/>
                <a:ea typeface="仿宋_GB2312"/>
                <a:cs typeface="仿宋_GB2312"/>
              </a:rPr>
              <a:t>）</a:t>
            </a:r>
            <a:endParaRPr lang="zh-CN" altLang="en-US" sz="2400" b="1">
              <a:latin typeface="仿宋_GB2312"/>
              <a:ea typeface="仿宋_GB2312"/>
              <a:cs typeface="仿宋_GB2312"/>
            </a:endParaRPr>
          </a:p>
        </p:txBody>
      </p:sp>
      <p:sp>
        <p:nvSpPr>
          <p:cNvPr id="2" name="文本框 1"/>
          <p:cNvSpPr txBox="1">
            <a:spLocks noChangeArrowheads="1"/>
          </p:cNvSpPr>
          <p:nvPr/>
        </p:nvSpPr>
        <p:spPr bwMode="auto">
          <a:xfrm>
            <a:off x="1774825" y="1052513"/>
            <a:ext cx="5965825" cy="3894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2800" b="1" dirty="0">
                <a:latin typeface="微软雅黑" panose="020B0503020204020204" pitchFamily="34" charset="-122"/>
                <a:ea typeface="微软雅黑" panose="020B0503020204020204" pitchFamily="34" charset="-122"/>
              </a:rPr>
              <a:t>    </a:t>
            </a:r>
            <a:r>
              <a:rPr lang="en-US" altLang="zh-CN" sz="2800" b="1" dirty="0">
                <a:solidFill>
                  <a:srgbClr val="0000FF"/>
                </a:solidFill>
                <a:latin typeface="微软雅黑" panose="020B0503020204020204" pitchFamily="34" charset="-122"/>
                <a:ea typeface="微软雅黑" panose="020B0503020204020204" pitchFamily="34" charset="-122"/>
              </a:rPr>
              <a:t>“</a:t>
            </a:r>
            <a:r>
              <a:rPr lang="zh-CN" altLang="en-US" sz="2800" b="1" dirty="0">
                <a:solidFill>
                  <a:srgbClr val="0000FF"/>
                </a:solidFill>
                <a:latin typeface="微软雅黑" panose="020B0503020204020204" pitchFamily="34" charset="-122"/>
                <a:ea typeface="微软雅黑" panose="020B0503020204020204" pitchFamily="34" charset="-122"/>
              </a:rPr>
              <a:t>法者，天下之公器也；变者，天下之公理也</a:t>
            </a:r>
            <a:r>
              <a:rPr lang="en-US" altLang="zh-CN" sz="2800" b="1" dirty="0">
                <a:solidFill>
                  <a:srgbClr val="0000FF"/>
                </a:solidFill>
                <a:latin typeface="微软雅黑" panose="020B0503020204020204" pitchFamily="34" charset="-122"/>
                <a:ea typeface="微软雅黑" panose="020B0503020204020204" pitchFamily="34" charset="-122"/>
              </a:rPr>
              <a:t>”  “</a:t>
            </a:r>
            <a:r>
              <a:rPr lang="zh-CN" altLang="en-US" sz="2800" b="1" dirty="0">
                <a:solidFill>
                  <a:srgbClr val="0000FF"/>
                </a:solidFill>
                <a:latin typeface="微软雅黑" panose="020B0503020204020204" pitchFamily="34" charset="-122"/>
                <a:ea typeface="微软雅黑" panose="020B0503020204020204" pitchFamily="34" charset="-122"/>
              </a:rPr>
              <a:t>变亦变，不变亦变</a:t>
            </a:r>
            <a:r>
              <a:rPr lang="en-US" altLang="zh-CN" sz="2800" b="1" dirty="0">
                <a:solidFill>
                  <a:srgbClr val="0000FF"/>
                </a:solidFill>
                <a:latin typeface="微软雅黑" panose="020B0503020204020204" pitchFamily="34" charset="-122"/>
                <a:ea typeface="微软雅黑" panose="020B0503020204020204" pitchFamily="34" charset="-122"/>
              </a:rPr>
              <a:t>”</a:t>
            </a:r>
            <a:r>
              <a:rPr lang="zh-CN" altLang="en-US" sz="2800" b="1" dirty="0">
                <a:solidFill>
                  <a:srgbClr val="0000FF"/>
                </a:solidFill>
                <a:latin typeface="微软雅黑" panose="020B0503020204020204" pitchFamily="34" charset="-122"/>
                <a:ea typeface="微软雅黑" panose="020B0503020204020204" pitchFamily="34" charset="-122"/>
              </a:rPr>
              <a:t>日本以变法而强大，中国如果不变法，将会因守旧而灭亡。</a:t>
            </a:r>
            <a:endParaRPr lang="zh-CN" altLang="en-US" sz="2800" b="1" dirty="0">
              <a:solidFill>
                <a:srgbClr val="0000FF"/>
              </a:solidFill>
              <a:latin typeface="微软雅黑" panose="020B0503020204020204" pitchFamily="34" charset="-122"/>
              <a:ea typeface="微软雅黑" panose="020B0503020204020204" pitchFamily="34" charset="-122"/>
            </a:endParaRPr>
          </a:p>
          <a:p>
            <a:pPr>
              <a:lnSpc>
                <a:spcPct val="150000"/>
              </a:lnSpc>
            </a:pPr>
            <a:r>
              <a:rPr lang="zh-CN" altLang="en-US" sz="2800" b="1" dirty="0">
                <a:solidFill>
                  <a:srgbClr val="0000FF"/>
                </a:solidFill>
                <a:latin typeface="微软雅黑" panose="020B0503020204020204" pitchFamily="34" charset="-122"/>
                <a:ea typeface="微软雅黑" panose="020B0503020204020204" pitchFamily="34" charset="-122"/>
              </a:rPr>
              <a:t>                          </a:t>
            </a:r>
            <a:endParaRPr lang="zh-CN" altLang="en-US" sz="2800" b="1" dirty="0">
              <a:solidFill>
                <a:srgbClr val="0000FF"/>
              </a:solidFill>
              <a:latin typeface="微软雅黑" panose="020B0503020204020204" pitchFamily="34" charset="-122"/>
              <a:ea typeface="微软雅黑" panose="020B0503020204020204" pitchFamily="34" charset="-122"/>
            </a:endParaRPr>
          </a:p>
          <a:p>
            <a:pPr algn="r">
              <a:lnSpc>
                <a:spcPct val="150000"/>
              </a:lnSpc>
            </a:pP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《变法通议》</a:t>
            </a:r>
            <a:endParaRPr lang="zh-CN" altLang="en-US" sz="2800" b="1" dirty="0">
              <a:latin typeface="微软雅黑" panose="020B0503020204020204" pitchFamily="34" charset="-122"/>
              <a:ea typeface="微软雅黑" panose="020B0503020204020204" pitchFamily="34" charset="-122"/>
            </a:endParaRPr>
          </a:p>
        </p:txBody>
      </p:sp>
      <p:sp>
        <p:nvSpPr>
          <p:cNvPr id="3" name="矩形 2"/>
          <p:cNvSpPr/>
          <p:nvPr/>
        </p:nvSpPr>
        <p:spPr>
          <a:xfrm>
            <a:off x="3668713" y="5232112"/>
            <a:ext cx="4297680" cy="645160"/>
          </a:xfrm>
          <a:prstGeom prst="rect">
            <a:avLst/>
          </a:prstGeom>
          <a:noFill/>
          <a:ln>
            <a:noFill/>
          </a:ln>
        </p:spPr>
        <p:txBody>
          <a:bodyPr wrap="none">
            <a:spAutoFit/>
          </a:bodyPr>
          <a:lstStyle/>
          <a:p>
            <a:pPr algn="ctr">
              <a:buFontTx/>
              <a:buNone/>
              <a:defRPr/>
            </a:pPr>
            <a:r>
              <a:rPr lang="zh-CN" altLang="en-US" sz="3600" noProof="1">
                <a:ln w="18415" cmpd="sng">
                  <a:solidFill>
                    <a:schemeClr val="tx1"/>
                  </a:solidFill>
                  <a:prstDash val="solid"/>
                </a:ln>
                <a:latin typeface="微软雅黑" panose="020B0503020204020204" pitchFamily="34" charset="-122"/>
                <a:ea typeface="微软雅黑" panose="020B0503020204020204" pitchFamily="34" charset="-122"/>
                <a:cs typeface="+mn-ea"/>
              </a:rPr>
              <a:t>只有变法才能救中国</a:t>
            </a:r>
            <a:endParaRPr lang="zh-CN" altLang="en-US" sz="3600" noProof="1">
              <a:ln w="18415" cmpd="sng">
                <a:solidFill>
                  <a:schemeClr val="tx1"/>
                </a:solidFill>
                <a:prstDash val="solid"/>
              </a:ln>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800" decel="100000"/>
                                        <p:tgtEl>
                                          <p:spTgt spid="11266"/>
                                        </p:tgtEl>
                                      </p:cBhvr>
                                    </p:animEffect>
                                    <p:anim calcmode="lin" valueType="num">
                                      <p:cBhvr>
                                        <p:cTn id="8" dur="800" decel="100000" fill="hold"/>
                                        <p:tgtEl>
                                          <p:spTgt spid="11266"/>
                                        </p:tgtEl>
                                        <p:attrNameLst>
                                          <p:attrName>style.rotation</p:attrName>
                                        </p:attrNameLst>
                                      </p:cBhvr>
                                      <p:tavLst>
                                        <p:tav tm="0">
                                          <p:val>
                                            <p:fltVal val="-90"/>
                                          </p:val>
                                        </p:tav>
                                        <p:tav tm="100000">
                                          <p:val>
                                            <p:fltVal val="0"/>
                                          </p:val>
                                        </p:tav>
                                      </p:tavLst>
                                    </p:anim>
                                    <p:anim calcmode="lin" valueType="num">
                                      <p:cBhvr>
                                        <p:cTn id="9" dur="800" decel="100000" fill="hold"/>
                                        <p:tgtEl>
                                          <p:spTgt spid="11266"/>
                                        </p:tgtEl>
                                        <p:attrNameLst>
                                          <p:attrName>ppt_x</p:attrName>
                                        </p:attrNameLst>
                                      </p:cBhvr>
                                      <p:tavLst>
                                        <p:tav tm="0">
                                          <p:val>
                                            <p:strVal val="#ppt_x+0.4"/>
                                          </p:val>
                                        </p:tav>
                                        <p:tav tm="100000">
                                          <p:val>
                                            <p:strVal val="#ppt_x-0.05"/>
                                          </p:val>
                                        </p:tav>
                                      </p:tavLst>
                                    </p:anim>
                                    <p:anim calcmode="lin" valueType="num">
                                      <p:cBhvr>
                                        <p:cTn id="10" dur="800" decel="100000" fill="hold"/>
                                        <p:tgtEl>
                                          <p:spTgt spid="1126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126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1266"/>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11269"/>
                                        </p:tgtEl>
                                        <p:attrNameLst>
                                          <p:attrName>style.visibility</p:attrName>
                                        </p:attrNameLst>
                                      </p:cBhvr>
                                      <p:to>
                                        <p:strVal val="visible"/>
                                      </p:to>
                                    </p:set>
                                    <p:animEffect transition="in" filter="fade">
                                      <p:cBhvr>
                                        <p:cTn id="15" dur="800" decel="100000"/>
                                        <p:tgtEl>
                                          <p:spTgt spid="11269"/>
                                        </p:tgtEl>
                                      </p:cBhvr>
                                    </p:animEffect>
                                    <p:anim calcmode="lin" valueType="num">
                                      <p:cBhvr>
                                        <p:cTn id="16" dur="800" decel="100000" fill="hold"/>
                                        <p:tgtEl>
                                          <p:spTgt spid="11269"/>
                                        </p:tgtEl>
                                        <p:attrNameLst>
                                          <p:attrName>style.rotation</p:attrName>
                                        </p:attrNameLst>
                                      </p:cBhvr>
                                      <p:tavLst>
                                        <p:tav tm="0">
                                          <p:val>
                                            <p:fltVal val="-90"/>
                                          </p:val>
                                        </p:tav>
                                        <p:tav tm="100000">
                                          <p:val>
                                            <p:fltVal val="0"/>
                                          </p:val>
                                        </p:tav>
                                      </p:tavLst>
                                    </p:anim>
                                    <p:anim calcmode="lin" valueType="num">
                                      <p:cBhvr>
                                        <p:cTn id="17" dur="800" decel="100000" fill="hold"/>
                                        <p:tgtEl>
                                          <p:spTgt spid="11269"/>
                                        </p:tgtEl>
                                        <p:attrNameLst>
                                          <p:attrName>ppt_x</p:attrName>
                                        </p:attrNameLst>
                                      </p:cBhvr>
                                      <p:tavLst>
                                        <p:tav tm="0">
                                          <p:val>
                                            <p:strVal val="#ppt_x+0.4"/>
                                          </p:val>
                                        </p:tav>
                                        <p:tav tm="100000">
                                          <p:val>
                                            <p:strVal val="#ppt_x-0.05"/>
                                          </p:val>
                                        </p:tav>
                                      </p:tavLst>
                                    </p:anim>
                                    <p:anim calcmode="lin" valueType="num">
                                      <p:cBhvr>
                                        <p:cTn id="18" dur="800" decel="100000" fill="hold"/>
                                        <p:tgtEl>
                                          <p:spTgt spid="11269"/>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1269"/>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1269"/>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0" fill="hold"/>
                                        <p:tgtEl>
                                          <p:spTgt spid="2"/>
                                        </p:tgtEl>
                                        <p:attrNameLst>
                                          <p:attrName>ppt_x</p:attrName>
                                        </p:attrNameLst>
                                      </p:cBhvr>
                                      <p:tavLst>
                                        <p:tav tm="0">
                                          <p:val>
                                            <p:strVal val="#ppt_x"/>
                                          </p:val>
                                        </p:tav>
                                        <p:tav tm="100000">
                                          <p:val>
                                            <p:strVal val="#ppt_x"/>
                                          </p:val>
                                        </p:tav>
                                      </p:tavLst>
                                    </p:anim>
                                    <p:anim calcmode="lin" valueType="num">
                                      <p:cBhvr additive="base">
                                        <p:cTn id="26"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7" presetClass="entr" presetSubtype="0" fill="hold" nodeType="clickEffect">
                                  <p:stCondLst>
                                    <p:cond delay="0"/>
                                  </p:stCondLst>
                                  <p:iterate type="lt">
                                    <p:tmPct val="50000"/>
                                  </p:iterate>
                                  <p:childTnLst>
                                    <p:set>
                                      <p:cBhvr>
                                        <p:cTn id="30" dur="1" fill="hold">
                                          <p:stCondLst>
                                            <p:cond delay="0"/>
                                          </p:stCondLst>
                                        </p:cTn>
                                        <p:tgtEl>
                                          <p:spTgt spid="3"/>
                                        </p:tgtEl>
                                        <p:attrNameLst>
                                          <p:attrName>style.visibility</p:attrName>
                                        </p:attrNameLst>
                                      </p:cBhvr>
                                      <p:to>
                                        <p:strVal val="visible"/>
                                      </p:to>
                                    </p:set>
                                    <p:anim calcmode="discrete" valueType="clr">
                                      <p:cBhvr override="childStyle">
                                        <p:cTn id="31"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32" dur="80"/>
                                        <p:tgtEl>
                                          <p:spTgt spid="3"/>
                                        </p:tgtEl>
                                        <p:attrNameLst>
                                          <p:attrName>fillcolor</p:attrName>
                                        </p:attrNameLst>
                                      </p:cBhvr>
                                      <p:tavLst>
                                        <p:tav tm="0">
                                          <p:val>
                                            <p:clrVal>
                                              <a:schemeClr val="accent2"/>
                                            </p:clrVal>
                                          </p:val>
                                        </p:tav>
                                        <p:tav tm="50000">
                                          <p:val>
                                            <p:clrVal>
                                              <a:schemeClr val="hlink"/>
                                            </p:clrVal>
                                          </p:val>
                                        </p:tav>
                                      </p:tavLst>
                                    </p:anim>
                                    <p:set>
                                      <p:cBhvr>
                                        <p:cTn id="33" dur="80"/>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847850" y="482600"/>
            <a:ext cx="3103323" cy="230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0" name="图片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6475" y="473074"/>
            <a:ext cx="3096749" cy="2241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图片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0013" y="2513013"/>
            <a:ext cx="4181475" cy="399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2289"/>
                                        </p:tgtEl>
                                        <p:attrNameLst>
                                          <p:attrName>style.visibility</p:attrName>
                                        </p:attrNameLst>
                                      </p:cBhvr>
                                      <p:to>
                                        <p:strVal val="visible"/>
                                      </p:to>
                                    </p:set>
                                    <p:animEffect transition="in" filter="fade">
                                      <p:cBhvr>
                                        <p:cTn id="7" dur="800" decel="100000"/>
                                        <p:tgtEl>
                                          <p:spTgt spid="12289"/>
                                        </p:tgtEl>
                                      </p:cBhvr>
                                    </p:animEffect>
                                    <p:anim calcmode="lin" valueType="num">
                                      <p:cBhvr>
                                        <p:cTn id="8" dur="800" decel="100000" fill="hold"/>
                                        <p:tgtEl>
                                          <p:spTgt spid="12289"/>
                                        </p:tgtEl>
                                        <p:attrNameLst>
                                          <p:attrName>style.rotation</p:attrName>
                                        </p:attrNameLst>
                                      </p:cBhvr>
                                      <p:tavLst>
                                        <p:tav tm="0">
                                          <p:val>
                                            <p:fltVal val="-90"/>
                                          </p:val>
                                        </p:tav>
                                        <p:tav tm="100000">
                                          <p:val>
                                            <p:fltVal val="0"/>
                                          </p:val>
                                        </p:tav>
                                      </p:tavLst>
                                    </p:anim>
                                    <p:anim calcmode="lin" valueType="num">
                                      <p:cBhvr>
                                        <p:cTn id="9" dur="800" decel="100000" fill="hold"/>
                                        <p:tgtEl>
                                          <p:spTgt spid="12289"/>
                                        </p:tgtEl>
                                        <p:attrNameLst>
                                          <p:attrName>ppt_x</p:attrName>
                                        </p:attrNameLst>
                                      </p:cBhvr>
                                      <p:tavLst>
                                        <p:tav tm="0">
                                          <p:val>
                                            <p:strVal val="#ppt_x+0.4"/>
                                          </p:val>
                                        </p:tav>
                                        <p:tav tm="100000">
                                          <p:val>
                                            <p:strVal val="#ppt_x-0.05"/>
                                          </p:val>
                                        </p:tav>
                                      </p:tavLst>
                                    </p:anim>
                                    <p:anim calcmode="lin" valueType="num">
                                      <p:cBhvr>
                                        <p:cTn id="10" dur="800" decel="100000" fill="hold"/>
                                        <p:tgtEl>
                                          <p:spTgt spid="1228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228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228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12290"/>
                                        </p:tgtEl>
                                        <p:attrNameLst>
                                          <p:attrName>style.visibility</p:attrName>
                                        </p:attrNameLst>
                                      </p:cBhvr>
                                      <p:to>
                                        <p:strVal val="visible"/>
                                      </p:to>
                                    </p:set>
                                    <p:animEffect transition="in" filter="fade">
                                      <p:cBhvr>
                                        <p:cTn id="17" dur="800" decel="100000"/>
                                        <p:tgtEl>
                                          <p:spTgt spid="12290"/>
                                        </p:tgtEl>
                                      </p:cBhvr>
                                    </p:animEffect>
                                    <p:anim calcmode="lin" valueType="num">
                                      <p:cBhvr>
                                        <p:cTn id="18" dur="800" decel="100000" fill="hold"/>
                                        <p:tgtEl>
                                          <p:spTgt spid="12290"/>
                                        </p:tgtEl>
                                        <p:attrNameLst>
                                          <p:attrName>style.rotation</p:attrName>
                                        </p:attrNameLst>
                                      </p:cBhvr>
                                      <p:tavLst>
                                        <p:tav tm="0">
                                          <p:val>
                                            <p:fltVal val="-90"/>
                                          </p:val>
                                        </p:tav>
                                        <p:tav tm="100000">
                                          <p:val>
                                            <p:fltVal val="0"/>
                                          </p:val>
                                        </p:tav>
                                      </p:tavLst>
                                    </p:anim>
                                    <p:anim calcmode="lin" valueType="num">
                                      <p:cBhvr>
                                        <p:cTn id="19" dur="800" decel="100000" fill="hold"/>
                                        <p:tgtEl>
                                          <p:spTgt spid="12290"/>
                                        </p:tgtEl>
                                        <p:attrNameLst>
                                          <p:attrName>ppt_x</p:attrName>
                                        </p:attrNameLst>
                                      </p:cBhvr>
                                      <p:tavLst>
                                        <p:tav tm="0">
                                          <p:val>
                                            <p:strVal val="#ppt_x+0.4"/>
                                          </p:val>
                                        </p:tav>
                                        <p:tav tm="100000">
                                          <p:val>
                                            <p:strVal val="#ppt_x-0.05"/>
                                          </p:val>
                                        </p:tav>
                                      </p:tavLst>
                                    </p:anim>
                                    <p:anim calcmode="lin" valueType="num">
                                      <p:cBhvr>
                                        <p:cTn id="20" dur="800" decel="100000" fill="hold"/>
                                        <p:tgtEl>
                                          <p:spTgt spid="12290"/>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2290"/>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2290"/>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2291"/>
                                        </p:tgtEl>
                                        <p:attrNameLst>
                                          <p:attrName>style.visibility</p:attrName>
                                        </p:attrNameLst>
                                      </p:cBhvr>
                                      <p:to>
                                        <p:strVal val="visible"/>
                                      </p:to>
                                    </p:set>
                                    <p:animEffect transition="in" filter="checkerboard(across)">
                                      <p:cBhvr>
                                        <p:cTn id="27" dur="500"/>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矩形 7197"/>
          <p:cNvSpPr>
            <a:spLocks noChangeArrowheads="1"/>
          </p:cNvSpPr>
          <p:nvPr/>
        </p:nvSpPr>
        <p:spPr bwMode="auto">
          <a:xfrm>
            <a:off x="1774825" y="558800"/>
            <a:ext cx="326243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a:latin typeface="微软雅黑" panose="020B0503020204020204" pitchFamily="34" charset="-122"/>
                <a:ea typeface="微软雅黑" panose="020B0503020204020204" pitchFamily="34" charset="-122"/>
                <a:sym typeface="宋体" panose="02010600030101010101" pitchFamily="2" charset="-122"/>
              </a:rPr>
              <a:t>二、百日维新</a:t>
            </a:r>
            <a:endParaRPr lang="zh-CN" altLang="zh-CN" sz="40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Text Box 6"/>
          <p:cNvSpPr txBox="1">
            <a:spLocks noChangeArrowheads="1"/>
          </p:cNvSpPr>
          <p:nvPr/>
        </p:nvSpPr>
        <p:spPr bwMode="auto">
          <a:xfrm>
            <a:off x="2090738" y="1514475"/>
            <a:ext cx="379730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光绪帝同意变法</a:t>
            </a:r>
            <a:endParaRPr lang="zh-CN" altLang="en-US" sz="3200" b="1" dirty="0">
              <a:latin typeface="微软雅黑" panose="020B0503020204020204" pitchFamily="34" charset="-122"/>
              <a:ea typeface="微软雅黑" panose="020B0503020204020204" pitchFamily="34" charset="-122"/>
            </a:endParaRPr>
          </a:p>
        </p:txBody>
      </p:sp>
      <p:sp>
        <p:nvSpPr>
          <p:cNvPr id="4" name="Rectangle 3"/>
          <p:cNvSpPr/>
          <p:nvPr/>
        </p:nvSpPr>
        <p:spPr>
          <a:xfrm>
            <a:off x="1919536" y="2132856"/>
            <a:ext cx="9073008" cy="4464496"/>
          </a:xfrm>
          <a:prstGeom prst="rect">
            <a:avLst/>
          </a:prstGeom>
          <a:noFill/>
          <a:ln w="9525">
            <a:noFill/>
          </a:ln>
        </p:spPr>
        <p:txBody>
          <a:bodyPr/>
          <a:lstStyle/>
          <a:p>
            <a:pPr marL="342900" indent="-342900">
              <a:lnSpc>
                <a:spcPct val="150000"/>
              </a:lnSpc>
              <a:spcBef>
                <a:spcPct val="20000"/>
              </a:spcBef>
              <a:buFont typeface="Arial" panose="020B0604020202020204" pitchFamily="34" charset="0"/>
              <a:buChar char="•"/>
              <a:defRPr/>
            </a:pPr>
            <a:r>
              <a:rPr lang="en-US" altLang="x-none" sz="3200" b="1" noProof="1">
                <a:latin typeface="微软雅黑" panose="020B0503020204020204" pitchFamily="34" charset="-122"/>
                <a:ea typeface="微软雅黑" panose="020B0503020204020204" pitchFamily="34" charset="-122"/>
                <a:cs typeface="+mn-ea"/>
              </a:rPr>
              <a:t>1898</a:t>
            </a:r>
            <a:r>
              <a:rPr lang="zh-CN" altLang="en-US" sz="3200" b="1" noProof="1">
                <a:latin typeface="微软雅黑" panose="020B0503020204020204" pitchFamily="34" charset="-122"/>
                <a:ea typeface="微软雅黑" panose="020B0503020204020204" pitchFamily="34" charset="-122"/>
                <a:cs typeface="+mn-ea"/>
              </a:rPr>
              <a:t>年</a:t>
            </a:r>
            <a:r>
              <a:rPr lang="en-US" altLang="x-none" sz="3200" b="1" noProof="1">
                <a:latin typeface="微软雅黑" panose="020B0503020204020204" pitchFamily="34" charset="-122"/>
                <a:ea typeface="微软雅黑" panose="020B0503020204020204" pitchFamily="34" charset="-122"/>
                <a:cs typeface="+mn-ea"/>
              </a:rPr>
              <a:t>6</a:t>
            </a:r>
            <a:r>
              <a:rPr lang="zh-CN" altLang="en-US" sz="3200" b="1" noProof="1">
                <a:latin typeface="微软雅黑" panose="020B0503020204020204" pitchFamily="34" charset="-122"/>
                <a:ea typeface="微软雅黑" panose="020B0503020204020204" pitchFamily="34" charset="-122"/>
                <a:cs typeface="+mn-ea"/>
              </a:rPr>
              <a:t>月</a:t>
            </a:r>
            <a:r>
              <a:rPr lang="en-US" altLang="x-none" sz="3200" b="1" noProof="1">
                <a:latin typeface="微软雅黑" panose="020B0503020204020204" pitchFamily="34" charset="-122"/>
                <a:ea typeface="微软雅黑" panose="020B0503020204020204" pitchFamily="34" charset="-122"/>
                <a:cs typeface="+mn-ea"/>
              </a:rPr>
              <a:t>11</a:t>
            </a:r>
            <a:r>
              <a:rPr lang="zh-CN" altLang="en-US" sz="3200" b="1" noProof="1">
                <a:latin typeface="微软雅黑" panose="020B0503020204020204" pitchFamily="34" charset="-122"/>
                <a:ea typeface="微软雅黑" panose="020B0503020204020204" pitchFamily="34" charset="-122"/>
                <a:cs typeface="+mn-ea"/>
              </a:rPr>
              <a:t>日，光绪帝颁布“明定国是”的诏书，宣布“以变法为号令之宗旨，以西学为臣民之讲求，著为国是，以定众向</a:t>
            </a:r>
            <a:r>
              <a:rPr lang="en-US" altLang="x-none" sz="3200" b="1" noProof="1">
                <a:latin typeface="微软雅黑" panose="020B0503020204020204" pitchFamily="34" charset="-122"/>
                <a:ea typeface="微软雅黑" panose="020B0503020204020204" pitchFamily="34" charset="-122"/>
                <a:cs typeface="+mn-ea"/>
              </a:rPr>
              <a:t>……</a:t>
            </a:r>
            <a:r>
              <a:rPr lang="zh-CN" altLang="en-US" sz="3200" b="1" noProof="1">
                <a:latin typeface="微软雅黑" panose="020B0503020204020204" pitchFamily="34" charset="-122"/>
                <a:ea typeface="微软雅黑" panose="020B0503020204020204" pitchFamily="34" charset="-122"/>
                <a:cs typeface="+mn-ea"/>
              </a:rPr>
              <a:t>”“明定国是”诏的颁布，不仅表现了光绪帝变法的决心，也拉开了震惊中外的“百日维新”的序幕</a:t>
            </a:r>
            <a:r>
              <a:rPr lang="zh-CN" altLang="en-US" sz="3200" b="1" noProof="1">
                <a:effectLst>
                  <a:outerShdw blurRad="38100" dist="38100" dir="2700000">
                    <a:srgbClr val="FFFFFF"/>
                  </a:outerShdw>
                </a:effectLst>
                <a:latin typeface="微软雅黑" panose="020B0503020204020204" pitchFamily="34" charset="-122"/>
                <a:ea typeface="微软雅黑" panose="020B0503020204020204" pitchFamily="34" charset="-122"/>
                <a:cs typeface="+mn-ea"/>
              </a:rPr>
              <a:t>。 </a:t>
            </a:r>
            <a:endParaRPr lang="zh-CN" altLang="en-US" sz="3200" b="1" noProof="1">
              <a:effectLst>
                <a:outerShdw blurRad="38100" dist="38100" dir="2700000">
                  <a:srgbClr val="FFFFFF"/>
                </a:outerShdw>
              </a:effectLst>
              <a:latin typeface="微软雅黑" panose="020B0503020204020204" pitchFamily="34" charset="-122"/>
              <a:ea typeface="微软雅黑" panose="020B0503020204020204" pitchFamily="34" charset="-122"/>
            </a:endParaRPr>
          </a:p>
        </p:txBody>
      </p:sp>
      <p:pic>
        <p:nvPicPr>
          <p:cNvPr id="18436" name="图片 1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439150" y="519113"/>
            <a:ext cx="1404938" cy="1601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gtEl>
                                        <p:attrNameLst>
                                          <p:attrName>fillcolor</p:attrName>
                                        </p:attrNameLst>
                                      </p:cBhvr>
                                      <p:tavLst>
                                        <p:tav tm="0">
                                          <p:val>
                                            <p:clrVal>
                                              <a:schemeClr val="accent2"/>
                                            </p:clrVal>
                                          </p:val>
                                        </p:tav>
                                        <p:tav tm="50000">
                                          <p:val>
                                            <p:clrVal>
                                              <a:schemeClr val="hlink"/>
                                            </p:clrVal>
                                          </p:val>
                                        </p:tav>
                                      </p:tavLst>
                                    </p:anim>
                                    <p:set>
                                      <p:cBhvr>
                                        <p:cTn id="9" dur="80"/>
                                        <p:tgtEl>
                                          <p:spTgt spid="3"/>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4"/>
                                        </p:tgtEl>
                                        <p:attrNameLst>
                                          <p:attrName>style.visibility</p:attrName>
                                        </p:attrNameLst>
                                      </p:cBhvr>
                                      <p:to>
                                        <p:strVal val="visible"/>
                                      </p:to>
                                    </p:set>
                                    <p:anim calcmode="discrete" valueType="clr">
                                      <p:cBhvr override="childStyle">
                                        <p:cTn id="14"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4"/>
                                        </p:tgtEl>
                                        <p:attrNameLst>
                                          <p:attrName>fillcolor</p:attrName>
                                        </p:attrNameLst>
                                      </p:cBhvr>
                                      <p:tavLst>
                                        <p:tav tm="0">
                                          <p:val>
                                            <p:clrVal>
                                              <a:schemeClr val="accent2"/>
                                            </p:clrVal>
                                          </p:val>
                                        </p:tav>
                                        <p:tav tm="50000">
                                          <p:val>
                                            <p:clrVal>
                                              <a:schemeClr val="hlink"/>
                                            </p:clrVal>
                                          </p:val>
                                        </p:tav>
                                      </p:tavLst>
                                    </p:anim>
                                    <p:set>
                                      <p:cBhvr>
                                        <p:cTn id="16" dur="8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nvSpPr>
        <p:spPr bwMode="auto">
          <a:xfrm>
            <a:off x="1774825" y="549275"/>
            <a:ext cx="6180138"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zh-CN" altLang="en-US" sz="3600" b="1" dirty="0">
                <a:latin typeface="微软雅黑" panose="020B0503020204020204" pitchFamily="34" charset="-122"/>
                <a:ea typeface="微软雅黑" panose="020B0503020204020204" pitchFamily="34" charset="-122"/>
              </a:rPr>
              <a:t>光绪为什么支持变法？</a:t>
            </a:r>
            <a:endParaRPr lang="zh-CN" altLang="en-US" sz="3600" b="1" dirty="0">
              <a:latin typeface="微软雅黑" panose="020B0503020204020204" pitchFamily="34" charset="-122"/>
              <a:ea typeface="微软雅黑" panose="020B0503020204020204" pitchFamily="34" charset="-122"/>
            </a:endParaRPr>
          </a:p>
        </p:txBody>
      </p:sp>
      <p:sp>
        <p:nvSpPr>
          <p:cNvPr id="23556" name="Text Box 4"/>
          <p:cNvSpPr txBox="1">
            <a:spLocks noChangeArrowheads="1"/>
          </p:cNvSpPr>
          <p:nvPr/>
        </p:nvSpPr>
        <p:spPr bwMode="auto">
          <a:xfrm>
            <a:off x="1774824" y="2170113"/>
            <a:ext cx="9073703" cy="2708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200" b="1" dirty="0">
                <a:latin typeface="楷体_GB2312" panose="02010609030101010101"/>
                <a:ea typeface="微软雅黑" panose="020B0503020204020204" pitchFamily="34" charset="-122"/>
              </a:rPr>
              <a:t>①巩固封建统治，希望有所作为，不当亡国之君；</a:t>
            </a:r>
            <a:endParaRPr lang="zh-CN" altLang="en-US" sz="3200" b="1" dirty="0">
              <a:latin typeface="楷体_GB2312" panose="02010609030101010101"/>
              <a:ea typeface="微软雅黑" panose="020B0503020204020204" pitchFamily="34" charset="-122"/>
            </a:endParaRPr>
          </a:p>
          <a:p>
            <a:pPr>
              <a:lnSpc>
                <a:spcPct val="150000"/>
              </a:lnSpc>
              <a:spcBef>
                <a:spcPct val="50000"/>
              </a:spcBef>
            </a:pPr>
            <a:r>
              <a:rPr lang="zh-CN" altLang="en-US" sz="3200" b="1" dirty="0">
                <a:latin typeface="楷体_GB2312" panose="02010609030101010101"/>
                <a:ea typeface="微软雅黑" panose="020B0503020204020204" pitchFamily="34" charset="-122"/>
              </a:rPr>
              <a:t>②</a:t>
            </a:r>
            <a:r>
              <a:rPr lang="en-US" altLang="zh-CN" sz="3200" b="1" dirty="0">
                <a:latin typeface="楷体_GB2312" panose="02010609030101010101"/>
                <a:ea typeface="微软雅黑" panose="020B0503020204020204" pitchFamily="34" charset="-122"/>
              </a:rPr>
              <a:t> </a:t>
            </a:r>
            <a:r>
              <a:rPr lang="zh-CN" altLang="en-US" sz="3200" b="1" dirty="0">
                <a:latin typeface="楷体_GB2312" panose="02010609030101010101"/>
                <a:ea typeface="微软雅黑" panose="020B0503020204020204" pitchFamily="34" charset="-122"/>
              </a:rPr>
              <a:t>通过变法从慈禧太后手中夺回最高统治权；</a:t>
            </a:r>
            <a:endParaRPr lang="zh-CN" altLang="en-US" sz="3200" b="1" dirty="0">
              <a:latin typeface="楷体_GB2312" panose="02010609030101010101"/>
              <a:ea typeface="微软雅黑" panose="020B0503020204020204" pitchFamily="34" charset="-122"/>
            </a:endParaRPr>
          </a:p>
          <a:p>
            <a:pPr>
              <a:lnSpc>
                <a:spcPct val="150000"/>
              </a:lnSpc>
              <a:spcBef>
                <a:spcPct val="50000"/>
              </a:spcBef>
            </a:pPr>
            <a:r>
              <a:rPr lang="zh-CN" altLang="en-US" sz="3200" b="1" dirty="0">
                <a:latin typeface="楷体_GB2312" panose="02010609030101010101"/>
                <a:ea typeface="微软雅黑" panose="020B0503020204020204" pitchFamily="34" charset="-122"/>
              </a:rPr>
              <a:t>③</a:t>
            </a:r>
            <a:r>
              <a:rPr lang="en-US" altLang="zh-CN" sz="3200" b="1" dirty="0">
                <a:latin typeface="楷体_GB2312" panose="02010609030101010101"/>
                <a:ea typeface="微软雅黑" panose="020B0503020204020204" pitchFamily="34" charset="-122"/>
              </a:rPr>
              <a:t> </a:t>
            </a:r>
            <a:r>
              <a:rPr lang="zh-CN" altLang="en-US" sz="3200" b="1" dirty="0">
                <a:latin typeface="楷体_GB2312" panose="02010609030101010101"/>
                <a:ea typeface="微软雅黑" panose="020B0503020204020204" pitchFamily="34" charset="-122"/>
              </a:rPr>
              <a:t>也有爱国、保国、抵制外强的思想。</a:t>
            </a:r>
            <a:endParaRPr lang="zh-CN" altLang="en-US" sz="3200" b="1" dirty="0">
              <a:latin typeface="楷体_GB2312" panose="02010609030101010101"/>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3556">
                                            <p:txEl>
                                              <p:charRg st="0" end="25"/>
                                            </p:txEl>
                                          </p:spTgt>
                                        </p:tgtEl>
                                        <p:attrNameLst>
                                          <p:attrName>style.visibility</p:attrName>
                                        </p:attrNameLst>
                                      </p:cBhvr>
                                      <p:to>
                                        <p:strVal val="visible"/>
                                      </p:to>
                                    </p:set>
                                    <p:animEffect transition="in" filter="fade">
                                      <p:cBhvr>
                                        <p:cTn id="7" dur="1000"/>
                                        <p:tgtEl>
                                          <p:spTgt spid="23556">
                                            <p:txEl>
                                              <p:charRg st="0" end="25"/>
                                            </p:txEl>
                                          </p:spTgt>
                                        </p:tgtEl>
                                      </p:cBhvr>
                                    </p:animEffect>
                                    <p:anim calcmode="lin" valueType="num">
                                      <p:cBhvr>
                                        <p:cTn id="8" dur="1000" fill="hold"/>
                                        <p:tgtEl>
                                          <p:spTgt spid="23556">
                                            <p:txEl>
                                              <p:charRg st="0" end="25"/>
                                            </p:txEl>
                                          </p:spTgt>
                                        </p:tgtEl>
                                        <p:attrNameLst>
                                          <p:attrName>ppt_x</p:attrName>
                                        </p:attrNameLst>
                                      </p:cBhvr>
                                      <p:tavLst>
                                        <p:tav tm="0">
                                          <p:val>
                                            <p:strVal val="#ppt_x"/>
                                          </p:val>
                                        </p:tav>
                                        <p:tav tm="100000">
                                          <p:val>
                                            <p:strVal val="#ppt_x"/>
                                          </p:val>
                                        </p:tav>
                                      </p:tavLst>
                                    </p:anim>
                                    <p:anim calcmode="lin" valueType="num">
                                      <p:cBhvr>
                                        <p:cTn id="9" dur="1000" fill="hold"/>
                                        <p:tgtEl>
                                          <p:spTgt spid="23556">
                                            <p:txEl>
                                              <p:charRg st="0" end="25"/>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23556">
                                            <p:txEl>
                                              <p:charRg st="25" end="48"/>
                                            </p:txEl>
                                          </p:spTgt>
                                        </p:tgtEl>
                                        <p:attrNameLst>
                                          <p:attrName>style.visibility</p:attrName>
                                        </p:attrNameLst>
                                      </p:cBhvr>
                                      <p:to>
                                        <p:strVal val="visible"/>
                                      </p:to>
                                    </p:set>
                                    <p:animEffect transition="in" filter="fade">
                                      <p:cBhvr>
                                        <p:cTn id="14" dur="1000"/>
                                        <p:tgtEl>
                                          <p:spTgt spid="23556">
                                            <p:txEl>
                                              <p:charRg st="25" end="48"/>
                                            </p:txEl>
                                          </p:spTgt>
                                        </p:tgtEl>
                                      </p:cBhvr>
                                    </p:animEffect>
                                    <p:anim calcmode="lin" valueType="num">
                                      <p:cBhvr>
                                        <p:cTn id="15" dur="1000" fill="hold"/>
                                        <p:tgtEl>
                                          <p:spTgt spid="23556">
                                            <p:txEl>
                                              <p:charRg st="25" end="48"/>
                                            </p:txEl>
                                          </p:spTgt>
                                        </p:tgtEl>
                                        <p:attrNameLst>
                                          <p:attrName>ppt_x</p:attrName>
                                        </p:attrNameLst>
                                      </p:cBhvr>
                                      <p:tavLst>
                                        <p:tav tm="0">
                                          <p:val>
                                            <p:strVal val="#ppt_x"/>
                                          </p:val>
                                        </p:tav>
                                        <p:tav tm="100000">
                                          <p:val>
                                            <p:strVal val="#ppt_x"/>
                                          </p:val>
                                        </p:tav>
                                      </p:tavLst>
                                    </p:anim>
                                    <p:anim calcmode="lin" valueType="num">
                                      <p:cBhvr>
                                        <p:cTn id="16" dur="1000" fill="hold"/>
                                        <p:tgtEl>
                                          <p:spTgt spid="23556">
                                            <p:txEl>
                                              <p:charRg st="25" end="48"/>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23556">
                                            <p:txEl>
                                              <p:charRg st="48" end="64"/>
                                            </p:txEl>
                                          </p:spTgt>
                                        </p:tgtEl>
                                        <p:attrNameLst>
                                          <p:attrName>style.visibility</p:attrName>
                                        </p:attrNameLst>
                                      </p:cBhvr>
                                      <p:to>
                                        <p:strVal val="visible"/>
                                      </p:to>
                                    </p:set>
                                    <p:animEffect transition="in" filter="fade">
                                      <p:cBhvr>
                                        <p:cTn id="21" dur="1000"/>
                                        <p:tgtEl>
                                          <p:spTgt spid="23556">
                                            <p:txEl>
                                              <p:charRg st="48" end="64"/>
                                            </p:txEl>
                                          </p:spTgt>
                                        </p:tgtEl>
                                      </p:cBhvr>
                                    </p:animEffect>
                                    <p:anim calcmode="lin" valueType="num">
                                      <p:cBhvr>
                                        <p:cTn id="22" dur="1000" fill="hold"/>
                                        <p:tgtEl>
                                          <p:spTgt spid="23556">
                                            <p:txEl>
                                              <p:charRg st="48" end="64"/>
                                            </p:txEl>
                                          </p:spTgt>
                                        </p:tgtEl>
                                        <p:attrNameLst>
                                          <p:attrName>ppt_x</p:attrName>
                                        </p:attrNameLst>
                                      </p:cBhvr>
                                      <p:tavLst>
                                        <p:tav tm="0">
                                          <p:val>
                                            <p:strVal val="#ppt_x"/>
                                          </p:val>
                                        </p:tav>
                                        <p:tav tm="100000">
                                          <p:val>
                                            <p:strVal val="#ppt_x"/>
                                          </p:val>
                                        </p:tav>
                                      </p:tavLst>
                                    </p:anim>
                                    <p:anim calcmode="lin" valueType="num">
                                      <p:cBhvr>
                                        <p:cTn id="23" dur="1000" fill="hold"/>
                                        <p:tgtEl>
                                          <p:spTgt spid="23556">
                                            <p:txEl>
                                              <p:charRg st="48" end="6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 Box 37"/>
          <p:cNvSpPr txBox="1">
            <a:spLocks noChangeArrowheads="1"/>
          </p:cNvSpPr>
          <p:nvPr/>
        </p:nvSpPr>
        <p:spPr bwMode="auto">
          <a:xfrm>
            <a:off x="1166779" y="549275"/>
            <a:ext cx="4300572" cy="437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70000"/>
              </a:lnSpc>
              <a:spcBef>
                <a:spcPct val="50000"/>
              </a:spcBef>
            </a:pPr>
            <a:r>
              <a:rPr lang="en-US" altLang="zh-CN" sz="3200" b="1" dirty="0">
                <a:latin typeface="微软雅黑" panose="020B0503020204020204" pitchFamily="34" charset="-122"/>
                <a:ea typeface="微软雅黑" panose="020B0503020204020204" pitchFamily="34" charset="-122"/>
              </a:rPr>
              <a:t>2. </a:t>
            </a:r>
            <a:r>
              <a:rPr lang="zh-CN" altLang="en-US" sz="3200" b="1" dirty="0">
                <a:latin typeface="微软雅黑" panose="020B0503020204020204" pitchFamily="34" charset="-122"/>
                <a:ea typeface="微软雅黑" panose="020B0503020204020204" pitchFamily="34" charset="-122"/>
              </a:rPr>
              <a:t>百日维新的内容</a:t>
            </a:r>
            <a:endParaRPr lang="zh-CN" altLang="en-US" sz="3200" b="1" dirty="0">
              <a:latin typeface="微软雅黑" panose="020B0503020204020204" pitchFamily="34" charset="-122"/>
              <a:ea typeface="微软雅黑" panose="020B0503020204020204" pitchFamily="34" charset="-122"/>
            </a:endParaRPr>
          </a:p>
        </p:txBody>
      </p:sp>
      <p:graphicFrame>
        <p:nvGraphicFramePr>
          <p:cNvPr id="15383" name="表格 15382"/>
          <p:cNvGraphicFramePr/>
          <p:nvPr/>
        </p:nvGraphicFramePr>
        <p:xfrm>
          <a:off x="2284413" y="1258888"/>
          <a:ext cx="7572375" cy="4884736"/>
        </p:xfrm>
        <a:graphic>
          <a:graphicData uri="http://schemas.openxmlformats.org/drawingml/2006/table">
            <a:tbl>
              <a:tblPr/>
              <a:tblGrid>
                <a:gridCol w="2253615"/>
                <a:gridCol w="5318760"/>
              </a:tblGrid>
              <a:tr h="1127873">
                <a:tc gridSpan="2">
                  <a:txBody>
                    <a:bodyPr/>
                    <a:lstStyle/>
                    <a:p>
                      <a:pPr marL="0" lvl="0" indent="0" algn="ctr">
                        <a:buNone/>
                      </a:pPr>
                      <a:r>
                        <a:rPr lang="zh-CN" altLang="en-US" sz="4000" b="1" dirty="0">
                          <a:solidFill>
                            <a:schemeClr val="tx1"/>
                          </a:solidFill>
                          <a:latin typeface="微软雅黑" panose="020B0503020204020204" pitchFamily="34" charset="-122"/>
                          <a:ea typeface="微软雅黑" panose="020B0503020204020204" pitchFamily="34" charset="-122"/>
                        </a:rPr>
                        <a:t>戊戌变法的主要内容</a:t>
                      </a:r>
                      <a:endParaRPr lang="zh-CN" altLang="en-US" sz="4000" b="1" dirty="0">
                        <a:solidFill>
                          <a:schemeClr val="tx1"/>
                        </a:solidFill>
                        <a:latin typeface="微软雅黑" panose="020B0503020204020204" pitchFamily="34" charset="-122"/>
                        <a:ea typeface="微软雅黑" panose="020B0503020204020204" pitchFamily="34" charset="-122"/>
                      </a:endParaRPr>
                    </a:p>
                    <a:p>
                      <a:pPr marL="0" lvl="0" indent="0" algn="ctr">
                        <a:buNone/>
                      </a:pPr>
                      <a:r>
                        <a:rPr lang="zh-CN" altLang="en-US" sz="2800" b="1" dirty="0">
                          <a:solidFill>
                            <a:schemeClr val="tx1"/>
                          </a:solidFill>
                          <a:latin typeface="微软雅黑" panose="020B0503020204020204" pitchFamily="34" charset="-122"/>
                          <a:ea typeface="微软雅黑" panose="020B0503020204020204" pitchFamily="34" charset="-122"/>
                        </a:rPr>
                        <a:t>（除“旧”布“新”</a:t>
                      </a:r>
                      <a:r>
                        <a:rPr lang="en-US" altLang="x-none" sz="2800" b="1" dirty="0">
                          <a:solidFill>
                            <a:schemeClr val="tx1"/>
                          </a:solidFill>
                          <a:latin typeface="微软雅黑" panose="020B0503020204020204" pitchFamily="34" charset="-122"/>
                          <a:ea typeface="微软雅黑" panose="020B0503020204020204" pitchFamily="34" charset="-122"/>
                        </a:rPr>
                        <a:t>)</a:t>
                      </a:r>
                      <a:endParaRPr lang="en-US" altLang="x-none" sz="2800" b="1" dirty="0">
                        <a:solidFill>
                          <a:schemeClr val="tx1"/>
                        </a:solidFill>
                        <a:latin typeface="微软雅黑" panose="020B0503020204020204" pitchFamily="34" charset="-122"/>
                        <a:ea typeface="微软雅黑" panose="020B0503020204020204" pitchFamily="34" charset="-122"/>
                      </a:endParaRPr>
                    </a:p>
                  </a:txBody>
                  <a:tcPr marT="45730" marB="45730">
                    <a:lnL w="76200" cap="flat" cmpd="sng">
                      <a:solidFill>
                        <a:schemeClr val="tx1"/>
                      </a:solidFill>
                      <a:prstDash val="solid"/>
                      <a:headEnd type="none" w="med" len="med"/>
                      <a:tailEnd type="none" w="med" len="med"/>
                    </a:lnL>
                    <a:lnR w="76200" cap="flat" cmpd="sng">
                      <a:solidFill>
                        <a:schemeClr val="tx1"/>
                      </a:solidFill>
                      <a:prstDash val="solid"/>
                      <a:headEnd type="none" w="med" len="med"/>
                      <a:tailEnd type="none" w="med" len="med"/>
                    </a:lnR>
                    <a:lnT w="762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hMerge="1">
                  <a:tcPr>
                    <a:lnR w="76200" cap="flat" cmpd="sng">
                      <a:solidFill>
                        <a:schemeClr val="tx1"/>
                      </a:solidFill>
                      <a:prstDash val="solid"/>
                      <a:headEnd type="none" w="med" len="med"/>
                      <a:tailEnd type="none" w="med" len="med"/>
                    </a:lnR>
                    <a:lnT w="762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tcPr>
                </a:tc>
              </a:tr>
              <a:tr h="972402">
                <a:tc>
                  <a:txBody>
                    <a:bodyPr/>
                    <a:lstStyle/>
                    <a:p>
                      <a:pPr marL="0" lvl="0" indent="0" algn="ctr">
                        <a:buNone/>
                      </a:pPr>
                      <a:endParaRPr lang="en-US" altLang="zh-CN" sz="1800" b="1" dirty="0">
                        <a:solidFill>
                          <a:schemeClr val="tx1"/>
                        </a:solidFill>
                        <a:latin typeface="微软雅黑" panose="020B0503020204020204" pitchFamily="34" charset="-122"/>
                        <a:ea typeface="微软雅黑" panose="020B0503020204020204" pitchFamily="34" charset="-122"/>
                      </a:endParaRPr>
                    </a:p>
                    <a:p>
                      <a:pPr marL="0" lvl="0" indent="0">
                        <a:buNone/>
                      </a:pPr>
                      <a:endParaRPr lang="zh-CN" altLang="en-US" sz="1800" b="1" dirty="0">
                        <a:solidFill>
                          <a:schemeClr val="tx1"/>
                        </a:solidFill>
                        <a:latin typeface="微软雅黑" panose="020B0503020204020204" pitchFamily="34" charset="-122"/>
                        <a:ea typeface="微软雅黑" panose="020B0503020204020204" pitchFamily="34" charset="-122"/>
                      </a:endParaRPr>
                    </a:p>
                  </a:txBody>
                  <a:tcPr marT="45730" marB="45730">
                    <a:lnL w="762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sz="2200" b="1" dirty="0">
                        <a:solidFill>
                          <a:srgbClr val="FF3300"/>
                        </a:solidFill>
                        <a:latin typeface="微软雅黑" panose="020B0503020204020204" pitchFamily="34" charset="-122"/>
                        <a:ea typeface="微软雅黑" panose="020B0503020204020204" pitchFamily="34" charset="-122"/>
                      </a:endParaRPr>
                    </a:p>
                  </a:txBody>
                  <a:tcPr marT="45730" marB="45730">
                    <a:lnL w="28575" cap="flat" cmpd="sng">
                      <a:solidFill>
                        <a:schemeClr val="tx1"/>
                      </a:solidFill>
                      <a:prstDash val="solid"/>
                      <a:headEnd type="none" w="med" len="med"/>
                      <a:tailEnd type="none" w="med" len="med"/>
                    </a:lnL>
                    <a:lnR w="762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905712">
                <a:tc>
                  <a:txBody>
                    <a:bodyPr/>
                    <a:lstStyle/>
                    <a:p>
                      <a:pPr marL="0" lvl="0" indent="0" algn="ctr">
                        <a:buNone/>
                      </a:pPr>
                      <a:endParaRPr lang="zh-CN" altLang="en-US" sz="1800" b="1" dirty="0">
                        <a:solidFill>
                          <a:schemeClr val="tx1"/>
                        </a:solidFill>
                        <a:latin typeface="微软雅黑" panose="020B0503020204020204" pitchFamily="34" charset="-122"/>
                        <a:ea typeface="微软雅黑" panose="020B0503020204020204" pitchFamily="34" charset="-122"/>
                      </a:endParaRPr>
                    </a:p>
                  </a:txBody>
                  <a:tcPr marT="45730" marB="45730">
                    <a:lnL w="762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sz="2200" b="1" dirty="0">
                        <a:solidFill>
                          <a:srgbClr val="FF3300"/>
                        </a:solidFill>
                        <a:latin typeface="微软雅黑" panose="020B0503020204020204" pitchFamily="34" charset="-122"/>
                        <a:ea typeface="微软雅黑" panose="020B0503020204020204" pitchFamily="34" charset="-122"/>
                      </a:endParaRPr>
                    </a:p>
                  </a:txBody>
                  <a:tcPr marT="45730" marB="45730">
                    <a:lnL w="28575" cap="flat" cmpd="sng">
                      <a:solidFill>
                        <a:schemeClr val="tx1"/>
                      </a:solidFill>
                      <a:prstDash val="solid"/>
                      <a:headEnd type="none" w="med" len="med"/>
                      <a:tailEnd type="none" w="med" len="med"/>
                    </a:lnL>
                    <a:lnR w="762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906347">
                <a:tc>
                  <a:txBody>
                    <a:bodyPr/>
                    <a:lstStyle/>
                    <a:p>
                      <a:pPr marL="0" lvl="0" indent="0" algn="ctr">
                        <a:buNone/>
                      </a:pPr>
                      <a:endParaRPr lang="zh-CN" altLang="en-US" sz="1800" b="1" dirty="0">
                        <a:solidFill>
                          <a:schemeClr val="tx1"/>
                        </a:solidFill>
                        <a:latin typeface="微软雅黑" panose="020B0503020204020204" pitchFamily="34" charset="-122"/>
                        <a:ea typeface="微软雅黑" panose="020B0503020204020204" pitchFamily="34" charset="-122"/>
                      </a:endParaRPr>
                    </a:p>
                  </a:txBody>
                  <a:tcPr marT="45730" marB="45730">
                    <a:lnL w="762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sz="2200" b="1" dirty="0">
                        <a:solidFill>
                          <a:srgbClr val="FF3300"/>
                        </a:solidFill>
                        <a:latin typeface="微软雅黑" panose="020B0503020204020204" pitchFamily="34" charset="-122"/>
                        <a:ea typeface="微软雅黑" panose="020B0503020204020204" pitchFamily="34" charset="-122"/>
                      </a:endParaRPr>
                    </a:p>
                  </a:txBody>
                  <a:tcPr marT="45730" marB="45730">
                    <a:lnL w="28575" cap="flat" cmpd="sng">
                      <a:solidFill>
                        <a:schemeClr val="tx1"/>
                      </a:solidFill>
                      <a:prstDash val="solid"/>
                      <a:headEnd type="none" w="med" len="med"/>
                      <a:tailEnd type="none" w="med" len="med"/>
                    </a:lnL>
                    <a:lnR w="762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972402">
                <a:tc>
                  <a:txBody>
                    <a:bodyPr/>
                    <a:lstStyle/>
                    <a:p>
                      <a:pPr marL="0" lvl="0" indent="0" algn="ctr">
                        <a:buNone/>
                      </a:pPr>
                      <a:endParaRPr lang="zh-CN" altLang="en-US" sz="1800" b="1" dirty="0">
                        <a:solidFill>
                          <a:schemeClr val="tx1"/>
                        </a:solidFill>
                        <a:latin typeface="微软雅黑" panose="020B0503020204020204" pitchFamily="34" charset="-122"/>
                        <a:ea typeface="微软雅黑" panose="020B0503020204020204" pitchFamily="34" charset="-122"/>
                      </a:endParaRPr>
                    </a:p>
                  </a:txBody>
                  <a:tcPr marT="45730" marB="45730">
                    <a:lnL w="762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76200" cap="flat" cmpd="sng">
                      <a:solidFill>
                        <a:schemeClr val="tx1"/>
                      </a:solidFill>
                      <a:prstDash val="solid"/>
                      <a:headEnd type="none" w="med" len="med"/>
                      <a:tailEnd type="none" w="med" len="med"/>
                    </a:lnB>
                    <a:lnTlToBr>
                      <a:noFill/>
                    </a:lnTlToBr>
                    <a:lnBlToTr>
                      <a:noFill/>
                    </a:lnBlToTr>
                    <a:noFill/>
                  </a:tcPr>
                </a:tc>
                <a:tc>
                  <a:txBody>
                    <a:bodyPr/>
                    <a:lstStyle/>
                    <a:p>
                      <a:pPr marL="0" lvl="0" indent="0" algn="ctr">
                        <a:buNone/>
                      </a:pPr>
                      <a:endParaRPr lang="en-US" altLang="zh-CN" sz="2200" b="1" dirty="0">
                        <a:solidFill>
                          <a:srgbClr val="FF3300"/>
                        </a:solidFill>
                        <a:latin typeface="微软雅黑" panose="020B0503020204020204" pitchFamily="34" charset="-122"/>
                        <a:ea typeface="微软雅黑" panose="020B0503020204020204" pitchFamily="34" charset="-122"/>
                      </a:endParaRPr>
                    </a:p>
                    <a:p>
                      <a:pPr marL="0" lvl="0" indent="0">
                        <a:buNone/>
                      </a:pPr>
                      <a:endParaRPr lang="zh-CN" altLang="en-US" sz="1800" b="1" dirty="0">
                        <a:solidFill>
                          <a:srgbClr val="FF3300"/>
                        </a:solidFill>
                        <a:latin typeface="微软雅黑" panose="020B0503020204020204" pitchFamily="34" charset="-122"/>
                        <a:ea typeface="微软雅黑" panose="020B0503020204020204" pitchFamily="34" charset="-122"/>
                      </a:endParaRPr>
                    </a:p>
                  </a:txBody>
                  <a:tcPr marT="45730" marB="45730">
                    <a:lnL w="28575" cap="flat" cmpd="sng">
                      <a:solidFill>
                        <a:schemeClr val="tx1"/>
                      </a:solidFill>
                      <a:prstDash val="solid"/>
                      <a:headEnd type="none" w="med" len="med"/>
                      <a:tailEnd type="none" w="med" len="med"/>
                    </a:lnL>
                    <a:lnR w="762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76200"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5402" name="文本框 15401"/>
          <p:cNvSpPr txBox="1">
            <a:spLocks noChangeArrowheads="1"/>
          </p:cNvSpPr>
          <p:nvPr/>
        </p:nvSpPr>
        <p:spPr bwMode="auto">
          <a:xfrm>
            <a:off x="4572000" y="2454275"/>
            <a:ext cx="5259388"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20000"/>
              </a:spcBef>
              <a:buClr>
                <a:schemeClr val="tx1"/>
              </a:buClr>
              <a:buFont typeface="Wingdings" panose="05000000000000000000" pitchFamily="2" charset="2"/>
              <a:buNone/>
            </a:pPr>
            <a:r>
              <a:rPr lang="zh-CN" altLang="en-US" sz="2400" b="1" dirty="0">
                <a:latin typeface="微软雅黑" panose="020B0503020204020204" pitchFamily="34" charset="-122"/>
                <a:ea typeface="微软雅黑" panose="020B0503020204020204" pitchFamily="34" charset="-122"/>
                <a:cs typeface="仿宋_GB2312"/>
              </a:rPr>
              <a:t>鼓励私人兴办工矿企业，发展农、工、商业；改革财政，编制国家预算</a:t>
            </a:r>
            <a:endParaRPr lang="zh-CN" altLang="en-US" sz="2400" b="1" dirty="0">
              <a:latin typeface="微软雅黑" panose="020B0503020204020204" pitchFamily="34" charset="-122"/>
              <a:ea typeface="微软雅黑" panose="020B0503020204020204" pitchFamily="34" charset="-122"/>
              <a:cs typeface="仿宋_GB2312"/>
            </a:endParaRPr>
          </a:p>
        </p:txBody>
      </p:sp>
      <p:sp>
        <p:nvSpPr>
          <p:cNvPr id="15403" name="文本框 15402"/>
          <p:cNvSpPr txBox="1">
            <a:spLocks noChangeArrowheads="1"/>
          </p:cNvSpPr>
          <p:nvPr/>
        </p:nvSpPr>
        <p:spPr bwMode="auto">
          <a:xfrm>
            <a:off x="4572000" y="3582988"/>
            <a:ext cx="53149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20000"/>
              </a:spcBef>
              <a:buClr>
                <a:schemeClr val="tx1"/>
              </a:buClr>
              <a:buFont typeface="Wingdings" panose="05000000000000000000" pitchFamily="2" charset="2"/>
              <a:buNone/>
            </a:pPr>
            <a:r>
              <a:rPr lang="zh-CN" altLang="en-US" sz="2400" b="1">
                <a:latin typeface="微软雅黑" panose="020B0503020204020204" pitchFamily="34" charset="-122"/>
                <a:ea typeface="微软雅黑" panose="020B0503020204020204" pitchFamily="34" charset="-122"/>
                <a:cs typeface="仿宋_GB2312"/>
              </a:rPr>
              <a:t>裁撤冗官冗员，允许官民上书言事</a:t>
            </a:r>
            <a:endParaRPr lang="zh-CN" altLang="en-US" sz="2400" b="1">
              <a:latin typeface="微软雅黑" panose="020B0503020204020204" pitchFamily="34" charset="-122"/>
              <a:ea typeface="微软雅黑" panose="020B0503020204020204" pitchFamily="34" charset="-122"/>
              <a:cs typeface="仿宋_GB2312"/>
            </a:endParaRPr>
          </a:p>
        </p:txBody>
      </p:sp>
      <p:sp>
        <p:nvSpPr>
          <p:cNvPr id="15404" name="文本框 15403"/>
          <p:cNvSpPr txBox="1">
            <a:spLocks noChangeArrowheads="1"/>
          </p:cNvSpPr>
          <p:nvPr/>
        </p:nvSpPr>
        <p:spPr bwMode="auto">
          <a:xfrm>
            <a:off x="4572000" y="4481513"/>
            <a:ext cx="52832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20000"/>
              </a:spcBef>
              <a:buClr>
                <a:schemeClr val="tx1"/>
              </a:buClr>
              <a:buFont typeface="Wingdings" panose="05000000000000000000" pitchFamily="2" charset="2"/>
              <a:buNone/>
            </a:pPr>
            <a:r>
              <a:rPr lang="zh-CN" altLang="en-US" sz="2400" b="1">
                <a:latin typeface="微软雅黑" panose="020B0503020204020204" pitchFamily="34" charset="-122"/>
                <a:ea typeface="微软雅黑" panose="020B0503020204020204" pitchFamily="34" charset="-122"/>
                <a:cs typeface="仿宋_GB2312"/>
              </a:rPr>
              <a:t>废除八股，改试策论，开办新式学堂</a:t>
            </a:r>
            <a:endParaRPr lang="zh-CN" altLang="en-US" sz="2400" b="1">
              <a:latin typeface="微软雅黑" panose="020B0503020204020204" pitchFamily="34" charset="-122"/>
              <a:ea typeface="微软雅黑" panose="020B0503020204020204" pitchFamily="34" charset="-122"/>
              <a:cs typeface="仿宋_GB2312"/>
            </a:endParaRPr>
          </a:p>
        </p:txBody>
      </p:sp>
      <p:sp>
        <p:nvSpPr>
          <p:cNvPr id="15405" name="文本框 15404"/>
          <p:cNvSpPr txBox="1">
            <a:spLocks noChangeArrowheads="1"/>
          </p:cNvSpPr>
          <p:nvPr/>
        </p:nvSpPr>
        <p:spPr bwMode="auto">
          <a:xfrm>
            <a:off x="4572000" y="5416550"/>
            <a:ext cx="364648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a:latin typeface="微软雅黑" panose="020B0503020204020204" pitchFamily="34" charset="-122"/>
                <a:ea typeface="微软雅黑" panose="020B0503020204020204" pitchFamily="34" charset="-122"/>
                <a:cs typeface="仿宋_GB2312"/>
              </a:rPr>
              <a:t>裁减绿营，训练新式军队</a:t>
            </a:r>
            <a:endParaRPr lang="zh-CN" altLang="en-US" sz="2400" b="1">
              <a:latin typeface="微软雅黑" panose="020B0503020204020204" pitchFamily="34" charset="-122"/>
              <a:ea typeface="微软雅黑" panose="020B0503020204020204" pitchFamily="34" charset="-122"/>
              <a:cs typeface="仿宋_GB2312"/>
            </a:endParaRPr>
          </a:p>
        </p:txBody>
      </p:sp>
      <p:sp>
        <p:nvSpPr>
          <p:cNvPr id="21529" name="文本框 15405"/>
          <p:cNvSpPr txBox="1">
            <a:spLocks noChangeArrowheads="1"/>
          </p:cNvSpPr>
          <p:nvPr/>
        </p:nvSpPr>
        <p:spPr bwMode="auto">
          <a:xfrm>
            <a:off x="2500313" y="2619375"/>
            <a:ext cx="18034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经济方面</a:t>
            </a:r>
            <a:endParaRPr lang="zh-CN" altLang="en-US" sz="2800" b="1" dirty="0">
              <a:latin typeface="微软雅黑" panose="020B0503020204020204" pitchFamily="34" charset="-122"/>
              <a:ea typeface="微软雅黑" panose="020B0503020204020204" pitchFamily="34" charset="-122"/>
            </a:endParaRPr>
          </a:p>
        </p:txBody>
      </p:sp>
      <p:sp>
        <p:nvSpPr>
          <p:cNvPr id="21530" name="文本框 15406"/>
          <p:cNvSpPr txBox="1">
            <a:spLocks noChangeArrowheads="1"/>
          </p:cNvSpPr>
          <p:nvPr/>
        </p:nvSpPr>
        <p:spPr bwMode="auto">
          <a:xfrm>
            <a:off x="2500313" y="3556000"/>
            <a:ext cx="19843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政治方面</a:t>
            </a:r>
            <a:endParaRPr lang="zh-CN" altLang="en-US" sz="2800" b="1" dirty="0">
              <a:latin typeface="微软雅黑" panose="020B0503020204020204" pitchFamily="34" charset="-122"/>
              <a:ea typeface="微软雅黑" panose="020B0503020204020204" pitchFamily="34" charset="-122"/>
            </a:endParaRPr>
          </a:p>
        </p:txBody>
      </p:sp>
      <p:sp>
        <p:nvSpPr>
          <p:cNvPr id="21531" name="文本框 15407"/>
          <p:cNvSpPr txBox="1">
            <a:spLocks noChangeArrowheads="1"/>
          </p:cNvSpPr>
          <p:nvPr/>
        </p:nvSpPr>
        <p:spPr bwMode="auto">
          <a:xfrm>
            <a:off x="2500313" y="4419600"/>
            <a:ext cx="1893887"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文化方面</a:t>
            </a:r>
            <a:endParaRPr lang="zh-CN" altLang="en-US" sz="2800" b="1" dirty="0">
              <a:latin typeface="微软雅黑" panose="020B0503020204020204" pitchFamily="34" charset="-122"/>
              <a:ea typeface="微软雅黑" panose="020B0503020204020204" pitchFamily="34" charset="-122"/>
            </a:endParaRPr>
          </a:p>
        </p:txBody>
      </p:sp>
      <p:sp>
        <p:nvSpPr>
          <p:cNvPr id="21532" name="文本框 15408"/>
          <p:cNvSpPr txBox="1">
            <a:spLocks noChangeArrowheads="1"/>
          </p:cNvSpPr>
          <p:nvPr/>
        </p:nvSpPr>
        <p:spPr bwMode="auto">
          <a:xfrm>
            <a:off x="2500313" y="5356225"/>
            <a:ext cx="18923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军事方面</a:t>
            </a:r>
            <a:endParaRPr lang="zh-CN" altLang="en-US" sz="2800" b="1" dirty="0">
              <a:latin typeface="微软雅黑" panose="020B0503020204020204" pitchFamily="34" charset="-122"/>
              <a:ea typeface="微软雅黑" panose="020B0503020204020204" pitchFamily="34" charset="-122"/>
            </a:endParaRPr>
          </a:p>
        </p:txBody>
      </p:sp>
      <p:sp>
        <p:nvSpPr>
          <p:cNvPr id="26661" name="Text Box 30"/>
          <p:cNvSpPr txBox="1"/>
          <p:nvPr/>
        </p:nvSpPr>
        <p:spPr>
          <a:xfrm>
            <a:off x="5095868" y="428604"/>
            <a:ext cx="5690869" cy="584775"/>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a:buFontTx/>
              <a:buNone/>
              <a:defRPr/>
            </a:pPr>
            <a:r>
              <a:rPr lang="en-US" altLang="x-none" sz="3200" b="1" noProof="1">
                <a:solidFill>
                  <a:schemeClr val="tx1"/>
                </a:solidFill>
                <a:latin typeface="微软雅黑" panose="020B0503020204020204" pitchFamily="34" charset="-122"/>
                <a:ea typeface="微软雅黑" panose="020B0503020204020204" pitchFamily="34" charset="-122"/>
                <a:cs typeface="+mn-ea"/>
              </a:rPr>
              <a:t>1898.6.11</a:t>
            </a:r>
            <a:r>
              <a:rPr lang="en-US" altLang="zh-CN" sz="3200" b="1" noProof="1">
                <a:solidFill>
                  <a:schemeClr val="tx1"/>
                </a:solidFill>
                <a:latin typeface="微软雅黑" panose="020B0503020204020204" pitchFamily="34" charset="-122"/>
                <a:ea typeface="微软雅黑" panose="020B0503020204020204" pitchFamily="34" charset="-122"/>
                <a:cs typeface="+mn-ea"/>
              </a:rPr>
              <a:t>——</a:t>
            </a:r>
            <a:r>
              <a:rPr lang="en-US" altLang="x-none" sz="3200" b="1" noProof="1">
                <a:solidFill>
                  <a:schemeClr val="tx1"/>
                </a:solidFill>
                <a:latin typeface="微软雅黑" panose="020B0503020204020204" pitchFamily="34" charset="-122"/>
                <a:ea typeface="微软雅黑" panose="020B0503020204020204" pitchFamily="34" charset="-122"/>
                <a:cs typeface="+mn-ea"/>
              </a:rPr>
              <a:t>1898.9.21</a:t>
            </a:r>
            <a:endParaRPr lang="en-US" altLang="x-none" sz="3200" b="1" noProof="1">
              <a:solidFill>
                <a:schemeClr val="tx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402"/>
                                        </p:tgtEl>
                                        <p:attrNameLst>
                                          <p:attrName>style.visibility</p:attrName>
                                        </p:attrNameLst>
                                      </p:cBhvr>
                                      <p:to>
                                        <p:strVal val="visible"/>
                                      </p:to>
                                    </p:set>
                                    <p:animEffect transition="in" filter="blinds(horizontal)">
                                      <p:cBhvr>
                                        <p:cTn id="7" dur="500"/>
                                        <p:tgtEl>
                                          <p:spTgt spid="1540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403">
                                            <p:txEl>
                                              <p:pRg st="0" end="0"/>
                                            </p:txEl>
                                          </p:spTgt>
                                        </p:tgtEl>
                                        <p:attrNameLst>
                                          <p:attrName>style.visibility</p:attrName>
                                        </p:attrNameLst>
                                      </p:cBhvr>
                                      <p:to>
                                        <p:strVal val="visible"/>
                                      </p:to>
                                    </p:set>
                                    <p:animEffect transition="in" filter="blinds(horizontal)">
                                      <p:cBhvr>
                                        <p:cTn id="12" dur="500"/>
                                        <p:tgtEl>
                                          <p:spTgt spid="1540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5404">
                                            <p:txEl>
                                              <p:pRg st="0" end="0"/>
                                            </p:txEl>
                                          </p:spTgt>
                                        </p:tgtEl>
                                        <p:attrNameLst>
                                          <p:attrName>style.visibility</p:attrName>
                                        </p:attrNameLst>
                                      </p:cBhvr>
                                      <p:to>
                                        <p:strVal val="visible"/>
                                      </p:to>
                                    </p:set>
                                    <p:animEffect transition="in" filter="blinds(horizontal)">
                                      <p:cBhvr>
                                        <p:cTn id="17" dur="500"/>
                                        <p:tgtEl>
                                          <p:spTgt spid="1540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405"/>
                                        </p:tgtEl>
                                        <p:attrNameLst>
                                          <p:attrName>style.visibility</p:attrName>
                                        </p:attrNameLst>
                                      </p:cBhvr>
                                      <p:to>
                                        <p:strVal val="visible"/>
                                      </p:to>
                                    </p:set>
                                    <p:animEffect transition="in" filter="blinds(horizontal)">
                                      <p:cBhvr>
                                        <p:cTn id="22" dur="500"/>
                                        <p:tgtEl>
                                          <p:spTgt spid="154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02" grpId="0"/>
      <p:bldP spid="1540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文本框 17433"/>
          <p:cNvSpPr txBox="1">
            <a:spLocks noChangeArrowheads="1"/>
          </p:cNvSpPr>
          <p:nvPr/>
        </p:nvSpPr>
        <p:spPr bwMode="auto">
          <a:xfrm>
            <a:off x="2135188" y="658813"/>
            <a:ext cx="22320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Arial" panose="020B0604020202020204" pitchFamily="34" charset="0"/>
                <a:ea typeface="微软雅黑" panose="020B0503020204020204" pitchFamily="34" charset="-122"/>
              </a:rPr>
              <a:t>角色体验</a:t>
            </a:r>
            <a:endParaRPr lang="zh-CN" altLang="en-US" sz="3600" b="1" dirty="0">
              <a:latin typeface="Arial" panose="020B0604020202020204" pitchFamily="34" charset="0"/>
              <a:ea typeface="微软雅黑" panose="020B0503020204020204" pitchFamily="34" charset="-122"/>
            </a:endParaRPr>
          </a:p>
        </p:txBody>
      </p:sp>
      <p:pic>
        <p:nvPicPr>
          <p:cNvPr id="16388" name="图片 17430" descr="20300000206900131064214963132">
            <a:hlinkClick r:id="rId1"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9663" y="3003550"/>
            <a:ext cx="19812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文本框 17434"/>
          <p:cNvSpPr txBox="1">
            <a:spLocks noChangeArrowheads="1"/>
          </p:cNvSpPr>
          <p:nvPr/>
        </p:nvSpPr>
        <p:spPr bwMode="auto">
          <a:xfrm>
            <a:off x="2800350" y="5648325"/>
            <a:ext cx="9239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b="1">
                <a:latin typeface="Arial" panose="020B0604020202020204" pitchFamily="34" charset="0"/>
                <a:ea typeface="仿宋_GB2312"/>
                <a:cs typeface="仿宋_GB2312"/>
              </a:rPr>
              <a:t>实业家</a:t>
            </a:r>
            <a:endParaRPr lang="zh-CN" altLang="en-US" b="1">
              <a:latin typeface="Arial" panose="020B0604020202020204" pitchFamily="34" charset="0"/>
              <a:ea typeface="仿宋_GB2312"/>
              <a:cs typeface="仿宋_GB2312"/>
            </a:endParaRPr>
          </a:p>
        </p:txBody>
      </p:sp>
      <p:pic>
        <p:nvPicPr>
          <p:cNvPr id="16390" name="图片 17435" descr="20110809151700_25290">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79963" y="3016250"/>
            <a:ext cx="18542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文本框 17436"/>
          <p:cNvSpPr txBox="1">
            <a:spLocks noChangeArrowheads="1"/>
          </p:cNvSpPr>
          <p:nvPr/>
        </p:nvSpPr>
        <p:spPr bwMode="auto">
          <a:xfrm>
            <a:off x="4711700" y="5556250"/>
            <a:ext cx="20256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b="1">
                <a:latin typeface="Arial" panose="020B0604020202020204" pitchFamily="34" charset="0"/>
                <a:ea typeface="仿宋_GB2312"/>
                <a:cs typeface="仿宋_GB2312"/>
              </a:rPr>
              <a:t>准备科考的读书人</a:t>
            </a:r>
            <a:endParaRPr lang="zh-CN" altLang="en-US" b="1">
              <a:latin typeface="Arial" panose="020B0604020202020204" pitchFamily="34" charset="0"/>
              <a:ea typeface="仿宋_GB2312"/>
              <a:cs typeface="仿宋_GB2312"/>
            </a:endParaRPr>
          </a:p>
        </p:txBody>
      </p:sp>
      <p:sp>
        <p:nvSpPr>
          <p:cNvPr id="16392" name="文本框 17437"/>
          <p:cNvSpPr txBox="1">
            <a:spLocks noChangeArrowheads="1"/>
          </p:cNvSpPr>
          <p:nvPr/>
        </p:nvSpPr>
        <p:spPr bwMode="auto">
          <a:xfrm>
            <a:off x="7302500" y="5581650"/>
            <a:ext cx="13716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b="1">
                <a:latin typeface="Arial" panose="020B0604020202020204" pitchFamily="34" charset="0"/>
                <a:ea typeface="仿宋_GB2312"/>
                <a:cs typeface="仿宋_GB2312"/>
              </a:rPr>
              <a:t>八旗兵</a:t>
            </a:r>
            <a:endParaRPr lang="zh-CN" altLang="en-US" b="1">
              <a:latin typeface="Arial" panose="020B0604020202020204" pitchFamily="34" charset="0"/>
              <a:ea typeface="仿宋_GB2312"/>
              <a:cs typeface="仿宋_GB2312"/>
            </a:endParaRPr>
          </a:p>
        </p:txBody>
      </p:sp>
      <p:pic>
        <p:nvPicPr>
          <p:cNvPr id="16393" name="图片 17438" descr="69511239238433187">
            <a:hlinkClick r:id="rId5" action="ppaction://hlinksldjump"/>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29450" y="3016250"/>
            <a:ext cx="1919288"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0" name="Rectangle 3"/>
          <p:cNvSpPr>
            <a:spLocks noGrp="1" noChangeArrowheads="1"/>
          </p:cNvSpPr>
          <p:nvPr/>
        </p:nvSpPr>
        <p:spPr bwMode="auto">
          <a:xfrm>
            <a:off x="1725589" y="1340768"/>
            <a:ext cx="8361362"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nSpc>
                <a:spcPct val="150000"/>
              </a:lnSpc>
              <a:spcBef>
                <a:spcPct val="20000"/>
              </a:spcBef>
            </a:pPr>
            <a:r>
              <a:rPr lang="en-US" altLang="zh-CN" sz="3200" dirty="0">
                <a:solidFill>
                  <a:schemeClr val="hlink"/>
                </a:solidFill>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请同学们根据下面三个角色，谈谈百日维新对你们的影响？</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0">
                                            <p:txEl>
                                              <p:pRg st="0" end="0"/>
                                            </p:txEl>
                                          </p:spTgt>
                                        </p:tgtEl>
                                        <p:attrNameLst>
                                          <p:attrName>style.visibility</p:attrName>
                                        </p:attrNameLst>
                                      </p:cBhvr>
                                      <p:to>
                                        <p:strVal val="visible"/>
                                      </p:to>
                                    </p:set>
                                    <p:animEffect transition="in" filter="fade">
                                      <p:cBhvr>
                                        <p:cTn id="7" dur="2000"/>
                                        <p:tgtEl>
                                          <p:spTgt spid="2765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nodeType="clickEffect">
                                  <p:stCondLst>
                                    <p:cond delay="0"/>
                                  </p:stCondLst>
                                  <p:childTnLst>
                                    <p:set>
                                      <p:cBhvr>
                                        <p:cTn id="11" dur="1" fill="hold">
                                          <p:stCondLst>
                                            <p:cond delay="0"/>
                                          </p:stCondLst>
                                        </p:cTn>
                                        <p:tgtEl>
                                          <p:spTgt spid="16388"/>
                                        </p:tgtEl>
                                        <p:attrNameLst>
                                          <p:attrName>style.visibility</p:attrName>
                                        </p:attrNameLst>
                                      </p:cBhvr>
                                      <p:to>
                                        <p:strVal val="visible"/>
                                      </p:to>
                                    </p:set>
                                    <p:animEffect transition="in" filter="fade">
                                      <p:cBhvr>
                                        <p:cTn id="12" dur="800" decel="100000"/>
                                        <p:tgtEl>
                                          <p:spTgt spid="16388"/>
                                        </p:tgtEl>
                                      </p:cBhvr>
                                    </p:animEffect>
                                    <p:anim calcmode="lin" valueType="num">
                                      <p:cBhvr>
                                        <p:cTn id="13" dur="800" decel="100000" fill="hold"/>
                                        <p:tgtEl>
                                          <p:spTgt spid="16388"/>
                                        </p:tgtEl>
                                        <p:attrNameLst>
                                          <p:attrName>style.rotation</p:attrName>
                                        </p:attrNameLst>
                                      </p:cBhvr>
                                      <p:tavLst>
                                        <p:tav tm="0">
                                          <p:val>
                                            <p:fltVal val="-90"/>
                                          </p:val>
                                        </p:tav>
                                        <p:tav tm="100000">
                                          <p:val>
                                            <p:fltVal val="0"/>
                                          </p:val>
                                        </p:tav>
                                      </p:tavLst>
                                    </p:anim>
                                    <p:anim calcmode="lin" valueType="num">
                                      <p:cBhvr>
                                        <p:cTn id="14" dur="800" decel="100000" fill="hold"/>
                                        <p:tgtEl>
                                          <p:spTgt spid="16388"/>
                                        </p:tgtEl>
                                        <p:attrNameLst>
                                          <p:attrName>ppt_x</p:attrName>
                                        </p:attrNameLst>
                                      </p:cBhvr>
                                      <p:tavLst>
                                        <p:tav tm="0">
                                          <p:val>
                                            <p:strVal val="#ppt_x+0.4"/>
                                          </p:val>
                                        </p:tav>
                                        <p:tav tm="100000">
                                          <p:val>
                                            <p:strVal val="#ppt_x-0.05"/>
                                          </p:val>
                                        </p:tav>
                                      </p:tavLst>
                                    </p:anim>
                                    <p:anim calcmode="lin" valueType="num">
                                      <p:cBhvr>
                                        <p:cTn id="15" dur="800" decel="100000" fill="hold"/>
                                        <p:tgtEl>
                                          <p:spTgt spid="16388"/>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16388"/>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16388"/>
                                        </p:tgtEl>
                                        <p:attrNameLst>
                                          <p:attrName>ppt_y</p:attrName>
                                        </p:attrNameLst>
                                      </p:cBhvr>
                                      <p:tavLst>
                                        <p:tav tm="0">
                                          <p:val>
                                            <p:strVal val="#ppt_y+0.1"/>
                                          </p:val>
                                        </p:tav>
                                        <p:tav tm="100000">
                                          <p:val>
                                            <p:strVal val="#ppt_y"/>
                                          </p:val>
                                        </p:tav>
                                      </p:tavLst>
                                    </p:anim>
                                  </p:childTnLst>
                                </p:cTn>
                              </p:par>
                              <p:par>
                                <p:cTn id="18" presetID="30" presetClass="entr" presetSubtype="0" fill="hold" grpId="0" nodeType="withEffect">
                                  <p:stCondLst>
                                    <p:cond delay="0"/>
                                  </p:stCondLst>
                                  <p:childTnLst>
                                    <p:set>
                                      <p:cBhvr>
                                        <p:cTn id="19" dur="1" fill="hold">
                                          <p:stCondLst>
                                            <p:cond delay="0"/>
                                          </p:stCondLst>
                                        </p:cTn>
                                        <p:tgtEl>
                                          <p:spTgt spid="16389"/>
                                        </p:tgtEl>
                                        <p:attrNameLst>
                                          <p:attrName>style.visibility</p:attrName>
                                        </p:attrNameLst>
                                      </p:cBhvr>
                                      <p:to>
                                        <p:strVal val="visible"/>
                                      </p:to>
                                    </p:set>
                                    <p:animEffect transition="in" filter="fade">
                                      <p:cBhvr>
                                        <p:cTn id="20" dur="800" decel="100000"/>
                                        <p:tgtEl>
                                          <p:spTgt spid="16389"/>
                                        </p:tgtEl>
                                      </p:cBhvr>
                                    </p:animEffect>
                                    <p:anim calcmode="lin" valueType="num">
                                      <p:cBhvr>
                                        <p:cTn id="21" dur="800" decel="100000" fill="hold"/>
                                        <p:tgtEl>
                                          <p:spTgt spid="16389"/>
                                        </p:tgtEl>
                                        <p:attrNameLst>
                                          <p:attrName>style.rotation</p:attrName>
                                        </p:attrNameLst>
                                      </p:cBhvr>
                                      <p:tavLst>
                                        <p:tav tm="0">
                                          <p:val>
                                            <p:fltVal val="-90"/>
                                          </p:val>
                                        </p:tav>
                                        <p:tav tm="100000">
                                          <p:val>
                                            <p:fltVal val="0"/>
                                          </p:val>
                                        </p:tav>
                                      </p:tavLst>
                                    </p:anim>
                                    <p:anim calcmode="lin" valueType="num">
                                      <p:cBhvr>
                                        <p:cTn id="22" dur="800" decel="100000" fill="hold"/>
                                        <p:tgtEl>
                                          <p:spTgt spid="16389"/>
                                        </p:tgtEl>
                                        <p:attrNameLst>
                                          <p:attrName>ppt_x</p:attrName>
                                        </p:attrNameLst>
                                      </p:cBhvr>
                                      <p:tavLst>
                                        <p:tav tm="0">
                                          <p:val>
                                            <p:strVal val="#ppt_x+0.4"/>
                                          </p:val>
                                        </p:tav>
                                        <p:tav tm="100000">
                                          <p:val>
                                            <p:strVal val="#ppt_x-0.05"/>
                                          </p:val>
                                        </p:tav>
                                      </p:tavLst>
                                    </p:anim>
                                    <p:anim calcmode="lin" valueType="num">
                                      <p:cBhvr>
                                        <p:cTn id="23" dur="800" decel="100000" fill="hold"/>
                                        <p:tgtEl>
                                          <p:spTgt spid="16389"/>
                                        </p:tgtEl>
                                        <p:attrNameLst>
                                          <p:attrName>ppt_y</p:attrName>
                                        </p:attrNameLst>
                                      </p:cBhvr>
                                      <p:tavLst>
                                        <p:tav tm="0">
                                          <p:val>
                                            <p:strVal val="#ppt_y-0.4"/>
                                          </p:val>
                                        </p:tav>
                                        <p:tav tm="100000">
                                          <p:val>
                                            <p:strVal val="#ppt_y+0.1"/>
                                          </p:val>
                                        </p:tav>
                                      </p:tavLst>
                                    </p:anim>
                                    <p:anim calcmode="lin" valueType="num">
                                      <p:cBhvr>
                                        <p:cTn id="24" dur="200" accel="100000" fill="hold">
                                          <p:stCondLst>
                                            <p:cond delay="800"/>
                                          </p:stCondLst>
                                        </p:cTn>
                                        <p:tgtEl>
                                          <p:spTgt spid="16389"/>
                                        </p:tgtEl>
                                        <p:attrNameLst>
                                          <p:attrName>ppt_x</p:attrName>
                                        </p:attrNameLst>
                                      </p:cBhvr>
                                      <p:tavLst>
                                        <p:tav tm="0">
                                          <p:val>
                                            <p:strVal val="#ppt_x-0.05"/>
                                          </p:val>
                                        </p:tav>
                                        <p:tav tm="100000">
                                          <p:val>
                                            <p:strVal val="#ppt_x"/>
                                          </p:val>
                                        </p:tav>
                                      </p:tavLst>
                                    </p:anim>
                                    <p:anim calcmode="lin" valueType="num">
                                      <p:cBhvr>
                                        <p:cTn id="25" dur="200" accel="100000" fill="hold">
                                          <p:stCondLst>
                                            <p:cond delay="800"/>
                                          </p:stCondLst>
                                        </p:cTn>
                                        <p:tgtEl>
                                          <p:spTgt spid="16389"/>
                                        </p:tgtEl>
                                        <p:attrNameLst>
                                          <p:attrName>ppt_y</p:attrName>
                                        </p:attrNameLst>
                                      </p:cBhvr>
                                      <p:tavLst>
                                        <p:tav tm="0">
                                          <p:val>
                                            <p:strVal val="#ppt_y+0.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16390"/>
                                        </p:tgtEl>
                                        <p:attrNameLst>
                                          <p:attrName>style.visibility</p:attrName>
                                        </p:attrNameLst>
                                      </p:cBhvr>
                                      <p:to>
                                        <p:strVal val="visible"/>
                                      </p:to>
                                    </p:set>
                                    <p:animEffect transition="in" filter="checkerboard(across)">
                                      <p:cBhvr>
                                        <p:cTn id="30" dur="500"/>
                                        <p:tgtEl>
                                          <p:spTgt spid="16390"/>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6391"/>
                                        </p:tgtEl>
                                        <p:attrNameLst>
                                          <p:attrName>style.visibility</p:attrName>
                                        </p:attrNameLst>
                                      </p:cBhvr>
                                      <p:to>
                                        <p:strVal val="visible"/>
                                      </p:to>
                                    </p:set>
                                    <p:animEffect transition="in" filter="checkerboard(across)">
                                      <p:cBhvr>
                                        <p:cTn id="33" dur="500"/>
                                        <p:tgtEl>
                                          <p:spTgt spid="16391"/>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16393"/>
                                        </p:tgtEl>
                                        <p:attrNameLst>
                                          <p:attrName>style.visibility</p:attrName>
                                        </p:attrNameLst>
                                      </p:cBhvr>
                                      <p:to>
                                        <p:strVal val="visible"/>
                                      </p:to>
                                    </p:set>
                                    <p:animEffect transition="in" filter="checkerboard(across)">
                                      <p:cBhvr>
                                        <p:cTn id="38" dur="500"/>
                                        <p:tgtEl>
                                          <p:spTgt spid="16393"/>
                                        </p:tgtEl>
                                      </p:cBhvr>
                                    </p:animEffect>
                                  </p:childTnLst>
                                </p:cTn>
                              </p:par>
                              <p:par>
                                <p:cTn id="39" presetID="5" presetClass="entr" presetSubtype="10" fill="hold" grpId="0" nodeType="withEffect">
                                  <p:stCondLst>
                                    <p:cond delay="0"/>
                                  </p:stCondLst>
                                  <p:childTnLst>
                                    <p:set>
                                      <p:cBhvr>
                                        <p:cTn id="40" dur="1" fill="hold">
                                          <p:stCondLst>
                                            <p:cond delay="0"/>
                                          </p:stCondLst>
                                        </p:cTn>
                                        <p:tgtEl>
                                          <p:spTgt spid="16392"/>
                                        </p:tgtEl>
                                        <p:attrNameLst>
                                          <p:attrName>style.visibility</p:attrName>
                                        </p:attrNameLst>
                                      </p:cBhvr>
                                      <p:to>
                                        <p:strVal val="visible"/>
                                      </p:to>
                                    </p:set>
                                    <p:animEffect transition="in" filter="checkerboard(across)">
                                      <p:cBhvr>
                                        <p:cTn id="41" dur="500"/>
                                        <p:tgtEl>
                                          <p:spTgt spid="163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P spid="16391" grpId="0"/>
      <p:bldP spid="16392" grpId="0"/>
      <p:bldP spid="27650"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 Box 5"/>
          <p:cNvSpPr txBox="1">
            <a:spLocks noChangeArrowheads="1"/>
          </p:cNvSpPr>
          <p:nvPr/>
        </p:nvSpPr>
        <p:spPr bwMode="auto">
          <a:xfrm>
            <a:off x="1778000" y="404813"/>
            <a:ext cx="3713163"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latin typeface="微软雅黑" panose="020B0503020204020204" pitchFamily="34" charset="-122"/>
                <a:ea typeface="微软雅黑" panose="020B0503020204020204" pitchFamily="34" charset="-122"/>
              </a:rPr>
              <a:t>3.</a:t>
            </a:r>
            <a:r>
              <a:rPr lang="zh-CN" altLang="en-US" sz="3200" b="1" dirty="0">
                <a:latin typeface="微软雅黑" panose="020B0503020204020204" pitchFamily="34" charset="-122"/>
                <a:ea typeface="微软雅黑" panose="020B0503020204020204" pitchFamily="34" charset="-122"/>
              </a:rPr>
              <a:t>戊戌变法的失败</a:t>
            </a:r>
            <a:endParaRPr lang="zh-CN" altLang="en-US" sz="3200" b="1" dirty="0">
              <a:latin typeface="微软雅黑" panose="020B0503020204020204" pitchFamily="34" charset="-122"/>
              <a:ea typeface="微软雅黑" panose="020B0503020204020204" pitchFamily="34" charset="-122"/>
            </a:endParaRPr>
          </a:p>
        </p:txBody>
      </p:sp>
      <p:graphicFrame>
        <p:nvGraphicFramePr>
          <p:cNvPr id="28674" name="Object 2"/>
          <p:cNvGraphicFramePr>
            <a:graphicFrameLocks noChangeAspect="1"/>
          </p:cNvGraphicFramePr>
          <p:nvPr/>
        </p:nvGraphicFramePr>
        <p:xfrm>
          <a:off x="5953124" y="1142984"/>
          <a:ext cx="3055210" cy="3000396"/>
        </p:xfrm>
        <a:graphic>
          <a:graphicData uri="http://schemas.openxmlformats.org/presentationml/2006/ole">
            <mc:AlternateContent xmlns:mc="http://schemas.openxmlformats.org/markup-compatibility/2006">
              <mc:Choice xmlns:v="urn:schemas-microsoft-com:vml" Requires="v">
                <p:oleObj spid="_x0000_s2050" name="" r:id="rId1" imgW="2409190" imgH="2232025" progId="PBrush">
                  <p:embed/>
                </p:oleObj>
              </mc:Choice>
              <mc:Fallback>
                <p:oleObj name="" r:id="rId1" imgW="2409190" imgH="2232025" progId="PBrush">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3124" y="1142984"/>
                        <a:ext cx="3055210" cy="3000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8675" name="Text Box 3"/>
          <p:cNvSpPr txBox="1">
            <a:spLocks noChangeArrowheads="1"/>
          </p:cNvSpPr>
          <p:nvPr/>
        </p:nvSpPr>
        <p:spPr bwMode="auto">
          <a:xfrm>
            <a:off x="1523968" y="4214818"/>
            <a:ext cx="8610600" cy="1955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  慈禧太后（</a:t>
            </a:r>
            <a:r>
              <a:rPr lang="en-US" altLang="zh-CN" sz="2800" b="1" dirty="0">
                <a:latin typeface="微软雅黑" panose="020B0503020204020204" pitchFamily="34" charset="-122"/>
                <a:ea typeface="微软雅黑" panose="020B0503020204020204" pitchFamily="34" charset="-122"/>
              </a:rPr>
              <a:t>1835—1908</a:t>
            </a:r>
            <a:r>
              <a:rPr lang="zh-CN" altLang="en-US" sz="2800" b="1" dirty="0">
                <a:latin typeface="微软雅黑" panose="020B0503020204020204" pitchFamily="34" charset="-122"/>
                <a:ea typeface="微软雅黑" panose="020B0503020204020204" pitchFamily="34" charset="-122"/>
              </a:rPr>
              <a:t>），</a:t>
            </a:r>
            <a:r>
              <a:rPr lang="en-US" altLang="zh-CN" sz="2800" b="1" dirty="0">
                <a:latin typeface="微软雅黑" panose="020B0503020204020204" pitchFamily="34" charset="-122"/>
                <a:ea typeface="微软雅黑" panose="020B0503020204020204" pitchFamily="34" charset="-122"/>
              </a:rPr>
              <a:t>1898</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9</a:t>
            </a:r>
            <a:r>
              <a:rPr lang="zh-CN" altLang="en-US" sz="2800" b="1" dirty="0">
                <a:latin typeface="微软雅黑" panose="020B0503020204020204" pitchFamily="34" charset="-122"/>
                <a:ea typeface="微软雅黑" panose="020B0503020204020204" pitchFamily="34" charset="-122"/>
              </a:rPr>
              <a:t>月</a:t>
            </a:r>
            <a:r>
              <a:rPr lang="en-US" altLang="zh-CN" sz="2800" b="1" dirty="0">
                <a:latin typeface="微软雅黑" panose="020B0503020204020204" pitchFamily="34" charset="-122"/>
                <a:ea typeface="微软雅黑" panose="020B0503020204020204" pitchFamily="34" charset="-122"/>
              </a:rPr>
              <a:t>21</a:t>
            </a:r>
            <a:r>
              <a:rPr lang="zh-CN" altLang="en-US" sz="2800" b="1" dirty="0">
                <a:latin typeface="微软雅黑" panose="020B0503020204020204" pitchFamily="34" charset="-122"/>
                <a:ea typeface="微软雅黑" panose="020B0503020204020204" pitchFamily="34" charset="-122"/>
              </a:rPr>
              <a:t>日发动戊戌政变，囚禁光绪，逮捕了维新派人士，掌握清政府全权，戊戌变法失败。</a:t>
            </a:r>
            <a:endParaRPr lang="zh-CN" altLang="en-US" sz="2800" b="1" dirty="0">
              <a:latin typeface="微软雅黑" panose="020B0503020204020204" pitchFamily="34" charset="-122"/>
              <a:ea typeface="微软雅黑" panose="020B0503020204020204" pitchFamily="34" charset="-122"/>
            </a:endParaRPr>
          </a:p>
        </p:txBody>
      </p:sp>
      <p:graphicFrame>
        <p:nvGraphicFramePr>
          <p:cNvPr id="28676" name="Object 4"/>
          <p:cNvGraphicFramePr>
            <a:graphicFrameLocks noChangeAspect="1"/>
          </p:cNvGraphicFramePr>
          <p:nvPr/>
        </p:nvGraphicFramePr>
        <p:xfrm>
          <a:off x="2128838" y="1127919"/>
          <a:ext cx="2974890" cy="3086899"/>
        </p:xfrm>
        <a:graphic>
          <a:graphicData uri="http://schemas.openxmlformats.org/presentationml/2006/ole">
            <mc:AlternateContent xmlns:mc="http://schemas.openxmlformats.org/markup-compatibility/2006">
              <mc:Choice xmlns:v="urn:schemas-microsoft-com:vml" Requires="v">
                <p:oleObj spid="_x0000_s2051" name="" r:id="rId3" imgW="1743075" imgH="1809750" progId="PBrush">
                  <p:embed/>
                </p:oleObj>
              </mc:Choice>
              <mc:Fallback>
                <p:oleObj name="" r:id="rId3" imgW="1743075" imgH="1809750" progId="PBrush">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8838" y="1127919"/>
                        <a:ext cx="2974890" cy="3086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28676"/>
                                        </p:tgtEl>
                                        <p:attrNameLst>
                                          <p:attrName>style.visibility</p:attrName>
                                        </p:attrNameLst>
                                      </p:cBhvr>
                                      <p:to>
                                        <p:strVal val="visible"/>
                                      </p:to>
                                    </p:set>
                                    <p:anim calcmode="lin" valueType="num">
                                      <p:cBhvr>
                                        <p:cTn id="7" dur="500" fill="hold"/>
                                        <p:tgtEl>
                                          <p:spTgt spid="28676"/>
                                        </p:tgtEl>
                                        <p:attrNameLst>
                                          <p:attrName>ppt_w</p:attrName>
                                        </p:attrNameLst>
                                      </p:cBhvr>
                                      <p:tavLst>
                                        <p:tav tm="0">
                                          <p:val>
                                            <p:fltVal val="0"/>
                                          </p:val>
                                        </p:tav>
                                        <p:tav tm="100000">
                                          <p:val>
                                            <p:strVal val="#ppt_w"/>
                                          </p:val>
                                        </p:tav>
                                      </p:tavLst>
                                    </p:anim>
                                    <p:anim calcmode="lin" valueType="num">
                                      <p:cBhvr>
                                        <p:cTn id="8" dur="500" fill="hold"/>
                                        <p:tgtEl>
                                          <p:spTgt spid="28676"/>
                                        </p:tgtEl>
                                        <p:attrNameLst>
                                          <p:attrName>ppt_h</p:attrName>
                                        </p:attrNameLst>
                                      </p:cBhvr>
                                      <p:tavLst>
                                        <p:tav tm="0">
                                          <p:val>
                                            <p:fltVal val="0"/>
                                          </p:val>
                                        </p:tav>
                                        <p:tav tm="100000">
                                          <p:val>
                                            <p:strVal val="#ppt_h"/>
                                          </p:val>
                                        </p:tav>
                                      </p:tavLst>
                                    </p:anim>
                                    <p:anim calcmode="lin" valueType="num">
                                      <p:cBhvr>
                                        <p:cTn id="9" dur="500" fill="hold"/>
                                        <p:tgtEl>
                                          <p:spTgt spid="28676"/>
                                        </p:tgtEl>
                                        <p:attrNameLst>
                                          <p:attrName>ppt_x</p:attrName>
                                        </p:attrNameLst>
                                      </p:cBhvr>
                                      <p:tavLst>
                                        <p:tav tm="0">
                                          <p:val>
                                            <p:fltVal val="0.5"/>
                                          </p:val>
                                        </p:tav>
                                        <p:tav tm="100000">
                                          <p:val>
                                            <p:strVal val="#ppt_x"/>
                                          </p:val>
                                        </p:tav>
                                      </p:tavLst>
                                    </p:anim>
                                    <p:anim calcmode="lin" valueType="num">
                                      <p:cBhvr>
                                        <p:cTn id="10" dur="500" fill="hold"/>
                                        <p:tgtEl>
                                          <p:spTgt spid="28676"/>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23" presetClass="entr" presetSubtype="528" fill="hold" nodeType="afterEffect">
                                  <p:stCondLst>
                                    <p:cond delay="0"/>
                                  </p:stCondLst>
                                  <p:childTnLst>
                                    <p:set>
                                      <p:cBhvr>
                                        <p:cTn id="13" dur="1" fill="hold">
                                          <p:stCondLst>
                                            <p:cond delay="0"/>
                                          </p:stCondLst>
                                        </p:cTn>
                                        <p:tgtEl>
                                          <p:spTgt spid="28674"/>
                                        </p:tgtEl>
                                        <p:attrNameLst>
                                          <p:attrName>style.visibility</p:attrName>
                                        </p:attrNameLst>
                                      </p:cBhvr>
                                      <p:to>
                                        <p:strVal val="visible"/>
                                      </p:to>
                                    </p:set>
                                    <p:anim calcmode="lin" valueType="num">
                                      <p:cBhvr>
                                        <p:cTn id="14" dur="500" fill="hold"/>
                                        <p:tgtEl>
                                          <p:spTgt spid="28674"/>
                                        </p:tgtEl>
                                        <p:attrNameLst>
                                          <p:attrName>ppt_w</p:attrName>
                                        </p:attrNameLst>
                                      </p:cBhvr>
                                      <p:tavLst>
                                        <p:tav tm="0">
                                          <p:val>
                                            <p:fltVal val="0"/>
                                          </p:val>
                                        </p:tav>
                                        <p:tav tm="100000">
                                          <p:val>
                                            <p:strVal val="#ppt_w"/>
                                          </p:val>
                                        </p:tav>
                                      </p:tavLst>
                                    </p:anim>
                                    <p:anim calcmode="lin" valueType="num">
                                      <p:cBhvr>
                                        <p:cTn id="15" dur="500" fill="hold"/>
                                        <p:tgtEl>
                                          <p:spTgt spid="28674"/>
                                        </p:tgtEl>
                                        <p:attrNameLst>
                                          <p:attrName>ppt_h</p:attrName>
                                        </p:attrNameLst>
                                      </p:cBhvr>
                                      <p:tavLst>
                                        <p:tav tm="0">
                                          <p:val>
                                            <p:fltVal val="0"/>
                                          </p:val>
                                        </p:tav>
                                        <p:tav tm="100000">
                                          <p:val>
                                            <p:strVal val="#ppt_h"/>
                                          </p:val>
                                        </p:tav>
                                      </p:tavLst>
                                    </p:anim>
                                    <p:anim calcmode="lin" valueType="num">
                                      <p:cBhvr>
                                        <p:cTn id="16" dur="500" fill="hold"/>
                                        <p:tgtEl>
                                          <p:spTgt spid="28674"/>
                                        </p:tgtEl>
                                        <p:attrNameLst>
                                          <p:attrName>ppt_x</p:attrName>
                                        </p:attrNameLst>
                                      </p:cBhvr>
                                      <p:tavLst>
                                        <p:tav tm="0">
                                          <p:val>
                                            <p:fltVal val="0.5"/>
                                          </p:val>
                                        </p:tav>
                                        <p:tav tm="100000">
                                          <p:val>
                                            <p:strVal val="#ppt_x"/>
                                          </p:val>
                                        </p:tav>
                                      </p:tavLst>
                                    </p:anim>
                                    <p:anim calcmode="lin" valueType="num">
                                      <p:cBhvr>
                                        <p:cTn id="17" dur="500" fill="hold"/>
                                        <p:tgtEl>
                                          <p:spTgt spid="28674"/>
                                        </p:tgtEl>
                                        <p:attrNameLst>
                                          <p:attrName>ppt_y</p:attrName>
                                        </p:attrNameLst>
                                      </p:cBhvr>
                                      <p:tavLst>
                                        <p:tav tm="0">
                                          <p:val>
                                            <p:fltVal val="0.5"/>
                                          </p:val>
                                        </p:tav>
                                        <p:tav tm="100000">
                                          <p:val>
                                            <p:strVal val="#ppt_y"/>
                                          </p:val>
                                        </p:tav>
                                      </p:tavLst>
                                    </p:anim>
                                  </p:childTnLst>
                                </p:cTn>
                              </p:par>
                            </p:childTnLst>
                          </p:cTn>
                        </p:par>
                        <p:par>
                          <p:cTn id="18" fill="hold">
                            <p:stCondLst>
                              <p:cond delay="1000"/>
                            </p:stCondLst>
                            <p:childTnLst>
                              <p:par>
                                <p:cTn id="19" presetID="5" presetClass="entr" presetSubtype="10" fill="hold" grpId="0" nodeType="afterEffect">
                                  <p:stCondLst>
                                    <p:cond delay="0"/>
                                  </p:stCondLst>
                                  <p:iterate type="lt">
                                    <p:tmPct val="100000"/>
                                  </p:iterate>
                                  <p:childTnLst>
                                    <p:set>
                                      <p:cBhvr>
                                        <p:cTn id="20" dur="1" fill="hold">
                                          <p:stCondLst>
                                            <p:cond delay="0"/>
                                          </p:stCondLst>
                                        </p:cTn>
                                        <p:tgtEl>
                                          <p:spTgt spid="28675"/>
                                        </p:tgtEl>
                                        <p:attrNameLst>
                                          <p:attrName>style.visibility</p:attrName>
                                        </p:attrNameLst>
                                      </p:cBhvr>
                                      <p:to>
                                        <p:strVal val="visible"/>
                                      </p:to>
                                    </p:set>
                                    <p:animEffect transition="in" filter="checkerboard(across)">
                                      <p:cBhvr>
                                        <p:cTn id="21" dur="75"/>
                                        <p:tgtEl>
                                          <p:spTgt spid="28675"/>
                                        </p:tgtEl>
                                      </p:cBhvr>
                                    </p:animEffect>
                                  </p:childTnLst>
                                  <p:subTnLst>
                                    <p:audio>
                                      <p:cMediaNode>
                                        <p:cTn display="0" masterRel="sameClick">
                                          <p:stCondLst>
                                            <p:cond evt="begin" delay="0">
                                              <p:tn val="19"/>
                                            </p:cond>
                                          </p:stCondLst>
                                          <p:endCondLst>
                                            <p:cond evt="onStopAudio" delay="0">
                                              <p:tgtEl>
                                                <p:sldTgt/>
                                              </p:tgtEl>
                                            </p:cond>
                                          </p:endCondLst>
                                        </p:cTn>
                                        <p:tgtEl>
                                          <p:sndTgt r:embed="rId5"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3"/>
          <p:cNvSpPr txBox="1">
            <a:spLocks noChangeArrowheads="1"/>
          </p:cNvSpPr>
          <p:nvPr/>
        </p:nvSpPr>
        <p:spPr bwMode="auto">
          <a:xfrm>
            <a:off x="1846833" y="5436513"/>
            <a:ext cx="900169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noProof="1">
                <a:solidFill>
                  <a:srgbClr val="0000FF"/>
                </a:solidFill>
                <a:ea typeface="微软雅黑" panose="020B0503020204020204" pitchFamily="34" charset="-122"/>
              </a:rPr>
              <a:t>中南海瀛台，戊戌政变后，光绪帝被囚禁在这里。</a:t>
            </a:r>
            <a:endParaRPr lang="zh-CN" altLang="en-US" sz="3200" b="1" noProof="1">
              <a:solidFill>
                <a:srgbClr val="0000FF"/>
              </a:solidFill>
              <a:ea typeface="微软雅黑" panose="020B0503020204020204" pitchFamily="34" charset="-122"/>
            </a:endParaRPr>
          </a:p>
        </p:txBody>
      </p:sp>
      <p:pic>
        <p:nvPicPr>
          <p:cNvPr id="24578" name="Picture 5" descr="中南海瀛台 副本"/>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282825" y="765175"/>
            <a:ext cx="3751263" cy="415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5" descr="瀛台"/>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42050" y="769938"/>
            <a:ext cx="3741738" cy="411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0"/>
                                  </p:stCondLst>
                                  <p:iterate type="lt">
                                    <p:tmPct val="100000"/>
                                  </p:iterate>
                                  <p:childTnLst>
                                    <p:set>
                                      <p:cBhvr>
                                        <p:cTn id="6" dur="1" fill="hold">
                                          <p:stCondLst>
                                            <p:cond delay="0"/>
                                          </p:stCondLst>
                                        </p:cTn>
                                        <p:tgtEl>
                                          <p:spTgt spid="29698"/>
                                        </p:tgtEl>
                                        <p:attrNameLst>
                                          <p:attrName>style.visibility</p:attrName>
                                        </p:attrNameLst>
                                      </p:cBhvr>
                                      <p:to>
                                        <p:strVal val="visible"/>
                                      </p:to>
                                    </p:set>
                                    <p:animEffect transition="in" filter="blinds(vertical)">
                                      <p:cBhvr>
                                        <p:cTn id="7" dur="75"/>
                                        <p:tgtEl>
                                          <p:spTgt spid="29698"/>
                                        </p:tgtEl>
                                      </p:cBhvr>
                                    </p:animEffect>
                                  </p:childTnLst>
                                  <p:subTnLst>
                                    <p:audio>
                                      <p:cMediaNode>
                                        <p:cTn display="0" masterRel="sameClick">
                                          <p:stCondLst>
                                            <p:cond evt="begin" delay="0">
                                              <p:tn val="5"/>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76" name="文本框 23575"/>
          <p:cNvSpPr txBox="1">
            <a:spLocks noChangeArrowheads="1"/>
          </p:cNvSpPr>
          <p:nvPr/>
        </p:nvSpPr>
        <p:spPr bwMode="auto">
          <a:xfrm>
            <a:off x="3094181" y="357400"/>
            <a:ext cx="678078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400" b="1" dirty="0">
                <a:solidFill>
                  <a:srgbClr val="0000FF"/>
                </a:solidFill>
                <a:latin typeface="微软雅黑" panose="020B0503020204020204" pitchFamily="34" charset="-122"/>
                <a:ea typeface="微软雅黑" panose="020B0503020204020204" pitchFamily="34" charset="-122"/>
              </a:rPr>
              <a:t>有心杀贼，无力回天，死得其所，快哉快哉。  </a:t>
            </a:r>
            <a:endParaRPr lang="zh-CN" altLang="en-US" sz="2400" b="1" dirty="0">
              <a:solidFill>
                <a:srgbClr val="0000FF"/>
              </a:solidFill>
              <a:latin typeface="微软雅黑" panose="020B0503020204020204" pitchFamily="34" charset="-122"/>
              <a:ea typeface="微软雅黑" panose="020B0503020204020204" pitchFamily="34" charset="-122"/>
            </a:endParaRPr>
          </a:p>
        </p:txBody>
      </p:sp>
      <p:grpSp>
        <p:nvGrpSpPr>
          <p:cNvPr id="23577" name="组合 23576"/>
          <p:cNvGrpSpPr/>
          <p:nvPr/>
        </p:nvGrpSpPr>
        <p:grpSpPr bwMode="auto">
          <a:xfrm>
            <a:off x="1775520" y="980728"/>
            <a:ext cx="2346325" cy="2514600"/>
            <a:chOff x="0" y="0"/>
            <a:chExt cx="1225" cy="2115"/>
          </a:xfrm>
        </p:grpSpPr>
        <p:pic>
          <p:nvPicPr>
            <p:cNvPr id="25603" name="图片 23577" descr="谭嗣同"/>
            <p:cNvPicPr>
              <a:picLocks noChangeAspect="1" noChangeArrowheads="1"/>
            </p:cNvPicPr>
            <p:nvPr/>
          </p:nvPicPr>
          <p:blipFill>
            <a:blip r:embed="rId1">
              <a:extLst>
                <a:ext uri="{28A0092B-C50C-407E-A947-70E740481C1C}">
                  <a14:useLocalDpi xmlns:a14="http://schemas.microsoft.com/office/drawing/2010/main" val="0"/>
                </a:ext>
              </a:extLst>
            </a:blip>
            <a:srcRect b="7016"/>
            <a:stretch>
              <a:fillRect/>
            </a:stretch>
          </p:blipFill>
          <p:spPr bwMode="auto">
            <a:xfrm>
              <a:off x="182" y="119"/>
              <a:ext cx="1043" cy="1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文本框 23578"/>
            <p:cNvSpPr txBox="1">
              <a:spLocks noChangeArrowheads="1"/>
            </p:cNvSpPr>
            <p:nvPr/>
          </p:nvSpPr>
          <p:spPr bwMode="auto">
            <a:xfrm>
              <a:off x="0" y="0"/>
              <a:ext cx="384" cy="335"/>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en-US" sz="2000" dirty="0">
                <a:solidFill>
                  <a:srgbClr val="FF0000"/>
                </a:solidFill>
                <a:latin typeface="Times New Roman" panose="02020603050405020304" pitchFamily="18" charset="0"/>
                <a:ea typeface="微软雅黑" panose="020B0503020204020204" pitchFamily="34" charset="-122"/>
              </a:endParaRPr>
            </a:p>
          </p:txBody>
        </p:sp>
      </p:grpSp>
      <p:grpSp>
        <p:nvGrpSpPr>
          <p:cNvPr id="23580" name="组合 23579"/>
          <p:cNvGrpSpPr/>
          <p:nvPr/>
        </p:nvGrpSpPr>
        <p:grpSpPr bwMode="auto">
          <a:xfrm>
            <a:off x="2062241" y="3595688"/>
            <a:ext cx="1933497" cy="2549525"/>
            <a:chOff x="31" y="0"/>
            <a:chExt cx="1216" cy="2024"/>
          </a:xfrm>
        </p:grpSpPr>
        <p:pic>
          <p:nvPicPr>
            <p:cNvPr id="25606" name="图片 23580" descr="杨锐"/>
            <p:cNvPicPr>
              <a:picLocks noChangeAspect="1" noChangeArrowheads="1"/>
            </p:cNvPicPr>
            <p:nvPr/>
          </p:nvPicPr>
          <p:blipFill>
            <a:blip r:embed="rId2">
              <a:extLst>
                <a:ext uri="{28A0092B-C50C-407E-A947-70E740481C1C}">
                  <a14:useLocalDpi xmlns:a14="http://schemas.microsoft.com/office/drawing/2010/main" val="0"/>
                </a:ext>
              </a:extLst>
            </a:blip>
            <a:srcRect b="9172"/>
            <a:stretch>
              <a:fillRect/>
            </a:stretch>
          </p:blipFill>
          <p:spPr bwMode="auto">
            <a:xfrm>
              <a:off x="113" y="136"/>
              <a:ext cx="1134" cy="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7" name="文本框 23581"/>
            <p:cNvSpPr txBox="1">
              <a:spLocks noChangeArrowheads="1"/>
            </p:cNvSpPr>
            <p:nvPr/>
          </p:nvSpPr>
          <p:spPr bwMode="auto">
            <a:xfrm>
              <a:off x="31" y="0"/>
              <a:ext cx="308" cy="1342"/>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en-US" sz="2000" dirty="0">
                <a:solidFill>
                  <a:srgbClr val="FF0000"/>
                </a:solidFill>
                <a:latin typeface="Times New Roman" panose="02020603050405020304" pitchFamily="18" charset="0"/>
                <a:ea typeface="微软雅黑" panose="020B0503020204020204" pitchFamily="34" charset="-122"/>
              </a:endParaRPr>
            </a:p>
          </p:txBody>
        </p:sp>
      </p:grpSp>
      <p:grpSp>
        <p:nvGrpSpPr>
          <p:cNvPr id="23583" name="组合 23582"/>
          <p:cNvGrpSpPr/>
          <p:nvPr/>
        </p:nvGrpSpPr>
        <p:grpSpPr bwMode="auto">
          <a:xfrm>
            <a:off x="4324350" y="3727450"/>
            <a:ext cx="1943100" cy="2474913"/>
            <a:chOff x="0" y="0"/>
            <a:chExt cx="1365" cy="2080"/>
          </a:xfrm>
        </p:grpSpPr>
        <p:pic>
          <p:nvPicPr>
            <p:cNvPr id="25609" name="图片 23583" descr="林旭"/>
            <p:cNvPicPr>
              <a:picLocks noChangeAspect="1" noChangeArrowheads="1"/>
            </p:cNvPicPr>
            <p:nvPr/>
          </p:nvPicPr>
          <p:blipFill>
            <a:blip r:embed="rId3">
              <a:extLst>
                <a:ext uri="{28A0092B-C50C-407E-A947-70E740481C1C}">
                  <a14:useLocalDpi xmlns:a14="http://schemas.microsoft.com/office/drawing/2010/main" val="0"/>
                </a:ext>
              </a:extLst>
            </a:blip>
            <a:srcRect l="8820" r="14722" b="8676"/>
            <a:stretch>
              <a:fillRect/>
            </a:stretch>
          </p:blipFill>
          <p:spPr bwMode="auto">
            <a:xfrm>
              <a:off x="44" y="85"/>
              <a:ext cx="1321" cy="1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0" name="文本框 23584"/>
            <p:cNvSpPr txBox="1">
              <a:spLocks noChangeArrowheads="1"/>
            </p:cNvSpPr>
            <p:nvPr/>
          </p:nvSpPr>
          <p:spPr bwMode="auto">
            <a:xfrm>
              <a:off x="0" y="0"/>
              <a:ext cx="494" cy="594"/>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en-US" sz="4000" dirty="0">
                <a:solidFill>
                  <a:srgbClr val="FF0000"/>
                </a:solidFill>
                <a:latin typeface="Times New Roman" panose="02020603050405020304" pitchFamily="18" charset="0"/>
                <a:ea typeface="微软雅黑" panose="020B0503020204020204" pitchFamily="34" charset="-122"/>
              </a:endParaRPr>
            </a:p>
          </p:txBody>
        </p:sp>
      </p:grpSp>
      <p:grpSp>
        <p:nvGrpSpPr>
          <p:cNvPr id="23586" name="组合 23585"/>
          <p:cNvGrpSpPr/>
          <p:nvPr/>
        </p:nvGrpSpPr>
        <p:grpSpPr bwMode="auto">
          <a:xfrm>
            <a:off x="6155445" y="3675063"/>
            <a:ext cx="798490" cy="1417209"/>
            <a:chOff x="109" y="0"/>
            <a:chExt cx="459" cy="1180"/>
          </a:xfrm>
        </p:grpSpPr>
        <p:sp>
          <p:nvSpPr>
            <p:cNvPr id="25612" name="文本框 23587"/>
            <p:cNvSpPr txBox="1">
              <a:spLocks noChangeArrowheads="1"/>
            </p:cNvSpPr>
            <p:nvPr/>
          </p:nvSpPr>
          <p:spPr bwMode="auto">
            <a:xfrm>
              <a:off x="109" y="0"/>
              <a:ext cx="459" cy="1180"/>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en-US" sz="4000" dirty="0">
                <a:solidFill>
                  <a:srgbClr val="FF0000"/>
                </a:solidFill>
                <a:latin typeface="Times New Roman" panose="02020603050405020304" pitchFamily="18" charset="0"/>
                <a:ea typeface="微软雅黑" panose="020B0503020204020204" pitchFamily="34" charset="-122"/>
              </a:endParaRPr>
            </a:p>
          </p:txBody>
        </p:sp>
      </p:grpSp>
      <p:grpSp>
        <p:nvGrpSpPr>
          <p:cNvPr id="23589" name="组合 23588"/>
          <p:cNvGrpSpPr/>
          <p:nvPr/>
        </p:nvGrpSpPr>
        <p:grpSpPr bwMode="auto">
          <a:xfrm>
            <a:off x="8259460" y="3722712"/>
            <a:ext cx="1801515" cy="2514600"/>
            <a:chOff x="84" y="0"/>
            <a:chExt cx="1119" cy="2059"/>
          </a:xfrm>
        </p:grpSpPr>
        <p:pic>
          <p:nvPicPr>
            <p:cNvPr id="25614" name="图片 23589" descr="杨深秀"/>
            <p:cNvPicPr>
              <a:picLocks noChangeAspect="1" noChangeArrowheads="1"/>
            </p:cNvPicPr>
            <p:nvPr/>
          </p:nvPicPr>
          <p:blipFill>
            <a:blip r:embed="rId4">
              <a:extLst>
                <a:ext uri="{28A0092B-C50C-407E-A947-70E740481C1C}">
                  <a14:useLocalDpi xmlns:a14="http://schemas.microsoft.com/office/drawing/2010/main" val="0"/>
                </a:ext>
              </a:extLst>
            </a:blip>
            <a:srcRect b="7834"/>
            <a:stretch>
              <a:fillRect/>
            </a:stretch>
          </p:blipFill>
          <p:spPr bwMode="auto">
            <a:xfrm>
              <a:off x="115" y="136"/>
              <a:ext cx="1088" cy="1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5" name="文本框 23590"/>
            <p:cNvSpPr txBox="1">
              <a:spLocks noChangeArrowheads="1"/>
            </p:cNvSpPr>
            <p:nvPr/>
          </p:nvSpPr>
          <p:spPr bwMode="auto">
            <a:xfrm>
              <a:off x="84" y="0"/>
              <a:ext cx="304" cy="1343"/>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en-US" sz="2000" dirty="0">
                <a:solidFill>
                  <a:srgbClr val="FF0000"/>
                </a:solidFill>
                <a:latin typeface="Times New Roman" panose="02020603050405020304" pitchFamily="18" charset="0"/>
                <a:ea typeface="微软雅黑" panose="020B0503020204020204" pitchFamily="34" charset="-122"/>
              </a:endParaRPr>
            </a:p>
          </p:txBody>
        </p:sp>
      </p:grpSp>
      <p:grpSp>
        <p:nvGrpSpPr>
          <p:cNvPr id="23592" name="组合 23591"/>
          <p:cNvGrpSpPr/>
          <p:nvPr/>
        </p:nvGrpSpPr>
        <p:grpSpPr bwMode="auto">
          <a:xfrm>
            <a:off x="8072909" y="1240986"/>
            <a:ext cx="2221558" cy="2438400"/>
            <a:chOff x="44" y="0"/>
            <a:chExt cx="1088" cy="2042"/>
          </a:xfrm>
        </p:grpSpPr>
        <p:pic>
          <p:nvPicPr>
            <p:cNvPr id="25617" name="图片 23592" descr="戊戌六君子之一、维新志士康广仁"/>
            <p:cNvPicPr>
              <a:picLocks noChangeAspect="1" noChangeArrowheads="1"/>
            </p:cNvPicPr>
            <p:nvPr/>
          </p:nvPicPr>
          <p:blipFill>
            <a:blip r:embed="rId5">
              <a:extLst>
                <a:ext uri="{28A0092B-C50C-407E-A947-70E740481C1C}">
                  <a14:useLocalDpi xmlns:a14="http://schemas.microsoft.com/office/drawing/2010/main" val="0"/>
                </a:ext>
              </a:extLst>
            </a:blip>
            <a:srcRect b="12721"/>
            <a:stretch>
              <a:fillRect/>
            </a:stretch>
          </p:blipFill>
          <p:spPr bwMode="auto">
            <a:xfrm>
              <a:off x="44" y="109"/>
              <a:ext cx="1088" cy="1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8" name="文本框 23593"/>
            <p:cNvSpPr txBox="1">
              <a:spLocks noChangeArrowheads="1"/>
            </p:cNvSpPr>
            <p:nvPr/>
          </p:nvSpPr>
          <p:spPr bwMode="auto">
            <a:xfrm>
              <a:off x="77" y="0"/>
              <a:ext cx="240" cy="1161"/>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en-US" sz="2000" dirty="0">
                <a:solidFill>
                  <a:srgbClr val="FF0000"/>
                </a:solidFill>
                <a:latin typeface="Times New Roman" panose="02020603050405020304" pitchFamily="18" charset="0"/>
                <a:ea typeface="微软雅黑" panose="020B0503020204020204" pitchFamily="34" charset="-122"/>
              </a:endParaRPr>
            </a:p>
          </p:txBody>
        </p:sp>
      </p:grpSp>
      <p:sp>
        <p:nvSpPr>
          <p:cNvPr id="23596" name="文本框 23595"/>
          <p:cNvSpPr txBox="1">
            <a:spLocks noChangeArrowheads="1"/>
          </p:cNvSpPr>
          <p:nvPr/>
        </p:nvSpPr>
        <p:spPr bwMode="auto">
          <a:xfrm>
            <a:off x="1507246" y="1112489"/>
            <a:ext cx="551815" cy="100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solidFill>
                  <a:schemeClr val="tx2">
                    <a:lumMod val="60000"/>
                    <a:lumOff val="40000"/>
                  </a:schemeClr>
                </a:solidFill>
                <a:latin typeface="Arial" panose="020B0604020202020204" pitchFamily="34" charset="0"/>
                <a:ea typeface="微软雅黑" panose="020B0503020204020204" pitchFamily="34" charset="-122"/>
              </a:rPr>
              <a:t>谭嗣同</a:t>
            </a:r>
            <a:endParaRPr lang="zh-CN" altLang="en-US" sz="2400" b="1" dirty="0">
              <a:solidFill>
                <a:schemeClr val="tx2">
                  <a:lumMod val="60000"/>
                  <a:lumOff val="40000"/>
                </a:schemeClr>
              </a:solidFill>
              <a:latin typeface="Arial" panose="020B0604020202020204" pitchFamily="34" charset="0"/>
              <a:ea typeface="微软雅黑" panose="020B0503020204020204" pitchFamily="34" charset="-122"/>
            </a:endParaRPr>
          </a:p>
        </p:txBody>
      </p:sp>
      <p:sp>
        <p:nvSpPr>
          <p:cNvPr id="23597" name="文本框 23596"/>
          <p:cNvSpPr txBox="1">
            <a:spLocks noChangeArrowheads="1"/>
          </p:cNvSpPr>
          <p:nvPr/>
        </p:nvSpPr>
        <p:spPr bwMode="auto">
          <a:xfrm>
            <a:off x="7521094" y="1402361"/>
            <a:ext cx="551815"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solidFill>
                  <a:schemeClr val="tx2">
                    <a:lumMod val="60000"/>
                    <a:lumOff val="40000"/>
                  </a:schemeClr>
                </a:solidFill>
                <a:latin typeface="Arial" panose="020B0604020202020204" pitchFamily="34" charset="0"/>
                <a:ea typeface="微软雅黑" panose="020B0503020204020204" pitchFamily="34" charset="-122"/>
              </a:rPr>
              <a:t>康广仁</a:t>
            </a:r>
            <a:endParaRPr lang="zh-CN" altLang="en-US" sz="2400" b="1" dirty="0">
              <a:solidFill>
                <a:schemeClr val="tx2">
                  <a:lumMod val="60000"/>
                  <a:lumOff val="40000"/>
                </a:schemeClr>
              </a:solidFill>
              <a:latin typeface="Arial" panose="020B0604020202020204" pitchFamily="34" charset="0"/>
              <a:ea typeface="微软雅黑" panose="020B0503020204020204" pitchFamily="34" charset="-122"/>
            </a:endParaRPr>
          </a:p>
        </p:txBody>
      </p:sp>
      <p:sp>
        <p:nvSpPr>
          <p:cNvPr id="23598" name="文本框 23597"/>
          <p:cNvSpPr txBox="1">
            <a:spLocks noChangeArrowheads="1"/>
          </p:cNvSpPr>
          <p:nvPr/>
        </p:nvSpPr>
        <p:spPr bwMode="auto">
          <a:xfrm>
            <a:off x="2244252" y="3744913"/>
            <a:ext cx="551815"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solidFill>
                  <a:schemeClr val="tx2">
                    <a:lumMod val="60000"/>
                    <a:lumOff val="40000"/>
                  </a:schemeClr>
                </a:solidFill>
                <a:latin typeface="Arial" panose="020B0604020202020204" pitchFamily="34" charset="0"/>
                <a:ea typeface="微软雅黑" panose="020B0503020204020204" pitchFamily="34" charset="-122"/>
              </a:rPr>
              <a:t>杨锐</a:t>
            </a:r>
            <a:endParaRPr lang="zh-CN" altLang="en-US" sz="2400" b="1" dirty="0">
              <a:solidFill>
                <a:schemeClr val="tx2">
                  <a:lumMod val="60000"/>
                  <a:lumOff val="40000"/>
                </a:schemeClr>
              </a:solidFill>
              <a:latin typeface="Arial" panose="020B0604020202020204" pitchFamily="34" charset="0"/>
              <a:ea typeface="微软雅黑" panose="020B0503020204020204" pitchFamily="34" charset="-122"/>
            </a:endParaRPr>
          </a:p>
        </p:txBody>
      </p:sp>
      <p:sp>
        <p:nvSpPr>
          <p:cNvPr id="23599" name="文本框 23598"/>
          <p:cNvSpPr txBox="1">
            <a:spLocks noChangeArrowheads="1"/>
          </p:cNvSpPr>
          <p:nvPr/>
        </p:nvSpPr>
        <p:spPr bwMode="auto">
          <a:xfrm>
            <a:off x="4409602" y="3744913"/>
            <a:ext cx="55181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solidFill>
                  <a:schemeClr val="tx2">
                    <a:lumMod val="60000"/>
                    <a:lumOff val="40000"/>
                  </a:schemeClr>
                </a:solidFill>
                <a:latin typeface="Arial" panose="020B0604020202020204" pitchFamily="34" charset="0"/>
                <a:ea typeface="微软雅黑" panose="020B0503020204020204" pitchFamily="34" charset="-122"/>
              </a:rPr>
              <a:t>林旭</a:t>
            </a:r>
            <a:endParaRPr lang="zh-CN" altLang="en-US" sz="2400" b="1" dirty="0">
              <a:solidFill>
                <a:schemeClr val="tx2">
                  <a:lumMod val="60000"/>
                  <a:lumOff val="40000"/>
                </a:schemeClr>
              </a:solidFill>
              <a:latin typeface="Arial" panose="020B0604020202020204" pitchFamily="34" charset="0"/>
              <a:ea typeface="微软雅黑" panose="020B0503020204020204" pitchFamily="34" charset="-122"/>
            </a:endParaRPr>
          </a:p>
        </p:txBody>
      </p:sp>
      <p:sp>
        <p:nvSpPr>
          <p:cNvPr id="23600" name="文本框 23599"/>
          <p:cNvSpPr txBox="1">
            <a:spLocks noChangeArrowheads="1"/>
          </p:cNvSpPr>
          <p:nvPr/>
        </p:nvSpPr>
        <p:spPr bwMode="auto">
          <a:xfrm>
            <a:off x="8401565" y="3887812"/>
            <a:ext cx="551815"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solidFill>
                  <a:schemeClr val="tx2">
                    <a:lumMod val="60000"/>
                    <a:lumOff val="40000"/>
                  </a:schemeClr>
                </a:solidFill>
                <a:latin typeface="Arial" panose="020B0604020202020204" pitchFamily="34" charset="0"/>
                <a:ea typeface="微软雅黑" panose="020B0503020204020204" pitchFamily="34" charset="-122"/>
              </a:rPr>
              <a:t>杨深秀</a:t>
            </a:r>
            <a:endParaRPr lang="zh-CN" altLang="en-US" sz="2400" b="1" dirty="0">
              <a:solidFill>
                <a:schemeClr val="tx2">
                  <a:lumMod val="60000"/>
                  <a:lumOff val="40000"/>
                </a:schemeClr>
              </a:solidFill>
              <a:latin typeface="Arial" panose="020B0604020202020204" pitchFamily="34" charset="0"/>
              <a:ea typeface="微软雅黑" panose="020B0503020204020204" pitchFamily="34" charset="-122"/>
            </a:endParaRPr>
          </a:p>
        </p:txBody>
      </p:sp>
      <p:pic>
        <p:nvPicPr>
          <p:cNvPr id="25626" name="内容占位符 23586" descr="刘光第"/>
          <p:cNvPicPr>
            <a:picLocks noGrp="1" noChangeAspect="1" noChangeArrowheads="1"/>
          </p:cNvPicPr>
          <p:nvPr/>
        </p:nvPicPr>
        <p:blipFill>
          <a:blip r:embed="rId6">
            <a:extLst>
              <a:ext uri="{28A0092B-C50C-407E-A947-70E740481C1C}">
                <a14:useLocalDpi xmlns:a14="http://schemas.microsoft.com/office/drawing/2010/main" val="0"/>
              </a:ext>
            </a:extLst>
          </a:blip>
          <a:srcRect b="10330"/>
          <a:stretch>
            <a:fillRect/>
          </a:stretch>
        </p:blipFill>
        <p:spPr bwMode="auto">
          <a:xfrm>
            <a:off x="6591276" y="3823560"/>
            <a:ext cx="1357487" cy="2595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603" name="文本框 23602"/>
          <p:cNvSpPr txBox="1">
            <a:spLocks noChangeArrowheads="1"/>
          </p:cNvSpPr>
          <p:nvPr/>
        </p:nvSpPr>
        <p:spPr bwMode="auto">
          <a:xfrm>
            <a:off x="6571777" y="3800475"/>
            <a:ext cx="551815"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solidFill>
                  <a:schemeClr val="tx2">
                    <a:lumMod val="60000"/>
                    <a:lumOff val="40000"/>
                  </a:schemeClr>
                </a:solidFill>
                <a:latin typeface="Arial" panose="020B0604020202020204" pitchFamily="34" charset="0"/>
                <a:ea typeface="微软雅黑" panose="020B0503020204020204" pitchFamily="34" charset="-122"/>
              </a:rPr>
              <a:t>刘光第</a:t>
            </a:r>
            <a:endParaRPr lang="zh-CN" altLang="en-US" sz="2400" b="1" dirty="0">
              <a:solidFill>
                <a:schemeClr val="tx2">
                  <a:lumMod val="60000"/>
                  <a:lumOff val="40000"/>
                </a:schemeClr>
              </a:solidFill>
              <a:latin typeface="Arial" panose="020B0604020202020204" pitchFamily="34" charset="0"/>
              <a:ea typeface="微软雅黑" panose="020B0503020204020204" pitchFamily="34" charset="-122"/>
            </a:endParaRPr>
          </a:p>
        </p:txBody>
      </p:sp>
      <p:sp>
        <p:nvSpPr>
          <p:cNvPr id="23602" name="爆炸形 2 23601"/>
          <p:cNvSpPr>
            <a:spLocks noChangeArrowheads="1"/>
          </p:cNvSpPr>
          <p:nvPr/>
        </p:nvSpPr>
        <p:spPr bwMode="auto">
          <a:xfrm>
            <a:off x="4087812" y="606426"/>
            <a:ext cx="4359275" cy="3671887"/>
          </a:xfrm>
          <a:prstGeom prst="irregularSeal2">
            <a:avLst/>
          </a:prstGeom>
          <a:noFill/>
          <a:ln>
            <a:noFill/>
          </a:ln>
        </p:spPr>
        <p:txBody>
          <a:bodyPr wrap="none" anchor="ctr"/>
          <a:lstStyle/>
          <a:p>
            <a:pPr>
              <a:spcBef>
                <a:spcPct val="50000"/>
              </a:spcBef>
            </a:pPr>
            <a:r>
              <a:rPr lang="zh-CN" altLang="en-US" sz="3200" b="1" dirty="0">
                <a:latin typeface="微软雅黑" panose="020B0503020204020204" pitchFamily="34" charset="-122"/>
                <a:ea typeface="微软雅黑" panose="020B0503020204020204" pitchFamily="34" charset="-122"/>
              </a:rPr>
              <a:t>戊戌六君子</a:t>
            </a:r>
            <a:endParaRPr lang="zh-CN" altLang="en-US" sz="3200" b="1" dirty="0">
              <a:latin typeface="微软雅黑" panose="020B0503020204020204" pitchFamily="34" charset="-122"/>
              <a:ea typeface="微软雅黑" panose="020B0503020204020204" pitchFamily="34" charset="-122"/>
            </a:endParaRPr>
          </a:p>
          <a:p>
            <a:endParaRPr lang="zh-CN" altLang="en-US" dirty="0">
              <a:latin typeface="Arial" panose="020B0604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3577"/>
                                        </p:tgtEl>
                                        <p:attrNameLst>
                                          <p:attrName>style.visibility</p:attrName>
                                        </p:attrNameLst>
                                      </p:cBhvr>
                                      <p:to>
                                        <p:strVal val="visible"/>
                                      </p:to>
                                    </p:set>
                                    <p:animEffect transition="in" filter="blinds(horizontal)">
                                      <p:cBhvr>
                                        <p:cTn id="7" dur="500"/>
                                        <p:tgtEl>
                                          <p:spTgt spid="23577"/>
                                        </p:tgtEl>
                                      </p:cBhvr>
                                    </p:animEffect>
                                  </p:childTnLst>
                                </p:cTn>
                              </p:par>
                              <p:par>
                                <p:cTn id="8" presetID="3" presetClass="entr" presetSubtype="10" fill="hold" nodeType="withEffect">
                                  <p:stCondLst>
                                    <p:cond delay="0"/>
                                  </p:stCondLst>
                                  <p:childTnLst>
                                    <p:set>
                                      <p:cBhvr>
                                        <p:cTn id="9" dur="1" fill="hold">
                                          <p:stCondLst>
                                            <p:cond delay="0"/>
                                          </p:stCondLst>
                                        </p:cTn>
                                        <p:tgtEl>
                                          <p:spTgt spid="23580"/>
                                        </p:tgtEl>
                                        <p:attrNameLst>
                                          <p:attrName>style.visibility</p:attrName>
                                        </p:attrNameLst>
                                      </p:cBhvr>
                                      <p:to>
                                        <p:strVal val="visible"/>
                                      </p:to>
                                    </p:set>
                                    <p:animEffect transition="in" filter="blinds(horizontal)">
                                      <p:cBhvr>
                                        <p:cTn id="10" dur="500"/>
                                        <p:tgtEl>
                                          <p:spTgt spid="23580"/>
                                        </p:tgtEl>
                                      </p:cBhvr>
                                    </p:animEffect>
                                  </p:childTnLst>
                                </p:cTn>
                              </p:par>
                              <p:par>
                                <p:cTn id="11" presetID="3" presetClass="entr" presetSubtype="10" fill="hold" nodeType="withEffect">
                                  <p:stCondLst>
                                    <p:cond delay="0"/>
                                  </p:stCondLst>
                                  <p:childTnLst>
                                    <p:set>
                                      <p:cBhvr>
                                        <p:cTn id="12" dur="1" fill="hold">
                                          <p:stCondLst>
                                            <p:cond delay="0"/>
                                          </p:stCondLst>
                                        </p:cTn>
                                        <p:tgtEl>
                                          <p:spTgt spid="23603"/>
                                        </p:tgtEl>
                                        <p:attrNameLst>
                                          <p:attrName>style.visibility</p:attrName>
                                        </p:attrNameLst>
                                      </p:cBhvr>
                                      <p:to>
                                        <p:strVal val="visible"/>
                                      </p:to>
                                    </p:set>
                                    <p:animEffect transition="in" filter="blinds(horizontal)">
                                      <p:cBhvr>
                                        <p:cTn id="13" dur="500"/>
                                        <p:tgtEl>
                                          <p:spTgt spid="23603"/>
                                        </p:tgtEl>
                                      </p:cBhvr>
                                    </p:animEffect>
                                  </p:childTnLst>
                                </p:cTn>
                              </p:par>
                              <p:par>
                                <p:cTn id="14" presetID="3" presetClass="entr" presetSubtype="10" fill="hold" nodeType="withEffect">
                                  <p:stCondLst>
                                    <p:cond delay="0"/>
                                  </p:stCondLst>
                                  <p:childTnLst>
                                    <p:set>
                                      <p:cBhvr>
                                        <p:cTn id="15" dur="1" fill="hold">
                                          <p:stCondLst>
                                            <p:cond delay="0"/>
                                          </p:stCondLst>
                                        </p:cTn>
                                        <p:tgtEl>
                                          <p:spTgt spid="23583"/>
                                        </p:tgtEl>
                                        <p:attrNameLst>
                                          <p:attrName>style.visibility</p:attrName>
                                        </p:attrNameLst>
                                      </p:cBhvr>
                                      <p:to>
                                        <p:strVal val="visible"/>
                                      </p:to>
                                    </p:set>
                                    <p:animEffect transition="in" filter="blinds(horizontal)">
                                      <p:cBhvr>
                                        <p:cTn id="16" dur="500"/>
                                        <p:tgtEl>
                                          <p:spTgt spid="23583"/>
                                        </p:tgtEl>
                                      </p:cBhvr>
                                    </p:animEffect>
                                  </p:childTnLst>
                                </p:cTn>
                              </p:par>
                              <p:par>
                                <p:cTn id="17" presetID="3" presetClass="entr" presetSubtype="10" fill="hold" nodeType="withEffect">
                                  <p:stCondLst>
                                    <p:cond delay="0"/>
                                  </p:stCondLst>
                                  <p:childTnLst>
                                    <p:set>
                                      <p:cBhvr>
                                        <p:cTn id="18" dur="1" fill="hold">
                                          <p:stCondLst>
                                            <p:cond delay="0"/>
                                          </p:stCondLst>
                                        </p:cTn>
                                        <p:tgtEl>
                                          <p:spTgt spid="23586"/>
                                        </p:tgtEl>
                                        <p:attrNameLst>
                                          <p:attrName>style.visibility</p:attrName>
                                        </p:attrNameLst>
                                      </p:cBhvr>
                                      <p:to>
                                        <p:strVal val="visible"/>
                                      </p:to>
                                    </p:set>
                                    <p:animEffect transition="in" filter="blinds(horizontal)">
                                      <p:cBhvr>
                                        <p:cTn id="19" dur="500"/>
                                        <p:tgtEl>
                                          <p:spTgt spid="23586"/>
                                        </p:tgtEl>
                                      </p:cBhvr>
                                    </p:animEffect>
                                  </p:childTnLst>
                                </p:cTn>
                              </p:par>
                              <p:par>
                                <p:cTn id="20" presetID="3" presetClass="entr" presetSubtype="10" fill="hold" nodeType="withEffect">
                                  <p:stCondLst>
                                    <p:cond delay="0"/>
                                  </p:stCondLst>
                                  <p:childTnLst>
                                    <p:set>
                                      <p:cBhvr>
                                        <p:cTn id="21" dur="1" fill="hold">
                                          <p:stCondLst>
                                            <p:cond delay="0"/>
                                          </p:stCondLst>
                                        </p:cTn>
                                        <p:tgtEl>
                                          <p:spTgt spid="23589"/>
                                        </p:tgtEl>
                                        <p:attrNameLst>
                                          <p:attrName>style.visibility</p:attrName>
                                        </p:attrNameLst>
                                      </p:cBhvr>
                                      <p:to>
                                        <p:strVal val="visible"/>
                                      </p:to>
                                    </p:set>
                                    <p:animEffect transition="in" filter="blinds(horizontal)">
                                      <p:cBhvr>
                                        <p:cTn id="22" dur="500"/>
                                        <p:tgtEl>
                                          <p:spTgt spid="23589"/>
                                        </p:tgtEl>
                                      </p:cBhvr>
                                    </p:animEffect>
                                  </p:childTnLst>
                                </p:cTn>
                              </p:par>
                              <p:par>
                                <p:cTn id="23" presetID="3" presetClass="entr" presetSubtype="10" fill="hold" nodeType="withEffect">
                                  <p:stCondLst>
                                    <p:cond delay="0"/>
                                  </p:stCondLst>
                                  <p:childTnLst>
                                    <p:set>
                                      <p:cBhvr>
                                        <p:cTn id="24" dur="1" fill="hold">
                                          <p:stCondLst>
                                            <p:cond delay="0"/>
                                          </p:stCondLst>
                                        </p:cTn>
                                        <p:tgtEl>
                                          <p:spTgt spid="23592"/>
                                        </p:tgtEl>
                                        <p:attrNameLst>
                                          <p:attrName>style.visibility</p:attrName>
                                        </p:attrNameLst>
                                      </p:cBhvr>
                                      <p:to>
                                        <p:strVal val="visible"/>
                                      </p:to>
                                    </p:set>
                                    <p:animEffect transition="in" filter="blinds(horizontal)">
                                      <p:cBhvr>
                                        <p:cTn id="25" dur="500"/>
                                        <p:tgtEl>
                                          <p:spTgt spid="23592"/>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23597"/>
                                        </p:tgtEl>
                                        <p:attrNameLst>
                                          <p:attrName>style.visibility</p:attrName>
                                        </p:attrNameLst>
                                      </p:cBhvr>
                                      <p:to>
                                        <p:strVal val="visible"/>
                                      </p:to>
                                    </p:set>
                                    <p:animEffect transition="in" filter="blinds(horizontal)">
                                      <p:cBhvr>
                                        <p:cTn id="28" dur="500"/>
                                        <p:tgtEl>
                                          <p:spTgt spid="23597"/>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23596"/>
                                        </p:tgtEl>
                                        <p:attrNameLst>
                                          <p:attrName>style.visibility</p:attrName>
                                        </p:attrNameLst>
                                      </p:cBhvr>
                                      <p:to>
                                        <p:strVal val="visible"/>
                                      </p:to>
                                    </p:set>
                                    <p:animEffect transition="in" filter="blinds(horizontal)">
                                      <p:cBhvr>
                                        <p:cTn id="31" dur="500"/>
                                        <p:tgtEl>
                                          <p:spTgt spid="23596"/>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23598"/>
                                        </p:tgtEl>
                                        <p:attrNameLst>
                                          <p:attrName>style.visibility</p:attrName>
                                        </p:attrNameLst>
                                      </p:cBhvr>
                                      <p:to>
                                        <p:strVal val="visible"/>
                                      </p:to>
                                    </p:set>
                                    <p:animEffect transition="in" filter="blinds(horizontal)">
                                      <p:cBhvr>
                                        <p:cTn id="34" dur="500"/>
                                        <p:tgtEl>
                                          <p:spTgt spid="23598"/>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23600"/>
                                        </p:tgtEl>
                                        <p:attrNameLst>
                                          <p:attrName>style.visibility</p:attrName>
                                        </p:attrNameLst>
                                      </p:cBhvr>
                                      <p:to>
                                        <p:strVal val="visible"/>
                                      </p:to>
                                    </p:set>
                                    <p:animEffect transition="in" filter="blinds(horizontal)">
                                      <p:cBhvr>
                                        <p:cTn id="37" dur="500"/>
                                        <p:tgtEl>
                                          <p:spTgt spid="23600"/>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23599"/>
                                        </p:tgtEl>
                                        <p:attrNameLst>
                                          <p:attrName>style.visibility</p:attrName>
                                        </p:attrNameLst>
                                      </p:cBhvr>
                                      <p:to>
                                        <p:strVal val="visible"/>
                                      </p:to>
                                    </p:set>
                                    <p:animEffect transition="in" filter="blinds(horizontal)">
                                      <p:cBhvr>
                                        <p:cTn id="40" dur="500"/>
                                        <p:tgtEl>
                                          <p:spTgt spid="23599"/>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23576"/>
                                        </p:tgtEl>
                                        <p:attrNameLst>
                                          <p:attrName>style.visibility</p:attrName>
                                        </p:attrNameLst>
                                      </p:cBhvr>
                                      <p:to>
                                        <p:strVal val="visible"/>
                                      </p:to>
                                    </p:set>
                                    <p:animEffect transition="in" filter="blinds(horizontal)">
                                      <p:cBhvr>
                                        <p:cTn id="43" dur="500"/>
                                        <p:tgtEl>
                                          <p:spTgt spid="2357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23602"/>
                                        </p:tgtEl>
                                        <p:attrNameLst>
                                          <p:attrName>style.visibility</p:attrName>
                                        </p:attrNameLst>
                                      </p:cBhvr>
                                      <p:to>
                                        <p:strVal val="visible"/>
                                      </p:to>
                                    </p:set>
                                    <p:animEffect transition="in" filter="blinds(horizontal)">
                                      <p:cBhvr>
                                        <p:cTn id="46" dur="500"/>
                                        <p:tgtEl>
                                          <p:spTgt spid="23602"/>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xit" presetSubtype="4" fill="hold" grpId="1" nodeType="clickEffect">
                                  <p:stCondLst>
                                    <p:cond delay="0"/>
                                  </p:stCondLst>
                                  <p:childTnLst>
                                    <p:anim calcmode="lin" valueType="num">
                                      <p:cBhvr>
                                        <p:cTn id="50" dur="500"/>
                                        <p:tgtEl>
                                          <p:spTgt spid="23602"/>
                                        </p:tgtEl>
                                        <p:attrNameLst>
                                          <p:attrName>ppt_x</p:attrName>
                                        </p:attrNameLst>
                                      </p:cBhvr>
                                      <p:tavLst>
                                        <p:tav tm="0">
                                          <p:val>
                                            <p:strVal val="ppt_x"/>
                                          </p:val>
                                        </p:tav>
                                        <p:tav tm="100000">
                                          <p:val>
                                            <p:strVal val="ppt_x"/>
                                          </p:val>
                                        </p:tav>
                                      </p:tavLst>
                                    </p:anim>
                                    <p:anim calcmode="lin" valueType="num">
                                      <p:cBhvr>
                                        <p:cTn id="51" dur="500"/>
                                        <p:tgtEl>
                                          <p:spTgt spid="23602"/>
                                        </p:tgtEl>
                                        <p:attrNameLst>
                                          <p:attrName>ppt_y</p:attrName>
                                        </p:attrNameLst>
                                      </p:cBhvr>
                                      <p:tavLst>
                                        <p:tav tm="0">
                                          <p:val>
                                            <p:strVal val="ppt_y"/>
                                          </p:val>
                                        </p:tav>
                                        <p:tav tm="100000">
                                          <p:val>
                                            <p:strVal val="1+ppt_h/2"/>
                                          </p:val>
                                        </p:tav>
                                      </p:tavLst>
                                    </p:anim>
                                    <p:set>
                                      <p:cBhvr>
                                        <p:cTn id="52" dur="1" fill="hold">
                                          <p:stCondLst>
                                            <p:cond delay="499"/>
                                          </p:stCondLst>
                                        </p:cTn>
                                        <p:tgtEl>
                                          <p:spTgt spid="2360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76" grpId="0"/>
      <p:bldP spid="23596" grpId="0"/>
      <p:bldP spid="23597" grpId="0"/>
      <p:bldP spid="23598" grpId="0"/>
      <p:bldP spid="23599" grpId="0"/>
      <p:bldP spid="23600" grpId="0"/>
      <p:bldP spid="23602" grpId="0" bldLvl="0"/>
      <p:bldP spid="23602" grpId="1"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图片 24598" descr="1246501036003_1246501036003_r"/>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631504" y="1268413"/>
            <a:ext cx="3511997" cy="4076700"/>
          </a:xfrm>
          <a:prstGeom prst="rect">
            <a:avLst/>
          </a:prstGeom>
          <a:noFill/>
          <a:ln>
            <a:noFill/>
          </a:ln>
        </p:spPr>
      </p:pic>
      <p:grpSp>
        <p:nvGrpSpPr>
          <p:cNvPr id="24600" name="组合 24599"/>
          <p:cNvGrpSpPr/>
          <p:nvPr/>
        </p:nvGrpSpPr>
        <p:grpSpPr bwMode="auto">
          <a:xfrm>
            <a:off x="5241925" y="762000"/>
            <a:ext cx="4741863" cy="5334000"/>
            <a:chOff x="0" y="0"/>
            <a:chExt cx="2688" cy="3120"/>
          </a:xfrm>
          <a:noFill/>
        </p:grpSpPr>
        <p:sp>
          <p:nvSpPr>
            <p:cNvPr id="26627" name="竖卷形 24600"/>
            <p:cNvSpPr>
              <a:spLocks noChangeArrowheads="1"/>
            </p:cNvSpPr>
            <p:nvPr/>
          </p:nvSpPr>
          <p:spPr bwMode="auto">
            <a:xfrm>
              <a:off x="0" y="0"/>
              <a:ext cx="2688" cy="3120"/>
            </a:xfrm>
            <a:prstGeom prst="verticalScroll">
              <a:avLst>
                <a:gd name="adj" fmla="val 12500"/>
              </a:avLst>
            </a:prstGeom>
            <a:grpFill/>
            <a:ln w="63500">
              <a:solidFill>
                <a:srgbClr val="000000"/>
              </a:solidFill>
              <a:round/>
            </a:ln>
          </p:spPr>
          <p:txBody>
            <a:bodyPr/>
            <a:lstStyle/>
            <a:p>
              <a:endParaRPr lang="zh-CN" altLang="en-US" dirty="0">
                <a:latin typeface="Arial" panose="020B0604020202020204" pitchFamily="34" charset="0"/>
                <a:ea typeface="微软雅黑" panose="020B0503020204020204" pitchFamily="34" charset="-122"/>
              </a:endParaRPr>
            </a:p>
          </p:txBody>
        </p:sp>
        <p:sp>
          <p:nvSpPr>
            <p:cNvPr id="26628" name="Text Box 3"/>
            <p:cNvSpPr txBox="1">
              <a:spLocks noChangeArrowheads="1"/>
            </p:cNvSpPr>
            <p:nvPr/>
          </p:nvSpPr>
          <p:spPr bwMode="auto">
            <a:xfrm>
              <a:off x="376" y="416"/>
              <a:ext cx="1863" cy="259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2800" noProof="1">
                  <a:solidFill>
                    <a:srgbClr val="0000FF"/>
                  </a:solidFill>
                  <a:latin typeface="微软雅黑" panose="020B0503020204020204" pitchFamily="34" charset="-122"/>
                  <a:ea typeface="微软雅黑" panose="020B0503020204020204" pitchFamily="34" charset="-122"/>
                </a:rPr>
                <a:t>  「我们从古以来，就有埋头苦干的人，就有拼命硬干的人，就有为民请命的人，就有舍身求法的人，这就是中国的脊梁。」     </a:t>
              </a:r>
              <a:endParaRPr lang="zh-CN" altLang="en-US" sz="2800" noProof="1">
                <a:solidFill>
                  <a:srgbClr val="0000FF"/>
                </a:solidFill>
                <a:latin typeface="微软雅黑" panose="020B0503020204020204" pitchFamily="34" charset="-122"/>
                <a:ea typeface="微软雅黑" panose="020B0503020204020204" pitchFamily="34" charset="-122"/>
              </a:endParaRPr>
            </a:p>
            <a:p>
              <a:pPr algn="r">
                <a:lnSpc>
                  <a:spcPct val="120000"/>
                </a:lnSpc>
              </a:pPr>
              <a:r>
                <a:rPr lang="zh-CN" altLang="en-US" sz="2800" noProof="1">
                  <a:solidFill>
                    <a:srgbClr val="0000FF"/>
                  </a:solidFill>
                  <a:latin typeface="微软雅黑" panose="020B0503020204020204" pitchFamily="34" charset="-122"/>
                  <a:ea typeface="微软雅黑" panose="020B0503020204020204" pitchFamily="34" charset="-122"/>
                </a:rPr>
                <a:t> </a:t>
              </a:r>
              <a:r>
                <a:rPr lang="zh-CN" altLang="zh-CN" sz="2800" noProof="1">
                  <a:solidFill>
                    <a:srgbClr val="0000FF"/>
                  </a:solidFill>
                  <a:latin typeface="微软雅黑" panose="020B0503020204020204" pitchFamily="34" charset="-122"/>
                  <a:ea typeface="微软雅黑" panose="020B0503020204020204" pitchFamily="34" charset="-122"/>
                </a:rPr>
                <a:t>——</a:t>
              </a:r>
              <a:r>
                <a:rPr lang="zh-CN" altLang="en-US" sz="2800" noProof="1">
                  <a:solidFill>
                    <a:srgbClr val="0000FF"/>
                  </a:solidFill>
                  <a:latin typeface="微软雅黑" panose="020B0503020204020204" pitchFamily="34" charset="-122"/>
                  <a:ea typeface="微软雅黑" panose="020B0503020204020204" pitchFamily="34" charset="-122"/>
                </a:rPr>
                <a:t>鲁迅</a:t>
              </a:r>
              <a:endParaRPr lang="zh-CN" altLang="en-US" sz="2800" noProof="1">
                <a:solidFill>
                  <a:srgbClr val="0000FF"/>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4600"/>
                                        </p:tgtEl>
                                        <p:attrNameLst>
                                          <p:attrName>style.visibility</p:attrName>
                                        </p:attrNameLst>
                                      </p:cBhvr>
                                      <p:to>
                                        <p:strVal val="visible"/>
                                      </p:to>
                                    </p:set>
                                    <p:animEffect transition="in" filter="wipe(up)">
                                      <p:cBhvr>
                                        <p:cTn id="7" dur="500"/>
                                        <p:tgtEl>
                                          <p:spTgt spid="246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ext Box 3"/>
          <p:cNvSpPr txBox="1">
            <a:spLocks noChangeArrowheads="1"/>
          </p:cNvSpPr>
          <p:nvPr/>
        </p:nvSpPr>
        <p:spPr bwMode="auto">
          <a:xfrm>
            <a:off x="1998663" y="476672"/>
            <a:ext cx="8012112" cy="82994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800" b="1" dirty="0">
                <a:latin typeface="文鼎CS大黑"/>
                <a:ea typeface="微软雅黑" panose="020B0503020204020204" pitchFamily="34" charset="-122"/>
              </a:rPr>
              <a:t>戊戌变法失败的原因有哪些？</a:t>
            </a:r>
            <a:endParaRPr lang="zh-CN" altLang="en-US" sz="4800" b="1" dirty="0">
              <a:latin typeface="文鼎CS大黑"/>
              <a:ea typeface="微软雅黑" panose="020B0503020204020204" pitchFamily="34" charset="-122"/>
            </a:endParaRPr>
          </a:p>
        </p:txBody>
      </p:sp>
      <p:sp>
        <p:nvSpPr>
          <p:cNvPr id="30724" name="Text Box 5"/>
          <p:cNvSpPr txBox="1">
            <a:spLocks noChangeArrowheads="1"/>
          </p:cNvSpPr>
          <p:nvPr/>
        </p:nvSpPr>
        <p:spPr bwMode="auto">
          <a:xfrm>
            <a:off x="1631504" y="1556792"/>
            <a:ext cx="9289031" cy="4939814"/>
          </a:xfrm>
          <a:prstGeom prst="rect">
            <a:avLst/>
          </a:prstGeom>
          <a:no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3000" b="1" dirty="0">
                <a:latin typeface="微软雅黑" panose="020B0503020204020204" pitchFamily="34" charset="-122"/>
                <a:ea typeface="微软雅黑" panose="020B0503020204020204" pitchFamily="34" charset="-122"/>
              </a:rPr>
              <a:t>1</a:t>
            </a:r>
            <a:r>
              <a:rPr lang="zh-CN" altLang="en-US" sz="3000" b="1" dirty="0">
                <a:latin typeface="微软雅黑" panose="020B0503020204020204" pitchFamily="34" charset="-122"/>
                <a:ea typeface="微软雅黑" panose="020B0503020204020204" pitchFamily="34" charset="-122"/>
              </a:rPr>
              <a:t>）寄希望于无实权的皇帝身上。</a:t>
            </a:r>
            <a:endParaRPr lang="zh-CN" altLang="en-US" sz="3000" b="1" dirty="0">
              <a:latin typeface="微软雅黑" panose="020B0503020204020204" pitchFamily="34" charset="-122"/>
              <a:ea typeface="微软雅黑" panose="020B0503020204020204" pitchFamily="34" charset="-122"/>
            </a:endParaRPr>
          </a:p>
          <a:p>
            <a:pPr>
              <a:lnSpc>
                <a:spcPct val="150000"/>
              </a:lnSpc>
              <a:spcBef>
                <a:spcPct val="50000"/>
              </a:spcBef>
            </a:pPr>
            <a:r>
              <a:rPr lang="en-US" altLang="zh-CN" sz="3000" b="1" dirty="0">
                <a:latin typeface="微软雅黑" panose="020B0503020204020204" pitchFamily="34" charset="-122"/>
                <a:ea typeface="微软雅黑" panose="020B0503020204020204" pitchFamily="34" charset="-122"/>
              </a:rPr>
              <a:t>2</a:t>
            </a:r>
            <a:r>
              <a:rPr lang="zh-CN" altLang="en-US" sz="3000" b="1" dirty="0">
                <a:latin typeface="微软雅黑" panose="020B0503020204020204" pitchFamily="34" charset="-122"/>
                <a:ea typeface="微软雅黑" panose="020B0503020204020204" pitchFamily="34" charset="-122"/>
              </a:rPr>
              <a:t>）清朝的大权掌握在顽固派手中，变法触动了顽固派的利益。</a:t>
            </a:r>
            <a:endParaRPr lang="zh-CN" altLang="en-US" sz="3000" b="1" dirty="0">
              <a:latin typeface="微软雅黑" panose="020B0503020204020204" pitchFamily="34" charset="-122"/>
              <a:ea typeface="微软雅黑" panose="020B0503020204020204" pitchFamily="34" charset="-122"/>
            </a:endParaRPr>
          </a:p>
          <a:p>
            <a:pPr>
              <a:lnSpc>
                <a:spcPct val="150000"/>
              </a:lnSpc>
              <a:spcBef>
                <a:spcPct val="50000"/>
              </a:spcBef>
            </a:pPr>
            <a:r>
              <a:rPr lang="en-US" altLang="zh-CN" sz="3000" b="1" dirty="0">
                <a:latin typeface="微软雅黑" panose="020B0503020204020204" pitchFamily="34" charset="-122"/>
                <a:ea typeface="微软雅黑" panose="020B0503020204020204" pitchFamily="34" charset="-122"/>
              </a:rPr>
              <a:t>3</a:t>
            </a:r>
            <a:r>
              <a:rPr lang="zh-CN" altLang="en-US" sz="3000" b="1" dirty="0">
                <a:latin typeface="微软雅黑" panose="020B0503020204020204" pitchFamily="34" charset="-122"/>
                <a:ea typeface="微软雅黑" panose="020B0503020204020204" pitchFamily="34" charset="-122"/>
              </a:rPr>
              <a:t>）袁世凯等人出卖了光绪皇帝。</a:t>
            </a:r>
            <a:endParaRPr lang="zh-CN" altLang="en-US" sz="3000" b="1" dirty="0">
              <a:latin typeface="微软雅黑" panose="020B0503020204020204" pitchFamily="34" charset="-122"/>
              <a:ea typeface="微软雅黑" panose="020B0503020204020204" pitchFamily="34" charset="-122"/>
            </a:endParaRPr>
          </a:p>
          <a:p>
            <a:pPr>
              <a:lnSpc>
                <a:spcPct val="150000"/>
              </a:lnSpc>
              <a:spcBef>
                <a:spcPct val="50000"/>
              </a:spcBef>
            </a:pPr>
            <a:r>
              <a:rPr lang="en-US" altLang="zh-CN" sz="3000" b="1" dirty="0">
                <a:latin typeface="微软雅黑" panose="020B0503020204020204" pitchFamily="34" charset="-122"/>
                <a:ea typeface="微软雅黑" panose="020B0503020204020204" pitchFamily="34" charset="-122"/>
              </a:rPr>
              <a:t>4</a:t>
            </a:r>
            <a:r>
              <a:rPr lang="zh-CN" altLang="en-US" sz="3000" b="1" dirty="0">
                <a:latin typeface="微软雅黑" panose="020B0503020204020204" pitchFamily="34" charset="-122"/>
                <a:ea typeface="微软雅黑" panose="020B0503020204020204" pitchFamily="34" charset="-122"/>
              </a:rPr>
              <a:t>）资产阶级维新派力量过于单薄，脱离人民群众。（软弱性）</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主要原因</a:t>
            </a:r>
            <a:r>
              <a:rPr lang="en-US" altLang="zh-CN" sz="3000" b="1" dirty="0">
                <a:latin typeface="微软雅黑" panose="020B0503020204020204" pitchFamily="34" charset="-122"/>
                <a:ea typeface="微软雅黑" panose="020B0503020204020204" pitchFamily="34" charset="-122"/>
              </a:rPr>
              <a:t>)</a:t>
            </a:r>
            <a:endParaRPr lang="en-US" altLang="zh-CN" sz="3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07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07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07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07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ChangeArrowheads="1"/>
          </p:cNvSpPr>
          <p:nvPr/>
        </p:nvSpPr>
        <p:spPr bwMode="auto">
          <a:xfrm>
            <a:off x="1765300" y="385763"/>
            <a:ext cx="5872163" cy="645160"/>
          </a:xfrm>
          <a:prstGeom prst="rect">
            <a:avLst/>
          </a:prstGeom>
          <a:noFill/>
          <a:ln>
            <a:noFill/>
          </a:ln>
        </p:spPr>
        <p:txBody>
          <a:bodyPr>
            <a:spAutoFit/>
          </a:bodyPr>
          <a:lstStyle/>
          <a:p>
            <a:pPr>
              <a:spcBef>
                <a:spcPct val="50000"/>
              </a:spcBef>
            </a:pPr>
            <a:r>
              <a:rPr lang="en-US" altLang="zh-CN" sz="3600" b="1" dirty="0">
                <a:latin typeface="微软雅黑" panose="020B0503020204020204" pitchFamily="34" charset="-122"/>
                <a:ea typeface="微软雅黑" panose="020B0503020204020204" pitchFamily="34" charset="-122"/>
              </a:rPr>
              <a:t>4. </a:t>
            </a:r>
            <a:r>
              <a:rPr lang="zh-CN" altLang="en-US" sz="3600" b="1" dirty="0">
                <a:latin typeface="微软雅黑" panose="020B0503020204020204" pitchFamily="34" charset="-122"/>
                <a:ea typeface="微软雅黑" panose="020B0503020204020204" pitchFamily="34" charset="-122"/>
              </a:rPr>
              <a:t>戊戌变法的意义与教训</a:t>
            </a:r>
            <a:endParaRPr lang="zh-CN" altLang="en-US" sz="3600" b="1" dirty="0">
              <a:latin typeface="微软雅黑" panose="020B0503020204020204" pitchFamily="34" charset="-122"/>
              <a:ea typeface="微软雅黑" panose="020B0503020204020204" pitchFamily="34" charset="-122"/>
            </a:endParaRPr>
          </a:p>
        </p:txBody>
      </p:sp>
      <p:sp>
        <p:nvSpPr>
          <p:cNvPr id="27671" name="矩形 27670"/>
          <p:cNvSpPr>
            <a:spLocks noChangeArrowheads="1"/>
          </p:cNvSpPr>
          <p:nvPr/>
        </p:nvSpPr>
        <p:spPr bwMode="auto">
          <a:xfrm>
            <a:off x="1631504" y="1196752"/>
            <a:ext cx="9001000" cy="4462760"/>
          </a:xfrm>
          <a:prstGeom prst="rect">
            <a:avLst/>
          </a:prstGeom>
          <a:noFill/>
          <a:ln w="82550" cmpd="tri">
            <a:solidFill>
              <a:srgbClr val="000000"/>
            </a:solidFill>
            <a:miter lim="800000"/>
          </a:ln>
        </p:spPr>
        <p:txBody>
          <a:bodyPr wrap="square">
            <a:spAutoFit/>
          </a:bodyPr>
          <a:lstStyle/>
          <a:p>
            <a:pPr>
              <a:spcBef>
                <a:spcPct val="50000"/>
              </a:spcBef>
            </a:pPr>
            <a:r>
              <a:rPr lang="en-US" altLang="zh-CN" sz="2800" b="1" dirty="0">
                <a:latin typeface="微软雅黑" panose="020B0503020204020204" pitchFamily="34" charset="-122"/>
                <a:ea typeface="微软雅黑" panose="020B0503020204020204" pitchFamily="34" charset="-122"/>
              </a:rPr>
              <a:t>  </a:t>
            </a:r>
            <a:r>
              <a:rPr lang="zh-CN" altLang="en-US" sz="3200" b="1" u="sng" dirty="0">
                <a:latin typeface="微软雅黑" panose="020B0503020204020204" pitchFamily="34" charset="-122"/>
                <a:ea typeface="微软雅黑" panose="020B0503020204020204" pitchFamily="34" charset="-122"/>
              </a:rPr>
              <a:t>历史意义</a:t>
            </a:r>
            <a:endParaRPr lang="zh-CN" altLang="en-US" sz="3200" b="1" u="sng" dirty="0">
              <a:latin typeface="微软雅黑" panose="020B0503020204020204" pitchFamily="34" charset="-122"/>
              <a:ea typeface="微软雅黑" panose="020B0503020204020204" pitchFamily="34" charset="-122"/>
            </a:endParaRPr>
          </a:p>
          <a:p>
            <a:pPr>
              <a:lnSpc>
                <a:spcPct val="150000"/>
              </a:lnSpc>
              <a:spcBef>
                <a:spcPct val="50000"/>
              </a:spcBef>
            </a:pPr>
            <a:r>
              <a:rPr lang="en-US" altLang="zh-CN" sz="2800" b="1" dirty="0">
                <a:latin typeface="微软雅黑" panose="020B0503020204020204" pitchFamily="34" charset="-122"/>
                <a:ea typeface="微软雅黑" panose="020B0503020204020204" pitchFamily="34" charset="-122"/>
              </a:rPr>
              <a:t>  1.</a:t>
            </a:r>
            <a:r>
              <a:rPr lang="zh-CN" altLang="en-US" sz="2800" b="1" dirty="0">
                <a:latin typeface="微软雅黑" panose="020B0503020204020204" pitchFamily="34" charset="-122"/>
                <a:ea typeface="微软雅黑" panose="020B0503020204020204" pitchFamily="34" charset="-122"/>
              </a:rPr>
              <a:t>在帝国主义侵略日益加深的紧要关头，要求挽救民族危亡，发展资本主义，具有爱国和进步的作用。</a:t>
            </a:r>
            <a:endParaRPr lang="zh-CN" altLang="en-US" sz="2800" b="1" dirty="0">
              <a:latin typeface="微软雅黑" panose="020B0503020204020204" pitchFamily="34" charset="-122"/>
              <a:ea typeface="微软雅黑" panose="020B0503020204020204" pitchFamily="34" charset="-122"/>
            </a:endParaRPr>
          </a:p>
          <a:p>
            <a:pPr>
              <a:lnSpc>
                <a:spcPct val="150000"/>
              </a:lnSpc>
              <a:spcBef>
                <a:spcPct val="50000"/>
              </a:spcBef>
            </a:pPr>
            <a:r>
              <a:rPr lang="en-US" altLang="zh-CN" sz="2800" b="1" dirty="0">
                <a:latin typeface="微软雅黑" panose="020B0503020204020204" pitchFamily="34" charset="-122"/>
                <a:ea typeface="微软雅黑" panose="020B0503020204020204" pitchFamily="34" charset="-122"/>
              </a:rPr>
              <a:t>  2.</a:t>
            </a:r>
            <a:r>
              <a:rPr lang="zh-CN" altLang="en-US" sz="2800" b="1" dirty="0">
                <a:latin typeface="微软雅黑" panose="020B0503020204020204" pitchFamily="34" charset="-122"/>
                <a:ea typeface="微软雅黑" panose="020B0503020204020204" pitchFamily="34" charset="-122"/>
              </a:rPr>
              <a:t>传播了资产阶级政治学说和自然科学知识</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在社会上起了思想启蒙作用。</a:t>
            </a:r>
            <a:endParaRPr lang="zh-CN" altLang="en-US" sz="2800" b="1" dirty="0">
              <a:latin typeface="微软雅黑" panose="020B0503020204020204" pitchFamily="34" charset="-122"/>
              <a:ea typeface="微软雅黑" panose="020B0503020204020204" pitchFamily="34" charset="-122"/>
            </a:endParaRPr>
          </a:p>
          <a:p>
            <a:pPr>
              <a:lnSpc>
                <a:spcPct val="150000"/>
              </a:lnSpc>
              <a:spcBef>
                <a:spcPct val="50000"/>
              </a:spcBef>
            </a:pPr>
            <a:r>
              <a:rPr lang="zh-CN" altLang="en-US" sz="2800" b="1" dirty="0">
                <a:latin typeface="微软雅黑" panose="020B0503020204020204" pitchFamily="34" charset="-122"/>
                <a:ea typeface="微软雅黑" panose="020B0503020204020204" pitchFamily="34" charset="-122"/>
              </a:rPr>
              <a:t>  </a:t>
            </a:r>
            <a:r>
              <a:rPr lang="en-US" altLang="zh-CN" sz="2800" b="1" dirty="0">
                <a:latin typeface="微软雅黑" panose="020B0503020204020204" pitchFamily="34" charset="-122"/>
                <a:ea typeface="微软雅黑" panose="020B0503020204020204" pitchFamily="34" charset="-122"/>
              </a:rPr>
              <a:t>3.</a:t>
            </a:r>
            <a:r>
              <a:rPr lang="zh-CN" altLang="en-US" sz="2800" b="1" dirty="0">
                <a:latin typeface="微软雅黑" panose="020B0503020204020204" pitchFamily="34" charset="-122"/>
                <a:ea typeface="微软雅黑" panose="020B0503020204020204" pitchFamily="34" charset="-122"/>
              </a:rPr>
              <a:t>加快了中国近代化的进程。</a:t>
            </a:r>
            <a:endParaRPr lang="zh-CN" altLang="en-US" sz="2800" b="1" dirty="0">
              <a:latin typeface="微软雅黑" panose="020B0503020204020204" pitchFamily="34" charset="-122"/>
              <a:ea typeface="微软雅黑" panose="020B0503020204020204" pitchFamily="34" charset="-122"/>
            </a:endParaRPr>
          </a:p>
        </p:txBody>
      </p:sp>
      <p:sp>
        <p:nvSpPr>
          <p:cNvPr id="2" name="矩形 1"/>
          <p:cNvSpPr>
            <a:spLocks noChangeArrowheads="1"/>
          </p:cNvSpPr>
          <p:nvPr/>
        </p:nvSpPr>
        <p:spPr bwMode="auto">
          <a:xfrm>
            <a:off x="1631504" y="5869771"/>
            <a:ext cx="9001000" cy="583565"/>
          </a:xfrm>
          <a:prstGeom prst="rect">
            <a:avLst/>
          </a:prstGeom>
          <a:noFill/>
          <a:ln w="82550" cmpd="tri">
            <a:solidFill>
              <a:srgbClr val="000000"/>
            </a:solidFill>
            <a:miter lim="800000"/>
          </a:ln>
        </p:spPr>
        <p:txBody>
          <a:bodyPr wrap="square">
            <a:spAutoFit/>
          </a:bodyPr>
          <a:lstStyle/>
          <a:p>
            <a:pPr>
              <a:spcBef>
                <a:spcPct val="50000"/>
              </a:spcBef>
            </a:pPr>
            <a:r>
              <a:rPr lang="zh-CN" altLang="en-US" sz="3200" b="1" dirty="0">
                <a:latin typeface="文鼎CS大黑"/>
                <a:ea typeface="微软雅黑" panose="020B0503020204020204" pitchFamily="34" charset="-122"/>
              </a:rPr>
              <a:t>教训：资本主义的改良主义道路在中国行不通！</a:t>
            </a:r>
            <a:endParaRPr lang="zh-CN" altLang="en-US" sz="3200" b="1" dirty="0">
              <a:latin typeface="文鼎CS大黑"/>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7671">
                                            <p:txEl>
                                              <p:pRg st="0" end="0"/>
                                            </p:txEl>
                                          </p:spTgt>
                                        </p:tgtEl>
                                        <p:attrNameLst>
                                          <p:attrName>style.visibility</p:attrName>
                                        </p:attrNameLst>
                                      </p:cBhvr>
                                      <p:to>
                                        <p:strVal val="visible"/>
                                      </p:to>
                                    </p:set>
                                    <p:animEffect transition="in" filter="blinds(horizontal)">
                                      <p:cBhvr>
                                        <p:cTn id="7" dur="500"/>
                                        <p:tgtEl>
                                          <p:spTgt spid="276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7671">
                                            <p:txEl>
                                              <p:pRg st="1" end="1"/>
                                            </p:txEl>
                                          </p:spTgt>
                                        </p:tgtEl>
                                        <p:attrNameLst>
                                          <p:attrName>style.visibility</p:attrName>
                                        </p:attrNameLst>
                                      </p:cBhvr>
                                      <p:to>
                                        <p:strVal val="visible"/>
                                      </p:to>
                                    </p:set>
                                    <p:animEffect transition="in" filter="blinds(horizontal)">
                                      <p:cBhvr>
                                        <p:cTn id="12" dur="500"/>
                                        <p:tgtEl>
                                          <p:spTgt spid="276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7671">
                                            <p:txEl>
                                              <p:pRg st="2" end="2"/>
                                            </p:txEl>
                                          </p:spTgt>
                                        </p:tgtEl>
                                        <p:attrNameLst>
                                          <p:attrName>style.visibility</p:attrName>
                                        </p:attrNameLst>
                                      </p:cBhvr>
                                      <p:to>
                                        <p:strVal val="visible"/>
                                      </p:to>
                                    </p:set>
                                    <p:animEffect transition="in" filter="blinds(horizontal)">
                                      <p:cBhvr>
                                        <p:cTn id="17" dur="500"/>
                                        <p:tgtEl>
                                          <p:spTgt spid="2767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7671">
                                            <p:txEl>
                                              <p:pRg st="3" end="3"/>
                                            </p:txEl>
                                          </p:spTgt>
                                        </p:tgtEl>
                                        <p:attrNameLst>
                                          <p:attrName>style.visibility</p:attrName>
                                        </p:attrNameLst>
                                      </p:cBhvr>
                                      <p:to>
                                        <p:strVal val="visible"/>
                                      </p:to>
                                    </p:set>
                                    <p:animEffect transition="in" filter="blinds(horizontal)">
                                      <p:cBhvr>
                                        <p:cTn id="22" dur="500"/>
                                        <p:tgtEl>
                                          <p:spTgt spid="2767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文本框 4103"/>
          <p:cNvSpPr txBox="1">
            <a:spLocks noChangeArrowheads="1"/>
          </p:cNvSpPr>
          <p:nvPr/>
        </p:nvSpPr>
        <p:spPr bwMode="auto">
          <a:xfrm>
            <a:off x="386609" y="428842"/>
            <a:ext cx="2898032" cy="710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170" tIns="46990" rIns="90170" bIns="4699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ln w="22225">
                  <a:solidFill>
                    <a:schemeClr val="accent2"/>
                  </a:solidFill>
                  <a:prstDash val="solid"/>
                </a:ln>
                <a:solidFill>
                  <a:schemeClr val="accent2">
                    <a:lumMod val="40000"/>
                    <a:lumOff val="60000"/>
                  </a:schemeClr>
                </a:solidFill>
                <a:latin typeface="微软雅黑" panose="020B0503020204020204" pitchFamily="34" charset="-122"/>
                <a:ea typeface="微软雅黑" panose="020B0503020204020204" pitchFamily="34" charset="-122"/>
              </a:rPr>
              <a:t>义和团运动</a:t>
            </a:r>
            <a:endParaRPr lang="zh-CN" altLang="zh-CN" sz="4000" b="1" dirty="0">
              <a:ln w="22225">
                <a:solidFill>
                  <a:schemeClr val="accent2"/>
                </a:solidFill>
                <a:prstDash val="solid"/>
              </a:ln>
              <a:solidFill>
                <a:schemeClr val="accent2">
                  <a:lumMod val="40000"/>
                  <a:lumOff val="60000"/>
                </a:schemeClr>
              </a:solidFill>
              <a:latin typeface="微软雅黑" panose="020B0503020204020204" pitchFamily="34" charset="-122"/>
              <a:ea typeface="微软雅黑" panose="020B0503020204020204" pitchFamily="34" charset="-122"/>
            </a:endParaRPr>
          </a:p>
        </p:txBody>
      </p:sp>
      <p:sp>
        <p:nvSpPr>
          <p:cNvPr id="8196" name="矩形 7197"/>
          <p:cNvSpPr>
            <a:spLocks noChangeArrowheads="1"/>
          </p:cNvSpPr>
          <p:nvPr/>
        </p:nvSpPr>
        <p:spPr bwMode="auto">
          <a:xfrm>
            <a:off x="1576481" y="1268760"/>
            <a:ext cx="34163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一、义和团运动</a:t>
            </a:r>
            <a:endParaRPr lang="zh-CN" altLang="zh-CN" sz="36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矩形 5"/>
          <p:cNvSpPr>
            <a:spLocks noChangeArrowheads="1"/>
          </p:cNvSpPr>
          <p:nvPr/>
        </p:nvSpPr>
        <p:spPr bwMode="auto">
          <a:xfrm>
            <a:off x="1559496" y="1988840"/>
            <a:ext cx="9450727" cy="3000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3600" b="1" dirty="0">
                <a:latin typeface="微软雅黑" panose="020B0503020204020204" pitchFamily="34" charset="-122"/>
                <a:ea typeface="微软雅黑" panose="020B0503020204020204" pitchFamily="34" charset="-122"/>
              </a:rPr>
              <a:t>材</a:t>
            </a:r>
            <a:r>
              <a:rPr lang="en-US" altLang="zh-CN" sz="3600" b="1" dirty="0">
                <a:latin typeface="微软雅黑" panose="020B0503020204020204" pitchFamily="34" charset="-122"/>
                <a:ea typeface="微软雅黑" panose="020B0503020204020204" pitchFamily="34" charset="-122"/>
              </a:rPr>
              <a:t> </a:t>
            </a:r>
            <a:r>
              <a:rPr lang="zh-CN" altLang="zh-CN" sz="3600" b="1" dirty="0">
                <a:latin typeface="微软雅黑" panose="020B0503020204020204" pitchFamily="34" charset="-122"/>
                <a:ea typeface="微软雅黑" panose="020B0503020204020204" pitchFamily="34" charset="-122"/>
              </a:rPr>
              <a:t>料：</a:t>
            </a:r>
            <a:endParaRPr lang="zh-CN" altLang="zh-CN" sz="3600" b="1" dirty="0">
              <a:latin typeface="微软雅黑" panose="020B0503020204020204" pitchFamily="34" charset="-122"/>
              <a:ea typeface="微软雅黑" panose="020B0503020204020204" pitchFamily="34" charset="-122"/>
            </a:endParaRPr>
          </a:p>
          <a:p>
            <a:pPr>
              <a:lnSpc>
                <a:spcPct val="150000"/>
              </a:lnSpc>
            </a:pPr>
            <a:r>
              <a:rPr lang="zh-CN" altLang="en-US" sz="3000" b="1" dirty="0">
                <a:latin typeface="微软雅黑" panose="020B0503020204020204" pitchFamily="34" charset="-122"/>
                <a:ea typeface="微软雅黑" panose="020B0503020204020204" pitchFamily="34" charset="-122"/>
              </a:rPr>
              <a:t>   于是西人之教堂遂为若辈之城社，而民教涉讼之案，地方官几于不敢问矣！因而教焰日张，民气日积，自来教堂之变端，何莫非平时积忿之所致哉！</a:t>
            </a:r>
            <a:endParaRPr lang="zh-CN" altLang="zh-CN" sz="3000" b="1" dirty="0">
              <a:latin typeface="微软雅黑" panose="020B0503020204020204" pitchFamily="34" charset="-122"/>
              <a:ea typeface="微软雅黑" panose="020B0503020204020204" pitchFamily="34" charset="-122"/>
            </a:endParaRPr>
          </a:p>
        </p:txBody>
      </p:sp>
      <p:sp>
        <p:nvSpPr>
          <p:cNvPr id="7" name="矩形 6"/>
          <p:cNvSpPr>
            <a:spLocks noChangeArrowheads="1"/>
          </p:cNvSpPr>
          <p:nvPr/>
        </p:nvSpPr>
        <p:spPr bwMode="auto">
          <a:xfrm>
            <a:off x="1586005" y="4941168"/>
            <a:ext cx="9424217"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3000" b="1" dirty="0">
                <a:latin typeface="微软雅黑" panose="020B0503020204020204" pitchFamily="34" charset="-122"/>
                <a:ea typeface="微软雅黑" panose="020B0503020204020204" pitchFamily="34" charset="-122"/>
              </a:rPr>
              <a:t>阅读教材并结合材料分析义和团是在怎么的历史背景下兴起的？</a:t>
            </a:r>
            <a:endParaRPr lang="zh-CN" altLang="zh-CN" sz="3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矩形 7174"/>
          <p:cNvSpPr>
            <a:spLocks noChangeArrowheads="1"/>
          </p:cNvSpPr>
          <p:nvPr/>
        </p:nvSpPr>
        <p:spPr bwMode="auto">
          <a:xfrm>
            <a:off x="1787312" y="1052736"/>
            <a:ext cx="2737051"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p>
            <a:pPr>
              <a:lnSpc>
                <a:spcPct val="90000"/>
              </a:lnSpc>
              <a:spcBef>
                <a:spcPct val="20000"/>
              </a:spcBef>
            </a:pPr>
            <a:r>
              <a:rPr lang="en-US" altLang="zh-CN" sz="3600" b="1" dirty="0">
                <a:latin typeface="微软雅黑" panose="020B0503020204020204" pitchFamily="34" charset="-122"/>
                <a:ea typeface="微软雅黑" panose="020B0503020204020204" pitchFamily="34" charset="-122"/>
              </a:rPr>
              <a:t>1.</a:t>
            </a:r>
            <a:r>
              <a:rPr lang="zh-CN" altLang="en-US" sz="3600" b="1" dirty="0">
                <a:latin typeface="微软雅黑" panose="020B0503020204020204" pitchFamily="34" charset="-122"/>
                <a:ea typeface="微软雅黑" panose="020B0503020204020204" pitchFamily="34" charset="-122"/>
              </a:rPr>
              <a:t>兴 起</a:t>
            </a:r>
            <a:endParaRPr lang="zh-CN" altLang="en-US" sz="3600" b="1" dirty="0">
              <a:latin typeface="微软雅黑" panose="020B0503020204020204" pitchFamily="34" charset="-122"/>
              <a:ea typeface="微软雅黑" panose="020B0503020204020204" pitchFamily="34" charset="-122"/>
            </a:endParaRPr>
          </a:p>
        </p:txBody>
      </p:sp>
      <p:sp>
        <p:nvSpPr>
          <p:cNvPr id="14340" name="Line 4"/>
          <p:cNvSpPr>
            <a:spLocks noChangeShapeType="1"/>
          </p:cNvSpPr>
          <p:nvPr/>
        </p:nvSpPr>
        <p:spPr bwMode="auto">
          <a:xfrm flipV="1">
            <a:off x="4570036" y="3091954"/>
            <a:ext cx="0" cy="1566862"/>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pPr>
              <a:lnSpc>
                <a:spcPct val="150000"/>
              </a:lnSpc>
            </a:pPr>
            <a:endParaRPr lang="zh-CN" altLang="en-US" sz="2800" dirty="0">
              <a:latin typeface="微软雅黑" panose="020B0503020204020204" pitchFamily="34" charset="-122"/>
              <a:ea typeface="微软雅黑" panose="020B0503020204020204" pitchFamily="34" charset="-122"/>
            </a:endParaRPr>
          </a:p>
        </p:txBody>
      </p:sp>
      <p:sp>
        <p:nvSpPr>
          <p:cNvPr id="14341" name="Line 5"/>
          <p:cNvSpPr>
            <a:spLocks noChangeShapeType="1"/>
          </p:cNvSpPr>
          <p:nvPr/>
        </p:nvSpPr>
        <p:spPr bwMode="auto">
          <a:xfrm>
            <a:off x="4570036" y="3091954"/>
            <a:ext cx="533400" cy="0"/>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p>
            <a:pPr>
              <a:lnSpc>
                <a:spcPct val="150000"/>
              </a:lnSpc>
            </a:pPr>
            <a:endParaRPr lang="zh-CN" altLang="en-US" sz="2800" dirty="0">
              <a:latin typeface="微软雅黑" panose="020B0503020204020204" pitchFamily="34" charset="-122"/>
              <a:ea typeface="微软雅黑" panose="020B0503020204020204" pitchFamily="34" charset="-122"/>
            </a:endParaRPr>
          </a:p>
        </p:txBody>
      </p:sp>
      <p:sp>
        <p:nvSpPr>
          <p:cNvPr id="14342" name="Line 6"/>
          <p:cNvSpPr>
            <a:spLocks noChangeShapeType="1"/>
          </p:cNvSpPr>
          <p:nvPr/>
        </p:nvSpPr>
        <p:spPr bwMode="auto">
          <a:xfrm>
            <a:off x="4570036" y="4676279"/>
            <a:ext cx="533400" cy="0"/>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p>
            <a:pPr>
              <a:lnSpc>
                <a:spcPct val="150000"/>
              </a:lnSpc>
            </a:pPr>
            <a:endParaRPr lang="zh-CN" altLang="en-US" sz="2800" dirty="0">
              <a:latin typeface="微软雅黑" panose="020B0503020204020204" pitchFamily="34" charset="-122"/>
              <a:ea typeface="微软雅黑" panose="020B0503020204020204" pitchFamily="34" charset="-122"/>
            </a:endParaRPr>
          </a:p>
        </p:txBody>
      </p:sp>
      <p:sp>
        <p:nvSpPr>
          <p:cNvPr id="14343" name="Text Box 7"/>
          <p:cNvSpPr txBox="1">
            <a:spLocks noChangeArrowheads="1"/>
          </p:cNvSpPr>
          <p:nvPr/>
        </p:nvSpPr>
        <p:spPr bwMode="auto">
          <a:xfrm>
            <a:off x="5125661" y="2564904"/>
            <a:ext cx="19304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文鼎CS大黑"/>
                <a:ea typeface="微软雅黑" panose="020B0503020204020204" pitchFamily="34" charset="-122"/>
              </a:rPr>
              <a:t>帝国主义侵略加剧</a:t>
            </a:r>
            <a:endParaRPr lang="zh-CN" altLang="en-US" sz="2800" b="1" dirty="0">
              <a:latin typeface="文鼎CS大黑"/>
              <a:ea typeface="微软雅黑" panose="020B0503020204020204" pitchFamily="34" charset="-122"/>
            </a:endParaRPr>
          </a:p>
        </p:txBody>
      </p:sp>
      <p:sp>
        <p:nvSpPr>
          <p:cNvPr id="14344" name="Text Box 8"/>
          <p:cNvSpPr txBox="1">
            <a:spLocks noChangeArrowheads="1"/>
          </p:cNvSpPr>
          <p:nvPr/>
        </p:nvSpPr>
        <p:spPr bwMode="auto">
          <a:xfrm>
            <a:off x="5125662" y="4120654"/>
            <a:ext cx="206511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文鼎CS大黑"/>
                <a:ea typeface="微软雅黑" panose="020B0503020204020204" pitchFamily="34" charset="-122"/>
              </a:rPr>
              <a:t>外国传教士活动猖獗</a:t>
            </a:r>
            <a:endParaRPr lang="zh-CN" altLang="en-US" sz="2800" b="1" dirty="0">
              <a:latin typeface="文鼎CS大黑"/>
              <a:ea typeface="微软雅黑" panose="020B0503020204020204" pitchFamily="34" charset="-122"/>
            </a:endParaRPr>
          </a:p>
        </p:txBody>
      </p:sp>
      <p:sp>
        <p:nvSpPr>
          <p:cNvPr id="14345" name="AutoShape 9"/>
          <p:cNvSpPr>
            <a:spLocks noChangeArrowheads="1"/>
          </p:cNvSpPr>
          <p:nvPr/>
        </p:nvSpPr>
        <p:spPr bwMode="auto">
          <a:xfrm>
            <a:off x="7165599" y="3628529"/>
            <a:ext cx="914400" cy="304800"/>
          </a:xfrm>
          <a:prstGeom prst="rightArrow">
            <a:avLst>
              <a:gd name="adj1" fmla="val 50000"/>
              <a:gd name="adj2" fmla="val 75000"/>
            </a:avLst>
          </a:prstGeom>
          <a:solidFill>
            <a:schemeClr val="tx1"/>
          </a:solidFill>
          <a:ln w="9525">
            <a:solidFill>
              <a:schemeClr val="tx1"/>
            </a:solidFill>
            <a:miter lim="800000"/>
          </a:ln>
        </p:spPr>
        <p:txBody>
          <a:bodyPr wrap="none" anchor="ctr"/>
          <a:lstStyle/>
          <a:p>
            <a:pPr>
              <a:lnSpc>
                <a:spcPct val="150000"/>
              </a:lnSpc>
            </a:pPr>
            <a:endParaRPr lang="zh-CN" altLang="en-US" sz="2800" dirty="0">
              <a:latin typeface="Arial" panose="020B0604020202020204" pitchFamily="34" charset="0"/>
              <a:ea typeface="微软雅黑" panose="020B0503020204020204" pitchFamily="34" charset="-122"/>
            </a:endParaRPr>
          </a:p>
        </p:txBody>
      </p:sp>
      <p:sp>
        <p:nvSpPr>
          <p:cNvPr id="14346" name="Text Box 10"/>
          <p:cNvSpPr txBox="1">
            <a:spLocks noChangeArrowheads="1"/>
          </p:cNvSpPr>
          <p:nvPr/>
        </p:nvSpPr>
        <p:spPr bwMode="auto">
          <a:xfrm>
            <a:off x="8183438" y="3111471"/>
            <a:ext cx="2305050" cy="1308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Times New Roman" panose="02020603050405020304" pitchFamily="18" charset="0"/>
                <a:ea typeface="微软雅黑" panose="020B0503020204020204" pitchFamily="34" charset="-122"/>
              </a:rPr>
              <a:t>广泛性反帝斗争组织</a:t>
            </a:r>
            <a:endParaRPr lang="zh-CN" altLang="en-US" sz="2800" b="1" dirty="0">
              <a:latin typeface="Times New Roman" panose="02020603050405020304" pitchFamily="18" charset="0"/>
              <a:ea typeface="微软雅黑" panose="020B0503020204020204" pitchFamily="34" charset="-122"/>
            </a:endParaRPr>
          </a:p>
        </p:txBody>
      </p:sp>
      <p:sp>
        <p:nvSpPr>
          <p:cNvPr id="14339" name="Text Box 3"/>
          <p:cNvSpPr txBox="1">
            <a:spLocks noChangeArrowheads="1"/>
          </p:cNvSpPr>
          <p:nvPr/>
        </p:nvSpPr>
        <p:spPr bwMode="auto">
          <a:xfrm>
            <a:off x="1796823" y="2852241"/>
            <a:ext cx="2664271"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Times New Roman" panose="02020603050405020304" pitchFamily="18" charset="0"/>
                <a:ea typeface="微软雅黑" panose="020B0503020204020204" pitchFamily="34" charset="-122"/>
              </a:rPr>
              <a:t>山东、直隶一带的义和拳、民间习武组织</a:t>
            </a:r>
            <a:endParaRPr lang="zh-CN" altLang="en-US" sz="2800" b="1" dirty="0">
              <a:latin typeface="Times New Roman" panose="02020603050405020304" pitchFamily="18"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500"/>
                                        <p:tgtEl>
                                          <p:spTgt spid="5125"/>
                                        </p:tgtEl>
                                        <p:attrNameLst>
                                          <p:attrName>ppt_y</p:attrName>
                                        </p:attrNameLst>
                                      </p:cBhvr>
                                      <p:tavLst>
                                        <p:tav tm="0">
                                          <p:val>
                                            <p:strVal val="#ppt_y+#ppt_h*1.125000"/>
                                          </p:val>
                                        </p:tav>
                                        <p:tav tm="100000">
                                          <p:val>
                                            <p:strVal val="#ppt_y"/>
                                          </p:val>
                                        </p:tav>
                                      </p:tavLst>
                                    </p:anim>
                                    <p:animEffect transition="in" filter="wipe(up)">
                                      <p:cBhvr>
                                        <p:cTn id="8" dur="500"/>
                                        <p:tgtEl>
                                          <p:spTgt spid="5125"/>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4339"/>
                                        </p:tgtEl>
                                        <p:attrNameLst>
                                          <p:attrName>style.visibility</p:attrName>
                                        </p:attrNameLst>
                                      </p:cBhvr>
                                      <p:to>
                                        <p:strVal val="visible"/>
                                      </p:to>
                                    </p:set>
                                    <p:anim calcmode="lin" valueType="num">
                                      <p:cBhvr>
                                        <p:cTn id="13" dur="500" fill="hold"/>
                                        <p:tgtEl>
                                          <p:spTgt spid="14339"/>
                                        </p:tgtEl>
                                        <p:attrNameLst>
                                          <p:attrName>ppt_x</p:attrName>
                                        </p:attrNameLst>
                                      </p:cBhvr>
                                      <p:tavLst>
                                        <p:tav tm="0">
                                          <p:val>
                                            <p:strVal val="#ppt_x"/>
                                          </p:val>
                                        </p:tav>
                                        <p:tav tm="100000">
                                          <p:val>
                                            <p:strVal val="#ppt_x"/>
                                          </p:val>
                                        </p:tav>
                                      </p:tavLst>
                                    </p:anim>
                                    <p:anim calcmode="lin" valueType="num">
                                      <p:cBhvr>
                                        <p:cTn id="14" dur="500" fill="hold"/>
                                        <p:tgtEl>
                                          <p:spTgt spid="14339"/>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340"/>
                                        </p:tgtEl>
                                        <p:attrNameLst>
                                          <p:attrName>style.visibility</p:attrName>
                                        </p:attrNameLst>
                                      </p:cBhvr>
                                      <p:to>
                                        <p:strVal val="visible"/>
                                      </p:to>
                                    </p:set>
                                    <p:anim calcmode="lin" valueType="num">
                                      <p:cBhvr>
                                        <p:cTn id="19" dur="500" fill="hold"/>
                                        <p:tgtEl>
                                          <p:spTgt spid="14340"/>
                                        </p:tgtEl>
                                        <p:attrNameLst>
                                          <p:attrName>ppt_x</p:attrName>
                                        </p:attrNameLst>
                                      </p:cBhvr>
                                      <p:tavLst>
                                        <p:tav tm="0">
                                          <p:val>
                                            <p:strVal val="0-#ppt_w/2"/>
                                          </p:val>
                                        </p:tav>
                                        <p:tav tm="100000">
                                          <p:val>
                                            <p:strVal val="#ppt_x"/>
                                          </p:val>
                                        </p:tav>
                                      </p:tavLst>
                                    </p:anim>
                                    <p:anim calcmode="lin" valueType="num">
                                      <p:cBhvr>
                                        <p:cTn id="20" dur="500" fill="hold"/>
                                        <p:tgtEl>
                                          <p:spTgt spid="1434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4341"/>
                                        </p:tgtEl>
                                        <p:attrNameLst>
                                          <p:attrName>style.visibility</p:attrName>
                                        </p:attrNameLst>
                                      </p:cBhvr>
                                      <p:to>
                                        <p:strVal val="visible"/>
                                      </p:to>
                                    </p:set>
                                    <p:anim calcmode="lin" valueType="num">
                                      <p:cBhvr>
                                        <p:cTn id="25" dur="500" fill="hold"/>
                                        <p:tgtEl>
                                          <p:spTgt spid="14341"/>
                                        </p:tgtEl>
                                        <p:attrNameLst>
                                          <p:attrName>ppt_x</p:attrName>
                                        </p:attrNameLst>
                                      </p:cBhvr>
                                      <p:tavLst>
                                        <p:tav tm="0">
                                          <p:val>
                                            <p:strVal val="0-#ppt_w/2"/>
                                          </p:val>
                                        </p:tav>
                                        <p:tav tm="100000">
                                          <p:val>
                                            <p:strVal val="#ppt_x"/>
                                          </p:val>
                                        </p:tav>
                                      </p:tavLst>
                                    </p:anim>
                                    <p:anim calcmode="lin" valueType="num">
                                      <p:cBhvr>
                                        <p:cTn id="26" dur="500" fill="hold"/>
                                        <p:tgtEl>
                                          <p:spTgt spid="1434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342"/>
                                        </p:tgtEl>
                                        <p:attrNameLst>
                                          <p:attrName>style.visibility</p:attrName>
                                        </p:attrNameLst>
                                      </p:cBhvr>
                                      <p:to>
                                        <p:strVal val="visible"/>
                                      </p:to>
                                    </p:set>
                                    <p:anim calcmode="lin" valueType="num">
                                      <p:cBhvr>
                                        <p:cTn id="31" dur="500" fill="hold"/>
                                        <p:tgtEl>
                                          <p:spTgt spid="14342"/>
                                        </p:tgtEl>
                                        <p:attrNameLst>
                                          <p:attrName>ppt_x</p:attrName>
                                        </p:attrNameLst>
                                      </p:cBhvr>
                                      <p:tavLst>
                                        <p:tav tm="0">
                                          <p:val>
                                            <p:strVal val="0-#ppt_w/2"/>
                                          </p:val>
                                        </p:tav>
                                        <p:tav tm="100000">
                                          <p:val>
                                            <p:strVal val="#ppt_x"/>
                                          </p:val>
                                        </p:tav>
                                      </p:tavLst>
                                    </p:anim>
                                    <p:anim calcmode="lin" valueType="num">
                                      <p:cBhvr>
                                        <p:cTn id="32" dur="500" fill="hold"/>
                                        <p:tgtEl>
                                          <p:spTgt spid="1434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4343"/>
                                        </p:tgtEl>
                                        <p:attrNameLst>
                                          <p:attrName>style.visibility</p:attrName>
                                        </p:attrNameLst>
                                      </p:cBhvr>
                                      <p:to>
                                        <p:strVal val="visible"/>
                                      </p:to>
                                    </p:set>
                                    <p:anim calcmode="lin" valueType="num">
                                      <p:cBhvr>
                                        <p:cTn id="37" dur="500" fill="hold"/>
                                        <p:tgtEl>
                                          <p:spTgt spid="14343"/>
                                        </p:tgtEl>
                                        <p:attrNameLst>
                                          <p:attrName>ppt_x</p:attrName>
                                        </p:attrNameLst>
                                      </p:cBhvr>
                                      <p:tavLst>
                                        <p:tav tm="0">
                                          <p:val>
                                            <p:strVal val="0-#ppt_w/2"/>
                                          </p:val>
                                        </p:tav>
                                        <p:tav tm="100000">
                                          <p:val>
                                            <p:strVal val="#ppt_x"/>
                                          </p:val>
                                        </p:tav>
                                      </p:tavLst>
                                    </p:anim>
                                    <p:anim calcmode="lin" valueType="num">
                                      <p:cBhvr>
                                        <p:cTn id="38" dur="500" fill="hold"/>
                                        <p:tgtEl>
                                          <p:spTgt spid="14343"/>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4344"/>
                                        </p:tgtEl>
                                        <p:attrNameLst>
                                          <p:attrName>style.visibility</p:attrName>
                                        </p:attrNameLst>
                                      </p:cBhvr>
                                      <p:to>
                                        <p:strVal val="visible"/>
                                      </p:to>
                                    </p:set>
                                    <p:anim calcmode="lin" valueType="num">
                                      <p:cBhvr>
                                        <p:cTn id="43" dur="500" fill="hold"/>
                                        <p:tgtEl>
                                          <p:spTgt spid="14344"/>
                                        </p:tgtEl>
                                        <p:attrNameLst>
                                          <p:attrName>ppt_x</p:attrName>
                                        </p:attrNameLst>
                                      </p:cBhvr>
                                      <p:tavLst>
                                        <p:tav tm="0">
                                          <p:val>
                                            <p:strVal val="0-#ppt_w/2"/>
                                          </p:val>
                                        </p:tav>
                                        <p:tav tm="100000">
                                          <p:val>
                                            <p:strVal val="#ppt_x"/>
                                          </p:val>
                                        </p:tav>
                                      </p:tavLst>
                                    </p:anim>
                                    <p:anim calcmode="lin" valueType="num">
                                      <p:cBhvr>
                                        <p:cTn id="44" dur="500" fill="hold"/>
                                        <p:tgtEl>
                                          <p:spTgt spid="14344"/>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6" presetClass="entr" presetSubtype="42" fill="hold" grpId="0" nodeType="clickEffect">
                                  <p:stCondLst>
                                    <p:cond delay="0"/>
                                  </p:stCondLst>
                                  <p:childTnLst>
                                    <p:set>
                                      <p:cBhvr>
                                        <p:cTn id="48" dur="1" fill="hold">
                                          <p:stCondLst>
                                            <p:cond delay="0"/>
                                          </p:stCondLst>
                                        </p:cTn>
                                        <p:tgtEl>
                                          <p:spTgt spid="14345"/>
                                        </p:tgtEl>
                                        <p:attrNameLst>
                                          <p:attrName>style.visibility</p:attrName>
                                        </p:attrNameLst>
                                      </p:cBhvr>
                                      <p:to>
                                        <p:strVal val="visible"/>
                                      </p:to>
                                    </p:set>
                                    <p:animEffect transition="in" filter="barn(outHorizontal)">
                                      <p:cBhvr>
                                        <p:cTn id="49" dur="500"/>
                                        <p:tgtEl>
                                          <p:spTgt spid="14345"/>
                                        </p:tgtEl>
                                      </p:cBhvr>
                                    </p:animEffect>
                                  </p:childTnLst>
                                </p:cTn>
                              </p:par>
                            </p:childTnLst>
                          </p:cTn>
                        </p:par>
                      </p:childTnLst>
                    </p:cTn>
                  </p:par>
                  <p:par>
                    <p:cTn id="50" fill="hold">
                      <p:stCondLst>
                        <p:cond delay="indefinite"/>
                      </p:stCondLst>
                      <p:childTnLst>
                        <p:par>
                          <p:cTn id="51" fill="hold">
                            <p:stCondLst>
                              <p:cond delay="0"/>
                            </p:stCondLst>
                            <p:childTnLst>
                              <p:par>
                                <p:cTn id="52" presetID="17" presetClass="entr" presetSubtype="10" fill="hold" grpId="0" nodeType="clickEffect">
                                  <p:stCondLst>
                                    <p:cond delay="0"/>
                                  </p:stCondLst>
                                  <p:childTnLst>
                                    <p:set>
                                      <p:cBhvr>
                                        <p:cTn id="53" dur="1" fill="hold">
                                          <p:stCondLst>
                                            <p:cond delay="0"/>
                                          </p:stCondLst>
                                        </p:cTn>
                                        <p:tgtEl>
                                          <p:spTgt spid="14346"/>
                                        </p:tgtEl>
                                        <p:attrNameLst>
                                          <p:attrName>style.visibility</p:attrName>
                                        </p:attrNameLst>
                                      </p:cBhvr>
                                      <p:to>
                                        <p:strVal val="visible"/>
                                      </p:to>
                                    </p:set>
                                    <p:anim calcmode="lin" valueType="num">
                                      <p:cBhvr>
                                        <p:cTn id="54" dur="500" fill="hold"/>
                                        <p:tgtEl>
                                          <p:spTgt spid="14346"/>
                                        </p:tgtEl>
                                        <p:attrNameLst>
                                          <p:attrName>ppt_w</p:attrName>
                                        </p:attrNameLst>
                                      </p:cBhvr>
                                      <p:tavLst>
                                        <p:tav tm="0">
                                          <p:val>
                                            <p:fltVal val="0"/>
                                          </p:val>
                                        </p:tav>
                                        <p:tav tm="100000">
                                          <p:val>
                                            <p:strVal val="#ppt_w"/>
                                          </p:val>
                                        </p:tav>
                                      </p:tavLst>
                                    </p:anim>
                                    <p:anim calcmode="lin" valueType="num">
                                      <p:cBhvr>
                                        <p:cTn id="55" dur="500" fill="hold"/>
                                        <p:tgtEl>
                                          <p:spTgt spid="1434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bldLvl="0"/>
      <p:bldP spid="14340" grpId="0" bldLvl="0" animBg="1"/>
      <p:bldP spid="14341" grpId="0" bldLvl="0" animBg="1"/>
      <p:bldP spid="14342" grpId="0" bldLvl="0" animBg="1"/>
      <p:bldP spid="14343" grpId="0"/>
      <p:bldP spid="14344" grpId="0"/>
      <p:bldP spid="14345" grpId="0" bldLvl="0" animBg="1"/>
      <p:bldP spid="14346" grpId="0"/>
      <p:bldP spid="1433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图片 23553" descr="义和团的主要成员是贫苦农民，也有手工业者和城市贫民。义和团战士多头裹红巾、腰扎红带，手执大刀长矛。本图中展示的，就是义和团战士的形象"/>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46225" y="419100"/>
            <a:ext cx="3078163" cy="422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图片 8194" descr="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3438" y="434975"/>
            <a:ext cx="3200400" cy="421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图片 8193" descr="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5250" y="422275"/>
            <a:ext cx="2925763" cy="420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文本框 23554"/>
          <p:cNvSpPr txBox="1">
            <a:spLocks noChangeArrowheads="1"/>
          </p:cNvSpPr>
          <p:nvPr/>
        </p:nvSpPr>
        <p:spPr bwMode="auto">
          <a:xfrm>
            <a:off x="1271464" y="4725144"/>
            <a:ext cx="9793088"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3000" dirty="0">
                <a:latin typeface="微软雅黑" panose="020B0503020204020204" pitchFamily="34" charset="-122"/>
                <a:ea typeface="微软雅黑" panose="020B0503020204020204" pitchFamily="34" charset="-122"/>
              </a:rPr>
              <a:t>    </a:t>
            </a:r>
            <a:r>
              <a:rPr lang="zh-CN" altLang="en-US" sz="3000" b="1" dirty="0">
                <a:latin typeface="微软雅黑" panose="020B0503020204020204" pitchFamily="34" charset="-122"/>
                <a:ea typeface="微软雅黑" panose="020B0503020204020204" pitchFamily="34" charset="-122"/>
              </a:rPr>
              <a:t>义和团的主要成员是贫苦农民，也有手工业者和城市贫民。义和团战士多头裹红巾、腰扎红带，手执大刀长矛。</a:t>
            </a:r>
            <a:endParaRPr lang="zh-CN" altLang="en-US" sz="3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7169"/>
                                        </p:tgtEl>
                                        <p:attrNameLst>
                                          <p:attrName>style.visibility</p:attrName>
                                        </p:attrNameLst>
                                      </p:cBhvr>
                                      <p:to>
                                        <p:strVal val="visible"/>
                                      </p:to>
                                    </p:set>
                                    <p:animEffect transition="in" filter="fade">
                                      <p:cBhvr>
                                        <p:cTn id="7" dur="800" decel="100000"/>
                                        <p:tgtEl>
                                          <p:spTgt spid="7169"/>
                                        </p:tgtEl>
                                      </p:cBhvr>
                                    </p:animEffect>
                                    <p:anim calcmode="lin" valueType="num">
                                      <p:cBhvr>
                                        <p:cTn id="8" dur="800" decel="100000" fill="hold"/>
                                        <p:tgtEl>
                                          <p:spTgt spid="7169"/>
                                        </p:tgtEl>
                                        <p:attrNameLst>
                                          <p:attrName>style.rotation</p:attrName>
                                        </p:attrNameLst>
                                      </p:cBhvr>
                                      <p:tavLst>
                                        <p:tav tm="0">
                                          <p:val>
                                            <p:fltVal val="-90"/>
                                          </p:val>
                                        </p:tav>
                                        <p:tav tm="100000">
                                          <p:val>
                                            <p:fltVal val="0"/>
                                          </p:val>
                                        </p:tav>
                                      </p:tavLst>
                                    </p:anim>
                                    <p:anim calcmode="lin" valueType="num">
                                      <p:cBhvr>
                                        <p:cTn id="9" dur="800" decel="100000" fill="hold"/>
                                        <p:tgtEl>
                                          <p:spTgt spid="7169"/>
                                        </p:tgtEl>
                                        <p:attrNameLst>
                                          <p:attrName>ppt_x</p:attrName>
                                        </p:attrNameLst>
                                      </p:cBhvr>
                                      <p:tavLst>
                                        <p:tav tm="0">
                                          <p:val>
                                            <p:strVal val="#ppt_x+0.4"/>
                                          </p:val>
                                        </p:tav>
                                        <p:tav tm="100000">
                                          <p:val>
                                            <p:strVal val="#ppt_x-0.05"/>
                                          </p:val>
                                        </p:tav>
                                      </p:tavLst>
                                    </p:anim>
                                    <p:anim calcmode="lin" valueType="num">
                                      <p:cBhvr>
                                        <p:cTn id="10" dur="800" decel="100000" fill="hold"/>
                                        <p:tgtEl>
                                          <p:spTgt spid="716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16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16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7170"/>
                                        </p:tgtEl>
                                        <p:attrNameLst>
                                          <p:attrName>style.visibility</p:attrName>
                                        </p:attrNameLst>
                                      </p:cBhvr>
                                      <p:to>
                                        <p:strVal val="visible"/>
                                      </p:to>
                                    </p:set>
                                    <p:animEffect transition="in" filter="fade">
                                      <p:cBhvr>
                                        <p:cTn id="17" dur="800" decel="100000"/>
                                        <p:tgtEl>
                                          <p:spTgt spid="7170"/>
                                        </p:tgtEl>
                                      </p:cBhvr>
                                    </p:animEffect>
                                    <p:anim calcmode="lin" valueType="num">
                                      <p:cBhvr>
                                        <p:cTn id="18" dur="800" decel="100000" fill="hold"/>
                                        <p:tgtEl>
                                          <p:spTgt spid="7170"/>
                                        </p:tgtEl>
                                        <p:attrNameLst>
                                          <p:attrName>style.rotation</p:attrName>
                                        </p:attrNameLst>
                                      </p:cBhvr>
                                      <p:tavLst>
                                        <p:tav tm="0">
                                          <p:val>
                                            <p:fltVal val="-90"/>
                                          </p:val>
                                        </p:tav>
                                        <p:tav tm="100000">
                                          <p:val>
                                            <p:fltVal val="0"/>
                                          </p:val>
                                        </p:tav>
                                      </p:tavLst>
                                    </p:anim>
                                    <p:anim calcmode="lin" valueType="num">
                                      <p:cBhvr>
                                        <p:cTn id="19" dur="800" decel="100000" fill="hold"/>
                                        <p:tgtEl>
                                          <p:spTgt spid="7170"/>
                                        </p:tgtEl>
                                        <p:attrNameLst>
                                          <p:attrName>ppt_x</p:attrName>
                                        </p:attrNameLst>
                                      </p:cBhvr>
                                      <p:tavLst>
                                        <p:tav tm="0">
                                          <p:val>
                                            <p:strVal val="#ppt_x+0.4"/>
                                          </p:val>
                                        </p:tav>
                                        <p:tav tm="100000">
                                          <p:val>
                                            <p:strVal val="#ppt_x-0.05"/>
                                          </p:val>
                                        </p:tav>
                                      </p:tavLst>
                                    </p:anim>
                                    <p:anim calcmode="lin" valueType="num">
                                      <p:cBhvr>
                                        <p:cTn id="20" dur="800" decel="100000" fill="hold"/>
                                        <p:tgtEl>
                                          <p:spTgt spid="7170"/>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170"/>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170"/>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7171"/>
                                        </p:tgtEl>
                                        <p:attrNameLst>
                                          <p:attrName>style.visibility</p:attrName>
                                        </p:attrNameLst>
                                      </p:cBhvr>
                                      <p:to>
                                        <p:strVal val="visible"/>
                                      </p:to>
                                    </p:set>
                                    <p:animEffect transition="in" filter="blinds(horizontal)">
                                      <p:cBhvr>
                                        <p:cTn id="27" dur="500"/>
                                        <p:tgtEl>
                                          <p:spTgt spid="7171"/>
                                        </p:tgtEl>
                                      </p:cBhvr>
                                    </p:animEffect>
                                  </p:childTnLst>
                                </p:cTn>
                              </p:par>
                            </p:childTnLst>
                          </p:cTn>
                        </p:par>
                      </p:childTnLst>
                    </p:cTn>
                  </p:par>
                  <p:par>
                    <p:cTn id="28" fill="hold">
                      <p:stCondLst>
                        <p:cond delay="indefinite"/>
                      </p:stCondLst>
                      <p:childTnLst>
                        <p:par>
                          <p:cTn id="29" fill="hold">
                            <p:stCondLst>
                              <p:cond delay="0"/>
                            </p:stCondLst>
                            <p:childTnLst>
                              <p:par>
                                <p:cTn id="30" presetID="27" presetClass="entr" presetSubtype="0" fill="hold" grpId="0" nodeType="clickEffect">
                                  <p:stCondLst>
                                    <p:cond delay="0"/>
                                  </p:stCondLst>
                                  <p:iterate type="lt">
                                    <p:tmPct val="50000"/>
                                  </p:iterate>
                                  <p:childTnLst>
                                    <p:set>
                                      <p:cBhvr>
                                        <p:cTn id="31" dur="1" fill="hold">
                                          <p:stCondLst>
                                            <p:cond delay="0"/>
                                          </p:stCondLst>
                                        </p:cTn>
                                        <p:tgtEl>
                                          <p:spTgt spid="7172"/>
                                        </p:tgtEl>
                                        <p:attrNameLst>
                                          <p:attrName>style.visibility</p:attrName>
                                        </p:attrNameLst>
                                      </p:cBhvr>
                                      <p:to>
                                        <p:strVal val="visible"/>
                                      </p:to>
                                    </p:set>
                                    <p:anim calcmode="discrete" valueType="clr">
                                      <p:cBhvr override="childStyle">
                                        <p:cTn id="32" dur="80"/>
                                        <p:tgtEl>
                                          <p:spTgt spid="7172"/>
                                        </p:tgtEl>
                                        <p:attrNameLst>
                                          <p:attrName>style.color</p:attrName>
                                        </p:attrNameLst>
                                      </p:cBhvr>
                                      <p:tavLst>
                                        <p:tav tm="0">
                                          <p:val>
                                            <p:clrVal>
                                              <a:schemeClr val="accent2"/>
                                            </p:clrVal>
                                          </p:val>
                                        </p:tav>
                                        <p:tav tm="50000">
                                          <p:val>
                                            <p:clrVal>
                                              <a:schemeClr val="hlink"/>
                                            </p:clrVal>
                                          </p:val>
                                        </p:tav>
                                      </p:tavLst>
                                    </p:anim>
                                    <p:anim calcmode="discrete" valueType="clr">
                                      <p:cBhvr>
                                        <p:cTn id="33" dur="80"/>
                                        <p:tgtEl>
                                          <p:spTgt spid="7172"/>
                                        </p:tgtEl>
                                        <p:attrNameLst>
                                          <p:attrName>fillcolor</p:attrName>
                                        </p:attrNameLst>
                                      </p:cBhvr>
                                      <p:tavLst>
                                        <p:tav tm="0">
                                          <p:val>
                                            <p:clrVal>
                                              <a:schemeClr val="accent2"/>
                                            </p:clrVal>
                                          </p:val>
                                        </p:tav>
                                        <p:tav tm="50000">
                                          <p:val>
                                            <p:clrVal>
                                              <a:schemeClr val="hlink"/>
                                            </p:clrVal>
                                          </p:val>
                                        </p:tav>
                                      </p:tavLst>
                                    </p:anim>
                                    <p:set>
                                      <p:cBhvr>
                                        <p:cTn id="34" dur="80"/>
                                        <p:tgtEl>
                                          <p:spTgt spid="717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矩形 7174"/>
          <p:cNvSpPr>
            <a:spLocks noChangeArrowheads="1"/>
          </p:cNvSpPr>
          <p:nvPr/>
        </p:nvSpPr>
        <p:spPr bwMode="auto">
          <a:xfrm>
            <a:off x="1753072" y="260648"/>
            <a:ext cx="2914167"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p>
            <a:pPr>
              <a:lnSpc>
                <a:spcPct val="90000"/>
              </a:lnSpc>
              <a:spcBef>
                <a:spcPct val="20000"/>
              </a:spcBef>
            </a:pPr>
            <a:r>
              <a:rPr lang="en-US" altLang="zh-CN" sz="3600" b="1" dirty="0">
                <a:latin typeface="微软雅黑" panose="020B0503020204020204" pitchFamily="34" charset="-122"/>
                <a:ea typeface="微软雅黑" panose="020B0503020204020204" pitchFamily="34" charset="-122"/>
              </a:rPr>
              <a:t>2.</a:t>
            </a:r>
            <a:r>
              <a:rPr lang="zh-CN" altLang="en-US" sz="3600" b="1" dirty="0">
                <a:latin typeface="微软雅黑" panose="020B0503020204020204" pitchFamily="34" charset="-122"/>
                <a:ea typeface="微软雅黑" panose="020B0503020204020204" pitchFamily="34" charset="-122"/>
              </a:rPr>
              <a:t>发 展</a:t>
            </a:r>
            <a:endParaRPr lang="zh-CN" altLang="en-US" sz="3600" b="1" dirty="0">
              <a:latin typeface="微软雅黑" panose="020B0503020204020204" pitchFamily="34" charset="-122"/>
              <a:ea typeface="微软雅黑" panose="020B0503020204020204" pitchFamily="34" charset="-122"/>
            </a:endParaRPr>
          </a:p>
        </p:txBody>
      </p:sp>
      <p:sp>
        <p:nvSpPr>
          <p:cNvPr id="11266" name="Text Box 21"/>
          <p:cNvSpPr txBox="1">
            <a:spLocks noChangeArrowheads="1"/>
          </p:cNvSpPr>
          <p:nvPr/>
        </p:nvSpPr>
        <p:spPr bwMode="auto">
          <a:xfrm>
            <a:off x="4727129" y="1911350"/>
            <a:ext cx="15843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en-US" sz="2800" dirty="0">
              <a:latin typeface="Arial" panose="020B0604020202020204" pitchFamily="34" charset="0"/>
              <a:ea typeface="微软雅黑" panose="020B0503020204020204" pitchFamily="34" charset="-122"/>
            </a:endParaRPr>
          </a:p>
        </p:txBody>
      </p:sp>
      <p:sp>
        <p:nvSpPr>
          <p:cNvPr id="8195" name="圆角矩形 27"/>
          <p:cNvSpPr>
            <a:spLocks noChangeArrowheads="1"/>
          </p:cNvSpPr>
          <p:nvPr/>
        </p:nvSpPr>
        <p:spPr bwMode="auto">
          <a:xfrm>
            <a:off x="2016125" y="1270000"/>
            <a:ext cx="1316038" cy="452438"/>
          </a:xfrm>
          <a:prstGeom prst="roundRect">
            <a:avLst>
              <a:gd name="adj" fmla="val 16667"/>
            </a:avLst>
          </a:prstGeom>
          <a:noFill/>
          <a:ln w="9525">
            <a:noFill/>
            <a:round/>
          </a:ln>
          <a:effectLst>
            <a:outerShdw dist="23000" dir="5400000" algn="ctr" rotWithShape="0">
              <a:srgbClr val="000000">
                <a:alpha val="32999"/>
              </a:srgbClr>
            </a:outerShdw>
          </a:effectLst>
        </p:spPr>
        <p:txBody>
          <a:bodyPr anchor="ctr"/>
          <a:lstStyle/>
          <a:p>
            <a:pPr algn="ctr"/>
            <a:r>
              <a:rPr lang="zh-CN" altLang="en-US" sz="3200" b="1" dirty="0">
                <a:latin typeface="微软雅黑" panose="020B0503020204020204" pitchFamily="34" charset="-122"/>
                <a:ea typeface="微软雅黑" panose="020B0503020204020204" pitchFamily="34" charset="-122"/>
              </a:rPr>
              <a:t>政 策</a:t>
            </a:r>
            <a:endParaRPr lang="zh-CN" altLang="en-US" sz="3200" b="1" dirty="0">
              <a:latin typeface="微软雅黑" panose="020B0503020204020204" pitchFamily="34" charset="-122"/>
              <a:ea typeface="微软雅黑" panose="020B0503020204020204" pitchFamily="34" charset="-122"/>
            </a:endParaRPr>
          </a:p>
        </p:txBody>
      </p:sp>
      <p:sp>
        <p:nvSpPr>
          <p:cNvPr id="8196" name="圆角矩形 27"/>
          <p:cNvSpPr>
            <a:spLocks noChangeArrowheads="1"/>
          </p:cNvSpPr>
          <p:nvPr/>
        </p:nvSpPr>
        <p:spPr bwMode="auto">
          <a:xfrm>
            <a:off x="2016125" y="2686050"/>
            <a:ext cx="1316038" cy="452438"/>
          </a:xfrm>
          <a:prstGeom prst="roundRect">
            <a:avLst>
              <a:gd name="adj" fmla="val 16667"/>
            </a:avLst>
          </a:prstGeom>
          <a:noFill/>
          <a:ln w="9525">
            <a:noFill/>
            <a:round/>
          </a:ln>
          <a:effectLst>
            <a:outerShdw dist="23000" dir="5400000" algn="ctr" rotWithShape="0">
              <a:srgbClr val="000000">
                <a:alpha val="32999"/>
              </a:srgbClr>
            </a:outerShdw>
          </a:effectLst>
        </p:spPr>
        <p:txBody>
          <a:bodyPr anchor="ctr"/>
          <a:lstStyle/>
          <a:p>
            <a:pPr algn="ctr"/>
            <a:r>
              <a:rPr lang="zh-CN" altLang="en-US" sz="3200" b="1" dirty="0">
                <a:latin typeface="微软雅黑" panose="020B0503020204020204" pitchFamily="34" charset="-122"/>
                <a:ea typeface="微软雅黑" panose="020B0503020204020204" pitchFamily="34" charset="-122"/>
              </a:rPr>
              <a:t>斗 争</a:t>
            </a:r>
            <a:endParaRPr lang="zh-CN" altLang="en-US" sz="3200" b="1" dirty="0">
              <a:latin typeface="微软雅黑" panose="020B0503020204020204" pitchFamily="34" charset="-122"/>
              <a:ea typeface="微软雅黑" panose="020B0503020204020204" pitchFamily="34" charset="-122"/>
            </a:endParaRPr>
          </a:p>
        </p:txBody>
      </p:sp>
      <p:sp>
        <p:nvSpPr>
          <p:cNvPr id="8197" name="圆角矩形 27"/>
          <p:cNvSpPr>
            <a:spLocks noChangeArrowheads="1"/>
          </p:cNvSpPr>
          <p:nvPr/>
        </p:nvSpPr>
        <p:spPr bwMode="auto">
          <a:xfrm>
            <a:off x="2016125" y="4289385"/>
            <a:ext cx="1316038" cy="452437"/>
          </a:xfrm>
          <a:prstGeom prst="roundRect">
            <a:avLst>
              <a:gd name="adj" fmla="val 16667"/>
            </a:avLst>
          </a:prstGeom>
          <a:noFill/>
          <a:ln w="9525">
            <a:noFill/>
            <a:round/>
          </a:ln>
          <a:effectLst>
            <a:outerShdw dist="23000" dir="5400000" algn="ctr" rotWithShape="0">
              <a:srgbClr val="000000">
                <a:alpha val="32999"/>
              </a:srgbClr>
            </a:outerShdw>
          </a:effectLst>
        </p:spPr>
        <p:txBody>
          <a:bodyPr anchor="ctr"/>
          <a:lstStyle/>
          <a:p>
            <a:pPr algn="ctr"/>
            <a:r>
              <a:rPr lang="zh-CN" altLang="en-US" sz="3200" b="1" dirty="0">
                <a:latin typeface="微软雅黑" panose="020B0503020204020204" pitchFamily="34" charset="-122"/>
                <a:ea typeface="微软雅黑" panose="020B0503020204020204" pitchFamily="34" charset="-122"/>
              </a:rPr>
              <a:t>成 就</a:t>
            </a:r>
            <a:endParaRPr lang="zh-CN" altLang="en-US" sz="3200" b="1" dirty="0">
              <a:latin typeface="微软雅黑" panose="020B0503020204020204" pitchFamily="34" charset="-122"/>
              <a:ea typeface="微软雅黑" panose="020B0503020204020204" pitchFamily="34" charset="-122"/>
            </a:endParaRPr>
          </a:p>
        </p:txBody>
      </p:sp>
      <p:sp>
        <p:nvSpPr>
          <p:cNvPr id="18440" name="Text Box 29"/>
          <p:cNvSpPr txBox="1">
            <a:spLocks noChangeArrowheads="1"/>
          </p:cNvSpPr>
          <p:nvPr/>
        </p:nvSpPr>
        <p:spPr bwMode="auto">
          <a:xfrm>
            <a:off x="3694113" y="1196975"/>
            <a:ext cx="6723062"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000" b="1" dirty="0">
                <a:latin typeface="微软雅黑" panose="020B0503020204020204" pitchFamily="34" charset="-122"/>
                <a:ea typeface="微软雅黑" panose="020B0503020204020204" pitchFamily="34" charset="-122"/>
              </a:rPr>
              <a:t>清政府招抚义和团，并承认其合法地位</a:t>
            </a:r>
            <a:endParaRPr lang="zh-CN" altLang="en-US" sz="3000" b="1" dirty="0">
              <a:latin typeface="微软雅黑" panose="020B0503020204020204" pitchFamily="34" charset="-122"/>
              <a:ea typeface="微软雅黑" panose="020B0503020204020204" pitchFamily="34" charset="-122"/>
            </a:endParaRPr>
          </a:p>
        </p:txBody>
      </p:sp>
      <p:sp>
        <p:nvSpPr>
          <p:cNvPr id="18441" name="Rectangle 30"/>
          <p:cNvSpPr>
            <a:spLocks noChangeArrowheads="1"/>
          </p:cNvSpPr>
          <p:nvPr/>
        </p:nvSpPr>
        <p:spPr bwMode="auto">
          <a:xfrm>
            <a:off x="3968304" y="1973263"/>
            <a:ext cx="6565900"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000" b="1" dirty="0">
                <a:latin typeface="微软雅黑" panose="020B0503020204020204" pitchFamily="34" charset="-122"/>
                <a:ea typeface="微软雅黑" panose="020B0503020204020204" pitchFamily="34" charset="-122"/>
              </a:rPr>
              <a:t>粘贴文告，揭露帝国主义的侵略罪行 </a:t>
            </a:r>
            <a:endParaRPr lang="zh-CN" altLang="en-US" sz="3000" b="1" dirty="0">
              <a:latin typeface="微软雅黑" panose="020B0503020204020204" pitchFamily="34" charset="-122"/>
              <a:ea typeface="微软雅黑" panose="020B0503020204020204" pitchFamily="34" charset="-122"/>
            </a:endParaRPr>
          </a:p>
        </p:txBody>
      </p:sp>
      <p:sp>
        <p:nvSpPr>
          <p:cNvPr id="5" name="Rectangle 30"/>
          <p:cNvSpPr>
            <a:spLocks noChangeArrowheads="1"/>
          </p:cNvSpPr>
          <p:nvPr/>
        </p:nvSpPr>
        <p:spPr bwMode="auto">
          <a:xfrm>
            <a:off x="3985766" y="2743760"/>
            <a:ext cx="6790754"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ct val="50000"/>
              </a:spcBef>
            </a:pPr>
            <a:r>
              <a:rPr lang="zh-CN" altLang="en-US" sz="3000" b="1" dirty="0">
                <a:latin typeface="微软雅黑" panose="020B0503020204020204" pitchFamily="34" charset="-122"/>
                <a:ea typeface="微软雅黑" panose="020B0503020204020204" pitchFamily="34" charset="-122"/>
              </a:rPr>
              <a:t>捣毁教堂、拆毁铁路、砍断电线，表达对外国侵略者的愤怒。 </a:t>
            </a:r>
            <a:endParaRPr lang="zh-CN" altLang="en-US" sz="3000" b="1" dirty="0">
              <a:latin typeface="微软雅黑" panose="020B0503020204020204" pitchFamily="34" charset="-122"/>
              <a:ea typeface="微软雅黑" panose="020B0503020204020204" pitchFamily="34" charset="-122"/>
            </a:endParaRPr>
          </a:p>
        </p:txBody>
      </p:sp>
      <p:sp>
        <p:nvSpPr>
          <p:cNvPr id="6" name="左大括号 5"/>
          <p:cNvSpPr/>
          <p:nvPr/>
        </p:nvSpPr>
        <p:spPr>
          <a:xfrm>
            <a:off x="3587750" y="2206625"/>
            <a:ext cx="334963" cy="1374775"/>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buFontTx/>
              <a:buNone/>
              <a:defRPr/>
            </a:pPr>
            <a:endParaRPr lang="zh-CN" altLang="en-US" noProof="1">
              <a:latin typeface="微软雅黑" panose="020B0503020204020204" pitchFamily="34" charset="-122"/>
              <a:ea typeface="微软雅黑" panose="020B0503020204020204" pitchFamily="34" charset="-122"/>
            </a:endParaRPr>
          </a:p>
        </p:txBody>
      </p:sp>
      <p:sp>
        <p:nvSpPr>
          <p:cNvPr id="7" name="Text Box 29"/>
          <p:cNvSpPr txBox="1">
            <a:spLocks noChangeArrowheads="1"/>
          </p:cNvSpPr>
          <p:nvPr/>
        </p:nvSpPr>
        <p:spPr bwMode="auto">
          <a:xfrm>
            <a:off x="3676650" y="4278272"/>
            <a:ext cx="6254750"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000" b="1" dirty="0">
                <a:latin typeface="微软雅黑" panose="020B0503020204020204" pitchFamily="34" charset="-122"/>
                <a:ea typeface="微软雅黑" panose="020B0503020204020204" pitchFamily="34" charset="-122"/>
              </a:rPr>
              <a:t>到</a:t>
            </a:r>
            <a:r>
              <a:rPr lang="en-US" altLang="zh-CN" sz="3000" b="1" dirty="0">
                <a:latin typeface="微软雅黑" panose="020B0503020204020204" pitchFamily="34" charset="-122"/>
                <a:ea typeface="微软雅黑" panose="020B0503020204020204" pitchFamily="34" charset="-122"/>
              </a:rPr>
              <a:t>1900</a:t>
            </a:r>
            <a:r>
              <a:rPr lang="zh-CN" altLang="en-US" sz="3000" b="1" dirty="0">
                <a:latin typeface="微软雅黑" panose="020B0503020204020204" pitchFamily="34" charset="-122"/>
                <a:ea typeface="微软雅黑" panose="020B0503020204020204" pitchFamily="34" charset="-122"/>
              </a:rPr>
              <a:t>年，义和团控制了京津地区。</a:t>
            </a:r>
            <a:endParaRPr lang="zh-CN" altLang="en-US" sz="3000" b="1" dirty="0">
              <a:latin typeface="微软雅黑" panose="020B0503020204020204" pitchFamily="34" charset="-122"/>
              <a:ea typeface="微软雅黑" panose="020B0503020204020204" pitchFamily="34" charset="-122"/>
            </a:endParaRPr>
          </a:p>
        </p:txBody>
      </p:sp>
      <p:sp>
        <p:nvSpPr>
          <p:cNvPr id="8203" name="上箭头 7"/>
          <p:cNvSpPr>
            <a:spLocks noChangeArrowheads="1"/>
          </p:cNvSpPr>
          <p:nvPr/>
        </p:nvSpPr>
        <p:spPr bwMode="auto">
          <a:xfrm rot="10800000">
            <a:off x="5791200" y="4800560"/>
            <a:ext cx="503238" cy="739775"/>
          </a:xfrm>
          <a:prstGeom prst="upArrow">
            <a:avLst>
              <a:gd name="adj1" fmla="val 50000"/>
              <a:gd name="adj2" fmla="val 53677"/>
            </a:avLst>
          </a:prstGeom>
        </p:spPr>
        <p:style>
          <a:lnRef idx="2">
            <a:schemeClr val="dk1"/>
          </a:lnRef>
          <a:fillRef idx="1">
            <a:schemeClr val="lt1"/>
          </a:fillRef>
          <a:effectRef idx="0">
            <a:schemeClr val="dk1"/>
          </a:effectRef>
          <a:fontRef idx="minor">
            <a:schemeClr val="dk1"/>
          </a:fontRef>
        </p:style>
        <p:txBody>
          <a:bodyPr/>
          <a:lstStyle/>
          <a:p>
            <a:endParaRPr lang="zh-CN" altLang="en-US" dirty="0">
              <a:latin typeface="Arial" panose="020B0604020202020204" pitchFamily="34" charset="0"/>
              <a:ea typeface="微软雅黑" panose="020B0503020204020204" pitchFamily="34" charset="-122"/>
            </a:endParaRPr>
          </a:p>
        </p:txBody>
      </p:sp>
      <p:sp>
        <p:nvSpPr>
          <p:cNvPr id="9" name="矩形 8"/>
          <p:cNvSpPr/>
          <p:nvPr/>
        </p:nvSpPr>
        <p:spPr>
          <a:xfrm>
            <a:off x="3032759" y="5664160"/>
            <a:ext cx="6126480" cy="645160"/>
          </a:xfrm>
          <a:prstGeom prst="rect">
            <a:avLst/>
          </a:prstGeom>
          <a:noFill/>
          <a:ln>
            <a:noFill/>
          </a:ln>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Tx/>
              <a:buNone/>
              <a:defRPr/>
            </a:pPr>
            <a:r>
              <a:rPr lang="zh-CN" altLang="en-US" sz="3600" b="1" noProof="1">
                <a:latin typeface="文鼎CS大黑" panose="02010609010101010101" charset="0"/>
                <a:ea typeface="微软雅黑" panose="020B0503020204020204" pitchFamily="34" charset="-122"/>
              </a:rPr>
              <a:t>引发帝国主义不满，联合侵华</a:t>
            </a:r>
            <a:endParaRPr lang="zh-CN" altLang="en-US" sz="3600" b="1" noProof="1">
              <a:latin typeface="文鼎CS大黑" panose="02010609010101010101"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500"/>
                                        <p:tgtEl>
                                          <p:spTgt spid="5125"/>
                                        </p:tgtEl>
                                        <p:attrNameLst>
                                          <p:attrName>ppt_y</p:attrName>
                                        </p:attrNameLst>
                                      </p:cBhvr>
                                      <p:tavLst>
                                        <p:tav tm="0">
                                          <p:val>
                                            <p:strVal val="#ppt_y+#ppt_h*1.125000"/>
                                          </p:val>
                                        </p:tav>
                                        <p:tav tm="100000">
                                          <p:val>
                                            <p:strVal val="#ppt_y"/>
                                          </p:val>
                                        </p:tav>
                                      </p:tavLst>
                                    </p:anim>
                                    <p:animEffect transition="in" filter="wipe(up)">
                                      <p:cBhvr>
                                        <p:cTn id="8" dur="500"/>
                                        <p:tgtEl>
                                          <p:spTgt spid="5125"/>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8195"/>
                                        </p:tgtEl>
                                        <p:attrNameLst>
                                          <p:attrName>style.visibility</p:attrName>
                                        </p:attrNameLst>
                                      </p:cBhvr>
                                      <p:to>
                                        <p:strVal val="visible"/>
                                      </p:to>
                                    </p:set>
                                    <p:animEffect transition="in" filter="fade">
                                      <p:cBhvr>
                                        <p:cTn id="13" dur="800" decel="100000"/>
                                        <p:tgtEl>
                                          <p:spTgt spid="8195"/>
                                        </p:tgtEl>
                                      </p:cBhvr>
                                    </p:animEffect>
                                    <p:anim calcmode="lin" valueType="num">
                                      <p:cBhvr>
                                        <p:cTn id="14" dur="800" decel="100000" fill="hold"/>
                                        <p:tgtEl>
                                          <p:spTgt spid="8195"/>
                                        </p:tgtEl>
                                        <p:attrNameLst>
                                          <p:attrName>style.rotation</p:attrName>
                                        </p:attrNameLst>
                                      </p:cBhvr>
                                      <p:tavLst>
                                        <p:tav tm="0">
                                          <p:val>
                                            <p:fltVal val="-90"/>
                                          </p:val>
                                        </p:tav>
                                        <p:tav tm="100000">
                                          <p:val>
                                            <p:fltVal val="0"/>
                                          </p:val>
                                        </p:tav>
                                      </p:tavLst>
                                    </p:anim>
                                    <p:anim calcmode="lin" valueType="num">
                                      <p:cBhvr>
                                        <p:cTn id="15" dur="800" decel="100000" fill="hold"/>
                                        <p:tgtEl>
                                          <p:spTgt spid="8195"/>
                                        </p:tgtEl>
                                        <p:attrNameLst>
                                          <p:attrName>ppt_x</p:attrName>
                                        </p:attrNameLst>
                                      </p:cBhvr>
                                      <p:tavLst>
                                        <p:tav tm="0">
                                          <p:val>
                                            <p:strVal val="#ppt_x+0.4"/>
                                          </p:val>
                                        </p:tav>
                                        <p:tav tm="100000">
                                          <p:val>
                                            <p:strVal val="#ppt_x-0.05"/>
                                          </p:val>
                                        </p:tav>
                                      </p:tavLst>
                                    </p:anim>
                                    <p:anim calcmode="lin" valueType="num">
                                      <p:cBhvr>
                                        <p:cTn id="16" dur="800" decel="100000" fill="hold"/>
                                        <p:tgtEl>
                                          <p:spTgt spid="8195"/>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8195"/>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8195"/>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8440"/>
                                        </p:tgtEl>
                                        <p:attrNameLst>
                                          <p:attrName>style.visibility</p:attrName>
                                        </p:attrNameLst>
                                      </p:cBhvr>
                                      <p:to>
                                        <p:strVal val="visible"/>
                                      </p:to>
                                    </p:set>
                                    <p:anim calcmode="lin" valueType="num">
                                      <p:cBhvr>
                                        <p:cTn id="23" dur="500" fill="hold"/>
                                        <p:tgtEl>
                                          <p:spTgt spid="18440"/>
                                        </p:tgtEl>
                                        <p:attrNameLst>
                                          <p:attrName>ppt_x</p:attrName>
                                        </p:attrNameLst>
                                      </p:cBhvr>
                                      <p:tavLst>
                                        <p:tav tm="0">
                                          <p:val>
                                            <p:strVal val="#ppt_x"/>
                                          </p:val>
                                        </p:tav>
                                        <p:tav tm="100000">
                                          <p:val>
                                            <p:strVal val="#ppt_x"/>
                                          </p:val>
                                        </p:tav>
                                      </p:tavLst>
                                    </p:anim>
                                    <p:anim calcmode="lin" valueType="num">
                                      <p:cBhvr>
                                        <p:cTn id="24" dur="500" fill="hold"/>
                                        <p:tgtEl>
                                          <p:spTgt spid="1844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0" presetClass="entr" presetSubtype="0" fill="hold" grpId="0" nodeType="clickEffect">
                                  <p:stCondLst>
                                    <p:cond delay="0"/>
                                  </p:stCondLst>
                                  <p:childTnLst>
                                    <p:set>
                                      <p:cBhvr>
                                        <p:cTn id="28" dur="1" fill="hold">
                                          <p:stCondLst>
                                            <p:cond delay="0"/>
                                          </p:stCondLst>
                                        </p:cTn>
                                        <p:tgtEl>
                                          <p:spTgt spid="8196"/>
                                        </p:tgtEl>
                                        <p:attrNameLst>
                                          <p:attrName>style.visibility</p:attrName>
                                        </p:attrNameLst>
                                      </p:cBhvr>
                                      <p:to>
                                        <p:strVal val="visible"/>
                                      </p:to>
                                    </p:set>
                                    <p:animEffect transition="in" filter="fade">
                                      <p:cBhvr>
                                        <p:cTn id="29" dur="800" decel="100000"/>
                                        <p:tgtEl>
                                          <p:spTgt spid="8196"/>
                                        </p:tgtEl>
                                      </p:cBhvr>
                                    </p:animEffect>
                                    <p:anim calcmode="lin" valueType="num">
                                      <p:cBhvr>
                                        <p:cTn id="30" dur="800" decel="100000" fill="hold"/>
                                        <p:tgtEl>
                                          <p:spTgt spid="8196"/>
                                        </p:tgtEl>
                                        <p:attrNameLst>
                                          <p:attrName>style.rotation</p:attrName>
                                        </p:attrNameLst>
                                      </p:cBhvr>
                                      <p:tavLst>
                                        <p:tav tm="0">
                                          <p:val>
                                            <p:fltVal val="-90"/>
                                          </p:val>
                                        </p:tav>
                                        <p:tav tm="100000">
                                          <p:val>
                                            <p:fltVal val="0"/>
                                          </p:val>
                                        </p:tav>
                                      </p:tavLst>
                                    </p:anim>
                                    <p:anim calcmode="lin" valueType="num">
                                      <p:cBhvr>
                                        <p:cTn id="31" dur="800" decel="100000" fill="hold"/>
                                        <p:tgtEl>
                                          <p:spTgt spid="8196"/>
                                        </p:tgtEl>
                                        <p:attrNameLst>
                                          <p:attrName>ppt_x</p:attrName>
                                        </p:attrNameLst>
                                      </p:cBhvr>
                                      <p:tavLst>
                                        <p:tav tm="0">
                                          <p:val>
                                            <p:strVal val="#ppt_x+0.4"/>
                                          </p:val>
                                        </p:tav>
                                        <p:tav tm="100000">
                                          <p:val>
                                            <p:strVal val="#ppt_x-0.05"/>
                                          </p:val>
                                        </p:tav>
                                      </p:tavLst>
                                    </p:anim>
                                    <p:anim calcmode="lin" valueType="num">
                                      <p:cBhvr>
                                        <p:cTn id="32" dur="800" decel="100000" fill="hold"/>
                                        <p:tgtEl>
                                          <p:spTgt spid="8196"/>
                                        </p:tgtEl>
                                        <p:attrNameLst>
                                          <p:attrName>ppt_y</p:attrName>
                                        </p:attrNameLst>
                                      </p:cBhvr>
                                      <p:tavLst>
                                        <p:tav tm="0">
                                          <p:val>
                                            <p:strVal val="#ppt_y-0.4"/>
                                          </p:val>
                                        </p:tav>
                                        <p:tav tm="100000">
                                          <p:val>
                                            <p:strVal val="#ppt_y+0.1"/>
                                          </p:val>
                                        </p:tav>
                                      </p:tavLst>
                                    </p:anim>
                                    <p:anim calcmode="lin" valueType="num">
                                      <p:cBhvr>
                                        <p:cTn id="33" dur="200" accel="100000" fill="hold">
                                          <p:stCondLst>
                                            <p:cond delay="800"/>
                                          </p:stCondLst>
                                        </p:cTn>
                                        <p:tgtEl>
                                          <p:spTgt spid="8196"/>
                                        </p:tgtEl>
                                        <p:attrNameLst>
                                          <p:attrName>ppt_x</p:attrName>
                                        </p:attrNameLst>
                                      </p:cBhvr>
                                      <p:tavLst>
                                        <p:tav tm="0">
                                          <p:val>
                                            <p:strVal val="#ppt_x-0.05"/>
                                          </p:val>
                                        </p:tav>
                                        <p:tav tm="100000">
                                          <p:val>
                                            <p:strVal val="#ppt_x"/>
                                          </p:val>
                                        </p:tav>
                                      </p:tavLst>
                                    </p:anim>
                                    <p:anim calcmode="lin" valueType="num">
                                      <p:cBhvr>
                                        <p:cTn id="34" dur="200" accel="100000" fill="hold">
                                          <p:stCondLst>
                                            <p:cond delay="800"/>
                                          </p:stCondLst>
                                        </p:cTn>
                                        <p:tgtEl>
                                          <p:spTgt spid="8196"/>
                                        </p:tgtEl>
                                        <p:attrNameLst>
                                          <p:attrName>ppt_y</p:attrName>
                                        </p:attrNameLst>
                                      </p:cBhvr>
                                      <p:tavLst>
                                        <p:tav tm="0">
                                          <p:val>
                                            <p:strVal val="#ppt_y+0.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0"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800" decel="100000"/>
                                        <p:tgtEl>
                                          <p:spTgt spid="6"/>
                                        </p:tgtEl>
                                      </p:cBhvr>
                                    </p:animEffect>
                                    <p:anim calcmode="lin" valueType="num">
                                      <p:cBhvr>
                                        <p:cTn id="40" dur="800" decel="100000" fill="hold"/>
                                        <p:tgtEl>
                                          <p:spTgt spid="6"/>
                                        </p:tgtEl>
                                        <p:attrNameLst>
                                          <p:attrName>style.rotation</p:attrName>
                                        </p:attrNameLst>
                                      </p:cBhvr>
                                      <p:tavLst>
                                        <p:tav tm="0">
                                          <p:val>
                                            <p:fltVal val="-90"/>
                                          </p:val>
                                        </p:tav>
                                        <p:tav tm="100000">
                                          <p:val>
                                            <p:fltVal val="0"/>
                                          </p:val>
                                        </p:tav>
                                      </p:tavLst>
                                    </p:anim>
                                    <p:anim calcmode="lin" valueType="num">
                                      <p:cBhvr>
                                        <p:cTn id="41" dur="800" decel="100000" fill="hold"/>
                                        <p:tgtEl>
                                          <p:spTgt spid="6"/>
                                        </p:tgtEl>
                                        <p:attrNameLst>
                                          <p:attrName>ppt_x</p:attrName>
                                        </p:attrNameLst>
                                      </p:cBhvr>
                                      <p:tavLst>
                                        <p:tav tm="0">
                                          <p:val>
                                            <p:strVal val="#ppt_x+0.4"/>
                                          </p:val>
                                        </p:tav>
                                        <p:tav tm="100000">
                                          <p:val>
                                            <p:strVal val="#ppt_x-0.05"/>
                                          </p:val>
                                        </p:tav>
                                      </p:tavLst>
                                    </p:anim>
                                    <p:anim calcmode="lin" valueType="num">
                                      <p:cBhvr>
                                        <p:cTn id="42" dur="800" decel="100000" fill="hold"/>
                                        <p:tgtEl>
                                          <p:spTgt spid="6"/>
                                        </p:tgtEl>
                                        <p:attrNameLst>
                                          <p:attrName>ppt_y</p:attrName>
                                        </p:attrNameLst>
                                      </p:cBhvr>
                                      <p:tavLst>
                                        <p:tav tm="0">
                                          <p:val>
                                            <p:strVal val="#ppt_y-0.4"/>
                                          </p:val>
                                        </p:tav>
                                        <p:tav tm="100000">
                                          <p:val>
                                            <p:strVal val="#ppt_y+0.1"/>
                                          </p:val>
                                        </p:tav>
                                      </p:tavLst>
                                    </p:anim>
                                    <p:anim calcmode="lin" valueType="num">
                                      <p:cBhvr>
                                        <p:cTn id="43"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44"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8441"/>
                                        </p:tgtEl>
                                        <p:attrNameLst>
                                          <p:attrName>style.visibility</p:attrName>
                                        </p:attrNameLst>
                                      </p:cBhvr>
                                      <p:to>
                                        <p:strVal val="visible"/>
                                      </p:to>
                                    </p:set>
                                    <p:anim calcmode="lin" valueType="num">
                                      <p:cBhvr>
                                        <p:cTn id="49" dur="500" fill="hold"/>
                                        <p:tgtEl>
                                          <p:spTgt spid="18441"/>
                                        </p:tgtEl>
                                        <p:attrNameLst>
                                          <p:attrName>ppt_x</p:attrName>
                                        </p:attrNameLst>
                                      </p:cBhvr>
                                      <p:tavLst>
                                        <p:tav tm="0">
                                          <p:val>
                                            <p:strVal val="#ppt_x"/>
                                          </p:val>
                                        </p:tav>
                                        <p:tav tm="100000">
                                          <p:val>
                                            <p:strVal val="#ppt_x"/>
                                          </p:val>
                                        </p:tav>
                                      </p:tavLst>
                                    </p:anim>
                                    <p:anim calcmode="lin" valueType="num">
                                      <p:cBhvr>
                                        <p:cTn id="50" dur="500" fill="hold"/>
                                        <p:tgtEl>
                                          <p:spTgt spid="18441"/>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500" fill="hold"/>
                                        <p:tgtEl>
                                          <p:spTgt spid="5"/>
                                        </p:tgtEl>
                                        <p:attrNameLst>
                                          <p:attrName>ppt_x</p:attrName>
                                        </p:attrNameLst>
                                      </p:cBhvr>
                                      <p:tavLst>
                                        <p:tav tm="0">
                                          <p:val>
                                            <p:strVal val="#ppt_x"/>
                                          </p:val>
                                        </p:tav>
                                        <p:tav tm="100000">
                                          <p:val>
                                            <p:strVal val="#ppt_x"/>
                                          </p:val>
                                        </p:tav>
                                      </p:tavLst>
                                    </p:anim>
                                    <p:anim calcmode="lin" valueType="num">
                                      <p:cBhvr>
                                        <p:cTn id="5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8197"/>
                                        </p:tgtEl>
                                        <p:attrNameLst>
                                          <p:attrName>style.visibility</p:attrName>
                                        </p:attrNameLst>
                                      </p:cBhvr>
                                      <p:to>
                                        <p:strVal val="visible"/>
                                      </p:to>
                                    </p:set>
                                    <p:animEffect transition="in" filter="blinds(horizontal)">
                                      <p:cBhvr>
                                        <p:cTn id="61" dur="500"/>
                                        <p:tgtEl>
                                          <p:spTgt spid="8197"/>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500" fill="hold"/>
                                        <p:tgtEl>
                                          <p:spTgt spid="7"/>
                                        </p:tgtEl>
                                        <p:attrNameLst>
                                          <p:attrName>ppt_x</p:attrName>
                                        </p:attrNameLst>
                                      </p:cBhvr>
                                      <p:tavLst>
                                        <p:tav tm="0">
                                          <p:val>
                                            <p:strVal val="#ppt_x"/>
                                          </p:val>
                                        </p:tav>
                                        <p:tav tm="100000">
                                          <p:val>
                                            <p:strVal val="#ppt_x"/>
                                          </p:val>
                                        </p:tav>
                                      </p:tavLst>
                                    </p:anim>
                                    <p:anim calcmode="lin" valueType="num">
                                      <p:cBhvr>
                                        <p:cTn id="6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8203"/>
                                        </p:tgtEl>
                                        <p:attrNameLst>
                                          <p:attrName>style.visibility</p:attrName>
                                        </p:attrNameLst>
                                      </p:cBhvr>
                                      <p:to>
                                        <p:strVal val="visible"/>
                                      </p:to>
                                    </p:set>
                                    <p:animEffect transition="in" filter="blinds(horizontal)">
                                      <p:cBhvr>
                                        <p:cTn id="72" dur="500"/>
                                        <p:tgtEl>
                                          <p:spTgt spid="8203"/>
                                        </p:tgtEl>
                                      </p:cBhvr>
                                    </p:animEffect>
                                  </p:childTnLst>
                                </p:cTn>
                              </p:par>
                            </p:childTnLst>
                          </p:cTn>
                        </p:par>
                      </p:childTnLst>
                    </p:cTn>
                  </p:par>
                  <p:par>
                    <p:cTn id="73" fill="hold">
                      <p:stCondLst>
                        <p:cond delay="indefinite"/>
                      </p:stCondLst>
                      <p:childTnLst>
                        <p:par>
                          <p:cTn id="74" fill="hold">
                            <p:stCondLst>
                              <p:cond delay="0"/>
                            </p:stCondLst>
                            <p:childTnLst>
                              <p:par>
                                <p:cTn id="75" presetID="27" presetClass="entr" presetSubtype="0" fill="hold" grpId="0" nodeType="clickEffect">
                                  <p:stCondLst>
                                    <p:cond delay="0"/>
                                  </p:stCondLst>
                                  <p:iterate type="lt">
                                    <p:tmPct val="50000"/>
                                  </p:iterate>
                                  <p:childTnLst>
                                    <p:set>
                                      <p:cBhvr>
                                        <p:cTn id="76" dur="1" fill="hold">
                                          <p:stCondLst>
                                            <p:cond delay="0"/>
                                          </p:stCondLst>
                                        </p:cTn>
                                        <p:tgtEl>
                                          <p:spTgt spid="9"/>
                                        </p:tgtEl>
                                        <p:attrNameLst>
                                          <p:attrName>style.visibility</p:attrName>
                                        </p:attrNameLst>
                                      </p:cBhvr>
                                      <p:to>
                                        <p:strVal val="visible"/>
                                      </p:to>
                                    </p:set>
                                    <p:anim calcmode="discrete" valueType="clr">
                                      <p:cBhvr override="childStyle">
                                        <p:cTn id="77"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78" dur="80"/>
                                        <p:tgtEl>
                                          <p:spTgt spid="9"/>
                                        </p:tgtEl>
                                        <p:attrNameLst>
                                          <p:attrName>fillcolor</p:attrName>
                                        </p:attrNameLst>
                                      </p:cBhvr>
                                      <p:tavLst>
                                        <p:tav tm="0">
                                          <p:val>
                                            <p:clrVal>
                                              <a:schemeClr val="accent2"/>
                                            </p:clrVal>
                                          </p:val>
                                        </p:tav>
                                        <p:tav tm="50000">
                                          <p:val>
                                            <p:clrVal>
                                              <a:schemeClr val="hlink"/>
                                            </p:clrVal>
                                          </p:val>
                                        </p:tav>
                                      </p:tavLst>
                                    </p:anim>
                                    <p:set>
                                      <p:cBhvr>
                                        <p:cTn id="79" dur="80"/>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bldLvl="0"/>
      <p:bldP spid="8195" grpId="0" bldLvl="0" animBg="1"/>
      <p:bldP spid="8196" grpId="0" bldLvl="0" animBg="1"/>
      <p:bldP spid="8197" grpId="0" bldLvl="0" animBg="1"/>
      <p:bldP spid="18440" grpId="0"/>
      <p:bldP spid="18441" grpId="0"/>
      <p:bldP spid="5" grpId="0"/>
      <p:bldP spid="6" grpId="0" bldLvl="0" animBg="1"/>
      <p:bldP spid="7" grpId="0"/>
      <p:bldP spid="8203" grpId="0" bldLvl="0" animBg="1"/>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矩形 7174"/>
          <p:cNvSpPr>
            <a:spLocks noChangeArrowheads="1"/>
          </p:cNvSpPr>
          <p:nvPr/>
        </p:nvSpPr>
        <p:spPr bwMode="auto">
          <a:xfrm>
            <a:off x="1774824" y="525463"/>
            <a:ext cx="3463919"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p>
            <a:pPr>
              <a:lnSpc>
                <a:spcPct val="90000"/>
              </a:lnSpc>
              <a:spcBef>
                <a:spcPct val="20000"/>
              </a:spcBef>
            </a:pPr>
            <a:r>
              <a:rPr lang="en-US" altLang="zh-CN" sz="3600" b="1" dirty="0">
                <a:latin typeface="微软雅黑" panose="020B0503020204020204" pitchFamily="34" charset="-122"/>
                <a:ea typeface="微软雅黑" panose="020B0503020204020204" pitchFamily="34" charset="-122"/>
              </a:rPr>
              <a:t>3.</a:t>
            </a:r>
            <a:r>
              <a:rPr lang="zh-CN" altLang="en-US" sz="3600" b="1" dirty="0">
                <a:latin typeface="微软雅黑" panose="020B0503020204020204" pitchFamily="34" charset="-122"/>
                <a:ea typeface="微软雅黑" panose="020B0503020204020204" pitchFamily="34" charset="-122"/>
              </a:rPr>
              <a:t>口 号</a:t>
            </a:r>
            <a:endParaRPr lang="zh-CN" altLang="en-US" sz="3600" b="1" dirty="0">
              <a:latin typeface="微软雅黑" panose="020B0503020204020204" pitchFamily="34" charset="-122"/>
              <a:ea typeface="微软雅黑" panose="020B0503020204020204" pitchFamily="34" charset="-122"/>
            </a:endParaRPr>
          </a:p>
        </p:txBody>
      </p:sp>
      <p:sp>
        <p:nvSpPr>
          <p:cNvPr id="2" name="矩形 1"/>
          <p:cNvSpPr/>
          <p:nvPr/>
        </p:nvSpPr>
        <p:spPr>
          <a:xfrm>
            <a:off x="4988004" y="1916832"/>
            <a:ext cx="1107996" cy="1754326"/>
          </a:xfrm>
          <a:prstGeom prst="rect">
            <a:avLst/>
          </a:prstGeom>
          <a:noFill/>
          <a:ln>
            <a:solidFill>
              <a:schemeClr val="bg1"/>
            </a:solidFill>
          </a:ln>
        </p:spPr>
        <p:style>
          <a:lnRef idx="2">
            <a:schemeClr val="accent2"/>
          </a:lnRef>
          <a:fillRef idx="1">
            <a:schemeClr val="lt1"/>
          </a:fillRef>
          <a:effectRef idx="0">
            <a:schemeClr val="accent2"/>
          </a:effectRef>
          <a:fontRef idx="minor">
            <a:schemeClr val="dk1"/>
          </a:fontRef>
        </p:style>
        <p:txBody>
          <a:bodyPr wrap="none">
            <a:spAutoFit/>
          </a:bodyPr>
          <a:lstStyle/>
          <a:p>
            <a:pPr algn="ctr">
              <a:lnSpc>
                <a:spcPct val="150000"/>
              </a:lnSpc>
              <a:buFontTx/>
              <a:buNone/>
              <a:defRPr/>
            </a:pPr>
            <a:r>
              <a:rPr lang="zh-CN" altLang="en-US" sz="3600" b="1" noProof="1">
                <a:ln w="9525">
                  <a:noFill/>
                  <a:prstDash val="solid"/>
                </a:ln>
                <a:solidFill>
                  <a:schemeClr val="tx1"/>
                </a:solidFill>
                <a:latin typeface="微软雅黑" panose="020B0503020204020204" pitchFamily="34" charset="-122"/>
                <a:ea typeface="微软雅黑" panose="020B0503020204020204" pitchFamily="34" charset="-122"/>
              </a:rPr>
              <a:t>扶清</a:t>
            </a:r>
            <a:endParaRPr lang="zh-CN" altLang="en-US" sz="3600" b="1" noProof="1">
              <a:ln w="9525">
                <a:noFill/>
                <a:prstDash val="solid"/>
              </a:ln>
              <a:solidFill>
                <a:schemeClr val="tx1"/>
              </a:solidFill>
              <a:latin typeface="微软雅黑" panose="020B0503020204020204" pitchFamily="34" charset="-122"/>
              <a:ea typeface="微软雅黑" panose="020B0503020204020204" pitchFamily="34" charset="-122"/>
            </a:endParaRPr>
          </a:p>
          <a:p>
            <a:pPr algn="ctr">
              <a:lnSpc>
                <a:spcPct val="150000"/>
              </a:lnSpc>
              <a:buFontTx/>
              <a:buNone/>
              <a:defRPr/>
            </a:pPr>
            <a:r>
              <a:rPr lang="zh-CN" altLang="en-US" sz="3600" b="1" noProof="1">
                <a:ln w="9525">
                  <a:noFill/>
                  <a:prstDash val="solid"/>
                </a:ln>
                <a:solidFill>
                  <a:schemeClr val="tx1"/>
                </a:solidFill>
                <a:latin typeface="微软雅黑" panose="020B0503020204020204" pitchFamily="34" charset="-122"/>
                <a:ea typeface="微软雅黑" panose="020B0503020204020204" pitchFamily="34" charset="-122"/>
              </a:rPr>
              <a:t>灭洋</a:t>
            </a:r>
            <a:endParaRPr lang="zh-CN" altLang="en-US" sz="3600" b="1" noProof="1">
              <a:ln w="9525">
                <a:noFill/>
                <a:prstDash val="solid"/>
              </a:ln>
              <a:solidFill>
                <a:schemeClr val="tx1"/>
              </a:solidFill>
              <a:latin typeface="微软雅黑" panose="020B0503020204020204" pitchFamily="34" charset="-122"/>
              <a:ea typeface="微软雅黑" panose="020B0503020204020204" pitchFamily="34" charset="-122"/>
            </a:endParaRPr>
          </a:p>
        </p:txBody>
      </p:sp>
      <p:sp>
        <p:nvSpPr>
          <p:cNvPr id="12293" name="文本框 4"/>
          <p:cNvSpPr txBox="1">
            <a:spLocks noChangeArrowheads="1"/>
          </p:cNvSpPr>
          <p:nvPr/>
        </p:nvSpPr>
        <p:spPr bwMode="auto">
          <a:xfrm>
            <a:off x="6816080" y="1609040"/>
            <a:ext cx="3816350" cy="267765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800" b="1" dirty="0">
                <a:latin typeface="文鼎CS中黑" panose="020B0604020202020204"/>
                <a:ea typeface="微软雅黑" panose="020B0503020204020204" pitchFamily="34" charset="-122"/>
              </a:rPr>
              <a:t>这反映了义和团是爱国性，但是也说明了义和团对清政府的本质认识不清，对它抱有幻想。</a:t>
            </a:r>
            <a:endParaRPr lang="zh-CN" altLang="en-US" sz="2800" b="1" dirty="0">
              <a:latin typeface="文鼎CS中黑" panose="020B0604020202020204"/>
              <a:ea typeface="微软雅黑" panose="020B0503020204020204" pitchFamily="34" charset="-122"/>
            </a:endParaRPr>
          </a:p>
        </p:txBody>
      </p:sp>
      <p:sp>
        <p:nvSpPr>
          <p:cNvPr id="12296" name="文本框 5"/>
          <p:cNvSpPr txBox="1">
            <a:spLocks noChangeArrowheads="1"/>
          </p:cNvSpPr>
          <p:nvPr/>
        </p:nvSpPr>
        <p:spPr bwMode="auto">
          <a:xfrm>
            <a:off x="1406651" y="3396083"/>
            <a:ext cx="3252787" cy="2677656"/>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800" b="1" dirty="0">
                <a:latin typeface="文鼎CS中黑" panose="020B0604020202020204"/>
                <a:ea typeface="微软雅黑" panose="020B0503020204020204" pitchFamily="34" charset="-122"/>
              </a:rPr>
              <a:t>具有盲目的排外性，鲜明的表达了中国人民反抗帝国主义的斗争意志。</a:t>
            </a:r>
            <a:endParaRPr lang="zh-CN" altLang="en-US" sz="2800" b="1" dirty="0">
              <a:latin typeface="文鼎CS中黑" panose="020B0604020202020204"/>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500"/>
                                        <p:tgtEl>
                                          <p:spTgt spid="5125"/>
                                        </p:tgtEl>
                                        <p:attrNameLst>
                                          <p:attrName>ppt_y</p:attrName>
                                        </p:attrNameLst>
                                      </p:cBhvr>
                                      <p:tavLst>
                                        <p:tav tm="0">
                                          <p:val>
                                            <p:strVal val="#ppt_y+#ppt_h*1.125000"/>
                                          </p:val>
                                        </p:tav>
                                        <p:tav tm="100000">
                                          <p:val>
                                            <p:strVal val="#ppt_y"/>
                                          </p:val>
                                        </p:tav>
                                      </p:tavLst>
                                    </p:anim>
                                    <p:animEffect transition="in" filter="wipe(up)">
                                      <p:cBhvr>
                                        <p:cTn id="8" dur="500"/>
                                        <p:tgtEl>
                                          <p:spTgt spid="5125"/>
                                        </p:tgtEl>
                                      </p:cBhvr>
                                    </p:animEffect>
                                  </p:childTnLst>
                                </p:cTn>
                              </p:par>
                            </p:childTnLst>
                          </p:cTn>
                        </p:par>
                      </p:childTnLst>
                    </p:cTn>
                  </p:par>
                  <p:par>
                    <p:cTn id="9" fill="hold">
                      <p:stCondLst>
                        <p:cond delay="indefinite"/>
                      </p:stCondLst>
                      <p:childTnLst>
                        <p:par>
                          <p:cTn id="10" fill="hold">
                            <p:stCondLst>
                              <p:cond delay="0"/>
                            </p:stCondLst>
                            <p:childTnLst>
                              <p:par>
                                <p:cTn id="11" presetID="27" presetClass="entr" presetSubtype="0" fill="hold" nodeType="clickEffect">
                                  <p:stCondLst>
                                    <p:cond delay="0"/>
                                  </p:stCondLst>
                                  <p:iterate type="lt">
                                    <p:tmPct val="50000"/>
                                  </p:iterate>
                                  <p:childTnLst>
                                    <p:set>
                                      <p:cBhvr>
                                        <p:cTn id="12" dur="1" fill="hold">
                                          <p:stCondLst>
                                            <p:cond delay="0"/>
                                          </p:stCondLst>
                                        </p:cTn>
                                        <p:tgtEl>
                                          <p:spTgt spid="2"/>
                                        </p:tgtEl>
                                        <p:attrNameLst>
                                          <p:attrName>style.visibility</p:attrName>
                                        </p:attrNameLst>
                                      </p:cBhvr>
                                      <p:to>
                                        <p:strVal val="visible"/>
                                      </p:to>
                                    </p:set>
                                    <p:anim calcmode="discrete" valueType="clr">
                                      <p:cBhvr override="childStyle">
                                        <p:cTn id="13"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2"/>
                                        </p:tgtEl>
                                        <p:attrNameLst>
                                          <p:attrName>fillcolor</p:attrName>
                                        </p:attrNameLst>
                                      </p:cBhvr>
                                      <p:tavLst>
                                        <p:tav tm="0">
                                          <p:val>
                                            <p:clrVal>
                                              <a:schemeClr val="accent2"/>
                                            </p:clrVal>
                                          </p:val>
                                        </p:tav>
                                        <p:tav tm="50000">
                                          <p:val>
                                            <p:clrVal>
                                              <a:schemeClr val="hlink"/>
                                            </p:clrVal>
                                          </p:val>
                                        </p:tav>
                                      </p:tavLst>
                                    </p:anim>
                                    <p:set>
                                      <p:cBhvr>
                                        <p:cTn id="15" dur="80"/>
                                        <p:tgtEl>
                                          <p:spTgt spid="2"/>
                                        </p:tgtEl>
                                        <p:attrNameLst>
                                          <p:attrName>fill.type</p:attrName>
                                        </p:attrNameLst>
                                      </p:cBhvr>
                                      <p:to>
                                        <p:strVal val="solid"/>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2293"/>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22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bldLvl="0"/>
      <p:bldP spid="12293" grpId="0"/>
      <p:bldP spid="1229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矩形 7197"/>
          <p:cNvSpPr>
            <a:spLocks noChangeArrowheads="1"/>
          </p:cNvSpPr>
          <p:nvPr/>
        </p:nvSpPr>
        <p:spPr bwMode="auto">
          <a:xfrm>
            <a:off x="4125257" y="428842"/>
            <a:ext cx="38779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二、抗击八国联军</a:t>
            </a:r>
            <a:endParaRPr lang="zh-CN" altLang="zh-CN" sz="36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文本框 12289"/>
          <p:cNvSpPr txBox="1">
            <a:spLocks noChangeArrowheads="1"/>
          </p:cNvSpPr>
          <p:nvPr/>
        </p:nvSpPr>
        <p:spPr bwMode="auto">
          <a:xfrm>
            <a:off x="2333625" y="1200150"/>
            <a:ext cx="1092200" cy="583565"/>
          </a:xfrm>
          <a:prstGeom prst="rect">
            <a:avLst/>
          </a:prstGeom>
          <a:noFill/>
          <a:ln w="38100">
            <a:solidFill>
              <a:schemeClr val="tx1"/>
            </a:solid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noProof="1">
                <a:latin typeface="微软雅黑" panose="020B0503020204020204" pitchFamily="34" charset="-122"/>
                <a:ea typeface="微软雅黑" panose="020B0503020204020204" pitchFamily="34" charset="-122"/>
              </a:rPr>
              <a:t>原因</a:t>
            </a:r>
            <a:endParaRPr lang="zh-CN" altLang="en-US" sz="3200" b="1" noProof="1">
              <a:latin typeface="微软雅黑" panose="020B0503020204020204" pitchFamily="34" charset="-122"/>
              <a:ea typeface="微软雅黑" panose="020B0503020204020204" pitchFamily="34" charset="-122"/>
            </a:endParaRPr>
          </a:p>
        </p:txBody>
      </p:sp>
      <p:sp>
        <p:nvSpPr>
          <p:cNvPr id="4" name="文本框 12290"/>
          <p:cNvSpPr txBox="1"/>
          <p:nvPr/>
        </p:nvSpPr>
        <p:spPr>
          <a:xfrm>
            <a:off x="3935413" y="4422775"/>
            <a:ext cx="5616575" cy="521970"/>
          </a:xfrm>
          <a:prstGeom prst="rect">
            <a:avLst/>
          </a:prstGeom>
          <a:noFill/>
          <a:ln w="9525">
            <a:noFill/>
          </a:ln>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defRPr/>
            </a:pPr>
            <a:r>
              <a:rPr lang="zh-CN" altLang="en-US" sz="2800" b="1" noProof="1">
                <a:latin typeface="微软雅黑" panose="020B0503020204020204" pitchFamily="34" charset="-122"/>
                <a:ea typeface="微软雅黑" panose="020B0503020204020204" pitchFamily="34" charset="-122"/>
                <a:cs typeface="黑体" panose="02010609060101010101" charset="-122"/>
              </a:rPr>
              <a:t>英、法、美、德、意、奥、日、俄</a:t>
            </a:r>
            <a:endParaRPr lang="zh-CN" altLang="en-US" sz="2800" b="1" noProof="1">
              <a:latin typeface="微软雅黑" panose="020B0503020204020204" pitchFamily="34" charset="-122"/>
              <a:ea typeface="微软雅黑" panose="020B0503020204020204" pitchFamily="34" charset="-122"/>
              <a:cs typeface="黑体" panose="02010609060101010101" charset="-122"/>
            </a:endParaRPr>
          </a:p>
        </p:txBody>
      </p:sp>
      <p:sp>
        <p:nvSpPr>
          <p:cNvPr id="5" name="直接连接符 4"/>
          <p:cNvSpPr>
            <a:spLocks noChangeShapeType="1"/>
          </p:cNvSpPr>
          <p:nvPr/>
        </p:nvSpPr>
        <p:spPr bwMode="auto">
          <a:xfrm>
            <a:off x="3632200" y="4254500"/>
            <a:ext cx="1928813" cy="1588"/>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6" name="文本框 12292"/>
          <p:cNvSpPr txBox="1"/>
          <p:nvPr/>
        </p:nvSpPr>
        <p:spPr>
          <a:xfrm>
            <a:off x="3768725" y="1241425"/>
            <a:ext cx="4238625" cy="521970"/>
          </a:xfrm>
          <a:prstGeom prst="rect">
            <a:avLst/>
          </a:prstGeom>
          <a:noFill/>
          <a:ln w="9525">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2800" b="1" dirty="0">
                <a:latin typeface="微软雅黑" panose="020B0503020204020204" pitchFamily="34" charset="-122"/>
                <a:ea typeface="微软雅黑" panose="020B0503020204020204" pitchFamily="34" charset="-122"/>
              </a:rPr>
              <a:t>帝国主义镇压义和团运动</a:t>
            </a:r>
            <a:endParaRPr lang="zh-CN" altLang="en-US" sz="2800" b="1" dirty="0">
              <a:latin typeface="微软雅黑" panose="020B0503020204020204" pitchFamily="34" charset="-122"/>
              <a:ea typeface="微软雅黑" panose="020B0503020204020204" pitchFamily="34" charset="-122"/>
            </a:endParaRPr>
          </a:p>
        </p:txBody>
      </p:sp>
      <p:sp>
        <p:nvSpPr>
          <p:cNvPr id="13318" name="矩形 12294"/>
          <p:cNvSpPr>
            <a:spLocks noChangeArrowheads="1"/>
          </p:cNvSpPr>
          <p:nvPr/>
        </p:nvSpPr>
        <p:spPr bwMode="auto">
          <a:xfrm>
            <a:off x="6064250" y="4314825"/>
            <a:ext cx="30988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zh-CN" altLang="en-US" dirty="0">
              <a:latin typeface="Arial" panose="020B0604020202020204" pitchFamily="34" charset="0"/>
              <a:ea typeface="微软雅黑" panose="020B0503020204020204" pitchFamily="34" charset="-122"/>
            </a:endParaRPr>
          </a:p>
        </p:txBody>
      </p:sp>
      <p:sp>
        <p:nvSpPr>
          <p:cNvPr id="8" name="文本框 12296"/>
          <p:cNvSpPr txBox="1">
            <a:spLocks noChangeArrowheads="1"/>
          </p:cNvSpPr>
          <p:nvPr/>
        </p:nvSpPr>
        <p:spPr bwMode="auto">
          <a:xfrm>
            <a:off x="2333625" y="5740400"/>
            <a:ext cx="1031875" cy="583565"/>
          </a:xfrm>
          <a:prstGeom prst="rect">
            <a:avLst/>
          </a:prstGeom>
          <a:noFill/>
          <a:ln w="38100">
            <a:solidFill>
              <a:schemeClr val="tx1"/>
            </a:solid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noProof="1">
                <a:latin typeface="微软雅黑" panose="020B0503020204020204" pitchFamily="34" charset="-122"/>
                <a:ea typeface="微软雅黑" panose="020B0503020204020204" pitchFamily="34" charset="-122"/>
              </a:rPr>
              <a:t>结果</a:t>
            </a:r>
            <a:endParaRPr lang="zh-CN" altLang="en-US" sz="3200" b="1" noProof="1">
              <a:latin typeface="微软雅黑" panose="020B0503020204020204" pitchFamily="34" charset="-122"/>
              <a:ea typeface="微软雅黑" panose="020B0503020204020204" pitchFamily="34" charset="-122"/>
            </a:endParaRPr>
          </a:p>
        </p:txBody>
      </p:sp>
      <p:sp>
        <p:nvSpPr>
          <p:cNvPr id="9" name="左大括号 12297"/>
          <p:cNvSpPr/>
          <p:nvPr/>
        </p:nvSpPr>
        <p:spPr bwMode="auto">
          <a:xfrm>
            <a:off x="1847850" y="1389063"/>
            <a:ext cx="407988" cy="4745037"/>
          </a:xfrm>
          <a:prstGeom prst="leftBrace">
            <a:avLst>
              <a:gd name="adj1" fmla="val 55944"/>
              <a:gd name="adj2" fmla="val 50412"/>
            </a:avLst>
          </a:prstGeom>
          <a:noFill/>
          <a:ln w="57150">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Arial" panose="020B0604020202020204" pitchFamily="34" charset="0"/>
              <a:ea typeface="微软雅黑" panose="020B0503020204020204" pitchFamily="34" charset="-122"/>
            </a:endParaRPr>
          </a:p>
        </p:txBody>
      </p:sp>
      <p:sp>
        <p:nvSpPr>
          <p:cNvPr id="10" name="左大括号 12298"/>
          <p:cNvSpPr/>
          <p:nvPr/>
        </p:nvSpPr>
        <p:spPr bwMode="auto">
          <a:xfrm>
            <a:off x="2951163" y="4124325"/>
            <a:ext cx="288925" cy="1223963"/>
          </a:xfrm>
          <a:prstGeom prst="leftBrace">
            <a:avLst>
              <a:gd name="adj1" fmla="val 35165"/>
              <a:gd name="adj2" fmla="val 50000"/>
            </a:avLst>
          </a:prstGeom>
          <a:noFill/>
          <a:ln w="57150">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Arial" panose="020B0604020202020204" pitchFamily="34" charset="0"/>
              <a:ea typeface="微软雅黑" panose="020B0503020204020204" pitchFamily="34" charset="-122"/>
            </a:endParaRPr>
          </a:p>
        </p:txBody>
      </p:sp>
      <p:sp>
        <p:nvSpPr>
          <p:cNvPr id="11" name="文本框 12300"/>
          <p:cNvSpPr txBox="1">
            <a:spLocks noChangeArrowheads="1"/>
          </p:cNvSpPr>
          <p:nvPr/>
        </p:nvSpPr>
        <p:spPr bwMode="auto">
          <a:xfrm>
            <a:off x="3803650" y="5732463"/>
            <a:ext cx="357187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辛丑条约</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签订</a:t>
            </a:r>
            <a:endParaRPr lang="zh-CN" altLang="en-US" sz="3200" b="1" dirty="0">
              <a:latin typeface="微软雅黑" panose="020B0503020204020204" pitchFamily="34" charset="-122"/>
              <a:ea typeface="微软雅黑" panose="020B0503020204020204" pitchFamily="34" charset="-122"/>
            </a:endParaRPr>
          </a:p>
        </p:txBody>
      </p:sp>
      <p:sp>
        <p:nvSpPr>
          <p:cNvPr id="12" name="文本框 1"/>
          <p:cNvSpPr txBox="1">
            <a:spLocks noChangeArrowheads="1"/>
          </p:cNvSpPr>
          <p:nvPr/>
        </p:nvSpPr>
        <p:spPr bwMode="auto">
          <a:xfrm>
            <a:off x="2333625" y="2103438"/>
            <a:ext cx="1092200" cy="583565"/>
          </a:xfrm>
          <a:prstGeom prst="rect">
            <a:avLst/>
          </a:prstGeom>
          <a:noFill/>
          <a:ln w="38100">
            <a:solidFill>
              <a:schemeClr val="tx1"/>
            </a:solid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noProof="1">
                <a:latin typeface="微软雅黑" panose="020B0503020204020204" pitchFamily="34" charset="-122"/>
                <a:ea typeface="微软雅黑" panose="020B0503020204020204" pitchFamily="34" charset="-122"/>
              </a:rPr>
              <a:t>时间</a:t>
            </a:r>
            <a:endParaRPr lang="zh-CN" altLang="zh-CN" sz="3200" b="1" noProof="1">
              <a:latin typeface="微软雅黑" panose="020B0503020204020204" pitchFamily="34" charset="-122"/>
              <a:ea typeface="微软雅黑" panose="020B0503020204020204" pitchFamily="34" charset="-122"/>
            </a:endParaRPr>
          </a:p>
        </p:txBody>
      </p:sp>
      <p:sp>
        <p:nvSpPr>
          <p:cNvPr id="13" name="文本框 2"/>
          <p:cNvSpPr txBox="1"/>
          <p:nvPr/>
        </p:nvSpPr>
        <p:spPr>
          <a:xfrm>
            <a:off x="3768725" y="2159000"/>
            <a:ext cx="2132013" cy="521970"/>
          </a:xfrm>
          <a:prstGeom prst="rect">
            <a:avLst/>
          </a:prstGeom>
          <a:noFill/>
          <a:ln w="9525">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800" b="1" dirty="0">
                <a:latin typeface="微软雅黑" panose="020B0503020204020204" pitchFamily="34" charset="-122"/>
                <a:ea typeface="微软雅黑" panose="020B0503020204020204" pitchFamily="34" charset="-122"/>
              </a:rPr>
              <a:t>1900</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6</a:t>
            </a:r>
            <a:r>
              <a:rPr lang="zh-CN" altLang="en-US" sz="2800" b="1" dirty="0">
                <a:latin typeface="微软雅黑" panose="020B0503020204020204" pitchFamily="34" charset="-122"/>
                <a:ea typeface="微软雅黑" panose="020B0503020204020204" pitchFamily="34" charset="-122"/>
              </a:rPr>
              <a:t>月</a:t>
            </a:r>
            <a:endParaRPr lang="zh-CN" altLang="en-US" sz="2800" b="1" dirty="0">
              <a:latin typeface="微软雅黑" panose="020B0503020204020204" pitchFamily="34" charset="-122"/>
              <a:ea typeface="微软雅黑" panose="020B0503020204020204" pitchFamily="34" charset="-122"/>
            </a:endParaRPr>
          </a:p>
        </p:txBody>
      </p:sp>
      <p:sp>
        <p:nvSpPr>
          <p:cNvPr id="14" name="文本框 3"/>
          <p:cNvSpPr txBox="1">
            <a:spLocks noChangeArrowheads="1"/>
          </p:cNvSpPr>
          <p:nvPr/>
        </p:nvSpPr>
        <p:spPr bwMode="auto">
          <a:xfrm>
            <a:off x="2333625" y="3100388"/>
            <a:ext cx="1092200" cy="583565"/>
          </a:xfrm>
          <a:prstGeom prst="rect">
            <a:avLst/>
          </a:prstGeom>
          <a:noFill/>
          <a:ln w="38100">
            <a:solidFill>
              <a:schemeClr val="tx1"/>
            </a:solid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noProof="1">
                <a:latin typeface="微软雅黑" panose="020B0503020204020204" pitchFamily="34" charset="-122"/>
                <a:ea typeface="微软雅黑" panose="020B0503020204020204" pitchFamily="34" charset="-122"/>
              </a:rPr>
              <a:t>过程</a:t>
            </a:r>
            <a:endParaRPr lang="zh-CN" altLang="en-US" sz="3200" b="1" noProof="1">
              <a:latin typeface="微软雅黑" panose="020B0503020204020204" pitchFamily="34" charset="-122"/>
              <a:ea typeface="微软雅黑" panose="020B0503020204020204" pitchFamily="34" charset="-122"/>
            </a:endParaRPr>
          </a:p>
        </p:txBody>
      </p:sp>
      <p:sp>
        <p:nvSpPr>
          <p:cNvPr id="15" name="文本框 4"/>
          <p:cNvSpPr txBox="1"/>
          <p:nvPr/>
        </p:nvSpPr>
        <p:spPr>
          <a:xfrm>
            <a:off x="3309938" y="3816350"/>
            <a:ext cx="5827712" cy="521970"/>
          </a:xfrm>
          <a:prstGeom prst="rect">
            <a:avLst/>
          </a:prstGeom>
          <a:noFill/>
          <a:ln w="9525">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800" b="1" dirty="0">
                <a:latin typeface="微软雅黑" panose="020B0503020204020204" pitchFamily="34" charset="-122"/>
                <a:ea typeface="微软雅黑" panose="020B0503020204020204" pitchFamily="34" charset="-122"/>
              </a:rPr>
              <a:t>①</a:t>
            </a:r>
            <a:r>
              <a:rPr lang="zh-CN" altLang="en-US" sz="2800" b="1" dirty="0">
                <a:latin typeface="微软雅黑" panose="020B0503020204020204" pitchFamily="34" charset="-122"/>
                <a:ea typeface="微软雅黑" panose="020B0503020204020204" pitchFamily="34" charset="-122"/>
              </a:rPr>
              <a:t>八国联军侵华和义和团廊坊大捷</a:t>
            </a:r>
            <a:endParaRPr lang="zh-CN" altLang="en-US" sz="2800" b="1" dirty="0">
              <a:latin typeface="微软雅黑" panose="020B0503020204020204" pitchFamily="34" charset="-122"/>
              <a:ea typeface="微软雅黑" panose="020B0503020204020204" pitchFamily="34" charset="-122"/>
            </a:endParaRPr>
          </a:p>
        </p:txBody>
      </p:sp>
      <p:sp>
        <p:nvSpPr>
          <p:cNvPr id="16" name="文本框 12293"/>
          <p:cNvSpPr txBox="1"/>
          <p:nvPr/>
        </p:nvSpPr>
        <p:spPr>
          <a:xfrm>
            <a:off x="3309938" y="4994275"/>
            <a:ext cx="6132512" cy="521970"/>
          </a:xfrm>
          <a:prstGeom prst="rect">
            <a:avLst/>
          </a:prstGeom>
          <a:noFill/>
          <a:ln w="9525">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zh-CN" sz="2800" b="1" dirty="0">
                <a:latin typeface="微软雅黑" panose="020B0503020204020204" pitchFamily="34" charset="-122"/>
                <a:ea typeface="微软雅黑" panose="020B0503020204020204" pitchFamily="34" charset="-122"/>
              </a:rPr>
              <a:t>②</a:t>
            </a:r>
            <a:r>
              <a:rPr lang="zh-CN" altLang="en-US" sz="2800" b="1" dirty="0">
                <a:latin typeface="微软雅黑" panose="020B0503020204020204" pitchFamily="34" charset="-122"/>
                <a:ea typeface="微软雅黑" panose="020B0503020204020204" pitchFamily="34" charset="-122"/>
              </a:rPr>
              <a:t>天津的失陷和八国联军侵占北京 </a:t>
            </a:r>
            <a:endParaRPr lang="zh-CN" altLang="en-US" sz="2800" b="1" dirty="0">
              <a:latin typeface="微软雅黑" panose="020B0503020204020204" pitchFamily="34" charset="-122"/>
              <a:ea typeface="微软雅黑" panose="020B0503020204020204" pitchFamily="34" charset="-122"/>
            </a:endParaRPr>
          </a:p>
        </p:txBody>
      </p:sp>
      <p:sp>
        <p:nvSpPr>
          <p:cNvPr id="17" name="文本框 4103"/>
          <p:cNvSpPr txBox="1">
            <a:spLocks noChangeArrowheads="1"/>
          </p:cNvSpPr>
          <p:nvPr/>
        </p:nvSpPr>
        <p:spPr bwMode="auto">
          <a:xfrm>
            <a:off x="386609" y="357302"/>
            <a:ext cx="3245591" cy="710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170" tIns="46990" rIns="90170" bIns="4699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ln w="22225">
                  <a:solidFill>
                    <a:schemeClr val="accent2"/>
                  </a:solidFill>
                  <a:prstDash val="solid"/>
                </a:ln>
                <a:solidFill>
                  <a:schemeClr val="accent2">
                    <a:lumMod val="40000"/>
                    <a:lumOff val="60000"/>
                  </a:schemeClr>
                </a:solidFill>
                <a:latin typeface="微软雅黑" panose="020B0503020204020204" pitchFamily="34" charset="-122"/>
                <a:ea typeface="微软雅黑" panose="020B0503020204020204" pitchFamily="34" charset="-122"/>
              </a:rPr>
              <a:t>八国联军侵华</a:t>
            </a:r>
            <a:endParaRPr lang="zh-CN" altLang="zh-CN" sz="4000" b="1" dirty="0">
              <a:ln w="22225">
                <a:solidFill>
                  <a:schemeClr val="accent2"/>
                </a:solidFill>
                <a:prstDash val="solid"/>
              </a:ln>
              <a:solidFill>
                <a:schemeClr val="accent2">
                  <a:lumMod val="40000"/>
                  <a:lumOff val="6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800" decel="100000"/>
                                        <p:tgtEl>
                                          <p:spTgt spid="9"/>
                                        </p:tgtEl>
                                      </p:cBhvr>
                                    </p:animEffect>
                                    <p:anim calcmode="lin" valueType="num">
                                      <p:cBhvr>
                                        <p:cTn id="8" dur="800" decel="100000" fill="hold"/>
                                        <p:tgtEl>
                                          <p:spTgt spid="9"/>
                                        </p:tgtEl>
                                        <p:attrNameLst>
                                          <p:attrName>style.rotation</p:attrName>
                                        </p:attrNameLst>
                                      </p:cBhvr>
                                      <p:tavLst>
                                        <p:tav tm="0">
                                          <p:val>
                                            <p:fltVal val="-90"/>
                                          </p:val>
                                        </p:tav>
                                        <p:tav tm="100000">
                                          <p:val>
                                            <p:fltVal val="0"/>
                                          </p:val>
                                        </p:tav>
                                      </p:tavLst>
                                    </p:anim>
                                    <p:anim calcmode="lin" valueType="num">
                                      <p:cBhvr>
                                        <p:cTn id="9" dur="800" decel="100000" fill="hold"/>
                                        <p:tgtEl>
                                          <p:spTgt spid="9"/>
                                        </p:tgtEl>
                                        <p:attrNameLst>
                                          <p:attrName>ppt_x</p:attrName>
                                        </p:attrNameLst>
                                      </p:cBhvr>
                                      <p:tavLst>
                                        <p:tav tm="0">
                                          <p:val>
                                            <p:strVal val="#ppt_x+0.4"/>
                                          </p:val>
                                        </p:tav>
                                        <p:tav tm="100000">
                                          <p:val>
                                            <p:strVal val="#ppt_x-0.05"/>
                                          </p:val>
                                        </p:tav>
                                      </p:tavLst>
                                    </p:anim>
                                    <p:anim calcmode="lin" valueType="num">
                                      <p:cBhvr>
                                        <p:cTn id="10" dur="800" decel="100000" fill="hold"/>
                                        <p:tgtEl>
                                          <p:spTgt spid="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linds(horizont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left)">
                                      <p:cBhvr>
                                        <p:cTn id="46" dur="50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500" fill="hold"/>
                                        <p:tgtEl>
                                          <p:spTgt spid="4"/>
                                        </p:tgtEl>
                                        <p:attrNameLst>
                                          <p:attrName>ppt_x</p:attrName>
                                        </p:attrNameLst>
                                      </p:cBhvr>
                                      <p:tavLst>
                                        <p:tav tm="0">
                                          <p:val>
                                            <p:strVal val="#ppt_x"/>
                                          </p:val>
                                        </p:tav>
                                        <p:tav tm="100000">
                                          <p:val>
                                            <p:strVal val="#ppt_x"/>
                                          </p:val>
                                        </p:tav>
                                      </p:tavLst>
                                    </p:anim>
                                    <p:anim calcmode="lin" valueType="num">
                                      <p:cBhvr>
                                        <p:cTn id="5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8"/>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2" presetClass="entr" presetSubtype="4"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slide(fromBottom)">
                                      <p:cBhvr>
                                        <p:cTn id="6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p:bldP spid="5" grpId="0" bldLvl="0" animBg="1"/>
      <p:bldP spid="6" grpId="0" bldLvl="0"/>
      <p:bldP spid="8" grpId="0" bldLvl="0" animBg="1"/>
      <p:bldP spid="9" grpId="0" bldLvl="0" animBg="1"/>
      <p:bldP spid="10" grpId="0" bldLvl="0" animBg="1"/>
      <p:bldP spid="11" grpId="0" bldLvl="0"/>
      <p:bldP spid="12" grpId="0" bldLvl="0" animBg="1"/>
      <p:bldP spid="13" grpId="0" bldLvl="0"/>
      <p:bldP spid="14" grpId="0" bldLvl="0" animBg="1"/>
      <p:bldP spid="15" grpId="0" bldLvl="0"/>
      <p:bldP spid="16" grpId="0" bldLvl="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625600" y="260350"/>
            <a:ext cx="6091238"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0" name="Rectangle 12"/>
          <p:cNvSpPr>
            <a:spLocks noChangeArrowheads="1"/>
          </p:cNvSpPr>
          <p:nvPr/>
        </p:nvSpPr>
        <p:spPr bwMode="auto">
          <a:xfrm>
            <a:off x="2703513" y="5548154"/>
            <a:ext cx="1816735" cy="554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chor="ctr">
            <a:spAutoFit/>
          </a:bodyPr>
          <a:lstStyle/>
          <a:p>
            <a:r>
              <a:rPr lang="zh-CN" altLang="en-US" sz="3000" b="1" dirty="0">
                <a:latin typeface="微软雅黑" panose="020B0503020204020204" pitchFamily="34" charset="-122"/>
                <a:ea typeface="微软雅黑" panose="020B0503020204020204" pitchFamily="34" charset="-122"/>
              </a:rPr>
              <a:t>攻陷天津 </a:t>
            </a:r>
            <a:endParaRPr lang="zh-CN" altLang="en-US" sz="3000" b="1" dirty="0">
              <a:latin typeface="微软雅黑" panose="020B0503020204020204" pitchFamily="34" charset="-122"/>
              <a:ea typeface="微软雅黑" panose="020B0503020204020204" pitchFamily="34" charset="-122"/>
            </a:endParaRPr>
          </a:p>
        </p:txBody>
      </p:sp>
      <p:sp>
        <p:nvSpPr>
          <p:cNvPr id="38922" name="Rectangle 16"/>
          <p:cNvSpPr>
            <a:spLocks noChangeArrowheads="1"/>
          </p:cNvSpPr>
          <p:nvPr/>
        </p:nvSpPr>
        <p:spPr bwMode="auto">
          <a:xfrm>
            <a:off x="4803775" y="5510213"/>
            <a:ext cx="1706880"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000" b="1" dirty="0">
                <a:latin typeface="微软雅黑" panose="020B0503020204020204" pitchFamily="34" charset="-122"/>
                <a:ea typeface="微软雅黑" panose="020B0503020204020204" pitchFamily="34" charset="-122"/>
              </a:rPr>
              <a:t>侵占北京</a:t>
            </a:r>
            <a:endParaRPr lang="zh-CN" altLang="en-US" sz="3000" b="1" dirty="0">
              <a:latin typeface="微软雅黑" panose="020B0503020204020204" pitchFamily="34" charset="-122"/>
              <a:ea typeface="微软雅黑" panose="020B0503020204020204" pitchFamily="34" charset="-122"/>
            </a:endParaRPr>
          </a:p>
        </p:txBody>
      </p:sp>
      <p:sp>
        <p:nvSpPr>
          <p:cNvPr id="38924" name="Text Box 20"/>
          <p:cNvSpPr txBox="1">
            <a:spLocks noChangeArrowheads="1"/>
          </p:cNvSpPr>
          <p:nvPr/>
        </p:nvSpPr>
        <p:spPr bwMode="auto">
          <a:xfrm>
            <a:off x="6880225" y="5510213"/>
            <a:ext cx="1825625"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000" b="1" dirty="0">
                <a:latin typeface="微软雅黑" panose="020B0503020204020204" pitchFamily="34" charset="-122"/>
                <a:ea typeface="微软雅黑" panose="020B0503020204020204" pitchFamily="34" charset="-122"/>
              </a:rPr>
              <a:t>慈禧西逃</a:t>
            </a:r>
            <a:endParaRPr lang="zh-CN" altLang="en-US" sz="3000" b="1" dirty="0">
              <a:latin typeface="微软雅黑" panose="020B0503020204020204" pitchFamily="34" charset="-122"/>
              <a:ea typeface="微软雅黑" panose="020B0503020204020204" pitchFamily="34" charset="-122"/>
            </a:endParaRPr>
          </a:p>
        </p:txBody>
      </p:sp>
      <p:sp>
        <p:nvSpPr>
          <p:cNvPr id="38926" name="Text Box 22"/>
          <p:cNvSpPr txBox="1">
            <a:spLocks noChangeArrowheads="1"/>
          </p:cNvSpPr>
          <p:nvPr/>
        </p:nvSpPr>
        <p:spPr bwMode="auto">
          <a:xfrm>
            <a:off x="7777163" y="3861048"/>
            <a:ext cx="3071365" cy="1308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微软雅黑" panose="020B0503020204020204" pitchFamily="34" charset="-122"/>
                <a:ea typeface="微软雅黑" panose="020B0503020204020204" pitchFamily="34" charset="-122"/>
              </a:rPr>
              <a:t>下令剿杀义和团，请八国联军</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助剿</a:t>
            </a:r>
            <a:r>
              <a:rPr lang="en-US" altLang="zh-CN" sz="2800" b="1" dirty="0">
                <a:latin typeface="微软雅黑" panose="020B0503020204020204" pitchFamily="34" charset="-122"/>
                <a:ea typeface="微软雅黑" panose="020B0503020204020204" pitchFamily="34" charset="-122"/>
              </a:rPr>
              <a:t>”</a:t>
            </a:r>
            <a:endParaRPr lang="en-US" altLang="zh-CN" sz="2800" b="1" dirty="0">
              <a:latin typeface="微软雅黑" panose="020B0503020204020204" pitchFamily="34" charset="-122"/>
              <a:ea typeface="微软雅黑" panose="020B0503020204020204" pitchFamily="34" charset="-122"/>
            </a:endParaRPr>
          </a:p>
        </p:txBody>
      </p:sp>
      <p:sp>
        <p:nvSpPr>
          <p:cNvPr id="15366" name="Text Box 23"/>
          <p:cNvSpPr txBox="1">
            <a:spLocks noChangeArrowheads="1"/>
          </p:cNvSpPr>
          <p:nvPr/>
        </p:nvSpPr>
        <p:spPr bwMode="auto">
          <a:xfrm>
            <a:off x="3719513" y="5518150"/>
            <a:ext cx="30988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dirty="0">
              <a:latin typeface="微软雅黑" panose="020B0503020204020204" pitchFamily="34" charset="-122"/>
              <a:ea typeface="微软雅黑" panose="020B0503020204020204" pitchFamily="34" charset="-122"/>
            </a:endParaRPr>
          </a:p>
        </p:txBody>
      </p:sp>
      <p:sp>
        <p:nvSpPr>
          <p:cNvPr id="38929" name="Text Box 27"/>
          <p:cNvSpPr txBox="1">
            <a:spLocks noChangeArrowheads="1"/>
          </p:cNvSpPr>
          <p:nvPr/>
        </p:nvSpPr>
        <p:spPr bwMode="auto">
          <a:xfrm>
            <a:off x="1670050" y="5027613"/>
            <a:ext cx="554038" cy="156845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微软雅黑" panose="020B0503020204020204" pitchFamily="34" charset="-122"/>
                <a:ea typeface="微软雅黑" panose="020B0503020204020204" pitchFamily="34" charset="-122"/>
              </a:rPr>
              <a:t>大沽口</a:t>
            </a:r>
            <a:endParaRPr lang="zh-CN" altLang="en-US" sz="3200" b="1" dirty="0">
              <a:latin typeface="微软雅黑" panose="020B0503020204020204" pitchFamily="34" charset="-122"/>
              <a:ea typeface="微软雅黑" panose="020B0503020204020204" pitchFamily="34" charset="-122"/>
            </a:endParaRPr>
          </a:p>
        </p:txBody>
      </p:sp>
      <p:sp>
        <p:nvSpPr>
          <p:cNvPr id="38931" name="Line 29"/>
          <p:cNvSpPr>
            <a:spLocks noChangeShapeType="1"/>
          </p:cNvSpPr>
          <p:nvPr/>
        </p:nvSpPr>
        <p:spPr bwMode="auto">
          <a:xfrm>
            <a:off x="2252663" y="5826125"/>
            <a:ext cx="576262" cy="0"/>
          </a:xfrm>
          <a:prstGeom prst="line">
            <a:avLst/>
          </a:prstGeom>
          <a:noFill/>
          <a:ln w="762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3" name="Line 29"/>
          <p:cNvSpPr>
            <a:spLocks noChangeShapeType="1"/>
          </p:cNvSpPr>
          <p:nvPr/>
        </p:nvSpPr>
        <p:spPr bwMode="auto">
          <a:xfrm>
            <a:off x="4341813" y="5794375"/>
            <a:ext cx="576262" cy="0"/>
          </a:xfrm>
          <a:prstGeom prst="line">
            <a:avLst/>
          </a:prstGeom>
          <a:noFill/>
          <a:ln w="762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4" name="Line 29"/>
          <p:cNvSpPr>
            <a:spLocks noChangeShapeType="1"/>
          </p:cNvSpPr>
          <p:nvPr/>
        </p:nvSpPr>
        <p:spPr bwMode="auto">
          <a:xfrm>
            <a:off x="6402388" y="5803900"/>
            <a:ext cx="576262" cy="0"/>
          </a:xfrm>
          <a:prstGeom prst="line">
            <a:avLst/>
          </a:prstGeom>
          <a:noFill/>
          <a:ln w="762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5" name="直角上箭头 4"/>
          <p:cNvSpPr/>
          <p:nvPr/>
        </p:nvSpPr>
        <p:spPr>
          <a:xfrm>
            <a:off x="8575675" y="5227638"/>
            <a:ext cx="792163" cy="622300"/>
          </a:xfrm>
          <a:prstGeom prst="bentUpArrow">
            <a:avLst>
              <a:gd name="adj1" fmla="val 25000"/>
              <a:gd name="adj2" fmla="val 28486"/>
              <a:gd name="adj3" fmla="val 25000"/>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noProof="1">
              <a:solidFill>
                <a:schemeClr val="tx1"/>
              </a:solidFill>
              <a:latin typeface="微软雅黑" panose="020B0503020204020204" pitchFamily="34" charset="-122"/>
              <a:ea typeface="微软雅黑" panose="020B0503020204020204" pitchFamily="34" charset="-122"/>
            </a:endParaRPr>
          </a:p>
        </p:txBody>
      </p:sp>
      <p:sp>
        <p:nvSpPr>
          <p:cNvPr id="6" name="矩形 5"/>
          <p:cNvSpPr/>
          <p:nvPr/>
        </p:nvSpPr>
        <p:spPr>
          <a:xfrm>
            <a:off x="7953375" y="548680"/>
            <a:ext cx="2679129" cy="2308324"/>
          </a:xfrm>
          <a:prstGeom prst="rect">
            <a:avLst/>
          </a:prstGeom>
          <a:noFill/>
          <a:ln>
            <a:noFill/>
          </a:ln>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buFontTx/>
              <a:buNone/>
              <a:defRPr/>
            </a:pPr>
            <a:r>
              <a:rPr lang="zh-CN" altLang="en-US" sz="3200" b="1" noProof="1">
                <a:latin typeface="微软雅黑" panose="020B0503020204020204" pitchFamily="34" charset="-122"/>
                <a:ea typeface="微软雅黑" panose="020B0503020204020204" pitchFamily="34" charset="-122"/>
              </a:rPr>
              <a:t>义和团在中外反动势力的镇压下失败</a:t>
            </a:r>
            <a:endParaRPr lang="zh-CN" altLang="en-US" sz="3200" b="1" noProof="1">
              <a:latin typeface="微软雅黑" panose="020B0503020204020204" pitchFamily="34" charset="-122"/>
              <a:ea typeface="微软雅黑" panose="020B0503020204020204" pitchFamily="34" charset="-122"/>
            </a:endParaRPr>
          </a:p>
        </p:txBody>
      </p:sp>
      <p:sp>
        <p:nvSpPr>
          <p:cNvPr id="7" name="上箭头 6"/>
          <p:cNvSpPr/>
          <p:nvPr/>
        </p:nvSpPr>
        <p:spPr>
          <a:xfrm>
            <a:off x="8912226" y="2780928"/>
            <a:ext cx="551724" cy="1076449"/>
          </a:xfrm>
          <a:prstGeom prst="up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noProof="1">
              <a:solidFill>
                <a:schemeClr val="tx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2289"/>
                                        </p:tgtEl>
                                        <p:attrNameLst>
                                          <p:attrName>style.visibility</p:attrName>
                                        </p:attrNameLst>
                                      </p:cBhvr>
                                      <p:to>
                                        <p:strVal val="visible"/>
                                      </p:to>
                                    </p:set>
                                    <p:animEffect transition="in" filter="fade">
                                      <p:cBhvr>
                                        <p:cTn id="7" dur="800" decel="100000"/>
                                        <p:tgtEl>
                                          <p:spTgt spid="12289"/>
                                        </p:tgtEl>
                                      </p:cBhvr>
                                    </p:animEffect>
                                    <p:anim calcmode="lin" valueType="num">
                                      <p:cBhvr>
                                        <p:cTn id="8" dur="800" decel="100000" fill="hold"/>
                                        <p:tgtEl>
                                          <p:spTgt spid="12289"/>
                                        </p:tgtEl>
                                        <p:attrNameLst>
                                          <p:attrName>style.rotation</p:attrName>
                                        </p:attrNameLst>
                                      </p:cBhvr>
                                      <p:tavLst>
                                        <p:tav tm="0">
                                          <p:val>
                                            <p:fltVal val="-90"/>
                                          </p:val>
                                        </p:tav>
                                        <p:tav tm="100000">
                                          <p:val>
                                            <p:fltVal val="0"/>
                                          </p:val>
                                        </p:tav>
                                      </p:tavLst>
                                    </p:anim>
                                    <p:anim calcmode="lin" valueType="num">
                                      <p:cBhvr>
                                        <p:cTn id="9" dur="800" decel="100000" fill="hold"/>
                                        <p:tgtEl>
                                          <p:spTgt spid="12289"/>
                                        </p:tgtEl>
                                        <p:attrNameLst>
                                          <p:attrName>ppt_x</p:attrName>
                                        </p:attrNameLst>
                                      </p:cBhvr>
                                      <p:tavLst>
                                        <p:tav tm="0">
                                          <p:val>
                                            <p:strVal val="#ppt_x+0.4"/>
                                          </p:val>
                                        </p:tav>
                                        <p:tav tm="100000">
                                          <p:val>
                                            <p:strVal val="#ppt_x-0.05"/>
                                          </p:val>
                                        </p:tav>
                                      </p:tavLst>
                                    </p:anim>
                                    <p:anim calcmode="lin" valueType="num">
                                      <p:cBhvr>
                                        <p:cTn id="10" dur="800" decel="100000" fill="hold"/>
                                        <p:tgtEl>
                                          <p:spTgt spid="1228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228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228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8929"/>
                                        </p:tgtEl>
                                        <p:attrNameLst>
                                          <p:attrName>style.visibility</p:attrName>
                                        </p:attrNameLst>
                                      </p:cBhvr>
                                      <p:to>
                                        <p:strVal val="visible"/>
                                      </p:to>
                                    </p:set>
                                    <p:animEffect transition="in" filter="blinds(horizontal)">
                                      <p:cBhvr>
                                        <p:cTn id="17" dur="500"/>
                                        <p:tgtEl>
                                          <p:spTgt spid="3892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8931"/>
                                        </p:tgtEl>
                                        <p:attrNameLst>
                                          <p:attrName>style.visibility</p:attrName>
                                        </p:attrNameLst>
                                      </p:cBhvr>
                                      <p:to>
                                        <p:strVal val="visible"/>
                                      </p:to>
                                    </p:set>
                                    <p:anim calcmode="lin" valueType="num">
                                      <p:cBhvr>
                                        <p:cTn id="22" dur="500" fill="hold"/>
                                        <p:tgtEl>
                                          <p:spTgt spid="38931"/>
                                        </p:tgtEl>
                                        <p:attrNameLst>
                                          <p:attrName>ppt_x</p:attrName>
                                        </p:attrNameLst>
                                      </p:cBhvr>
                                      <p:tavLst>
                                        <p:tav tm="0">
                                          <p:val>
                                            <p:strVal val="#ppt_x"/>
                                          </p:val>
                                        </p:tav>
                                        <p:tav tm="100000">
                                          <p:val>
                                            <p:strVal val="#ppt_x"/>
                                          </p:val>
                                        </p:tav>
                                      </p:tavLst>
                                    </p:anim>
                                    <p:anim calcmode="lin" valueType="num">
                                      <p:cBhvr>
                                        <p:cTn id="23" dur="500" fill="hold"/>
                                        <p:tgtEl>
                                          <p:spTgt spid="38931"/>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38920"/>
                                        </p:tgtEl>
                                        <p:attrNameLst>
                                          <p:attrName>style.visibility</p:attrName>
                                        </p:attrNameLst>
                                      </p:cBhvr>
                                      <p:to>
                                        <p:strVal val="visible"/>
                                      </p:to>
                                    </p:set>
                                    <p:animEffect transition="in" filter="box(in)">
                                      <p:cBhvr>
                                        <p:cTn id="28" dur="500"/>
                                        <p:tgtEl>
                                          <p:spTgt spid="38920"/>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ppt_x</p:attrName>
                                        </p:attrNameLst>
                                      </p:cBhvr>
                                      <p:tavLst>
                                        <p:tav tm="0">
                                          <p:val>
                                            <p:strVal val="#ppt_x"/>
                                          </p:val>
                                        </p:tav>
                                        <p:tav tm="100000">
                                          <p:val>
                                            <p:strVal val="#ppt_x"/>
                                          </p:val>
                                        </p:tav>
                                      </p:tavLst>
                                    </p:anim>
                                    <p:anim calcmode="lin" valueType="num">
                                      <p:cBhvr>
                                        <p:cTn id="3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8" presetClass="entr" presetSubtype="16" fill="hold" grpId="0" nodeType="clickEffect">
                                  <p:stCondLst>
                                    <p:cond delay="0"/>
                                  </p:stCondLst>
                                  <p:childTnLst>
                                    <p:set>
                                      <p:cBhvr>
                                        <p:cTn id="38" dur="1" fill="hold">
                                          <p:stCondLst>
                                            <p:cond delay="0"/>
                                          </p:stCondLst>
                                        </p:cTn>
                                        <p:tgtEl>
                                          <p:spTgt spid="38922"/>
                                        </p:tgtEl>
                                        <p:attrNameLst>
                                          <p:attrName>style.visibility</p:attrName>
                                        </p:attrNameLst>
                                      </p:cBhvr>
                                      <p:to>
                                        <p:strVal val="visible"/>
                                      </p:to>
                                    </p:set>
                                    <p:animEffect transition="in" filter="diamond(in)">
                                      <p:cBhvr>
                                        <p:cTn id="39" dur="2000"/>
                                        <p:tgtEl>
                                          <p:spTgt spid="38922"/>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ppt_x</p:attrName>
                                        </p:attrNameLst>
                                      </p:cBhvr>
                                      <p:tavLst>
                                        <p:tav tm="0">
                                          <p:val>
                                            <p:strVal val="#ppt_x"/>
                                          </p:val>
                                        </p:tav>
                                        <p:tav tm="100000">
                                          <p:val>
                                            <p:strVal val="#ppt_x"/>
                                          </p:val>
                                        </p:tav>
                                      </p:tavLst>
                                    </p:anim>
                                    <p:anim calcmode="lin" valueType="num">
                                      <p:cBhvr>
                                        <p:cTn id="4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 presetClass="entr" presetSubtype="16" fill="hold" grpId="0" nodeType="clickEffect">
                                  <p:stCondLst>
                                    <p:cond delay="0"/>
                                  </p:stCondLst>
                                  <p:childTnLst>
                                    <p:set>
                                      <p:cBhvr>
                                        <p:cTn id="49" dur="1" fill="hold">
                                          <p:stCondLst>
                                            <p:cond delay="0"/>
                                          </p:stCondLst>
                                        </p:cTn>
                                        <p:tgtEl>
                                          <p:spTgt spid="38924"/>
                                        </p:tgtEl>
                                        <p:attrNameLst>
                                          <p:attrName>style.visibility</p:attrName>
                                        </p:attrNameLst>
                                      </p:cBhvr>
                                      <p:to>
                                        <p:strVal val="visible"/>
                                      </p:to>
                                    </p:set>
                                    <p:animEffect transition="in" filter="box(in)">
                                      <p:cBhvr>
                                        <p:cTn id="50" dur="500"/>
                                        <p:tgtEl>
                                          <p:spTgt spid="38924"/>
                                        </p:tgtEl>
                                      </p:cBhvr>
                                    </p:animEffect>
                                  </p:childTnLst>
                                </p:cTn>
                              </p:par>
                            </p:childTnLst>
                          </p:cTn>
                        </p:par>
                      </p:childTnLst>
                    </p:cTn>
                  </p:par>
                  <p:par>
                    <p:cTn id="51" fill="hold">
                      <p:stCondLst>
                        <p:cond delay="indefinite"/>
                      </p:stCondLst>
                      <p:childTnLst>
                        <p:par>
                          <p:cTn id="52" fill="hold">
                            <p:stCondLst>
                              <p:cond delay="0"/>
                            </p:stCondLst>
                            <p:childTnLst>
                              <p:par>
                                <p:cTn id="53" presetID="30" presetClass="entr" presetSubtype="0" fill="hold" nodeType="click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800" decel="100000"/>
                                        <p:tgtEl>
                                          <p:spTgt spid="5"/>
                                        </p:tgtEl>
                                      </p:cBhvr>
                                    </p:animEffect>
                                    <p:anim calcmode="lin" valueType="num">
                                      <p:cBhvr>
                                        <p:cTn id="56" dur="800" decel="100000" fill="hold"/>
                                        <p:tgtEl>
                                          <p:spTgt spid="5"/>
                                        </p:tgtEl>
                                        <p:attrNameLst>
                                          <p:attrName>style.rotation</p:attrName>
                                        </p:attrNameLst>
                                      </p:cBhvr>
                                      <p:tavLst>
                                        <p:tav tm="0">
                                          <p:val>
                                            <p:fltVal val="-90"/>
                                          </p:val>
                                        </p:tav>
                                        <p:tav tm="100000">
                                          <p:val>
                                            <p:fltVal val="0"/>
                                          </p:val>
                                        </p:tav>
                                      </p:tavLst>
                                    </p:anim>
                                    <p:anim calcmode="lin" valueType="num">
                                      <p:cBhvr>
                                        <p:cTn id="57" dur="800" decel="100000" fill="hold"/>
                                        <p:tgtEl>
                                          <p:spTgt spid="5"/>
                                        </p:tgtEl>
                                        <p:attrNameLst>
                                          <p:attrName>ppt_x</p:attrName>
                                        </p:attrNameLst>
                                      </p:cBhvr>
                                      <p:tavLst>
                                        <p:tav tm="0">
                                          <p:val>
                                            <p:strVal val="#ppt_x+0.4"/>
                                          </p:val>
                                        </p:tav>
                                        <p:tav tm="100000">
                                          <p:val>
                                            <p:strVal val="#ppt_x-0.05"/>
                                          </p:val>
                                        </p:tav>
                                      </p:tavLst>
                                    </p:anim>
                                    <p:anim calcmode="lin" valueType="num">
                                      <p:cBhvr>
                                        <p:cTn id="58" dur="800" decel="100000" fill="hold"/>
                                        <p:tgtEl>
                                          <p:spTgt spid="5"/>
                                        </p:tgtEl>
                                        <p:attrNameLst>
                                          <p:attrName>ppt_y</p:attrName>
                                        </p:attrNameLst>
                                      </p:cBhvr>
                                      <p:tavLst>
                                        <p:tav tm="0">
                                          <p:val>
                                            <p:strVal val="#ppt_y-0.4"/>
                                          </p:val>
                                        </p:tav>
                                        <p:tav tm="100000">
                                          <p:val>
                                            <p:strVal val="#ppt_y+0.1"/>
                                          </p:val>
                                        </p:tav>
                                      </p:tavLst>
                                    </p:anim>
                                    <p:anim calcmode="lin" valueType="num">
                                      <p:cBhvr>
                                        <p:cTn id="59"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60"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8" presetClass="entr" presetSubtype="16" fill="hold" grpId="0" nodeType="clickEffect">
                                  <p:stCondLst>
                                    <p:cond delay="0"/>
                                  </p:stCondLst>
                                  <p:childTnLst>
                                    <p:set>
                                      <p:cBhvr>
                                        <p:cTn id="64" dur="1" fill="hold">
                                          <p:stCondLst>
                                            <p:cond delay="0"/>
                                          </p:stCondLst>
                                        </p:cTn>
                                        <p:tgtEl>
                                          <p:spTgt spid="38926"/>
                                        </p:tgtEl>
                                        <p:attrNameLst>
                                          <p:attrName>style.visibility</p:attrName>
                                        </p:attrNameLst>
                                      </p:cBhvr>
                                      <p:to>
                                        <p:strVal val="visible"/>
                                      </p:to>
                                    </p:set>
                                    <p:animEffect transition="in" filter="diamond(in)">
                                      <p:cBhvr>
                                        <p:cTn id="65" dur="2000"/>
                                        <p:tgtEl>
                                          <p:spTgt spid="38926"/>
                                        </p:tgtEl>
                                      </p:cBhvr>
                                    </p:animEffect>
                                  </p:childTnLst>
                                </p:cTn>
                              </p:par>
                            </p:childTnLst>
                          </p:cTn>
                        </p:par>
                      </p:childTnLst>
                    </p:cTn>
                  </p:par>
                  <p:par>
                    <p:cTn id="66" fill="hold">
                      <p:stCondLst>
                        <p:cond delay="indefinite"/>
                      </p:stCondLst>
                      <p:childTnLst>
                        <p:par>
                          <p:cTn id="67" fill="hold">
                            <p:stCondLst>
                              <p:cond delay="0"/>
                            </p:stCondLst>
                            <p:childTnLst>
                              <p:par>
                                <p:cTn id="68" presetID="3" presetClass="entr" presetSubtype="10" fill="hold" grpId="0" nodeType="click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horizontal)">
                                      <p:cBhvr>
                                        <p:cTn id="70" dur="500"/>
                                        <p:tgtEl>
                                          <p:spTgt spid="7"/>
                                        </p:tgtEl>
                                      </p:cBhvr>
                                    </p:animEffect>
                                  </p:childTnLst>
                                </p:cTn>
                              </p:par>
                            </p:childTnLst>
                          </p:cTn>
                        </p:par>
                      </p:childTnLst>
                    </p:cTn>
                  </p:par>
                  <p:par>
                    <p:cTn id="71" fill="hold">
                      <p:stCondLst>
                        <p:cond delay="indefinite"/>
                      </p:stCondLst>
                      <p:childTnLst>
                        <p:par>
                          <p:cTn id="72" fill="hold">
                            <p:stCondLst>
                              <p:cond delay="0"/>
                            </p:stCondLst>
                            <p:childTnLst>
                              <p:par>
                                <p:cTn id="73" presetID="27" presetClass="entr" presetSubtype="0" fill="hold" grpId="0" nodeType="clickEffect">
                                  <p:stCondLst>
                                    <p:cond delay="0"/>
                                  </p:stCondLst>
                                  <p:iterate type="lt">
                                    <p:tmPct val="50000"/>
                                  </p:iterate>
                                  <p:childTnLst>
                                    <p:set>
                                      <p:cBhvr>
                                        <p:cTn id="74" dur="1" fill="hold">
                                          <p:stCondLst>
                                            <p:cond delay="0"/>
                                          </p:stCondLst>
                                        </p:cTn>
                                        <p:tgtEl>
                                          <p:spTgt spid="6"/>
                                        </p:tgtEl>
                                        <p:attrNameLst>
                                          <p:attrName>style.visibility</p:attrName>
                                        </p:attrNameLst>
                                      </p:cBhvr>
                                      <p:to>
                                        <p:strVal val="visible"/>
                                      </p:to>
                                    </p:set>
                                    <p:anim calcmode="discrete" valueType="clr">
                                      <p:cBhvr override="childStyle">
                                        <p:cTn id="75"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76" dur="80"/>
                                        <p:tgtEl>
                                          <p:spTgt spid="6"/>
                                        </p:tgtEl>
                                        <p:attrNameLst>
                                          <p:attrName>fillcolor</p:attrName>
                                        </p:attrNameLst>
                                      </p:cBhvr>
                                      <p:tavLst>
                                        <p:tav tm="0">
                                          <p:val>
                                            <p:clrVal>
                                              <a:schemeClr val="accent2"/>
                                            </p:clrVal>
                                          </p:val>
                                        </p:tav>
                                        <p:tav tm="50000">
                                          <p:val>
                                            <p:clrVal>
                                              <a:schemeClr val="hlink"/>
                                            </p:clrVal>
                                          </p:val>
                                        </p:tav>
                                      </p:tavLst>
                                    </p:anim>
                                    <p:set>
                                      <p:cBhvr>
                                        <p:cTn id="77" dur="80"/>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20" grpId="0"/>
      <p:bldP spid="38922" grpId="0"/>
      <p:bldP spid="38924" grpId="0"/>
      <p:bldP spid="38926" grpId="0"/>
      <p:bldP spid="38929" grpId="0" bldLvl="0"/>
      <p:bldP spid="38931" grpId="0" bldLvl="0" animBg="1"/>
      <p:bldP spid="3" grpId="0" bldLvl="0" animBg="1"/>
      <p:bldP spid="4" grpId="0" bldLvl="0" animBg="1"/>
      <p:bldP spid="6" grpId="0"/>
      <p:bldP spid="7"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847850" y="1557338"/>
            <a:ext cx="3932238" cy="470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矩形 13314"/>
          <p:cNvSpPr/>
          <p:nvPr/>
        </p:nvSpPr>
        <p:spPr>
          <a:xfrm>
            <a:off x="2697163" y="334963"/>
            <a:ext cx="6797675" cy="1076325"/>
          </a:xfrm>
          <a:prstGeom prst="rect">
            <a:avLst/>
          </a:prstGeom>
          <a:noFill/>
          <a:ln w="9525">
            <a:noFill/>
          </a:ln>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Tx/>
              <a:buNone/>
              <a:defRPr/>
            </a:pPr>
            <a:r>
              <a:rPr lang="zh-CN" altLang="en-US" sz="3200" b="1" noProof="1">
                <a:solidFill>
                  <a:srgbClr val="0000FF"/>
                </a:solidFill>
                <a:latin typeface="微软雅黑" panose="020B0503020204020204" pitchFamily="34" charset="-122"/>
                <a:ea typeface="微软雅黑" panose="020B0503020204020204" pitchFamily="34" charset="-122"/>
                <a:cs typeface="黑体" panose="02010609060101010101" charset="-122"/>
              </a:rPr>
              <a:t>八国联军司令、英国海军中将西摩尔（</a:t>
            </a:r>
            <a:r>
              <a:rPr lang="zh-CN" altLang="zh-CN" sz="3200" b="1" noProof="1">
                <a:solidFill>
                  <a:srgbClr val="0000FF"/>
                </a:solidFill>
                <a:latin typeface="微软雅黑" panose="020B0503020204020204" pitchFamily="34" charset="-122"/>
                <a:ea typeface="微软雅黑" panose="020B0503020204020204" pitchFamily="34" charset="-122"/>
                <a:cs typeface="黑体" panose="02010609060101010101" charset="-122"/>
              </a:rPr>
              <a:t>1840</a:t>
            </a:r>
            <a:r>
              <a:rPr lang="zh-CN" altLang="en-US" sz="3200" b="1" noProof="1">
                <a:solidFill>
                  <a:srgbClr val="0000FF"/>
                </a:solidFill>
                <a:latin typeface="微软雅黑" panose="020B0503020204020204" pitchFamily="34" charset="-122"/>
                <a:ea typeface="微软雅黑" panose="020B0503020204020204" pitchFamily="34" charset="-122"/>
                <a:cs typeface="黑体" panose="02010609060101010101" charset="-122"/>
              </a:rPr>
              <a:t>－</a:t>
            </a:r>
            <a:r>
              <a:rPr lang="zh-CN" altLang="zh-CN" sz="3200" b="1" noProof="1">
                <a:solidFill>
                  <a:srgbClr val="0000FF"/>
                </a:solidFill>
                <a:latin typeface="微软雅黑" panose="020B0503020204020204" pitchFamily="34" charset="-122"/>
                <a:ea typeface="微软雅黑" panose="020B0503020204020204" pitchFamily="34" charset="-122"/>
              </a:rPr>
              <a:t>1929</a:t>
            </a:r>
            <a:r>
              <a:rPr lang="zh-CN" altLang="en-US" sz="3200" b="1" noProof="1">
                <a:solidFill>
                  <a:srgbClr val="0000FF"/>
                </a:solidFill>
                <a:latin typeface="微软雅黑" panose="020B0503020204020204" pitchFamily="34" charset="-122"/>
                <a:ea typeface="微软雅黑" panose="020B0503020204020204" pitchFamily="34" charset="-122"/>
              </a:rPr>
              <a:t>）</a:t>
            </a:r>
            <a:endParaRPr lang="zh-CN" altLang="en-US" sz="3200" b="1" noProof="1">
              <a:solidFill>
                <a:srgbClr val="0000FF"/>
              </a:solidFill>
              <a:latin typeface="微软雅黑" panose="020B0503020204020204" pitchFamily="34" charset="-122"/>
              <a:ea typeface="微软雅黑" panose="020B0503020204020204" pitchFamily="34" charset="-122"/>
            </a:endParaRPr>
          </a:p>
        </p:txBody>
      </p:sp>
      <p:sp>
        <p:nvSpPr>
          <p:cNvPr id="13316" name="矩形 13315"/>
          <p:cNvSpPr/>
          <p:nvPr/>
        </p:nvSpPr>
        <p:spPr>
          <a:xfrm>
            <a:off x="6070600" y="1714818"/>
            <a:ext cx="4276725" cy="4615815"/>
          </a:xfrm>
          <a:prstGeom prst="rect">
            <a:avLst/>
          </a:prstGeom>
          <a:noFill/>
          <a:ln w="9525">
            <a:noFill/>
          </a:ln>
        </p:spPr>
        <p:txBody>
          <a:bodyPr anchor="ctr">
            <a:spAutoFit/>
          </a:bodyPr>
          <a:lstStyle/>
          <a:p>
            <a:pPr>
              <a:lnSpc>
                <a:spcPct val="150000"/>
              </a:lnSpc>
              <a:buFontTx/>
              <a:buNone/>
              <a:defRPr/>
            </a:pPr>
            <a:r>
              <a:rPr lang="zh-CN" altLang="en-US" sz="2800" b="1" noProof="1">
                <a:latin typeface="微软雅黑" panose="020B0503020204020204" pitchFamily="34" charset="-122"/>
                <a:ea typeface="微软雅黑" panose="020B0503020204020204" pitchFamily="34" charset="-122"/>
                <a:cs typeface="+mn-ea"/>
              </a:rPr>
              <a:t>    英国远东舰队司令，海军中将。经八国联军及列强驻天津领事授权，西摩尔于</a:t>
            </a:r>
            <a:r>
              <a:rPr lang="en-US" altLang="x-none" sz="2800" b="1" noProof="1">
                <a:latin typeface="微软雅黑" panose="020B0503020204020204" pitchFamily="34" charset="-122"/>
                <a:ea typeface="微软雅黑" panose="020B0503020204020204" pitchFamily="34" charset="-122"/>
                <a:cs typeface="+mn-ea"/>
              </a:rPr>
              <a:t>1900</a:t>
            </a:r>
            <a:r>
              <a:rPr lang="zh-CN" altLang="en-US" sz="2800" b="1" noProof="1">
                <a:latin typeface="微软雅黑" panose="020B0503020204020204" pitchFamily="34" charset="-122"/>
                <a:ea typeface="微软雅黑" panose="020B0503020204020204" pitchFamily="34" charset="-122"/>
                <a:cs typeface="+mn-ea"/>
              </a:rPr>
              <a:t>年</a:t>
            </a:r>
            <a:r>
              <a:rPr lang="en-US" altLang="x-none" sz="2800" b="1" noProof="1">
                <a:latin typeface="微软雅黑" panose="020B0503020204020204" pitchFamily="34" charset="-122"/>
                <a:ea typeface="微软雅黑" panose="020B0503020204020204" pitchFamily="34" charset="-122"/>
                <a:cs typeface="+mn-ea"/>
              </a:rPr>
              <a:t>6</a:t>
            </a:r>
            <a:r>
              <a:rPr lang="zh-CN" altLang="en-US" sz="2800" b="1" noProof="1">
                <a:latin typeface="微软雅黑" panose="020B0503020204020204" pitchFamily="34" charset="-122"/>
                <a:ea typeface="微软雅黑" panose="020B0503020204020204" pitchFamily="34" charset="-122"/>
                <a:cs typeface="+mn-ea"/>
              </a:rPr>
              <a:t>月</a:t>
            </a:r>
            <a:r>
              <a:rPr lang="en-US" altLang="x-none" sz="2800" b="1" noProof="1">
                <a:latin typeface="微软雅黑" panose="020B0503020204020204" pitchFamily="34" charset="-122"/>
                <a:ea typeface="微软雅黑" panose="020B0503020204020204" pitchFamily="34" charset="-122"/>
                <a:cs typeface="+mn-ea"/>
              </a:rPr>
              <a:t>10</a:t>
            </a:r>
            <a:r>
              <a:rPr lang="zh-CN" altLang="en-US" sz="2800" b="1" noProof="1">
                <a:latin typeface="微软雅黑" panose="020B0503020204020204" pitchFamily="34" charset="-122"/>
                <a:ea typeface="微软雅黑" panose="020B0503020204020204" pitchFamily="34" charset="-122"/>
                <a:cs typeface="+mn-ea"/>
              </a:rPr>
              <a:t>日凌晨，率</a:t>
            </a:r>
            <a:r>
              <a:rPr lang="en-US" altLang="x-none" sz="2800" b="1" noProof="1">
                <a:latin typeface="微软雅黑" panose="020B0503020204020204" pitchFamily="34" charset="-122"/>
                <a:ea typeface="微软雅黑" panose="020B0503020204020204" pitchFamily="34" charset="-122"/>
                <a:cs typeface="+mn-ea"/>
              </a:rPr>
              <a:t>2000</a:t>
            </a:r>
            <a:r>
              <a:rPr lang="zh-CN" altLang="en-US" sz="2800" b="1" noProof="1">
                <a:latin typeface="微软雅黑" panose="020B0503020204020204" pitchFamily="34" charset="-122"/>
                <a:ea typeface="微软雅黑" panose="020B0503020204020204" pitchFamily="34" charset="-122"/>
                <a:cs typeface="+mn-ea"/>
              </a:rPr>
              <a:t>兵力自塘沽下舰，兵锋直指北京，对中国不宣而战。</a:t>
            </a:r>
            <a:endParaRPr lang="zh-CN" altLang="en-US" sz="800" b="1" noProof="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 calcmode="lin" valueType="num">
                                      <p:cBhvr>
                                        <p:cTn id="7" dur="500" fill="hold"/>
                                        <p:tgtEl>
                                          <p:spTgt spid="13315"/>
                                        </p:tgtEl>
                                        <p:attrNameLst>
                                          <p:attrName>ppt_x</p:attrName>
                                        </p:attrNameLst>
                                      </p:cBhvr>
                                      <p:tavLst>
                                        <p:tav tm="0">
                                          <p:val>
                                            <p:strVal val="#ppt_x"/>
                                          </p:val>
                                        </p:tav>
                                        <p:tav tm="100000">
                                          <p:val>
                                            <p:strVal val="#ppt_x"/>
                                          </p:val>
                                        </p:tav>
                                      </p:tavLst>
                                    </p:anim>
                                    <p:anim calcmode="lin" valueType="num">
                                      <p:cBhvr>
                                        <p:cTn id="8" dur="500" fill="hold"/>
                                        <p:tgtEl>
                                          <p:spTgt spid="133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nodeType="clickEffect">
                                  <p:stCondLst>
                                    <p:cond delay="0"/>
                                  </p:stCondLst>
                                  <p:childTnLst>
                                    <p:set>
                                      <p:cBhvr>
                                        <p:cTn id="12" dur="1" fill="hold">
                                          <p:stCondLst>
                                            <p:cond delay="0"/>
                                          </p:stCondLst>
                                        </p:cTn>
                                        <p:tgtEl>
                                          <p:spTgt spid="13313"/>
                                        </p:tgtEl>
                                        <p:attrNameLst>
                                          <p:attrName>style.visibility</p:attrName>
                                        </p:attrNameLst>
                                      </p:cBhvr>
                                      <p:to>
                                        <p:strVal val="visible"/>
                                      </p:to>
                                    </p:set>
                                    <p:anim calcmode="lin" valueType="num">
                                      <p:cBhvr additive="base">
                                        <p:cTn id="13" dur="5000" fill="hold"/>
                                        <p:tgtEl>
                                          <p:spTgt spid="13313"/>
                                        </p:tgtEl>
                                        <p:attrNameLst>
                                          <p:attrName>ppt_x</p:attrName>
                                        </p:attrNameLst>
                                      </p:cBhvr>
                                      <p:tavLst>
                                        <p:tav tm="0">
                                          <p:val>
                                            <p:strVal val="#ppt_x"/>
                                          </p:val>
                                        </p:tav>
                                        <p:tav tm="100000">
                                          <p:val>
                                            <p:strVal val="#ppt_x"/>
                                          </p:val>
                                        </p:tav>
                                      </p:tavLst>
                                    </p:anim>
                                    <p:anim calcmode="lin" valueType="num">
                                      <p:cBhvr additive="base">
                                        <p:cTn id="14" dur="5000" fill="hold"/>
                                        <p:tgtEl>
                                          <p:spTgt spid="133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3316"/>
                                        </p:tgtEl>
                                        <p:attrNameLst>
                                          <p:attrName>style.visibility</p:attrName>
                                        </p:attrNameLst>
                                      </p:cBhvr>
                                      <p:to>
                                        <p:strVal val="visible"/>
                                      </p:to>
                                    </p:set>
                                    <p:animEffect transition="in" filter="blinds(horizontal)">
                                      <p:cBhvr>
                                        <p:cTn id="19" dur="5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2" descr="4">
            <a:hlinkClick r:id="rId1"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9786" y="1214422"/>
            <a:ext cx="6286513" cy="375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8" name="Text Box 3"/>
          <p:cNvSpPr txBox="1">
            <a:spLocks noChangeArrowheads="1"/>
          </p:cNvSpPr>
          <p:nvPr/>
        </p:nvSpPr>
        <p:spPr bwMode="auto">
          <a:xfrm>
            <a:off x="1595406" y="5357826"/>
            <a:ext cx="8642350" cy="95313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solidFill>
                  <a:schemeClr val="bg1"/>
                </a:solidFill>
                <a:latin typeface="微软雅黑" panose="020B0503020204020204" pitchFamily="34" charset="-122"/>
                <a:ea typeface="微软雅黑" panose="020B0503020204020204" pitchFamily="34" charset="-122"/>
              </a:rPr>
              <a:t>    1900</a:t>
            </a:r>
            <a:r>
              <a:rPr lang="zh-CN" altLang="en-US" sz="2800" b="1" dirty="0">
                <a:solidFill>
                  <a:schemeClr val="bg1"/>
                </a:solidFill>
                <a:latin typeface="微软雅黑" panose="020B0503020204020204" pitchFamily="34" charset="-122"/>
                <a:ea typeface="微软雅黑" panose="020B0503020204020204" pitchFamily="34" charset="-122"/>
              </a:rPr>
              <a:t>年</a:t>
            </a:r>
            <a:r>
              <a:rPr lang="en-US" altLang="zh-CN" sz="2800" b="1" dirty="0">
                <a:solidFill>
                  <a:schemeClr val="bg1"/>
                </a:solidFill>
                <a:latin typeface="微软雅黑" panose="020B0503020204020204" pitchFamily="34" charset="-122"/>
                <a:ea typeface="微软雅黑" panose="020B0503020204020204" pitchFamily="34" charset="-122"/>
              </a:rPr>
              <a:t>6</a:t>
            </a:r>
            <a:r>
              <a:rPr lang="zh-CN" altLang="en-US" sz="2800" b="1" dirty="0">
                <a:solidFill>
                  <a:schemeClr val="bg1"/>
                </a:solidFill>
                <a:latin typeface="微软雅黑" panose="020B0503020204020204" pitchFamily="34" charset="-122"/>
                <a:ea typeface="微软雅黑" panose="020B0503020204020204" pitchFamily="34" charset="-122"/>
              </a:rPr>
              <a:t>月，八国联军在英国海军中将西摩尔的率领下，从大沽登陆，挑起大规模的侵华战争。</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337"/>
                                        </p:tgtEl>
                                        <p:attrNameLst>
                                          <p:attrName>style.visibility</p:attrName>
                                        </p:attrNameLst>
                                      </p:cBhvr>
                                      <p:to>
                                        <p:strVal val="visible"/>
                                      </p:to>
                                    </p:set>
                                    <p:animEffect transition="in" filter="blinds(horizontal)">
                                      <p:cBhvr>
                                        <p:cTn id="7" dur="500"/>
                                        <p:tgtEl>
                                          <p:spTgt spid="14337"/>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4338"/>
                                        </p:tgtEl>
                                        <p:attrNameLst>
                                          <p:attrName>style.visibility</p:attrName>
                                        </p:attrNameLst>
                                      </p:cBhvr>
                                      <p:to>
                                        <p:strVal val="visible"/>
                                      </p:to>
                                    </p:set>
                                    <p:anim calcmode="discrete" valueType="clr">
                                      <p:cBhvr override="childStyle">
                                        <p:cTn id="12" dur="80"/>
                                        <p:tgtEl>
                                          <p:spTgt spid="14338"/>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4338"/>
                                        </p:tgtEl>
                                        <p:attrNameLst>
                                          <p:attrName>fillcolor</p:attrName>
                                        </p:attrNameLst>
                                      </p:cBhvr>
                                      <p:tavLst>
                                        <p:tav tm="0">
                                          <p:val>
                                            <p:clrVal>
                                              <a:schemeClr val="accent2"/>
                                            </p:clrVal>
                                          </p:val>
                                        </p:tav>
                                        <p:tav tm="50000">
                                          <p:val>
                                            <p:clrVal>
                                              <a:schemeClr val="hlink"/>
                                            </p:clrVal>
                                          </p:val>
                                        </p:tav>
                                      </p:tavLst>
                                    </p:anim>
                                    <p:set>
                                      <p:cBhvr>
                                        <p:cTn id="14" dur="80"/>
                                        <p:tgtEl>
                                          <p:spTgt spid="1433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bldLvl="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2" descr="八国联军进入大清门"/>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309654" y="285728"/>
            <a:ext cx="4882893" cy="386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2" name="Picture 2" descr="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67306" y="2786058"/>
            <a:ext cx="6151587" cy="383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5361"/>
                                        </p:tgtEl>
                                        <p:attrNameLst>
                                          <p:attrName>style.visibility</p:attrName>
                                        </p:attrNameLst>
                                      </p:cBhvr>
                                      <p:to>
                                        <p:strVal val="visible"/>
                                      </p:to>
                                    </p:set>
                                    <p:anim calcmode="lin" valueType="num">
                                      <p:cBhvr>
                                        <p:cTn id="7" dur="500"/>
                                        <p:tgtEl>
                                          <p:spTgt spid="15361"/>
                                        </p:tgtEl>
                                        <p:attrNameLst>
                                          <p:attrName>ppt_y</p:attrName>
                                        </p:attrNameLst>
                                      </p:cBhvr>
                                      <p:tavLst>
                                        <p:tav tm="0">
                                          <p:val>
                                            <p:strVal val="#ppt_y+#ppt_h*1.125000"/>
                                          </p:val>
                                        </p:tav>
                                        <p:tav tm="100000">
                                          <p:val>
                                            <p:strVal val="#ppt_y"/>
                                          </p:val>
                                        </p:tav>
                                      </p:tavLst>
                                    </p:anim>
                                    <p:animEffect transition="in" filter="wipe(up)">
                                      <p:cBhvr>
                                        <p:cTn id="8" dur="500"/>
                                        <p:tgtEl>
                                          <p:spTgt spid="15361"/>
                                        </p:tgtEl>
                                      </p:cBhvr>
                                    </p:animEffect>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15362"/>
                                        </p:tgtEl>
                                        <p:attrNameLst>
                                          <p:attrName>style.visibility</p:attrName>
                                        </p:attrNameLst>
                                      </p:cBhvr>
                                      <p:to>
                                        <p:strVal val="visible"/>
                                      </p:to>
                                    </p:set>
                                    <p:animEffect transition="in" filter="checkerboard(across)">
                                      <p:cBhvr>
                                        <p:cTn id="13" dur="5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图片 13321" descr="000300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452530" y="928670"/>
            <a:ext cx="4825676" cy="3588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2" name="文本框 13322"/>
          <p:cNvSpPr txBox="1">
            <a:spLocks noChangeArrowheads="1"/>
          </p:cNvSpPr>
          <p:nvPr/>
        </p:nvSpPr>
        <p:spPr bwMode="auto">
          <a:xfrm>
            <a:off x="1084015" y="4649977"/>
            <a:ext cx="558804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被八国联军炮火轰毁的北京正阳门</a:t>
            </a:r>
            <a:endParaRPr lang="zh-CN" altLang="en-US" sz="2800" b="1" dirty="0">
              <a:latin typeface="微软雅黑" panose="020B0503020204020204" pitchFamily="34" charset="-122"/>
              <a:ea typeface="微软雅黑" panose="020B0503020204020204" pitchFamily="34" charset="-122"/>
            </a:endParaRPr>
          </a:p>
        </p:txBody>
      </p:sp>
      <p:pic>
        <p:nvPicPr>
          <p:cNvPr id="15363" name="图片 13323" descr="0002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4908" y="1000107"/>
            <a:ext cx="3811480" cy="5410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文本框 13324"/>
          <p:cNvSpPr txBox="1">
            <a:spLocks noChangeArrowheads="1"/>
          </p:cNvSpPr>
          <p:nvPr/>
        </p:nvSpPr>
        <p:spPr bwMode="auto">
          <a:xfrm>
            <a:off x="3027164" y="5157192"/>
            <a:ext cx="3644900" cy="1308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微软雅黑" panose="020B0503020204020204" pitchFamily="34" charset="-122"/>
                <a:ea typeface="微软雅黑" panose="020B0503020204020204" pitchFamily="34" charset="-122"/>
              </a:rPr>
              <a:t>八国联军为炫耀武力，在紫禁城举行阅兵式。</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800" decel="100000"/>
                                        <p:tgtEl>
                                          <p:spTgt spid="15362"/>
                                        </p:tgtEl>
                                      </p:cBhvr>
                                    </p:animEffect>
                                    <p:anim calcmode="lin" valueType="num">
                                      <p:cBhvr>
                                        <p:cTn id="8" dur="800" decel="100000" fill="hold"/>
                                        <p:tgtEl>
                                          <p:spTgt spid="15362"/>
                                        </p:tgtEl>
                                        <p:attrNameLst>
                                          <p:attrName>style.rotation</p:attrName>
                                        </p:attrNameLst>
                                      </p:cBhvr>
                                      <p:tavLst>
                                        <p:tav tm="0">
                                          <p:val>
                                            <p:fltVal val="-90"/>
                                          </p:val>
                                        </p:tav>
                                        <p:tav tm="100000">
                                          <p:val>
                                            <p:fltVal val="0"/>
                                          </p:val>
                                        </p:tav>
                                      </p:tavLst>
                                    </p:anim>
                                    <p:anim calcmode="lin" valueType="num">
                                      <p:cBhvr>
                                        <p:cTn id="9" dur="800" decel="100000" fill="hold"/>
                                        <p:tgtEl>
                                          <p:spTgt spid="15362"/>
                                        </p:tgtEl>
                                        <p:attrNameLst>
                                          <p:attrName>ppt_x</p:attrName>
                                        </p:attrNameLst>
                                      </p:cBhvr>
                                      <p:tavLst>
                                        <p:tav tm="0">
                                          <p:val>
                                            <p:strVal val="#ppt_x+0.4"/>
                                          </p:val>
                                        </p:tav>
                                        <p:tav tm="100000">
                                          <p:val>
                                            <p:strVal val="#ppt_x-0.05"/>
                                          </p:val>
                                        </p:tav>
                                      </p:tavLst>
                                    </p:anim>
                                    <p:anim calcmode="lin" valueType="num">
                                      <p:cBhvr>
                                        <p:cTn id="10" dur="800" decel="100000" fill="hold"/>
                                        <p:tgtEl>
                                          <p:spTgt spid="1536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536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5362"/>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15361"/>
                                        </p:tgtEl>
                                        <p:attrNameLst>
                                          <p:attrName>style.visibility</p:attrName>
                                        </p:attrNameLst>
                                      </p:cBhvr>
                                      <p:to>
                                        <p:strVal val="visible"/>
                                      </p:to>
                                    </p:set>
                                    <p:animEffect transition="in" filter="fade">
                                      <p:cBhvr>
                                        <p:cTn id="15" dur="800" decel="100000"/>
                                        <p:tgtEl>
                                          <p:spTgt spid="15361"/>
                                        </p:tgtEl>
                                      </p:cBhvr>
                                    </p:animEffect>
                                    <p:anim calcmode="lin" valueType="num">
                                      <p:cBhvr>
                                        <p:cTn id="16" dur="800" decel="100000" fill="hold"/>
                                        <p:tgtEl>
                                          <p:spTgt spid="15361"/>
                                        </p:tgtEl>
                                        <p:attrNameLst>
                                          <p:attrName>style.rotation</p:attrName>
                                        </p:attrNameLst>
                                      </p:cBhvr>
                                      <p:tavLst>
                                        <p:tav tm="0">
                                          <p:val>
                                            <p:fltVal val="-90"/>
                                          </p:val>
                                        </p:tav>
                                        <p:tav tm="100000">
                                          <p:val>
                                            <p:fltVal val="0"/>
                                          </p:val>
                                        </p:tav>
                                      </p:tavLst>
                                    </p:anim>
                                    <p:anim calcmode="lin" valueType="num">
                                      <p:cBhvr>
                                        <p:cTn id="17" dur="800" decel="100000" fill="hold"/>
                                        <p:tgtEl>
                                          <p:spTgt spid="15361"/>
                                        </p:tgtEl>
                                        <p:attrNameLst>
                                          <p:attrName>ppt_x</p:attrName>
                                        </p:attrNameLst>
                                      </p:cBhvr>
                                      <p:tavLst>
                                        <p:tav tm="0">
                                          <p:val>
                                            <p:strVal val="#ppt_x+0.4"/>
                                          </p:val>
                                        </p:tav>
                                        <p:tav tm="100000">
                                          <p:val>
                                            <p:strVal val="#ppt_x-0.05"/>
                                          </p:val>
                                        </p:tav>
                                      </p:tavLst>
                                    </p:anim>
                                    <p:anim calcmode="lin" valueType="num">
                                      <p:cBhvr>
                                        <p:cTn id="18" dur="800" decel="100000" fill="hold"/>
                                        <p:tgtEl>
                                          <p:spTgt spid="15361"/>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5361"/>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5361"/>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nodeType="clickEffect">
                                  <p:stCondLst>
                                    <p:cond delay="0"/>
                                  </p:stCondLst>
                                  <p:childTnLst>
                                    <p:set>
                                      <p:cBhvr>
                                        <p:cTn id="24" dur="1" fill="hold">
                                          <p:stCondLst>
                                            <p:cond delay="0"/>
                                          </p:stCondLst>
                                        </p:cTn>
                                        <p:tgtEl>
                                          <p:spTgt spid="15363"/>
                                        </p:tgtEl>
                                        <p:attrNameLst>
                                          <p:attrName>style.visibility</p:attrName>
                                        </p:attrNameLst>
                                      </p:cBhvr>
                                      <p:to>
                                        <p:strVal val="visible"/>
                                      </p:to>
                                    </p:set>
                                    <p:animEffect transition="in" filter="fade">
                                      <p:cBhvr>
                                        <p:cTn id="25" dur="800" decel="100000"/>
                                        <p:tgtEl>
                                          <p:spTgt spid="15363"/>
                                        </p:tgtEl>
                                      </p:cBhvr>
                                    </p:animEffect>
                                    <p:anim calcmode="lin" valueType="num">
                                      <p:cBhvr>
                                        <p:cTn id="26" dur="800" decel="100000" fill="hold"/>
                                        <p:tgtEl>
                                          <p:spTgt spid="15363"/>
                                        </p:tgtEl>
                                        <p:attrNameLst>
                                          <p:attrName>style.rotation</p:attrName>
                                        </p:attrNameLst>
                                      </p:cBhvr>
                                      <p:tavLst>
                                        <p:tav tm="0">
                                          <p:val>
                                            <p:fltVal val="-90"/>
                                          </p:val>
                                        </p:tav>
                                        <p:tav tm="100000">
                                          <p:val>
                                            <p:fltVal val="0"/>
                                          </p:val>
                                        </p:tav>
                                      </p:tavLst>
                                    </p:anim>
                                    <p:anim calcmode="lin" valueType="num">
                                      <p:cBhvr>
                                        <p:cTn id="27" dur="800" decel="100000" fill="hold"/>
                                        <p:tgtEl>
                                          <p:spTgt spid="15363"/>
                                        </p:tgtEl>
                                        <p:attrNameLst>
                                          <p:attrName>ppt_x</p:attrName>
                                        </p:attrNameLst>
                                      </p:cBhvr>
                                      <p:tavLst>
                                        <p:tav tm="0">
                                          <p:val>
                                            <p:strVal val="#ppt_x+0.4"/>
                                          </p:val>
                                        </p:tav>
                                        <p:tav tm="100000">
                                          <p:val>
                                            <p:strVal val="#ppt_x-0.05"/>
                                          </p:val>
                                        </p:tav>
                                      </p:tavLst>
                                    </p:anim>
                                    <p:anim calcmode="lin" valueType="num">
                                      <p:cBhvr>
                                        <p:cTn id="28" dur="800" decel="100000" fill="hold"/>
                                        <p:tgtEl>
                                          <p:spTgt spid="15363"/>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15363"/>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15363"/>
                                        </p:tgtEl>
                                        <p:attrNameLst>
                                          <p:attrName>ppt_y</p:attrName>
                                        </p:attrNameLst>
                                      </p:cBhvr>
                                      <p:tavLst>
                                        <p:tav tm="0">
                                          <p:val>
                                            <p:strVal val="#ppt_y+0.1"/>
                                          </p:val>
                                        </p:tav>
                                        <p:tav tm="100000">
                                          <p:val>
                                            <p:strVal val="#ppt_y"/>
                                          </p:val>
                                        </p:tav>
                                      </p:tavLst>
                                    </p:anim>
                                  </p:childTnLst>
                                </p:cTn>
                              </p:par>
                              <p:par>
                                <p:cTn id="31" presetID="30" presetClass="entr" presetSubtype="0" fill="hold" grpId="0" nodeType="withEffect">
                                  <p:stCondLst>
                                    <p:cond delay="0"/>
                                  </p:stCondLst>
                                  <p:childTnLst>
                                    <p:set>
                                      <p:cBhvr>
                                        <p:cTn id="32" dur="1" fill="hold">
                                          <p:stCondLst>
                                            <p:cond delay="0"/>
                                          </p:stCondLst>
                                        </p:cTn>
                                        <p:tgtEl>
                                          <p:spTgt spid="15364"/>
                                        </p:tgtEl>
                                        <p:attrNameLst>
                                          <p:attrName>style.visibility</p:attrName>
                                        </p:attrNameLst>
                                      </p:cBhvr>
                                      <p:to>
                                        <p:strVal val="visible"/>
                                      </p:to>
                                    </p:set>
                                    <p:animEffect transition="in" filter="fade">
                                      <p:cBhvr>
                                        <p:cTn id="33" dur="800" decel="100000"/>
                                        <p:tgtEl>
                                          <p:spTgt spid="15364"/>
                                        </p:tgtEl>
                                      </p:cBhvr>
                                    </p:animEffect>
                                    <p:anim calcmode="lin" valueType="num">
                                      <p:cBhvr>
                                        <p:cTn id="34" dur="800" decel="100000" fill="hold"/>
                                        <p:tgtEl>
                                          <p:spTgt spid="15364"/>
                                        </p:tgtEl>
                                        <p:attrNameLst>
                                          <p:attrName>style.rotation</p:attrName>
                                        </p:attrNameLst>
                                      </p:cBhvr>
                                      <p:tavLst>
                                        <p:tav tm="0">
                                          <p:val>
                                            <p:fltVal val="-90"/>
                                          </p:val>
                                        </p:tav>
                                        <p:tav tm="100000">
                                          <p:val>
                                            <p:fltVal val="0"/>
                                          </p:val>
                                        </p:tav>
                                      </p:tavLst>
                                    </p:anim>
                                    <p:anim calcmode="lin" valueType="num">
                                      <p:cBhvr>
                                        <p:cTn id="35" dur="800" decel="100000" fill="hold"/>
                                        <p:tgtEl>
                                          <p:spTgt spid="15364"/>
                                        </p:tgtEl>
                                        <p:attrNameLst>
                                          <p:attrName>ppt_x</p:attrName>
                                        </p:attrNameLst>
                                      </p:cBhvr>
                                      <p:tavLst>
                                        <p:tav tm="0">
                                          <p:val>
                                            <p:strVal val="#ppt_x+0.4"/>
                                          </p:val>
                                        </p:tav>
                                        <p:tav tm="100000">
                                          <p:val>
                                            <p:strVal val="#ppt_x-0.05"/>
                                          </p:val>
                                        </p:tav>
                                      </p:tavLst>
                                    </p:anim>
                                    <p:anim calcmode="lin" valueType="num">
                                      <p:cBhvr>
                                        <p:cTn id="36" dur="800" decel="100000" fill="hold"/>
                                        <p:tgtEl>
                                          <p:spTgt spid="15364"/>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15364"/>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1536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图片 37891" descr="八国联军在紫禁城的乾清宫"/>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552700" y="558800"/>
            <a:ext cx="5669733" cy="4084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4" name="文本框 37893"/>
          <p:cNvSpPr txBox="1">
            <a:spLocks noChangeArrowheads="1"/>
          </p:cNvSpPr>
          <p:nvPr/>
        </p:nvSpPr>
        <p:spPr bwMode="auto">
          <a:xfrm>
            <a:off x="2166910" y="4929198"/>
            <a:ext cx="647700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200" b="1" dirty="0">
                <a:latin typeface="微软雅黑" panose="020B0503020204020204" pitchFamily="34" charset="-122"/>
                <a:ea typeface="微软雅黑" panose="020B0503020204020204" pitchFamily="34" charset="-122"/>
              </a:rPr>
              <a:t>八国联军在紫禁城的乾清宫</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7892"/>
                                        </p:tgtEl>
                                        <p:attrNameLst>
                                          <p:attrName>style.visibility</p:attrName>
                                        </p:attrNameLst>
                                      </p:cBhvr>
                                      <p:to>
                                        <p:strVal val="visible"/>
                                      </p:to>
                                    </p:set>
                                    <p:anim calcmode="lin" valueType="num">
                                      <p:cBhvr>
                                        <p:cTn id="7" dur="1" fill="hold"/>
                                        <p:tgtEl>
                                          <p:spTgt spid="37892"/>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7894"/>
                                        </p:tgtEl>
                                        <p:attrNameLst>
                                          <p:attrName>style.visibility</p:attrName>
                                        </p:attrNameLst>
                                      </p:cBhvr>
                                      <p:to>
                                        <p:strVal val="visible"/>
                                      </p:to>
                                    </p:set>
                                    <p:anim calcmode="lin" valueType="num">
                                      <p:cBhvr>
                                        <p:cTn id="12" dur="1" fill="hold"/>
                                        <p:tgtEl>
                                          <p:spTgt spid="3789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2" descr="http://img.ph.126.net/KEM94pjYa_L49VZZSiIfGA==/3244280581568499379.jpg">
            <a:hlinkClick r:id="rId1"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7638" y="1341438"/>
            <a:ext cx="6792912"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矩形 9"/>
          <p:cNvSpPr>
            <a:spLocks noChangeArrowheads="1"/>
          </p:cNvSpPr>
          <p:nvPr/>
        </p:nvSpPr>
        <p:spPr bwMode="auto">
          <a:xfrm>
            <a:off x="2917825" y="427038"/>
            <a:ext cx="635635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b="1" dirty="0">
                <a:latin typeface="文鼎中楷简" panose="020B0604020202020204"/>
                <a:ea typeface="微软雅黑" panose="020B0503020204020204" pitchFamily="34" charset="-122"/>
              </a:rPr>
              <a:t>八国联军的侵华暴行</a:t>
            </a:r>
            <a:endParaRPr lang="zh-CN" altLang="en-US" sz="3600" b="1" dirty="0">
              <a:latin typeface="文鼎中楷简" panose="020B0604020202020204"/>
              <a:ea typeface="微软雅黑" panose="020B0503020204020204" pitchFamily="34"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矩形 7197"/>
          <p:cNvSpPr>
            <a:spLocks noChangeArrowheads="1"/>
          </p:cNvSpPr>
          <p:nvPr/>
        </p:nvSpPr>
        <p:spPr bwMode="auto">
          <a:xfrm>
            <a:off x="1774825" y="560388"/>
            <a:ext cx="582723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rPr>
              <a:t>三、</a:t>
            </a:r>
            <a:r>
              <a:rPr lang="en-US" altLang="zh-CN" sz="40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rPr>
              <a:t>《</a:t>
            </a:r>
            <a:r>
              <a:rPr lang="zh-CN" altLang="en-US" sz="40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rPr>
              <a:t>辛丑条约</a:t>
            </a:r>
            <a:r>
              <a:rPr lang="en-US" altLang="zh-CN" sz="40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rPr>
              <a:t>》</a:t>
            </a:r>
            <a:r>
              <a:rPr lang="zh-CN" altLang="en-US" sz="40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rPr>
              <a:t>的签订</a:t>
            </a:r>
            <a:endParaRPr lang="zh-CN" altLang="zh-CN" sz="40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文本框 32770">
            <a:hlinkClick r:id="rId1" action="ppaction://hlinksldjump"/>
          </p:cNvPr>
          <p:cNvSpPr txBox="1">
            <a:spLocks noChangeArrowheads="1"/>
          </p:cNvSpPr>
          <p:nvPr/>
        </p:nvSpPr>
        <p:spPr bwMode="auto">
          <a:xfrm>
            <a:off x="2495550" y="1687513"/>
            <a:ext cx="244792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时间：</a:t>
            </a:r>
            <a:endParaRPr lang="zh-CN" altLang="en-US" sz="3200" b="1" dirty="0">
              <a:latin typeface="微软雅黑" panose="020B0503020204020204" pitchFamily="34" charset="-122"/>
              <a:ea typeface="微软雅黑" panose="020B0503020204020204" pitchFamily="34" charset="-122"/>
            </a:endParaRPr>
          </a:p>
        </p:txBody>
      </p:sp>
      <p:pic>
        <p:nvPicPr>
          <p:cNvPr id="5" name="图片 4" descr="xinchou"/>
          <p:cNvPicPr>
            <a:picLocks noChangeAspect="1" noChangeArrowheads="1"/>
          </p:cNvPicPr>
          <p:nvPr/>
        </p:nvPicPr>
        <p:blipFill>
          <a:blip r:embed="rId2">
            <a:extLst>
              <a:ext uri="{28A0092B-C50C-407E-A947-70E740481C1C}">
                <a14:useLocalDpi xmlns:a14="http://schemas.microsoft.com/office/drawing/2010/main" val="0"/>
              </a:ext>
            </a:extLst>
          </a:blip>
          <a:srcRect t="10268" b="5814"/>
          <a:stretch>
            <a:fillRect/>
          </a:stretch>
        </p:blipFill>
        <p:spPr bwMode="auto">
          <a:xfrm>
            <a:off x="3897313" y="3343275"/>
            <a:ext cx="4397375"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p:nvSpPr>
        <p:spPr>
          <a:xfrm>
            <a:off x="4238612" y="1714488"/>
            <a:ext cx="1728787" cy="583565"/>
          </a:xfrm>
          <a:prstGeom prst="rect">
            <a:avLst/>
          </a:prstGeom>
          <a:noFill/>
          <a:ln w="9525">
            <a:noFill/>
          </a:ln>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Tx/>
              <a:buNone/>
              <a:defRPr/>
            </a:pPr>
            <a:r>
              <a:rPr lang="zh-CN" altLang="zh-CN" sz="3200" b="1" noProof="1">
                <a:latin typeface="微软雅黑" panose="020B0503020204020204" pitchFamily="34" charset="-122"/>
                <a:ea typeface="微软雅黑" panose="020B0503020204020204" pitchFamily="34" charset="-122"/>
                <a:cs typeface="黑体" panose="02010609060101010101" charset="-122"/>
              </a:rPr>
              <a:t>1901</a:t>
            </a:r>
            <a:r>
              <a:rPr lang="zh-CN" altLang="en-US" sz="3200" b="1" noProof="1">
                <a:latin typeface="微软雅黑" panose="020B0503020204020204" pitchFamily="34" charset="-122"/>
                <a:ea typeface="微软雅黑" panose="020B0503020204020204" pitchFamily="34" charset="-122"/>
                <a:cs typeface="黑体" panose="02010609060101010101" charset="-122"/>
              </a:rPr>
              <a:t>年</a:t>
            </a:r>
            <a:endParaRPr lang="zh-CN" altLang="en-US" sz="3200" b="1" noProof="1">
              <a:latin typeface="微软雅黑" panose="020B0503020204020204" pitchFamily="34" charset="-122"/>
              <a:ea typeface="微软雅黑" panose="020B0503020204020204" pitchFamily="34" charset="-122"/>
              <a:cs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0"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800" decel="100000"/>
                                        <p:tgtEl>
                                          <p:spTgt spid="6"/>
                                        </p:tgtEl>
                                      </p:cBhvr>
                                    </p:animEffect>
                                    <p:anim calcmode="lin" valueType="num">
                                      <p:cBhvr>
                                        <p:cTn id="12" dur="800" decel="100000" fill="hold"/>
                                        <p:tgtEl>
                                          <p:spTgt spid="6"/>
                                        </p:tgtEl>
                                        <p:attrNameLst>
                                          <p:attrName>style.rotation</p:attrName>
                                        </p:attrNameLst>
                                      </p:cBhvr>
                                      <p:tavLst>
                                        <p:tav tm="0">
                                          <p:val>
                                            <p:fltVal val="-90"/>
                                          </p:val>
                                        </p:tav>
                                        <p:tav tm="100000">
                                          <p:val>
                                            <p:fltVal val="0"/>
                                          </p:val>
                                        </p:tav>
                                      </p:tavLst>
                                    </p:anim>
                                    <p:anim calcmode="lin" valueType="num">
                                      <p:cBhvr>
                                        <p:cTn id="13" dur="800" decel="100000" fill="hold"/>
                                        <p:tgtEl>
                                          <p:spTgt spid="6"/>
                                        </p:tgtEl>
                                        <p:attrNameLst>
                                          <p:attrName>ppt_x</p:attrName>
                                        </p:attrNameLst>
                                      </p:cBhvr>
                                      <p:tavLst>
                                        <p:tav tm="0">
                                          <p:val>
                                            <p:strVal val="#ppt_x+0.4"/>
                                          </p:val>
                                        </p:tav>
                                        <p:tav tm="100000">
                                          <p:val>
                                            <p:strVal val="#ppt_x-0.05"/>
                                          </p:val>
                                        </p:tav>
                                      </p:tavLst>
                                    </p:anim>
                                    <p:anim calcmode="lin" valueType="num">
                                      <p:cBhvr>
                                        <p:cTn id="14" dur="800" decel="100000" fill="hold"/>
                                        <p:tgtEl>
                                          <p:spTgt spid="6"/>
                                        </p:tgtEl>
                                        <p:attrNameLst>
                                          <p:attrName>ppt_y</p:attrName>
                                        </p:attrNameLst>
                                      </p:cBhvr>
                                      <p:tavLst>
                                        <p:tav tm="0">
                                          <p:val>
                                            <p:strVal val="#ppt_y-0.4"/>
                                          </p:val>
                                        </p:tav>
                                        <p:tav tm="100000">
                                          <p:val>
                                            <p:strVal val="#ppt_y+0.1"/>
                                          </p:val>
                                        </p:tav>
                                      </p:tavLst>
                                    </p:anim>
                                    <p:anim calcmode="lin" valueType="num">
                                      <p:cBhvr>
                                        <p:cTn id="15"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16"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1"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770" decel="100000"/>
                                        <p:tgtEl>
                                          <p:spTgt spid="5"/>
                                        </p:tgtEl>
                                      </p:cBhvr>
                                    </p:animEffect>
                                    <p:animScale>
                                      <p:cBhvr>
                                        <p:cTn id="22" dur="770" decel="100000"/>
                                        <p:tgtEl>
                                          <p:spTgt spid="5"/>
                                        </p:tgtEl>
                                      </p:cBhvr>
                                      <p:from x="10000" y="10000"/>
                                      <p:to x="200000" y="450000"/>
                                    </p:animScale>
                                    <p:animScale>
                                      <p:cBhvr>
                                        <p:cTn id="23" dur="1230" accel="100000" fill="hold">
                                          <p:stCondLst>
                                            <p:cond delay="770"/>
                                          </p:stCondLst>
                                        </p:cTn>
                                        <p:tgtEl>
                                          <p:spTgt spid="5"/>
                                        </p:tgtEl>
                                      </p:cBhvr>
                                      <p:from x="200000" y="450000"/>
                                      <p:to x="100000" y="100000"/>
                                    </p:animScale>
                                    <p:set>
                                      <p:cBhvr>
                                        <p:cTn id="24" dur="770" fill="hold"/>
                                        <p:tgtEl>
                                          <p:spTgt spid="5"/>
                                        </p:tgtEl>
                                        <p:attrNameLst>
                                          <p:attrName>ppt_x</p:attrName>
                                        </p:attrNameLst>
                                      </p:cBhvr>
                                      <p:to>
                                        <p:strVal val="(0.5)"/>
                                      </p:to>
                                    </p:set>
                                    <p:anim from="(0.5)" to="(#ppt_x)" calcmode="lin" valueType="num">
                                      <p:cBhvr>
                                        <p:cTn id="25" dur="1230" accel="100000" fill="hold">
                                          <p:stCondLst>
                                            <p:cond delay="770"/>
                                          </p:stCondLst>
                                        </p:cTn>
                                        <p:tgtEl>
                                          <p:spTgt spid="5"/>
                                        </p:tgtEl>
                                        <p:attrNameLst>
                                          <p:attrName>ppt_x</p:attrName>
                                        </p:attrNameLst>
                                      </p:cBhvr>
                                    </p:anim>
                                    <p:set>
                                      <p:cBhvr>
                                        <p:cTn id="26" dur="770" fill="hold"/>
                                        <p:tgtEl>
                                          <p:spTgt spid="5"/>
                                        </p:tgtEl>
                                        <p:attrNameLst>
                                          <p:attrName>ppt_y</p:attrName>
                                        </p:attrNameLst>
                                      </p:cBhvr>
                                      <p:to>
                                        <p:strVal val="(#ppt_y+0.4)"/>
                                      </p:to>
                                    </p:set>
                                    <p:anim from="(#ppt_y+0.4)" to="(#ppt_y)" calcmode="lin" valueType="num">
                                      <p:cBhvr>
                                        <p:cTn id="27" dur="1230" accel="100000" fill="hold">
                                          <p:stCondLst>
                                            <p:cond delay="770"/>
                                          </p:stCondLst>
                                        </p:cTn>
                                        <p:tgtEl>
                                          <p:spTgt spid="5"/>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图片 34817" descr="13"/>
          <p:cNvPicPr>
            <a:picLocks noChangeAspect="1" noChangeArrowheads="1"/>
          </p:cNvPicPr>
          <p:nvPr/>
        </p:nvPicPr>
        <p:blipFill>
          <a:blip r:embed="rId1">
            <a:extLst>
              <a:ext uri="{28A0092B-C50C-407E-A947-70E740481C1C}">
                <a14:useLocalDpi xmlns:a14="http://schemas.microsoft.com/office/drawing/2010/main" val="0"/>
              </a:ext>
            </a:extLst>
          </a:blip>
          <a:srcRect b="6396"/>
          <a:stretch>
            <a:fillRect/>
          </a:stretch>
        </p:blipFill>
        <p:spPr bwMode="auto">
          <a:xfrm>
            <a:off x="2309786" y="571480"/>
            <a:ext cx="7131931" cy="3382963"/>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4819" name="矩形 34818"/>
          <p:cNvSpPr>
            <a:spLocks noChangeArrowheads="1"/>
          </p:cNvSpPr>
          <p:nvPr/>
        </p:nvSpPr>
        <p:spPr bwMode="auto">
          <a:xfrm>
            <a:off x="1881158" y="4214818"/>
            <a:ext cx="8642350" cy="224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50000"/>
              </a:lnSpc>
            </a:pP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辛丑条约</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签订图</a:t>
            </a:r>
            <a:endParaRPr lang="zh-CN" altLang="en-US" sz="2400" dirty="0">
              <a:latin typeface="微软雅黑" panose="020B0503020204020204" pitchFamily="34" charset="-122"/>
              <a:ea typeface="微软雅黑" panose="020B0503020204020204" pitchFamily="34" charset="-122"/>
            </a:endParaRPr>
          </a:p>
          <a:p>
            <a:pPr>
              <a:lnSpc>
                <a:spcPct val="150000"/>
              </a:lnSpc>
            </a:pPr>
            <a:r>
              <a:rPr lang="zh-CN" altLang="en-US" sz="2400" dirty="0">
                <a:latin typeface="微软雅黑" panose="020B0503020204020204" pitchFamily="34" charset="-122"/>
                <a:ea typeface="微软雅黑" panose="020B0503020204020204" pitchFamily="34" charset="-122"/>
              </a:rPr>
              <a:t>　　</a:t>
            </a:r>
            <a:r>
              <a:rPr lang="en-US" altLang="zh-CN" sz="2400" dirty="0">
                <a:latin typeface="微软雅黑" panose="020B0503020204020204" pitchFamily="34" charset="-122"/>
                <a:ea typeface="微软雅黑" panose="020B0503020204020204" pitchFamily="34" charset="-122"/>
              </a:rPr>
              <a:t>1901</a:t>
            </a:r>
            <a:r>
              <a:rPr lang="zh-CN" altLang="en-US" sz="2400" dirty="0">
                <a:latin typeface="微软雅黑" panose="020B0503020204020204" pitchFamily="34" charset="-122"/>
                <a:ea typeface="微软雅黑" panose="020B0503020204020204" pitchFamily="34" charset="-122"/>
              </a:rPr>
              <a:t>年</a:t>
            </a:r>
            <a:r>
              <a:rPr lang="en-US" altLang="zh-CN" sz="2400" dirty="0">
                <a:latin typeface="微软雅黑" panose="020B0503020204020204" pitchFamily="34" charset="-122"/>
                <a:ea typeface="微软雅黑" panose="020B0503020204020204" pitchFamily="34" charset="-122"/>
              </a:rPr>
              <a:t>9</a:t>
            </a:r>
            <a:r>
              <a:rPr lang="zh-CN" altLang="en-US" sz="2400" dirty="0">
                <a:latin typeface="微软雅黑" panose="020B0503020204020204" pitchFamily="34" charset="-122"/>
                <a:ea typeface="微软雅黑" panose="020B0503020204020204" pitchFamily="34" charset="-122"/>
              </a:rPr>
              <a:t>月</a:t>
            </a:r>
            <a:r>
              <a:rPr lang="en-US" altLang="zh-CN" sz="2400" dirty="0">
                <a:latin typeface="微软雅黑" panose="020B0503020204020204" pitchFamily="34" charset="-122"/>
                <a:ea typeface="微软雅黑" panose="020B0503020204020204" pitchFamily="34" charset="-122"/>
              </a:rPr>
              <a:t>7</a:t>
            </a:r>
            <a:r>
              <a:rPr lang="zh-CN" altLang="en-US" sz="2400" dirty="0">
                <a:latin typeface="微软雅黑" panose="020B0503020204020204" pitchFamily="34" charset="-122"/>
                <a:ea typeface="微软雅黑" panose="020B0503020204020204" pitchFamily="34" charset="-122"/>
              </a:rPr>
              <a:t>日清政府与德、俄、英、法等十一个帝国主义国家签订了空前丧权辱国的</a:t>
            </a:r>
            <a:r>
              <a:rPr lang="en-US" altLang="zh-CN" sz="2400" dirty="0">
                <a:latin typeface="微软雅黑" panose="020B0503020204020204" pitchFamily="34" charset="-122"/>
                <a:ea typeface="微软雅黑" panose="020B0503020204020204" pitchFamily="34" charset="-122"/>
              </a:rPr>
              <a:t>《</a:t>
            </a:r>
            <a:r>
              <a:rPr lang="zh-CN" altLang="en-US" sz="2400" dirty="0">
                <a:latin typeface="微软雅黑" panose="020B0503020204020204" pitchFamily="34" charset="-122"/>
                <a:ea typeface="微软雅黑" panose="020B0503020204020204" pitchFamily="34" charset="-122"/>
              </a:rPr>
              <a:t>辛丑条约</a:t>
            </a:r>
            <a:r>
              <a:rPr lang="en-US" altLang="zh-CN" sz="2400" dirty="0">
                <a:latin typeface="微软雅黑" panose="020B0503020204020204" pitchFamily="34" charset="-122"/>
                <a:ea typeface="微软雅黑" panose="020B0503020204020204" pitchFamily="34" charset="-122"/>
              </a:rPr>
              <a:t>》</a:t>
            </a:r>
            <a:r>
              <a:rPr lang="zh-CN" altLang="en-US" sz="2400" dirty="0">
                <a:latin typeface="微软雅黑" panose="020B0503020204020204" pitchFamily="34" charset="-122"/>
                <a:ea typeface="微软雅黑" panose="020B0503020204020204" pitchFamily="34" charset="-122"/>
              </a:rPr>
              <a:t>。这就是李鸿章和庆亲王奕劻代表清政府与各国列强签约时的情景。</a:t>
            </a: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fade">
                                      <p:cBhvr>
                                        <p:cTn id="7" dur="800" decel="100000"/>
                                        <p:tgtEl>
                                          <p:spTgt spid="19457"/>
                                        </p:tgtEl>
                                      </p:cBhvr>
                                    </p:animEffect>
                                    <p:anim calcmode="lin" valueType="num">
                                      <p:cBhvr>
                                        <p:cTn id="8" dur="800" decel="100000" fill="hold"/>
                                        <p:tgtEl>
                                          <p:spTgt spid="19457"/>
                                        </p:tgtEl>
                                        <p:attrNameLst>
                                          <p:attrName>style.rotation</p:attrName>
                                        </p:attrNameLst>
                                      </p:cBhvr>
                                      <p:tavLst>
                                        <p:tav tm="0">
                                          <p:val>
                                            <p:fltVal val="-90"/>
                                          </p:val>
                                        </p:tav>
                                        <p:tav tm="100000">
                                          <p:val>
                                            <p:fltVal val="0"/>
                                          </p:val>
                                        </p:tav>
                                      </p:tavLst>
                                    </p:anim>
                                    <p:anim calcmode="lin" valueType="num">
                                      <p:cBhvr>
                                        <p:cTn id="9" dur="800" decel="100000" fill="hold"/>
                                        <p:tgtEl>
                                          <p:spTgt spid="19457"/>
                                        </p:tgtEl>
                                        <p:attrNameLst>
                                          <p:attrName>ppt_x</p:attrName>
                                        </p:attrNameLst>
                                      </p:cBhvr>
                                      <p:tavLst>
                                        <p:tav tm="0">
                                          <p:val>
                                            <p:strVal val="#ppt_x+0.4"/>
                                          </p:val>
                                        </p:tav>
                                        <p:tav tm="100000">
                                          <p:val>
                                            <p:strVal val="#ppt_x-0.05"/>
                                          </p:val>
                                        </p:tav>
                                      </p:tavLst>
                                    </p:anim>
                                    <p:anim calcmode="lin" valueType="num">
                                      <p:cBhvr>
                                        <p:cTn id="10" dur="800" decel="100000" fill="hold"/>
                                        <p:tgtEl>
                                          <p:spTgt spid="1945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945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945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34819"/>
                                        </p:tgtEl>
                                        <p:attrNameLst>
                                          <p:attrName>style.visibility</p:attrName>
                                        </p:attrNameLst>
                                      </p:cBhvr>
                                      <p:to>
                                        <p:strVal val="visible"/>
                                      </p:to>
                                    </p:set>
                                    <p:anim calcmode="discrete" valueType="clr">
                                      <p:cBhvr override="childStyle">
                                        <p:cTn id="17" dur="80"/>
                                        <p:tgtEl>
                                          <p:spTgt spid="34819"/>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34819"/>
                                        </p:tgtEl>
                                        <p:attrNameLst>
                                          <p:attrName>fillcolor</p:attrName>
                                        </p:attrNameLst>
                                      </p:cBhvr>
                                      <p:tavLst>
                                        <p:tav tm="0">
                                          <p:val>
                                            <p:clrVal>
                                              <a:schemeClr val="accent2"/>
                                            </p:clrVal>
                                          </p:val>
                                        </p:tav>
                                        <p:tav tm="50000">
                                          <p:val>
                                            <p:clrVal>
                                              <a:schemeClr val="hlink"/>
                                            </p:clrVal>
                                          </p:val>
                                        </p:tav>
                                      </p:tavLst>
                                    </p:anim>
                                    <p:set>
                                      <p:cBhvr>
                                        <p:cTn id="19" dur="80"/>
                                        <p:tgtEl>
                                          <p:spTgt spid="3481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30" name="表格 48129"/>
          <p:cNvGraphicFramePr/>
          <p:nvPr/>
        </p:nvGraphicFramePr>
        <p:xfrm>
          <a:off x="1992313" y="1565870"/>
          <a:ext cx="8135620" cy="4681220"/>
        </p:xfrm>
        <a:graphic>
          <a:graphicData uri="http://schemas.openxmlformats.org/drawingml/2006/table">
            <a:tbl>
              <a:tblPr>
                <a:tableStyleId>{BC89EF96-8CEA-46FF-86C4-4CE0E7609802}</a:tableStyleId>
              </a:tblPr>
              <a:tblGrid>
                <a:gridCol w="1222375"/>
                <a:gridCol w="3201670"/>
                <a:gridCol w="2134870"/>
                <a:gridCol w="1576705"/>
              </a:tblGrid>
              <a:tr h="586105">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3200" b="1" dirty="0">
                        <a:solidFill>
                          <a:srgbClr val="0000FF"/>
                        </a:solidFill>
                        <a:latin typeface="微软雅黑" panose="020B0503020204020204" pitchFamily="34" charset="-122"/>
                        <a:ea typeface="微软雅黑" panose="020B0503020204020204" pitchFamily="34" charset="-122"/>
                      </a:endParaRPr>
                    </a:p>
                  </a:txBody>
                  <a:tcPr/>
                </a:tc>
                <a:tc>
                  <a:txBody>
                    <a:bodyPr/>
                    <a:lstStyle/>
                    <a:p>
                      <a:pPr marL="0" lvl="0" indent="0" algn="ctr" eaLnBrk="1" hangingPunct="1">
                        <a:spcBef>
                          <a:spcPct val="20000"/>
                        </a:spcBef>
                        <a:buClr>
                          <a:schemeClr val="hlink"/>
                        </a:buClr>
                        <a:buSzPct val="75000"/>
                        <a:buFont typeface="Wingdings" panose="05000000000000000000" pitchFamily="2" charset="2"/>
                        <a:buNone/>
                      </a:pPr>
                      <a:r>
                        <a:rPr lang="zh-CN" altLang="en-US" sz="2800" b="1" kern="1200" dirty="0">
                          <a:solidFill>
                            <a:schemeClr val="tx1"/>
                          </a:solidFill>
                          <a:latin typeface="微软雅黑" panose="020B0503020204020204" pitchFamily="34" charset="-122"/>
                          <a:ea typeface="微软雅黑" panose="020B0503020204020204" pitchFamily="34" charset="-122"/>
                          <a:cs typeface="+mn-cs"/>
                        </a:rPr>
                        <a:t>内 容</a:t>
                      </a:r>
                      <a:r>
                        <a:rPr lang="zh-CN" altLang="en-US" sz="3200" b="1" dirty="0">
                          <a:solidFill>
                            <a:schemeClr val="tx1"/>
                          </a:solidFill>
                          <a:latin typeface="微软雅黑" panose="020B0503020204020204" pitchFamily="34" charset="-122"/>
                          <a:ea typeface="微软雅黑" panose="020B0503020204020204" pitchFamily="34" charset="-122"/>
                        </a:rPr>
                        <a:t> </a:t>
                      </a:r>
                      <a:endParaRPr lang="zh-CN" altLang="en-US" sz="3200" b="1" dirty="0">
                        <a:solidFill>
                          <a:schemeClr val="tx1"/>
                        </a:solidFill>
                        <a:latin typeface="微软雅黑" panose="020B0503020204020204" pitchFamily="34" charset="-122"/>
                        <a:ea typeface="微软雅黑" panose="020B0503020204020204" pitchFamily="34" charset="-122"/>
                      </a:endParaRPr>
                    </a:p>
                  </a:txBody>
                  <a:tcPr/>
                </a:tc>
                <a:tc gridSpan="2">
                  <a:txBody>
                    <a:bodyPr/>
                    <a:lstStyle/>
                    <a:p>
                      <a:pPr marL="0" lvl="0" indent="0" algn="l" rtl="0" eaLnBrk="1" fontAlgn="base" hangingPunct="1">
                        <a:spcBef>
                          <a:spcPct val="0"/>
                        </a:spcBef>
                        <a:spcAft>
                          <a:spcPct val="0"/>
                        </a:spcAft>
                        <a:buClr>
                          <a:schemeClr val="hlink"/>
                        </a:buClr>
                        <a:buSzPct val="75000"/>
                        <a:buFont typeface="Arial" panose="020B0604020202020204" pitchFamily="34" charset="0"/>
                        <a:buNone/>
                      </a:pPr>
                      <a:r>
                        <a:rPr lang="zh-CN" altLang="en-US" sz="2800" b="1" kern="1200" dirty="0">
                          <a:solidFill>
                            <a:schemeClr val="tx1"/>
                          </a:solidFill>
                          <a:latin typeface="微软雅黑" panose="020B0503020204020204" pitchFamily="34" charset="-122"/>
                          <a:ea typeface="微软雅黑" panose="020B0503020204020204" pitchFamily="34" charset="-122"/>
                          <a:cs typeface="+mn-cs"/>
                        </a:rPr>
                        <a:t>危害及影响</a:t>
                      </a:r>
                      <a:endParaRPr lang="zh-CN" altLang="en-US" sz="2800" b="1" kern="1200" dirty="0">
                        <a:solidFill>
                          <a:schemeClr val="tx1"/>
                        </a:solidFill>
                        <a:latin typeface="微软雅黑" panose="020B0503020204020204" pitchFamily="34" charset="-122"/>
                        <a:ea typeface="微软雅黑" panose="020B0503020204020204" pitchFamily="34" charset="-122"/>
                        <a:cs typeface="+mn-cs"/>
                      </a:endParaRPr>
                    </a:p>
                  </a:txBody>
                  <a:tcPr/>
                </a:tc>
                <a:tc hMerge="1">
                  <a:tcPr>
                    <a:lnR w="57150" cap="flat" cmpd="sng">
                      <a:solidFill>
                        <a:schemeClr val="tx1"/>
                      </a:solidFill>
                      <a:prstDash val="solid"/>
                      <a:headEnd type="none" w="med" len="med"/>
                      <a:tailEnd type="none" w="med" len="med"/>
                    </a:lnR>
                    <a:lnT w="57150" cap="flat" cmpd="sng">
                      <a:solidFill>
                        <a:schemeClr val="tx1"/>
                      </a:solidFill>
                      <a:prstDash val="solid"/>
                      <a:headEnd type="none" w="med" len="med"/>
                      <a:tailEnd type="none" w="med" len="med"/>
                    </a:lnT>
                    <a:lnB w="57150" cap="flat" cmpd="sng">
                      <a:solidFill>
                        <a:schemeClr val="tx1"/>
                      </a:solidFill>
                      <a:prstDash val="solid"/>
                      <a:headEnd type="none" w="med" len="med"/>
                      <a:tailEnd type="none" w="med" len="med"/>
                    </a:lnB>
                  </a:tcPr>
                </a:tc>
              </a:tr>
              <a:tr h="958850">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pitchFamily="34" charset="-122"/>
                        <a:ea typeface="微软雅黑" panose="020B0503020204020204" pitchFamily="3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pitchFamily="34" charset="-122"/>
                        <a:ea typeface="微软雅黑" panose="020B0503020204020204" pitchFamily="3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pitchFamily="34" charset="-122"/>
                        <a:ea typeface="微软雅黑" panose="020B0503020204020204" pitchFamily="34" charset="-122"/>
                      </a:endParaRPr>
                    </a:p>
                  </a:txBody>
                  <a:tcPr/>
                </a:tc>
                <a:tc rowSpan="4">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pitchFamily="34" charset="-122"/>
                        <a:ea typeface="微软雅黑" panose="020B0503020204020204" pitchFamily="34" charset="-122"/>
                      </a:endParaRPr>
                    </a:p>
                  </a:txBody>
                  <a:tcPr/>
                </a:tc>
              </a:tr>
              <a:tr h="1064260">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pitchFamily="34" charset="-122"/>
                        <a:ea typeface="微软雅黑" panose="020B0503020204020204" pitchFamily="3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pitchFamily="34" charset="-122"/>
                        <a:ea typeface="微软雅黑" panose="020B0503020204020204" pitchFamily="3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pitchFamily="34" charset="-122"/>
                        <a:ea typeface="微软雅黑" panose="020B0503020204020204" pitchFamily="34" charset="-122"/>
                      </a:endParaRPr>
                    </a:p>
                  </a:txBody>
                  <a:tcPr/>
                </a:tc>
                <a:tc vMerge="1">
                  <a:tcPr>
                    <a:lnL w="57150" cap="flat" cmpd="sng">
                      <a:solidFill>
                        <a:schemeClr val="tx1"/>
                      </a:solidFill>
                      <a:prstDash val="solid"/>
                      <a:headEnd type="none" w="med" len="med"/>
                      <a:tailEnd type="none" w="med" len="med"/>
                    </a:lnL>
                    <a:lnR w="57150" cap="flat" cmpd="sng">
                      <a:solidFill>
                        <a:schemeClr val="tx1"/>
                      </a:solidFill>
                      <a:prstDash val="solid"/>
                      <a:headEnd type="none" w="med" len="med"/>
                      <a:tailEnd type="none" w="med" len="med"/>
                    </a:lnR>
                  </a:tcPr>
                </a:tc>
              </a:tr>
              <a:tr h="1089025">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pitchFamily="34" charset="-122"/>
                        <a:ea typeface="微软雅黑" panose="020B0503020204020204" pitchFamily="3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pitchFamily="34" charset="-122"/>
                        <a:ea typeface="微软雅黑" panose="020B0503020204020204" pitchFamily="3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pitchFamily="34" charset="-122"/>
                        <a:ea typeface="微软雅黑" panose="020B0503020204020204" pitchFamily="34" charset="-122"/>
                      </a:endParaRPr>
                    </a:p>
                  </a:txBody>
                  <a:tcPr/>
                </a:tc>
                <a:tc vMerge="1">
                  <a:tcPr>
                    <a:lnL w="57150" cap="flat" cmpd="sng">
                      <a:solidFill>
                        <a:schemeClr val="tx1"/>
                      </a:solidFill>
                      <a:prstDash val="solid"/>
                      <a:headEnd type="none" w="med" len="med"/>
                      <a:tailEnd type="none" w="med" len="med"/>
                    </a:lnL>
                    <a:lnR w="57150" cap="flat" cmpd="sng">
                      <a:solidFill>
                        <a:schemeClr val="tx1"/>
                      </a:solidFill>
                      <a:prstDash val="solid"/>
                      <a:headEnd type="none" w="med" len="med"/>
                      <a:tailEnd type="none" w="med" len="med"/>
                    </a:lnR>
                  </a:tcPr>
                </a:tc>
              </a:tr>
              <a:tr h="982980">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pitchFamily="34" charset="-122"/>
                        <a:ea typeface="微软雅黑" panose="020B0503020204020204" pitchFamily="3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pitchFamily="34" charset="-122"/>
                        <a:ea typeface="微软雅黑" panose="020B0503020204020204" pitchFamily="34" charset="-122"/>
                      </a:endParaRPr>
                    </a:p>
                  </a:txBody>
                  <a:tcPr/>
                </a:tc>
                <a:tc>
                  <a:txBody>
                    <a:bodyPr/>
                    <a:lstStyle/>
                    <a:p>
                      <a:pPr marL="0" lvl="0" indent="0" eaLnBrk="1" hangingPunct="1">
                        <a:spcBef>
                          <a:spcPct val="20000"/>
                        </a:spcBef>
                        <a:buClr>
                          <a:schemeClr val="hlink"/>
                        </a:buClr>
                        <a:buSzPct val="75000"/>
                        <a:buFont typeface="Wingdings" panose="05000000000000000000" pitchFamily="2" charset="2"/>
                        <a:buNone/>
                      </a:pPr>
                      <a:endParaRPr lang="zh-CN" altLang="en-US" sz="2800" b="1" dirty="0">
                        <a:latin typeface="微软雅黑" panose="020B0503020204020204" pitchFamily="34" charset="-122"/>
                        <a:ea typeface="微软雅黑" panose="020B0503020204020204" pitchFamily="34" charset="-122"/>
                      </a:endParaRPr>
                    </a:p>
                  </a:txBody>
                  <a:tcPr/>
                </a:tc>
                <a:tc vMerge="1">
                  <a:tcPr>
                    <a:lnL w="57150" cap="flat" cmpd="sng">
                      <a:solidFill>
                        <a:schemeClr val="tx1"/>
                      </a:solidFill>
                      <a:prstDash val="solid"/>
                      <a:headEnd type="none" w="med" len="med"/>
                      <a:tailEnd type="none" w="med" len="med"/>
                    </a:lnL>
                    <a:lnR w="57150" cap="flat" cmpd="sng">
                      <a:solidFill>
                        <a:schemeClr val="tx1"/>
                      </a:solidFill>
                      <a:prstDash val="solid"/>
                      <a:headEnd type="none" w="med" len="med"/>
                      <a:tailEnd type="none" w="med" len="med"/>
                    </a:lnR>
                    <a:lnB w="57150" cap="flat" cmpd="sng">
                      <a:solidFill>
                        <a:schemeClr val="tx1"/>
                      </a:solidFill>
                      <a:prstDash val="solid"/>
                      <a:headEnd type="none" w="med" len="med"/>
                      <a:tailEnd type="none" w="med" len="med"/>
                    </a:lnB>
                  </a:tcPr>
                </a:tc>
              </a:tr>
            </a:tbl>
          </a:graphicData>
        </a:graphic>
      </p:graphicFrame>
      <p:sp>
        <p:nvSpPr>
          <p:cNvPr id="20509" name="Text Box 31"/>
          <p:cNvSpPr txBox="1">
            <a:spLocks noChangeArrowheads="1"/>
          </p:cNvSpPr>
          <p:nvPr/>
        </p:nvSpPr>
        <p:spPr bwMode="auto">
          <a:xfrm>
            <a:off x="3228975" y="2116733"/>
            <a:ext cx="3097213"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pitchFamily="34" charset="-122"/>
                <a:ea typeface="微软雅黑" panose="020B0503020204020204" pitchFamily="34" charset="-122"/>
              </a:rPr>
              <a:t>赔白银</a:t>
            </a:r>
            <a:r>
              <a:rPr lang="en-US" altLang="zh-CN" sz="2800" b="1" dirty="0">
                <a:latin typeface="微软雅黑" panose="020B0503020204020204" pitchFamily="34" charset="-122"/>
                <a:ea typeface="微软雅黑" panose="020B0503020204020204" pitchFamily="34" charset="-122"/>
              </a:rPr>
              <a:t>4.5</a:t>
            </a:r>
            <a:r>
              <a:rPr lang="zh-CN" altLang="en-US" sz="2800" b="1" dirty="0">
                <a:latin typeface="微软雅黑" panose="020B0503020204020204" pitchFamily="34" charset="-122"/>
                <a:ea typeface="微软雅黑" panose="020B0503020204020204" pitchFamily="34" charset="-122"/>
              </a:rPr>
              <a:t>亿两，分39年还清。</a:t>
            </a:r>
            <a:endParaRPr lang="zh-CN" altLang="en-US" sz="2800" b="1" dirty="0">
              <a:latin typeface="微软雅黑" panose="020B0503020204020204" pitchFamily="34" charset="-122"/>
              <a:ea typeface="微软雅黑" panose="020B0503020204020204" pitchFamily="34" charset="-122"/>
            </a:endParaRPr>
          </a:p>
        </p:txBody>
      </p:sp>
      <p:sp>
        <p:nvSpPr>
          <p:cNvPr id="20510" name="Text Box 33"/>
          <p:cNvSpPr txBox="1">
            <a:spLocks noChangeArrowheads="1"/>
          </p:cNvSpPr>
          <p:nvPr/>
        </p:nvSpPr>
        <p:spPr bwMode="auto">
          <a:xfrm>
            <a:off x="3203575" y="4213820"/>
            <a:ext cx="3201988"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pitchFamily="34" charset="-122"/>
                <a:ea typeface="微软雅黑" panose="020B0503020204020204" pitchFamily="34" charset="-122"/>
              </a:rPr>
              <a:t>划定使馆界；改设外务部，</a:t>
            </a:r>
            <a:endParaRPr lang="zh-CN" altLang="en-US" sz="2800" b="1" dirty="0">
              <a:latin typeface="微软雅黑" panose="020B0503020204020204" pitchFamily="34" charset="-122"/>
              <a:ea typeface="微软雅黑" panose="020B0503020204020204" pitchFamily="34" charset="-122"/>
            </a:endParaRPr>
          </a:p>
        </p:txBody>
      </p:sp>
      <p:sp>
        <p:nvSpPr>
          <p:cNvPr id="20511" name="Text Box 35"/>
          <p:cNvSpPr txBox="1">
            <a:spLocks noChangeArrowheads="1"/>
          </p:cNvSpPr>
          <p:nvPr/>
        </p:nvSpPr>
        <p:spPr bwMode="auto">
          <a:xfrm>
            <a:off x="3260725" y="3262908"/>
            <a:ext cx="31242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pitchFamily="34" charset="-122"/>
                <a:ea typeface="微软雅黑" panose="020B0503020204020204" pitchFamily="34" charset="-122"/>
              </a:rPr>
              <a:t>严禁人民反帝活动</a:t>
            </a:r>
            <a:endParaRPr lang="zh-CN" altLang="en-US" sz="2800" b="1" dirty="0">
              <a:latin typeface="微软雅黑" panose="020B0503020204020204" pitchFamily="34" charset="-122"/>
              <a:ea typeface="微软雅黑" panose="020B0503020204020204" pitchFamily="34" charset="-122"/>
            </a:endParaRPr>
          </a:p>
        </p:txBody>
      </p:sp>
      <p:sp>
        <p:nvSpPr>
          <p:cNvPr id="20512" name="Text Box 37"/>
          <p:cNvSpPr txBox="1">
            <a:spLocks noChangeArrowheads="1"/>
          </p:cNvSpPr>
          <p:nvPr/>
        </p:nvSpPr>
        <p:spPr bwMode="auto">
          <a:xfrm>
            <a:off x="3195638" y="5294908"/>
            <a:ext cx="3228975"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pitchFamily="34" charset="-122"/>
                <a:ea typeface="微软雅黑" panose="020B0503020204020204" pitchFamily="34" charset="-122"/>
              </a:rPr>
              <a:t>拆毁炮台，不得设防，允许各国驻兵</a:t>
            </a:r>
            <a:endParaRPr lang="zh-CN" altLang="en-US" sz="2800" b="1" dirty="0">
              <a:latin typeface="微软雅黑" panose="020B0503020204020204" pitchFamily="34" charset="-122"/>
              <a:ea typeface="微软雅黑" panose="020B0503020204020204" pitchFamily="34" charset="-122"/>
            </a:endParaRPr>
          </a:p>
        </p:txBody>
      </p:sp>
      <p:sp>
        <p:nvSpPr>
          <p:cNvPr id="48162" name="Text Box 40"/>
          <p:cNvSpPr txBox="1">
            <a:spLocks noChangeArrowheads="1"/>
          </p:cNvSpPr>
          <p:nvPr/>
        </p:nvSpPr>
        <p:spPr bwMode="auto">
          <a:xfrm>
            <a:off x="1997075" y="2292945"/>
            <a:ext cx="1223963"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pitchFamily="34" charset="-122"/>
                <a:ea typeface="微软雅黑" panose="020B0503020204020204" pitchFamily="34" charset="-122"/>
              </a:rPr>
              <a:t>经 济</a:t>
            </a:r>
            <a:endParaRPr lang="zh-CN" altLang="en-US" sz="2800" b="1" dirty="0">
              <a:latin typeface="微软雅黑" panose="020B0503020204020204" pitchFamily="34" charset="-122"/>
              <a:ea typeface="微软雅黑" panose="020B0503020204020204" pitchFamily="34" charset="-122"/>
            </a:endParaRPr>
          </a:p>
        </p:txBody>
      </p:sp>
      <p:sp>
        <p:nvSpPr>
          <p:cNvPr id="48163" name="Text Box 41"/>
          <p:cNvSpPr txBox="1">
            <a:spLocks noChangeArrowheads="1"/>
          </p:cNvSpPr>
          <p:nvPr/>
        </p:nvSpPr>
        <p:spPr bwMode="auto">
          <a:xfrm>
            <a:off x="1997075" y="4420195"/>
            <a:ext cx="12255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pitchFamily="34" charset="-122"/>
                <a:ea typeface="微软雅黑" panose="020B0503020204020204" pitchFamily="34" charset="-122"/>
              </a:rPr>
              <a:t>外 交</a:t>
            </a:r>
            <a:endParaRPr lang="zh-CN" altLang="en-US" sz="2800" b="1" dirty="0">
              <a:latin typeface="微软雅黑" panose="020B0503020204020204" pitchFamily="34" charset="-122"/>
              <a:ea typeface="微软雅黑" panose="020B0503020204020204" pitchFamily="34" charset="-122"/>
            </a:endParaRPr>
          </a:p>
        </p:txBody>
      </p:sp>
      <p:sp>
        <p:nvSpPr>
          <p:cNvPr id="48164" name="Text Box 42"/>
          <p:cNvSpPr txBox="1">
            <a:spLocks noChangeArrowheads="1"/>
          </p:cNvSpPr>
          <p:nvPr/>
        </p:nvSpPr>
        <p:spPr bwMode="auto">
          <a:xfrm>
            <a:off x="2006600" y="3348633"/>
            <a:ext cx="12223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pitchFamily="34" charset="-122"/>
                <a:ea typeface="微软雅黑" panose="020B0503020204020204" pitchFamily="34" charset="-122"/>
              </a:rPr>
              <a:t>政 治</a:t>
            </a:r>
            <a:endParaRPr lang="zh-CN" altLang="en-US" sz="2800" b="1" dirty="0">
              <a:latin typeface="微软雅黑" panose="020B0503020204020204" pitchFamily="34" charset="-122"/>
              <a:ea typeface="微软雅黑" panose="020B0503020204020204" pitchFamily="34" charset="-122"/>
            </a:endParaRPr>
          </a:p>
        </p:txBody>
      </p:sp>
      <p:sp>
        <p:nvSpPr>
          <p:cNvPr id="48165" name="Text Box 43"/>
          <p:cNvSpPr txBox="1">
            <a:spLocks noChangeArrowheads="1"/>
          </p:cNvSpPr>
          <p:nvPr/>
        </p:nvSpPr>
        <p:spPr bwMode="auto">
          <a:xfrm>
            <a:off x="1997075" y="5456833"/>
            <a:ext cx="12255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pitchFamily="34" charset="-122"/>
                <a:ea typeface="微软雅黑" panose="020B0503020204020204" pitchFamily="34" charset="-122"/>
              </a:rPr>
              <a:t>军 事</a:t>
            </a:r>
            <a:endParaRPr lang="zh-CN" altLang="en-US" sz="2800" b="1" dirty="0">
              <a:latin typeface="微软雅黑" panose="020B0503020204020204" pitchFamily="34" charset="-122"/>
              <a:ea typeface="微软雅黑" panose="020B0503020204020204" pitchFamily="34" charset="-122"/>
            </a:endParaRPr>
          </a:p>
        </p:txBody>
      </p:sp>
      <p:sp>
        <p:nvSpPr>
          <p:cNvPr id="26663" name="Text Box 44"/>
          <p:cNvSpPr txBox="1">
            <a:spLocks noChangeArrowheads="1"/>
          </p:cNvSpPr>
          <p:nvPr/>
        </p:nvSpPr>
        <p:spPr bwMode="auto">
          <a:xfrm>
            <a:off x="2108993" y="1570633"/>
            <a:ext cx="10001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pitchFamily="34" charset="-122"/>
                <a:ea typeface="微软雅黑" panose="020B0503020204020204" pitchFamily="34" charset="-122"/>
              </a:rPr>
              <a:t>项 目</a:t>
            </a:r>
            <a:endParaRPr lang="zh-CN" altLang="en-US" sz="2800" b="1" dirty="0">
              <a:latin typeface="微软雅黑" panose="020B0503020204020204" pitchFamily="34" charset="-122"/>
              <a:ea typeface="微软雅黑" panose="020B0503020204020204" pitchFamily="34" charset="-122"/>
            </a:endParaRPr>
          </a:p>
        </p:txBody>
      </p:sp>
      <p:sp>
        <p:nvSpPr>
          <p:cNvPr id="14" name="Text Box 32"/>
          <p:cNvSpPr txBox="1">
            <a:spLocks noChangeArrowheads="1"/>
          </p:cNvSpPr>
          <p:nvPr/>
        </p:nvSpPr>
        <p:spPr bwMode="auto">
          <a:xfrm>
            <a:off x="6477000" y="2248495"/>
            <a:ext cx="18002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pitchFamily="34" charset="-122"/>
                <a:ea typeface="微软雅黑" panose="020B0503020204020204" pitchFamily="34" charset="-122"/>
              </a:rPr>
              <a:t>经济受制</a:t>
            </a:r>
            <a:endParaRPr lang="zh-CN" altLang="en-US" sz="2800" b="1" dirty="0">
              <a:latin typeface="微软雅黑" panose="020B0503020204020204" pitchFamily="34" charset="-122"/>
              <a:ea typeface="微软雅黑" panose="020B0503020204020204" pitchFamily="34" charset="-122"/>
            </a:endParaRPr>
          </a:p>
        </p:txBody>
      </p:sp>
      <p:sp>
        <p:nvSpPr>
          <p:cNvPr id="15" name="Text Box 34"/>
          <p:cNvSpPr txBox="1">
            <a:spLocks noChangeArrowheads="1"/>
          </p:cNvSpPr>
          <p:nvPr/>
        </p:nvSpPr>
        <p:spPr bwMode="auto">
          <a:xfrm>
            <a:off x="6477000" y="4191595"/>
            <a:ext cx="1822450"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pitchFamily="34" charset="-122"/>
                <a:ea typeface="微软雅黑" panose="020B0503020204020204" pitchFamily="34" charset="-122"/>
              </a:rPr>
              <a:t>内政外交被控制</a:t>
            </a:r>
            <a:endParaRPr lang="zh-CN" altLang="en-US" sz="2800" b="1" dirty="0">
              <a:latin typeface="微软雅黑" panose="020B0503020204020204" pitchFamily="34" charset="-122"/>
              <a:ea typeface="微软雅黑" panose="020B0503020204020204" pitchFamily="34" charset="-122"/>
            </a:endParaRPr>
          </a:p>
        </p:txBody>
      </p:sp>
      <p:sp>
        <p:nvSpPr>
          <p:cNvPr id="16" name="Text Box 36"/>
          <p:cNvSpPr txBox="1">
            <a:spLocks noChangeArrowheads="1"/>
          </p:cNvSpPr>
          <p:nvPr/>
        </p:nvSpPr>
        <p:spPr bwMode="auto">
          <a:xfrm>
            <a:off x="6497275" y="3194744"/>
            <a:ext cx="2085975"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400" b="1" dirty="0">
                <a:latin typeface="微软雅黑" panose="020B0503020204020204" pitchFamily="34" charset="-122"/>
                <a:ea typeface="微软雅黑" panose="020B0503020204020204" pitchFamily="34" charset="-122"/>
              </a:rPr>
              <a:t>清政府成为洋人统治的工具</a:t>
            </a:r>
            <a:endParaRPr lang="zh-CN" altLang="en-US" sz="2400" b="1" dirty="0">
              <a:latin typeface="微软雅黑" panose="020B0503020204020204" pitchFamily="34" charset="-122"/>
              <a:ea typeface="微软雅黑" panose="020B0503020204020204" pitchFamily="34" charset="-122"/>
            </a:endParaRPr>
          </a:p>
        </p:txBody>
      </p:sp>
      <p:sp>
        <p:nvSpPr>
          <p:cNvPr id="17" name="Text Box 38"/>
          <p:cNvSpPr txBox="1">
            <a:spLocks noChangeArrowheads="1"/>
          </p:cNvSpPr>
          <p:nvPr/>
        </p:nvSpPr>
        <p:spPr bwMode="auto">
          <a:xfrm>
            <a:off x="6477000" y="5263158"/>
            <a:ext cx="1820863"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pitchFamily="34" charset="-122"/>
                <a:ea typeface="微软雅黑" panose="020B0503020204020204" pitchFamily="34" charset="-122"/>
              </a:rPr>
              <a:t>军事失去自主权</a:t>
            </a:r>
            <a:endParaRPr lang="zh-CN" altLang="en-US" sz="2800" b="1" dirty="0">
              <a:latin typeface="微软雅黑" panose="020B0503020204020204" pitchFamily="34" charset="-122"/>
              <a:ea typeface="微软雅黑" panose="020B0503020204020204" pitchFamily="34" charset="-122"/>
            </a:endParaRPr>
          </a:p>
        </p:txBody>
      </p:sp>
      <p:sp>
        <p:nvSpPr>
          <p:cNvPr id="18" name="Text Box 39"/>
          <p:cNvSpPr txBox="1">
            <a:spLocks noChangeArrowheads="1"/>
          </p:cNvSpPr>
          <p:nvPr/>
        </p:nvSpPr>
        <p:spPr bwMode="auto">
          <a:xfrm>
            <a:off x="8513128" y="2142133"/>
            <a:ext cx="1667510"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15000"/>
              </a:lnSpc>
            </a:pPr>
            <a:r>
              <a:rPr lang="zh-CN" altLang="en-US" sz="2800" b="1" dirty="0">
                <a:latin typeface="微软雅黑" panose="020B0503020204020204" pitchFamily="34" charset="-122"/>
                <a:ea typeface="微软雅黑" panose="020B0503020204020204" pitchFamily="34" charset="-122"/>
              </a:rPr>
              <a:t>清政府完全沦为帝国主义的侵华工具中国完全沦为半殖民地半封建社会</a:t>
            </a:r>
            <a:endParaRPr lang="en-US" altLang="zh-CN" sz="2800" b="1" dirty="0">
              <a:latin typeface="微软雅黑" panose="020B0503020204020204" pitchFamily="34" charset="-122"/>
              <a:ea typeface="微软雅黑" panose="020B0503020204020204" pitchFamily="34" charset="-122"/>
            </a:endParaRPr>
          </a:p>
        </p:txBody>
      </p:sp>
      <p:sp>
        <p:nvSpPr>
          <p:cNvPr id="26669" name="文本框 32771">
            <a:hlinkClick r:id="rId1" action="ppaction://hlinksldjump"/>
          </p:cNvPr>
          <p:cNvSpPr txBox="1">
            <a:spLocks noChangeArrowheads="1"/>
          </p:cNvSpPr>
          <p:nvPr/>
        </p:nvSpPr>
        <p:spPr bwMode="auto">
          <a:xfrm>
            <a:off x="1774825" y="476672"/>
            <a:ext cx="482600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微软雅黑" panose="020B0503020204020204" pitchFamily="34" charset="-122"/>
                <a:ea typeface="微软雅黑" panose="020B0503020204020204" pitchFamily="34" charset="-122"/>
              </a:rPr>
              <a:t>2</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内容、影响：</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8162"/>
                                        </p:tgtEl>
                                        <p:attrNameLst>
                                          <p:attrName>style.visibility</p:attrName>
                                        </p:attrNameLst>
                                      </p:cBhvr>
                                      <p:to>
                                        <p:strVal val="visible"/>
                                      </p:to>
                                    </p:set>
                                    <p:anim calcmode="lin" valueType="num">
                                      <p:cBhvr>
                                        <p:cTn id="7" dur="500" fill="hold"/>
                                        <p:tgtEl>
                                          <p:spTgt spid="48162"/>
                                        </p:tgtEl>
                                        <p:attrNameLst>
                                          <p:attrName>ppt_x</p:attrName>
                                        </p:attrNameLst>
                                      </p:cBhvr>
                                      <p:tavLst>
                                        <p:tav tm="0">
                                          <p:val>
                                            <p:strVal val="0-#ppt_w/2"/>
                                          </p:val>
                                        </p:tav>
                                        <p:tav tm="100000">
                                          <p:val>
                                            <p:strVal val="#ppt_x"/>
                                          </p:val>
                                        </p:tav>
                                      </p:tavLst>
                                    </p:anim>
                                    <p:anim calcmode="lin" valueType="num">
                                      <p:cBhvr>
                                        <p:cTn id="8" dur="500" fill="hold"/>
                                        <p:tgtEl>
                                          <p:spTgt spid="4816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8164"/>
                                        </p:tgtEl>
                                        <p:attrNameLst>
                                          <p:attrName>style.visibility</p:attrName>
                                        </p:attrNameLst>
                                      </p:cBhvr>
                                      <p:to>
                                        <p:strVal val="visible"/>
                                      </p:to>
                                    </p:set>
                                    <p:anim calcmode="lin" valueType="num">
                                      <p:cBhvr>
                                        <p:cTn id="13" dur="500" fill="hold"/>
                                        <p:tgtEl>
                                          <p:spTgt spid="48164"/>
                                        </p:tgtEl>
                                        <p:attrNameLst>
                                          <p:attrName>ppt_x</p:attrName>
                                        </p:attrNameLst>
                                      </p:cBhvr>
                                      <p:tavLst>
                                        <p:tav tm="0">
                                          <p:val>
                                            <p:strVal val="0-#ppt_w/2"/>
                                          </p:val>
                                        </p:tav>
                                        <p:tav tm="100000">
                                          <p:val>
                                            <p:strVal val="#ppt_x"/>
                                          </p:val>
                                        </p:tav>
                                      </p:tavLst>
                                    </p:anim>
                                    <p:anim calcmode="lin" valueType="num">
                                      <p:cBhvr>
                                        <p:cTn id="14" dur="500" fill="hold"/>
                                        <p:tgtEl>
                                          <p:spTgt spid="4816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8163"/>
                                        </p:tgtEl>
                                        <p:attrNameLst>
                                          <p:attrName>style.visibility</p:attrName>
                                        </p:attrNameLst>
                                      </p:cBhvr>
                                      <p:to>
                                        <p:strVal val="visible"/>
                                      </p:to>
                                    </p:set>
                                    <p:anim calcmode="lin" valueType="num">
                                      <p:cBhvr>
                                        <p:cTn id="19" dur="500" fill="hold"/>
                                        <p:tgtEl>
                                          <p:spTgt spid="48163"/>
                                        </p:tgtEl>
                                        <p:attrNameLst>
                                          <p:attrName>ppt_x</p:attrName>
                                        </p:attrNameLst>
                                      </p:cBhvr>
                                      <p:tavLst>
                                        <p:tav tm="0">
                                          <p:val>
                                            <p:strVal val="0-#ppt_w/2"/>
                                          </p:val>
                                        </p:tav>
                                        <p:tav tm="100000">
                                          <p:val>
                                            <p:strVal val="#ppt_x"/>
                                          </p:val>
                                        </p:tav>
                                      </p:tavLst>
                                    </p:anim>
                                    <p:anim calcmode="lin" valueType="num">
                                      <p:cBhvr>
                                        <p:cTn id="20" dur="500" fill="hold"/>
                                        <p:tgtEl>
                                          <p:spTgt spid="4816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8165"/>
                                        </p:tgtEl>
                                        <p:attrNameLst>
                                          <p:attrName>style.visibility</p:attrName>
                                        </p:attrNameLst>
                                      </p:cBhvr>
                                      <p:to>
                                        <p:strVal val="visible"/>
                                      </p:to>
                                    </p:set>
                                    <p:anim calcmode="lin" valueType="num">
                                      <p:cBhvr>
                                        <p:cTn id="25" dur="500" fill="hold"/>
                                        <p:tgtEl>
                                          <p:spTgt spid="48165"/>
                                        </p:tgtEl>
                                        <p:attrNameLst>
                                          <p:attrName>ppt_x</p:attrName>
                                        </p:attrNameLst>
                                      </p:cBhvr>
                                      <p:tavLst>
                                        <p:tav tm="0">
                                          <p:val>
                                            <p:strVal val="0-#ppt_w/2"/>
                                          </p:val>
                                        </p:tav>
                                        <p:tav tm="100000">
                                          <p:val>
                                            <p:strVal val="#ppt_x"/>
                                          </p:val>
                                        </p:tav>
                                      </p:tavLst>
                                    </p:anim>
                                    <p:anim calcmode="lin" valueType="num">
                                      <p:cBhvr>
                                        <p:cTn id="26" dur="500" fill="hold"/>
                                        <p:tgtEl>
                                          <p:spTgt spid="48165"/>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0" presetClass="entr" presetSubtype="0" fill="hold" grpId="0" nodeType="clickEffect">
                                  <p:stCondLst>
                                    <p:cond delay="0"/>
                                  </p:stCondLst>
                                  <p:childTnLst>
                                    <p:set>
                                      <p:cBhvr>
                                        <p:cTn id="30" dur="1" fill="hold">
                                          <p:stCondLst>
                                            <p:cond delay="0"/>
                                          </p:stCondLst>
                                        </p:cTn>
                                        <p:tgtEl>
                                          <p:spTgt spid="20509"/>
                                        </p:tgtEl>
                                        <p:attrNameLst>
                                          <p:attrName>style.visibility</p:attrName>
                                        </p:attrNameLst>
                                      </p:cBhvr>
                                      <p:to>
                                        <p:strVal val="visible"/>
                                      </p:to>
                                    </p:set>
                                    <p:animEffect transition="in" filter="fade">
                                      <p:cBhvr>
                                        <p:cTn id="31" dur="800" decel="100000"/>
                                        <p:tgtEl>
                                          <p:spTgt spid="20509"/>
                                        </p:tgtEl>
                                      </p:cBhvr>
                                    </p:animEffect>
                                    <p:anim calcmode="lin" valueType="num">
                                      <p:cBhvr>
                                        <p:cTn id="32" dur="800" decel="100000" fill="hold"/>
                                        <p:tgtEl>
                                          <p:spTgt spid="20509"/>
                                        </p:tgtEl>
                                        <p:attrNameLst>
                                          <p:attrName>style.rotation</p:attrName>
                                        </p:attrNameLst>
                                      </p:cBhvr>
                                      <p:tavLst>
                                        <p:tav tm="0">
                                          <p:val>
                                            <p:fltVal val="-90"/>
                                          </p:val>
                                        </p:tav>
                                        <p:tav tm="100000">
                                          <p:val>
                                            <p:fltVal val="0"/>
                                          </p:val>
                                        </p:tav>
                                      </p:tavLst>
                                    </p:anim>
                                    <p:anim calcmode="lin" valueType="num">
                                      <p:cBhvr>
                                        <p:cTn id="33" dur="800" decel="100000" fill="hold"/>
                                        <p:tgtEl>
                                          <p:spTgt spid="20509"/>
                                        </p:tgtEl>
                                        <p:attrNameLst>
                                          <p:attrName>ppt_x</p:attrName>
                                        </p:attrNameLst>
                                      </p:cBhvr>
                                      <p:tavLst>
                                        <p:tav tm="0">
                                          <p:val>
                                            <p:strVal val="#ppt_x+0.4"/>
                                          </p:val>
                                        </p:tav>
                                        <p:tav tm="100000">
                                          <p:val>
                                            <p:strVal val="#ppt_x-0.05"/>
                                          </p:val>
                                        </p:tav>
                                      </p:tavLst>
                                    </p:anim>
                                    <p:anim calcmode="lin" valueType="num">
                                      <p:cBhvr>
                                        <p:cTn id="34" dur="800" decel="100000" fill="hold"/>
                                        <p:tgtEl>
                                          <p:spTgt spid="20509"/>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20509"/>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20509"/>
                                        </p:tgtEl>
                                        <p:attrNameLst>
                                          <p:attrName>ppt_y</p:attrName>
                                        </p:attrNameLst>
                                      </p:cBhvr>
                                      <p:tavLst>
                                        <p:tav tm="0">
                                          <p:val>
                                            <p:strVal val="#ppt_y+0.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0" presetClass="entr" presetSubtype="0" fill="hold" grpId="0" nodeType="clickEffect">
                                  <p:stCondLst>
                                    <p:cond delay="0"/>
                                  </p:stCondLst>
                                  <p:childTnLst>
                                    <p:set>
                                      <p:cBhvr>
                                        <p:cTn id="40" dur="1" fill="hold">
                                          <p:stCondLst>
                                            <p:cond delay="0"/>
                                          </p:stCondLst>
                                        </p:cTn>
                                        <p:tgtEl>
                                          <p:spTgt spid="20511"/>
                                        </p:tgtEl>
                                        <p:attrNameLst>
                                          <p:attrName>style.visibility</p:attrName>
                                        </p:attrNameLst>
                                      </p:cBhvr>
                                      <p:to>
                                        <p:strVal val="visible"/>
                                      </p:to>
                                    </p:set>
                                    <p:animEffect transition="in" filter="fade">
                                      <p:cBhvr>
                                        <p:cTn id="41" dur="800" decel="100000"/>
                                        <p:tgtEl>
                                          <p:spTgt spid="20511"/>
                                        </p:tgtEl>
                                      </p:cBhvr>
                                    </p:animEffect>
                                    <p:anim calcmode="lin" valueType="num">
                                      <p:cBhvr>
                                        <p:cTn id="42" dur="800" decel="100000" fill="hold"/>
                                        <p:tgtEl>
                                          <p:spTgt spid="20511"/>
                                        </p:tgtEl>
                                        <p:attrNameLst>
                                          <p:attrName>style.rotation</p:attrName>
                                        </p:attrNameLst>
                                      </p:cBhvr>
                                      <p:tavLst>
                                        <p:tav tm="0">
                                          <p:val>
                                            <p:fltVal val="-90"/>
                                          </p:val>
                                        </p:tav>
                                        <p:tav tm="100000">
                                          <p:val>
                                            <p:fltVal val="0"/>
                                          </p:val>
                                        </p:tav>
                                      </p:tavLst>
                                    </p:anim>
                                    <p:anim calcmode="lin" valueType="num">
                                      <p:cBhvr>
                                        <p:cTn id="43" dur="800" decel="100000" fill="hold"/>
                                        <p:tgtEl>
                                          <p:spTgt spid="20511"/>
                                        </p:tgtEl>
                                        <p:attrNameLst>
                                          <p:attrName>ppt_x</p:attrName>
                                        </p:attrNameLst>
                                      </p:cBhvr>
                                      <p:tavLst>
                                        <p:tav tm="0">
                                          <p:val>
                                            <p:strVal val="#ppt_x+0.4"/>
                                          </p:val>
                                        </p:tav>
                                        <p:tav tm="100000">
                                          <p:val>
                                            <p:strVal val="#ppt_x-0.05"/>
                                          </p:val>
                                        </p:tav>
                                      </p:tavLst>
                                    </p:anim>
                                    <p:anim calcmode="lin" valueType="num">
                                      <p:cBhvr>
                                        <p:cTn id="44" dur="800" decel="100000" fill="hold"/>
                                        <p:tgtEl>
                                          <p:spTgt spid="20511"/>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20511"/>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20511"/>
                                        </p:tgtEl>
                                        <p:attrNameLst>
                                          <p:attrName>ppt_y</p:attrName>
                                        </p:attrNameLst>
                                      </p:cBhvr>
                                      <p:tavLst>
                                        <p:tav tm="0">
                                          <p:val>
                                            <p:strVal val="#ppt_y+0.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7" presetClass="entr" presetSubtype="4" fill="hold" grpId="0" nodeType="clickEffect">
                                  <p:stCondLst>
                                    <p:cond delay="0"/>
                                  </p:stCondLst>
                                  <p:childTnLst>
                                    <p:set>
                                      <p:cBhvr>
                                        <p:cTn id="50" dur="1" fill="hold">
                                          <p:stCondLst>
                                            <p:cond delay="0"/>
                                          </p:stCondLst>
                                        </p:cTn>
                                        <p:tgtEl>
                                          <p:spTgt spid="20510"/>
                                        </p:tgtEl>
                                        <p:attrNameLst>
                                          <p:attrName>style.visibility</p:attrName>
                                        </p:attrNameLst>
                                      </p:cBhvr>
                                      <p:to>
                                        <p:strVal val="visible"/>
                                      </p:to>
                                    </p:set>
                                    <p:anim calcmode="lin" valueType="num">
                                      <p:cBhvr additive="base">
                                        <p:cTn id="51" dur="5000" fill="hold"/>
                                        <p:tgtEl>
                                          <p:spTgt spid="20510"/>
                                        </p:tgtEl>
                                        <p:attrNameLst>
                                          <p:attrName>ppt_x</p:attrName>
                                        </p:attrNameLst>
                                      </p:cBhvr>
                                      <p:tavLst>
                                        <p:tav tm="0">
                                          <p:val>
                                            <p:strVal val="#ppt_x"/>
                                          </p:val>
                                        </p:tav>
                                        <p:tav tm="100000">
                                          <p:val>
                                            <p:strVal val="#ppt_x"/>
                                          </p:val>
                                        </p:tav>
                                      </p:tavLst>
                                    </p:anim>
                                    <p:anim calcmode="lin" valueType="num">
                                      <p:cBhvr additive="base">
                                        <p:cTn id="52" dur="5000" fill="hold"/>
                                        <p:tgtEl>
                                          <p:spTgt spid="20510"/>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20512"/>
                                        </p:tgtEl>
                                        <p:attrNameLst>
                                          <p:attrName>style.visibility</p:attrName>
                                        </p:attrNameLst>
                                      </p:cBhvr>
                                      <p:to>
                                        <p:strVal val="visible"/>
                                      </p:to>
                                    </p:set>
                                    <p:animEffect transition="in" filter="fade">
                                      <p:cBhvr>
                                        <p:cTn id="57" dur="800" decel="100000"/>
                                        <p:tgtEl>
                                          <p:spTgt spid="20512"/>
                                        </p:tgtEl>
                                      </p:cBhvr>
                                    </p:animEffect>
                                    <p:anim calcmode="lin" valueType="num">
                                      <p:cBhvr>
                                        <p:cTn id="58" dur="800" decel="100000" fill="hold"/>
                                        <p:tgtEl>
                                          <p:spTgt spid="20512"/>
                                        </p:tgtEl>
                                        <p:attrNameLst>
                                          <p:attrName>style.rotation</p:attrName>
                                        </p:attrNameLst>
                                      </p:cBhvr>
                                      <p:tavLst>
                                        <p:tav tm="0">
                                          <p:val>
                                            <p:fltVal val="-90"/>
                                          </p:val>
                                        </p:tav>
                                        <p:tav tm="100000">
                                          <p:val>
                                            <p:fltVal val="0"/>
                                          </p:val>
                                        </p:tav>
                                      </p:tavLst>
                                    </p:anim>
                                    <p:anim calcmode="lin" valueType="num">
                                      <p:cBhvr>
                                        <p:cTn id="59" dur="800" decel="100000" fill="hold"/>
                                        <p:tgtEl>
                                          <p:spTgt spid="20512"/>
                                        </p:tgtEl>
                                        <p:attrNameLst>
                                          <p:attrName>ppt_x</p:attrName>
                                        </p:attrNameLst>
                                      </p:cBhvr>
                                      <p:tavLst>
                                        <p:tav tm="0">
                                          <p:val>
                                            <p:strVal val="#ppt_x+0.4"/>
                                          </p:val>
                                        </p:tav>
                                        <p:tav tm="100000">
                                          <p:val>
                                            <p:strVal val="#ppt_x-0.05"/>
                                          </p:val>
                                        </p:tav>
                                      </p:tavLst>
                                    </p:anim>
                                    <p:anim calcmode="lin" valueType="num">
                                      <p:cBhvr>
                                        <p:cTn id="60" dur="800" decel="100000" fill="hold"/>
                                        <p:tgtEl>
                                          <p:spTgt spid="20512"/>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20512"/>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20512"/>
                                        </p:tgtEl>
                                        <p:attrNameLst>
                                          <p:attrName>ppt_y</p:attrName>
                                        </p:attrNameLst>
                                      </p:cBhvr>
                                      <p:tavLst>
                                        <p:tav tm="0">
                                          <p:val>
                                            <p:strVal val="#ppt_y+0.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linds(horizontal)">
                                      <p:cBhvr>
                                        <p:cTn id="67" dur="500"/>
                                        <p:tgtEl>
                                          <p:spTgt spid="14"/>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blinds(horizontal)">
                                      <p:cBhvr>
                                        <p:cTn id="72" dur="500"/>
                                        <p:tgtEl>
                                          <p:spTgt spid="16"/>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blinds(horizontal)">
                                      <p:cBhvr>
                                        <p:cTn id="77" dur="500"/>
                                        <p:tgtEl>
                                          <p:spTgt spid="15"/>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blinds(horizontal)">
                                      <p:cBhvr>
                                        <p:cTn id="82" dur="500"/>
                                        <p:tgtEl>
                                          <p:spTgt spid="17"/>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1" fill="hold" grpId="0" nodeType="clickEffect">
                                  <p:stCondLst>
                                    <p:cond delay="0"/>
                                  </p:stCondLst>
                                  <p:childTnLst>
                                    <p:set>
                                      <p:cBhvr>
                                        <p:cTn id="86" dur="1" fill="hold">
                                          <p:stCondLst>
                                            <p:cond delay="0"/>
                                          </p:stCondLst>
                                        </p:cTn>
                                        <p:tgtEl>
                                          <p:spTgt spid="18"/>
                                        </p:tgtEl>
                                        <p:attrNameLst>
                                          <p:attrName>style.visibility</p:attrName>
                                        </p:attrNameLst>
                                      </p:cBhvr>
                                      <p:to>
                                        <p:strVal val="visible"/>
                                      </p:to>
                                    </p:set>
                                    <p:animEffect transition="in" filter="wipe(up)">
                                      <p:cBhvr>
                                        <p:cTn id="87"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9" grpId="0"/>
      <p:bldP spid="20510" grpId="0"/>
      <p:bldP spid="20511" grpId="0"/>
      <p:bldP spid="20512" grpId="0"/>
      <p:bldP spid="48162" grpId="0"/>
      <p:bldP spid="48163" grpId="0"/>
      <p:bldP spid="48164" grpId="0"/>
      <p:bldP spid="48165" grpId="0"/>
      <p:bldP spid="14" grpId="0"/>
      <p:bldP spid="15" grpId="0"/>
      <p:bldP spid="16" grpId="0"/>
      <p:bldP spid="17" grpId="0"/>
      <p:bldP spid="1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p:cNvSpPr txBox="1">
            <a:spLocks noChangeArrowheads="1"/>
          </p:cNvSpPr>
          <p:nvPr/>
        </p:nvSpPr>
        <p:spPr bwMode="auto">
          <a:xfrm>
            <a:off x="2794000" y="724692"/>
            <a:ext cx="6821488" cy="521970"/>
          </a:xfrm>
          <a:prstGeom prst="rect">
            <a:avLst/>
          </a:prstGeom>
          <a:noFill/>
          <a:ln w="9525">
            <a:no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Arial" panose="020B0604020202020204" pitchFamily="34" charset="0"/>
                <a:ea typeface="微软雅黑" panose="020B0503020204020204" pitchFamily="34" charset="-122"/>
              </a:rPr>
              <a:t>加重了中国人民的负担，税收受列强控制。</a:t>
            </a:r>
            <a:r>
              <a:rPr lang="zh-CN" altLang="en-US" dirty="0">
                <a:latin typeface="Arial" panose="020B0604020202020204" pitchFamily="34" charset="0"/>
                <a:ea typeface="微软雅黑" panose="020B0503020204020204" pitchFamily="34" charset="-122"/>
              </a:rPr>
              <a:t> </a:t>
            </a:r>
            <a:endParaRPr lang="zh-CN" altLang="en-US" dirty="0">
              <a:latin typeface="Arial" panose="020B0604020202020204" pitchFamily="34" charset="0"/>
              <a:ea typeface="微软雅黑" panose="020B0503020204020204" pitchFamily="34" charset="-122"/>
            </a:endParaRPr>
          </a:p>
        </p:txBody>
      </p:sp>
      <p:sp>
        <p:nvSpPr>
          <p:cNvPr id="4" name="Text Box 4"/>
          <p:cNvSpPr txBox="1">
            <a:spLocks noChangeArrowheads="1"/>
          </p:cNvSpPr>
          <p:nvPr/>
        </p:nvSpPr>
        <p:spPr bwMode="auto">
          <a:xfrm>
            <a:off x="2794000" y="5191125"/>
            <a:ext cx="6711950" cy="521970"/>
          </a:xfrm>
          <a:prstGeom prst="rect">
            <a:avLst/>
          </a:prstGeom>
          <a:noFill/>
          <a:ln w="9525">
            <a:no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Arial" panose="020B0604020202020204" pitchFamily="34" charset="0"/>
                <a:ea typeface="微软雅黑" panose="020B0503020204020204" pitchFamily="34" charset="-122"/>
              </a:rPr>
              <a:t>“</a:t>
            </a:r>
            <a:r>
              <a:rPr lang="zh-CN" altLang="en-US" sz="2800" b="1" dirty="0">
                <a:latin typeface="Arial" panose="020B0604020202020204" pitchFamily="34" charset="0"/>
                <a:ea typeface="微软雅黑" panose="020B0503020204020204" pitchFamily="34" charset="-122"/>
              </a:rPr>
              <a:t>国中之国”，成为列强侵华大本营。</a:t>
            </a:r>
            <a:endParaRPr lang="zh-CN" altLang="en-US" sz="2800" b="1" dirty="0">
              <a:latin typeface="Arial" panose="020B0604020202020204" pitchFamily="34" charset="0"/>
              <a:ea typeface="微软雅黑" panose="020B0503020204020204" pitchFamily="34" charset="-122"/>
            </a:endParaRPr>
          </a:p>
        </p:txBody>
      </p:sp>
      <p:sp>
        <p:nvSpPr>
          <p:cNvPr id="5" name="Text Box 5"/>
          <p:cNvSpPr txBox="1">
            <a:spLocks noChangeArrowheads="1"/>
          </p:cNvSpPr>
          <p:nvPr/>
        </p:nvSpPr>
        <p:spPr bwMode="auto">
          <a:xfrm>
            <a:off x="2794000" y="3471671"/>
            <a:ext cx="7639050" cy="521970"/>
          </a:xfrm>
          <a:prstGeom prst="rect">
            <a:avLst/>
          </a:prstGeom>
          <a:noFill/>
          <a:ln w="9525">
            <a:no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清朝的都城置于帝国主义列强的武装控制之下</a:t>
            </a:r>
            <a:r>
              <a:rPr lang="zh-CN" altLang="en-US" sz="2800" dirty="0">
                <a:latin typeface="微软雅黑" panose="020B0503020204020204" pitchFamily="34" charset="-122"/>
                <a:ea typeface="微软雅黑" panose="020B0503020204020204" pitchFamily="34" charset="-122"/>
              </a:rPr>
              <a:t> 。</a:t>
            </a:r>
            <a:endParaRPr lang="zh-CN" altLang="en-US" sz="2800" dirty="0">
              <a:latin typeface="微软雅黑" panose="020B0503020204020204" pitchFamily="34" charset="-122"/>
              <a:ea typeface="微软雅黑" panose="020B0503020204020204" pitchFamily="34" charset="-122"/>
            </a:endParaRPr>
          </a:p>
        </p:txBody>
      </p:sp>
      <p:sp>
        <p:nvSpPr>
          <p:cNvPr id="6" name="Text Box 6"/>
          <p:cNvSpPr txBox="1">
            <a:spLocks noChangeArrowheads="1"/>
          </p:cNvSpPr>
          <p:nvPr/>
        </p:nvSpPr>
        <p:spPr bwMode="auto">
          <a:xfrm>
            <a:off x="2794000" y="2000249"/>
            <a:ext cx="6704013" cy="521970"/>
          </a:xfrm>
          <a:prstGeom prst="rect">
            <a:avLst/>
          </a:prstGeom>
          <a:noFill/>
          <a:ln w="9525">
            <a:no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Arial" panose="020B0604020202020204" pitchFamily="34" charset="0"/>
                <a:ea typeface="微软雅黑" panose="020B0503020204020204" pitchFamily="34" charset="-122"/>
              </a:rPr>
              <a:t>清政府成为帝国主义统治中国的工具 。</a:t>
            </a:r>
            <a:endParaRPr lang="zh-CN" altLang="en-US" sz="2800" b="1" dirty="0">
              <a:latin typeface="Arial" panose="020B0604020202020204" pitchFamily="34" charset="0"/>
              <a:ea typeface="微软雅黑" panose="020B0503020204020204" pitchFamily="34" charset="-122"/>
            </a:endParaRPr>
          </a:p>
        </p:txBody>
      </p:sp>
      <p:sp>
        <p:nvSpPr>
          <p:cNvPr id="20485" name="Text Box 8"/>
          <p:cNvSpPr txBox="1">
            <a:spLocks noChangeArrowheads="1"/>
          </p:cNvSpPr>
          <p:nvPr/>
        </p:nvSpPr>
        <p:spPr bwMode="auto">
          <a:xfrm>
            <a:off x="1888332" y="631824"/>
            <a:ext cx="720725" cy="70675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buFontTx/>
              <a:buNone/>
              <a:defRPr/>
            </a:pPr>
            <a:r>
              <a:rPr lang="zh-CN" altLang="en-US" sz="4000" b="1" dirty="0">
                <a:latin typeface="微软雅黑" panose="020B0503020204020204" pitchFamily="34" charset="-122"/>
                <a:ea typeface="微软雅黑" panose="020B0503020204020204" pitchFamily="34" charset="-122"/>
              </a:rPr>
              <a:t>赔</a:t>
            </a:r>
            <a:endParaRPr lang="zh-CN" altLang="en-US" sz="4000" b="1" dirty="0">
              <a:latin typeface="微软雅黑" panose="020B0503020204020204" pitchFamily="34" charset="-122"/>
              <a:ea typeface="微软雅黑" panose="020B0503020204020204" pitchFamily="34" charset="-122"/>
            </a:endParaRPr>
          </a:p>
        </p:txBody>
      </p:sp>
      <p:sp>
        <p:nvSpPr>
          <p:cNvPr id="20486" name="Text Box 9"/>
          <p:cNvSpPr txBox="1">
            <a:spLocks noChangeArrowheads="1"/>
          </p:cNvSpPr>
          <p:nvPr/>
        </p:nvSpPr>
        <p:spPr bwMode="auto">
          <a:xfrm>
            <a:off x="1888332" y="5037943"/>
            <a:ext cx="720725" cy="70675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buFontTx/>
              <a:buNone/>
              <a:defRPr/>
            </a:pPr>
            <a:r>
              <a:rPr lang="zh-CN" altLang="en-US" sz="4000" b="1" dirty="0">
                <a:latin typeface="微软雅黑" panose="020B0503020204020204" pitchFamily="34" charset="-122"/>
                <a:ea typeface="微软雅黑" panose="020B0503020204020204" pitchFamily="34" charset="-122"/>
              </a:rPr>
              <a:t>划</a:t>
            </a:r>
            <a:endParaRPr lang="zh-CN" altLang="en-US" sz="4000" b="1" dirty="0">
              <a:latin typeface="微软雅黑" panose="020B0503020204020204" pitchFamily="34" charset="-122"/>
              <a:ea typeface="微软雅黑" panose="020B0503020204020204" pitchFamily="34" charset="-122"/>
            </a:endParaRPr>
          </a:p>
        </p:txBody>
      </p:sp>
      <p:sp>
        <p:nvSpPr>
          <p:cNvPr id="20487" name="Text Box 10"/>
          <p:cNvSpPr txBox="1">
            <a:spLocks noChangeArrowheads="1"/>
          </p:cNvSpPr>
          <p:nvPr/>
        </p:nvSpPr>
        <p:spPr bwMode="auto">
          <a:xfrm>
            <a:off x="1888332" y="3440112"/>
            <a:ext cx="720725" cy="70675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buFontTx/>
              <a:buNone/>
              <a:defRPr/>
            </a:pPr>
            <a:r>
              <a:rPr lang="zh-CN" altLang="en-US" sz="4000" b="1">
                <a:latin typeface="微软雅黑" panose="020B0503020204020204" pitchFamily="34" charset="-122"/>
                <a:ea typeface="微软雅黑" panose="020B0503020204020204" pitchFamily="34" charset="-122"/>
              </a:rPr>
              <a:t>拆</a:t>
            </a:r>
            <a:endParaRPr lang="zh-CN" altLang="en-US" sz="4000" b="1">
              <a:latin typeface="微软雅黑" panose="020B0503020204020204" pitchFamily="34" charset="-122"/>
              <a:ea typeface="微软雅黑" panose="020B0503020204020204" pitchFamily="34" charset="-122"/>
            </a:endParaRPr>
          </a:p>
        </p:txBody>
      </p:sp>
      <p:sp>
        <p:nvSpPr>
          <p:cNvPr id="20488" name="Text Box 11"/>
          <p:cNvSpPr txBox="1">
            <a:spLocks noChangeArrowheads="1"/>
          </p:cNvSpPr>
          <p:nvPr/>
        </p:nvSpPr>
        <p:spPr bwMode="auto">
          <a:xfrm>
            <a:off x="1888332" y="1928812"/>
            <a:ext cx="720725" cy="70675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buFontTx/>
              <a:buNone/>
              <a:defRPr/>
            </a:pPr>
            <a:r>
              <a:rPr lang="zh-CN" altLang="en-US" sz="4000" b="1">
                <a:latin typeface="微软雅黑" panose="020B0503020204020204" pitchFamily="34" charset="-122"/>
                <a:ea typeface="微软雅黑" panose="020B0503020204020204" pitchFamily="34" charset="-122"/>
              </a:rPr>
              <a:t>禁</a:t>
            </a:r>
            <a:endParaRPr lang="zh-CN" altLang="en-US" sz="4000" b="1">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ppt_w</p:attrName>
                                        </p:attrNameLst>
                                      </p:cBhvr>
                                      <p:tavLst>
                                        <p:tav tm="0">
                                          <p:val>
                                            <p:fltVal val="0"/>
                                          </p:val>
                                        </p:tav>
                                        <p:tav tm="100000">
                                          <p:val>
                                            <p:strVal val="#ppt_w"/>
                                          </p:val>
                                        </p:tav>
                                      </p:tavLst>
                                    </p:anim>
                                    <p:anim calcmode="lin" valueType="num">
                                      <p:cBhvr>
                                        <p:cTn id="10" dur="5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ppt_x</p:attrName>
                                        </p:attrNameLst>
                                      </p:cBhvr>
                                      <p:tavLst>
                                        <p:tav tm="0">
                                          <p:val>
                                            <p:strVal val="#ppt_x-#ppt_w/2"/>
                                          </p:val>
                                        </p:tav>
                                        <p:tav tm="100000">
                                          <p:val>
                                            <p:strVal val="#ppt_x"/>
                                          </p:val>
                                        </p:tav>
                                      </p:tavLst>
                                    </p:anim>
                                    <p:anim calcmode="lin" valueType="num">
                                      <p:cBhvr>
                                        <p:cTn id="16" dur="500" fill="hold"/>
                                        <p:tgtEl>
                                          <p:spTgt spid="6"/>
                                        </p:tgtEl>
                                        <p:attrNameLst>
                                          <p:attrName>ppt_y</p:attrName>
                                        </p:attrNameLst>
                                      </p:cBhvr>
                                      <p:tavLst>
                                        <p:tav tm="0">
                                          <p:val>
                                            <p:strVal val="#ppt_y"/>
                                          </p:val>
                                        </p:tav>
                                        <p:tav tm="100000">
                                          <p:val>
                                            <p:strVal val="#ppt_y"/>
                                          </p:val>
                                        </p:tav>
                                      </p:tavLst>
                                    </p:anim>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17" presetClass="entr" presetSubtype="8"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ppt_x</p:attrName>
                                        </p:attrNameLst>
                                      </p:cBhvr>
                                      <p:tavLst>
                                        <p:tav tm="0">
                                          <p:val>
                                            <p:strVal val="#ppt_x-#ppt_w/2"/>
                                          </p:val>
                                        </p:tav>
                                        <p:tav tm="100000">
                                          <p:val>
                                            <p:strVal val="#ppt_x"/>
                                          </p:val>
                                        </p:tav>
                                      </p:tavLst>
                                    </p:anim>
                                    <p:anim calcmode="lin" valueType="num">
                                      <p:cBhvr>
                                        <p:cTn id="24" dur="500" fill="hold"/>
                                        <p:tgtEl>
                                          <p:spTgt spid="5"/>
                                        </p:tgtEl>
                                        <p:attrNameLst>
                                          <p:attrName>ppt_y</p:attrName>
                                        </p:attrNameLst>
                                      </p:cBhvr>
                                      <p:tavLst>
                                        <p:tav tm="0">
                                          <p:val>
                                            <p:strVal val="#ppt_y"/>
                                          </p:val>
                                        </p:tav>
                                        <p:tav tm="100000">
                                          <p:val>
                                            <p:strVal val="#ppt_y"/>
                                          </p:val>
                                        </p:tav>
                                      </p:tavLst>
                                    </p:anim>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7"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ppt_x</p:attrName>
                                        </p:attrNameLst>
                                      </p:cBhvr>
                                      <p:tavLst>
                                        <p:tav tm="0">
                                          <p:val>
                                            <p:strVal val="#ppt_x-#ppt_w/2"/>
                                          </p:val>
                                        </p:tav>
                                        <p:tav tm="100000">
                                          <p:val>
                                            <p:strVal val="#ppt_x"/>
                                          </p:val>
                                        </p:tav>
                                      </p:tavLst>
                                    </p:anim>
                                    <p:anim calcmode="lin" valueType="num">
                                      <p:cBhvr>
                                        <p:cTn id="32" dur="500" fill="hold"/>
                                        <p:tgtEl>
                                          <p:spTgt spid="4"/>
                                        </p:tgtEl>
                                        <p:attrNameLst>
                                          <p:attrName>ppt_y</p:attrName>
                                        </p:attrNameLst>
                                      </p:cBhvr>
                                      <p:tavLst>
                                        <p:tav tm="0">
                                          <p:val>
                                            <p:strVal val="#ppt_y"/>
                                          </p:val>
                                        </p:tav>
                                        <p:tav tm="100000">
                                          <p:val>
                                            <p:strVal val="#ppt_y"/>
                                          </p:val>
                                        </p:tav>
                                      </p:tavLst>
                                    </p:anim>
                                    <p:anim calcmode="lin" valueType="num">
                                      <p:cBhvr>
                                        <p:cTn id="33" dur="500" fill="hold"/>
                                        <p:tgtEl>
                                          <p:spTgt spid="4"/>
                                        </p:tgtEl>
                                        <p:attrNameLst>
                                          <p:attrName>ppt_w</p:attrName>
                                        </p:attrNameLst>
                                      </p:cBhvr>
                                      <p:tavLst>
                                        <p:tav tm="0">
                                          <p:val>
                                            <p:fltVal val="0"/>
                                          </p:val>
                                        </p:tav>
                                        <p:tav tm="100000">
                                          <p:val>
                                            <p:strVal val="#ppt_w"/>
                                          </p:val>
                                        </p:tav>
                                      </p:tavLst>
                                    </p:anim>
                                    <p:anim calcmode="lin" valueType="num">
                                      <p:cBhvr>
                                        <p:cTn id="34" dur="5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p:bldP spid="4" grpId="0" bldLvl="0"/>
      <p:bldP spid="5" grpId="0" bldLvl="0"/>
      <p:bldP spid="6" grpId="0" bldLvl="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608" name="表格 18607"/>
          <p:cNvGraphicFramePr/>
          <p:nvPr/>
        </p:nvGraphicFramePr>
        <p:xfrm>
          <a:off x="1502410" y="1040130"/>
          <a:ext cx="9269095" cy="5732780"/>
        </p:xfrm>
        <a:graphic>
          <a:graphicData uri="http://schemas.openxmlformats.org/drawingml/2006/table">
            <a:tbl>
              <a:tblPr/>
              <a:tblGrid>
                <a:gridCol w="943610"/>
                <a:gridCol w="2489835"/>
                <a:gridCol w="2487930"/>
                <a:gridCol w="3347720"/>
              </a:tblGrid>
              <a:tr h="586105">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80745">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81380">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77570">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98575">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08405">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dirty="0">
                        <a:latin typeface="微软雅黑" panose="020B0503020204020204" pitchFamily="34" charset="-122"/>
                        <a:ea typeface="微软雅黑" panose="020B0503020204020204" pitchFamily="34"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8710" name="文本框 18544"/>
          <p:cNvSpPr txBox="1">
            <a:spLocks noChangeArrowheads="1"/>
          </p:cNvSpPr>
          <p:nvPr/>
        </p:nvSpPr>
        <p:spPr bwMode="auto">
          <a:xfrm>
            <a:off x="2728913" y="1125538"/>
            <a:ext cx="23622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南京条约</a:t>
            </a:r>
            <a:r>
              <a:rPr lang="en-US" altLang="zh-CN" sz="2800" b="1" dirty="0">
                <a:latin typeface="微软雅黑" panose="020B0503020204020204" pitchFamily="34" charset="-122"/>
                <a:ea typeface="微软雅黑" panose="020B0503020204020204" pitchFamily="34" charset="-122"/>
              </a:rPr>
              <a:t>》</a:t>
            </a:r>
            <a:endParaRPr lang="en-US" altLang="zh-CN" sz="2800" b="1" dirty="0">
              <a:latin typeface="微软雅黑" panose="020B0503020204020204" pitchFamily="34" charset="-122"/>
              <a:ea typeface="微软雅黑" panose="020B0503020204020204" pitchFamily="34" charset="-122"/>
            </a:endParaRPr>
          </a:p>
        </p:txBody>
      </p:sp>
      <p:sp>
        <p:nvSpPr>
          <p:cNvPr id="28711" name="文本框 18545"/>
          <p:cNvSpPr txBox="1">
            <a:spLocks noChangeArrowheads="1"/>
          </p:cNvSpPr>
          <p:nvPr/>
        </p:nvSpPr>
        <p:spPr bwMode="auto">
          <a:xfrm>
            <a:off x="4938713" y="1125538"/>
            <a:ext cx="2547937"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马关条约</a:t>
            </a:r>
            <a:r>
              <a:rPr lang="en-US" altLang="zh-CN" sz="2800" b="1" dirty="0">
                <a:latin typeface="微软雅黑" panose="020B0503020204020204" pitchFamily="34" charset="-122"/>
                <a:ea typeface="微软雅黑" panose="020B0503020204020204" pitchFamily="34" charset="-122"/>
              </a:rPr>
              <a:t>》</a:t>
            </a:r>
            <a:endParaRPr lang="en-US" altLang="zh-CN" sz="2800" b="1" dirty="0">
              <a:latin typeface="微软雅黑" panose="020B0503020204020204" pitchFamily="34" charset="-122"/>
              <a:ea typeface="微软雅黑" panose="020B0503020204020204" pitchFamily="34" charset="-122"/>
            </a:endParaRPr>
          </a:p>
        </p:txBody>
      </p:sp>
      <p:sp>
        <p:nvSpPr>
          <p:cNvPr id="28712" name="文本框 18546"/>
          <p:cNvSpPr txBox="1">
            <a:spLocks noChangeArrowheads="1"/>
          </p:cNvSpPr>
          <p:nvPr/>
        </p:nvSpPr>
        <p:spPr bwMode="auto">
          <a:xfrm>
            <a:off x="7681913" y="1125538"/>
            <a:ext cx="25146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辛丑条约</a:t>
            </a:r>
            <a:r>
              <a:rPr lang="en-US" altLang="zh-CN" sz="2800" b="1" dirty="0">
                <a:latin typeface="微软雅黑" panose="020B0503020204020204" pitchFamily="34" charset="-122"/>
                <a:ea typeface="微软雅黑" panose="020B0503020204020204" pitchFamily="34" charset="-122"/>
              </a:rPr>
              <a:t>》</a:t>
            </a:r>
            <a:endParaRPr lang="en-US" altLang="zh-CN" sz="2800" b="1" dirty="0">
              <a:latin typeface="微软雅黑" panose="020B0503020204020204" pitchFamily="34" charset="-122"/>
              <a:ea typeface="微软雅黑" panose="020B0503020204020204" pitchFamily="34" charset="-122"/>
            </a:endParaRPr>
          </a:p>
        </p:txBody>
      </p:sp>
      <p:sp>
        <p:nvSpPr>
          <p:cNvPr id="28713" name="矩形 18547"/>
          <p:cNvSpPr>
            <a:spLocks noChangeArrowheads="1"/>
          </p:cNvSpPr>
          <p:nvPr/>
        </p:nvSpPr>
        <p:spPr bwMode="auto">
          <a:xfrm>
            <a:off x="5338763" y="3351213"/>
            <a:ext cx="30988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zh-CN" altLang="en-US" sz="2400" i="1" dirty="0">
              <a:latin typeface="微软雅黑" panose="020B0503020204020204" pitchFamily="34" charset="-122"/>
              <a:ea typeface="微软雅黑" panose="020B0503020204020204" pitchFamily="34" charset="-122"/>
            </a:endParaRPr>
          </a:p>
        </p:txBody>
      </p:sp>
      <p:sp>
        <p:nvSpPr>
          <p:cNvPr id="28714" name="文本框 18548"/>
          <p:cNvSpPr txBox="1">
            <a:spLocks noChangeArrowheads="1"/>
          </p:cNvSpPr>
          <p:nvPr/>
        </p:nvSpPr>
        <p:spPr bwMode="auto">
          <a:xfrm>
            <a:off x="1502093" y="1727518"/>
            <a:ext cx="914400"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签订国家</a:t>
            </a:r>
            <a:endParaRPr lang="zh-CN" altLang="en-US" sz="2400" b="1" dirty="0">
              <a:latin typeface="微软雅黑" panose="020B0503020204020204" pitchFamily="34" charset="-122"/>
              <a:ea typeface="微软雅黑" panose="020B0503020204020204" pitchFamily="34" charset="-122"/>
            </a:endParaRPr>
          </a:p>
        </p:txBody>
      </p:sp>
      <p:sp>
        <p:nvSpPr>
          <p:cNvPr id="28715" name="文本框 18550"/>
          <p:cNvSpPr txBox="1">
            <a:spLocks noChangeArrowheads="1"/>
          </p:cNvSpPr>
          <p:nvPr/>
        </p:nvSpPr>
        <p:spPr bwMode="auto">
          <a:xfrm>
            <a:off x="1526223" y="2770823"/>
            <a:ext cx="8667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赔款</a:t>
            </a:r>
            <a:endParaRPr lang="zh-CN" altLang="en-US" sz="2400" b="1" dirty="0">
              <a:latin typeface="微软雅黑" panose="020B0503020204020204" pitchFamily="34" charset="-122"/>
              <a:ea typeface="微软雅黑" panose="020B0503020204020204" pitchFamily="34" charset="-122"/>
            </a:endParaRPr>
          </a:p>
        </p:txBody>
      </p:sp>
      <p:sp>
        <p:nvSpPr>
          <p:cNvPr id="28716" name="文本框 18551"/>
          <p:cNvSpPr txBox="1">
            <a:spLocks noChangeArrowheads="1"/>
          </p:cNvSpPr>
          <p:nvPr/>
        </p:nvSpPr>
        <p:spPr bwMode="auto">
          <a:xfrm>
            <a:off x="1549718" y="3546158"/>
            <a:ext cx="8667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土地</a:t>
            </a:r>
            <a:endParaRPr lang="zh-CN" altLang="en-US" sz="2400" b="1" dirty="0">
              <a:latin typeface="微软雅黑" panose="020B0503020204020204" pitchFamily="34" charset="-122"/>
              <a:ea typeface="微软雅黑" panose="020B0503020204020204" pitchFamily="34" charset="-122"/>
            </a:endParaRPr>
          </a:p>
        </p:txBody>
      </p:sp>
      <p:sp>
        <p:nvSpPr>
          <p:cNvPr id="28717" name="文本框 18552"/>
          <p:cNvSpPr txBox="1">
            <a:spLocks noChangeArrowheads="1"/>
          </p:cNvSpPr>
          <p:nvPr/>
        </p:nvSpPr>
        <p:spPr bwMode="auto">
          <a:xfrm>
            <a:off x="1526223" y="4560888"/>
            <a:ext cx="9398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其它</a:t>
            </a:r>
            <a:endParaRPr lang="zh-CN" altLang="en-US" sz="2400" b="1" dirty="0">
              <a:latin typeface="微软雅黑" panose="020B0503020204020204" pitchFamily="34" charset="-122"/>
              <a:ea typeface="微软雅黑" panose="020B0503020204020204" pitchFamily="34" charset="-122"/>
            </a:endParaRPr>
          </a:p>
        </p:txBody>
      </p:sp>
      <p:sp>
        <p:nvSpPr>
          <p:cNvPr id="28718" name="文本框 18553"/>
          <p:cNvSpPr txBox="1">
            <a:spLocks noChangeArrowheads="1"/>
          </p:cNvSpPr>
          <p:nvPr/>
        </p:nvSpPr>
        <p:spPr bwMode="auto">
          <a:xfrm>
            <a:off x="1599248" y="5947093"/>
            <a:ext cx="8667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影响</a:t>
            </a:r>
            <a:endParaRPr lang="zh-CN" altLang="en-US" sz="2400" b="1" dirty="0">
              <a:latin typeface="微软雅黑" panose="020B0503020204020204" pitchFamily="34" charset="-122"/>
              <a:ea typeface="微软雅黑" panose="020B0503020204020204" pitchFamily="34" charset="-122"/>
            </a:endParaRPr>
          </a:p>
        </p:txBody>
      </p:sp>
      <p:sp>
        <p:nvSpPr>
          <p:cNvPr id="18555" name="文本框 18554"/>
          <p:cNvSpPr txBox="1">
            <a:spLocks noChangeArrowheads="1"/>
          </p:cNvSpPr>
          <p:nvPr/>
        </p:nvSpPr>
        <p:spPr bwMode="auto">
          <a:xfrm>
            <a:off x="3395663" y="1811338"/>
            <a:ext cx="11874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中英</a:t>
            </a:r>
            <a:endParaRPr lang="zh-CN" altLang="en-US" sz="2800" b="1" dirty="0">
              <a:latin typeface="微软雅黑" panose="020B0503020204020204" pitchFamily="34" charset="-122"/>
              <a:ea typeface="微软雅黑" panose="020B0503020204020204" pitchFamily="34" charset="-122"/>
            </a:endParaRPr>
          </a:p>
        </p:txBody>
      </p:sp>
      <p:sp>
        <p:nvSpPr>
          <p:cNvPr id="18556" name="文本框 18555"/>
          <p:cNvSpPr txBox="1">
            <a:spLocks noChangeArrowheads="1"/>
          </p:cNvSpPr>
          <p:nvPr/>
        </p:nvSpPr>
        <p:spPr bwMode="auto">
          <a:xfrm>
            <a:off x="5749925" y="1811338"/>
            <a:ext cx="101758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中日</a:t>
            </a:r>
            <a:endParaRPr lang="zh-CN" altLang="en-US" sz="2800" b="1" dirty="0">
              <a:latin typeface="微软雅黑" panose="020B0503020204020204" pitchFamily="34" charset="-122"/>
              <a:ea typeface="微软雅黑" panose="020B0503020204020204" pitchFamily="34" charset="-122"/>
            </a:endParaRPr>
          </a:p>
        </p:txBody>
      </p:sp>
      <p:sp>
        <p:nvSpPr>
          <p:cNvPr id="18557" name="文本框 18556"/>
          <p:cNvSpPr txBox="1">
            <a:spLocks noChangeArrowheads="1"/>
          </p:cNvSpPr>
          <p:nvPr/>
        </p:nvSpPr>
        <p:spPr bwMode="auto">
          <a:xfrm>
            <a:off x="7529513" y="1604963"/>
            <a:ext cx="2819400"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中与英俄德法美日意奥等国</a:t>
            </a:r>
            <a:endParaRPr lang="zh-CN" altLang="en-US" sz="2400" b="1" dirty="0">
              <a:latin typeface="微软雅黑" panose="020B0503020204020204" pitchFamily="34" charset="-122"/>
              <a:ea typeface="微软雅黑" panose="020B0503020204020204" pitchFamily="34" charset="-122"/>
            </a:endParaRPr>
          </a:p>
        </p:txBody>
      </p:sp>
      <p:sp>
        <p:nvSpPr>
          <p:cNvPr id="18559" name="文本框 18558"/>
          <p:cNvSpPr txBox="1">
            <a:spLocks noChangeArrowheads="1"/>
          </p:cNvSpPr>
          <p:nvPr/>
        </p:nvSpPr>
        <p:spPr bwMode="auto">
          <a:xfrm>
            <a:off x="2957513" y="2573338"/>
            <a:ext cx="19812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rPr>
              <a:t>2100</a:t>
            </a:r>
            <a:r>
              <a:rPr lang="zh-CN" altLang="en-US" sz="2400" b="1" dirty="0">
                <a:latin typeface="微软雅黑" panose="020B0503020204020204" pitchFamily="34" charset="-122"/>
                <a:ea typeface="微软雅黑" panose="020B0503020204020204" pitchFamily="34" charset="-122"/>
              </a:rPr>
              <a:t>万银元</a:t>
            </a:r>
            <a:endParaRPr lang="zh-CN" altLang="en-US" sz="2400" b="1" dirty="0">
              <a:latin typeface="微软雅黑" panose="020B0503020204020204" pitchFamily="34" charset="-122"/>
              <a:ea typeface="微软雅黑" panose="020B0503020204020204" pitchFamily="34" charset="-122"/>
            </a:endParaRPr>
          </a:p>
        </p:txBody>
      </p:sp>
      <p:sp>
        <p:nvSpPr>
          <p:cNvPr id="18560" name="文本框 18559"/>
          <p:cNvSpPr txBox="1">
            <a:spLocks noChangeArrowheads="1"/>
          </p:cNvSpPr>
          <p:nvPr/>
        </p:nvSpPr>
        <p:spPr bwMode="auto">
          <a:xfrm>
            <a:off x="5243513" y="2557463"/>
            <a:ext cx="20224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rPr>
              <a:t>2</a:t>
            </a:r>
            <a:r>
              <a:rPr lang="zh-CN" altLang="en-US" sz="2400" b="1" dirty="0">
                <a:latin typeface="微软雅黑" panose="020B0503020204020204" pitchFamily="34" charset="-122"/>
                <a:ea typeface="微软雅黑" panose="020B0503020204020204" pitchFamily="34" charset="-122"/>
              </a:rPr>
              <a:t>亿两白银</a:t>
            </a:r>
            <a:endParaRPr lang="zh-CN" altLang="en-US" sz="2400" b="1" dirty="0">
              <a:latin typeface="微软雅黑" panose="020B0503020204020204" pitchFamily="34" charset="-122"/>
              <a:ea typeface="微软雅黑" panose="020B0503020204020204" pitchFamily="34" charset="-122"/>
            </a:endParaRPr>
          </a:p>
        </p:txBody>
      </p:sp>
      <p:sp>
        <p:nvSpPr>
          <p:cNvPr id="18561" name="文本框 18560"/>
          <p:cNvSpPr txBox="1">
            <a:spLocks noChangeArrowheads="1"/>
          </p:cNvSpPr>
          <p:nvPr/>
        </p:nvSpPr>
        <p:spPr bwMode="auto">
          <a:xfrm>
            <a:off x="7529513" y="2443480"/>
            <a:ext cx="2895600"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rPr>
              <a:t>4.5</a:t>
            </a:r>
            <a:r>
              <a:rPr lang="zh-CN" altLang="en-US" sz="2400" b="1" dirty="0">
                <a:latin typeface="微软雅黑" panose="020B0503020204020204" pitchFamily="34" charset="-122"/>
                <a:ea typeface="微软雅黑" panose="020B0503020204020204" pitchFamily="34" charset="-122"/>
              </a:rPr>
              <a:t>亿两白银，本息共计</a:t>
            </a:r>
            <a:r>
              <a:rPr lang="en-US" altLang="zh-CN" sz="2400" b="1" dirty="0">
                <a:latin typeface="微软雅黑" panose="020B0503020204020204" pitchFamily="34" charset="-122"/>
                <a:ea typeface="微软雅黑" panose="020B0503020204020204" pitchFamily="34" charset="-122"/>
              </a:rPr>
              <a:t>9.8</a:t>
            </a:r>
            <a:r>
              <a:rPr lang="zh-CN" altLang="en-US" sz="2400" b="1" dirty="0">
                <a:latin typeface="微软雅黑" panose="020B0503020204020204" pitchFamily="34" charset="-122"/>
                <a:ea typeface="微软雅黑" panose="020B0503020204020204" pitchFamily="34" charset="-122"/>
              </a:rPr>
              <a:t>亿两</a:t>
            </a:r>
            <a:endParaRPr lang="zh-CN" altLang="en-US" sz="2400" b="1" dirty="0">
              <a:latin typeface="微软雅黑" panose="020B0503020204020204" pitchFamily="34" charset="-122"/>
              <a:ea typeface="微软雅黑" panose="020B0503020204020204" pitchFamily="34" charset="-122"/>
            </a:endParaRPr>
          </a:p>
        </p:txBody>
      </p:sp>
      <p:sp>
        <p:nvSpPr>
          <p:cNvPr id="18563" name="文本框 18562"/>
          <p:cNvSpPr txBox="1">
            <a:spLocks noChangeArrowheads="1"/>
          </p:cNvSpPr>
          <p:nvPr/>
        </p:nvSpPr>
        <p:spPr bwMode="auto">
          <a:xfrm>
            <a:off x="2906713" y="3675698"/>
            <a:ext cx="16764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割香港岛</a:t>
            </a:r>
            <a:endParaRPr lang="zh-CN" altLang="en-US" sz="2400" b="1" dirty="0">
              <a:latin typeface="微软雅黑" panose="020B0503020204020204" pitchFamily="34" charset="-122"/>
              <a:ea typeface="微软雅黑" panose="020B0503020204020204" pitchFamily="34" charset="-122"/>
            </a:endParaRPr>
          </a:p>
        </p:txBody>
      </p:sp>
      <p:sp>
        <p:nvSpPr>
          <p:cNvPr id="18564" name="文本框 18563"/>
          <p:cNvSpPr txBox="1">
            <a:spLocks noChangeArrowheads="1"/>
          </p:cNvSpPr>
          <p:nvPr/>
        </p:nvSpPr>
        <p:spPr bwMode="auto">
          <a:xfrm>
            <a:off x="4938713" y="3546475"/>
            <a:ext cx="24384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割台、澎、辽</a:t>
            </a:r>
            <a:endParaRPr lang="zh-CN" altLang="en-US" sz="2400" b="1" dirty="0">
              <a:latin typeface="微软雅黑" panose="020B0503020204020204" pitchFamily="34" charset="-122"/>
              <a:ea typeface="微软雅黑" panose="020B0503020204020204" pitchFamily="34" charset="-122"/>
            </a:endParaRPr>
          </a:p>
        </p:txBody>
      </p:sp>
      <p:sp>
        <p:nvSpPr>
          <p:cNvPr id="18575" name="文本框 18574"/>
          <p:cNvSpPr txBox="1">
            <a:spLocks noChangeArrowheads="1"/>
          </p:cNvSpPr>
          <p:nvPr/>
        </p:nvSpPr>
        <p:spPr bwMode="auto">
          <a:xfrm>
            <a:off x="7681913" y="3419976"/>
            <a:ext cx="2819400"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pitchFamily="34" charset="-122"/>
                <a:ea typeface="微软雅黑" panose="020B0503020204020204" pitchFamily="34" charset="-122"/>
              </a:rPr>
              <a:t>划北京东郊民巷为使馆区</a:t>
            </a:r>
            <a:endParaRPr lang="zh-CN" altLang="en-US" sz="2400" b="1" dirty="0">
              <a:latin typeface="微软雅黑" panose="020B0503020204020204" pitchFamily="34" charset="-122"/>
              <a:ea typeface="微软雅黑" panose="020B0503020204020204" pitchFamily="34" charset="-122"/>
            </a:endParaRPr>
          </a:p>
        </p:txBody>
      </p:sp>
      <p:sp>
        <p:nvSpPr>
          <p:cNvPr id="18577" name="文本框 18576"/>
          <p:cNvSpPr txBox="1">
            <a:spLocks noChangeArrowheads="1"/>
          </p:cNvSpPr>
          <p:nvPr/>
        </p:nvSpPr>
        <p:spPr bwMode="auto">
          <a:xfrm>
            <a:off x="2957513" y="4560888"/>
            <a:ext cx="16764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五口通商</a:t>
            </a:r>
            <a:endParaRPr lang="zh-CN" altLang="en-US" sz="2400" b="1" dirty="0">
              <a:latin typeface="微软雅黑" panose="020B0503020204020204" pitchFamily="34" charset="-122"/>
              <a:ea typeface="微软雅黑" panose="020B0503020204020204" pitchFamily="34" charset="-122"/>
            </a:endParaRPr>
          </a:p>
        </p:txBody>
      </p:sp>
      <p:sp>
        <p:nvSpPr>
          <p:cNvPr id="18578" name="文本框 18577"/>
          <p:cNvSpPr txBox="1">
            <a:spLocks noChangeArrowheads="1"/>
          </p:cNvSpPr>
          <p:nvPr/>
        </p:nvSpPr>
        <p:spPr bwMode="auto">
          <a:xfrm>
            <a:off x="5108258" y="4588193"/>
            <a:ext cx="20986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通商；设厂</a:t>
            </a:r>
            <a:endParaRPr lang="zh-CN" altLang="en-US" sz="2800" b="1" dirty="0">
              <a:latin typeface="微软雅黑" panose="020B0503020204020204" pitchFamily="34" charset="-122"/>
              <a:ea typeface="微软雅黑" panose="020B0503020204020204" pitchFamily="34" charset="-122"/>
            </a:endParaRPr>
          </a:p>
        </p:txBody>
      </p:sp>
      <p:sp>
        <p:nvSpPr>
          <p:cNvPr id="18579" name="文本框 18578"/>
          <p:cNvSpPr txBox="1">
            <a:spLocks noChangeArrowheads="1"/>
          </p:cNvSpPr>
          <p:nvPr/>
        </p:nvSpPr>
        <p:spPr bwMode="auto">
          <a:xfrm>
            <a:off x="7529513" y="4249906"/>
            <a:ext cx="3048000"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严禁反帝活动；拆毁军事防线，允许列强派兵进驻沿线要地</a:t>
            </a:r>
            <a:endParaRPr lang="zh-CN" altLang="en-US" sz="2400" b="1" dirty="0">
              <a:latin typeface="微软雅黑" panose="020B0503020204020204" pitchFamily="34" charset="-122"/>
              <a:ea typeface="微软雅黑" panose="020B0503020204020204" pitchFamily="34" charset="-122"/>
            </a:endParaRPr>
          </a:p>
        </p:txBody>
      </p:sp>
      <p:sp>
        <p:nvSpPr>
          <p:cNvPr id="18583" name="文本框 18582"/>
          <p:cNvSpPr txBox="1">
            <a:spLocks noChangeArrowheads="1"/>
          </p:cNvSpPr>
          <p:nvPr/>
        </p:nvSpPr>
        <p:spPr bwMode="auto">
          <a:xfrm>
            <a:off x="2466023" y="5573713"/>
            <a:ext cx="2362200"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使中国开始沦为半殖民地半封建社会</a:t>
            </a:r>
            <a:endParaRPr lang="zh-CN" altLang="en-US" sz="2400" b="1" dirty="0">
              <a:latin typeface="微软雅黑" panose="020B0503020204020204" pitchFamily="34" charset="-122"/>
              <a:ea typeface="微软雅黑" panose="020B0503020204020204" pitchFamily="34" charset="-122"/>
            </a:endParaRPr>
          </a:p>
        </p:txBody>
      </p:sp>
      <p:sp>
        <p:nvSpPr>
          <p:cNvPr id="18585" name="文本框 18584"/>
          <p:cNvSpPr txBox="1">
            <a:spLocks noChangeArrowheads="1"/>
          </p:cNvSpPr>
          <p:nvPr/>
        </p:nvSpPr>
        <p:spPr bwMode="auto">
          <a:xfrm>
            <a:off x="4938713" y="5578158"/>
            <a:ext cx="2362200"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大大加深了半殖民地半封建社会程度</a:t>
            </a:r>
            <a:endParaRPr lang="zh-CN" altLang="en-US" sz="2400" b="1" dirty="0">
              <a:latin typeface="微软雅黑" panose="020B0503020204020204" pitchFamily="34" charset="-122"/>
              <a:ea typeface="微软雅黑" panose="020B0503020204020204" pitchFamily="34" charset="-122"/>
            </a:endParaRPr>
          </a:p>
        </p:txBody>
      </p:sp>
      <p:sp>
        <p:nvSpPr>
          <p:cNvPr id="18586" name="文本框 18585"/>
          <p:cNvSpPr txBox="1">
            <a:spLocks noChangeArrowheads="1"/>
          </p:cNvSpPr>
          <p:nvPr/>
        </p:nvSpPr>
        <p:spPr bwMode="auto">
          <a:xfrm>
            <a:off x="7720013" y="5762943"/>
            <a:ext cx="2743200"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使中国完全沦为半殖民地半封建社会</a:t>
            </a:r>
            <a:endParaRPr lang="zh-CN" altLang="en-US" sz="2400" b="1" dirty="0">
              <a:latin typeface="微软雅黑" panose="020B0503020204020204" pitchFamily="34" charset="-122"/>
              <a:ea typeface="微软雅黑" panose="020B0503020204020204" pitchFamily="34" charset="-122"/>
            </a:endParaRPr>
          </a:p>
        </p:txBody>
      </p:sp>
      <p:sp>
        <p:nvSpPr>
          <p:cNvPr id="28734" name="文本框 18586"/>
          <p:cNvSpPr txBox="1">
            <a:spLocks noChangeArrowheads="1"/>
          </p:cNvSpPr>
          <p:nvPr/>
        </p:nvSpPr>
        <p:spPr bwMode="auto">
          <a:xfrm>
            <a:off x="3144838" y="333375"/>
            <a:ext cx="590232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4000" b="1" dirty="0">
                <a:latin typeface="微软雅黑" panose="020B0503020204020204" pitchFamily="34" charset="-122"/>
                <a:ea typeface="微软雅黑" panose="020B0503020204020204" pitchFamily="34" charset="-122"/>
              </a:rPr>
              <a:t>三大不平等条约对比简表</a:t>
            </a:r>
            <a:endParaRPr lang="zh-CN" altLang="en-US" sz="4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8555"/>
                                        </p:tgtEl>
                                        <p:attrNameLst>
                                          <p:attrName>style.visibility</p:attrName>
                                        </p:attrNameLst>
                                      </p:cBhvr>
                                      <p:to>
                                        <p:strVal val="visible"/>
                                      </p:to>
                                    </p:set>
                                    <p:animEffect transition="in" filter="dissolve">
                                      <p:cBhvr>
                                        <p:cTn id="7" dur="500"/>
                                        <p:tgtEl>
                                          <p:spTgt spid="1855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8556"/>
                                        </p:tgtEl>
                                        <p:attrNameLst>
                                          <p:attrName>style.visibility</p:attrName>
                                        </p:attrNameLst>
                                      </p:cBhvr>
                                      <p:to>
                                        <p:strVal val="visible"/>
                                      </p:to>
                                    </p:set>
                                    <p:animEffect transition="in" filter="dissolve">
                                      <p:cBhvr>
                                        <p:cTn id="12" dur="500"/>
                                        <p:tgtEl>
                                          <p:spTgt spid="1855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8557"/>
                                        </p:tgtEl>
                                        <p:attrNameLst>
                                          <p:attrName>style.visibility</p:attrName>
                                        </p:attrNameLst>
                                      </p:cBhvr>
                                      <p:to>
                                        <p:strVal val="visible"/>
                                      </p:to>
                                    </p:set>
                                    <p:animEffect transition="in" filter="dissolve">
                                      <p:cBhvr>
                                        <p:cTn id="17" dur="500"/>
                                        <p:tgtEl>
                                          <p:spTgt spid="18557"/>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8559"/>
                                        </p:tgtEl>
                                        <p:attrNameLst>
                                          <p:attrName>style.visibility</p:attrName>
                                        </p:attrNameLst>
                                      </p:cBhvr>
                                      <p:to>
                                        <p:strVal val="visible"/>
                                      </p:to>
                                    </p:set>
                                    <p:animEffect transition="in" filter="dissolve">
                                      <p:cBhvr>
                                        <p:cTn id="22" dur="500"/>
                                        <p:tgtEl>
                                          <p:spTgt spid="18559"/>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8560"/>
                                        </p:tgtEl>
                                        <p:attrNameLst>
                                          <p:attrName>style.visibility</p:attrName>
                                        </p:attrNameLst>
                                      </p:cBhvr>
                                      <p:to>
                                        <p:strVal val="visible"/>
                                      </p:to>
                                    </p:set>
                                    <p:animEffect transition="in" filter="dissolve">
                                      <p:cBhvr>
                                        <p:cTn id="27" dur="500"/>
                                        <p:tgtEl>
                                          <p:spTgt spid="18560"/>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8561"/>
                                        </p:tgtEl>
                                        <p:attrNameLst>
                                          <p:attrName>style.visibility</p:attrName>
                                        </p:attrNameLst>
                                      </p:cBhvr>
                                      <p:to>
                                        <p:strVal val="visible"/>
                                      </p:to>
                                    </p:set>
                                    <p:animEffect transition="in" filter="dissolve">
                                      <p:cBhvr>
                                        <p:cTn id="32" dur="500"/>
                                        <p:tgtEl>
                                          <p:spTgt spid="18561"/>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8563"/>
                                        </p:tgtEl>
                                        <p:attrNameLst>
                                          <p:attrName>style.visibility</p:attrName>
                                        </p:attrNameLst>
                                      </p:cBhvr>
                                      <p:to>
                                        <p:strVal val="visible"/>
                                      </p:to>
                                    </p:set>
                                    <p:animEffect transition="in" filter="dissolve">
                                      <p:cBhvr>
                                        <p:cTn id="37" dur="500"/>
                                        <p:tgtEl>
                                          <p:spTgt spid="18563"/>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8564"/>
                                        </p:tgtEl>
                                        <p:attrNameLst>
                                          <p:attrName>style.visibility</p:attrName>
                                        </p:attrNameLst>
                                      </p:cBhvr>
                                      <p:to>
                                        <p:strVal val="visible"/>
                                      </p:to>
                                    </p:set>
                                    <p:animEffect transition="in" filter="dissolve">
                                      <p:cBhvr>
                                        <p:cTn id="42" dur="500"/>
                                        <p:tgtEl>
                                          <p:spTgt spid="18564"/>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8575"/>
                                        </p:tgtEl>
                                        <p:attrNameLst>
                                          <p:attrName>style.visibility</p:attrName>
                                        </p:attrNameLst>
                                      </p:cBhvr>
                                      <p:to>
                                        <p:strVal val="visible"/>
                                      </p:to>
                                    </p:set>
                                    <p:animEffect transition="in" filter="dissolve">
                                      <p:cBhvr>
                                        <p:cTn id="47" dur="500"/>
                                        <p:tgtEl>
                                          <p:spTgt spid="18575"/>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8577"/>
                                        </p:tgtEl>
                                        <p:attrNameLst>
                                          <p:attrName>style.visibility</p:attrName>
                                        </p:attrNameLst>
                                      </p:cBhvr>
                                      <p:to>
                                        <p:strVal val="visible"/>
                                      </p:to>
                                    </p:set>
                                    <p:animEffect transition="in" filter="dissolve">
                                      <p:cBhvr>
                                        <p:cTn id="52" dur="500"/>
                                        <p:tgtEl>
                                          <p:spTgt spid="18577"/>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8578"/>
                                        </p:tgtEl>
                                        <p:attrNameLst>
                                          <p:attrName>style.visibility</p:attrName>
                                        </p:attrNameLst>
                                      </p:cBhvr>
                                      <p:to>
                                        <p:strVal val="visible"/>
                                      </p:to>
                                    </p:set>
                                    <p:animEffect transition="in" filter="dissolve">
                                      <p:cBhvr>
                                        <p:cTn id="57" dur="500"/>
                                        <p:tgtEl>
                                          <p:spTgt spid="18578"/>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18579"/>
                                        </p:tgtEl>
                                        <p:attrNameLst>
                                          <p:attrName>style.visibility</p:attrName>
                                        </p:attrNameLst>
                                      </p:cBhvr>
                                      <p:to>
                                        <p:strVal val="visible"/>
                                      </p:to>
                                    </p:set>
                                    <p:animEffect transition="in" filter="dissolve">
                                      <p:cBhvr>
                                        <p:cTn id="62" dur="500"/>
                                        <p:tgtEl>
                                          <p:spTgt spid="18579"/>
                                        </p:tgtEl>
                                      </p:cBhvr>
                                    </p:animEffect>
                                  </p:childTnLst>
                                </p:cTn>
                              </p:par>
                            </p:childTnLst>
                          </p:cTn>
                        </p:par>
                      </p:childTnLst>
                    </p:cTn>
                  </p:par>
                  <p:par>
                    <p:cTn id="63" fill="hold">
                      <p:stCondLst>
                        <p:cond delay="indefinite"/>
                      </p:stCondLst>
                      <p:childTnLst>
                        <p:par>
                          <p:cTn id="64" fill="hold">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18583"/>
                                        </p:tgtEl>
                                        <p:attrNameLst>
                                          <p:attrName>style.visibility</p:attrName>
                                        </p:attrNameLst>
                                      </p:cBhvr>
                                      <p:to>
                                        <p:strVal val="visible"/>
                                      </p:to>
                                    </p:set>
                                    <p:animEffect transition="in" filter="dissolve">
                                      <p:cBhvr>
                                        <p:cTn id="67" dur="500"/>
                                        <p:tgtEl>
                                          <p:spTgt spid="18583"/>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grpId="0" nodeType="clickEffect">
                                  <p:stCondLst>
                                    <p:cond delay="0"/>
                                  </p:stCondLst>
                                  <p:childTnLst>
                                    <p:set>
                                      <p:cBhvr>
                                        <p:cTn id="71" dur="1" fill="hold">
                                          <p:stCondLst>
                                            <p:cond delay="0"/>
                                          </p:stCondLst>
                                        </p:cTn>
                                        <p:tgtEl>
                                          <p:spTgt spid="18585"/>
                                        </p:tgtEl>
                                        <p:attrNameLst>
                                          <p:attrName>style.visibility</p:attrName>
                                        </p:attrNameLst>
                                      </p:cBhvr>
                                      <p:to>
                                        <p:strVal val="visible"/>
                                      </p:to>
                                    </p:set>
                                    <p:animEffect transition="in" filter="dissolve">
                                      <p:cBhvr>
                                        <p:cTn id="72" dur="500"/>
                                        <p:tgtEl>
                                          <p:spTgt spid="18585"/>
                                        </p:tgtEl>
                                      </p:cBhvr>
                                    </p:animEffect>
                                  </p:childTnLst>
                                </p:cTn>
                              </p:par>
                            </p:childTnLst>
                          </p:cTn>
                        </p:par>
                      </p:childTnLst>
                    </p:cTn>
                  </p:par>
                  <p:par>
                    <p:cTn id="73" fill="hold">
                      <p:stCondLst>
                        <p:cond delay="indefinite"/>
                      </p:stCondLst>
                      <p:childTnLst>
                        <p:par>
                          <p:cTn id="74" fill="hold">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18586"/>
                                        </p:tgtEl>
                                        <p:attrNameLst>
                                          <p:attrName>style.visibility</p:attrName>
                                        </p:attrNameLst>
                                      </p:cBhvr>
                                      <p:to>
                                        <p:strVal val="visible"/>
                                      </p:to>
                                    </p:set>
                                    <p:animEffect transition="in" filter="dissolve">
                                      <p:cBhvr>
                                        <p:cTn id="77" dur="500"/>
                                        <p:tgtEl>
                                          <p:spTgt spid="185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55" grpId="0"/>
      <p:bldP spid="18556" grpId="0"/>
      <p:bldP spid="18557" grpId="0"/>
      <p:bldP spid="18559" grpId="0"/>
      <p:bldP spid="18560" grpId="0"/>
      <p:bldP spid="18561" grpId="0"/>
      <p:bldP spid="18563" grpId="0"/>
      <p:bldP spid="18564" grpId="0"/>
      <p:bldP spid="18575" grpId="0"/>
      <p:bldP spid="18577" grpId="0"/>
      <p:bldP spid="18578" grpId="0"/>
      <p:bldP spid="18579" grpId="0"/>
      <p:bldP spid="18583" grpId="0"/>
      <p:bldP spid="18585" grpId="0"/>
      <p:bldP spid="18586" grpId="0"/>
    </p:bldLst>
  </p:timing>
</p:sld>
</file>

<file path=ppt/theme/theme1.xml><?xml version="1.0" encoding="utf-8"?>
<a:theme xmlns:a="http://schemas.openxmlformats.org/drawingml/2006/main" name="包裹">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TM10001115[[fn=包裹]]</Template>
  <TotalTime>0</TotalTime>
  <Words>2892</Words>
  <Application>WPS 演示</Application>
  <PresentationFormat>宽屏</PresentationFormat>
  <Paragraphs>360</Paragraphs>
  <Slides>37</Slides>
  <Notes>6</Notes>
  <HiddenSlides>0</HiddenSlides>
  <MMClips>0</MMClips>
  <ScaleCrop>false</ScaleCrop>
  <HeadingPairs>
    <vt:vector size="8" baseType="variant">
      <vt:variant>
        <vt:lpstr>已用的字体</vt:lpstr>
      </vt:variant>
      <vt:variant>
        <vt:i4>19</vt:i4>
      </vt:variant>
      <vt:variant>
        <vt:lpstr>主题</vt:lpstr>
      </vt:variant>
      <vt:variant>
        <vt:i4>1</vt:i4>
      </vt:variant>
      <vt:variant>
        <vt:lpstr>嵌入 OLE 服务器</vt:lpstr>
      </vt:variant>
      <vt:variant>
        <vt:i4>2</vt:i4>
      </vt:variant>
      <vt:variant>
        <vt:lpstr>幻灯片标题</vt:lpstr>
      </vt:variant>
      <vt:variant>
        <vt:i4>37</vt:i4>
      </vt:variant>
    </vt:vector>
  </HeadingPairs>
  <TitlesOfParts>
    <vt:vector size="59" baseType="lpstr">
      <vt:lpstr>Arial</vt:lpstr>
      <vt:lpstr>宋体</vt:lpstr>
      <vt:lpstr>Wingdings</vt:lpstr>
      <vt:lpstr>Calibri</vt:lpstr>
      <vt:lpstr>微软雅黑</vt:lpstr>
      <vt:lpstr>Times New Roman</vt:lpstr>
      <vt:lpstr>文鼎CS大黑</vt:lpstr>
      <vt:lpstr>黑体</vt:lpstr>
      <vt:lpstr>仿宋_GB2312</vt:lpstr>
      <vt:lpstr>仿宋</vt:lpstr>
      <vt:lpstr>华文中宋</vt:lpstr>
      <vt:lpstr>Gill Sans MT</vt:lpstr>
      <vt:lpstr>Arial Unicode MS</vt:lpstr>
      <vt:lpstr>等线</vt:lpstr>
      <vt:lpstr>楷体_GB2312</vt:lpstr>
      <vt:lpstr>新宋体</vt:lpstr>
      <vt:lpstr>文鼎CS大黑</vt:lpstr>
      <vt:lpstr>文鼎CS中黑</vt:lpstr>
      <vt:lpstr>文鼎中楷简</vt:lpstr>
      <vt:lpstr>包裹</vt:lpstr>
      <vt:lpstr>PBrush</vt:lpstr>
      <vt:lpstr>PBrush</vt:lpstr>
      <vt:lpstr>第18课挽救民族危亡的斗争</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第18课挽救民族危亡的斗争</dc:title>
  <dc:creator>user</dc:creator>
  <cp:lastModifiedBy>Administrator</cp:lastModifiedBy>
  <cp:revision>2</cp:revision>
  <dcterms:created xsi:type="dcterms:W3CDTF">2019-10-03T08:15:00Z</dcterms:created>
  <dcterms:modified xsi:type="dcterms:W3CDTF">2020-11-21T14:07:04Z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