
<file path=[Content_Types].xml><?xml version="1.0" encoding="utf-8"?>
<Types xmlns="http://schemas.openxmlformats.org/package/2006/content-types">
  <Override PartName="/ppt/slides/slide29.xml" ContentType="application/vnd.openxmlformats-officedocument.presentationml.slide+xml"/>
  <Override PartName="/ppt/slideLayouts/slideLayout39.xml" ContentType="application/vnd.openxmlformats-officedocument.presentationml.slideLayout+xml"/>
  <Override PartName="/ppt/tags/tag8.xml" ContentType="application/vnd.openxmlformats-officedocument.presentationml.tags+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slideLayouts/slideLayout28.xml" ContentType="application/vnd.openxmlformats-officedocument.presentationml.slideLayout+xml"/>
  <Override PartName="/ppt/slideLayouts/slideLayout46.xml" ContentType="application/vnd.openxmlformats-officedocument.presentationml.slideLayout+xml"/>
  <Override PartName="/ppt/tags/tag4.xml" ContentType="application/vnd.openxmlformats-officedocument.presentationml.tags+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5.xml" ContentType="application/vnd.openxmlformats-officedocument.presentationml.slideLayout+xml"/>
  <Default Extension="xml" ContentType="application/xml"/>
  <Override PartName="/ppt/slides/slide14.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Layouts/slideLayout24.xml" ContentType="application/vnd.openxmlformats-officedocument.presentationml.slideLayout+xml"/>
  <Override PartName="/ppt/slideLayouts/slideLayout42.xml" ContentType="application/vnd.openxmlformats-officedocument.presentationml.slideLayout+xml"/>
  <Override PartName="/ppt/slides/slide1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20.xml" ContentType="application/vnd.openxmlformats-officedocument.presentationml.slideLayout+xml"/>
  <Override PartName="/ppt/slideLayouts/slideLayout31.xml" ContentType="application/vnd.openxmlformats-officedocument.presentationml.slideLayout+xml"/>
  <Override PartName="/ppt/tags/tag16.xml" ContentType="application/vnd.openxmlformats-officedocument.presentationml.tags+xml"/>
  <Override PartName="/docProps/custom.xml" ContentType="application/vnd.openxmlformats-officedocument.custom-properties+xml"/>
  <Override PartName="/ppt/tags/tag14.xml" ContentType="application/vnd.openxmlformats-officedocument.presentationml.tags+xml"/>
  <Override PartName="/ppt/tags/tag12.xml" ContentType="application/vnd.openxmlformats-officedocument.presentationml.tags+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tags/tag9.xml" ContentType="application/vnd.openxmlformats-officedocument.presentationml.tags+xml"/>
  <Override PartName="/ppt/tags/tag10.xml" ContentType="application/vnd.openxmlformats-officedocument.presentationml.tag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Override PartName="/ppt/slideLayouts/slideLayout29.xml" ContentType="application/vnd.openxmlformats-officedocument.presentationml.slideLayout+xml"/>
  <Override PartName="/ppt/slideLayouts/slideLayout38.xml" ContentType="application/vnd.openxmlformats-officedocument.presentationml.slideLayout+xml"/>
  <Override PartName="/ppt/slideLayouts/slideLayout49.xml" ContentType="application/vnd.openxmlformats-officedocument.presentationml.slideLayout+xml"/>
  <Override PartName="/ppt/tags/tag7.xml" ContentType="application/vnd.openxmlformats-officedocument.presentationml.tags+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slideLayouts/slideLayout27.xml" ContentType="application/vnd.openxmlformats-officedocument.presentationml.slideLayout+xml"/>
  <Override PartName="/ppt/slideLayouts/slideLayout36.xml" ContentType="application/vnd.openxmlformats-officedocument.presentationml.slideLayout+xml"/>
  <Override PartName="/ppt/slideLayouts/slideLayout45.xml" ContentType="application/vnd.openxmlformats-officedocument.presentationml.slideLayout+xml"/>
  <Override PartName="/ppt/slideLayouts/slideLayout47.xml" ContentType="application/vnd.openxmlformats-officedocument.presentationml.slideLayout+xml"/>
  <Override PartName="/ppt/tags/tag5.xml" ContentType="application/vnd.openxmlformats-officedocument.presentationml.tags+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Default Extension="jpeg" ContentType="image/jpeg"/>
  <Override PartName="/ppt/slideLayouts/slideLayout3.xml" ContentType="application/vnd.openxmlformats-officedocument.presentationml.slideLayout+xml"/>
  <Override PartName="/ppt/slideLayouts/slideLayout16.xml" ContentType="application/vnd.openxmlformats-officedocument.presentationml.slideLayout+xml"/>
  <Override PartName="/ppt/slideLayouts/slideLayout25.xml" ContentType="application/vnd.openxmlformats-officedocument.presentationml.slideLayout+xml"/>
  <Override PartName="/ppt/slideLayouts/slideLayout34.xml" ContentType="application/vnd.openxmlformats-officedocument.presentationml.slideLayout+xml"/>
  <Override PartName="/ppt/slideLayouts/slideLayout43.xml" ContentType="application/vnd.openxmlformats-officedocument.presentationml.slideLayout+xml"/>
  <Override PartName="/ppt/tags/tag3.xml" ContentType="application/vnd.openxmlformats-officedocument.presentationml.tags+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tags/tag1.xml" ContentType="application/vnd.openxmlformats-officedocument.presentationml.tags+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ppt/slideLayouts/slideLayout23.xml" ContentType="application/vnd.openxmlformats-officedocument.presentationml.slideLayout+xml"/>
  <Override PartName="/ppt/slideLayouts/slideLayout32.xml" ContentType="application/vnd.openxmlformats-officedocument.presentationml.slideLayout+xml"/>
  <Override PartName="/ppt/slideLayouts/slideLayout41.xml" ContentType="application/vnd.openxmlformats-officedocument.presentationml.slideLayout+xml"/>
  <Override PartName="/ppt/slideLayouts/slideLayout52.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Layouts/slideLayout12.xml" ContentType="application/vnd.openxmlformats-officedocument.presentationml.slideLayout+xml"/>
  <Override PartName="/ppt/slideLayouts/slideLayout21.xml" ContentType="application/vnd.openxmlformats-officedocument.presentationml.slideLayout+xml"/>
  <Override PartName="/ppt/slideLayouts/slideLayout30.xml" ContentType="application/vnd.openxmlformats-officedocument.presentationml.slideLayout+xml"/>
  <Override PartName="/ppt/slideLayouts/slideLayout50.xml" ContentType="application/vnd.openxmlformats-officedocument.presentationml.slideLayout+xml"/>
  <Override PartName="/ppt/slideLayouts/slideLayout10.xml" ContentType="application/vnd.openxmlformats-officedocument.presentationml.slideLayout+xml"/>
  <Override PartName="/ppt/tags/tag15.xml" ContentType="application/vnd.openxmlformats-officedocument.presentationml.tags+xml"/>
  <Override PartName="/ppt/tags/tag13.xml" ContentType="application/vnd.openxmlformats-officedocument.presentationml.tags+xml"/>
  <Override PartName="/ppt/slides/slide8.xml" ContentType="application/vnd.openxmlformats-officedocument.presentationml.slide+xml"/>
  <Override PartName="/ppt/tags/tag11.xml" ContentType="application/vnd.openxmlformats-officedocument.presentationml.tags+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slideLayouts/slideLayout48.xml" ContentType="application/vnd.openxmlformats-officedocument.presentationml.slideLayout+xml"/>
  <Override PartName="/ppt/tags/tag6.xml" ContentType="application/vnd.openxmlformats-officedocument.presentationml.tags+xml"/>
  <Override PartName="/ppt/slideMasters/slideMaster1.xml" ContentType="application/vnd.openxmlformats-officedocument.presentationml.slideMaster+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37.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Layouts/slideLayout15.xml" ContentType="application/vnd.openxmlformats-officedocument.presentationml.slideLayout+xml"/>
  <Override PartName="/ppt/slideLayouts/slideLayout26.xml" ContentType="application/vnd.openxmlformats-officedocument.presentationml.slideLayout+xml"/>
  <Override PartName="/ppt/slideLayouts/slideLayout44.xml" ContentType="application/vnd.openxmlformats-officedocument.presentationml.slideLayout+xml"/>
  <Override PartName="/ppt/tags/tag2.xml" ContentType="application/vnd.openxmlformats-officedocument.presentationml.tags+xml"/>
  <Default Extension="rels" ContentType="application/vnd.openxmlformats-package.relationships+xml"/>
  <Override PartName="/ppt/slides/slide23.xml" ContentType="application/vnd.openxmlformats-officedocument.presentationml.slide+xml"/>
  <Override PartName="/ppt/slideLayouts/slideLayout22.xml" ContentType="application/vnd.openxmlformats-officedocument.presentationml.slideLayout+xml"/>
  <Override PartName="/ppt/slideLayouts/slideLayout33.xml" ContentType="application/vnd.openxmlformats-officedocument.presentationml.slideLayout+xml"/>
  <Override PartName="/ppt/slideLayouts/slideLayout51.xml" ContentType="application/vnd.openxmlformats-officedocument.presentationml.slideLayout+xml"/>
  <Override PartName="/ppt/slides/slide12.xml" ContentType="application/vnd.openxmlformats-officedocument.presentationml.slide+xml"/>
  <Override PartName="/ppt/slides/slide30.xml" ContentType="application/vnd.openxmlformats-officedocument.presentationml.slide+xml"/>
  <Override PartName="/ppt/slideLayouts/slideLayout11.xml" ContentType="application/vnd.openxmlformats-officedocument.presentationml.slideLayout+xml"/>
  <Override PartName="/ppt/slideLayouts/slideLayout40.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98" r:id="rId1"/>
  </p:sldMasterIdLst>
  <p:notesMasterIdLst>
    <p:notesMasterId r:id="rId40"/>
  </p:notesMasterIdLst>
  <p:sldIdLst>
    <p:sldId id="274" r:id="rId2"/>
    <p:sldId id="306" r:id="rId3"/>
    <p:sldId id="267" r:id="rId4"/>
    <p:sldId id="356" r:id="rId5"/>
    <p:sldId id="363" r:id="rId6"/>
    <p:sldId id="357" r:id="rId7"/>
    <p:sldId id="358" r:id="rId8"/>
    <p:sldId id="359" r:id="rId9"/>
    <p:sldId id="360" r:id="rId10"/>
    <p:sldId id="361" r:id="rId11"/>
    <p:sldId id="362" r:id="rId12"/>
    <p:sldId id="364" r:id="rId13"/>
    <p:sldId id="365" r:id="rId14"/>
    <p:sldId id="366" r:id="rId15"/>
    <p:sldId id="367" r:id="rId16"/>
    <p:sldId id="265" r:id="rId17"/>
    <p:sldId id="368" r:id="rId18"/>
    <p:sldId id="369" r:id="rId19"/>
    <p:sldId id="370" r:id="rId20"/>
    <p:sldId id="371" r:id="rId21"/>
    <p:sldId id="372" r:id="rId22"/>
    <p:sldId id="354" r:id="rId23"/>
    <p:sldId id="373" r:id="rId24"/>
    <p:sldId id="374" r:id="rId25"/>
    <p:sldId id="375" r:id="rId26"/>
    <p:sldId id="376" r:id="rId27"/>
    <p:sldId id="377" r:id="rId28"/>
    <p:sldId id="378" r:id="rId29"/>
    <p:sldId id="355" r:id="rId30"/>
    <p:sldId id="379" r:id="rId31"/>
    <p:sldId id="380" r:id="rId32"/>
    <p:sldId id="381" r:id="rId33"/>
    <p:sldId id="382" r:id="rId34"/>
    <p:sldId id="383" r:id="rId35"/>
    <p:sldId id="384" r:id="rId36"/>
    <p:sldId id="385" r:id="rId37"/>
    <p:sldId id="386" r:id="rId38"/>
    <p:sldId id="387" r:id="rId39"/>
  </p:sldIdLst>
  <p:sldSz cx="9144000" cy="6858000" type="screen4x3"/>
  <p:notesSz cx="6858000" cy="9144000"/>
  <p:custDataLst>
    <p:tags r:id="rId41"/>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1"/>
    </p:ext>
    <p:ext uri="{1BD7E111-0CB8-44D6-8891-C1BB2F81B7CC}">
      <p1710:readonlyRecommended xmlns:p1710="http://schemas.microsoft.com/office/powerpoint/2017/10/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3529" autoAdjust="0"/>
    <p:restoredTop sz="94660"/>
  </p:normalViewPr>
  <p:slideViewPr>
    <p:cSldViewPr showGuides="1">
      <p:cViewPr varScale="1">
        <p:scale>
          <a:sx n="70" d="100"/>
          <a:sy n="70" d="100"/>
        </p:scale>
        <p:origin x="-1470" y="-108"/>
      </p:cViewPr>
      <p:guideLst>
        <p:guide orient="horz" pos="2160"/>
        <p:guide pos="2880"/>
      </p:guideLst>
    </p:cSldViewPr>
  </p:slideViewPr>
  <p:notesTextViewPr>
    <p:cViewPr>
      <p:scale>
        <a:sx n="1" d="1"/>
        <a:sy n="1" d="1"/>
      </p:scale>
      <p:origin x="0" y="0"/>
    </p:cViewPr>
  </p:notesTextViewPr>
  <p:notesViewPr>
    <p:cSldViewPr>
      <p:cViewPr>
        <p:scale>
          <a:sx n="66" d="100"/>
          <a:sy n="66" d="100"/>
        </p:scale>
        <p:origin x="0" y="0"/>
      </p:cViewPr>
      <p:guideLst/>
    </p:cSldViewPr>
  </p:notes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ags" Target="tags/tag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notesMaster" Target="notesMasters/notesMaster1.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C01EFDD-91F8-495A-91D7-EB018522F674}" type="datetimeFigureOut">
              <a:rPr lang="zh-CN" altLang="en-US" smtClean="0"/>
              <a:pPr/>
              <a:t>2021/1/27</a:t>
            </a:fld>
            <a:endParaRPr lang="zh-CN" altLang="en-US"/>
          </a:p>
        </p:txBody>
      </p:sp>
      <p:sp>
        <p:nvSpPr>
          <p:cNvPr id="4" name="幻灯片图像占位符 3"/>
          <p:cNvSpPr>
            <a:spLocks noGrp="1" noRot="1" noChangeAspect="1"/>
          </p:cNvSpPr>
          <p:nvPr>
            <p:ph type="sldImg" idx="2"/>
          </p:nvPr>
        </p:nvSpPr>
        <p:spPr>
          <a:xfrm>
            <a:off x="1143000" y="685800"/>
            <a:ext cx="4572000" cy="3429000"/>
          </a:xfrm>
          <a:prstGeom prst="rect">
            <a:avLst/>
          </a:prstGeom>
          <a:noFill/>
          <a:ln w="12700">
            <a:solidFill>
              <a:prstClr val="black"/>
            </a:solidFill>
          </a:ln>
        </p:spPr>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FFC5C579-5EAB-4D4D-A688-CF27E536ED03}" type="slidenum">
              <a:rPr lang="zh-CN" altLang="en-US" smtClean="0"/>
              <a:pPr/>
              <a:t>‹#›</a:t>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0.xml.rels><?xml version="1.0" encoding="UTF-8" standalone="yes"?>
<Relationships xmlns="http://schemas.openxmlformats.org/package/2006/relationships"><Relationship Id="rId3" Type="http://schemas.openxmlformats.org/officeDocument/2006/relationships/tags" Target="../tags/tag4.xml"/><Relationship Id="rId7" Type="http://schemas.openxmlformats.org/officeDocument/2006/relationships/slideMaster" Target="../slideMasters/slideMaster1.xml"/><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tags" Target="../tags/tag7.xml"/><Relationship Id="rId5" Type="http://schemas.openxmlformats.org/officeDocument/2006/relationships/tags" Target="../tags/tag6.xml"/><Relationship Id="rId4" Type="http://schemas.openxmlformats.org/officeDocument/2006/relationships/tags" Target="../tags/tag5.xml"/></Relationships>
</file>

<file path=ppt/slideLayouts/_rels/slideLayout51.xml.rels><?xml version="1.0" encoding="UTF-8" standalone="yes"?>
<Relationships xmlns="http://schemas.openxmlformats.org/package/2006/relationships"><Relationship Id="rId3" Type="http://schemas.openxmlformats.org/officeDocument/2006/relationships/tags" Target="../tags/tag10.xml"/><Relationship Id="rId2" Type="http://schemas.openxmlformats.org/officeDocument/2006/relationships/tags" Target="../tags/tag9.xml"/><Relationship Id="rId1" Type="http://schemas.openxmlformats.org/officeDocument/2006/relationships/tags" Target="../tags/tag8.xml"/><Relationship Id="rId5" Type="http://schemas.openxmlformats.org/officeDocument/2006/relationships/slideMaster" Target="../slideMasters/slideMaster1.xml"/><Relationship Id="rId4" Type="http://schemas.openxmlformats.org/officeDocument/2006/relationships/tags" Target="../tags/tag11.xml"/></Relationships>
</file>

<file path=ppt/slideLayouts/_rels/slideLayout52.xml.rels><?xml version="1.0" encoding="UTF-8" standalone="yes"?>
<Relationships xmlns="http://schemas.openxmlformats.org/package/2006/relationships"><Relationship Id="rId3" Type="http://schemas.openxmlformats.org/officeDocument/2006/relationships/tags" Target="../tags/tag14.xml"/><Relationship Id="rId2" Type="http://schemas.openxmlformats.org/officeDocument/2006/relationships/tags" Target="../tags/tag13.xml"/><Relationship Id="rId1" Type="http://schemas.openxmlformats.org/officeDocument/2006/relationships/tags" Target="../tags/tag12.xml"/><Relationship Id="rId6" Type="http://schemas.openxmlformats.org/officeDocument/2006/relationships/slideMaster" Target="../slideMasters/slideMaster1.xml"/><Relationship Id="rId5" Type="http://schemas.openxmlformats.org/officeDocument/2006/relationships/tags" Target="../tags/tag16.xml"/><Relationship Id="rId4" Type="http://schemas.openxmlformats.org/officeDocument/2006/relationships/tags" Target="../tags/tag15.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7" name="矩形 6"/>
          <p:cNvSpPr/>
          <p:nvPr/>
        </p:nvSpPr>
        <p:spPr>
          <a:xfrm>
            <a:off x="685800" y="3196686"/>
            <a:ext cx="7772400" cy="18000"/>
          </a:xfrm>
          <a:prstGeom prst="rect">
            <a:avLst/>
          </a:prstGeom>
          <a:gradFill>
            <a:gsLst>
              <a:gs pos="0">
                <a:schemeClr val="accent1">
                  <a:tint val="40000"/>
                  <a:alpha val="20000"/>
                </a:schemeClr>
              </a:gs>
              <a:gs pos="50000">
                <a:schemeClr val="accent1">
                  <a:alpha val="40000"/>
                </a:schemeClr>
              </a:gs>
              <a:gs pos="100000">
                <a:schemeClr val="accent1">
                  <a:tint val="40000"/>
                  <a:alpha val="50000"/>
                </a:schemeClr>
              </a:gs>
            </a:gsLst>
            <a:lin ang="0" scaled="1"/>
          </a:gradFill>
          <a:ln w="25400" cap="rnd"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zh-CN" altLang="en-US"/>
          </a:p>
        </p:txBody>
      </p:sp>
      <p:sp>
        <p:nvSpPr>
          <p:cNvPr id="2" name="标题 1"/>
          <p:cNvSpPr>
            <a:spLocks noGrp="1"/>
          </p:cNvSpPr>
          <p:nvPr>
            <p:ph type="ctrTitle"/>
          </p:nvPr>
        </p:nvSpPr>
        <p:spPr>
          <a:xfrm>
            <a:off x="685800" y="1676401"/>
            <a:ext cx="7772400" cy="1538286"/>
          </a:xfrm>
        </p:spPr>
        <p:txBody>
          <a:bodyPr anchor="b"/>
          <a:lstStyle/>
          <a:p>
            <a:r>
              <a:rPr kumimoji="0" lang="zh-CN" altLang="en-US" smtClean="0"/>
              <a:t>单击此处编辑母版标题样式</a:t>
            </a:r>
            <a:endParaRPr kumimoji="0" lang="en-US"/>
          </a:p>
        </p:txBody>
      </p:sp>
      <p:sp>
        <p:nvSpPr>
          <p:cNvPr id="3" name="副标题 2"/>
          <p:cNvSpPr>
            <a:spLocks noGrp="1"/>
          </p:cNvSpPr>
          <p:nvPr>
            <p:ph type="subTitle" idx="1"/>
          </p:nvPr>
        </p:nvSpPr>
        <p:spPr>
          <a:xfrm>
            <a:off x="1371600" y="3214686"/>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kumimoji="0" lang="zh-CN" altLang="en-US" smtClean="0"/>
              <a:t>单击此处编辑母版副标题样式</a:t>
            </a:r>
            <a:endParaRPr kumimoji="0" lang="en-US"/>
          </a:p>
        </p:txBody>
      </p:sp>
      <p:sp>
        <p:nvSpPr>
          <p:cNvPr id="4" name="日期占位符 3"/>
          <p:cNvSpPr>
            <a:spLocks noGrp="1"/>
          </p:cNvSpPr>
          <p:nvPr>
            <p:ph type="dt" sz="half" idx="10"/>
          </p:nvPr>
        </p:nvSpPr>
        <p:spPr/>
        <p:txBody>
          <a:bodyPr/>
          <a:lstStyle/>
          <a:p>
            <a:fld id="{760FBDFE-C587-4B4C-A407-44438C67B59E}" type="datetimeFigureOut">
              <a:rPr lang="zh-CN" altLang="en-US" smtClean="0"/>
              <a:pPr/>
              <a:t>2021/1/27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49AE70B2-8BF9-45C0-BB95-33D1B9D3A854}" type="slidenum">
              <a:rPr lang="zh-CN" altLang="en-US" smtClean="0"/>
              <a:pPr/>
              <a:t>‹#›</a:t>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7" name="矩形 6"/>
          <p:cNvSpPr/>
          <p:nvPr/>
        </p:nvSpPr>
        <p:spPr>
          <a:xfrm>
            <a:off x="457200" y="1410736"/>
            <a:ext cx="8229600" cy="18000"/>
          </a:xfrm>
          <a:prstGeom prst="rect">
            <a:avLst/>
          </a:prstGeom>
          <a:gradFill>
            <a:gsLst>
              <a:gs pos="0">
                <a:schemeClr val="accent1">
                  <a:tint val="40000"/>
                  <a:alpha val="20000"/>
                </a:schemeClr>
              </a:gs>
              <a:gs pos="50000">
                <a:schemeClr val="accent1">
                  <a:alpha val="40000"/>
                </a:schemeClr>
              </a:gs>
              <a:gs pos="100000">
                <a:schemeClr val="accent1">
                  <a:tint val="40000"/>
                  <a:alpha val="50000"/>
                </a:schemeClr>
              </a:gs>
            </a:gsLst>
            <a:lin ang="0" scaled="1"/>
          </a:gradFill>
          <a:ln w="25400" cap="rnd"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zh-CN" altLang="en-US"/>
          </a:p>
        </p:txBody>
      </p:sp>
      <p:sp>
        <p:nvSpPr>
          <p:cNvPr id="2" name="标题 1"/>
          <p:cNvSpPr>
            <a:spLocks noGrp="1"/>
          </p:cNvSpPr>
          <p:nvPr>
            <p:ph type="title"/>
          </p:nvPr>
        </p:nvSpPr>
        <p:spPr/>
        <p:txBody>
          <a:bodyPr/>
          <a:lstStyle/>
          <a:p>
            <a:r>
              <a:rPr kumimoji="0" lang="zh-CN" altLang="en-US" smtClean="0"/>
              <a:t>单击此处编辑母版标题样式</a:t>
            </a:r>
            <a:endParaRPr kumimoji="0" lang="en-US"/>
          </a:p>
        </p:txBody>
      </p:sp>
      <p:sp>
        <p:nvSpPr>
          <p:cNvPr id="3" name="内容占位符 2"/>
          <p:cNvSpPr>
            <a:spLocks noGrp="1"/>
          </p:cNvSpPr>
          <p:nvPr>
            <p:ph idx="1"/>
          </p:nvPr>
        </p:nvSpPr>
        <p:spPr/>
        <p:txBody>
          <a:body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4" name="日期占位符 3"/>
          <p:cNvSpPr>
            <a:spLocks noGrp="1"/>
          </p:cNvSpPr>
          <p:nvPr>
            <p:ph type="dt" sz="half" idx="10"/>
          </p:nvPr>
        </p:nvSpPr>
        <p:spPr>
          <a:xfrm>
            <a:off x="73152" y="6400800"/>
            <a:ext cx="3200400" cy="283800"/>
          </a:xfrm>
        </p:spPr>
        <p:txBody>
          <a:bodyPr/>
          <a:lstStyle/>
          <a:p>
            <a:fld id="{760FBDFE-C587-4B4C-A407-44438C67B59E}" type="datetimeFigureOut">
              <a:rPr lang="zh-CN" altLang="en-US" smtClean="0"/>
              <a:pPr/>
              <a:t>2021/1/27</a:t>
            </a:fld>
            <a:endParaRPr lang="zh-CN" altLang="en-US"/>
          </a:p>
        </p:txBody>
      </p:sp>
      <p:sp>
        <p:nvSpPr>
          <p:cNvPr id="5" name="页脚占位符 4"/>
          <p:cNvSpPr>
            <a:spLocks noGrp="1"/>
          </p:cNvSpPr>
          <p:nvPr>
            <p:ph type="ftr" sz="quarter" idx="11"/>
          </p:nvPr>
        </p:nvSpPr>
        <p:spPr>
          <a:xfrm>
            <a:off x="5330952" y="6400800"/>
            <a:ext cx="3733800" cy="283800"/>
          </a:xfrm>
        </p:spPr>
        <p:txBody>
          <a:bodyPr/>
          <a:lstStyle/>
          <a:p>
            <a:endParaRPr lang="zh-CN" altLang="en-US"/>
          </a:p>
        </p:txBody>
      </p:sp>
      <p:sp>
        <p:nvSpPr>
          <p:cNvPr id="6" name="灯片编号占位符 5"/>
          <p:cNvSpPr>
            <a:spLocks noGrp="1"/>
          </p:cNvSpPr>
          <p:nvPr>
            <p:ph type="sldNum" sz="quarter" idx="12"/>
          </p:nvPr>
        </p:nvSpPr>
        <p:spPr/>
        <p:txBody>
          <a:bodyPr/>
          <a:lstStyle/>
          <a:p>
            <a:fld id="{49AE70B2-8BF9-45C0-BB95-33D1B9D3A854}" type="slidenum">
              <a:rPr lang="zh-CN" altLang="en-US" smtClean="0"/>
              <a:pPr/>
              <a:t>‹#›</a:t>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7" name="矩形 6"/>
          <p:cNvSpPr/>
          <p:nvPr/>
        </p:nvSpPr>
        <p:spPr>
          <a:xfrm>
            <a:off x="685800" y="3143248"/>
            <a:ext cx="7772400" cy="18000"/>
          </a:xfrm>
          <a:prstGeom prst="rect">
            <a:avLst/>
          </a:prstGeom>
          <a:gradFill>
            <a:gsLst>
              <a:gs pos="0">
                <a:schemeClr val="accent1">
                  <a:tint val="40000"/>
                  <a:alpha val="20000"/>
                </a:schemeClr>
              </a:gs>
              <a:gs pos="50000">
                <a:schemeClr val="accent1">
                  <a:alpha val="40000"/>
                </a:schemeClr>
              </a:gs>
              <a:gs pos="100000">
                <a:schemeClr val="accent1">
                  <a:tint val="40000"/>
                  <a:alpha val="50000"/>
                </a:schemeClr>
              </a:gs>
            </a:gsLst>
            <a:lin ang="0" scaled="1"/>
          </a:gradFill>
          <a:ln w="25400" cap="rnd"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zh-CN" altLang="en-US"/>
          </a:p>
        </p:txBody>
      </p:sp>
      <p:sp>
        <p:nvSpPr>
          <p:cNvPr id="2" name="标题 1"/>
          <p:cNvSpPr>
            <a:spLocks noGrp="1"/>
          </p:cNvSpPr>
          <p:nvPr>
            <p:ph type="title"/>
          </p:nvPr>
        </p:nvSpPr>
        <p:spPr>
          <a:xfrm>
            <a:off x="722313" y="3143248"/>
            <a:ext cx="7772400" cy="1362075"/>
          </a:xfrm>
        </p:spPr>
        <p:txBody>
          <a:bodyPr anchor="t"/>
          <a:lstStyle>
            <a:lvl1pPr algn="ctr">
              <a:defRPr sz="4000" b="0" cap="all"/>
            </a:lvl1pPr>
          </a:lstStyle>
          <a:p>
            <a:r>
              <a:rPr kumimoji="0" lang="zh-CN" altLang="en-US" smtClean="0"/>
              <a:t>单击此处编辑母版标题样式</a:t>
            </a:r>
            <a:endParaRPr kumimoji="0" lang="en-US"/>
          </a:p>
        </p:txBody>
      </p:sp>
      <p:sp>
        <p:nvSpPr>
          <p:cNvPr id="3" name="文本占位符 2"/>
          <p:cNvSpPr>
            <a:spLocks noGrp="1"/>
          </p:cNvSpPr>
          <p:nvPr>
            <p:ph type="body" idx="1"/>
          </p:nvPr>
        </p:nvSpPr>
        <p:spPr>
          <a:xfrm>
            <a:off x="722313" y="1643061"/>
            <a:ext cx="7772400" cy="1500187"/>
          </a:xfrm>
        </p:spPr>
        <p:txBody>
          <a:bodyPr anchor="b"/>
          <a:lstStyle>
            <a:lvl1pPr marL="0" indent="0" algn="ctr">
              <a:buNone/>
              <a:defRPr sz="2000">
                <a:solidFill>
                  <a:schemeClr val="tx1">
                    <a:tint val="75000"/>
                  </a:schemeClr>
                </a:solidFill>
              </a:defRPr>
            </a:lvl1pPr>
            <a:lvl2pPr marL="457200" indent="0" algn="ctr">
              <a:buNone/>
              <a:defRPr sz="1800">
                <a:solidFill>
                  <a:schemeClr val="tx1">
                    <a:tint val="75000"/>
                  </a:schemeClr>
                </a:solidFill>
              </a:defRPr>
            </a:lvl2pPr>
            <a:lvl3pPr marL="914400" indent="0" algn="ctr">
              <a:buNone/>
              <a:defRPr sz="1600">
                <a:solidFill>
                  <a:schemeClr val="tx1">
                    <a:tint val="75000"/>
                  </a:schemeClr>
                </a:solidFill>
              </a:defRPr>
            </a:lvl3pPr>
            <a:lvl4pPr marL="1371600" indent="0" algn="ctr">
              <a:buNone/>
              <a:defRPr sz="1400">
                <a:solidFill>
                  <a:schemeClr val="tx1">
                    <a:tint val="75000"/>
                  </a:schemeClr>
                </a:solidFill>
              </a:defRPr>
            </a:lvl4pPr>
            <a:lvl5pPr marL="1828800" indent="0" algn="ctr">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4" name="日期占位符 3"/>
          <p:cNvSpPr>
            <a:spLocks noGrp="1"/>
          </p:cNvSpPr>
          <p:nvPr>
            <p:ph type="dt" sz="half" idx="10"/>
          </p:nvPr>
        </p:nvSpPr>
        <p:spPr/>
        <p:txBody>
          <a:bodyPr/>
          <a:lstStyle/>
          <a:p>
            <a:fld id="{760FBDFE-C587-4B4C-A407-44438C67B59E}" type="datetimeFigureOut">
              <a:rPr lang="zh-CN" altLang="en-US" smtClean="0"/>
              <a:pPr/>
              <a:t>2021/1/27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49AE70B2-8BF9-45C0-BB95-33D1B9D3A854}" type="slidenum">
              <a:rPr lang="zh-CN" altLang="en-US" smtClean="0"/>
              <a:pPr/>
              <a:t>‹#›</a:t>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8" name="矩形 7"/>
          <p:cNvSpPr/>
          <p:nvPr/>
        </p:nvSpPr>
        <p:spPr>
          <a:xfrm>
            <a:off x="457200" y="1410736"/>
            <a:ext cx="8229600" cy="18000"/>
          </a:xfrm>
          <a:prstGeom prst="rect">
            <a:avLst/>
          </a:prstGeom>
          <a:gradFill>
            <a:gsLst>
              <a:gs pos="0">
                <a:schemeClr val="accent1">
                  <a:tint val="40000"/>
                  <a:alpha val="20000"/>
                </a:schemeClr>
              </a:gs>
              <a:gs pos="50000">
                <a:schemeClr val="accent1">
                  <a:alpha val="40000"/>
                </a:schemeClr>
              </a:gs>
              <a:gs pos="100000">
                <a:schemeClr val="accent1">
                  <a:tint val="40000"/>
                  <a:alpha val="50000"/>
                </a:schemeClr>
              </a:gs>
            </a:gsLst>
            <a:lin ang="0" scaled="1"/>
          </a:gradFill>
          <a:ln w="25400" cap="rnd"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zh-CN" altLang="en-US"/>
          </a:p>
        </p:txBody>
      </p:sp>
      <p:sp>
        <p:nvSpPr>
          <p:cNvPr id="2" name="标题 1"/>
          <p:cNvSpPr>
            <a:spLocks noGrp="1"/>
          </p:cNvSpPr>
          <p:nvPr>
            <p:ph type="title"/>
          </p:nvPr>
        </p:nvSpPr>
        <p:spPr/>
        <p:txBody>
          <a:bodyPr/>
          <a:lstStyle/>
          <a:p>
            <a:r>
              <a:rPr kumimoji="0" lang="zh-CN" altLang="en-US" smtClean="0"/>
              <a:t>单击此处编辑母版标题样式</a:t>
            </a:r>
            <a:endParaRPr kumimoji="0" lang="en-US"/>
          </a:p>
        </p:txBody>
      </p:sp>
      <p:sp>
        <p:nvSpPr>
          <p:cNvPr id="3" name="内容占位符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4" name="内容占位符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5" name="日期占位符 4"/>
          <p:cNvSpPr>
            <a:spLocks noGrp="1"/>
          </p:cNvSpPr>
          <p:nvPr>
            <p:ph type="dt" sz="half" idx="10"/>
          </p:nvPr>
        </p:nvSpPr>
        <p:spPr/>
        <p:txBody>
          <a:bodyPr/>
          <a:lstStyle/>
          <a:p>
            <a:fld id="{760FBDFE-C587-4B4C-A407-44438C67B59E}" type="datetimeFigureOut">
              <a:rPr lang="zh-CN" altLang="en-US" smtClean="0"/>
              <a:pPr/>
              <a:t>2021/1/27</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49AE70B2-8BF9-45C0-BB95-33D1B9D3A854}" type="slidenum">
              <a:rPr lang="zh-CN" altLang="en-US" smtClean="0"/>
              <a:pPr/>
              <a:t>‹#›</a:t>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10" name="矩形 9"/>
          <p:cNvSpPr/>
          <p:nvPr/>
        </p:nvSpPr>
        <p:spPr>
          <a:xfrm>
            <a:off x="457200" y="1410736"/>
            <a:ext cx="8229600" cy="18000"/>
          </a:xfrm>
          <a:prstGeom prst="rect">
            <a:avLst/>
          </a:prstGeom>
          <a:gradFill>
            <a:gsLst>
              <a:gs pos="0">
                <a:schemeClr val="accent1">
                  <a:tint val="40000"/>
                  <a:alpha val="20000"/>
                </a:schemeClr>
              </a:gs>
              <a:gs pos="50000">
                <a:schemeClr val="accent1">
                  <a:alpha val="40000"/>
                </a:schemeClr>
              </a:gs>
              <a:gs pos="100000">
                <a:schemeClr val="accent1">
                  <a:tint val="40000"/>
                  <a:alpha val="50000"/>
                </a:schemeClr>
              </a:gs>
            </a:gsLst>
            <a:lin ang="0" scaled="1"/>
          </a:gradFill>
          <a:ln w="25400" cap="rnd"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zh-CN" altLang="en-US"/>
          </a:p>
        </p:txBody>
      </p:sp>
      <p:sp>
        <p:nvSpPr>
          <p:cNvPr id="2" name="标题 1"/>
          <p:cNvSpPr>
            <a:spLocks noGrp="1"/>
          </p:cNvSpPr>
          <p:nvPr>
            <p:ph type="title"/>
          </p:nvPr>
        </p:nvSpPr>
        <p:spPr/>
        <p:txBody>
          <a:bodyPr/>
          <a:lstStyle>
            <a:lvl1pPr>
              <a:defRPr/>
            </a:lvl1pPr>
          </a:lstStyle>
          <a:p>
            <a:r>
              <a:rPr kumimoji="0" lang="zh-CN" altLang="en-US" smtClean="0"/>
              <a:t>单击此处编辑母版标题样式</a:t>
            </a:r>
            <a:endParaRPr kumimoji="0" lang="en-US"/>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effectLst>
                  <a:outerShdw blurRad="50800" dist="25400" dir="5400000" algn="tl" rotWithShape="0">
                    <a:srgbClr val="000000">
                      <a:alpha val="43137"/>
                    </a:srgbClr>
                  </a:outerShdw>
                </a:effectLst>
              </a:defRPr>
            </a:lvl1pPr>
            <a:lvl2pPr marL="457200" indent="0">
              <a:buNone/>
              <a:defRPr sz="2000" b="1">
                <a:effectLst>
                  <a:outerShdw blurRad="50800" dist="25400" dir="5400000" algn="tl" rotWithShape="0">
                    <a:srgbClr val="000000">
                      <a:alpha val="43137"/>
                    </a:srgbClr>
                  </a:outerShdw>
                </a:effectLst>
              </a:defRPr>
            </a:lvl2pPr>
            <a:lvl3pPr marL="914400" indent="0">
              <a:buNone/>
              <a:defRPr sz="1800" b="1">
                <a:effectLst>
                  <a:outerShdw blurRad="50800" dist="25400" dir="5400000" algn="tl" rotWithShape="0">
                    <a:srgbClr val="000000">
                      <a:alpha val="43137"/>
                    </a:srgbClr>
                  </a:outerShdw>
                </a:effectLst>
              </a:defRPr>
            </a:lvl3pPr>
            <a:lvl4pPr marL="1371600" indent="0">
              <a:buNone/>
              <a:defRPr sz="1600" b="1">
                <a:effectLst>
                  <a:outerShdw blurRad="50800" dist="25400" dir="5400000" algn="tl" rotWithShape="0">
                    <a:srgbClr val="000000">
                      <a:alpha val="43137"/>
                    </a:srgbClr>
                  </a:outerShdw>
                </a:effectLst>
              </a:defRPr>
            </a:lvl4pPr>
            <a:lvl5pPr marL="1828800" indent="0">
              <a:buNone/>
              <a:defRPr sz="1600" b="1">
                <a:effectLst>
                  <a:outerShdw blurRad="50800" dist="25400" dir="5400000" algn="tl" rotWithShape="0">
                    <a:srgbClr val="000000">
                      <a:alpha val="43137"/>
                    </a:srgbClr>
                  </a:outerShdw>
                </a:effectLst>
              </a:defRPr>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eaLnBrk="1" latinLnBrk="0" hangingPunct="1"/>
            <a:r>
              <a:rPr kumimoji="0" lang="zh-CN" altLang="en-US" smtClean="0"/>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effectLst>
                  <a:outerShdw blurRad="50800" dist="25400" dir="5400000" algn="tl" rotWithShape="0">
                    <a:srgbClr val="000000">
                      <a:alpha val="43137"/>
                    </a:srgbClr>
                  </a:outerShdw>
                </a:effectLst>
              </a:defRPr>
            </a:lvl1pPr>
            <a:lvl2pPr marL="457200" indent="0">
              <a:buNone/>
              <a:defRPr sz="2000" b="1">
                <a:effectLst>
                  <a:outerShdw blurRad="50800" dist="25400" dir="5400000" algn="tl" rotWithShape="0">
                    <a:srgbClr val="000000">
                      <a:alpha val="43137"/>
                    </a:srgbClr>
                  </a:outerShdw>
                </a:effectLst>
              </a:defRPr>
            </a:lvl2pPr>
            <a:lvl3pPr marL="914400" indent="0">
              <a:buNone/>
              <a:defRPr sz="1800" b="1">
                <a:effectLst>
                  <a:outerShdw blurRad="50800" dist="25400" dir="5400000" algn="tl" rotWithShape="0">
                    <a:srgbClr val="000000">
                      <a:alpha val="43137"/>
                    </a:srgbClr>
                  </a:outerShdw>
                </a:effectLst>
              </a:defRPr>
            </a:lvl3pPr>
            <a:lvl4pPr marL="1371600" indent="0">
              <a:buNone/>
              <a:defRPr sz="1600" b="1">
                <a:effectLst>
                  <a:outerShdw blurRad="50800" dist="25400" dir="5400000" algn="tl" rotWithShape="0">
                    <a:srgbClr val="000000">
                      <a:alpha val="43137"/>
                    </a:srgbClr>
                  </a:outerShdw>
                </a:effectLst>
              </a:defRPr>
            </a:lvl4pPr>
            <a:lvl5pPr marL="1828800" indent="0">
              <a:buNone/>
              <a:defRPr sz="1600" b="1">
                <a:effectLst>
                  <a:outerShdw blurRad="50800" dist="25400" dir="5400000" algn="tl" rotWithShape="0">
                    <a:srgbClr val="000000">
                      <a:alpha val="43137"/>
                    </a:srgbClr>
                  </a:outerShdw>
                </a:effectLst>
              </a:defRPr>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eaLnBrk="1" latinLnBrk="0" hangingPunct="1"/>
            <a:r>
              <a:rPr kumimoji="0" lang="zh-CN" altLang="en-US" smtClean="0"/>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7" name="日期占位符 6"/>
          <p:cNvSpPr>
            <a:spLocks noGrp="1"/>
          </p:cNvSpPr>
          <p:nvPr>
            <p:ph type="dt" sz="half" idx="10"/>
          </p:nvPr>
        </p:nvSpPr>
        <p:spPr/>
        <p:txBody>
          <a:bodyPr/>
          <a:lstStyle/>
          <a:p>
            <a:fld id="{760FBDFE-C587-4B4C-A407-44438C67B59E}" type="datetimeFigureOut">
              <a:rPr lang="zh-CN" altLang="en-US" smtClean="0"/>
              <a:pPr/>
              <a:t>2021/1/27</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49AE70B2-8BF9-45C0-BB95-33D1B9D3A854}" type="slidenum">
              <a:rPr lang="zh-CN" altLang="en-US" smtClean="0"/>
              <a:pPr/>
              <a:t>‹#›</a:t>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6" name="矩形 5"/>
          <p:cNvSpPr/>
          <p:nvPr/>
        </p:nvSpPr>
        <p:spPr>
          <a:xfrm>
            <a:off x="457200" y="1410736"/>
            <a:ext cx="8229600" cy="18000"/>
          </a:xfrm>
          <a:prstGeom prst="rect">
            <a:avLst/>
          </a:prstGeom>
          <a:gradFill>
            <a:gsLst>
              <a:gs pos="0">
                <a:schemeClr val="accent1">
                  <a:tint val="40000"/>
                  <a:alpha val="20000"/>
                </a:schemeClr>
              </a:gs>
              <a:gs pos="50000">
                <a:schemeClr val="accent1">
                  <a:alpha val="40000"/>
                </a:schemeClr>
              </a:gs>
              <a:gs pos="100000">
                <a:schemeClr val="accent1">
                  <a:tint val="40000"/>
                  <a:alpha val="50000"/>
                </a:schemeClr>
              </a:gs>
            </a:gsLst>
            <a:lin ang="0" scaled="1"/>
          </a:gradFill>
          <a:ln w="25400" cap="rnd"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zh-CN" altLang="en-US"/>
          </a:p>
        </p:txBody>
      </p:sp>
      <p:sp>
        <p:nvSpPr>
          <p:cNvPr id="2" name="标题 1"/>
          <p:cNvSpPr>
            <a:spLocks noGrp="1"/>
          </p:cNvSpPr>
          <p:nvPr>
            <p:ph type="title"/>
          </p:nvPr>
        </p:nvSpPr>
        <p:spPr/>
        <p:txBody>
          <a:bodyPr/>
          <a:lstStyle/>
          <a:p>
            <a:r>
              <a:rPr kumimoji="0" lang="zh-CN" altLang="en-US" smtClean="0"/>
              <a:t>单击此处编辑母版标题样式</a:t>
            </a:r>
            <a:endParaRPr kumimoji="0" 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pPr/>
              <a:t>2021/1/27</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pPr/>
              <a:t>‹#›</a:t>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bg>
      <p:bgRef idx="1002">
        <a:schemeClr val="bg2"/>
      </p:bgRef>
    </p:bg>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760FBDFE-C587-4B4C-A407-44438C67B59E}" type="datetimeFigureOut">
              <a:rPr lang="zh-CN" altLang="en-US" smtClean="0"/>
              <a:pPr/>
              <a:t>2021/1/27</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49AE70B2-8BF9-45C0-BB95-33D1B9D3A854}" type="slidenum">
              <a:rPr lang="zh-CN" altLang="en-US" smtClean="0"/>
              <a:pPr/>
              <a:t>‹#›</a:t>
            </a:fld>
            <a:endParaRPr lang="zh-CN" altLang="en-US"/>
          </a:p>
        </p:txBody>
      </p:sp>
    </p:spTree>
  </p:cSld>
  <p:clrMapOvr>
    <a:overrideClrMapping bg1="lt1" tx1="dk1" bg2="lt2" tx2="dk2" accent1="accent1" accent2="accent2" accent3="accent3" accent4="accent4" accent5="accent5" accent6="accent6" hlink="hlink" folHlink="folHlink"/>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8" name="矩形 7"/>
          <p:cNvSpPr/>
          <p:nvPr/>
        </p:nvSpPr>
        <p:spPr>
          <a:xfrm>
            <a:off x="2786050" y="1053546"/>
            <a:ext cx="5904000" cy="18000"/>
          </a:xfrm>
          <a:prstGeom prst="rect">
            <a:avLst/>
          </a:prstGeom>
          <a:gradFill>
            <a:gsLst>
              <a:gs pos="0">
                <a:schemeClr val="accent1">
                  <a:tint val="40000"/>
                  <a:alpha val="20000"/>
                </a:schemeClr>
              </a:gs>
              <a:gs pos="50000">
                <a:schemeClr val="accent1">
                  <a:alpha val="40000"/>
                </a:schemeClr>
              </a:gs>
              <a:gs pos="100000">
                <a:schemeClr val="accent1">
                  <a:tint val="40000"/>
                  <a:alpha val="50000"/>
                </a:schemeClr>
              </a:gs>
            </a:gsLst>
            <a:lin ang="0" scaled="1"/>
          </a:gradFill>
          <a:ln w="25400" cap="rnd"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zh-CN" altLang="en-US"/>
          </a:p>
        </p:txBody>
      </p:sp>
      <p:sp>
        <p:nvSpPr>
          <p:cNvPr id="2" name="标题 1"/>
          <p:cNvSpPr>
            <a:spLocks noGrp="1"/>
          </p:cNvSpPr>
          <p:nvPr>
            <p:ph type="title"/>
          </p:nvPr>
        </p:nvSpPr>
        <p:spPr>
          <a:xfrm>
            <a:off x="2786050" y="228600"/>
            <a:ext cx="5900752" cy="842946"/>
          </a:xfrm>
        </p:spPr>
        <p:txBody>
          <a:bodyPr anchor="b"/>
          <a:lstStyle>
            <a:lvl1pPr algn="ctr">
              <a:defRPr sz="2800" b="0"/>
            </a:lvl1pPr>
          </a:lstStyle>
          <a:p>
            <a:r>
              <a:rPr kumimoji="0" lang="zh-CN" altLang="en-US" smtClean="0"/>
              <a:t>单击此处编辑母版标题样式</a:t>
            </a:r>
            <a:endParaRPr kumimoji="0" lang="en-US"/>
          </a:p>
        </p:txBody>
      </p:sp>
      <p:sp>
        <p:nvSpPr>
          <p:cNvPr id="3" name="内容占位符 2"/>
          <p:cNvSpPr>
            <a:spLocks noGrp="1"/>
          </p:cNvSpPr>
          <p:nvPr>
            <p:ph idx="1"/>
          </p:nvPr>
        </p:nvSpPr>
        <p:spPr>
          <a:xfrm>
            <a:off x="2786050" y="1142984"/>
            <a:ext cx="5900750" cy="5143536"/>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4" name="文本占位符 3"/>
          <p:cNvSpPr>
            <a:spLocks noGrp="1"/>
          </p:cNvSpPr>
          <p:nvPr>
            <p:ph type="body" sz="half" idx="2"/>
          </p:nvPr>
        </p:nvSpPr>
        <p:spPr>
          <a:xfrm>
            <a:off x="457205" y="1142984"/>
            <a:ext cx="2257408" cy="5143536"/>
          </a:xfrm>
        </p:spPr>
        <p:txBody>
          <a:bodyPr anchor="ct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5" name="日期占位符 4"/>
          <p:cNvSpPr>
            <a:spLocks noGrp="1"/>
          </p:cNvSpPr>
          <p:nvPr>
            <p:ph type="dt" sz="half" idx="10"/>
          </p:nvPr>
        </p:nvSpPr>
        <p:spPr/>
        <p:txBody>
          <a:bodyPr/>
          <a:lstStyle/>
          <a:p>
            <a:fld id="{760FBDFE-C587-4B4C-A407-44438C67B59E}" type="datetimeFigureOut">
              <a:rPr lang="zh-CN" altLang="en-US" smtClean="0"/>
              <a:pPr/>
              <a:t>2021/1/27</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49AE70B2-8BF9-45C0-BB95-33D1B9D3A854}" type="slidenum">
              <a:rPr lang="zh-CN" altLang="en-US" smtClean="0"/>
              <a:pPr/>
              <a:t>‹#›</a:t>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bg>
      <p:bgRef idx="1002">
        <a:schemeClr val="bg2"/>
      </p:bgRef>
    </p:bg>
    <p:spTree>
      <p:nvGrpSpPr>
        <p:cNvPr id="1" name=""/>
        <p:cNvGrpSpPr/>
        <p:nvPr/>
      </p:nvGrpSpPr>
      <p:grpSpPr>
        <a:xfrm>
          <a:off x="0" y="0"/>
          <a:ext cx="0" cy="0"/>
          <a:chOff x="0" y="0"/>
          <a:chExt cx="0" cy="0"/>
        </a:xfrm>
      </p:grpSpPr>
      <p:sp>
        <p:nvSpPr>
          <p:cNvPr id="2" name="标题 1"/>
          <p:cNvSpPr>
            <a:spLocks noGrp="1"/>
          </p:cNvSpPr>
          <p:nvPr>
            <p:ph type="title"/>
          </p:nvPr>
        </p:nvSpPr>
        <p:spPr>
          <a:xfrm>
            <a:off x="533400" y="304800"/>
            <a:ext cx="6400800" cy="685800"/>
          </a:xfrm>
        </p:spPr>
        <p:txBody>
          <a:bodyPr anchor="ctr"/>
          <a:lstStyle>
            <a:lvl1pPr algn="l">
              <a:defRPr sz="2400" b="0"/>
            </a:lvl1pPr>
          </a:lstStyle>
          <a:p>
            <a:r>
              <a:rPr kumimoji="0" lang="zh-CN" altLang="en-US" smtClean="0"/>
              <a:t>单击此处编辑母版标题样式</a:t>
            </a:r>
            <a:endParaRPr kumimoji="0" lang="en-US"/>
          </a:p>
        </p:txBody>
      </p:sp>
      <p:sp>
        <p:nvSpPr>
          <p:cNvPr id="3" name="图片占位符 2"/>
          <p:cNvSpPr>
            <a:spLocks noGrp="1"/>
          </p:cNvSpPr>
          <p:nvPr>
            <p:ph type="pic" idx="1"/>
          </p:nvPr>
        </p:nvSpPr>
        <p:spPr>
          <a:xfrm>
            <a:off x="701552" y="1143000"/>
            <a:ext cx="7223248" cy="3980172"/>
          </a:xfrm>
          <a:prstGeom prst="roundRect">
            <a:avLst>
              <a:gd name="adj" fmla="val 18278"/>
            </a:avLst>
          </a:prstGeom>
          <a:solidFill>
            <a:schemeClr val="accent1">
              <a:tint val="40000"/>
            </a:schemeClr>
          </a:solidFill>
          <a:ln w="50800" cap="rnd">
            <a:gradFill flip="none" rotWithShape="1">
              <a:gsLst>
                <a:gs pos="0">
                  <a:schemeClr val="accent1">
                    <a:shade val="50000"/>
                  </a:schemeClr>
                </a:gs>
                <a:gs pos="20000">
                  <a:schemeClr val="accent2">
                    <a:shade val="50000"/>
                  </a:schemeClr>
                </a:gs>
                <a:gs pos="40000">
                  <a:schemeClr val="accent3">
                    <a:shade val="50000"/>
                  </a:schemeClr>
                </a:gs>
                <a:gs pos="60000">
                  <a:schemeClr val="accent4">
                    <a:shade val="50000"/>
                  </a:schemeClr>
                </a:gs>
                <a:gs pos="80000">
                  <a:schemeClr val="accent5">
                    <a:shade val="50000"/>
                  </a:schemeClr>
                </a:gs>
                <a:gs pos="100000">
                  <a:schemeClr val="accent6">
                    <a:shade val="50000"/>
                  </a:schemeClr>
                </a:gs>
              </a:gsLst>
              <a:path path="circle">
                <a:fillToRect l="50000" t="50000" r="50000" b="50000"/>
              </a:path>
              <a:tileRect/>
            </a:gradFill>
            <a:round/>
          </a:ln>
          <a:effectLst>
            <a:outerShdw blurRad="50800" dist="38100" dir="5400000" algn="tl" rotWithShape="0">
              <a:prstClr val="black">
                <a:alpha val="50000"/>
              </a:prstClr>
            </a:outerShdw>
          </a:effectLst>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kumimoji="0" lang="zh-CN" altLang="en-US" smtClean="0"/>
              <a:t>单击图标添加图片</a:t>
            </a:r>
            <a:endParaRPr kumimoji="0" lang="en-US"/>
          </a:p>
        </p:txBody>
      </p:sp>
      <p:sp>
        <p:nvSpPr>
          <p:cNvPr id="4" name="文本占位符 3"/>
          <p:cNvSpPr>
            <a:spLocks noGrp="1"/>
          </p:cNvSpPr>
          <p:nvPr>
            <p:ph type="body" sz="half" idx="2"/>
          </p:nvPr>
        </p:nvSpPr>
        <p:spPr>
          <a:xfrm>
            <a:off x="2362200" y="5410200"/>
            <a:ext cx="5657888" cy="804862"/>
          </a:xfrm>
        </p:spPr>
        <p:txBody>
          <a:bodyPr anchor="ctr"/>
          <a:lstStyle>
            <a:lvl1pPr marL="0" indent="0" algn="r">
              <a:buNone/>
              <a:defRPr sz="1200" b="0"/>
            </a:lvl1pPr>
            <a:lvl2pPr marL="457200" indent="0" algn="r">
              <a:buNone/>
              <a:defRPr sz="1200" b="0"/>
            </a:lvl2pPr>
            <a:lvl3pPr marL="914400" indent="0" algn="r">
              <a:buNone/>
              <a:defRPr sz="1200" b="0"/>
            </a:lvl3pPr>
            <a:lvl4pPr marL="1371600" indent="0" algn="r">
              <a:buNone/>
              <a:defRPr sz="1200" b="0"/>
            </a:lvl4pPr>
            <a:lvl5pPr marL="1828800" indent="0" algn="r">
              <a:buNone/>
              <a:defRPr sz="1200" b="0"/>
            </a:lvl5pPr>
            <a:lvl6pPr marL="2286000" indent="0">
              <a:buNone/>
              <a:defRPr sz="900"/>
            </a:lvl6pPr>
            <a:lvl7pPr marL="2743200" indent="0">
              <a:buNone/>
              <a:defRPr sz="900"/>
            </a:lvl7pPr>
            <a:lvl8pPr marL="3200400" indent="0">
              <a:buNone/>
              <a:defRPr sz="900"/>
            </a:lvl8pPr>
            <a:lvl9pPr marL="3657600" indent="0">
              <a:buNone/>
              <a:defRPr sz="900"/>
            </a:lvl9p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5" name="日期占位符 4"/>
          <p:cNvSpPr>
            <a:spLocks noGrp="1"/>
          </p:cNvSpPr>
          <p:nvPr>
            <p:ph type="dt" sz="half" idx="10"/>
          </p:nvPr>
        </p:nvSpPr>
        <p:spPr/>
        <p:txBody>
          <a:bodyPr/>
          <a:lstStyle/>
          <a:p>
            <a:fld id="{9EFD9D74-47D9-4702-A33C-335B63B48DBF}" type="datetimeFigureOut">
              <a:rPr lang="zh-CN" altLang="en-US" smtClean="0"/>
              <a:pPr/>
              <a:t>2021/1/27</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FABC47A4-756D-490B-A52F-7D9E2C9FC05F}" type="slidenum">
              <a:rPr lang="zh-CN" altLang="en-US" smtClean="0"/>
              <a:pPr/>
              <a:t>‹#›</a:t>
            </a:fld>
            <a:endParaRPr lang="zh-CN" altLang="en-US"/>
          </a:p>
        </p:txBody>
      </p:sp>
    </p:spTree>
  </p:cSld>
  <p:clrMapOvr>
    <a:overrideClrMapping bg1="lt1" tx1="dk1" bg2="lt2" tx2="dk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kumimoji="0" lang="zh-CN" altLang="en-US" smtClean="0"/>
              <a:t>单击此处编辑母版标题样式</a:t>
            </a:r>
            <a:endParaRPr kumimoji="0" lang="en-US"/>
          </a:p>
        </p:txBody>
      </p:sp>
      <p:sp>
        <p:nvSpPr>
          <p:cNvPr id="3" name="竖排文字占位符 2"/>
          <p:cNvSpPr>
            <a:spLocks noGrp="1"/>
          </p:cNvSpPr>
          <p:nvPr>
            <p:ph type="body" orient="vert" idx="1"/>
          </p:nvPr>
        </p:nvSpPr>
        <p:spPr/>
        <p:txBody>
          <a:bodyPr vert="eaVert"/>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4" name="日期占位符 3"/>
          <p:cNvSpPr>
            <a:spLocks noGrp="1"/>
          </p:cNvSpPr>
          <p:nvPr>
            <p:ph type="dt" sz="half" idx="10"/>
          </p:nvPr>
        </p:nvSpPr>
        <p:spPr/>
        <p:txBody>
          <a:bodyPr/>
          <a:lstStyle/>
          <a:p>
            <a:fld id="{760FBDFE-C587-4B4C-A407-44438C67B59E}" type="datetimeFigureOut">
              <a:rPr lang="zh-CN" altLang="en-US" smtClean="0"/>
              <a:pPr/>
              <a:t>2021/1/27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49AE70B2-8BF9-45C0-BB95-33D1B9D3A854}" type="slidenum">
              <a:rPr lang="zh-CN" altLang="en-US" smtClean="0"/>
              <a:pPr/>
              <a:t>‹#›</a:t>
            </a:fld>
            <a:endParaRPr lang="zh-CN" altLang="en-US"/>
          </a:p>
        </p:txBody>
      </p:sp>
      <p:sp>
        <p:nvSpPr>
          <p:cNvPr id="7" name="矩形 6"/>
          <p:cNvSpPr/>
          <p:nvPr/>
        </p:nvSpPr>
        <p:spPr>
          <a:xfrm>
            <a:off x="457200" y="1410736"/>
            <a:ext cx="8229600" cy="18000"/>
          </a:xfrm>
          <a:prstGeom prst="rect">
            <a:avLst/>
          </a:prstGeom>
          <a:gradFill>
            <a:gsLst>
              <a:gs pos="0">
                <a:schemeClr val="accent1">
                  <a:tint val="40000"/>
                  <a:alpha val="20000"/>
                </a:schemeClr>
              </a:gs>
              <a:gs pos="50000">
                <a:schemeClr val="accent1">
                  <a:alpha val="40000"/>
                </a:schemeClr>
              </a:gs>
              <a:gs pos="100000">
                <a:schemeClr val="accent1">
                  <a:tint val="40000"/>
                  <a:alpha val="50000"/>
                </a:schemeClr>
              </a:gs>
            </a:gsLst>
            <a:lin ang="0" scaled="1"/>
          </a:gradFill>
          <a:ln w="25400" cap="rnd"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7215206" y="274638"/>
            <a:ext cx="1471594" cy="6011882"/>
          </a:xfrm>
        </p:spPr>
        <p:txBody>
          <a:bodyPr vert="eaVert"/>
          <a:lstStyle/>
          <a:p>
            <a:r>
              <a:rPr kumimoji="0" lang="zh-CN" altLang="en-US" smtClean="0"/>
              <a:t>单击此处编辑母版标题样式</a:t>
            </a:r>
            <a:endParaRPr kumimoji="0" lang="en-US"/>
          </a:p>
        </p:txBody>
      </p:sp>
      <p:sp>
        <p:nvSpPr>
          <p:cNvPr id="3" name="竖排文字占位符 2"/>
          <p:cNvSpPr>
            <a:spLocks noGrp="1"/>
          </p:cNvSpPr>
          <p:nvPr>
            <p:ph type="body" orient="vert" idx="1"/>
          </p:nvPr>
        </p:nvSpPr>
        <p:spPr>
          <a:xfrm>
            <a:off x="457200" y="274638"/>
            <a:ext cx="6686568" cy="6011882"/>
          </a:xfrm>
        </p:spPr>
        <p:txBody>
          <a:bodyPr vert="eaVert"/>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4" name="日期占位符 3"/>
          <p:cNvSpPr>
            <a:spLocks noGrp="1"/>
          </p:cNvSpPr>
          <p:nvPr>
            <p:ph type="dt" sz="half" idx="10"/>
          </p:nvPr>
        </p:nvSpPr>
        <p:spPr/>
        <p:txBody>
          <a:bodyPr/>
          <a:lstStyle/>
          <a:p>
            <a:fld id="{760FBDFE-C587-4B4C-A407-44438C67B59E}" type="datetimeFigureOut">
              <a:rPr lang="zh-CN" altLang="en-US" smtClean="0"/>
              <a:pPr/>
              <a:t>2021/1/27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49AE70B2-8BF9-45C0-BB95-33D1B9D3A854}" type="slidenum">
              <a:rPr lang="zh-CN" altLang="en-US" smtClean="0"/>
              <a:pPr/>
              <a:t>‹#›</a:t>
            </a:fld>
            <a:endParaRPr lang="zh-CN" alt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pPr/>
              <a:t>2021/1/27</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pPr/>
              <a:t>‹#›</a:t>
            </a:fld>
            <a:endParaRPr lang="zh-CN" altLang="en-US"/>
          </a:p>
        </p:txBody>
      </p:sp>
    </p:spTree>
  </p:cSld>
  <p:clrMapOvr>
    <a:masterClrMapping/>
  </p:clrMapOvr>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1_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pPr/>
              <a:t>2021/1/27</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pPr/>
              <a:t>‹#›</a:t>
            </a:fld>
            <a:endParaRPr lang="zh-CN" altLang="en-US"/>
          </a:p>
        </p:txBody>
      </p:sp>
    </p:spTree>
  </p:cSld>
  <p:clrMapOvr>
    <a:masterClrMapping/>
  </p:clrMapOvr>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_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pPr/>
              <a:t>2021/1/27</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pPr/>
              <a:t>‹#›</a:t>
            </a:fld>
            <a:endParaRPr lang="zh-CN" altLang="en-US"/>
          </a:p>
        </p:txBody>
      </p:sp>
    </p:spTree>
  </p:cSld>
  <p:clrMapOvr>
    <a:masterClrMapping/>
  </p:clrMapOvr>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pPr/>
              <a:t>2021/1/27</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pPr/>
              <a:t>‹#›</a:t>
            </a:fld>
            <a:endParaRPr lang="zh-CN" altLang="en-US"/>
          </a:p>
        </p:txBody>
      </p:sp>
    </p:spTree>
  </p:cSld>
  <p:clrMapOvr>
    <a:masterClrMapping/>
  </p:clrMapOvr>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_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pPr/>
              <a:t>2021/1/27</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pPr/>
              <a:t>‹#›</a:t>
            </a:fld>
            <a:endParaRPr lang="zh-CN" altLang="en-US"/>
          </a:p>
        </p:txBody>
      </p:sp>
    </p:spTree>
  </p:cSld>
  <p:clrMapOvr>
    <a:masterClrMapping/>
  </p:clrMapOvr>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5_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pPr/>
              <a:t>2021/1/27</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pPr/>
              <a:t>‹#›</a:t>
            </a:fld>
            <a:endParaRPr lang="zh-CN" altLang="en-US"/>
          </a:p>
        </p:txBody>
      </p:sp>
    </p:spTree>
  </p:cSld>
  <p:clrMapOvr>
    <a:masterClrMapping/>
  </p:clrMapOvr>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6_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pPr/>
              <a:t>2021/1/27</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pPr/>
              <a:t>‹#›</a:t>
            </a:fld>
            <a:endParaRPr lang="zh-CN" altLang="en-US"/>
          </a:p>
        </p:txBody>
      </p:sp>
    </p:spTree>
  </p:cSld>
  <p:clrMapOvr>
    <a:masterClrMapping/>
  </p:clrMapOvr>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7_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pPr/>
              <a:t>2021/1/27</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pPr/>
              <a:t>‹#›</a:t>
            </a:fld>
            <a:endParaRPr lang="zh-CN" altLang="en-US"/>
          </a:p>
        </p:txBody>
      </p:sp>
    </p:spTree>
  </p:cSld>
  <p:clrMapOvr>
    <a:masterClrMapping/>
  </p:clrMapOvr>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8_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pPr/>
              <a:t>2021/1/27</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pPr/>
              <a:t>‹#›</a:t>
            </a:fld>
            <a:endParaRPr lang="zh-CN" altLang="en-US"/>
          </a:p>
        </p:txBody>
      </p:sp>
    </p:spTree>
  </p:cSld>
  <p:clrMapOvr>
    <a:masterClrMapping/>
  </p:clrMapOvr>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9_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pPr/>
              <a:t>2021/1/27</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pPr/>
              <a:t>‹#›</a:t>
            </a:fld>
            <a:endParaRPr lang="zh-CN" altLang="en-US"/>
          </a:p>
        </p:txBody>
      </p:sp>
    </p:spTree>
  </p:cSld>
  <p:clrMapOvr>
    <a:masterClrMapping/>
  </p:clrMapOvr>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10_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pPr/>
              <a:t>2021/1/27</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pPr/>
              <a:t>‹#›</a:t>
            </a:fld>
            <a:endParaRPr lang="zh-CN" altLang="en-US"/>
          </a:p>
        </p:txBody>
      </p:sp>
    </p:spTree>
  </p:cSld>
  <p:clrMapOvr>
    <a:masterClrMapping/>
  </p:clrMapOvr>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11_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pPr/>
              <a:t>2021/1/27</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pPr/>
              <a:t>‹#›</a:t>
            </a:fld>
            <a:endParaRPr lang="zh-CN" altLang="en-US"/>
          </a:p>
        </p:txBody>
      </p:sp>
    </p:spTree>
  </p:cSld>
  <p:clrMapOvr>
    <a:masterClrMapping/>
  </p:clrMapOvr>
  <p:transition/>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12_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pPr/>
              <a:t>2021/1/27</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pPr/>
              <a:t>‹#›</a:t>
            </a:fld>
            <a:endParaRPr lang="zh-CN" altLang="en-US"/>
          </a:p>
        </p:txBody>
      </p:sp>
    </p:spTree>
  </p:cSld>
  <p:clrMapOvr>
    <a:masterClrMapping/>
  </p:clrMapOvr>
  <p:transition/>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13_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pPr/>
              <a:t>2021/1/27</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pPr/>
              <a:t>‹#›</a:t>
            </a:fld>
            <a:endParaRPr lang="zh-CN" altLang="en-US"/>
          </a:p>
        </p:txBody>
      </p:sp>
    </p:spTree>
  </p:cSld>
  <p:clrMapOvr>
    <a:masterClrMapping/>
  </p:clrMapOvr>
  <p:transition/>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14_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pPr/>
              <a:t>2021/1/27</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pPr/>
              <a:t>‹#›</a:t>
            </a:fld>
            <a:endParaRPr lang="zh-CN" altLang="en-US"/>
          </a:p>
        </p:txBody>
      </p:sp>
    </p:spTree>
  </p:cSld>
  <p:clrMapOvr>
    <a:masterClrMapping/>
  </p:clrMapOvr>
  <p:transition/>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15_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pPr/>
              <a:t>2021/1/27</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pPr/>
              <a:t>‹#›</a:t>
            </a:fld>
            <a:endParaRPr lang="zh-CN" altLang="en-US"/>
          </a:p>
        </p:txBody>
      </p:sp>
    </p:spTree>
  </p:cSld>
  <p:clrMapOvr>
    <a:masterClrMapping/>
  </p:clrMapOvr>
  <p:transition/>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16_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pPr/>
              <a:t>2021/1/27</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pPr/>
              <a:t>‹#›</a:t>
            </a:fld>
            <a:endParaRPr lang="zh-CN" altLang="en-US"/>
          </a:p>
        </p:txBody>
      </p:sp>
    </p:spTree>
  </p:cSld>
  <p:clrMapOvr>
    <a:masterClrMapping/>
  </p:clrMapOvr>
  <p:transition/>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17_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pPr/>
              <a:t>2021/1/27</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pPr/>
              <a:t>‹#›</a:t>
            </a:fld>
            <a:endParaRPr lang="zh-CN" altLang="en-US"/>
          </a:p>
        </p:txBody>
      </p:sp>
    </p:spTree>
  </p:cSld>
  <p:clrMapOvr>
    <a:masterClrMapping/>
  </p:clrMapOvr>
  <p:transition/>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18_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pPr/>
              <a:t>2021/1/27</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pPr/>
              <a:t>‹#›</a:t>
            </a:fld>
            <a:endParaRPr lang="zh-CN" altLang="en-US"/>
          </a:p>
        </p:txBody>
      </p:sp>
    </p:spTree>
  </p:cSld>
  <p:clrMapOvr>
    <a:masterClrMapping/>
  </p:clrMapOvr>
  <p:transition/>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19_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pPr/>
              <a:t>2021/1/27</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pPr/>
              <a:t>‹#›</a:t>
            </a:fld>
            <a:endParaRPr lang="zh-CN" altLang="en-US"/>
          </a:p>
        </p:txBody>
      </p:sp>
    </p:spTree>
  </p:cSld>
  <p:clrMapOvr>
    <a:masterClrMapping/>
  </p:clrMapOvr>
  <p:transition/>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20_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pPr/>
              <a:t>2021/1/27</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pPr/>
              <a:t>‹#›</a:t>
            </a:fld>
            <a:endParaRPr lang="zh-CN" altLang="en-US"/>
          </a:p>
        </p:txBody>
      </p:sp>
    </p:spTree>
  </p:cSld>
  <p:clrMapOvr>
    <a:masterClrMapping/>
  </p:clrMapOvr>
  <p:transition/>
</p:sldLayout>
</file>

<file path=ppt/slideLayouts/slideLayout33.xml><?xml version="1.0" encoding="utf-8"?>
<p:sldLayout xmlns:a="http://schemas.openxmlformats.org/drawingml/2006/main" xmlns:r="http://schemas.openxmlformats.org/officeDocument/2006/relationships" xmlns:p="http://schemas.openxmlformats.org/presentationml/2006/main" userDrawn="1">
  <p:cSld name="21_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pPr/>
              <a:t>2021/1/27</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pPr/>
              <a:t>‹#›</a:t>
            </a:fld>
            <a:endParaRPr lang="zh-CN" altLang="en-US"/>
          </a:p>
        </p:txBody>
      </p:sp>
    </p:spTree>
  </p:cSld>
  <p:clrMapOvr>
    <a:masterClrMapping/>
  </p:clrMapOvr>
  <p:transition/>
</p:sldLayout>
</file>

<file path=ppt/slideLayouts/slideLayout34.xml><?xml version="1.0" encoding="utf-8"?>
<p:sldLayout xmlns:a="http://schemas.openxmlformats.org/drawingml/2006/main" xmlns:r="http://schemas.openxmlformats.org/officeDocument/2006/relationships" xmlns:p="http://schemas.openxmlformats.org/presentationml/2006/main" userDrawn="1">
  <p:cSld name="22_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pPr/>
              <a:t>2021/1/27</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pPr/>
              <a:t>‹#›</a:t>
            </a:fld>
            <a:endParaRPr lang="zh-CN" altLang="en-US"/>
          </a:p>
        </p:txBody>
      </p:sp>
    </p:spTree>
  </p:cSld>
  <p:clrMapOvr>
    <a:masterClrMapping/>
  </p:clrMapOvr>
  <p:transition/>
</p:sldLayout>
</file>

<file path=ppt/slideLayouts/slideLayout35.xml><?xml version="1.0" encoding="utf-8"?>
<p:sldLayout xmlns:a="http://schemas.openxmlformats.org/drawingml/2006/main" xmlns:r="http://schemas.openxmlformats.org/officeDocument/2006/relationships" xmlns:p="http://schemas.openxmlformats.org/presentationml/2006/main" userDrawn="1">
  <p:cSld name="23_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pPr/>
              <a:t>2021/1/27</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pPr/>
              <a:t>‹#›</a:t>
            </a:fld>
            <a:endParaRPr lang="zh-CN" altLang="en-US"/>
          </a:p>
        </p:txBody>
      </p:sp>
    </p:spTree>
  </p:cSld>
  <p:clrMapOvr>
    <a:masterClrMapping/>
  </p:clrMapOvr>
  <p:transition/>
</p:sldLayout>
</file>

<file path=ppt/slideLayouts/slideLayout36.xml><?xml version="1.0" encoding="utf-8"?>
<p:sldLayout xmlns:a="http://schemas.openxmlformats.org/drawingml/2006/main" xmlns:r="http://schemas.openxmlformats.org/officeDocument/2006/relationships" xmlns:p="http://schemas.openxmlformats.org/presentationml/2006/main" userDrawn="1">
  <p:cSld name="24_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pPr/>
              <a:t>2021/1/27</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pPr/>
              <a:t>‹#›</a:t>
            </a:fld>
            <a:endParaRPr lang="zh-CN" altLang="en-US"/>
          </a:p>
        </p:txBody>
      </p:sp>
    </p:spTree>
  </p:cSld>
  <p:clrMapOvr>
    <a:masterClrMapping/>
  </p:clrMapOvr>
  <p:transition/>
</p:sldLayout>
</file>

<file path=ppt/slideLayouts/slideLayout37.xml><?xml version="1.0" encoding="utf-8"?>
<p:sldLayout xmlns:a="http://schemas.openxmlformats.org/drawingml/2006/main" xmlns:r="http://schemas.openxmlformats.org/officeDocument/2006/relationships" xmlns:p="http://schemas.openxmlformats.org/presentationml/2006/main" userDrawn="1">
  <p:cSld name="25_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pPr/>
              <a:t>2021/1/27</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pPr/>
              <a:t>‹#›</a:t>
            </a:fld>
            <a:endParaRPr lang="zh-CN" altLang="en-US"/>
          </a:p>
        </p:txBody>
      </p:sp>
    </p:spTree>
  </p:cSld>
  <p:clrMapOvr>
    <a:masterClrMapping/>
  </p:clrMapOvr>
  <p:transition/>
</p:sldLayout>
</file>

<file path=ppt/slideLayouts/slideLayout38.xml><?xml version="1.0" encoding="utf-8"?>
<p:sldLayout xmlns:a="http://schemas.openxmlformats.org/drawingml/2006/main" xmlns:r="http://schemas.openxmlformats.org/officeDocument/2006/relationships" xmlns:p="http://schemas.openxmlformats.org/presentationml/2006/main" userDrawn="1">
  <p:cSld name="26_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pPr/>
              <a:t>2021/1/27</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pPr/>
              <a:t>‹#›</a:t>
            </a:fld>
            <a:endParaRPr lang="zh-CN" altLang="en-US"/>
          </a:p>
        </p:txBody>
      </p:sp>
    </p:spTree>
  </p:cSld>
  <p:clrMapOvr>
    <a:masterClrMapping/>
  </p:clrMapOvr>
  <p:transition/>
</p:sldLayout>
</file>

<file path=ppt/slideLayouts/slideLayout39.xml><?xml version="1.0" encoding="utf-8"?>
<p:sldLayout xmlns:a="http://schemas.openxmlformats.org/drawingml/2006/main" xmlns:r="http://schemas.openxmlformats.org/officeDocument/2006/relationships" xmlns:p="http://schemas.openxmlformats.org/presentationml/2006/main" userDrawn="1">
  <p:cSld name="27_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pPr/>
              <a:t>2021/1/27</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pPr/>
              <a:t>‹#›</a:t>
            </a:fld>
            <a:endParaRPr lang="zh-CN" altLang="en-US"/>
          </a:p>
        </p:txBody>
      </p:sp>
    </p:spTree>
  </p:cSld>
  <p:clrMapOvr>
    <a:masterClrMapping/>
  </p:clrMapOvr>
  <p:transition/>
</p:sldLayout>
</file>

<file path=ppt/slideLayouts/slideLayout40.xml><?xml version="1.0" encoding="utf-8"?>
<p:sldLayout xmlns:a="http://schemas.openxmlformats.org/drawingml/2006/main" xmlns:r="http://schemas.openxmlformats.org/officeDocument/2006/relationships" xmlns:p="http://schemas.openxmlformats.org/presentationml/2006/main" userDrawn="1">
  <p:cSld name="28_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pPr/>
              <a:t>2021/1/27</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pPr/>
              <a:t>‹#›</a:t>
            </a:fld>
            <a:endParaRPr lang="zh-CN" altLang="en-US"/>
          </a:p>
        </p:txBody>
      </p:sp>
    </p:spTree>
  </p:cSld>
  <p:clrMapOvr>
    <a:masterClrMapping/>
  </p:clrMapOvr>
  <p:transition/>
</p:sldLayout>
</file>

<file path=ppt/slideLayouts/slideLayout41.xml><?xml version="1.0" encoding="utf-8"?>
<p:sldLayout xmlns:a="http://schemas.openxmlformats.org/drawingml/2006/main" xmlns:r="http://schemas.openxmlformats.org/officeDocument/2006/relationships" xmlns:p="http://schemas.openxmlformats.org/presentationml/2006/main" userDrawn="1">
  <p:cSld name="29_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pPr/>
              <a:t>2021/1/27</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pPr/>
              <a:t>‹#›</a:t>
            </a:fld>
            <a:endParaRPr lang="zh-CN" altLang="en-US"/>
          </a:p>
        </p:txBody>
      </p:sp>
    </p:spTree>
  </p:cSld>
  <p:clrMapOvr>
    <a:masterClrMapping/>
  </p:clrMapOvr>
  <p:transition/>
</p:sldLayout>
</file>

<file path=ppt/slideLayouts/slideLayout42.xml><?xml version="1.0" encoding="utf-8"?>
<p:sldLayout xmlns:a="http://schemas.openxmlformats.org/drawingml/2006/main" xmlns:r="http://schemas.openxmlformats.org/officeDocument/2006/relationships" xmlns:p="http://schemas.openxmlformats.org/presentationml/2006/main" userDrawn="1">
  <p:cSld name="30_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pPr/>
              <a:t>2021/1/27</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pPr/>
              <a:t>‹#›</a:t>
            </a:fld>
            <a:endParaRPr lang="zh-CN" altLang="en-US"/>
          </a:p>
        </p:txBody>
      </p:sp>
    </p:spTree>
  </p:cSld>
  <p:clrMapOvr>
    <a:masterClrMapping/>
  </p:clrMapOvr>
  <p:transition/>
</p:sldLayout>
</file>

<file path=ppt/slideLayouts/slideLayout43.xml><?xml version="1.0" encoding="utf-8"?>
<p:sldLayout xmlns:a="http://schemas.openxmlformats.org/drawingml/2006/main" xmlns:r="http://schemas.openxmlformats.org/officeDocument/2006/relationships" xmlns:p="http://schemas.openxmlformats.org/presentationml/2006/main" userDrawn="1">
  <p:cSld name="31_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pPr/>
              <a:t>2021/1/27</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pPr/>
              <a:t>‹#›</a:t>
            </a:fld>
            <a:endParaRPr lang="zh-CN" altLang="en-US"/>
          </a:p>
        </p:txBody>
      </p:sp>
    </p:spTree>
  </p:cSld>
  <p:clrMapOvr>
    <a:masterClrMapping/>
  </p:clrMapOvr>
  <p:transition/>
</p:sldLayout>
</file>

<file path=ppt/slideLayouts/slideLayout44.xml><?xml version="1.0" encoding="utf-8"?>
<p:sldLayout xmlns:a="http://schemas.openxmlformats.org/drawingml/2006/main" xmlns:r="http://schemas.openxmlformats.org/officeDocument/2006/relationships" xmlns:p="http://schemas.openxmlformats.org/presentationml/2006/main" userDrawn="1">
  <p:cSld name="32_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pPr/>
              <a:t>2021/1/27</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pPr/>
              <a:t>‹#›</a:t>
            </a:fld>
            <a:endParaRPr lang="zh-CN" altLang="en-US"/>
          </a:p>
        </p:txBody>
      </p:sp>
    </p:spTree>
  </p:cSld>
  <p:clrMapOvr>
    <a:masterClrMapping/>
  </p:clrMapOvr>
  <p:transition/>
</p:sldLayout>
</file>

<file path=ppt/slideLayouts/slideLayout45.xml><?xml version="1.0" encoding="utf-8"?>
<p:sldLayout xmlns:a="http://schemas.openxmlformats.org/drawingml/2006/main" xmlns:r="http://schemas.openxmlformats.org/officeDocument/2006/relationships" xmlns:p="http://schemas.openxmlformats.org/presentationml/2006/main" userDrawn="1">
  <p:cSld name="33_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pPr/>
              <a:t>2021/1/27</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pPr/>
              <a:t>‹#›</a:t>
            </a:fld>
            <a:endParaRPr lang="zh-CN" altLang="en-US"/>
          </a:p>
        </p:txBody>
      </p:sp>
    </p:spTree>
  </p:cSld>
  <p:clrMapOvr>
    <a:masterClrMapping/>
  </p:clrMapOvr>
  <p:transition/>
</p:sldLayout>
</file>

<file path=ppt/slideLayouts/slideLayout46.xml><?xml version="1.0" encoding="utf-8"?>
<p:sldLayout xmlns:a="http://schemas.openxmlformats.org/drawingml/2006/main" xmlns:r="http://schemas.openxmlformats.org/officeDocument/2006/relationships" xmlns:p="http://schemas.openxmlformats.org/presentationml/2006/main" userDrawn="1">
  <p:cSld name="34_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pPr/>
              <a:t>2021/1/27</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pPr/>
              <a:t>‹#›</a:t>
            </a:fld>
            <a:endParaRPr lang="zh-CN" altLang="en-US"/>
          </a:p>
        </p:txBody>
      </p:sp>
    </p:spTree>
  </p:cSld>
  <p:clrMapOvr>
    <a:masterClrMapping/>
  </p:clrMapOvr>
  <p:transition/>
</p:sldLayout>
</file>

<file path=ppt/slideLayouts/slideLayout47.xml><?xml version="1.0" encoding="utf-8"?>
<p:sldLayout xmlns:a="http://schemas.openxmlformats.org/drawingml/2006/main" xmlns:r="http://schemas.openxmlformats.org/officeDocument/2006/relationships" xmlns:p="http://schemas.openxmlformats.org/presentationml/2006/main" userDrawn="1">
  <p:cSld name="35_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pPr/>
              <a:t>2021/1/27</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pPr/>
              <a:t>‹#›</a:t>
            </a:fld>
            <a:endParaRPr lang="zh-CN" altLang="en-US"/>
          </a:p>
        </p:txBody>
      </p:sp>
    </p:spTree>
  </p:cSld>
  <p:clrMapOvr>
    <a:masterClrMapping/>
  </p:clrMapOvr>
  <p:transition/>
</p:sldLayout>
</file>

<file path=ppt/slideLayouts/slideLayout48.xml><?xml version="1.0" encoding="utf-8"?>
<p:sldLayout xmlns:a="http://schemas.openxmlformats.org/drawingml/2006/main" xmlns:r="http://schemas.openxmlformats.org/officeDocument/2006/relationships" xmlns:p="http://schemas.openxmlformats.org/presentationml/2006/main" userDrawn="1">
  <p:cSld name="36_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pPr/>
              <a:t>2021/1/27</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pPr/>
              <a:t>‹#›</a:t>
            </a:fld>
            <a:endParaRPr lang="zh-CN" altLang="en-US"/>
          </a:p>
        </p:txBody>
      </p:sp>
    </p:spTree>
  </p:cSld>
  <p:clrMapOvr>
    <a:masterClrMapping/>
  </p:clrMapOvr>
  <p:transition/>
</p:sldLayout>
</file>

<file path=ppt/slideLayouts/slideLayout49.xml><?xml version="1.0" encoding="utf-8"?>
<p:sldLayout xmlns:a="http://schemas.openxmlformats.org/drawingml/2006/main" xmlns:r="http://schemas.openxmlformats.org/officeDocument/2006/relationships" xmlns:p="http://schemas.openxmlformats.org/presentationml/2006/main" userDrawn="1">
  <p:cSld name="37_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pPr/>
              <a:t>2021/1/27</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pPr/>
              <a:t>‹#›</a:t>
            </a:fld>
            <a:endParaRPr lang="zh-CN" altLang="en-US"/>
          </a:p>
        </p:txBody>
      </p:sp>
    </p:spTree>
  </p:cSld>
  <p:clrMapOvr>
    <a:masterClrMapping/>
  </p:clrMapOvr>
  <p:transition/>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userDrawn="1">
  <p:cSld name="1_图片与标题">
    <p:spTree>
      <p:nvGrpSpPr>
        <p:cNvPr id="1" name=""/>
        <p:cNvGrpSpPr/>
        <p:nvPr/>
      </p:nvGrpSpPr>
      <p:grpSpPr>
        <a:xfrm>
          <a:off x="0" y="0"/>
          <a:ext cx="0" cy="0"/>
          <a:chOff x="0" y="0"/>
          <a:chExt cx="0" cy="0"/>
        </a:xfrm>
      </p:grpSpPr>
      <p:sp>
        <p:nvSpPr>
          <p:cNvPr id="3" name="图片占位符 2"/>
          <p:cNvSpPr>
            <a:spLocks noGrp="1"/>
          </p:cNvSpPr>
          <p:nvPr>
            <p:ph type="pic" idx="1"/>
            <p:custDataLst>
              <p:tags r:id="rId1"/>
            </p:custDataLst>
          </p:nvPr>
        </p:nvSpPr>
        <p:spPr>
          <a:xfrm>
            <a:off x="456300" y="1555200"/>
            <a:ext cx="3924808" cy="4608000"/>
          </a:xfrm>
        </p:spPr>
        <p:txBody>
          <a:bodyPr vert="horz" lIns="90000" tIns="46800" rIns="90000" bIns="46800" rtlCol="0">
            <a:normAutofit/>
          </a:bodyPr>
          <a:lstStyle>
            <a:lvl1pPr>
              <a:buNone/>
              <a:defRPr sz="1200"/>
            </a:lvl1pPr>
          </a:lstStyle>
          <a:p>
            <a:pPr lvl="0"/>
            <a:endParaRPr>
              <a:sym typeface="+mn-ea"/>
            </a:endParaRPr>
          </a:p>
        </p:txBody>
      </p:sp>
      <p:sp>
        <p:nvSpPr>
          <p:cNvPr id="4" name="文本占位符 3"/>
          <p:cNvSpPr>
            <a:spLocks noGrp="1"/>
          </p:cNvSpPr>
          <p:nvPr>
            <p:ph type="body" sz="half" idx="2"/>
            <p:custDataLst>
              <p:tags r:id="rId2"/>
            </p:custDataLst>
          </p:nvPr>
        </p:nvSpPr>
        <p:spPr>
          <a:xfrm>
            <a:off x="4762800" y="1555200"/>
            <a:ext cx="3920400" cy="4608000"/>
          </a:xfrm>
        </p:spPr>
        <p:txBody>
          <a:bodyPr vert="horz" lIns="90000" tIns="46800" rIns="90000" bIns="46800" rtlCol="0">
            <a:normAutofit/>
          </a:bodyPr>
          <a:lstStyle>
            <a:lvl1pPr>
              <a:buNone/>
              <a:defRPr sz="1200"/>
            </a:lvl1pPr>
          </a:lstStyle>
          <a:p>
            <a:pPr lvl="0"/>
            <a:r>
              <a:rPr>
                <a:sym typeface="+mn-ea"/>
              </a:rPr>
              <a:t>单击此处编辑母版文本样式</a:t>
            </a:r>
          </a:p>
        </p:txBody>
      </p:sp>
      <p:sp>
        <p:nvSpPr>
          <p:cNvPr id="5" name="日期占位符 4"/>
          <p:cNvSpPr>
            <a:spLocks noGrp="1"/>
          </p:cNvSpPr>
          <p:nvPr>
            <p:ph type="dt" sz="half" idx="10"/>
            <p:custDataLst>
              <p:tags r:id="rId3"/>
            </p:custDataLst>
          </p:nvPr>
        </p:nvSpPr>
        <p:spPr/>
        <p:txBody>
          <a:bodyPr/>
          <a:lstStyle/>
          <a:p>
            <a:fld id="{9EFD9D74-47D9-4702-A33C-335B63B48DBF}" type="datetimeFigureOut">
              <a:rPr lang="zh-CN" altLang="en-US" smtClean="0"/>
              <a:pPr/>
              <a:t>2021/1/27</a:t>
            </a:fld>
            <a:endParaRPr lang="zh-CN" altLang="en-US"/>
          </a:p>
        </p:txBody>
      </p:sp>
      <p:sp>
        <p:nvSpPr>
          <p:cNvPr id="6" name="页脚占位符 5"/>
          <p:cNvSpPr>
            <a:spLocks noGrp="1"/>
          </p:cNvSpPr>
          <p:nvPr>
            <p:ph type="ftr" sz="quarter" idx="11"/>
            <p:custDataLst>
              <p:tags r:id="rId4"/>
            </p:custDataLst>
          </p:nvPr>
        </p:nvSpPr>
        <p:spPr/>
        <p:txBody>
          <a:bodyPr/>
          <a:lstStyle/>
          <a:p>
            <a:endParaRPr lang="zh-CN" altLang="en-US"/>
          </a:p>
        </p:txBody>
      </p:sp>
      <p:sp>
        <p:nvSpPr>
          <p:cNvPr id="7" name="灯片编号占位符 6"/>
          <p:cNvSpPr>
            <a:spLocks noGrp="1"/>
          </p:cNvSpPr>
          <p:nvPr>
            <p:ph type="sldNum" sz="quarter" idx="12"/>
            <p:custDataLst>
              <p:tags r:id="rId5"/>
            </p:custDataLst>
          </p:nvPr>
        </p:nvSpPr>
        <p:spPr/>
        <p:txBody>
          <a:bodyPr/>
          <a:lstStyle/>
          <a:p>
            <a:fld id="{FABC47A4-756D-490B-A52F-7D9E2C9FC05F}" type="slidenum">
              <a:rPr lang="zh-CN" altLang="en-US" smtClean="0"/>
              <a:pPr/>
              <a:t>‹#›</a:t>
            </a:fld>
            <a:endParaRPr lang="zh-CN" altLang="en-US"/>
          </a:p>
        </p:txBody>
      </p:sp>
      <p:sp>
        <p:nvSpPr>
          <p:cNvPr id="9" name="标题 8"/>
          <p:cNvSpPr>
            <a:spLocks noGrp="1"/>
          </p:cNvSpPr>
          <p:nvPr>
            <p:ph type="title"/>
            <p:custDataLst>
              <p:tags r:id="rId6"/>
            </p:custDataLst>
          </p:nvPr>
        </p:nvSpPr>
        <p:spPr/>
        <p:txBody>
          <a:bodyPr/>
          <a:lstStyle/>
          <a:p>
            <a:r>
              <a:rPr lang="zh-CN" altLang="en-US"/>
              <a:t>单击此处编辑母版标题样式</a:t>
            </a:r>
          </a:p>
        </p:txBody>
      </p:sp>
    </p:spTree>
  </p:cSld>
  <p:clrMapOvr>
    <a:masterClrMapping/>
  </p:clrMapOvr>
  <p:transition/>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userDrawn="1">
  <p:cSld name="内容">
    <p:spTree>
      <p:nvGrpSpPr>
        <p:cNvPr id="1" name=""/>
        <p:cNvGrpSpPr/>
        <p:nvPr/>
      </p:nvGrpSpPr>
      <p:grpSpPr>
        <a:xfrm>
          <a:off x="0" y="0"/>
          <a:ext cx="0" cy="0"/>
          <a:chOff x="0" y="0"/>
          <a:chExt cx="0" cy="0"/>
        </a:xfrm>
      </p:grpSpPr>
      <p:sp>
        <p:nvSpPr>
          <p:cNvPr id="3" name="日期占位符 2"/>
          <p:cNvSpPr>
            <a:spLocks noGrp="1"/>
          </p:cNvSpPr>
          <p:nvPr>
            <p:ph type="dt" sz="half" idx="10"/>
            <p:custDataLst>
              <p:tags r:id="rId1"/>
            </p:custDataLst>
          </p:nvPr>
        </p:nvSpPr>
        <p:spPr/>
        <p:txBody>
          <a:bodyPr/>
          <a:lstStyle/>
          <a:p>
            <a:fld id="{760FBDFE-C587-4B4C-A407-44438C67B59E}" type="datetimeFigureOut">
              <a:rPr lang="zh-CN" altLang="en-US" smtClean="0"/>
              <a:pPr/>
              <a:t>2021/1/27</a:t>
            </a:fld>
            <a:endParaRPr lang="zh-CN" altLang="en-US"/>
          </a:p>
        </p:txBody>
      </p:sp>
      <p:sp>
        <p:nvSpPr>
          <p:cNvPr id="4" name="页脚占位符 3"/>
          <p:cNvSpPr>
            <a:spLocks noGrp="1"/>
          </p:cNvSpPr>
          <p:nvPr>
            <p:ph type="ftr" sz="quarter" idx="11"/>
            <p:custDataLst>
              <p:tags r:id="rId2"/>
            </p:custDataLst>
          </p:nvPr>
        </p:nvSpPr>
        <p:spPr/>
        <p:txBody>
          <a:bodyPr/>
          <a:lstStyle/>
          <a:p>
            <a:endParaRPr lang="zh-CN" altLang="en-US"/>
          </a:p>
        </p:txBody>
      </p:sp>
      <p:sp>
        <p:nvSpPr>
          <p:cNvPr id="5" name="灯片编号占位符 4"/>
          <p:cNvSpPr>
            <a:spLocks noGrp="1"/>
          </p:cNvSpPr>
          <p:nvPr>
            <p:ph type="sldNum" sz="quarter" idx="12"/>
            <p:custDataLst>
              <p:tags r:id="rId3"/>
            </p:custDataLst>
          </p:nvPr>
        </p:nvSpPr>
        <p:spPr/>
        <p:txBody>
          <a:bodyPr/>
          <a:lstStyle/>
          <a:p>
            <a:fld id="{49AE70B2-8BF9-45C0-BB95-33D1B9D3A854}" type="slidenum">
              <a:rPr lang="zh-CN" altLang="en-US" smtClean="0"/>
              <a:pPr/>
              <a:t>‹#›</a:t>
            </a:fld>
            <a:endParaRPr lang="zh-CN" altLang="en-US"/>
          </a:p>
        </p:txBody>
      </p:sp>
      <p:sp>
        <p:nvSpPr>
          <p:cNvPr id="7" name="内容占位符 6"/>
          <p:cNvSpPr>
            <a:spLocks noGrp="1"/>
          </p:cNvSpPr>
          <p:nvPr>
            <p:ph sz="quarter" idx="13"/>
            <p:custDataLst>
              <p:tags r:id="rId4"/>
            </p:custDataLst>
          </p:nvPr>
        </p:nvSpPr>
        <p:spPr>
          <a:xfrm>
            <a:off x="456300" y="774000"/>
            <a:ext cx="8229600" cy="5482800"/>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Tree>
  </p:cSld>
  <p:clrMapOvr>
    <a:masterClrMapping/>
  </p:clrMapOvr>
  <p:transition/>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userDrawn="1">
  <p:cSld name="末尾幻灯片">
    <p:spTree>
      <p:nvGrpSpPr>
        <p:cNvPr id="1" name=""/>
        <p:cNvGrpSpPr/>
        <p:nvPr/>
      </p:nvGrpSpPr>
      <p:grpSpPr>
        <a:xfrm>
          <a:off x="0" y="0"/>
          <a:ext cx="0" cy="0"/>
          <a:chOff x="0" y="0"/>
          <a:chExt cx="0" cy="0"/>
        </a:xfrm>
      </p:grpSpPr>
      <p:sp>
        <p:nvSpPr>
          <p:cNvPr id="3" name="日期占位符 2"/>
          <p:cNvSpPr>
            <a:spLocks noGrp="1"/>
          </p:cNvSpPr>
          <p:nvPr>
            <p:ph type="dt" sz="half" idx="10"/>
            <p:custDataLst>
              <p:tags r:id="rId1"/>
            </p:custDataLst>
          </p:nvPr>
        </p:nvSpPr>
        <p:spPr/>
        <p:txBody>
          <a:bodyPr/>
          <a:lstStyle/>
          <a:p>
            <a:fld id="{760FBDFE-C587-4B4C-A407-44438C67B59E}" type="datetimeFigureOut">
              <a:rPr lang="zh-CN" altLang="en-US" smtClean="0"/>
              <a:pPr/>
              <a:t>2021/1/27</a:t>
            </a:fld>
            <a:endParaRPr lang="zh-CN" altLang="en-US"/>
          </a:p>
        </p:txBody>
      </p:sp>
      <p:sp>
        <p:nvSpPr>
          <p:cNvPr id="4" name="页脚占位符 3"/>
          <p:cNvSpPr>
            <a:spLocks noGrp="1"/>
          </p:cNvSpPr>
          <p:nvPr>
            <p:ph type="ftr" sz="quarter" idx="11"/>
            <p:custDataLst>
              <p:tags r:id="rId2"/>
            </p:custDataLst>
          </p:nvPr>
        </p:nvSpPr>
        <p:spPr/>
        <p:txBody>
          <a:bodyPr/>
          <a:lstStyle/>
          <a:p>
            <a:endParaRPr lang="zh-CN" altLang="en-US"/>
          </a:p>
        </p:txBody>
      </p:sp>
      <p:sp>
        <p:nvSpPr>
          <p:cNvPr id="5" name="灯片编号占位符 4"/>
          <p:cNvSpPr>
            <a:spLocks noGrp="1"/>
          </p:cNvSpPr>
          <p:nvPr>
            <p:ph type="sldNum" sz="quarter" idx="12"/>
            <p:custDataLst>
              <p:tags r:id="rId3"/>
            </p:custDataLst>
          </p:nvPr>
        </p:nvSpPr>
        <p:spPr/>
        <p:txBody>
          <a:bodyPr/>
          <a:lstStyle/>
          <a:p>
            <a:fld id="{49AE70B2-8BF9-45C0-BB95-33D1B9D3A854}" type="slidenum">
              <a:rPr lang="zh-CN" altLang="en-US" smtClean="0"/>
              <a:pPr/>
              <a:t>‹#›</a:t>
            </a:fld>
            <a:endParaRPr lang="zh-CN" altLang="en-US"/>
          </a:p>
        </p:txBody>
      </p:sp>
      <p:sp>
        <p:nvSpPr>
          <p:cNvPr id="2" name="标题 1"/>
          <p:cNvSpPr>
            <a:spLocks noGrp="1"/>
          </p:cNvSpPr>
          <p:nvPr>
            <p:ph type="title" hasCustomPrompt="1"/>
            <p:custDataLst>
              <p:tags r:id="rId4"/>
            </p:custDataLst>
          </p:nvPr>
        </p:nvSpPr>
        <p:spPr>
          <a:xfrm>
            <a:off x="899100" y="2484000"/>
            <a:ext cx="7349400" cy="1018800"/>
          </a:xfrm>
        </p:spPr>
        <p:txBody>
          <a:bodyPr vert="horz" lIns="90000" tIns="46800" rIns="90000" bIns="46800" rtlCol="0" anchor="t" anchorCtr="0">
            <a:normAutofit/>
          </a:bodyPr>
          <a:lstStyle>
            <a:lvl1pPr algn="ctr">
              <a:defRPr sz="4500"/>
            </a:lvl1pPr>
          </a:lstStyle>
          <a:p>
            <a:pPr lvl="0"/>
            <a:r>
              <a:rPr>
                <a:sym typeface="+mn-ea"/>
              </a:rPr>
              <a:t>单击此处编辑标题</a:t>
            </a:r>
          </a:p>
        </p:txBody>
      </p:sp>
      <p:sp>
        <p:nvSpPr>
          <p:cNvPr id="7" name="文本占位符 6"/>
          <p:cNvSpPr>
            <a:spLocks noGrp="1"/>
          </p:cNvSpPr>
          <p:nvPr>
            <p:ph type="body" sz="quarter" idx="13"/>
            <p:custDataLst>
              <p:tags r:id="rId5"/>
            </p:custDataLst>
          </p:nvPr>
        </p:nvSpPr>
        <p:spPr>
          <a:xfrm>
            <a:off x="899100" y="3560400"/>
            <a:ext cx="7349400" cy="471600"/>
          </a:xfrm>
        </p:spPr>
        <p:txBody>
          <a:bodyPr lIns="90000" tIns="46800" rIns="90000" bIns="46800">
            <a:normAutofit/>
          </a:bodyPr>
          <a:lstStyle>
            <a:lvl1pPr algn="ctr">
              <a:lnSpc>
                <a:spcPct val="110000"/>
              </a:lnSpc>
              <a:buNone/>
              <a:defRPr sz="1800" spc="200"/>
            </a:lvl1pPr>
          </a:lstStyle>
          <a:p>
            <a:pPr lvl="0"/>
            <a:r>
              <a:rPr lang="zh-CN" altLang="en-US"/>
              <a:t>单击此处编辑母版文本样式</a:t>
            </a:r>
          </a:p>
        </p:txBody>
      </p:sp>
    </p:spTree>
  </p:cSld>
  <p:clrMapOvr>
    <a:masterClrMapping/>
  </p:clrMapOvr>
  <p:transition/>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9" Type="http://schemas.openxmlformats.org/officeDocument/2006/relationships/slideLayout" Target="../slideLayouts/slideLayout39.xml"/><Relationship Id="rId3" Type="http://schemas.openxmlformats.org/officeDocument/2006/relationships/slideLayout" Target="../slideLayouts/slideLayout3.xml"/><Relationship Id="rId21" Type="http://schemas.openxmlformats.org/officeDocument/2006/relationships/slideLayout" Target="../slideLayouts/slideLayout21.xml"/><Relationship Id="rId34" Type="http://schemas.openxmlformats.org/officeDocument/2006/relationships/slideLayout" Target="../slideLayouts/slideLayout34.xml"/><Relationship Id="rId42" Type="http://schemas.openxmlformats.org/officeDocument/2006/relationships/slideLayout" Target="../slideLayouts/slideLayout42.xml"/><Relationship Id="rId47" Type="http://schemas.openxmlformats.org/officeDocument/2006/relationships/slideLayout" Target="../slideLayouts/slideLayout47.xml"/><Relationship Id="rId50" Type="http://schemas.openxmlformats.org/officeDocument/2006/relationships/slideLayout" Target="../slideLayouts/slideLayout50.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46" Type="http://schemas.openxmlformats.org/officeDocument/2006/relationships/slideLayout" Target="../slideLayouts/slideLayout46.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slideLayout" Target="../slideLayouts/slideLayout29.xml"/><Relationship Id="rId41" Type="http://schemas.openxmlformats.org/officeDocument/2006/relationships/slideLayout" Target="../slideLayouts/slideLayout4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slideLayout" Target="../slideLayouts/slideLayout40.xml"/><Relationship Id="rId45" Type="http://schemas.openxmlformats.org/officeDocument/2006/relationships/slideLayout" Target="../slideLayouts/slideLayout45.xml"/><Relationship Id="rId53" Type="http://schemas.openxmlformats.org/officeDocument/2006/relationships/theme" Target="../theme/theme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49" Type="http://schemas.openxmlformats.org/officeDocument/2006/relationships/slideLayout" Target="../slideLayouts/slideLayout49.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4" Type="http://schemas.openxmlformats.org/officeDocument/2006/relationships/slideLayout" Target="../slideLayouts/slideLayout44.xml"/><Relationship Id="rId52" Type="http://schemas.openxmlformats.org/officeDocument/2006/relationships/slideLayout" Target="../slideLayouts/slideLayout52.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43" Type="http://schemas.openxmlformats.org/officeDocument/2006/relationships/slideLayout" Target="../slideLayouts/slideLayout43.xml"/><Relationship Id="rId48" Type="http://schemas.openxmlformats.org/officeDocument/2006/relationships/slideLayout" Target="../slideLayouts/slideLayout48.xml"/><Relationship Id="rId8" Type="http://schemas.openxmlformats.org/officeDocument/2006/relationships/slideLayout" Target="../slideLayouts/slideLayout8.xml"/><Relationship Id="rId51" Type="http://schemas.openxmlformats.org/officeDocument/2006/relationships/slideLayout" Target="../slideLayouts/slideLayout5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矩形 6"/>
          <p:cNvSpPr/>
          <p:nvPr/>
        </p:nvSpPr>
        <p:spPr>
          <a:xfrm>
            <a:off x="0" y="6678000"/>
            <a:ext cx="9144000" cy="180000"/>
          </a:xfrm>
          <a:prstGeom prst="rect">
            <a:avLst/>
          </a:prstGeom>
          <a:gradFill>
            <a:gsLst>
              <a:gs pos="0">
                <a:schemeClr val="accent1">
                  <a:alpha val="50000"/>
                </a:schemeClr>
              </a:gs>
              <a:gs pos="50000">
                <a:schemeClr val="accent1">
                  <a:tint val="20000"/>
                </a:schemeClr>
              </a:gs>
              <a:gs pos="100000">
                <a:schemeClr val="accent1">
                  <a:alpha val="40000"/>
                </a:schemeClr>
              </a:gs>
            </a:gsLst>
            <a:lin ang="0" scaled="1"/>
          </a:gradFill>
          <a:ln w="25400" cap="rnd"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zh-CN" altLang="en-US"/>
          </a:p>
        </p:txBody>
      </p:sp>
      <p:sp>
        <p:nvSpPr>
          <p:cNvPr id="2" name="标题占位符 1"/>
          <p:cNvSpPr>
            <a:spLocks noGrp="1"/>
          </p:cNvSpPr>
          <p:nvPr>
            <p:ph type="title"/>
          </p:nvPr>
        </p:nvSpPr>
        <p:spPr>
          <a:xfrm>
            <a:off x="457200" y="274638"/>
            <a:ext cx="8229600" cy="1143000"/>
          </a:xfrm>
          <a:prstGeom prst="rect">
            <a:avLst/>
          </a:prstGeom>
        </p:spPr>
        <p:txBody>
          <a:bodyPr vert="horz" rtlCol="0" anchor="ctr">
            <a:normAutofit/>
          </a:bodyPr>
          <a:lstStyle/>
          <a:p>
            <a:r>
              <a:rPr kumimoji="0" lang="zh-CN" altLang="en-US" smtClean="0"/>
              <a:t>单击此处编辑母版标题样式</a:t>
            </a:r>
            <a:endParaRPr kumimoji="0" lang="en-US"/>
          </a:p>
        </p:txBody>
      </p:sp>
      <p:sp>
        <p:nvSpPr>
          <p:cNvPr id="3" name="文本占位符 2"/>
          <p:cNvSpPr>
            <a:spLocks noGrp="1"/>
          </p:cNvSpPr>
          <p:nvPr>
            <p:ph type="body" idx="1"/>
          </p:nvPr>
        </p:nvSpPr>
        <p:spPr>
          <a:xfrm>
            <a:off x="457200" y="1600200"/>
            <a:ext cx="8229600" cy="4686320"/>
          </a:xfrm>
          <a:prstGeom prst="rect">
            <a:avLst/>
          </a:prstGeom>
        </p:spPr>
        <p:txBody>
          <a:bodyPr vert="horz" rtlCol="0">
            <a:normAutofit/>
          </a:bodyPr>
          <a:lstStyle/>
          <a:p>
            <a:pPr lvl="0" eaLnBrk="1" latinLnBrk="0" hangingPunct="1"/>
            <a:r>
              <a:rPr kumimoji="0" lang="zh-CN" altLang="en-US" smtClean="0"/>
              <a:t>单击此处编辑母版文本样式</a:t>
            </a:r>
          </a:p>
          <a:p>
            <a:pPr lvl="1" eaLnBrk="1" latinLnBrk="0" hangingPunct="1"/>
            <a:r>
              <a:rPr kumimoji="0" lang="zh-CN" altLang="en-US" smtClean="0"/>
              <a:t>第二级</a:t>
            </a:r>
          </a:p>
          <a:p>
            <a:pPr lvl="2" eaLnBrk="1" latinLnBrk="0" hangingPunct="1"/>
            <a:r>
              <a:rPr kumimoji="0" lang="zh-CN" altLang="en-US" smtClean="0"/>
              <a:t>第三级</a:t>
            </a:r>
          </a:p>
          <a:p>
            <a:pPr lvl="3" eaLnBrk="1" latinLnBrk="0" hangingPunct="1"/>
            <a:r>
              <a:rPr kumimoji="0" lang="zh-CN" altLang="en-US" smtClean="0"/>
              <a:t>第四级</a:t>
            </a:r>
          </a:p>
          <a:p>
            <a:pPr lvl="4" eaLnBrk="1" latinLnBrk="0" hangingPunct="1"/>
            <a:r>
              <a:rPr kumimoji="0" lang="zh-CN" altLang="en-US" smtClean="0"/>
              <a:t>第五级</a:t>
            </a:r>
            <a:endParaRPr kumimoji="0" lang="en-US"/>
          </a:p>
        </p:txBody>
      </p:sp>
      <p:sp>
        <p:nvSpPr>
          <p:cNvPr id="4" name="日期占位符 3"/>
          <p:cNvSpPr>
            <a:spLocks noGrp="1"/>
          </p:cNvSpPr>
          <p:nvPr>
            <p:ph type="dt" sz="half" idx="2"/>
          </p:nvPr>
        </p:nvSpPr>
        <p:spPr>
          <a:xfrm>
            <a:off x="76200" y="6400800"/>
            <a:ext cx="3200400" cy="283800"/>
          </a:xfrm>
          <a:prstGeom prst="rect">
            <a:avLst/>
          </a:prstGeom>
        </p:spPr>
        <p:txBody>
          <a:bodyPr vert="horz" rtlCol="0" anchor="b"/>
          <a:lstStyle>
            <a:lvl1pPr algn="l" eaLnBrk="1" latinLnBrk="0" hangingPunct="1">
              <a:defRPr kumimoji="0" sz="1100">
                <a:solidFill>
                  <a:schemeClr val="tx2">
                    <a:lumMod val="75000"/>
                    <a:lumOff val="25000"/>
                  </a:schemeClr>
                </a:solidFill>
              </a:defRPr>
            </a:lvl1pPr>
          </a:lstStyle>
          <a:p>
            <a:fld id="{760FBDFE-C587-4B4C-A407-44438C67B59E}" type="datetimeFigureOut">
              <a:rPr lang="zh-CN" altLang="en-US" smtClean="0"/>
              <a:pPr/>
              <a:t>2021/1/27</a:t>
            </a:fld>
            <a:endParaRPr lang="zh-CN" altLang="en-US"/>
          </a:p>
        </p:txBody>
      </p:sp>
      <p:sp>
        <p:nvSpPr>
          <p:cNvPr id="5" name="页脚占位符 4"/>
          <p:cNvSpPr>
            <a:spLocks noGrp="1"/>
          </p:cNvSpPr>
          <p:nvPr>
            <p:ph type="ftr" sz="quarter" idx="3"/>
          </p:nvPr>
        </p:nvSpPr>
        <p:spPr>
          <a:xfrm>
            <a:off x="5334000" y="6400800"/>
            <a:ext cx="3733800" cy="283800"/>
          </a:xfrm>
          <a:prstGeom prst="rect">
            <a:avLst/>
          </a:prstGeom>
        </p:spPr>
        <p:txBody>
          <a:bodyPr vert="horz" rtlCol="0" anchor="ctr"/>
          <a:lstStyle>
            <a:lvl1pPr algn="r" eaLnBrk="1" latinLnBrk="0" hangingPunct="1">
              <a:defRPr kumimoji="0" sz="1100">
                <a:solidFill>
                  <a:schemeClr val="tx2">
                    <a:lumMod val="75000"/>
                    <a:lumOff val="25000"/>
                  </a:schemeClr>
                </a:solidFill>
              </a:defRPr>
            </a:lvl1pPr>
          </a:lstStyle>
          <a:p>
            <a:endParaRPr lang="zh-CN" altLang="en-US"/>
          </a:p>
        </p:txBody>
      </p:sp>
      <p:sp>
        <p:nvSpPr>
          <p:cNvPr id="6" name="灯片编号占位符 5"/>
          <p:cNvSpPr>
            <a:spLocks noGrp="1"/>
          </p:cNvSpPr>
          <p:nvPr>
            <p:ph type="sldNum" sz="quarter" idx="4"/>
          </p:nvPr>
        </p:nvSpPr>
        <p:spPr>
          <a:xfrm>
            <a:off x="4114800" y="6400800"/>
            <a:ext cx="914400" cy="283464"/>
          </a:xfrm>
          <a:prstGeom prst="rect">
            <a:avLst/>
          </a:prstGeom>
          <a:noFill/>
        </p:spPr>
        <p:txBody>
          <a:bodyPr vert="horz" lIns="45720" rIns="45720" rtlCol="0" anchor="ctr"/>
          <a:lstStyle>
            <a:lvl1pPr algn="ctr" eaLnBrk="1" latinLnBrk="0" hangingPunct="1">
              <a:defRPr kumimoji="0" sz="1100" b="0">
                <a:solidFill>
                  <a:schemeClr val="tx2">
                    <a:lumMod val="75000"/>
                    <a:lumOff val="25000"/>
                  </a:schemeClr>
                </a:solidFill>
              </a:defRPr>
            </a:lvl1pPr>
          </a:lstStyle>
          <a:p>
            <a:fld id="{49AE70B2-8BF9-45C0-BB95-33D1B9D3A854}" type="slidenum">
              <a:rPr lang="zh-CN" altLang="en-US" smtClean="0"/>
              <a:pPr/>
              <a:t>‹#›</a:t>
            </a:fld>
            <a:endParaRPr lang="zh-CN" altLang="en-US"/>
          </a:p>
        </p:txBody>
      </p:sp>
      <p:sp>
        <p:nvSpPr>
          <p:cNvPr id="8" name="矩形 7"/>
          <p:cNvSpPr/>
          <p:nvPr/>
        </p:nvSpPr>
        <p:spPr>
          <a:xfrm>
            <a:off x="0" y="0"/>
            <a:ext cx="9144000" cy="108000"/>
          </a:xfrm>
          <a:prstGeom prst="rect">
            <a:avLst/>
          </a:prstGeom>
          <a:gradFill>
            <a:gsLst>
              <a:gs pos="0">
                <a:schemeClr val="accent1">
                  <a:alpha val="50000"/>
                </a:schemeClr>
              </a:gs>
              <a:gs pos="50000">
                <a:schemeClr val="accent1">
                  <a:tint val="20000"/>
                </a:schemeClr>
              </a:gs>
              <a:gs pos="100000">
                <a:schemeClr val="accent1">
                  <a:alpha val="40000"/>
                </a:schemeClr>
              </a:gs>
            </a:gsLst>
            <a:lin ang="0" scaled="1"/>
          </a:gradFill>
          <a:ln w="25400" cap="rnd"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zh-CN" altLang="en-US"/>
          </a:p>
        </p:txBody>
      </p:sp>
    </p:spTree>
  </p:cSld>
  <p:clrMap bg1="lt1" tx1="dk1" bg2="lt2" tx2="dk2" accent1="accent1" accent2="accent2" accent3="accent3" accent4="accent4" accent5="accent5" accent6="accent6" hlink="hlink" folHlink="folHlink"/>
  <p:sldLayoutIdLst>
    <p:sldLayoutId id="2147483699" r:id="rId1"/>
    <p:sldLayoutId id="2147483700" r:id="rId2"/>
    <p:sldLayoutId id="2147483701" r:id="rId3"/>
    <p:sldLayoutId id="2147483702" r:id="rId4"/>
    <p:sldLayoutId id="2147483703" r:id="rId5"/>
    <p:sldLayoutId id="2147483704" r:id="rId6"/>
    <p:sldLayoutId id="2147483705" r:id="rId7"/>
    <p:sldLayoutId id="2147483706" r:id="rId8"/>
    <p:sldLayoutId id="2147483707" r:id="rId9"/>
    <p:sldLayoutId id="2147483708" r:id="rId10"/>
    <p:sldLayoutId id="2147483709" r:id="rId11"/>
    <p:sldLayoutId id="2147483710" r:id="rId12"/>
    <p:sldLayoutId id="2147483711" r:id="rId13"/>
    <p:sldLayoutId id="2147483712" r:id="rId14"/>
    <p:sldLayoutId id="2147483713" r:id="rId15"/>
    <p:sldLayoutId id="2147483714" r:id="rId16"/>
    <p:sldLayoutId id="2147483715" r:id="rId17"/>
    <p:sldLayoutId id="2147483716" r:id="rId18"/>
    <p:sldLayoutId id="2147483717" r:id="rId19"/>
    <p:sldLayoutId id="2147483718" r:id="rId20"/>
    <p:sldLayoutId id="2147483719" r:id="rId21"/>
    <p:sldLayoutId id="2147483720" r:id="rId22"/>
    <p:sldLayoutId id="2147483721" r:id="rId23"/>
    <p:sldLayoutId id="2147483722" r:id="rId24"/>
    <p:sldLayoutId id="2147483723" r:id="rId25"/>
    <p:sldLayoutId id="2147483724" r:id="rId26"/>
    <p:sldLayoutId id="2147483725" r:id="rId27"/>
    <p:sldLayoutId id="2147483726" r:id="rId28"/>
    <p:sldLayoutId id="2147483727" r:id="rId29"/>
    <p:sldLayoutId id="2147483728" r:id="rId30"/>
    <p:sldLayoutId id="2147483729" r:id="rId31"/>
    <p:sldLayoutId id="2147483730" r:id="rId32"/>
    <p:sldLayoutId id="2147483731" r:id="rId33"/>
    <p:sldLayoutId id="2147483732" r:id="rId34"/>
    <p:sldLayoutId id="2147483733" r:id="rId35"/>
    <p:sldLayoutId id="2147483734" r:id="rId36"/>
    <p:sldLayoutId id="2147483735" r:id="rId37"/>
    <p:sldLayoutId id="2147483736" r:id="rId38"/>
    <p:sldLayoutId id="2147483737" r:id="rId39"/>
    <p:sldLayoutId id="2147483738" r:id="rId40"/>
    <p:sldLayoutId id="2147483739" r:id="rId41"/>
    <p:sldLayoutId id="2147483740" r:id="rId42"/>
    <p:sldLayoutId id="2147483741" r:id="rId43"/>
    <p:sldLayoutId id="2147483742" r:id="rId44"/>
    <p:sldLayoutId id="2147483743" r:id="rId45"/>
    <p:sldLayoutId id="2147483744" r:id="rId46"/>
    <p:sldLayoutId id="2147483745" r:id="rId47"/>
    <p:sldLayoutId id="2147483746" r:id="rId48"/>
    <p:sldLayoutId id="2147483747" r:id="rId49"/>
    <p:sldLayoutId id="2147483656" r:id="rId50"/>
    <p:sldLayoutId id="2147483658" r:id="rId51"/>
    <p:sldLayoutId id="2147483659" r:id="rId52"/>
  </p:sldLayoutIdLst>
  <p:txStyles>
    <p:titleStyle>
      <a:lvl1pPr algn="ctr" rtl="0" eaLnBrk="1" latinLnBrk="0" hangingPunct="1">
        <a:spcBef>
          <a:spcPct val="0"/>
        </a:spcBef>
        <a:buNone/>
        <a:defRPr kumimoji="0" sz="4400" kern="1200">
          <a:solidFill>
            <a:schemeClr val="tx2"/>
          </a:solidFill>
          <a:latin typeface="+mj-lt"/>
          <a:ea typeface="+mj-ea"/>
          <a:cs typeface="+mj-cs"/>
        </a:defRPr>
      </a:lvl1pPr>
      <a:lvl2pPr eaLnBrk="1" latinLnBrk="0" hangingPunct="1">
        <a:defRPr kumimoji="0">
          <a:solidFill>
            <a:schemeClr val="tx2"/>
          </a:solidFill>
        </a:defRPr>
      </a:lvl2pPr>
      <a:lvl3pPr eaLnBrk="1" latinLnBrk="0" hangingPunct="1">
        <a:defRPr kumimoji="0">
          <a:solidFill>
            <a:schemeClr val="tx2"/>
          </a:solidFill>
        </a:defRPr>
      </a:lvl3pPr>
      <a:lvl4pPr eaLnBrk="1" latinLnBrk="0" hangingPunct="1">
        <a:defRPr kumimoji="0">
          <a:solidFill>
            <a:schemeClr val="tx2"/>
          </a:solidFill>
        </a:defRPr>
      </a:lvl4pPr>
      <a:lvl5pPr eaLnBrk="1" latinLnBrk="0" hangingPunct="1">
        <a:defRPr kumimoji="0">
          <a:solidFill>
            <a:schemeClr val="tx2"/>
          </a:solidFill>
        </a:defRPr>
      </a:lvl5pPr>
      <a:lvl6pPr eaLnBrk="1" latinLnBrk="0" hangingPunct="1">
        <a:defRPr kumimoji="0">
          <a:solidFill>
            <a:schemeClr val="tx2"/>
          </a:solidFill>
        </a:defRPr>
      </a:lvl6pPr>
      <a:lvl7pPr eaLnBrk="1" latinLnBrk="0" hangingPunct="1">
        <a:defRPr kumimoji="0">
          <a:solidFill>
            <a:schemeClr val="tx2"/>
          </a:solidFill>
        </a:defRPr>
      </a:lvl7pPr>
      <a:lvl8pPr eaLnBrk="1" latinLnBrk="0" hangingPunct="1">
        <a:defRPr kumimoji="0">
          <a:solidFill>
            <a:schemeClr val="tx2"/>
          </a:solidFill>
        </a:defRPr>
      </a:lvl8pPr>
      <a:lvl9pPr eaLnBrk="1" latinLnBrk="0" hangingPunct="1">
        <a:defRPr kumimoji="0">
          <a:solidFill>
            <a:schemeClr val="tx2"/>
          </a:solidFill>
        </a:defRPr>
      </a:lvl9pPr>
    </p:titleStyle>
    <p:bodyStyle>
      <a:lvl1pPr marL="342900" indent="-342900" algn="l" rtl="0" eaLnBrk="1" latinLnBrk="0" hangingPunct="1">
        <a:spcBef>
          <a:spcPct val="20000"/>
        </a:spcBef>
        <a:buClr>
          <a:schemeClr val="tx2"/>
        </a:buClr>
        <a:buSzPct val="50000"/>
        <a:buFont typeface="Wingdings 2"/>
        <a:buChar char="ß"/>
        <a:defRPr kumimoji="0" sz="3200" kern="1200">
          <a:solidFill>
            <a:schemeClr val="tx1"/>
          </a:solidFill>
          <a:latin typeface="+mn-lt"/>
          <a:ea typeface="+mn-ea"/>
          <a:cs typeface="+mn-cs"/>
        </a:defRPr>
      </a:lvl1pPr>
      <a:lvl2pPr marL="742950" indent="-285750" algn="l" rtl="0" eaLnBrk="1" latinLnBrk="0" hangingPunct="1">
        <a:spcBef>
          <a:spcPct val="20000"/>
        </a:spcBef>
        <a:buClr>
          <a:schemeClr val="tx2"/>
        </a:buClr>
        <a:buSzPct val="50000"/>
        <a:buFont typeface="Wingdings 2"/>
        <a:buChar char="Þ"/>
        <a:defRPr kumimoji="0" sz="2800" kern="1200">
          <a:solidFill>
            <a:schemeClr val="tx1"/>
          </a:solidFill>
          <a:latin typeface="+mn-lt"/>
          <a:ea typeface="+mn-ea"/>
          <a:cs typeface="+mn-cs"/>
        </a:defRPr>
      </a:lvl2pPr>
      <a:lvl3pPr marL="1143000" indent="-228600" algn="l" rtl="0" eaLnBrk="1" latinLnBrk="0" hangingPunct="1">
        <a:spcBef>
          <a:spcPct val="20000"/>
        </a:spcBef>
        <a:buClr>
          <a:schemeClr val="tx2"/>
        </a:buClr>
        <a:buSzPct val="50000"/>
        <a:buFont typeface="Wingdings 2"/>
        <a:buChar char=""/>
        <a:defRPr kumimoji="0" sz="2400" kern="1200">
          <a:solidFill>
            <a:schemeClr val="tx1"/>
          </a:solidFill>
          <a:latin typeface="+mn-lt"/>
          <a:ea typeface="+mn-ea"/>
          <a:cs typeface="+mn-cs"/>
        </a:defRPr>
      </a:lvl3pPr>
      <a:lvl4pPr marL="1600200" indent="-228600" algn="l" rtl="0" eaLnBrk="1" latinLnBrk="0" hangingPunct="1">
        <a:spcBef>
          <a:spcPct val="20000"/>
        </a:spcBef>
        <a:buClr>
          <a:schemeClr val="tx2"/>
        </a:buClr>
        <a:buSzPct val="50000"/>
        <a:buFont typeface="Wingdings 2"/>
        <a:buChar char=""/>
        <a:defRPr kumimoji="0" sz="2000" kern="1200">
          <a:solidFill>
            <a:schemeClr val="tx1"/>
          </a:solidFill>
          <a:latin typeface="+mn-lt"/>
          <a:ea typeface="+mn-ea"/>
          <a:cs typeface="+mn-cs"/>
        </a:defRPr>
      </a:lvl4pPr>
      <a:lvl5pPr marL="2057400" indent="-228600" algn="l" rtl="0" eaLnBrk="1" latinLnBrk="0" hangingPunct="1">
        <a:spcBef>
          <a:spcPct val="20000"/>
        </a:spcBef>
        <a:buClr>
          <a:schemeClr val="tx2"/>
        </a:buClr>
        <a:buSzPct val="50000"/>
        <a:buFont typeface="Wingdings 2"/>
        <a:buChar char=""/>
        <a:defRPr kumimoji="0" sz="2000" kern="1200">
          <a:solidFill>
            <a:schemeClr val="tx1"/>
          </a:solidFill>
          <a:latin typeface="+mn-lt"/>
          <a:ea typeface="+mn-ea"/>
          <a:cs typeface="+mn-cs"/>
        </a:defRPr>
      </a:lvl5pPr>
      <a:lvl6pPr marL="2514600" indent="-228600" algn="l" rtl="0" eaLnBrk="1" latinLnBrk="0" hangingPunct="1">
        <a:spcBef>
          <a:spcPct val="20000"/>
        </a:spcBef>
        <a:buFont typeface="Arial"/>
        <a:buChar char="•"/>
        <a:defRPr kumimoji="0" sz="2000" kern="1200">
          <a:solidFill>
            <a:schemeClr val="tx1"/>
          </a:solidFill>
          <a:latin typeface="+mn-lt"/>
          <a:ea typeface="+mn-ea"/>
          <a:cs typeface="+mn-cs"/>
        </a:defRPr>
      </a:lvl6pPr>
      <a:lvl7pPr marL="2971800" indent="-228600" algn="l" rtl="0" eaLnBrk="1" latinLnBrk="0" hangingPunct="1">
        <a:spcBef>
          <a:spcPct val="20000"/>
        </a:spcBef>
        <a:buFont typeface="Arial"/>
        <a:buChar char="•"/>
        <a:defRPr kumimoji="0" sz="2000" kern="1200">
          <a:solidFill>
            <a:schemeClr val="tx1"/>
          </a:solidFill>
          <a:latin typeface="+mn-lt"/>
          <a:ea typeface="+mn-ea"/>
          <a:cs typeface="+mn-cs"/>
        </a:defRPr>
      </a:lvl7pPr>
      <a:lvl8pPr marL="3429000" indent="-228600" algn="l" rtl="0" eaLnBrk="1" latinLnBrk="0" hangingPunct="1">
        <a:spcBef>
          <a:spcPct val="20000"/>
        </a:spcBef>
        <a:buFont typeface="Arial"/>
        <a:buChar char="•"/>
        <a:defRPr kumimoji="0" sz="2000" kern="1200">
          <a:solidFill>
            <a:schemeClr val="tx1"/>
          </a:solidFill>
          <a:latin typeface="+mn-lt"/>
          <a:ea typeface="+mn-ea"/>
          <a:cs typeface="+mn-cs"/>
        </a:defRPr>
      </a:lvl8pPr>
      <a:lvl9pPr marL="3886200" indent="-228600" algn="l" rtl="0" eaLnBrk="1" latinLnBrk="0" hangingPunct="1">
        <a:spcBef>
          <a:spcPct val="20000"/>
        </a:spcBef>
        <a:buFont typeface="Arial"/>
        <a:buChar char="•"/>
        <a:defRPr kumimoji="0" sz="20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15.xml"/><Relationship Id="rId4" Type="http://schemas.openxmlformats.org/officeDocument/2006/relationships/image" Target="../media/image5.jpe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5.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6.xml"/></Relationships>
</file>

<file path=ppt/slides/_rels/slide16.xml.rels><?xml version="1.0" encoding="UTF-8" standalone="yes"?>
<Relationships xmlns="http://schemas.openxmlformats.org/package/2006/relationships"><Relationship Id="rId3" Type="http://schemas.openxmlformats.org/officeDocument/2006/relationships/slide" Target="slide22.xml"/><Relationship Id="rId2" Type="http://schemas.openxmlformats.org/officeDocument/2006/relationships/slide" Target="slide16.xml"/><Relationship Id="rId1" Type="http://schemas.openxmlformats.org/officeDocument/2006/relationships/slideLayout" Target="../slideLayouts/slideLayout27.xml"/><Relationship Id="rId4" Type="http://schemas.openxmlformats.org/officeDocument/2006/relationships/slide" Target="slide29.xml"/></Relationships>
</file>

<file path=ppt/slides/_rels/slide17.xml.rels><?xml version="1.0" encoding="UTF-8" standalone="yes"?>
<Relationships xmlns="http://schemas.openxmlformats.org/package/2006/relationships"><Relationship Id="rId3" Type="http://schemas.openxmlformats.org/officeDocument/2006/relationships/slide" Target="slide22.xml"/><Relationship Id="rId2" Type="http://schemas.openxmlformats.org/officeDocument/2006/relationships/slide" Target="slide16.xml"/><Relationship Id="rId1" Type="http://schemas.openxmlformats.org/officeDocument/2006/relationships/slideLayout" Target="../slideLayouts/slideLayout28.xml"/><Relationship Id="rId4" Type="http://schemas.openxmlformats.org/officeDocument/2006/relationships/slide" Target="slide29.xml"/></Relationships>
</file>

<file path=ppt/slides/_rels/slide18.xml.rels><?xml version="1.0" encoding="UTF-8" standalone="yes"?>
<Relationships xmlns="http://schemas.openxmlformats.org/package/2006/relationships"><Relationship Id="rId3" Type="http://schemas.openxmlformats.org/officeDocument/2006/relationships/slide" Target="slide22.xml"/><Relationship Id="rId2" Type="http://schemas.openxmlformats.org/officeDocument/2006/relationships/slide" Target="slide16.xml"/><Relationship Id="rId1" Type="http://schemas.openxmlformats.org/officeDocument/2006/relationships/slideLayout" Target="../slideLayouts/slideLayout29.xml"/><Relationship Id="rId4" Type="http://schemas.openxmlformats.org/officeDocument/2006/relationships/slide" Target="slide29.xml"/></Relationships>
</file>

<file path=ppt/slides/_rels/slide19.xml.rels><?xml version="1.0" encoding="UTF-8" standalone="yes"?>
<Relationships xmlns="http://schemas.openxmlformats.org/package/2006/relationships"><Relationship Id="rId3" Type="http://schemas.openxmlformats.org/officeDocument/2006/relationships/slide" Target="slide22.xml"/><Relationship Id="rId2" Type="http://schemas.openxmlformats.org/officeDocument/2006/relationships/slide" Target="slide16.xml"/><Relationship Id="rId1" Type="http://schemas.openxmlformats.org/officeDocument/2006/relationships/slideLayout" Target="../slideLayouts/slideLayout30.xml"/><Relationship Id="rId4" Type="http://schemas.openxmlformats.org/officeDocument/2006/relationships/slide" Target="slide29.xml"/></Relationships>
</file>

<file path=ppt/slides/_rels/slide20.xml.rels><?xml version="1.0" encoding="UTF-8" standalone="yes"?>
<Relationships xmlns="http://schemas.openxmlformats.org/package/2006/relationships"><Relationship Id="rId3" Type="http://schemas.openxmlformats.org/officeDocument/2006/relationships/slide" Target="slide22.xml"/><Relationship Id="rId2" Type="http://schemas.openxmlformats.org/officeDocument/2006/relationships/slide" Target="slide16.xml"/><Relationship Id="rId1" Type="http://schemas.openxmlformats.org/officeDocument/2006/relationships/slideLayout" Target="../slideLayouts/slideLayout31.xml"/><Relationship Id="rId4" Type="http://schemas.openxmlformats.org/officeDocument/2006/relationships/slide" Target="slide29.xml"/></Relationships>
</file>

<file path=ppt/slides/_rels/slide21.xml.rels><?xml version="1.0" encoding="UTF-8" standalone="yes"?>
<Relationships xmlns="http://schemas.openxmlformats.org/package/2006/relationships"><Relationship Id="rId3" Type="http://schemas.openxmlformats.org/officeDocument/2006/relationships/slide" Target="slide22.xml"/><Relationship Id="rId2" Type="http://schemas.openxmlformats.org/officeDocument/2006/relationships/slide" Target="slide16.xml"/><Relationship Id="rId1" Type="http://schemas.openxmlformats.org/officeDocument/2006/relationships/slideLayout" Target="../slideLayouts/slideLayout32.xml"/><Relationship Id="rId4" Type="http://schemas.openxmlformats.org/officeDocument/2006/relationships/slide" Target="slide29.xml"/></Relationships>
</file>

<file path=ppt/slides/_rels/slide22.xml.rels><?xml version="1.0" encoding="UTF-8" standalone="yes"?>
<Relationships xmlns="http://schemas.openxmlformats.org/package/2006/relationships"><Relationship Id="rId3" Type="http://schemas.openxmlformats.org/officeDocument/2006/relationships/slide" Target="slide22.xml"/><Relationship Id="rId2" Type="http://schemas.openxmlformats.org/officeDocument/2006/relationships/slide" Target="slide16.xml"/><Relationship Id="rId1" Type="http://schemas.openxmlformats.org/officeDocument/2006/relationships/slideLayout" Target="../slideLayouts/slideLayout33.xml"/><Relationship Id="rId4" Type="http://schemas.openxmlformats.org/officeDocument/2006/relationships/slide" Target="slide29.xml"/></Relationships>
</file>

<file path=ppt/slides/_rels/slide23.xml.rels><?xml version="1.0" encoding="UTF-8" standalone="yes"?>
<Relationships xmlns="http://schemas.openxmlformats.org/package/2006/relationships"><Relationship Id="rId3" Type="http://schemas.openxmlformats.org/officeDocument/2006/relationships/slide" Target="slide22.xml"/><Relationship Id="rId2" Type="http://schemas.openxmlformats.org/officeDocument/2006/relationships/slide" Target="slide16.xml"/><Relationship Id="rId1" Type="http://schemas.openxmlformats.org/officeDocument/2006/relationships/slideLayout" Target="../slideLayouts/slideLayout34.xml"/><Relationship Id="rId4" Type="http://schemas.openxmlformats.org/officeDocument/2006/relationships/slide" Target="slide29.xml"/></Relationships>
</file>

<file path=ppt/slides/_rels/slide24.xml.rels><?xml version="1.0" encoding="UTF-8" standalone="yes"?>
<Relationships xmlns="http://schemas.openxmlformats.org/package/2006/relationships"><Relationship Id="rId3" Type="http://schemas.openxmlformats.org/officeDocument/2006/relationships/slide" Target="slide22.xml"/><Relationship Id="rId2" Type="http://schemas.openxmlformats.org/officeDocument/2006/relationships/slide" Target="slide16.xml"/><Relationship Id="rId1" Type="http://schemas.openxmlformats.org/officeDocument/2006/relationships/slideLayout" Target="../slideLayouts/slideLayout35.xml"/><Relationship Id="rId4" Type="http://schemas.openxmlformats.org/officeDocument/2006/relationships/slide" Target="slide29.xml"/></Relationships>
</file>

<file path=ppt/slides/_rels/slide25.xml.rels><?xml version="1.0" encoding="UTF-8" standalone="yes"?>
<Relationships xmlns="http://schemas.openxmlformats.org/package/2006/relationships"><Relationship Id="rId3" Type="http://schemas.openxmlformats.org/officeDocument/2006/relationships/slide" Target="slide22.xml"/><Relationship Id="rId2" Type="http://schemas.openxmlformats.org/officeDocument/2006/relationships/slide" Target="slide16.xml"/><Relationship Id="rId1" Type="http://schemas.openxmlformats.org/officeDocument/2006/relationships/slideLayout" Target="../slideLayouts/slideLayout36.xml"/><Relationship Id="rId4" Type="http://schemas.openxmlformats.org/officeDocument/2006/relationships/slide" Target="slide29.xml"/></Relationships>
</file>

<file path=ppt/slides/_rels/slide26.xml.rels><?xml version="1.0" encoding="UTF-8" standalone="yes"?>
<Relationships xmlns="http://schemas.openxmlformats.org/package/2006/relationships"><Relationship Id="rId3" Type="http://schemas.openxmlformats.org/officeDocument/2006/relationships/slide" Target="slide22.xml"/><Relationship Id="rId2" Type="http://schemas.openxmlformats.org/officeDocument/2006/relationships/slide" Target="slide16.xml"/><Relationship Id="rId1" Type="http://schemas.openxmlformats.org/officeDocument/2006/relationships/slideLayout" Target="../slideLayouts/slideLayout37.xml"/><Relationship Id="rId4" Type="http://schemas.openxmlformats.org/officeDocument/2006/relationships/slide" Target="slide29.xml"/></Relationships>
</file>

<file path=ppt/slides/_rels/slide27.xml.rels><?xml version="1.0" encoding="UTF-8" standalone="yes"?>
<Relationships xmlns="http://schemas.openxmlformats.org/package/2006/relationships"><Relationship Id="rId3" Type="http://schemas.openxmlformats.org/officeDocument/2006/relationships/slide" Target="slide22.xml"/><Relationship Id="rId2" Type="http://schemas.openxmlformats.org/officeDocument/2006/relationships/slide" Target="slide16.xml"/><Relationship Id="rId1" Type="http://schemas.openxmlformats.org/officeDocument/2006/relationships/slideLayout" Target="../slideLayouts/slideLayout38.xml"/><Relationship Id="rId4" Type="http://schemas.openxmlformats.org/officeDocument/2006/relationships/slide" Target="slide29.xml"/></Relationships>
</file>

<file path=ppt/slides/_rels/slide28.xml.rels><?xml version="1.0" encoding="UTF-8" standalone="yes"?>
<Relationships xmlns="http://schemas.openxmlformats.org/package/2006/relationships"><Relationship Id="rId3" Type="http://schemas.openxmlformats.org/officeDocument/2006/relationships/slide" Target="slide22.xml"/><Relationship Id="rId2" Type="http://schemas.openxmlformats.org/officeDocument/2006/relationships/slide" Target="slide16.xml"/><Relationship Id="rId1" Type="http://schemas.openxmlformats.org/officeDocument/2006/relationships/slideLayout" Target="../slideLayouts/slideLayout39.xml"/><Relationship Id="rId4" Type="http://schemas.openxmlformats.org/officeDocument/2006/relationships/slide" Target="slide29.xml"/></Relationships>
</file>

<file path=ppt/slides/_rels/slide29.xml.rels><?xml version="1.0" encoding="UTF-8" standalone="yes"?>
<Relationships xmlns="http://schemas.openxmlformats.org/package/2006/relationships"><Relationship Id="rId3" Type="http://schemas.openxmlformats.org/officeDocument/2006/relationships/slide" Target="slide22.xml"/><Relationship Id="rId2" Type="http://schemas.openxmlformats.org/officeDocument/2006/relationships/slide" Target="slide16.xml"/><Relationship Id="rId1" Type="http://schemas.openxmlformats.org/officeDocument/2006/relationships/slideLayout" Target="../slideLayouts/slideLayout40.xml"/><Relationship Id="rId4" Type="http://schemas.openxmlformats.org/officeDocument/2006/relationships/slide" Target="slide29.xml"/></Relationships>
</file>

<file path=ppt/slides/_rels/slide30.xml.rels><?xml version="1.0" encoding="UTF-8" standalone="yes"?>
<Relationships xmlns="http://schemas.openxmlformats.org/package/2006/relationships"><Relationship Id="rId3" Type="http://schemas.openxmlformats.org/officeDocument/2006/relationships/slide" Target="slide22.xml"/><Relationship Id="rId2" Type="http://schemas.openxmlformats.org/officeDocument/2006/relationships/slide" Target="slide16.xml"/><Relationship Id="rId1" Type="http://schemas.openxmlformats.org/officeDocument/2006/relationships/slideLayout" Target="../slideLayouts/slideLayout41.xml"/><Relationship Id="rId4" Type="http://schemas.openxmlformats.org/officeDocument/2006/relationships/slide" Target="slide29.xml"/></Relationships>
</file>

<file path=ppt/slides/_rels/slide31.xml.rels><?xml version="1.0" encoding="UTF-8" standalone="yes"?>
<Relationships xmlns="http://schemas.openxmlformats.org/package/2006/relationships"><Relationship Id="rId3" Type="http://schemas.openxmlformats.org/officeDocument/2006/relationships/slide" Target="slide22.xml"/><Relationship Id="rId2" Type="http://schemas.openxmlformats.org/officeDocument/2006/relationships/slide" Target="slide16.xml"/><Relationship Id="rId1" Type="http://schemas.openxmlformats.org/officeDocument/2006/relationships/slideLayout" Target="../slideLayouts/slideLayout42.xml"/><Relationship Id="rId4" Type="http://schemas.openxmlformats.org/officeDocument/2006/relationships/slide" Target="slide29.xml"/></Relationships>
</file>

<file path=ppt/slides/_rels/slide32.xml.rels><?xml version="1.0" encoding="UTF-8" standalone="yes"?>
<Relationships xmlns="http://schemas.openxmlformats.org/package/2006/relationships"><Relationship Id="rId3" Type="http://schemas.openxmlformats.org/officeDocument/2006/relationships/slide" Target="slide22.xml"/><Relationship Id="rId2" Type="http://schemas.openxmlformats.org/officeDocument/2006/relationships/slide" Target="slide16.xml"/><Relationship Id="rId1" Type="http://schemas.openxmlformats.org/officeDocument/2006/relationships/slideLayout" Target="../slideLayouts/slideLayout43.xml"/><Relationship Id="rId4" Type="http://schemas.openxmlformats.org/officeDocument/2006/relationships/slide" Target="slide29.xml"/></Relationships>
</file>

<file path=ppt/slides/_rels/slide33.xml.rels><?xml version="1.0" encoding="UTF-8" standalone="yes"?>
<Relationships xmlns="http://schemas.openxmlformats.org/package/2006/relationships"><Relationship Id="rId3" Type="http://schemas.openxmlformats.org/officeDocument/2006/relationships/slide" Target="slide22.xml"/><Relationship Id="rId2" Type="http://schemas.openxmlformats.org/officeDocument/2006/relationships/slide" Target="slide16.xml"/><Relationship Id="rId1" Type="http://schemas.openxmlformats.org/officeDocument/2006/relationships/slideLayout" Target="../slideLayouts/slideLayout44.xml"/><Relationship Id="rId4" Type="http://schemas.openxmlformats.org/officeDocument/2006/relationships/slide" Target="slide29.xml"/></Relationships>
</file>

<file path=ppt/slides/_rels/slide34.xml.rels><?xml version="1.0" encoding="UTF-8" standalone="yes"?>
<Relationships xmlns="http://schemas.openxmlformats.org/package/2006/relationships"><Relationship Id="rId3" Type="http://schemas.openxmlformats.org/officeDocument/2006/relationships/slide" Target="slide22.xml"/><Relationship Id="rId2" Type="http://schemas.openxmlformats.org/officeDocument/2006/relationships/slide" Target="slide16.xml"/><Relationship Id="rId1" Type="http://schemas.openxmlformats.org/officeDocument/2006/relationships/slideLayout" Target="../slideLayouts/slideLayout45.xml"/><Relationship Id="rId4" Type="http://schemas.openxmlformats.org/officeDocument/2006/relationships/slide" Target="slide29.xml"/></Relationships>
</file>

<file path=ppt/slides/_rels/slide35.xml.rels><?xml version="1.0" encoding="UTF-8" standalone="yes"?>
<Relationships xmlns="http://schemas.openxmlformats.org/package/2006/relationships"><Relationship Id="rId3" Type="http://schemas.openxmlformats.org/officeDocument/2006/relationships/slide" Target="slide22.xml"/><Relationship Id="rId2" Type="http://schemas.openxmlformats.org/officeDocument/2006/relationships/slide" Target="slide16.xml"/><Relationship Id="rId1" Type="http://schemas.openxmlformats.org/officeDocument/2006/relationships/slideLayout" Target="../slideLayouts/slideLayout46.xml"/><Relationship Id="rId4" Type="http://schemas.openxmlformats.org/officeDocument/2006/relationships/slide" Target="slide29.xml"/></Relationships>
</file>

<file path=ppt/slides/_rels/slide36.xml.rels><?xml version="1.0" encoding="UTF-8" standalone="yes"?>
<Relationships xmlns="http://schemas.openxmlformats.org/package/2006/relationships"><Relationship Id="rId3" Type="http://schemas.openxmlformats.org/officeDocument/2006/relationships/slide" Target="slide22.xml"/><Relationship Id="rId2" Type="http://schemas.openxmlformats.org/officeDocument/2006/relationships/slide" Target="slide16.xml"/><Relationship Id="rId1" Type="http://schemas.openxmlformats.org/officeDocument/2006/relationships/slideLayout" Target="../slideLayouts/slideLayout47.xml"/><Relationship Id="rId4" Type="http://schemas.openxmlformats.org/officeDocument/2006/relationships/slide" Target="slide29.xml"/></Relationships>
</file>

<file path=ppt/slides/_rels/slide37.xml.rels><?xml version="1.0" encoding="UTF-8" standalone="yes"?>
<Relationships xmlns="http://schemas.openxmlformats.org/package/2006/relationships"><Relationship Id="rId3" Type="http://schemas.openxmlformats.org/officeDocument/2006/relationships/slide" Target="slide22.xml"/><Relationship Id="rId2" Type="http://schemas.openxmlformats.org/officeDocument/2006/relationships/slide" Target="slide16.xml"/><Relationship Id="rId1" Type="http://schemas.openxmlformats.org/officeDocument/2006/relationships/slideLayout" Target="../slideLayouts/slideLayout48.xml"/><Relationship Id="rId4" Type="http://schemas.openxmlformats.org/officeDocument/2006/relationships/slide" Target="slide29.xml"/></Relationships>
</file>

<file path=ppt/slides/_rels/slide38.xml.rels><?xml version="1.0" encoding="UTF-8" standalone="yes"?>
<Relationships xmlns="http://schemas.openxmlformats.org/package/2006/relationships"><Relationship Id="rId3" Type="http://schemas.openxmlformats.org/officeDocument/2006/relationships/slide" Target="slide22.xml"/><Relationship Id="rId2" Type="http://schemas.openxmlformats.org/officeDocument/2006/relationships/slide" Target="slide16.xml"/><Relationship Id="rId1" Type="http://schemas.openxmlformats.org/officeDocument/2006/relationships/slideLayout" Target="../slideLayouts/slideLayout49.xml"/><Relationship Id="rId5" Type="http://schemas.openxmlformats.org/officeDocument/2006/relationships/image" Target="../media/image6.png"/><Relationship Id="rId4" Type="http://schemas.openxmlformats.org/officeDocument/2006/relationships/slide" Target="slide2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p:cNvSpPr>
            <a:spLocks noGrp="1"/>
          </p:cNvSpPr>
          <p:nvPr>
            <p:ph type="title"/>
          </p:nvPr>
        </p:nvSpPr>
        <p:spPr>
          <a:xfrm>
            <a:off x="395536" y="2132856"/>
            <a:ext cx="8229600" cy="1143000"/>
          </a:xfrm>
        </p:spPr>
        <p:txBody>
          <a:bodyPr>
            <a:normAutofit fontScale="90000"/>
          </a:bodyPr>
          <a:lstStyle/>
          <a:p>
            <a:r>
              <a:rPr lang="zh-CN" altLang="en-US" dirty="0"/>
              <a:t>第</a:t>
            </a:r>
            <a:r>
              <a:rPr lang="en-US" altLang="zh-CN" dirty="0"/>
              <a:t>20</a:t>
            </a:r>
            <a:r>
              <a:rPr lang="zh-CN" altLang="en-US" dirty="0"/>
              <a:t>课　社会主义国家的发展与变化</a:t>
            </a:r>
            <a:endParaRPr lang="zh-CN" altLang="zh-CN" dirty="0"/>
          </a:p>
        </p:txBody>
      </p:sp>
    </p:spTree>
  </p:cSld>
  <p:clrMapOvr>
    <a:masterClrMapping/>
  </p:clrMapOvr>
  <p:transition spd="slow">
    <p:strips dir="ld"/>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表格 2"/>
          <p:cNvGraphicFramePr>
            <a:graphicFrameLocks noGrp="1"/>
          </p:cNvGraphicFramePr>
          <p:nvPr/>
        </p:nvGraphicFramePr>
        <p:xfrm>
          <a:off x="683568" y="1772816"/>
          <a:ext cx="7728966" cy="3017520"/>
        </p:xfrm>
        <a:graphic>
          <a:graphicData uri="http://schemas.openxmlformats.org/drawingml/2006/table">
            <a:tbl>
              <a:tblPr firstRow="1" firstCol="1" bandRow="1"/>
              <a:tblGrid>
                <a:gridCol w="2424323"/>
                <a:gridCol w="5304643"/>
              </a:tblGrid>
              <a:tr h="0">
                <a:tc>
                  <a:txBody>
                    <a:bodyPr/>
                    <a:lstStyle/>
                    <a:p>
                      <a:pPr algn="ctr">
                        <a:spcAft>
                          <a:spcPct val="0"/>
                        </a:spcAft>
                        <a:tabLst>
                          <a:tab pos="1188085" algn="l"/>
                          <a:tab pos="2163445" algn="l"/>
                          <a:tab pos="3142615" algn="l"/>
                          <a:tab pos="4190365" algn="l"/>
                        </a:tabLst>
                      </a:pPr>
                      <a:r>
                        <a:rPr lang="zh-CN" sz="2200">
                          <a:solidFill>
                            <a:srgbClr val="000000"/>
                          </a:solidFill>
                          <a:effectLst/>
                          <a:latin typeface="Times New Roman" panose="02020603050405020304" pitchFamily="18" charset="0"/>
                          <a:ea typeface="黑体" panose="02010609060101010101" pitchFamily="2" charset="-122"/>
                          <a:cs typeface="Times New Roman" panose="02020603050405020304" pitchFamily="18" charset="0"/>
                        </a:rPr>
                        <a:t>课标定位</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ct val="0"/>
                        </a:spcAft>
                        <a:tabLst>
                          <a:tab pos="1188085" algn="l"/>
                          <a:tab pos="2163445" algn="l"/>
                          <a:tab pos="3142615" algn="l"/>
                          <a:tab pos="4190365" algn="l"/>
                        </a:tabLst>
                      </a:pPr>
                      <a:r>
                        <a:rPr lang="zh-CN" sz="2200">
                          <a:solidFill>
                            <a:srgbClr val="000000"/>
                          </a:solidFill>
                          <a:effectLst/>
                          <a:latin typeface="Times New Roman" panose="02020603050405020304" pitchFamily="18" charset="0"/>
                          <a:ea typeface="黑体" panose="02010609060101010101" pitchFamily="2" charset="-122"/>
                          <a:cs typeface="Times New Roman" panose="02020603050405020304" pitchFamily="18" charset="0"/>
                        </a:rPr>
                        <a:t>素养解读</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gn="just">
                        <a:spcAft>
                          <a:spcPct val="0"/>
                        </a:spcAft>
                        <a:tabLst>
                          <a:tab pos="1188085" algn="l"/>
                          <a:tab pos="2163445" algn="l"/>
                          <a:tab pos="3142615" algn="l"/>
                          <a:tab pos="4190365" algn="l"/>
                        </a:tabLst>
                      </a:pPr>
                      <a:r>
                        <a:rPr lang="zh-CN" sz="2200">
                          <a:solidFill>
                            <a:srgbClr val="000000"/>
                          </a:solidFill>
                          <a:effectLst/>
                          <a:latin typeface="Arial" panose="020B0604020202020204" pitchFamily="34" charset="0"/>
                          <a:ea typeface="黑体" panose="02010609060101010101" pitchFamily="2" charset="-122"/>
                          <a:cs typeface="Times New Roman" panose="02020603050405020304" pitchFamily="18" charset="0"/>
                        </a:rPr>
                        <a:t>通过了解第二次世界大战后社会主义国家的变化</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Arial" panose="020B0604020202020204" pitchFamily="34" charset="0"/>
                          <a:ea typeface="黑体" panose="02010609060101010101" pitchFamily="2" charset="-122"/>
                          <a:cs typeface="Times New Roman" panose="02020603050405020304" pitchFamily="18" charset="0"/>
                        </a:rPr>
                        <a:t>认识其发展中的成就与问题</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ct val="0"/>
                        </a:spcAft>
                        <a:tabLst>
                          <a:tab pos="1188085" algn="l"/>
                          <a:tab pos="2163445" algn="l"/>
                          <a:tab pos="3142615" algn="l"/>
                          <a:tab pos="4190365" algn="l"/>
                        </a:tabLst>
                      </a:pP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(1)</a:t>
                      </a:r>
                      <a:r>
                        <a:rPr lang="zh-CN" sz="2200">
                          <a:solidFill>
                            <a:srgbClr val="000000"/>
                          </a:solidFill>
                          <a:effectLst/>
                          <a:latin typeface="Arial" panose="020B0604020202020204" pitchFamily="34" charset="0"/>
                          <a:ea typeface="黑体" panose="02010609060101010101" pitchFamily="2" charset="-122"/>
                          <a:cs typeface="Times New Roman" panose="02020603050405020304" pitchFamily="18" charset="0"/>
                        </a:rPr>
                        <a:t>结合史料概括第二次世界大战后苏联、东欧社会主义国家和新中国社会主义建设曲折发展的历史</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Arial" panose="020B0604020202020204" pitchFamily="34" charset="0"/>
                          <a:ea typeface="黑体" panose="02010609060101010101" pitchFamily="2" charset="-122"/>
                          <a:cs typeface="Times New Roman" panose="02020603050405020304" pitchFamily="18" charset="0"/>
                        </a:rPr>
                        <a:t>体会社会主义建设的经验和教训</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Arial" panose="020B0604020202020204" pitchFamily="34" charset="0"/>
                          <a:ea typeface="黑体" panose="02010609060101010101" pitchFamily="2" charset="-122"/>
                          <a:cs typeface="Times New Roman" panose="02020603050405020304" pitchFamily="18" charset="0"/>
                        </a:rPr>
                        <a:t>认识社会主义发展的曲折性</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p>
                      <a:pPr algn="just">
                        <a:spcAft>
                          <a:spcPct val="0"/>
                        </a:spcAft>
                        <a:tabLst>
                          <a:tab pos="1188085" algn="l"/>
                          <a:tab pos="2163445" algn="l"/>
                          <a:tab pos="3142615" algn="l"/>
                          <a:tab pos="4190365" algn="l"/>
                        </a:tabLst>
                      </a:pP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(2)</a:t>
                      </a:r>
                      <a:r>
                        <a:rPr lang="zh-CN" sz="2200">
                          <a:solidFill>
                            <a:srgbClr val="000000"/>
                          </a:solidFill>
                          <a:effectLst/>
                          <a:latin typeface="Arial" panose="020B0604020202020204" pitchFamily="34" charset="0"/>
                          <a:ea typeface="黑体" panose="02010609060101010101" pitchFamily="2" charset="-122"/>
                          <a:cs typeface="Times New Roman" panose="02020603050405020304" pitchFamily="18" charset="0"/>
                        </a:rPr>
                        <a:t>通过学习苏联解体和东欧剧变的史实</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Arial" panose="020B0604020202020204" pitchFamily="34" charset="0"/>
                          <a:ea typeface="黑体" panose="02010609060101010101" pitchFamily="2" charset="-122"/>
                          <a:cs typeface="Times New Roman" panose="02020603050405020304" pitchFamily="18" charset="0"/>
                        </a:rPr>
                        <a:t>结合中国改革开放成功的史实</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Arial" panose="020B0604020202020204" pitchFamily="34" charset="0"/>
                          <a:ea typeface="黑体" panose="02010609060101010101" pitchFamily="2" charset="-122"/>
                          <a:cs typeface="Times New Roman" panose="02020603050405020304" pitchFamily="18" charset="0"/>
                        </a:rPr>
                        <a:t>认识到苏联解体、东欧剧变不是社会主义的失败</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Arial" panose="020B0604020202020204" pitchFamily="34" charset="0"/>
                          <a:ea typeface="黑体" panose="02010609060101010101" pitchFamily="2" charset="-122"/>
                          <a:cs typeface="Times New Roman" panose="02020603050405020304" pitchFamily="18" charset="0"/>
                        </a:rPr>
                        <a:t>只是苏联模式的失败</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transition spd="slow">
    <p:cover dir="lu"/>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a:spLocks noChangeAspect="1"/>
          </p:cNvSpPr>
          <p:nvPr/>
        </p:nvSpPr>
        <p:spPr>
          <a:xfrm>
            <a:off x="508000" y="2114868"/>
            <a:ext cx="8128000" cy="2882264"/>
          </a:xfrm>
          <a:prstGeom prst="rect">
            <a:avLst/>
          </a:prstGeom>
        </p:spPr>
        <p:txBody>
          <a:bodyPr>
            <a:spAutoFit/>
          </a:bodyPr>
          <a:lstStyle/>
          <a:p>
            <a:pPr>
              <a:lnSpc>
                <a:spcPct val="120000"/>
              </a:lnSpc>
              <a:spcAft>
                <a:spcPct val="0"/>
              </a:spcAft>
              <a:tabLst>
                <a:tab pos="1188085" algn="l"/>
                <a:tab pos="2163445" algn="l"/>
                <a:tab pos="3142615" algn="l"/>
                <a:tab pos="4190365" algn="l"/>
              </a:tabLst>
            </a:pP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一、苏联的发展、改革与解体</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lgn="l"/>
                <a:tab pos="2163445" algn="l"/>
                <a:tab pos="3142615" algn="l"/>
                <a:tab pos="4190365" algn="l"/>
              </a:tabLst>
            </a:pPr>
            <a:r>
              <a:rPr lang="en-US" altLang="zh-CN" sz="2200" b="1">
                <a:solidFill>
                  <a:srgbClr val="000000"/>
                </a:solidFill>
                <a:latin typeface="Times New Roman" panose="02020603050405020304" pitchFamily="18" charset="0"/>
                <a:cs typeface="Times New Roman" panose="02020603050405020304" pitchFamily="18" charset="0"/>
              </a:rPr>
              <a:t>1</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战后初期的发展</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lgn="l"/>
                <a:tab pos="2163445" algn="l"/>
                <a:tab pos="3142615" algn="l"/>
                <a:tab pos="4190365" algn="l"/>
              </a:tabLst>
            </a:pPr>
            <a:r>
              <a:rPr lang="en-US" altLang="zh-CN" sz="2200">
                <a:solidFill>
                  <a:srgbClr val="000000"/>
                </a:solidFill>
                <a:latin typeface="Times New Roman" panose="02020603050405020304" pitchFamily="18" charset="0"/>
                <a:cs typeface="Times New Roman" panose="02020603050405020304" pitchFamily="18" charset="0"/>
              </a:rPr>
              <a:t>(1)</a:t>
            </a:r>
            <a:r>
              <a:rPr lang="zh-CN" altLang="zh-CN" sz="2200">
                <a:solidFill>
                  <a:srgbClr val="000000"/>
                </a:solidFill>
                <a:latin typeface="Times New Roman" panose="02020603050405020304" pitchFamily="18" charset="0"/>
                <a:cs typeface="Times New Roman" panose="02020603050405020304" pitchFamily="18" charset="0"/>
              </a:rPr>
              <a:t>发展</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第二次世界大战后</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苏联取得了恢复和发展国民经济的巨大成就</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相继爆炸了</a:t>
            </a:r>
            <a:r>
              <a:rPr lang="zh-CN" altLang="zh-CN" sz="2200" u="sng">
                <a:solidFill>
                  <a:srgbClr val="FF0000"/>
                </a:solidFill>
                <a:uFill>
                  <a:solidFill>
                    <a:srgbClr val="000000"/>
                  </a:solidFill>
                </a:uFill>
                <a:latin typeface="Times New Roman" panose="02020603050405020304" pitchFamily="18" charset="0"/>
                <a:cs typeface="Times New Roman" panose="02020603050405020304" pitchFamily="18" charset="0"/>
              </a:rPr>
              <a:t>原子弹</a:t>
            </a:r>
            <a:r>
              <a:rPr lang="zh-CN" altLang="zh-CN" sz="2200">
                <a:solidFill>
                  <a:srgbClr val="000000"/>
                </a:solidFill>
                <a:latin typeface="Times New Roman" panose="02020603050405020304" pitchFamily="18" charset="0"/>
                <a:cs typeface="Times New Roman" panose="02020603050405020304" pitchFamily="18" charset="0"/>
              </a:rPr>
              <a:t>和氢弹</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人民的教育和生活水平也有很大提高。</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lgn="l"/>
                <a:tab pos="2163445" algn="l"/>
                <a:tab pos="3142615" algn="l"/>
                <a:tab pos="4190365" algn="l"/>
              </a:tabLst>
            </a:pPr>
            <a:r>
              <a:rPr lang="en-US" altLang="zh-CN" sz="2200">
                <a:solidFill>
                  <a:srgbClr val="000000"/>
                </a:solidFill>
                <a:latin typeface="Times New Roman" panose="02020603050405020304" pitchFamily="18" charset="0"/>
                <a:cs typeface="Times New Roman" panose="02020603050405020304" pitchFamily="18" charset="0"/>
              </a:rPr>
              <a:t>(2)</a:t>
            </a:r>
            <a:r>
              <a:rPr lang="zh-CN" altLang="zh-CN" sz="2200">
                <a:solidFill>
                  <a:srgbClr val="000000"/>
                </a:solidFill>
                <a:latin typeface="Times New Roman" panose="02020603050405020304" pitchFamily="18" charset="0"/>
                <a:cs typeface="Times New Roman" panose="02020603050405020304" pitchFamily="18" charset="0"/>
              </a:rPr>
              <a:t>弊端</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苏联</a:t>
            </a:r>
            <a:r>
              <a:rPr lang="zh-CN" altLang="zh-CN" sz="2200" u="sng">
                <a:solidFill>
                  <a:srgbClr val="FF0000"/>
                </a:solidFill>
                <a:uFill>
                  <a:solidFill>
                    <a:srgbClr val="000000"/>
                  </a:solidFill>
                </a:uFill>
                <a:latin typeface="Times New Roman" panose="02020603050405020304" pitchFamily="18" charset="0"/>
                <a:cs typeface="Times New Roman" panose="02020603050405020304" pitchFamily="18" charset="0"/>
              </a:rPr>
              <a:t>优先发展重工业</a:t>
            </a:r>
            <a:r>
              <a:rPr lang="zh-CN" altLang="zh-CN" sz="2200">
                <a:solidFill>
                  <a:srgbClr val="000000"/>
                </a:solidFill>
                <a:latin typeface="Times New Roman" panose="02020603050405020304" pitchFamily="18" charset="0"/>
                <a:cs typeface="Times New Roman" panose="02020603050405020304" pitchFamily="18" charset="0"/>
              </a:rPr>
              <a:t>的政策没有变化</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农业、轻工业落后的局面没有改观。</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
        <p:nvSpPr>
          <p:cNvPr id="3" name="矩形 2"/>
          <p:cNvSpPr/>
          <p:nvPr/>
        </p:nvSpPr>
        <p:spPr>
          <a:xfrm>
            <a:off x="2915816" y="3401593"/>
            <a:ext cx="846436" cy="2880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a:xfrm>
            <a:off x="2108531" y="4243628"/>
            <a:ext cx="1959413" cy="26184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ransition spd="slow">
    <p:cut thruBlk="1"/>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xit" presetSubtype="4" fill="hold" grpId="0" nodeType="clickEffect">
                                  <p:stCondLst>
                                    <p:cond delay="0"/>
                                  </p:stCondLst>
                                  <p:childTnLst>
                                    <p:animEffect transition="out" filter="wipe(down)">
                                      <p:cBhvr>
                                        <p:cTn id="6" dur="500"/>
                                        <p:tgtEl>
                                          <p:spTgt spid="3"/>
                                        </p:tgtEl>
                                      </p:cBhvr>
                                    </p:animEffect>
                                    <p:set>
                                      <p:cBhvr>
                                        <p:cTn id="7" dur="1" fill="hold">
                                          <p:stCondLst>
                                            <p:cond delay="499"/>
                                          </p:stCondLst>
                                        </p:cTn>
                                        <p:tgtEl>
                                          <p:spTgt spid="3"/>
                                        </p:tgtEl>
                                        <p:attrNameLst>
                                          <p:attrName>style.visibility</p:attrName>
                                        </p:attrNameLst>
                                      </p:cBhvr>
                                      <p:to>
                                        <p:strVal val="hidden"/>
                                      </p:to>
                                    </p:set>
                                  </p:childTnLst>
                                </p:cTn>
                              </p:par>
                            </p:childTnLst>
                          </p:cTn>
                        </p:par>
                      </p:childTnLst>
                    </p:cTn>
                  </p:par>
                  <p:par>
                    <p:cTn id="8" fill="hold" nodeType="clickPar">
                      <p:stCondLst>
                        <p:cond delay="indefinite"/>
                      </p:stCondLst>
                      <p:childTnLst>
                        <p:par>
                          <p:cTn id="9" fill="hold" nodeType="afterGroup">
                            <p:stCondLst>
                              <p:cond delay="0"/>
                            </p:stCondLst>
                            <p:childTnLst>
                              <p:par>
                                <p:cTn id="10" presetID="22" presetClass="exit" presetSubtype="4" fill="hold" grpId="0" nodeType="clickEffect">
                                  <p:stCondLst>
                                    <p:cond delay="0"/>
                                  </p:stCondLst>
                                  <p:childTnLst>
                                    <p:animEffect transition="out" filter="wipe(down)">
                                      <p:cBhvr>
                                        <p:cTn id="11" dur="500"/>
                                        <p:tgtEl>
                                          <p:spTgt spid="4"/>
                                        </p:tgtEl>
                                      </p:cBhvr>
                                    </p:animEffect>
                                    <p:set>
                                      <p:cBhvr>
                                        <p:cTn id="12" dur="1" fill="hold">
                                          <p:stCondLst>
                                            <p:cond delay="4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a:spLocks noChangeAspect="1"/>
          </p:cNvSpPr>
          <p:nvPr/>
        </p:nvSpPr>
        <p:spPr>
          <a:xfrm>
            <a:off x="508000" y="980728"/>
            <a:ext cx="1885453" cy="498598"/>
          </a:xfrm>
          <a:prstGeom prst="rect">
            <a:avLst/>
          </a:prstGeom>
        </p:spPr>
        <p:txBody>
          <a:bodyPr wrap="none">
            <a:spAutoFit/>
          </a:bodyPr>
          <a:lstStyle/>
          <a:p>
            <a:pPr>
              <a:lnSpc>
                <a:spcPct val="120000"/>
              </a:lnSpc>
              <a:spcAft>
                <a:spcPct val="0"/>
              </a:spcAft>
              <a:tabLst>
                <a:tab pos="1188085" algn="l"/>
                <a:tab pos="2163445" algn="l"/>
                <a:tab pos="3142615" algn="l"/>
                <a:tab pos="4190365" algn="l"/>
              </a:tabLst>
            </a:pPr>
            <a:r>
              <a:rPr lang="en-US" altLang="zh-CN" sz="2200" b="1">
                <a:solidFill>
                  <a:srgbClr val="000000"/>
                </a:solidFill>
                <a:latin typeface="Times New Roman" panose="02020603050405020304" pitchFamily="18" charset="0"/>
                <a:cs typeface="Times New Roman" panose="02020603050405020304" pitchFamily="18" charset="0"/>
              </a:rPr>
              <a:t>2</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苏联的</a:t>
            </a:r>
            <a:r>
              <a:rPr lang="zh-CN" altLang="zh-CN" sz="2200" smtClean="0">
                <a:solidFill>
                  <a:srgbClr val="000000"/>
                </a:solidFill>
                <a:latin typeface="Arial" panose="020B0604020202020204" pitchFamily="34" charset="0"/>
                <a:ea typeface="黑体" panose="02010609060101010101" pitchFamily="2" charset="-122"/>
                <a:cs typeface="Times New Roman" panose="02020603050405020304" pitchFamily="18" charset="0"/>
              </a:rPr>
              <a:t>改革</a:t>
            </a:r>
            <a:r>
              <a:rPr lang="en-US" altLang="zh-CN" sz="2200" smtClean="0">
                <a:solidFill>
                  <a:srgbClr val="000000"/>
                </a:solidFill>
                <a:latin typeface="Arial" panose="020B0604020202020204" pitchFamily="34" charset="0"/>
                <a:ea typeface="黑体" panose="02010609060101010101" pitchFamily="2" charset="-122"/>
                <a:cs typeface="Times New Roman" panose="02020603050405020304" pitchFamily="18" charset="0"/>
              </a:rPr>
              <a:t> </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graphicFrame>
        <p:nvGraphicFramePr>
          <p:cNvPr id="3" name="表格 2"/>
          <p:cNvGraphicFramePr>
            <a:graphicFrameLocks noGrp="1"/>
          </p:cNvGraphicFramePr>
          <p:nvPr/>
        </p:nvGraphicFramePr>
        <p:xfrm>
          <a:off x="532326" y="1497001"/>
          <a:ext cx="8000114" cy="4358640"/>
        </p:xfrm>
        <a:graphic>
          <a:graphicData uri="http://schemas.openxmlformats.org/drawingml/2006/table">
            <a:tbl>
              <a:tblPr firstRow="1" firstCol="1" bandRow="1"/>
              <a:tblGrid>
                <a:gridCol w="367266"/>
                <a:gridCol w="432048"/>
                <a:gridCol w="2304256"/>
                <a:gridCol w="2160240"/>
                <a:gridCol w="2736304"/>
              </a:tblGrid>
              <a:tr h="0">
                <a:tc gridSpan="2">
                  <a:txBody>
                    <a:bodyPr/>
                    <a:lstStyle/>
                    <a:p>
                      <a:pPr algn="ctr">
                        <a:spcAft>
                          <a:spcPct val="0"/>
                        </a:spcAft>
                        <a:tabLst>
                          <a:tab pos="1188085" algn="l"/>
                          <a:tab pos="2163445" algn="l"/>
                          <a:tab pos="3142615" algn="l"/>
                          <a:tab pos="4190365" algn="l"/>
                        </a:tabLst>
                      </a:pPr>
                      <a:r>
                        <a:rPr lang="en-US" sz="2200">
                          <a:solidFill>
                            <a:srgbClr val="000000"/>
                          </a:solidFill>
                          <a:effectLst/>
                          <a:latin typeface="NEU-BZ-S92"/>
                          <a:ea typeface="方正书宋_GBK" panose="03000509000000000000" pitchFamily="65" charset="-122"/>
                          <a:cs typeface="Times New Roman" panose="02020603050405020304" pitchFamily="18" charset="0"/>
                        </a:rPr>
                        <a:t> </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a:p>
                  </a:txBody>
                  <a:tcPr/>
                </a:tc>
                <a:tc>
                  <a:txBody>
                    <a:bodyPr/>
                    <a:lstStyle/>
                    <a:p>
                      <a:pPr algn="ctr">
                        <a:spcAft>
                          <a:spcPct val="0"/>
                        </a:spcAft>
                        <a:tabLst>
                          <a:tab pos="1188085" algn="l"/>
                          <a:tab pos="2163445" algn="l"/>
                          <a:tab pos="3142615" algn="l"/>
                          <a:tab pos="4190365" algn="l"/>
                        </a:tabLst>
                      </a:pPr>
                      <a:r>
                        <a:rPr lang="zh-CN" sz="2200">
                          <a:solidFill>
                            <a:srgbClr val="000000"/>
                          </a:solidFill>
                          <a:effectLst/>
                          <a:latin typeface="Arial" panose="020B0604020202020204" pitchFamily="34" charset="0"/>
                          <a:ea typeface="黑体" panose="02010609060101010101" pitchFamily="2" charset="-122"/>
                          <a:cs typeface="Times New Roman" panose="02020603050405020304" pitchFamily="18" charset="0"/>
                        </a:rPr>
                        <a:t>赫鲁晓夫改革</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ct val="0"/>
                        </a:spcAft>
                        <a:tabLst>
                          <a:tab pos="1188085" algn="l"/>
                          <a:tab pos="2163445" algn="l"/>
                          <a:tab pos="3142615" algn="l"/>
                          <a:tab pos="4190365" algn="l"/>
                        </a:tabLst>
                      </a:pPr>
                      <a:r>
                        <a:rPr lang="zh-CN" sz="2200">
                          <a:solidFill>
                            <a:srgbClr val="000000"/>
                          </a:solidFill>
                          <a:effectLst/>
                          <a:latin typeface="Arial" panose="020B0604020202020204" pitchFamily="34" charset="0"/>
                          <a:ea typeface="黑体" panose="02010609060101010101" pitchFamily="2" charset="-122"/>
                          <a:cs typeface="Times New Roman" panose="02020603050405020304" pitchFamily="18" charset="0"/>
                        </a:rPr>
                        <a:t>勃列日涅夫改革</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ct val="0"/>
                        </a:spcAft>
                        <a:tabLst>
                          <a:tab pos="1188085" algn="l"/>
                          <a:tab pos="2163445" algn="l"/>
                          <a:tab pos="3142615" algn="l"/>
                          <a:tab pos="4190365" algn="l"/>
                        </a:tabLst>
                      </a:pPr>
                      <a:r>
                        <a:rPr lang="zh-CN" sz="2200">
                          <a:solidFill>
                            <a:srgbClr val="000000"/>
                          </a:solidFill>
                          <a:effectLst/>
                          <a:latin typeface="Arial" panose="020B0604020202020204" pitchFamily="34" charset="0"/>
                          <a:ea typeface="黑体" panose="02010609060101010101" pitchFamily="2" charset="-122"/>
                          <a:cs typeface="Times New Roman" panose="02020603050405020304" pitchFamily="18" charset="0"/>
                        </a:rPr>
                        <a:t>戈尔巴乔夫改革</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rowSpan="2">
                  <a:txBody>
                    <a:bodyPr/>
                    <a:lstStyle/>
                    <a:p>
                      <a:pPr algn="just">
                        <a:spcAft>
                          <a:spcPct val="0"/>
                        </a:spcAft>
                        <a:tabLst>
                          <a:tab pos="1188085" algn="l"/>
                          <a:tab pos="2163445" algn="l"/>
                          <a:tab pos="3142615" algn="l"/>
                          <a:tab pos="4190365" algn="l"/>
                        </a:tabLst>
                      </a:pPr>
                      <a:endPar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ct val="0"/>
                        </a:spcAft>
                        <a:tabLst>
                          <a:tab pos="1188085" algn="l"/>
                          <a:tab pos="2163445" algn="l"/>
                          <a:tab pos="3142615" algn="l"/>
                          <a:tab pos="4190365" algn="l"/>
                        </a:tabLst>
                      </a:pPr>
                      <a:endPar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ct val="0"/>
                        </a:spcAft>
                        <a:tabLst>
                          <a:tab pos="1188085" algn="l"/>
                          <a:tab pos="2163445" algn="l"/>
                          <a:tab pos="3142615" algn="l"/>
                          <a:tab pos="4190365" algn="l"/>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加大农业投入、将农产品义务交售制改为</a:t>
                      </a:r>
                      <a:r>
                        <a:rPr lang="zh-CN" sz="2200" u="sng">
                          <a:solidFill>
                            <a:srgbClr val="FF0000"/>
                          </a:solidFill>
                          <a:effectLst/>
                          <a:uFill>
                            <a:solidFill>
                              <a:srgbClr val="000000"/>
                            </a:solidFill>
                          </a:uFill>
                          <a:latin typeface="Times New Roman" panose="02020603050405020304" pitchFamily="18" charset="0"/>
                          <a:ea typeface="宋体" panose="02010600030101010101" pitchFamily="2" charset="-122"/>
                          <a:cs typeface="Times New Roman" panose="02020603050405020304" pitchFamily="18" charset="0"/>
                        </a:rPr>
                        <a:t>收购制</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改革工业管理体制</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ct val="0"/>
                        </a:spcAft>
                        <a:tabLst>
                          <a:tab pos="1188085" algn="l"/>
                          <a:tab pos="2163445" algn="l"/>
                          <a:tab pos="3142615" algn="l"/>
                          <a:tab pos="4190365" algn="l"/>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在工业领域</a:t>
                      </a:r>
                      <a:r>
                        <a:rPr lang="zh-CN" sz="2200" smtClean="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推行</a:t>
                      </a:r>
                      <a:endParaRPr lang="en-US" altLang="zh-CN" sz="2200" smtClean="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endParaRPr>
                    </a:p>
                    <a:p>
                      <a:pPr algn="just">
                        <a:spcAft>
                          <a:spcPct val="0"/>
                        </a:spcAft>
                        <a:tabLst>
                          <a:tab pos="1188085" algn="l"/>
                          <a:tab pos="2163445" algn="l"/>
                          <a:tab pos="3142615" algn="l"/>
                          <a:tab pos="4190365" algn="l"/>
                        </a:tabLst>
                      </a:pPr>
                      <a:r>
                        <a:rPr lang="en-US" sz="2200" smtClean="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u="sng">
                          <a:solidFill>
                            <a:srgbClr val="FF0000"/>
                          </a:solidFill>
                          <a:effectLst/>
                          <a:uFill>
                            <a:solidFill>
                              <a:srgbClr val="000000"/>
                            </a:solidFill>
                          </a:uFill>
                          <a:latin typeface="Times New Roman" panose="02020603050405020304" pitchFamily="18" charset="0"/>
                          <a:ea typeface="宋体" panose="02010600030101010101" pitchFamily="2" charset="-122"/>
                          <a:cs typeface="Times New Roman" panose="02020603050405020304" pitchFamily="18" charset="0"/>
                        </a:rPr>
                        <a:t>集体领导</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扩大企业自主权</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利用奖金等经济杠杆促进企业改善管理、提高效益</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ct val="0"/>
                        </a:spcAft>
                        <a:tabLst>
                          <a:tab pos="1188085" algn="l"/>
                          <a:tab pos="2163445" algn="l"/>
                          <a:tab pos="3142615" algn="l"/>
                          <a:tab pos="4190365" algn="l"/>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承认</a:t>
                      </a:r>
                      <a:r>
                        <a:rPr lang="en-US" sz="2200" u="sng">
                          <a:solidFill>
                            <a:srgbClr val="FF0000"/>
                          </a:solidFill>
                          <a:effectLst/>
                          <a:uFill>
                            <a:solidFill>
                              <a:srgbClr val="000000"/>
                            </a:solidFill>
                          </a:uFill>
                          <a:latin typeface="Times New Roman" panose="02020603050405020304" pitchFamily="18" charset="0"/>
                          <a:ea typeface="宋体" panose="02010600030101010101" pitchFamily="2" charset="-122"/>
                          <a:cs typeface="Times New Roman" panose="02020603050405020304" pitchFamily="18" charset="0"/>
                        </a:rPr>
                        <a:t>1957</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在社会主义经济中的作用</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vMerge="1">
                  <a:txBody>
                    <a:bodyPr/>
                    <a:lstStyle/>
                    <a:p>
                      <a:endParaRPr/>
                    </a:p>
                  </a:txBody>
                  <a:tcPr/>
                </a:tc>
                <a:tc>
                  <a:txBody>
                    <a:bodyPr/>
                    <a:lstStyle/>
                    <a:p>
                      <a:pPr algn="just">
                        <a:spcAft>
                          <a:spcPct val="0"/>
                        </a:spcAft>
                        <a:tabLst>
                          <a:tab pos="1188085" algn="l"/>
                          <a:tab pos="2163445" algn="l"/>
                          <a:tab pos="3142615" algn="l"/>
                          <a:tab pos="4190365" algn="l"/>
                        </a:tabLst>
                      </a:pPr>
                      <a:endPar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ct val="0"/>
                        </a:spcAft>
                        <a:tabLst>
                          <a:tab pos="1188085" algn="l"/>
                          <a:tab pos="2163445" algn="l"/>
                          <a:tab pos="3142615" algn="l"/>
                          <a:tab pos="4190365" algn="l"/>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平反冤假错案</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强调</a:t>
                      </a:r>
                      <a:r>
                        <a:rPr lang="zh-CN" sz="2200" u="sng">
                          <a:solidFill>
                            <a:srgbClr val="FF0000"/>
                          </a:solidFill>
                          <a:effectLst/>
                          <a:uFill>
                            <a:solidFill>
                              <a:srgbClr val="000000"/>
                            </a:solidFill>
                          </a:uFill>
                          <a:latin typeface="Times New Roman" panose="02020603050405020304" pitchFamily="18" charset="0"/>
                          <a:ea typeface="宋体" panose="02010600030101010101" pitchFamily="2" charset="-122"/>
                          <a:cs typeface="Times New Roman" panose="02020603050405020304" pitchFamily="18" charset="0"/>
                        </a:rPr>
                        <a:t>新经济体制</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改革干部制度</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ct val="0"/>
                        </a:spcAft>
                        <a:tabLst>
                          <a:tab pos="1188085" algn="l"/>
                          <a:tab pos="2163445" algn="l"/>
                          <a:tab pos="3142615" algn="l"/>
                          <a:tab pos="4190365" algn="l"/>
                        </a:tabLst>
                      </a:pP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ct val="0"/>
                        </a:spcAft>
                        <a:tabLst>
                          <a:tab pos="1188085" algn="l"/>
                          <a:tab pos="2163445" algn="l"/>
                          <a:tab pos="3142615" algn="l"/>
                          <a:tab pos="4190365" algn="l"/>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取消苏共领导地位</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放弃社会主义制度</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实行议会制、总统制和多党制</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在意识形态上抛弃马克思主义指导</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实行</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u="sng">
                          <a:solidFill>
                            <a:srgbClr val="FF0000"/>
                          </a:solidFill>
                          <a:effectLst/>
                          <a:uFill>
                            <a:solidFill>
                              <a:srgbClr val="000000"/>
                            </a:solidFill>
                          </a:uFill>
                          <a:latin typeface="Times New Roman" panose="02020603050405020304" pitchFamily="18" charset="0"/>
                          <a:ea typeface="宋体" panose="02010600030101010101" pitchFamily="2" charset="-122"/>
                          <a:cs typeface="Times New Roman" panose="02020603050405020304" pitchFamily="18" charset="0"/>
                        </a:rPr>
                        <a:t>个人迷信</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pic>
        <p:nvPicPr>
          <p:cNvPr id="2051" name="图片 504"/>
          <p:cNvPicPr>
            <a:picLocks noChangeAspect="1" noChangeArrowheads="1"/>
          </p:cNvPicPr>
          <p:nvPr/>
        </p:nvPicPr>
        <p:blipFill>
          <a:blip r:embed="rId2" cstate="print">
            <a:extLst>
              <a:ext uri="{28A0092B-C50C-407E-A947-70E740481C1C}">
                <a14:useLocalDpi xmlns:a14="http://schemas.microsoft.com/office/drawing/2010/main" xmlns:p159="http://schemas.microsoft.com/office/powerpoint/2015/09/main" xmlns:p15="http://schemas.microsoft.com/office/powerpoint/2012/main" xmlns:p14="http://schemas.microsoft.com/office/powerpoint/2010/main" xmlns:mc="http://schemas.openxmlformats.org/markup-compatibility/2006" xmlns:wp="http://schemas.openxmlformats.org/drawingml/2006/wordprocessingDrawing" xmlns:w="http://schemas.openxmlformats.org/wordprocessingml/2006/main" xmlns:m="http://schemas.openxmlformats.org/officeDocument/2006/math" xmlns="" val="0"/>
              </a:ext>
            </a:extLst>
          </a:blip>
          <a:stretch>
            <a:fillRect/>
          </a:stretch>
        </p:blipFill>
        <p:spPr bwMode="auto">
          <a:xfrm>
            <a:off x="574398" y="3933056"/>
            <a:ext cx="294750" cy="566827"/>
          </a:xfrm>
          <a:prstGeom prst="rect">
            <a:avLst/>
          </a:prstGeom>
          <a:noFill/>
          <a:extLst>
            <a:ext uri="{909E8E84-426E-40DD-AFC4-6F175D3DCCD1}">
              <a14:hiddenFill xmlns:a14="http://schemas.microsoft.com/office/drawing/2010/main" xmlns:p159="http://schemas.microsoft.com/office/powerpoint/2015/09/main" xmlns:p15="http://schemas.microsoft.com/office/powerpoint/2012/main" xmlns:p14="http://schemas.microsoft.com/office/powerpoint/2010/main" xmlns:mc="http://schemas.openxmlformats.org/markup-compatibility/2006" xmlns:wp="http://schemas.openxmlformats.org/drawingml/2006/wordprocessingDrawing" xmlns:w="http://schemas.openxmlformats.org/wordprocessingml/2006/main" xmlns:m="http://schemas.openxmlformats.org/officeDocument/2006/math" xmlns="">
                <a:solidFill>
                  <a:srgbClr val="FFFFFF"/>
                </a:solidFill>
              </a14:hiddenFill>
            </a:ext>
          </a:extLst>
        </p:spPr>
      </p:pic>
      <p:pic>
        <p:nvPicPr>
          <p:cNvPr id="2050" name="图片 505"/>
          <p:cNvPicPr>
            <a:picLocks noChangeAspect="1" noChangeArrowheads="1"/>
          </p:cNvPicPr>
          <p:nvPr/>
        </p:nvPicPr>
        <p:blipFill>
          <a:blip r:embed="rId3" cstate="print">
            <a:extLst>
              <a:ext uri="{28A0092B-C50C-407E-A947-70E740481C1C}">
                <a14:useLocalDpi xmlns:a14="http://schemas.microsoft.com/office/drawing/2010/main" xmlns:p159="http://schemas.microsoft.com/office/powerpoint/2015/09/main" xmlns:p15="http://schemas.microsoft.com/office/powerpoint/2012/main" xmlns:p14="http://schemas.microsoft.com/office/powerpoint/2010/main" xmlns:mc="http://schemas.openxmlformats.org/markup-compatibility/2006" xmlns:wp="http://schemas.openxmlformats.org/drawingml/2006/wordprocessingDrawing" xmlns:w="http://schemas.openxmlformats.org/wordprocessingml/2006/main" xmlns:m="http://schemas.openxmlformats.org/officeDocument/2006/math" xmlns="" val="0"/>
              </a:ext>
            </a:extLst>
          </a:blip>
          <a:stretch>
            <a:fillRect/>
          </a:stretch>
        </p:blipFill>
        <p:spPr bwMode="auto">
          <a:xfrm>
            <a:off x="971781" y="2433896"/>
            <a:ext cx="294750" cy="566827"/>
          </a:xfrm>
          <a:prstGeom prst="rect">
            <a:avLst/>
          </a:prstGeom>
          <a:noFill/>
          <a:extLst>
            <a:ext uri="{909E8E84-426E-40DD-AFC4-6F175D3DCCD1}">
              <a14:hiddenFill xmlns:a14="http://schemas.microsoft.com/office/drawing/2010/main" xmlns:p159="http://schemas.microsoft.com/office/powerpoint/2015/09/main" xmlns:p15="http://schemas.microsoft.com/office/powerpoint/2012/main" xmlns:p14="http://schemas.microsoft.com/office/powerpoint/2010/main" xmlns:mc="http://schemas.openxmlformats.org/markup-compatibility/2006" xmlns:wp="http://schemas.openxmlformats.org/drawingml/2006/wordprocessingDrawing" xmlns:w="http://schemas.openxmlformats.org/wordprocessingml/2006/main" xmlns:m="http://schemas.openxmlformats.org/officeDocument/2006/math" xmlns="">
                <a:solidFill>
                  <a:srgbClr val="FFFFFF"/>
                </a:solidFill>
              </a14:hiddenFill>
            </a:ext>
          </a:extLst>
        </p:spPr>
      </p:pic>
      <p:pic>
        <p:nvPicPr>
          <p:cNvPr id="2049" name="图片 506"/>
          <p:cNvPicPr>
            <a:picLocks noChangeAspect="1" noChangeArrowheads="1"/>
          </p:cNvPicPr>
          <p:nvPr/>
        </p:nvPicPr>
        <p:blipFill>
          <a:blip r:embed="rId4" cstate="print">
            <a:extLst>
              <a:ext uri="{28A0092B-C50C-407E-A947-70E740481C1C}">
                <a14:useLocalDpi xmlns:a14="http://schemas.microsoft.com/office/drawing/2010/main" xmlns:p159="http://schemas.microsoft.com/office/powerpoint/2015/09/main" xmlns:p15="http://schemas.microsoft.com/office/powerpoint/2012/main" xmlns:p14="http://schemas.microsoft.com/office/powerpoint/2010/main" xmlns:mc="http://schemas.openxmlformats.org/markup-compatibility/2006" xmlns:wp="http://schemas.openxmlformats.org/drawingml/2006/wordprocessingDrawing" xmlns:w="http://schemas.openxmlformats.org/wordprocessingml/2006/main" xmlns:m="http://schemas.openxmlformats.org/officeDocument/2006/math" xmlns="" val="0"/>
              </a:ext>
            </a:extLst>
          </a:blip>
          <a:stretch>
            <a:fillRect/>
          </a:stretch>
        </p:blipFill>
        <p:spPr bwMode="auto">
          <a:xfrm>
            <a:off x="985051" y="4512118"/>
            <a:ext cx="292953" cy="563371"/>
          </a:xfrm>
          <a:prstGeom prst="rect">
            <a:avLst/>
          </a:prstGeom>
          <a:noFill/>
          <a:extLst>
            <a:ext uri="{909E8E84-426E-40DD-AFC4-6F175D3DCCD1}">
              <a14:hiddenFill xmlns:a14="http://schemas.microsoft.com/office/drawing/2010/main" xmlns:p159="http://schemas.microsoft.com/office/powerpoint/2015/09/main" xmlns:p15="http://schemas.microsoft.com/office/powerpoint/2012/main" xmlns:p14="http://schemas.microsoft.com/office/powerpoint/2010/main" xmlns:mc="http://schemas.openxmlformats.org/markup-compatibility/2006" xmlns:wp="http://schemas.openxmlformats.org/drawingml/2006/wordprocessingDrawing" xmlns:w="http://schemas.openxmlformats.org/wordprocessingml/2006/main" xmlns:m="http://schemas.openxmlformats.org/officeDocument/2006/math" xmlns="">
                <a:solidFill>
                  <a:srgbClr val="FFFFFF"/>
                </a:solidFill>
              </a14:hiddenFill>
            </a:ext>
          </a:extLst>
        </p:spPr>
      </p:pic>
      <p:sp>
        <p:nvSpPr>
          <p:cNvPr id="7" name="矩形 6"/>
          <p:cNvSpPr/>
          <p:nvPr/>
        </p:nvSpPr>
        <p:spPr>
          <a:xfrm>
            <a:off x="2607731" y="2671127"/>
            <a:ext cx="846436" cy="2880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a:off x="3820747" y="2177037"/>
            <a:ext cx="1126607" cy="2880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p:cNvSpPr/>
          <p:nvPr/>
        </p:nvSpPr>
        <p:spPr>
          <a:xfrm>
            <a:off x="6444208" y="2498427"/>
            <a:ext cx="578127" cy="2880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1717700" y="4691351"/>
            <a:ext cx="1455414" cy="2880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13"/>
          <p:cNvSpPr/>
          <p:nvPr/>
        </p:nvSpPr>
        <p:spPr>
          <a:xfrm>
            <a:off x="6269019" y="5527623"/>
            <a:ext cx="1126607" cy="2880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ransition spd="slow">
    <p:cut thruBlk="1"/>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xit" presetSubtype="4" fill="hold" grpId="0" nodeType="clickEffect">
                                  <p:stCondLst>
                                    <p:cond delay="0"/>
                                  </p:stCondLst>
                                  <p:childTnLst>
                                    <p:animEffect transition="out" filter="wipe(down)">
                                      <p:cBhvr>
                                        <p:cTn id="6" dur="500"/>
                                        <p:tgtEl>
                                          <p:spTgt spid="7"/>
                                        </p:tgtEl>
                                      </p:cBhvr>
                                    </p:animEffect>
                                    <p:set>
                                      <p:cBhvr>
                                        <p:cTn id="7" dur="1" fill="hold">
                                          <p:stCondLst>
                                            <p:cond delay="499"/>
                                          </p:stCondLst>
                                        </p:cTn>
                                        <p:tgtEl>
                                          <p:spTgt spid="7"/>
                                        </p:tgtEl>
                                        <p:attrNameLst>
                                          <p:attrName>style.visibility</p:attrName>
                                        </p:attrNameLst>
                                      </p:cBhvr>
                                      <p:to>
                                        <p:strVal val="hidden"/>
                                      </p:to>
                                    </p:set>
                                  </p:childTnLst>
                                </p:cTn>
                              </p:par>
                            </p:childTnLst>
                          </p:cTn>
                        </p:par>
                      </p:childTnLst>
                    </p:cTn>
                  </p:par>
                  <p:par>
                    <p:cTn id="8" fill="hold" nodeType="clickPar">
                      <p:stCondLst>
                        <p:cond delay="indefinite"/>
                      </p:stCondLst>
                      <p:childTnLst>
                        <p:par>
                          <p:cTn id="9" fill="hold" nodeType="afterGroup">
                            <p:stCondLst>
                              <p:cond delay="0"/>
                            </p:stCondLst>
                            <p:childTnLst>
                              <p:par>
                                <p:cTn id="10" presetID="22" presetClass="exit" presetSubtype="4" fill="hold" grpId="0" nodeType="clickEffect">
                                  <p:stCondLst>
                                    <p:cond delay="0"/>
                                  </p:stCondLst>
                                  <p:childTnLst>
                                    <p:animEffect transition="out" filter="wipe(down)">
                                      <p:cBhvr>
                                        <p:cTn id="11" dur="500"/>
                                        <p:tgtEl>
                                          <p:spTgt spid="10"/>
                                        </p:tgtEl>
                                      </p:cBhvr>
                                    </p:animEffect>
                                    <p:set>
                                      <p:cBhvr>
                                        <p:cTn id="12" dur="1" fill="hold">
                                          <p:stCondLst>
                                            <p:cond delay="499"/>
                                          </p:stCondLst>
                                        </p:cTn>
                                        <p:tgtEl>
                                          <p:spTgt spid="10"/>
                                        </p:tgtEl>
                                        <p:attrNameLst>
                                          <p:attrName>style.visibility</p:attrName>
                                        </p:attrNameLst>
                                      </p:cBhvr>
                                      <p:to>
                                        <p:strVal val="hidden"/>
                                      </p:to>
                                    </p:set>
                                  </p:childTnLst>
                                </p:cTn>
                              </p:par>
                            </p:childTnLst>
                          </p:cTn>
                        </p:par>
                      </p:childTnLst>
                    </p:cTn>
                  </p:par>
                  <p:par>
                    <p:cTn id="13" fill="hold" nodeType="clickPar">
                      <p:stCondLst>
                        <p:cond delay="indefinite"/>
                      </p:stCondLst>
                      <p:childTnLst>
                        <p:par>
                          <p:cTn id="14" fill="hold" nodeType="afterGroup">
                            <p:stCondLst>
                              <p:cond delay="0"/>
                            </p:stCondLst>
                            <p:childTnLst>
                              <p:par>
                                <p:cTn id="15" presetID="22" presetClass="exit" presetSubtype="4" fill="hold" grpId="0" nodeType="clickEffect">
                                  <p:stCondLst>
                                    <p:cond delay="0"/>
                                  </p:stCondLst>
                                  <p:childTnLst>
                                    <p:animEffect transition="out" filter="wipe(down)">
                                      <p:cBhvr>
                                        <p:cTn id="16" dur="500"/>
                                        <p:tgtEl>
                                          <p:spTgt spid="11"/>
                                        </p:tgtEl>
                                      </p:cBhvr>
                                    </p:animEffect>
                                    <p:set>
                                      <p:cBhvr>
                                        <p:cTn id="17" dur="1" fill="hold">
                                          <p:stCondLst>
                                            <p:cond delay="499"/>
                                          </p:stCondLst>
                                        </p:cTn>
                                        <p:tgtEl>
                                          <p:spTgt spid="11"/>
                                        </p:tgtEl>
                                        <p:attrNameLst>
                                          <p:attrName>style.visibility</p:attrName>
                                        </p:attrNameLst>
                                      </p:cBhvr>
                                      <p:to>
                                        <p:strVal val="hidden"/>
                                      </p:to>
                                    </p:set>
                                  </p:childTnLst>
                                </p:cTn>
                              </p:par>
                            </p:childTnLst>
                          </p:cTn>
                        </p:par>
                      </p:childTnLst>
                    </p:cTn>
                  </p:par>
                  <p:par>
                    <p:cTn id="18" fill="hold" nodeType="clickPar">
                      <p:stCondLst>
                        <p:cond delay="indefinite"/>
                      </p:stCondLst>
                      <p:childTnLst>
                        <p:par>
                          <p:cTn id="19" fill="hold" nodeType="afterGroup">
                            <p:stCondLst>
                              <p:cond delay="0"/>
                            </p:stCondLst>
                            <p:childTnLst>
                              <p:par>
                                <p:cTn id="20" presetID="22" presetClass="exit" presetSubtype="4" fill="hold" grpId="0" nodeType="clickEffect">
                                  <p:stCondLst>
                                    <p:cond delay="0"/>
                                  </p:stCondLst>
                                  <p:childTnLst>
                                    <p:animEffect transition="out" filter="wipe(down)">
                                      <p:cBhvr>
                                        <p:cTn id="21" dur="500"/>
                                        <p:tgtEl>
                                          <p:spTgt spid="12"/>
                                        </p:tgtEl>
                                      </p:cBhvr>
                                    </p:animEffect>
                                    <p:set>
                                      <p:cBhvr>
                                        <p:cTn id="22" dur="1" fill="hold">
                                          <p:stCondLst>
                                            <p:cond delay="499"/>
                                          </p:stCondLst>
                                        </p:cTn>
                                        <p:tgtEl>
                                          <p:spTgt spid="12"/>
                                        </p:tgtEl>
                                        <p:attrNameLst>
                                          <p:attrName>style.visibility</p:attrName>
                                        </p:attrNameLst>
                                      </p:cBhvr>
                                      <p:to>
                                        <p:strVal val="hidden"/>
                                      </p:to>
                                    </p:set>
                                  </p:childTnLst>
                                </p:cTn>
                              </p:par>
                            </p:childTnLst>
                          </p:cTn>
                        </p:par>
                      </p:childTnLst>
                    </p:cTn>
                  </p:par>
                  <p:par>
                    <p:cTn id="23" fill="hold" nodeType="clickPar">
                      <p:stCondLst>
                        <p:cond delay="indefinite"/>
                      </p:stCondLst>
                      <p:childTnLst>
                        <p:par>
                          <p:cTn id="24" fill="hold" nodeType="afterGroup">
                            <p:stCondLst>
                              <p:cond delay="0"/>
                            </p:stCondLst>
                            <p:childTnLst>
                              <p:par>
                                <p:cTn id="25" presetID="22" presetClass="exit" presetSubtype="4" fill="hold" grpId="0" nodeType="clickEffect">
                                  <p:stCondLst>
                                    <p:cond delay="0"/>
                                  </p:stCondLst>
                                  <p:childTnLst>
                                    <p:animEffect transition="out" filter="wipe(down)">
                                      <p:cBhvr>
                                        <p:cTn id="26" dur="500"/>
                                        <p:tgtEl>
                                          <p:spTgt spid="14"/>
                                        </p:tgtEl>
                                      </p:cBhvr>
                                    </p:animEffect>
                                    <p:set>
                                      <p:cBhvr>
                                        <p:cTn id="27" dur="1" fill="hold">
                                          <p:stCondLst>
                                            <p:cond delay="499"/>
                                          </p:stCondLst>
                                        </p:cTn>
                                        <p:tgtEl>
                                          <p:spTgt spid="1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0" grpId="0" animBg="1"/>
      <p:bldP spid="11" grpId="0" animBg="1"/>
      <p:bldP spid="12" grpId="0" animBg="1"/>
      <p:bldP spid="1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表格 2"/>
          <p:cNvGraphicFramePr>
            <a:graphicFrameLocks noGrp="1"/>
          </p:cNvGraphicFramePr>
          <p:nvPr/>
        </p:nvGraphicFramePr>
        <p:xfrm>
          <a:off x="532326" y="1785033"/>
          <a:ext cx="8000114" cy="3688080"/>
        </p:xfrm>
        <a:graphic>
          <a:graphicData uri="http://schemas.openxmlformats.org/drawingml/2006/table">
            <a:tbl>
              <a:tblPr firstRow="1" firstCol="1" bandRow="1"/>
              <a:tblGrid>
                <a:gridCol w="439274"/>
                <a:gridCol w="2880320"/>
                <a:gridCol w="2448272"/>
                <a:gridCol w="2232248"/>
              </a:tblGrid>
              <a:tr h="0">
                <a:tc>
                  <a:txBody>
                    <a:bodyPr/>
                    <a:lstStyle/>
                    <a:p>
                      <a:pPr algn="ctr">
                        <a:spcAft>
                          <a:spcPct val="0"/>
                        </a:spcAft>
                        <a:tabLst>
                          <a:tab pos="1188085" algn="l"/>
                          <a:tab pos="2163445" algn="l"/>
                          <a:tab pos="3142615" algn="l"/>
                          <a:tab pos="4190365" algn="l"/>
                        </a:tabLst>
                      </a:pPr>
                      <a:r>
                        <a:rPr lang="en-US" sz="2200">
                          <a:solidFill>
                            <a:srgbClr val="000000"/>
                          </a:solidFill>
                          <a:effectLst/>
                          <a:latin typeface="NEU-BZ-S92"/>
                          <a:ea typeface="方正书宋_GBK" panose="03000509000000000000" pitchFamily="65" charset="-122"/>
                          <a:cs typeface="Times New Roman" panose="02020603050405020304" pitchFamily="18" charset="0"/>
                        </a:rPr>
                        <a:t> </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ct val="0"/>
                        </a:spcAft>
                        <a:tabLst>
                          <a:tab pos="1188085" algn="l"/>
                          <a:tab pos="2163445" algn="l"/>
                          <a:tab pos="3142615" algn="l"/>
                          <a:tab pos="4190365" algn="l"/>
                        </a:tabLst>
                      </a:pPr>
                      <a:r>
                        <a:rPr lang="zh-CN" sz="2200">
                          <a:solidFill>
                            <a:srgbClr val="000000"/>
                          </a:solidFill>
                          <a:effectLst/>
                          <a:latin typeface="Arial" panose="020B0604020202020204" pitchFamily="34" charset="0"/>
                          <a:ea typeface="黑体" panose="02010609060101010101" pitchFamily="2" charset="-122"/>
                          <a:cs typeface="Times New Roman" panose="02020603050405020304" pitchFamily="18" charset="0"/>
                        </a:rPr>
                        <a:t>赫鲁晓夫改革</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ct val="0"/>
                        </a:spcAft>
                        <a:tabLst>
                          <a:tab pos="1188085" algn="l"/>
                          <a:tab pos="2163445" algn="l"/>
                          <a:tab pos="3142615" algn="l"/>
                          <a:tab pos="4190365" algn="l"/>
                        </a:tabLst>
                      </a:pPr>
                      <a:r>
                        <a:rPr lang="zh-CN" sz="2200">
                          <a:solidFill>
                            <a:srgbClr val="000000"/>
                          </a:solidFill>
                          <a:effectLst/>
                          <a:latin typeface="Arial" panose="020B0604020202020204" pitchFamily="34" charset="0"/>
                          <a:ea typeface="黑体" panose="02010609060101010101" pitchFamily="2" charset="-122"/>
                          <a:cs typeface="Times New Roman" panose="02020603050405020304" pitchFamily="18" charset="0"/>
                        </a:rPr>
                        <a:t>勃列日涅夫改革</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ct val="0"/>
                        </a:spcAft>
                        <a:tabLst>
                          <a:tab pos="1188085" algn="l"/>
                          <a:tab pos="2163445" algn="l"/>
                          <a:tab pos="3142615" algn="l"/>
                          <a:tab pos="4190365" algn="l"/>
                        </a:tabLst>
                      </a:pPr>
                      <a:r>
                        <a:rPr lang="zh-CN" sz="2200">
                          <a:solidFill>
                            <a:srgbClr val="000000"/>
                          </a:solidFill>
                          <a:effectLst/>
                          <a:latin typeface="Arial" panose="020B0604020202020204" pitchFamily="34" charset="0"/>
                          <a:ea typeface="黑体" panose="02010609060101010101" pitchFamily="2" charset="-122"/>
                          <a:cs typeface="Times New Roman" panose="02020603050405020304" pitchFamily="18" charset="0"/>
                        </a:rPr>
                        <a:t>戈尔巴乔夫改革</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gn="just">
                        <a:spcAft>
                          <a:spcPct val="0"/>
                        </a:spcAft>
                        <a:tabLst>
                          <a:tab pos="1188085" algn="l"/>
                          <a:tab pos="2163445" algn="l"/>
                          <a:tab pos="3142615" algn="l"/>
                          <a:tab pos="4190365" algn="l"/>
                        </a:tabLst>
                      </a:pPr>
                      <a:r>
                        <a:rPr lang="zh-CN" sz="2200">
                          <a:solidFill>
                            <a:srgbClr val="000000"/>
                          </a:solidFill>
                          <a:effectLst/>
                          <a:latin typeface="Arial" panose="020B0604020202020204" pitchFamily="34" charset="0"/>
                          <a:ea typeface="黑体" panose="02010609060101010101" pitchFamily="2" charset="-122"/>
                          <a:cs typeface="Times New Roman" panose="02020603050405020304" pitchFamily="18" charset="0"/>
                        </a:rPr>
                        <a:t>评价</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ct val="0"/>
                        </a:spcAft>
                        <a:tabLst>
                          <a:tab pos="1188085" algn="l"/>
                          <a:tab pos="2163445" algn="l"/>
                          <a:tab pos="3142615" algn="l"/>
                          <a:tab pos="4190365" algn="l"/>
                        </a:tabLst>
                      </a:pPr>
                      <a:r>
                        <a:rPr lang="zh-CN" sz="2200">
                          <a:solidFill>
                            <a:srgbClr val="000000"/>
                          </a:solidFill>
                          <a:effectLst/>
                          <a:latin typeface="NEU-BZ-S92"/>
                          <a:ea typeface="宋体" panose="02010600030101010101" pitchFamily="2" charset="-122"/>
                          <a:cs typeface="宋体" panose="02010600030101010101" pitchFamily="2" charset="-122"/>
                        </a:rPr>
                        <a:t>①</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注入某些市场经济成分</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取得了一些成效</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推进了农业的发展</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耕地面积和粮食产量有所增加</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u="sng">
                          <a:solidFill>
                            <a:srgbClr val="FF0000"/>
                          </a:solidFill>
                          <a:effectLst/>
                          <a:uFill>
                            <a:solidFill>
                              <a:srgbClr val="000000"/>
                            </a:solidFill>
                          </a:uFill>
                          <a:latin typeface="Times New Roman" panose="02020603050405020304" pitchFamily="18" charset="0"/>
                          <a:ea typeface="宋体" panose="02010600030101010101" pitchFamily="2" charset="-122"/>
                          <a:cs typeface="Times New Roman" panose="02020603050405020304" pitchFamily="18" charset="0"/>
                        </a:rPr>
                        <a:t>市场调节</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年成功发射了世界上第一颗人造地球卫星</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p>
                      <a:pPr algn="just">
                        <a:spcAft>
                          <a:spcPct val="0"/>
                        </a:spcAft>
                        <a:tabLst>
                          <a:tab pos="1188085" algn="l"/>
                          <a:tab pos="2163445" algn="l"/>
                          <a:tab pos="3142615" algn="l"/>
                          <a:tab pos="4190365" algn="l"/>
                        </a:tabLst>
                      </a:pPr>
                      <a:r>
                        <a:rPr lang="zh-CN" sz="2200">
                          <a:solidFill>
                            <a:srgbClr val="000000"/>
                          </a:solidFill>
                          <a:effectLst/>
                          <a:latin typeface="NEU-BZ-S92"/>
                          <a:ea typeface="宋体" panose="02010600030101010101" pitchFamily="2" charset="-122"/>
                          <a:cs typeface="宋体" panose="02010600030101010101" pitchFamily="2" charset="-122"/>
                        </a:rPr>
                        <a:t>②</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改革没有突破计划经济体制</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国民经济比例仍然严重失调</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ct val="0"/>
                        </a:spcAft>
                        <a:tabLst>
                          <a:tab pos="1188085" algn="l"/>
                          <a:tab pos="2163445" algn="l"/>
                          <a:tab pos="3142615" algn="l"/>
                          <a:tab pos="4190365" algn="l"/>
                        </a:tabLst>
                      </a:pPr>
                      <a:r>
                        <a:rPr lang="zh-CN" sz="2200">
                          <a:solidFill>
                            <a:srgbClr val="000000"/>
                          </a:solidFill>
                          <a:effectLst/>
                          <a:latin typeface="NEU-BZ-S92"/>
                          <a:ea typeface="宋体" panose="02010600030101010101" pitchFamily="2" charset="-122"/>
                          <a:cs typeface="宋体" panose="02010600030101010101" pitchFamily="2" charset="-122"/>
                        </a:rPr>
                        <a:t>①</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改革只是对传统体制的修修补补</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效果有限</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p>
                      <a:pPr algn="just">
                        <a:spcAft>
                          <a:spcPct val="0"/>
                        </a:spcAft>
                        <a:tabLst>
                          <a:tab pos="1188085" algn="l"/>
                          <a:tab pos="2163445" algn="l"/>
                          <a:tab pos="3142615" algn="l"/>
                          <a:tab pos="4190365" algn="l"/>
                        </a:tabLst>
                      </a:pPr>
                      <a:r>
                        <a:rPr lang="zh-CN" sz="2200">
                          <a:solidFill>
                            <a:srgbClr val="000000"/>
                          </a:solidFill>
                          <a:effectLst/>
                          <a:latin typeface="NEU-BZ-S92"/>
                          <a:ea typeface="宋体" panose="02010600030101010101" pitchFamily="2" charset="-122"/>
                          <a:cs typeface="宋体" panose="02010600030101010101" pitchFamily="2" charset="-122"/>
                        </a:rPr>
                        <a:t>②</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执政后期</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热衷于树立</a:t>
                      </a:r>
                      <a:r>
                        <a:rPr lang="zh-CN" sz="2200" u="sng">
                          <a:solidFill>
                            <a:srgbClr val="FF0000"/>
                          </a:solidFill>
                          <a:effectLst/>
                          <a:uFill>
                            <a:solidFill>
                              <a:srgbClr val="000000"/>
                            </a:solidFill>
                          </a:uFill>
                          <a:latin typeface="Times New Roman" panose="02020603050405020304" pitchFamily="18" charset="0"/>
                          <a:ea typeface="宋体" panose="02010600030101010101" pitchFamily="2" charset="-122"/>
                          <a:cs typeface="Times New Roman" panose="02020603050405020304" pitchFamily="18" charset="0"/>
                        </a:rPr>
                        <a:t>多元化</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专制作风日趋严重</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各项工作缺乏活力</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社会矛盾丛生</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发展缓慢</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ct val="0"/>
                        </a:spcAft>
                        <a:tabLst>
                          <a:tab pos="1188085" algn="l"/>
                          <a:tab pos="2163445" algn="l"/>
                          <a:tab pos="3142615" algn="l"/>
                          <a:tab pos="4190365" algn="l"/>
                        </a:tabLst>
                      </a:pPr>
                      <a:r>
                        <a:rPr lang="zh-CN" sz="2200">
                          <a:solidFill>
                            <a:srgbClr val="000000"/>
                          </a:solidFill>
                          <a:effectLst/>
                          <a:latin typeface="NEU-BZ-S92"/>
                          <a:ea typeface="宋体" panose="02010600030101010101" pitchFamily="2" charset="-122"/>
                          <a:cs typeface="宋体" panose="02010600030101010101" pitchFamily="2" charset="-122"/>
                        </a:rPr>
                        <a:t>①</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经济改革收效甚微</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p>
                      <a:pPr algn="just">
                        <a:spcAft>
                          <a:spcPct val="0"/>
                        </a:spcAft>
                        <a:tabLst>
                          <a:tab pos="1188085" algn="l"/>
                          <a:tab pos="2163445" algn="l"/>
                          <a:tab pos="3142615" algn="l"/>
                          <a:tab pos="4190365" algn="l"/>
                        </a:tabLst>
                      </a:pPr>
                      <a:r>
                        <a:rPr lang="zh-CN" sz="2200">
                          <a:solidFill>
                            <a:srgbClr val="000000"/>
                          </a:solidFill>
                          <a:effectLst/>
                          <a:latin typeface="NEU-BZ-S92"/>
                          <a:ea typeface="宋体" panose="02010600030101010101" pitchFamily="2" charset="-122"/>
                          <a:cs typeface="宋体" panose="02010600030101010101" pitchFamily="2" charset="-122"/>
                        </a:rPr>
                        <a:t>②</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政治改革造成思想混乱</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u="sng">
                          <a:solidFill>
                            <a:srgbClr val="FF0000"/>
                          </a:solidFill>
                          <a:effectLst/>
                          <a:uFill>
                            <a:solidFill>
                              <a:srgbClr val="000000"/>
                            </a:solidFill>
                          </a:uFill>
                          <a:latin typeface="Times New Roman" panose="02020603050405020304" pitchFamily="18" charset="0"/>
                          <a:ea typeface="宋体" panose="02010600030101010101" pitchFamily="2" charset="-122"/>
                          <a:cs typeface="Times New Roman" panose="02020603050405020304" pitchFamily="18" charset="0"/>
                        </a:rPr>
                        <a:t>民族分裂主义</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兴起</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最终导致苏联解体</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4" name="矩形 3"/>
          <p:cNvSpPr/>
          <p:nvPr/>
        </p:nvSpPr>
        <p:spPr>
          <a:xfrm>
            <a:off x="2040397" y="3469835"/>
            <a:ext cx="1149252" cy="2880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矩形 4"/>
          <p:cNvSpPr/>
          <p:nvPr/>
        </p:nvSpPr>
        <p:spPr>
          <a:xfrm>
            <a:off x="4469548" y="3798168"/>
            <a:ext cx="846436" cy="2880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p:cNvSpPr/>
          <p:nvPr/>
        </p:nvSpPr>
        <p:spPr>
          <a:xfrm>
            <a:off x="7626780" y="3802732"/>
            <a:ext cx="846436" cy="2880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6372200" y="4142184"/>
            <a:ext cx="846436" cy="2880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ransition spd="slow">
    <p:cut thruBlk="1"/>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xit" presetSubtype="4" fill="hold" grpId="0" nodeType="clickEffect">
                                  <p:stCondLst>
                                    <p:cond delay="0"/>
                                  </p:stCondLst>
                                  <p:childTnLst>
                                    <p:animEffect transition="out" filter="wipe(down)">
                                      <p:cBhvr>
                                        <p:cTn id="6" dur="500"/>
                                        <p:tgtEl>
                                          <p:spTgt spid="4"/>
                                        </p:tgtEl>
                                      </p:cBhvr>
                                    </p:animEffect>
                                    <p:set>
                                      <p:cBhvr>
                                        <p:cTn id="7" dur="1" fill="hold">
                                          <p:stCondLst>
                                            <p:cond delay="499"/>
                                          </p:stCondLst>
                                        </p:cTn>
                                        <p:tgtEl>
                                          <p:spTgt spid="4"/>
                                        </p:tgtEl>
                                        <p:attrNameLst>
                                          <p:attrName>style.visibility</p:attrName>
                                        </p:attrNameLst>
                                      </p:cBhvr>
                                      <p:to>
                                        <p:strVal val="hidden"/>
                                      </p:to>
                                    </p:set>
                                  </p:childTnLst>
                                </p:cTn>
                              </p:par>
                            </p:childTnLst>
                          </p:cTn>
                        </p:par>
                      </p:childTnLst>
                    </p:cTn>
                  </p:par>
                  <p:par>
                    <p:cTn id="8" fill="hold" nodeType="clickPar">
                      <p:stCondLst>
                        <p:cond delay="indefinite"/>
                      </p:stCondLst>
                      <p:childTnLst>
                        <p:par>
                          <p:cTn id="9" fill="hold" nodeType="afterGroup">
                            <p:stCondLst>
                              <p:cond delay="0"/>
                            </p:stCondLst>
                            <p:childTnLst>
                              <p:par>
                                <p:cTn id="10" presetID="22" presetClass="exit" presetSubtype="4" fill="hold" grpId="0" nodeType="clickEffect">
                                  <p:stCondLst>
                                    <p:cond delay="0"/>
                                  </p:stCondLst>
                                  <p:childTnLst>
                                    <p:animEffect transition="out" filter="wipe(down)">
                                      <p:cBhvr>
                                        <p:cTn id="11" dur="500"/>
                                        <p:tgtEl>
                                          <p:spTgt spid="5"/>
                                        </p:tgtEl>
                                      </p:cBhvr>
                                    </p:animEffect>
                                    <p:set>
                                      <p:cBhvr>
                                        <p:cTn id="12" dur="1" fill="hold">
                                          <p:stCondLst>
                                            <p:cond delay="499"/>
                                          </p:stCondLst>
                                        </p:cTn>
                                        <p:tgtEl>
                                          <p:spTgt spid="5"/>
                                        </p:tgtEl>
                                        <p:attrNameLst>
                                          <p:attrName>style.visibility</p:attrName>
                                        </p:attrNameLst>
                                      </p:cBhvr>
                                      <p:to>
                                        <p:strVal val="hidden"/>
                                      </p:to>
                                    </p:set>
                                  </p:childTnLst>
                                </p:cTn>
                              </p:par>
                            </p:childTnLst>
                          </p:cTn>
                        </p:par>
                      </p:childTnLst>
                    </p:cTn>
                  </p:par>
                  <p:par>
                    <p:cTn id="13" fill="hold" nodeType="clickPar">
                      <p:stCondLst>
                        <p:cond delay="indefinite"/>
                      </p:stCondLst>
                      <p:childTnLst>
                        <p:par>
                          <p:cTn id="14" fill="hold" nodeType="afterGroup">
                            <p:stCondLst>
                              <p:cond delay="0"/>
                            </p:stCondLst>
                            <p:childTnLst>
                              <p:par>
                                <p:cTn id="15" presetID="22" presetClass="exit" presetSubtype="4" fill="hold" grpId="0" nodeType="clickEffect">
                                  <p:stCondLst>
                                    <p:cond delay="0"/>
                                  </p:stCondLst>
                                  <p:childTnLst>
                                    <p:animEffect transition="out" filter="wipe(down)">
                                      <p:cBhvr>
                                        <p:cTn id="16" dur="500"/>
                                        <p:tgtEl>
                                          <p:spTgt spid="6"/>
                                        </p:tgtEl>
                                      </p:cBhvr>
                                    </p:animEffect>
                                    <p:set>
                                      <p:cBhvr>
                                        <p:cTn id="17" dur="1" fill="hold">
                                          <p:stCondLst>
                                            <p:cond delay="499"/>
                                          </p:stCondLst>
                                        </p:cTn>
                                        <p:tgtEl>
                                          <p:spTgt spid="6"/>
                                        </p:tgtEl>
                                        <p:attrNameLst>
                                          <p:attrName>style.visibility</p:attrName>
                                        </p:attrNameLst>
                                      </p:cBhvr>
                                      <p:to>
                                        <p:strVal val="hidden"/>
                                      </p:to>
                                    </p:set>
                                  </p:childTnLst>
                                </p:cTn>
                              </p:par>
                              <p:par>
                                <p:cTn id="18" presetID="22" presetClass="exit" presetSubtype="4" fill="hold" grpId="0" nodeType="withEffect">
                                  <p:stCondLst>
                                    <p:cond delay="0"/>
                                  </p:stCondLst>
                                  <p:childTnLst>
                                    <p:animEffect transition="out" filter="wipe(down)">
                                      <p:cBhvr>
                                        <p:cTn id="19" dur="500"/>
                                        <p:tgtEl>
                                          <p:spTgt spid="7"/>
                                        </p:tgtEl>
                                      </p:cBhvr>
                                    </p:animEffect>
                                    <p:set>
                                      <p:cBhvr>
                                        <p:cTn id="20" dur="1" fill="hold">
                                          <p:stCondLst>
                                            <p:cond delay="499"/>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a:spLocks noChangeAspect="1"/>
          </p:cNvSpPr>
          <p:nvPr/>
        </p:nvSpPr>
        <p:spPr>
          <a:xfrm>
            <a:off x="508000" y="2919864"/>
            <a:ext cx="8128000" cy="1272271"/>
          </a:xfrm>
          <a:prstGeom prst="rect">
            <a:avLst/>
          </a:prstGeom>
        </p:spPr>
        <p:txBody>
          <a:bodyPr>
            <a:spAutoFit/>
          </a:bodyPr>
          <a:lstStyle/>
          <a:p>
            <a:pPr>
              <a:lnSpc>
                <a:spcPct val="120000"/>
              </a:lnSpc>
              <a:spcAft>
                <a:spcPct val="0"/>
              </a:spcAft>
              <a:tabLst>
                <a:tab pos="1188085" algn="l"/>
                <a:tab pos="2163445" algn="l"/>
                <a:tab pos="3142615" algn="l"/>
                <a:tab pos="4190365" algn="l"/>
              </a:tabLst>
            </a:pP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易错提醒</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赫鲁晓夫改革失败的原因是多方面的</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如没有结合国情</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缺乏实事求是的精神</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急于求成</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缺乏正确的指导思想</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理论上准备不足</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没有从根本上破除苏联模式等。</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p:transition spd="slow">
    <p:cut thruBlk="1"/>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a:spLocks noChangeAspect="1"/>
          </p:cNvSpPr>
          <p:nvPr/>
        </p:nvSpPr>
        <p:spPr>
          <a:xfrm>
            <a:off x="508000" y="2513599"/>
            <a:ext cx="8128000" cy="2084801"/>
          </a:xfrm>
          <a:prstGeom prst="rect">
            <a:avLst/>
          </a:prstGeom>
        </p:spPr>
        <p:txBody>
          <a:bodyPr>
            <a:spAutoFit/>
          </a:bodyPr>
          <a:lstStyle/>
          <a:p>
            <a:pPr>
              <a:lnSpc>
                <a:spcPct val="120000"/>
              </a:lnSpc>
              <a:spcAft>
                <a:spcPct val="0"/>
              </a:spcAft>
              <a:tabLst>
                <a:tab pos="1188085" algn="l"/>
                <a:tab pos="2163445" algn="l"/>
                <a:tab pos="3142615" algn="l"/>
                <a:tab pos="4190365" algn="l"/>
              </a:tabLst>
            </a:pPr>
            <a:r>
              <a:rPr lang="en-US" altLang="zh-CN" sz="2200" b="1">
                <a:solidFill>
                  <a:srgbClr val="000000"/>
                </a:solidFill>
                <a:latin typeface="Times New Roman" panose="02020603050405020304" pitchFamily="18" charset="0"/>
                <a:cs typeface="Times New Roman" panose="02020603050405020304" pitchFamily="18" charset="0"/>
              </a:rPr>
              <a:t>3</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苏联的解体</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lgn="l"/>
                <a:tab pos="2163445" algn="l"/>
                <a:tab pos="3142615" algn="l"/>
                <a:tab pos="4190365" algn="l"/>
              </a:tabLst>
            </a:pPr>
            <a:r>
              <a:rPr lang="en-US" altLang="zh-CN" sz="2200">
                <a:solidFill>
                  <a:srgbClr val="000000"/>
                </a:solidFill>
                <a:latin typeface="Times New Roman" panose="02020603050405020304" pitchFamily="18" charset="0"/>
                <a:cs typeface="Times New Roman" panose="02020603050405020304" pitchFamily="18" charset="0"/>
              </a:rPr>
              <a:t>(1)</a:t>
            </a:r>
            <a:r>
              <a:rPr lang="zh-CN" altLang="zh-CN" sz="2200">
                <a:solidFill>
                  <a:srgbClr val="000000"/>
                </a:solidFill>
                <a:latin typeface="Times New Roman" panose="02020603050405020304" pitchFamily="18" charset="0"/>
                <a:cs typeface="Times New Roman" panose="02020603050405020304" pitchFamily="18" charset="0"/>
              </a:rPr>
              <a:t>加盟共和国纷纷独立</a:t>
            </a:r>
            <a:r>
              <a:rPr lang="en-US" altLang="zh-CN" sz="2200">
                <a:solidFill>
                  <a:srgbClr val="000000"/>
                </a:solidFill>
                <a:latin typeface="Times New Roman" panose="02020603050405020304" pitchFamily="18" charset="0"/>
                <a:cs typeface="Times New Roman" panose="02020603050405020304" pitchFamily="18" charset="0"/>
              </a:rPr>
              <a:t>:1990</a:t>
            </a:r>
            <a:r>
              <a:rPr lang="zh-CN" altLang="zh-CN" sz="2200">
                <a:solidFill>
                  <a:srgbClr val="000000"/>
                </a:solidFill>
                <a:latin typeface="Times New Roman" panose="02020603050405020304" pitchFamily="18" charset="0"/>
                <a:cs typeface="Times New Roman" panose="02020603050405020304" pitchFamily="18" charset="0"/>
              </a:rPr>
              <a:t>年</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u="sng">
                <a:solidFill>
                  <a:srgbClr val="FF0000"/>
                </a:solidFill>
                <a:uFill>
                  <a:solidFill>
                    <a:srgbClr val="000000"/>
                  </a:solidFill>
                </a:uFill>
                <a:latin typeface="Times New Roman" panose="02020603050405020304" pitchFamily="18" charset="0"/>
                <a:cs typeface="Times New Roman" panose="02020603050405020304" pitchFamily="18" charset="0"/>
              </a:rPr>
              <a:t>立陶宛</a:t>
            </a:r>
            <a:r>
              <a:rPr lang="zh-CN" altLang="zh-CN" sz="2200">
                <a:solidFill>
                  <a:srgbClr val="000000"/>
                </a:solidFill>
                <a:latin typeface="Times New Roman" panose="02020603050405020304" pitchFamily="18" charset="0"/>
                <a:cs typeface="Times New Roman" panose="02020603050405020304" pitchFamily="18" charset="0"/>
              </a:rPr>
              <a:t>率先独立。随后</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俄罗斯发表主权宣言</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其他加盟共和国也纷纷效仿。</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lgn="l"/>
                <a:tab pos="2163445" algn="l"/>
                <a:tab pos="3142615" algn="l"/>
                <a:tab pos="4190365" algn="l"/>
              </a:tabLst>
            </a:pPr>
            <a:r>
              <a:rPr lang="en-US" altLang="zh-CN" sz="2200">
                <a:solidFill>
                  <a:srgbClr val="000000"/>
                </a:solidFill>
                <a:latin typeface="Times New Roman" panose="02020603050405020304" pitchFamily="18" charset="0"/>
                <a:cs typeface="Times New Roman" panose="02020603050405020304" pitchFamily="18" charset="0"/>
              </a:rPr>
              <a:t>(2)</a:t>
            </a:r>
            <a:r>
              <a:rPr lang="zh-CN" altLang="zh-CN" sz="2200">
                <a:solidFill>
                  <a:srgbClr val="000000"/>
                </a:solidFill>
                <a:latin typeface="Times New Roman" panose="02020603050405020304" pitchFamily="18" charset="0"/>
                <a:cs typeface="Times New Roman" panose="02020603050405020304" pitchFamily="18" charset="0"/>
              </a:rPr>
              <a:t>苏联解体</a:t>
            </a:r>
            <a:r>
              <a:rPr lang="en-US" altLang="zh-CN" sz="2200">
                <a:solidFill>
                  <a:srgbClr val="000000"/>
                </a:solidFill>
                <a:latin typeface="Times New Roman" panose="02020603050405020304" pitchFamily="18" charset="0"/>
                <a:cs typeface="Times New Roman" panose="02020603050405020304" pitchFamily="18" charset="0"/>
              </a:rPr>
              <a:t>:</a:t>
            </a:r>
            <a:r>
              <a:rPr lang="en-US" altLang="zh-CN" sz="2200" u="sng">
                <a:solidFill>
                  <a:srgbClr val="FF0000"/>
                </a:solidFill>
                <a:uFill>
                  <a:solidFill>
                    <a:srgbClr val="000000"/>
                  </a:solidFill>
                </a:uFill>
                <a:latin typeface="Times New Roman" panose="02020603050405020304" pitchFamily="18" charset="0"/>
                <a:cs typeface="Times New Roman" panose="02020603050405020304" pitchFamily="18" charset="0"/>
              </a:rPr>
              <a:t>1991</a:t>
            </a:r>
            <a:r>
              <a:rPr lang="zh-CN" altLang="zh-CN" sz="2200">
                <a:solidFill>
                  <a:srgbClr val="000000"/>
                </a:solidFill>
                <a:latin typeface="Times New Roman" panose="02020603050405020304" pitchFamily="18" charset="0"/>
                <a:cs typeface="Times New Roman" panose="02020603050405020304" pitchFamily="18" charset="0"/>
              </a:rPr>
              <a:t>年</a:t>
            </a:r>
            <a:r>
              <a:rPr lang="en-US" altLang="zh-CN" sz="2200">
                <a:solidFill>
                  <a:srgbClr val="000000"/>
                </a:solidFill>
                <a:latin typeface="Times New Roman" panose="02020603050405020304" pitchFamily="18" charset="0"/>
                <a:cs typeface="Times New Roman" panose="02020603050405020304" pitchFamily="18" charset="0"/>
              </a:rPr>
              <a:t>8</a:t>
            </a:r>
            <a:r>
              <a:rPr lang="zh-CN" altLang="zh-CN" sz="2200">
                <a:solidFill>
                  <a:srgbClr val="000000"/>
                </a:solidFill>
                <a:latin typeface="Times New Roman" panose="02020603050405020304" pitchFamily="18" charset="0"/>
                <a:cs typeface="Times New Roman" panose="02020603050405020304" pitchFamily="18" charset="0"/>
              </a:rPr>
              <a:t>月</a:t>
            </a:r>
            <a:r>
              <a:rPr lang="en-US" altLang="zh-CN" sz="2200">
                <a:solidFill>
                  <a:srgbClr val="000000"/>
                </a:solidFill>
                <a:latin typeface="Times New Roman" panose="02020603050405020304" pitchFamily="18" charset="0"/>
                <a:cs typeface="Times New Roman" panose="02020603050405020304" pitchFamily="18" charset="0"/>
              </a:rPr>
              <a:t>19</a:t>
            </a:r>
            <a:r>
              <a:rPr lang="zh-CN" altLang="zh-CN" sz="2200">
                <a:solidFill>
                  <a:srgbClr val="000000"/>
                </a:solidFill>
                <a:latin typeface="Times New Roman" panose="02020603050405020304" pitchFamily="18" charset="0"/>
                <a:cs typeface="Times New Roman" panose="02020603050405020304" pitchFamily="18" charset="0"/>
              </a:rPr>
              <a:t>日</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几位苏联领导人发动政变</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试图阻止苏联分裂</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很快失败。同年</a:t>
            </a:r>
            <a:r>
              <a:rPr lang="en-US" altLang="zh-CN" sz="2200">
                <a:solidFill>
                  <a:srgbClr val="000000"/>
                </a:solidFill>
                <a:latin typeface="Times New Roman" panose="02020603050405020304" pitchFamily="18" charset="0"/>
                <a:cs typeface="Times New Roman" panose="02020603050405020304" pitchFamily="18" charset="0"/>
              </a:rPr>
              <a:t>12</a:t>
            </a:r>
            <a:r>
              <a:rPr lang="zh-CN" altLang="zh-CN" sz="2200">
                <a:solidFill>
                  <a:srgbClr val="000000"/>
                </a:solidFill>
                <a:latin typeface="Times New Roman" panose="02020603050405020304" pitchFamily="18" charset="0"/>
                <a:cs typeface="Times New Roman" panose="02020603050405020304" pitchFamily="18" charset="0"/>
              </a:rPr>
              <a:t>月</a:t>
            </a:r>
            <a:r>
              <a:rPr lang="en-US" altLang="zh-CN" sz="2200">
                <a:solidFill>
                  <a:srgbClr val="000000"/>
                </a:solidFill>
                <a:latin typeface="Times New Roman" panose="02020603050405020304" pitchFamily="18" charset="0"/>
                <a:cs typeface="Times New Roman" panose="02020603050405020304" pitchFamily="18" charset="0"/>
              </a:rPr>
              <a:t>26</a:t>
            </a:r>
            <a:r>
              <a:rPr lang="zh-CN" altLang="zh-CN" sz="2200">
                <a:solidFill>
                  <a:srgbClr val="000000"/>
                </a:solidFill>
                <a:latin typeface="Times New Roman" panose="02020603050405020304" pitchFamily="18" charset="0"/>
                <a:cs typeface="Times New Roman" panose="02020603050405020304" pitchFamily="18" charset="0"/>
              </a:rPr>
              <a:t>日</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苏联解体。</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
        <p:nvSpPr>
          <p:cNvPr id="3" name="矩形 2"/>
          <p:cNvSpPr/>
          <p:nvPr/>
        </p:nvSpPr>
        <p:spPr>
          <a:xfrm>
            <a:off x="4427984" y="2996952"/>
            <a:ext cx="846436" cy="2880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a:xfrm>
            <a:off x="2123728" y="3789040"/>
            <a:ext cx="578127" cy="2880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ransition spd="slow">
    <p:cut thruBlk="1"/>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xit" presetSubtype="4" fill="hold" grpId="0" nodeType="clickEffect">
                                  <p:stCondLst>
                                    <p:cond delay="0"/>
                                  </p:stCondLst>
                                  <p:childTnLst>
                                    <p:animEffect transition="out" filter="wipe(down)">
                                      <p:cBhvr>
                                        <p:cTn id="6" dur="500"/>
                                        <p:tgtEl>
                                          <p:spTgt spid="3"/>
                                        </p:tgtEl>
                                      </p:cBhvr>
                                    </p:animEffect>
                                    <p:set>
                                      <p:cBhvr>
                                        <p:cTn id="7" dur="1" fill="hold">
                                          <p:stCondLst>
                                            <p:cond delay="499"/>
                                          </p:stCondLst>
                                        </p:cTn>
                                        <p:tgtEl>
                                          <p:spTgt spid="3"/>
                                        </p:tgtEl>
                                        <p:attrNameLst>
                                          <p:attrName>style.visibility</p:attrName>
                                        </p:attrNameLst>
                                      </p:cBhvr>
                                      <p:to>
                                        <p:strVal val="hidden"/>
                                      </p:to>
                                    </p:set>
                                  </p:childTnLst>
                                </p:cTn>
                              </p:par>
                            </p:childTnLst>
                          </p:cTn>
                        </p:par>
                      </p:childTnLst>
                    </p:cTn>
                  </p:par>
                  <p:par>
                    <p:cTn id="8" fill="hold" nodeType="clickPar">
                      <p:stCondLst>
                        <p:cond delay="indefinite"/>
                      </p:stCondLst>
                      <p:childTnLst>
                        <p:par>
                          <p:cTn id="9" fill="hold" nodeType="afterGroup">
                            <p:stCondLst>
                              <p:cond delay="0"/>
                            </p:stCondLst>
                            <p:childTnLst>
                              <p:par>
                                <p:cTn id="10" presetID="22" presetClass="exit" presetSubtype="4" fill="hold" grpId="0" nodeType="clickEffect">
                                  <p:stCondLst>
                                    <p:cond delay="0"/>
                                  </p:stCondLst>
                                  <p:childTnLst>
                                    <p:animEffect transition="out" filter="wipe(down)">
                                      <p:cBhvr>
                                        <p:cTn id="11" dur="500"/>
                                        <p:tgtEl>
                                          <p:spTgt spid="4"/>
                                        </p:tgtEl>
                                      </p:cBhvr>
                                    </p:animEffect>
                                    <p:set>
                                      <p:cBhvr>
                                        <p:cTn id="12" dur="1" fill="hold">
                                          <p:stCondLst>
                                            <p:cond delay="4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a:spLocks noChangeAspect="1"/>
          </p:cNvSpPr>
          <p:nvPr/>
        </p:nvSpPr>
        <p:spPr>
          <a:xfrm>
            <a:off x="508000" y="2310467"/>
            <a:ext cx="8128000" cy="2491067"/>
          </a:xfrm>
          <a:prstGeom prst="rect">
            <a:avLst/>
          </a:prstGeom>
        </p:spPr>
        <p:txBody>
          <a:bodyPr>
            <a:spAutoFit/>
          </a:bodyPr>
          <a:lstStyle/>
          <a:p>
            <a:pPr>
              <a:lnSpc>
                <a:spcPct val="120000"/>
              </a:lnSpc>
              <a:spcAft>
                <a:spcPct val="0"/>
              </a:spcAft>
              <a:tabLst>
                <a:tab pos="1188085" algn="l"/>
                <a:tab pos="2163445" algn="l"/>
                <a:tab pos="3142615" algn="l"/>
                <a:tab pos="4190365" algn="l"/>
              </a:tabLst>
            </a:pP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二、东欧的社会主义建设、改革和剧变</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lgn="l"/>
                <a:tab pos="2163445" algn="l"/>
                <a:tab pos="3142615" algn="l"/>
                <a:tab pos="4190365" algn="l"/>
              </a:tabLst>
            </a:pPr>
            <a:r>
              <a:rPr lang="en-US" altLang="zh-CN" sz="2200" b="1">
                <a:solidFill>
                  <a:srgbClr val="000000"/>
                </a:solidFill>
                <a:latin typeface="Times New Roman" panose="02020603050405020304" pitchFamily="18" charset="0"/>
                <a:cs typeface="Times New Roman" panose="02020603050405020304" pitchFamily="18" charset="0"/>
              </a:rPr>
              <a:t>1</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社会主义建设</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lgn="l"/>
                <a:tab pos="2163445" algn="l"/>
                <a:tab pos="3142615" algn="l"/>
                <a:tab pos="4190365" algn="l"/>
              </a:tabLst>
            </a:pPr>
            <a:r>
              <a:rPr lang="en-US" altLang="zh-CN" sz="2200">
                <a:solidFill>
                  <a:srgbClr val="000000"/>
                </a:solidFill>
                <a:latin typeface="Times New Roman" panose="02020603050405020304" pitchFamily="18" charset="0"/>
                <a:cs typeface="Times New Roman" panose="02020603050405020304" pitchFamily="18" charset="0"/>
              </a:rPr>
              <a:t>(1)</a:t>
            </a:r>
            <a:r>
              <a:rPr lang="zh-CN" altLang="zh-CN" sz="2200">
                <a:solidFill>
                  <a:srgbClr val="000000"/>
                </a:solidFill>
                <a:latin typeface="Times New Roman" panose="02020603050405020304" pitchFamily="18" charset="0"/>
                <a:cs typeface="Times New Roman" panose="02020603050405020304" pitchFamily="18" charset="0"/>
              </a:rPr>
              <a:t>成就</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第二次世界大战胜利前后</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东欧各国人民在苏联的帮助下建立了一系列</a:t>
            </a:r>
            <a:r>
              <a:rPr lang="zh-CN" altLang="zh-CN" sz="2200" u="sng">
                <a:solidFill>
                  <a:srgbClr val="FF0000"/>
                </a:solidFill>
                <a:uFill>
                  <a:solidFill>
                    <a:srgbClr val="000000"/>
                  </a:solidFill>
                </a:uFill>
                <a:latin typeface="Times New Roman" panose="02020603050405020304" pitchFamily="18" charset="0"/>
                <a:cs typeface="Times New Roman" panose="02020603050405020304" pitchFamily="18" charset="0"/>
              </a:rPr>
              <a:t>人民民主</a:t>
            </a:r>
            <a:r>
              <a:rPr lang="zh-CN" altLang="zh-CN" sz="2200">
                <a:solidFill>
                  <a:srgbClr val="000000"/>
                </a:solidFill>
                <a:latin typeface="Times New Roman" panose="02020603050405020304" pitchFamily="18" charset="0"/>
                <a:cs typeface="Times New Roman" panose="02020603050405020304" pitchFamily="18" charset="0"/>
              </a:rPr>
              <a:t>国家</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并着手恢复经济</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提高了人民生活水平和教育水平。</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lgn="l"/>
                <a:tab pos="2163445" algn="l"/>
                <a:tab pos="3142615" algn="l"/>
                <a:tab pos="4190365" algn="l"/>
              </a:tabLst>
            </a:pPr>
            <a:r>
              <a:rPr lang="en-US" altLang="zh-CN" sz="2200">
                <a:solidFill>
                  <a:srgbClr val="000000"/>
                </a:solidFill>
                <a:latin typeface="Times New Roman" panose="02020603050405020304" pitchFamily="18" charset="0"/>
                <a:cs typeface="Times New Roman" panose="02020603050405020304" pitchFamily="18" charset="0"/>
              </a:rPr>
              <a:t>(2)</a:t>
            </a:r>
            <a:r>
              <a:rPr lang="zh-CN" altLang="zh-CN" sz="2200">
                <a:solidFill>
                  <a:srgbClr val="000000"/>
                </a:solidFill>
                <a:latin typeface="Times New Roman" panose="02020603050405020304" pitchFamily="18" charset="0"/>
                <a:cs typeface="Times New Roman" panose="02020603050405020304" pitchFamily="18" charset="0"/>
              </a:rPr>
              <a:t>弊端</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大多采取</a:t>
            </a:r>
            <a:r>
              <a:rPr lang="zh-CN" altLang="zh-CN" sz="2200" u="sng">
                <a:solidFill>
                  <a:srgbClr val="FF0000"/>
                </a:solidFill>
                <a:uFill>
                  <a:solidFill>
                    <a:srgbClr val="000000"/>
                  </a:solidFill>
                </a:uFill>
                <a:latin typeface="Times New Roman" panose="02020603050405020304" pitchFamily="18" charset="0"/>
                <a:cs typeface="Times New Roman" panose="02020603050405020304" pitchFamily="18" charset="0"/>
              </a:rPr>
              <a:t>苏联</a:t>
            </a:r>
            <a:r>
              <a:rPr lang="zh-CN" altLang="zh-CN" sz="2200">
                <a:solidFill>
                  <a:srgbClr val="000000"/>
                </a:solidFill>
                <a:latin typeface="Times New Roman" panose="02020603050405020304" pitchFamily="18" charset="0"/>
                <a:cs typeface="Times New Roman" panose="02020603050405020304" pitchFamily="18" charset="0"/>
              </a:rPr>
              <a:t>模式</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造成国民经济比例失调。</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
        <p:nvSpPr>
          <p:cNvPr id="3" name="矩形 2"/>
          <p:cNvSpPr/>
          <p:nvPr/>
        </p:nvSpPr>
        <p:spPr>
          <a:xfrm>
            <a:off x="2257353" y="3592272"/>
            <a:ext cx="1126607" cy="2880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a:xfrm>
            <a:off x="2699792" y="4406668"/>
            <a:ext cx="578127" cy="2880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ransition spd="slow">
    <p:cut thruBlk="1"/>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xit" presetSubtype="4" fill="hold" grpId="0" nodeType="clickEffect">
                                  <p:stCondLst>
                                    <p:cond delay="0"/>
                                  </p:stCondLst>
                                  <p:childTnLst>
                                    <p:animEffect transition="out" filter="wipe(down)">
                                      <p:cBhvr>
                                        <p:cTn id="6" dur="500"/>
                                        <p:tgtEl>
                                          <p:spTgt spid="3"/>
                                        </p:tgtEl>
                                      </p:cBhvr>
                                    </p:animEffect>
                                    <p:set>
                                      <p:cBhvr>
                                        <p:cTn id="7" dur="1" fill="hold">
                                          <p:stCondLst>
                                            <p:cond delay="499"/>
                                          </p:stCondLst>
                                        </p:cTn>
                                        <p:tgtEl>
                                          <p:spTgt spid="3"/>
                                        </p:tgtEl>
                                        <p:attrNameLst>
                                          <p:attrName>style.visibility</p:attrName>
                                        </p:attrNameLst>
                                      </p:cBhvr>
                                      <p:to>
                                        <p:strVal val="hidden"/>
                                      </p:to>
                                    </p:set>
                                  </p:childTnLst>
                                </p:cTn>
                              </p:par>
                            </p:childTnLst>
                          </p:cTn>
                        </p:par>
                      </p:childTnLst>
                    </p:cTn>
                  </p:par>
                  <p:par>
                    <p:cTn id="8" fill="hold" nodeType="clickPar">
                      <p:stCondLst>
                        <p:cond delay="indefinite"/>
                      </p:stCondLst>
                      <p:childTnLst>
                        <p:par>
                          <p:cTn id="9" fill="hold" nodeType="afterGroup">
                            <p:stCondLst>
                              <p:cond delay="0"/>
                            </p:stCondLst>
                            <p:childTnLst>
                              <p:par>
                                <p:cTn id="10" presetID="22" presetClass="exit" presetSubtype="4" fill="hold" grpId="0" nodeType="clickEffect">
                                  <p:stCondLst>
                                    <p:cond delay="0"/>
                                  </p:stCondLst>
                                  <p:childTnLst>
                                    <p:animEffect transition="out" filter="wipe(down)">
                                      <p:cBhvr>
                                        <p:cTn id="11" dur="500"/>
                                        <p:tgtEl>
                                          <p:spTgt spid="4"/>
                                        </p:tgtEl>
                                      </p:cBhvr>
                                    </p:animEffect>
                                    <p:set>
                                      <p:cBhvr>
                                        <p:cTn id="12" dur="1" fill="hold">
                                          <p:stCondLst>
                                            <p:cond delay="4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a:spLocks noChangeAspect="1"/>
          </p:cNvSpPr>
          <p:nvPr/>
        </p:nvSpPr>
        <p:spPr>
          <a:xfrm>
            <a:off x="508000" y="1196752"/>
            <a:ext cx="1603324" cy="498598"/>
          </a:xfrm>
          <a:prstGeom prst="rect">
            <a:avLst/>
          </a:prstGeom>
        </p:spPr>
        <p:txBody>
          <a:bodyPr wrap="none">
            <a:spAutoFit/>
          </a:bodyPr>
          <a:lstStyle/>
          <a:p>
            <a:pPr>
              <a:lnSpc>
                <a:spcPct val="120000"/>
              </a:lnSpc>
              <a:spcAft>
                <a:spcPct val="0"/>
              </a:spcAft>
              <a:tabLst>
                <a:tab pos="1188085" algn="l"/>
                <a:tab pos="2163445" algn="l"/>
                <a:tab pos="3142615" algn="l"/>
                <a:tab pos="4190365" algn="l"/>
              </a:tabLst>
            </a:pPr>
            <a:r>
              <a:rPr lang="en-US" altLang="zh-CN" sz="2200" b="1">
                <a:solidFill>
                  <a:srgbClr val="000000"/>
                </a:solidFill>
                <a:latin typeface="Times New Roman" panose="02020603050405020304" pitchFamily="18" charset="0"/>
                <a:cs typeface="Times New Roman" panose="02020603050405020304" pitchFamily="18" charset="0"/>
              </a:rPr>
              <a:t>2</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东欧</a:t>
            </a:r>
            <a:r>
              <a:rPr lang="zh-CN" altLang="zh-CN" sz="2200" smtClean="0">
                <a:solidFill>
                  <a:srgbClr val="000000"/>
                </a:solidFill>
                <a:latin typeface="Arial" panose="020B0604020202020204" pitchFamily="34" charset="0"/>
                <a:ea typeface="黑体" panose="02010609060101010101" pitchFamily="2" charset="-122"/>
                <a:cs typeface="Times New Roman" panose="02020603050405020304" pitchFamily="18" charset="0"/>
              </a:rPr>
              <a:t>改革</a:t>
            </a:r>
            <a:r>
              <a:rPr lang="en-US" altLang="zh-CN" sz="2200" smtClean="0">
                <a:solidFill>
                  <a:srgbClr val="000000"/>
                </a:solidFill>
                <a:latin typeface="Arial" panose="020B0604020202020204" pitchFamily="34" charset="0"/>
                <a:ea typeface="黑体" panose="02010609060101010101" pitchFamily="2" charset="-122"/>
                <a:cs typeface="Times New Roman" panose="02020603050405020304" pitchFamily="18" charset="0"/>
              </a:rPr>
              <a:t> </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graphicFrame>
        <p:nvGraphicFramePr>
          <p:cNvPr id="3" name="表格 2"/>
          <p:cNvGraphicFramePr>
            <a:graphicFrameLocks noGrp="1"/>
          </p:cNvGraphicFramePr>
          <p:nvPr/>
        </p:nvGraphicFramePr>
        <p:xfrm>
          <a:off x="508000" y="1665634"/>
          <a:ext cx="7880424" cy="3352800"/>
        </p:xfrm>
        <a:graphic>
          <a:graphicData uri="http://schemas.openxmlformats.org/drawingml/2006/table">
            <a:tbl>
              <a:tblPr firstRow="1" firstCol="1" bandRow="1"/>
              <a:tblGrid>
                <a:gridCol w="1039664"/>
                <a:gridCol w="1008112"/>
                <a:gridCol w="5832648"/>
              </a:tblGrid>
              <a:tr h="0">
                <a:tc rowSpan="2">
                  <a:txBody>
                    <a:bodyPr/>
                    <a:lstStyle/>
                    <a:p>
                      <a:pPr algn="l">
                        <a:spcAft>
                          <a:spcPct val="0"/>
                        </a:spcAft>
                        <a:tabLst>
                          <a:tab pos="1188085" algn="l"/>
                          <a:tab pos="2163445" algn="l"/>
                          <a:tab pos="3142615" algn="l"/>
                          <a:tab pos="4190365" algn="l"/>
                        </a:tabLst>
                      </a:pPr>
                      <a:r>
                        <a:rPr lang="zh-CN" sz="2200">
                          <a:solidFill>
                            <a:srgbClr val="000000"/>
                          </a:solidFill>
                          <a:effectLst/>
                          <a:latin typeface="Arial" panose="020B0604020202020204" pitchFamily="34" charset="0"/>
                          <a:ea typeface="黑体" panose="02010609060101010101" pitchFamily="2" charset="-122"/>
                          <a:cs typeface="Times New Roman" panose="02020603050405020304" pitchFamily="18" charset="0"/>
                        </a:rPr>
                        <a:t>南斯拉夫自治改革</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spcAft>
                          <a:spcPct val="0"/>
                        </a:spcAft>
                        <a:tabLst>
                          <a:tab pos="1188085" algn="l"/>
                          <a:tab pos="2163445" algn="l"/>
                          <a:tab pos="3142615" algn="l"/>
                          <a:tab pos="4190365" algn="l"/>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措施</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spcAft>
                          <a:spcPct val="0"/>
                        </a:spcAft>
                        <a:tabLst>
                          <a:tab pos="1188085" algn="l"/>
                          <a:tab pos="2163445" algn="l"/>
                          <a:tab pos="3142615" algn="l"/>
                          <a:tab pos="4190365" algn="l"/>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最早进行改革</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建立了社会主义自治制度</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通过权力下放</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调动地方、企业和群众的积极性</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vMerge="1">
                  <a:txBody>
                    <a:bodyPr/>
                    <a:lstStyle/>
                    <a:p>
                      <a:endParaRPr/>
                    </a:p>
                  </a:txBody>
                  <a:tcPr/>
                </a:tc>
                <a:tc>
                  <a:txBody>
                    <a:bodyPr/>
                    <a:lstStyle/>
                    <a:p>
                      <a:pPr algn="l">
                        <a:spcAft>
                          <a:spcPct val="0"/>
                        </a:spcAft>
                        <a:tabLst>
                          <a:tab pos="1188085" algn="l"/>
                          <a:tab pos="2163445" algn="l"/>
                          <a:tab pos="3142615" algn="l"/>
                          <a:tab pos="4190365" algn="l"/>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评价</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spcAft>
                          <a:spcPct val="0"/>
                        </a:spcAft>
                        <a:tabLst>
                          <a:tab pos="1188085" algn="l"/>
                          <a:tab pos="2163445" algn="l"/>
                          <a:tab pos="3142615" algn="l"/>
                          <a:tab pos="4190365" algn="l"/>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促进了经济发展</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但也导致</a:t>
                      </a:r>
                      <a:r>
                        <a:rPr lang="zh-CN" sz="2200" u="sng">
                          <a:solidFill>
                            <a:srgbClr val="FF0000"/>
                          </a:solidFill>
                          <a:effectLst/>
                          <a:uFill>
                            <a:solidFill>
                              <a:srgbClr val="000000"/>
                            </a:solidFill>
                          </a:uFill>
                          <a:latin typeface="Times New Roman" panose="02020603050405020304" pitchFamily="18" charset="0"/>
                          <a:ea typeface="宋体" panose="02010600030101010101" pitchFamily="2" charset="-122"/>
                          <a:cs typeface="Times New Roman" panose="02020603050405020304" pitchFamily="18" charset="0"/>
                        </a:rPr>
                        <a:t>地方主义</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抬头</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民族问题尖锐</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为后来国家的分裂埋下了隐患</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rowSpan="3">
                  <a:txBody>
                    <a:bodyPr/>
                    <a:lstStyle/>
                    <a:p>
                      <a:pPr algn="l">
                        <a:spcAft>
                          <a:spcPct val="0"/>
                        </a:spcAft>
                        <a:tabLst>
                          <a:tab pos="1188085" algn="l"/>
                          <a:tab pos="2163445" algn="l"/>
                          <a:tab pos="3142615" algn="l"/>
                          <a:tab pos="4190365" algn="l"/>
                        </a:tabLst>
                      </a:pPr>
                      <a:r>
                        <a:rPr lang="zh-CN" sz="2200">
                          <a:solidFill>
                            <a:srgbClr val="000000"/>
                          </a:solidFill>
                          <a:effectLst/>
                          <a:latin typeface="Arial" panose="020B0604020202020204" pitchFamily="34" charset="0"/>
                          <a:ea typeface="黑体" panose="02010609060101010101" pitchFamily="2" charset="-122"/>
                          <a:cs typeface="Times New Roman" panose="02020603050405020304" pitchFamily="18" charset="0"/>
                        </a:rPr>
                        <a:t>其他东欧国家的改革</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spcAft>
                          <a:spcPct val="0"/>
                        </a:spcAft>
                        <a:tabLst>
                          <a:tab pos="1188085" algn="l"/>
                          <a:tab pos="2163445" algn="l"/>
                          <a:tab pos="3142615" algn="l"/>
                          <a:tab pos="4190365" algn="l"/>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波兰</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spcAft>
                          <a:spcPct val="0"/>
                        </a:spcAft>
                        <a:tabLst>
                          <a:tab pos="1188085" algn="l"/>
                          <a:tab pos="2163445" algn="l"/>
                          <a:tab pos="3142615" algn="l"/>
                          <a:tab pos="4190365" algn="l"/>
                        </a:tabLst>
                      </a:pP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1956—1960</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年实施国民经济第一个</a:t>
                      </a:r>
                      <a:r>
                        <a:rPr lang="zh-CN" sz="2200" u="sng">
                          <a:solidFill>
                            <a:srgbClr val="FF0000"/>
                          </a:solidFill>
                          <a:effectLst/>
                          <a:uFill>
                            <a:solidFill>
                              <a:srgbClr val="000000"/>
                            </a:solidFill>
                          </a:uFill>
                          <a:latin typeface="Times New Roman" panose="02020603050405020304" pitchFamily="18" charset="0"/>
                          <a:ea typeface="宋体" panose="02010600030101010101" pitchFamily="2" charset="-122"/>
                          <a:cs typeface="Times New Roman" panose="02020603050405020304" pitchFamily="18" charset="0"/>
                        </a:rPr>
                        <a:t>五年计划</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经济迅速发展</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vMerge="1">
                  <a:txBody>
                    <a:bodyPr/>
                    <a:lstStyle/>
                    <a:p>
                      <a:endParaRPr/>
                    </a:p>
                  </a:txBody>
                  <a:tcPr/>
                </a:tc>
                <a:tc>
                  <a:txBody>
                    <a:bodyPr/>
                    <a:lstStyle/>
                    <a:p>
                      <a:pPr algn="l">
                        <a:spcAft>
                          <a:spcPct val="0"/>
                        </a:spcAft>
                        <a:tabLst>
                          <a:tab pos="1188085" algn="l"/>
                          <a:tab pos="2163445" algn="l"/>
                          <a:tab pos="3142615" algn="l"/>
                          <a:tab pos="4190365" algn="l"/>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匈牙利</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spcAft>
                          <a:spcPct val="0"/>
                        </a:spcAft>
                        <a:tabLst>
                          <a:tab pos="1188085" algn="l"/>
                          <a:tab pos="2163445" algn="l"/>
                          <a:tab pos="3142615" algn="l"/>
                          <a:tab pos="4190365" algn="l"/>
                        </a:tabLst>
                      </a:pP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1968—1973</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年间</a:t>
                      </a:r>
                      <a:r>
                        <a:rPr lang="zh-CN" sz="2200" u="sng">
                          <a:solidFill>
                            <a:srgbClr val="FF0000"/>
                          </a:solidFill>
                          <a:effectLst/>
                          <a:uFill>
                            <a:solidFill>
                              <a:srgbClr val="000000"/>
                            </a:solidFill>
                          </a:uFill>
                          <a:latin typeface="Times New Roman" panose="02020603050405020304" pitchFamily="18" charset="0"/>
                          <a:ea typeface="宋体" panose="02010600030101010101" pitchFamily="2" charset="-122"/>
                          <a:cs typeface="Times New Roman" panose="02020603050405020304" pitchFamily="18" charset="0"/>
                        </a:rPr>
                        <a:t>国民收入</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和人民消费水平均显著提高</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vMerge="1">
                  <a:txBody>
                    <a:bodyPr/>
                    <a:lstStyle/>
                    <a:p>
                      <a:endParaRPr/>
                    </a:p>
                  </a:txBody>
                  <a:tcPr/>
                </a:tc>
                <a:tc>
                  <a:txBody>
                    <a:bodyPr/>
                    <a:lstStyle/>
                    <a:p>
                      <a:pPr algn="l">
                        <a:spcAft>
                          <a:spcPct val="0"/>
                        </a:spcAft>
                        <a:tabLst>
                          <a:tab pos="1188085" algn="l"/>
                          <a:tab pos="2163445" algn="l"/>
                          <a:tab pos="3142615" algn="l"/>
                          <a:tab pos="4190365" algn="l"/>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民主</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p>
                      <a:pPr algn="l">
                        <a:spcAft>
                          <a:spcPct val="0"/>
                        </a:spcAft>
                        <a:tabLst>
                          <a:tab pos="1188085" algn="l"/>
                          <a:tab pos="2163445" algn="l"/>
                          <a:tab pos="3142615" algn="l"/>
                          <a:tab pos="4190365" algn="l"/>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德国</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spcAft>
                          <a:spcPct val="0"/>
                        </a:spcAft>
                        <a:tabLst>
                          <a:tab pos="1188085" algn="l"/>
                          <a:tab pos="2163445" algn="l"/>
                          <a:tab pos="3142615" algn="l"/>
                          <a:tab pos="4190365" algn="l"/>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经济稳步增长</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其经济发展水平居东欧国家之首</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4" name="矩形 3"/>
          <p:cNvSpPr/>
          <p:nvPr/>
        </p:nvSpPr>
        <p:spPr>
          <a:xfrm>
            <a:off x="5764963" y="2348880"/>
            <a:ext cx="1126607" cy="2880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矩形 4"/>
          <p:cNvSpPr/>
          <p:nvPr/>
        </p:nvSpPr>
        <p:spPr>
          <a:xfrm>
            <a:off x="6814657" y="3017734"/>
            <a:ext cx="1126607" cy="2880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p:cNvSpPr/>
          <p:nvPr/>
        </p:nvSpPr>
        <p:spPr>
          <a:xfrm>
            <a:off x="4602472" y="3686588"/>
            <a:ext cx="1126607" cy="2880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ransition spd="slow">
    <p:cut thruBlk="1"/>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xit" presetSubtype="4" fill="hold" grpId="0" nodeType="clickEffect">
                                  <p:stCondLst>
                                    <p:cond delay="0"/>
                                  </p:stCondLst>
                                  <p:childTnLst>
                                    <p:animEffect transition="out" filter="wipe(down)">
                                      <p:cBhvr>
                                        <p:cTn id="6" dur="500"/>
                                        <p:tgtEl>
                                          <p:spTgt spid="4"/>
                                        </p:tgtEl>
                                      </p:cBhvr>
                                    </p:animEffect>
                                    <p:set>
                                      <p:cBhvr>
                                        <p:cTn id="7" dur="1" fill="hold">
                                          <p:stCondLst>
                                            <p:cond delay="499"/>
                                          </p:stCondLst>
                                        </p:cTn>
                                        <p:tgtEl>
                                          <p:spTgt spid="4"/>
                                        </p:tgtEl>
                                        <p:attrNameLst>
                                          <p:attrName>style.visibility</p:attrName>
                                        </p:attrNameLst>
                                      </p:cBhvr>
                                      <p:to>
                                        <p:strVal val="hidden"/>
                                      </p:to>
                                    </p:set>
                                  </p:childTnLst>
                                </p:cTn>
                              </p:par>
                            </p:childTnLst>
                          </p:cTn>
                        </p:par>
                      </p:childTnLst>
                    </p:cTn>
                  </p:par>
                  <p:par>
                    <p:cTn id="8" fill="hold" nodeType="clickPar">
                      <p:stCondLst>
                        <p:cond delay="indefinite"/>
                      </p:stCondLst>
                      <p:childTnLst>
                        <p:par>
                          <p:cTn id="9" fill="hold" nodeType="afterGroup">
                            <p:stCondLst>
                              <p:cond delay="0"/>
                            </p:stCondLst>
                            <p:childTnLst>
                              <p:par>
                                <p:cTn id="10" presetID="22" presetClass="exit" presetSubtype="4" fill="hold" grpId="0" nodeType="clickEffect">
                                  <p:stCondLst>
                                    <p:cond delay="0"/>
                                  </p:stCondLst>
                                  <p:childTnLst>
                                    <p:animEffect transition="out" filter="wipe(down)">
                                      <p:cBhvr>
                                        <p:cTn id="11" dur="500"/>
                                        <p:tgtEl>
                                          <p:spTgt spid="5"/>
                                        </p:tgtEl>
                                      </p:cBhvr>
                                    </p:animEffect>
                                    <p:set>
                                      <p:cBhvr>
                                        <p:cTn id="12" dur="1" fill="hold">
                                          <p:stCondLst>
                                            <p:cond delay="499"/>
                                          </p:stCondLst>
                                        </p:cTn>
                                        <p:tgtEl>
                                          <p:spTgt spid="5"/>
                                        </p:tgtEl>
                                        <p:attrNameLst>
                                          <p:attrName>style.visibility</p:attrName>
                                        </p:attrNameLst>
                                      </p:cBhvr>
                                      <p:to>
                                        <p:strVal val="hidden"/>
                                      </p:to>
                                    </p:set>
                                  </p:childTnLst>
                                </p:cTn>
                              </p:par>
                            </p:childTnLst>
                          </p:cTn>
                        </p:par>
                      </p:childTnLst>
                    </p:cTn>
                  </p:par>
                  <p:par>
                    <p:cTn id="13" fill="hold" nodeType="clickPar">
                      <p:stCondLst>
                        <p:cond delay="indefinite"/>
                      </p:stCondLst>
                      <p:childTnLst>
                        <p:par>
                          <p:cTn id="14" fill="hold" nodeType="afterGroup">
                            <p:stCondLst>
                              <p:cond delay="0"/>
                            </p:stCondLst>
                            <p:childTnLst>
                              <p:par>
                                <p:cTn id="15" presetID="22" presetClass="exit" presetSubtype="4" fill="hold" grpId="0" nodeType="clickEffect">
                                  <p:stCondLst>
                                    <p:cond delay="0"/>
                                  </p:stCondLst>
                                  <p:childTnLst>
                                    <p:animEffect transition="out" filter="wipe(down)">
                                      <p:cBhvr>
                                        <p:cTn id="16" dur="500"/>
                                        <p:tgtEl>
                                          <p:spTgt spid="6"/>
                                        </p:tgtEl>
                                      </p:cBhvr>
                                    </p:animEffect>
                                    <p:set>
                                      <p:cBhvr>
                                        <p:cTn id="17" dur="1" fill="hold">
                                          <p:stCondLst>
                                            <p:cond delay="4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a:spLocks noChangeAspect="1"/>
          </p:cNvSpPr>
          <p:nvPr/>
        </p:nvSpPr>
        <p:spPr>
          <a:xfrm>
            <a:off x="508000" y="1099206"/>
            <a:ext cx="8128000" cy="4913589"/>
          </a:xfrm>
          <a:prstGeom prst="rect">
            <a:avLst/>
          </a:prstGeom>
        </p:spPr>
        <p:txBody>
          <a:bodyPr>
            <a:spAutoFit/>
          </a:bodyPr>
          <a:lstStyle/>
          <a:p>
            <a:pPr>
              <a:lnSpc>
                <a:spcPct val="120000"/>
              </a:lnSpc>
              <a:spcAft>
                <a:spcPct val="0"/>
              </a:spcAft>
              <a:tabLst>
                <a:tab pos="1188085" algn="l"/>
                <a:tab pos="2163445" algn="l"/>
                <a:tab pos="3142615" algn="l"/>
                <a:tab pos="4190365" algn="l"/>
              </a:tabLst>
            </a:pPr>
            <a:r>
              <a:rPr lang="en-US" altLang="zh-CN" sz="2200" b="1">
                <a:solidFill>
                  <a:srgbClr val="000000"/>
                </a:solidFill>
                <a:latin typeface="Times New Roman" panose="02020603050405020304" pitchFamily="18" charset="0"/>
                <a:cs typeface="Times New Roman" panose="02020603050405020304" pitchFamily="18" charset="0"/>
              </a:rPr>
              <a:t>3</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东欧剧变</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lgn="l"/>
                <a:tab pos="2163445" algn="l"/>
                <a:tab pos="3142615" algn="l"/>
                <a:tab pos="4190365" algn="l"/>
              </a:tabLst>
            </a:pPr>
            <a:r>
              <a:rPr lang="en-US" altLang="zh-CN" sz="2200">
                <a:solidFill>
                  <a:srgbClr val="000000"/>
                </a:solidFill>
                <a:latin typeface="Times New Roman" panose="02020603050405020304" pitchFamily="18" charset="0"/>
                <a:cs typeface="Times New Roman" panose="02020603050405020304" pitchFamily="18" charset="0"/>
              </a:rPr>
              <a:t>(1)</a:t>
            </a:r>
            <a:r>
              <a:rPr lang="zh-CN" altLang="zh-CN" sz="2200">
                <a:solidFill>
                  <a:srgbClr val="000000"/>
                </a:solidFill>
                <a:latin typeface="Times New Roman" panose="02020603050405020304" pitchFamily="18" charset="0"/>
                <a:cs typeface="Times New Roman" panose="02020603050405020304" pitchFamily="18" charset="0"/>
              </a:rPr>
              <a:t>原因</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东欧各国改革都没有突破苏联模式的束缚</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苏联鼓励东欧改革</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西方</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u="sng">
                <a:solidFill>
                  <a:srgbClr val="FF0000"/>
                </a:solidFill>
                <a:uFill>
                  <a:solidFill>
                    <a:srgbClr val="000000"/>
                  </a:solidFill>
                </a:uFill>
                <a:latin typeface="Times New Roman" panose="02020603050405020304" pitchFamily="18" charset="0"/>
                <a:cs typeface="Times New Roman" panose="02020603050405020304" pitchFamily="18" charset="0"/>
              </a:rPr>
              <a:t>和平演变</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战略的影响。</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lgn="l"/>
                <a:tab pos="2163445" algn="l"/>
                <a:tab pos="3142615" algn="l"/>
                <a:tab pos="4190365" algn="l"/>
              </a:tabLst>
            </a:pPr>
            <a:r>
              <a:rPr lang="en-US" altLang="zh-CN" sz="2200">
                <a:solidFill>
                  <a:srgbClr val="000000"/>
                </a:solidFill>
                <a:latin typeface="Times New Roman" panose="02020603050405020304" pitchFamily="18" charset="0"/>
                <a:cs typeface="Times New Roman" panose="02020603050405020304" pitchFamily="18" charset="0"/>
              </a:rPr>
              <a:t>(2)</a:t>
            </a:r>
            <a:r>
              <a:rPr lang="zh-CN" altLang="zh-CN" sz="2200">
                <a:solidFill>
                  <a:srgbClr val="000000"/>
                </a:solidFill>
                <a:latin typeface="Times New Roman" panose="02020603050405020304" pitchFamily="18" charset="0"/>
                <a:cs typeface="Times New Roman" panose="02020603050405020304" pitchFamily="18" charset="0"/>
              </a:rPr>
              <a:t>表现</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lgn="l"/>
                <a:tab pos="2163445" algn="l"/>
                <a:tab pos="3142615" algn="l"/>
                <a:tab pos="4190365" algn="l"/>
              </a:tabLst>
            </a:pPr>
            <a:r>
              <a:rPr lang="zh-CN" altLang="zh-CN" sz="2200">
                <a:solidFill>
                  <a:srgbClr val="000000"/>
                </a:solidFill>
                <a:latin typeface="NEU-BZ-S92"/>
                <a:cs typeface="宋体" panose="02010600030101010101" pitchFamily="2" charset="-122"/>
              </a:rPr>
              <a:t>①</a:t>
            </a:r>
            <a:r>
              <a:rPr lang="zh-CN" altLang="zh-CN" sz="2200">
                <a:solidFill>
                  <a:srgbClr val="000000"/>
                </a:solidFill>
                <a:latin typeface="Times New Roman" panose="02020603050405020304" pitchFamily="18" charset="0"/>
                <a:cs typeface="Times New Roman" panose="02020603050405020304" pitchFamily="18" charset="0"/>
              </a:rPr>
              <a:t>总体</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东欧执政的共产党或工人党领导人迷失了改革的社会主义方向</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否定马克思主义指导</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否定社会主义制度</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抛弃共产党领导地位</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实行政治多元化。</a:t>
            </a:r>
            <a:r>
              <a:rPr lang="en-US" altLang="zh-CN" sz="2200">
                <a:solidFill>
                  <a:srgbClr val="000000"/>
                </a:solidFill>
                <a:latin typeface="Times New Roman" panose="02020603050405020304" pitchFamily="18" charset="0"/>
                <a:cs typeface="Times New Roman" panose="02020603050405020304" pitchFamily="18" charset="0"/>
              </a:rPr>
              <a:t>1989—1992</a:t>
            </a:r>
            <a:r>
              <a:rPr lang="zh-CN" altLang="zh-CN" sz="2200">
                <a:solidFill>
                  <a:srgbClr val="000000"/>
                </a:solidFill>
                <a:latin typeface="Times New Roman" panose="02020603050405020304" pitchFamily="18" charset="0"/>
                <a:cs typeface="Times New Roman" panose="02020603050405020304" pitchFamily="18" charset="0"/>
              </a:rPr>
              <a:t>年</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东欧各国社会政治经济制度急剧变化。</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lgn="l"/>
                <a:tab pos="2163445" algn="l"/>
                <a:tab pos="3142615" algn="l"/>
                <a:tab pos="4190365" algn="l"/>
              </a:tabLst>
            </a:pPr>
            <a:r>
              <a:rPr lang="zh-CN" altLang="zh-CN" sz="2200">
                <a:solidFill>
                  <a:srgbClr val="000000"/>
                </a:solidFill>
                <a:latin typeface="NEU-BZ-S92"/>
                <a:cs typeface="宋体" panose="02010600030101010101" pitchFamily="2" charset="-122"/>
              </a:rPr>
              <a:t>②</a:t>
            </a:r>
            <a:r>
              <a:rPr lang="zh-CN" altLang="zh-CN" sz="2200">
                <a:solidFill>
                  <a:srgbClr val="000000"/>
                </a:solidFill>
                <a:latin typeface="Times New Roman" panose="02020603050405020304" pitchFamily="18" charset="0"/>
                <a:cs typeface="Times New Roman" panose="02020603050405020304" pitchFamily="18" charset="0"/>
              </a:rPr>
              <a:t>个体</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波兰、匈牙利、保加利亚和阿尔巴尼亚的变化相对平稳</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u="sng">
                <a:solidFill>
                  <a:srgbClr val="FF0000"/>
                </a:solidFill>
                <a:uFill>
                  <a:solidFill>
                    <a:srgbClr val="000000"/>
                  </a:solidFill>
                </a:uFill>
                <a:latin typeface="Times New Roman" panose="02020603050405020304" pitchFamily="18" charset="0"/>
                <a:cs typeface="Times New Roman" panose="02020603050405020304" pitchFamily="18" charset="0"/>
              </a:rPr>
              <a:t>罗马尼亚</a:t>
            </a:r>
            <a:r>
              <a:rPr lang="zh-CN" altLang="zh-CN" sz="2200">
                <a:solidFill>
                  <a:srgbClr val="000000"/>
                </a:solidFill>
                <a:latin typeface="Times New Roman" panose="02020603050405020304" pitchFamily="18" charset="0"/>
                <a:cs typeface="Times New Roman" panose="02020603050405020304" pitchFamily="18" charset="0"/>
              </a:rPr>
              <a:t>发生了流血冲突</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u="sng">
                <a:solidFill>
                  <a:srgbClr val="FF0000"/>
                </a:solidFill>
                <a:uFill>
                  <a:solidFill>
                    <a:srgbClr val="000000"/>
                  </a:solidFill>
                </a:uFill>
                <a:latin typeface="Times New Roman" panose="02020603050405020304" pitchFamily="18" charset="0"/>
                <a:cs typeface="Times New Roman" panose="02020603050405020304" pitchFamily="18" charset="0"/>
              </a:rPr>
              <a:t>民主德国</a:t>
            </a:r>
            <a:r>
              <a:rPr lang="zh-CN" altLang="zh-CN" sz="2200">
                <a:solidFill>
                  <a:srgbClr val="000000"/>
                </a:solidFill>
                <a:latin typeface="Times New Roman" panose="02020603050405020304" pitchFamily="18" charset="0"/>
                <a:cs typeface="Times New Roman" panose="02020603050405020304" pitchFamily="18" charset="0"/>
              </a:rPr>
              <a:t>并入了联邦德国</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捷克斯洛伐克分为捷克和斯洛伐克两个独立国家</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南斯拉夫经过激烈内战</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最终解体。</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
        <p:nvSpPr>
          <p:cNvPr id="3" name="矩形 2"/>
          <p:cNvSpPr/>
          <p:nvPr/>
        </p:nvSpPr>
        <p:spPr>
          <a:xfrm>
            <a:off x="1907704" y="1978449"/>
            <a:ext cx="1126607" cy="2880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a:xfrm>
            <a:off x="570346" y="4797881"/>
            <a:ext cx="1126607" cy="2880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矩形 4"/>
          <p:cNvSpPr/>
          <p:nvPr/>
        </p:nvSpPr>
        <p:spPr>
          <a:xfrm>
            <a:off x="3760588" y="4797881"/>
            <a:ext cx="1126607" cy="2880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ransition spd="slow">
    <p:cut thruBlk="1"/>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xit" presetSubtype="4" fill="hold" grpId="0" nodeType="clickEffect">
                                  <p:stCondLst>
                                    <p:cond delay="0"/>
                                  </p:stCondLst>
                                  <p:childTnLst>
                                    <p:animEffect transition="out" filter="wipe(down)">
                                      <p:cBhvr>
                                        <p:cTn id="6" dur="500"/>
                                        <p:tgtEl>
                                          <p:spTgt spid="3"/>
                                        </p:tgtEl>
                                      </p:cBhvr>
                                    </p:animEffect>
                                    <p:set>
                                      <p:cBhvr>
                                        <p:cTn id="7" dur="1" fill="hold">
                                          <p:stCondLst>
                                            <p:cond delay="499"/>
                                          </p:stCondLst>
                                        </p:cTn>
                                        <p:tgtEl>
                                          <p:spTgt spid="3"/>
                                        </p:tgtEl>
                                        <p:attrNameLst>
                                          <p:attrName>style.visibility</p:attrName>
                                        </p:attrNameLst>
                                      </p:cBhvr>
                                      <p:to>
                                        <p:strVal val="hidden"/>
                                      </p:to>
                                    </p:set>
                                  </p:childTnLst>
                                </p:cTn>
                              </p:par>
                            </p:childTnLst>
                          </p:cTn>
                        </p:par>
                      </p:childTnLst>
                    </p:cTn>
                  </p:par>
                  <p:par>
                    <p:cTn id="8" fill="hold" nodeType="clickPar">
                      <p:stCondLst>
                        <p:cond delay="indefinite"/>
                      </p:stCondLst>
                      <p:childTnLst>
                        <p:par>
                          <p:cTn id="9" fill="hold" nodeType="afterGroup">
                            <p:stCondLst>
                              <p:cond delay="0"/>
                            </p:stCondLst>
                            <p:childTnLst>
                              <p:par>
                                <p:cTn id="10" presetID="22" presetClass="exit" presetSubtype="4" fill="hold" grpId="0" nodeType="clickEffect">
                                  <p:stCondLst>
                                    <p:cond delay="0"/>
                                  </p:stCondLst>
                                  <p:childTnLst>
                                    <p:animEffect transition="out" filter="wipe(down)">
                                      <p:cBhvr>
                                        <p:cTn id="11" dur="500"/>
                                        <p:tgtEl>
                                          <p:spTgt spid="4"/>
                                        </p:tgtEl>
                                      </p:cBhvr>
                                    </p:animEffect>
                                    <p:set>
                                      <p:cBhvr>
                                        <p:cTn id="12" dur="1" fill="hold">
                                          <p:stCondLst>
                                            <p:cond delay="499"/>
                                          </p:stCondLst>
                                        </p:cTn>
                                        <p:tgtEl>
                                          <p:spTgt spid="4"/>
                                        </p:tgtEl>
                                        <p:attrNameLst>
                                          <p:attrName>style.visibility</p:attrName>
                                        </p:attrNameLst>
                                      </p:cBhvr>
                                      <p:to>
                                        <p:strVal val="hidden"/>
                                      </p:to>
                                    </p:set>
                                  </p:childTnLst>
                                </p:cTn>
                              </p:par>
                            </p:childTnLst>
                          </p:cTn>
                        </p:par>
                      </p:childTnLst>
                    </p:cTn>
                  </p:par>
                  <p:par>
                    <p:cTn id="13" fill="hold" nodeType="clickPar">
                      <p:stCondLst>
                        <p:cond delay="indefinite"/>
                      </p:stCondLst>
                      <p:childTnLst>
                        <p:par>
                          <p:cTn id="14" fill="hold" nodeType="afterGroup">
                            <p:stCondLst>
                              <p:cond delay="0"/>
                            </p:stCondLst>
                            <p:childTnLst>
                              <p:par>
                                <p:cTn id="15" presetID="22" presetClass="exit" presetSubtype="4" fill="hold" grpId="0" nodeType="clickEffect">
                                  <p:stCondLst>
                                    <p:cond delay="0"/>
                                  </p:stCondLst>
                                  <p:childTnLst>
                                    <p:animEffect transition="out" filter="wipe(down)">
                                      <p:cBhvr>
                                        <p:cTn id="16" dur="500"/>
                                        <p:tgtEl>
                                          <p:spTgt spid="5"/>
                                        </p:tgtEl>
                                      </p:cBhvr>
                                    </p:animEffect>
                                    <p:set>
                                      <p:cBhvr>
                                        <p:cTn id="17" dur="1" fill="hold">
                                          <p:stCondLst>
                                            <p:cond delay="4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a:spLocks noChangeAspect="1"/>
          </p:cNvSpPr>
          <p:nvPr/>
        </p:nvSpPr>
        <p:spPr>
          <a:xfrm>
            <a:off x="508000" y="2114868"/>
            <a:ext cx="8128000" cy="2882264"/>
          </a:xfrm>
          <a:prstGeom prst="rect">
            <a:avLst/>
          </a:prstGeom>
        </p:spPr>
        <p:txBody>
          <a:bodyPr>
            <a:spAutoFit/>
          </a:bodyPr>
          <a:lstStyle/>
          <a:p>
            <a:pPr>
              <a:lnSpc>
                <a:spcPct val="120000"/>
              </a:lnSpc>
              <a:spcAft>
                <a:spcPct val="0"/>
              </a:spcAft>
              <a:tabLst>
                <a:tab pos="1188085" algn="l"/>
                <a:tab pos="2163445" algn="l"/>
                <a:tab pos="3142615" algn="l"/>
                <a:tab pos="4190365" algn="l"/>
              </a:tabLst>
            </a:pP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预习提醒东欧改革的实质</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lgn="l"/>
                <a:tab pos="2163445" algn="l"/>
                <a:tab pos="3142615" algn="l"/>
                <a:tab pos="4190365" algn="l"/>
              </a:tabLst>
            </a:pP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第二次世界大战后的东欧各国经过艰苦斗争</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加上受苏联的影响而走上了人民民主的道路</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并照搬了苏联模式</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但也带来了一系列社会问题。为此东欧各国希望通过改革</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走自己独立发展的道路。但是改革一旦触及否定苏联模式或想摆脱苏联控制</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苏联便进行各种干预</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致使东欧各国改革走向失败</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由此可见东欧改革实质上是一场东欧各国与苏联的控制与反控制的斗争。</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p:transition spd="slow">
    <p:cut thruBlk="1"/>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a:spLocks noChangeAspect="1"/>
          </p:cNvSpPr>
          <p:nvPr/>
        </p:nvSpPr>
        <p:spPr>
          <a:xfrm>
            <a:off x="508000" y="1701069"/>
            <a:ext cx="8128000" cy="3709862"/>
          </a:xfrm>
          <a:prstGeom prst="rect">
            <a:avLst/>
          </a:prstGeom>
        </p:spPr>
        <p:txBody>
          <a:bodyPr>
            <a:spAutoFit/>
          </a:bodyPr>
          <a:lstStyle/>
          <a:p>
            <a:pPr>
              <a:lnSpc>
                <a:spcPct val="120000"/>
              </a:lnSpc>
              <a:spcAft>
                <a:spcPct val="0"/>
              </a:spcAft>
              <a:tabLst>
                <a:tab pos="1188085" algn="l"/>
                <a:tab pos="2163445" algn="l"/>
                <a:tab pos="3142615" algn="l"/>
                <a:tab pos="4190365" algn="l"/>
              </a:tabLst>
            </a:pP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三、中国社会主义的发展</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lgn="l"/>
                <a:tab pos="2163445" algn="l"/>
                <a:tab pos="3142615" algn="l"/>
                <a:tab pos="4190365" algn="l"/>
              </a:tabLst>
            </a:pPr>
            <a:r>
              <a:rPr lang="en-US" altLang="zh-CN" sz="2200" b="1">
                <a:solidFill>
                  <a:srgbClr val="000000"/>
                </a:solidFill>
                <a:latin typeface="Times New Roman" panose="02020603050405020304" pitchFamily="18" charset="0"/>
                <a:cs typeface="Times New Roman" panose="02020603050405020304" pitchFamily="18" charset="0"/>
              </a:rPr>
              <a:t>1</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曲折发展</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lgn="l"/>
                <a:tab pos="2163445" algn="l"/>
                <a:tab pos="3142615" algn="l"/>
                <a:tab pos="4190365" algn="l"/>
              </a:tabLst>
            </a:pPr>
            <a:r>
              <a:rPr lang="en-US" altLang="zh-CN" sz="2200">
                <a:solidFill>
                  <a:srgbClr val="000000"/>
                </a:solidFill>
                <a:latin typeface="Times New Roman" panose="02020603050405020304" pitchFamily="18" charset="0"/>
                <a:cs typeface="Times New Roman" panose="02020603050405020304" pitchFamily="18" charset="0"/>
              </a:rPr>
              <a:t>(1)</a:t>
            </a:r>
            <a:r>
              <a:rPr lang="zh-CN" altLang="zh-CN" sz="2200">
                <a:solidFill>
                  <a:srgbClr val="000000"/>
                </a:solidFill>
                <a:latin typeface="Times New Roman" panose="02020603050405020304" pitchFamily="18" charset="0"/>
                <a:cs typeface="Times New Roman" panose="02020603050405020304" pitchFamily="18" charset="0"/>
              </a:rPr>
              <a:t>新中国成立</a:t>
            </a:r>
            <a:r>
              <a:rPr lang="en-US" altLang="zh-CN" sz="2200">
                <a:solidFill>
                  <a:srgbClr val="000000"/>
                </a:solidFill>
                <a:latin typeface="Times New Roman" panose="02020603050405020304" pitchFamily="18" charset="0"/>
                <a:cs typeface="Times New Roman" panose="02020603050405020304" pitchFamily="18" charset="0"/>
              </a:rPr>
              <a:t>:1949</a:t>
            </a:r>
            <a:r>
              <a:rPr lang="zh-CN" altLang="zh-CN" sz="2200">
                <a:solidFill>
                  <a:srgbClr val="000000"/>
                </a:solidFill>
                <a:latin typeface="Times New Roman" panose="02020603050405020304" pitchFamily="18" charset="0"/>
                <a:cs typeface="Times New Roman" panose="02020603050405020304" pitchFamily="18" charset="0"/>
              </a:rPr>
              <a:t>年</a:t>
            </a:r>
            <a:r>
              <a:rPr lang="en-US" altLang="zh-CN" sz="2200">
                <a:solidFill>
                  <a:srgbClr val="000000"/>
                </a:solidFill>
                <a:latin typeface="Times New Roman" panose="02020603050405020304" pitchFamily="18" charset="0"/>
                <a:cs typeface="Times New Roman" panose="02020603050405020304" pitchFamily="18" charset="0"/>
              </a:rPr>
              <a:t>10</a:t>
            </a:r>
            <a:r>
              <a:rPr lang="zh-CN" altLang="zh-CN" sz="2200">
                <a:solidFill>
                  <a:srgbClr val="000000"/>
                </a:solidFill>
                <a:latin typeface="Times New Roman" panose="02020603050405020304" pitchFamily="18" charset="0"/>
                <a:cs typeface="Times New Roman" panose="02020603050405020304" pitchFamily="18" charset="0"/>
              </a:rPr>
              <a:t>月</a:t>
            </a:r>
            <a:r>
              <a:rPr lang="en-US" altLang="zh-CN" sz="2200">
                <a:solidFill>
                  <a:srgbClr val="000000"/>
                </a:solidFill>
                <a:latin typeface="Times New Roman" panose="02020603050405020304" pitchFamily="18" charset="0"/>
                <a:cs typeface="Times New Roman" panose="02020603050405020304" pitchFamily="18" charset="0"/>
              </a:rPr>
              <a:t>1</a:t>
            </a:r>
            <a:r>
              <a:rPr lang="zh-CN" altLang="zh-CN" sz="2200">
                <a:solidFill>
                  <a:srgbClr val="000000"/>
                </a:solidFill>
                <a:latin typeface="Times New Roman" panose="02020603050405020304" pitchFamily="18" charset="0"/>
                <a:cs typeface="Times New Roman" panose="02020603050405020304" pitchFamily="18" charset="0"/>
              </a:rPr>
              <a:t>日</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中华人民共和国成立</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开辟了中国历史新纪元。</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lgn="l"/>
                <a:tab pos="2163445" algn="l"/>
                <a:tab pos="3142615" algn="l"/>
                <a:tab pos="4190365" algn="l"/>
              </a:tabLst>
            </a:pPr>
            <a:r>
              <a:rPr lang="en-US" altLang="zh-CN" sz="2200">
                <a:solidFill>
                  <a:srgbClr val="000000"/>
                </a:solidFill>
                <a:latin typeface="Times New Roman" panose="02020603050405020304" pitchFamily="18" charset="0"/>
                <a:cs typeface="Times New Roman" panose="02020603050405020304" pitchFamily="18" charset="0"/>
              </a:rPr>
              <a:t>(2)</a:t>
            </a:r>
            <a:r>
              <a:rPr lang="zh-CN" altLang="zh-CN" sz="2200">
                <a:solidFill>
                  <a:srgbClr val="000000"/>
                </a:solidFill>
                <a:latin typeface="Times New Roman" panose="02020603050405020304" pitchFamily="18" charset="0"/>
                <a:cs typeface="Times New Roman" panose="02020603050405020304" pitchFamily="18" charset="0"/>
              </a:rPr>
              <a:t>社会主义制度的建立</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lgn="l"/>
                <a:tab pos="2163445" algn="l"/>
                <a:tab pos="3142615" algn="l"/>
                <a:tab pos="4190365" algn="l"/>
              </a:tabLst>
            </a:pPr>
            <a:r>
              <a:rPr lang="zh-CN" altLang="zh-CN" sz="2200">
                <a:solidFill>
                  <a:srgbClr val="000000"/>
                </a:solidFill>
                <a:latin typeface="NEU-BZ-S92"/>
                <a:cs typeface="宋体" panose="02010600030101010101" pitchFamily="2" charset="-122"/>
              </a:rPr>
              <a:t>①</a:t>
            </a:r>
            <a:r>
              <a:rPr lang="zh-CN" altLang="zh-CN" sz="2200">
                <a:solidFill>
                  <a:srgbClr val="000000"/>
                </a:solidFill>
                <a:latin typeface="Times New Roman" panose="02020603050405020304" pitchFamily="18" charset="0"/>
                <a:cs typeface="Times New Roman" panose="02020603050405020304" pitchFamily="18" charset="0"/>
              </a:rPr>
              <a:t>政治</a:t>
            </a:r>
            <a:r>
              <a:rPr lang="en-US" altLang="zh-CN" sz="2200">
                <a:solidFill>
                  <a:srgbClr val="000000"/>
                </a:solidFill>
                <a:latin typeface="Times New Roman" panose="02020603050405020304" pitchFamily="18" charset="0"/>
                <a:cs typeface="Times New Roman" panose="02020603050405020304" pitchFamily="18" charset="0"/>
              </a:rPr>
              <a:t>:</a:t>
            </a:r>
            <a:r>
              <a:rPr lang="en-US" altLang="zh-CN" sz="2200" u="sng">
                <a:solidFill>
                  <a:srgbClr val="FF0000"/>
                </a:solidFill>
                <a:uFill>
                  <a:solidFill>
                    <a:srgbClr val="000000"/>
                  </a:solidFill>
                </a:uFill>
                <a:latin typeface="Times New Roman" panose="02020603050405020304" pitchFamily="18" charset="0"/>
                <a:cs typeface="Times New Roman" panose="02020603050405020304" pitchFamily="18" charset="0"/>
              </a:rPr>
              <a:t>1954</a:t>
            </a:r>
            <a:r>
              <a:rPr lang="zh-CN" altLang="zh-CN" sz="2200">
                <a:solidFill>
                  <a:srgbClr val="000000"/>
                </a:solidFill>
                <a:latin typeface="Times New Roman" panose="02020603050405020304" pitchFamily="18" charset="0"/>
                <a:cs typeface="Times New Roman" panose="02020603050405020304" pitchFamily="18" charset="0"/>
              </a:rPr>
              <a:t>年</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第一届全国人民代表大会制定了《中华人民共和国宪法》。</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lgn="l"/>
                <a:tab pos="2163445" algn="l"/>
                <a:tab pos="3142615" algn="l"/>
                <a:tab pos="4190365" algn="l"/>
              </a:tabLst>
            </a:pPr>
            <a:r>
              <a:rPr lang="zh-CN" altLang="zh-CN" sz="2200">
                <a:solidFill>
                  <a:srgbClr val="000000"/>
                </a:solidFill>
                <a:latin typeface="NEU-BZ-S92"/>
                <a:cs typeface="宋体" panose="02010600030101010101" pitchFamily="2" charset="-122"/>
              </a:rPr>
              <a:t>②</a:t>
            </a:r>
            <a:r>
              <a:rPr lang="zh-CN" altLang="zh-CN" sz="2200">
                <a:solidFill>
                  <a:srgbClr val="000000"/>
                </a:solidFill>
                <a:latin typeface="Times New Roman" panose="02020603050405020304" pitchFamily="18" charset="0"/>
                <a:cs typeface="Times New Roman" panose="02020603050405020304" pitchFamily="18" charset="0"/>
              </a:rPr>
              <a:t>经济</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到</a:t>
            </a:r>
            <a:r>
              <a:rPr lang="en-US" altLang="zh-CN" sz="2200">
                <a:solidFill>
                  <a:srgbClr val="000000"/>
                </a:solidFill>
                <a:latin typeface="Times New Roman" panose="02020603050405020304" pitchFamily="18" charset="0"/>
                <a:cs typeface="Times New Roman" panose="02020603050405020304" pitchFamily="18" charset="0"/>
              </a:rPr>
              <a:t>1956</a:t>
            </a:r>
            <a:r>
              <a:rPr lang="zh-CN" altLang="zh-CN" sz="2200">
                <a:solidFill>
                  <a:srgbClr val="000000"/>
                </a:solidFill>
                <a:latin typeface="Times New Roman" panose="02020603050405020304" pitchFamily="18" charset="0"/>
                <a:cs typeface="Times New Roman" panose="02020603050405020304" pitchFamily="18" charset="0"/>
              </a:rPr>
              <a:t>年底</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中国基本完成了对农业、手工业和资本主义工商业的</a:t>
            </a:r>
            <a:r>
              <a:rPr lang="zh-CN" altLang="zh-CN" sz="2200" u="sng">
                <a:solidFill>
                  <a:srgbClr val="FF0000"/>
                </a:solidFill>
                <a:uFill>
                  <a:solidFill>
                    <a:srgbClr val="000000"/>
                  </a:solidFill>
                </a:uFill>
                <a:latin typeface="Times New Roman" panose="02020603050405020304" pitchFamily="18" charset="0"/>
                <a:cs typeface="Times New Roman" panose="02020603050405020304" pitchFamily="18" charset="0"/>
              </a:rPr>
              <a:t>社会主义改造</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建立起社会主义基本政治、经济制度。</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
        <p:nvSpPr>
          <p:cNvPr id="3" name="矩形 2"/>
          <p:cNvSpPr/>
          <p:nvPr/>
        </p:nvSpPr>
        <p:spPr>
          <a:xfrm>
            <a:off x="1496438" y="3789040"/>
            <a:ext cx="578127" cy="2880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a:xfrm>
            <a:off x="1712462" y="5023567"/>
            <a:ext cx="1669017" cy="26184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ransition spd="slow">
    <p:cut thruBlk="1"/>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xit" presetSubtype="4" fill="hold" grpId="0" nodeType="clickEffect">
                                  <p:stCondLst>
                                    <p:cond delay="0"/>
                                  </p:stCondLst>
                                  <p:childTnLst>
                                    <p:animEffect transition="out" filter="wipe(down)">
                                      <p:cBhvr>
                                        <p:cTn id="6" dur="500"/>
                                        <p:tgtEl>
                                          <p:spTgt spid="3"/>
                                        </p:tgtEl>
                                      </p:cBhvr>
                                    </p:animEffect>
                                    <p:set>
                                      <p:cBhvr>
                                        <p:cTn id="7" dur="1" fill="hold">
                                          <p:stCondLst>
                                            <p:cond delay="499"/>
                                          </p:stCondLst>
                                        </p:cTn>
                                        <p:tgtEl>
                                          <p:spTgt spid="3"/>
                                        </p:tgtEl>
                                        <p:attrNameLst>
                                          <p:attrName>style.visibility</p:attrName>
                                        </p:attrNameLst>
                                      </p:cBhvr>
                                      <p:to>
                                        <p:strVal val="hidden"/>
                                      </p:to>
                                    </p:set>
                                  </p:childTnLst>
                                </p:cTn>
                              </p:par>
                            </p:childTnLst>
                          </p:cTn>
                        </p:par>
                      </p:childTnLst>
                    </p:cTn>
                  </p:par>
                  <p:par>
                    <p:cTn id="8" fill="hold" nodeType="clickPar">
                      <p:stCondLst>
                        <p:cond delay="indefinite"/>
                      </p:stCondLst>
                      <p:childTnLst>
                        <p:par>
                          <p:cTn id="9" fill="hold" nodeType="afterGroup">
                            <p:stCondLst>
                              <p:cond delay="0"/>
                            </p:stCondLst>
                            <p:childTnLst>
                              <p:par>
                                <p:cTn id="10" presetID="22" presetClass="exit" presetSubtype="4" fill="hold" grpId="0" nodeType="clickEffect">
                                  <p:stCondLst>
                                    <p:cond delay="0"/>
                                  </p:stCondLst>
                                  <p:childTnLst>
                                    <p:animEffect transition="out" filter="wipe(down)">
                                      <p:cBhvr>
                                        <p:cTn id="11" dur="500"/>
                                        <p:tgtEl>
                                          <p:spTgt spid="4"/>
                                        </p:tgtEl>
                                      </p:cBhvr>
                                    </p:animEffect>
                                    <p:set>
                                      <p:cBhvr>
                                        <p:cTn id="12" dur="1" fill="hold">
                                          <p:stCondLst>
                                            <p:cond delay="4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a:spLocks noChangeAspect="1"/>
          </p:cNvSpPr>
          <p:nvPr/>
        </p:nvSpPr>
        <p:spPr>
          <a:xfrm>
            <a:off x="508000" y="2521133"/>
            <a:ext cx="8128000" cy="2069734"/>
          </a:xfrm>
          <a:prstGeom prst="rect">
            <a:avLst/>
          </a:prstGeom>
        </p:spPr>
        <p:txBody>
          <a:bodyPr>
            <a:spAutoFit/>
          </a:bodyPr>
          <a:lstStyle/>
          <a:p>
            <a:pPr>
              <a:lnSpc>
                <a:spcPct val="120000"/>
              </a:lnSpc>
              <a:spcAft>
                <a:spcPct val="0"/>
              </a:spcAft>
              <a:tabLst>
                <a:tab pos="1188085" algn="l"/>
                <a:tab pos="2163445" algn="l"/>
                <a:tab pos="3142615" algn="l"/>
                <a:tab pos="4190365" algn="l"/>
              </a:tabLst>
            </a:pPr>
            <a:r>
              <a:rPr lang="en-US" altLang="zh-CN" sz="2200">
                <a:solidFill>
                  <a:srgbClr val="000000"/>
                </a:solidFill>
                <a:latin typeface="Times New Roman" panose="02020603050405020304" pitchFamily="18" charset="0"/>
                <a:cs typeface="Times New Roman" panose="02020603050405020304" pitchFamily="18" charset="0"/>
              </a:rPr>
              <a:t>(3)</a:t>
            </a:r>
            <a:r>
              <a:rPr lang="zh-CN" altLang="zh-CN" sz="2200">
                <a:solidFill>
                  <a:srgbClr val="000000"/>
                </a:solidFill>
                <a:latin typeface="Times New Roman" panose="02020603050405020304" pitchFamily="18" charset="0"/>
                <a:cs typeface="Times New Roman" panose="02020603050405020304" pitchFamily="18" charset="0"/>
              </a:rPr>
              <a:t>社会主义的曲折探索</a:t>
            </a:r>
            <a:r>
              <a:rPr lang="en-US" altLang="zh-CN" sz="2200">
                <a:solidFill>
                  <a:srgbClr val="000000"/>
                </a:solidFill>
                <a:latin typeface="Times New Roman" panose="02020603050405020304" pitchFamily="18" charset="0"/>
                <a:cs typeface="Times New Roman" panose="02020603050405020304" pitchFamily="18" charset="0"/>
              </a:rPr>
              <a:t>:1956</a:t>
            </a:r>
            <a:r>
              <a:rPr lang="zh-CN" altLang="zh-CN" sz="2200">
                <a:solidFill>
                  <a:srgbClr val="000000"/>
                </a:solidFill>
                <a:latin typeface="Times New Roman" panose="02020603050405020304" pitchFamily="18" charset="0"/>
                <a:cs typeface="Times New Roman" panose="02020603050405020304" pitchFamily="18" charset="0"/>
              </a:rPr>
              <a:t>年中国进入全面的大规模的建设社会主义时期</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虽然经历了严重曲折</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但取得了包括</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u="sng">
                <a:solidFill>
                  <a:srgbClr val="FF0000"/>
                </a:solidFill>
                <a:uFill>
                  <a:solidFill>
                    <a:srgbClr val="000000"/>
                  </a:solidFill>
                </a:uFill>
                <a:latin typeface="Times New Roman" panose="02020603050405020304" pitchFamily="18" charset="0"/>
                <a:cs typeface="Times New Roman" panose="02020603050405020304" pitchFamily="18" charset="0"/>
              </a:rPr>
              <a:t>两弹一星</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在内的各个方面的巨大成就。这些成就在新中国历史上具有开创性、奠基性的意义</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为新的历史时期开创中国特色社会主义道路提供了物质基础、宝贵经验和理论准备。</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
        <p:nvSpPr>
          <p:cNvPr id="3" name="矩形 2"/>
          <p:cNvSpPr/>
          <p:nvPr/>
        </p:nvSpPr>
        <p:spPr>
          <a:xfrm>
            <a:off x="6444208" y="3007343"/>
            <a:ext cx="1126607" cy="2880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ransition spd="slow">
    <p:cut thruBlk="1"/>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xit" presetSubtype="4" fill="hold" grpId="0" nodeType="clickEffect">
                                  <p:stCondLst>
                                    <p:cond delay="0"/>
                                  </p:stCondLst>
                                  <p:childTnLst>
                                    <p:animEffect transition="out" filter="wipe(down)">
                                      <p:cBhvr>
                                        <p:cTn id="6" dur="500"/>
                                        <p:tgtEl>
                                          <p:spTgt spid="3"/>
                                        </p:tgtEl>
                                      </p:cBhvr>
                                    </p:animEffect>
                                    <p:set>
                                      <p:cBhvr>
                                        <p:cTn id="7" dur="1" fill="hold">
                                          <p:stCondLst>
                                            <p:cond delay="4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a:spLocks noChangeAspect="1"/>
          </p:cNvSpPr>
          <p:nvPr/>
        </p:nvSpPr>
        <p:spPr>
          <a:xfrm>
            <a:off x="508000" y="1505471"/>
            <a:ext cx="8128000" cy="4101059"/>
          </a:xfrm>
          <a:prstGeom prst="rect">
            <a:avLst/>
          </a:prstGeom>
        </p:spPr>
        <p:txBody>
          <a:bodyPr>
            <a:spAutoFit/>
          </a:bodyPr>
          <a:lstStyle/>
          <a:p>
            <a:pPr>
              <a:lnSpc>
                <a:spcPct val="120000"/>
              </a:lnSpc>
              <a:spcAft>
                <a:spcPct val="0"/>
              </a:spcAft>
              <a:tabLst>
                <a:tab pos="1188085" algn="l"/>
                <a:tab pos="2163445" algn="l"/>
                <a:tab pos="3142615" algn="l"/>
                <a:tab pos="4190365" algn="l"/>
              </a:tabLst>
            </a:pPr>
            <a:r>
              <a:rPr lang="en-US" altLang="zh-CN" sz="2200" b="1">
                <a:solidFill>
                  <a:srgbClr val="000000"/>
                </a:solidFill>
                <a:latin typeface="Times New Roman" panose="02020603050405020304" pitchFamily="18" charset="0"/>
                <a:cs typeface="Times New Roman" panose="02020603050405020304" pitchFamily="18" charset="0"/>
              </a:rPr>
              <a:t>2</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改革开放</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lgn="l"/>
                <a:tab pos="2163445" algn="l"/>
                <a:tab pos="3142615" algn="l"/>
                <a:tab pos="4190365" algn="l"/>
              </a:tabLst>
            </a:pPr>
            <a:r>
              <a:rPr lang="en-US" altLang="zh-CN" sz="2200">
                <a:solidFill>
                  <a:srgbClr val="000000"/>
                </a:solidFill>
                <a:latin typeface="Times New Roman" panose="02020603050405020304" pitchFamily="18" charset="0"/>
                <a:cs typeface="Times New Roman" panose="02020603050405020304" pitchFamily="18" charset="0"/>
              </a:rPr>
              <a:t>(1)</a:t>
            </a:r>
            <a:r>
              <a:rPr lang="zh-CN" altLang="zh-CN" sz="2200">
                <a:solidFill>
                  <a:srgbClr val="000000"/>
                </a:solidFill>
                <a:latin typeface="Times New Roman" panose="02020603050405020304" pitchFamily="18" charset="0"/>
                <a:cs typeface="Times New Roman" panose="02020603050405020304" pitchFamily="18" charset="0"/>
              </a:rPr>
              <a:t>开端</a:t>
            </a:r>
            <a:r>
              <a:rPr lang="en-US" altLang="zh-CN" sz="2200">
                <a:solidFill>
                  <a:srgbClr val="000000"/>
                </a:solidFill>
                <a:latin typeface="Times New Roman" panose="02020603050405020304" pitchFamily="18" charset="0"/>
                <a:cs typeface="Times New Roman" panose="02020603050405020304" pitchFamily="18" charset="0"/>
              </a:rPr>
              <a:t>:1978</a:t>
            </a:r>
            <a:r>
              <a:rPr lang="zh-CN" altLang="zh-CN" sz="2200">
                <a:solidFill>
                  <a:srgbClr val="000000"/>
                </a:solidFill>
                <a:latin typeface="Times New Roman" panose="02020603050405020304" pitchFamily="18" charset="0"/>
                <a:cs typeface="Times New Roman" panose="02020603050405020304" pitchFamily="18" charset="0"/>
              </a:rPr>
              <a:t>年底</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中国共产党召开十一届三中全会</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作出</a:t>
            </a:r>
            <a:r>
              <a:rPr lang="zh-CN" altLang="zh-CN" sz="2200" u="sng">
                <a:solidFill>
                  <a:srgbClr val="FF0000"/>
                </a:solidFill>
                <a:uFill>
                  <a:solidFill>
                    <a:srgbClr val="000000"/>
                  </a:solidFill>
                </a:uFill>
                <a:latin typeface="Times New Roman" panose="02020603050405020304" pitchFamily="18" charset="0"/>
                <a:cs typeface="Times New Roman" panose="02020603050405020304" pitchFamily="18" charset="0"/>
              </a:rPr>
              <a:t>改革开放</a:t>
            </a:r>
            <a:r>
              <a:rPr lang="zh-CN" altLang="zh-CN" sz="2200">
                <a:solidFill>
                  <a:srgbClr val="000000"/>
                </a:solidFill>
                <a:latin typeface="Times New Roman" panose="02020603050405020304" pitchFamily="18" charset="0"/>
                <a:cs typeface="Times New Roman" panose="02020603050405020304" pitchFamily="18" charset="0"/>
              </a:rPr>
              <a:t>的伟大决策。自此以后</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中国以农村改革为突破口</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逐步建立了社会主义市场经济体制</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取得了举世瞩目的成就。</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lgn="l"/>
                <a:tab pos="2163445" algn="l"/>
                <a:tab pos="3142615" algn="l"/>
                <a:tab pos="4190365" algn="l"/>
              </a:tabLst>
            </a:pPr>
            <a:r>
              <a:rPr lang="en-US" altLang="zh-CN" sz="2200">
                <a:solidFill>
                  <a:srgbClr val="000000"/>
                </a:solidFill>
                <a:latin typeface="Times New Roman" panose="02020603050405020304" pitchFamily="18" charset="0"/>
                <a:cs typeface="Times New Roman" panose="02020603050405020304" pitchFamily="18" charset="0"/>
              </a:rPr>
              <a:t>(2)</a:t>
            </a:r>
            <a:r>
              <a:rPr lang="zh-CN" altLang="zh-CN" sz="2200">
                <a:solidFill>
                  <a:srgbClr val="000000"/>
                </a:solidFill>
                <a:latin typeface="Times New Roman" panose="02020603050405020304" pitchFamily="18" charset="0"/>
                <a:cs typeface="Times New Roman" panose="02020603050405020304" pitchFamily="18" charset="0"/>
              </a:rPr>
              <a:t>成就</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到</a:t>
            </a:r>
            <a:r>
              <a:rPr lang="en-US" altLang="zh-CN" sz="2200">
                <a:solidFill>
                  <a:srgbClr val="000000"/>
                </a:solidFill>
                <a:latin typeface="Times New Roman" panose="02020603050405020304" pitchFamily="18" charset="0"/>
                <a:cs typeface="Times New Roman" panose="02020603050405020304" pitchFamily="18" charset="0"/>
              </a:rPr>
              <a:t>2018</a:t>
            </a:r>
            <a:r>
              <a:rPr lang="zh-CN" altLang="zh-CN" sz="2200">
                <a:solidFill>
                  <a:srgbClr val="000000"/>
                </a:solidFill>
                <a:latin typeface="Times New Roman" panose="02020603050405020304" pitchFamily="18" charset="0"/>
                <a:cs typeface="Times New Roman" panose="02020603050405020304" pitchFamily="18" charset="0"/>
              </a:rPr>
              <a:t>年</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国内生产总值稳居世界第二位</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对世界经济增长贡献率接近</a:t>
            </a:r>
            <a:r>
              <a:rPr lang="en-US" altLang="zh-CN" sz="2200">
                <a:solidFill>
                  <a:srgbClr val="000000"/>
                </a:solidFill>
                <a:latin typeface="Times New Roman" panose="02020603050405020304" pitchFamily="18" charset="0"/>
                <a:cs typeface="Times New Roman" panose="02020603050405020304" pitchFamily="18" charset="0"/>
              </a:rPr>
              <a:t>30%,</a:t>
            </a:r>
            <a:r>
              <a:rPr lang="zh-CN" altLang="zh-CN" sz="2200">
                <a:solidFill>
                  <a:srgbClr val="000000"/>
                </a:solidFill>
                <a:latin typeface="Times New Roman" panose="02020603050405020304" pitchFamily="18" charset="0"/>
                <a:cs typeface="Times New Roman" panose="02020603050405020304" pitchFamily="18" charset="0"/>
              </a:rPr>
              <a:t>外汇储备稳居世界前列</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基础设施建设快速突进</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农业现代化稳步推进</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创新型国家建设成果丰硕。</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lgn="l"/>
                <a:tab pos="2163445" algn="l"/>
                <a:tab pos="3142615" algn="l"/>
                <a:tab pos="4190365" algn="l"/>
              </a:tabLst>
            </a:pPr>
            <a:r>
              <a:rPr lang="en-US" altLang="zh-CN" sz="2200" b="1">
                <a:solidFill>
                  <a:srgbClr val="000000"/>
                </a:solidFill>
                <a:latin typeface="Times New Roman" panose="02020603050405020304" pitchFamily="18" charset="0"/>
                <a:cs typeface="Times New Roman" panose="02020603050405020304" pitchFamily="18" charset="0"/>
              </a:rPr>
              <a:t>3</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意义</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中国特色社会主义深化了对人类社会发展规律的认识</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是对世界社会主义理论和建设的重大贡献</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在人类社会发展史上具有重大意义。</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
        <p:nvSpPr>
          <p:cNvPr id="3" name="矩形 2"/>
          <p:cNvSpPr/>
          <p:nvPr/>
        </p:nvSpPr>
        <p:spPr>
          <a:xfrm>
            <a:off x="7308304" y="1988840"/>
            <a:ext cx="1126607" cy="2880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ransition spd="slow">
    <p:cut thruBlk="1"/>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xit" presetSubtype="4" fill="hold" grpId="0" nodeType="clickEffect">
                                  <p:stCondLst>
                                    <p:cond delay="0"/>
                                  </p:stCondLst>
                                  <p:childTnLst>
                                    <p:animEffect transition="out" filter="wipe(down)">
                                      <p:cBhvr>
                                        <p:cTn id="6" dur="500"/>
                                        <p:tgtEl>
                                          <p:spTgt spid="3"/>
                                        </p:tgtEl>
                                      </p:cBhvr>
                                    </p:animEffect>
                                    <p:set>
                                      <p:cBhvr>
                                        <p:cTn id="7" dur="1" fill="hold">
                                          <p:stCondLst>
                                            <p:cond delay="4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a:spLocks noChangeAspect="1"/>
          </p:cNvSpPr>
          <p:nvPr/>
        </p:nvSpPr>
        <p:spPr>
          <a:xfrm>
            <a:off x="508000" y="1708603"/>
            <a:ext cx="8128000" cy="3694794"/>
          </a:xfrm>
          <a:prstGeom prst="rect">
            <a:avLst/>
          </a:prstGeom>
        </p:spPr>
        <p:txBody>
          <a:bodyPr>
            <a:spAutoFit/>
          </a:bodyPr>
          <a:lstStyle/>
          <a:p>
            <a:pPr>
              <a:lnSpc>
                <a:spcPct val="120000"/>
              </a:lnSpc>
              <a:spcAft>
                <a:spcPct val="0"/>
              </a:spcAft>
              <a:tabLst>
                <a:tab pos="1188085" algn="l"/>
                <a:tab pos="2163445" algn="l"/>
                <a:tab pos="3142615" algn="l"/>
                <a:tab pos="4190365" algn="l"/>
              </a:tabLst>
            </a:pP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知识拓展东欧改革与中国改革的区别</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lgn="l"/>
                <a:tab pos="2163445" algn="l"/>
                <a:tab pos="3142615" algn="l"/>
                <a:tab pos="4190365" algn="l"/>
              </a:tabLst>
            </a:pPr>
            <a:r>
              <a:rPr lang="en-US" altLang="zh-CN" sz="2200">
                <a:solidFill>
                  <a:srgbClr val="000000"/>
                </a:solidFill>
                <a:latin typeface="Times New Roman" panose="02020603050405020304" pitchFamily="18" charset="0"/>
                <a:cs typeface="Times New Roman" panose="02020603050405020304" pitchFamily="18" charset="0"/>
              </a:rPr>
              <a:t>(1)</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东欧改革是激进式改革</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即在较短的时间内</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推倒原有的制度重新建立自由市场制度的改革。</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lgn="l"/>
                <a:tab pos="2163445" algn="l"/>
                <a:tab pos="3142615" algn="l"/>
                <a:tab pos="4190365" algn="l"/>
              </a:tabLst>
            </a:pPr>
            <a:r>
              <a:rPr lang="en-US" altLang="zh-CN" sz="2200">
                <a:solidFill>
                  <a:srgbClr val="000000"/>
                </a:solidFill>
                <a:latin typeface="Times New Roman" panose="02020603050405020304" pitchFamily="18" charset="0"/>
                <a:cs typeface="Times New Roman" panose="02020603050405020304" pitchFamily="18" charset="0"/>
              </a:rPr>
              <a:t>(2)</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中国改革是渐进式改革</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即在保持原有根本制度的前提下</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通过配置新体制因素以达到体制轮换</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最终过渡到市场经济的改革。</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lgn="l"/>
                <a:tab pos="2163445" algn="l"/>
                <a:tab pos="3142615" algn="l"/>
                <a:tab pos="4190365" algn="l"/>
              </a:tabLst>
            </a:pP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史实证明</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在条件尚不具备</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认识尚不充分</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人民群众尚无改革意识的情况下</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采取激进式改革必然引起思想混乱</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造成生产力的巨大破坏</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而渐进式改革则符合发展和社会稳定的原则</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最终实现了从量变到质变的过程。</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p:transition spd="slow">
    <p:cut thruBlk="1"/>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a:hlinkClick r:id="rId2" action="ppaction://hlinksldjump"/>
          </p:cNvPr>
          <p:cNvSpPr/>
          <p:nvPr/>
        </p:nvSpPr>
        <p:spPr>
          <a:xfrm>
            <a:off x="467544" y="836712"/>
            <a:ext cx="1314053"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探究点一</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8" name="矩形 7">
            <a:hlinkClick r:id="rId3" action="ppaction://hlinksldjump"/>
          </p:cNvPr>
          <p:cNvSpPr/>
          <p:nvPr/>
        </p:nvSpPr>
        <p:spPr>
          <a:xfrm>
            <a:off x="1817787" y="836711"/>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探究点二</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9" name="矩形 8">
            <a:hlinkClick r:id="rId4" action="ppaction://hlinksldjump"/>
          </p:cNvPr>
          <p:cNvSpPr/>
          <p:nvPr/>
        </p:nvSpPr>
        <p:spPr>
          <a:xfrm>
            <a:off x="3168030" y="836710"/>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随堂演练</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3" name="矩形 2"/>
          <p:cNvSpPr>
            <a:spLocks noChangeAspect="1"/>
          </p:cNvSpPr>
          <p:nvPr/>
        </p:nvSpPr>
        <p:spPr>
          <a:xfrm>
            <a:off x="508000" y="1497936"/>
            <a:ext cx="8128000" cy="4116127"/>
          </a:xfrm>
          <a:prstGeom prst="rect">
            <a:avLst/>
          </a:prstGeom>
        </p:spPr>
        <p:txBody>
          <a:bodyPr>
            <a:spAutoFit/>
          </a:bodyPr>
          <a:lstStyle/>
          <a:p>
            <a:pPr>
              <a:lnSpc>
                <a:spcPct val="120000"/>
              </a:lnSpc>
              <a:spcAft>
                <a:spcPct val="0"/>
              </a:spcAft>
              <a:tabLst>
                <a:tab pos="1188085" algn="l"/>
                <a:tab pos="2163445" algn="l"/>
                <a:tab pos="3142615" algn="l"/>
                <a:tab pos="4190365" algn="l"/>
              </a:tabLst>
            </a:pPr>
            <a:r>
              <a:rPr lang="zh-CN" altLang="zh-CN" sz="2200" b="1">
                <a:solidFill>
                  <a:srgbClr val="000000"/>
                </a:solidFill>
                <a:latin typeface="Times New Roman" panose="02020603050405020304" pitchFamily="18" charset="0"/>
                <a:cs typeface="Times New Roman" panose="02020603050405020304" pitchFamily="18" charset="0"/>
              </a:rPr>
              <a:t>第二次世界大战后苏联经济改革的不足及教训</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lgn="l"/>
                <a:tab pos="2163445" algn="l"/>
                <a:tab pos="3142615" algn="l"/>
                <a:tab pos="4190365" algn="l"/>
              </a:tabLst>
            </a:pPr>
            <a:r>
              <a:rPr lang="zh-CN" altLang="zh-CN" sz="2200">
                <a:solidFill>
                  <a:srgbClr val="000000"/>
                </a:solidFill>
                <a:latin typeface="Times New Roman" panose="02020603050405020304" pitchFamily="18" charset="0"/>
                <a:ea typeface="黑体" panose="02010609060101010101" pitchFamily="2" charset="-122"/>
                <a:cs typeface="Times New Roman" panose="02020603050405020304" pitchFamily="18" charset="0"/>
              </a:rPr>
              <a:t>史料实证</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lgn="l"/>
                <a:tab pos="2163445" algn="l"/>
                <a:tab pos="3142615" algn="l"/>
                <a:tab pos="4190365" algn="l"/>
              </a:tabLst>
            </a:pP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史料一</a:t>
            </a:r>
            <a:r>
              <a:rPr lang="zh-CN" altLang="zh-CN" sz="2200">
                <a:solidFill>
                  <a:srgbClr val="000000"/>
                </a:solidFill>
                <a:latin typeface="Times New Roman" panose="02020603050405020304" pitchFamily="18" charset="0"/>
                <a:cs typeface="Times New Roman" panose="02020603050405020304" pitchFamily="18" charset="0"/>
              </a:rPr>
              <a:t>　</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赫鲁晓夫所进行的经济管理体制改组作为战后苏联经济体制改革的开端</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对后来的苏联经济体制改革和整个国民经济的发展有着重要的影响。应该承认赫鲁晓夫是一位社会主义经济体制改革的开拓者。他勇于突破旧的模式</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探索新的道路本身就是一种难能可贵的精神。但是</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他毕竟受到历史局限性的束缚</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对社会主义传统经济模式的弊病和社会主义经济规律还缺乏全面的、深刻的认识</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因此也就不可能产生成熟的改革理论和思想。</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gn="r">
              <a:lnSpc>
                <a:spcPct val="120000"/>
              </a:lnSpc>
              <a:spcAft>
                <a:spcPct val="0"/>
              </a:spcAft>
              <a:tabLst>
                <a:tab pos="1188085" algn="l"/>
                <a:tab pos="2163445" algn="l"/>
                <a:tab pos="3142615" algn="l"/>
                <a:tab pos="4190365" algn="l"/>
              </a:tabLst>
            </a:pP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摘编自陈孔伦、纪洪江主编《苏联经济体制改革史》</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xmlns:p159="http://schemas.microsoft.com/office/powerpoint/2015/09/main" xmlns:p15="http://schemas.microsoft.com/office/powerpoint/2012/main" xmlns:a14="http://schemas.microsoft.com/office/drawing/2010/main" xmlns:wp="http://schemas.openxmlformats.org/drawingml/2006/wordprocessingDrawing" xmlns:w="http://schemas.openxmlformats.org/wordprocessingml/2006/main" xmlns:m="http://schemas.openxmlformats.org/officeDocument/2006/math" xmlns="" Requires="p14">
      <p:transition spd="slow" p14:dur="2000">
        <p:pull dir="lu"/>
      </p:transition>
    </mc:Choice>
    <mc:Fallback>
      <p:transition spd="slow">
        <p:pull dir="lu"/>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a:hlinkClick r:id="rId2" action="ppaction://hlinksldjump"/>
          </p:cNvPr>
          <p:cNvSpPr/>
          <p:nvPr/>
        </p:nvSpPr>
        <p:spPr>
          <a:xfrm>
            <a:off x="467544" y="836712"/>
            <a:ext cx="1314053"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探究点一</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8" name="矩形 7">
            <a:hlinkClick r:id="rId3" action="ppaction://hlinksldjump"/>
          </p:cNvPr>
          <p:cNvSpPr/>
          <p:nvPr/>
        </p:nvSpPr>
        <p:spPr>
          <a:xfrm>
            <a:off x="1817787" y="836711"/>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探究点二</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9" name="矩形 8">
            <a:hlinkClick r:id="rId4" action="ppaction://hlinksldjump"/>
          </p:cNvPr>
          <p:cNvSpPr/>
          <p:nvPr/>
        </p:nvSpPr>
        <p:spPr>
          <a:xfrm>
            <a:off x="3168030" y="836710"/>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随堂演练</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1505471"/>
            <a:ext cx="8128000" cy="4101059"/>
          </a:xfrm>
          <a:prstGeom prst="rect">
            <a:avLst/>
          </a:prstGeom>
        </p:spPr>
        <p:txBody>
          <a:bodyPr>
            <a:spAutoFit/>
          </a:bodyPr>
          <a:lstStyle/>
          <a:p>
            <a:pPr>
              <a:lnSpc>
                <a:spcPct val="120000"/>
              </a:lnSpc>
              <a:spcAft>
                <a:spcPct val="0"/>
              </a:spcAft>
              <a:tabLst>
                <a:tab pos="1188085" algn="l"/>
                <a:tab pos="2163445" algn="l"/>
                <a:tab pos="3142615" algn="l"/>
                <a:tab pos="4190365" algn="l"/>
              </a:tabLst>
            </a:pP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史料二</a:t>
            </a:r>
            <a:r>
              <a:rPr lang="zh-CN" altLang="zh-CN" sz="2200">
                <a:solidFill>
                  <a:srgbClr val="000000"/>
                </a:solidFill>
                <a:latin typeface="Times New Roman" panose="02020603050405020304" pitchFamily="18" charset="0"/>
                <a:cs typeface="Times New Roman" panose="02020603050405020304" pitchFamily="18" charset="0"/>
              </a:rPr>
              <a:t>　</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他摆弄这个国家</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就像家庭主妇摆弄卷心菜一样。他认为只要把外面的烂叶子剥掉</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就会有里边的好心子</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他不停地剥下去</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一直到剥光为止。</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gn="r">
              <a:lnSpc>
                <a:spcPct val="120000"/>
              </a:lnSpc>
              <a:spcAft>
                <a:spcPct val="0"/>
              </a:spcAft>
              <a:tabLst>
                <a:tab pos="1188085" algn="l"/>
                <a:tab pos="2163445" algn="l"/>
                <a:tab pos="3142615" algn="l"/>
                <a:tab pos="4190365" algn="l"/>
              </a:tabLst>
            </a:pP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一位苏联杂志主编讽刺戈尔巴乔夫</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lgn="l"/>
                <a:tab pos="2163445" algn="l"/>
                <a:tab pos="3142615" algn="l"/>
                <a:tab pos="4190365" algn="l"/>
              </a:tabLst>
            </a:pP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有人曾形象地说</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戈氏改革的手术刀不是挥向党身上的肿瘤</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而是挥向了党的脖子。</a:t>
            </a:r>
            <a:r>
              <a:rPr lang="en-US" altLang="zh-CN" sz="2200">
                <a:solidFill>
                  <a:srgbClr val="000000"/>
                </a:solidFill>
                <a:latin typeface="Times New Roman" panose="02020603050405020304" pitchFamily="18" charset="0"/>
                <a:cs typeface="Times New Roman" panose="02020603050405020304" pitchFamily="18" charset="0"/>
              </a:rPr>
              <a:t>”</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lgn="l"/>
                <a:tab pos="2163445" algn="l"/>
                <a:tab pos="3142615" algn="l"/>
                <a:tab pos="4190365" algn="l"/>
              </a:tabLst>
            </a:pP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读史技巧</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但是</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作为转折词</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把史料一分为两层</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承认赫鲁晓夫是一位改革者</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但又是一位改革失败者。史料二中</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把外面的烂叶子剥掉</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就会有里面的好心子</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剥光为止</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肿瘤</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挥向了党的脖子</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形象地说明戈尔巴乔夫改革的失败。</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xmlns:p159="http://schemas.microsoft.com/office/powerpoint/2015/09/main" xmlns:p15="http://schemas.microsoft.com/office/powerpoint/2012/main" xmlns:a14="http://schemas.microsoft.com/office/drawing/2010/main" xmlns:wp="http://schemas.openxmlformats.org/drawingml/2006/wordprocessingDrawing" xmlns:w="http://schemas.openxmlformats.org/wordprocessingml/2006/main" xmlns:m="http://schemas.openxmlformats.org/officeDocument/2006/math" xmlns="" Requires="p14">
      <p:transition spd="slow" p14:dur="2000">
        <p:pull dir="lu"/>
      </p:transition>
    </mc:Choice>
    <mc:Fallback>
      <p:transition spd="slow">
        <p:pull dir="lu"/>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a:hlinkClick r:id="rId2" action="ppaction://hlinksldjump"/>
          </p:cNvPr>
          <p:cNvSpPr/>
          <p:nvPr/>
        </p:nvSpPr>
        <p:spPr>
          <a:xfrm>
            <a:off x="467544" y="836712"/>
            <a:ext cx="1314053"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探究点一</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8" name="矩形 7">
            <a:hlinkClick r:id="rId3" action="ppaction://hlinksldjump"/>
          </p:cNvPr>
          <p:cNvSpPr/>
          <p:nvPr/>
        </p:nvSpPr>
        <p:spPr>
          <a:xfrm>
            <a:off x="1817787" y="836711"/>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探究点二</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9" name="矩形 8">
            <a:hlinkClick r:id="rId4" action="ppaction://hlinksldjump"/>
          </p:cNvPr>
          <p:cNvSpPr/>
          <p:nvPr/>
        </p:nvSpPr>
        <p:spPr>
          <a:xfrm>
            <a:off x="3168030" y="836710"/>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随堂演练</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1412776"/>
            <a:ext cx="8128000" cy="4928657"/>
          </a:xfrm>
          <a:prstGeom prst="rect">
            <a:avLst/>
          </a:prstGeom>
        </p:spPr>
        <p:txBody>
          <a:bodyPr>
            <a:spAutoFit/>
          </a:bodyPr>
          <a:lstStyle/>
          <a:p>
            <a:pPr>
              <a:lnSpc>
                <a:spcPct val="120000"/>
              </a:lnSpc>
              <a:spcAft>
                <a:spcPct val="0"/>
              </a:spcAft>
              <a:tabLst>
                <a:tab pos="1188085" algn="l"/>
                <a:tab pos="2163445" algn="l"/>
                <a:tab pos="3142615" algn="l"/>
                <a:tab pos="4190365" algn="l"/>
              </a:tabLst>
            </a:pP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互动探究</a:t>
            </a:r>
            <a:r>
              <a:rPr lang="en-US" altLang="zh-CN" sz="2200">
                <a:solidFill>
                  <a:srgbClr val="000000"/>
                </a:solidFill>
                <a:latin typeface="Times New Roman" panose="02020603050405020304" pitchFamily="18" charset="0"/>
                <a:cs typeface="Times New Roman" panose="02020603050405020304" pitchFamily="18" charset="0"/>
              </a:rPr>
              <a:t>(1)</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史料一是如何看待赫鲁晓夫改革的</a:t>
            </a:r>
            <a:r>
              <a:rPr lang="en-US" altLang="zh-CN" sz="2200">
                <a:solidFill>
                  <a:srgbClr val="000000"/>
                </a:solidFill>
                <a:latin typeface="Times New Roman" panose="02020603050405020304" pitchFamily="18" charset="0"/>
                <a:cs typeface="Times New Roman" panose="02020603050405020304" pitchFamily="18" charset="0"/>
              </a:rPr>
              <a:t>?</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lgn="l"/>
                <a:tab pos="2163445" algn="l"/>
                <a:tab pos="3142615" algn="l"/>
                <a:tab pos="4190365" algn="l"/>
              </a:tabLst>
            </a:pPr>
            <a:r>
              <a:rPr lang="en-US" altLang="zh-CN" sz="2200">
                <a:solidFill>
                  <a:srgbClr val="000000"/>
                </a:solidFill>
                <a:latin typeface="Times New Roman" panose="02020603050405020304" pitchFamily="18" charset="0"/>
                <a:cs typeface="Times New Roman" panose="02020603050405020304" pitchFamily="18" charset="0"/>
              </a:rPr>
              <a:t>(2)</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史料二是如何看待戈尔巴乔夫改革的</a:t>
            </a:r>
            <a:r>
              <a:rPr lang="en-US" altLang="zh-CN" sz="2200">
                <a:solidFill>
                  <a:srgbClr val="000000"/>
                </a:solidFill>
                <a:latin typeface="Times New Roman" panose="02020603050405020304" pitchFamily="18" charset="0"/>
                <a:cs typeface="Times New Roman" panose="02020603050405020304" pitchFamily="18" charset="0"/>
              </a:rPr>
              <a:t>?</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lgn="l"/>
                <a:tab pos="2163445" algn="l"/>
                <a:tab pos="3142615" algn="l"/>
                <a:tab pos="4190365" algn="l"/>
              </a:tabLst>
            </a:pPr>
            <a:r>
              <a:rPr lang="zh-CN"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提示</a:t>
            </a:r>
            <a:r>
              <a:rPr lang="en-US"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a:t>
            </a:r>
            <a:r>
              <a:rPr lang="en-US" altLang="zh-CN" sz="2200">
                <a:solidFill>
                  <a:srgbClr val="000000"/>
                </a:solidFill>
                <a:latin typeface="Times New Roman" panose="02020603050405020304" pitchFamily="18" charset="0"/>
                <a:cs typeface="Times New Roman" panose="02020603050405020304" pitchFamily="18" charset="0"/>
              </a:rPr>
              <a:t>(1)</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史料一表明</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赫鲁晓夫的经济改革一定程度上冲破了传统观念的束缚</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并取得了一定成效</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但是</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赫鲁晓夫改革在理论上没有突破苏联模式</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只是在维持原有经济体制的基础上进行局部改革</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改革不会成功。</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lgn="l"/>
                <a:tab pos="2163445" algn="l"/>
                <a:tab pos="3142615" algn="l"/>
                <a:tab pos="4190365" algn="l"/>
              </a:tabLst>
            </a:pPr>
            <a:r>
              <a:rPr lang="en-US" altLang="zh-CN" sz="2200">
                <a:solidFill>
                  <a:srgbClr val="000000"/>
                </a:solidFill>
                <a:latin typeface="Times New Roman" panose="02020603050405020304" pitchFamily="18" charset="0"/>
                <a:cs typeface="Times New Roman" panose="02020603050405020304" pitchFamily="18" charset="0"/>
              </a:rPr>
              <a:t>(2)</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戈尔巴乔夫剥卷心菜的过程就是其改革的过程</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先改革经济</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未取得成效后转向政治改革。在政治上</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倡导</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民主化</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公开性</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实行多党制</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最后把问题全都暴露</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导致苏联解体。戈尔巴乔夫的改革并没有指向</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肿瘤</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肿瘤</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指高度集中的政治经济体制的弊端</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而是</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挥向了党的脖子</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体现了戈尔巴乔夫否定了党的领导</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否定了社会主义方向</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从而造成苏联解体。</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xmlns:p159="http://schemas.microsoft.com/office/powerpoint/2015/09/main" xmlns:p15="http://schemas.microsoft.com/office/powerpoint/2012/main" xmlns:a14="http://schemas.microsoft.com/office/drawing/2010/main" xmlns:wp="http://schemas.openxmlformats.org/drawingml/2006/wordprocessingDrawing" xmlns:w="http://schemas.openxmlformats.org/wordprocessingml/2006/main" xmlns:m="http://schemas.openxmlformats.org/officeDocument/2006/math" xmlns="" Requires="p14">
      <p:transition spd="slow" p14:dur="2000">
        <p:pull dir="lu"/>
      </p:transition>
    </mc:Choice>
    <mc:Fallback>
      <p:transition spd="slow">
        <p:pull dir="lu"/>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4" fill="hold" nodeType="clickEffect">
                                  <p:stCondLst>
                                    <p:cond delay="0"/>
                                  </p:stCondLst>
                                  <p:childTnLst>
                                    <p:set>
                                      <p:cBhvr>
                                        <p:cTn id="6" dur="1" fill="hold">
                                          <p:stCondLst>
                                            <p:cond delay="0"/>
                                          </p:stCondLst>
                                        </p:cTn>
                                        <p:tgtEl>
                                          <p:spTgt spid="2">
                                            <p:txEl>
                                              <p:pRg st="2" end="2"/>
                                            </p:txEl>
                                          </p:spTgt>
                                        </p:tgtEl>
                                        <p:attrNameLst>
                                          <p:attrName>style.visibility</p:attrName>
                                        </p:attrNameLst>
                                      </p:cBhvr>
                                      <p:to>
                                        <p:strVal val="visible"/>
                                      </p:to>
                                    </p:set>
                                    <p:animEffect transition="in" filter="wipe(down)">
                                      <p:cBhvr>
                                        <p:cTn id="7" dur="500"/>
                                        <p:tgtEl>
                                          <p:spTgt spid="2">
                                            <p:txEl>
                                              <p:pRg st="2" end="2"/>
                                            </p:txEl>
                                          </p:spTgt>
                                        </p:tgtEl>
                                      </p:cBhvr>
                                    </p:animEffect>
                                  </p:childTnLst>
                                </p:cTn>
                              </p:par>
                              <p:par>
                                <p:cTn id="8" presetID="22" presetClass="entr" presetSubtype="4" fill="hold" nodeType="withEffect">
                                  <p:stCondLst>
                                    <p:cond delay="0"/>
                                  </p:stCondLst>
                                  <p:childTnLst>
                                    <p:set>
                                      <p:cBhvr>
                                        <p:cTn id="9" dur="1" fill="hold">
                                          <p:stCondLst>
                                            <p:cond delay="0"/>
                                          </p:stCondLst>
                                        </p:cTn>
                                        <p:tgtEl>
                                          <p:spTgt spid="2">
                                            <p:txEl>
                                              <p:pRg st="3" end="3"/>
                                            </p:txEl>
                                          </p:spTgt>
                                        </p:tgtEl>
                                        <p:attrNameLst>
                                          <p:attrName>style.visibility</p:attrName>
                                        </p:attrNameLst>
                                      </p:cBhvr>
                                      <p:to>
                                        <p:strVal val="visible"/>
                                      </p:to>
                                    </p:set>
                                    <p:animEffect transition="in" filter="wipe(down)">
                                      <p:cBhvr>
                                        <p:cTn id="10" dur="500"/>
                                        <p:tgtEl>
                                          <p:spTgt spid="2">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a:hlinkClick r:id="rId2" action="ppaction://hlinksldjump"/>
          </p:cNvPr>
          <p:cNvSpPr/>
          <p:nvPr/>
        </p:nvSpPr>
        <p:spPr>
          <a:xfrm>
            <a:off x="467544" y="836712"/>
            <a:ext cx="1314053"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探究点一</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8" name="矩形 7">
            <a:hlinkClick r:id="rId3" action="ppaction://hlinksldjump"/>
          </p:cNvPr>
          <p:cNvSpPr/>
          <p:nvPr/>
        </p:nvSpPr>
        <p:spPr>
          <a:xfrm>
            <a:off x="1817787" y="836711"/>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探究点二</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9" name="矩形 8">
            <a:hlinkClick r:id="rId4" action="ppaction://hlinksldjump"/>
          </p:cNvPr>
          <p:cNvSpPr/>
          <p:nvPr/>
        </p:nvSpPr>
        <p:spPr>
          <a:xfrm>
            <a:off x="3168030" y="836710"/>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随堂演练</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1497936"/>
            <a:ext cx="8128000" cy="4116127"/>
          </a:xfrm>
          <a:prstGeom prst="rect">
            <a:avLst/>
          </a:prstGeom>
        </p:spPr>
        <p:txBody>
          <a:bodyPr>
            <a:spAutoFit/>
          </a:bodyPr>
          <a:lstStyle/>
          <a:p>
            <a:pPr>
              <a:lnSpc>
                <a:spcPct val="120000"/>
              </a:lnSpc>
              <a:spcAft>
                <a:spcPct val="0"/>
              </a:spcAft>
              <a:tabLst>
                <a:tab pos="1188085" algn="l"/>
                <a:tab pos="2163445" algn="l"/>
                <a:tab pos="3142615" algn="l"/>
                <a:tab pos="4190365" algn="l"/>
              </a:tabLst>
            </a:pPr>
            <a:r>
              <a:rPr lang="zh-CN" altLang="zh-CN" sz="2200">
                <a:solidFill>
                  <a:srgbClr val="000000"/>
                </a:solidFill>
                <a:latin typeface="Times New Roman" panose="02020603050405020304" pitchFamily="18" charset="0"/>
                <a:ea typeface="黑体" panose="02010609060101010101" pitchFamily="2" charset="-122"/>
                <a:cs typeface="Times New Roman" panose="02020603050405020304" pitchFamily="18" charset="0"/>
              </a:rPr>
              <a:t>历史解释</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lgn="l"/>
                <a:tab pos="2163445" algn="l"/>
                <a:tab pos="3142615" algn="l"/>
                <a:tab pos="4190365" algn="l"/>
              </a:tabLst>
            </a:pP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战后苏联改革的不足之处及经验教训</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lgn="l"/>
                <a:tab pos="2163445" algn="l"/>
                <a:tab pos="3142615" algn="l"/>
                <a:tab pos="4190365" algn="l"/>
              </a:tabLst>
            </a:pPr>
            <a:r>
              <a:rPr lang="en-US" altLang="zh-CN" sz="2200">
                <a:solidFill>
                  <a:srgbClr val="000000"/>
                </a:solidFill>
                <a:latin typeface="Times New Roman" panose="02020603050405020304" pitchFamily="18" charset="0"/>
                <a:cs typeface="Times New Roman" panose="02020603050405020304" pitchFamily="18" charset="0"/>
              </a:rPr>
              <a:t>(1)</a:t>
            </a:r>
            <a:r>
              <a:rPr lang="zh-CN" altLang="zh-CN" sz="2200">
                <a:solidFill>
                  <a:srgbClr val="000000"/>
                </a:solidFill>
                <a:latin typeface="Times New Roman" panose="02020603050405020304" pitchFamily="18" charset="0"/>
                <a:cs typeface="Times New Roman" panose="02020603050405020304" pitchFamily="18" charset="0"/>
              </a:rPr>
              <a:t>不足之处</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赫鲁晓夫对斯大林的全盘否定</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有利于推动僵化的苏联模式改革</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但也造成人们思想混乱</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增添改革的阻力</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勃列日涅夫推行</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新经济体制</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改革</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但效果有限</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社会矛盾丛生</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戈尔巴乔夫经济改革的宏观决策缺乏具体可行的配套措施</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改革中阻力重重</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骤然把改革重点转向政治领域</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导致国内局势逐渐失控。</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lgn="l"/>
                <a:tab pos="2163445" algn="l"/>
                <a:tab pos="3142615" algn="l"/>
                <a:tab pos="4190365" algn="l"/>
              </a:tabLst>
            </a:pPr>
            <a:r>
              <a:rPr lang="en-US" altLang="zh-CN" sz="2200">
                <a:solidFill>
                  <a:srgbClr val="000000"/>
                </a:solidFill>
                <a:latin typeface="Times New Roman" panose="02020603050405020304" pitchFamily="18" charset="0"/>
                <a:cs typeface="Times New Roman" panose="02020603050405020304" pitchFamily="18" charset="0"/>
              </a:rPr>
              <a:t>(2)</a:t>
            </a:r>
            <a:r>
              <a:rPr lang="zh-CN" altLang="zh-CN" sz="2200">
                <a:solidFill>
                  <a:srgbClr val="000000"/>
                </a:solidFill>
                <a:latin typeface="Times New Roman" panose="02020603050405020304" pitchFamily="18" charset="0"/>
                <a:cs typeface="Times New Roman" panose="02020603050405020304" pitchFamily="18" charset="0"/>
              </a:rPr>
              <a:t>经验教训</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社会主义国家的改革要处理好政策、发展、稳定三者之间的关系</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社会主义改革必须走改革开放和适合本国国情的道路</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社会主义改革必须以发展社会主义生产力为宗旨。</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xmlns:p159="http://schemas.microsoft.com/office/powerpoint/2015/09/main" xmlns:p15="http://schemas.microsoft.com/office/powerpoint/2012/main" xmlns:a14="http://schemas.microsoft.com/office/drawing/2010/main" xmlns:wp="http://schemas.openxmlformats.org/drawingml/2006/wordprocessingDrawing" xmlns:w="http://schemas.openxmlformats.org/wordprocessingml/2006/main" xmlns:m="http://schemas.openxmlformats.org/officeDocument/2006/math" xmlns="" Requires="p14">
      <p:transition spd="slow" p14:dur="2000">
        <p:pull dir="lu"/>
      </p:transition>
    </mc:Choice>
    <mc:Fallback>
      <p:transition spd="slow">
        <p:pull dir="lu"/>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a:hlinkClick r:id="rId2" action="ppaction://hlinksldjump"/>
          </p:cNvPr>
          <p:cNvSpPr/>
          <p:nvPr/>
        </p:nvSpPr>
        <p:spPr>
          <a:xfrm>
            <a:off x="467544" y="836712"/>
            <a:ext cx="1314053"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探究点一</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8" name="矩形 7">
            <a:hlinkClick r:id="rId3" action="ppaction://hlinksldjump"/>
          </p:cNvPr>
          <p:cNvSpPr/>
          <p:nvPr/>
        </p:nvSpPr>
        <p:spPr>
          <a:xfrm>
            <a:off x="1817787" y="836711"/>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探究点二</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9" name="矩形 8">
            <a:hlinkClick r:id="rId4" action="ppaction://hlinksldjump"/>
          </p:cNvPr>
          <p:cNvSpPr/>
          <p:nvPr/>
        </p:nvSpPr>
        <p:spPr>
          <a:xfrm>
            <a:off x="3168030" y="836710"/>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随堂演练</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1302338"/>
            <a:ext cx="8128000" cy="4507324"/>
          </a:xfrm>
          <a:prstGeom prst="rect">
            <a:avLst/>
          </a:prstGeom>
        </p:spPr>
        <p:txBody>
          <a:bodyPr>
            <a:spAutoFit/>
          </a:bodyPr>
          <a:lstStyle/>
          <a:p>
            <a:pPr>
              <a:lnSpc>
                <a:spcPct val="120000"/>
              </a:lnSpc>
              <a:spcAft>
                <a:spcPct val="0"/>
              </a:spcAft>
              <a:tabLst>
                <a:tab pos="1188085" algn="l"/>
                <a:tab pos="2163445" algn="l"/>
                <a:tab pos="3142615" algn="l"/>
                <a:tab pos="4190365" algn="l"/>
              </a:tabLst>
            </a:pPr>
            <a:r>
              <a:rPr lang="zh-CN" altLang="zh-CN" sz="2200">
                <a:solidFill>
                  <a:srgbClr val="000000"/>
                </a:solidFill>
                <a:latin typeface="Times New Roman" panose="02020603050405020304" pitchFamily="18" charset="0"/>
                <a:ea typeface="黑体" panose="02010609060101010101" pitchFamily="2" charset="-122"/>
                <a:cs typeface="Times New Roman" panose="02020603050405020304" pitchFamily="18" charset="0"/>
              </a:rPr>
              <a:t>典例剖析</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lgn="l"/>
                <a:tab pos="2163445" algn="l"/>
                <a:tab pos="3142615" algn="l"/>
                <a:tab pos="4190365" algn="l"/>
              </a:tabLst>
            </a:pPr>
            <a:r>
              <a:rPr lang="zh-CN" altLang="zh-CN" sz="2200">
                <a:solidFill>
                  <a:srgbClr val="000000"/>
                </a:solidFill>
                <a:latin typeface="Times New Roman" panose="02020603050405020304" pitchFamily="18" charset="0"/>
                <a:ea typeface="黑体" panose="02010609060101010101" pitchFamily="2" charset="-122"/>
                <a:cs typeface="Times New Roman" panose="02020603050405020304" pitchFamily="18" charset="0"/>
              </a:rPr>
              <a:t>例题</a:t>
            </a:r>
            <a:r>
              <a:rPr lang="en-US" altLang="zh-CN" sz="2200" b="1">
                <a:solidFill>
                  <a:srgbClr val="000000"/>
                </a:solidFill>
                <a:latin typeface="Times New Roman" panose="02020603050405020304" pitchFamily="18" charset="0"/>
                <a:cs typeface="Times New Roman" panose="02020603050405020304" pitchFamily="18" charset="0"/>
              </a:rPr>
              <a:t>1</a:t>
            </a:r>
            <a:r>
              <a:rPr lang="zh-CN" altLang="zh-CN" sz="2200">
                <a:solidFill>
                  <a:srgbClr val="000000"/>
                </a:solidFill>
                <a:latin typeface="Times New Roman" panose="02020603050405020304" pitchFamily="18" charset="0"/>
                <a:cs typeface="Times New Roman" panose="02020603050405020304" pitchFamily="18" charset="0"/>
              </a:rPr>
              <a:t>自</a:t>
            </a:r>
            <a:r>
              <a:rPr lang="en-US" altLang="zh-CN" sz="2200">
                <a:solidFill>
                  <a:srgbClr val="000000"/>
                </a:solidFill>
                <a:latin typeface="Times New Roman" panose="02020603050405020304" pitchFamily="18" charset="0"/>
                <a:cs typeface="Times New Roman" panose="02020603050405020304" pitchFamily="18" charset="0"/>
              </a:rPr>
              <a:t>1956</a:t>
            </a:r>
            <a:r>
              <a:rPr lang="zh-CN" altLang="zh-CN" sz="2200">
                <a:solidFill>
                  <a:srgbClr val="000000"/>
                </a:solidFill>
                <a:latin typeface="Times New Roman" panose="02020603050405020304" pitchFamily="18" charset="0"/>
                <a:cs typeface="Times New Roman" panose="02020603050405020304" pitchFamily="18" charset="0"/>
              </a:rPr>
              <a:t>年苏联进入改革时代后</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改革的过程进中有退</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反复无常</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最后改革变成了改向</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导致了苏联解体。就本质而言</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赫鲁晓夫和勃列日涅夫改革失败的相同原因是</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　　</a:t>
            </a:r>
            <a:r>
              <a:rPr lang="en-US" altLang="zh-CN" sz="2200">
                <a:solidFill>
                  <a:srgbClr val="000000"/>
                </a:solidFill>
                <a:latin typeface="Times New Roman" panose="02020603050405020304" pitchFamily="18" charset="0"/>
                <a:cs typeface="Times New Roman" panose="02020603050405020304" pitchFamily="18" charset="0"/>
              </a:rPr>
              <a:t>)</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lgn="l"/>
                <a:tab pos="2163445" algn="l"/>
                <a:tab pos="3142615" algn="l"/>
                <a:tab pos="4190365" algn="l"/>
              </a:tabLst>
            </a:pPr>
            <a:r>
              <a:rPr lang="en-US" altLang="zh-CN" sz="2200">
                <a:solidFill>
                  <a:srgbClr val="000000"/>
                </a:solidFill>
                <a:latin typeface="Times New Roman" panose="02020603050405020304" pitchFamily="18" charset="0"/>
                <a:cs typeface="Times New Roman" panose="02020603050405020304" pitchFamily="18" charset="0"/>
              </a:rPr>
              <a:t>A.</a:t>
            </a:r>
            <a:r>
              <a:rPr lang="zh-CN" altLang="zh-CN" sz="2200">
                <a:solidFill>
                  <a:srgbClr val="000000"/>
                </a:solidFill>
                <a:latin typeface="Times New Roman" panose="02020603050405020304" pitchFamily="18" charset="0"/>
                <a:cs typeface="Times New Roman" panose="02020603050405020304" pitchFamily="18" charset="0"/>
              </a:rPr>
              <a:t>没有正确的指导思想</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lgn="l"/>
                <a:tab pos="2163445" algn="l"/>
                <a:tab pos="3142615" algn="l"/>
                <a:tab pos="4190365" algn="l"/>
              </a:tabLst>
            </a:pPr>
            <a:r>
              <a:rPr lang="en-US" altLang="zh-CN" sz="2200">
                <a:solidFill>
                  <a:srgbClr val="000000"/>
                </a:solidFill>
                <a:latin typeface="Times New Roman" panose="02020603050405020304" pitchFamily="18" charset="0"/>
                <a:cs typeface="Times New Roman" panose="02020603050405020304" pitchFamily="18" charset="0"/>
              </a:rPr>
              <a:t>B.</a:t>
            </a:r>
            <a:r>
              <a:rPr lang="zh-CN" altLang="zh-CN" sz="2200">
                <a:solidFill>
                  <a:srgbClr val="000000"/>
                </a:solidFill>
                <a:latin typeface="Times New Roman" panose="02020603050405020304" pitchFamily="18" charset="0"/>
                <a:cs typeface="Times New Roman" panose="02020603050405020304" pitchFamily="18" charset="0"/>
              </a:rPr>
              <a:t>重点放在农业上</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lgn="l"/>
                <a:tab pos="2163445" algn="l"/>
                <a:tab pos="3142615" algn="l"/>
                <a:tab pos="4190365" algn="l"/>
              </a:tabLst>
            </a:pPr>
            <a:r>
              <a:rPr lang="en-US" altLang="zh-CN" sz="2200">
                <a:solidFill>
                  <a:srgbClr val="000000"/>
                </a:solidFill>
                <a:latin typeface="Times New Roman" panose="02020603050405020304" pitchFamily="18" charset="0"/>
                <a:cs typeface="Times New Roman" panose="02020603050405020304" pitchFamily="18" charset="0"/>
              </a:rPr>
              <a:t>C.</a:t>
            </a:r>
            <a:r>
              <a:rPr lang="zh-CN" altLang="zh-CN" sz="2200">
                <a:solidFill>
                  <a:srgbClr val="000000"/>
                </a:solidFill>
                <a:latin typeface="Times New Roman" panose="02020603050405020304" pitchFamily="18" charset="0"/>
                <a:cs typeface="Times New Roman" panose="02020603050405020304" pitchFamily="18" charset="0"/>
              </a:rPr>
              <a:t>关注工业体制的改革</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lgn="l"/>
                <a:tab pos="2163445" algn="l"/>
                <a:tab pos="3142615" algn="l"/>
                <a:tab pos="4190365" algn="l"/>
              </a:tabLst>
            </a:pPr>
            <a:r>
              <a:rPr lang="en-US" altLang="zh-CN" sz="2200">
                <a:solidFill>
                  <a:srgbClr val="000000"/>
                </a:solidFill>
                <a:latin typeface="Times New Roman" panose="02020603050405020304" pitchFamily="18" charset="0"/>
                <a:cs typeface="Times New Roman" panose="02020603050405020304" pitchFamily="18" charset="0"/>
              </a:rPr>
              <a:t>D.</a:t>
            </a:r>
            <a:r>
              <a:rPr lang="zh-CN" altLang="zh-CN" sz="2200">
                <a:solidFill>
                  <a:srgbClr val="000000"/>
                </a:solidFill>
                <a:latin typeface="Times New Roman" panose="02020603050405020304" pitchFamily="18" charset="0"/>
                <a:cs typeface="Times New Roman" panose="02020603050405020304" pitchFamily="18" charset="0"/>
              </a:rPr>
              <a:t>没有突破苏联模式</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lgn="l"/>
                <a:tab pos="2163445" algn="l"/>
                <a:tab pos="3142615" algn="l"/>
                <a:tab pos="4190365" algn="l"/>
              </a:tabLst>
            </a:pP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题目立意</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本题以苏联改革的曲折历程为切入点</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旨在考查对赫鲁晓夫和勃列日涅夫改革失败共性原因的准确理解</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同时也考查了唯物史观、历史解释等历史学科核心素养。</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xmlns:p159="http://schemas.microsoft.com/office/powerpoint/2015/09/main" xmlns:p15="http://schemas.microsoft.com/office/powerpoint/2012/main" xmlns:a14="http://schemas.microsoft.com/office/drawing/2010/main" xmlns:wp="http://schemas.openxmlformats.org/drawingml/2006/wordprocessingDrawing" xmlns:w="http://schemas.openxmlformats.org/wordprocessingml/2006/main" xmlns:m="http://schemas.openxmlformats.org/officeDocument/2006/math" xmlns="" Requires="p14">
      <p:transition spd="slow" p14:dur="2000">
        <p:pull dir="lu"/>
      </p:transition>
    </mc:Choice>
    <mc:Fallback>
      <p:transition spd="slow">
        <p:pull dir="lu"/>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a:hlinkClick r:id="rId2" action="ppaction://hlinksldjump"/>
          </p:cNvPr>
          <p:cNvSpPr/>
          <p:nvPr/>
        </p:nvSpPr>
        <p:spPr>
          <a:xfrm>
            <a:off x="467544" y="836712"/>
            <a:ext cx="1314053"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探究点一</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8" name="矩形 7">
            <a:hlinkClick r:id="rId3" action="ppaction://hlinksldjump"/>
          </p:cNvPr>
          <p:cNvSpPr/>
          <p:nvPr/>
        </p:nvSpPr>
        <p:spPr>
          <a:xfrm>
            <a:off x="1817787" y="836711"/>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探究点二</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9" name="矩形 8">
            <a:hlinkClick r:id="rId4" action="ppaction://hlinksldjump"/>
          </p:cNvPr>
          <p:cNvSpPr/>
          <p:nvPr/>
        </p:nvSpPr>
        <p:spPr>
          <a:xfrm>
            <a:off x="3168030" y="836710"/>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随堂演练</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1340768"/>
            <a:ext cx="1470274" cy="498598"/>
          </a:xfrm>
          <a:prstGeom prst="rect">
            <a:avLst/>
          </a:prstGeom>
        </p:spPr>
        <p:txBody>
          <a:bodyPr wrap="none">
            <a:spAutoFit/>
          </a:bodyPr>
          <a:lstStyle/>
          <a:p>
            <a:pPr>
              <a:lnSpc>
                <a:spcPct val="120000"/>
              </a:lnSpc>
              <a:spcAft>
                <a:spcPct val="0"/>
              </a:spcAft>
              <a:tabLst>
                <a:tab pos="1188085" algn="l"/>
                <a:tab pos="2163445" algn="l"/>
                <a:tab pos="3142615" algn="l"/>
                <a:tab pos="4190365" algn="l"/>
              </a:tabLst>
            </a:pPr>
            <a:r>
              <a:rPr lang="zh-CN"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解题指导</a:t>
            </a:r>
            <a:r>
              <a:rPr lang="en-US" altLang="zh-CN" sz="2200" smtClean="0">
                <a:solidFill>
                  <a:srgbClr val="FF0000"/>
                </a:solidFill>
                <a:latin typeface="Arial" panose="020B0604020202020204" pitchFamily="34" charset="0"/>
                <a:ea typeface="黑体" panose="02010609060101010101" pitchFamily="2" charset="-122"/>
                <a:cs typeface="Times New Roman" panose="02020603050405020304" pitchFamily="18" charset="0"/>
              </a:rPr>
              <a:t>: </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graphicFrame>
        <p:nvGraphicFramePr>
          <p:cNvPr id="3" name="表格 2"/>
          <p:cNvGraphicFramePr>
            <a:graphicFrameLocks noGrp="1"/>
          </p:cNvGraphicFramePr>
          <p:nvPr/>
        </p:nvGraphicFramePr>
        <p:xfrm>
          <a:off x="617600" y="1839366"/>
          <a:ext cx="7728966" cy="3017520"/>
        </p:xfrm>
        <a:graphic>
          <a:graphicData uri="http://schemas.openxmlformats.org/drawingml/2006/table">
            <a:tbl>
              <a:tblPr firstRow="1" firstCol="1" bandRow="1"/>
              <a:tblGrid>
                <a:gridCol w="786048"/>
                <a:gridCol w="6942918"/>
              </a:tblGrid>
              <a:tr h="0">
                <a:tc>
                  <a:txBody>
                    <a:bodyPr/>
                    <a:lstStyle/>
                    <a:p>
                      <a:pPr algn="ctr">
                        <a:spcAft>
                          <a:spcPct val="0"/>
                        </a:spcAft>
                        <a:tabLst>
                          <a:tab pos="1188085" algn="l"/>
                          <a:tab pos="2163445" algn="l"/>
                          <a:tab pos="3142615" algn="l"/>
                          <a:tab pos="4190365" algn="l"/>
                        </a:tabLst>
                      </a:pPr>
                      <a:r>
                        <a:rPr lang="zh-CN" sz="2200">
                          <a:solidFill>
                            <a:srgbClr val="000000"/>
                          </a:solidFill>
                          <a:effectLst/>
                          <a:latin typeface="Arial" panose="020B0604020202020204" pitchFamily="34" charset="0"/>
                          <a:ea typeface="黑体" panose="02010609060101010101" pitchFamily="2" charset="-122"/>
                          <a:cs typeface="Times New Roman" panose="02020603050405020304" pitchFamily="18" charset="0"/>
                        </a:rPr>
                        <a:t>选项</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ct val="0"/>
                        </a:spcAft>
                        <a:tabLst>
                          <a:tab pos="1188085" algn="l"/>
                          <a:tab pos="2163445" algn="l"/>
                          <a:tab pos="3142615" algn="l"/>
                          <a:tab pos="4190365" algn="l"/>
                        </a:tabLst>
                      </a:pPr>
                      <a:r>
                        <a:rPr lang="zh-CN" sz="2200">
                          <a:solidFill>
                            <a:srgbClr val="000000"/>
                          </a:solidFill>
                          <a:effectLst/>
                          <a:latin typeface="Arial" panose="020B0604020202020204" pitchFamily="34" charset="0"/>
                          <a:ea typeface="黑体" panose="02010609060101010101" pitchFamily="2" charset="-122"/>
                          <a:cs typeface="Times New Roman" panose="02020603050405020304" pitchFamily="18" charset="0"/>
                        </a:rPr>
                        <a:t>分析</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gn="just">
                        <a:spcAft>
                          <a:spcPct val="0"/>
                        </a:spcAft>
                        <a:tabLst>
                          <a:tab pos="1188085" algn="l"/>
                          <a:tab pos="2163445" algn="l"/>
                          <a:tab pos="3142615" algn="l"/>
                          <a:tab pos="4190365" algn="l"/>
                        </a:tabLst>
                      </a:pP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ct val="0"/>
                        </a:spcAft>
                        <a:tabLst>
                          <a:tab pos="1188085" algn="l"/>
                          <a:tab pos="2163445" algn="l"/>
                          <a:tab pos="3142615" algn="l"/>
                          <a:tab pos="4190365" algn="l"/>
                        </a:tabLst>
                      </a:pP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赫鲁晓夫改革带有很大的盲目性</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可以说缺乏正确的理论指导</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而勃列日涅夫推行</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新经济体制</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改革</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具有一定的合理性</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故</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项错误</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gn="just">
                        <a:spcAft>
                          <a:spcPct val="0"/>
                        </a:spcAft>
                        <a:tabLst>
                          <a:tab pos="1188085" algn="l"/>
                          <a:tab pos="2163445" algn="l"/>
                          <a:tab pos="3142615" algn="l"/>
                          <a:tab pos="4190365" algn="l"/>
                        </a:tabLst>
                      </a:pP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B</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ct val="0"/>
                        </a:spcAft>
                        <a:tabLst>
                          <a:tab pos="1188085" algn="l"/>
                          <a:tab pos="2163445" algn="l"/>
                          <a:tab pos="3142615" algn="l"/>
                          <a:tab pos="4190365" algn="l"/>
                        </a:tabLst>
                      </a:pP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赫鲁晓夫改革将重点放在了农业上</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而勃列日涅夫改革的重点放在了工业上</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故</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B</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项错误</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gn="just">
                        <a:spcAft>
                          <a:spcPct val="0"/>
                        </a:spcAft>
                        <a:tabLst>
                          <a:tab pos="1188085" algn="l"/>
                          <a:tab pos="2163445" algn="l"/>
                          <a:tab pos="3142615" algn="l"/>
                          <a:tab pos="4190365" algn="l"/>
                        </a:tabLst>
                      </a:pP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C</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ct val="0"/>
                        </a:spcAft>
                        <a:tabLst>
                          <a:tab pos="1188085" algn="l"/>
                          <a:tab pos="2163445" algn="l"/>
                          <a:tab pos="3142615" algn="l"/>
                          <a:tab pos="4190365" algn="l"/>
                        </a:tabLst>
                      </a:pP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关注工业体制改革的是勃列日涅夫改革</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故</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C</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项错误</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gn="just">
                        <a:spcAft>
                          <a:spcPct val="0"/>
                        </a:spcAft>
                        <a:tabLst>
                          <a:tab pos="1188085" algn="l"/>
                          <a:tab pos="2163445" algn="l"/>
                          <a:tab pos="3142615" algn="l"/>
                          <a:tab pos="4190365" algn="l"/>
                        </a:tabLst>
                      </a:pP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D</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ct val="0"/>
                        </a:spcAft>
                        <a:tabLst>
                          <a:tab pos="1188085" algn="l"/>
                          <a:tab pos="2163445" algn="l"/>
                          <a:tab pos="3142615" algn="l"/>
                          <a:tab pos="4190365" algn="l"/>
                        </a:tabLst>
                      </a:pP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他们改革都没有突破苏联模式的局限</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总的来说是对苏联模式的小修小补</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所以最终成效都不大</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故</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D</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项正确</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4" name="矩形 3"/>
          <p:cNvSpPr>
            <a:spLocks noChangeAspect="1"/>
          </p:cNvSpPr>
          <p:nvPr/>
        </p:nvSpPr>
        <p:spPr>
          <a:xfrm>
            <a:off x="508000" y="5013176"/>
            <a:ext cx="1101584" cy="498598"/>
          </a:xfrm>
          <a:prstGeom prst="rect">
            <a:avLst/>
          </a:prstGeom>
        </p:spPr>
        <p:txBody>
          <a:bodyPr wrap="none">
            <a:spAutoFit/>
          </a:bodyPr>
          <a:lstStyle/>
          <a:p>
            <a:pPr>
              <a:lnSpc>
                <a:spcPct val="120000"/>
              </a:lnSpc>
              <a:spcAft>
                <a:spcPct val="0"/>
              </a:spcAft>
              <a:tabLst>
                <a:tab pos="1188085" algn="l"/>
                <a:tab pos="2163445" algn="l"/>
                <a:tab pos="3142615" algn="l"/>
                <a:tab pos="4190365" algn="l"/>
              </a:tabLst>
            </a:pPr>
            <a:r>
              <a:rPr lang="zh-CN"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答案</a:t>
            </a:r>
            <a:r>
              <a:rPr lang="en-US"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a:t>
            </a:r>
            <a:r>
              <a:rPr lang="en-US" altLang="zh-CN" sz="2200" smtClean="0">
                <a:solidFill>
                  <a:srgbClr val="000000"/>
                </a:solidFill>
                <a:latin typeface="Times New Roman" panose="02020603050405020304" pitchFamily="18" charset="0"/>
                <a:cs typeface="Times New Roman" panose="02020603050405020304" pitchFamily="18" charset="0"/>
              </a:rPr>
              <a:t>D </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xmlns:p159="http://schemas.microsoft.com/office/powerpoint/2015/09/main" xmlns:p15="http://schemas.microsoft.com/office/powerpoint/2012/main" xmlns:a14="http://schemas.microsoft.com/office/drawing/2010/main" xmlns:wp="http://schemas.openxmlformats.org/drawingml/2006/wordprocessingDrawing" xmlns:w="http://schemas.openxmlformats.org/wordprocessingml/2006/main" xmlns:m="http://schemas.openxmlformats.org/officeDocument/2006/math" xmlns="" Requires="p14">
      <p:transition spd="slow" p14:dur="2000">
        <p:pull dir="lu"/>
      </p:transition>
    </mc:Choice>
    <mc:Fallback>
      <p:transition spd="slow">
        <p:pull dir="lu"/>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a:hlinkClick r:id="rId2" action="ppaction://hlinksldjump"/>
          </p:cNvPr>
          <p:cNvSpPr/>
          <p:nvPr/>
        </p:nvSpPr>
        <p:spPr>
          <a:xfrm>
            <a:off x="467544" y="836712"/>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探究点一</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3" name="矩形 2">
            <a:hlinkClick r:id="rId3" action="ppaction://hlinksldjump"/>
          </p:cNvPr>
          <p:cNvSpPr/>
          <p:nvPr/>
        </p:nvSpPr>
        <p:spPr>
          <a:xfrm>
            <a:off x="1817787" y="836711"/>
            <a:ext cx="1314053"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探究点二</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4" name="矩形 3">
            <a:hlinkClick r:id="rId4" action="ppaction://hlinksldjump"/>
          </p:cNvPr>
          <p:cNvSpPr/>
          <p:nvPr/>
        </p:nvSpPr>
        <p:spPr>
          <a:xfrm>
            <a:off x="3168030" y="836710"/>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随堂演练</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1497936"/>
            <a:ext cx="8128000" cy="4116127"/>
          </a:xfrm>
          <a:prstGeom prst="rect">
            <a:avLst/>
          </a:prstGeom>
        </p:spPr>
        <p:txBody>
          <a:bodyPr>
            <a:spAutoFit/>
          </a:bodyPr>
          <a:lstStyle/>
          <a:p>
            <a:pPr>
              <a:lnSpc>
                <a:spcPct val="120000"/>
              </a:lnSpc>
              <a:spcAft>
                <a:spcPct val="0"/>
              </a:spcAft>
              <a:tabLst>
                <a:tab pos="1188085" algn="l"/>
                <a:tab pos="2163445" algn="l"/>
                <a:tab pos="3142615" algn="l"/>
                <a:tab pos="4190365" algn="l"/>
              </a:tabLst>
            </a:pPr>
            <a:r>
              <a:rPr lang="zh-CN" altLang="zh-CN" sz="2200" b="1">
                <a:solidFill>
                  <a:srgbClr val="000000"/>
                </a:solidFill>
                <a:latin typeface="Times New Roman" panose="02020603050405020304" pitchFamily="18" charset="0"/>
                <a:cs typeface="Times New Roman" panose="02020603050405020304" pitchFamily="18" charset="0"/>
              </a:rPr>
              <a:t>东欧剧变和苏联解体的原因及影响</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lgn="l"/>
                <a:tab pos="2163445" algn="l"/>
                <a:tab pos="3142615" algn="l"/>
                <a:tab pos="4190365" algn="l"/>
              </a:tabLst>
            </a:pPr>
            <a:r>
              <a:rPr lang="zh-CN" altLang="zh-CN" sz="2200">
                <a:solidFill>
                  <a:srgbClr val="000000"/>
                </a:solidFill>
                <a:latin typeface="Times New Roman" panose="02020603050405020304" pitchFamily="18" charset="0"/>
                <a:ea typeface="黑体" panose="02010609060101010101" pitchFamily="2" charset="-122"/>
                <a:cs typeface="Times New Roman" panose="02020603050405020304" pitchFamily="18" charset="0"/>
              </a:rPr>
              <a:t>史料实证</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lgn="l"/>
                <a:tab pos="2163445" algn="l"/>
                <a:tab pos="3142615" algn="l"/>
                <a:tab pos="4190365" algn="l"/>
              </a:tabLst>
            </a:pP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史料一</a:t>
            </a:r>
            <a:r>
              <a:rPr lang="zh-CN" altLang="zh-CN" sz="2200">
                <a:solidFill>
                  <a:srgbClr val="000000"/>
                </a:solidFill>
                <a:latin typeface="Times New Roman" panose="02020603050405020304" pitchFamily="18" charset="0"/>
                <a:cs typeface="Times New Roman" panose="02020603050405020304" pitchFamily="18" charset="0"/>
              </a:rPr>
              <a:t>　</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这些事情</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东欧剧变</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来得虽然很突然</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但都有长期形成的多方面的深刻原因。这些国家没有找到一条适合本国情况的社会主义道路</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更多的是照搬苏联的一套做法。这些情况阻碍了这些国家的社会主义经济发展</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伤害了这些国家人民的民族感情</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使得社会主义在这些国家不仅没有发挥和显示应有的优越性</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而且声誉受到很大影响。从外部条件来说</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苏联</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新思维</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的改革之风</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西方</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和平演变</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的鼓励政策</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都对东欧的变化有影响</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起了推动作用。</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gn="r">
              <a:lnSpc>
                <a:spcPct val="120000"/>
              </a:lnSpc>
              <a:spcAft>
                <a:spcPct val="0"/>
              </a:spcAft>
              <a:tabLst>
                <a:tab pos="1188085" algn="l"/>
                <a:tab pos="2163445" algn="l"/>
                <a:tab pos="3142615" algn="l"/>
                <a:tab pos="4190365" algn="l"/>
              </a:tabLst>
            </a:pP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摘编自钱其琛回答《世界知识》记者问题时的发言</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xmlns:p159="http://schemas.microsoft.com/office/powerpoint/2015/09/main" xmlns:p15="http://schemas.microsoft.com/office/powerpoint/2012/main" xmlns:a14="http://schemas.microsoft.com/office/drawing/2010/main" xmlns:wp="http://schemas.openxmlformats.org/drawingml/2006/wordprocessingDrawing" xmlns:w="http://schemas.openxmlformats.org/wordprocessingml/2006/main" xmlns:m="http://schemas.openxmlformats.org/officeDocument/2006/math" xmlns="" Requires="p14">
      <p:transition spd="slow" p14:dur="2000">
        <p:pull dir="lu"/>
      </p:transition>
    </mc:Choice>
    <mc:Fallback>
      <p:transition spd="slow">
        <p:pull dir="lu"/>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a:hlinkClick r:id="rId2" action="ppaction://hlinksldjump"/>
          </p:cNvPr>
          <p:cNvSpPr/>
          <p:nvPr/>
        </p:nvSpPr>
        <p:spPr>
          <a:xfrm>
            <a:off x="467544" y="836712"/>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探究点一</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3" name="矩形 2">
            <a:hlinkClick r:id="rId3" action="ppaction://hlinksldjump"/>
          </p:cNvPr>
          <p:cNvSpPr/>
          <p:nvPr/>
        </p:nvSpPr>
        <p:spPr>
          <a:xfrm>
            <a:off x="1817787" y="836711"/>
            <a:ext cx="1314053"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探究点二</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4" name="矩形 3">
            <a:hlinkClick r:id="rId4" action="ppaction://hlinksldjump"/>
          </p:cNvPr>
          <p:cNvSpPr/>
          <p:nvPr/>
        </p:nvSpPr>
        <p:spPr>
          <a:xfrm>
            <a:off x="3168030" y="836710"/>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随堂演练</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1505471"/>
            <a:ext cx="8128000" cy="4101059"/>
          </a:xfrm>
          <a:prstGeom prst="rect">
            <a:avLst/>
          </a:prstGeom>
        </p:spPr>
        <p:txBody>
          <a:bodyPr>
            <a:spAutoFit/>
          </a:bodyPr>
          <a:lstStyle/>
          <a:p>
            <a:pPr>
              <a:lnSpc>
                <a:spcPct val="120000"/>
              </a:lnSpc>
              <a:spcAft>
                <a:spcPct val="0"/>
              </a:spcAft>
              <a:tabLst>
                <a:tab pos="1188085" algn="l"/>
                <a:tab pos="2163445" algn="l"/>
                <a:tab pos="3142615" algn="l"/>
                <a:tab pos="4190365" algn="l"/>
              </a:tabLst>
            </a:pP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史料二</a:t>
            </a:r>
            <a:r>
              <a:rPr lang="zh-CN" altLang="zh-CN" sz="2200">
                <a:solidFill>
                  <a:srgbClr val="000000"/>
                </a:solidFill>
                <a:latin typeface="Times New Roman" panose="02020603050405020304" pitchFamily="18" charset="0"/>
                <a:cs typeface="Times New Roman" panose="02020603050405020304" pitchFamily="18" charset="0"/>
              </a:rPr>
              <a:t>　</a:t>
            </a:r>
            <a:r>
              <a:rPr lang="en-US" altLang="zh-CN" sz="2200">
                <a:solidFill>
                  <a:srgbClr val="000000"/>
                </a:solidFill>
                <a:latin typeface="Times New Roman" panose="02020603050405020304" pitchFamily="18" charset="0"/>
                <a:cs typeface="Times New Roman" panose="02020603050405020304" pitchFamily="18" charset="0"/>
              </a:rPr>
              <a:t>1986</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年在苏联流传一则笑话</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这则笑话把苏联比做一列因铁轨已到尽头</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无法继续前进的火车。每个领导人都以自己的方式处理这场危机</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斯大林下令把司机和列车员枪决</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赫鲁晓夫则为他们平反</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勃列日涅夫把窗帘拉上并命令左右摇动列车</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造成列车正在运行的假象</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戈尔巴乔夫则拉开窗常</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把身子探出窗外大声喊道</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前面没有铁轨了</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前面没有铁轨了</a:t>
            </a:r>
            <a:r>
              <a:rPr lang="en-US" altLang="zh-CN" sz="2200">
                <a:solidFill>
                  <a:srgbClr val="000000"/>
                </a:solidFill>
                <a:latin typeface="Times New Roman" panose="02020603050405020304" pitchFamily="18" charset="0"/>
                <a:cs typeface="Times New Roman" panose="02020603050405020304" pitchFamily="18" charset="0"/>
              </a:rPr>
              <a:t>!</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lgn="l"/>
                <a:tab pos="2163445" algn="l"/>
                <a:tab pos="3142615" algn="l"/>
                <a:tab pos="4190365" algn="l"/>
              </a:tabLst>
            </a:pP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读史技巧</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史料一中的</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照搬苏联的一套做法</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伤害了这些国家人民的民族感情</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西方</a:t>
            </a:r>
            <a:r>
              <a:rPr lang="en-US"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和平演变</a:t>
            </a:r>
            <a:r>
              <a:rPr lang="en-US"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的鼓励政策</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说明了东欧剧变的原因</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史料二说明苏联的多位领导人进行的改革都存在不同的问题</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最终导致苏联解体。</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xmlns:p159="http://schemas.microsoft.com/office/powerpoint/2015/09/main" xmlns:p15="http://schemas.microsoft.com/office/powerpoint/2012/main" xmlns:a14="http://schemas.microsoft.com/office/drawing/2010/main" xmlns:wp="http://schemas.openxmlformats.org/drawingml/2006/wordprocessingDrawing" xmlns:w="http://schemas.openxmlformats.org/wordprocessingml/2006/main" xmlns:m="http://schemas.openxmlformats.org/officeDocument/2006/math" xmlns="" Requires="p14">
      <p:transition spd="slow" p14:dur="2000">
        <p:pull dir="lu"/>
      </p:transition>
    </mc:Choice>
    <mc:Fallback>
      <p:transition spd="slow">
        <p:pull dir="lu"/>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a:hlinkClick r:id="rId2" action="ppaction://hlinksldjump"/>
          </p:cNvPr>
          <p:cNvSpPr/>
          <p:nvPr/>
        </p:nvSpPr>
        <p:spPr>
          <a:xfrm>
            <a:off x="467544" y="836712"/>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探究点一</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3" name="矩形 2">
            <a:hlinkClick r:id="rId3" action="ppaction://hlinksldjump"/>
          </p:cNvPr>
          <p:cNvSpPr/>
          <p:nvPr/>
        </p:nvSpPr>
        <p:spPr>
          <a:xfrm>
            <a:off x="1817787" y="836711"/>
            <a:ext cx="1314053"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探究点二</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4" name="矩形 3">
            <a:hlinkClick r:id="rId4" action="ppaction://hlinksldjump"/>
          </p:cNvPr>
          <p:cNvSpPr/>
          <p:nvPr/>
        </p:nvSpPr>
        <p:spPr>
          <a:xfrm>
            <a:off x="3168030" y="836710"/>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随堂演练</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1196752"/>
            <a:ext cx="8128000" cy="5319854"/>
          </a:xfrm>
          <a:prstGeom prst="rect">
            <a:avLst/>
          </a:prstGeom>
        </p:spPr>
        <p:txBody>
          <a:bodyPr>
            <a:spAutoFit/>
          </a:bodyPr>
          <a:lstStyle/>
          <a:p>
            <a:pPr>
              <a:lnSpc>
                <a:spcPct val="120000"/>
              </a:lnSpc>
              <a:spcAft>
                <a:spcPct val="0"/>
              </a:spcAft>
              <a:tabLst>
                <a:tab pos="1188085" algn="l"/>
                <a:tab pos="2163445" algn="l"/>
                <a:tab pos="3142615" algn="l"/>
                <a:tab pos="4190365" algn="l"/>
              </a:tabLst>
            </a:pP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互动探究</a:t>
            </a:r>
            <a:r>
              <a:rPr lang="en-US" altLang="zh-CN" sz="2200">
                <a:solidFill>
                  <a:srgbClr val="000000"/>
                </a:solidFill>
                <a:latin typeface="Times New Roman" panose="02020603050405020304" pitchFamily="18" charset="0"/>
                <a:cs typeface="Times New Roman" panose="02020603050405020304" pitchFamily="18" charset="0"/>
              </a:rPr>
              <a:t>(1)</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根据史料一</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概括东欧剧变的原因</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并指出这一变化的本质。</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lgn="l"/>
                <a:tab pos="2163445" algn="l"/>
                <a:tab pos="3142615" algn="l"/>
                <a:tab pos="4190365" algn="l"/>
              </a:tabLst>
            </a:pPr>
            <a:r>
              <a:rPr lang="en-US" altLang="zh-CN" sz="2200">
                <a:solidFill>
                  <a:srgbClr val="000000"/>
                </a:solidFill>
                <a:latin typeface="Times New Roman" panose="02020603050405020304" pitchFamily="18" charset="0"/>
                <a:cs typeface="Times New Roman" panose="02020603050405020304" pitchFamily="18" charset="0"/>
              </a:rPr>
              <a:t>(2)</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根据史料二及所学</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分析</a:t>
            </a:r>
            <a:r>
              <a:rPr lang="en-US" altLang="zh-CN" sz="2200">
                <a:solidFill>
                  <a:srgbClr val="000000"/>
                </a:solidFill>
                <a:latin typeface="Times New Roman" panose="02020603050405020304" pitchFamily="18" charset="0"/>
                <a:cs typeface="Times New Roman" panose="02020603050405020304" pitchFamily="18" charset="0"/>
              </a:rPr>
              <a:t>1986</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年苏联</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无法继续前进</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的根本原因何在。戈尔巴乔夫是如何解决</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铁轨</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问题的</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结果如何</a:t>
            </a:r>
            <a:r>
              <a:rPr lang="en-US" altLang="zh-CN" sz="2200">
                <a:solidFill>
                  <a:srgbClr val="000000"/>
                </a:solidFill>
                <a:latin typeface="Times New Roman" panose="02020603050405020304" pitchFamily="18" charset="0"/>
                <a:cs typeface="Times New Roman" panose="02020603050405020304" pitchFamily="18" charset="0"/>
              </a:rPr>
              <a:t>?</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lgn="l"/>
                <a:tab pos="2163445" algn="l"/>
                <a:tab pos="3142615" algn="l"/>
                <a:tab pos="4190365" algn="l"/>
              </a:tabLst>
            </a:pPr>
            <a:r>
              <a:rPr lang="zh-CN"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提示</a:t>
            </a:r>
            <a:r>
              <a:rPr lang="en-US"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a:t>
            </a:r>
            <a:r>
              <a:rPr lang="en-US" altLang="zh-CN" sz="2200">
                <a:solidFill>
                  <a:srgbClr val="000000"/>
                </a:solidFill>
                <a:latin typeface="Times New Roman" panose="02020603050405020304" pitchFamily="18" charset="0"/>
                <a:cs typeface="Times New Roman" panose="02020603050405020304" pitchFamily="18" charset="0"/>
              </a:rPr>
              <a:t>(1)</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原因</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照搬苏联模式</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经济发展迟缓</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社会主义优越性没有能够充分发挥</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苏联对东欧各国高压控制伤害了民族间的感情</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苏联对外政策影响了社会主义的声誉</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苏联改革失败和西方</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和平演变</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战略的影响。本质</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社会主义制度发生变化。</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lgn="l"/>
                <a:tab pos="2163445" algn="l"/>
                <a:tab pos="3142615" algn="l"/>
                <a:tab pos="4190365" algn="l"/>
              </a:tabLst>
            </a:pPr>
            <a:r>
              <a:rPr lang="en-US" altLang="zh-CN" sz="2200">
                <a:solidFill>
                  <a:srgbClr val="000000"/>
                </a:solidFill>
                <a:latin typeface="Times New Roman" panose="02020603050405020304" pitchFamily="18" charset="0"/>
                <a:cs typeface="Times New Roman" panose="02020603050405020304" pitchFamily="18" charset="0"/>
              </a:rPr>
              <a:t>(2)</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根本原因</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高度集中的政治经济体制。</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lgn="l"/>
                <a:tab pos="2163445" algn="l"/>
                <a:tab pos="3142615" algn="l"/>
                <a:tab pos="4190365" algn="l"/>
              </a:tabLst>
            </a:pP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解决</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戈尔巴乔夫对苏联经济体制和政治体制进行了根本性的变革和改造。</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lgn="l"/>
                <a:tab pos="2163445" algn="l"/>
                <a:tab pos="3142615" algn="l"/>
                <a:tab pos="4190365" algn="l"/>
              </a:tabLst>
            </a:pP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结果</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经济体制改革陷入困境</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政治体制改革使国内局势失控</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最终导致苏联解体。</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xmlns:p159="http://schemas.microsoft.com/office/powerpoint/2015/09/main" xmlns:p15="http://schemas.microsoft.com/office/powerpoint/2012/main" xmlns:a14="http://schemas.microsoft.com/office/drawing/2010/main" xmlns:wp="http://schemas.openxmlformats.org/drawingml/2006/wordprocessingDrawing" xmlns:w="http://schemas.openxmlformats.org/wordprocessingml/2006/main" xmlns:m="http://schemas.openxmlformats.org/officeDocument/2006/math" xmlns="" Requires="p14">
      <p:transition spd="slow" p14:dur="2000">
        <p:pull dir="lu"/>
      </p:transition>
    </mc:Choice>
    <mc:Fallback>
      <p:transition spd="slow">
        <p:pull dir="lu"/>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4" fill="hold" nodeType="clickEffect">
                                  <p:stCondLst>
                                    <p:cond delay="0"/>
                                  </p:stCondLst>
                                  <p:childTnLst>
                                    <p:set>
                                      <p:cBhvr>
                                        <p:cTn id="6" dur="1" fill="hold">
                                          <p:stCondLst>
                                            <p:cond delay="0"/>
                                          </p:stCondLst>
                                        </p:cTn>
                                        <p:tgtEl>
                                          <p:spTgt spid="2">
                                            <p:txEl>
                                              <p:pRg st="2" end="2"/>
                                            </p:txEl>
                                          </p:spTgt>
                                        </p:tgtEl>
                                        <p:attrNameLst>
                                          <p:attrName>style.visibility</p:attrName>
                                        </p:attrNameLst>
                                      </p:cBhvr>
                                      <p:to>
                                        <p:strVal val="visible"/>
                                      </p:to>
                                    </p:set>
                                    <p:animEffect transition="in" filter="wipe(down)">
                                      <p:cBhvr>
                                        <p:cTn id="7" dur="500"/>
                                        <p:tgtEl>
                                          <p:spTgt spid="2">
                                            <p:txEl>
                                              <p:pRg st="2" end="2"/>
                                            </p:txEl>
                                          </p:spTgt>
                                        </p:tgtEl>
                                      </p:cBhvr>
                                    </p:animEffect>
                                  </p:childTnLst>
                                </p:cTn>
                              </p:par>
                              <p:par>
                                <p:cTn id="8" presetID="22" presetClass="entr" presetSubtype="4" fill="hold" nodeType="withEffect">
                                  <p:stCondLst>
                                    <p:cond delay="0"/>
                                  </p:stCondLst>
                                  <p:childTnLst>
                                    <p:set>
                                      <p:cBhvr>
                                        <p:cTn id="9" dur="1" fill="hold">
                                          <p:stCondLst>
                                            <p:cond delay="0"/>
                                          </p:stCondLst>
                                        </p:cTn>
                                        <p:tgtEl>
                                          <p:spTgt spid="2">
                                            <p:txEl>
                                              <p:pRg st="3" end="3"/>
                                            </p:txEl>
                                          </p:spTgt>
                                        </p:tgtEl>
                                        <p:attrNameLst>
                                          <p:attrName>style.visibility</p:attrName>
                                        </p:attrNameLst>
                                      </p:cBhvr>
                                      <p:to>
                                        <p:strVal val="visible"/>
                                      </p:to>
                                    </p:set>
                                    <p:animEffect transition="in" filter="wipe(down)">
                                      <p:cBhvr>
                                        <p:cTn id="10" dur="500"/>
                                        <p:tgtEl>
                                          <p:spTgt spid="2">
                                            <p:txEl>
                                              <p:pRg st="3" end="3"/>
                                            </p:txEl>
                                          </p:spTgt>
                                        </p:tgtEl>
                                      </p:cBhvr>
                                    </p:animEffect>
                                  </p:childTnLst>
                                </p:cTn>
                              </p:par>
                              <p:par>
                                <p:cTn id="11" presetID="22" presetClass="entr" presetSubtype="4" fill="hold" nodeType="withEffect">
                                  <p:stCondLst>
                                    <p:cond delay="0"/>
                                  </p:stCondLst>
                                  <p:childTnLst>
                                    <p:set>
                                      <p:cBhvr>
                                        <p:cTn id="12" dur="1" fill="hold">
                                          <p:stCondLst>
                                            <p:cond delay="0"/>
                                          </p:stCondLst>
                                        </p:cTn>
                                        <p:tgtEl>
                                          <p:spTgt spid="2">
                                            <p:txEl>
                                              <p:pRg st="4" end="4"/>
                                            </p:txEl>
                                          </p:spTgt>
                                        </p:tgtEl>
                                        <p:attrNameLst>
                                          <p:attrName>style.visibility</p:attrName>
                                        </p:attrNameLst>
                                      </p:cBhvr>
                                      <p:to>
                                        <p:strVal val="visible"/>
                                      </p:to>
                                    </p:set>
                                    <p:animEffect transition="in" filter="wipe(down)">
                                      <p:cBhvr>
                                        <p:cTn id="13" dur="500"/>
                                        <p:tgtEl>
                                          <p:spTgt spid="2">
                                            <p:txEl>
                                              <p:pRg st="4" end="4"/>
                                            </p:txEl>
                                          </p:spTgt>
                                        </p:tgtEl>
                                      </p:cBhvr>
                                    </p:animEffect>
                                  </p:childTnLst>
                                </p:cTn>
                              </p:par>
                              <p:par>
                                <p:cTn id="14" presetID="22" presetClass="entr" presetSubtype="4" fill="hold" nodeType="withEffect">
                                  <p:stCondLst>
                                    <p:cond delay="0"/>
                                  </p:stCondLst>
                                  <p:childTnLst>
                                    <p:set>
                                      <p:cBhvr>
                                        <p:cTn id="15" dur="1" fill="hold">
                                          <p:stCondLst>
                                            <p:cond delay="0"/>
                                          </p:stCondLst>
                                        </p:cTn>
                                        <p:tgtEl>
                                          <p:spTgt spid="2">
                                            <p:txEl>
                                              <p:pRg st="5" end="5"/>
                                            </p:txEl>
                                          </p:spTgt>
                                        </p:tgtEl>
                                        <p:attrNameLst>
                                          <p:attrName>style.visibility</p:attrName>
                                        </p:attrNameLst>
                                      </p:cBhvr>
                                      <p:to>
                                        <p:strVal val="visible"/>
                                      </p:to>
                                    </p:set>
                                    <p:animEffect transition="in" filter="wipe(down)">
                                      <p:cBhvr>
                                        <p:cTn id="16" dur="500"/>
                                        <p:tgtEl>
                                          <p:spTgt spid="2">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a:hlinkClick r:id="rId2" action="ppaction://hlinksldjump"/>
          </p:cNvPr>
          <p:cNvSpPr/>
          <p:nvPr/>
        </p:nvSpPr>
        <p:spPr>
          <a:xfrm>
            <a:off x="467544" y="836712"/>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探究点一</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3" name="矩形 2">
            <a:hlinkClick r:id="rId3" action="ppaction://hlinksldjump"/>
          </p:cNvPr>
          <p:cNvSpPr/>
          <p:nvPr/>
        </p:nvSpPr>
        <p:spPr>
          <a:xfrm>
            <a:off x="1817787" y="836711"/>
            <a:ext cx="1314053"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探究点二</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4" name="矩形 3">
            <a:hlinkClick r:id="rId4" action="ppaction://hlinksldjump"/>
          </p:cNvPr>
          <p:cNvSpPr/>
          <p:nvPr/>
        </p:nvSpPr>
        <p:spPr>
          <a:xfrm>
            <a:off x="3168030" y="836710"/>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随堂演练</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1340768"/>
            <a:ext cx="8128000" cy="1272271"/>
          </a:xfrm>
          <a:prstGeom prst="rect">
            <a:avLst/>
          </a:prstGeom>
        </p:spPr>
        <p:txBody>
          <a:bodyPr>
            <a:spAutoFit/>
          </a:bodyPr>
          <a:lstStyle/>
          <a:p>
            <a:pPr>
              <a:lnSpc>
                <a:spcPct val="120000"/>
              </a:lnSpc>
              <a:spcAft>
                <a:spcPct val="0"/>
              </a:spcAft>
              <a:tabLst>
                <a:tab pos="1188085" algn="l"/>
                <a:tab pos="2163445" algn="l"/>
                <a:tab pos="3142615" algn="l"/>
                <a:tab pos="4190365" algn="l"/>
              </a:tabLst>
            </a:pPr>
            <a:r>
              <a:rPr lang="zh-CN" altLang="zh-CN" sz="2200">
                <a:solidFill>
                  <a:srgbClr val="000000"/>
                </a:solidFill>
                <a:latin typeface="Times New Roman" panose="02020603050405020304" pitchFamily="18" charset="0"/>
                <a:ea typeface="黑体" panose="02010609060101010101" pitchFamily="2" charset="-122"/>
                <a:cs typeface="Times New Roman" panose="02020603050405020304" pitchFamily="18" charset="0"/>
              </a:rPr>
              <a:t>历史解释</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lgn="l"/>
                <a:tab pos="2163445" algn="l"/>
                <a:tab pos="3142615" algn="l"/>
                <a:tab pos="4190365" algn="l"/>
              </a:tabLst>
            </a:pP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东欧剧变和苏联解体的原因及影响</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lgn="l"/>
                <a:tab pos="2163445" algn="l"/>
                <a:tab pos="3142615" algn="l"/>
                <a:tab pos="4190365" algn="l"/>
              </a:tabLst>
            </a:pPr>
            <a:r>
              <a:rPr lang="en-US" altLang="zh-CN" sz="2200">
                <a:solidFill>
                  <a:srgbClr val="000000"/>
                </a:solidFill>
                <a:latin typeface="Times New Roman" panose="02020603050405020304" pitchFamily="18" charset="0"/>
                <a:cs typeface="Times New Roman" panose="02020603050405020304" pitchFamily="18" charset="0"/>
              </a:rPr>
              <a:t>(1)</a:t>
            </a:r>
            <a:r>
              <a:rPr lang="zh-CN" altLang="zh-CN" sz="2200">
                <a:solidFill>
                  <a:srgbClr val="000000"/>
                </a:solidFill>
                <a:latin typeface="Times New Roman" panose="02020603050405020304" pitchFamily="18" charset="0"/>
                <a:cs typeface="Times New Roman" panose="02020603050405020304" pitchFamily="18" charset="0"/>
              </a:rPr>
              <a:t>原因</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graphicFrame>
        <p:nvGraphicFramePr>
          <p:cNvPr id="5" name="表格 4"/>
          <p:cNvGraphicFramePr>
            <a:graphicFrameLocks noGrp="1"/>
          </p:cNvGraphicFramePr>
          <p:nvPr/>
        </p:nvGraphicFramePr>
        <p:xfrm>
          <a:off x="611560" y="2613039"/>
          <a:ext cx="7848872" cy="2011680"/>
        </p:xfrm>
        <a:graphic>
          <a:graphicData uri="http://schemas.openxmlformats.org/drawingml/2006/table">
            <a:tbl>
              <a:tblPr firstRow="1" firstCol="1" bandRow="1"/>
              <a:tblGrid>
                <a:gridCol w="1296144"/>
                <a:gridCol w="6552728"/>
              </a:tblGrid>
              <a:tr h="0">
                <a:tc>
                  <a:txBody>
                    <a:bodyPr/>
                    <a:lstStyle/>
                    <a:p>
                      <a:pPr algn="l">
                        <a:spcAft>
                          <a:spcPct val="0"/>
                        </a:spcAft>
                        <a:tabLst>
                          <a:tab pos="1188085" algn="l"/>
                          <a:tab pos="2163445" algn="l"/>
                          <a:tab pos="3142615" algn="l"/>
                          <a:tab pos="4190365" algn="l"/>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根本原因</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spcAft>
                          <a:spcPct val="0"/>
                        </a:spcAft>
                        <a:tabLst>
                          <a:tab pos="1188085" algn="l"/>
                          <a:tab pos="2163445" algn="l"/>
                          <a:tab pos="3142615" algn="l"/>
                          <a:tab pos="4190365" algn="l"/>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体制僵化成为生产力发展的巨大障碍</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缺乏市场调节机制</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经济欠发达</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重工业和轻工业比例失调</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gn="l">
                        <a:spcAft>
                          <a:spcPct val="0"/>
                        </a:spcAft>
                        <a:tabLst>
                          <a:tab pos="1188085" algn="l"/>
                          <a:tab pos="2163445" algn="l"/>
                          <a:tab pos="3142615" algn="l"/>
                          <a:tab pos="4190365" algn="l"/>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历史原因</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spcAft>
                          <a:spcPct val="0"/>
                        </a:spcAft>
                        <a:tabLst>
                          <a:tab pos="1188085" algn="l"/>
                          <a:tab pos="2163445" algn="l"/>
                          <a:tab pos="3142615" algn="l"/>
                          <a:tab pos="4190365" algn="l"/>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苏联计划经济体制的弊端和政策错误</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gn="l">
                        <a:spcAft>
                          <a:spcPct val="0"/>
                        </a:spcAft>
                        <a:tabLst>
                          <a:tab pos="1188085" algn="l"/>
                          <a:tab pos="2163445" algn="l"/>
                          <a:tab pos="3142615" algn="l"/>
                          <a:tab pos="4190365" algn="l"/>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现实原因</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spcAft>
                          <a:spcPct val="0"/>
                        </a:spcAft>
                        <a:tabLst>
                          <a:tab pos="1188085" algn="l"/>
                          <a:tab pos="2163445" algn="l"/>
                          <a:tab pos="3142615" algn="l"/>
                          <a:tab pos="4190365" algn="l"/>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戈尔巴乔夫改革陷入误区</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gn="l">
                        <a:spcAft>
                          <a:spcPct val="0"/>
                        </a:spcAft>
                        <a:tabLst>
                          <a:tab pos="1188085" algn="l"/>
                          <a:tab pos="2163445" algn="l"/>
                          <a:tab pos="3142615" algn="l"/>
                          <a:tab pos="4190365" algn="l"/>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内部原因</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spcAft>
                          <a:spcPct val="0"/>
                        </a:spcAft>
                        <a:tabLst>
                          <a:tab pos="1188085" algn="l"/>
                          <a:tab pos="2163445" algn="l"/>
                          <a:tab pos="3142615" algn="l"/>
                          <a:tab pos="4190365" algn="l"/>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经济长期困难和政局动荡</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gn="l">
                        <a:spcAft>
                          <a:spcPct val="0"/>
                        </a:spcAft>
                        <a:tabLst>
                          <a:tab pos="1188085" algn="l"/>
                          <a:tab pos="2163445" algn="l"/>
                          <a:tab pos="3142615" algn="l"/>
                          <a:tab pos="4190365" algn="l"/>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外部原因</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spcAft>
                          <a:spcPct val="0"/>
                        </a:spcAft>
                        <a:tabLst>
                          <a:tab pos="1188085" algn="l"/>
                          <a:tab pos="2163445" algn="l"/>
                          <a:tab pos="3142615" algn="l"/>
                          <a:tab pos="4190365" algn="l"/>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西方国家的</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和平演变</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战略</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mc:AlternateContent xmlns:mc="http://schemas.openxmlformats.org/markup-compatibility/2006">
    <mc:Choice xmlns:p14="http://schemas.microsoft.com/office/powerpoint/2010/main" xmlns:p159="http://schemas.microsoft.com/office/powerpoint/2015/09/main" xmlns:p15="http://schemas.microsoft.com/office/powerpoint/2012/main" xmlns:a14="http://schemas.microsoft.com/office/drawing/2010/main" xmlns:wp="http://schemas.openxmlformats.org/drawingml/2006/wordprocessingDrawing" xmlns:w="http://schemas.openxmlformats.org/wordprocessingml/2006/main" xmlns:m="http://schemas.openxmlformats.org/officeDocument/2006/math" xmlns="" Requires="p14">
      <p:transition spd="slow" p14:dur="2000">
        <p:pull dir="lu"/>
      </p:transition>
    </mc:Choice>
    <mc:Fallback>
      <p:transition spd="slow">
        <p:pull dir="lu"/>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a:hlinkClick r:id="rId2" action="ppaction://hlinksldjump"/>
          </p:cNvPr>
          <p:cNvSpPr/>
          <p:nvPr/>
        </p:nvSpPr>
        <p:spPr>
          <a:xfrm>
            <a:off x="467544" y="836712"/>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探究点一</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3" name="矩形 2">
            <a:hlinkClick r:id="rId3" action="ppaction://hlinksldjump"/>
          </p:cNvPr>
          <p:cNvSpPr/>
          <p:nvPr/>
        </p:nvSpPr>
        <p:spPr>
          <a:xfrm>
            <a:off x="1817787" y="836711"/>
            <a:ext cx="1314053"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探究点二</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4" name="矩形 3">
            <a:hlinkClick r:id="rId4" action="ppaction://hlinksldjump"/>
          </p:cNvPr>
          <p:cNvSpPr/>
          <p:nvPr/>
        </p:nvSpPr>
        <p:spPr>
          <a:xfrm>
            <a:off x="3168030" y="836710"/>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随堂演练</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1099206"/>
            <a:ext cx="8128000" cy="4913589"/>
          </a:xfrm>
          <a:prstGeom prst="rect">
            <a:avLst/>
          </a:prstGeom>
        </p:spPr>
        <p:txBody>
          <a:bodyPr>
            <a:spAutoFit/>
          </a:bodyPr>
          <a:lstStyle/>
          <a:p>
            <a:pPr>
              <a:lnSpc>
                <a:spcPct val="120000"/>
              </a:lnSpc>
              <a:spcAft>
                <a:spcPct val="0"/>
              </a:spcAft>
              <a:tabLst>
                <a:tab pos="1188085" algn="l"/>
                <a:tab pos="2163445" algn="l"/>
                <a:tab pos="3142615" algn="l"/>
                <a:tab pos="4190365" algn="l"/>
              </a:tabLst>
            </a:pPr>
            <a:r>
              <a:rPr lang="en-US" altLang="zh-CN" sz="2200">
                <a:solidFill>
                  <a:srgbClr val="000000"/>
                </a:solidFill>
                <a:latin typeface="Times New Roman" panose="02020603050405020304" pitchFamily="18" charset="0"/>
                <a:cs typeface="Times New Roman" panose="02020603050405020304" pitchFamily="18" charset="0"/>
              </a:rPr>
              <a:t>(2)</a:t>
            </a:r>
            <a:r>
              <a:rPr lang="zh-CN" altLang="zh-CN" sz="2200">
                <a:solidFill>
                  <a:srgbClr val="000000"/>
                </a:solidFill>
                <a:latin typeface="Times New Roman" panose="02020603050405020304" pitchFamily="18" charset="0"/>
                <a:cs typeface="Times New Roman" panose="02020603050405020304" pitchFamily="18" charset="0"/>
              </a:rPr>
              <a:t>影响</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lgn="l"/>
                <a:tab pos="2163445" algn="l"/>
                <a:tab pos="3142615" algn="l"/>
                <a:tab pos="4190365" algn="l"/>
              </a:tabLst>
            </a:pPr>
            <a:r>
              <a:rPr lang="zh-CN" altLang="zh-CN" sz="2200">
                <a:solidFill>
                  <a:srgbClr val="000000"/>
                </a:solidFill>
                <a:latin typeface="NEU-BZ-S92"/>
                <a:cs typeface="宋体" panose="02010600030101010101" pitchFamily="2" charset="-122"/>
              </a:rPr>
              <a:t>①</a:t>
            </a:r>
            <a:r>
              <a:rPr lang="zh-CN" altLang="zh-CN" sz="2200">
                <a:solidFill>
                  <a:srgbClr val="000000"/>
                </a:solidFill>
                <a:latin typeface="Times New Roman" panose="02020603050405020304" pitchFamily="18" charset="0"/>
                <a:cs typeface="Times New Roman" panose="02020603050405020304" pitchFamily="18" charset="0"/>
              </a:rPr>
              <a:t>东欧剧变</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lgn="l"/>
                <a:tab pos="2163445" algn="l"/>
                <a:tab pos="3142615" algn="l"/>
                <a:tab pos="4190365" algn="l"/>
              </a:tabLst>
            </a:pPr>
            <a:r>
              <a:rPr lang="en-US" altLang="zh-CN" sz="2200">
                <a:solidFill>
                  <a:srgbClr val="000000"/>
                </a:solidFill>
                <a:latin typeface="Times New Roman" panose="02020603050405020304" pitchFamily="18" charset="0"/>
                <a:cs typeface="Times New Roman" panose="02020603050405020304" pitchFamily="18" charset="0"/>
              </a:rPr>
              <a:t>a.</a:t>
            </a:r>
            <a:r>
              <a:rPr lang="zh-CN" altLang="zh-CN" sz="2200">
                <a:solidFill>
                  <a:srgbClr val="000000"/>
                </a:solidFill>
                <a:latin typeface="Times New Roman" panose="02020603050405020304" pitchFamily="18" charset="0"/>
                <a:cs typeface="Times New Roman" panose="02020603050405020304" pitchFamily="18" charset="0"/>
              </a:rPr>
              <a:t>标志着北约和华约两大军事集团对峙结束</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华约瓦解。</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lgn="l"/>
                <a:tab pos="2163445" algn="l"/>
                <a:tab pos="3142615" algn="l"/>
                <a:tab pos="4190365" algn="l"/>
              </a:tabLst>
            </a:pPr>
            <a:r>
              <a:rPr lang="en-US" altLang="zh-CN" sz="2200">
                <a:solidFill>
                  <a:srgbClr val="000000"/>
                </a:solidFill>
                <a:latin typeface="Times New Roman" panose="02020603050405020304" pitchFamily="18" charset="0"/>
                <a:cs typeface="Times New Roman" panose="02020603050405020304" pitchFamily="18" charset="0"/>
              </a:rPr>
              <a:t>b.</a:t>
            </a:r>
            <a:r>
              <a:rPr lang="zh-CN" altLang="zh-CN" sz="2200">
                <a:solidFill>
                  <a:srgbClr val="000000"/>
                </a:solidFill>
                <a:latin typeface="Times New Roman" panose="02020603050405020304" pitchFamily="18" charset="0"/>
                <a:cs typeface="Times New Roman" panose="02020603050405020304" pitchFamily="18" charset="0"/>
              </a:rPr>
              <a:t>标志着冷战结束</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战后的雅尔塔体系终结。</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lgn="l"/>
                <a:tab pos="2163445" algn="l"/>
                <a:tab pos="3142615" algn="l"/>
                <a:tab pos="4190365" algn="l"/>
              </a:tabLst>
            </a:pPr>
            <a:r>
              <a:rPr lang="en-US" altLang="zh-CN" sz="2200">
                <a:solidFill>
                  <a:srgbClr val="000000"/>
                </a:solidFill>
                <a:latin typeface="Times New Roman" panose="02020603050405020304" pitchFamily="18" charset="0"/>
                <a:cs typeface="Times New Roman" panose="02020603050405020304" pitchFamily="18" charset="0"/>
              </a:rPr>
              <a:t>c.</a:t>
            </a:r>
            <a:r>
              <a:rPr lang="zh-CN" altLang="zh-CN" sz="2200">
                <a:solidFill>
                  <a:srgbClr val="000000"/>
                </a:solidFill>
                <a:latin typeface="Times New Roman" panose="02020603050405020304" pitchFamily="18" charset="0"/>
                <a:cs typeface="Times New Roman" panose="02020603050405020304" pitchFamily="18" charset="0"/>
              </a:rPr>
              <a:t>社会主义在东欧的改革实验失败。</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lgn="l"/>
                <a:tab pos="2163445" algn="l"/>
                <a:tab pos="3142615" algn="l"/>
                <a:tab pos="4190365" algn="l"/>
              </a:tabLst>
            </a:pPr>
            <a:r>
              <a:rPr lang="zh-CN" altLang="zh-CN" sz="2200">
                <a:solidFill>
                  <a:srgbClr val="000000"/>
                </a:solidFill>
                <a:latin typeface="NEU-BZ-S92"/>
                <a:cs typeface="宋体" panose="02010600030101010101" pitchFamily="2" charset="-122"/>
              </a:rPr>
              <a:t>②</a:t>
            </a:r>
            <a:r>
              <a:rPr lang="zh-CN" altLang="zh-CN" sz="2200">
                <a:solidFill>
                  <a:srgbClr val="000000"/>
                </a:solidFill>
                <a:latin typeface="Times New Roman" panose="02020603050405020304" pitchFamily="18" charset="0"/>
                <a:cs typeface="Times New Roman" panose="02020603050405020304" pitchFamily="18" charset="0"/>
              </a:rPr>
              <a:t>苏联解体</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lgn="l"/>
                <a:tab pos="2163445" algn="l"/>
                <a:tab pos="3142615" algn="l"/>
                <a:tab pos="4190365" algn="l"/>
              </a:tabLst>
            </a:pPr>
            <a:r>
              <a:rPr lang="en-US" altLang="zh-CN" sz="2200">
                <a:solidFill>
                  <a:srgbClr val="000000"/>
                </a:solidFill>
                <a:latin typeface="Times New Roman" panose="02020603050405020304" pitchFamily="18" charset="0"/>
                <a:cs typeface="Times New Roman" panose="02020603050405020304" pitchFamily="18" charset="0"/>
              </a:rPr>
              <a:t>a.</a:t>
            </a:r>
            <a:r>
              <a:rPr lang="zh-CN" altLang="zh-CN" sz="2200">
                <a:solidFill>
                  <a:srgbClr val="000000"/>
                </a:solidFill>
                <a:latin typeface="Times New Roman" panose="02020603050405020304" pitchFamily="18" charset="0"/>
                <a:cs typeface="Times New Roman" panose="02020603050405020304" pitchFamily="18" charset="0"/>
              </a:rPr>
              <a:t>使欧洲的政治格局发生变化</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两极格局瓦解。</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lgn="l"/>
                <a:tab pos="2163445" algn="l"/>
                <a:tab pos="3142615" algn="l"/>
                <a:tab pos="4190365" algn="l"/>
              </a:tabLst>
            </a:pPr>
            <a:r>
              <a:rPr lang="en-US" altLang="zh-CN" sz="2200">
                <a:solidFill>
                  <a:srgbClr val="000000"/>
                </a:solidFill>
                <a:latin typeface="Times New Roman" panose="02020603050405020304" pitchFamily="18" charset="0"/>
                <a:cs typeface="Times New Roman" panose="02020603050405020304" pitchFamily="18" charset="0"/>
              </a:rPr>
              <a:t>b.</a:t>
            </a:r>
            <a:r>
              <a:rPr lang="zh-CN" altLang="zh-CN" sz="2200">
                <a:solidFill>
                  <a:srgbClr val="000000"/>
                </a:solidFill>
                <a:latin typeface="Times New Roman" panose="02020603050405020304" pitchFamily="18" charset="0"/>
                <a:cs typeface="Times New Roman" panose="02020603050405020304" pitchFamily="18" charset="0"/>
              </a:rPr>
              <a:t>加速了欧洲以民族为特征的联邦制国家的分裂</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如南斯拉夫的分裂。</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lgn="l"/>
                <a:tab pos="2163445" algn="l"/>
                <a:tab pos="3142615" algn="l"/>
                <a:tab pos="4190365" algn="l"/>
              </a:tabLst>
            </a:pPr>
            <a:r>
              <a:rPr lang="en-US" altLang="zh-CN" sz="2200">
                <a:solidFill>
                  <a:srgbClr val="000000"/>
                </a:solidFill>
                <a:latin typeface="Times New Roman" panose="02020603050405020304" pitchFamily="18" charset="0"/>
                <a:cs typeface="Times New Roman" panose="02020603050405020304" pitchFamily="18" charset="0"/>
              </a:rPr>
              <a:t>c.</a:t>
            </a:r>
            <a:r>
              <a:rPr lang="zh-CN" altLang="zh-CN" sz="2200">
                <a:solidFill>
                  <a:srgbClr val="000000"/>
                </a:solidFill>
                <a:latin typeface="Times New Roman" panose="02020603050405020304" pitchFamily="18" charset="0"/>
                <a:cs typeface="Times New Roman" panose="02020603050405020304" pitchFamily="18" charset="0"/>
              </a:rPr>
              <a:t>加速了欧洲一体化的进程</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为欧盟和北约的扩张创造了条件。</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lgn="l"/>
                <a:tab pos="2163445" algn="l"/>
                <a:tab pos="3142615" algn="l"/>
                <a:tab pos="4190365" algn="l"/>
              </a:tabLst>
            </a:pPr>
            <a:r>
              <a:rPr lang="en-US" altLang="zh-CN" sz="2200">
                <a:solidFill>
                  <a:srgbClr val="000000"/>
                </a:solidFill>
                <a:latin typeface="Times New Roman" panose="02020603050405020304" pitchFamily="18" charset="0"/>
                <a:cs typeface="Times New Roman" panose="02020603050405020304" pitchFamily="18" charset="0"/>
              </a:rPr>
              <a:t>d.</a:t>
            </a:r>
            <a:r>
              <a:rPr lang="zh-CN" altLang="zh-CN" sz="2200">
                <a:solidFill>
                  <a:srgbClr val="000000"/>
                </a:solidFill>
                <a:latin typeface="Times New Roman" panose="02020603050405020304" pitchFamily="18" charset="0"/>
                <a:cs typeface="Times New Roman" panose="02020603050405020304" pitchFamily="18" charset="0"/>
              </a:rPr>
              <a:t>社会主义在世界的发展遭到重创</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为其他社会主义国家的成功改革积累了经验。</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xmlns:p159="http://schemas.microsoft.com/office/powerpoint/2015/09/main" xmlns:p15="http://schemas.microsoft.com/office/powerpoint/2012/main" xmlns:a14="http://schemas.microsoft.com/office/drawing/2010/main" xmlns:wp="http://schemas.openxmlformats.org/drawingml/2006/wordprocessingDrawing" xmlns:w="http://schemas.openxmlformats.org/wordprocessingml/2006/main" xmlns:m="http://schemas.openxmlformats.org/officeDocument/2006/math" xmlns="" Requires="p14">
      <p:transition spd="slow" p14:dur="2000">
        <p:pull dir="lu"/>
      </p:transition>
    </mc:Choice>
    <mc:Fallback>
      <p:transition spd="slow">
        <p:pull dir="lu"/>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a:hlinkClick r:id="rId2" action="ppaction://hlinksldjump"/>
          </p:cNvPr>
          <p:cNvSpPr/>
          <p:nvPr/>
        </p:nvSpPr>
        <p:spPr>
          <a:xfrm>
            <a:off x="467544" y="836712"/>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探究点一</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3" name="矩形 2">
            <a:hlinkClick r:id="rId3" action="ppaction://hlinksldjump"/>
          </p:cNvPr>
          <p:cNvSpPr/>
          <p:nvPr/>
        </p:nvSpPr>
        <p:spPr>
          <a:xfrm>
            <a:off x="1817787" y="836711"/>
            <a:ext cx="1314053"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探究点二</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4" name="矩形 3">
            <a:hlinkClick r:id="rId4" action="ppaction://hlinksldjump"/>
          </p:cNvPr>
          <p:cNvSpPr/>
          <p:nvPr/>
        </p:nvSpPr>
        <p:spPr>
          <a:xfrm>
            <a:off x="3168030" y="836710"/>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随堂演练</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1911735"/>
            <a:ext cx="8128000" cy="3288529"/>
          </a:xfrm>
          <a:prstGeom prst="rect">
            <a:avLst/>
          </a:prstGeom>
        </p:spPr>
        <p:txBody>
          <a:bodyPr>
            <a:spAutoFit/>
          </a:bodyPr>
          <a:lstStyle/>
          <a:p>
            <a:pPr>
              <a:lnSpc>
                <a:spcPct val="120000"/>
              </a:lnSpc>
              <a:spcAft>
                <a:spcPct val="0"/>
              </a:spcAft>
              <a:tabLst>
                <a:tab pos="1188085" algn="l"/>
                <a:tab pos="2163445" algn="l"/>
                <a:tab pos="3142615" algn="l"/>
                <a:tab pos="4190365" algn="l"/>
              </a:tabLst>
            </a:pPr>
            <a:r>
              <a:rPr lang="zh-CN" altLang="zh-CN" sz="2200">
                <a:solidFill>
                  <a:srgbClr val="000000"/>
                </a:solidFill>
                <a:latin typeface="Times New Roman" panose="02020603050405020304" pitchFamily="18" charset="0"/>
                <a:ea typeface="黑体" panose="02010609060101010101" pitchFamily="2" charset="-122"/>
                <a:cs typeface="Times New Roman" panose="02020603050405020304" pitchFamily="18" charset="0"/>
              </a:rPr>
              <a:t>典例剖析</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lgn="l"/>
                <a:tab pos="2163445" algn="l"/>
                <a:tab pos="3142615" algn="l"/>
                <a:tab pos="4190365" algn="l"/>
              </a:tabLst>
            </a:pPr>
            <a:r>
              <a:rPr lang="zh-CN" altLang="zh-CN" sz="2200">
                <a:solidFill>
                  <a:srgbClr val="000000"/>
                </a:solidFill>
                <a:latin typeface="Times New Roman" panose="02020603050405020304" pitchFamily="18" charset="0"/>
                <a:ea typeface="黑体" panose="02010609060101010101" pitchFamily="2" charset="-122"/>
                <a:cs typeface="Times New Roman" panose="02020603050405020304" pitchFamily="18" charset="0"/>
              </a:rPr>
              <a:t>例题</a:t>
            </a:r>
            <a:r>
              <a:rPr lang="en-US" altLang="zh-CN" sz="2200" b="1">
                <a:solidFill>
                  <a:srgbClr val="000000"/>
                </a:solidFill>
                <a:latin typeface="Times New Roman" panose="02020603050405020304" pitchFamily="18" charset="0"/>
                <a:cs typeface="Times New Roman" panose="02020603050405020304" pitchFamily="18" charset="0"/>
              </a:rPr>
              <a:t>2</a:t>
            </a:r>
            <a:r>
              <a:rPr lang="zh-CN" altLang="zh-CN" sz="2200">
                <a:solidFill>
                  <a:srgbClr val="000000"/>
                </a:solidFill>
                <a:latin typeface="Times New Roman" panose="02020603050405020304" pitchFamily="18" charset="0"/>
                <a:cs typeface="Times New Roman" panose="02020603050405020304" pitchFamily="18" charset="0"/>
              </a:rPr>
              <a:t>东欧剧变和苏联解体的相同外因是</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　　</a:t>
            </a:r>
            <a:r>
              <a:rPr lang="en-US" altLang="zh-CN" sz="2200">
                <a:solidFill>
                  <a:srgbClr val="000000"/>
                </a:solidFill>
                <a:latin typeface="Times New Roman" panose="02020603050405020304" pitchFamily="18" charset="0"/>
                <a:cs typeface="Times New Roman" panose="02020603050405020304" pitchFamily="18" charset="0"/>
              </a:rPr>
              <a:t>)</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lgn="l"/>
                <a:tab pos="2163445" algn="l"/>
                <a:tab pos="3142615" algn="l"/>
                <a:tab pos="4190365" algn="l"/>
              </a:tabLst>
            </a:pPr>
            <a:r>
              <a:rPr lang="en-US" altLang="zh-CN" sz="2200">
                <a:solidFill>
                  <a:srgbClr val="000000"/>
                </a:solidFill>
                <a:latin typeface="Times New Roman" panose="02020603050405020304" pitchFamily="18" charset="0"/>
                <a:cs typeface="Times New Roman" panose="02020603050405020304" pitchFamily="18" charset="0"/>
              </a:rPr>
              <a:t>A.</a:t>
            </a:r>
            <a:r>
              <a:rPr lang="zh-CN" altLang="zh-CN" sz="2200">
                <a:solidFill>
                  <a:srgbClr val="000000"/>
                </a:solidFill>
                <a:latin typeface="Times New Roman" panose="02020603050405020304" pitchFamily="18" charset="0"/>
                <a:cs typeface="Times New Roman" panose="02020603050405020304" pitchFamily="18" charset="0"/>
              </a:rPr>
              <a:t>苏联模式的僵化</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lgn="l"/>
                <a:tab pos="2163445" algn="l"/>
                <a:tab pos="3142615" algn="l"/>
                <a:tab pos="4190365" algn="l"/>
              </a:tabLst>
            </a:pPr>
            <a:r>
              <a:rPr lang="en-US" altLang="zh-CN" sz="2200">
                <a:solidFill>
                  <a:srgbClr val="000000"/>
                </a:solidFill>
                <a:latin typeface="Times New Roman" panose="02020603050405020304" pitchFamily="18" charset="0"/>
                <a:cs typeface="Times New Roman" panose="02020603050405020304" pitchFamily="18" charset="0"/>
              </a:rPr>
              <a:t>B.</a:t>
            </a:r>
            <a:r>
              <a:rPr lang="zh-CN" altLang="zh-CN" sz="2200">
                <a:solidFill>
                  <a:srgbClr val="000000"/>
                </a:solidFill>
                <a:latin typeface="Times New Roman" panose="02020603050405020304" pitchFamily="18" charset="0"/>
                <a:cs typeface="Times New Roman" panose="02020603050405020304" pitchFamily="18" charset="0"/>
              </a:rPr>
              <a:t>戈尔巴乔夫改革的影响</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lgn="l"/>
                <a:tab pos="2163445" algn="l"/>
                <a:tab pos="3142615" algn="l"/>
                <a:tab pos="4190365" algn="l"/>
              </a:tabLst>
            </a:pPr>
            <a:r>
              <a:rPr lang="en-US" altLang="zh-CN" sz="2200">
                <a:solidFill>
                  <a:srgbClr val="000000"/>
                </a:solidFill>
                <a:latin typeface="Times New Roman" panose="02020603050405020304" pitchFamily="18" charset="0"/>
                <a:cs typeface="Times New Roman" panose="02020603050405020304" pitchFamily="18" charset="0"/>
              </a:rPr>
              <a:t>C.</a:t>
            </a:r>
            <a:r>
              <a:rPr lang="zh-CN" altLang="zh-CN" sz="2200">
                <a:solidFill>
                  <a:srgbClr val="000000"/>
                </a:solidFill>
                <a:latin typeface="Times New Roman" panose="02020603050405020304" pitchFamily="18" charset="0"/>
                <a:cs typeface="Times New Roman" panose="02020603050405020304" pitchFamily="18" charset="0"/>
              </a:rPr>
              <a:t>东欧和苏联体制改革的弊端</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lgn="l"/>
                <a:tab pos="2163445" algn="l"/>
                <a:tab pos="3142615" algn="l"/>
                <a:tab pos="4190365" algn="l"/>
              </a:tabLst>
            </a:pPr>
            <a:r>
              <a:rPr lang="en-US" altLang="zh-CN" sz="2200">
                <a:solidFill>
                  <a:srgbClr val="000000"/>
                </a:solidFill>
                <a:latin typeface="Times New Roman" panose="02020603050405020304" pitchFamily="18" charset="0"/>
                <a:cs typeface="Times New Roman" panose="02020603050405020304" pitchFamily="18" charset="0"/>
              </a:rPr>
              <a:t>D.</a:t>
            </a:r>
            <a:r>
              <a:rPr lang="zh-CN" altLang="zh-CN" sz="2200">
                <a:solidFill>
                  <a:srgbClr val="000000"/>
                </a:solidFill>
                <a:latin typeface="Times New Roman" panose="02020603050405020304" pitchFamily="18" charset="0"/>
                <a:cs typeface="Times New Roman" panose="02020603050405020304" pitchFamily="18" charset="0"/>
              </a:rPr>
              <a:t>西方各国推行的</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和平演变</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战略</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lgn="l"/>
                <a:tab pos="2163445" algn="l"/>
                <a:tab pos="3142615" algn="l"/>
                <a:tab pos="4190365" algn="l"/>
              </a:tabLst>
            </a:pP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题目立意</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本题考查东欧剧变和苏联解体的原因</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同时也考查了时空观念、历史解释等历史学科核心素养。</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xmlns:p159="http://schemas.microsoft.com/office/powerpoint/2015/09/main" xmlns:p15="http://schemas.microsoft.com/office/powerpoint/2012/main" xmlns:a14="http://schemas.microsoft.com/office/drawing/2010/main" xmlns:wp="http://schemas.openxmlformats.org/drawingml/2006/wordprocessingDrawing" xmlns:w="http://schemas.openxmlformats.org/wordprocessingml/2006/main" xmlns:m="http://schemas.openxmlformats.org/officeDocument/2006/math" xmlns="" Requires="p14">
      <p:transition spd="slow" p14:dur="2000">
        <p:pull dir="lu"/>
      </p:transition>
    </mc:Choice>
    <mc:Fallback>
      <p:transition spd="slow">
        <p:pull dir="lu"/>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a:hlinkClick r:id="rId2" action="ppaction://hlinksldjump"/>
          </p:cNvPr>
          <p:cNvSpPr/>
          <p:nvPr/>
        </p:nvSpPr>
        <p:spPr>
          <a:xfrm>
            <a:off x="467544" y="836712"/>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探究点一</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3" name="矩形 2">
            <a:hlinkClick r:id="rId3" action="ppaction://hlinksldjump"/>
          </p:cNvPr>
          <p:cNvSpPr/>
          <p:nvPr/>
        </p:nvSpPr>
        <p:spPr>
          <a:xfrm>
            <a:off x="1817787" y="836711"/>
            <a:ext cx="1314053"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探究点二</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4" name="矩形 3">
            <a:hlinkClick r:id="rId4" action="ppaction://hlinksldjump"/>
          </p:cNvPr>
          <p:cNvSpPr/>
          <p:nvPr/>
        </p:nvSpPr>
        <p:spPr>
          <a:xfrm>
            <a:off x="3168030" y="836710"/>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随堂演练</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1196752"/>
            <a:ext cx="1470274" cy="498598"/>
          </a:xfrm>
          <a:prstGeom prst="rect">
            <a:avLst/>
          </a:prstGeom>
        </p:spPr>
        <p:txBody>
          <a:bodyPr wrap="none">
            <a:spAutoFit/>
          </a:bodyPr>
          <a:lstStyle/>
          <a:p>
            <a:pPr>
              <a:lnSpc>
                <a:spcPct val="120000"/>
              </a:lnSpc>
              <a:spcAft>
                <a:spcPct val="0"/>
              </a:spcAft>
              <a:tabLst>
                <a:tab pos="1188085" algn="l"/>
                <a:tab pos="2163445" algn="l"/>
                <a:tab pos="3142615" algn="l"/>
                <a:tab pos="4190365" algn="l"/>
              </a:tabLst>
            </a:pPr>
            <a:r>
              <a:rPr lang="zh-CN"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解题指导</a:t>
            </a:r>
            <a:r>
              <a:rPr lang="en-US" altLang="zh-CN" sz="2200" smtClean="0">
                <a:solidFill>
                  <a:srgbClr val="FF0000"/>
                </a:solidFill>
                <a:latin typeface="Arial" panose="020B0604020202020204" pitchFamily="34" charset="0"/>
                <a:ea typeface="黑体" panose="02010609060101010101" pitchFamily="2" charset="-122"/>
                <a:cs typeface="Times New Roman" panose="02020603050405020304" pitchFamily="18" charset="0"/>
              </a:rPr>
              <a:t>: </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graphicFrame>
        <p:nvGraphicFramePr>
          <p:cNvPr id="5" name="表格 4"/>
          <p:cNvGraphicFramePr>
            <a:graphicFrameLocks noGrp="1"/>
          </p:cNvGraphicFramePr>
          <p:nvPr/>
        </p:nvGraphicFramePr>
        <p:xfrm>
          <a:off x="611560" y="1695350"/>
          <a:ext cx="7632848" cy="3017520"/>
        </p:xfrm>
        <a:graphic>
          <a:graphicData uri="http://schemas.openxmlformats.org/drawingml/2006/table">
            <a:tbl>
              <a:tblPr firstRow="1" firstCol="1" bandRow="1"/>
              <a:tblGrid>
                <a:gridCol w="792088"/>
                <a:gridCol w="6840760"/>
              </a:tblGrid>
              <a:tr h="153670">
                <a:tc>
                  <a:txBody>
                    <a:bodyPr/>
                    <a:lstStyle/>
                    <a:p>
                      <a:pPr algn="ctr">
                        <a:spcAft>
                          <a:spcPct val="0"/>
                        </a:spcAft>
                        <a:tabLst>
                          <a:tab pos="1188085" algn="l"/>
                          <a:tab pos="2163445" algn="l"/>
                          <a:tab pos="3142615" algn="l"/>
                          <a:tab pos="4190365" algn="l"/>
                        </a:tabLst>
                      </a:pPr>
                      <a:r>
                        <a:rPr lang="zh-CN" sz="2200">
                          <a:solidFill>
                            <a:srgbClr val="000000"/>
                          </a:solidFill>
                          <a:effectLst/>
                          <a:latin typeface="Arial" panose="020B0604020202020204" pitchFamily="34" charset="0"/>
                          <a:ea typeface="黑体" panose="02010609060101010101" pitchFamily="2" charset="-122"/>
                          <a:cs typeface="Times New Roman" panose="02020603050405020304" pitchFamily="18" charset="0"/>
                        </a:rPr>
                        <a:t>选项</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ct val="0"/>
                        </a:spcAft>
                        <a:tabLst>
                          <a:tab pos="1188085" algn="l"/>
                          <a:tab pos="2163445" algn="l"/>
                          <a:tab pos="3142615" algn="l"/>
                          <a:tab pos="4190365" algn="l"/>
                        </a:tabLst>
                      </a:pPr>
                      <a:r>
                        <a:rPr lang="zh-CN" sz="2200">
                          <a:solidFill>
                            <a:srgbClr val="000000"/>
                          </a:solidFill>
                          <a:effectLst/>
                          <a:latin typeface="Arial" panose="020B0604020202020204" pitchFamily="34" charset="0"/>
                          <a:ea typeface="黑体" panose="02010609060101010101" pitchFamily="2" charset="-122"/>
                          <a:cs typeface="Times New Roman" panose="02020603050405020304" pitchFamily="18" charset="0"/>
                        </a:rPr>
                        <a:t>分析</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58750">
                <a:tc>
                  <a:txBody>
                    <a:bodyPr/>
                    <a:lstStyle/>
                    <a:p>
                      <a:pPr algn="just">
                        <a:spcAft>
                          <a:spcPct val="0"/>
                        </a:spcAft>
                        <a:tabLst>
                          <a:tab pos="1188085" algn="l"/>
                          <a:tab pos="2163445" algn="l"/>
                          <a:tab pos="3142615" algn="l"/>
                          <a:tab pos="4190365" algn="l"/>
                        </a:tabLst>
                      </a:pP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ct val="0"/>
                        </a:spcAft>
                        <a:tabLst>
                          <a:tab pos="1188085" algn="l"/>
                          <a:tab pos="2163445" algn="l"/>
                          <a:tab pos="3142615" algn="l"/>
                          <a:tab pos="4190365" algn="l"/>
                        </a:tabLst>
                      </a:pP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苏联模式的僵化是东欧剧变和苏联解体的内因</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故</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项错误</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gn="just">
                        <a:spcAft>
                          <a:spcPct val="0"/>
                        </a:spcAft>
                        <a:tabLst>
                          <a:tab pos="1188085" algn="l"/>
                          <a:tab pos="2163445" algn="l"/>
                          <a:tab pos="3142615" algn="l"/>
                          <a:tab pos="4190365" algn="l"/>
                        </a:tabLst>
                      </a:pP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B</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ct val="0"/>
                        </a:spcAft>
                        <a:tabLst>
                          <a:tab pos="1188085" algn="l"/>
                          <a:tab pos="2163445" algn="l"/>
                          <a:tab pos="3142615" algn="l"/>
                          <a:tab pos="4190365" algn="l"/>
                        </a:tabLst>
                      </a:pP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戈尔巴乔夫改革的影响是东欧剧变和苏联解体的内因</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故</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B</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项错误</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gn="just">
                        <a:spcAft>
                          <a:spcPct val="0"/>
                        </a:spcAft>
                        <a:tabLst>
                          <a:tab pos="1188085" algn="l"/>
                          <a:tab pos="2163445" algn="l"/>
                          <a:tab pos="3142615" algn="l"/>
                          <a:tab pos="4190365" algn="l"/>
                        </a:tabLst>
                      </a:pP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C</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ct val="0"/>
                        </a:spcAft>
                        <a:tabLst>
                          <a:tab pos="1188085" algn="l"/>
                          <a:tab pos="2163445" algn="l"/>
                          <a:tab pos="3142615" algn="l"/>
                          <a:tab pos="4190365" algn="l"/>
                        </a:tabLst>
                      </a:pP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体制改革的弊端是东欧剧变和苏联解体的内因</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故</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C</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项错误</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gn="just">
                        <a:spcAft>
                          <a:spcPct val="0"/>
                        </a:spcAft>
                        <a:tabLst>
                          <a:tab pos="1188085" algn="l"/>
                          <a:tab pos="2163445" algn="l"/>
                          <a:tab pos="3142615" algn="l"/>
                          <a:tab pos="4190365" algn="l"/>
                        </a:tabLst>
                      </a:pP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D</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ct val="0"/>
                        </a:spcAft>
                        <a:tabLst>
                          <a:tab pos="1188085" algn="l"/>
                          <a:tab pos="2163445" algn="l"/>
                          <a:tab pos="3142615" algn="l"/>
                          <a:tab pos="4190365" algn="l"/>
                        </a:tabLst>
                      </a:pP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解题关键在于</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外因</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东欧剧变和苏联解体的相同外因是西方各国推行的</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和平演变</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战略</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故</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D</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项正确</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6" name="矩形 5"/>
          <p:cNvSpPr>
            <a:spLocks noChangeAspect="1"/>
          </p:cNvSpPr>
          <p:nvPr/>
        </p:nvSpPr>
        <p:spPr>
          <a:xfrm>
            <a:off x="508000" y="4869160"/>
            <a:ext cx="1101584" cy="498598"/>
          </a:xfrm>
          <a:prstGeom prst="rect">
            <a:avLst/>
          </a:prstGeom>
        </p:spPr>
        <p:txBody>
          <a:bodyPr wrap="none">
            <a:spAutoFit/>
          </a:bodyPr>
          <a:lstStyle/>
          <a:p>
            <a:pPr>
              <a:lnSpc>
                <a:spcPct val="120000"/>
              </a:lnSpc>
              <a:spcAft>
                <a:spcPct val="0"/>
              </a:spcAft>
              <a:tabLst>
                <a:tab pos="1188085" algn="l"/>
                <a:tab pos="2163445" algn="l"/>
                <a:tab pos="3142615" algn="l"/>
                <a:tab pos="4190365" algn="l"/>
              </a:tabLst>
            </a:pPr>
            <a:r>
              <a:rPr lang="zh-CN"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答案</a:t>
            </a:r>
            <a:r>
              <a:rPr lang="en-US"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a:t>
            </a:r>
            <a:r>
              <a:rPr lang="en-US" altLang="zh-CN" sz="2200" smtClean="0">
                <a:solidFill>
                  <a:srgbClr val="000000"/>
                </a:solidFill>
                <a:latin typeface="Times New Roman" panose="02020603050405020304" pitchFamily="18" charset="0"/>
                <a:cs typeface="Times New Roman" panose="02020603050405020304" pitchFamily="18" charset="0"/>
              </a:rPr>
              <a:t>D </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xmlns:p159="http://schemas.microsoft.com/office/powerpoint/2015/09/main" xmlns:p15="http://schemas.microsoft.com/office/powerpoint/2012/main" xmlns:a14="http://schemas.microsoft.com/office/drawing/2010/main" xmlns:wp="http://schemas.openxmlformats.org/drawingml/2006/wordprocessingDrawing" xmlns:w="http://schemas.openxmlformats.org/wordprocessingml/2006/main" xmlns:m="http://schemas.openxmlformats.org/officeDocument/2006/math" xmlns="" Requires="p14">
      <p:transition spd="slow" p14:dur="2000">
        <p:pull dir="lu"/>
      </p:transition>
    </mc:Choice>
    <mc:Fallback>
      <p:transition spd="slow">
        <p:pull dir="lu"/>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a:hlinkClick r:id="rId2" action="ppaction://hlinksldjump"/>
          </p:cNvPr>
          <p:cNvSpPr/>
          <p:nvPr/>
        </p:nvSpPr>
        <p:spPr>
          <a:xfrm>
            <a:off x="467544" y="836712"/>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探究点一</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3" name="矩形 2">
            <a:hlinkClick r:id="rId3" action="ppaction://hlinksldjump"/>
          </p:cNvPr>
          <p:cNvSpPr/>
          <p:nvPr/>
        </p:nvSpPr>
        <p:spPr>
          <a:xfrm>
            <a:off x="1817787" y="836711"/>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探究点二</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4" name="矩形 3">
            <a:hlinkClick r:id="rId4" action="ppaction://hlinksldjump"/>
          </p:cNvPr>
          <p:cNvSpPr/>
          <p:nvPr/>
        </p:nvSpPr>
        <p:spPr>
          <a:xfrm>
            <a:off x="3168030" y="836710"/>
            <a:ext cx="1314053"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随堂演练</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1701069"/>
            <a:ext cx="8128000" cy="3709862"/>
          </a:xfrm>
          <a:prstGeom prst="rect">
            <a:avLst/>
          </a:prstGeom>
        </p:spPr>
        <p:txBody>
          <a:bodyPr>
            <a:spAutoFit/>
          </a:bodyPr>
          <a:lstStyle/>
          <a:p>
            <a:pPr>
              <a:lnSpc>
                <a:spcPct val="120000"/>
              </a:lnSpc>
              <a:spcAft>
                <a:spcPct val="0"/>
              </a:spcAft>
              <a:tabLst>
                <a:tab pos="1188085" algn="l"/>
                <a:tab pos="2163445" algn="l"/>
                <a:tab pos="3142615" algn="l"/>
                <a:tab pos="4190365" algn="l"/>
              </a:tabLst>
            </a:pPr>
            <a:r>
              <a:rPr lang="en-US" altLang="zh-CN" sz="2200" b="1">
                <a:solidFill>
                  <a:srgbClr val="000000"/>
                </a:solidFill>
                <a:latin typeface="Times New Roman" panose="02020603050405020304" pitchFamily="18" charset="0"/>
                <a:cs typeface="Times New Roman" panose="02020603050405020304" pitchFamily="18" charset="0"/>
              </a:rPr>
              <a:t>1</a:t>
            </a:r>
            <a:r>
              <a:rPr lang="en-US" altLang="zh-CN" sz="2200">
                <a:solidFill>
                  <a:srgbClr val="000000"/>
                </a:solidFill>
                <a:latin typeface="Times New Roman" panose="02020603050405020304" pitchFamily="18" charset="0"/>
                <a:cs typeface="Times New Roman" panose="02020603050405020304" pitchFamily="18" charset="0"/>
              </a:rPr>
              <a:t>.1953</a:t>
            </a:r>
            <a:r>
              <a:rPr lang="zh-CN" altLang="zh-CN" sz="2200">
                <a:solidFill>
                  <a:srgbClr val="000000"/>
                </a:solidFill>
                <a:latin typeface="Times New Roman" panose="02020603050405020304" pitchFamily="18" charset="0"/>
                <a:cs typeface="Times New Roman" panose="02020603050405020304" pitchFamily="18" charset="0"/>
              </a:rPr>
              <a:t>年</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苏联农业单位面积产量仅为欧洲其他国家平均产量的</a:t>
            </a:r>
            <a:r>
              <a:rPr lang="en-US" altLang="zh-CN" sz="2200">
                <a:solidFill>
                  <a:srgbClr val="000000"/>
                </a:solidFill>
                <a:latin typeface="Times New Roman" panose="02020603050405020304" pitchFamily="18" charset="0"/>
                <a:cs typeface="Times New Roman" panose="02020603050405020304" pitchFamily="18" charset="0"/>
              </a:rPr>
              <a:t>1/3,</a:t>
            </a:r>
            <a:r>
              <a:rPr lang="zh-CN" altLang="zh-CN" sz="2200">
                <a:solidFill>
                  <a:srgbClr val="000000"/>
                </a:solidFill>
                <a:latin typeface="Times New Roman" panose="02020603050405020304" pitchFamily="18" charset="0"/>
                <a:cs typeface="Times New Roman" panose="02020603050405020304" pitchFamily="18" charset="0"/>
              </a:rPr>
              <a:t>严重制约了工业的发展和人民生活水平的提高。出现这种状况的主要原因是</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　　</a:t>
            </a:r>
            <a:r>
              <a:rPr lang="en-US" altLang="zh-CN" sz="2200">
                <a:solidFill>
                  <a:srgbClr val="000000"/>
                </a:solidFill>
                <a:latin typeface="Times New Roman" panose="02020603050405020304" pitchFamily="18" charset="0"/>
                <a:cs typeface="Times New Roman" panose="02020603050405020304" pitchFamily="18" charset="0"/>
              </a:rPr>
              <a:t>)</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lgn="l"/>
                <a:tab pos="2163445" algn="l"/>
                <a:tab pos="3142615" algn="l"/>
                <a:tab pos="4190365" algn="l"/>
              </a:tabLst>
            </a:pPr>
            <a:r>
              <a:rPr lang="en-US" altLang="zh-CN" sz="2200">
                <a:solidFill>
                  <a:srgbClr val="000000"/>
                </a:solidFill>
                <a:latin typeface="Times New Roman" panose="02020603050405020304" pitchFamily="18" charset="0"/>
                <a:cs typeface="Times New Roman" panose="02020603050405020304" pitchFamily="18" charset="0"/>
              </a:rPr>
              <a:t>A.</a:t>
            </a:r>
            <a:r>
              <a:rPr lang="zh-CN" altLang="zh-CN" sz="2200">
                <a:solidFill>
                  <a:srgbClr val="000000"/>
                </a:solidFill>
                <a:latin typeface="Times New Roman" panose="02020603050405020304" pitchFamily="18" charset="0"/>
                <a:cs typeface="Times New Roman" panose="02020603050405020304" pitchFamily="18" charset="0"/>
              </a:rPr>
              <a:t>自然灾害的影响</a:t>
            </a:r>
            <a:r>
              <a:rPr lang="en-US" altLang="zh-CN" sz="2200">
                <a:solidFill>
                  <a:srgbClr val="000000"/>
                </a:solidFill>
                <a:latin typeface="Times New Roman" panose="02020603050405020304" pitchFamily="18" charset="0"/>
                <a:cs typeface="Times New Roman" panose="02020603050405020304" pitchFamily="18" charset="0"/>
              </a:rPr>
              <a:t>	B.</a:t>
            </a:r>
            <a:r>
              <a:rPr lang="zh-CN" altLang="zh-CN" sz="2200">
                <a:solidFill>
                  <a:srgbClr val="000000"/>
                </a:solidFill>
                <a:latin typeface="Times New Roman" panose="02020603050405020304" pitchFamily="18" charset="0"/>
                <a:cs typeface="Times New Roman" panose="02020603050405020304" pitchFamily="18" charset="0"/>
              </a:rPr>
              <a:t>苏联模式的弊端</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lgn="l"/>
                <a:tab pos="2163445" algn="l"/>
                <a:tab pos="3142615" algn="l"/>
                <a:tab pos="4190365" algn="l"/>
              </a:tabLst>
            </a:pPr>
            <a:r>
              <a:rPr lang="en-US" altLang="zh-CN" sz="2200">
                <a:solidFill>
                  <a:srgbClr val="000000"/>
                </a:solidFill>
                <a:latin typeface="Times New Roman" panose="02020603050405020304" pitchFamily="18" charset="0"/>
                <a:cs typeface="Times New Roman" panose="02020603050405020304" pitchFamily="18" charset="0"/>
              </a:rPr>
              <a:t>C.</a:t>
            </a:r>
            <a:r>
              <a:rPr lang="zh-CN" altLang="zh-CN" sz="2200">
                <a:solidFill>
                  <a:srgbClr val="000000"/>
                </a:solidFill>
                <a:latin typeface="Times New Roman" panose="02020603050405020304" pitchFamily="18" charset="0"/>
                <a:cs typeface="Times New Roman" panose="02020603050405020304" pitchFamily="18" charset="0"/>
              </a:rPr>
              <a:t>长期战争的破坏</a:t>
            </a:r>
            <a:r>
              <a:rPr lang="en-US" altLang="zh-CN" sz="2200">
                <a:solidFill>
                  <a:srgbClr val="000000"/>
                </a:solidFill>
                <a:latin typeface="Times New Roman" panose="02020603050405020304" pitchFamily="18" charset="0"/>
                <a:cs typeface="Times New Roman" panose="02020603050405020304" pitchFamily="18" charset="0"/>
              </a:rPr>
              <a:t>	D.</a:t>
            </a:r>
            <a:r>
              <a:rPr lang="zh-CN" altLang="zh-CN" sz="2200">
                <a:solidFill>
                  <a:srgbClr val="000000"/>
                </a:solidFill>
                <a:latin typeface="Times New Roman" panose="02020603050405020304" pitchFamily="18" charset="0"/>
                <a:cs typeface="Times New Roman" panose="02020603050405020304" pitchFamily="18" charset="0"/>
              </a:rPr>
              <a:t>西方国家的经济制裁</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lgn="l"/>
                <a:tab pos="2163445" algn="l"/>
                <a:tab pos="3142615" algn="l"/>
                <a:tab pos="4190365" algn="l"/>
              </a:tabLst>
            </a:pPr>
            <a:r>
              <a:rPr lang="zh-CN"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答案</a:t>
            </a:r>
            <a:r>
              <a:rPr lang="en-US"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a:t>
            </a:r>
            <a:r>
              <a:rPr lang="en-US" altLang="zh-CN" sz="2200">
                <a:solidFill>
                  <a:srgbClr val="000000"/>
                </a:solidFill>
                <a:latin typeface="Times New Roman" panose="02020603050405020304" pitchFamily="18" charset="0"/>
                <a:cs typeface="Times New Roman" panose="02020603050405020304" pitchFamily="18" charset="0"/>
              </a:rPr>
              <a:t>B</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lgn="l"/>
                <a:tab pos="2163445" algn="l"/>
                <a:tab pos="3142615" algn="l"/>
                <a:tab pos="4190365" algn="l"/>
              </a:tabLst>
            </a:pPr>
            <a:r>
              <a:rPr lang="zh-CN"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解析</a:t>
            </a:r>
            <a:r>
              <a:rPr lang="en-US"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材料显示苏联农业落后</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制约了苏联经济和社会发展。这是由于在苏联模式下</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国家从农民那里拿走的东西过多</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农民的生产积极性不高</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故</a:t>
            </a:r>
            <a:r>
              <a:rPr lang="en-US" altLang="zh-CN" sz="2200">
                <a:solidFill>
                  <a:srgbClr val="000000"/>
                </a:solidFill>
                <a:latin typeface="Times New Roman" panose="02020603050405020304" pitchFamily="18" charset="0"/>
                <a:cs typeface="Times New Roman" panose="02020603050405020304" pitchFamily="18" charset="0"/>
              </a:rPr>
              <a:t>B</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项正确。</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xmlns:p159="http://schemas.microsoft.com/office/powerpoint/2015/09/main" xmlns:p15="http://schemas.microsoft.com/office/powerpoint/2012/main" xmlns:a14="http://schemas.microsoft.com/office/drawing/2010/main" xmlns:wp="http://schemas.openxmlformats.org/drawingml/2006/wordprocessingDrawing" xmlns:w="http://schemas.openxmlformats.org/wordprocessingml/2006/main" xmlns:m="http://schemas.openxmlformats.org/officeDocument/2006/math" xmlns="" Requires="p14">
      <p:transition spd="slow" p14:dur="2000">
        <p:pull dir="lu"/>
      </p:transition>
    </mc:Choice>
    <mc:Fallback>
      <p:transition spd="slow">
        <p:pull dir="lu"/>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4" fill="hold" nodeType="clickEffect">
                                  <p:stCondLst>
                                    <p:cond delay="0"/>
                                  </p:stCondLst>
                                  <p:childTnLst>
                                    <p:set>
                                      <p:cBhvr>
                                        <p:cTn id="6" dur="1" fill="hold">
                                          <p:stCondLst>
                                            <p:cond delay="0"/>
                                          </p:stCondLst>
                                        </p:cTn>
                                        <p:tgtEl>
                                          <p:spTgt spid="2">
                                            <p:txEl>
                                              <p:pRg st="3" end="3"/>
                                            </p:txEl>
                                          </p:spTgt>
                                        </p:tgtEl>
                                        <p:attrNameLst>
                                          <p:attrName>style.visibility</p:attrName>
                                        </p:attrNameLst>
                                      </p:cBhvr>
                                      <p:to>
                                        <p:strVal val="visible"/>
                                      </p:to>
                                    </p:set>
                                    <p:animEffect transition="in" filter="wipe(down)">
                                      <p:cBhvr>
                                        <p:cTn id="7" dur="500"/>
                                        <p:tgtEl>
                                          <p:spTgt spid="2">
                                            <p:txEl>
                                              <p:pRg st="3" end="3"/>
                                            </p:txEl>
                                          </p:spTgt>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2" presetClass="entr" presetSubtype="4" fill="hold" nodeType="clickEffect">
                                  <p:stCondLst>
                                    <p:cond delay="0"/>
                                  </p:stCondLst>
                                  <p:childTnLst>
                                    <p:set>
                                      <p:cBhvr>
                                        <p:cTn id="11" dur="1" fill="hold">
                                          <p:stCondLst>
                                            <p:cond delay="0"/>
                                          </p:stCondLst>
                                        </p:cTn>
                                        <p:tgtEl>
                                          <p:spTgt spid="2">
                                            <p:txEl>
                                              <p:pRg st="4" end="4"/>
                                            </p:txEl>
                                          </p:spTgt>
                                        </p:tgtEl>
                                        <p:attrNameLst>
                                          <p:attrName>style.visibility</p:attrName>
                                        </p:attrNameLst>
                                      </p:cBhvr>
                                      <p:to>
                                        <p:strVal val="visible"/>
                                      </p:to>
                                    </p:set>
                                    <p:animEffect transition="in" filter="wipe(down)">
                                      <p:cBhvr>
                                        <p:cTn id="12" dur="500"/>
                                        <p:tgtEl>
                                          <p:spTgt spid="2">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a:hlinkClick r:id="rId2" action="ppaction://hlinksldjump"/>
          </p:cNvPr>
          <p:cNvSpPr/>
          <p:nvPr/>
        </p:nvSpPr>
        <p:spPr>
          <a:xfrm>
            <a:off x="467544" y="836712"/>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探究点一</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3" name="矩形 2">
            <a:hlinkClick r:id="rId3" action="ppaction://hlinksldjump"/>
          </p:cNvPr>
          <p:cNvSpPr/>
          <p:nvPr/>
        </p:nvSpPr>
        <p:spPr>
          <a:xfrm>
            <a:off x="1817787" y="836711"/>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探究点二</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4" name="矩形 3">
            <a:hlinkClick r:id="rId4" action="ppaction://hlinksldjump"/>
          </p:cNvPr>
          <p:cNvSpPr/>
          <p:nvPr/>
        </p:nvSpPr>
        <p:spPr>
          <a:xfrm>
            <a:off x="3168030" y="836710"/>
            <a:ext cx="1314053"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随堂演练</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1412776"/>
            <a:ext cx="8128000" cy="4928657"/>
          </a:xfrm>
          <a:prstGeom prst="rect">
            <a:avLst/>
          </a:prstGeom>
        </p:spPr>
        <p:txBody>
          <a:bodyPr>
            <a:spAutoFit/>
          </a:bodyPr>
          <a:lstStyle/>
          <a:p>
            <a:pPr>
              <a:lnSpc>
                <a:spcPct val="120000"/>
              </a:lnSpc>
              <a:spcAft>
                <a:spcPct val="0"/>
              </a:spcAft>
              <a:tabLst>
                <a:tab pos="1188085" algn="l"/>
                <a:tab pos="2163445" algn="l"/>
                <a:tab pos="3142615" algn="l"/>
                <a:tab pos="4190365" algn="l"/>
              </a:tabLst>
            </a:pPr>
            <a:r>
              <a:rPr lang="en-US" altLang="zh-CN" sz="2200" b="1">
                <a:solidFill>
                  <a:srgbClr val="000000"/>
                </a:solidFill>
                <a:latin typeface="Times New Roman" panose="02020603050405020304" pitchFamily="18" charset="0"/>
                <a:cs typeface="Times New Roman" panose="02020603050405020304" pitchFamily="18" charset="0"/>
              </a:rPr>
              <a:t>2</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有人说</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赫鲁晓夫是斯大林的掘墓人</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也是斯大林的守墓人</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这里</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斯大林的守墓人</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的主要含义是</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　　</a:t>
            </a:r>
            <a:r>
              <a:rPr lang="en-US" altLang="zh-CN" sz="2200">
                <a:solidFill>
                  <a:srgbClr val="000000"/>
                </a:solidFill>
                <a:latin typeface="Times New Roman" panose="02020603050405020304" pitchFamily="18" charset="0"/>
                <a:cs typeface="Times New Roman" panose="02020603050405020304" pitchFamily="18" charset="0"/>
              </a:rPr>
              <a:t>)</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lgn="l"/>
                <a:tab pos="2163445" algn="l"/>
                <a:tab pos="3142615" algn="l"/>
                <a:tab pos="4190365" algn="l"/>
              </a:tabLst>
            </a:pPr>
            <a:r>
              <a:rPr lang="en-US" altLang="zh-CN" sz="2200">
                <a:solidFill>
                  <a:srgbClr val="000000"/>
                </a:solidFill>
                <a:latin typeface="Times New Roman" panose="02020603050405020304" pitchFamily="18" charset="0"/>
                <a:cs typeface="Times New Roman" panose="02020603050405020304" pitchFamily="18" charset="0"/>
              </a:rPr>
              <a:t>A.</a:t>
            </a:r>
            <a:r>
              <a:rPr lang="zh-CN" altLang="zh-CN" sz="2200">
                <a:solidFill>
                  <a:srgbClr val="000000"/>
                </a:solidFill>
                <a:latin typeface="Times New Roman" panose="02020603050405020304" pitchFamily="18" charset="0"/>
                <a:cs typeface="Times New Roman" panose="02020603050405020304" pitchFamily="18" charset="0"/>
              </a:rPr>
              <a:t>未改变农业水平落后的局面</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lgn="l"/>
                <a:tab pos="2163445" algn="l"/>
                <a:tab pos="3142615" algn="l"/>
                <a:tab pos="4190365" algn="l"/>
              </a:tabLst>
            </a:pPr>
            <a:r>
              <a:rPr lang="en-US" altLang="zh-CN" sz="2200">
                <a:solidFill>
                  <a:srgbClr val="000000"/>
                </a:solidFill>
                <a:latin typeface="Times New Roman" panose="02020603050405020304" pitchFamily="18" charset="0"/>
                <a:cs typeface="Times New Roman" panose="02020603050405020304" pitchFamily="18" charset="0"/>
              </a:rPr>
              <a:t>B.</a:t>
            </a:r>
            <a:r>
              <a:rPr lang="zh-CN" altLang="zh-CN" sz="2200">
                <a:solidFill>
                  <a:srgbClr val="000000"/>
                </a:solidFill>
                <a:latin typeface="Times New Roman" panose="02020603050405020304" pitchFamily="18" charset="0"/>
                <a:cs typeface="Times New Roman" panose="02020603050405020304" pitchFamily="18" charset="0"/>
              </a:rPr>
              <a:t>未突破旧有的经济发展模式</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lgn="l"/>
                <a:tab pos="2163445" algn="l"/>
                <a:tab pos="3142615" algn="l"/>
                <a:tab pos="4190365" algn="l"/>
              </a:tabLst>
            </a:pPr>
            <a:r>
              <a:rPr lang="en-US" altLang="zh-CN" sz="2200">
                <a:solidFill>
                  <a:srgbClr val="000000"/>
                </a:solidFill>
                <a:latin typeface="Times New Roman" panose="02020603050405020304" pitchFamily="18" charset="0"/>
                <a:cs typeface="Times New Roman" panose="02020603050405020304" pitchFamily="18" charset="0"/>
              </a:rPr>
              <a:t>C.</a:t>
            </a:r>
            <a:r>
              <a:rPr lang="zh-CN" altLang="zh-CN" sz="2200">
                <a:solidFill>
                  <a:srgbClr val="000000"/>
                </a:solidFill>
                <a:latin typeface="Times New Roman" panose="02020603050405020304" pitchFamily="18" charset="0"/>
                <a:cs typeface="Times New Roman" panose="02020603050405020304" pitchFamily="18" charset="0"/>
              </a:rPr>
              <a:t>一味强调优先发展重工业</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lgn="l"/>
                <a:tab pos="2163445" algn="l"/>
                <a:tab pos="3142615" algn="l"/>
                <a:tab pos="4190365" algn="l"/>
              </a:tabLst>
            </a:pPr>
            <a:r>
              <a:rPr lang="en-US" altLang="zh-CN" sz="2200">
                <a:solidFill>
                  <a:srgbClr val="000000"/>
                </a:solidFill>
                <a:latin typeface="Times New Roman" panose="02020603050405020304" pitchFamily="18" charset="0"/>
                <a:cs typeface="Times New Roman" panose="02020603050405020304" pitchFamily="18" charset="0"/>
              </a:rPr>
              <a:t>D.</a:t>
            </a:r>
            <a:r>
              <a:rPr lang="zh-CN" altLang="zh-CN" sz="2200">
                <a:solidFill>
                  <a:srgbClr val="000000"/>
                </a:solidFill>
                <a:latin typeface="Times New Roman" panose="02020603050405020304" pitchFamily="18" charset="0"/>
                <a:cs typeface="Times New Roman" panose="02020603050405020304" pitchFamily="18" charset="0"/>
              </a:rPr>
              <a:t>未改变苏联原来的社会制度</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lgn="l"/>
                <a:tab pos="2163445" algn="l"/>
                <a:tab pos="3142615" algn="l"/>
                <a:tab pos="4190365" algn="l"/>
              </a:tabLst>
            </a:pPr>
            <a:r>
              <a:rPr lang="zh-CN"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答案</a:t>
            </a:r>
            <a:r>
              <a:rPr lang="en-US"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a:t>
            </a:r>
            <a:r>
              <a:rPr lang="en-US" altLang="zh-CN" sz="2200">
                <a:solidFill>
                  <a:srgbClr val="000000"/>
                </a:solidFill>
                <a:latin typeface="Times New Roman" panose="02020603050405020304" pitchFamily="18" charset="0"/>
                <a:cs typeface="Times New Roman" panose="02020603050405020304" pitchFamily="18" charset="0"/>
              </a:rPr>
              <a:t>B</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lgn="l"/>
                <a:tab pos="2163445" algn="l"/>
                <a:tab pos="3142615" algn="l"/>
                <a:tab pos="4190365" algn="l"/>
              </a:tabLst>
            </a:pPr>
            <a:r>
              <a:rPr lang="zh-CN"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解析</a:t>
            </a:r>
            <a:r>
              <a:rPr lang="en-US"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赫鲁晓夫的改革是在教条主义盛行、思想僵化的时期进行的</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虽然在一定程度上冲破了传统观念束缚</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冲击了苏联模式</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起到了</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掘墓人</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的作用</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但其在经济改革理论上没有突破</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只是在维持原有经济体制基础上进行的局部改革</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故</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斯大林的守墓人</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的主要含义是未突破旧有的经济发展模式</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故</a:t>
            </a:r>
            <a:r>
              <a:rPr lang="en-US" altLang="zh-CN" sz="2200">
                <a:solidFill>
                  <a:srgbClr val="000000"/>
                </a:solidFill>
                <a:latin typeface="Times New Roman" panose="02020603050405020304" pitchFamily="18" charset="0"/>
                <a:cs typeface="Times New Roman" panose="02020603050405020304" pitchFamily="18" charset="0"/>
              </a:rPr>
              <a:t>B</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项正确。</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xmlns:p159="http://schemas.microsoft.com/office/powerpoint/2015/09/main" xmlns:p15="http://schemas.microsoft.com/office/powerpoint/2012/main" xmlns:a14="http://schemas.microsoft.com/office/drawing/2010/main" xmlns:wp="http://schemas.openxmlformats.org/drawingml/2006/wordprocessingDrawing" xmlns:w="http://schemas.openxmlformats.org/wordprocessingml/2006/main" xmlns:m="http://schemas.openxmlformats.org/officeDocument/2006/math" xmlns="" Requires="p14">
      <p:transition spd="slow" p14:dur="2000">
        <p:pull dir="lu"/>
      </p:transition>
    </mc:Choice>
    <mc:Fallback>
      <p:transition spd="slow">
        <p:pull dir="lu"/>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4" fill="hold" nodeType="clickEffect">
                                  <p:stCondLst>
                                    <p:cond delay="0"/>
                                  </p:stCondLst>
                                  <p:childTnLst>
                                    <p:set>
                                      <p:cBhvr>
                                        <p:cTn id="6" dur="1" fill="hold">
                                          <p:stCondLst>
                                            <p:cond delay="0"/>
                                          </p:stCondLst>
                                        </p:cTn>
                                        <p:tgtEl>
                                          <p:spTgt spid="2">
                                            <p:txEl>
                                              <p:pRg st="5" end="5"/>
                                            </p:txEl>
                                          </p:spTgt>
                                        </p:tgtEl>
                                        <p:attrNameLst>
                                          <p:attrName>style.visibility</p:attrName>
                                        </p:attrNameLst>
                                      </p:cBhvr>
                                      <p:to>
                                        <p:strVal val="visible"/>
                                      </p:to>
                                    </p:set>
                                    <p:animEffect transition="in" filter="wipe(down)">
                                      <p:cBhvr>
                                        <p:cTn id="7" dur="500"/>
                                        <p:tgtEl>
                                          <p:spTgt spid="2">
                                            <p:txEl>
                                              <p:pRg st="5" end="5"/>
                                            </p:txEl>
                                          </p:spTgt>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2" presetClass="entr" presetSubtype="4" fill="hold" nodeType="clickEffect">
                                  <p:stCondLst>
                                    <p:cond delay="0"/>
                                  </p:stCondLst>
                                  <p:childTnLst>
                                    <p:set>
                                      <p:cBhvr>
                                        <p:cTn id="11" dur="1" fill="hold">
                                          <p:stCondLst>
                                            <p:cond delay="0"/>
                                          </p:stCondLst>
                                        </p:cTn>
                                        <p:tgtEl>
                                          <p:spTgt spid="2">
                                            <p:txEl>
                                              <p:pRg st="6" end="6"/>
                                            </p:txEl>
                                          </p:spTgt>
                                        </p:tgtEl>
                                        <p:attrNameLst>
                                          <p:attrName>style.visibility</p:attrName>
                                        </p:attrNameLst>
                                      </p:cBhvr>
                                      <p:to>
                                        <p:strVal val="visible"/>
                                      </p:to>
                                    </p:set>
                                    <p:animEffect transition="in" filter="wipe(down)">
                                      <p:cBhvr>
                                        <p:cTn id="12" dur="500"/>
                                        <p:tgtEl>
                                          <p:spTgt spid="2">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a:hlinkClick r:id="rId2" action="ppaction://hlinksldjump"/>
          </p:cNvPr>
          <p:cNvSpPr/>
          <p:nvPr/>
        </p:nvSpPr>
        <p:spPr>
          <a:xfrm>
            <a:off x="467544" y="836712"/>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探究点一</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3" name="矩形 2">
            <a:hlinkClick r:id="rId3" action="ppaction://hlinksldjump"/>
          </p:cNvPr>
          <p:cNvSpPr/>
          <p:nvPr/>
        </p:nvSpPr>
        <p:spPr>
          <a:xfrm>
            <a:off x="1817787" y="836711"/>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探究点二</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4" name="矩形 3">
            <a:hlinkClick r:id="rId4" action="ppaction://hlinksldjump"/>
          </p:cNvPr>
          <p:cNvSpPr/>
          <p:nvPr/>
        </p:nvSpPr>
        <p:spPr>
          <a:xfrm>
            <a:off x="3168030" y="836710"/>
            <a:ext cx="1314053"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随堂演练</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2107334"/>
            <a:ext cx="8128000" cy="2897332"/>
          </a:xfrm>
          <a:prstGeom prst="rect">
            <a:avLst/>
          </a:prstGeom>
        </p:spPr>
        <p:txBody>
          <a:bodyPr>
            <a:spAutoFit/>
          </a:bodyPr>
          <a:lstStyle/>
          <a:p>
            <a:pPr>
              <a:lnSpc>
                <a:spcPct val="120000"/>
              </a:lnSpc>
              <a:spcAft>
                <a:spcPct val="0"/>
              </a:spcAft>
              <a:tabLst>
                <a:tab pos="1188085" algn="l"/>
                <a:tab pos="2163445" algn="l"/>
                <a:tab pos="3142615" algn="l"/>
                <a:tab pos="4190365" algn="l"/>
              </a:tabLst>
            </a:pPr>
            <a:r>
              <a:rPr lang="en-US" altLang="zh-CN" sz="2200" b="1">
                <a:solidFill>
                  <a:srgbClr val="000000"/>
                </a:solidFill>
                <a:latin typeface="Times New Roman" panose="02020603050405020304" pitchFamily="18" charset="0"/>
                <a:cs typeface="Times New Roman" panose="02020603050405020304" pitchFamily="18" charset="0"/>
              </a:rPr>
              <a:t>3</a:t>
            </a:r>
            <a:r>
              <a:rPr lang="en-US" altLang="zh-CN" sz="2200">
                <a:solidFill>
                  <a:srgbClr val="000000"/>
                </a:solidFill>
                <a:latin typeface="Times New Roman" panose="02020603050405020304" pitchFamily="18" charset="0"/>
                <a:cs typeface="Times New Roman" panose="02020603050405020304" pitchFamily="18" charset="0"/>
              </a:rPr>
              <a:t>.1965</a:t>
            </a:r>
            <a:r>
              <a:rPr lang="zh-CN" altLang="zh-CN" sz="2200">
                <a:solidFill>
                  <a:srgbClr val="000000"/>
                </a:solidFill>
                <a:latin typeface="Times New Roman" panose="02020603050405020304" pitchFamily="18" charset="0"/>
                <a:cs typeface="Times New Roman" panose="02020603050405020304" pitchFamily="18" charset="0"/>
              </a:rPr>
              <a:t>年</a:t>
            </a:r>
            <a:r>
              <a:rPr lang="en-US" altLang="zh-CN" sz="2200">
                <a:solidFill>
                  <a:srgbClr val="000000"/>
                </a:solidFill>
                <a:latin typeface="Times New Roman" panose="02020603050405020304" pitchFamily="18" charset="0"/>
                <a:cs typeface="Times New Roman" panose="02020603050405020304" pitchFamily="18" charset="0"/>
              </a:rPr>
              <a:t>9</a:t>
            </a:r>
            <a:r>
              <a:rPr lang="zh-CN" altLang="zh-CN" sz="2200">
                <a:solidFill>
                  <a:srgbClr val="000000"/>
                </a:solidFill>
                <a:latin typeface="Times New Roman" panose="02020603050405020304" pitchFamily="18" charset="0"/>
                <a:cs typeface="Times New Roman" panose="02020603050405020304" pitchFamily="18" charset="0"/>
              </a:rPr>
              <a:t>月</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苏共中央政府调整了各企业指标体系</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把原来以总产值和成本为核心的体系改为以销售额、利润额和赢利率为核心的体系。这种做法旨在</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　　</a:t>
            </a:r>
            <a:r>
              <a:rPr lang="en-US" altLang="zh-CN" sz="2200">
                <a:solidFill>
                  <a:srgbClr val="000000"/>
                </a:solidFill>
                <a:latin typeface="Times New Roman" panose="02020603050405020304" pitchFamily="18" charset="0"/>
                <a:cs typeface="Times New Roman" panose="02020603050405020304" pitchFamily="18" charset="0"/>
              </a:rPr>
              <a:t>)</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lgn="l"/>
                <a:tab pos="2163445" algn="l"/>
                <a:tab pos="3142615" algn="l"/>
                <a:tab pos="4190365" algn="l"/>
              </a:tabLst>
            </a:pPr>
            <a:r>
              <a:rPr lang="en-US" altLang="zh-CN" sz="2200">
                <a:solidFill>
                  <a:srgbClr val="000000"/>
                </a:solidFill>
                <a:latin typeface="Times New Roman" panose="02020603050405020304" pitchFamily="18" charset="0"/>
                <a:cs typeface="Times New Roman" panose="02020603050405020304" pitchFamily="18" charset="0"/>
              </a:rPr>
              <a:t>A.</a:t>
            </a:r>
            <a:r>
              <a:rPr lang="zh-CN" altLang="zh-CN" sz="2200">
                <a:solidFill>
                  <a:srgbClr val="000000"/>
                </a:solidFill>
                <a:latin typeface="Times New Roman" panose="02020603050405020304" pitchFamily="18" charset="0"/>
                <a:cs typeface="Times New Roman" panose="02020603050405020304" pitchFamily="18" charset="0"/>
              </a:rPr>
              <a:t>加强对国有企业的控制</a:t>
            </a:r>
            <a:r>
              <a:rPr lang="en-US" altLang="zh-CN" sz="2200">
                <a:solidFill>
                  <a:srgbClr val="000000"/>
                </a:solidFill>
                <a:latin typeface="Times New Roman" panose="02020603050405020304" pitchFamily="18" charset="0"/>
                <a:cs typeface="Times New Roman" panose="02020603050405020304" pitchFamily="18" charset="0"/>
              </a:rPr>
              <a:t>	</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lgn="l"/>
                <a:tab pos="2163445" algn="l"/>
                <a:tab pos="3142615" algn="l"/>
                <a:tab pos="4190365" algn="l"/>
              </a:tabLst>
            </a:pPr>
            <a:r>
              <a:rPr lang="en-US" altLang="zh-CN" sz="2200">
                <a:solidFill>
                  <a:srgbClr val="000000"/>
                </a:solidFill>
                <a:latin typeface="Times New Roman" panose="02020603050405020304" pitchFamily="18" charset="0"/>
                <a:cs typeface="Times New Roman" panose="02020603050405020304" pitchFamily="18" charset="0"/>
              </a:rPr>
              <a:t>B.</a:t>
            </a:r>
            <a:r>
              <a:rPr lang="zh-CN" altLang="zh-CN" sz="2200">
                <a:solidFill>
                  <a:srgbClr val="000000"/>
                </a:solidFill>
                <a:latin typeface="Times New Roman" panose="02020603050405020304" pitchFamily="18" charset="0"/>
                <a:cs typeface="Times New Roman" panose="02020603050405020304" pitchFamily="18" charset="0"/>
              </a:rPr>
              <a:t>通过企业物质利益来激励生产</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lgn="l"/>
                <a:tab pos="2163445" algn="l"/>
                <a:tab pos="3142615" algn="l"/>
                <a:tab pos="4190365" algn="l"/>
              </a:tabLst>
            </a:pPr>
            <a:r>
              <a:rPr lang="en-US" altLang="zh-CN" sz="2200">
                <a:solidFill>
                  <a:srgbClr val="000000"/>
                </a:solidFill>
                <a:latin typeface="Times New Roman" panose="02020603050405020304" pitchFamily="18" charset="0"/>
                <a:cs typeface="Times New Roman" panose="02020603050405020304" pitchFamily="18" charset="0"/>
              </a:rPr>
              <a:t>C.</a:t>
            </a:r>
            <a:r>
              <a:rPr lang="zh-CN" altLang="zh-CN" sz="2200">
                <a:solidFill>
                  <a:srgbClr val="000000"/>
                </a:solidFill>
                <a:latin typeface="Times New Roman" panose="02020603050405020304" pitchFamily="18" charset="0"/>
                <a:cs typeface="Times New Roman" panose="02020603050405020304" pitchFamily="18" charset="0"/>
              </a:rPr>
              <a:t>缩减企业的数量和规模</a:t>
            </a:r>
            <a:r>
              <a:rPr lang="en-US" altLang="zh-CN" sz="2200">
                <a:solidFill>
                  <a:srgbClr val="000000"/>
                </a:solidFill>
                <a:latin typeface="Times New Roman" panose="02020603050405020304" pitchFamily="18" charset="0"/>
                <a:cs typeface="Times New Roman" panose="02020603050405020304" pitchFamily="18" charset="0"/>
              </a:rPr>
              <a:t>	</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lgn="l"/>
                <a:tab pos="2163445" algn="l"/>
                <a:tab pos="3142615" algn="l"/>
                <a:tab pos="4190365" algn="l"/>
              </a:tabLst>
            </a:pPr>
            <a:r>
              <a:rPr lang="en-US" altLang="zh-CN" sz="2200">
                <a:solidFill>
                  <a:srgbClr val="000000"/>
                </a:solidFill>
                <a:latin typeface="Times New Roman" panose="02020603050405020304" pitchFamily="18" charset="0"/>
                <a:cs typeface="Times New Roman" panose="02020603050405020304" pitchFamily="18" charset="0"/>
              </a:rPr>
              <a:t>D.</a:t>
            </a:r>
            <a:r>
              <a:rPr lang="zh-CN" altLang="zh-CN" sz="2200">
                <a:solidFill>
                  <a:srgbClr val="000000"/>
                </a:solidFill>
                <a:latin typeface="Times New Roman" panose="02020603050405020304" pitchFamily="18" charset="0"/>
                <a:cs typeface="Times New Roman" panose="02020603050405020304" pitchFamily="18" charset="0"/>
              </a:rPr>
              <a:t>充分发挥市场经济的调节作用</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xmlns:p159="http://schemas.microsoft.com/office/powerpoint/2015/09/main" xmlns:p15="http://schemas.microsoft.com/office/powerpoint/2012/main" xmlns:a14="http://schemas.microsoft.com/office/drawing/2010/main" xmlns:wp="http://schemas.openxmlformats.org/drawingml/2006/wordprocessingDrawing" xmlns:w="http://schemas.openxmlformats.org/wordprocessingml/2006/main" xmlns:m="http://schemas.openxmlformats.org/officeDocument/2006/math" xmlns="" Requires="p14">
      <p:transition spd="slow" p14:dur="2000">
        <p:pull dir="lu"/>
      </p:transition>
    </mc:Choice>
    <mc:Fallback>
      <p:transition spd="slow">
        <p:pull dir="lu"/>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a:hlinkClick r:id="rId2" action="ppaction://hlinksldjump"/>
          </p:cNvPr>
          <p:cNvSpPr/>
          <p:nvPr/>
        </p:nvSpPr>
        <p:spPr>
          <a:xfrm>
            <a:off x="467544" y="836712"/>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探究点一</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3" name="矩形 2">
            <a:hlinkClick r:id="rId3" action="ppaction://hlinksldjump"/>
          </p:cNvPr>
          <p:cNvSpPr/>
          <p:nvPr/>
        </p:nvSpPr>
        <p:spPr>
          <a:xfrm>
            <a:off x="1817787" y="836711"/>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探究点二</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4" name="矩形 3">
            <a:hlinkClick r:id="rId4" action="ppaction://hlinksldjump"/>
          </p:cNvPr>
          <p:cNvSpPr/>
          <p:nvPr/>
        </p:nvSpPr>
        <p:spPr>
          <a:xfrm>
            <a:off x="3168030" y="836710"/>
            <a:ext cx="1314053"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随堂演练</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2107334"/>
            <a:ext cx="8128000" cy="2897332"/>
          </a:xfrm>
          <a:prstGeom prst="rect">
            <a:avLst/>
          </a:prstGeom>
        </p:spPr>
        <p:txBody>
          <a:bodyPr>
            <a:spAutoFit/>
          </a:bodyPr>
          <a:lstStyle/>
          <a:p>
            <a:pPr>
              <a:lnSpc>
                <a:spcPct val="120000"/>
              </a:lnSpc>
              <a:spcAft>
                <a:spcPct val="0"/>
              </a:spcAft>
              <a:tabLst>
                <a:tab pos="1188085" algn="l"/>
                <a:tab pos="2163445" algn="l"/>
                <a:tab pos="3142615" algn="l"/>
                <a:tab pos="4190365" algn="l"/>
              </a:tabLst>
            </a:pPr>
            <a:r>
              <a:rPr lang="zh-CN"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答案</a:t>
            </a:r>
            <a:r>
              <a:rPr lang="en-US"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a:t>
            </a:r>
            <a:r>
              <a:rPr lang="en-US" altLang="zh-CN" sz="2200">
                <a:solidFill>
                  <a:srgbClr val="000000"/>
                </a:solidFill>
                <a:latin typeface="Times New Roman" panose="02020603050405020304" pitchFamily="18" charset="0"/>
                <a:cs typeface="Times New Roman" panose="02020603050405020304" pitchFamily="18" charset="0"/>
              </a:rPr>
              <a:t>B</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lgn="l"/>
                <a:tab pos="2163445" algn="l"/>
                <a:tab pos="3142615" algn="l"/>
                <a:tab pos="4190365" algn="l"/>
              </a:tabLst>
            </a:pPr>
            <a:r>
              <a:rPr lang="zh-CN"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解析</a:t>
            </a:r>
            <a:r>
              <a:rPr lang="en-US"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由材料</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改为以销售额、利润额和赢利率为核心的体系</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可知</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这时期苏联进行了一系列以鼓励物质利益为原则的改革</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是扩大地方和企业自主权的表现</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故</a:t>
            </a:r>
            <a:r>
              <a:rPr lang="en-US" altLang="zh-CN" sz="2200">
                <a:solidFill>
                  <a:srgbClr val="000000"/>
                </a:solidFill>
                <a:latin typeface="Times New Roman" panose="02020603050405020304" pitchFamily="18" charset="0"/>
                <a:cs typeface="Times New Roman" panose="02020603050405020304" pitchFamily="18" charset="0"/>
              </a:rPr>
              <a:t>B</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项正确</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材料中的措施是扩大企业的自主权</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有利于调动企业的积极性</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而不是加强对国有企业的控制或缩减企业的数量</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排除</a:t>
            </a:r>
            <a:r>
              <a:rPr lang="en-US" altLang="zh-CN" sz="2200">
                <a:solidFill>
                  <a:srgbClr val="000000"/>
                </a:solidFill>
                <a:latin typeface="Times New Roman" panose="02020603050405020304" pitchFamily="18" charset="0"/>
                <a:cs typeface="Times New Roman" panose="02020603050405020304" pitchFamily="18" charset="0"/>
              </a:rPr>
              <a:t>A</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a:t>
            </a:r>
            <a:r>
              <a:rPr lang="en-US" altLang="zh-CN" sz="2200">
                <a:solidFill>
                  <a:srgbClr val="000000"/>
                </a:solidFill>
                <a:latin typeface="Times New Roman" panose="02020603050405020304" pitchFamily="18" charset="0"/>
                <a:cs typeface="Times New Roman" panose="02020603050405020304" pitchFamily="18" charset="0"/>
              </a:rPr>
              <a:t>C</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两项</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勃列日涅夫时期实行的仍然是计划经济体制</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排除</a:t>
            </a:r>
            <a:r>
              <a:rPr lang="en-US" altLang="zh-CN" sz="2200">
                <a:solidFill>
                  <a:srgbClr val="000000"/>
                </a:solidFill>
                <a:latin typeface="Times New Roman" panose="02020603050405020304" pitchFamily="18" charset="0"/>
                <a:cs typeface="Times New Roman" panose="02020603050405020304" pitchFamily="18" charset="0"/>
              </a:rPr>
              <a:t>D</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项。</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xmlns:p159="http://schemas.microsoft.com/office/powerpoint/2015/09/main" xmlns:p15="http://schemas.microsoft.com/office/powerpoint/2012/main" xmlns:a14="http://schemas.microsoft.com/office/drawing/2010/main" xmlns:wp="http://schemas.openxmlformats.org/drawingml/2006/wordprocessingDrawing" xmlns:w="http://schemas.openxmlformats.org/wordprocessingml/2006/main" xmlns:m="http://schemas.openxmlformats.org/officeDocument/2006/math" xmlns="" Requires="p14">
      <p:transition spd="slow" p14:dur="2000">
        <p:pull dir="lu"/>
      </p:transition>
    </mc:Choice>
    <mc:Fallback>
      <p:transition spd="slow">
        <p:pull dir="lu"/>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4" fill="hold" nodeType="click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animEffect transition="in" filter="wipe(down)">
                                      <p:cBhvr>
                                        <p:cTn id="7" dur="500"/>
                                        <p:tgtEl>
                                          <p:spTgt spid="2">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a:hlinkClick r:id="rId2" action="ppaction://hlinksldjump"/>
          </p:cNvPr>
          <p:cNvSpPr/>
          <p:nvPr/>
        </p:nvSpPr>
        <p:spPr>
          <a:xfrm>
            <a:off x="467544" y="836712"/>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探究点一</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3" name="矩形 2">
            <a:hlinkClick r:id="rId3" action="ppaction://hlinksldjump"/>
          </p:cNvPr>
          <p:cNvSpPr/>
          <p:nvPr/>
        </p:nvSpPr>
        <p:spPr>
          <a:xfrm>
            <a:off x="1817787" y="836711"/>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探究点二</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4" name="矩形 3">
            <a:hlinkClick r:id="rId4" action="ppaction://hlinksldjump"/>
          </p:cNvPr>
          <p:cNvSpPr/>
          <p:nvPr/>
        </p:nvSpPr>
        <p:spPr>
          <a:xfrm>
            <a:off x="3168030" y="836710"/>
            <a:ext cx="1314053"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随堂演练</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1701069"/>
            <a:ext cx="8128000" cy="3709862"/>
          </a:xfrm>
          <a:prstGeom prst="rect">
            <a:avLst/>
          </a:prstGeom>
        </p:spPr>
        <p:txBody>
          <a:bodyPr>
            <a:spAutoFit/>
          </a:bodyPr>
          <a:lstStyle/>
          <a:p>
            <a:pPr>
              <a:lnSpc>
                <a:spcPct val="120000"/>
              </a:lnSpc>
              <a:spcAft>
                <a:spcPct val="0"/>
              </a:spcAft>
              <a:tabLst>
                <a:tab pos="1188085" algn="l"/>
                <a:tab pos="2163445" algn="l"/>
                <a:tab pos="3142615" algn="l"/>
                <a:tab pos="4190365" algn="l"/>
              </a:tabLst>
            </a:pPr>
            <a:r>
              <a:rPr lang="en-US" altLang="zh-CN" sz="2200" b="1">
                <a:solidFill>
                  <a:srgbClr val="000000"/>
                </a:solidFill>
                <a:latin typeface="Times New Roman" panose="02020603050405020304" pitchFamily="18" charset="0"/>
                <a:cs typeface="Times New Roman" panose="02020603050405020304" pitchFamily="18" charset="0"/>
              </a:rPr>
              <a:t>4</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东欧各国因照搬苏联模式</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导致最终剧变。</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东欧剧变给我们带来的主要教训是</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　　</a:t>
            </a:r>
            <a:r>
              <a:rPr lang="en-US" altLang="zh-CN" sz="2200">
                <a:solidFill>
                  <a:srgbClr val="000000"/>
                </a:solidFill>
                <a:latin typeface="Times New Roman" panose="02020603050405020304" pitchFamily="18" charset="0"/>
                <a:cs typeface="Times New Roman" panose="02020603050405020304" pitchFamily="18" charset="0"/>
              </a:rPr>
              <a:t>)</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lgn="l"/>
                <a:tab pos="2163445" algn="l"/>
                <a:tab pos="3142615" algn="l"/>
                <a:tab pos="4190365" algn="l"/>
              </a:tabLst>
            </a:pPr>
            <a:r>
              <a:rPr lang="en-US" altLang="zh-CN" sz="2200">
                <a:solidFill>
                  <a:srgbClr val="000000"/>
                </a:solidFill>
                <a:latin typeface="Times New Roman" panose="02020603050405020304" pitchFamily="18" charset="0"/>
                <a:cs typeface="Times New Roman" panose="02020603050405020304" pitchFamily="18" charset="0"/>
              </a:rPr>
              <a:t>A.</a:t>
            </a:r>
            <a:r>
              <a:rPr lang="zh-CN" altLang="zh-CN" sz="2200">
                <a:solidFill>
                  <a:srgbClr val="000000"/>
                </a:solidFill>
                <a:latin typeface="Times New Roman" panose="02020603050405020304" pitchFamily="18" charset="0"/>
                <a:cs typeface="Times New Roman" panose="02020603050405020304" pitchFamily="18" charset="0"/>
              </a:rPr>
              <a:t>社会主义建设要与本国实际相结合</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lgn="l"/>
                <a:tab pos="2163445" algn="l"/>
                <a:tab pos="3142615" algn="l"/>
                <a:tab pos="4190365" algn="l"/>
              </a:tabLst>
            </a:pPr>
            <a:r>
              <a:rPr lang="en-US" altLang="zh-CN" sz="2200">
                <a:solidFill>
                  <a:srgbClr val="000000"/>
                </a:solidFill>
                <a:latin typeface="Times New Roman" panose="02020603050405020304" pitchFamily="18" charset="0"/>
                <a:cs typeface="Times New Roman" panose="02020603050405020304" pitchFamily="18" charset="0"/>
              </a:rPr>
              <a:t>B.</a:t>
            </a:r>
            <a:r>
              <a:rPr lang="zh-CN" altLang="zh-CN" sz="2200">
                <a:solidFill>
                  <a:srgbClr val="000000"/>
                </a:solidFill>
                <a:latin typeface="Times New Roman" panose="02020603050405020304" pitchFamily="18" charset="0"/>
                <a:cs typeface="Times New Roman" panose="02020603050405020304" pitchFamily="18" charset="0"/>
              </a:rPr>
              <a:t>要实行改革开放</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发挥社会主义制度的优越性</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lgn="l"/>
                <a:tab pos="2163445" algn="l"/>
                <a:tab pos="3142615" algn="l"/>
                <a:tab pos="4190365" algn="l"/>
              </a:tabLst>
            </a:pPr>
            <a:r>
              <a:rPr lang="en-US" altLang="zh-CN" sz="2200">
                <a:solidFill>
                  <a:srgbClr val="000000"/>
                </a:solidFill>
                <a:latin typeface="Times New Roman" panose="02020603050405020304" pitchFamily="18" charset="0"/>
                <a:cs typeface="Times New Roman" panose="02020603050405020304" pitchFamily="18" charset="0"/>
              </a:rPr>
              <a:t>C.</a:t>
            </a:r>
            <a:r>
              <a:rPr lang="zh-CN" altLang="zh-CN" sz="2200">
                <a:solidFill>
                  <a:srgbClr val="000000"/>
                </a:solidFill>
                <a:latin typeface="Times New Roman" panose="02020603050405020304" pitchFamily="18" charset="0"/>
                <a:cs typeface="Times New Roman" panose="02020603050405020304" pitchFamily="18" charset="0"/>
              </a:rPr>
              <a:t>警惕西方国家</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和平演变</a:t>
            </a:r>
            <a:r>
              <a:rPr lang="en-US" altLang="zh-CN" sz="2200">
                <a:solidFill>
                  <a:srgbClr val="000000"/>
                </a:solidFill>
                <a:latin typeface="Times New Roman" panose="02020603050405020304" pitchFamily="18" charset="0"/>
                <a:cs typeface="Times New Roman" panose="02020603050405020304" pitchFamily="18" charset="0"/>
              </a:rPr>
              <a:t>”</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lgn="l"/>
                <a:tab pos="2163445" algn="l"/>
                <a:tab pos="3142615" algn="l"/>
                <a:tab pos="4190365" algn="l"/>
              </a:tabLst>
            </a:pPr>
            <a:r>
              <a:rPr lang="en-US" altLang="zh-CN" sz="2200">
                <a:solidFill>
                  <a:srgbClr val="000000"/>
                </a:solidFill>
                <a:latin typeface="Times New Roman" panose="02020603050405020304" pitchFamily="18" charset="0"/>
                <a:cs typeface="Times New Roman" panose="02020603050405020304" pitchFamily="18" charset="0"/>
              </a:rPr>
              <a:t>D.</a:t>
            </a:r>
            <a:r>
              <a:rPr lang="zh-CN" altLang="zh-CN" sz="2200">
                <a:solidFill>
                  <a:srgbClr val="000000"/>
                </a:solidFill>
                <a:latin typeface="Times New Roman" panose="02020603050405020304" pitchFamily="18" charset="0"/>
                <a:cs typeface="Times New Roman" panose="02020603050405020304" pitchFamily="18" charset="0"/>
              </a:rPr>
              <a:t>坚持共产党的领导</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lgn="l"/>
                <a:tab pos="2163445" algn="l"/>
                <a:tab pos="3142615" algn="l"/>
                <a:tab pos="4190365" algn="l"/>
              </a:tabLst>
            </a:pPr>
            <a:r>
              <a:rPr lang="zh-CN"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答案</a:t>
            </a:r>
            <a:r>
              <a:rPr lang="en-US"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a:t>
            </a:r>
            <a:r>
              <a:rPr lang="en-US" altLang="zh-CN" sz="2200">
                <a:solidFill>
                  <a:srgbClr val="000000"/>
                </a:solidFill>
                <a:latin typeface="Times New Roman" panose="02020603050405020304" pitchFamily="18" charset="0"/>
                <a:cs typeface="Times New Roman" panose="02020603050405020304" pitchFamily="18" charset="0"/>
              </a:rPr>
              <a:t>A</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lgn="l"/>
                <a:tab pos="2163445" algn="l"/>
                <a:tab pos="3142615" algn="l"/>
                <a:tab pos="4190365" algn="l"/>
              </a:tabLst>
            </a:pPr>
            <a:r>
              <a:rPr lang="zh-CN"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解析</a:t>
            </a:r>
            <a:r>
              <a:rPr lang="en-US"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从题干中</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照搬苏联模式</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导致最终剧变</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可知</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当时东欧各国在建设社会主义过程中没有与本国实际相结合</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故</a:t>
            </a:r>
            <a:r>
              <a:rPr lang="en-US" altLang="zh-CN" sz="2200">
                <a:solidFill>
                  <a:srgbClr val="000000"/>
                </a:solidFill>
                <a:latin typeface="Times New Roman" panose="02020603050405020304" pitchFamily="18" charset="0"/>
                <a:cs typeface="Times New Roman" panose="02020603050405020304" pitchFamily="18" charset="0"/>
              </a:rPr>
              <a:t>A</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项最符合题意。</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xmlns:p159="http://schemas.microsoft.com/office/powerpoint/2015/09/main" xmlns:p15="http://schemas.microsoft.com/office/powerpoint/2012/main" xmlns:a14="http://schemas.microsoft.com/office/drawing/2010/main" xmlns:wp="http://schemas.openxmlformats.org/drawingml/2006/wordprocessingDrawing" xmlns:w="http://schemas.openxmlformats.org/wordprocessingml/2006/main" xmlns:m="http://schemas.openxmlformats.org/officeDocument/2006/math" xmlns="" Requires="p14">
      <p:transition spd="slow" p14:dur="2000">
        <p:pull dir="lu"/>
      </p:transition>
    </mc:Choice>
    <mc:Fallback>
      <p:transition spd="slow">
        <p:pull dir="lu"/>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4" fill="hold" nodeType="clickEffect">
                                  <p:stCondLst>
                                    <p:cond delay="0"/>
                                  </p:stCondLst>
                                  <p:childTnLst>
                                    <p:set>
                                      <p:cBhvr>
                                        <p:cTn id="6" dur="1" fill="hold">
                                          <p:stCondLst>
                                            <p:cond delay="0"/>
                                          </p:stCondLst>
                                        </p:cTn>
                                        <p:tgtEl>
                                          <p:spTgt spid="2">
                                            <p:txEl>
                                              <p:pRg st="5" end="5"/>
                                            </p:txEl>
                                          </p:spTgt>
                                        </p:tgtEl>
                                        <p:attrNameLst>
                                          <p:attrName>style.visibility</p:attrName>
                                        </p:attrNameLst>
                                      </p:cBhvr>
                                      <p:to>
                                        <p:strVal val="visible"/>
                                      </p:to>
                                    </p:set>
                                    <p:animEffect transition="in" filter="wipe(down)">
                                      <p:cBhvr>
                                        <p:cTn id="7" dur="500"/>
                                        <p:tgtEl>
                                          <p:spTgt spid="2">
                                            <p:txEl>
                                              <p:pRg st="5" end="5"/>
                                            </p:txEl>
                                          </p:spTgt>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2" presetClass="entr" presetSubtype="4" fill="hold" nodeType="clickEffect">
                                  <p:stCondLst>
                                    <p:cond delay="0"/>
                                  </p:stCondLst>
                                  <p:childTnLst>
                                    <p:set>
                                      <p:cBhvr>
                                        <p:cTn id="11" dur="1" fill="hold">
                                          <p:stCondLst>
                                            <p:cond delay="0"/>
                                          </p:stCondLst>
                                        </p:cTn>
                                        <p:tgtEl>
                                          <p:spTgt spid="2">
                                            <p:txEl>
                                              <p:pRg st="6" end="6"/>
                                            </p:txEl>
                                          </p:spTgt>
                                        </p:tgtEl>
                                        <p:attrNameLst>
                                          <p:attrName>style.visibility</p:attrName>
                                        </p:attrNameLst>
                                      </p:cBhvr>
                                      <p:to>
                                        <p:strVal val="visible"/>
                                      </p:to>
                                    </p:set>
                                    <p:animEffect transition="in" filter="wipe(down)">
                                      <p:cBhvr>
                                        <p:cTn id="12" dur="500"/>
                                        <p:tgtEl>
                                          <p:spTgt spid="2">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a:hlinkClick r:id="rId2" action="ppaction://hlinksldjump"/>
          </p:cNvPr>
          <p:cNvSpPr/>
          <p:nvPr/>
        </p:nvSpPr>
        <p:spPr>
          <a:xfrm>
            <a:off x="467544" y="836712"/>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探究点一</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3" name="矩形 2">
            <a:hlinkClick r:id="rId3" action="ppaction://hlinksldjump"/>
          </p:cNvPr>
          <p:cNvSpPr/>
          <p:nvPr/>
        </p:nvSpPr>
        <p:spPr>
          <a:xfrm>
            <a:off x="1817787" y="836711"/>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探究点二</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4" name="矩形 3">
            <a:hlinkClick r:id="rId4" action="ppaction://hlinksldjump"/>
          </p:cNvPr>
          <p:cNvSpPr/>
          <p:nvPr/>
        </p:nvSpPr>
        <p:spPr>
          <a:xfrm>
            <a:off x="3168030" y="836710"/>
            <a:ext cx="1314053"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随堂演练</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1294804"/>
            <a:ext cx="8128000" cy="4522392"/>
          </a:xfrm>
          <a:prstGeom prst="rect">
            <a:avLst/>
          </a:prstGeom>
        </p:spPr>
        <p:txBody>
          <a:bodyPr>
            <a:spAutoFit/>
          </a:bodyPr>
          <a:lstStyle/>
          <a:p>
            <a:pPr>
              <a:lnSpc>
                <a:spcPct val="120000"/>
              </a:lnSpc>
              <a:spcAft>
                <a:spcPct val="0"/>
              </a:spcAft>
              <a:tabLst>
                <a:tab pos="1188085" algn="l"/>
                <a:tab pos="2163445" algn="l"/>
                <a:tab pos="3142615" algn="l"/>
                <a:tab pos="4190365" algn="l"/>
              </a:tabLst>
            </a:pPr>
            <a:r>
              <a:rPr lang="en-US" altLang="zh-CN" sz="2200" b="1">
                <a:solidFill>
                  <a:srgbClr val="000000"/>
                </a:solidFill>
                <a:latin typeface="Times New Roman" panose="02020603050405020304" pitchFamily="18" charset="0"/>
                <a:cs typeface="Times New Roman" panose="02020603050405020304" pitchFamily="18" charset="0"/>
              </a:rPr>
              <a:t>5</a:t>
            </a:r>
            <a:r>
              <a:rPr lang="en-US" altLang="zh-CN" sz="2200">
                <a:solidFill>
                  <a:srgbClr val="000000"/>
                </a:solidFill>
                <a:latin typeface="Times New Roman" panose="02020603050405020304" pitchFamily="18" charset="0"/>
                <a:cs typeface="Times New Roman" panose="02020603050405020304" pitchFamily="18" charset="0"/>
              </a:rPr>
              <a:t>.1996</a:t>
            </a:r>
            <a:r>
              <a:rPr lang="zh-CN" altLang="zh-CN" sz="2200">
                <a:solidFill>
                  <a:srgbClr val="000000"/>
                </a:solidFill>
                <a:latin typeface="Times New Roman" panose="02020603050405020304" pitchFamily="18" charset="0"/>
                <a:cs typeface="Times New Roman" panose="02020603050405020304" pitchFamily="18" charset="0"/>
              </a:rPr>
              <a:t>年《现代汉语词典》收录了</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市场经济</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民营企业</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国有企业</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等新词汇</a:t>
            </a:r>
            <a:r>
              <a:rPr lang="en-US" altLang="zh-CN" sz="2200">
                <a:solidFill>
                  <a:srgbClr val="000000"/>
                </a:solidFill>
                <a:latin typeface="Times New Roman" panose="02020603050405020304" pitchFamily="18" charset="0"/>
                <a:cs typeface="Times New Roman" panose="02020603050405020304" pitchFamily="18" charset="0"/>
              </a:rPr>
              <a:t>,2012</a:t>
            </a:r>
            <a:r>
              <a:rPr lang="zh-CN" altLang="zh-CN" sz="2200">
                <a:solidFill>
                  <a:srgbClr val="000000"/>
                </a:solidFill>
                <a:latin typeface="Times New Roman" panose="02020603050405020304" pitchFamily="18" charset="0"/>
                <a:cs typeface="Times New Roman" panose="02020603050405020304" pitchFamily="18" charset="0"/>
              </a:rPr>
              <a:t>年又收录了</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非公有制经济</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乡镇企业</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等新词汇。这反映了我国</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　　</a:t>
            </a:r>
            <a:r>
              <a:rPr lang="en-US" altLang="zh-CN" sz="2200">
                <a:solidFill>
                  <a:srgbClr val="000000"/>
                </a:solidFill>
                <a:latin typeface="Times New Roman" panose="02020603050405020304" pitchFamily="18" charset="0"/>
                <a:cs typeface="Times New Roman" panose="02020603050405020304" pitchFamily="18" charset="0"/>
              </a:rPr>
              <a:t>)</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lgn="l"/>
                <a:tab pos="2163445" algn="l"/>
                <a:tab pos="3142615" algn="l"/>
                <a:tab pos="4190365" algn="l"/>
              </a:tabLst>
            </a:pPr>
            <a:r>
              <a:rPr lang="en-US" altLang="zh-CN" sz="2200">
                <a:solidFill>
                  <a:srgbClr val="000000"/>
                </a:solidFill>
                <a:latin typeface="Times New Roman" panose="02020603050405020304" pitchFamily="18" charset="0"/>
                <a:cs typeface="Times New Roman" panose="02020603050405020304" pitchFamily="18" charset="0"/>
              </a:rPr>
              <a:t>A.</a:t>
            </a:r>
            <a:r>
              <a:rPr lang="zh-CN" altLang="zh-CN" sz="2200">
                <a:solidFill>
                  <a:srgbClr val="000000"/>
                </a:solidFill>
                <a:latin typeface="Times New Roman" panose="02020603050405020304" pitchFamily="18" charset="0"/>
                <a:cs typeface="Times New Roman" panose="02020603050405020304" pitchFamily="18" charset="0"/>
              </a:rPr>
              <a:t>经济体制改革的不断深化</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lgn="l"/>
                <a:tab pos="2163445" algn="l"/>
                <a:tab pos="3142615" algn="l"/>
                <a:tab pos="4190365" algn="l"/>
              </a:tabLst>
            </a:pPr>
            <a:r>
              <a:rPr lang="en-US" altLang="zh-CN" sz="2200">
                <a:solidFill>
                  <a:srgbClr val="000000"/>
                </a:solidFill>
                <a:latin typeface="Times New Roman" panose="02020603050405020304" pitchFamily="18" charset="0"/>
                <a:cs typeface="Times New Roman" panose="02020603050405020304" pitchFamily="18" charset="0"/>
              </a:rPr>
              <a:t>B.</a:t>
            </a:r>
            <a:r>
              <a:rPr lang="zh-CN" altLang="zh-CN" sz="2200">
                <a:solidFill>
                  <a:srgbClr val="000000"/>
                </a:solidFill>
                <a:latin typeface="Times New Roman" panose="02020603050405020304" pitchFamily="18" charset="0"/>
                <a:cs typeface="Times New Roman" panose="02020603050405020304" pitchFamily="18" charset="0"/>
              </a:rPr>
              <a:t>私营经济成为国民经济主导</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lgn="l"/>
                <a:tab pos="2163445" algn="l"/>
                <a:tab pos="3142615" algn="l"/>
                <a:tab pos="4190365" algn="l"/>
              </a:tabLst>
            </a:pPr>
            <a:r>
              <a:rPr lang="en-US" altLang="zh-CN" sz="2200">
                <a:solidFill>
                  <a:srgbClr val="000000"/>
                </a:solidFill>
                <a:latin typeface="Times New Roman" panose="02020603050405020304" pitchFamily="18" charset="0"/>
                <a:cs typeface="Times New Roman" panose="02020603050405020304" pitchFamily="18" charset="0"/>
              </a:rPr>
              <a:t>C.</a:t>
            </a:r>
            <a:r>
              <a:rPr lang="zh-CN" altLang="zh-CN" sz="2200">
                <a:solidFill>
                  <a:srgbClr val="000000"/>
                </a:solidFill>
                <a:latin typeface="Times New Roman" panose="02020603050405020304" pitchFamily="18" charset="0"/>
                <a:cs typeface="Times New Roman" panose="02020603050405020304" pitchFamily="18" charset="0"/>
              </a:rPr>
              <a:t>以经济建设为中心的开始</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lgn="l"/>
                <a:tab pos="2163445" algn="l"/>
                <a:tab pos="3142615" algn="l"/>
                <a:tab pos="4190365" algn="l"/>
              </a:tabLst>
            </a:pPr>
            <a:r>
              <a:rPr lang="en-US" altLang="zh-CN" sz="2200">
                <a:solidFill>
                  <a:srgbClr val="000000"/>
                </a:solidFill>
                <a:latin typeface="Times New Roman" panose="02020603050405020304" pitchFamily="18" charset="0"/>
                <a:cs typeface="Times New Roman" panose="02020603050405020304" pitchFamily="18" charset="0"/>
              </a:rPr>
              <a:t>D.</a:t>
            </a:r>
            <a:r>
              <a:rPr lang="zh-CN" altLang="zh-CN" sz="2200">
                <a:solidFill>
                  <a:srgbClr val="000000"/>
                </a:solidFill>
                <a:latin typeface="Times New Roman" panose="02020603050405020304" pitchFamily="18" charset="0"/>
                <a:cs typeface="Times New Roman" panose="02020603050405020304" pitchFamily="18" charset="0"/>
              </a:rPr>
              <a:t>全方位对外开放格局的形成</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lgn="l"/>
                <a:tab pos="2163445" algn="l"/>
                <a:tab pos="3142615" algn="l"/>
                <a:tab pos="4190365" algn="l"/>
              </a:tabLst>
            </a:pPr>
            <a:r>
              <a:rPr lang="zh-CN"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答案</a:t>
            </a:r>
            <a:r>
              <a:rPr lang="en-US"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a:t>
            </a:r>
            <a:r>
              <a:rPr lang="en-US" altLang="zh-CN" sz="2200">
                <a:solidFill>
                  <a:srgbClr val="000000"/>
                </a:solidFill>
                <a:latin typeface="Times New Roman" panose="02020603050405020304" pitchFamily="18" charset="0"/>
                <a:cs typeface="Times New Roman" panose="02020603050405020304" pitchFamily="18" charset="0"/>
              </a:rPr>
              <a:t>A</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lgn="l"/>
                <a:tab pos="2163445" algn="l"/>
                <a:tab pos="3142615" algn="l"/>
                <a:tab pos="4190365" algn="l"/>
              </a:tabLst>
            </a:pPr>
            <a:r>
              <a:rPr lang="zh-CN"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解析</a:t>
            </a:r>
            <a:r>
              <a:rPr lang="en-US"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从材料中可以看出</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部分新词汇反映出国家对非公有制经济地位的肯定</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社会主义市场经济体制逐步建立</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体现出经济体制改革的深化</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故</a:t>
            </a:r>
            <a:r>
              <a:rPr lang="en-US" altLang="zh-CN" sz="2200">
                <a:solidFill>
                  <a:srgbClr val="000000"/>
                </a:solidFill>
                <a:latin typeface="Times New Roman" panose="02020603050405020304" pitchFamily="18" charset="0"/>
                <a:cs typeface="Times New Roman" panose="02020603050405020304" pitchFamily="18" charset="0"/>
              </a:rPr>
              <a:t>A</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项正确。</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xmlns:p159="http://schemas.microsoft.com/office/powerpoint/2015/09/main" xmlns:p15="http://schemas.microsoft.com/office/powerpoint/2012/main" xmlns:a14="http://schemas.microsoft.com/office/drawing/2010/main" xmlns:wp="http://schemas.openxmlformats.org/drawingml/2006/wordprocessingDrawing" xmlns:w="http://schemas.openxmlformats.org/wordprocessingml/2006/main" xmlns:m="http://schemas.openxmlformats.org/officeDocument/2006/math" xmlns="" Requires="p14">
      <p:transition spd="slow" p14:dur="2000">
        <p:pull dir="lu"/>
      </p:transition>
    </mc:Choice>
    <mc:Fallback>
      <p:transition spd="slow">
        <p:pull dir="lu"/>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4" fill="hold" nodeType="clickEffect">
                                  <p:stCondLst>
                                    <p:cond delay="0"/>
                                  </p:stCondLst>
                                  <p:childTnLst>
                                    <p:set>
                                      <p:cBhvr>
                                        <p:cTn id="6" dur="1" fill="hold">
                                          <p:stCondLst>
                                            <p:cond delay="0"/>
                                          </p:stCondLst>
                                        </p:cTn>
                                        <p:tgtEl>
                                          <p:spTgt spid="2">
                                            <p:txEl>
                                              <p:pRg st="5" end="5"/>
                                            </p:txEl>
                                          </p:spTgt>
                                        </p:tgtEl>
                                        <p:attrNameLst>
                                          <p:attrName>style.visibility</p:attrName>
                                        </p:attrNameLst>
                                      </p:cBhvr>
                                      <p:to>
                                        <p:strVal val="visible"/>
                                      </p:to>
                                    </p:set>
                                    <p:animEffect transition="in" filter="wipe(down)">
                                      <p:cBhvr>
                                        <p:cTn id="7" dur="500"/>
                                        <p:tgtEl>
                                          <p:spTgt spid="2">
                                            <p:txEl>
                                              <p:pRg st="5" end="5"/>
                                            </p:txEl>
                                          </p:spTgt>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2" presetClass="entr" presetSubtype="4" fill="hold" nodeType="clickEffect">
                                  <p:stCondLst>
                                    <p:cond delay="0"/>
                                  </p:stCondLst>
                                  <p:childTnLst>
                                    <p:set>
                                      <p:cBhvr>
                                        <p:cTn id="11" dur="1" fill="hold">
                                          <p:stCondLst>
                                            <p:cond delay="0"/>
                                          </p:stCondLst>
                                        </p:cTn>
                                        <p:tgtEl>
                                          <p:spTgt spid="2">
                                            <p:txEl>
                                              <p:pRg st="6" end="6"/>
                                            </p:txEl>
                                          </p:spTgt>
                                        </p:tgtEl>
                                        <p:attrNameLst>
                                          <p:attrName>style.visibility</p:attrName>
                                        </p:attrNameLst>
                                      </p:cBhvr>
                                      <p:to>
                                        <p:strVal val="visible"/>
                                      </p:to>
                                    </p:set>
                                    <p:animEffect transition="in" filter="wipe(down)">
                                      <p:cBhvr>
                                        <p:cTn id="12" dur="500"/>
                                        <p:tgtEl>
                                          <p:spTgt spid="2">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a:hlinkClick r:id="rId2" action="ppaction://hlinksldjump"/>
          </p:cNvPr>
          <p:cNvSpPr/>
          <p:nvPr/>
        </p:nvSpPr>
        <p:spPr>
          <a:xfrm>
            <a:off x="467544" y="836712"/>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探究点一</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3" name="矩形 2">
            <a:hlinkClick r:id="rId3" action="ppaction://hlinksldjump"/>
          </p:cNvPr>
          <p:cNvSpPr/>
          <p:nvPr/>
        </p:nvSpPr>
        <p:spPr>
          <a:xfrm>
            <a:off x="1817787" y="836711"/>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探究点二</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4" name="矩形 3">
            <a:hlinkClick r:id="rId4" action="ppaction://hlinksldjump"/>
          </p:cNvPr>
          <p:cNvSpPr/>
          <p:nvPr/>
        </p:nvSpPr>
        <p:spPr>
          <a:xfrm>
            <a:off x="3168030" y="836710"/>
            <a:ext cx="1314053"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随堂演练</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1412776"/>
            <a:ext cx="8128000" cy="850939"/>
          </a:xfrm>
          <a:prstGeom prst="rect">
            <a:avLst/>
          </a:prstGeom>
        </p:spPr>
        <p:txBody>
          <a:bodyPr>
            <a:spAutoFit/>
          </a:bodyPr>
          <a:lstStyle/>
          <a:p>
            <a:pPr>
              <a:lnSpc>
                <a:spcPct val="120000"/>
              </a:lnSpc>
              <a:spcAft>
                <a:spcPct val="0"/>
              </a:spcAft>
              <a:tabLst>
                <a:tab pos="1188085" algn="l"/>
                <a:tab pos="2163445" algn="l"/>
                <a:tab pos="3142615" algn="l"/>
                <a:tab pos="4190365" algn="l"/>
              </a:tabLst>
            </a:pPr>
            <a:r>
              <a:rPr lang="en-US" altLang="zh-CN" sz="2200" b="1">
                <a:solidFill>
                  <a:srgbClr val="000000"/>
                </a:solidFill>
                <a:latin typeface="Times New Roman" panose="02020603050405020304" pitchFamily="18" charset="0"/>
                <a:cs typeface="Times New Roman" panose="02020603050405020304" pitchFamily="18" charset="0"/>
              </a:rPr>
              <a:t>6</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阅读材料</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完成下列要求。</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lgn="l"/>
                <a:tab pos="2163445" algn="l"/>
                <a:tab pos="3142615" algn="l"/>
                <a:tab pos="4190365" algn="l"/>
              </a:tabLst>
            </a:pP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材料一</a:t>
            </a:r>
            <a:r>
              <a:rPr lang="zh-CN" altLang="zh-CN" sz="2200">
                <a:solidFill>
                  <a:srgbClr val="000000"/>
                </a:solidFill>
                <a:latin typeface="Times New Roman" panose="02020603050405020304" pitchFamily="18" charset="0"/>
                <a:cs typeface="Times New Roman" panose="02020603050405020304" pitchFamily="18" charset="0"/>
              </a:rPr>
              <a:t>　</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苏联国民收入、工业总产值增长率简表</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graphicFrame>
        <p:nvGraphicFramePr>
          <p:cNvPr id="5" name="表格 4"/>
          <p:cNvGraphicFramePr>
            <a:graphicFrameLocks noGrp="1"/>
          </p:cNvGraphicFramePr>
          <p:nvPr/>
        </p:nvGraphicFramePr>
        <p:xfrm>
          <a:off x="622760" y="2348880"/>
          <a:ext cx="8125704" cy="2011680"/>
        </p:xfrm>
        <a:graphic>
          <a:graphicData uri="http://schemas.openxmlformats.org/drawingml/2006/table">
            <a:tbl>
              <a:tblPr firstRow="1" firstCol="1" bandRow="1"/>
              <a:tblGrid>
                <a:gridCol w="996912"/>
                <a:gridCol w="1008112"/>
                <a:gridCol w="1008112"/>
                <a:gridCol w="1008112"/>
                <a:gridCol w="1008112"/>
                <a:gridCol w="1008112"/>
                <a:gridCol w="1008112"/>
                <a:gridCol w="1080120"/>
              </a:tblGrid>
              <a:tr h="352039">
                <a:tc>
                  <a:txBody>
                    <a:bodyPr/>
                    <a:lstStyle/>
                    <a:p>
                      <a:pPr algn="l">
                        <a:spcAft>
                          <a:spcPct val="0"/>
                        </a:spcAft>
                        <a:tabLst>
                          <a:tab pos="1188085" algn="l"/>
                          <a:tab pos="2163445" algn="l"/>
                          <a:tab pos="3142615" algn="l"/>
                          <a:tab pos="4190365" algn="l"/>
                        </a:tabLst>
                      </a:pPr>
                      <a:r>
                        <a:rPr lang="zh-CN" sz="2200">
                          <a:solidFill>
                            <a:srgbClr val="000000"/>
                          </a:solidFill>
                          <a:effectLst/>
                          <a:latin typeface="Arial" panose="020B0604020202020204" pitchFamily="34" charset="0"/>
                          <a:ea typeface="黑体" panose="02010609060101010101" pitchFamily="2" charset="-122"/>
                          <a:cs typeface="Times New Roman" panose="02020603050405020304" pitchFamily="18" charset="0"/>
                        </a:rPr>
                        <a:t>年代</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spcAft>
                          <a:spcPct val="0"/>
                        </a:spcAft>
                        <a:tabLst>
                          <a:tab pos="1188085" algn="l"/>
                          <a:tab pos="2163445" algn="l"/>
                          <a:tab pos="3142615" algn="l"/>
                          <a:tab pos="4190365" algn="l"/>
                        </a:tabLst>
                      </a:pP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1956—</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p>
                      <a:pPr algn="l">
                        <a:spcAft>
                          <a:spcPct val="0"/>
                        </a:spcAft>
                        <a:tabLst>
                          <a:tab pos="1188085" algn="l"/>
                          <a:tab pos="2163445" algn="l"/>
                          <a:tab pos="3142615" algn="l"/>
                          <a:tab pos="4190365" algn="l"/>
                        </a:tabLst>
                      </a:pP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1960</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年</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spcAft>
                          <a:spcPct val="0"/>
                        </a:spcAft>
                        <a:tabLst>
                          <a:tab pos="1188085" algn="l"/>
                          <a:tab pos="2163445" algn="l"/>
                          <a:tab pos="3142615" algn="l"/>
                          <a:tab pos="4190365" algn="l"/>
                        </a:tabLst>
                      </a:pP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1961—</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p>
                      <a:pPr algn="l">
                        <a:spcAft>
                          <a:spcPct val="0"/>
                        </a:spcAft>
                        <a:tabLst>
                          <a:tab pos="1188085" algn="l"/>
                          <a:tab pos="2163445" algn="l"/>
                          <a:tab pos="3142615" algn="l"/>
                          <a:tab pos="4190365" algn="l"/>
                        </a:tabLst>
                      </a:pP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1965</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年</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spcAft>
                          <a:spcPct val="0"/>
                        </a:spcAft>
                        <a:tabLst>
                          <a:tab pos="1188085" algn="l"/>
                          <a:tab pos="2163445" algn="l"/>
                          <a:tab pos="3142615" algn="l"/>
                          <a:tab pos="4190365" algn="l"/>
                        </a:tabLst>
                      </a:pP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1966—</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p>
                      <a:pPr algn="l">
                        <a:spcAft>
                          <a:spcPct val="0"/>
                        </a:spcAft>
                        <a:tabLst>
                          <a:tab pos="1188085" algn="l"/>
                          <a:tab pos="2163445" algn="l"/>
                          <a:tab pos="3142615" algn="l"/>
                          <a:tab pos="4190365" algn="l"/>
                        </a:tabLst>
                      </a:pP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1970</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年</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spcAft>
                          <a:spcPct val="0"/>
                        </a:spcAft>
                        <a:tabLst>
                          <a:tab pos="1188085" algn="l"/>
                          <a:tab pos="2163445" algn="l"/>
                          <a:tab pos="3142615" algn="l"/>
                          <a:tab pos="4190365" algn="l"/>
                        </a:tabLst>
                      </a:pP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1971—</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p>
                      <a:pPr algn="l">
                        <a:spcAft>
                          <a:spcPct val="0"/>
                        </a:spcAft>
                        <a:tabLst>
                          <a:tab pos="1188085" algn="l"/>
                          <a:tab pos="2163445" algn="l"/>
                          <a:tab pos="3142615" algn="l"/>
                          <a:tab pos="4190365" algn="l"/>
                        </a:tabLst>
                      </a:pP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1975</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年</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spcAft>
                          <a:spcPct val="0"/>
                        </a:spcAft>
                        <a:tabLst>
                          <a:tab pos="1188085" algn="l"/>
                          <a:tab pos="2163445" algn="l"/>
                          <a:tab pos="3142615" algn="l"/>
                          <a:tab pos="4190365" algn="l"/>
                        </a:tabLst>
                      </a:pP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1976—</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p>
                      <a:pPr algn="l">
                        <a:spcAft>
                          <a:spcPct val="0"/>
                        </a:spcAft>
                        <a:tabLst>
                          <a:tab pos="1188085" algn="l"/>
                          <a:tab pos="2163445" algn="l"/>
                          <a:tab pos="3142615" algn="l"/>
                          <a:tab pos="4190365" algn="l"/>
                        </a:tabLst>
                      </a:pP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1980</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年</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spcAft>
                          <a:spcPct val="0"/>
                        </a:spcAft>
                        <a:tabLst>
                          <a:tab pos="1188085" algn="l"/>
                          <a:tab pos="2163445" algn="l"/>
                          <a:tab pos="3142615" algn="l"/>
                          <a:tab pos="4190365" algn="l"/>
                        </a:tabLst>
                      </a:pP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1981—</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p>
                      <a:pPr algn="l">
                        <a:spcAft>
                          <a:spcPct val="0"/>
                        </a:spcAft>
                        <a:tabLst>
                          <a:tab pos="1188085" algn="l"/>
                          <a:tab pos="2163445" algn="l"/>
                          <a:tab pos="3142615" algn="l"/>
                          <a:tab pos="4190365" algn="l"/>
                        </a:tabLst>
                      </a:pP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1985</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年</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spcAft>
                          <a:spcPct val="0"/>
                        </a:spcAft>
                        <a:tabLst>
                          <a:tab pos="1188085" algn="l"/>
                          <a:tab pos="2163445" algn="l"/>
                          <a:tab pos="3142615" algn="l"/>
                          <a:tab pos="4190365" algn="l"/>
                        </a:tabLst>
                      </a:pP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1986—</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p>
                      <a:pPr algn="l">
                        <a:spcAft>
                          <a:spcPct val="0"/>
                        </a:spcAft>
                        <a:tabLst>
                          <a:tab pos="1188085" algn="l"/>
                          <a:tab pos="2163445" algn="l"/>
                          <a:tab pos="3142615" algn="l"/>
                          <a:tab pos="4190365" algn="l"/>
                        </a:tabLst>
                      </a:pP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1990</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年</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76020">
                <a:tc>
                  <a:txBody>
                    <a:bodyPr/>
                    <a:lstStyle/>
                    <a:p>
                      <a:pPr algn="l">
                        <a:spcAft>
                          <a:spcPct val="0"/>
                        </a:spcAft>
                        <a:tabLst>
                          <a:tab pos="1188085" algn="l"/>
                          <a:tab pos="2163445" algn="l"/>
                          <a:tab pos="3142615" algn="l"/>
                          <a:tab pos="4190365" algn="l"/>
                        </a:tabLst>
                      </a:pPr>
                      <a:r>
                        <a:rPr lang="zh-CN" sz="2200">
                          <a:solidFill>
                            <a:srgbClr val="000000"/>
                          </a:solidFill>
                          <a:effectLst/>
                          <a:latin typeface="Arial" panose="020B0604020202020204" pitchFamily="34" charset="0"/>
                          <a:ea typeface="黑体" panose="02010609060101010101" pitchFamily="2" charset="-122"/>
                          <a:cs typeface="Times New Roman" panose="02020603050405020304" pitchFamily="18" charset="0"/>
                        </a:rPr>
                        <a:t>国民</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p>
                      <a:pPr algn="l">
                        <a:spcAft>
                          <a:spcPct val="0"/>
                        </a:spcAft>
                        <a:tabLst>
                          <a:tab pos="1188085" algn="l"/>
                          <a:tab pos="2163445" algn="l"/>
                          <a:tab pos="3142615" algn="l"/>
                          <a:tab pos="4190365" algn="l"/>
                        </a:tabLst>
                      </a:pPr>
                      <a:r>
                        <a:rPr lang="zh-CN" sz="2200">
                          <a:solidFill>
                            <a:srgbClr val="000000"/>
                          </a:solidFill>
                          <a:effectLst/>
                          <a:latin typeface="Arial" panose="020B0604020202020204" pitchFamily="34" charset="0"/>
                          <a:ea typeface="黑体" panose="02010609060101010101" pitchFamily="2" charset="-122"/>
                          <a:cs typeface="Times New Roman" panose="02020603050405020304" pitchFamily="18" charset="0"/>
                        </a:rPr>
                        <a:t>收入</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spcAft>
                          <a:spcPct val="0"/>
                        </a:spcAft>
                        <a:tabLst>
                          <a:tab pos="1188085" algn="l"/>
                          <a:tab pos="2163445" algn="l"/>
                          <a:tab pos="3142615" algn="l"/>
                          <a:tab pos="4190365" algn="l"/>
                        </a:tabLst>
                      </a:pP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9.1%</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spcAft>
                          <a:spcPct val="0"/>
                        </a:spcAft>
                        <a:tabLst>
                          <a:tab pos="1188085" algn="l"/>
                          <a:tab pos="2163445" algn="l"/>
                          <a:tab pos="3142615" algn="l"/>
                          <a:tab pos="4190365" algn="l"/>
                        </a:tabLst>
                      </a:pP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6.5%</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spcAft>
                          <a:spcPct val="0"/>
                        </a:spcAft>
                        <a:tabLst>
                          <a:tab pos="1188085" algn="l"/>
                          <a:tab pos="2163445" algn="l"/>
                          <a:tab pos="3142615" algn="l"/>
                          <a:tab pos="4190365" algn="l"/>
                        </a:tabLst>
                      </a:pP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7.7%</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spcAft>
                          <a:spcPct val="0"/>
                        </a:spcAft>
                        <a:tabLst>
                          <a:tab pos="1188085" algn="l"/>
                          <a:tab pos="2163445" algn="l"/>
                          <a:tab pos="3142615" algn="l"/>
                          <a:tab pos="4190365" algn="l"/>
                        </a:tabLst>
                      </a:pP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5.8%</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spcAft>
                          <a:spcPct val="0"/>
                        </a:spcAft>
                        <a:tabLst>
                          <a:tab pos="1188085" algn="l"/>
                          <a:tab pos="2163445" algn="l"/>
                          <a:tab pos="3142615" algn="l"/>
                          <a:tab pos="4190365" algn="l"/>
                        </a:tabLst>
                      </a:pP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4.3%</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spcAft>
                          <a:spcPct val="0"/>
                        </a:spcAft>
                        <a:tabLst>
                          <a:tab pos="1188085" algn="l"/>
                          <a:tab pos="2163445" algn="l"/>
                          <a:tab pos="3142615" algn="l"/>
                          <a:tab pos="4190365" algn="l"/>
                        </a:tabLst>
                      </a:pP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3.6%</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spcAft>
                          <a:spcPct val="0"/>
                        </a:spcAft>
                        <a:tabLst>
                          <a:tab pos="1188085" algn="l"/>
                          <a:tab pos="2163445" algn="l"/>
                          <a:tab pos="3142615" algn="l"/>
                          <a:tab pos="4190365" algn="l"/>
                        </a:tabLst>
                      </a:pP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1.8%</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64029">
                <a:tc>
                  <a:txBody>
                    <a:bodyPr/>
                    <a:lstStyle/>
                    <a:p>
                      <a:pPr algn="l">
                        <a:spcAft>
                          <a:spcPct val="0"/>
                        </a:spcAft>
                        <a:tabLst>
                          <a:tab pos="1188085" algn="l"/>
                          <a:tab pos="2163445" algn="l"/>
                          <a:tab pos="3142615" algn="l"/>
                          <a:tab pos="4190365" algn="l"/>
                        </a:tabLst>
                      </a:pPr>
                      <a:r>
                        <a:rPr lang="zh-CN" sz="2200">
                          <a:solidFill>
                            <a:srgbClr val="000000"/>
                          </a:solidFill>
                          <a:effectLst/>
                          <a:latin typeface="Arial" panose="020B0604020202020204" pitchFamily="34" charset="0"/>
                          <a:ea typeface="黑体" panose="02010609060101010101" pitchFamily="2" charset="-122"/>
                          <a:cs typeface="Times New Roman" panose="02020603050405020304" pitchFamily="18" charset="0"/>
                        </a:rPr>
                        <a:t>工业总</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p>
                      <a:pPr algn="l">
                        <a:spcAft>
                          <a:spcPct val="0"/>
                        </a:spcAft>
                        <a:tabLst>
                          <a:tab pos="1188085" algn="l"/>
                          <a:tab pos="2163445" algn="l"/>
                          <a:tab pos="3142615" algn="l"/>
                          <a:tab pos="4190365" algn="l"/>
                        </a:tabLst>
                      </a:pPr>
                      <a:r>
                        <a:rPr lang="zh-CN" sz="2200">
                          <a:solidFill>
                            <a:srgbClr val="000000"/>
                          </a:solidFill>
                          <a:effectLst/>
                          <a:latin typeface="Arial" panose="020B0604020202020204" pitchFamily="34" charset="0"/>
                          <a:ea typeface="黑体" panose="02010609060101010101" pitchFamily="2" charset="-122"/>
                          <a:cs typeface="Times New Roman" panose="02020603050405020304" pitchFamily="18" charset="0"/>
                        </a:rPr>
                        <a:t>产值</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spcAft>
                          <a:spcPct val="0"/>
                        </a:spcAft>
                        <a:tabLst>
                          <a:tab pos="1188085" algn="l"/>
                          <a:tab pos="2163445" algn="l"/>
                          <a:tab pos="3142615" algn="l"/>
                          <a:tab pos="4190365" algn="l"/>
                        </a:tabLst>
                      </a:pP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10.4%</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spcAft>
                          <a:spcPct val="0"/>
                        </a:spcAft>
                        <a:tabLst>
                          <a:tab pos="1188085" algn="l"/>
                          <a:tab pos="2163445" algn="l"/>
                          <a:tab pos="3142615" algn="l"/>
                          <a:tab pos="4190365" algn="l"/>
                        </a:tabLst>
                      </a:pP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8.6%</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spcAft>
                          <a:spcPct val="0"/>
                        </a:spcAft>
                        <a:tabLst>
                          <a:tab pos="1188085" algn="l"/>
                          <a:tab pos="2163445" algn="l"/>
                          <a:tab pos="3142615" algn="l"/>
                          <a:tab pos="4190365" algn="l"/>
                        </a:tabLst>
                      </a:pP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8.5%</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spcAft>
                          <a:spcPct val="0"/>
                        </a:spcAft>
                        <a:tabLst>
                          <a:tab pos="1188085" algn="l"/>
                          <a:tab pos="2163445" algn="l"/>
                          <a:tab pos="3142615" algn="l"/>
                          <a:tab pos="4190365" algn="l"/>
                        </a:tabLst>
                      </a:pP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7.4%</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spcAft>
                          <a:spcPct val="0"/>
                        </a:spcAft>
                        <a:tabLst>
                          <a:tab pos="1188085" algn="l"/>
                          <a:tab pos="2163445" algn="l"/>
                          <a:tab pos="3142615" algn="l"/>
                          <a:tab pos="4190365" algn="l"/>
                        </a:tabLst>
                      </a:pP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4.4%</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spcAft>
                          <a:spcPct val="0"/>
                        </a:spcAft>
                        <a:tabLst>
                          <a:tab pos="1188085" algn="l"/>
                          <a:tab pos="2163445" algn="l"/>
                          <a:tab pos="3142615" algn="l"/>
                          <a:tab pos="4190365" algn="l"/>
                        </a:tabLst>
                      </a:pP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3.7%</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spcAft>
                          <a:spcPct val="0"/>
                        </a:spcAft>
                        <a:tabLst>
                          <a:tab pos="1188085" algn="l"/>
                          <a:tab pos="2163445" algn="l"/>
                          <a:tab pos="3142615" algn="l"/>
                          <a:tab pos="4190365" algn="l"/>
                        </a:tabLst>
                      </a:pP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2.6%</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6" name="矩形 5"/>
          <p:cNvSpPr>
            <a:spLocks noChangeAspect="1"/>
          </p:cNvSpPr>
          <p:nvPr/>
        </p:nvSpPr>
        <p:spPr>
          <a:xfrm>
            <a:off x="508000" y="4509120"/>
            <a:ext cx="8128000" cy="459741"/>
          </a:xfrm>
          <a:prstGeom prst="rect">
            <a:avLst/>
          </a:prstGeom>
        </p:spPr>
        <p:txBody>
          <a:bodyPr>
            <a:spAutoFit/>
          </a:bodyPr>
          <a:lstStyle/>
          <a:p>
            <a:pPr algn="r">
              <a:lnSpc>
                <a:spcPct val="120000"/>
              </a:lnSpc>
              <a:spcAft>
                <a:spcPct val="0"/>
              </a:spcAft>
              <a:tabLst>
                <a:tab pos="1188085" algn="l"/>
                <a:tab pos="2163445" algn="l"/>
                <a:tab pos="3142615" algn="l"/>
                <a:tab pos="4190365" algn="l"/>
              </a:tabLst>
            </a:pP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据李仲生《发展中国家的人口增加与经济发展》编制</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xmlns:p159="http://schemas.microsoft.com/office/powerpoint/2015/09/main" xmlns:p15="http://schemas.microsoft.com/office/powerpoint/2012/main" xmlns:a14="http://schemas.microsoft.com/office/drawing/2010/main" xmlns:wp="http://schemas.openxmlformats.org/drawingml/2006/wordprocessingDrawing" xmlns:w="http://schemas.openxmlformats.org/wordprocessingml/2006/main" xmlns:m="http://schemas.openxmlformats.org/officeDocument/2006/math" xmlns="" Requires="p14">
      <p:transition spd="slow" p14:dur="2000">
        <p:pull dir="lu"/>
      </p:transition>
    </mc:Choice>
    <mc:Fallback>
      <p:transition spd="slow">
        <p:pull dir="lu"/>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a:hlinkClick r:id="rId2" action="ppaction://hlinksldjump"/>
          </p:cNvPr>
          <p:cNvSpPr/>
          <p:nvPr/>
        </p:nvSpPr>
        <p:spPr>
          <a:xfrm>
            <a:off x="467544" y="836712"/>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探究点一</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3" name="矩形 2">
            <a:hlinkClick r:id="rId3" action="ppaction://hlinksldjump"/>
          </p:cNvPr>
          <p:cNvSpPr/>
          <p:nvPr/>
        </p:nvSpPr>
        <p:spPr>
          <a:xfrm>
            <a:off x="1817787" y="836711"/>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探究点二</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4" name="矩形 3">
            <a:hlinkClick r:id="rId4" action="ppaction://hlinksldjump"/>
          </p:cNvPr>
          <p:cNvSpPr/>
          <p:nvPr/>
        </p:nvSpPr>
        <p:spPr>
          <a:xfrm>
            <a:off x="3168030" y="836710"/>
            <a:ext cx="1314053"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随堂演练</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1268760"/>
            <a:ext cx="8128000" cy="4928657"/>
          </a:xfrm>
          <a:prstGeom prst="rect">
            <a:avLst/>
          </a:prstGeom>
        </p:spPr>
        <p:txBody>
          <a:bodyPr>
            <a:spAutoFit/>
          </a:bodyPr>
          <a:lstStyle/>
          <a:p>
            <a:pPr>
              <a:lnSpc>
                <a:spcPct val="120000"/>
              </a:lnSpc>
              <a:spcAft>
                <a:spcPct val="0"/>
              </a:spcAft>
              <a:tabLst>
                <a:tab pos="1188085" algn="l"/>
                <a:tab pos="2163445" algn="l"/>
                <a:tab pos="3142615" algn="l"/>
                <a:tab pos="4190365" algn="l"/>
              </a:tabLst>
            </a:pP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材料二</a:t>
            </a:r>
            <a:r>
              <a:rPr lang="zh-CN" altLang="zh-CN" sz="2200">
                <a:solidFill>
                  <a:srgbClr val="000000"/>
                </a:solidFill>
                <a:latin typeface="Times New Roman" panose="02020603050405020304" pitchFamily="18" charset="0"/>
                <a:cs typeface="Times New Roman" panose="02020603050405020304" pitchFamily="18" charset="0"/>
              </a:rPr>
              <a:t>　</a:t>
            </a:r>
            <a:r>
              <a:rPr lang="en-US" altLang="zh-CN" sz="2200">
                <a:solidFill>
                  <a:srgbClr val="000000"/>
                </a:solidFill>
                <a:latin typeface="Times New Roman" panose="02020603050405020304" pitchFamily="18" charset="0"/>
                <a:cs typeface="Times New Roman" panose="02020603050405020304" pitchFamily="18" charset="0"/>
              </a:rPr>
              <a:t>1971</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年</a:t>
            </a:r>
            <a:r>
              <a:rPr lang="en-US" altLang="zh-CN" sz="2200">
                <a:solidFill>
                  <a:srgbClr val="000000"/>
                </a:solidFill>
                <a:latin typeface="Times New Roman" panose="02020603050405020304" pitchFamily="18" charset="0"/>
                <a:cs typeface="Times New Roman" panose="02020603050405020304" pitchFamily="18" charset="0"/>
              </a:rPr>
              <a:t>9</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月</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赫鲁晓夫逝世</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其遗体安葬在莫斯科的新圣母公墓。赫鲁晓夫的墓碑是由雕刻家恩斯特</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涅伊兹维斯特内设计的</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用黑白两种颜色的大理石搭配而成</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极具特色。涅伊兹维斯特内在评价自己这件特殊作品时说</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墓碑上半黑半白的对比之中</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包含着永恒的矛盾、光明的进步的因素同反动的因素之间的斗争</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gn="r">
              <a:lnSpc>
                <a:spcPct val="120000"/>
              </a:lnSpc>
              <a:spcAft>
                <a:spcPct val="0"/>
              </a:spcAft>
              <a:tabLst>
                <a:tab pos="1188085" algn="l"/>
                <a:tab pos="2163445" algn="l"/>
                <a:tab pos="3142615" algn="l"/>
                <a:tab pos="4190365" algn="l"/>
              </a:tabLst>
            </a:pP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摘编自张建华《俄国史》</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lgn="l"/>
                <a:tab pos="2163445" algn="l"/>
                <a:tab pos="3142615" algn="l"/>
                <a:tab pos="4190365" algn="l"/>
              </a:tabLst>
            </a:pPr>
            <a:r>
              <a:rPr lang="en-US" altLang="zh-CN" sz="2200">
                <a:solidFill>
                  <a:srgbClr val="000000"/>
                </a:solidFill>
                <a:latin typeface="Times New Roman" panose="02020603050405020304" pitchFamily="18" charset="0"/>
                <a:cs typeface="Times New Roman" panose="02020603050405020304" pitchFamily="18" charset="0"/>
              </a:rPr>
              <a:t>(1)</a:t>
            </a:r>
            <a:r>
              <a:rPr lang="zh-CN" altLang="zh-CN" sz="2200">
                <a:solidFill>
                  <a:srgbClr val="000000"/>
                </a:solidFill>
                <a:latin typeface="Times New Roman" panose="02020603050405020304" pitchFamily="18" charset="0"/>
                <a:cs typeface="Times New Roman" panose="02020603050405020304" pitchFamily="18" charset="0"/>
              </a:rPr>
              <a:t>根据材料一</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归纳从</a:t>
            </a:r>
            <a:r>
              <a:rPr lang="en-US" altLang="zh-CN" sz="2200">
                <a:solidFill>
                  <a:srgbClr val="000000"/>
                </a:solidFill>
                <a:latin typeface="Times New Roman" panose="02020603050405020304" pitchFamily="18" charset="0"/>
                <a:cs typeface="Times New Roman" panose="02020603050405020304" pitchFamily="18" charset="0"/>
              </a:rPr>
              <a:t>20</a:t>
            </a:r>
            <a:r>
              <a:rPr lang="zh-CN" altLang="zh-CN" sz="2200">
                <a:solidFill>
                  <a:srgbClr val="000000"/>
                </a:solidFill>
                <a:latin typeface="Times New Roman" panose="02020603050405020304" pitchFamily="18" charset="0"/>
                <a:cs typeface="Times New Roman" panose="02020603050405020304" pitchFamily="18" charset="0"/>
              </a:rPr>
              <a:t>世纪</a:t>
            </a:r>
            <a:r>
              <a:rPr lang="en-US" altLang="zh-CN" sz="2200">
                <a:solidFill>
                  <a:srgbClr val="000000"/>
                </a:solidFill>
                <a:latin typeface="Times New Roman" panose="02020603050405020304" pitchFamily="18" charset="0"/>
                <a:cs typeface="Times New Roman" panose="02020603050405020304" pitchFamily="18" charset="0"/>
              </a:rPr>
              <a:t>50</a:t>
            </a:r>
            <a:r>
              <a:rPr lang="zh-CN" altLang="zh-CN" sz="2200">
                <a:solidFill>
                  <a:srgbClr val="000000"/>
                </a:solidFill>
                <a:latin typeface="Times New Roman" panose="02020603050405020304" pitchFamily="18" charset="0"/>
                <a:cs typeface="Times New Roman" panose="02020603050405020304" pitchFamily="18" charset="0"/>
              </a:rPr>
              <a:t>年代中期以来苏联社会经济发展的趋势并分析变化的根源。</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lgn="l"/>
                <a:tab pos="2163445" algn="l"/>
                <a:tab pos="3142615" algn="l"/>
                <a:tab pos="4190365" algn="l"/>
              </a:tabLst>
            </a:pPr>
            <a:r>
              <a:rPr lang="en-US" altLang="zh-CN" sz="2200">
                <a:solidFill>
                  <a:srgbClr val="000000"/>
                </a:solidFill>
                <a:latin typeface="Times New Roman" panose="02020603050405020304" pitchFamily="18" charset="0"/>
                <a:cs typeface="Times New Roman" panose="02020603050405020304" pitchFamily="18" charset="0"/>
              </a:rPr>
              <a:t>(2)</a:t>
            </a:r>
            <a:r>
              <a:rPr lang="zh-CN" altLang="zh-CN" sz="2200">
                <a:solidFill>
                  <a:srgbClr val="000000"/>
                </a:solidFill>
                <a:latin typeface="Times New Roman" panose="02020603050405020304" pitchFamily="18" charset="0"/>
                <a:cs typeface="Times New Roman" panose="02020603050405020304" pitchFamily="18" charset="0"/>
              </a:rPr>
              <a:t>赫鲁晓夫改革之后</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苏联历史上还进行过哪两次大规模的改革</a:t>
            </a:r>
            <a:r>
              <a:rPr lang="en-US" altLang="zh-CN" sz="2200">
                <a:solidFill>
                  <a:srgbClr val="000000"/>
                </a:solidFill>
                <a:latin typeface="Times New Roman" panose="02020603050405020304" pitchFamily="18" charset="0"/>
                <a:cs typeface="Times New Roman" panose="02020603050405020304" pitchFamily="18" charset="0"/>
              </a:rPr>
              <a:t>?</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lgn="l"/>
                <a:tab pos="2163445" algn="l"/>
                <a:tab pos="3142615" algn="l"/>
                <a:tab pos="4190365" algn="l"/>
              </a:tabLst>
            </a:pPr>
            <a:r>
              <a:rPr lang="en-US" altLang="zh-CN" sz="2200">
                <a:solidFill>
                  <a:srgbClr val="000000"/>
                </a:solidFill>
                <a:latin typeface="Times New Roman" panose="02020603050405020304" pitchFamily="18" charset="0"/>
                <a:cs typeface="Times New Roman" panose="02020603050405020304" pitchFamily="18" charset="0"/>
              </a:rPr>
              <a:t>(3)</a:t>
            </a:r>
            <a:r>
              <a:rPr lang="zh-CN" altLang="zh-CN" sz="2200">
                <a:solidFill>
                  <a:srgbClr val="000000"/>
                </a:solidFill>
                <a:latin typeface="Times New Roman" panose="02020603050405020304" pitchFamily="18" charset="0"/>
                <a:cs typeface="Times New Roman" panose="02020603050405020304" pitchFamily="18" charset="0"/>
              </a:rPr>
              <a:t>你是如何理解材料二中赫鲁晓夫墓碑上</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半黑半白的对比之中</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包含着永恒的矛盾、光明的进步的因素同反动的因素之间的斗争</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这句话的含义的</a:t>
            </a:r>
            <a:r>
              <a:rPr lang="en-US" altLang="zh-CN" sz="2200">
                <a:solidFill>
                  <a:srgbClr val="000000"/>
                </a:solidFill>
                <a:latin typeface="Times New Roman" panose="02020603050405020304" pitchFamily="18" charset="0"/>
                <a:cs typeface="Times New Roman" panose="02020603050405020304" pitchFamily="18" charset="0"/>
              </a:rPr>
              <a:t>?</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xmlns:p159="http://schemas.microsoft.com/office/powerpoint/2015/09/main" xmlns:p15="http://schemas.microsoft.com/office/powerpoint/2012/main" xmlns:a14="http://schemas.microsoft.com/office/drawing/2010/main" xmlns:wp="http://schemas.openxmlformats.org/drawingml/2006/wordprocessingDrawing" xmlns:w="http://schemas.openxmlformats.org/wordprocessingml/2006/main" xmlns:m="http://schemas.openxmlformats.org/officeDocument/2006/math" xmlns="" Requires="p14">
      <p:transition spd="slow" p14:dur="2000">
        <p:pull dir="lu"/>
      </p:transition>
    </mc:Choice>
    <mc:Fallback>
      <p:transition spd="slow">
        <p:pull dir="lu"/>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a:hlinkClick r:id="rId2" action="ppaction://hlinksldjump"/>
          </p:cNvPr>
          <p:cNvSpPr/>
          <p:nvPr/>
        </p:nvSpPr>
        <p:spPr>
          <a:xfrm>
            <a:off x="467544" y="836712"/>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探究点一</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3" name="矩形 2">
            <a:hlinkClick r:id="rId3" action="ppaction://hlinksldjump"/>
          </p:cNvPr>
          <p:cNvSpPr/>
          <p:nvPr/>
        </p:nvSpPr>
        <p:spPr>
          <a:xfrm>
            <a:off x="1817787" y="836711"/>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探究点二</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4" name="矩形 3">
            <a:hlinkClick r:id="rId4" action="ppaction://hlinksldjump"/>
          </p:cNvPr>
          <p:cNvSpPr/>
          <p:nvPr/>
        </p:nvSpPr>
        <p:spPr>
          <a:xfrm>
            <a:off x="3168030" y="836710"/>
            <a:ext cx="1314053"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随堂演练</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1911735"/>
            <a:ext cx="8128000" cy="3288529"/>
          </a:xfrm>
          <a:prstGeom prst="rect">
            <a:avLst/>
          </a:prstGeom>
        </p:spPr>
        <p:txBody>
          <a:bodyPr>
            <a:spAutoFit/>
          </a:bodyPr>
          <a:lstStyle/>
          <a:p>
            <a:pPr>
              <a:lnSpc>
                <a:spcPct val="120000"/>
              </a:lnSpc>
              <a:spcAft>
                <a:spcPct val="0"/>
              </a:spcAft>
              <a:tabLst>
                <a:tab pos="1188085" algn="l"/>
                <a:tab pos="2163445" algn="l"/>
                <a:tab pos="3142615" algn="l"/>
                <a:tab pos="4190365" algn="l"/>
              </a:tabLst>
            </a:pPr>
            <a:r>
              <a:rPr lang="zh-CN"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参考答案</a:t>
            </a:r>
            <a:r>
              <a:rPr lang="en-US"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a:t>
            </a:r>
            <a:r>
              <a:rPr lang="en-US" altLang="zh-CN" sz="2200">
                <a:solidFill>
                  <a:srgbClr val="000000"/>
                </a:solidFill>
                <a:latin typeface="Times New Roman" panose="02020603050405020304" pitchFamily="18" charset="0"/>
                <a:cs typeface="Times New Roman" panose="02020603050405020304" pitchFamily="18" charset="0"/>
              </a:rPr>
              <a:t>(1)</a:t>
            </a:r>
            <a:r>
              <a:rPr lang="zh-CN" altLang="zh-CN" sz="2200">
                <a:solidFill>
                  <a:srgbClr val="000000"/>
                </a:solidFill>
                <a:latin typeface="Times New Roman" panose="02020603050405020304" pitchFamily="18" charset="0"/>
                <a:cs typeface="Times New Roman" panose="02020603050405020304" pitchFamily="18" charset="0"/>
              </a:rPr>
              <a:t>趋势</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呈现连年下降的趋势。根源</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苏联模式失去活力</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日益成为苏联社会经济发展的桎梏。</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lgn="l"/>
                <a:tab pos="2163445" algn="l"/>
                <a:tab pos="3142615" algn="l"/>
                <a:tab pos="4190365" algn="l"/>
              </a:tabLst>
            </a:pPr>
            <a:r>
              <a:rPr lang="en-US" altLang="zh-CN" sz="2200">
                <a:solidFill>
                  <a:srgbClr val="000000"/>
                </a:solidFill>
                <a:latin typeface="Times New Roman" panose="02020603050405020304" pitchFamily="18" charset="0"/>
                <a:cs typeface="Times New Roman" panose="02020603050405020304" pitchFamily="18" charset="0"/>
              </a:rPr>
              <a:t>(2)</a:t>
            </a:r>
            <a:r>
              <a:rPr lang="zh-CN" altLang="zh-CN" sz="2200">
                <a:solidFill>
                  <a:srgbClr val="000000"/>
                </a:solidFill>
                <a:latin typeface="Times New Roman" panose="02020603050405020304" pitchFamily="18" charset="0"/>
                <a:cs typeface="Times New Roman" panose="02020603050405020304" pitchFamily="18" charset="0"/>
              </a:rPr>
              <a:t>勃列日涅夫改革和戈尔巴乔夫改革。</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lgn="l"/>
                <a:tab pos="2163445" algn="l"/>
                <a:tab pos="3142615" algn="l"/>
                <a:tab pos="4190365" algn="l"/>
              </a:tabLst>
            </a:pPr>
            <a:r>
              <a:rPr lang="en-US" altLang="zh-CN" sz="2200">
                <a:solidFill>
                  <a:srgbClr val="000000"/>
                </a:solidFill>
                <a:latin typeface="Times New Roman" panose="02020603050405020304" pitchFamily="18" charset="0"/>
                <a:cs typeface="Times New Roman" panose="02020603050405020304" pitchFamily="18" charset="0"/>
              </a:rPr>
              <a:t>(3)</a:t>
            </a:r>
            <a:r>
              <a:rPr lang="zh-CN" altLang="zh-CN" sz="2200">
                <a:solidFill>
                  <a:srgbClr val="000000"/>
                </a:solidFill>
                <a:latin typeface="Times New Roman" panose="02020603050405020304" pitchFamily="18" charset="0"/>
                <a:cs typeface="Times New Roman" panose="02020603050405020304" pitchFamily="18" charset="0"/>
              </a:rPr>
              <a:t>赫鲁晓夫的改革取得了一定的成效</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在他执政期间</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苏联国民经济发展相对迅速</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他对斯大林的批判</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在客观上有利于打破对斯大林的个人崇拜</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但他的经济改革没有突破苏联模式</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他一味否定斯大林</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没有对斯大林的功过作出全面科学的分析</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这造成了人们思想的混乱。</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xmlns:p159="http://schemas.microsoft.com/office/powerpoint/2015/09/main" xmlns:p15="http://schemas.microsoft.com/office/powerpoint/2012/main" xmlns:a14="http://schemas.microsoft.com/office/drawing/2010/main" xmlns:wp="http://schemas.openxmlformats.org/drawingml/2006/wordprocessingDrawing" xmlns:w="http://schemas.openxmlformats.org/wordprocessingml/2006/main" xmlns:m="http://schemas.openxmlformats.org/officeDocument/2006/math" xmlns="" Requires="p14">
      <p:transition spd="slow" p14:dur="2000">
        <p:pull dir="lu"/>
      </p:transition>
    </mc:Choice>
    <mc:Fallback>
      <p:transition spd="slow">
        <p:pull dir="lu"/>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a:hlinkClick r:id="rId2" action="ppaction://hlinksldjump"/>
          </p:cNvPr>
          <p:cNvSpPr/>
          <p:nvPr/>
        </p:nvSpPr>
        <p:spPr>
          <a:xfrm>
            <a:off x="467544" y="836712"/>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探究点一</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3" name="矩形 2">
            <a:hlinkClick r:id="rId3" action="ppaction://hlinksldjump"/>
          </p:cNvPr>
          <p:cNvSpPr/>
          <p:nvPr/>
        </p:nvSpPr>
        <p:spPr>
          <a:xfrm>
            <a:off x="1817787" y="836711"/>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探究点二</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4" name="矩形 3">
            <a:hlinkClick r:id="rId4" action="ppaction://hlinksldjump"/>
          </p:cNvPr>
          <p:cNvSpPr/>
          <p:nvPr/>
        </p:nvSpPr>
        <p:spPr>
          <a:xfrm>
            <a:off x="3168030" y="836710"/>
            <a:ext cx="1314053"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随堂演练</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1904201"/>
            <a:ext cx="8128000" cy="3303597"/>
          </a:xfrm>
          <a:prstGeom prst="rect">
            <a:avLst/>
          </a:prstGeom>
        </p:spPr>
        <p:txBody>
          <a:bodyPr>
            <a:spAutoFit/>
          </a:bodyPr>
          <a:lstStyle/>
          <a:p>
            <a:pPr>
              <a:lnSpc>
                <a:spcPct val="120000"/>
              </a:lnSpc>
              <a:spcAft>
                <a:spcPct val="0"/>
              </a:spcAft>
              <a:tabLst>
                <a:tab pos="1188085" algn="l"/>
                <a:tab pos="2163445" algn="l"/>
                <a:tab pos="3142615" algn="l"/>
                <a:tab pos="4190365" algn="l"/>
              </a:tabLst>
            </a:pPr>
            <a:r>
              <a:rPr lang="zh-CN"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解析</a:t>
            </a:r>
            <a:r>
              <a:rPr lang="en-US"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第</a:t>
            </a:r>
            <a:r>
              <a:rPr lang="en-US" altLang="zh-CN" sz="2200">
                <a:solidFill>
                  <a:srgbClr val="000000"/>
                </a:solidFill>
                <a:latin typeface="Times New Roman" panose="02020603050405020304" pitchFamily="18" charset="0"/>
                <a:cs typeface="Times New Roman" panose="02020603050405020304" pitchFamily="18" charset="0"/>
              </a:rPr>
              <a:t>(1)</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问</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第一小问趋势</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根据材料一</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苏联国民收入、工业总产值增长率简表</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可知</a:t>
            </a:r>
            <a:r>
              <a:rPr lang="en-US" altLang="zh-CN" sz="2200">
                <a:solidFill>
                  <a:srgbClr val="000000"/>
                </a:solidFill>
                <a:latin typeface="Times New Roman" panose="02020603050405020304" pitchFamily="18" charset="0"/>
                <a:cs typeface="Times New Roman" panose="02020603050405020304" pitchFamily="18" charset="0"/>
              </a:rPr>
              <a:t>20</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世纪</a:t>
            </a:r>
            <a:r>
              <a:rPr lang="en-US" altLang="zh-CN" sz="2200">
                <a:solidFill>
                  <a:srgbClr val="000000"/>
                </a:solidFill>
                <a:latin typeface="Times New Roman" panose="02020603050405020304" pitchFamily="18" charset="0"/>
                <a:cs typeface="Times New Roman" panose="02020603050405020304" pitchFamily="18" charset="0"/>
              </a:rPr>
              <a:t>50</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年代中期以来苏联社会经济发展呈现连年下降的趋势。第二小问根源</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结合所学知识可从苏联模式的弊端方面思考作答。第</a:t>
            </a:r>
            <a:r>
              <a:rPr lang="en-US" altLang="zh-CN" sz="2200">
                <a:solidFill>
                  <a:srgbClr val="000000"/>
                </a:solidFill>
                <a:latin typeface="Times New Roman" panose="02020603050405020304" pitchFamily="18" charset="0"/>
                <a:cs typeface="Times New Roman" panose="02020603050405020304" pitchFamily="18" charset="0"/>
              </a:rPr>
              <a:t>(2)</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问</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结合所学知识可知</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苏联历史上针对苏联模式的弊端先后出现了赫鲁晓夫改革、勃列日涅夫改革和戈尔巴乔夫改革。第</a:t>
            </a:r>
            <a:r>
              <a:rPr lang="en-US" altLang="zh-CN" sz="2200">
                <a:solidFill>
                  <a:srgbClr val="000000"/>
                </a:solidFill>
                <a:latin typeface="Times New Roman" panose="02020603050405020304" pitchFamily="18" charset="0"/>
                <a:cs typeface="Times New Roman" panose="02020603050405020304" pitchFamily="18" charset="0"/>
              </a:rPr>
              <a:t>(3)</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问</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根据材料三</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包含着永恒的矛盾、光明的进步的因素同反动的因素之间的斗争</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等结合所学知识应该从正反两方面进行分析</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即在肯定其功劳时对其局限性也有客观分析。</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pic>
        <p:nvPicPr>
          <p:cNvPr id="11" name="New picture"/>
          <p:cNvPicPr/>
          <p:nvPr/>
        </p:nvPicPr>
        <p:blipFill>
          <a:blip r:embed="rId5" cstate="print"/>
          <a:stretch>
            <a:fillRect/>
          </a:stretch>
        </p:blipFill>
        <p:spPr>
          <a:xfrm>
            <a:off x="12484100" y="11772900"/>
            <a:ext cx="304800" cy="228600"/>
          </a:xfrm>
          <a:prstGeom prst="cube">
            <a:avLst/>
          </a:prstGeom>
        </p:spPr>
      </p:pic>
    </p:spTree>
  </p:cSld>
  <p:clrMapOvr>
    <a:masterClrMapping/>
  </p:clrMapOvr>
  <mc:AlternateContent xmlns:mc="http://schemas.openxmlformats.org/markup-compatibility/2006">
    <mc:Choice xmlns:p14="http://schemas.microsoft.com/office/powerpoint/2010/main" xmlns:p159="http://schemas.microsoft.com/office/powerpoint/2015/09/main" xmlns:p15="http://schemas.microsoft.com/office/powerpoint/2012/main" xmlns:a14="http://schemas.microsoft.com/office/drawing/2010/main" xmlns:wp="http://schemas.openxmlformats.org/drawingml/2006/wordprocessingDrawing" xmlns:w="http://schemas.openxmlformats.org/wordprocessingml/2006/main" xmlns:m="http://schemas.openxmlformats.org/officeDocument/2006/math" xmlns="" Requires="p14">
      <p:transition spd="slow" p14:dur="2000">
        <p:pull dir="lu"/>
      </p:transition>
    </mc:Choice>
    <mc:Fallback>
      <p:transition spd="slow">
        <p:pull dir="lu"/>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AS_OS" val="Unix 3.10 unknown"/>
  <p:tag name="AS_RELEASE_DATE" val="2020.11.30"/>
  <p:tag name="AS_TITLE" val="Aspose.Slides for Java"/>
  <p:tag name="AS_VERSION" val="20.11"/>
</p:tagLst>
</file>

<file path=ppt/tags/tag2.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3.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4.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5.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6.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7.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8.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9.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10.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11.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12.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13.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14.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15.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16.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暗香扑面">
  <a:themeElements>
    <a:clrScheme name="暗香扑面">
      <a:dk1>
        <a:sysClr val="windowText" lastClr="000000"/>
      </a:dk1>
      <a:lt1>
        <a:sysClr val="window" lastClr="FFFFFF"/>
      </a:lt1>
      <a:dk2>
        <a:srgbClr val="2F2F2F"/>
      </a:dk2>
      <a:lt2>
        <a:srgbClr val="FFFFF4"/>
      </a:lt2>
      <a:accent1>
        <a:srgbClr val="918415"/>
      </a:accent1>
      <a:accent2>
        <a:srgbClr val="C47546"/>
      </a:accent2>
      <a:accent3>
        <a:srgbClr val="AFB591"/>
      </a:accent3>
      <a:accent4>
        <a:srgbClr val="B9945B"/>
      </a:accent4>
      <a:accent5>
        <a:srgbClr val="85ADBC"/>
      </a:accent5>
      <a:accent6>
        <a:srgbClr val="E5B440"/>
      </a:accent6>
      <a:hlink>
        <a:srgbClr val="00D5D5"/>
      </a:hlink>
      <a:folHlink>
        <a:srgbClr val="DD00DD"/>
      </a:folHlink>
    </a:clrScheme>
    <a:fontScheme name="暗香扑面">
      <a:majorFont>
        <a:latin typeface="Franklin Gothic Medium"/>
        <a:ea typeface=""/>
        <a:cs typeface=""/>
        <a:font script="Jpan" typeface="HG創英角ｺﾞｼｯｸUB"/>
        <a:font script="Hang" typeface="HY견고딕"/>
        <a:font script="Hans" typeface="微软雅黑"/>
        <a:font script="Hant" typeface="微軟正黑體"/>
        <a:font script="Arab" typeface="Arial Bold"/>
        <a:font script="Hebr" typeface="Arial Bold"/>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Bold"/>
        <a:font script="Uigh" typeface="Microsoft Uighur"/>
      </a:majorFont>
      <a:minorFont>
        <a:latin typeface="Franklin Gothic Book"/>
        <a:ea typeface=""/>
        <a:cs typeface=""/>
        <a:font script="Jpan" typeface="HG創英角ｺﾞｼｯｸUB"/>
        <a:font script="Hang" typeface="맑은 고딕"/>
        <a:font script="Hans" typeface="黑体"/>
        <a:font script="Hant" typeface="新細明體"/>
        <a:font script="Arab" typeface="Arial"/>
        <a:font script="Hebr" typeface="Arial"/>
        <a:font script="Thai" typeface="Cordian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暗香扑面">
      <a:fillStyleLst>
        <a:solidFill>
          <a:schemeClr val="phClr"/>
        </a:solidFill>
        <a:gradFill rotWithShape="1">
          <a:gsLst>
            <a:gs pos="0">
              <a:schemeClr val="phClr">
                <a:tint val="98000"/>
                <a:satMod val="220000"/>
              </a:schemeClr>
            </a:gs>
            <a:gs pos="31000">
              <a:schemeClr val="phClr">
                <a:tint val="30000"/>
                <a:satMod val="150000"/>
              </a:schemeClr>
            </a:gs>
            <a:gs pos="91000">
              <a:schemeClr val="phClr">
                <a:tint val="96000"/>
              </a:schemeClr>
            </a:gs>
          </a:gsLst>
          <a:path path="circle">
            <a:fillToRect l="50000" t="150000" r="50000"/>
          </a:path>
        </a:gradFill>
        <a:blipFill>
          <a:blip xmlns:r="http://schemas.openxmlformats.org/officeDocument/2006/relationships" r:embed="rId1">
            <a:duotone>
              <a:schemeClr val="phClr">
                <a:shade val="28000"/>
                <a:satMod val="100000"/>
              </a:schemeClr>
              <a:schemeClr val="phClr">
                <a:tint val="100000"/>
                <a:satMod val="200000"/>
              </a:schemeClr>
            </a:duotone>
          </a:blip>
          <a:tile tx="0" ty="0" sx="80000" sy="80000" flip="none" algn="tl"/>
        </a:blipFill>
      </a:fillStyleLst>
      <a:lnStyleLst>
        <a:ln w="12700" cap="flat" cmpd="sng" algn="ctr">
          <a:solidFill>
            <a:schemeClr val="phClr"/>
          </a:solidFill>
          <a:prstDash val="solid"/>
        </a:ln>
        <a:ln w="25400" cap="flat" cmpd="sng" algn="ctr">
          <a:solidFill>
            <a:schemeClr val="phClr"/>
          </a:solidFill>
          <a:prstDash val="solid"/>
        </a:ln>
        <a:ln w="38100" cap="flat" cmpd="dbl" algn="ctr">
          <a:solidFill>
            <a:schemeClr val="phClr"/>
          </a:solidFill>
          <a:prstDash val="solid"/>
        </a:ln>
      </a:lnStyleLst>
      <a:effectStyleLst>
        <a:effectStyle>
          <a:effectLst>
            <a:glow rad="63500">
              <a:schemeClr val="phClr">
                <a:alpha val="45000"/>
                <a:satMod val="110000"/>
              </a:schemeClr>
            </a:glow>
          </a:effectLst>
        </a:effectStyle>
        <a:effectStyle>
          <a:effectLst>
            <a:outerShdw blurRad="34925" dist="31750" dir="5400000" algn="tl" rotWithShape="0">
              <a:srgbClr val="000000">
                <a:alpha val="50000"/>
              </a:srgbClr>
            </a:outerShdw>
          </a:effectLst>
          <a:scene3d>
            <a:camera prst="orthographicFront">
              <a:rot lat="0" lon="0" rev="0"/>
            </a:camera>
            <a:lightRig rig="flood" dir="t">
              <a:rot lat="0" lon="0" rev="5400000"/>
            </a:lightRig>
          </a:scene3d>
          <a:sp3d contourW="9525" prstMaterial="dkEdge">
            <a:bevelT w="12000" h="24150"/>
            <a:contourClr>
              <a:schemeClr val="phClr">
                <a:satMod val="110000"/>
              </a:schemeClr>
            </a:contourClr>
          </a:sp3d>
        </a:effectStyle>
        <a:effectStyle>
          <a:effectLst>
            <a:outerShdw blurRad="50800" dist="31750" dir="5400000" algn="tl" rotWithShape="0">
              <a:srgbClr val="000000">
                <a:alpha val="50000"/>
              </a:srgbClr>
            </a:outerShdw>
          </a:effectLst>
          <a:scene3d>
            <a:camera prst="orthographicFront">
              <a:rot lat="0" lon="0" rev="0"/>
            </a:camera>
            <a:lightRig rig="flood" dir="t">
              <a:rot lat="0" lon="0" rev="5400000"/>
            </a:lightRig>
          </a:scene3d>
          <a:sp3d contourW="18700" prstMaterial="dkEdge">
            <a:bevelT w="44450" h="80600"/>
            <a:contourClr>
              <a:schemeClr val="phClr">
                <a:satMod val="110000"/>
              </a:schemeClr>
            </a:contourClr>
          </a:sp3d>
        </a:effectStyle>
      </a:effectStyleLst>
      <a:bgFillStyleLst>
        <a:solidFill>
          <a:schemeClr val="phClr"/>
        </a:solidFill>
        <a:gradFill rotWithShape="1">
          <a:gsLst>
            <a:gs pos="0">
              <a:schemeClr val="phClr">
                <a:shade val="70000"/>
                <a:satMod val="1000000"/>
              </a:schemeClr>
            </a:gs>
            <a:gs pos="31000">
              <a:schemeClr val="phClr">
                <a:shade val="85000"/>
                <a:satMod val="450000"/>
              </a:schemeClr>
            </a:gs>
            <a:gs pos="100000">
              <a:schemeClr val="phClr">
                <a:tint val="70000"/>
                <a:satMod val="300000"/>
              </a:schemeClr>
            </a:gs>
          </a:gsLst>
          <a:path path="circle">
            <a:fillToRect l="50000" t="150000" r="50000"/>
          </a:path>
        </a:gradFill>
        <a:blipFill>
          <a:blip xmlns:r="http://schemas.openxmlformats.org/officeDocument/2006/relationships" r:embed="rId2">
            <a:duotone>
              <a:schemeClr val="phClr">
                <a:tint val="100000"/>
                <a:shade val="70000"/>
                <a:hueMod val="100000"/>
                <a:satMod val="100000"/>
              </a:schemeClr>
              <a:schemeClr val="phClr">
                <a:tint val="90000"/>
                <a:shade val="100000"/>
                <a:hueMod val="100000"/>
                <a:satMod val="100000"/>
              </a:schemeClr>
            </a:duotone>
          </a:blip>
          <a:stretch>
            <a:fillRect/>
          </a:stretch>
        </a:blip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xmlns:r="http://schemas.openxmlformats.org/officeDocument/2006/relationships"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Fan</Template>
  <TotalTime>0</TotalTime>
  <Words>5269</Words>
  <Application>Microsoft Office PowerPoint</Application>
  <PresentationFormat>全屏显示(4:3)</PresentationFormat>
  <Paragraphs>313</Paragraphs>
  <Slides>38</Slides>
  <Notes>0</Notes>
  <HiddenSlides>0</HiddenSlides>
  <MMClips>0</MMClips>
  <ScaleCrop>false</ScaleCrop>
  <HeadingPairs>
    <vt:vector size="4" baseType="variant">
      <vt:variant>
        <vt:lpstr>主题</vt:lpstr>
      </vt:variant>
      <vt:variant>
        <vt:i4>1</vt:i4>
      </vt:variant>
      <vt:variant>
        <vt:lpstr>幻灯片标题</vt:lpstr>
      </vt:variant>
      <vt:variant>
        <vt:i4>38</vt:i4>
      </vt:variant>
    </vt:vector>
  </HeadingPairs>
  <TitlesOfParts>
    <vt:vector size="39" baseType="lpstr">
      <vt:lpstr>暗香扑面</vt:lpstr>
      <vt:lpstr>第20课　社会主义国家的发展与变化</vt:lpstr>
      <vt:lpstr>幻灯片 2</vt:lpstr>
      <vt:lpstr>幻灯片 3</vt:lpstr>
      <vt:lpstr>幻灯片 4</vt:lpstr>
      <vt:lpstr>幻灯片 5</vt:lpstr>
      <vt:lpstr>幻灯片 6</vt:lpstr>
      <vt:lpstr>幻灯片 7</vt:lpstr>
      <vt:lpstr>幻灯片 8</vt:lpstr>
      <vt:lpstr>幻灯片 9</vt:lpstr>
      <vt:lpstr>幻灯片 10</vt:lpstr>
      <vt:lpstr>幻灯片 11</vt:lpstr>
      <vt:lpstr>幻灯片 12</vt:lpstr>
      <vt:lpstr>幻灯片 13</vt:lpstr>
      <vt:lpstr>幻灯片 14</vt:lpstr>
      <vt:lpstr>幻灯片 15</vt:lpstr>
      <vt:lpstr>幻灯片 16</vt:lpstr>
      <vt:lpstr>幻灯片 17</vt:lpstr>
      <vt:lpstr>幻灯片 18</vt:lpstr>
      <vt:lpstr>幻灯片 19</vt:lpstr>
      <vt:lpstr>幻灯片 20</vt:lpstr>
      <vt:lpstr>幻灯片 21</vt:lpstr>
      <vt:lpstr>幻灯片 22</vt:lpstr>
      <vt:lpstr>幻灯片 23</vt:lpstr>
      <vt:lpstr>幻灯片 24</vt:lpstr>
      <vt:lpstr>幻灯片 25</vt:lpstr>
      <vt:lpstr>幻灯片 26</vt:lpstr>
      <vt:lpstr>幻灯片 27</vt:lpstr>
      <vt:lpstr>幻灯片 28</vt:lpstr>
      <vt:lpstr>幻灯片 29</vt:lpstr>
      <vt:lpstr>幻灯片 30</vt:lpstr>
      <vt:lpstr>幻灯片 31</vt:lpstr>
      <vt:lpstr>幻灯片 32</vt:lpstr>
      <vt:lpstr>幻灯片 33</vt:lpstr>
      <vt:lpstr>幻灯片 34</vt:lpstr>
      <vt:lpstr>幻灯片 35</vt:lpstr>
      <vt:lpstr>幻灯片 36</vt:lpstr>
      <vt:lpstr>幻灯片 37</vt:lpstr>
      <vt:lpstr>幻灯片 38</vt:lpstr>
    </vt:vector>
  </TitlesOfParts>
  <Company>学科网</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第20课　社会主义国家的发展与变化</dc:title>
  <dc:creator>rbm.xkw.com</dc:creator>
  <cp:lastModifiedBy>Administrator</cp:lastModifiedBy>
  <cp:revision>2</cp:revision>
  <cp:lastPrinted>2021-01-19T16:47:48Z</cp:lastPrinted>
  <dcterms:created xsi:type="dcterms:W3CDTF">2021-01-19T16:47:48Z</dcterms:created>
  <dcterms:modified xsi:type="dcterms:W3CDTF">2021-01-27T00:50:54Z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album">
    <vt:lpwstr>rbm.xkw.com</vt:lpwstr>
  </property>
  <property fmtid="{D5CDD505-2E9C-101B-9397-08002B2CF9AE}" pid="3" name="author">
    <vt:lpwstr>rbm.xkw.com</vt:lpwstr>
  </property>
  <property fmtid="{D5CDD505-2E9C-101B-9397-08002B2CF9AE}" pid="4" name="company">
    <vt:lpwstr>学科网</vt:lpwstr>
  </property>
  <property fmtid="{D5CDD505-2E9C-101B-9397-08002B2CF9AE}" pid="5" name="copyright">
    <vt:lpwstr>学科网版权所有</vt:lpwstr>
  </property>
</Properties>
</file>