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sldIdLst>
    <p:sldId id="287" r:id="rId3"/>
    <p:sldId id="298" r:id="rId5"/>
    <p:sldId id="288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296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37" autoAdjust="0"/>
    <p:restoredTop sz="94620" autoAdjust="0"/>
  </p:normalViewPr>
  <p:slideViewPr>
    <p:cSldViewPr snapToGrid="0">
      <p:cViewPr varScale="1">
        <p:scale>
          <a:sx n="110" d="100"/>
          <a:sy n="110" d="100"/>
        </p:scale>
        <p:origin x="8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22C25-E94C-48A9-ADB2-88687A2B6C2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58F0FB-8466-4EF2-868D-D8C5CC054A5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2006601"/>
            <a:ext cx="9144000" cy="1503362"/>
          </a:xfrm>
        </p:spPr>
        <p:txBody>
          <a:bodyPr anchor="b">
            <a:normAutofit/>
          </a:bodyPr>
          <a:lstStyle>
            <a:lvl1pPr algn="ctr">
              <a:defRPr sz="72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34228-C879-4F9F-A3D5-15E4064FED1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2B990-54D4-489C-8006-7A7248FD206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7200" b="1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34228-C879-4F9F-A3D5-15E4064FED1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2B990-54D4-489C-8006-7A7248FD206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34228-C879-4F9F-A3D5-15E4064FED1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2B990-54D4-489C-8006-7A7248FD206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1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34228-C879-4F9F-A3D5-15E4064FED1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2B990-54D4-489C-8006-7A7248FD206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487024" y="365125"/>
            <a:ext cx="866775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55357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34228-C879-4F9F-A3D5-15E4064FED1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2B990-54D4-489C-8006-7A7248FD206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9EE256"/>
            </a:gs>
            <a:gs pos="100000">
              <a:srgbClr val="52762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CBB34228-C879-4F9F-A3D5-15E4064FED1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9F2B990-54D4-489C-8006-7A7248FD2064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1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2.xml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14.xml"/><Relationship Id="rId1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555115" y="1332230"/>
            <a:ext cx="9364980" cy="470789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6000" b="1">
                <a:solidFill>
                  <a:srgbClr val="003399"/>
                </a:solidFill>
                <a:latin typeface="黑体" panose="02010600030101010101" charset="-122"/>
                <a:ea typeface="黑体" panose="02010600030101010101" charset="-122"/>
              </a:rPr>
              <a:t>部编人教版八年级历史下册</a:t>
            </a:r>
            <a:endParaRPr lang="zh-CN" altLang="en-US" sz="6000" b="1">
              <a:solidFill>
                <a:srgbClr val="003399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ctr"/>
            <a:endParaRPr lang="zh-CN" altLang="en-US" sz="6000" b="1">
              <a:solidFill>
                <a:srgbClr val="003399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ctr"/>
            <a:r>
              <a:rPr lang="zh-CN" altLang="en-US" sz="6000" b="1">
                <a:solidFill>
                  <a:srgbClr val="003399"/>
                </a:solidFill>
                <a:latin typeface="黑体" panose="02010600030101010101" charset="-122"/>
                <a:ea typeface="黑体" panose="02010600030101010101" charset="-122"/>
              </a:rPr>
              <a:t>全册知识结构图</a:t>
            </a:r>
            <a:endParaRPr lang="zh-CN" altLang="en-US" sz="6000" b="1">
              <a:solidFill>
                <a:srgbClr val="003399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ctr"/>
            <a:r>
              <a:rPr lang="zh-CN" altLang="en-US" sz="6000" b="1">
                <a:solidFill>
                  <a:srgbClr val="003399"/>
                </a:solidFill>
                <a:latin typeface="黑体" panose="02010600030101010101" charset="-122"/>
                <a:ea typeface="黑体" panose="02010600030101010101" charset="-122"/>
              </a:rPr>
              <a:t>第一部分（</a:t>
            </a:r>
            <a:r>
              <a:rPr lang="en-US" altLang="zh-CN" sz="6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1-6</a:t>
            </a:r>
            <a:r>
              <a:rPr lang="zh-CN" altLang="en-US" sz="6000" b="1">
                <a:solidFill>
                  <a:srgbClr val="003399"/>
                </a:solidFill>
                <a:latin typeface="黑体" panose="02010600030101010101" charset="-122"/>
                <a:ea typeface="黑体" panose="02010600030101010101" charset="-122"/>
              </a:rPr>
              <a:t>课）</a:t>
            </a:r>
            <a:endParaRPr lang="zh-CN" altLang="en-US" sz="6000" b="1">
              <a:solidFill>
                <a:srgbClr val="003399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ctr"/>
            <a:r>
              <a:rPr lang="zh-CN" altLang="en-US" sz="6000" b="1">
                <a:solidFill>
                  <a:srgbClr val="003399"/>
                </a:solidFill>
                <a:latin typeface="黑体" panose="02010600030101010101" charset="-122"/>
                <a:ea typeface="黑体" panose="02010600030101010101" charset="-122"/>
              </a:rPr>
              <a:t>共计</a:t>
            </a:r>
            <a:r>
              <a:rPr lang="en-US" altLang="zh-CN" sz="6000" b="1">
                <a:solidFill>
                  <a:srgbClr val="003399"/>
                </a:solidFill>
                <a:latin typeface="黑体" panose="02010600030101010101" charset="-122"/>
                <a:ea typeface="黑体" panose="02010600030101010101" charset="-122"/>
              </a:rPr>
              <a:t>11</a:t>
            </a:r>
            <a:r>
              <a:rPr lang="zh-CN" altLang="en-US" sz="6000" b="1">
                <a:solidFill>
                  <a:srgbClr val="003399"/>
                </a:solidFill>
                <a:latin typeface="黑体" panose="02010600030101010101" charset="-122"/>
                <a:ea typeface="黑体" panose="02010600030101010101" charset="-122"/>
              </a:rPr>
              <a:t>张</a:t>
            </a:r>
            <a:r>
              <a:rPr lang="en-US" altLang="zh-CN" sz="6000" b="1">
                <a:solidFill>
                  <a:srgbClr val="003399"/>
                </a:solidFill>
                <a:latin typeface="黑体" panose="02010600030101010101" charset="-122"/>
                <a:ea typeface="黑体" panose="02010600030101010101" charset="-122"/>
              </a:rPr>
              <a:t>ppt</a:t>
            </a:r>
            <a:endParaRPr lang="en-US" altLang="zh-CN" sz="6000" b="1">
              <a:solidFill>
                <a:srgbClr val="003399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72540" y="668655"/>
            <a:ext cx="9098280" cy="341503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endParaRPr lang="zh-CN" altLang="en-US" sz="5400"/>
          </a:p>
          <a:p>
            <a:pPr algn="ctr">
              <a:lnSpc>
                <a:spcPct val="150000"/>
              </a:lnSpc>
            </a:pPr>
            <a:r>
              <a:rPr lang="zh-CN" altLang="en-US" sz="5400" b="1"/>
              <a:t>第一单元 </a:t>
            </a:r>
            <a:endParaRPr lang="zh-CN" altLang="en-US" sz="5400" b="1"/>
          </a:p>
          <a:p>
            <a:pPr>
              <a:lnSpc>
                <a:spcPct val="150000"/>
              </a:lnSpc>
            </a:pPr>
            <a:r>
              <a:rPr lang="zh-CN" altLang="en-US" sz="5400" b="1"/>
              <a:t>中华人民共和国的成立和巩固</a:t>
            </a:r>
            <a:endParaRPr lang="zh-CN" altLang="en-US" sz="5400" b="1"/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555115" y="1332230"/>
            <a:ext cx="2224405" cy="583565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筹建新中国</a:t>
            </a:r>
            <a:endParaRPr lang="zh-CN" altLang="en-US" sz="3200" b="1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630045" y="3004820"/>
            <a:ext cx="263271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新中国的成立</a:t>
            </a:r>
            <a:endParaRPr lang="zh-CN" altLang="en-US" sz="32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70050" y="4595495"/>
            <a:ext cx="263271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西藏和平解放</a:t>
            </a:r>
            <a:endParaRPr lang="zh-CN" altLang="en-US" sz="3200" b="1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009650" y="1579245"/>
            <a:ext cx="43180" cy="331343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1011555" y="1568450"/>
            <a:ext cx="524510" cy="1143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1075055" y="4893310"/>
            <a:ext cx="658495" cy="1079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1011555" y="3291205"/>
            <a:ext cx="658495" cy="1079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95250" y="1410970"/>
            <a:ext cx="675005" cy="41884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3200" b="1">
                <a:solidFill>
                  <a:schemeClr val="tx1"/>
                </a:solidFill>
              </a:rPr>
              <a:t>中华人民共和国成立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579120" y="3291205"/>
            <a:ext cx="658495" cy="1079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3922395" y="1568450"/>
            <a:ext cx="658495" cy="1079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4058920" y="3280410"/>
            <a:ext cx="658495" cy="1079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4262755" y="4881880"/>
            <a:ext cx="658495" cy="1079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4717415" y="1003300"/>
            <a:ext cx="3230880" cy="119888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p>
            <a:r>
              <a:rPr lang="zh-CN" altLang="en-US" sz="2400" b="1"/>
              <a:t>中国人民政治协商会议</a:t>
            </a:r>
            <a:endParaRPr lang="zh-CN" altLang="en-US" sz="2400" b="1"/>
          </a:p>
          <a:p>
            <a:r>
              <a:rPr lang="zh-CN" altLang="en-US" sz="2400" b="1"/>
              <a:t>第一届全体会议召开</a:t>
            </a:r>
            <a:endParaRPr lang="zh-CN" altLang="en-US" sz="2400" b="1"/>
          </a:p>
          <a:p>
            <a:r>
              <a:rPr lang="en-US" altLang="zh-CN" sz="2400" b="1"/>
              <a:t>1949</a:t>
            </a:r>
            <a:r>
              <a:rPr lang="zh-CN" altLang="en-US" sz="2400" b="1"/>
              <a:t>年</a:t>
            </a:r>
            <a:r>
              <a:rPr lang="en-US" altLang="zh-CN" sz="2400" b="1"/>
              <a:t>9</a:t>
            </a:r>
            <a:r>
              <a:rPr lang="zh-CN" altLang="en-US" sz="2400" b="1"/>
              <a:t>月  北平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4797425" y="2747645"/>
            <a:ext cx="3581400" cy="953135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p>
            <a:r>
              <a:rPr lang="zh-CN" sz="2800" b="1"/>
              <a:t>开国大典  北京天安门</a:t>
            </a:r>
            <a:endParaRPr lang="zh-CN" sz="2800" b="1"/>
          </a:p>
          <a:p>
            <a:r>
              <a:rPr lang="en-US" altLang="zh-CN" sz="2800" b="1"/>
              <a:t>1949</a:t>
            </a:r>
            <a:r>
              <a:rPr lang="zh-CN" altLang="en-US" sz="2800" b="1"/>
              <a:t>年</a:t>
            </a:r>
            <a:r>
              <a:rPr lang="en-US" altLang="zh-CN" sz="2800" b="1"/>
              <a:t>10</a:t>
            </a:r>
            <a:r>
              <a:rPr lang="zh-CN" altLang="en-US" sz="2800" b="1"/>
              <a:t>月</a:t>
            </a:r>
            <a:r>
              <a:rPr lang="en-US" altLang="zh-CN" sz="2800" b="1"/>
              <a:t>1</a:t>
            </a:r>
            <a:r>
              <a:rPr lang="zh-CN" altLang="en-US" sz="2800" b="1"/>
              <a:t>日</a:t>
            </a:r>
            <a:endParaRPr lang="zh-CN" altLang="en-US" sz="2800" b="1"/>
          </a:p>
        </p:txBody>
      </p:sp>
      <p:sp>
        <p:nvSpPr>
          <p:cNvPr id="17" name="文本框 16"/>
          <p:cNvSpPr txBox="1"/>
          <p:nvPr/>
        </p:nvSpPr>
        <p:spPr>
          <a:xfrm>
            <a:off x="4797425" y="3945890"/>
            <a:ext cx="2926080" cy="1938020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p>
            <a:r>
              <a:rPr lang="en-US" altLang="zh-CN" sz="2400" b="1"/>
              <a:t>1951</a:t>
            </a:r>
            <a:r>
              <a:rPr lang="zh-CN" altLang="en-US" sz="2400" b="1"/>
              <a:t>年</a:t>
            </a:r>
            <a:endParaRPr lang="zh-CN" altLang="en-US" sz="2400" b="1"/>
          </a:p>
          <a:p>
            <a:r>
              <a:rPr lang="zh-CN" altLang="en-US" sz="2400" b="1"/>
              <a:t>西藏地方政府与中央</a:t>
            </a:r>
            <a:endParaRPr lang="zh-CN" altLang="en-US" sz="2400" b="1"/>
          </a:p>
          <a:p>
            <a:r>
              <a:rPr lang="zh-CN" altLang="en-US" sz="2400" b="1"/>
              <a:t>人民政府达成</a:t>
            </a:r>
            <a:endParaRPr lang="zh-CN" altLang="en-US" sz="2400" b="1"/>
          </a:p>
          <a:p>
            <a:r>
              <a:rPr lang="zh-CN" altLang="en-US" sz="2400" b="1"/>
              <a:t>和平解放西藏的协议</a:t>
            </a:r>
            <a:endParaRPr lang="zh-CN" altLang="en-US" sz="2400" b="1"/>
          </a:p>
          <a:p>
            <a:endParaRPr lang="zh-CN" altLang="en-US" sz="2400" b="1"/>
          </a:p>
        </p:txBody>
      </p:sp>
      <p:sp>
        <p:nvSpPr>
          <p:cNvPr id="18" name="文本框 17"/>
          <p:cNvSpPr txBox="1"/>
          <p:nvPr/>
        </p:nvSpPr>
        <p:spPr>
          <a:xfrm>
            <a:off x="1993900" y="147320"/>
            <a:ext cx="57880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200" b="1">
                <a:solidFill>
                  <a:schemeClr val="tx1"/>
                </a:solidFill>
              </a:rPr>
              <a:t>第</a:t>
            </a:r>
            <a:r>
              <a:rPr lang="en-US" altLang="zh-CN" sz="3200" b="1">
                <a:solidFill>
                  <a:schemeClr val="tx1"/>
                </a:solidFill>
              </a:rPr>
              <a:t>1</a:t>
            </a:r>
            <a:r>
              <a:rPr lang="zh-CN" altLang="en-US" sz="3200" b="1">
                <a:solidFill>
                  <a:schemeClr val="tx1"/>
                </a:solidFill>
              </a:rPr>
              <a:t>课 中华人民共和国成立</a:t>
            </a:r>
            <a:r>
              <a:rPr lang="zh-CN" altLang="en-US">
                <a:solidFill>
                  <a:schemeClr val="tx1"/>
                </a:solidFill>
              </a:rPr>
              <a:t>  </a:t>
            </a:r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8105140" y="1568450"/>
            <a:ext cx="658495" cy="1079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8863965" y="1003300"/>
            <a:ext cx="3230880" cy="119888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p>
            <a:r>
              <a:rPr lang="zh-CN" sz="2400" b="1"/>
              <a:t>初步建立了中国共产党</a:t>
            </a:r>
            <a:endParaRPr lang="zh-CN" sz="2400" b="1"/>
          </a:p>
          <a:p>
            <a:r>
              <a:rPr lang="zh-CN" sz="2400" b="1"/>
              <a:t>领导的多党合作和</a:t>
            </a:r>
            <a:endParaRPr lang="zh-CN" sz="2400" b="1"/>
          </a:p>
          <a:p>
            <a:r>
              <a:rPr lang="zh-CN" sz="2400" b="1"/>
              <a:t>政治协商制度</a:t>
            </a:r>
            <a:endParaRPr lang="zh-CN" sz="2400" b="1"/>
          </a:p>
        </p:txBody>
      </p:sp>
      <p:cxnSp>
        <p:nvCxnSpPr>
          <p:cNvPr id="21" name="直接连接符 20"/>
          <p:cNvCxnSpPr/>
          <p:nvPr/>
        </p:nvCxnSpPr>
        <p:spPr>
          <a:xfrm>
            <a:off x="8378825" y="3269615"/>
            <a:ext cx="658495" cy="1079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8536305" y="4595495"/>
            <a:ext cx="3434080" cy="5835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none" rtlCol="0" anchor="t">
            <a:spAutoFit/>
          </a:bodyPr>
          <a:p>
            <a:r>
              <a:rPr lang="zh-CN" altLang="en-US" sz="3200" b="1">
                <a:sym typeface="+mn-ea"/>
              </a:rPr>
              <a:t>祖国大陆获得统一</a:t>
            </a:r>
            <a:endParaRPr lang="zh-CN" altLang="en-US" sz="3200" b="1">
              <a:sym typeface="+mn-ea"/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7720330" y="4882515"/>
            <a:ext cx="658495" cy="1079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9102090" y="2686050"/>
            <a:ext cx="275399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/>
              <a:t>开辟了中国历史的新纪元，中国人民从此站起来了。</a:t>
            </a:r>
            <a:endParaRPr lang="zh-CN" altLang="en-US" sz="24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20" grpId="0" animBg="1"/>
      <p:bldP spid="25" grpId="0"/>
      <p:bldP spid="22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763645" y="36195"/>
            <a:ext cx="375920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40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第</a:t>
            </a:r>
            <a:r>
              <a:rPr lang="en-US" altLang="zh-CN" sz="40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2</a:t>
            </a:r>
            <a:r>
              <a:rPr lang="zh-CN" altLang="en-US" sz="40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课 抗美援朝</a:t>
            </a:r>
            <a:endParaRPr lang="zh-CN" altLang="en-US" sz="4000" b="1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34975" y="2095500"/>
            <a:ext cx="859790" cy="2336800"/>
          </a:xfrm>
          <a:prstGeom prst="rect">
            <a:avLst/>
          </a:prstGeom>
          <a:solidFill>
            <a:srgbClr val="FFC000"/>
          </a:solidFill>
        </p:spPr>
        <p:txBody>
          <a:bodyPr vert="eaVert" wrap="none" rtlCol="0">
            <a:spAutoFit/>
          </a:bodyPr>
          <a:p>
            <a:r>
              <a:rPr lang="zh-CN" altLang="en-US" sz="4400" b="1">
                <a:solidFill>
                  <a:srgbClr val="FF0000"/>
                </a:solidFill>
                <a:latin typeface="+mj-ea"/>
                <a:ea typeface="+mj-ea"/>
              </a:rPr>
              <a:t>抗美援朝</a:t>
            </a:r>
            <a:endParaRPr lang="zh-CN" altLang="en-US" sz="4400" b="1">
              <a:solidFill>
                <a:srgbClr val="FF0000"/>
              </a:solidFill>
              <a:latin typeface="+mj-ea"/>
              <a:ea typeface="+mj-ea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1130300" y="3164840"/>
            <a:ext cx="658495" cy="1079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 flipH="1">
            <a:off x="1788795" y="1289685"/>
            <a:ext cx="1905" cy="427926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1790700" y="1289685"/>
            <a:ext cx="658495" cy="1079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1788795" y="3175635"/>
            <a:ext cx="658495" cy="1079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1790700" y="5558155"/>
            <a:ext cx="658495" cy="1079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2534920" y="1111250"/>
            <a:ext cx="433070" cy="95313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p>
            <a:r>
              <a:rPr lang="zh-CN" altLang="en-US" sz="2800" b="1"/>
              <a:t>背景</a:t>
            </a:r>
            <a:endParaRPr lang="zh-CN" altLang="en-US" sz="2800" b="1"/>
          </a:p>
        </p:txBody>
      </p:sp>
      <p:sp>
        <p:nvSpPr>
          <p:cNvPr id="11" name="文本框 10"/>
          <p:cNvSpPr txBox="1"/>
          <p:nvPr/>
        </p:nvSpPr>
        <p:spPr>
          <a:xfrm>
            <a:off x="2449195" y="2583180"/>
            <a:ext cx="518160" cy="117348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3200" b="1"/>
              <a:t>过程</a:t>
            </a:r>
            <a:endParaRPr lang="zh-CN" altLang="en-US" sz="3200" b="1"/>
          </a:p>
        </p:txBody>
      </p:sp>
      <p:sp>
        <p:nvSpPr>
          <p:cNvPr id="12" name="文本框 11"/>
          <p:cNvSpPr txBox="1"/>
          <p:nvPr/>
        </p:nvSpPr>
        <p:spPr>
          <a:xfrm>
            <a:off x="2534920" y="5036185"/>
            <a:ext cx="624205" cy="95313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p>
            <a:r>
              <a:rPr lang="zh-CN" altLang="en-US" sz="2800" b="1"/>
              <a:t>意义</a:t>
            </a:r>
            <a:endParaRPr lang="zh-CN" altLang="en-US" sz="2800" b="1"/>
          </a:p>
        </p:txBody>
      </p:sp>
      <p:sp>
        <p:nvSpPr>
          <p:cNvPr id="13" name="文本框 12"/>
          <p:cNvSpPr txBox="1"/>
          <p:nvPr/>
        </p:nvSpPr>
        <p:spPr>
          <a:xfrm>
            <a:off x="3903980" y="880110"/>
            <a:ext cx="5974080" cy="829945"/>
          </a:xfrm>
          <a:prstGeom prst="rect">
            <a:avLst/>
          </a:prstGeom>
          <a:solidFill>
            <a:srgbClr val="00B050"/>
          </a:solidFill>
        </p:spPr>
        <p:txBody>
          <a:bodyPr wrap="none" rtlCol="0">
            <a:spAutoFit/>
          </a:bodyPr>
          <a:p>
            <a:r>
              <a:rPr lang="zh-CN" altLang="en-US" sz="2400"/>
              <a:t>美国的侵略活动严重威胁中国的安全</a:t>
            </a:r>
            <a:endParaRPr lang="zh-CN" altLang="en-US" sz="2400"/>
          </a:p>
          <a:p>
            <a:r>
              <a:rPr lang="zh-CN" altLang="en-US" sz="2400"/>
              <a:t>朝鲜民主主义人民共和国请求中国派兵援助</a:t>
            </a:r>
            <a:endParaRPr lang="zh-CN" altLang="en-US" sz="2400"/>
          </a:p>
        </p:txBody>
      </p:sp>
      <p:sp>
        <p:nvSpPr>
          <p:cNvPr id="14" name="文本框 13"/>
          <p:cNvSpPr txBox="1"/>
          <p:nvPr/>
        </p:nvSpPr>
        <p:spPr>
          <a:xfrm>
            <a:off x="3903980" y="1887855"/>
            <a:ext cx="8014970" cy="319278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p>
            <a:pPr>
              <a:lnSpc>
                <a:spcPct val="120000"/>
              </a:lnSpc>
            </a:pPr>
            <a:r>
              <a:rPr lang="en-US" altLang="zh-CN" sz="2400" b="1">
                <a:sym typeface="+mn-ea"/>
              </a:rPr>
              <a:t>1</a:t>
            </a:r>
            <a:r>
              <a:rPr lang="zh-CN" altLang="en-US" sz="2400" b="1">
                <a:sym typeface="+mn-ea"/>
              </a:rPr>
              <a:t>、</a:t>
            </a:r>
            <a:r>
              <a:rPr lang="en-US" altLang="zh-CN" sz="2400" b="1">
                <a:sym typeface="+mn-ea"/>
              </a:rPr>
              <a:t>1950</a:t>
            </a:r>
            <a:r>
              <a:rPr lang="zh-CN" altLang="en-US" sz="2400" b="1">
                <a:sym typeface="+mn-ea"/>
              </a:rPr>
              <a:t>年</a:t>
            </a:r>
            <a:r>
              <a:rPr lang="en-US" altLang="zh-CN" sz="2400" b="1">
                <a:sym typeface="+mn-ea"/>
              </a:rPr>
              <a:t>10</a:t>
            </a:r>
            <a:r>
              <a:rPr lang="zh-CN" altLang="en-US" sz="2400" b="1">
                <a:sym typeface="+mn-ea"/>
              </a:rPr>
              <a:t>月，彭德怀率领中国人民志愿军入朝作战；</a:t>
            </a:r>
            <a:endParaRPr lang="zh-CN" altLang="en-US" sz="2400" b="1"/>
          </a:p>
          <a:p>
            <a:pPr>
              <a:lnSpc>
                <a:spcPct val="120000"/>
              </a:lnSpc>
            </a:pPr>
            <a:r>
              <a:rPr lang="en-US" altLang="zh-CN" sz="2400" b="1">
                <a:sym typeface="+mn-ea"/>
              </a:rPr>
              <a:t>2</a:t>
            </a:r>
            <a:r>
              <a:rPr lang="zh-CN" altLang="en-US" sz="2400" b="1">
                <a:sym typeface="+mn-ea"/>
              </a:rPr>
              <a:t>、五战五捷，把美国侵略军赶回到</a:t>
            </a:r>
            <a:r>
              <a:rPr lang="en-US" altLang="zh-CN" sz="2400" b="1">
                <a:sym typeface="+mn-ea"/>
              </a:rPr>
              <a:t>“</a:t>
            </a:r>
            <a:r>
              <a:rPr lang="zh-CN" altLang="en-US" sz="2400" b="1">
                <a:sym typeface="+mn-ea"/>
              </a:rPr>
              <a:t>三八线</a:t>
            </a:r>
            <a:r>
              <a:rPr lang="en-US" altLang="zh-CN" sz="2400" b="1">
                <a:sym typeface="+mn-ea"/>
              </a:rPr>
              <a:t>”</a:t>
            </a:r>
            <a:r>
              <a:rPr lang="zh-CN" altLang="en-US" sz="2400" b="1">
                <a:sym typeface="+mn-ea"/>
              </a:rPr>
              <a:t>附近；</a:t>
            </a:r>
            <a:endParaRPr lang="zh-CN" altLang="en-US" sz="2400" b="1"/>
          </a:p>
          <a:p>
            <a:pPr>
              <a:lnSpc>
                <a:spcPct val="120000"/>
              </a:lnSpc>
            </a:pPr>
            <a:r>
              <a:rPr lang="en-US" altLang="zh-CN" sz="2400" b="1">
                <a:sym typeface="+mn-ea"/>
              </a:rPr>
              <a:t>3</a:t>
            </a:r>
            <a:r>
              <a:rPr lang="zh-CN" altLang="en-US" sz="2400" b="1">
                <a:sym typeface="+mn-ea"/>
              </a:rPr>
              <a:t>、战斗英雄：黄继光、邱少云</a:t>
            </a:r>
            <a:endParaRPr lang="zh-CN" altLang="en-US" sz="2400" b="1"/>
          </a:p>
          <a:p>
            <a:pPr>
              <a:lnSpc>
                <a:spcPct val="120000"/>
              </a:lnSpc>
            </a:pPr>
            <a:r>
              <a:rPr lang="en-US" altLang="zh-CN" sz="2400" b="1">
                <a:sym typeface="+mn-ea"/>
              </a:rPr>
              <a:t>4</a:t>
            </a:r>
            <a:r>
              <a:rPr lang="zh-CN" altLang="en-US" sz="2400" b="1">
                <a:sym typeface="+mn-ea"/>
              </a:rPr>
              <a:t>、著名战役：上甘岭战役；</a:t>
            </a:r>
            <a:endParaRPr lang="zh-CN" altLang="en-US" sz="2400" b="1">
              <a:sym typeface="+mn-ea"/>
            </a:endParaRPr>
          </a:p>
          <a:p>
            <a:pPr>
              <a:lnSpc>
                <a:spcPct val="120000"/>
              </a:lnSpc>
            </a:pPr>
            <a:r>
              <a:rPr lang="en-US" altLang="zh-CN" sz="2400" b="1">
                <a:sym typeface="+mn-ea"/>
              </a:rPr>
              <a:t>5</a:t>
            </a:r>
            <a:r>
              <a:rPr lang="zh-CN" altLang="en-US" sz="2400" b="1">
                <a:sym typeface="+mn-ea"/>
              </a:rPr>
              <a:t>、志愿军被誉为</a:t>
            </a:r>
            <a:r>
              <a:rPr lang="en-US" altLang="zh-CN" sz="2400" b="1">
                <a:sym typeface="+mn-ea"/>
              </a:rPr>
              <a:t>“</a:t>
            </a:r>
            <a:r>
              <a:rPr lang="zh-CN" altLang="en-US" sz="2400" b="1">
                <a:sym typeface="+mn-ea"/>
              </a:rPr>
              <a:t>最可爱的人</a:t>
            </a:r>
            <a:r>
              <a:rPr lang="en-US" altLang="zh-CN" sz="2400" b="1">
                <a:sym typeface="+mn-ea"/>
              </a:rPr>
              <a:t>”</a:t>
            </a:r>
            <a:r>
              <a:rPr lang="zh-CN" altLang="en-US" sz="2400" b="1">
                <a:sym typeface="+mn-ea"/>
              </a:rPr>
              <a:t>；</a:t>
            </a:r>
            <a:endParaRPr lang="zh-CN" altLang="en-US" sz="2400" b="1"/>
          </a:p>
          <a:p>
            <a:pPr>
              <a:lnSpc>
                <a:spcPct val="120000"/>
              </a:lnSpc>
            </a:pPr>
            <a:r>
              <a:rPr lang="en-US" altLang="zh-CN" sz="2400" b="1">
                <a:sym typeface="+mn-ea"/>
              </a:rPr>
              <a:t>6</a:t>
            </a:r>
            <a:r>
              <a:rPr lang="zh-CN" altLang="en-US" sz="2400" b="1">
                <a:sym typeface="+mn-ea"/>
              </a:rPr>
              <a:t>、</a:t>
            </a:r>
            <a:r>
              <a:rPr lang="en-US" altLang="zh-CN" sz="2400" b="1">
                <a:sym typeface="+mn-ea"/>
              </a:rPr>
              <a:t>1953</a:t>
            </a:r>
            <a:r>
              <a:rPr lang="zh-CN" altLang="en-US" sz="2400" b="1">
                <a:sym typeface="+mn-ea"/>
              </a:rPr>
              <a:t>年</a:t>
            </a:r>
            <a:r>
              <a:rPr lang="en-US" altLang="zh-CN" sz="2400" b="1">
                <a:sym typeface="+mn-ea"/>
              </a:rPr>
              <a:t>7</a:t>
            </a:r>
            <a:r>
              <a:rPr lang="zh-CN" altLang="en-US" sz="2400" b="1">
                <a:sym typeface="+mn-ea"/>
              </a:rPr>
              <a:t>月，美国被迫在停战协定上签字，中朝人民取得胜利； </a:t>
            </a:r>
            <a:endParaRPr lang="zh-CN" altLang="en-US" sz="2400" b="1"/>
          </a:p>
        </p:txBody>
      </p:sp>
      <p:sp>
        <p:nvSpPr>
          <p:cNvPr id="15" name="文本框 14"/>
          <p:cNvSpPr txBox="1"/>
          <p:nvPr/>
        </p:nvSpPr>
        <p:spPr>
          <a:xfrm>
            <a:off x="4003040" y="5078730"/>
            <a:ext cx="6127750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2400" b="1">
                <a:sym typeface="+mn-ea"/>
              </a:rPr>
              <a:t>为我国积极建设赢得了一个稳定的和平环境，</a:t>
            </a:r>
            <a:endParaRPr lang="zh-CN" altLang="en-US" sz="2400" b="1"/>
          </a:p>
          <a:p>
            <a:pPr>
              <a:lnSpc>
                <a:spcPct val="120000"/>
              </a:lnSpc>
            </a:pPr>
            <a:r>
              <a:rPr lang="zh-CN" altLang="en-US" sz="2400" b="1">
                <a:sym typeface="+mn-ea"/>
              </a:rPr>
              <a:t>大大提高了我国的国际地位。</a:t>
            </a:r>
            <a:endParaRPr lang="zh-CN" altLang="en-US" sz="2400"/>
          </a:p>
        </p:txBody>
      </p:sp>
      <p:cxnSp>
        <p:nvCxnSpPr>
          <p:cNvPr id="6" name="直接连接符 5"/>
          <p:cNvCxnSpPr/>
          <p:nvPr/>
        </p:nvCxnSpPr>
        <p:spPr>
          <a:xfrm>
            <a:off x="3105150" y="1431925"/>
            <a:ext cx="658495" cy="1079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3159125" y="3164840"/>
            <a:ext cx="658495" cy="1079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3245485" y="5568950"/>
            <a:ext cx="658495" cy="1079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  <p:bldP spid="14" grpId="0" bldLvl="0" animBg="1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84295" y="86995"/>
            <a:ext cx="296037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chemeClr val="tx1"/>
                </a:solidFill>
              </a:rPr>
              <a:t>第</a:t>
            </a:r>
            <a:r>
              <a:rPr lang="en-US" altLang="zh-CN" sz="3200" b="1">
                <a:solidFill>
                  <a:schemeClr val="tx1"/>
                </a:solidFill>
              </a:rPr>
              <a:t>3</a:t>
            </a:r>
            <a:r>
              <a:rPr lang="zh-CN" altLang="en-US" sz="3200" b="1">
                <a:solidFill>
                  <a:schemeClr val="tx1"/>
                </a:solidFill>
              </a:rPr>
              <a:t>课 土地改革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7655" y="1579245"/>
            <a:ext cx="798195" cy="21234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p>
            <a:r>
              <a:rPr lang="zh-CN" altLang="en-US" sz="4000" b="1">
                <a:solidFill>
                  <a:srgbClr val="C00000"/>
                </a:solidFill>
              </a:rPr>
              <a:t>土地改革</a:t>
            </a:r>
            <a:endParaRPr lang="zh-CN" altLang="en-US" sz="4000" b="1">
              <a:solidFill>
                <a:srgbClr val="C00000"/>
              </a:soli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1019810" y="2887345"/>
            <a:ext cx="1427480" cy="8255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H="1">
            <a:off x="1725295" y="1346835"/>
            <a:ext cx="16510" cy="3557905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1725295" y="1337945"/>
            <a:ext cx="831215" cy="889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1725295" y="4882515"/>
            <a:ext cx="831215" cy="1397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2656205" y="1019810"/>
            <a:ext cx="113030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/>
              <a:t>原    因</a:t>
            </a:r>
            <a:endParaRPr lang="zh-CN" altLang="en-US" sz="2400" b="1"/>
          </a:p>
        </p:txBody>
      </p:sp>
      <p:sp>
        <p:nvSpPr>
          <p:cNvPr id="10" name="文本框 9"/>
          <p:cNvSpPr txBox="1"/>
          <p:nvPr/>
        </p:nvSpPr>
        <p:spPr>
          <a:xfrm>
            <a:off x="2672715" y="1904365"/>
            <a:ext cx="1706880" cy="23069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/>
              <a:t>土改地区：</a:t>
            </a:r>
            <a:endParaRPr lang="zh-CN" altLang="en-US" sz="2400" b="1"/>
          </a:p>
          <a:p>
            <a:endParaRPr lang="zh-CN" altLang="en-US" sz="2400" b="1"/>
          </a:p>
          <a:p>
            <a:r>
              <a:rPr lang="zh-CN" altLang="en-US" sz="2400" b="1"/>
              <a:t>法律依据：</a:t>
            </a:r>
            <a:endParaRPr lang="zh-CN" altLang="en-US" sz="2400" b="1"/>
          </a:p>
          <a:p>
            <a:endParaRPr lang="zh-CN" altLang="en-US" sz="2400" b="1"/>
          </a:p>
          <a:p>
            <a:endParaRPr lang="zh-CN" altLang="en-US" sz="2400" b="1"/>
          </a:p>
          <a:p>
            <a:r>
              <a:rPr lang="zh-CN" altLang="en-US" sz="2400" b="1"/>
              <a:t>结       果</a:t>
            </a:r>
            <a:endParaRPr lang="zh-CN" altLang="en-US" sz="2400" b="1"/>
          </a:p>
        </p:txBody>
      </p:sp>
      <p:sp>
        <p:nvSpPr>
          <p:cNvPr id="11" name="文本框 10"/>
          <p:cNvSpPr txBox="1"/>
          <p:nvPr/>
        </p:nvSpPr>
        <p:spPr>
          <a:xfrm>
            <a:off x="2707640" y="4570095"/>
            <a:ext cx="160401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/>
              <a:t>意      义：</a:t>
            </a:r>
            <a:endParaRPr lang="zh-CN" altLang="en-US" sz="2400" b="1"/>
          </a:p>
        </p:txBody>
      </p:sp>
      <p:sp>
        <p:nvSpPr>
          <p:cNvPr id="12" name="文本框 11"/>
          <p:cNvSpPr txBox="1"/>
          <p:nvPr/>
        </p:nvSpPr>
        <p:spPr>
          <a:xfrm>
            <a:off x="3884295" y="835025"/>
            <a:ext cx="7760970" cy="82994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zh-CN" altLang="en-US" sz="2400" b="1">
                <a:sym typeface="+mn-ea"/>
              </a:rPr>
              <a:t>封建剥削土地制度严重阻碍农村经济和中国社会的发展。</a:t>
            </a:r>
            <a:endParaRPr lang="zh-CN" altLang="en-US" sz="2400" b="1"/>
          </a:p>
          <a:p>
            <a:r>
              <a:rPr lang="zh-CN" altLang="en-US" sz="2400" b="1">
                <a:sym typeface="+mn-ea"/>
              </a:rPr>
              <a:t>广大农民迫切要求进行土地改革，获得土地。</a:t>
            </a:r>
            <a:endParaRPr lang="zh-CN" altLang="en-US" sz="2400"/>
          </a:p>
        </p:txBody>
      </p:sp>
      <p:sp>
        <p:nvSpPr>
          <p:cNvPr id="13" name="文本框 12"/>
          <p:cNvSpPr txBox="1"/>
          <p:nvPr/>
        </p:nvSpPr>
        <p:spPr>
          <a:xfrm>
            <a:off x="4479925" y="1904365"/>
            <a:ext cx="1402080" cy="460375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p>
            <a:r>
              <a:rPr lang="zh-CN" altLang="en-US" sz="2400" b="1">
                <a:sym typeface="+mn-ea"/>
              </a:rPr>
              <a:t>新解放区</a:t>
            </a:r>
            <a:endParaRPr lang="zh-CN" altLang="en-US" sz="2400" b="1"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379595" y="2364740"/>
            <a:ext cx="685355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>
                <a:solidFill>
                  <a:srgbClr val="7030A0"/>
                </a:solidFill>
                <a:sym typeface="+mn-ea"/>
              </a:rPr>
              <a:t>《中华人民共和国土地改革法》</a:t>
            </a:r>
            <a:r>
              <a:rPr lang="en-US" altLang="zh-CN" sz="2400" b="1">
                <a:solidFill>
                  <a:srgbClr val="7030A0"/>
                </a:solidFill>
                <a:sym typeface="+mn-ea"/>
              </a:rPr>
              <a:t>1950</a:t>
            </a:r>
            <a:r>
              <a:rPr lang="zh-CN" altLang="en-US" sz="2400" b="1">
                <a:solidFill>
                  <a:srgbClr val="7030A0"/>
                </a:solidFill>
                <a:sym typeface="+mn-ea"/>
              </a:rPr>
              <a:t>年</a:t>
            </a:r>
            <a:endParaRPr lang="zh-CN" altLang="en-US" sz="2400" b="1">
              <a:solidFill>
                <a:srgbClr val="7030A0"/>
              </a:solidFill>
              <a:sym typeface="+mn-ea"/>
            </a:endParaRPr>
          </a:p>
          <a:p>
            <a:r>
              <a:rPr lang="zh-CN" altLang="en-US" sz="2400" b="1">
                <a:solidFill>
                  <a:srgbClr val="7030A0"/>
                </a:solidFill>
                <a:sym typeface="+mn-ea"/>
              </a:rPr>
              <a:t>  废除地主阶级封建剥削的土地所有制，实行农民土地所有制</a:t>
            </a:r>
            <a:r>
              <a:rPr lang="zh-CN" altLang="en-US" b="1">
                <a:solidFill>
                  <a:srgbClr val="7030A0"/>
                </a:solidFill>
                <a:sym typeface="+mn-ea"/>
              </a:rPr>
              <a:t>。</a:t>
            </a:r>
            <a:endParaRPr lang="zh-CN" altLang="en-US" b="1">
              <a:solidFill>
                <a:srgbClr val="7030A0"/>
              </a:solidFill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479925" y="3702685"/>
            <a:ext cx="6347460" cy="460375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p>
            <a:r>
              <a:rPr lang="en-US" altLang="zh-CN" sz="2400" b="1">
                <a:sym typeface="+mn-ea"/>
              </a:rPr>
              <a:t>1952</a:t>
            </a:r>
            <a:r>
              <a:rPr lang="zh-CN" altLang="en-US" sz="2400" b="1">
                <a:sym typeface="+mn-ea"/>
              </a:rPr>
              <a:t>年底，全国大陆基本上完成了土地改革。</a:t>
            </a:r>
            <a:endParaRPr lang="zh-CN" altLang="en-US" sz="2400"/>
          </a:p>
        </p:txBody>
      </p:sp>
      <p:sp>
        <p:nvSpPr>
          <p:cNvPr id="16" name="文本框 15"/>
          <p:cNvSpPr txBox="1"/>
          <p:nvPr/>
        </p:nvSpPr>
        <p:spPr>
          <a:xfrm>
            <a:off x="4462780" y="4361815"/>
            <a:ext cx="7115175" cy="2306955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r>
              <a:rPr lang="zh-CN" altLang="en-US" sz="2400" b="1">
                <a:solidFill>
                  <a:srgbClr val="002060"/>
                </a:solidFill>
                <a:sym typeface="+mn-ea"/>
              </a:rPr>
              <a:t>彻底摧毁了我国存在</a:t>
            </a:r>
            <a:r>
              <a:rPr lang="en-US" altLang="zh-CN" sz="2400" b="1">
                <a:solidFill>
                  <a:srgbClr val="002060"/>
                </a:solidFill>
                <a:sym typeface="+mn-ea"/>
              </a:rPr>
              <a:t>2000</a:t>
            </a:r>
            <a:r>
              <a:rPr lang="zh-CN" altLang="en-US" sz="2400" b="1">
                <a:solidFill>
                  <a:srgbClr val="002060"/>
                </a:solidFill>
                <a:sym typeface="+mn-ea"/>
              </a:rPr>
              <a:t>多年的封建土地制度，消灭了地主阶级；</a:t>
            </a:r>
            <a:endParaRPr lang="zh-CN" altLang="en-US" sz="2400" b="1">
              <a:solidFill>
                <a:srgbClr val="002060"/>
              </a:solidFill>
              <a:sym typeface="+mn-ea"/>
            </a:endParaRPr>
          </a:p>
          <a:p>
            <a:r>
              <a:rPr lang="zh-CN" altLang="en-US" sz="2400" b="1">
                <a:solidFill>
                  <a:srgbClr val="002060"/>
                </a:solidFill>
                <a:sym typeface="+mn-ea"/>
              </a:rPr>
              <a:t>农民翻了身，得到了土地，成为土地的主人。</a:t>
            </a:r>
            <a:endParaRPr lang="zh-CN" altLang="en-US" sz="2400" b="1">
              <a:solidFill>
                <a:srgbClr val="002060"/>
              </a:solidFill>
              <a:sym typeface="+mn-ea"/>
            </a:endParaRPr>
          </a:p>
          <a:p>
            <a:r>
              <a:rPr lang="zh-CN" altLang="en-US" sz="2400" b="1">
                <a:solidFill>
                  <a:srgbClr val="002060"/>
                </a:solidFill>
                <a:sym typeface="+mn-ea"/>
              </a:rPr>
              <a:t>人民政权更加巩固，大大解放了农村生产力。农业生产获得迅速恢复和发展，为国家工业化建设准备了条件。</a:t>
            </a:r>
            <a:endParaRPr lang="zh-CN" altLang="en-US" sz="2400" b="1">
              <a:solidFill>
                <a:srgbClr val="002060"/>
              </a:solidFill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697355" y="1310005"/>
            <a:ext cx="8987155" cy="369252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60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第二单元 </a:t>
            </a:r>
            <a:endParaRPr lang="zh-CN" altLang="en-US" sz="6000" b="1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 algn="ctr">
              <a:lnSpc>
                <a:spcPct val="130000"/>
              </a:lnSpc>
            </a:pPr>
            <a:r>
              <a:rPr lang="zh-CN" altLang="en-US" sz="60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社会主义制度的建立</a:t>
            </a:r>
            <a:endParaRPr lang="zh-CN" altLang="en-US" sz="6000" b="1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60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  与社会主义建设的探索</a:t>
            </a:r>
            <a:r>
              <a:rPr lang="zh-CN" altLang="en-US" sz="6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 </a:t>
            </a:r>
            <a:endParaRPr lang="zh-CN" altLang="en-US" sz="6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716405" y="69850"/>
            <a:ext cx="87591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32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第</a:t>
            </a:r>
            <a:r>
              <a:rPr lang="en-US" altLang="zh-CN" sz="32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4</a:t>
            </a:r>
            <a:r>
              <a:rPr lang="zh-CN" altLang="en-US" sz="3200" b="1">
                <a:solidFill>
                  <a:schemeClr val="tx1"/>
                </a:solidFill>
                <a:latin typeface="黑体" panose="02010600030101010101" charset="-122"/>
                <a:ea typeface="黑体" panose="02010600030101010101" charset="-122"/>
              </a:rPr>
              <a:t>课 工业化的起步和人民代表大会制度的确立</a:t>
            </a:r>
            <a:endParaRPr lang="zh-CN" altLang="en-US" sz="3200" b="1">
              <a:solidFill>
                <a:schemeClr val="tx1"/>
              </a:solidFill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93675" y="789940"/>
            <a:ext cx="551815" cy="55778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</a:rPr>
              <a:t>工业化的起步和人民代表大会制度的确立</a:t>
            </a:r>
            <a:endParaRPr lang="zh-CN" altLang="en-US" sz="2400" b="1">
              <a:solidFill>
                <a:srgbClr val="C0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43965" y="958215"/>
            <a:ext cx="1343025" cy="18148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/>
              <a:t>经济</a:t>
            </a:r>
            <a:endParaRPr lang="zh-CN" altLang="en-US" sz="2800" b="1"/>
          </a:p>
          <a:p>
            <a:r>
              <a:rPr lang="zh-CN" altLang="en-US" sz="2800" b="1"/>
              <a:t>建设</a:t>
            </a:r>
            <a:endParaRPr lang="zh-CN" altLang="en-US" sz="2800" b="1"/>
          </a:p>
          <a:p>
            <a:r>
              <a:rPr lang="zh-CN" altLang="en-US" sz="2800" b="1">
                <a:solidFill>
                  <a:srgbClr val="FF0000"/>
                </a:solidFill>
                <a:sym typeface="+mn-ea"/>
              </a:rPr>
              <a:t>一五</a:t>
            </a:r>
            <a:endParaRPr lang="zh-CN" altLang="en-US" sz="2800" b="1">
              <a:solidFill>
                <a:srgbClr val="FF0000"/>
              </a:solidFill>
              <a:sym typeface="+mn-ea"/>
            </a:endParaRPr>
          </a:p>
          <a:p>
            <a:r>
              <a:rPr lang="zh-CN" altLang="en-US" sz="2800" b="1">
                <a:solidFill>
                  <a:srgbClr val="FF0000"/>
                </a:solidFill>
                <a:sym typeface="+mn-ea"/>
              </a:rPr>
              <a:t>计划</a:t>
            </a:r>
            <a:endParaRPr lang="zh-CN" altLang="en-US" sz="2800" b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43965" y="4573905"/>
            <a:ext cx="1212850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/>
              <a:t>政治</a:t>
            </a:r>
            <a:endParaRPr lang="zh-CN" altLang="en-US" sz="2800" b="1"/>
          </a:p>
          <a:p>
            <a:r>
              <a:rPr lang="zh-CN" altLang="en-US" sz="2800" b="1"/>
              <a:t>建设</a:t>
            </a:r>
            <a:endParaRPr lang="zh-CN" altLang="en-US" sz="2800" b="1"/>
          </a:p>
          <a:p>
            <a:r>
              <a:rPr lang="zh-CN" altLang="en-US" sz="2800" b="1">
                <a:solidFill>
                  <a:srgbClr val="FF0000"/>
                </a:solidFill>
              </a:rPr>
              <a:t>一届全国人大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378075" y="789305"/>
            <a:ext cx="1714500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起止时间</a:t>
            </a:r>
            <a:endParaRPr lang="zh-CN" altLang="en-US" sz="2400" b="1"/>
          </a:p>
          <a:p>
            <a:endParaRPr lang="zh-CN" altLang="en-US" sz="2400" b="1"/>
          </a:p>
          <a:p>
            <a:r>
              <a:rPr lang="zh-CN" altLang="en-US" sz="2400" b="1"/>
              <a:t>基本任务  </a:t>
            </a:r>
            <a:endParaRPr lang="zh-CN" altLang="en-US" sz="2400" b="1"/>
          </a:p>
          <a:p>
            <a:endParaRPr lang="zh-CN" altLang="en-US" sz="2400" b="1"/>
          </a:p>
          <a:p>
            <a:r>
              <a:rPr lang="zh-CN" altLang="en-US" sz="2400" b="1"/>
              <a:t>            </a:t>
            </a:r>
            <a:endParaRPr lang="zh-CN" altLang="en-US" sz="2400" b="1"/>
          </a:p>
          <a:p>
            <a:r>
              <a:rPr lang="zh-CN" altLang="en-US" sz="2400" b="1"/>
              <a:t>取得成就</a:t>
            </a:r>
            <a:endParaRPr lang="zh-CN" altLang="en-US" sz="2400" b="1"/>
          </a:p>
          <a:p>
            <a:endParaRPr lang="zh-CN" altLang="en-US" sz="2400" b="1"/>
          </a:p>
          <a:p>
            <a:endParaRPr lang="zh-CN" altLang="en-US" sz="2400" b="1"/>
          </a:p>
          <a:p>
            <a:endParaRPr lang="zh-CN" altLang="en-US" sz="2400" b="1"/>
          </a:p>
          <a:p>
            <a:r>
              <a:rPr lang="zh-CN" altLang="en-US" sz="2400" b="1"/>
              <a:t> 意    义</a:t>
            </a:r>
            <a:endParaRPr lang="zh-CN" altLang="en-US" sz="2400" b="1"/>
          </a:p>
        </p:txBody>
      </p:sp>
      <p:sp>
        <p:nvSpPr>
          <p:cNvPr id="9" name="文本框 8"/>
          <p:cNvSpPr txBox="1"/>
          <p:nvPr/>
        </p:nvSpPr>
        <p:spPr>
          <a:xfrm>
            <a:off x="4142740" y="4727575"/>
            <a:ext cx="5465445" cy="4603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p>
            <a:r>
              <a:rPr lang="zh-CN" altLang="en-US" sz="2400" b="1"/>
              <a:t>第一届全国人民代表大会   </a:t>
            </a:r>
            <a:r>
              <a:rPr lang="en-US" altLang="zh-CN" sz="2400" b="1"/>
              <a:t>1954</a:t>
            </a:r>
            <a:r>
              <a:rPr lang="zh-CN" altLang="en-US" sz="2400" b="1"/>
              <a:t>年</a:t>
            </a:r>
            <a:r>
              <a:rPr lang="en-US" altLang="zh-CN" sz="2400" b="1"/>
              <a:t>9</a:t>
            </a:r>
            <a:r>
              <a:rPr lang="zh-CN" altLang="en-US" sz="2400" b="1"/>
              <a:t>月</a:t>
            </a:r>
            <a:endParaRPr lang="zh-CN" altLang="en-US" sz="2400" b="1"/>
          </a:p>
        </p:txBody>
      </p:sp>
      <p:cxnSp>
        <p:nvCxnSpPr>
          <p:cNvPr id="10" name="直接连接符 9"/>
          <p:cNvCxnSpPr/>
          <p:nvPr/>
        </p:nvCxnSpPr>
        <p:spPr>
          <a:xfrm>
            <a:off x="893445" y="1334770"/>
            <a:ext cx="0" cy="4356735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893445" y="1334770"/>
            <a:ext cx="350520" cy="1079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893445" y="5691505"/>
            <a:ext cx="350520" cy="1079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542925" y="3423920"/>
            <a:ext cx="350520" cy="1079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4276090" y="789940"/>
            <a:ext cx="2741295" cy="4603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none" rtlCol="0" anchor="t">
            <a:spAutoFit/>
          </a:bodyPr>
          <a:p>
            <a:r>
              <a:rPr lang="en-US" altLang="zh-CN" sz="2400" b="1">
                <a:sym typeface="+mn-ea"/>
              </a:rPr>
              <a:t>1953 -----1957</a:t>
            </a:r>
            <a:r>
              <a:rPr lang="zh-CN" altLang="en-US" sz="2400" b="1">
                <a:sym typeface="+mn-ea"/>
              </a:rPr>
              <a:t>年底</a:t>
            </a:r>
            <a:endParaRPr lang="zh-CN" altLang="en-US" sz="2400" b="1"/>
          </a:p>
        </p:txBody>
      </p:sp>
      <p:sp>
        <p:nvSpPr>
          <p:cNvPr id="15" name="文本框 14"/>
          <p:cNvSpPr txBox="1"/>
          <p:nvPr/>
        </p:nvSpPr>
        <p:spPr>
          <a:xfrm>
            <a:off x="4092575" y="1250315"/>
            <a:ext cx="6885940" cy="119888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p>
            <a:r>
              <a:rPr lang="zh-CN" altLang="en-US" sz="2400" b="1">
                <a:sym typeface="+mn-ea"/>
              </a:rPr>
              <a:t>（</a:t>
            </a:r>
            <a:r>
              <a:rPr lang="en-US" altLang="zh-CN" sz="2400" b="1">
                <a:sym typeface="+mn-ea"/>
              </a:rPr>
              <a:t>1</a:t>
            </a:r>
            <a:r>
              <a:rPr lang="zh-CN" altLang="en-US" sz="2400" b="1">
                <a:sym typeface="+mn-ea"/>
              </a:rPr>
              <a:t>）集中力量发展重工业；</a:t>
            </a:r>
            <a:endParaRPr lang="zh-CN" altLang="en-US" sz="2400" b="1"/>
          </a:p>
          <a:p>
            <a:r>
              <a:rPr lang="zh-CN" altLang="en-US" sz="2400" b="1">
                <a:sym typeface="+mn-ea"/>
              </a:rPr>
              <a:t>（</a:t>
            </a:r>
            <a:r>
              <a:rPr lang="en-US" altLang="zh-CN" sz="2400" b="1">
                <a:sym typeface="+mn-ea"/>
              </a:rPr>
              <a:t>2</a:t>
            </a:r>
            <a:r>
              <a:rPr lang="zh-CN" altLang="en-US" sz="2400" b="1">
                <a:sym typeface="+mn-ea"/>
              </a:rPr>
              <a:t>）发展交通运输业、轻工业、农业和商业；</a:t>
            </a:r>
            <a:endParaRPr lang="zh-CN" altLang="en-US" sz="2400" b="1"/>
          </a:p>
          <a:p>
            <a:r>
              <a:rPr lang="zh-CN" altLang="en-US" sz="2400" b="1">
                <a:sym typeface="+mn-ea"/>
              </a:rPr>
              <a:t>（</a:t>
            </a:r>
            <a:r>
              <a:rPr lang="en-US" altLang="zh-CN" sz="2400" b="1">
                <a:sym typeface="+mn-ea"/>
              </a:rPr>
              <a:t>3</a:t>
            </a:r>
            <a:r>
              <a:rPr lang="zh-CN" altLang="en-US" sz="2400" b="1">
                <a:sym typeface="+mn-ea"/>
              </a:rPr>
              <a:t>）相应地培养建设人才。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4124960" y="2449195"/>
            <a:ext cx="7292340" cy="156845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p>
            <a:r>
              <a:rPr lang="zh-CN" altLang="en-US" sz="2400" b="1">
                <a:sym typeface="+mn-ea"/>
              </a:rPr>
              <a:t>鞍山钢铁公司无缝钢管厂等三大工程，长春第 一汽车制造厂、沈阳机床厂和飞机制造厂等建成投产。</a:t>
            </a:r>
            <a:endParaRPr lang="zh-CN" altLang="en-US" sz="2400" b="1">
              <a:sym typeface="+mn-ea"/>
            </a:endParaRPr>
          </a:p>
          <a:p>
            <a:r>
              <a:rPr lang="zh-CN" altLang="en-US" sz="2400" b="1">
                <a:solidFill>
                  <a:srgbClr val="002060"/>
                </a:solidFill>
              </a:rPr>
              <a:t>宝成、鹰厦等铁路建成；川藏、青藏、新藏公路相继通车；武汉长江大桥建成。</a:t>
            </a:r>
            <a:endParaRPr lang="zh-CN" altLang="en-US" sz="2400" b="1">
              <a:solidFill>
                <a:srgbClr val="00206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124960" y="4113530"/>
            <a:ext cx="4754880" cy="460375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p>
            <a:r>
              <a:rPr lang="zh-CN" altLang="en-US" sz="2400" b="1">
                <a:sym typeface="+mn-ea"/>
              </a:rPr>
              <a:t>开始改变了我国工业落后的面貌。</a:t>
            </a:r>
            <a:endParaRPr lang="zh-CN" altLang="en-US" sz="2400" b="1">
              <a:sym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378075" y="4727575"/>
            <a:ext cx="1470660" cy="19380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>
                <a:sym typeface="+mn-ea"/>
              </a:rPr>
              <a:t> </a:t>
            </a:r>
            <a:r>
              <a:rPr lang="zh-CN" altLang="en-US" sz="2400" b="1">
                <a:sym typeface="+mn-ea"/>
              </a:rPr>
              <a:t>重大会议</a:t>
            </a:r>
            <a:endParaRPr lang="zh-CN" altLang="en-US" sz="2400" b="1">
              <a:sym typeface="+mn-ea"/>
            </a:endParaRPr>
          </a:p>
          <a:p>
            <a:endParaRPr lang="zh-CN" altLang="en-US" sz="2400" b="1"/>
          </a:p>
          <a:p>
            <a:r>
              <a:rPr lang="zh-CN" altLang="en-US" sz="2400" b="1"/>
              <a:t>根本大法</a:t>
            </a:r>
            <a:endParaRPr lang="zh-CN" altLang="en-US" sz="2400" b="1"/>
          </a:p>
          <a:p>
            <a:endParaRPr lang="zh-CN" altLang="en-US" sz="2400" b="1"/>
          </a:p>
          <a:p>
            <a:r>
              <a:rPr lang="zh-CN" altLang="en-US" sz="2400" b="1"/>
              <a:t>政治制度</a:t>
            </a:r>
            <a:endParaRPr lang="zh-CN" altLang="en-US" sz="2400" b="1"/>
          </a:p>
        </p:txBody>
      </p:sp>
      <p:sp>
        <p:nvSpPr>
          <p:cNvPr id="19" name="文本框 18"/>
          <p:cNvSpPr txBox="1"/>
          <p:nvPr/>
        </p:nvSpPr>
        <p:spPr>
          <a:xfrm>
            <a:off x="4142740" y="5466080"/>
            <a:ext cx="8412480" cy="460375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t">
            <a:spAutoFit/>
          </a:bodyPr>
          <a:p>
            <a:r>
              <a:rPr lang="zh-CN" altLang="en-US" sz="2400" b="1">
                <a:sym typeface="+mn-ea"/>
              </a:rPr>
              <a:t>《中华人民共和国宪法》这是我国第一部社会主义类型的宪法</a:t>
            </a:r>
            <a:endParaRPr lang="zh-CN" altLang="en-US" sz="2400" b="1">
              <a:sym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276090" y="6205220"/>
            <a:ext cx="7802880" cy="460375"/>
          </a:xfrm>
          <a:prstGeom prst="rect">
            <a:avLst/>
          </a:prstGeom>
          <a:solidFill>
            <a:srgbClr val="0070C0"/>
          </a:solidFill>
        </p:spPr>
        <p:txBody>
          <a:bodyPr wrap="none" rtlCol="0" anchor="t">
            <a:spAutoFit/>
          </a:bodyPr>
          <a:p>
            <a:r>
              <a:rPr lang="zh-CN" altLang="en-US" sz="2400" b="1">
                <a:sym typeface="+mn-ea"/>
              </a:rPr>
              <a:t>确立人民代表大会制度，奠定社会主义民主政治的基础。</a:t>
            </a:r>
            <a:endParaRPr lang="zh-CN" altLang="en-US" sz="2400" b="1"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5" grpId="0" bldLvl="0" animBg="1"/>
      <p:bldP spid="16" grpId="0" animBg="1"/>
      <p:bldP spid="17" grpId="0" bldLvl="0" animBg="1"/>
      <p:bldP spid="9" grpId="0" bldLvl="0" animBg="1"/>
      <p:bldP spid="19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695065" y="38735"/>
            <a:ext cx="3398520" cy="6451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r>
              <a:rPr lang="zh-CN" altLang="en-US" sz="3600" b="1">
                <a:solidFill>
                  <a:schemeClr val="accent4"/>
                </a:solidFill>
                <a:effectLst/>
                <a:latin typeface="黑体" panose="02010600030101010101" charset="-122"/>
                <a:ea typeface="黑体" panose="02010600030101010101" charset="-122"/>
              </a:rPr>
              <a:t>第</a:t>
            </a:r>
            <a:r>
              <a:rPr lang="en-US" altLang="zh-CN" sz="3600" b="1">
                <a:solidFill>
                  <a:schemeClr val="accent4"/>
                </a:solidFill>
                <a:effectLst/>
                <a:latin typeface="黑体" panose="02010600030101010101" charset="-122"/>
                <a:ea typeface="黑体" panose="02010600030101010101" charset="-122"/>
              </a:rPr>
              <a:t>5</a:t>
            </a:r>
            <a:r>
              <a:rPr lang="zh-CN" altLang="en-US" sz="3600" b="1">
                <a:solidFill>
                  <a:schemeClr val="accent4"/>
                </a:solidFill>
                <a:effectLst/>
                <a:latin typeface="黑体" panose="02010600030101010101" charset="-122"/>
                <a:ea typeface="黑体" panose="02010600030101010101" charset="-122"/>
              </a:rPr>
              <a:t>课 三大改造</a:t>
            </a:r>
            <a:endParaRPr lang="zh-CN" altLang="en-US" sz="3600" b="1">
              <a:solidFill>
                <a:schemeClr val="accent4"/>
              </a:solidFill>
              <a:effectLst/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3665" y="2570480"/>
            <a:ext cx="675005" cy="171704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eaVert" wrap="none" rtlCol="0">
            <a:spAutoFit/>
          </a:bodyPr>
          <a:p>
            <a:r>
              <a:rPr lang="zh-CN" altLang="en-US" sz="3200" b="1">
                <a:solidFill>
                  <a:srgbClr val="C00000"/>
                </a:solidFill>
              </a:rPr>
              <a:t>三大改造</a:t>
            </a:r>
            <a:endParaRPr lang="zh-CN" altLang="en-US" sz="3200" b="1">
              <a:solidFill>
                <a:srgbClr val="C0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19505" y="850900"/>
            <a:ext cx="19329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改造内容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229485" y="2737485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 rot="10800000" flipV="1">
            <a:off x="1162685" y="1963420"/>
            <a:ext cx="19951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改造方式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289300" y="850900"/>
            <a:ext cx="1699895" cy="52197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2800" b="1"/>
              <a:t>农   业</a:t>
            </a:r>
            <a:endParaRPr lang="zh-CN" altLang="en-US" sz="2800" b="1"/>
          </a:p>
        </p:txBody>
      </p:sp>
      <p:sp>
        <p:nvSpPr>
          <p:cNvPr id="12" name="文本框 11"/>
          <p:cNvSpPr txBox="1"/>
          <p:nvPr/>
        </p:nvSpPr>
        <p:spPr>
          <a:xfrm>
            <a:off x="5360670" y="850900"/>
            <a:ext cx="1631315" cy="5835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200" b="1"/>
              <a:t>手工业</a:t>
            </a:r>
            <a:endParaRPr lang="zh-CN" altLang="en-US" sz="3200" b="1"/>
          </a:p>
        </p:txBody>
      </p:sp>
      <p:sp>
        <p:nvSpPr>
          <p:cNvPr id="13" name="文本框 12"/>
          <p:cNvSpPr txBox="1"/>
          <p:nvPr/>
        </p:nvSpPr>
        <p:spPr>
          <a:xfrm>
            <a:off x="7496810" y="881380"/>
            <a:ext cx="3542665" cy="52197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2800" b="1"/>
              <a:t>资本主义工商业</a:t>
            </a:r>
            <a:endParaRPr lang="zh-CN" altLang="en-US" sz="2800" b="1"/>
          </a:p>
        </p:txBody>
      </p:sp>
      <p:sp>
        <p:nvSpPr>
          <p:cNvPr id="14" name="文本框 13"/>
          <p:cNvSpPr txBox="1"/>
          <p:nvPr/>
        </p:nvSpPr>
        <p:spPr>
          <a:xfrm>
            <a:off x="3957955" y="2049145"/>
            <a:ext cx="3324225" cy="5835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3200" b="1"/>
              <a:t>建立生产合作社</a:t>
            </a:r>
            <a:endParaRPr lang="zh-CN" altLang="en-US" sz="3200" b="1"/>
          </a:p>
        </p:txBody>
      </p:sp>
      <p:sp>
        <p:nvSpPr>
          <p:cNvPr id="16" name="文本框 15"/>
          <p:cNvSpPr txBox="1"/>
          <p:nvPr/>
        </p:nvSpPr>
        <p:spPr>
          <a:xfrm>
            <a:off x="8028305" y="2062480"/>
            <a:ext cx="2062480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2800" b="1"/>
              <a:t>公私合营</a:t>
            </a:r>
            <a:endParaRPr lang="zh-CN" altLang="en-US" sz="2800" b="1"/>
          </a:p>
        </p:txBody>
      </p:sp>
      <p:sp>
        <p:nvSpPr>
          <p:cNvPr id="17" name="文本框 16"/>
          <p:cNvSpPr txBox="1"/>
          <p:nvPr/>
        </p:nvSpPr>
        <p:spPr>
          <a:xfrm rot="10800000" flipV="1">
            <a:off x="1374140" y="4024630"/>
            <a:ext cx="19951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完成时间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 rot="10800000" flipV="1">
            <a:off x="1387475" y="4912360"/>
            <a:ext cx="19951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意     义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 rot="10800000" flipV="1">
            <a:off x="4150360" y="3931920"/>
            <a:ext cx="3346450" cy="583565"/>
          </a:xfrm>
          <a:prstGeom prst="rect">
            <a:avLst/>
          </a:prstGeom>
          <a:blipFill>
            <a:blip r:embed="rId1"/>
          </a:blipFill>
        </p:spPr>
        <p:txBody>
          <a:bodyPr wrap="square" rtlCol="0">
            <a:spAutoFit/>
          </a:bodyPr>
          <a:p>
            <a:r>
              <a:rPr lang="en-US" altLang="zh-CN" sz="32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1956</a:t>
            </a:r>
            <a:r>
              <a:rPr lang="zh-CN" altLang="en-US" sz="32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年底</a:t>
            </a:r>
            <a:endParaRPr lang="zh-CN" altLang="en-US" sz="3200" b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 rot="10800000" flipV="1">
            <a:off x="1255395" y="3136900"/>
            <a:ext cx="22586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改造的实质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cxnSp>
        <p:nvCxnSpPr>
          <p:cNvPr id="23" name="直接连接符 22"/>
          <p:cNvCxnSpPr/>
          <p:nvPr/>
        </p:nvCxnSpPr>
        <p:spPr>
          <a:xfrm flipH="1">
            <a:off x="916305" y="2400300"/>
            <a:ext cx="339090" cy="104267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 flipH="1">
            <a:off x="801370" y="1520190"/>
            <a:ext cx="229235" cy="105029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 flipV="1">
            <a:off x="916305" y="3442970"/>
            <a:ext cx="330835" cy="1079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直接连接符 26"/>
          <p:cNvCxnSpPr>
            <a:endCxn id="17" idx="3"/>
          </p:cNvCxnSpPr>
          <p:nvPr/>
        </p:nvCxnSpPr>
        <p:spPr>
          <a:xfrm>
            <a:off x="916305" y="3336290"/>
            <a:ext cx="457835" cy="98044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直接连接符 27"/>
          <p:cNvCxnSpPr>
            <a:endCxn id="18" idx="3"/>
          </p:cNvCxnSpPr>
          <p:nvPr/>
        </p:nvCxnSpPr>
        <p:spPr>
          <a:xfrm>
            <a:off x="788670" y="4252595"/>
            <a:ext cx="598805" cy="95186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/>
          <p:nvPr/>
        </p:nvCxnSpPr>
        <p:spPr>
          <a:xfrm>
            <a:off x="3818890" y="1372870"/>
            <a:ext cx="614045" cy="59055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直接箭头连接符 29"/>
          <p:cNvCxnSpPr/>
          <p:nvPr/>
        </p:nvCxnSpPr>
        <p:spPr>
          <a:xfrm flipH="1">
            <a:off x="5509895" y="1370965"/>
            <a:ext cx="525145" cy="691515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 rot="10800000" flipV="1">
            <a:off x="4149725" y="3136900"/>
            <a:ext cx="68002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tx1"/>
                </a:solidFill>
              </a:rPr>
              <a:t>把生产资料私有制转变为社会主义公有制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cxnSp>
        <p:nvCxnSpPr>
          <p:cNvPr id="32" name="直接箭头连接符 31"/>
          <p:cNvCxnSpPr/>
          <p:nvPr/>
        </p:nvCxnSpPr>
        <p:spPr>
          <a:xfrm>
            <a:off x="8830310" y="1336675"/>
            <a:ext cx="24765" cy="572135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/>
          <p:nvPr/>
        </p:nvCxnSpPr>
        <p:spPr>
          <a:xfrm>
            <a:off x="3042920" y="2249170"/>
            <a:ext cx="766445" cy="1270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直接箭头连接符 33"/>
          <p:cNvCxnSpPr/>
          <p:nvPr/>
        </p:nvCxnSpPr>
        <p:spPr>
          <a:xfrm>
            <a:off x="3289300" y="3422650"/>
            <a:ext cx="766445" cy="1270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直接箭头连接符 34"/>
          <p:cNvCxnSpPr/>
          <p:nvPr/>
        </p:nvCxnSpPr>
        <p:spPr>
          <a:xfrm>
            <a:off x="3191510" y="4316730"/>
            <a:ext cx="766445" cy="1270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 rot="10800000" flipV="1">
            <a:off x="3514090" y="4789170"/>
            <a:ext cx="8248650" cy="829945"/>
          </a:xfrm>
          <a:prstGeom prst="rect">
            <a:avLst/>
          </a:prstGeom>
          <a:blipFill>
            <a:blip r:embed="rId2"/>
          </a:blipFill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</a:rPr>
              <a:t>实现了生产资料私有制向社会主义公有制的转变，社会主义基本制度建立起来，我国进入社会主义初级阶段</a:t>
            </a:r>
            <a:endParaRPr lang="zh-CN" altLang="en-US" sz="2400" b="1">
              <a:solidFill>
                <a:schemeClr val="tx1"/>
              </a:solidFill>
            </a:endParaRPr>
          </a:p>
        </p:txBody>
      </p:sp>
      <p:cxnSp>
        <p:nvCxnSpPr>
          <p:cNvPr id="37" name="直接箭头连接符 36"/>
          <p:cNvCxnSpPr/>
          <p:nvPr/>
        </p:nvCxnSpPr>
        <p:spPr>
          <a:xfrm>
            <a:off x="2747645" y="5208905"/>
            <a:ext cx="766445" cy="1270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8" name="文本框 37"/>
          <p:cNvSpPr txBox="1"/>
          <p:nvPr/>
        </p:nvSpPr>
        <p:spPr>
          <a:xfrm rot="10800000" flipV="1">
            <a:off x="1374140" y="5746115"/>
            <a:ext cx="19951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局限或不足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cxnSp>
        <p:nvCxnSpPr>
          <p:cNvPr id="39" name="直接连接符 38"/>
          <p:cNvCxnSpPr>
            <a:endCxn id="38" idx="3"/>
          </p:cNvCxnSpPr>
          <p:nvPr/>
        </p:nvCxnSpPr>
        <p:spPr>
          <a:xfrm>
            <a:off x="418465" y="4414520"/>
            <a:ext cx="955675" cy="159258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0" name="文本框 39"/>
          <p:cNvSpPr txBox="1"/>
          <p:nvPr/>
        </p:nvSpPr>
        <p:spPr>
          <a:xfrm rot="10800000" flipV="1">
            <a:off x="3695065" y="5746115"/>
            <a:ext cx="5597525" cy="521970"/>
          </a:xfrm>
          <a:prstGeom prst="rect">
            <a:avLst/>
          </a:prstGeom>
          <a:blipFill>
            <a:blip r:embed="rId3"/>
          </a:blipFill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chemeClr val="tx1"/>
                </a:solidFill>
              </a:rPr>
              <a:t>要求过急、工作过粗、改变过快</a:t>
            </a:r>
            <a:endParaRPr lang="zh-CN" altLang="en-US" sz="2800" b="1">
              <a:solidFill>
                <a:schemeClr val="tx1"/>
              </a:solidFill>
            </a:endParaRPr>
          </a:p>
        </p:txBody>
      </p:sp>
      <p:cxnSp>
        <p:nvCxnSpPr>
          <p:cNvPr id="41" name="直接箭头连接符 40"/>
          <p:cNvCxnSpPr>
            <a:endCxn id="40" idx="3"/>
          </p:cNvCxnSpPr>
          <p:nvPr/>
        </p:nvCxnSpPr>
        <p:spPr>
          <a:xfrm>
            <a:off x="3289300" y="6007100"/>
            <a:ext cx="405765" cy="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2" grpId="0" bldLvl="0" animBg="1"/>
      <p:bldP spid="13" grpId="0" bldLvl="0" animBg="1"/>
      <p:bldP spid="14" grpId="0" bldLvl="0" animBg="1"/>
      <p:bldP spid="16" grpId="0" bldLvl="0" animBg="1"/>
      <p:bldP spid="31" grpId="0"/>
      <p:bldP spid="19" grpId="0" bldLvl="0" animBg="1"/>
      <p:bldP spid="36" grpId="0" bldLvl="0" animBg="1"/>
      <p:bldP spid="40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038600" y="76835"/>
            <a:ext cx="395859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/>
              <a:t>第</a:t>
            </a:r>
            <a:r>
              <a:rPr lang="en-US" altLang="zh-CN" sz="2400" b="1"/>
              <a:t>6</a:t>
            </a:r>
            <a:r>
              <a:rPr lang="zh-CN" altLang="en-US" sz="2400" b="1"/>
              <a:t>课   艰辛探索与建设成就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270510" y="1641475"/>
            <a:ext cx="551815" cy="29927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2400" b="1"/>
              <a:t>艰辛探索与建设成就</a:t>
            </a:r>
            <a:endParaRPr lang="zh-CN" altLang="en-US" sz="2400" b="1"/>
          </a:p>
        </p:txBody>
      </p:sp>
      <p:sp>
        <p:nvSpPr>
          <p:cNvPr id="4" name="文本框 3"/>
          <p:cNvSpPr txBox="1"/>
          <p:nvPr/>
        </p:nvSpPr>
        <p:spPr>
          <a:xfrm>
            <a:off x="1054100" y="2696210"/>
            <a:ext cx="41021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曲折与失误</a:t>
            </a:r>
            <a:endParaRPr lang="zh-CN" altLang="en-US" sz="2400" b="1"/>
          </a:p>
        </p:txBody>
      </p:sp>
      <p:sp>
        <p:nvSpPr>
          <p:cNvPr id="7" name="文本框 6"/>
          <p:cNvSpPr txBox="1"/>
          <p:nvPr/>
        </p:nvSpPr>
        <p:spPr>
          <a:xfrm>
            <a:off x="2331720" y="1293495"/>
            <a:ext cx="1407160" cy="460375"/>
          </a:xfrm>
          <a:prstGeom prst="rect">
            <a:avLst/>
          </a:prstGeom>
          <a:solidFill>
            <a:schemeClr val="accent1"/>
          </a:solidFill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中共八大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331720" y="2378075"/>
            <a:ext cx="170688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/>
              <a:t>社会主义</a:t>
            </a:r>
            <a:endParaRPr lang="zh-CN" altLang="en-US" sz="2400" b="1"/>
          </a:p>
          <a:p>
            <a:r>
              <a:rPr lang="zh-CN" altLang="en-US" sz="2400" b="1"/>
              <a:t>建设总路线</a:t>
            </a:r>
            <a:endParaRPr lang="zh-CN" altLang="en-US" sz="2400" b="1"/>
          </a:p>
        </p:txBody>
      </p:sp>
      <p:sp>
        <p:nvSpPr>
          <p:cNvPr id="10" name="文本框 9"/>
          <p:cNvSpPr txBox="1"/>
          <p:nvPr/>
        </p:nvSpPr>
        <p:spPr>
          <a:xfrm>
            <a:off x="2331720" y="3804285"/>
            <a:ext cx="1402080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/>
              <a:t>大跃进和</a:t>
            </a:r>
            <a:endParaRPr lang="zh-CN" altLang="en-US" sz="2400" b="1"/>
          </a:p>
          <a:p>
            <a:r>
              <a:rPr lang="zh-CN" altLang="en-US" sz="2400" b="1"/>
              <a:t>人民公社</a:t>
            </a:r>
            <a:endParaRPr lang="zh-CN" altLang="en-US" sz="2400" b="1"/>
          </a:p>
          <a:p>
            <a:r>
              <a:rPr lang="zh-CN" altLang="en-US" sz="2400" b="1"/>
              <a:t>化运动</a:t>
            </a:r>
            <a:endParaRPr lang="zh-CN" altLang="en-US" sz="2400" b="1"/>
          </a:p>
        </p:txBody>
      </p:sp>
      <p:sp>
        <p:nvSpPr>
          <p:cNvPr id="11" name="文本框 10"/>
          <p:cNvSpPr txBox="1"/>
          <p:nvPr/>
        </p:nvSpPr>
        <p:spPr>
          <a:xfrm>
            <a:off x="1874520" y="5747385"/>
            <a:ext cx="23164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/>
              <a:t>国民经济的调整</a:t>
            </a:r>
            <a:endParaRPr lang="zh-CN" altLang="en-US" sz="2400" b="1"/>
          </a:p>
        </p:txBody>
      </p:sp>
      <p:sp>
        <p:nvSpPr>
          <p:cNvPr id="13" name="文本框 12"/>
          <p:cNvSpPr txBox="1"/>
          <p:nvPr/>
        </p:nvSpPr>
        <p:spPr>
          <a:xfrm>
            <a:off x="4471670" y="698500"/>
            <a:ext cx="1091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时间：</a:t>
            </a:r>
            <a:endParaRPr lang="zh-CN" altLang="en-US" sz="2400" b="1"/>
          </a:p>
          <a:p>
            <a:r>
              <a:rPr lang="zh-CN" altLang="en-US" sz="2400" b="1"/>
              <a:t>内容：</a:t>
            </a:r>
            <a:endParaRPr lang="zh-CN" altLang="en-US" sz="2400" b="1"/>
          </a:p>
        </p:txBody>
      </p:sp>
      <p:sp>
        <p:nvSpPr>
          <p:cNvPr id="14" name="文本框 13"/>
          <p:cNvSpPr txBox="1"/>
          <p:nvPr/>
        </p:nvSpPr>
        <p:spPr>
          <a:xfrm>
            <a:off x="4385310" y="2193290"/>
            <a:ext cx="1097280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/>
              <a:t>时间：</a:t>
            </a:r>
            <a:endParaRPr lang="zh-CN" altLang="en-US" sz="2400" b="1"/>
          </a:p>
          <a:p>
            <a:r>
              <a:rPr lang="zh-CN" altLang="en-US" sz="2400" b="1"/>
              <a:t>会议：</a:t>
            </a:r>
            <a:endParaRPr lang="zh-CN" altLang="en-US" sz="2400" b="1"/>
          </a:p>
          <a:p>
            <a:r>
              <a:rPr lang="zh-CN" altLang="en-US" sz="2400" b="1"/>
              <a:t>内容：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4648200" y="3804285"/>
            <a:ext cx="109664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时间：</a:t>
            </a:r>
            <a:endParaRPr lang="zh-CN" altLang="en-US" sz="2400" b="1"/>
          </a:p>
          <a:p>
            <a:r>
              <a:rPr lang="zh-CN" altLang="en-US" sz="2400" b="1"/>
              <a:t>评价：</a:t>
            </a:r>
            <a:endParaRPr lang="zh-CN" altLang="en-US" sz="2400" b="1"/>
          </a:p>
        </p:txBody>
      </p:sp>
      <p:sp>
        <p:nvSpPr>
          <p:cNvPr id="17" name="文本框 16"/>
          <p:cNvSpPr txBox="1"/>
          <p:nvPr/>
        </p:nvSpPr>
        <p:spPr>
          <a:xfrm>
            <a:off x="4648200" y="5497195"/>
            <a:ext cx="944880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60000"/>
              </a:lnSpc>
            </a:pPr>
            <a:r>
              <a:rPr lang="zh-CN" altLang="en-US" sz="2000" b="1"/>
              <a:t>背景：</a:t>
            </a:r>
            <a:endParaRPr lang="zh-CN" altLang="en-US" sz="2000" b="1"/>
          </a:p>
          <a:p>
            <a:pPr>
              <a:lnSpc>
                <a:spcPct val="60000"/>
              </a:lnSpc>
            </a:pPr>
            <a:endParaRPr lang="zh-CN" altLang="en-US" sz="2000" b="1"/>
          </a:p>
          <a:p>
            <a:pPr>
              <a:lnSpc>
                <a:spcPct val="60000"/>
              </a:lnSpc>
            </a:pPr>
            <a:endParaRPr lang="zh-CN" altLang="en-US" sz="2000" b="1"/>
          </a:p>
          <a:p>
            <a:pPr>
              <a:lnSpc>
                <a:spcPct val="60000"/>
              </a:lnSpc>
            </a:pPr>
            <a:r>
              <a:rPr lang="zh-CN" altLang="en-US" sz="2000" b="1"/>
              <a:t>措施：</a:t>
            </a:r>
            <a:endParaRPr lang="zh-CN" altLang="en-US" sz="2000" b="1"/>
          </a:p>
          <a:p>
            <a:pPr>
              <a:lnSpc>
                <a:spcPct val="60000"/>
              </a:lnSpc>
            </a:pPr>
            <a:endParaRPr lang="zh-CN" altLang="en-US" sz="2000" b="1"/>
          </a:p>
          <a:p>
            <a:pPr>
              <a:lnSpc>
                <a:spcPct val="60000"/>
              </a:lnSpc>
            </a:pPr>
            <a:r>
              <a:rPr lang="zh-CN" altLang="en-US" sz="2000" b="1"/>
              <a:t>成效：</a:t>
            </a:r>
            <a:endParaRPr lang="zh-CN" altLang="en-US" sz="2000" b="1"/>
          </a:p>
        </p:txBody>
      </p:sp>
      <p:sp>
        <p:nvSpPr>
          <p:cNvPr id="18" name="文本框 17"/>
          <p:cNvSpPr txBox="1"/>
          <p:nvPr/>
        </p:nvSpPr>
        <p:spPr>
          <a:xfrm>
            <a:off x="5563235" y="3804285"/>
            <a:ext cx="5006340" cy="1568450"/>
          </a:xfrm>
          <a:prstGeom prst="rect">
            <a:avLst/>
          </a:prstGeom>
          <a:blipFill>
            <a:blip r:embed="rId1"/>
          </a:blipFill>
        </p:spPr>
        <p:txBody>
          <a:bodyPr wrap="square" rtlCol="0" anchor="t">
            <a:spAutoFit/>
          </a:bodyPr>
          <a:p>
            <a:r>
              <a:rPr lang="en-US" altLang="zh-CN" sz="2400" b="1">
                <a:sym typeface="+mn-ea"/>
              </a:rPr>
              <a:t>1958</a:t>
            </a:r>
            <a:r>
              <a:rPr lang="zh-CN" altLang="en-US" sz="2400" b="1">
                <a:sym typeface="+mn-ea"/>
              </a:rPr>
              <a:t>年掀起  </a:t>
            </a:r>
            <a:endParaRPr lang="zh-CN" altLang="en-US" sz="2400" b="1">
              <a:sym typeface="+mn-ea"/>
            </a:endParaRPr>
          </a:p>
          <a:p>
            <a:r>
              <a:rPr lang="zh-CN" altLang="en-US" sz="2400" b="1">
                <a:sym typeface="+mn-ea"/>
              </a:rPr>
              <a:t>反映了人民群众迫切要求改变我国</a:t>
            </a:r>
            <a:endParaRPr lang="zh-CN" altLang="en-US" sz="2400" b="1"/>
          </a:p>
          <a:p>
            <a:r>
              <a:rPr lang="zh-CN" altLang="en-US" sz="2400" b="1">
                <a:sym typeface="+mn-ea"/>
              </a:rPr>
              <a:t>工业落后状况的愿望，但急于求成，忽视了客观经济规律。</a:t>
            </a:r>
            <a:endParaRPr lang="zh-CN" altLang="en-US" sz="2400" b="1"/>
          </a:p>
        </p:txBody>
      </p:sp>
      <p:sp>
        <p:nvSpPr>
          <p:cNvPr id="19" name="文本框 18"/>
          <p:cNvSpPr txBox="1"/>
          <p:nvPr/>
        </p:nvSpPr>
        <p:spPr>
          <a:xfrm>
            <a:off x="5612130" y="2099310"/>
            <a:ext cx="5866130" cy="1568450"/>
          </a:xfrm>
          <a:prstGeom prst="rect">
            <a:avLst/>
          </a:prstGeom>
          <a:solidFill>
            <a:srgbClr val="00B0F0"/>
          </a:solidFill>
        </p:spPr>
        <p:txBody>
          <a:bodyPr wrap="square" rtlCol="0" anchor="t">
            <a:spAutoFit/>
          </a:bodyPr>
          <a:p>
            <a:r>
              <a:rPr lang="en-US" altLang="zh-CN" sz="2400" b="1">
                <a:sym typeface="+mn-ea"/>
              </a:rPr>
              <a:t>1958</a:t>
            </a:r>
            <a:r>
              <a:rPr lang="zh-CN" altLang="en-US" sz="2400" b="1">
                <a:sym typeface="+mn-ea"/>
              </a:rPr>
              <a:t>年 </a:t>
            </a:r>
            <a:endParaRPr lang="zh-CN" altLang="en-US" sz="2400" b="1">
              <a:sym typeface="+mn-ea"/>
            </a:endParaRPr>
          </a:p>
          <a:p>
            <a:r>
              <a:rPr lang="zh-CN" altLang="en-US" sz="2400" b="1">
                <a:sym typeface="+mn-ea"/>
              </a:rPr>
              <a:t>中共八大二次会议提出</a:t>
            </a:r>
            <a:endParaRPr lang="zh-CN" altLang="en-US" sz="2400" b="1"/>
          </a:p>
          <a:p>
            <a:r>
              <a:rPr lang="zh-CN" altLang="en-US" sz="2400" b="1">
                <a:sym typeface="+mn-ea"/>
              </a:rPr>
              <a:t>鼓足干劲、力争上游、多快好省地建设社会主义</a:t>
            </a:r>
            <a:endParaRPr lang="zh-CN" altLang="en-US" sz="2400" b="1"/>
          </a:p>
        </p:txBody>
      </p:sp>
      <p:sp>
        <p:nvSpPr>
          <p:cNvPr id="20" name="文本框 19"/>
          <p:cNvSpPr txBox="1"/>
          <p:nvPr/>
        </p:nvSpPr>
        <p:spPr>
          <a:xfrm>
            <a:off x="5593080" y="5435600"/>
            <a:ext cx="5974080" cy="132207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p>
            <a:r>
              <a:rPr lang="zh-CN" sz="2000" b="1">
                <a:sym typeface="+mn-ea"/>
              </a:rPr>
              <a:t>大跃进和人民公社化运动加上自然灾害严重等因素，使国民经济发生严重困难。</a:t>
            </a:r>
            <a:endParaRPr lang="zh-CN" sz="2000" b="1">
              <a:sym typeface="+mn-ea"/>
            </a:endParaRPr>
          </a:p>
          <a:p>
            <a:r>
              <a:rPr lang="zh-CN" sz="2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提出</a:t>
            </a:r>
            <a:r>
              <a:rPr lang="en-US" altLang="zh-CN" sz="2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“</a:t>
            </a:r>
            <a:r>
              <a:rPr lang="zh-CN" altLang="en-US" sz="2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调整、巩固、充实、提高</a:t>
            </a:r>
            <a:r>
              <a:rPr lang="en-US" altLang="zh-CN" sz="2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”</a:t>
            </a:r>
            <a:r>
              <a:rPr lang="zh-CN" altLang="en-US" sz="2000" b="1">
                <a:solidFill>
                  <a:srgbClr val="FF0000"/>
                </a:solidFill>
                <a:latin typeface="黑体" panose="02010600030101010101" charset="-122"/>
                <a:ea typeface="黑体" panose="02010600030101010101" charset="-122"/>
              </a:rPr>
              <a:t>八字方针。</a:t>
            </a:r>
            <a:endParaRPr lang="zh-CN" altLang="en-US" sz="2000" b="1">
              <a:solidFill>
                <a:srgbClr val="FF0000"/>
              </a:solidFill>
              <a:latin typeface="黑体" panose="02010600030101010101" charset="-122"/>
              <a:ea typeface="黑体" panose="02010600030101010101" charset="-122"/>
            </a:endParaRPr>
          </a:p>
          <a:p>
            <a:r>
              <a:rPr lang="zh-CN" altLang="en-US" sz="2000" b="1"/>
              <a:t>工农业生产得到恢复和发展，物价稳定、市场繁荣。</a:t>
            </a:r>
            <a:endParaRPr lang="zh-CN" altLang="en-US" sz="2000" b="1"/>
          </a:p>
        </p:txBody>
      </p:sp>
      <p:sp>
        <p:nvSpPr>
          <p:cNvPr id="21" name="文本框 20"/>
          <p:cNvSpPr txBox="1"/>
          <p:nvPr/>
        </p:nvSpPr>
        <p:spPr>
          <a:xfrm>
            <a:off x="5612130" y="625475"/>
            <a:ext cx="2548890" cy="4603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p>
            <a:r>
              <a:rPr lang="en-US" altLang="zh-CN" sz="2400" b="1">
                <a:solidFill>
                  <a:srgbClr val="FF0000"/>
                </a:solidFill>
                <a:sym typeface="+mn-ea"/>
              </a:rPr>
              <a:t>1956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年 北京召开</a:t>
            </a:r>
            <a:r>
              <a:rPr lang="zh-CN" altLang="en-US" sz="2400" b="1">
                <a:sym typeface="+mn-ea"/>
              </a:rPr>
              <a:t> </a:t>
            </a:r>
            <a:endParaRPr lang="zh-CN" altLang="en-US" sz="2400"/>
          </a:p>
        </p:txBody>
      </p:sp>
      <p:cxnSp>
        <p:nvCxnSpPr>
          <p:cNvPr id="22" name="直接连接符 21"/>
          <p:cNvCxnSpPr>
            <a:endCxn id="4" idx="1"/>
          </p:cNvCxnSpPr>
          <p:nvPr/>
        </p:nvCxnSpPr>
        <p:spPr>
          <a:xfrm flipV="1">
            <a:off x="664210" y="3665220"/>
            <a:ext cx="389890" cy="10795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3" name="直接箭头连接符 22"/>
          <p:cNvCxnSpPr/>
          <p:nvPr/>
        </p:nvCxnSpPr>
        <p:spPr>
          <a:xfrm>
            <a:off x="1896745" y="1555115"/>
            <a:ext cx="365125" cy="3175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直接箭头连接符 23"/>
          <p:cNvCxnSpPr>
            <a:endCxn id="9" idx="1"/>
          </p:cNvCxnSpPr>
          <p:nvPr/>
        </p:nvCxnSpPr>
        <p:spPr>
          <a:xfrm flipV="1">
            <a:off x="1584960" y="2793365"/>
            <a:ext cx="746760" cy="25781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直接箭头连接符 24"/>
          <p:cNvCxnSpPr/>
          <p:nvPr/>
        </p:nvCxnSpPr>
        <p:spPr>
          <a:xfrm>
            <a:off x="1530350" y="3665220"/>
            <a:ext cx="745490" cy="570865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直接箭头连接符 25"/>
          <p:cNvCxnSpPr/>
          <p:nvPr/>
        </p:nvCxnSpPr>
        <p:spPr>
          <a:xfrm>
            <a:off x="1361440" y="4509770"/>
            <a:ext cx="486410" cy="1256665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直接箭头连接符 26"/>
          <p:cNvCxnSpPr/>
          <p:nvPr/>
        </p:nvCxnSpPr>
        <p:spPr>
          <a:xfrm flipV="1">
            <a:off x="3763010" y="961390"/>
            <a:ext cx="696595" cy="48641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直接箭头连接符 27"/>
          <p:cNvCxnSpPr/>
          <p:nvPr/>
        </p:nvCxnSpPr>
        <p:spPr>
          <a:xfrm flipV="1">
            <a:off x="3937000" y="2787650"/>
            <a:ext cx="442595" cy="1016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/>
          <p:nvPr/>
        </p:nvCxnSpPr>
        <p:spPr>
          <a:xfrm>
            <a:off x="3792220" y="4401820"/>
            <a:ext cx="732790" cy="381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直接箭头连接符 29"/>
          <p:cNvCxnSpPr/>
          <p:nvPr/>
        </p:nvCxnSpPr>
        <p:spPr>
          <a:xfrm>
            <a:off x="4385310" y="5859145"/>
            <a:ext cx="382905" cy="23749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直接箭头连接符 33"/>
          <p:cNvCxnSpPr/>
          <p:nvPr/>
        </p:nvCxnSpPr>
        <p:spPr>
          <a:xfrm flipV="1">
            <a:off x="3883660" y="2378075"/>
            <a:ext cx="549275" cy="352425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直接箭头连接符 34"/>
          <p:cNvCxnSpPr/>
          <p:nvPr/>
        </p:nvCxnSpPr>
        <p:spPr>
          <a:xfrm flipV="1">
            <a:off x="3733800" y="1356995"/>
            <a:ext cx="748030" cy="17145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直接箭头连接符 35"/>
          <p:cNvCxnSpPr/>
          <p:nvPr/>
        </p:nvCxnSpPr>
        <p:spPr>
          <a:xfrm>
            <a:off x="4064000" y="2924810"/>
            <a:ext cx="383540" cy="243205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直接箭头连接符 36"/>
          <p:cNvCxnSpPr/>
          <p:nvPr/>
        </p:nvCxnSpPr>
        <p:spPr>
          <a:xfrm flipV="1">
            <a:off x="3763010" y="4067810"/>
            <a:ext cx="654050" cy="302895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直接箭头连接符 37"/>
          <p:cNvCxnSpPr/>
          <p:nvPr/>
        </p:nvCxnSpPr>
        <p:spPr>
          <a:xfrm flipV="1">
            <a:off x="4312285" y="5623560"/>
            <a:ext cx="395605" cy="215265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直接箭头连接符 38"/>
          <p:cNvCxnSpPr/>
          <p:nvPr/>
        </p:nvCxnSpPr>
        <p:spPr>
          <a:xfrm>
            <a:off x="4312285" y="5848985"/>
            <a:ext cx="373380" cy="58928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0" name="文本框 39"/>
          <p:cNvSpPr txBox="1"/>
          <p:nvPr/>
        </p:nvSpPr>
        <p:spPr>
          <a:xfrm>
            <a:off x="5593080" y="1108710"/>
            <a:ext cx="6794500" cy="706755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p>
            <a:r>
              <a:rPr lang="zh-CN" altLang="en-US" sz="2000" b="1">
                <a:sym typeface="+mn-ea"/>
              </a:rPr>
              <a:t>分析国内的主要矛盾，指出党和人民的主要任务是</a:t>
            </a:r>
            <a:endParaRPr lang="zh-CN" altLang="en-US" sz="2000" b="1">
              <a:sym typeface="+mn-ea"/>
            </a:endParaRPr>
          </a:p>
          <a:p>
            <a:r>
              <a:rPr lang="zh-CN" altLang="en-US" sz="2000" b="1">
                <a:sym typeface="+mn-ea"/>
              </a:rPr>
              <a:t>集中力量把我国尽快地</a:t>
            </a:r>
            <a:r>
              <a:rPr lang="zh-CN" altLang="en-US" sz="2000" b="1">
                <a:solidFill>
                  <a:srgbClr val="FF0000"/>
                </a:solidFill>
                <a:sym typeface="+mn-ea"/>
              </a:rPr>
              <a:t>由落后的农业国变为先进的工业国</a:t>
            </a:r>
            <a:r>
              <a:rPr lang="zh-CN" altLang="en-US" b="1">
                <a:sym typeface="+mn-ea"/>
              </a:rPr>
              <a:t>。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183640" y="1356995"/>
            <a:ext cx="690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000" b="1">
                <a:sym typeface="+mn-ea"/>
              </a:rPr>
              <a:t>探索</a:t>
            </a:r>
            <a:endParaRPr lang="zh-CN" altLang="en-US" sz="2000" b="1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9" grpId="0"/>
      <p:bldP spid="10" grpId="0"/>
      <p:bldP spid="11" grpId="0"/>
      <p:bldP spid="13" grpId="0"/>
      <p:bldP spid="21" grpId="0" bldLvl="0" animBg="1"/>
      <p:bldP spid="40" grpId="0" bldLvl="0" animBg="1"/>
      <p:bldP spid="14" grpId="0"/>
      <p:bldP spid="19" grpId="0" animBg="1"/>
      <p:bldP spid="16" grpId="0"/>
      <p:bldP spid="18" grpId="0" bldLvl="0" animBg="1"/>
      <p:bldP spid="17" grpId="0"/>
      <p:bldP spid="20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538480" y="1019810"/>
            <a:ext cx="372745" cy="50158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严重的挫折</a:t>
            </a:r>
            <a:endParaRPr lang="zh-CN" altLang="en-US" sz="3200" b="1">
              <a:solidFill>
                <a:srgbClr val="FF0000"/>
              </a:solidFill>
            </a:endParaRPr>
          </a:p>
          <a:p>
            <a:r>
              <a:rPr lang="zh-CN" altLang="en-US" sz="3200" b="1"/>
              <a:t>文化大革命</a:t>
            </a:r>
            <a:endParaRPr lang="zh-CN" altLang="en-US" sz="3200" b="1"/>
          </a:p>
        </p:txBody>
      </p:sp>
      <p:sp>
        <p:nvSpPr>
          <p:cNvPr id="2" name="文本框 1"/>
          <p:cNvSpPr txBox="1"/>
          <p:nvPr/>
        </p:nvSpPr>
        <p:spPr>
          <a:xfrm>
            <a:off x="1583690" y="273050"/>
            <a:ext cx="1304290" cy="590613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/>
              <a:t>原   因</a:t>
            </a:r>
            <a:endParaRPr lang="zh-CN" altLang="en-US" sz="2800" b="1"/>
          </a:p>
          <a:p>
            <a:pPr>
              <a:lnSpc>
                <a:spcPct val="130000"/>
              </a:lnSpc>
            </a:pPr>
            <a:r>
              <a:rPr lang="zh-CN" altLang="en-US" sz="2800" b="1"/>
              <a:t>时   间</a:t>
            </a:r>
            <a:endParaRPr lang="zh-CN" altLang="en-US" sz="2800" b="1"/>
          </a:p>
          <a:p>
            <a:pPr>
              <a:lnSpc>
                <a:spcPct val="160000"/>
              </a:lnSpc>
            </a:pPr>
            <a:r>
              <a:rPr lang="zh-CN" altLang="en-US" sz="2800" b="1"/>
              <a:t>指挥部</a:t>
            </a:r>
            <a:endParaRPr lang="zh-CN" altLang="en-US" sz="2800" b="1"/>
          </a:p>
          <a:p>
            <a:pPr>
              <a:lnSpc>
                <a:spcPct val="160000"/>
              </a:lnSpc>
            </a:pPr>
            <a:endParaRPr lang="zh-CN" altLang="en-US" sz="2800" b="1"/>
          </a:p>
          <a:p>
            <a:pPr>
              <a:lnSpc>
                <a:spcPct val="110000"/>
              </a:lnSpc>
            </a:pPr>
            <a:r>
              <a:rPr lang="zh-CN" altLang="en-US" sz="2800" b="1"/>
              <a:t>动乱的表现</a:t>
            </a:r>
            <a:endParaRPr lang="zh-CN" altLang="en-US" sz="2800" b="1"/>
          </a:p>
          <a:p>
            <a:pPr>
              <a:lnSpc>
                <a:spcPct val="110000"/>
              </a:lnSpc>
            </a:pPr>
            <a:endParaRPr lang="zh-CN" altLang="en-US" sz="2800" b="1"/>
          </a:p>
          <a:p>
            <a:pPr>
              <a:lnSpc>
                <a:spcPct val="110000"/>
              </a:lnSpc>
            </a:pPr>
            <a:endParaRPr lang="zh-CN" altLang="en-US" sz="2800" b="1"/>
          </a:p>
          <a:p>
            <a:pPr>
              <a:lnSpc>
                <a:spcPct val="110000"/>
              </a:lnSpc>
            </a:pPr>
            <a:r>
              <a:rPr lang="zh-CN" altLang="en-US" sz="2800" b="1"/>
              <a:t>抗   争</a:t>
            </a:r>
            <a:endParaRPr lang="zh-CN" altLang="en-US" sz="2800" b="1"/>
          </a:p>
          <a:p>
            <a:pPr>
              <a:lnSpc>
                <a:spcPct val="110000"/>
              </a:lnSpc>
            </a:pPr>
            <a:endParaRPr lang="zh-CN" altLang="en-US" sz="2800" b="1"/>
          </a:p>
          <a:p>
            <a:pPr>
              <a:lnSpc>
                <a:spcPct val="110000"/>
              </a:lnSpc>
            </a:pPr>
            <a:r>
              <a:rPr lang="zh-CN" altLang="en-US" sz="2800" b="1"/>
              <a:t>影   响</a:t>
            </a:r>
            <a:endParaRPr lang="zh-CN" altLang="en-US" sz="2800" b="1"/>
          </a:p>
        </p:txBody>
      </p:sp>
      <p:sp>
        <p:nvSpPr>
          <p:cNvPr id="3" name="文本框 2"/>
          <p:cNvSpPr txBox="1"/>
          <p:nvPr/>
        </p:nvSpPr>
        <p:spPr>
          <a:xfrm>
            <a:off x="3147060" y="2351405"/>
            <a:ext cx="8646795" cy="193802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2400" b="1"/>
              <a:t>造反派打砸抢；学校停课、工厂停工</a:t>
            </a:r>
            <a:r>
              <a:rPr lang="en-US" altLang="zh-CN" sz="2400" b="1"/>
              <a:t>“</a:t>
            </a:r>
            <a:r>
              <a:rPr lang="zh-CN" altLang="en-US" sz="2400" b="1"/>
              <a:t>闹革命</a:t>
            </a:r>
            <a:r>
              <a:rPr lang="en-US" altLang="zh-CN" sz="2400" b="1"/>
              <a:t>”</a:t>
            </a:r>
            <a:r>
              <a:rPr lang="zh-CN" altLang="en-US" sz="2400" b="1"/>
              <a:t>；党政机关受冲击，领导干部和知识分子遭到批判揪斗，刘少奇被迫害致死。</a:t>
            </a:r>
            <a:endParaRPr lang="zh-CN" altLang="en-US" sz="2400" b="1"/>
          </a:p>
          <a:p>
            <a:r>
              <a:rPr lang="zh-CN" altLang="en-US" sz="2400" b="1"/>
              <a:t>林彪反革命集团阴谋策动反革命政变，夺取最高权力。</a:t>
            </a:r>
            <a:endParaRPr lang="zh-CN" altLang="en-US" sz="2400" b="1"/>
          </a:p>
          <a:p>
            <a:r>
              <a:rPr lang="zh-CN" altLang="en-US" sz="2400" b="1"/>
              <a:t>江青反革命集团（</a:t>
            </a:r>
            <a:r>
              <a:rPr lang="zh-CN" altLang="en-US" sz="2400" b="1">
                <a:solidFill>
                  <a:srgbClr val="FF0000"/>
                </a:solidFill>
              </a:rPr>
              <a:t>王、张、江、姚</a:t>
            </a:r>
            <a:r>
              <a:rPr lang="zh-CN" altLang="en-US" sz="2400" b="1"/>
              <a:t>）进行篡党夺权的阴谋活动。毛泽东逝世后，加紧夺取党和国家最高领导权的阴谋活动。</a:t>
            </a:r>
            <a:endParaRPr lang="zh-CN" altLang="en-US" sz="2400" b="1"/>
          </a:p>
        </p:txBody>
      </p:sp>
      <p:sp>
        <p:nvSpPr>
          <p:cNvPr id="5" name="文本框 4"/>
          <p:cNvSpPr txBox="1"/>
          <p:nvPr/>
        </p:nvSpPr>
        <p:spPr>
          <a:xfrm>
            <a:off x="3147060" y="1019810"/>
            <a:ext cx="7814310" cy="4603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p>
            <a:r>
              <a:rPr lang="en-US" altLang="zh-CN" sz="2400" b="1"/>
              <a:t>1966</a:t>
            </a:r>
            <a:r>
              <a:rPr lang="zh-CN" altLang="en-US" sz="2400" b="1"/>
              <a:t>年夏</a:t>
            </a:r>
            <a:r>
              <a:rPr lang="en-US" altLang="zh-CN" sz="2400" b="1"/>
              <a:t>---1976</a:t>
            </a:r>
            <a:r>
              <a:rPr lang="zh-CN" altLang="en-US" sz="2400" b="1"/>
              <a:t>年</a:t>
            </a:r>
            <a:r>
              <a:rPr lang="en-US" altLang="zh-CN" sz="2400" b="1"/>
              <a:t>10</a:t>
            </a:r>
            <a:r>
              <a:rPr lang="zh-CN" altLang="en-US" sz="2400" b="1"/>
              <a:t>月</a:t>
            </a:r>
            <a:endParaRPr lang="zh-CN" altLang="en-US" sz="2400" b="1"/>
          </a:p>
        </p:txBody>
      </p:sp>
      <p:sp>
        <p:nvSpPr>
          <p:cNvPr id="7" name="文本框 6"/>
          <p:cNvSpPr txBox="1"/>
          <p:nvPr/>
        </p:nvSpPr>
        <p:spPr>
          <a:xfrm>
            <a:off x="3200400" y="1625600"/>
            <a:ext cx="7903210" cy="46037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2400" b="1"/>
              <a:t>中央文革小组（陈伯达、江青、康生、张春桥等）</a:t>
            </a:r>
            <a:endParaRPr lang="zh-CN" altLang="en-US" sz="2400" b="1"/>
          </a:p>
        </p:txBody>
      </p:sp>
      <p:sp>
        <p:nvSpPr>
          <p:cNvPr id="9" name="文本框 8"/>
          <p:cNvSpPr txBox="1"/>
          <p:nvPr/>
        </p:nvSpPr>
        <p:spPr>
          <a:xfrm>
            <a:off x="3110230" y="89535"/>
            <a:ext cx="8082915" cy="82994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2400" b="1"/>
              <a:t>毛泽东认为党和国家面临资本主义复辟的危险。他强调</a:t>
            </a:r>
            <a:r>
              <a:rPr lang="en-US" altLang="zh-CN" sz="2400" b="1"/>
              <a:t>“</a:t>
            </a:r>
            <a:r>
              <a:rPr lang="zh-CN" altLang="en-US" sz="2400" b="1"/>
              <a:t>以阶级斗争为纲</a:t>
            </a:r>
            <a:r>
              <a:rPr lang="en-US" altLang="zh-CN" sz="2400" b="1"/>
              <a:t>”</a:t>
            </a:r>
            <a:r>
              <a:rPr lang="zh-CN" altLang="en-US" sz="2400" b="1"/>
              <a:t>，想发动</a:t>
            </a:r>
            <a:r>
              <a:rPr lang="en-US" altLang="zh-CN" sz="2400" b="1"/>
              <a:t>“</a:t>
            </a:r>
            <a:r>
              <a:rPr lang="zh-CN" altLang="en-US" sz="2400" b="1"/>
              <a:t>文化大革命</a:t>
            </a:r>
            <a:r>
              <a:rPr lang="en-US" altLang="zh-CN" sz="2400" b="1"/>
              <a:t>”</a:t>
            </a:r>
            <a:r>
              <a:rPr lang="zh-CN" altLang="en-US" sz="2400" b="1"/>
              <a:t>来防止资本主义复辟。</a:t>
            </a:r>
            <a:endParaRPr lang="zh-CN" altLang="en-US" sz="2400" b="1"/>
          </a:p>
        </p:txBody>
      </p:sp>
      <p:sp>
        <p:nvSpPr>
          <p:cNvPr id="10" name="文本框 9"/>
          <p:cNvSpPr txBox="1"/>
          <p:nvPr/>
        </p:nvSpPr>
        <p:spPr>
          <a:xfrm>
            <a:off x="3147060" y="4436745"/>
            <a:ext cx="8451215" cy="119888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p>
            <a:r>
              <a:rPr lang="zh-CN" altLang="en-US" sz="2400" b="1">
                <a:sym typeface="+mn-ea"/>
              </a:rPr>
              <a:t>周恩来等</a:t>
            </a:r>
            <a:r>
              <a:rPr lang="zh-CN" altLang="en-US" sz="2400" b="1"/>
              <a:t>老一辈革命家对江青等人展开针锋相对的斗争；</a:t>
            </a:r>
            <a:endParaRPr lang="zh-CN" altLang="en-US" sz="2400" b="1"/>
          </a:p>
          <a:p>
            <a:r>
              <a:rPr lang="zh-CN" altLang="en-US" sz="2400" b="1"/>
              <a:t>毛泽东、周恩来粉碎了林彪反革命集团的阴谋。</a:t>
            </a:r>
            <a:endParaRPr lang="zh-CN" altLang="en-US" sz="2400" b="1"/>
          </a:p>
          <a:p>
            <a:r>
              <a:rPr lang="zh-CN" altLang="en-US" sz="2400" b="1"/>
              <a:t>华国锋、叶剑英等粉碎江青反革命集团，结束</a:t>
            </a:r>
            <a:r>
              <a:rPr lang="en-US" altLang="zh-CN" sz="2400" b="1"/>
              <a:t>“</a:t>
            </a:r>
            <a:r>
              <a:rPr lang="zh-CN" altLang="en-US" sz="2400" b="1">
                <a:sym typeface="+mn-ea"/>
              </a:rPr>
              <a:t>文革</a:t>
            </a:r>
            <a:r>
              <a:rPr lang="en-US" altLang="zh-CN" sz="2400" b="1"/>
              <a:t>”</a:t>
            </a:r>
            <a:r>
              <a:rPr lang="zh-CN" altLang="en-US" sz="2400" b="1"/>
              <a:t>。</a:t>
            </a:r>
            <a:endParaRPr lang="zh-CN" altLang="en-US" sz="2400" b="1"/>
          </a:p>
        </p:txBody>
      </p:sp>
      <p:sp>
        <p:nvSpPr>
          <p:cNvPr id="11" name="文本框 10"/>
          <p:cNvSpPr txBox="1"/>
          <p:nvPr/>
        </p:nvSpPr>
        <p:spPr>
          <a:xfrm>
            <a:off x="3147060" y="5635625"/>
            <a:ext cx="7814310" cy="8299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r>
              <a:rPr lang="zh-CN" altLang="en-US" sz="2400" b="1"/>
              <a:t>给党、国家和各族人民带来新中国成立后最严重的挫折，造成了巨大的损失。</a:t>
            </a:r>
            <a:endParaRPr lang="zh-CN" altLang="en-US" sz="2400" b="1"/>
          </a:p>
        </p:txBody>
      </p:sp>
      <p:cxnSp>
        <p:nvCxnSpPr>
          <p:cNvPr id="6" name="直接箭头连接符 5"/>
          <p:cNvCxnSpPr/>
          <p:nvPr/>
        </p:nvCxnSpPr>
        <p:spPr>
          <a:xfrm flipV="1">
            <a:off x="1184275" y="570230"/>
            <a:ext cx="15240" cy="289052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直接箭头连接符 7"/>
          <p:cNvCxnSpPr/>
          <p:nvPr/>
        </p:nvCxnSpPr>
        <p:spPr>
          <a:xfrm flipV="1">
            <a:off x="1169035" y="3288665"/>
            <a:ext cx="15240" cy="2890520"/>
          </a:xfrm>
          <a:prstGeom prst="straightConnector1">
            <a:avLst/>
          </a:prstGeom>
          <a:ln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1199515" y="570230"/>
            <a:ext cx="39497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H="1">
            <a:off x="1184275" y="1249680"/>
            <a:ext cx="39497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H="1">
            <a:off x="1184275" y="1856105"/>
            <a:ext cx="39497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>
            <a:off x="1169035" y="3225800"/>
            <a:ext cx="39497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H="1">
            <a:off x="1199515" y="4913630"/>
            <a:ext cx="39497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1169035" y="5766435"/>
            <a:ext cx="39497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5" grpId="0" animBg="1"/>
      <p:bldP spid="7" grpId="0" animBg="1"/>
      <p:bldP spid="3" grpId="0" animBg="1"/>
      <p:bldP spid="10" grpId="0" animBg="1"/>
      <p:bldP spid="11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3218180" y="83820"/>
            <a:ext cx="22231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/>
              <a:t>建设成就</a:t>
            </a:r>
            <a:endParaRPr lang="en-US" altLang="zh-CN" sz="3600" b="1"/>
          </a:p>
        </p:txBody>
      </p:sp>
      <p:sp>
        <p:nvSpPr>
          <p:cNvPr id="3" name="文本框 2"/>
          <p:cNvSpPr txBox="1"/>
          <p:nvPr/>
        </p:nvSpPr>
        <p:spPr>
          <a:xfrm>
            <a:off x="847725" y="728980"/>
            <a:ext cx="65024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一、全面社会主义建设时期</a:t>
            </a:r>
            <a:r>
              <a:rPr lang="en-US" altLang="zh-CN" sz="2800" b="1">
                <a:solidFill>
                  <a:srgbClr val="FF0000"/>
                </a:solidFill>
              </a:rPr>
              <a:t>1956----1966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21940" y="1312545"/>
            <a:ext cx="5059680" cy="4603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none" rtlCol="0" anchor="t">
            <a:spAutoFit/>
          </a:bodyPr>
          <a:p>
            <a:r>
              <a:rPr lang="zh-CN" altLang="en-US" sz="2400" b="1"/>
              <a:t>武汉、包头两大钢铁基地建设起来；</a:t>
            </a:r>
            <a:endParaRPr lang="zh-CN" altLang="en-US" sz="2400" b="1"/>
          </a:p>
        </p:txBody>
      </p:sp>
      <p:sp>
        <p:nvSpPr>
          <p:cNvPr id="7" name="文本框 6"/>
          <p:cNvSpPr txBox="1"/>
          <p:nvPr/>
        </p:nvSpPr>
        <p:spPr>
          <a:xfrm>
            <a:off x="984885" y="1250950"/>
            <a:ext cx="16052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/>
              <a:t>钢铁工业</a:t>
            </a:r>
            <a:endParaRPr lang="zh-CN" altLang="en-US" sz="2800" b="1"/>
          </a:p>
        </p:txBody>
      </p:sp>
      <p:sp>
        <p:nvSpPr>
          <p:cNvPr id="9" name="文本框 8"/>
          <p:cNvSpPr txBox="1"/>
          <p:nvPr/>
        </p:nvSpPr>
        <p:spPr>
          <a:xfrm>
            <a:off x="1082675" y="1869440"/>
            <a:ext cx="16052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/>
              <a:t>石油工业</a:t>
            </a:r>
            <a:endParaRPr lang="zh-CN" altLang="en-US" sz="2800" b="1"/>
          </a:p>
        </p:txBody>
      </p:sp>
      <p:sp>
        <p:nvSpPr>
          <p:cNvPr id="10" name="文本框 9"/>
          <p:cNvSpPr txBox="1"/>
          <p:nvPr/>
        </p:nvSpPr>
        <p:spPr>
          <a:xfrm>
            <a:off x="2821940" y="1900555"/>
            <a:ext cx="9168765" cy="4603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 anchor="t">
            <a:spAutoFit/>
          </a:bodyPr>
          <a:p>
            <a:r>
              <a:rPr lang="zh-CN" altLang="en-US" sz="2400" b="1"/>
              <a:t>大庆、胜利、大港油田建立，</a:t>
            </a:r>
            <a:r>
              <a:rPr lang="en-US" altLang="zh-CN" sz="2400" b="1"/>
              <a:t>1965</a:t>
            </a:r>
            <a:r>
              <a:rPr lang="zh-CN" altLang="en-US" sz="2400" b="1"/>
              <a:t>年原油和石油产品实现全部自给。</a:t>
            </a:r>
            <a:endParaRPr lang="zh-CN" altLang="en-US" sz="2400" b="1"/>
          </a:p>
        </p:txBody>
      </p:sp>
      <p:sp>
        <p:nvSpPr>
          <p:cNvPr id="11" name="文本框 10"/>
          <p:cNvSpPr txBox="1"/>
          <p:nvPr/>
        </p:nvSpPr>
        <p:spPr>
          <a:xfrm>
            <a:off x="1064260" y="2620010"/>
            <a:ext cx="16052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/>
              <a:t>工业布局</a:t>
            </a:r>
            <a:endParaRPr lang="zh-CN" altLang="en-US" sz="2800" b="1"/>
          </a:p>
        </p:txBody>
      </p:sp>
      <p:sp>
        <p:nvSpPr>
          <p:cNvPr id="12" name="文本框 11"/>
          <p:cNvSpPr txBox="1"/>
          <p:nvPr/>
        </p:nvSpPr>
        <p:spPr>
          <a:xfrm>
            <a:off x="2821940" y="2620010"/>
            <a:ext cx="9169400" cy="460375"/>
          </a:xfrm>
          <a:prstGeom prst="rect">
            <a:avLst/>
          </a:prstGeom>
          <a:blipFill>
            <a:blip r:embed="rId1"/>
          </a:blipFill>
        </p:spPr>
        <p:txBody>
          <a:bodyPr wrap="square" rtlCol="0" anchor="t">
            <a:spAutoFit/>
          </a:bodyPr>
          <a:p>
            <a:r>
              <a:rPr lang="zh-CN" sz="2400" b="1"/>
              <a:t>沿海工业基地得到加强，内地新建了不同规模的现代工业。</a:t>
            </a:r>
            <a:endParaRPr lang="zh-CN" sz="2400" b="1"/>
          </a:p>
        </p:txBody>
      </p:sp>
      <p:sp>
        <p:nvSpPr>
          <p:cNvPr id="13" name="文本框 12"/>
          <p:cNvSpPr txBox="1"/>
          <p:nvPr/>
        </p:nvSpPr>
        <p:spPr>
          <a:xfrm>
            <a:off x="197485" y="1312545"/>
            <a:ext cx="554990" cy="41541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工业建设成就及模范人物</a:t>
            </a:r>
            <a:endParaRPr lang="zh-CN" altLang="en-US" sz="2400" b="1"/>
          </a:p>
        </p:txBody>
      </p:sp>
      <p:sp>
        <p:nvSpPr>
          <p:cNvPr id="14" name="文本框 13"/>
          <p:cNvSpPr txBox="1"/>
          <p:nvPr/>
        </p:nvSpPr>
        <p:spPr>
          <a:xfrm>
            <a:off x="1082675" y="3346450"/>
            <a:ext cx="16052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/>
              <a:t>新兴工业</a:t>
            </a:r>
            <a:endParaRPr lang="zh-CN" altLang="en-US" sz="2800" b="1"/>
          </a:p>
        </p:txBody>
      </p:sp>
      <p:sp>
        <p:nvSpPr>
          <p:cNvPr id="16" name="文本框 15"/>
          <p:cNvSpPr txBox="1"/>
          <p:nvPr/>
        </p:nvSpPr>
        <p:spPr>
          <a:xfrm>
            <a:off x="2924175" y="3346450"/>
            <a:ext cx="6256655" cy="46037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p>
            <a:r>
              <a:rPr lang="zh-CN" sz="2400" b="1"/>
              <a:t>电子、原子能、航天工业从无到有发展起来。</a:t>
            </a:r>
            <a:endParaRPr lang="zh-CN" sz="2400" b="1"/>
          </a:p>
        </p:txBody>
      </p:sp>
      <p:cxnSp>
        <p:nvCxnSpPr>
          <p:cNvPr id="17" name="直接连接符 16"/>
          <p:cNvCxnSpPr>
            <a:stCxn id="14" idx="1"/>
          </p:cNvCxnSpPr>
          <p:nvPr/>
        </p:nvCxnSpPr>
        <p:spPr>
          <a:xfrm flipH="1" flipV="1">
            <a:off x="660400" y="2693670"/>
            <a:ext cx="422275" cy="91376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660400" y="1628140"/>
            <a:ext cx="403860" cy="106553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endCxn id="11" idx="1"/>
          </p:cNvCxnSpPr>
          <p:nvPr/>
        </p:nvCxnSpPr>
        <p:spPr>
          <a:xfrm>
            <a:off x="672465" y="2693670"/>
            <a:ext cx="391795" cy="18732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697230" y="2143125"/>
            <a:ext cx="526415" cy="50165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2924175" y="3989070"/>
            <a:ext cx="4456430" cy="4603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p>
            <a:r>
              <a:rPr lang="zh-CN" altLang="en-US" sz="2400" b="1"/>
              <a:t>完成人工合成结晶牛胰岛素</a:t>
            </a:r>
            <a:endParaRPr lang="zh-CN" altLang="en-US" sz="2400" b="1"/>
          </a:p>
        </p:txBody>
      </p:sp>
      <p:sp>
        <p:nvSpPr>
          <p:cNvPr id="22" name="文本框 21"/>
          <p:cNvSpPr txBox="1"/>
          <p:nvPr/>
        </p:nvSpPr>
        <p:spPr>
          <a:xfrm>
            <a:off x="2924175" y="4511040"/>
            <a:ext cx="7013575" cy="46037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p>
            <a:r>
              <a:rPr lang="en-US" altLang="zh-CN" sz="2400" b="1">
                <a:latin typeface="黑体" panose="02010600030101010101" charset="-122"/>
                <a:ea typeface="黑体" panose="02010600030101010101" charset="-122"/>
              </a:rPr>
              <a:t>“</a:t>
            </a:r>
            <a:r>
              <a:rPr lang="zh-CN" altLang="en-US" sz="2400" b="1">
                <a:latin typeface="黑体" panose="02010600030101010101" charset="-122"/>
                <a:ea typeface="黑体" panose="02010600030101010101" charset="-122"/>
              </a:rPr>
              <a:t>铁人</a:t>
            </a:r>
            <a:r>
              <a:rPr lang="en-US" altLang="zh-CN" sz="2400" b="1">
                <a:latin typeface="黑体" panose="02010600030101010101" charset="-122"/>
                <a:ea typeface="黑体" panose="02010600030101010101" charset="-122"/>
              </a:rPr>
              <a:t>”</a:t>
            </a:r>
            <a:r>
              <a:rPr lang="zh-CN" altLang="en-US" sz="2400" b="1">
                <a:latin typeface="黑体" panose="02010600030101010101" charset="-122"/>
                <a:ea typeface="黑体" panose="02010600030101010101" charset="-122"/>
                <a:sym typeface="+mn-ea"/>
              </a:rPr>
              <a:t>王进喜</a:t>
            </a:r>
            <a:r>
              <a:rPr lang="zh-CN" altLang="en-US" sz="2400" b="1">
                <a:latin typeface="黑体" panose="02010600030101010101" charset="-122"/>
                <a:ea typeface="黑体" panose="02010600030101010101" charset="-122"/>
              </a:rPr>
              <a:t>、好干部焦裕禄、好战士雷锋</a:t>
            </a:r>
            <a:endParaRPr lang="zh-CN" altLang="en-US" sz="2400" b="1">
              <a:latin typeface="黑体" panose="02010600030101010101" charset="-122"/>
              <a:ea typeface="黑体" panose="02010600030101010101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064260" y="4449445"/>
            <a:ext cx="16052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/>
              <a:t>英模人物</a:t>
            </a:r>
            <a:endParaRPr lang="zh-CN" altLang="en-US" sz="2800" b="1"/>
          </a:p>
        </p:txBody>
      </p:sp>
      <p:sp>
        <p:nvSpPr>
          <p:cNvPr id="24" name="文本框 23"/>
          <p:cNvSpPr txBox="1"/>
          <p:nvPr/>
        </p:nvSpPr>
        <p:spPr>
          <a:xfrm>
            <a:off x="984885" y="5299710"/>
            <a:ext cx="37388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二、文革时期建设成就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223645" y="5821680"/>
            <a:ext cx="8047990" cy="953135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p>
            <a:r>
              <a:rPr lang="zh-CN" altLang="en-US" sz="2800" b="1">
                <a:latin typeface="黑体" panose="02010600030101010101" charset="-122"/>
                <a:ea typeface="黑体" panose="02010600030101010101" charset="-122"/>
              </a:rPr>
              <a:t>我国成功爆炸第一颗氢弹、发射第一颗人造卫星、</a:t>
            </a:r>
            <a:endParaRPr lang="zh-CN" altLang="en-US" sz="2800" b="1">
              <a:latin typeface="黑体" panose="02010600030101010101" charset="-122"/>
              <a:ea typeface="黑体" panose="02010600030101010101" charset="-122"/>
            </a:endParaRPr>
          </a:p>
          <a:p>
            <a:r>
              <a:rPr lang="zh-CN" altLang="en-US" sz="2800" b="1">
                <a:latin typeface="黑体" panose="02010600030101010101" charset="-122"/>
                <a:ea typeface="黑体" panose="02010600030101010101" charset="-122"/>
              </a:rPr>
              <a:t>首次培育成功籼型杂交水稻</a:t>
            </a:r>
            <a:endParaRPr lang="zh-CN" altLang="en-US" sz="2800" b="1">
              <a:latin typeface="黑体" panose="02010600030101010101" charset="-122"/>
              <a:ea typeface="黑体" panose="02010600030101010101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H="1" flipV="1">
            <a:off x="660400" y="2791460"/>
            <a:ext cx="459105" cy="188468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2" grpId="0" animBg="1"/>
      <p:bldP spid="16" grpId="0" animBg="1"/>
      <p:bldP spid="21" grpId="0" animBg="1"/>
      <p:bldP spid="22" grpId="0" animBg="1"/>
      <p:bldP spid="25" grpId="0" animBg="1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5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5"/>
</p:tagLst>
</file>

<file path=ppt/tags/tag3.xml><?xml version="1.0" encoding="utf-8"?>
<p:tagLst xmlns:p="http://schemas.openxmlformats.org/presentationml/2006/main">
  <p:tag name="KSO_WM_TEMPLATE_CATEGORY" val="custom"/>
  <p:tag name="KSO_WM_TEMPLATE_INDEX" val="20184555"/>
  <p:tag name="KSO_WM_TAG_VERSION" val="1.0"/>
  <p:tag name="KSO_WM_BEAUTIFY_FLAG" val="#wm#"/>
  <p:tag name="KSO_WM_TEMPLATE_THUMBS_INDEX" val="1"/>
  <p:tag name="KSO_WM_TEMPLATE_TOPIC_ID" val="2869567"/>
  <p:tag name="KSO_WM_TEMPLATE_OUTLINE_ID" val="15"/>
  <p:tag name="KSO_WM_TEMPLATE_SCENE_ID" val="1"/>
  <p:tag name="KSO_WM_TEMPLATE_JOB_ID" val="2"/>
  <p:tag name="KSO_WM_TEMPLATE_TOPIC_DEFAULT" val="1"/>
</p:tagLst>
</file>

<file path=ppt/tags/tag4.xml><?xml version="1.0" encoding="utf-8"?>
<p:tagLst xmlns:p="http://schemas.openxmlformats.org/presentationml/2006/main">
  <p:tag name="KSO_WM_TEMPLATE_CATEGORY" val="custom"/>
  <p:tag name="KSO_WM_TEMPLATE_INDEX" val="20184555"/>
  <p:tag name="KSO_WM_TAG_VERSION" val="1.0"/>
  <p:tag name="KSO_WM_SLIDE_ID" val="custom20184555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  <p:tag name="KSO_WM_SLIDE_POSITION" val="66*144"/>
  <p:tag name="KSO_WM_SLIDE_SIZE" val="828*343"/>
  <p:tag name="KSO_WM_TEMPLATE_THUMBS_INDEX" val="1"/>
  <p:tag name="KSO_WM_TEMPLATE_TOPIC_ID" val="2869567"/>
  <p:tag name="KSO_WM_TEMPLATE_OUTLINE_ID" val="15"/>
  <p:tag name="KSO_WM_TEMPLATE_SCENE_ID" val="1"/>
  <p:tag name="KSO_WM_TEMPLATE_JOB_ID" val="2"/>
  <p:tag name="KSO_WM_TEMPLATE_TOPIC_DEFAULT" val="1"/>
  <p:tag name="KSO_WM_SLIDE_SUBTYPE" val="pureTxt"/>
</p:tagLst>
</file>

<file path=ppt/tags/tag5.xml><?xml version="1.0" encoding="utf-8"?>
<p:tagLst xmlns:p="http://schemas.openxmlformats.org/presentationml/2006/main">
  <p:tag name="KSO_WM_TEMPLATE_CATEGORY" val="custom"/>
  <p:tag name="KSO_WM_TEMPLATE_INDEX" val="20184555"/>
  <p:tag name="KSO_WM_TAG_VERSION" val="1.0"/>
  <p:tag name="KSO_WM_SLIDE_ID" val="custom20184555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  <p:tag name="KSO_WM_SLIDE_POSITION" val="66*144"/>
  <p:tag name="KSO_WM_SLIDE_SIZE" val="828*343"/>
  <p:tag name="KSO_WM_TEMPLATE_THUMBS_INDEX" val="1"/>
  <p:tag name="KSO_WM_TEMPLATE_TOPIC_ID" val="2869567"/>
  <p:tag name="KSO_WM_TEMPLATE_OUTLINE_ID" val="15"/>
  <p:tag name="KSO_WM_TEMPLATE_SCENE_ID" val="1"/>
  <p:tag name="KSO_WM_TEMPLATE_JOB_ID" val="2"/>
  <p:tag name="KSO_WM_TEMPLATE_TOPIC_DEFAULT" val="1"/>
  <p:tag name="KSO_WM_SLIDE_SUBTYPE" val="pureTxt"/>
</p:tagLst>
</file>

<file path=ppt/tags/tag6.xml><?xml version="1.0" encoding="utf-8"?>
<p:tagLst xmlns:p="http://schemas.openxmlformats.org/presentationml/2006/main">
  <p:tag name="KSO_WM_TEMPLATE_CATEGORY" val="custom"/>
  <p:tag name="KSO_WM_TEMPLATE_INDEX" val="20184555"/>
  <p:tag name="KSO_WM_TAG_VERSION" val="1.0"/>
  <p:tag name="KSO_WM_SLIDE_ID" val="custom20184555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  <p:tag name="KSO_WM_SLIDE_POSITION" val="66*144"/>
  <p:tag name="KSO_WM_SLIDE_SIZE" val="828*343"/>
  <p:tag name="KSO_WM_TEMPLATE_THUMBS_INDEX" val="1"/>
  <p:tag name="KSO_WM_TEMPLATE_TOPIC_ID" val="2869567"/>
  <p:tag name="KSO_WM_TEMPLATE_OUTLINE_ID" val="15"/>
  <p:tag name="KSO_WM_TEMPLATE_SCENE_ID" val="1"/>
  <p:tag name="KSO_WM_TEMPLATE_JOB_ID" val="2"/>
  <p:tag name="KSO_WM_TEMPLATE_TOPIC_DEFAULT" val="1"/>
  <p:tag name="KSO_WM_SLIDE_SUBTYPE" val="pureTxt"/>
</p:tagLst>
</file>

<file path=ppt/tags/tag7.xml><?xml version="1.0" encoding="utf-8"?>
<p:tagLst xmlns:p="http://schemas.openxmlformats.org/presentationml/2006/main">
  <p:tag name="KSO_WM_TEMPLATE_CATEGORY" val="custom"/>
  <p:tag name="KSO_WM_TEMPLATE_INDEX" val="20184555"/>
  <p:tag name="KSO_WM_TAG_VERSION" val="1.0"/>
  <p:tag name="KSO_WM_SLIDE_ID" val="custom20184555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  <p:tag name="KSO_WM_SLIDE_POSITION" val="66*144"/>
  <p:tag name="KSO_WM_SLIDE_SIZE" val="828*343"/>
  <p:tag name="KSO_WM_TEMPLATE_THUMBS_INDEX" val="1"/>
  <p:tag name="KSO_WM_TEMPLATE_TOPIC_ID" val="2869567"/>
  <p:tag name="KSO_WM_TEMPLATE_OUTLINE_ID" val="15"/>
  <p:tag name="KSO_WM_TEMPLATE_SCENE_ID" val="1"/>
  <p:tag name="KSO_WM_TEMPLATE_JOB_ID" val="2"/>
  <p:tag name="KSO_WM_TEMPLATE_TOPIC_DEFAULT" val="1"/>
  <p:tag name="KSO_WM_SLIDE_SUBTYPE" val="pureTxt"/>
</p:tagLst>
</file>

<file path=ppt/tags/tag8.xml><?xml version="1.0" encoding="utf-8"?>
<p:tagLst xmlns:p="http://schemas.openxmlformats.org/presentationml/2006/main">
  <p:tag name="KSO_WM_TEMPLATE_CATEGORY" val="custom"/>
  <p:tag name="KSO_WM_TEMPLATE_INDEX" val="20184555"/>
  <p:tag name="KSO_WM_TAG_VERSION" val="1.0"/>
  <p:tag name="KSO_WM_SLIDE_ID" val="custom20184555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  <p:tag name="KSO_WM_SLIDE_POSITION" val="66*144"/>
  <p:tag name="KSO_WM_SLIDE_SIZE" val="828*343"/>
  <p:tag name="KSO_WM_TEMPLATE_THUMBS_INDEX" val="1"/>
  <p:tag name="KSO_WM_TEMPLATE_TOPIC_ID" val="2869567"/>
  <p:tag name="KSO_WM_TEMPLATE_OUTLINE_ID" val="15"/>
  <p:tag name="KSO_WM_TEMPLATE_SCENE_ID" val="1"/>
  <p:tag name="KSO_WM_TEMPLATE_JOB_ID" val="2"/>
  <p:tag name="KSO_WM_TEMPLATE_TOPIC_DEFAULT" val="1"/>
  <p:tag name="KSO_WM_SLIDE_SUBTYPE" val="pureTxt"/>
</p:tagLst>
</file>

<file path=ppt/tags/tag9.xml><?xml version="1.0" encoding="utf-8"?>
<p:tagLst xmlns:p="http://schemas.openxmlformats.org/presentationml/2006/main">
  <p:tag name="KSO_WM_TEMPLATE_CATEGORY" val="custom"/>
  <p:tag name="KSO_WM_TEMPLATE_INDEX" val="20184555"/>
  <p:tag name="KSO_WM_TAG_VERSION" val="1.0"/>
  <p:tag name="KSO_WM_SLIDE_ID" val="custom20184555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  <p:tag name="KSO_WM_SLIDE_POSITION" val="66*144"/>
  <p:tag name="KSO_WM_SLIDE_SIZE" val="828*343"/>
  <p:tag name="KSO_WM_TEMPLATE_THUMBS_INDEX" val="1"/>
  <p:tag name="KSO_WM_TEMPLATE_TOPIC_ID" val="2869567"/>
  <p:tag name="KSO_WM_TEMPLATE_OUTLINE_ID" val="15"/>
  <p:tag name="KSO_WM_TEMPLATE_SCENE_ID" val="1"/>
  <p:tag name="KSO_WM_TEMPLATE_JOB_ID" val="2"/>
  <p:tag name="KSO_WM_TEMPLATE_TOPIC_DEFAULT" val="1"/>
  <p:tag name="KSO_WM_SLIDE_SUBTYPE" val="pureTxt"/>
</p:tagLst>
</file>

<file path=ppt/tags/tag10.xml><?xml version="1.0" encoding="utf-8"?>
<p:tagLst xmlns:p="http://schemas.openxmlformats.org/presentationml/2006/main">
  <p:tag name="KSO_WM_TEMPLATE_CATEGORY" val="custom"/>
  <p:tag name="KSO_WM_TEMPLATE_INDEX" val="20184555"/>
  <p:tag name="KSO_WM_TAG_VERSION" val="1.0"/>
  <p:tag name="KSO_WM_SLIDE_ID" val="custom20184555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  <p:tag name="KSO_WM_SLIDE_POSITION" val="66*144"/>
  <p:tag name="KSO_WM_SLIDE_SIZE" val="828*343"/>
  <p:tag name="KSO_WM_TEMPLATE_THUMBS_INDEX" val="1"/>
  <p:tag name="KSO_WM_TEMPLATE_TOPIC_ID" val="2869567"/>
  <p:tag name="KSO_WM_TEMPLATE_OUTLINE_ID" val="15"/>
  <p:tag name="KSO_WM_TEMPLATE_SCENE_ID" val="1"/>
  <p:tag name="KSO_WM_TEMPLATE_JOB_ID" val="2"/>
  <p:tag name="KSO_WM_TEMPLATE_TOPIC_DEFAULT" val="1"/>
  <p:tag name="KSO_WM_SLIDE_SUBTYPE" val="pureTxt"/>
</p:tagLst>
</file>

<file path=ppt/tags/tag11.xml><?xml version="1.0" encoding="utf-8"?>
<p:tagLst xmlns:p="http://schemas.openxmlformats.org/presentationml/2006/main">
  <p:tag name="KSO_WM_TEMPLATE_CATEGORY" val="custom"/>
  <p:tag name="KSO_WM_TEMPLATE_INDEX" val="20184555"/>
  <p:tag name="KSO_WM_TAG_VERSION" val="1.0"/>
  <p:tag name="KSO_WM_SLIDE_ID" val="custom20184555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  <p:tag name="KSO_WM_SLIDE_POSITION" val="66*144"/>
  <p:tag name="KSO_WM_SLIDE_SIZE" val="828*343"/>
  <p:tag name="KSO_WM_TEMPLATE_THUMBS_INDEX" val="1"/>
  <p:tag name="KSO_WM_TEMPLATE_TOPIC_ID" val="2869567"/>
  <p:tag name="KSO_WM_TEMPLATE_OUTLINE_ID" val="15"/>
  <p:tag name="KSO_WM_TEMPLATE_SCENE_ID" val="1"/>
  <p:tag name="KSO_WM_TEMPLATE_JOB_ID" val="2"/>
  <p:tag name="KSO_WM_TEMPLATE_TOPIC_DEFAULT" val="1"/>
  <p:tag name="KSO_WM_SLIDE_SUBTYPE" val="pureTxt"/>
</p:tagLst>
</file>

<file path=ppt/tags/tag12.xml><?xml version="1.0" encoding="utf-8"?>
<p:tagLst xmlns:p="http://schemas.openxmlformats.org/presentationml/2006/main">
  <p:tag name="KSO_WM_TEMPLATE_CATEGORY" val="custom"/>
  <p:tag name="KSO_WM_TEMPLATE_INDEX" val="20184555"/>
  <p:tag name="KSO_WM_TAG_VERSION" val="1.0"/>
  <p:tag name="KSO_WM_SLIDE_ID" val="custom20184555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  <p:tag name="KSO_WM_SLIDE_POSITION" val="66*144"/>
  <p:tag name="KSO_WM_SLIDE_SIZE" val="828*343"/>
  <p:tag name="KSO_WM_TEMPLATE_THUMBS_INDEX" val="1"/>
  <p:tag name="KSO_WM_TEMPLATE_TOPIC_ID" val="2869567"/>
  <p:tag name="KSO_WM_TEMPLATE_OUTLINE_ID" val="15"/>
  <p:tag name="KSO_WM_TEMPLATE_SCENE_ID" val="1"/>
  <p:tag name="KSO_WM_TEMPLATE_JOB_ID" val="2"/>
  <p:tag name="KSO_WM_TEMPLATE_TOPIC_DEFAULT" val="1"/>
  <p:tag name="KSO_WM_SLIDE_SUBTYPE" val="pureTxt"/>
</p:tagLst>
</file>

<file path=ppt/tags/tag13.xml><?xml version="1.0" encoding="utf-8"?>
<p:tagLst xmlns:p="http://schemas.openxmlformats.org/presentationml/2006/main">
  <p:tag name="KSO_WM_TEMPLATE_CATEGORY" val="custom"/>
  <p:tag name="KSO_WM_TEMPLATE_INDEX" val="20184555"/>
  <p:tag name="KSO_WM_TAG_VERSION" val="1.0"/>
  <p:tag name="KSO_WM_SLIDE_ID" val="custom20184555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  <p:tag name="KSO_WM_SLIDE_POSITION" val="66*144"/>
  <p:tag name="KSO_WM_SLIDE_SIZE" val="828*343"/>
  <p:tag name="KSO_WM_TEMPLATE_THUMBS_INDEX" val="1"/>
  <p:tag name="KSO_WM_TEMPLATE_TOPIC_ID" val="2869567"/>
  <p:tag name="KSO_WM_TEMPLATE_OUTLINE_ID" val="15"/>
  <p:tag name="KSO_WM_TEMPLATE_SCENE_ID" val="1"/>
  <p:tag name="KSO_WM_TEMPLATE_JOB_ID" val="2"/>
  <p:tag name="KSO_WM_TEMPLATE_TOPIC_DEFAULT" val="1"/>
  <p:tag name="KSO_WM_SLIDE_SUBTYPE" val="pureTxt"/>
</p:tagLst>
</file>

<file path=ppt/tags/tag14.xml><?xml version="1.0" encoding="utf-8"?>
<p:tagLst xmlns:p="http://schemas.openxmlformats.org/presentationml/2006/main">
  <p:tag name="KSO_WM_TEMPLATE_CATEGORY" val="custom"/>
  <p:tag name="KSO_WM_TEMPLATE_INDEX" val="20184555"/>
  <p:tag name="KSO_WM_TAG_VERSION" val="1.0"/>
  <p:tag name="KSO_WM_SLIDE_ID" val="custom20184555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  <p:tag name="KSO_WM_SLIDE_POSITION" val="66*144"/>
  <p:tag name="KSO_WM_SLIDE_SIZE" val="828*343"/>
  <p:tag name="KSO_WM_TEMPLATE_THUMBS_INDEX" val="1"/>
  <p:tag name="KSO_WM_TEMPLATE_TOPIC_ID" val="2869567"/>
  <p:tag name="KSO_WM_TEMPLATE_OUTLINE_ID" val="15"/>
  <p:tag name="KSO_WM_TEMPLATE_SCENE_ID" val="1"/>
  <p:tag name="KSO_WM_TEMPLATE_JOB_ID" val="2"/>
  <p:tag name="KSO_WM_TEMPLATE_TOPIC_DEFAULT" val="1"/>
  <p:tag name="KSO_WM_SLIDE_SUBTYPE" val="pureTxt"/>
</p:tagLst>
</file>

<file path=ppt/theme/theme1.xml><?xml version="1.0" encoding="utf-8"?>
<a:theme xmlns:a="http://schemas.openxmlformats.org/drawingml/2006/main" name="自定义设计方案">
  <a:themeElements>
    <a:clrScheme name="自定义 101">
      <a:dk1>
        <a:srgbClr val="000000"/>
      </a:dk1>
      <a:lt1>
        <a:srgbClr val="FFFFFF"/>
      </a:lt1>
      <a:dk2>
        <a:srgbClr val="016C9E"/>
      </a:dk2>
      <a:lt2>
        <a:srgbClr val="FFFFFF"/>
      </a:lt2>
      <a:accent1>
        <a:srgbClr val="FFFFFF"/>
      </a:accent1>
      <a:accent2>
        <a:srgbClr val="016C9E"/>
      </a:accent2>
      <a:accent3>
        <a:srgbClr val="016C9E"/>
      </a:accent3>
      <a:accent4>
        <a:srgbClr val="016C9E"/>
      </a:accent4>
      <a:accent5>
        <a:srgbClr val="016C9E"/>
      </a:accent5>
      <a:accent6>
        <a:srgbClr val="016C9E"/>
      </a:accent6>
      <a:hlink>
        <a:srgbClr val="0563C1"/>
      </a:hlink>
      <a:folHlink>
        <a:srgbClr val="954F72"/>
      </a:folHlink>
    </a:clrScheme>
    <a:fontScheme name="自定义 2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2138</Words>
  <Application>WPS 演示</Application>
  <PresentationFormat>宽屏</PresentationFormat>
  <Paragraphs>293</Paragraphs>
  <Slides>11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1" baseType="lpstr">
      <vt:lpstr>Arial</vt:lpstr>
      <vt:lpstr>宋体</vt:lpstr>
      <vt:lpstr>Wingdings</vt:lpstr>
      <vt:lpstr>黑体</vt:lpstr>
      <vt:lpstr>Calibri</vt:lpstr>
      <vt:lpstr>微软雅黑</vt:lpstr>
      <vt:lpstr>Arial Unicode MS</vt:lpstr>
      <vt:lpstr>Lucida Sans Unicode</vt:lpstr>
      <vt:lpstr>微软雅黑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昨夜西风</cp:lastModifiedBy>
  <cp:revision>8</cp:revision>
  <dcterms:created xsi:type="dcterms:W3CDTF">2018-03-08T08:36:00Z</dcterms:created>
  <dcterms:modified xsi:type="dcterms:W3CDTF">2018-03-26T10:52:40Z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