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tags/tag6.xml" ContentType="application/vnd.openxmlformats-officedocument.presentationml.tags+xml"/>
  <Override PartName="/ppt/tags/tag8.xml" ContentType="application/vnd.openxmlformats-officedocument.presentationml.tags+xml"/>
  <Default Extension="svg" ContentType="image/sv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docProps/custom.xml" ContentType="application/vnd.openxmlformats-officedocument.custom-properties+xml"/>
  <Override PartName="/ppt/tags/tag14.xml" ContentType="application/vnd.openxmlformats-officedocument.presentationml.tags+xml"/>
  <Override PartName="/ppt/tags/tag12.xml" ContentType="application/vnd.openxmlformats-officedocument.presentationml.tags+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tags/tag7.xml" ContentType="application/vnd.openxmlformats-officedocument.presentationml.tags+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tags/tag17.xml" ContentType="application/vnd.openxmlformats-officedocument.presentationml.tags+xml"/>
  <Override PartName="/ppt/slideLayouts/slideLayout10.xml" ContentType="application/vnd.openxmlformats-officedocument.presentationml.slideLayout+xml"/>
  <Override PartName="/ppt/tags/tag15.xml" ContentType="application/vnd.openxmlformats-officedocument.presentationml.tags+xml"/>
  <Override PartName="/ppt/tags/tag13.xml" ContentType="application/vnd.openxmlformats-officedocument.presentationml.tags+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8"/>
  </p:notesMasterIdLst>
  <p:sldIdLst>
    <p:sldId id="283" r:id="rId2"/>
    <p:sldId id="290" r:id="rId3"/>
    <p:sldId id="291" r:id="rId4"/>
    <p:sldId id="257" r:id="rId5"/>
    <p:sldId id="292" r:id="rId6"/>
    <p:sldId id="382" r:id="rId7"/>
    <p:sldId id="374" r:id="rId8"/>
    <p:sldId id="371" r:id="rId9"/>
    <p:sldId id="294" r:id="rId10"/>
    <p:sldId id="352" r:id="rId11"/>
    <p:sldId id="383" r:id="rId12"/>
    <p:sldId id="327" r:id="rId13"/>
    <p:sldId id="376" r:id="rId14"/>
    <p:sldId id="377" r:id="rId15"/>
    <p:sldId id="354" r:id="rId16"/>
    <p:sldId id="328" r:id="rId17"/>
    <p:sldId id="361" r:id="rId18"/>
    <p:sldId id="384" r:id="rId19"/>
    <p:sldId id="331" r:id="rId20"/>
    <p:sldId id="355" r:id="rId21"/>
    <p:sldId id="385" r:id="rId22"/>
    <p:sldId id="335" r:id="rId23"/>
    <p:sldId id="379" r:id="rId24"/>
    <p:sldId id="386" r:id="rId25"/>
    <p:sldId id="365" r:id="rId26"/>
    <p:sldId id="345" r:id="rId27"/>
    <p:sldId id="346" r:id="rId28"/>
    <p:sldId id="347" r:id="rId29"/>
    <p:sldId id="367" r:id="rId30"/>
    <p:sldId id="276" r:id="rId31"/>
    <p:sldId id="277" r:id="rId32"/>
    <p:sldId id="387" r:id="rId33"/>
    <p:sldId id="388" r:id="rId34"/>
    <p:sldId id="389" r:id="rId35"/>
    <p:sldId id="390" r:id="rId36"/>
    <p:sldId id="282" r:id="rId37"/>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99"/>
    <a:srgbClr val="FF0066"/>
    <a:srgbClr val="00006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536"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464B01-FE4B-49F5-AE4E-467F7A906CE3}" type="datetimeFigureOut">
              <a:rPr lang="zh-CN" altLang="en-US" smtClean="0"/>
              <a:pPr/>
              <a:t>2020/2/22</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743D95B-D3D6-4B3A-A8B4-32307A78F1B3}"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pPr/>
              <a:t>9</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pPr/>
              <a:t>10</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pPr/>
              <a:t>20</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743D95B-D3D6-4B3A-A8B4-32307A78F1B3}" type="slidenum">
              <a:rPr lang="zh-CN" altLang="en-US" smtClean="0"/>
              <a:pPr/>
              <a:t>29</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E04B0FC-2EE4-4B80-B402-9A547C81317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32</a:t>
            </a:fld>
            <a:endParaRPr kumimoji="0" lang="zh-CN" altLang="en-US" sz="12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 xmlns:p14="http://schemas.microsoft.com/office/powerpoint/2010/main" val="29077773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pPr/>
              <a:t>33</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bwMode="auto">
          <a:noFill/>
          <a:ln>
            <a:solidFill>
              <a:srgbClr val="000000"/>
            </a:solidFill>
            <a:miter lim="800000"/>
          </a:ln>
        </p:spPr>
      </p:sp>
      <p:sp>
        <p:nvSpPr>
          <p:cNvPr id="45059"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36867" name="灯片编号占位符 3"/>
          <p:cNvSpPr>
            <a:spLocks noGrp="1"/>
          </p:cNvSpPr>
          <p:nvPr>
            <p:ph type="sldNum" sz="quarter" idx="5"/>
          </p:nvPr>
        </p:nvSpPr>
        <p:spPr bwMode="auto">
          <a:ln>
            <a:miter lim="800000"/>
          </a:ln>
        </p:spPr>
        <p:txBody>
          <a:bodyPr wrap="square" numCol="1" anchorCtr="0" compatLnSpc="1"/>
          <a:lstStyle/>
          <a:p>
            <a:pPr fontAlgn="base">
              <a:spcBef>
                <a:spcPct val="0"/>
              </a:spcBef>
              <a:spcAft>
                <a:spcPct val="0"/>
              </a:spcAft>
              <a:defRPr/>
            </a:pPr>
            <a:fld id="{3C4A5F85-C259-468C-AA85-C0D7B8DC419E}" type="slidenum">
              <a:rPr lang="zh-CN" altLang="en-US" smtClean="0"/>
              <a:pPr fontAlgn="base">
                <a:spcBef>
                  <a:spcPct val="0"/>
                </a:spcBef>
                <a:spcAft>
                  <a:spcPct val="0"/>
                </a:spcAft>
                <a:defRPr/>
              </a:pPr>
              <a:t>36</a:t>
            </a:fld>
            <a:endParaRPr lang="en-US" altLang="zh-CN"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2020/2/22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2020/2/22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2020/2/22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2020/2/22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2020/2/22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2020/2/22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2020/2/22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2020/2/22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2020/2/22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2020/2/22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2020/2/22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2020/2/22</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png"/><Relationship Id="rId5" Type="http://schemas.openxmlformats.org/officeDocument/2006/relationships/image" Target="../media/image1.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tags" Target="../tags/tag7.xml"/><Relationship Id="rId5" Type="http://schemas.openxmlformats.org/officeDocument/2006/relationships/image" Target="../media/image18.png"/><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8.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2.xml"/><Relationship Id="rId1" Type="http://schemas.openxmlformats.org/officeDocument/2006/relationships/tags" Target="../tags/tag11.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2.xml"/><Relationship Id="rId1" Type="http://schemas.openxmlformats.org/officeDocument/2006/relationships/tags" Target="../tags/tag14.xml"/><Relationship Id="rId5" Type="http://schemas.openxmlformats.org/officeDocument/2006/relationships/image" Target="../media/image28.png"/><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Layout" Target="../slideLayouts/slideLayout2.xml"/><Relationship Id="rId1" Type="http://schemas.openxmlformats.org/officeDocument/2006/relationships/tags" Target="../tags/tag15.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slideLayout" Target="../slideLayouts/slideLayout2.xml"/><Relationship Id="rId1" Type="http://schemas.openxmlformats.org/officeDocument/2006/relationships/tags" Target="../tags/tag16.xml"/><Relationship Id="rId5" Type="http://schemas.openxmlformats.org/officeDocument/2006/relationships/image" Target="../media/image35.png"/><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17.xml"/></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39.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1"/>
          <p:cNvSpPr txBox="1"/>
          <p:nvPr/>
        </p:nvSpPr>
        <p:spPr>
          <a:xfrm>
            <a:off x="1187624" y="188640"/>
            <a:ext cx="4608513" cy="646113"/>
          </a:xfrm>
          <a:prstGeom prst="rect">
            <a:avLst/>
          </a:prstGeom>
          <a:noFill/>
        </p:spPr>
        <p:txBody>
          <a:bodyPr>
            <a:spAutoFit/>
          </a:bodyPr>
          <a:lstStyle/>
          <a:p>
            <a:pPr marR="0" defTabSz="914400">
              <a:buClrTx/>
              <a:buSzTx/>
              <a:buFontTx/>
              <a:defRPr/>
            </a:pPr>
            <a:r>
              <a:rPr lang="zh-CN" altLang="en-US" sz="3600" b="1" dirty="0" smtClean="0">
                <a:solidFill>
                  <a:schemeClr val="accent5">
                    <a:lumMod val="50000"/>
                  </a:schemeClr>
                </a:solidFill>
                <a:latin typeface="黑体" panose="02010609060101010101" pitchFamily="49" charset="-122"/>
                <a:ea typeface="黑体" panose="02010609060101010101" pitchFamily="49" charset="-122"/>
              </a:rPr>
              <a:t>        </a:t>
            </a:r>
            <a:r>
              <a:rPr kumimoji="0" lang="zh-CN" altLang="en-US" sz="3600" b="1" kern="1200" cap="none" spc="0" normalizeH="0" baseline="0" noProof="0" dirty="0" smtClean="0">
                <a:solidFill>
                  <a:schemeClr val="accent5">
                    <a:lumMod val="50000"/>
                  </a:schemeClr>
                </a:solidFill>
                <a:latin typeface="黑体" panose="02010609060101010101" pitchFamily="49" charset="-122"/>
                <a:ea typeface="黑体" panose="02010609060101010101" pitchFamily="49" charset="-122"/>
              </a:rPr>
              <a:t>世界史</a:t>
            </a:r>
            <a:endParaRPr kumimoji="0" lang="zh-CN" altLang="en-US" sz="3600" b="1" kern="1200" cap="none" spc="0" normalizeH="0" baseline="0" noProof="0" dirty="0">
              <a:solidFill>
                <a:schemeClr val="accent5">
                  <a:lumMod val="50000"/>
                </a:schemeClr>
              </a:solidFill>
              <a:latin typeface="黑体" panose="02010609060101010101" pitchFamily="49" charset="-122"/>
              <a:ea typeface="黑体" panose="02010609060101010101" pitchFamily="49" charset="-122"/>
            </a:endParaRPr>
          </a:p>
        </p:txBody>
      </p:sp>
      <p:sp>
        <p:nvSpPr>
          <p:cNvPr id="5" name="TextBox 4"/>
          <p:cNvSpPr txBox="1"/>
          <p:nvPr/>
        </p:nvSpPr>
        <p:spPr>
          <a:xfrm>
            <a:off x="3923928" y="1844824"/>
            <a:ext cx="4860032" cy="3046988"/>
          </a:xfrm>
          <a:prstGeom prst="rect">
            <a:avLst/>
          </a:prstGeom>
          <a:solidFill>
            <a:schemeClr val="bg1"/>
          </a:solidFill>
          <a:ln w="9525">
            <a:noFill/>
          </a:ln>
        </p:spPr>
        <p:txBody>
          <a:bodyPr wrap="square">
            <a:spAutoFit/>
          </a:bodyPr>
          <a:lstStyle/>
          <a:p>
            <a:r>
              <a:rPr lang="zh-CN" altLang="en-US" sz="3200" b="1" dirty="0">
                <a:latin typeface="仿宋" panose="02010609060101010101" pitchFamily="49" charset="-122"/>
                <a:ea typeface="仿宋" panose="02010609060101010101" pitchFamily="49" charset="-122"/>
              </a:rPr>
              <a:t>世界历史是以</a:t>
            </a:r>
            <a:r>
              <a:rPr lang="zh-CN" altLang="en-US" sz="3200" b="1" dirty="0">
                <a:solidFill>
                  <a:srgbClr val="FF0000"/>
                </a:solidFill>
                <a:latin typeface="仿宋" panose="02010609060101010101" pitchFamily="49" charset="-122"/>
                <a:ea typeface="仿宋" panose="02010609060101010101" pitchFamily="49" charset="-122"/>
              </a:rPr>
              <a:t>世界全局</a:t>
            </a:r>
            <a:r>
              <a:rPr lang="zh-CN" altLang="en-US" sz="3200" b="1" dirty="0">
                <a:latin typeface="仿宋" panose="02010609060101010101" pitchFamily="49" charset="-122"/>
                <a:ea typeface="仿宋" panose="02010609060101010101" pitchFamily="49" charset="-122"/>
              </a:rPr>
              <a:t>的观点，综合考察世界各国和各地区、各民族的历史，研究和阐明人类历史的演变，揭示演变的规律和趋势。</a:t>
            </a:r>
          </a:p>
        </p:txBody>
      </p:sp>
      <p:pic>
        <p:nvPicPr>
          <p:cNvPr id="1026" name="Picture 2"/>
          <p:cNvPicPr>
            <a:picLocks noChangeAspect="1" noChangeArrowheads="1"/>
          </p:cNvPicPr>
          <p:nvPr/>
        </p:nvPicPr>
        <p:blipFill>
          <a:blip r:embed="rId2" cstate="print"/>
          <a:srcRect/>
          <a:stretch>
            <a:fillRect/>
          </a:stretch>
        </p:blipFill>
        <p:spPr bwMode="auto">
          <a:xfrm>
            <a:off x="251520" y="1124744"/>
            <a:ext cx="3635896" cy="547260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1520" y="692696"/>
            <a:ext cx="4896544" cy="5734903"/>
          </a:xfrm>
          <a:prstGeom prst="rect">
            <a:avLst/>
          </a:prstGeom>
          <a:ln>
            <a:gradFill flip="none" rotWithShape="1">
              <a:gsLst>
                <a:gs pos="0">
                  <a:schemeClr val="accent2"/>
                </a:gs>
                <a:gs pos="20000">
                  <a:srgbClr val="000040"/>
                </a:gs>
                <a:gs pos="50000">
                  <a:srgbClr val="400040"/>
                </a:gs>
                <a:gs pos="75000">
                  <a:srgbClr val="8F0040"/>
                </a:gs>
                <a:gs pos="89999">
                  <a:srgbClr val="F27300"/>
                </a:gs>
                <a:gs pos="100000">
                  <a:srgbClr val="FFBF00"/>
                </a:gs>
              </a:gsLst>
              <a:lin ang="5400000" scaled="0"/>
              <a:tileRect r="-100000" b="-100000"/>
            </a:gradFill>
          </a:ln>
        </p:spPr>
        <p:txBody>
          <a:bodyPr wrap="square">
            <a:spAutoFit/>
          </a:bodyPr>
          <a:lstStyle/>
          <a:p>
            <a:pPr>
              <a:lnSpc>
                <a:spcPts val="4000"/>
              </a:lnSpc>
            </a:pPr>
            <a:r>
              <a:rPr lang="zh-CN" altLang="en-US"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rPr>
              <a:t>第一单元   古代文明的产生与发展 </a:t>
            </a:r>
            <a:endParaRPr lang="en-US" altLang="zh-CN"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endParaRPr>
          </a:p>
          <a:p>
            <a:pPr>
              <a:lnSpc>
                <a:spcPts val="4000"/>
              </a:lnSpc>
            </a:pPr>
            <a:r>
              <a:rPr lang="zh-CN" altLang="en-US"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rPr>
              <a:t>第二单元   中古时期的世界 </a:t>
            </a:r>
            <a:endParaRPr lang="en-US" altLang="zh-CN"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endParaRPr>
          </a:p>
          <a:p>
            <a:pPr>
              <a:lnSpc>
                <a:spcPts val="4000"/>
              </a:lnSpc>
            </a:pPr>
            <a:r>
              <a:rPr lang="zh-CN" altLang="en-US"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rPr>
              <a:t>第三单元   走向整体的世界 </a:t>
            </a:r>
            <a:endParaRPr lang="en-US" altLang="zh-CN"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endParaRPr>
          </a:p>
          <a:p>
            <a:pPr>
              <a:lnSpc>
                <a:spcPts val="4000"/>
              </a:lnSpc>
            </a:pPr>
            <a:r>
              <a:rPr lang="zh-CN" altLang="en-US"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rPr>
              <a:t>第四单元   资本主义制度的确立 </a:t>
            </a:r>
            <a:endParaRPr lang="en-US" altLang="zh-CN"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endParaRPr>
          </a:p>
          <a:p>
            <a:pPr>
              <a:lnSpc>
                <a:spcPts val="4000"/>
              </a:lnSpc>
            </a:pPr>
            <a:r>
              <a:rPr lang="zh-CN" altLang="en-US"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rPr>
              <a:t>第五单元  工业革命与马克思主义的诞生 </a:t>
            </a:r>
            <a:endParaRPr lang="en-US" altLang="zh-CN"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endParaRPr>
          </a:p>
          <a:p>
            <a:pPr>
              <a:lnSpc>
                <a:spcPts val="4000"/>
              </a:lnSpc>
            </a:pPr>
            <a:r>
              <a:rPr lang="zh-CN" altLang="en-US"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rPr>
              <a:t>第六单元   世界殖民体系与亚非拉民族独立</a:t>
            </a:r>
            <a:endParaRPr lang="en-US" altLang="zh-CN"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endParaRPr>
          </a:p>
          <a:p>
            <a:pPr>
              <a:lnSpc>
                <a:spcPts val="4000"/>
              </a:lnSpc>
            </a:pPr>
            <a:r>
              <a:rPr lang="en-US" altLang="zh-CN"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rPr>
              <a:t>           </a:t>
            </a:r>
            <a:r>
              <a:rPr lang="zh-CN" altLang="en-US"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rPr>
              <a:t>运动 </a:t>
            </a:r>
            <a:endParaRPr lang="en-US" altLang="zh-CN"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endParaRPr>
          </a:p>
          <a:p>
            <a:pPr>
              <a:lnSpc>
                <a:spcPts val="4000"/>
              </a:lnSpc>
            </a:pPr>
            <a:r>
              <a:rPr lang="zh-CN" altLang="en-US"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rPr>
              <a:t>第七单元   世界大战、十月革命与国际秩序</a:t>
            </a:r>
            <a:endParaRPr lang="en-US" altLang="zh-CN"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endParaRPr>
          </a:p>
          <a:p>
            <a:pPr>
              <a:lnSpc>
                <a:spcPts val="4000"/>
              </a:lnSpc>
            </a:pPr>
            <a:r>
              <a:rPr lang="en-US" altLang="zh-CN"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rPr>
              <a:t>           </a:t>
            </a:r>
            <a:r>
              <a:rPr lang="zh-CN" altLang="en-US"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rPr>
              <a:t>的演变 </a:t>
            </a:r>
            <a:endParaRPr lang="en-US" altLang="zh-CN"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endParaRPr>
          </a:p>
          <a:p>
            <a:pPr>
              <a:lnSpc>
                <a:spcPts val="4000"/>
              </a:lnSpc>
            </a:pPr>
            <a:r>
              <a:rPr lang="zh-CN" altLang="en-US"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rPr>
              <a:t>第八单元    </a:t>
            </a:r>
            <a:r>
              <a:rPr lang="en-US" altLang="zh-CN"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rPr>
              <a:t>20 </a:t>
            </a:r>
            <a:r>
              <a:rPr lang="zh-CN" altLang="en-US"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rPr>
              <a:t>世纪下半叶世界的新变化</a:t>
            </a:r>
            <a:endParaRPr lang="en-US" altLang="zh-CN"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endParaRPr>
          </a:p>
          <a:p>
            <a:pPr>
              <a:lnSpc>
                <a:spcPts val="4000"/>
              </a:lnSpc>
            </a:pPr>
            <a:r>
              <a:rPr lang="zh-CN" altLang="en-US" b="1" dirty="0" smtClean="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rPr>
              <a:t>第九单元    当代世界发展的特点与主要趋势</a:t>
            </a:r>
            <a:endParaRPr lang="zh-CN" altLang="en-US" b="1" dirty="0">
              <a:ln>
                <a:gradFill>
                  <a:gsLst>
                    <a:gs pos="0">
                      <a:srgbClr val="000000"/>
                    </a:gs>
                    <a:gs pos="39999">
                      <a:srgbClr val="0A128C"/>
                    </a:gs>
                    <a:gs pos="70000">
                      <a:srgbClr val="181CC7"/>
                    </a:gs>
                    <a:gs pos="88000">
                      <a:srgbClr val="7005D4"/>
                    </a:gs>
                    <a:gs pos="100000">
                      <a:srgbClr val="8C3D91"/>
                    </a:gs>
                  </a:gsLst>
                  <a:lin ang="5400000" scaled="0"/>
                </a:gradFill>
              </a:ln>
              <a:latin typeface="黑体" panose="02010609060101010101" pitchFamily="49" charset="-122"/>
              <a:ea typeface="黑体" panose="02010609060101010101" pitchFamily="49" charset="-122"/>
            </a:endParaRPr>
          </a:p>
        </p:txBody>
      </p:sp>
      <p:sp>
        <p:nvSpPr>
          <p:cNvPr id="3" name="矩形 2"/>
          <p:cNvSpPr/>
          <p:nvPr/>
        </p:nvSpPr>
        <p:spPr>
          <a:xfrm>
            <a:off x="6516216" y="764704"/>
            <a:ext cx="1800200" cy="923330"/>
          </a:xfrm>
          <a:prstGeom prst="rect">
            <a:avLst/>
          </a:prstGeom>
        </p:spPr>
        <p:txBody>
          <a:bodyPr wrap="square">
            <a:spAutoFit/>
          </a:bodyPr>
          <a:lstStyle/>
          <a:p>
            <a:r>
              <a:rPr lang="zh-CN" altLang="en-US" b="1" dirty="0" smtClean="0">
                <a:solidFill>
                  <a:srgbClr val="FF0000"/>
                </a:solidFill>
              </a:rPr>
              <a:t>原始社会、</a:t>
            </a:r>
            <a:endParaRPr lang="en-US" altLang="zh-CN" b="1" dirty="0" smtClean="0">
              <a:solidFill>
                <a:srgbClr val="FF0000"/>
              </a:solidFill>
            </a:endParaRPr>
          </a:p>
          <a:p>
            <a:r>
              <a:rPr lang="zh-CN" altLang="en-US" b="1" dirty="0" smtClean="0">
                <a:solidFill>
                  <a:srgbClr val="FF0000"/>
                </a:solidFill>
              </a:rPr>
              <a:t>奴隶社会、</a:t>
            </a:r>
            <a:endParaRPr lang="en-US" altLang="zh-CN" b="1" dirty="0" smtClean="0">
              <a:solidFill>
                <a:srgbClr val="FF0000"/>
              </a:solidFill>
            </a:endParaRPr>
          </a:p>
          <a:p>
            <a:r>
              <a:rPr lang="zh-CN" altLang="en-US" b="1" dirty="0" smtClean="0">
                <a:solidFill>
                  <a:srgbClr val="FF0000"/>
                </a:solidFill>
              </a:rPr>
              <a:t>封建社会</a:t>
            </a:r>
            <a:endParaRPr lang="zh-CN" altLang="en-US" b="1" dirty="0">
              <a:solidFill>
                <a:srgbClr val="FF0000"/>
              </a:solidFill>
            </a:endParaRPr>
          </a:p>
        </p:txBody>
      </p:sp>
      <p:sp>
        <p:nvSpPr>
          <p:cNvPr id="4" name="矩形 3"/>
          <p:cNvSpPr/>
          <p:nvPr/>
        </p:nvSpPr>
        <p:spPr>
          <a:xfrm>
            <a:off x="5580112" y="980728"/>
            <a:ext cx="881973" cy="369332"/>
          </a:xfrm>
          <a:prstGeom prst="rect">
            <a:avLst/>
          </a:prstGeom>
        </p:spPr>
        <p:txBody>
          <a:bodyPr wrap="none">
            <a:spAutoFit/>
          </a:bodyPr>
          <a:lstStyle/>
          <a:p>
            <a:r>
              <a:rPr lang="zh-CN" altLang="en-US" b="1" dirty="0" smtClean="0"/>
              <a:t>古代史</a:t>
            </a:r>
            <a:endParaRPr lang="zh-CN" altLang="en-US" dirty="0"/>
          </a:p>
        </p:txBody>
      </p:sp>
      <p:sp>
        <p:nvSpPr>
          <p:cNvPr id="6" name="右大括号 5"/>
          <p:cNvSpPr/>
          <p:nvPr/>
        </p:nvSpPr>
        <p:spPr>
          <a:xfrm>
            <a:off x="5220072" y="764704"/>
            <a:ext cx="288032" cy="79208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7" name="右大括号 6"/>
          <p:cNvSpPr/>
          <p:nvPr/>
        </p:nvSpPr>
        <p:spPr>
          <a:xfrm>
            <a:off x="5220072" y="1916832"/>
            <a:ext cx="360040" cy="1728192"/>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8" name="矩形 7"/>
          <p:cNvSpPr/>
          <p:nvPr/>
        </p:nvSpPr>
        <p:spPr>
          <a:xfrm>
            <a:off x="5652120" y="2636912"/>
            <a:ext cx="881973" cy="369332"/>
          </a:xfrm>
          <a:prstGeom prst="rect">
            <a:avLst/>
          </a:prstGeom>
        </p:spPr>
        <p:txBody>
          <a:bodyPr wrap="none">
            <a:spAutoFit/>
          </a:bodyPr>
          <a:lstStyle/>
          <a:p>
            <a:r>
              <a:rPr lang="zh-CN" altLang="en-US" b="1" dirty="0" smtClean="0"/>
              <a:t>近代史</a:t>
            </a:r>
            <a:endParaRPr lang="zh-CN" altLang="en-US" dirty="0"/>
          </a:p>
        </p:txBody>
      </p:sp>
      <p:sp>
        <p:nvSpPr>
          <p:cNvPr id="9" name="矩形 8"/>
          <p:cNvSpPr/>
          <p:nvPr/>
        </p:nvSpPr>
        <p:spPr>
          <a:xfrm>
            <a:off x="5652120" y="5157192"/>
            <a:ext cx="881973" cy="369332"/>
          </a:xfrm>
          <a:prstGeom prst="rect">
            <a:avLst/>
          </a:prstGeom>
        </p:spPr>
        <p:txBody>
          <a:bodyPr wrap="none">
            <a:spAutoFit/>
          </a:bodyPr>
          <a:lstStyle/>
          <a:p>
            <a:r>
              <a:rPr lang="zh-CN" altLang="en-US" b="1" dirty="0" smtClean="0"/>
              <a:t>现代史</a:t>
            </a:r>
            <a:endParaRPr lang="zh-CN" altLang="en-US" dirty="0"/>
          </a:p>
        </p:txBody>
      </p:sp>
      <p:sp>
        <p:nvSpPr>
          <p:cNvPr id="10" name="右大括号 9"/>
          <p:cNvSpPr/>
          <p:nvPr/>
        </p:nvSpPr>
        <p:spPr>
          <a:xfrm flipV="1">
            <a:off x="5220072" y="4509120"/>
            <a:ext cx="360040" cy="1791816"/>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11" name="矩形 10"/>
          <p:cNvSpPr/>
          <p:nvPr/>
        </p:nvSpPr>
        <p:spPr>
          <a:xfrm>
            <a:off x="6516216" y="2564904"/>
            <a:ext cx="1579278" cy="369332"/>
          </a:xfrm>
          <a:prstGeom prst="rect">
            <a:avLst/>
          </a:prstGeom>
        </p:spPr>
        <p:txBody>
          <a:bodyPr wrap="none">
            <a:spAutoFit/>
          </a:bodyPr>
          <a:lstStyle/>
          <a:p>
            <a:r>
              <a:rPr lang="zh-CN" altLang="en-US" b="1" dirty="0" smtClean="0">
                <a:solidFill>
                  <a:srgbClr val="FF0000"/>
                </a:solidFill>
              </a:rPr>
              <a:t>资本主义社会</a:t>
            </a:r>
            <a:endParaRPr lang="zh-CN" altLang="en-US" b="1" dirty="0">
              <a:solidFill>
                <a:srgbClr val="FF0000"/>
              </a:solidFill>
            </a:endParaRPr>
          </a:p>
        </p:txBody>
      </p:sp>
      <p:sp>
        <p:nvSpPr>
          <p:cNvPr id="12" name="TextBox 11"/>
          <p:cNvSpPr txBox="1"/>
          <p:nvPr/>
        </p:nvSpPr>
        <p:spPr>
          <a:xfrm>
            <a:off x="2627784" y="0"/>
            <a:ext cx="2664296" cy="584775"/>
          </a:xfrm>
          <a:prstGeom prst="rect">
            <a:avLst/>
          </a:prstGeom>
          <a:noFill/>
        </p:spPr>
        <p:txBody>
          <a:bodyPr wrap="square" rtlCol="0">
            <a:spAutoFit/>
          </a:bodyPr>
          <a:lstStyle/>
          <a:p>
            <a:r>
              <a:rPr lang="zh-CN" altLang="en-US" sz="3200" b="1" dirty="0" smtClean="0">
                <a:latin typeface="黑体" panose="02010609060101010101" pitchFamily="49" charset="-122"/>
                <a:ea typeface="黑体" panose="02010609060101010101" pitchFamily="49" charset="-122"/>
              </a:rPr>
              <a:t>教材结构</a:t>
            </a:r>
            <a:endParaRPr lang="zh-CN" altLang="en-US" sz="3200" b="1" dirty="0">
              <a:latin typeface="黑体" panose="02010609060101010101" pitchFamily="49" charset="-122"/>
              <a:ea typeface="黑体" panose="02010609060101010101" pitchFamily="49" charset="-122"/>
            </a:endParaRPr>
          </a:p>
        </p:txBody>
      </p:sp>
      <p:sp>
        <p:nvSpPr>
          <p:cNvPr id="13" name="矩形 12"/>
          <p:cNvSpPr/>
          <p:nvPr/>
        </p:nvSpPr>
        <p:spPr>
          <a:xfrm>
            <a:off x="6732240" y="5157192"/>
            <a:ext cx="1579278" cy="646331"/>
          </a:xfrm>
          <a:prstGeom prst="rect">
            <a:avLst/>
          </a:prstGeom>
        </p:spPr>
        <p:txBody>
          <a:bodyPr wrap="none">
            <a:spAutoFit/>
          </a:bodyPr>
          <a:lstStyle/>
          <a:p>
            <a:r>
              <a:rPr lang="zh-CN" altLang="en-US" b="1" dirty="0" smtClean="0">
                <a:solidFill>
                  <a:srgbClr val="FF0000"/>
                </a:solidFill>
              </a:rPr>
              <a:t>社会主义社会</a:t>
            </a:r>
            <a:endParaRPr lang="en-US" altLang="zh-CN" b="1" dirty="0" smtClean="0">
              <a:solidFill>
                <a:srgbClr val="FF0000"/>
              </a:solidFill>
            </a:endParaRPr>
          </a:p>
          <a:p>
            <a:r>
              <a:rPr lang="zh-CN" altLang="en-US" b="1" dirty="0" smtClean="0">
                <a:solidFill>
                  <a:srgbClr val="FF0000"/>
                </a:solidFill>
              </a:rPr>
              <a:t>资本主义社会</a:t>
            </a:r>
            <a:endParaRPr lang="zh-CN" altLang="en-US" b="1" dirty="0">
              <a:solidFill>
                <a:srgbClr val="FF0000"/>
              </a:solidFill>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print"/>
          <a:srcRect/>
          <a:stretch>
            <a:fillRect/>
          </a:stretch>
        </p:blipFill>
        <p:spPr bwMode="auto">
          <a:xfrm>
            <a:off x="2547938" y="1484784"/>
            <a:ext cx="6596062" cy="4867994"/>
          </a:xfrm>
          <a:prstGeom prst="rect">
            <a:avLst/>
          </a:prstGeom>
          <a:noFill/>
          <a:ln w="9525">
            <a:noFill/>
            <a:miter lim="800000"/>
            <a:headEnd/>
            <a:tailEnd/>
          </a:ln>
        </p:spPr>
      </p:pic>
      <p:sp>
        <p:nvSpPr>
          <p:cNvPr id="3" name="矩形 2"/>
          <p:cNvSpPr/>
          <p:nvPr/>
        </p:nvSpPr>
        <p:spPr>
          <a:xfrm>
            <a:off x="1259632" y="0"/>
            <a:ext cx="5958682" cy="537648"/>
          </a:xfrm>
          <a:prstGeom prst="rect">
            <a:avLst/>
          </a:prstGeom>
          <a:noFill/>
          <a:ln>
            <a:solidFill>
              <a:srgbClr val="002060"/>
            </a:solidFill>
          </a:ln>
        </p:spPr>
        <p:txBody>
          <a:bodyPr wrap="none">
            <a:spAutoFit/>
          </a:bodyPr>
          <a:lstStyle/>
          <a:p>
            <a:pPr>
              <a:lnSpc>
                <a:spcPts val="4000"/>
              </a:lnSpc>
            </a:pPr>
            <a:r>
              <a:rPr lang="zh-CN" altLang="en-US" sz="2800" b="1" dirty="0" smtClean="0">
                <a:ln>
                  <a:gradFill>
                    <a:gsLst>
                      <a:gs pos="0">
                        <a:srgbClr val="000000"/>
                      </a:gs>
                      <a:gs pos="39999">
                        <a:srgbClr val="0A128C"/>
                      </a:gs>
                      <a:gs pos="70000">
                        <a:srgbClr val="181CC7"/>
                      </a:gs>
                      <a:gs pos="88000">
                        <a:srgbClr val="7005D4"/>
                      </a:gs>
                      <a:gs pos="100000">
                        <a:srgbClr val="8C3D91"/>
                      </a:gs>
                    </a:gsLst>
                    <a:lin ang="5400000" scaled="0"/>
                  </a:gradFill>
                </a:ln>
                <a:solidFill>
                  <a:schemeClr val="tx1">
                    <a:lumMod val="95000"/>
                    <a:lumOff val="5000"/>
                  </a:schemeClr>
                </a:solidFill>
                <a:latin typeface="黑体" panose="02010609060101010101" pitchFamily="49" charset="-122"/>
                <a:ea typeface="黑体" panose="02010609060101010101" pitchFamily="49" charset="-122"/>
              </a:rPr>
              <a:t>第一单元   古代文明的产生与发展 </a:t>
            </a:r>
            <a:endParaRPr lang="en-US" altLang="zh-CN" sz="2800" b="1" dirty="0" smtClean="0">
              <a:ln>
                <a:gradFill>
                  <a:gsLst>
                    <a:gs pos="0">
                      <a:srgbClr val="000000"/>
                    </a:gs>
                    <a:gs pos="39999">
                      <a:srgbClr val="0A128C"/>
                    </a:gs>
                    <a:gs pos="70000">
                      <a:srgbClr val="181CC7"/>
                    </a:gs>
                    <a:gs pos="88000">
                      <a:srgbClr val="7005D4"/>
                    </a:gs>
                    <a:gs pos="100000">
                      <a:srgbClr val="8C3D91"/>
                    </a:gs>
                  </a:gsLst>
                  <a:lin ang="5400000" scaled="0"/>
                </a:gradFill>
              </a:ln>
              <a:solidFill>
                <a:schemeClr val="tx1">
                  <a:lumMod val="95000"/>
                  <a:lumOff val="5000"/>
                </a:schemeClr>
              </a:solidFill>
              <a:latin typeface="黑体" panose="02010609060101010101" pitchFamily="49" charset="-122"/>
              <a:ea typeface="黑体" panose="02010609060101010101" pitchFamily="49" charset="-122"/>
            </a:endParaRPr>
          </a:p>
        </p:txBody>
      </p:sp>
      <p:sp>
        <p:nvSpPr>
          <p:cNvPr id="5" name="TextBox 4"/>
          <p:cNvSpPr txBox="1"/>
          <p:nvPr/>
        </p:nvSpPr>
        <p:spPr>
          <a:xfrm>
            <a:off x="251520" y="2204864"/>
            <a:ext cx="2088232" cy="2677656"/>
          </a:xfrm>
          <a:prstGeom prst="rect">
            <a:avLst/>
          </a:prstGeom>
          <a:noFill/>
        </p:spPr>
        <p:txBody>
          <a:bodyPr wrap="square" rtlCol="0">
            <a:spAutoFit/>
          </a:bodyPr>
          <a:lstStyle/>
          <a:p>
            <a:r>
              <a:rPr lang="en-US" altLang="zh-CN" sz="2400" b="1" dirty="0" smtClean="0">
                <a:latin typeface="黑体" panose="02010609060101010101" pitchFamily="49" charset="-122"/>
                <a:ea typeface="黑体" panose="02010609060101010101" pitchFamily="49" charset="-122"/>
              </a:rPr>
              <a:t>1.</a:t>
            </a:r>
            <a:r>
              <a:rPr lang="zh-CN" altLang="en-US" sz="2400" b="1" dirty="0" smtClean="0">
                <a:latin typeface="黑体" panose="02010609060101010101" pitchFamily="49" charset="-122"/>
                <a:ea typeface="黑体" panose="02010609060101010101" pitchFamily="49" charset="-122"/>
              </a:rPr>
              <a:t>文明的产生：</a:t>
            </a:r>
            <a:endParaRPr lang="en-US" altLang="zh-CN" sz="2400" b="1" dirty="0" smtClean="0">
              <a:latin typeface="黑体" panose="02010609060101010101" pitchFamily="49" charset="-122"/>
              <a:ea typeface="黑体" panose="02010609060101010101" pitchFamily="49" charset="-122"/>
            </a:endParaRPr>
          </a:p>
          <a:p>
            <a:endParaRPr lang="en-US" altLang="zh-CN" sz="2400" b="1" dirty="0" smtClean="0">
              <a:latin typeface="黑体" panose="02010609060101010101" pitchFamily="49" charset="-122"/>
              <a:ea typeface="黑体" panose="02010609060101010101" pitchFamily="49" charset="-122"/>
            </a:endParaRPr>
          </a:p>
          <a:p>
            <a:endParaRPr lang="en-US" altLang="zh-CN" sz="2400" b="1" dirty="0" smtClean="0">
              <a:latin typeface="黑体" panose="02010609060101010101" pitchFamily="49" charset="-122"/>
              <a:ea typeface="黑体" panose="02010609060101010101" pitchFamily="49" charset="-122"/>
            </a:endParaRPr>
          </a:p>
          <a:p>
            <a:r>
              <a:rPr lang="en-US" altLang="zh-CN" sz="2400" b="1" dirty="0" smtClean="0">
                <a:latin typeface="黑体" panose="02010609060101010101" pitchFamily="49" charset="-122"/>
                <a:ea typeface="黑体" panose="02010609060101010101" pitchFamily="49" charset="-122"/>
              </a:rPr>
              <a:t>2.</a:t>
            </a:r>
            <a:r>
              <a:rPr lang="zh-CN" altLang="en-US" sz="2400" b="1" dirty="0" smtClean="0">
                <a:latin typeface="黑体" panose="02010609060101010101" pitchFamily="49" charset="-122"/>
                <a:ea typeface="黑体" panose="02010609060101010101" pitchFamily="49" charset="-122"/>
              </a:rPr>
              <a:t>文明的发展：</a:t>
            </a:r>
            <a:endParaRPr lang="en-US" altLang="zh-CN" sz="2400" b="1" dirty="0" smtClean="0">
              <a:latin typeface="黑体" panose="02010609060101010101" pitchFamily="49" charset="-122"/>
              <a:ea typeface="黑体" panose="02010609060101010101" pitchFamily="49" charset="-122"/>
            </a:endParaRPr>
          </a:p>
          <a:p>
            <a:endParaRPr lang="en-US" altLang="zh-CN" sz="2400" b="1" dirty="0" smtClean="0">
              <a:latin typeface="黑体" panose="02010609060101010101" pitchFamily="49" charset="-122"/>
              <a:ea typeface="黑体" panose="02010609060101010101" pitchFamily="49" charset="-122"/>
            </a:endParaRPr>
          </a:p>
          <a:p>
            <a:endParaRPr lang="en-US" altLang="zh-CN" sz="2400" b="1" dirty="0" smtClean="0">
              <a:latin typeface="黑体" panose="02010609060101010101" pitchFamily="49" charset="-122"/>
              <a:ea typeface="黑体" panose="02010609060101010101" pitchFamily="49" charset="-122"/>
            </a:endParaRPr>
          </a:p>
          <a:p>
            <a:r>
              <a:rPr lang="en-US" altLang="zh-CN" sz="2400" b="1" dirty="0" smtClean="0">
                <a:latin typeface="黑体" panose="02010609060101010101" pitchFamily="49" charset="-122"/>
                <a:ea typeface="黑体" panose="02010609060101010101" pitchFamily="49" charset="-122"/>
              </a:rPr>
              <a:t>3.</a:t>
            </a:r>
            <a:r>
              <a:rPr lang="zh-CN" altLang="en-US" sz="2400" b="1" dirty="0" smtClean="0">
                <a:latin typeface="黑体" panose="02010609060101010101" pitchFamily="49" charset="-122"/>
                <a:ea typeface="黑体" panose="02010609060101010101" pitchFamily="49" charset="-122"/>
              </a:rPr>
              <a:t>文明的交流：</a:t>
            </a:r>
            <a:endParaRPr lang="zh-CN" altLang="en-US" sz="2400" b="1" dirty="0">
              <a:latin typeface="黑体" panose="02010609060101010101" pitchFamily="49" charset="-122"/>
              <a:ea typeface="黑体" panose="02010609060101010101" pitchFamily="49" charset="-122"/>
            </a:endParaRPr>
          </a:p>
        </p:txBody>
      </p:sp>
      <p:sp>
        <p:nvSpPr>
          <p:cNvPr id="6" name="矩形 5"/>
          <p:cNvSpPr/>
          <p:nvPr/>
        </p:nvSpPr>
        <p:spPr>
          <a:xfrm>
            <a:off x="5364088" y="5085184"/>
            <a:ext cx="568591" cy="830997"/>
          </a:xfrm>
          <a:prstGeom prst="rect">
            <a:avLst/>
          </a:prstGeom>
        </p:spPr>
        <p:txBody>
          <a:bodyPr wrap="square">
            <a:spAutoFit/>
          </a:bodyPr>
          <a:lstStyle/>
          <a:p>
            <a:r>
              <a:rPr lang="en-US" altLang="zh-CN" sz="4800" b="1" dirty="0" smtClean="0">
                <a:solidFill>
                  <a:srgbClr val="FF0000"/>
                </a:solidFill>
                <a:latin typeface="黑体" panose="02010609060101010101" pitchFamily="49" charset="-122"/>
                <a:ea typeface="黑体" panose="02010609060101010101" pitchFamily="49" charset="-122"/>
              </a:rPr>
              <a:t>‖</a:t>
            </a:r>
            <a:endParaRPr lang="zh-CN" altLang="en-US" sz="4800" dirty="0">
              <a:solidFill>
                <a:srgbClr val="FF0000"/>
              </a:solidFill>
            </a:endParaRPr>
          </a:p>
        </p:txBody>
      </p:sp>
      <p:sp>
        <p:nvSpPr>
          <p:cNvPr id="7" name="矩形 6"/>
          <p:cNvSpPr/>
          <p:nvPr/>
        </p:nvSpPr>
        <p:spPr>
          <a:xfrm>
            <a:off x="4355976" y="4293096"/>
            <a:ext cx="803425" cy="830997"/>
          </a:xfrm>
          <a:prstGeom prst="rect">
            <a:avLst/>
          </a:prstGeom>
        </p:spPr>
        <p:txBody>
          <a:bodyPr wrap="none">
            <a:spAutoFit/>
          </a:bodyPr>
          <a:lstStyle/>
          <a:p>
            <a:r>
              <a:rPr lang="en-US" altLang="zh-CN" sz="4800" b="1" dirty="0" smtClean="0">
                <a:solidFill>
                  <a:srgbClr val="FF0000"/>
                </a:solidFill>
                <a:latin typeface="黑体" panose="02010609060101010101" pitchFamily="49" charset="-122"/>
                <a:ea typeface="黑体" panose="02010609060101010101" pitchFamily="49" charset="-122"/>
              </a:rPr>
              <a:t>‖</a:t>
            </a:r>
            <a:endParaRPr lang="zh-CN" altLang="en-US" sz="48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052736"/>
            <a:ext cx="9143999" cy="830997"/>
          </a:xfrm>
          <a:prstGeom prst="rect">
            <a:avLst/>
          </a:prstGeom>
          <a:noFill/>
          <a:ln>
            <a:solidFill>
              <a:srgbClr val="0000CC"/>
            </a:solidFill>
          </a:ln>
        </p:spPr>
        <p:txBody>
          <a:bodyPr wrap="square" lIns="91440" tIns="45720" rIns="91440" bIns="45720">
            <a:spAutoFit/>
            <a:scene3d>
              <a:camera prst="orthographicFront"/>
              <a:lightRig rig="threePt" dir="t"/>
            </a:scene3d>
          </a:bodyPr>
          <a:lstStyle/>
          <a:p>
            <a:pPr algn="ctr"/>
            <a:r>
              <a:rPr lang="zh-CN" altLang="en-US" sz="4800" cap="none" spc="0" dirty="0" smtClean="0">
                <a:ln w="22225">
                  <a:solidFill>
                    <a:schemeClr val="accent2"/>
                  </a:solidFill>
                  <a:prstDash val="solid"/>
                </a:ln>
                <a:solidFill>
                  <a:srgbClr val="0000CC"/>
                </a:solidFill>
                <a:effectLst/>
                <a:latin typeface="黑体" panose="02010609060101010101" pitchFamily="49" charset="-122"/>
                <a:ea typeface="黑体" panose="02010609060101010101" pitchFamily="49" charset="-122"/>
              </a:rPr>
              <a:t>第</a:t>
            </a:r>
            <a:r>
              <a:rPr lang="en-US" altLang="zh-CN" sz="4800" cap="none" spc="0" dirty="0" smtClean="0">
                <a:ln w="22225">
                  <a:solidFill>
                    <a:schemeClr val="accent2"/>
                  </a:solidFill>
                  <a:prstDash val="solid"/>
                </a:ln>
                <a:solidFill>
                  <a:srgbClr val="0000CC"/>
                </a:solidFill>
                <a:effectLst/>
                <a:latin typeface="黑体" panose="02010609060101010101" pitchFamily="49" charset="-122"/>
                <a:ea typeface="黑体" panose="02010609060101010101" pitchFamily="49" charset="-122"/>
              </a:rPr>
              <a:t>1</a:t>
            </a:r>
            <a:r>
              <a:rPr lang="zh-CN" altLang="en-US" sz="4800" cap="none" spc="0" dirty="0" smtClean="0">
                <a:ln w="22225">
                  <a:solidFill>
                    <a:schemeClr val="accent2"/>
                  </a:solidFill>
                  <a:prstDash val="solid"/>
                </a:ln>
                <a:solidFill>
                  <a:srgbClr val="0000CC"/>
                </a:solidFill>
                <a:effectLst/>
                <a:latin typeface="黑体" panose="02010609060101010101" pitchFamily="49" charset="-122"/>
                <a:ea typeface="黑体" panose="02010609060101010101" pitchFamily="49" charset="-122"/>
              </a:rPr>
              <a:t>课 文明的产生与早期发展</a:t>
            </a:r>
          </a:p>
        </p:txBody>
      </p:sp>
      <p:sp>
        <p:nvSpPr>
          <p:cNvPr id="6" name="文本框 3"/>
          <p:cNvSpPr txBox="1"/>
          <p:nvPr/>
        </p:nvSpPr>
        <p:spPr>
          <a:xfrm>
            <a:off x="395536" y="2420888"/>
            <a:ext cx="3995936" cy="583565"/>
          </a:xfrm>
          <a:prstGeom prst="rect">
            <a:avLst/>
          </a:prstGeom>
          <a:solidFill>
            <a:srgbClr val="FFFF00"/>
          </a:solidFill>
        </p:spPr>
        <p:txBody>
          <a:bodyPr wrap="square" rtlCol="0">
            <a:spAutoFit/>
          </a:bodyPr>
          <a:lstStyle/>
          <a:p>
            <a:r>
              <a:rPr lang="zh-CN" altLang="en-US" sz="3200" b="1" dirty="0">
                <a:latin typeface="黑体" panose="02010609060101010101" pitchFamily="49" charset="-122"/>
                <a:ea typeface="黑体" panose="02010609060101010101" pitchFamily="49" charset="-122"/>
              </a:rPr>
              <a:t>一、人类文明的产生</a:t>
            </a:r>
          </a:p>
        </p:txBody>
      </p:sp>
      <p:sp>
        <p:nvSpPr>
          <p:cNvPr id="7" name="文本框 3"/>
          <p:cNvSpPr txBox="1"/>
          <p:nvPr/>
        </p:nvSpPr>
        <p:spPr>
          <a:xfrm>
            <a:off x="323528" y="3789040"/>
            <a:ext cx="5004048" cy="584775"/>
          </a:xfrm>
          <a:prstGeom prst="rect">
            <a:avLst/>
          </a:prstGeom>
          <a:solidFill>
            <a:srgbClr val="FFFF00"/>
          </a:solidFill>
        </p:spPr>
        <p:txBody>
          <a:bodyPr wrap="square" rtlCol="0">
            <a:spAutoFit/>
          </a:bodyPr>
          <a:lstStyle/>
          <a:p>
            <a:r>
              <a:rPr lang="zh-CN" altLang="en-US" sz="3200" b="1" dirty="0">
                <a:latin typeface="黑体" panose="02010609060101010101" pitchFamily="49" charset="-122"/>
                <a:ea typeface="黑体" panose="02010609060101010101" pitchFamily="49" charset="-122"/>
              </a:rPr>
              <a:t>二</a:t>
            </a:r>
            <a:r>
              <a:rPr lang="zh-CN" altLang="en-US" sz="3200" b="1" dirty="0" smtClean="0">
                <a:latin typeface="黑体" panose="02010609060101010101" pitchFamily="49" charset="-122"/>
                <a:ea typeface="黑体" panose="02010609060101010101" pitchFamily="49" charset="-122"/>
              </a:rPr>
              <a:t>、古代文明的多元特点</a:t>
            </a:r>
            <a:endParaRPr lang="zh-CN" altLang="en-US" sz="3200" b="1" dirty="0">
              <a:latin typeface="黑体" panose="02010609060101010101" pitchFamily="49" charset="-122"/>
              <a:ea typeface="黑体" panose="02010609060101010101" pitchFamily="49" charset="-122"/>
            </a:endParaRPr>
          </a:p>
        </p:txBody>
      </p:sp>
      <p:sp>
        <p:nvSpPr>
          <p:cNvPr id="8" name="TextBox 9"/>
          <p:cNvSpPr txBox="1">
            <a:spLocks noChangeArrowheads="1"/>
          </p:cNvSpPr>
          <p:nvPr/>
        </p:nvSpPr>
        <p:spPr bwMode="auto">
          <a:xfrm>
            <a:off x="323528" y="5085184"/>
            <a:ext cx="5796136" cy="584775"/>
          </a:xfrm>
          <a:prstGeom prst="rect">
            <a:avLst/>
          </a:prstGeom>
          <a:solidFill>
            <a:srgbClr val="FFFF00"/>
          </a:solidFill>
          <a:ln w="9525">
            <a:noFill/>
            <a:miter lim="800000"/>
          </a:ln>
        </p:spPr>
        <p:txBody>
          <a:bodyPr wrap="square">
            <a:spAutoFit/>
          </a:bodyPr>
          <a:lstStyle/>
          <a:p>
            <a:r>
              <a:rPr lang="zh-CN" altLang="en-US" sz="3200" b="1" dirty="0" smtClean="0">
                <a:latin typeface="黑体" panose="02010609060101010101" pitchFamily="49" charset="-122"/>
                <a:ea typeface="黑体" panose="02010609060101010101" pitchFamily="49" charset="-122"/>
              </a:rPr>
              <a:t>三、探究</a:t>
            </a:r>
            <a:r>
              <a:rPr lang="en-US" altLang="zh-CN" sz="3200" b="1" dirty="0">
                <a:latin typeface="黑体" panose="02010609060101010101" pitchFamily="49" charset="-122"/>
                <a:ea typeface="黑体" panose="02010609060101010101" pitchFamily="49" charset="-122"/>
              </a:rPr>
              <a:t>——</a:t>
            </a:r>
            <a:r>
              <a:rPr lang="zh-CN" altLang="en-US" sz="3200" b="1" dirty="0">
                <a:latin typeface="黑体" panose="02010609060101010101" pitchFamily="49" charset="-122"/>
                <a:ea typeface="黑体" panose="02010609060101010101" pitchFamily="49" charset="-122"/>
              </a:rPr>
              <a:t>文明多元的原因</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9512" y="836712"/>
            <a:ext cx="8712968" cy="2369880"/>
          </a:xfrm>
          <a:prstGeom prst="rect">
            <a:avLst/>
          </a:prstGeom>
        </p:spPr>
        <p:txBody>
          <a:bodyPr wrap="square">
            <a:spAutoFit/>
          </a:bodyPr>
          <a:lstStyle/>
          <a:p>
            <a:r>
              <a:rPr lang="zh-CN" altLang="en-US" sz="4000" b="1" dirty="0" smtClean="0">
                <a:latin typeface="黑体" panose="02010609060101010101" pitchFamily="49" charset="-122"/>
                <a:ea typeface="黑体" panose="02010609060101010101" pitchFamily="49" charset="-122"/>
              </a:rPr>
              <a:t>            何谓文明？</a:t>
            </a:r>
            <a:endParaRPr lang="en-US" altLang="zh-CN" sz="4000" b="1" dirty="0" smtClean="0">
              <a:latin typeface="黑体" panose="02010609060101010101" pitchFamily="49" charset="-122"/>
              <a:ea typeface="黑体" panose="02010609060101010101" pitchFamily="49" charset="-122"/>
            </a:endParaRPr>
          </a:p>
          <a:p>
            <a:pPr>
              <a:lnSpc>
                <a:spcPct val="150000"/>
              </a:lnSpc>
            </a:pPr>
            <a:r>
              <a:rPr lang="en-US" altLang="zh-CN" sz="2400" b="1" dirty="0" smtClean="0"/>
              <a:t>  </a:t>
            </a:r>
            <a:r>
              <a:rPr lang="zh-CN" altLang="en-US" sz="2400" b="1" dirty="0" smtClean="0"/>
              <a:t>文明是在国家管理下创造出的物质的、精神的和制度方面的发明创造的总和。</a:t>
            </a:r>
            <a:endParaRPr lang="en-US" altLang="zh-CN" sz="2400" b="1" dirty="0" smtClean="0"/>
          </a:p>
          <a:p>
            <a:pPr>
              <a:lnSpc>
                <a:spcPct val="150000"/>
              </a:lnSpc>
            </a:pPr>
            <a:endParaRPr lang="zh-CN" altLang="en-US" sz="2400" b="1" dirty="0"/>
          </a:p>
        </p:txBody>
      </p:sp>
      <p:sp>
        <p:nvSpPr>
          <p:cNvPr id="3" name="文本框 3"/>
          <p:cNvSpPr txBox="1"/>
          <p:nvPr/>
        </p:nvSpPr>
        <p:spPr>
          <a:xfrm>
            <a:off x="0" y="0"/>
            <a:ext cx="3995936" cy="583565"/>
          </a:xfrm>
          <a:prstGeom prst="rect">
            <a:avLst/>
          </a:prstGeom>
          <a:solidFill>
            <a:srgbClr val="FFFF00"/>
          </a:solidFill>
        </p:spPr>
        <p:txBody>
          <a:bodyPr wrap="square" rtlCol="0">
            <a:spAutoFit/>
          </a:bodyPr>
          <a:lstStyle/>
          <a:p>
            <a:r>
              <a:rPr lang="zh-CN" altLang="en-US" sz="3200" b="1" dirty="0">
                <a:latin typeface="黑体" panose="02010609060101010101" pitchFamily="49" charset="-122"/>
                <a:ea typeface="黑体" panose="02010609060101010101" pitchFamily="49" charset="-122"/>
              </a:rPr>
              <a:t>一、人类文明的产生</a:t>
            </a:r>
          </a:p>
        </p:txBody>
      </p:sp>
      <p:sp>
        <p:nvSpPr>
          <p:cNvPr id="4" name="矩形 3"/>
          <p:cNvSpPr/>
          <p:nvPr/>
        </p:nvSpPr>
        <p:spPr>
          <a:xfrm>
            <a:off x="611560" y="2564904"/>
            <a:ext cx="7848872" cy="3223575"/>
          </a:xfrm>
          <a:prstGeom prst="rect">
            <a:avLst/>
          </a:prstGeom>
        </p:spPr>
        <p:txBody>
          <a:bodyPr wrap="square">
            <a:spAutoFit/>
          </a:bodyPr>
          <a:lstStyle/>
          <a:p>
            <a:pPr>
              <a:lnSpc>
                <a:spcPct val="145000"/>
              </a:lnSpc>
            </a:pPr>
            <a:r>
              <a:rPr lang="zh-CN" altLang="en-US" sz="2400" b="1" dirty="0" smtClean="0">
                <a:solidFill>
                  <a:srgbClr val="0000FF"/>
                </a:solidFill>
                <a:latin typeface="楷体" panose="02010609060101010101" pitchFamily="49" charset="-122"/>
                <a:ea typeface="楷体" panose="02010609060101010101" pitchFamily="49" charset="-122"/>
              </a:rPr>
              <a:t>材料一：</a:t>
            </a:r>
            <a:r>
              <a:rPr lang="en-US" altLang="zh-CN" sz="2400" b="1" dirty="0" smtClean="0">
                <a:latin typeface="楷体" panose="02010609060101010101" pitchFamily="49" charset="-122"/>
                <a:ea typeface="楷体" panose="02010609060101010101" pitchFamily="49" charset="-122"/>
              </a:rPr>
              <a:t>“</a:t>
            </a:r>
            <a:r>
              <a:rPr lang="zh-CN" altLang="en-US" sz="2400" b="1" dirty="0" smtClean="0">
                <a:latin typeface="楷体" panose="02010609060101010101" pitchFamily="49" charset="-122"/>
                <a:ea typeface="楷体" panose="02010609060101010101" pitchFamily="49" charset="-122"/>
              </a:rPr>
              <a:t>文明是文化发展到较高阶段的产物，当某个阶段的文化，比较广泛的使用了</a:t>
            </a:r>
            <a:r>
              <a:rPr lang="zh-CN" altLang="en-US" sz="2400" b="1" dirty="0" smtClean="0">
                <a:solidFill>
                  <a:srgbClr val="FF0000"/>
                </a:solidFill>
                <a:latin typeface="楷体" panose="02010609060101010101" pitchFamily="49" charset="-122"/>
                <a:ea typeface="楷体" panose="02010609060101010101" pitchFamily="49" charset="-122"/>
              </a:rPr>
              <a:t>文字</a:t>
            </a:r>
            <a:r>
              <a:rPr lang="zh-CN" altLang="en-US" sz="2400" b="1" dirty="0" smtClean="0">
                <a:latin typeface="楷体" panose="02010609060101010101" pitchFamily="49" charset="-122"/>
                <a:ea typeface="楷体" panose="02010609060101010101" pitchFamily="49" charset="-122"/>
              </a:rPr>
              <a:t>，人文科学和自然科学已经初步形成，社会成员被划分成了</a:t>
            </a:r>
            <a:r>
              <a:rPr lang="zh-CN" altLang="en-US" sz="2400" b="1" dirty="0" smtClean="0">
                <a:solidFill>
                  <a:srgbClr val="FF0000"/>
                </a:solidFill>
                <a:latin typeface="楷体" panose="02010609060101010101" pitchFamily="49" charset="-122"/>
                <a:ea typeface="楷体" panose="02010609060101010101" pitchFamily="49" charset="-122"/>
              </a:rPr>
              <a:t>阶级或等级</a:t>
            </a:r>
            <a:r>
              <a:rPr lang="zh-CN" altLang="en-US" sz="2400" b="1" dirty="0" smtClean="0">
                <a:latin typeface="楷体" panose="02010609060101010101" pitchFamily="49" charset="-122"/>
                <a:ea typeface="楷体" panose="02010609060101010101" pitchFamily="49" charset="-122"/>
              </a:rPr>
              <a:t>，社会</a:t>
            </a:r>
            <a:r>
              <a:rPr lang="zh-CN" altLang="en-US" sz="2400" b="1" dirty="0" smtClean="0">
                <a:solidFill>
                  <a:srgbClr val="FF0000"/>
                </a:solidFill>
                <a:latin typeface="楷体" panose="02010609060101010101" pitchFamily="49" charset="-122"/>
                <a:ea typeface="楷体" panose="02010609060101010101" pitchFamily="49" charset="-122"/>
              </a:rPr>
              <a:t>制度</a:t>
            </a:r>
            <a:r>
              <a:rPr lang="zh-CN" altLang="en-US" sz="2400" b="1" dirty="0" smtClean="0">
                <a:latin typeface="楷体" panose="02010609060101010101" pitchFamily="49" charset="-122"/>
                <a:ea typeface="楷体" panose="02010609060101010101" pitchFamily="49" charset="-122"/>
              </a:rPr>
              <a:t>、政治制度、经济制度已经比较完备，出现了巨大的</a:t>
            </a:r>
            <a:r>
              <a:rPr lang="zh-CN" altLang="en-US" sz="2400" b="1" dirty="0" smtClean="0">
                <a:solidFill>
                  <a:srgbClr val="FF0000"/>
                </a:solidFill>
                <a:latin typeface="楷体" panose="02010609060101010101" pitchFamily="49" charset="-122"/>
                <a:ea typeface="楷体" panose="02010609060101010101" pitchFamily="49" charset="-122"/>
              </a:rPr>
              <a:t>公用建筑</a:t>
            </a:r>
            <a:r>
              <a:rPr lang="zh-CN" altLang="en-US" sz="2400" b="1" dirty="0" smtClean="0">
                <a:latin typeface="楷体" panose="02010609060101010101" pitchFamily="49" charset="-122"/>
                <a:ea typeface="楷体" panose="02010609060101010101" pitchFamily="49" charset="-122"/>
              </a:rPr>
              <a:t>甚至</a:t>
            </a:r>
            <a:r>
              <a:rPr lang="zh-CN" altLang="en-US" sz="2400" b="1" dirty="0" smtClean="0">
                <a:solidFill>
                  <a:srgbClr val="FF0000"/>
                </a:solidFill>
                <a:latin typeface="楷体" panose="02010609060101010101" pitchFamily="49" charset="-122"/>
                <a:ea typeface="楷体" panose="02010609060101010101" pitchFamily="49" charset="-122"/>
              </a:rPr>
              <a:t>城市</a:t>
            </a:r>
            <a:r>
              <a:rPr lang="zh-CN" altLang="en-US" sz="2400" b="1" dirty="0" smtClean="0">
                <a:latin typeface="楷体" panose="02010609060101010101" pitchFamily="49" charset="-122"/>
                <a:ea typeface="楷体" panose="02010609060101010101" pitchFamily="49" charset="-122"/>
              </a:rPr>
              <a:t>中心，那么发展到这种程度的文化，就可以称作文明。”</a:t>
            </a:r>
            <a:r>
              <a:rPr lang="zh-CN" altLang="en-US" sz="2400" b="1" dirty="0" smtClean="0">
                <a:solidFill>
                  <a:srgbClr val="3366FF"/>
                </a:solidFill>
                <a:latin typeface="楷体" panose="02010609060101010101" pitchFamily="49" charset="-122"/>
                <a:ea typeface="楷体" panose="02010609060101010101" pitchFamily="49" charset="-122"/>
              </a:rPr>
              <a:t>纪录片</a:t>
            </a:r>
            <a:r>
              <a:rPr lang="en-US" altLang="zh-CN" sz="2400" b="1" dirty="0" smtClean="0">
                <a:solidFill>
                  <a:srgbClr val="3366FF"/>
                </a:solidFill>
                <a:latin typeface="楷体" panose="02010609060101010101" pitchFamily="49" charset="-122"/>
                <a:ea typeface="楷体" panose="02010609060101010101" pitchFamily="49" charset="-122"/>
              </a:rPr>
              <a:t>《</a:t>
            </a:r>
            <a:r>
              <a:rPr lang="zh-CN" altLang="en-US" sz="2400" b="1" dirty="0" smtClean="0">
                <a:solidFill>
                  <a:srgbClr val="3366FF"/>
                </a:solidFill>
                <a:latin typeface="楷体" panose="02010609060101010101" pitchFamily="49" charset="-122"/>
                <a:ea typeface="楷体" panose="02010609060101010101" pitchFamily="49" charset="-122"/>
              </a:rPr>
              <a:t>世界历史</a:t>
            </a:r>
            <a:r>
              <a:rPr lang="en-US" altLang="zh-CN" sz="2400" b="1" dirty="0" smtClean="0">
                <a:solidFill>
                  <a:srgbClr val="3366FF"/>
                </a:solidFill>
                <a:latin typeface="楷体" panose="02010609060101010101" pitchFamily="49" charset="-122"/>
                <a:ea typeface="楷体" panose="02010609060101010101" pitchFamily="49" charset="-122"/>
              </a:rPr>
              <a:t>》</a:t>
            </a:r>
            <a:r>
              <a:rPr lang="zh-CN" altLang="en-US" sz="2400" b="1" dirty="0" smtClean="0">
                <a:solidFill>
                  <a:srgbClr val="3366FF"/>
                </a:solidFill>
                <a:latin typeface="楷体" panose="02010609060101010101" pitchFamily="49" charset="-122"/>
                <a:ea typeface="楷体" panose="02010609060101010101" pitchFamily="49" charset="-122"/>
              </a:rPr>
              <a:t>第</a:t>
            </a:r>
            <a:r>
              <a:rPr lang="en-US" altLang="zh-CN" sz="2400" b="1" dirty="0" smtClean="0">
                <a:solidFill>
                  <a:srgbClr val="3366FF"/>
                </a:solidFill>
                <a:latin typeface="楷体" panose="02010609060101010101" pitchFamily="49" charset="-122"/>
                <a:ea typeface="楷体" panose="02010609060101010101" pitchFamily="49" charset="-122"/>
              </a:rPr>
              <a:t>2</a:t>
            </a:r>
            <a:r>
              <a:rPr lang="zh-CN" altLang="en-US" sz="2400" b="1" dirty="0" smtClean="0">
                <a:solidFill>
                  <a:srgbClr val="3366FF"/>
                </a:solidFill>
                <a:latin typeface="楷体" panose="02010609060101010101" pitchFamily="49" charset="-122"/>
                <a:ea typeface="楷体" panose="02010609060101010101" pitchFamily="49" charset="-122"/>
              </a:rPr>
              <a:t>集 </a:t>
            </a:r>
            <a:r>
              <a:rPr lang="en-US" altLang="zh-CN" sz="2400" b="1" dirty="0" smtClean="0">
                <a:solidFill>
                  <a:srgbClr val="3366FF"/>
                </a:solidFill>
                <a:latin typeface="楷体" panose="02010609060101010101" pitchFamily="49" charset="-122"/>
                <a:ea typeface="楷体" panose="02010609060101010101" pitchFamily="49" charset="-122"/>
              </a:rPr>
              <a:t>《</a:t>
            </a:r>
            <a:r>
              <a:rPr lang="zh-CN" altLang="en-US" sz="2400" b="1" dirty="0" smtClean="0">
                <a:solidFill>
                  <a:srgbClr val="3366FF"/>
                </a:solidFill>
                <a:latin typeface="楷体" panose="02010609060101010101" pitchFamily="49" charset="-122"/>
                <a:ea typeface="楷体" panose="02010609060101010101" pitchFamily="49" charset="-122"/>
              </a:rPr>
              <a:t>文明的曙光</a:t>
            </a:r>
            <a:r>
              <a:rPr lang="en-US" altLang="zh-CN" sz="2400" b="1" dirty="0" smtClean="0">
                <a:solidFill>
                  <a:srgbClr val="3366FF"/>
                </a:solidFill>
                <a:latin typeface="楷体" panose="02010609060101010101" pitchFamily="49" charset="-122"/>
                <a:ea typeface="楷体" panose="02010609060101010101" pitchFamily="49" charset="-122"/>
              </a:rPr>
              <a:t>》</a:t>
            </a:r>
            <a:endParaRPr lang="zh-CN" altLang="en-US" sz="2400" b="1" dirty="0">
              <a:solidFill>
                <a:srgbClr val="3366FF"/>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7544" y="260648"/>
            <a:ext cx="7560840" cy="3416320"/>
          </a:xfrm>
          <a:prstGeom prst="rect">
            <a:avLst/>
          </a:prstGeom>
        </p:spPr>
        <p:txBody>
          <a:bodyPr wrap="square">
            <a:spAutoFit/>
          </a:bodyPr>
          <a:lstStyle/>
          <a:p>
            <a:r>
              <a:rPr lang="zh-CN" altLang="en-US" sz="2400" b="1" dirty="0" smtClean="0">
                <a:solidFill>
                  <a:srgbClr val="3366FF"/>
                </a:solidFill>
                <a:latin typeface="华文楷体" panose="02010600040101010101" pitchFamily="2" charset="-122"/>
                <a:ea typeface="华文楷体" panose="02010600040101010101" pitchFamily="2" charset="-122"/>
              </a:rPr>
              <a:t>材料二：</a:t>
            </a:r>
            <a:r>
              <a:rPr lang="zh-CN" altLang="zh-CN" sz="2400" b="1" dirty="0" smtClean="0">
                <a:latin typeface="华文楷体" panose="02010600040101010101" pitchFamily="2" charset="-122"/>
                <a:ea typeface="华文楷体" panose="02010600040101010101" pitchFamily="2" charset="-122"/>
              </a:rPr>
              <a:t>“人类学者指出了将文明与新石器时代的部落文化区别开来的一些特征。这些特征包括：</a:t>
            </a:r>
            <a:r>
              <a:rPr lang="zh-CN" altLang="zh-CN" sz="2400" b="1" dirty="0" smtClean="0">
                <a:solidFill>
                  <a:srgbClr val="FF0000"/>
                </a:solidFill>
                <a:latin typeface="华文楷体" panose="02010600040101010101" pitchFamily="2" charset="-122"/>
                <a:ea typeface="华文楷体" panose="02010600040101010101" pitchFamily="2" charset="-122"/>
              </a:rPr>
              <a:t>城市</a:t>
            </a:r>
            <a:r>
              <a:rPr lang="zh-CN" altLang="zh-CN" sz="2400" b="1" dirty="0" smtClean="0">
                <a:latin typeface="华文楷体" panose="02010600040101010101" pitchFamily="2" charset="-122"/>
                <a:ea typeface="华文楷体" panose="02010600040101010101" pitchFamily="2" charset="-122"/>
              </a:rPr>
              <a:t>中心、</a:t>
            </a:r>
            <a:r>
              <a:rPr lang="zh-CN" altLang="zh-CN" sz="2400" b="1" dirty="0" smtClean="0">
                <a:solidFill>
                  <a:srgbClr val="FF0000"/>
                </a:solidFill>
                <a:latin typeface="华文楷体" panose="02010600040101010101" pitchFamily="2" charset="-122"/>
                <a:ea typeface="华文楷体" panose="02010600040101010101" pitchFamily="2" charset="-122"/>
              </a:rPr>
              <a:t>有制度确立的国家</a:t>
            </a:r>
            <a:r>
              <a:rPr lang="zh-CN" altLang="zh-CN" sz="2400" b="1" dirty="0" smtClean="0">
                <a:latin typeface="华文楷体" panose="02010600040101010101" pitchFamily="2" charset="-122"/>
                <a:ea typeface="华文楷体" panose="02010600040101010101" pitchFamily="2" charset="-122"/>
              </a:rPr>
              <a:t>的政治权利、纳贡或税收、</a:t>
            </a:r>
            <a:r>
              <a:rPr lang="zh-CN" altLang="zh-CN" sz="2400" b="1" dirty="0" smtClean="0">
                <a:solidFill>
                  <a:srgbClr val="FF0000"/>
                </a:solidFill>
                <a:latin typeface="华文楷体" panose="02010600040101010101" pitchFamily="2" charset="-122"/>
                <a:ea typeface="华文楷体" panose="02010600040101010101" pitchFamily="2" charset="-122"/>
              </a:rPr>
              <a:t>文字</a:t>
            </a:r>
            <a:r>
              <a:rPr lang="zh-CN" altLang="zh-CN" sz="2400" b="1" dirty="0" smtClean="0">
                <a:latin typeface="华文楷体" panose="02010600040101010101" pitchFamily="2" charset="-122"/>
                <a:ea typeface="华文楷体" panose="02010600040101010101" pitchFamily="2" charset="-122"/>
              </a:rPr>
              <a:t>、社会分为</a:t>
            </a:r>
            <a:r>
              <a:rPr lang="zh-CN" altLang="zh-CN" sz="2400" b="1" dirty="0" smtClean="0">
                <a:solidFill>
                  <a:srgbClr val="FF0000"/>
                </a:solidFill>
                <a:latin typeface="华文楷体" panose="02010600040101010101" pitchFamily="2" charset="-122"/>
                <a:ea typeface="华文楷体" panose="02010600040101010101" pitchFamily="2" charset="-122"/>
              </a:rPr>
              <a:t>阶级或等级</a:t>
            </a:r>
            <a:r>
              <a:rPr lang="zh-CN" altLang="zh-CN" sz="2400" b="1" dirty="0" smtClean="0">
                <a:latin typeface="华文楷体" panose="02010600040101010101" pitchFamily="2" charset="-122"/>
                <a:ea typeface="华文楷体" panose="02010600040101010101" pitchFamily="2" charset="-122"/>
              </a:rPr>
              <a:t>、</a:t>
            </a:r>
            <a:r>
              <a:rPr lang="zh-CN" altLang="zh-CN" sz="2400" b="1" dirty="0" smtClean="0">
                <a:solidFill>
                  <a:srgbClr val="FF0000"/>
                </a:solidFill>
                <a:latin typeface="华文楷体" panose="02010600040101010101" pitchFamily="2" charset="-122"/>
                <a:ea typeface="华文楷体" panose="02010600040101010101" pitchFamily="2" charset="-122"/>
              </a:rPr>
              <a:t>巨大的建筑物</a:t>
            </a:r>
            <a:r>
              <a:rPr lang="zh-CN" altLang="zh-CN" sz="2400" b="1" dirty="0" smtClean="0">
                <a:latin typeface="华文楷体" panose="02010600040101010101" pitchFamily="2" charset="-122"/>
                <a:ea typeface="华文楷体" panose="02010600040101010101" pitchFamily="2" charset="-122"/>
              </a:rPr>
              <a:t>、各种专门的</a:t>
            </a:r>
            <a:r>
              <a:rPr lang="zh-CN" altLang="zh-CN" sz="2400" b="1" dirty="0" smtClean="0">
                <a:solidFill>
                  <a:srgbClr val="FF0000"/>
                </a:solidFill>
                <a:latin typeface="华文楷体" panose="02010600040101010101" pitchFamily="2" charset="-122"/>
                <a:ea typeface="华文楷体" panose="02010600040101010101" pitchFamily="2" charset="-122"/>
              </a:rPr>
              <a:t>艺术和科学</a:t>
            </a:r>
            <a:r>
              <a:rPr lang="zh-CN" altLang="zh-CN" sz="2400" b="1" dirty="0" smtClean="0">
                <a:latin typeface="华文楷体" panose="02010600040101010101" pitchFamily="2" charset="-122"/>
                <a:ea typeface="华文楷体" panose="02010600040101010101" pitchFamily="2" charset="-122"/>
              </a:rPr>
              <a:t>，等等。</a:t>
            </a:r>
            <a:r>
              <a:rPr lang="zh-CN" altLang="zh-CN" sz="2400" b="1" dirty="0" smtClean="0">
                <a:highlight>
                  <a:srgbClr val="FFFF00"/>
                </a:highlight>
                <a:latin typeface="华文楷体" panose="02010600040101010101" pitchFamily="2" charset="-122"/>
                <a:ea typeface="华文楷体" panose="02010600040101010101" pitchFamily="2" charset="-122"/>
              </a:rPr>
              <a:t>并非所有文明都具备这些特征……</a:t>
            </a:r>
            <a:r>
              <a:rPr lang="zh-CN" altLang="en-US" sz="2400" b="1" dirty="0" smtClean="0">
                <a:highlight>
                  <a:srgbClr val="FFFF00"/>
                </a:highlight>
                <a:latin typeface="华文楷体" panose="02010600040101010101" pitchFamily="2" charset="-122"/>
                <a:ea typeface="华文楷体" panose="02010600040101010101" pitchFamily="2" charset="-122"/>
              </a:rPr>
              <a:t>，</a:t>
            </a:r>
            <a:r>
              <a:rPr lang="zh-CN" altLang="zh-CN" sz="2400" b="1" dirty="0" smtClean="0">
                <a:highlight>
                  <a:srgbClr val="FFFF00"/>
                </a:highlight>
                <a:latin typeface="华文楷体" panose="02010600040101010101" pitchFamily="2" charset="-122"/>
                <a:ea typeface="华文楷体" panose="02010600040101010101" pitchFamily="2" charset="-122"/>
              </a:rPr>
              <a:t>可以用作一般的指南。”</a:t>
            </a:r>
            <a:endParaRPr lang="en-US" altLang="zh-CN" sz="2400" b="1" dirty="0" smtClean="0">
              <a:highlight>
                <a:srgbClr val="FFFF00"/>
              </a:highlight>
              <a:latin typeface="华文楷体" panose="02010600040101010101" pitchFamily="2" charset="-122"/>
              <a:ea typeface="华文楷体" panose="02010600040101010101" pitchFamily="2" charset="-122"/>
            </a:endParaRPr>
          </a:p>
          <a:p>
            <a:r>
              <a:rPr lang="en-US" altLang="zh-CN" sz="2400" b="1" dirty="0" smtClean="0">
                <a:solidFill>
                  <a:srgbClr val="3366FF"/>
                </a:solidFill>
                <a:latin typeface="华文楷体" panose="02010600040101010101" pitchFamily="2" charset="-122"/>
                <a:ea typeface="华文楷体" panose="02010600040101010101" pitchFamily="2" charset="-122"/>
              </a:rPr>
              <a:t>							</a:t>
            </a:r>
            <a:r>
              <a:rPr lang="zh-CN" altLang="zh-CN" sz="2400" b="1" dirty="0" smtClean="0">
                <a:solidFill>
                  <a:srgbClr val="3366FF"/>
                </a:solidFill>
                <a:latin typeface="华文楷体" panose="02010600040101010101" pitchFamily="2" charset="-122"/>
                <a:ea typeface="华文楷体" panose="02010600040101010101" pitchFamily="2" charset="-122"/>
              </a:rPr>
              <a:t>——</a:t>
            </a:r>
            <a:r>
              <a:rPr lang="en-US" altLang="zh-CN" sz="2400" b="1" dirty="0" smtClean="0">
                <a:solidFill>
                  <a:srgbClr val="3366FF"/>
                </a:solidFill>
                <a:latin typeface="华文楷体" panose="02010600040101010101" pitchFamily="2" charset="-122"/>
                <a:ea typeface="华文楷体" panose="02010600040101010101" pitchFamily="2" charset="-122"/>
              </a:rPr>
              <a:t>(</a:t>
            </a:r>
            <a:r>
              <a:rPr lang="zh-CN" altLang="en-US" sz="2400" b="1" dirty="0" smtClean="0">
                <a:solidFill>
                  <a:srgbClr val="3366FF"/>
                </a:solidFill>
                <a:latin typeface="华文楷体" panose="02010600040101010101" pitchFamily="2" charset="-122"/>
                <a:ea typeface="华文楷体" panose="02010600040101010101" pitchFamily="2" charset="-122"/>
              </a:rPr>
              <a:t>美）</a:t>
            </a:r>
            <a:r>
              <a:rPr lang="zh-CN" altLang="zh-CN" sz="2400" b="1" dirty="0" smtClean="0">
                <a:solidFill>
                  <a:srgbClr val="3366FF"/>
                </a:solidFill>
                <a:latin typeface="华文楷体" panose="02010600040101010101" pitchFamily="2" charset="-122"/>
                <a:ea typeface="华文楷体" panose="02010600040101010101" pitchFamily="2" charset="-122"/>
              </a:rPr>
              <a:t>斯塔夫利阿诺斯《全球通史：从史前到</a:t>
            </a:r>
            <a:r>
              <a:rPr lang="en-US" altLang="zh-CN" sz="2400" b="1" dirty="0" smtClean="0">
                <a:solidFill>
                  <a:srgbClr val="3366FF"/>
                </a:solidFill>
                <a:latin typeface="华文楷体" panose="02010600040101010101" pitchFamily="2" charset="-122"/>
                <a:ea typeface="华文楷体" panose="02010600040101010101" pitchFamily="2" charset="-122"/>
              </a:rPr>
              <a:t>21</a:t>
            </a:r>
            <a:r>
              <a:rPr lang="zh-CN" altLang="zh-CN" sz="2400" b="1" dirty="0" smtClean="0">
                <a:solidFill>
                  <a:srgbClr val="3366FF"/>
                </a:solidFill>
                <a:latin typeface="华文楷体" panose="02010600040101010101" pitchFamily="2" charset="-122"/>
                <a:ea typeface="华文楷体" panose="02010600040101010101" pitchFamily="2" charset="-122"/>
              </a:rPr>
              <a:t>世纪（上）》</a:t>
            </a:r>
            <a:endParaRPr lang="zh-CN" altLang="zh-CN" sz="2400" b="1" dirty="0">
              <a:solidFill>
                <a:srgbClr val="3366FF"/>
              </a:solidFill>
              <a:latin typeface="华文楷体" panose="02010600040101010101" pitchFamily="2" charset="-122"/>
              <a:ea typeface="华文楷体" panose="02010600040101010101" pitchFamily="2" charset="-122"/>
            </a:endParaRPr>
          </a:p>
        </p:txBody>
      </p:sp>
      <p:sp>
        <p:nvSpPr>
          <p:cNvPr id="3" name="矩形 2">
            <a:extLst>
              <a:ext uri="{FF2B5EF4-FFF2-40B4-BE49-F238E27FC236}">
                <a16:creationId xmlns="" xmlns:a16="http://schemas.microsoft.com/office/drawing/2014/main" id="{E75E4C1E-2FB0-489A-9F7E-7A99BBDDCD47}"/>
              </a:ext>
            </a:extLst>
          </p:cNvPr>
          <p:cNvSpPr/>
          <p:nvPr/>
        </p:nvSpPr>
        <p:spPr>
          <a:xfrm>
            <a:off x="251520" y="3933056"/>
            <a:ext cx="8406715" cy="523220"/>
          </a:xfrm>
          <a:prstGeom prst="rect">
            <a:avLst/>
          </a:prstGeom>
        </p:spPr>
        <p:txBody>
          <a:bodyPr wrap="square">
            <a:spAutoFit/>
          </a:bodyPr>
          <a:lstStyle/>
          <a:p>
            <a:r>
              <a:rPr lang="en-US" altLang="zh-CN" sz="2800" b="1" dirty="0" smtClean="0">
                <a:solidFill>
                  <a:srgbClr val="0000FF"/>
                </a:solidFill>
                <a:latin typeface="华文楷体" panose="02010600040101010101" pitchFamily="2" charset="-122"/>
                <a:ea typeface="华文楷体" panose="02010600040101010101" pitchFamily="2" charset="-122"/>
              </a:rPr>
              <a:t>    </a:t>
            </a:r>
            <a:r>
              <a:rPr lang="zh-CN" altLang="en-US" sz="2800" b="1" dirty="0" smtClean="0">
                <a:solidFill>
                  <a:srgbClr val="FF0000"/>
                </a:solidFill>
                <a:latin typeface="华文楷体" panose="02010600040101010101" pitchFamily="2" charset="-122"/>
                <a:ea typeface="华文楷体" panose="02010600040101010101" pitchFamily="2" charset="-122"/>
              </a:rPr>
              <a:t>找出材料中</a:t>
            </a:r>
            <a:r>
              <a:rPr lang="zh-CN" altLang="en-US" sz="2800" b="1" dirty="0">
                <a:solidFill>
                  <a:srgbClr val="FF0000"/>
                </a:solidFill>
                <a:latin typeface="华文楷体" panose="02010600040101010101" pitchFamily="2" charset="-122"/>
                <a:ea typeface="华文楷体" panose="02010600040101010101" pitchFamily="2" charset="-122"/>
              </a:rPr>
              <a:t>关于人类早期文明产生的标志有哪些</a:t>
            </a:r>
            <a:r>
              <a:rPr lang="zh-CN" altLang="en-US" sz="2800" b="1" dirty="0">
                <a:solidFill>
                  <a:srgbClr val="0000FF"/>
                </a:solidFill>
                <a:latin typeface="华文楷体" panose="02010600040101010101" pitchFamily="2" charset="-122"/>
                <a:ea typeface="华文楷体" panose="02010600040101010101" pitchFamily="2" charset="-122"/>
              </a:rPr>
              <a:t>？</a:t>
            </a:r>
            <a:endParaRPr lang="zh-CN" altLang="en-US" dirty="0"/>
          </a:p>
        </p:txBody>
      </p:sp>
      <p:sp>
        <p:nvSpPr>
          <p:cNvPr id="4" name="文本框 6">
            <a:extLst>
              <a:ext uri="{FF2B5EF4-FFF2-40B4-BE49-F238E27FC236}">
                <a16:creationId xmlns="" xmlns:a16="http://schemas.microsoft.com/office/drawing/2014/main" id="{7BE61A67-1F26-47CF-9827-8D25AF077248}"/>
              </a:ext>
            </a:extLst>
          </p:cNvPr>
          <p:cNvSpPr txBox="1"/>
          <p:nvPr/>
        </p:nvSpPr>
        <p:spPr>
          <a:xfrm>
            <a:off x="1187624" y="4941168"/>
            <a:ext cx="4548646" cy="523220"/>
          </a:xfrm>
          <a:prstGeom prst="rect">
            <a:avLst/>
          </a:prstGeom>
          <a:noFill/>
          <a:ln>
            <a:noFill/>
          </a:ln>
        </p:spPr>
        <p:txBody>
          <a:bodyPr wrap="square" rtlCol="0">
            <a:spAutoFit/>
          </a:bodyPr>
          <a:lstStyle/>
          <a:p>
            <a:r>
              <a:rPr lang="zh-CN" altLang="en-US" sz="2800" b="1" dirty="0">
                <a:solidFill>
                  <a:srgbClr val="FF0000"/>
                </a:solidFill>
                <a:latin typeface="华文楷体" panose="02010600040101010101" pitchFamily="2" charset="-122"/>
                <a:ea typeface="华文楷体" panose="02010600040101010101" pitchFamily="2" charset="-122"/>
              </a:rPr>
              <a:t>阶级、国家</a:t>
            </a:r>
            <a:r>
              <a:rPr lang="zh-CN" altLang="en-US" sz="2800" b="1" dirty="0">
                <a:solidFill>
                  <a:srgbClr val="FF0000"/>
                </a:solidFill>
                <a:latin typeface="楷体" panose="02010609060101010101" pitchFamily="49" charset="-122"/>
                <a:ea typeface="楷体" panose="02010609060101010101" pitchFamily="49" charset="-122"/>
              </a:rPr>
              <a:t>、</a:t>
            </a:r>
            <a:r>
              <a:rPr lang="zh-CN" altLang="en-US" sz="2800" b="1" dirty="0">
                <a:solidFill>
                  <a:srgbClr val="FF0000"/>
                </a:solidFill>
                <a:latin typeface="华文楷体" panose="02010600040101010101" pitchFamily="2" charset="-122"/>
                <a:ea typeface="华文楷体" panose="02010600040101010101" pitchFamily="2" charset="-122"/>
              </a:rPr>
              <a:t>城市、文字</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9512" y="260648"/>
            <a:ext cx="8784976" cy="3539430"/>
          </a:xfrm>
          <a:prstGeom prst="rect">
            <a:avLst/>
          </a:prstGeom>
          <a:ln>
            <a:solidFill>
              <a:schemeClr val="tx1"/>
            </a:solidFill>
            <a:prstDash val="solid"/>
          </a:ln>
        </p:spPr>
        <p:txBody>
          <a:bodyPr wrap="square">
            <a:spAutoFit/>
          </a:bodyPr>
          <a:lstStyle/>
          <a:p>
            <a:r>
              <a:rPr lang="zh-CN" altLang="en-US" sz="2400" b="1" dirty="0" smtClean="0"/>
              <a:t>         </a:t>
            </a:r>
            <a:r>
              <a:rPr lang="zh-CN" altLang="en-US" sz="2800" b="1" dirty="0" smtClean="0"/>
              <a:t>农业和畜牧业产生后，人类从食物的采集者变成食物的生产者。随着农业的发展，人们要求有质量更好、更方便实用的生产工具和生活用品。一些人从农业中分离出来，专门从事手工业生产，出现了农业和手工业的分工。不同地区的产品互通有无，促进了交换和贸易。社会经济的发展，让一部分人能够脱离社会生产活动而从事专门的管理和文化创造工作。农耕生产需要人们定居生活，一些较大的居住点逐渐发展为早期城市。</a:t>
            </a:r>
            <a:endParaRPr lang="zh-CN" altLang="en-US" sz="2800" dirty="0"/>
          </a:p>
        </p:txBody>
      </p:sp>
      <p:sp>
        <p:nvSpPr>
          <p:cNvPr id="3" name="文本框 11"/>
          <p:cNvSpPr txBox="1"/>
          <p:nvPr/>
        </p:nvSpPr>
        <p:spPr>
          <a:xfrm>
            <a:off x="2267744" y="3995678"/>
            <a:ext cx="4536504" cy="2862322"/>
          </a:xfrm>
          <a:prstGeom prst="rect">
            <a:avLst/>
          </a:prstGeom>
          <a:noFill/>
        </p:spPr>
        <p:txBody>
          <a:bodyPr wrap="square" rtlCol="0">
            <a:spAutoFit/>
          </a:bodyPr>
          <a:lstStyle/>
          <a:p>
            <a:pPr algn="just">
              <a:lnSpc>
                <a:spcPct val="125000"/>
              </a:lnSpc>
              <a:spcBef>
                <a:spcPts val="0"/>
              </a:spcBef>
              <a:spcAft>
                <a:spcPts val="0"/>
              </a:spcAft>
            </a:pPr>
            <a:r>
              <a:rPr lang="zh-CN" sz="2400" b="1" dirty="0" smtClean="0">
                <a:solidFill>
                  <a:srgbClr val="000099"/>
                </a:solidFill>
                <a:latin typeface="仿宋" panose="02010609060101010101" pitchFamily="49" charset="-122"/>
                <a:ea typeface="仿宋" panose="02010609060101010101" pitchFamily="49" charset="-122"/>
                <a:cs typeface="黑体" panose="02010609060101010101" pitchFamily="49" charset="-122"/>
              </a:rPr>
              <a:t>①</a:t>
            </a:r>
            <a:r>
              <a:rPr lang="zh-CN" altLang="en-US" sz="2400" b="1" dirty="0" smtClean="0">
                <a:solidFill>
                  <a:srgbClr val="000099"/>
                </a:solidFill>
                <a:latin typeface="仿宋" panose="02010609060101010101" pitchFamily="49" charset="-122"/>
                <a:ea typeface="仿宋" panose="02010609060101010101" pitchFamily="49" charset="-122"/>
                <a:cs typeface="黑体" panose="02010609060101010101" pitchFamily="49" charset="-122"/>
              </a:rPr>
              <a:t>人类变为食物生产者</a:t>
            </a:r>
            <a:r>
              <a:rPr lang="zh-CN" sz="2400" b="1" dirty="0" smtClean="0">
                <a:solidFill>
                  <a:srgbClr val="000099"/>
                </a:solidFill>
                <a:latin typeface="仿宋" panose="02010609060101010101" pitchFamily="49" charset="-122"/>
                <a:ea typeface="仿宋" panose="02010609060101010101" pitchFamily="49" charset="-122"/>
                <a:cs typeface="黑体" panose="02010609060101010101" pitchFamily="49" charset="-122"/>
              </a:rPr>
              <a:t>；</a:t>
            </a:r>
            <a:r>
              <a:rPr lang="zh-CN" altLang="zh-CN" sz="2400" b="1" dirty="0" smtClean="0">
                <a:solidFill>
                  <a:srgbClr val="000099"/>
                </a:solidFill>
                <a:latin typeface="仿宋" panose="02010609060101010101" pitchFamily="49" charset="-122"/>
                <a:ea typeface="仿宋" panose="02010609060101010101" pitchFamily="49" charset="-122"/>
                <a:cs typeface="黑体" panose="02010609060101010101" pitchFamily="49" charset="-122"/>
                <a:sym typeface="+mn-ea"/>
              </a:rPr>
              <a:t> </a:t>
            </a:r>
            <a:endParaRPr lang="en-US" altLang="zh-CN" sz="2400" b="1" dirty="0" smtClean="0">
              <a:solidFill>
                <a:srgbClr val="000099"/>
              </a:solidFill>
              <a:latin typeface="仿宋" panose="02010609060101010101" pitchFamily="49" charset="-122"/>
              <a:ea typeface="仿宋" panose="02010609060101010101" pitchFamily="49" charset="-122"/>
              <a:cs typeface="黑体" panose="02010609060101010101" pitchFamily="49" charset="-122"/>
              <a:sym typeface="+mn-ea"/>
            </a:endParaRPr>
          </a:p>
          <a:p>
            <a:pPr algn="just">
              <a:lnSpc>
                <a:spcPct val="125000"/>
              </a:lnSpc>
            </a:pPr>
            <a:r>
              <a:rPr lang="zh-CN" altLang="zh-CN" sz="2400" b="1" dirty="0" smtClean="0">
                <a:solidFill>
                  <a:srgbClr val="000099"/>
                </a:solidFill>
                <a:latin typeface="仿宋" panose="02010609060101010101" pitchFamily="49" charset="-122"/>
                <a:ea typeface="仿宋" panose="02010609060101010101" pitchFamily="49" charset="-122"/>
                <a:cs typeface="黑体" panose="02010609060101010101" pitchFamily="49" charset="-122"/>
                <a:sym typeface="+mn-ea"/>
              </a:rPr>
              <a:t>②</a:t>
            </a:r>
            <a:r>
              <a:rPr lang="zh-CN" altLang="en-US" sz="2400" b="1" dirty="0" smtClean="0">
                <a:solidFill>
                  <a:srgbClr val="000099"/>
                </a:solidFill>
                <a:latin typeface="仿宋" panose="02010609060101010101" pitchFamily="49" charset="-122"/>
                <a:ea typeface="仿宋" panose="02010609060101010101" pitchFamily="49" charset="-122"/>
                <a:cs typeface="黑体" panose="02010609060101010101" pitchFamily="49" charset="-122"/>
                <a:sym typeface="+mn-ea"/>
              </a:rPr>
              <a:t>出现农业和手工业的分工；</a:t>
            </a:r>
            <a:endParaRPr lang="en-US" altLang="zh-CN" sz="2400" b="1" dirty="0" smtClean="0">
              <a:solidFill>
                <a:srgbClr val="000099"/>
              </a:solidFill>
              <a:latin typeface="仿宋" panose="02010609060101010101" pitchFamily="49" charset="-122"/>
              <a:ea typeface="仿宋" panose="02010609060101010101" pitchFamily="49" charset="-122"/>
              <a:cs typeface="黑体" panose="02010609060101010101" pitchFamily="49" charset="-122"/>
              <a:sym typeface="+mn-ea"/>
            </a:endParaRPr>
          </a:p>
          <a:p>
            <a:pPr algn="just">
              <a:lnSpc>
                <a:spcPct val="125000"/>
              </a:lnSpc>
            </a:pPr>
            <a:r>
              <a:rPr lang="zh-CN" altLang="en-US" sz="2400" b="1" dirty="0" smtClean="0">
                <a:solidFill>
                  <a:srgbClr val="000099"/>
                </a:solidFill>
                <a:latin typeface="仿宋" panose="02010609060101010101" pitchFamily="49" charset="-122"/>
                <a:ea typeface="仿宋" panose="02010609060101010101" pitchFamily="49" charset="-122"/>
                <a:cs typeface="黑体" panose="02010609060101010101" pitchFamily="49" charset="-122"/>
                <a:sym typeface="+mn-ea"/>
              </a:rPr>
              <a:t>③交换和贸易的产生；</a:t>
            </a:r>
            <a:endParaRPr lang="en-US" altLang="zh-CN" sz="2400" b="1" dirty="0" smtClean="0">
              <a:solidFill>
                <a:srgbClr val="000099"/>
              </a:solidFill>
              <a:latin typeface="仿宋" panose="02010609060101010101" pitchFamily="49" charset="-122"/>
              <a:ea typeface="仿宋" panose="02010609060101010101" pitchFamily="49" charset="-122"/>
              <a:cs typeface="黑体" panose="02010609060101010101" pitchFamily="49" charset="-122"/>
              <a:sym typeface="+mn-ea"/>
            </a:endParaRPr>
          </a:p>
          <a:p>
            <a:pPr algn="just">
              <a:lnSpc>
                <a:spcPct val="125000"/>
              </a:lnSpc>
            </a:pPr>
            <a:r>
              <a:rPr lang="zh-CN" altLang="en-US" sz="2400" b="1" dirty="0" smtClean="0">
                <a:solidFill>
                  <a:srgbClr val="000099"/>
                </a:solidFill>
                <a:latin typeface="仿宋" panose="02010609060101010101" pitchFamily="49" charset="-122"/>
                <a:ea typeface="仿宋" panose="02010609060101010101" pitchFamily="49" charset="-122"/>
                <a:cs typeface="黑体" panose="02010609060101010101" pitchFamily="49" charset="-122"/>
                <a:sym typeface="+mn-ea"/>
              </a:rPr>
              <a:t>④出现从事专门管理和文化创造工作的人；</a:t>
            </a:r>
            <a:endParaRPr lang="en-US" altLang="zh-CN" sz="2400" b="1" dirty="0" smtClean="0">
              <a:solidFill>
                <a:srgbClr val="000099"/>
              </a:solidFill>
              <a:latin typeface="仿宋" panose="02010609060101010101" pitchFamily="49" charset="-122"/>
              <a:ea typeface="仿宋" panose="02010609060101010101" pitchFamily="49" charset="-122"/>
              <a:cs typeface="黑体" panose="02010609060101010101" pitchFamily="49" charset="-122"/>
              <a:sym typeface="+mn-ea"/>
            </a:endParaRPr>
          </a:p>
          <a:p>
            <a:pPr algn="just">
              <a:lnSpc>
                <a:spcPct val="125000"/>
              </a:lnSpc>
            </a:pPr>
            <a:r>
              <a:rPr lang="zh-CN" altLang="en-US" sz="2400" b="1" dirty="0" smtClean="0">
                <a:solidFill>
                  <a:srgbClr val="000099"/>
                </a:solidFill>
                <a:latin typeface="仿宋" panose="02010609060101010101" pitchFamily="49" charset="-122"/>
                <a:ea typeface="仿宋" panose="02010609060101010101" pitchFamily="49" charset="-122"/>
                <a:cs typeface="黑体" panose="02010609060101010101" pitchFamily="49" charset="-122"/>
                <a:sym typeface="+mn-ea"/>
              </a:rPr>
              <a:t>⑤出现早期城市</a:t>
            </a:r>
            <a:r>
              <a:rPr lang="zh-CN" altLang="zh-CN" sz="2400" b="1" dirty="0" smtClean="0">
                <a:solidFill>
                  <a:srgbClr val="000099"/>
                </a:solidFill>
                <a:latin typeface="仿宋" panose="02010609060101010101" pitchFamily="49" charset="-122"/>
                <a:ea typeface="仿宋" panose="02010609060101010101" pitchFamily="49" charset="-122"/>
                <a:cs typeface="黑体" panose="02010609060101010101" pitchFamily="49" charset="-122"/>
                <a:sym typeface="+mn-ea"/>
              </a:rPr>
              <a:t>。</a:t>
            </a:r>
            <a:endParaRPr lang="zh-CN" altLang="en-US" sz="2400" b="1" dirty="0" smtClean="0">
              <a:solidFill>
                <a:srgbClr val="000099"/>
              </a:solidFill>
              <a:latin typeface="仿宋" panose="02010609060101010101" pitchFamily="49" charset="-122"/>
              <a:ea typeface="仿宋" panose="02010609060101010101" pitchFamily="49" charset="-122"/>
              <a:cs typeface="黑体" panose="02010609060101010101" pitchFamily="49" charset="-122"/>
            </a:endParaRPr>
          </a:p>
        </p:txBody>
      </p:sp>
      <p:sp>
        <p:nvSpPr>
          <p:cNvPr id="8" name="矩形 7"/>
          <p:cNvSpPr/>
          <p:nvPr/>
        </p:nvSpPr>
        <p:spPr>
          <a:xfrm>
            <a:off x="827584" y="1916832"/>
            <a:ext cx="803425" cy="830997"/>
          </a:xfrm>
          <a:prstGeom prst="rect">
            <a:avLst/>
          </a:prstGeom>
        </p:spPr>
        <p:txBody>
          <a:bodyPr wrap="none">
            <a:spAutoFit/>
          </a:bodyPr>
          <a:lstStyle/>
          <a:p>
            <a:r>
              <a:rPr lang="en-US" altLang="zh-CN" sz="4800" b="1" dirty="0" smtClean="0">
                <a:solidFill>
                  <a:srgbClr val="FF0000"/>
                </a:solidFill>
                <a:latin typeface="黑体" panose="02010609060101010101" pitchFamily="49" charset="-122"/>
                <a:ea typeface="黑体" panose="02010609060101010101" pitchFamily="49" charset="-122"/>
              </a:rPr>
              <a:t>‖</a:t>
            </a:r>
            <a:endParaRPr lang="zh-CN" altLang="en-US" sz="4800" dirty="0">
              <a:solidFill>
                <a:srgbClr val="FF0000"/>
              </a:solidFill>
            </a:endParaRPr>
          </a:p>
        </p:txBody>
      </p:sp>
      <p:cxnSp>
        <p:nvCxnSpPr>
          <p:cNvPr id="9" name="直接连接符 8"/>
          <p:cNvCxnSpPr/>
          <p:nvPr/>
        </p:nvCxnSpPr>
        <p:spPr>
          <a:xfrm>
            <a:off x="4572000" y="764704"/>
            <a:ext cx="4320480" cy="0"/>
          </a:xfrm>
          <a:prstGeom prst="line">
            <a:avLst/>
          </a:prstGeom>
          <a:ln w="635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251520" y="1196752"/>
            <a:ext cx="1584176" cy="0"/>
          </a:xfrm>
          <a:prstGeom prst="line">
            <a:avLst/>
          </a:prstGeom>
          <a:ln w="63500">
            <a:solidFill>
              <a:srgbClr val="FF0000"/>
            </a:solidFill>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a:off x="1835696" y="620688"/>
            <a:ext cx="803425" cy="830997"/>
          </a:xfrm>
          <a:prstGeom prst="rect">
            <a:avLst/>
          </a:prstGeom>
        </p:spPr>
        <p:txBody>
          <a:bodyPr wrap="none">
            <a:spAutoFit/>
          </a:bodyPr>
          <a:lstStyle/>
          <a:p>
            <a:r>
              <a:rPr lang="en-US" altLang="zh-CN" sz="4800" b="1" dirty="0" smtClean="0">
                <a:solidFill>
                  <a:srgbClr val="FF0000"/>
                </a:solidFill>
                <a:latin typeface="黑体" panose="02010609060101010101" pitchFamily="49" charset="-122"/>
                <a:ea typeface="黑体" panose="02010609060101010101" pitchFamily="49" charset="-122"/>
              </a:rPr>
              <a:t>‖</a:t>
            </a:r>
            <a:endParaRPr lang="zh-CN" altLang="en-US" sz="4800" dirty="0">
              <a:solidFill>
                <a:srgbClr val="FF0000"/>
              </a:solidFill>
            </a:endParaRPr>
          </a:p>
        </p:txBody>
      </p:sp>
      <p:cxnSp>
        <p:nvCxnSpPr>
          <p:cNvPr id="13" name="直接连接符 12"/>
          <p:cNvCxnSpPr/>
          <p:nvPr/>
        </p:nvCxnSpPr>
        <p:spPr>
          <a:xfrm>
            <a:off x="6444208" y="1988840"/>
            <a:ext cx="2412776" cy="0"/>
          </a:xfrm>
          <a:prstGeom prst="line">
            <a:avLst/>
          </a:prstGeom>
          <a:ln w="635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251520" y="2492896"/>
            <a:ext cx="720080" cy="0"/>
          </a:xfrm>
          <a:prstGeom prst="line">
            <a:avLst/>
          </a:prstGeom>
          <a:ln w="635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732240" y="2420888"/>
            <a:ext cx="1800200" cy="0"/>
          </a:xfrm>
          <a:prstGeom prst="line">
            <a:avLst/>
          </a:prstGeom>
          <a:ln w="635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251520" y="3284984"/>
            <a:ext cx="5040560" cy="0"/>
          </a:xfrm>
          <a:prstGeom prst="line">
            <a:avLst/>
          </a:prstGeom>
          <a:ln w="635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3563888" y="2852936"/>
            <a:ext cx="1476672" cy="0"/>
          </a:xfrm>
          <a:prstGeom prst="line">
            <a:avLst/>
          </a:prstGeom>
          <a:ln w="635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6372200" y="3717032"/>
            <a:ext cx="1440160" cy="0"/>
          </a:xfrm>
          <a:prstGeom prst="line">
            <a:avLst/>
          </a:prstGeom>
          <a:ln w="63500">
            <a:solidFill>
              <a:srgbClr val="FF0000"/>
            </a:solidFill>
          </a:ln>
        </p:spPr>
        <p:style>
          <a:lnRef idx="1">
            <a:schemeClr val="accent1"/>
          </a:lnRef>
          <a:fillRef idx="0">
            <a:schemeClr val="accent1"/>
          </a:fillRef>
          <a:effectRef idx="0">
            <a:schemeClr val="accent1"/>
          </a:effectRef>
          <a:fontRef idx="minor">
            <a:schemeClr val="tx1"/>
          </a:fontRef>
        </p:style>
      </p:cxnSp>
      <p:sp>
        <p:nvSpPr>
          <p:cNvPr id="44" name="矩形 43"/>
          <p:cNvSpPr/>
          <p:nvPr/>
        </p:nvSpPr>
        <p:spPr>
          <a:xfrm>
            <a:off x="8340575" y="1916832"/>
            <a:ext cx="803425" cy="830997"/>
          </a:xfrm>
          <a:prstGeom prst="rect">
            <a:avLst/>
          </a:prstGeom>
        </p:spPr>
        <p:txBody>
          <a:bodyPr wrap="none">
            <a:spAutoFit/>
          </a:bodyPr>
          <a:lstStyle/>
          <a:p>
            <a:r>
              <a:rPr lang="en-US" altLang="zh-CN" sz="4800" b="1" dirty="0" smtClean="0">
                <a:solidFill>
                  <a:srgbClr val="FF0000"/>
                </a:solidFill>
                <a:latin typeface="黑体" panose="02010609060101010101" pitchFamily="49" charset="-122"/>
                <a:ea typeface="黑体" panose="02010609060101010101" pitchFamily="49" charset="-122"/>
              </a:rPr>
              <a:t>‖</a:t>
            </a:r>
            <a:endParaRPr lang="zh-CN" altLang="en-US" sz="4800" dirty="0">
              <a:solidFill>
                <a:srgbClr val="FF0000"/>
              </a:solidFill>
            </a:endParaRPr>
          </a:p>
        </p:txBody>
      </p:sp>
      <p:sp>
        <p:nvSpPr>
          <p:cNvPr id="45" name="矩形 44"/>
          <p:cNvSpPr/>
          <p:nvPr/>
        </p:nvSpPr>
        <p:spPr>
          <a:xfrm>
            <a:off x="5076056" y="2708920"/>
            <a:ext cx="803425" cy="830997"/>
          </a:xfrm>
          <a:prstGeom prst="rect">
            <a:avLst/>
          </a:prstGeom>
        </p:spPr>
        <p:txBody>
          <a:bodyPr wrap="none">
            <a:spAutoFit/>
          </a:bodyPr>
          <a:lstStyle/>
          <a:p>
            <a:r>
              <a:rPr lang="en-US" altLang="zh-CN" sz="4800" b="1" dirty="0" smtClean="0">
                <a:solidFill>
                  <a:srgbClr val="FF0000"/>
                </a:solidFill>
                <a:latin typeface="黑体" panose="02010609060101010101" pitchFamily="49" charset="-122"/>
                <a:ea typeface="黑体" panose="02010609060101010101" pitchFamily="49" charset="-122"/>
              </a:rPr>
              <a:t>‖</a:t>
            </a:r>
            <a:endParaRPr lang="zh-CN" altLang="en-US" sz="4800" dirty="0">
              <a:solidFill>
                <a:srgbClr val="FF0000"/>
              </a:solidFill>
            </a:endParaRPr>
          </a:p>
        </p:txBody>
      </p:sp>
      <p:sp>
        <p:nvSpPr>
          <p:cNvPr id="46" name="圆角矩形 45"/>
          <p:cNvSpPr/>
          <p:nvPr/>
        </p:nvSpPr>
        <p:spPr>
          <a:xfrm>
            <a:off x="7308304" y="4293096"/>
            <a:ext cx="1512168" cy="576064"/>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400" dirty="0">
                <a:latin typeface="楷体" panose="02010609060101010101" pitchFamily="49" charset="-122"/>
                <a:ea typeface="楷体" panose="02010609060101010101" pitchFamily="49" charset="-122"/>
              </a:rPr>
              <a:t>社会分工</a:t>
            </a:r>
          </a:p>
        </p:txBody>
      </p:sp>
      <p:sp>
        <p:nvSpPr>
          <p:cNvPr id="47" name="圆角矩形 46"/>
          <p:cNvSpPr/>
          <p:nvPr/>
        </p:nvSpPr>
        <p:spPr>
          <a:xfrm>
            <a:off x="7308304" y="5445224"/>
            <a:ext cx="1512168" cy="746884"/>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zh-CN" altLang="en-US" sz="2400" dirty="0">
                <a:latin typeface="楷体" panose="02010609060101010101" pitchFamily="49" charset="-122"/>
                <a:ea typeface="楷体" panose="02010609060101010101" pitchFamily="49" charset="-122"/>
              </a:rPr>
              <a:t>劳动生产率提高</a:t>
            </a:r>
          </a:p>
        </p:txBody>
      </p:sp>
      <p:sp>
        <p:nvSpPr>
          <p:cNvPr id="48" name="圆角矩形 47"/>
          <p:cNvSpPr/>
          <p:nvPr/>
        </p:nvSpPr>
        <p:spPr>
          <a:xfrm>
            <a:off x="251520" y="4509120"/>
            <a:ext cx="1296144" cy="118084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zh-CN" altLang="en-US" sz="2400" dirty="0" smtClean="0">
                <a:latin typeface="楷体" panose="02010609060101010101" pitchFamily="49" charset="-122"/>
                <a:ea typeface="楷体" panose="02010609060101010101" pitchFamily="49" charset="-122"/>
              </a:rPr>
              <a:t>农业、畜牧业产生</a:t>
            </a:r>
            <a:endParaRPr lang="zh-CN" altLang="en-US" sz="2400" dirty="0">
              <a:latin typeface="楷体" panose="02010609060101010101" pitchFamily="49" charset="-122"/>
              <a:ea typeface="楷体" panose="02010609060101010101" pitchFamily="49" charset="-122"/>
            </a:endParaRPr>
          </a:p>
        </p:txBody>
      </p:sp>
      <p:pic>
        <p:nvPicPr>
          <p:cNvPr id="49" name="图片 48" descr="20093144"/>
          <p:cNvPicPr>
            <a:picLocks noChangeAspect="1"/>
          </p:cNvPicPr>
          <p:nvPr/>
        </p:nvPicPr>
        <p:blipFill>
          <a:blip r:embed="rId2" cstate="print">
            <a:extLst>
              <a:ext uri="{96DAC541-7B7A-43D3-8B79-37D633B846F1}">
                <asvg:svgBlip xmlns="" xmlns:asvg="http://schemas.microsoft.com/office/drawing/2016/SVG/main" r:embed="rId3"/>
              </a:ext>
            </a:extLst>
          </a:blip>
          <a:stretch>
            <a:fillRect/>
          </a:stretch>
        </p:blipFill>
        <p:spPr>
          <a:xfrm>
            <a:off x="1475656" y="4797152"/>
            <a:ext cx="832009" cy="9144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7" presetClass="entr" presetSubtype="1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500" fill="hold"/>
                                        <p:tgtEl>
                                          <p:spTgt spid="10"/>
                                        </p:tgtEl>
                                        <p:attrNameLst>
                                          <p:attrName>ppt_w</p:attrName>
                                        </p:attrNameLst>
                                      </p:cBhvr>
                                      <p:tavLst>
                                        <p:tav tm="0">
                                          <p:val>
                                            <p:fltVal val="0"/>
                                          </p:val>
                                        </p:tav>
                                        <p:tav tm="100000">
                                          <p:val>
                                            <p:strVal val="#ppt_w"/>
                                          </p:val>
                                        </p:tav>
                                      </p:tavLst>
                                    </p:anim>
                                    <p:anim calcmode="lin" valueType="num">
                                      <p:cBhvr>
                                        <p:cTn id="16" dur="5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strVal val="#ppt_h"/>
                                          </p:val>
                                        </p:tav>
                                        <p:tav tm="100000">
                                          <p:val>
                                            <p:strVal val="#ppt_h"/>
                                          </p:val>
                                        </p:tav>
                                      </p:tavLst>
                                    </p:anim>
                                  </p:childTnLst>
                                </p:cTn>
                              </p:par>
                              <p:par>
                                <p:cTn id="27" presetID="17" presetClass="entr" presetSubtype="10"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ppt_w</p:attrName>
                                        </p:attrNameLst>
                                      </p:cBhvr>
                                      <p:tavLst>
                                        <p:tav tm="0">
                                          <p:val>
                                            <p:fltVal val="0"/>
                                          </p:val>
                                        </p:tav>
                                        <p:tav tm="100000">
                                          <p:val>
                                            <p:strVal val="#ppt_w"/>
                                          </p:val>
                                        </p:tav>
                                      </p:tavLst>
                                    </p:anim>
                                    <p:anim calcmode="lin" valueType="num">
                                      <p:cBhvr>
                                        <p:cTn id="30" dur="5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7" presetClass="entr" presetSubtype="10"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p:cTn id="39" dur="500" fill="hold"/>
                                        <p:tgtEl>
                                          <p:spTgt spid="18"/>
                                        </p:tgtEl>
                                        <p:attrNameLst>
                                          <p:attrName>ppt_w</p:attrName>
                                        </p:attrNameLst>
                                      </p:cBhvr>
                                      <p:tavLst>
                                        <p:tav tm="0">
                                          <p:val>
                                            <p:fltVal val="0"/>
                                          </p:val>
                                        </p:tav>
                                        <p:tav tm="100000">
                                          <p:val>
                                            <p:strVal val="#ppt_w"/>
                                          </p:val>
                                        </p:tav>
                                      </p:tavLst>
                                    </p:anim>
                                    <p:anim calcmode="lin" valueType="num">
                                      <p:cBhvr>
                                        <p:cTn id="40" dur="500" fill="hold"/>
                                        <p:tgtEl>
                                          <p:spTgt spid="18"/>
                                        </p:tgtEl>
                                        <p:attrNameLst>
                                          <p:attrName>ppt_h</p:attrName>
                                        </p:attrNameLst>
                                      </p:cBhvr>
                                      <p:tavLst>
                                        <p:tav tm="0">
                                          <p:val>
                                            <p:strVal val="#ppt_h"/>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45"/>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7" presetClass="entr" presetSubtype="10" fill="hold" nodeType="click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p:cTn id="49" dur="500" fill="hold"/>
                                        <p:tgtEl>
                                          <p:spTgt spid="25"/>
                                        </p:tgtEl>
                                        <p:attrNameLst>
                                          <p:attrName>ppt_w</p:attrName>
                                        </p:attrNameLst>
                                      </p:cBhvr>
                                      <p:tavLst>
                                        <p:tav tm="0">
                                          <p:val>
                                            <p:fltVal val="0"/>
                                          </p:val>
                                        </p:tav>
                                        <p:tav tm="100000">
                                          <p:val>
                                            <p:strVal val="#ppt_w"/>
                                          </p:val>
                                        </p:tav>
                                      </p:tavLst>
                                    </p:anim>
                                    <p:anim calcmode="lin" valueType="num">
                                      <p:cBhvr>
                                        <p:cTn id="50" dur="500" fill="hold"/>
                                        <p:tgtEl>
                                          <p:spTgt spid="25"/>
                                        </p:tgtEl>
                                        <p:attrNameLst>
                                          <p:attrName>ppt_h</p:attrName>
                                        </p:attrNameLst>
                                      </p:cBhvr>
                                      <p:tavLst>
                                        <p:tav tm="0">
                                          <p:val>
                                            <p:strVal val="#ppt_h"/>
                                          </p:val>
                                        </p:tav>
                                        <p:tav tm="100000">
                                          <p:val>
                                            <p:strVal val="#ppt_h"/>
                                          </p:val>
                                        </p:tav>
                                      </p:tavLst>
                                    </p:anim>
                                  </p:childTnLst>
                                </p:cTn>
                              </p:par>
                              <p:par>
                                <p:cTn id="51" presetID="17" presetClass="entr" presetSubtype="10"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p:cTn id="53" dur="500" fill="hold"/>
                                        <p:tgtEl>
                                          <p:spTgt spid="23"/>
                                        </p:tgtEl>
                                        <p:attrNameLst>
                                          <p:attrName>ppt_w</p:attrName>
                                        </p:attrNameLst>
                                      </p:cBhvr>
                                      <p:tavLst>
                                        <p:tav tm="0">
                                          <p:val>
                                            <p:fltVal val="0"/>
                                          </p:val>
                                        </p:tav>
                                        <p:tav tm="100000">
                                          <p:val>
                                            <p:strVal val="#ppt_w"/>
                                          </p:val>
                                        </p:tav>
                                      </p:tavLst>
                                    </p:anim>
                                    <p:anim calcmode="lin" valueType="num">
                                      <p:cBhvr>
                                        <p:cTn id="54" dur="500" fill="hold"/>
                                        <p:tgtEl>
                                          <p:spTgt spid="23"/>
                                        </p:tgtEl>
                                        <p:attrNameLst>
                                          <p:attrName>ppt_h</p:attrName>
                                        </p:attrNameLst>
                                      </p:cBhvr>
                                      <p:tavLst>
                                        <p:tav tm="0">
                                          <p:val>
                                            <p:strVal val="#ppt_h"/>
                                          </p:val>
                                        </p:tav>
                                        <p:tav tm="100000">
                                          <p:val>
                                            <p:strVal val="#ppt_h"/>
                                          </p:val>
                                        </p:tav>
                                      </p:tavLst>
                                    </p:anim>
                                  </p:childTnLst>
                                </p:cTn>
                              </p:par>
                            </p:childTnLst>
                          </p:cTn>
                        </p:par>
                      </p:childTnLst>
                    </p:cTn>
                  </p:par>
                  <p:par>
                    <p:cTn id="55" fill="hold">
                      <p:stCondLst>
                        <p:cond delay="indefinite"/>
                      </p:stCondLst>
                      <p:childTnLst>
                        <p:par>
                          <p:cTn id="56" fill="hold">
                            <p:stCondLst>
                              <p:cond delay="0"/>
                            </p:stCondLst>
                            <p:childTnLst>
                              <p:par>
                                <p:cTn id="57" presetID="17" presetClass="entr" presetSubtype="10" fill="hold" nodeType="clickEffect">
                                  <p:stCondLst>
                                    <p:cond delay="0"/>
                                  </p:stCondLst>
                                  <p:childTnLst>
                                    <p:set>
                                      <p:cBhvr>
                                        <p:cTn id="58" dur="1" fill="hold">
                                          <p:stCondLst>
                                            <p:cond delay="0"/>
                                          </p:stCondLst>
                                        </p:cTn>
                                        <p:tgtEl>
                                          <p:spTgt spid="29"/>
                                        </p:tgtEl>
                                        <p:attrNameLst>
                                          <p:attrName>style.visibility</p:attrName>
                                        </p:attrNameLst>
                                      </p:cBhvr>
                                      <p:to>
                                        <p:strVal val="visible"/>
                                      </p:to>
                                    </p:set>
                                    <p:anim calcmode="lin" valueType="num">
                                      <p:cBhvr>
                                        <p:cTn id="59" dur="500" fill="hold"/>
                                        <p:tgtEl>
                                          <p:spTgt spid="29"/>
                                        </p:tgtEl>
                                        <p:attrNameLst>
                                          <p:attrName>ppt_w</p:attrName>
                                        </p:attrNameLst>
                                      </p:cBhvr>
                                      <p:tavLst>
                                        <p:tav tm="0">
                                          <p:val>
                                            <p:fltVal val="0"/>
                                          </p:val>
                                        </p:tav>
                                        <p:tav tm="100000">
                                          <p:val>
                                            <p:strVal val="#ppt_w"/>
                                          </p:val>
                                        </p:tav>
                                      </p:tavLst>
                                    </p:anim>
                                    <p:anim calcmode="lin" valueType="num">
                                      <p:cBhvr>
                                        <p:cTn id="60" dur="500" fill="hold"/>
                                        <p:tgtEl>
                                          <p:spTgt spid="29"/>
                                        </p:tgtEl>
                                        <p:attrNameLst>
                                          <p:attrName>ppt_h</p:attrName>
                                        </p:attrNameLst>
                                      </p:cBhvr>
                                      <p:tavLst>
                                        <p:tav tm="0">
                                          <p:val>
                                            <p:strVal val="#ppt_h"/>
                                          </p:val>
                                        </p:tav>
                                        <p:tav tm="100000">
                                          <p:val>
                                            <p:strVal val="#ppt_h"/>
                                          </p:val>
                                        </p:tav>
                                      </p:tavLst>
                                    </p:anim>
                                  </p:childTnLst>
                                </p:cTn>
                              </p:par>
                            </p:childTnLst>
                          </p:cTn>
                        </p:par>
                      </p:childTnLst>
                    </p:cTn>
                  </p:par>
                  <p:par>
                    <p:cTn id="61" fill="hold">
                      <p:stCondLst>
                        <p:cond delay="indefinite"/>
                      </p:stCondLst>
                      <p:childTnLst>
                        <p:par>
                          <p:cTn id="62" fill="hold">
                            <p:stCondLst>
                              <p:cond delay="0"/>
                            </p:stCondLst>
                            <p:childTnLst>
                              <p:par>
                                <p:cTn id="63" presetID="18" presetClass="entr" presetSubtype="12" fill="hold" grpId="0" nodeType="click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strips(downLeft)">
                                      <p:cBhvr>
                                        <p:cTn id="65" dur="500"/>
                                        <p:tgtEl>
                                          <p:spTgt spid="3"/>
                                        </p:tgtEl>
                                      </p:cBhvr>
                                    </p:animEffect>
                                  </p:childTnLst>
                                </p:cTn>
                              </p:par>
                            </p:childTnLst>
                          </p:cTn>
                        </p:par>
                      </p:childTnLst>
                    </p:cTn>
                  </p:par>
                  <p:par>
                    <p:cTn id="66" fill="hold">
                      <p:stCondLst>
                        <p:cond delay="indefinite"/>
                      </p:stCondLst>
                      <p:childTnLst>
                        <p:par>
                          <p:cTn id="67" fill="hold">
                            <p:stCondLst>
                              <p:cond delay="0"/>
                            </p:stCondLst>
                            <p:childTnLst>
                              <p:par>
                                <p:cTn id="68" presetID="3" presetClass="entr" presetSubtype="10" fill="hold" grpId="0" nodeType="clickEffect">
                                  <p:stCondLst>
                                    <p:cond delay="0"/>
                                  </p:stCondLst>
                                  <p:childTnLst>
                                    <p:set>
                                      <p:cBhvr>
                                        <p:cTn id="69" dur="1" fill="hold">
                                          <p:stCondLst>
                                            <p:cond delay="0"/>
                                          </p:stCondLst>
                                        </p:cTn>
                                        <p:tgtEl>
                                          <p:spTgt spid="48"/>
                                        </p:tgtEl>
                                        <p:attrNameLst>
                                          <p:attrName>style.visibility</p:attrName>
                                        </p:attrNameLst>
                                      </p:cBhvr>
                                      <p:to>
                                        <p:strVal val="visible"/>
                                      </p:to>
                                    </p:set>
                                    <p:animEffect transition="in" filter="blinds(horizontal)">
                                      <p:cBhvr>
                                        <p:cTn id="70" dur="500"/>
                                        <p:tgtEl>
                                          <p:spTgt spid="48"/>
                                        </p:tgtEl>
                                      </p:cBhvr>
                                    </p:animEffect>
                                  </p:childTnLst>
                                </p:cTn>
                              </p:par>
                              <p:par>
                                <p:cTn id="71" presetID="3" presetClass="entr" presetSubtype="10" fill="hold" nodeType="withEffect">
                                  <p:stCondLst>
                                    <p:cond delay="0"/>
                                  </p:stCondLst>
                                  <p:childTnLst>
                                    <p:set>
                                      <p:cBhvr>
                                        <p:cTn id="72" dur="1" fill="hold">
                                          <p:stCondLst>
                                            <p:cond delay="0"/>
                                          </p:stCondLst>
                                        </p:cTn>
                                        <p:tgtEl>
                                          <p:spTgt spid="49"/>
                                        </p:tgtEl>
                                        <p:attrNameLst>
                                          <p:attrName>style.visibility</p:attrName>
                                        </p:attrNameLst>
                                      </p:cBhvr>
                                      <p:to>
                                        <p:strVal val="visible"/>
                                      </p:to>
                                    </p:set>
                                    <p:animEffect transition="in" filter="blinds(horizontal)">
                                      <p:cBhvr>
                                        <p:cTn id="73" dur="500"/>
                                        <p:tgtEl>
                                          <p:spTgt spid="49"/>
                                        </p:tgtEl>
                                      </p:cBhvr>
                                    </p:animEffect>
                                  </p:childTnLst>
                                </p:cTn>
                              </p:par>
                            </p:childTnLst>
                          </p:cTn>
                        </p:par>
                      </p:childTnLst>
                    </p:cTn>
                  </p:par>
                  <p:par>
                    <p:cTn id="74" fill="hold">
                      <p:stCondLst>
                        <p:cond delay="indefinite"/>
                      </p:stCondLst>
                      <p:childTnLst>
                        <p:par>
                          <p:cTn id="75" fill="hold">
                            <p:stCondLst>
                              <p:cond delay="0"/>
                            </p:stCondLst>
                            <p:childTnLst>
                              <p:par>
                                <p:cTn id="76" presetID="3" presetClass="entr" presetSubtype="10" fill="hold" grpId="0" nodeType="clickEffect">
                                  <p:stCondLst>
                                    <p:cond delay="0"/>
                                  </p:stCondLst>
                                  <p:childTnLst>
                                    <p:set>
                                      <p:cBhvr>
                                        <p:cTn id="77" dur="1" fill="hold">
                                          <p:stCondLst>
                                            <p:cond delay="0"/>
                                          </p:stCondLst>
                                        </p:cTn>
                                        <p:tgtEl>
                                          <p:spTgt spid="46"/>
                                        </p:tgtEl>
                                        <p:attrNameLst>
                                          <p:attrName>style.visibility</p:attrName>
                                        </p:attrNameLst>
                                      </p:cBhvr>
                                      <p:to>
                                        <p:strVal val="visible"/>
                                      </p:to>
                                    </p:set>
                                    <p:animEffect transition="in" filter="blinds(horizontal)">
                                      <p:cBhvr>
                                        <p:cTn id="78" dur="500"/>
                                        <p:tgtEl>
                                          <p:spTgt spid="46"/>
                                        </p:tgtEl>
                                      </p:cBhvr>
                                    </p:animEffect>
                                  </p:childTnLst>
                                </p:cTn>
                              </p:par>
                              <p:par>
                                <p:cTn id="79" presetID="3" presetClass="entr" presetSubtype="10" fill="hold" grpId="0" nodeType="withEffect">
                                  <p:stCondLst>
                                    <p:cond delay="0"/>
                                  </p:stCondLst>
                                  <p:childTnLst>
                                    <p:set>
                                      <p:cBhvr>
                                        <p:cTn id="80" dur="1" fill="hold">
                                          <p:stCondLst>
                                            <p:cond delay="0"/>
                                          </p:stCondLst>
                                        </p:cTn>
                                        <p:tgtEl>
                                          <p:spTgt spid="47"/>
                                        </p:tgtEl>
                                        <p:attrNameLst>
                                          <p:attrName>style.visibility</p:attrName>
                                        </p:attrNameLst>
                                      </p:cBhvr>
                                      <p:to>
                                        <p:strVal val="visible"/>
                                      </p:to>
                                    </p:set>
                                    <p:animEffect transition="in" filter="blinds(horizontal)">
                                      <p:cBhvr>
                                        <p:cTn id="81"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8" grpId="0"/>
      <p:bldP spid="12" grpId="0"/>
      <p:bldP spid="44" grpId="0"/>
      <p:bldP spid="45" grpId="0"/>
      <p:bldP spid="46" grpId="0" animBg="1"/>
      <p:bldP spid="46" grpId="1" animBg="1"/>
      <p:bldP spid="47" grpId="0" animBg="1"/>
      <p:bldP spid="47" grpId="1" animBg="1"/>
      <p:bldP spid="48" grpId="0" animBg="1"/>
      <p:bldP spid="48"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179512" y="836712"/>
            <a:ext cx="8784976" cy="4893647"/>
          </a:xfrm>
          <a:prstGeom prst="rect">
            <a:avLst/>
          </a:prstGeom>
        </p:spPr>
        <p:txBody>
          <a:bodyPr wrap="square">
            <a:spAutoFit/>
          </a:bodyPr>
          <a:lstStyle/>
          <a:p>
            <a:r>
              <a:rPr lang="en-US" altLang="zh-CN" sz="2400" b="1" dirty="0" smtClean="0"/>
              <a:t>          </a:t>
            </a:r>
            <a:r>
              <a:rPr lang="zh-CN" altLang="en-US" sz="2400" b="1" dirty="0" smtClean="0"/>
              <a:t>社会分工的发展和劳动生产率的提高，使人类在满足自己的基本需要之外，有了剩余产品，为私有制和剥削的产生创造了条件。部落首领利用职权把一部分公共产品据为己有，私有制逐渐产生，社会分化成统治者和被统治者两大阶级。</a:t>
            </a:r>
            <a:r>
              <a:rPr lang="zh-CN" altLang="en-US" sz="2400" b="1" dirty="0" smtClean="0">
                <a:latin typeface="+mn-ea"/>
              </a:rPr>
              <a:t>在有关原始社会后期的考古发现中，人们居住的房屋出现了明显区别，富人的房屋宽敞，穷人的房屋狭小；富人的墓中随葬品丰厚；穷人墓中随葬品很少或几乎没有随葬品。</a:t>
            </a:r>
            <a:r>
              <a:rPr lang="zh-CN" altLang="en-US" sz="2400" b="1" dirty="0" smtClean="0"/>
              <a:t>为争夺土地和资源，一些部落之间爆发战争，被征服者往往成为征服者的奴隶，奴隶制成为人类第一种剥削和压迫形式。奴隶反抗奴隶主的斗争，成为最早的阶级对抗形式。在阶级矛盾和部落战争的双重作用下，逐渐出现了政府、军队和监狱等强制机关，国家开始形成。原来的部落首领，演变为阶级社会中国家的统治者。人类由此进入奴隶社会。出于记事和管理的需要，文字产生了。</a:t>
            </a:r>
            <a:endParaRPr lang="zh-CN" altLang="en-US" sz="2400" dirty="0"/>
          </a:p>
        </p:txBody>
      </p:sp>
      <p:sp>
        <p:nvSpPr>
          <p:cNvPr id="3" name="矩形 2"/>
          <p:cNvSpPr/>
          <p:nvPr/>
        </p:nvSpPr>
        <p:spPr>
          <a:xfrm>
            <a:off x="1619672" y="1124744"/>
            <a:ext cx="1627369" cy="523220"/>
          </a:xfrm>
          <a:prstGeom prst="rect">
            <a:avLst/>
          </a:prstGeom>
          <a:solidFill>
            <a:schemeClr val="bg1">
              <a:lumMod val="75000"/>
            </a:schemeClr>
          </a:solidFill>
        </p:spPr>
        <p:txBody>
          <a:bodyPr wrap="none">
            <a:spAutoFit/>
          </a:bodyPr>
          <a:lstStyle/>
          <a:p>
            <a:r>
              <a:rPr lang="zh-CN" altLang="en-US" sz="2800" b="1" dirty="0" smtClean="0">
                <a:solidFill>
                  <a:srgbClr val="FF0000"/>
                </a:solidFill>
                <a:latin typeface="黑体" panose="02010609060101010101" pitchFamily="49" charset="-122"/>
                <a:ea typeface="黑体" panose="02010609060101010101" pitchFamily="49" charset="-122"/>
              </a:rPr>
              <a:t>剩余产品</a:t>
            </a:r>
            <a:endParaRPr lang="zh-CN" altLang="en-US" sz="2800" dirty="0">
              <a:solidFill>
                <a:srgbClr val="FF0000"/>
              </a:solidFill>
              <a:latin typeface="黑体" panose="02010609060101010101" pitchFamily="49" charset="-122"/>
              <a:ea typeface="黑体" panose="02010609060101010101" pitchFamily="49" charset="-122"/>
            </a:endParaRPr>
          </a:p>
        </p:txBody>
      </p:sp>
      <p:sp>
        <p:nvSpPr>
          <p:cNvPr id="4" name="矩形 3"/>
          <p:cNvSpPr/>
          <p:nvPr/>
        </p:nvSpPr>
        <p:spPr>
          <a:xfrm>
            <a:off x="6588224" y="1628800"/>
            <a:ext cx="1440160" cy="523220"/>
          </a:xfrm>
          <a:prstGeom prst="rect">
            <a:avLst/>
          </a:prstGeom>
          <a:solidFill>
            <a:schemeClr val="bg1">
              <a:lumMod val="75000"/>
            </a:schemeClr>
          </a:solidFill>
        </p:spPr>
        <p:txBody>
          <a:bodyPr wrap="square">
            <a:spAutoFit/>
          </a:bodyPr>
          <a:lstStyle/>
          <a:p>
            <a:r>
              <a:rPr lang="zh-CN" altLang="en-US" sz="2800" b="1" dirty="0" smtClean="0">
                <a:solidFill>
                  <a:srgbClr val="FF0000"/>
                </a:solidFill>
                <a:latin typeface="黑体" panose="02010609060101010101" pitchFamily="49" charset="-122"/>
                <a:ea typeface="黑体" panose="02010609060101010101" pitchFamily="49" charset="-122"/>
              </a:rPr>
              <a:t>私有制</a:t>
            </a:r>
            <a:endParaRPr lang="zh-CN" altLang="en-US" sz="2800" dirty="0">
              <a:solidFill>
                <a:srgbClr val="FF0000"/>
              </a:solidFill>
              <a:latin typeface="黑体" panose="02010609060101010101" pitchFamily="49" charset="-122"/>
              <a:ea typeface="黑体" panose="02010609060101010101" pitchFamily="49" charset="-122"/>
            </a:endParaRPr>
          </a:p>
        </p:txBody>
      </p:sp>
      <p:sp>
        <p:nvSpPr>
          <p:cNvPr id="5" name="矩形 4"/>
          <p:cNvSpPr/>
          <p:nvPr/>
        </p:nvSpPr>
        <p:spPr>
          <a:xfrm>
            <a:off x="5220072" y="1916832"/>
            <a:ext cx="906017" cy="523220"/>
          </a:xfrm>
          <a:prstGeom prst="rect">
            <a:avLst/>
          </a:prstGeom>
          <a:solidFill>
            <a:schemeClr val="bg1">
              <a:lumMod val="75000"/>
            </a:schemeClr>
          </a:solidFill>
        </p:spPr>
        <p:txBody>
          <a:bodyPr wrap="none">
            <a:spAutoFit/>
          </a:bodyPr>
          <a:lstStyle/>
          <a:p>
            <a:r>
              <a:rPr lang="zh-CN" altLang="en-US" sz="2800" b="1" dirty="0" smtClean="0">
                <a:solidFill>
                  <a:srgbClr val="FF0000"/>
                </a:solidFill>
                <a:latin typeface="黑体" panose="02010609060101010101" pitchFamily="49" charset="-122"/>
                <a:ea typeface="黑体" panose="02010609060101010101" pitchFamily="49" charset="-122"/>
              </a:rPr>
              <a:t>阶级</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6" name="矩形 5"/>
          <p:cNvSpPr/>
          <p:nvPr/>
        </p:nvSpPr>
        <p:spPr>
          <a:xfrm>
            <a:off x="4572000" y="4509120"/>
            <a:ext cx="902811" cy="523220"/>
          </a:xfrm>
          <a:prstGeom prst="rect">
            <a:avLst/>
          </a:prstGeom>
          <a:solidFill>
            <a:schemeClr val="bg1">
              <a:lumMod val="75000"/>
            </a:schemeClr>
          </a:solidFill>
        </p:spPr>
        <p:txBody>
          <a:bodyPr wrap="none">
            <a:spAutoFit/>
          </a:bodyPr>
          <a:lstStyle/>
          <a:p>
            <a:r>
              <a:rPr lang="zh-CN" altLang="en-US" sz="2800" b="1" dirty="0" smtClean="0">
                <a:solidFill>
                  <a:srgbClr val="FF0000"/>
                </a:solidFill>
                <a:latin typeface="黑体" panose="02010609060101010101" pitchFamily="49" charset="-122"/>
                <a:ea typeface="黑体" panose="02010609060101010101" pitchFamily="49" charset="-122"/>
              </a:rPr>
              <a:t>国家</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7" name="矩形 6"/>
          <p:cNvSpPr/>
          <p:nvPr/>
        </p:nvSpPr>
        <p:spPr>
          <a:xfrm>
            <a:off x="1691680" y="4077072"/>
            <a:ext cx="1620957" cy="523220"/>
          </a:xfrm>
          <a:prstGeom prst="rect">
            <a:avLst/>
          </a:prstGeom>
          <a:solidFill>
            <a:schemeClr val="bg1">
              <a:lumMod val="75000"/>
            </a:schemeClr>
          </a:solidFill>
        </p:spPr>
        <p:txBody>
          <a:bodyPr wrap="none">
            <a:spAutoFit/>
          </a:bodyPr>
          <a:lstStyle/>
          <a:p>
            <a:r>
              <a:rPr lang="zh-CN" altLang="en-US" sz="2800" b="1" dirty="0" smtClean="0">
                <a:solidFill>
                  <a:srgbClr val="FF0000"/>
                </a:solidFill>
                <a:latin typeface="黑体" panose="02010609060101010101" pitchFamily="49" charset="-122"/>
                <a:ea typeface="黑体" panose="02010609060101010101" pitchFamily="49" charset="-122"/>
              </a:rPr>
              <a:t>阶级对抗</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8" name="矩形 7"/>
          <p:cNvSpPr/>
          <p:nvPr/>
        </p:nvSpPr>
        <p:spPr>
          <a:xfrm>
            <a:off x="6588224" y="3068960"/>
            <a:ext cx="1620957" cy="523220"/>
          </a:xfrm>
          <a:prstGeom prst="rect">
            <a:avLst/>
          </a:prstGeom>
          <a:solidFill>
            <a:schemeClr val="bg1">
              <a:lumMod val="75000"/>
            </a:schemeClr>
          </a:solidFill>
        </p:spPr>
        <p:txBody>
          <a:bodyPr wrap="none">
            <a:spAutoFit/>
          </a:bodyPr>
          <a:lstStyle/>
          <a:p>
            <a:r>
              <a:rPr lang="zh-CN" altLang="en-US" sz="2800" b="1" dirty="0" smtClean="0">
                <a:solidFill>
                  <a:srgbClr val="FF0000"/>
                </a:solidFill>
                <a:latin typeface="黑体" panose="02010609060101010101" pitchFamily="49" charset="-122"/>
                <a:ea typeface="黑体" panose="02010609060101010101" pitchFamily="49" charset="-122"/>
              </a:rPr>
              <a:t>部落战争</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9" name="矩形 8"/>
          <p:cNvSpPr/>
          <p:nvPr/>
        </p:nvSpPr>
        <p:spPr>
          <a:xfrm>
            <a:off x="3131840" y="5301208"/>
            <a:ext cx="902811" cy="523220"/>
          </a:xfrm>
          <a:prstGeom prst="rect">
            <a:avLst/>
          </a:prstGeom>
          <a:solidFill>
            <a:schemeClr val="bg1">
              <a:lumMod val="75000"/>
            </a:schemeClr>
          </a:solidFill>
        </p:spPr>
        <p:txBody>
          <a:bodyPr wrap="none">
            <a:spAutoFit/>
          </a:bodyPr>
          <a:lstStyle/>
          <a:p>
            <a:r>
              <a:rPr lang="zh-CN" altLang="en-US" sz="2800" b="1" dirty="0" smtClean="0">
                <a:solidFill>
                  <a:srgbClr val="FF0000"/>
                </a:solidFill>
                <a:latin typeface="黑体" panose="02010609060101010101" pitchFamily="49" charset="-122"/>
                <a:ea typeface="黑体" panose="02010609060101010101" pitchFamily="49" charset="-122"/>
              </a:rPr>
              <a:t>文字</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11" name="矩形 10"/>
          <p:cNvSpPr/>
          <p:nvPr/>
        </p:nvSpPr>
        <p:spPr>
          <a:xfrm>
            <a:off x="3707904" y="2564904"/>
            <a:ext cx="1627369" cy="523220"/>
          </a:xfrm>
          <a:prstGeom prst="rect">
            <a:avLst/>
          </a:prstGeom>
          <a:solidFill>
            <a:schemeClr val="bg1">
              <a:lumMod val="75000"/>
            </a:schemeClr>
          </a:solidFill>
        </p:spPr>
        <p:txBody>
          <a:bodyPr wrap="none">
            <a:spAutoFit/>
          </a:bodyPr>
          <a:lstStyle/>
          <a:p>
            <a:r>
              <a:rPr lang="zh-CN" altLang="en-US" sz="2800" b="1" dirty="0" smtClean="0">
                <a:solidFill>
                  <a:srgbClr val="FF0000"/>
                </a:solidFill>
                <a:latin typeface="黑体" panose="02010609060101010101" pitchFamily="49" charset="-122"/>
                <a:ea typeface="黑体" panose="02010609060101010101" pitchFamily="49" charset="-122"/>
              </a:rPr>
              <a:t>阶级差别</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12" name="矩形 11"/>
          <p:cNvSpPr/>
          <p:nvPr/>
        </p:nvSpPr>
        <p:spPr>
          <a:xfrm>
            <a:off x="3851920" y="3356992"/>
            <a:ext cx="1266693" cy="523220"/>
          </a:xfrm>
          <a:prstGeom prst="rect">
            <a:avLst/>
          </a:prstGeom>
          <a:solidFill>
            <a:schemeClr val="bg1">
              <a:lumMod val="75000"/>
            </a:schemeClr>
          </a:solidFill>
        </p:spPr>
        <p:txBody>
          <a:bodyPr wrap="none">
            <a:spAutoFit/>
          </a:bodyPr>
          <a:lstStyle/>
          <a:p>
            <a:r>
              <a:rPr lang="zh-CN" altLang="en-US" sz="2800" b="1" dirty="0" smtClean="0">
                <a:solidFill>
                  <a:srgbClr val="0000CC"/>
                </a:solidFill>
                <a:latin typeface="黑体" panose="02010609060101010101" pitchFamily="49" charset="-122"/>
                <a:ea typeface="黑体" panose="02010609060101010101" pitchFamily="49" charset="-122"/>
              </a:rPr>
              <a:t>奴隶制</a:t>
            </a:r>
            <a:endParaRPr lang="zh-CN" altLang="en-US" sz="2800" b="1" dirty="0">
              <a:solidFill>
                <a:srgbClr val="0000CC"/>
              </a:solidFill>
              <a:latin typeface="黑体" panose="02010609060101010101" pitchFamily="49" charset="-122"/>
              <a:ea typeface="黑体" panose="02010609060101010101" pitchFamily="49" charset="-122"/>
            </a:endParaRPr>
          </a:p>
        </p:txBody>
      </p:sp>
      <p:sp>
        <p:nvSpPr>
          <p:cNvPr id="13" name="矩形 12"/>
          <p:cNvSpPr/>
          <p:nvPr/>
        </p:nvSpPr>
        <p:spPr>
          <a:xfrm>
            <a:off x="6300192" y="4941168"/>
            <a:ext cx="1627369" cy="523220"/>
          </a:xfrm>
          <a:prstGeom prst="rect">
            <a:avLst/>
          </a:prstGeom>
          <a:solidFill>
            <a:schemeClr val="bg1">
              <a:lumMod val="75000"/>
            </a:schemeClr>
          </a:solidFill>
        </p:spPr>
        <p:txBody>
          <a:bodyPr wrap="none">
            <a:spAutoFit/>
          </a:bodyPr>
          <a:lstStyle/>
          <a:p>
            <a:r>
              <a:rPr lang="zh-CN" altLang="en-US" sz="2800" b="1" dirty="0" smtClean="0">
                <a:solidFill>
                  <a:srgbClr val="0000CC"/>
                </a:solidFill>
                <a:latin typeface="黑体" panose="02010609060101010101" pitchFamily="49" charset="-122"/>
                <a:ea typeface="黑体" panose="02010609060101010101" pitchFamily="49" charset="-122"/>
              </a:rPr>
              <a:t>奴隶社会</a:t>
            </a:r>
            <a:endParaRPr lang="zh-CN" altLang="en-US" sz="2800" b="1" dirty="0">
              <a:solidFill>
                <a:srgbClr val="0000CC"/>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1"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1196752"/>
            <a:ext cx="1547664" cy="556884"/>
          </a:xfrm>
          <a:prstGeom prst="rect">
            <a:avLst/>
          </a:prstGeom>
          <a:noFill/>
        </p:spPr>
        <p:txBody>
          <a:bodyPr wrap="square" rtlCol="0">
            <a:spAutoFit/>
          </a:bodyPr>
          <a:lstStyle/>
          <a:p>
            <a:pPr algn="l">
              <a:lnSpc>
                <a:spcPct val="125000"/>
              </a:lnSpc>
              <a:spcBef>
                <a:spcPts val="0"/>
              </a:spcBef>
              <a:spcAft>
                <a:spcPts val="0"/>
              </a:spcAft>
            </a:pPr>
            <a:endParaRPr lang="zh-CN" altLang="en-US" sz="2800" b="1" dirty="0">
              <a:solidFill>
                <a:srgbClr val="FF0000"/>
              </a:solidFill>
              <a:latin typeface="仿宋" panose="02010609060101010101" pitchFamily="49" charset="-122"/>
              <a:ea typeface="仿宋" panose="02010609060101010101" pitchFamily="49" charset="-122"/>
              <a:cs typeface="黑体" panose="02010609060101010101" pitchFamily="49" charset="-122"/>
            </a:endParaRPr>
          </a:p>
        </p:txBody>
      </p:sp>
      <p:sp>
        <p:nvSpPr>
          <p:cNvPr id="17" name="圆角矩形 16"/>
          <p:cNvSpPr/>
          <p:nvPr/>
        </p:nvSpPr>
        <p:spPr>
          <a:xfrm>
            <a:off x="3491880" y="2132856"/>
            <a:ext cx="1512168" cy="576064"/>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400" dirty="0">
                <a:latin typeface="楷体" panose="02010609060101010101" pitchFamily="49" charset="-122"/>
                <a:ea typeface="楷体" panose="02010609060101010101" pitchFamily="49" charset="-122"/>
              </a:rPr>
              <a:t>社会分工</a:t>
            </a:r>
          </a:p>
        </p:txBody>
      </p:sp>
      <p:sp>
        <p:nvSpPr>
          <p:cNvPr id="18" name="圆角矩形 17"/>
          <p:cNvSpPr/>
          <p:nvPr/>
        </p:nvSpPr>
        <p:spPr>
          <a:xfrm>
            <a:off x="3491880" y="2924944"/>
            <a:ext cx="1512168" cy="746884"/>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zh-CN" altLang="en-US" sz="2400" dirty="0">
                <a:latin typeface="楷体" panose="02010609060101010101" pitchFamily="49" charset="-122"/>
                <a:ea typeface="楷体" panose="02010609060101010101" pitchFamily="49" charset="-122"/>
              </a:rPr>
              <a:t>劳动生产率提高</a:t>
            </a:r>
          </a:p>
        </p:txBody>
      </p:sp>
      <p:sp>
        <p:nvSpPr>
          <p:cNvPr id="19" name="圆角矩形 18"/>
          <p:cNvSpPr/>
          <p:nvPr/>
        </p:nvSpPr>
        <p:spPr>
          <a:xfrm>
            <a:off x="7380312" y="2348880"/>
            <a:ext cx="1512168" cy="720080"/>
          </a:xfrm>
          <a:prstGeom prst="round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r>
              <a:rPr lang="zh-CN" altLang="en-US" sz="2400" dirty="0" smtClean="0">
                <a:solidFill>
                  <a:schemeClr val="tx1"/>
                </a:solidFill>
                <a:latin typeface="楷体" panose="02010609060101010101" pitchFamily="49" charset="-122"/>
                <a:ea typeface="楷体" panose="02010609060101010101" pitchFamily="49" charset="-122"/>
              </a:rPr>
              <a:t>私有制产生</a:t>
            </a:r>
            <a:endParaRPr lang="en-US" altLang="zh-CN" sz="2400" dirty="0" smtClean="0">
              <a:solidFill>
                <a:schemeClr val="tx1"/>
              </a:solidFill>
              <a:latin typeface="楷体" panose="02010609060101010101" pitchFamily="49" charset="-122"/>
              <a:ea typeface="楷体" panose="02010609060101010101" pitchFamily="49" charset="-122"/>
            </a:endParaRPr>
          </a:p>
        </p:txBody>
      </p:sp>
      <p:pic>
        <p:nvPicPr>
          <p:cNvPr id="29" name="图片 28" descr="20093144"/>
          <p:cNvPicPr>
            <a:picLocks noChangeAspect="1"/>
          </p:cNvPicPr>
          <p:nvPr/>
        </p:nvPicPr>
        <p:blipFill>
          <a:blip r:embed="rId4" cstate="print">
            <a:extLst>
              <a:ext uri="{96DAC541-7B7A-43D3-8B79-37D633B846F1}">
                <asvg:svgBlip xmlns="" xmlns:asvg="http://schemas.microsoft.com/office/drawing/2016/SVG/main" r:embed="rId5"/>
              </a:ext>
            </a:extLst>
          </a:blip>
          <a:stretch>
            <a:fillRect/>
          </a:stretch>
        </p:blipFill>
        <p:spPr>
          <a:xfrm>
            <a:off x="4860032" y="2564904"/>
            <a:ext cx="832009" cy="914400"/>
          </a:xfrm>
          <a:prstGeom prst="rect">
            <a:avLst/>
          </a:prstGeom>
        </p:spPr>
      </p:pic>
      <p:sp>
        <p:nvSpPr>
          <p:cNvPr id="33" name="圆角矩形 32"/>
          <p:cNvSpPr/>
          <p:nvPr/>
        </p:nvSpPr>
        <p:spPr>
          <a:xfrm>
            <a:off x="7308304" y="4509120"/>
            <a:ext cx="1547664" cy="50405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zh-CN" altLang="en-US" sz="2400" dirty="0">
                <a:latin typeface="楷体" panose="02010609060101010101" pitchFamily="49" charset="-122"/>
                <a:ea typeface="楷体" panose="02010609060101010101" pitchFamily="49" charset="-122"/>
              </a:rPr>
              <a:t>阶级矛盾</a:t>
            </a:r>
          </a:p>
        </p:txBody>
      </p:sp>
      <p:sp>
        <p:nvSpPr>
          <p:cNvPr id="34" name="圆角矩形 33"/>
          <p:cNvSpPr/>
          <p:nvPr/>
        </p:nvSpPr>
        <p:spPr>
          <a:xfrm>
            <a:off x="7308304" y="5085184"/>
            <a:ext cx="1619672" cy="504056"/>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zh-CN" altLang="en-US" sz="2400" dirty="0">
                <a:latin typeface="楷体" panose="02010609060101010101" pitchFamily="49" charset="-122"/>
                <a:ea typeface="楷体" panose="02010609060101010101" pitchFamily="49" charset="-122"/>
              </a:rPr>
              <a:t>部落战争</a:t>
            </a:r>
          </a:p>
        </p:txBody>
      </p:sp>
      <p:pic>
        <p:nvPicPr>
          <p:cNvPr id="40" name="图片 39" descr="20093144"/>
          <p:cNvPicPr>
            <a:picLocks noChangeAspect="1"/>
          </p:cNvPicPr>
          <p:nvPr/>
        </p:nvPicPr>
        <p:blipFill>
          <a:blip r:embed="rId4" cstate="print">
            <a:extLst>
              <a:ext uri="{96DAC541-7B7A-43D3-8B79-37D633B846F1}">
                <asvg:svgBlip xmlns="" xmlns:asvg="http://schemas.microsoft.com/office/drawing/2016/SVG/main" r:embed="rId5"/>
              </a:ext>
            </a:extLst>
          </a:blip>
          <a:stretch>
            <a:fillRect/>
          </a:stretch>
        </p:blipFill>
        <p:spPr>
          <a:xfrm flipH="1">
            <a:off x="6444208" y="4509120"/>
            <a:ext cx="832009" cy="914400"/>
          </a:xfrm>
          <a:prstGeom prst="rect">
            <a:avLst/>
          </a:prstGeom>
        </p:spPr>
      </p:pic>
      <p:sp>
        <p:nvSpPr>
          <p:cNvPr id="42" name="圆角矩形 41"/>
          <p:cNvSpPr/>
          <p:nvPr/>
        </p:nvSpPr>
        <p:spPr>
          <a:xfrm>
            <a:off x="4932040" y="4221088"/>
            <a:ext cx="1656184" cy="1586865"/>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400" dirty="0">
                <a:latin typeface="楷体" panose="02010609060101010101" pitchFamily="49" charset="-122"/>
                <a:ea typeface="楷体" panose="02010609060101010101" pitchFamily="49" charset="-122"/>
              </a:rPr>
              <a:t>政府、军队和监狱等强制机关的出现</a:t>
            </a:r>
          </a:p>
        </p:txBody>
      </p:sp>
      <p:sp>
        <p:nvSpPr>
          <p:cNvPr id="43" name="圆角矩形 42"/>
          <p:cNvSpPr/>
          <p:nvPr/>
        </p:nvSpPr>
        <p:spPr>
          <a:xfrm>
            <a:off x="3131840" y="4581128"/>
            <a:ext cx="1175385" cy="89281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zh-CN" altLang="en-US" sz="2400" b="1" dirty="0">
                <a:latin typeface="楷体" panose="02010609060101010101" pitchFamily="49" charset="-122"/>
                <a:ea typeface="楷体" panose="02010609060101010101" pitchFamily="49" charset="-122"/>
              </a:rPr>
              <a:t>形成国家</a:t>
            </a:r>
          </a:p>
        </p:txBody>
      </p:sp>
      <p:pic>
        <p:nvPicPr>
          <p:cNvPr id="44" name="图片 43" descr="20093144"/>
          <p:cNvPicPr>
            <a:picLocks noChangeAspect="1"/>
          </p:cNvPicPr>
          <p:nvPr/>
        </p:nvPicPr>
        <p:blipFill>
          <a:blip r:embed="rId6" cstate="print">
            <a:extLst>
              <a:ext uri="{96DAC541-7B7A-43D3-8B79-37D633B846F1}">
                <asvg:svgBlip xmlns="" xmlns:asvg="http://schemas.microsoft.com/office/drawing/2016/SVG/main" r:embed="rId5"/>
              </a:ext>
            </a:extLst>
          </a:blip>
          <a:stretch>
            <a:fillRect/>
          </a:stretch>
        </p:blipFill>
        <p:spPr>
          <a:xfrm rot="5400000">
            <a:off x="7653732" y="3731644"/>
            <a:ext cx="965328" cy="792088"/>
          </a:xfrm>
          <a:prstGeom prst="rect">
            <a:avLst/>
          </a:prstGeom>
        </p:spPr>
      </p:pic>
      <p:pic>
        <p:nvPicPr>
          <p:cNvPr id="45" name="图片 44" descr="20093144"/>
          <p:cNvPicPr>
            <a:picLocks noChangeAspect="1"/>
          </p:cNvPicPr>
          <p:nvPr/>
        </p:nvPicPr>
        <p:blipFill>
          <a:blip r:embed="rId4" cstate="print">
            <a:extLst>
              <a:ext uri="{96DAC541-7B7A-43D3-8B79-37D633B846F1}">
                <asvg:svgBlip xmlns="" xmlns:asvg="http://schemas.microsoft.com/office/drawing/2016/SVG/main" r:embed="rId5"/>
              </a:ext>
            </a:extLst>
          </a:blip>
          <a:stretch>
            <a:fillRect/>
          </a:stretch>
        </p:blipFill>
        <p:spPr>
          <a:xfrm flipH="1">
            <a:off x="4211960" y="4509120"/>
            <a:ext cx="832009" cy="914400"/>
          </a:xfrm>
          <a:prstGeom prst="rect">
            <a:avLst/>
          </a:prstGeom>
        </p:spPr>
      </p:pic>
      <p:sp>
        <p:nvSpPr>
          <p:cNvPr id="46" name="圆角矩形 45"/>
          <p:cNvSpPr/>
          <p:nvPr/>
        </p:nvSpPr>
        <p:spPr>
          <a:xfrm>
            <a:off x="1331640" y="4509120"/>
            <a:ext cx="1175385" cy="89281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zh-CN" altLang="en-US" sz="2400" b="1" dirty="0">
                <a:latin typeface="楷体" panose="02010609060101010101" pitchFamily="49" charset="-122"/>
                <a:ea typeface="楷体" panose="02010609060101010101" pitchFamily="49" charset="-122"/>
              </a:rPr>
              <a:t>文字产生</a:t>
            </a:r>
          </a:p>
        </p:txBody>
      </p:sp>
      <p:pic>
        <p:nvPicPr>
          <p:cNvPr id="47" name="图片 46" descr="20093144"/>
          <p:cNvPicPr>
            <a:picLocks noChangeAspect="1"/>
          </p:cNvPicPr>
          <p:nvPr/>
        </p:nvPicPr>
        <p:blipFill>
          <a:blip r:embed="rId4" cstate="print">
            <a:extLst>
              <a:ext uri="{96DAC541-7B7A-43D3-8B79-37D633B846F1}">
                <asvg:svgBlip xmlns="" xmlns:asvg="http://schemas.microsoft.com/office/drawing/2016/SVG/main" r:embed="rId5"/>
              </a:ext>
            </a:extLst>
          </a:blip>
          <a:stretch>
            <a:fillRect/>
          </a:stretch>
        </p:blipFill>
        <p:spPr>
          <a:xfrm flipH="1">
            <a:off x="2411760" y="4437112"/>
            <a:ext cx="832009" cy="914400"/>
          </a:xfrm>
          <a:prstGeom prst="rect">
            <a:avLst/>
          </a:prstGeom>
        </p:spPr>
      </p:pic>
      <p:pic>
        <p:nvPicPr>
          <p:cNvPr id="7" name="图片 6" descr="20093144"/>
          <p:cNvPicPr>
            <a:picLocks noChangeAspect="1"/>
          </p:cNvPicPr>
          <p:nvPr/>
        </p:nvPicPr>
        <p:blipFill>
          <a:blip r:embed="rId4" cstate="print">
            <a:extLst>
              <a:ext uri="{96DAC541-7B7A-43D3-8B79-37D633B846F1}">
                <asvg:svgBlip xmlns="" xmlns:asvg="http://schemas.microsoft.com/office/drawing/2016/SVG/main" r:embed="rId5"/>
              </a:ext>
            </a:extLst>
          </a:blip>
          <a:stretch>
            <a:fillRect/>
          </a:stretch>
        </p:blipFill>
        <p:spPr>
          <a:xfrm>
            <a:off x="2699792" y="2348880"/>
            <a:ext cx="832009" cy="914400"/>
          </a:xfrm>
          <a:prstGeom prst="rect">
            <a:avLst/>
          </a:prstGeom>
        </p:spPr>
      </p:pic>
      <p:sp>
        <p:nvSpPr>
          <p:cNvPr id="21" name="TextBox 20"/>
          <p:cNvSpPr txBox="1"/>
          <p:nvPr/>
        </p:nvSpPr>
        <p:spPr>
          <a:xfrm>
            <a:off x="539552" y="3573016"/>
            <a:ext cx="683568" cy="2062103"/>
          </a:xfrm>
          <a:prstGeom prst="rect">
            <a:avLst/>
          </a:prstGeom>
          <a:noFill/>
        </p:spPr>
        <p:txBody>
          <a:bodyPr wrap="square" rtlCol="0">
            <a:spAutoFit/>
          </a:bodyPr>
          <a:lstStyle/>
          <a:p>
            <a:r>
              <a:rPr lang="zh-CN" altLang="en-US" sz="3200" b="1" dirty="0" smtClean="0">
                <a:solidFill>
                  <a:srgbClr val="FF0000"/>
                </a:solidFill>
              </a:rPr>
              <a:t>文明诞生</a:t>
            </a:r>
          </a:p>
        </p:txBody>
      </p:sp>
      <p:sp>
        <p:nvSpPr>
          <p:cNvPr id="22" name="文本框 3"/>
          <p:cNvSpPr txBox="1"/>
          <p:nvPr/>
        </p:nvSpPr>
        <p:spPr>
          <a:xfrm>
            <a:off x="0" y="0"/>
            <a:ext cx="4392488" cy="583565"/>
          </a:xfrm>
          <a:prstGeom prst="rect">
            <a:avLst/>
          </a:prstGeom>
          <a:solidFill>
            <a:srgbClr val="FFFF00"/>
          </a:solidFill>
        </p:spPr>
        <p:txBody>
          <a:bodyPr wrap="square" rtlCol="0">
            <a:spAutoFit/>
          </a:bodyPr>
          <a:lstStyle/>
          <a:p>
            <a:r>
              <a:rPr lang="zh-CN" altLang="en-US" sz="3200" b="1" dirty="0">
                <a:latin typeface="黑体" panose="02010609060101010101" pitchFamily="49" charset="-122"/>
                <a:ea typeface="黑体" panose="02010609060101010101" pitchFamily="49" charset="-122"/>
              </a:rPr>
              <a:t>一、人类文明的产生</a:t>
            </a:r>
          </a:p>
        </p:txBody>
      </p:sp>
      <p:sp>
        <p:nvSpPr>
          <p:cNvPr id="23" name="矩形 22"/>
          <p:cNvSpPr/>
          <p:nvPr/>
        </p:nvSpPr>
        <p:spPr>
          <a:xfrm>
            <a:off x="0" y="6093296"/>
            <a:ext cx="9144000" cy="584775"/>
          </a:xfrm>
          <a:prstGeom prst="rect">
            <a:avLst/>
          </a:prstGeom>
          <a:solidFill>
            <a:schemeClr val="bg1">
              <a:lumMod val="65000"/>
            </a:schemeClr>
          </a:solidFill>
        </p:spPr>
        <p:txBody>
          <a:bodyPr wrap="square">
            <a:spAutoFit/>
          </a:bodyPr>
          <a:lstStyle/>
          <a:p>
            <a:r>
              <a:rPr lang="zh-CN" altLang="en-US" sz="3200" b="1" dirty="0" smtClean="0">
                <a:solidFill>
                  <a:srgbClr val="0000CC"/>
                </a:solidFill>
                <a:latin typeface="黑体" panose="02010609060101010101" pitchFamily="49" charset="-122"/>
                <a:ea typeface="黑体" panose="02010609060101010101" pitchFamily="49" charset="-122"/>
              </a:rPr>
              <a:t>   认识：文明是生产力发展的结果。</a:t>
            </a:r>
            <a:endParaRPr lang="zh-CN" altLang="en-US" sz="3200" dirty="0">
              <a:solidFill>
                <a:srgbClr val="0000CC"/>
              </a:solidFill>
            </a:endParaRPr>
          </a:p>
        </p:txBody>
      </p:sp>
      <p:sp>
        <p:nvSpPr>
          <p:cNvPr id="24" name="圆角矩形 23"/>
          <p:cNvSpPr/>
          <p:nvPr/>
        </p:nvSpPr>
        <p:spPr>
          <a:xfrm>
            <a:off x="1475656" y="2276872"/>
            <a:ext cx="1296144" cy="118084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r>
              <a:rPr lang="zh-CN" altLang="en-US" sz="2400" dirty="0" smtClean="0">
                <a:latin typeface="楷体" panose="02010609060101010101" pitchFamily="49" charset="-122"/>
                <a:ea typeface="楷体" panose="02010609060101010101" pitchFamily="49" charset="-122"/>
              </a:rPr>
              <a:t>农业、畜牧业产生</a:t>
            </a:r>
            <a:endParaRPr lang="zh-CN" altLang="en-US" sz="2400" dirty="0">
              <a:latin typeface="楷体" panose="02010609060101010101" pitchFamily="49" charset="-122"/>
              <a:ea typeface="楷体" panose="02010609060101010101" pitchFamily="49" charset="-122"/>
            </a:endParaRPr>
          </a:p>
        </p:txBody>
      </p:sp>
      <p:sp>
        <p:nvSpPr>
          <p:cNvPr id="25" name="圆角矩形 24"/>
          <p:cNvSpPr/>
          <p:nvPr/>
        </p:nvSpPr>
        <p:spPr>
          <a:xfrm>
            <a:off x="5580112" y="2636912"/>
            <a:ext cx="999728" cy="720080"/>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400" dirty="0" smtClean="0">
                <a:latin typeface="楷体" panose="02010609060101010101" pitchFamily="49" charset="-122"/>
                <a:ea typeface="楷体" panose="02010609060101010101" pitchFamily="49" charset="-122"/>
              </a:rPr>
              <a:t>剩余产品</a:t>
            </a:r>
            <a:endParaRPr lang="zh-CN" altLang="en-US" sz="2400" dirty="0">
              <a:latin typeface="楷体" panose="02010609060101010101" pitchFamily="49" charset="-122"/>
              <a:ea typeface="楷体" panose="02010609060101010101" pitchFamily="49" charset="-122"/>
            </a:endParaRPr>
          </a:p>
        </p:txBody>
      </p:sp>
      <p:pic>
        <p:nvPicPr>
          <p:cNvPr id="27" name="图片 26" descr="20093144"/>
          <p:cNvPicPr>
            <a:picLocks noChangeAspect="1"/>
          </p:cNvPicPr>
          <p:nvPr/>
        </p:nvPicPr>
        <p:blipFill>
          <a:blip r:embed="rId4" cstate="print">
            <a:extLst>
              <a:ext uri="{96DAC541-7B7A-43D3-8B79-37D633B846F1}">
                <asvg:svgBlip xmlns="" xmlns:asvg="http://schemas.microsoft.com/office/drawing/2016/SVG/main" r:embed="rId5"/>
              </a:ext>
            </a:extLst>
          </a:blip>
          <a:stretch>
            <a:fillRect/>
          </a:stretch>
        </p:blipFill>
        <p:spPr>
          <a:xfrm>
            <a:off x="6588224" y="2636912"/>
            <a:ext cx="832009" cy="914400"/>
          </a:xfrm>
          <a:prstGeom prst="rect">
            <a:avLst/>
          </a:prstGeom>
        </p:spPr>
      </p:pic>
      <p:sp>
        <p:nvSpPr>
          <p:cNvPr id="28" name="文本框 4"/>
          <p:cNvSpPr txBox="1"/>
          <p:nvPr/>
        </p:nvSpPr>
        <p:spPr>
          <a:xfrm>
            <a:off x="0" y="692697"/>
            <a:ext cx="8676456" cy="523220"/>
          </a:xfrm>
          <a:prstGeom prst="rect">
            <a:avLst/>
          </a:prstGeom>
          <a:noFill/>
        </p:spPr>
        <p:txBody>
          <a:bodyPr vert="horz" wrap="square" rtlCol="0">
            <a:spAutoFit/>
          </a:bodyPr>
          <a:lstStyle/>
          <a:p>
            <a:r>
              <a:rPr lang="en-US" altLang="zh-CN" sz="2800" b="1" dirty="0" smtClean="0">
                <a:latin typeface="黑体" panose="02010609060101010101" pitchFamily="49" charset="-122"/>
                <a:ea typeface="黑体" panose="02010609060101010101" pitchFamily="49" charset="-122"/>
                <a:cs typeface="仿宋" panose="02010609060101010101" pitchFamily="49" charset="-122"/>
              </a:rPr>
              <a:t>1.</a:t>
            </a:r>
            <a:r>
              <a:rPr lang="zh-CN" altLang="en-US" sz="2800" b="1" dirty="0" smtClean="0">
                <a:latin typeface="黑体" panose="02010609060101010101" pitchFamily="49" charset="-122"/>
                <a:ea typeface="黑体" panose="02010609060101010101" pitchFamily="49" charset="-122"/>
                <a:cs typeface="仿宋" panose="02010609060101010101" pitchFamily="49" charset="-122"/>
              </a:rPr>
              <a:t>前提：</a:t>
            </a:r>
            <a:r>
              <a:rPr lang="zh-CN" altLang="en-US" sz="2800" b="1" dirty="0" smtClean="0">
                <a:latin typeface="仿宋" panose="02010609060101010101" pitchFamily="49" charset="-122"/>
                <a:ea typeface="仿宋" panose="02010609060101010101" pitchFamily="49" charset="-122"/>
                <a:cs typeface="仿宋" panose="02010609060101010101" pitchFamily="49" charset="-122"/>
              </a:rPr>
              <a:t>农业和畜牧业的产生</a:t>
            </a:r>
            <a:endParaRPr lang="en-US" altLang="zh-CN" sz="2800" b="1" dirty="0" smtClean="0">
              <a:latin typeface="仿宋" panose="02010609060101010101" pitchFamily="49" charset="-122"/>
              <a:ea typeface="仿宋" panose="02010609060101010101" pitchFamily="49" charset="-122"/>
              <a:sym typeface="+mn-ea"/>
            </a:endParaRPr>
          </a:p>
        </p:txBody>
      </p:sp>
      <p:sp>
        <p:nvSpPr>
          <p:cNvPr id="31" name="文本框 3"/>
          <p:cNvSpPr txBox="1"/>
          <p:nvPr/>
        </p:nvSpPr>
        <p:spPr>
          <a:xfrm>
            <a:off x="0" y="1196752"/>
            <a:ext cx="7885384" cy="556884"/>
          </a:xfrm>
          <a:prstGeom prst="rect">
            <a:avLst/>
          </a:prstGeom>
          <a:noFill/>
        </p:spPr>
        <p:txBody>
          <a:bodyPr wrap="square" rtlCol="0">
            <a:spAutoFit/>
          </a:bodyPr>
          <a:lstStyle/>
          <a:p>
            <a:pPr>
              <a:lnSpc>
                <a:spcPct val="125000"/>
              </a:lnSpc>
            </a:pPr>
            <a:r>
              <a:rPr lang="en-US" altLang="zh-CN" sz="2800" b="1" dirty="0" smtClean="0">
                <a:latin typeface="黑体" panose="02010609060101010101" pitchFamily="49" charset="-122"/>
                <a:ea typeface="黑体" panose="02010609060101010101" pitchFamily="49" charset="-122"/>
                <a:cs typeface="黑体" panose="02010609060101010101" pitchFamily="49" charset="-122"/>
              </a:rPr>
              <a:t>2.</a:t>
            </a:r>
            <a:r>
              <a:rPr lang="zh-CN" altLang="en-US" sz="2800" b="1" dirty="0" smtClean="0">
                <a:latin typeface="黑体" panose="02010609060101010101" pitchFamily="49" charset="-122"/>
                <a:ea typeface="黑体" panose="02010609060101010101" pitchFamily="49" charset="-122"/>
                <a:cs typeface="黑体" panose="02010609060101010101" pitchFamily="49" charset="-122"/>
              </a:rPr>
              <a:t>标志：</a:t>
            </a:r>
            <a:r>
              <a:rPr lang="zh-CN" altLang="en-US" sz="2800" b="1" dirty="0" smtClean="0">
                <a:solidFill>
                  <a:schemeClr val="tx1">
                    <a:lumMod val="95000"/>
                    <a:lumOff val="5000"/>
                  </a:schemeClr>
                </a:solidFill>
                <a:latin typeface="仿宋" panose="02010609060101010101" pitchFamily="49" charset="-122"/>
                <a:ea typeface="仿宋" panose="02010609060101010101" pitchFamily="49" charset="-122"/>
                <a:cs typeface="黑体" panose="02010609060101010101" pitchFamily="49" charset="-122"/>
              </a:rPr>
              <a:t>阶级</a:t>
            </a:r>
            <a:r>
              <a:rPr lang="zh-CN" altLang="en-US" sz="2800" b="1" dirty="0">
                <a:solidFill>
                  <a:schemeClr val="tx1">
                    <a:lumMod val="95000"/>
                    <a:lumOff val="5000"/>
                  </a:schemeClr>
                </a:solidFill>
                <a:latin typeface="仿宋" panose="02010609060101010101" pitchFamily="49" charset="-122"/>
                <a:ea typeface="仿宋" panose="02010609060101010101" pitchFamily="49" charset="-122"/>
                <a:cs typeface="黑体" panose="02010609060101010101" pitchFamily="49" charset="-122"/>
              </a:rPr>
              <a:t>的产生、国家的形成、文字的</a:t>
            </a:r>
            <a:r>
              <a:rPr lang="zh-CN" altLang="en-US" sz="2800" b="1" dirty="0" smtClean="0">
                <a:solidFill>
                  <a:schemeClr val="tx1">
                    <a:lumMod val="95000"/>
                    <a:lumOff val="5000"/>
                  </a:schemeClr>
                </a:solidFill>
                <a:latin typeface="仿宋" panose="02010609060101010101" pitchFamily="49" charset="-122"/>
                <a:ea typeface="仿宋" panose="02010609060101010101" pitchFamily="49" charset="-122"/>
                <a:cs typeface="黑体" panose="02010609060101010101" pitchFamily="49" charset="-122"/>
              </a:rPr>
              <a:t>出现</a:t>
            </a:r>
            <a:endParaRPr lang="zh-CN" altLang="en-US" sz="2800" b="1" dirty="0">
              <a:solidFill>
                <a:schemeClr val="tx1">
                  <a:lumMod val="95000"/>
                  <a:lumOff val="5000"/>
                </a:schemeClr>
              </a:solidFill>
              <a:latin typeface="仿宋" panose="02010609060101010101" pitchFamily="49" charset="-122"/>
              <a:ea typeface="仿宋" panose="02010609060101010101" pitchFamily="49" charset="-122"/>
              <a:cs typeface="黑体" panose="02010609060101010101" pitchFamily="49" charset="-122"/>
            </a:endParaRPr>
          </a:p>
        </p:txBody>
      </p:sp>
      <p:sp>
        <p:nvSpPr>
          <p:cNvPr id="32" name="圆角矩形 31"/>
          <p:cNvSpPr/>
          <p:nvPr/>
        </p:nvSpPr>
        <p:spPr>
          <a:xfrm>
            <a:off x="7380312" y="3212976"/>
            <a:ext cx="1512168" cy="567680"/>
          </a:xfrm>
          <a:prstGeom prst="roundRect">
            <a:avLst/>
          </a:prstGeom>
          <a:solidFill>
            <a:schemeClr val="tx1"/>
          </a:solidFill>
        </p:spPr>
        <p:style>
          <a:lnRef idx="2">
            <a:schemeClr val="dk1">
              <a:shade val="50000"/>
            </a:schemeClr>
          </a:lnRef>
          <a:fillRef idx="1">
            <a:schemeClr val="dk1"/>
          </a:fillRef>
          <a:effectRef idx="0">
            <a:schemeClr val="dk1"/>
          </a:effectRef>
          <a:fontRef idx="minor">
            <a:schemeClr val="lt1"/>
          </a:fontRef>
        </p:style>
        <p:txBody>
          <a:bodyPr rtlCol="0" anchor="ctr"/>
          <a:lstStyle/>
          <a:p>
            <a:r>
              <a:rPr lang="zh-CN" altLang="en-US" sz="2400" b="1" dirty="0" smtClean="0">
                <a:solidFill>
                  <a:schemeClr val="bg1"/>
                </a:solidFill>
                <a:latin typeface="楷体" panose="02010609060101010101" pitchFamily="49" charset="-122"/>
                <a:ea typeface="楷体" panose="02010609060101010101" pitchFamily="49" charset="-122"/>
              </a:rPr>
              <a:t>阶级产生</a:t>
            </a:r>
            <a:endParaRPr lang="zh-CN" altLang="en-US" sz="2400" b="1" dirty="0">
              <a:solidFill>
                <a:schemeClr val="bg1"/>
              </a:solidFill>
              <a:latin typeface="楷体" panose="02010609060101010101" pitchFamily="49" charset="-122"/>
              <a:ea typeface="楷体" panose="02010609060101010101" pitchFamily="49" charset="-122"/>
            </a:endParaRPr>
          </a:p>
        </p:txBody>
      </p:sp>
      <p:sp>
        <p:nvSpPr>
          <p:cNvPr id="26" name="文本框 3"/>
          <p:cNvSpPr txBox="1"/>
          <p:nvPr/>
        </p:nvSpPr>
        <p:spPr>
          <a:xfrm>
            <a:off x="395536" y="2348880"/>
            <a:ext cx="8496944" cy="556884"/>
          </a:xfrm>
          <a:prstGeom prst="rect">
            <a:avLst/>
          </a:prstGeom>
          <a:solidFill>
            <a:schemeClr val="tx1">
              <a:lumMod val="95000"/>
              <a:lumOff val="5000"/>
            </a:schemeClr>
          </a:solidFill>
        </p:spPr>
        <p:txBody>
          <a:bodyPr wrap="square" rtlCol="0">
            <a:spAutoFit/>
          </a:bodyPr>
          <a:lstStyle/>
          <a:p>
            <a:pPr>
              <a:lnSpc>
                <a:spcPct val="125000"/>
              </a:lnSpc>
            </a:pPr>
            <a:r>
              <a:rPr lang="zh-CN" altLang="en-US" sz="2800" b="1" dirty="0" smtClean="0">
                <a:solidFill>
                  <a:srgbClr val="FFFF00"/>
                </a:solidFill>
                <a:latin typeface="仿宋" panose="02010609060101010101" pitchFamily="49" charset="-122"/>
                <a:ea typeface="仿宋" panose="02010609060101010101" pitchFamily="49" charset="-122"/>
                <a:cs typeface="黑体" panose="02010609060101010101" pitchFamily="49" charset="-122"/>
              </a:rPr>
              <a:t>随着阶级的产生和国家的形成，人类进入奴隶社会。</a:t>
            </a:r>
            <a:endParaRPr lang="zh-CN" altLang="en-US" sz="2800" b="1" dirty="0">
              <a:solidFill>
                <a:srgbClr val="FFFF00"/>
              </a:solidFill>
              <a:latin typeface="仿宋" panose="02010609060101010101" pitchFamily="49" charset="-122"/>
              <a:ea typeface="仿宋" panose="02010609060101010101" pitchFamily="49" charset="-122"/>
              <a:cs typeface="黑体" panose="02010609060101010101" pitchFamily="49"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1" nodeType="click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1" animBg="1"/>
      <p:bldP spid="18" grpId="1" animBg="1"/>
      <p:bldP spid="19" grpId="1" animBg="1"/>
      <p:bldP spid="33" grpId="1" animBg="1"/>
      <p:bldP spid="34" grpId="1" animBg="1"/>
      <p:bldP spid="42" grpId="1" animBg="1"/>
      <p:bldP spid="43" grpId="1" animBg="1"/>
      <p:bldP spid="46" grpId="1" animBg="1"/>
      <p:bldP spid="21" grpId="0"/>
      <p:bldP spid="23" grpId="0" animBg="1"/>
      <p:bldP spid="24" grpId="1" animBg="1"/>
      <p:bldP spid="25" grpId="1" animBg="1"/>
      <p:bldP spid="28" grpId="0"/>
      <p:bldP spid="31" grpId="0"/>
      <p:bldP spid="32" grpId="0" animBg="1"/>
      <p:bldP spid="26" grpId="0" animBg="1"/>
      <p:bldP spid="26"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2987824" y="6309320"/>
            <a:ext cx="3178493" cy="398780"/>
          </a:xfrm>
          <a:prstGeom prst="rect">
            <a:avLst/>
          </a:prstGeom>
          <a:noFill/>
        </p:spPr>
        <p:txBody>
          <a:bodyPr wrap="square" rtlCol="0">
            <a:spAutoFit/>
          </a:bodyPr>
          <a:lstStyle/>
          <a:p>
            <a:pPr algn="ctr"/>
            <a:r>
              <a:rPr lang="zh-CN" sz="2000" b="1" dirty="0">
                <a:solidFill>
                  <a:schemeClr val="tx1"/>
                </a:solidFill>
                <a:latin typeface="楷体" panose="02010609060101010101" pitchFamily="49" charset="-122"/>
                <a:ea typeface="楷体" panose="02010609060101010101" pitchFamily="49" charset="-122"/>
                <a:cs typeface="黑体" panose="02010609060101010101" pitchFamily="49" charset="-122"/>
              </a:rPr>
              <a:t>古代主要文明示意图</a:t>
            </a:r>
          </a:p>
        </p:txBody>
      </p:sp>
      <p:pic>
        <p:nvPicPr>
          <p:cNvPr id="4" name="图片 3" descr="C:/Users/ADMINI~1/AppData/Local/Temp/kaimatting_20200202151254/output_20200202151257..pngoutput_20200202151257."/>
          <p:cNvPicPr>
            <a:picLocks noChangeAspect="1"/>
          </p:cNvPicPr>
          <p:nvPr/>
        </p:nvPicPr>
        <p:blipFill>
          <a:blip r:embed="rId4" cstate="print"/>
          <a:srcRect t="14731"/>
          <a:stretch>
            <a:fillRect/>
          </a:stretch>
        </p:blipFill>
        <p:spPr>
          <a:xfrm>
            <a:off x="179512" y="692696"/>
            <a:ext cx="8784976" cy="5553710"/>
          </a:xfrm>
          <a:prstGeom prst="rect">
            <a:avLst/>
          </a:prstGeom>
        </p:spPr>
      </p:pic>
      <p:sp>
        <p:nvSpPr>
          <p:cNvPr id="8" name="椭圆 7"/>
          <p:cNvSpPr/>
          <p:nvPr/>
        </p:nvSpPr>
        <p:spPr>
          <a:xfrm rot="19020000">
            <a:off x="3376231" y="1915502"/>
            <a:ext cx="874871" cy="1694815"/>
          </a:xfrm>
          <a:prstGeom prst="ellipse">
            <a:avLst/>
          </a:prstGeom>
          <a:noFill/>
          <a:ln w="31750">
            <a:solidFill>
              <a:srgbClr val="FF0000"/>
            </a:solidFill>
          </a:ln>
          <a:extLst>
            <a:ext uri="{909E8E84-426E-40DD-AFC4-6F175D3DCCD1}">
              <a14:hiddenFill xmlns=""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rot="20460000">
            <a:off x="2789617" y="3059983"/>
            <a:ext cx="472103" cy="1050550"/>
          </a:xfrm>
          <a:prstGeom prst="ellipse">
            <a:avLst/>
          </a:prstGeom>
          <a:noFill/>
          <a:ln w="31750">
            <a:solidFill>
              <a:srgbClr val="FF0000"/>
            </a:solidFill>
          </a:ln>
          <a:extLst>
            <a:ext uri="{909E8E84-426E-40DD-AFC4-6F175D3DCCD1}">
              <a14:hiddenFill xmlns=""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20220000">
            <a:off x="4881559" y="2355681"/>
            <a:ext cx="1173956" cy="1640214"/>
          </a:xfrm>
          <a:prstGeom prst="ellipse">
            <a:avLst/>
          </a:prstGeom>
          <a:noFill/>
          <a:ln w="31750">
            <a:solidFill>
              <a:srgbClr val="FF0000"/>
            </a:solidFill>
          </a:ln>
          <a:extLst>
            <a:ext uri="{909E8E84-426E-40DD-AFC4-6F175D3DCCD1}">
              <a14:hiddenFill xmlns=""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20460000">
            <a:off x="2231969" y="1970682"/>
            <a:ext cx="454819" cy="741045"/>
          </a:xfrm>
          <a:prstGeom prst="ellipse">
            <a:avLst/>
          </a:prstGeom>
          <a:noFill/>
          <a:ln w="31750">
            <a:solidFill>
              <a:srgbClr val="FF0000"/>
            </a:solidFill>
          </a:ln>
          <a:extLst>
            <a:ext uri="{909E8E84-426E-40DD-AFC4-6F175D3DCCD1}">
              <a14:hiddenFill xmlns=""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20220000">
            <a:off x="6428743" y="2323421"/>
            <a:ext cx="1292066" cy="1361922"/>
          </a:xfrm>
          <a:prstGeom prst="ellipse">
            <a:avLst/>
          </a:prstGeom>
          <a:noFill/>
          <a:ln w="31750">
            <a:solidFill>
              <a:srgbClr val="051BC1"/>
            </a:solidFill>
          </a:ln>
          <a:extLst>
            <a:ext uri="{909E8E84-426E-40DD-AFC4-6F175D3DCCD1}">
              <a14:hiddenFill xmlns=""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1619672" y="4149080"/>
            <a:ext cx="2016760" cy="720090"/>
          </a:xfrm>
          <a:prstGeom prst="roundRect">
            <a:avLst/>
          </a:prstGeom>
          <a:solidFill>
            <a:schemeClr val="tx2">
              <a:lumMod val="40000"/>
              <a:lumOff val="60000"/>
            </a:schemeClr>
          </a:solidFill>
          <a:ln w="28575" cmpd="sng">
            <a:solidFill>
              <a:srgbClr val="C0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tx1"/>
                </a:solidFill>
                <a:latin typeface="楷体" panose="02010609060101010101" pitchFamily="49" charset="-122"/>
                <a:ea typeface="楷体" panose="02010609060101010101" pitchFamily="49" charset="-122"/>
                <a:cs typeface="楷体" panose="02010609060101010101" pitchFamily="49" charset="-122"/>
              </a:rPr>
              <a:t>古埃及文明</a:t>
            </a:r>
          </a:p>
          <a:p>
            <a:pPr algn="ctr"/>
            <a:r>
              <a:rPr lang="zh-CN" altLang="en-US" b="1" dirty="0">
                <a:solidFill>
                  <a:schemeClr val="tx1"/>
                </a:solidFill>
                <a:latin typeface="楷体" panose="02010609060101010101" pitchFamily="49" charset="-122"/>
                <a:ea typeface="楷体" panose="02010609060101010101" pitchFamily="49" charset="-122"/>
                <a:cs typeface="楷体" panose="02010609060101010101" pitchFamily="49" charset="-122"/>
              </a:rPr>
              <a:t>约</a:t>
            </a:r>
            <a:r>
              <a:rPr lang="en-US" altLang="zh-CN" b="1" dirty="0">
                <a:solidFill>
                  <a:schemeClr val="tx1"/>
                </a:solidFill>
                <a:latin typeface="楷体" panose="02010609060101010101" pitchFamily="49" charset="-122"/>
                <a:ea typeface="楷体" panose="02010609060101010101" pitchFamily="49" charset="-122"/>
                <a:cs typeface="楷体" panose="02010609060101010101" pitchFamily="49" charset="-122"/>
              </a:rPr>
              <a:t>BC3500</a:t>
            </a:r>
            <a:r>
              <a:rPr lang="zh-CN" altLang="en-US" b="1" dirty="0" smtClean="0">
                <a:solidFill>
                  <a:schemeClr val="tx1"/>
                </a:solidFill>
                <a:latin typeface="楷体" panose="02010609060101010101" pitchFamily="49" charset="-122"/>
                <a:ea typeface="楷体" panose="02010609060101010101" pitchFamily="49" charset="-122"/>
                <a:cs typeface="楷体" panose="02010609060101010101" pitchFamily="49" charset="-122"/>
              </a:rPr>
              <a:t>年左右</a:t>
            </a:r>
            <a:endParaRPr lang="zh-CN" altLang="en-US" b="1" dirty="0">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16" name="圆角矩形 15"/>
          <p:cNvSpPr/>
          <p:nvPr/>
        </p:nvSpPr>
        <p:spPr>
          <a:xfrm>
            <a:off x="2771800" y="1556792"/>
            <a:ext cx="2766695" cy="720090"/>
          </a:xfrm>
          <a:prstGeom prst="roundRect">
            <a:avLst/>
          </a:prstGeom>
          <a:solidFill>
            <a:schemeClr val="tx2">
              <a:lumMod val="40000"/>
              <a:lumOff val="60000"/>
            </a:schemeClr>
          </a:solidFill>
          <a:ln w="28575" cmpd="sng">
            <a:solidFill>
              <a:srgbClr val="C0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tx1"/>
                </a:solidFill>
                <a:latin typeface="楷体" panose="02010609060101010101" pitchFamily="49" charset="-122"/>
                <a:ea typeface="楷体" panose="02010609060101010101" pitchFamily="49" charset="-122"/>
                <a:cs typeface="楷体" panose="02010609060101010101" pitchFamily="49" charset="-122"/>
              </a:rPr>
              <a:t>古代两河流域文明</a:t>
            </a:r>
          </a:p>
          <a:p>
            <a:pPr algn="ctr"/>
            <a:r>
              <a:rPr lang="zh-CN" altLang="en-US" b="1" dirty="0">
                <a:solidFill>
                  <a:schemeClr val="tx1"/>
                </a:solidFill>
                <a:latin typeface="楷体" panose="02010609060101010101" pitchFamily="49" charset="-122"/>
                <a:ea typeface="楷体" panose="02010609060101010101" pitchFamily="49" charset="-122"/>
                <a:cs typeface="楷体" panose="02010609060101010101" pitchFamily="49" charset="-122"/>
              </a:rPr>
              <a:t>约</a:t>
            </a:r>
            <a:r>
              <a:rPr lang="en-US" altLang="zh-CN" b="1" dirty="0" smtClean="0">
                <a:solidFill>
                  <a:schemeClr val="tx1"/>
                </a:solidFill>
                <a:latin typeface="楷体" panose="02010609060101010101" pitchFamily="49" charset="-122"/>
                <a:ea typeface="楷体" panose="02010609060101010101" pitchFamily="49" charset="-122"/>
                <a:cs typeface="楷体" panose="02010609060101010101" pitchFamily="49" charset="-122"/>
              </a:rPr>
              <a:t>BC3500</a:t>
            </a:r>
            <a:r>
              <a:rPr lang="zh-CN" altLang="en-US" b="1" dirty="0" smtClean="0">
                <a:solidFill>
                  <a:schemeClr val="tx1"/>
                </a:solidFill>
                <a:latin typeface="楷体" panose="02010609060101010101" pitchFamily="49" charset="-122"/>
                <a:ea typeface="楷体" panose="02010609060101010101" pitchFamily="49" charset="-122"/>
                <a:cs typeface="楷体" panose="02010609060101010101" pitchFamily="49" charset="-122"/>
              </a:rPr>
              <a:t>年左右</a:t>
            </a:r>
            <a:endParaRPr lang="zh-CN" altLang="en-US" b="1" dirty="0">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17" name="圆角矩形 16"/>
          <p:cNvSpPr/>
          <p:nvPr/>
        </p:nvSpPr>
        <p:spPr>
          <a:xfrm>
            <a:off x="4427984" y="4437112"/>
            <a:ext cx="2016760" cy="720090"/>
          </a:xfrm>
          <a:prstGeom prst="roundRect">
            <a:avLst/>
          </a:prstGeom>
          <a:solidFill>
            <a:schemeClr val="tx2">
              <a:lumMod val="40000"/>
              <a:lumOff val="60000"/>
            </a:schemeClr>
          </a:solidFill>
          <a:ln w="28575" cmpd="sng">
            <a:solidFill>
              <a:srgbClr val="C0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chemeClr val="tx1"/>
                </a:solidFill>
                <a:latin typeface="楷体" panose="02010609060101010101" pitchFamily="49" charset="-122"/>
                <a:ea typeface="楷体" panose="02010609060101010101" pitchFamily="49" charset="-122"/>
                <a:cs typeface="楷体" panose="02010609060101010101" pitchFamily="49" charset="-122"/>
              </a:rPr>
              <a:t>古印度</a:t>
            </a:r>
            <a:r>
              <a:rPr lang="zh-CN" altLang="en-US" b="1" dirty="0">
                <a:solidFill>
                  <a:schemeClr val="tx1"/>
                </a:solidFill>
                <a:latin typeface="楷体" panose="02010609060101010101" pitchFamily="49" charset="-122"/>
                <a:ea typeface="楷体" panose="02010609060101010101" pitchFamily="49" charset="-122"/>
                <a:cs typeface="楷体" panose="02010609060101010101" pitchFamily="49" charset="-122"/>
              </a:rPr>
              <a:t>文明</a:t>
            </a:r>
          </a:p>
          <a:p>
            <a:pPr algn="ctr"/>
            <a:r>
              <a:rPr lang="zh-CN" altLang="en-US" b="1" dirty="0">
                <a:solidFill>
                  <a:schemeClr val="tx1"/>
                </a:solidFill>
                <a:latin typeface="楷体" panose="02010609060101010101" pitchFamily="49" charset="-122"/>
                <a:ea typeface="楷体" panose="02010609060101010101" pitchFamily="49" charset="-122"/>
                <a:cs typeface="楷体" panose="02010609060101010101" pitchFamily="49" charset="-122"/>
              </a:rPr>
              <a:t>约</a:t>
            </a:r>
            <a:r>
              <a:rPr lang="en-US" altLang="zh-CN" b="1" dirty="0" smtClean="0">
                <a:solidFill>
                  <a:schemeClr val="tx1"/>
                </a:solidFill>
                <a:latin typeface="楷体" panose="02010609060101010101" pitchFamily="49" charset="-122"/>
                <a:ea typeface="楷体" panose="02010609060101010101" pitchFamily="49" charset="-122"/>
                <a:cs typeface="楷体" panose="02010609060101010101" pitchFamily="49" charset="-122"/>
              </a:rPr>
              <a:t>BC3</a:t>
            </a:r>
            <a:r>
              <a:rPr lang="zh-CN" altLang="en-US" b="1" dirty="0" smtClean="0">
                <a:solidFill>
                  <a:schemeClr val="tx1"/>
                </a:solidFill>
                <a:latin typeface="楷体" panose="02010609060101010101" pitchFamily="49" charset="-122"/>
                <a:ea typeface="楷体" panose="02010609060101010101" pitchFamily="49" charset="-122"/>
                <a:cs typeface="楷体" panose="02010609060101010101" pitchFamily="49" charset="-122"/>
              </a:rPr>
              <a:t>千纪</a:t>
            </a:r>
            <a:endParaRPr lang="zh-CN" altLang="en-US" b="1" dirty="0">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18" name="圆角矩形 17"/>
          <p:cNvSpPr/>
          <p:nvPr/>
        </p:nvSpPr>
        <p:spPr>
          <a:xfrm>
            <a:off x="6228184" y="1556792"/>
            <a:ext cx="2016760" cy="720090"/>
          </a:xfrm>
          <a:prstGeom prst="roundRect">
            <a:avLst/>
          </a:prstGeom>
          <a:solidFill>
            <a:schemeClr val="tx2">
              <a:lumMod val="40000"/>
              <a:lumOff val="60000"/>
            </a:schemeClr>
          </a:solidFill>
          <a:ln w="28575" cmpd="sng">
            <a:solidFill>
              <a:srgbClr val="C0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tx1"/>
                </a:solidFill>
                <a:latin typeface="楷体" panose="02010609060101010101" pitchFamily="49" charset="-122"/>
                <a:ea typeface="楷体" panose="02010609060101010101" pitchFamily="49" charset="-122"/>
                <a:cs typeface="楷体" panose="02010609060101010101" pitchFamily="49" charset="-122"/>
              </a:rPr>
              <a:t>中国文明</a:t>
            </a:r>
          </a:p>
          <a:p>
            <a:pPr algn="ctr"/>
            <a:r>
              <a:rPr lang="zh-CN" altLang="en-US" b="1" dirty="0">
                <a:solidFill>
                  <a:schemeClr val="tx1"/>
                </a:solidFill>
                <a:latin typeface="楷体" panose="02010609060101010101" pitchFamily="49" charset="-122"/>
                <a:ea typeface="楷体" panose="02010609060101010101" pitchFamily="49" charset="-122"/>
                <a:cs typeface="楷体" panose="02010609060101010101" pitchFamily="49" charset="-122"/>
              </a:rPr>
              <a:t>约</a:t>
            </a:r>
            <a:r>
              <a:rPr lang="en-US" altLang="zh-CN" b="1" dirty="0">
                <a:solidFill>
                  <a:schemeClr val="tx1"/>
                </a:solidFill>
                <a:latin typeface="楷体" panose="02010609060101010101" pitchFamily="49" charset="-122"/>
                <a:ea typeface="楷体" panose="02010609060101010101" pitchFamily="49" charset="-122"/>
                <a:cs typeface="楷体" panose="02010609060101010101" pitchFamily="49" charset="-122"/>
              </a:rPr>
              <a:t>BC2070</a:t>
            </a:r>
            <a:r>
              <a:rPr lang="zh-CN" altLang="en-US" b="1" dirty="0">
                <a:solidFill>
                  <a:schemeClr val="tx1"/>
                </a:solidFill>
                <a:latin typeface="楷体" panose="02010609060101010101" pitchFamily="49" charset="-122"/>
                <a:ea typeface="楷体" panose="02010609060101010101" pitchFamily="49" charset="-122"/>
                <a:cs typeface="楷体" panose="02010609060101010101" pitchFamily="49" charset="-122"/>
              </a:rPr>
              <a:t>年</a:t>
            </a:r>
          </a:p>
        </p:txBody>
      </p:sp>
      <p:sp>
        <p:nvSpPr>
          <p:cNvPr id="20" name="文本框 3"/>
          <p:cNvSpPr txBox="1"/>
          <p:nvPr/>
        </p:nvSpPr>
        <p:spPr>
          <a:xfrm>
            <a:off x="0" y="0"/>
            <a:ext cx="5508104" cy="584775"/>
          </a:xfrm>
          <a:prstGeom prst="rect">
            <a:avLst/>
          </a:prstGeom>
          <a:solidFill>
            <a:srgbClr val="FFFF00"/>
          </a:solidFill>
        </p:spPr>
        <p:txBody>
          <a:bodyPr wrap="square" rtlCol="0">
            <a:spAutoFit/>
          </a:bodyPr>
          <a:lstStyle/>
          <a:p>
            <a:r>
              <a:rPr lang="zh-CN" altLang="en-US" sz="3200" b="1" dirty="0">
                <a:latin typeface="黑体" panose="02010609060101010101" pitchFamily="49" charset="-122"/>
                <a:ea typeface="黑体" panose="02010609060101010101" pitchFamily="49" charset="-122"/>
              </a:rPr>
              <a:t>二</a:t>
            </a:r>
            <a:r>
              <a:rPr lang="zh-CN" altLang="en-US" sz="3200" b="1" dirty="0" smtClean="0">
                <a:latin typeface="黑体" panose="02010609060101010101" pitchFamily="49" charset="-122"/>
                <a:ea typeface="黑体" panose="02010609060101010101" pitchFamily="49" charset="-122"/>
              </a:rPr>
              <a:t>、古代文明的多元特点</a:t>
            </a:r>
            <a:endParaRPr lang="zh-CN" altLang="en-US" sz="3200" b="1" dirty="0">
              <a:latin typeface="黑体" panose="02010609060101010101" pitchFamily="49" charset="-122"/>
              <a:ea typeface="黑体" panose="02010609060101010101" pitchFamily="49" charset="-122"/>
            </a:endParaRPr>
          </a:p>
        </p:txBody>
      </p:sp>
      <p:sp>
        <p:nvSpPr>
          <p:cNvPr id="14" name="圆角矩形 13"/>
          <p:cNvSpPr/>
          <p:nvPr/>
        </p:nvSpPr>
        <p:spPr>
          <a:xfrm>
            <a:off x="971600" y="1196752"/>
            <a:ext cx="2016760" cy="720090"/>
          </a:xfrm>
          <a:prstGeom prst="roundRect">
            <a:avLst/>
          </a:prstGeom>
          <a:solidFill>
            <a:schemeClr val="tx2">
              <a:lumMod val="40000"/>
              <a:lumOff val="60000"/>
            </a:schemeClr>
          </a:solidFill>
          <a:ln w="28575" cmpd="sng">
            <a:solidFill>
              <a:srgbClr val="C0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tx1"/>
                </a:solidFill>
                <a:latin typeface="楷体" panose="02010609060101010101" pitchFamily="49" charset="-122"/>
                <a:ea typeface="楷体" panose="02010609060101010101" pitchFamily="49" charset="-122"/>
                <a:cs typeface="楷体" panose="02010609060101010101" pitchFamily="49" charset="-122"/>
              </a:rPr>
              <a:t>古希腊文明</a:t>
            </a:r>
          </a:p>
          <a:p>
            <a:pPr algn="ctr"/>
            <a:r>
              <a:rPr lang="zh-CN" altLang="en-US" b="1" dirty="0">
                <a:solidFill>
                  <a:schemeClr val="tx1"/>
                </a:solidFill>
                <a:latin typeface="楷体" panose="02010609060101010101" pitchFamily="49" charset="-122"/>
                <a:ea typeface="楷体" panose="02010609060101010101" pitchFamily="49" charset="-122"/>
                <a:cs typeface="楷体" panose="02010609060101010101" pitchFamily="49" charset="-122"/>
              </a:rPr>
              <a:t>约</a:t>
            </a:r>
            <a:r>
              <a:rPr lang="en-US" altLang="zh-CN" b="1" dirty="0" smtClean="0">
                <a:solidFill>
                  <a:schemeClr val="tx1"/>
                </a:solidFill>
                <a:latin typeface="楷体" panose="02010609060101010101" pitchFamily="49" charset="-122"/>
                <a:ea typeface="楷体" panose="02010609060101010101" pitchFamily="49" charset="-122"/>
                <a:cs typeface="楷体" panose="02010609060101010101" pitchFamily="49" charset="-122"/>
              </a:rPr>
              <a:t>BC2</a:t>
            </a:r>
            <a:r>
              <a:rPr lang="zh-CN" altLang="en-US" b="1" dirty="0" smtClean="0">
                <a:solidFill>
                  <a:schemeClr val="tx1"/>
                </a:solidFill>
                <a:latin typeface="楷体" panose="02010609060101010101" pitchFamily="49" charset="-122"/>
                <a:ea typeface="楷体" panose="02010609060101010101" pitchFamily="49" charset="-122"/>
                <a:cs typeface="楷体" panose="02010609060101010101" pitchFamily="49" charset="-122"/>
              </a:rPr>
              <a:t>千纪</a:t>
            </a:r>
            <a:endParaRPr lang="zh-CN" altLang="en-US" b="1" dirty="0">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1" animBg="1"/>
      <p:bldP spid="10" grpId="1" animBg="1"/>
      <p:bldP spid="11" grpId="1" animBg="1"/>
      <p:bldP spid="12" grpId="1" animBg="1"/>
      <p:bldP spid="13" grpId="1" animBg="1"/>
      <p:bldP spid="15" grpId="0" animBg="1"/>
      <p:bldP spid="16" grpId="0" animBg="1"/>
      <p:bldP spid="17" grpId="0" animBg="1"/>
      <p:bldP spid="18" grpId="0"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custDataLst>
              <p:tags r:id="rId1"/>
            </p:custDataLst>
          </p:nvPr>
        </p:nvGraphicFramePr>
        <p:xfrm>
          <a:off x="107505" y="188640"/>
          <a:ext cx="8928991" cy="6552728"/>
        </p:xfrm>
        <a:graphic>
          <a:graphicData uri="http://schemas.openxmlformats.org/drawingml/2006/table">
            <a:tbl>
              <a:tblPr firstRow="1" bandRow="1">
                <a:tableStyleId>{5C22544A-7EE6-4342-B048-85BDC9FD1C3A}</a:tableStyleId>
              </a:tblPr>
              <a:tblGrid>
                <a:gridCol w="863080"/>
                <a:gridCol w="1476672"/>
                <a:gridCol w="1872208"/>
                <a:gridCol w="2016224"/>
                <a:gridCol w="2700807"/>
              </a:tblGrid>
              <a:tr h="360040">
                <a:tc rowSpan="2">
                  <a:txBody>
                    <a:bodyPr/>
                    <a:lstStyle/>
                    <a:p>
                      <a:endParaRPr lang="zh-CN" altLang="en-US" sz="2400"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r>
                        <a:rPr lang="zh-CN" altLang="en-US" sz="2400" dirty="0" smtClean="0">
                          <a:solidFill>
                            <a:sysClr val="windowText" lastClr="000000"/>
                          </a:solidFill>
                          <a:latin typeface="黑体" panose="02010609060101010101" pitchFamily="49" charset="-122"/>
                          <a:ea typeface="黑体" panose="02010609060101010101" pitchFamily="49" charset="-122"/>
                        </a:rPr>
                        <a:t>地理环境</a:t>
                      </a:r>
                      <a:endParaRPr lang="zh-CN" altLang="en-US" sz="2400"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r>
                        <a:rPr lang="zh-CN" altLang="en-US" sz="2400" dirty="0" smtClean="0">
                          <a:solidFill>
                            <a:sysClr val="windowText" lastClr="000000"/>
                          </a:solidFill>
                          <a:latin typeface="黑体" panose="02010609060101010101" pitchFamily="49" charset="-122"/>
                          <a:ea typeface="黑体" panose="02010609060101010101" pitchFamily="49" charset="-122"/>
                        </a:rPr>
                        <a:t> 产生发展</a:t>
                      </a:r>
                      <a:endParaRPr lang="zh-CN" altLang="en-US" sz="2400"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US" altLang="zh-CN" sz="2400" dirty="0" smtClean="0">
                          <a:solidFill>
                            <a:sysClr val="windowText" lastClr="000000"/>
                          </a:solidFill>
                          <a:latin typeface="黑体" panose="02010609060101010101" pitchFamily="49" charset="-122"/>
                          <a:ea typeface="黑体" panose="02010609060101010101" pitchFamily="49" charset="-122"/>
                        </a:rPr>
                        <a:t>          </a:t>
                      </a:r>
                      <a:r>
                        <a:rPr lang="zh-CN" altLang="en-US" sz="2400" dirty="0" smtClean="0">
                          <a:solidFill>
                            <a:sysClr val="windowText" lastClr="000000"/>
                          </a:solidFill>
                          <a:latin typeface="黑体" panose="02010609060101010101" pitchFamily="49" charset="-122"/>
                          <a:ea typeface="黑体" panose="02010609060101010101" pitchFamily="49" charset="-122"/>
                        </a:rPr>
                        <a:t>成就</a:t>
                      </a:r>
                      <a:endParaRPr lang="zh-CN" altLang="en-US" sz="2400"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CN"/>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06896">
                <a:tc vMerge="1">
                  <a:txBody>
                    <a:bodyPr/>
                    <a:lstStyle/>
                    <a:p>
                      <a:endParaRPr lang="zh-CN"/>
                    </a:p>
                  </a:txBody>
                  <a:tcPr/>
                </a:tc>
                <a:tc vMerge="1">
                  <a:txBody>
                    <a:bodyPr/>
                    <a:lstStyle/>
                    <a:p>
                      <a:endParaRPr lang="zh-CN"/>
                    </a:p>
                  </a:txBody>
                  <a:tcPr/>
                </a:tc>
                <a:tc vMerge="1">
                  <a:txBody>
                    <a:bodyPr/>
                    <a:lstStyle/>
                    <a:p>
                      <a:endParaRPr lang="zh-CN"/>
                    </a:p>
                  </a:txBody>
                  <a:tcPr/>
                </a:tc>
                <a:tc>
                  <a:txBody>
                    <a:bodyPr/>
                    <a:lstStyle/>
                    <a:p>
                      <a:r>
                        <a:rPr lang="zh-CN" altLang="en-US" sz="2400" b="1" dirty="0" smtClean="0">
                          <a:solidFill>
                            <a:sysClr val="windowText" lastClr="000000"/>
                          </a:solidFill>
                          <a:latin typeface="黑体" panose="02010609060101010101" pitchFamily="49" charset="-122"/>
                          <a:ea typeface="黑体" panose="02010609060101010101" pitchFamily="49" charset="-122"/>
                        </a:rPr>
                        <a:t>   政治</a:t>
                      </a:r>
                      <a:endParaRPr lang="zh-CN" altLang="en-US" sz="2400" b="1"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400" b="1" dirty="0" smtClean="0">
                          <a:solidFill>
                            <a:sysClr val="windowText" lastClr="000000"/>
                          </a:solidFill>
                          <a:latin typeface="黑体" panose="02010609060101010101" pitchFamily="49" charset="-122"/>
                          <a:ea typeface="黑体" panose="02010609060101010101" pitchFamily="49" charset="-122"/>
                        </a:rPr>
                        <a:t>    文化</a:t>
                      </a:r>
                      <a:endParaRPr lang="zh-CN" altLang="en-US" sz="2400" b="1"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317848">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solidFill>
                            <a:sysClr val="windowText" lastClr="000000"/>
                          </a:solidFill>
                          <a:latin typeface="黑体" panose="02010609060101010101" pitchFamily="49" charset="-122"/>
                          <a:ea typeface="黑体" panose="02010609060101010101" pitchFamily="49" charset="-122"/>
                        </a:rPr>
                        <a:t>两河流域的文明</a:t>
                      </a: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728192">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latin typeface="黑体" panose="02010609060101010101" pitchFamily="49" charset="-122"/>
                          <a:ea typeface="黑体" panose="02010609060101010101" pitchFamily="49" charset="-122"/>
                          <a:cs typeface="仿宋" panose="02010609060101010101" pitchFamily="49" charset="-122"/>
                        </a:rPr>
                        <a:t>古埃及文明</a:t>
                      </a:r>
                    </a:p>
                    <a:p>
                      <a:endParaRPr lang="zh-CN" altLang="en-US" b="1"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152128">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latin typeface="黑体" panose="02010609060101010101" pitchFamily="49" charset="-122"/>
                          <a:ea typeface="黑体" panose="02010609060101010101" pitchFamily="49" charset="-122"/>
                          <a:cs typeface="仿宋" panose="02010609060101010101" pitchFamily="49" charset="-122"/>
                        </a:rPr>
                        <a:t>古印度文明</a:t>
                      </a:r>
                      <a:endParaRPr lang="zh-CN" altLang="en-US" b="1" dirty="0" smtClean="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440160">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latin typeface="黑体" panose="02010609060101010101" pitchFamily="49" charset="-122"/>
                          <a:ea typeface="黑体" panose="02010609060101010101" pitchFamily="49" charset="-122"/>
                          <a:cs typeface="仿宋" panose="02010609060101010101" pitchFamily="49" charset="-122"/>
                        </a:rPr>
                        <a:t>古希腊文明</a:t>
                      </a:r>
                      <a:endParaRPr lang="zh-CN" altLang="en-US" b="1" dirty="0" smtClean="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19" name="TextBox 18"/>
          <p:cNvSpPr txBox="1"/>
          <p:nvPr/>
        </p:nvSpPr>
        <p:spPr>
          <a:xfrm>
            <a:off x="2411760" y="1196752"/>
            <a:ext cx="2160240" cy="1015663"/>
          </a:xfrm>
          <a:prstGeom prst="rect">
            <a:avLst/>
          </a:prstGeom>
          <a:noFill/>
        </p:spPr>
        <p:txBody>
          <a:bodyPr wrap="square" rtlCol="0">
            <a:spAutoFit/>
          </a:bodyPr>
          <a:lstStyle/>
          <a:p>
            <a:r>
              <a:rPr lang="zh-CN" altLang="en-US" sz="2000" b="1" dirty="0" smtClean="0"/>
              <a:t>前</a:t>
            </a:r>
            <a:r>
              <a:rPr lang="en-US" altLang="zh-CN" sz="2000" b="1" dirty="0" smtClean="0"/>
              <a:t>3500</a:t>
            </a:r>
            <a:r>
              <a:rPr lang="zh-CN" altLang="en-US" sz="2000" b="1" dirty="0" smtClean="0"/>
              <a:t>年左右：</a:t>
            </a:r>
            <a:endParaRPr lang="en-US" altLang="zh-CN" sz="2000" b="1" dirty="0" smtClean="0"/>
          </a:p>
          <a:p>
            <a:r>
              <a:rPr lang="zh-CN" altLang="en-US" sz="2000" b="1" dirty="0" smtClean="0"/>
              <a:t>约前</a:t>
            </a:r>
            <a:r>
              <a:rPr lang="en-US" altLang="zh-CN" sz="2000" b="1" dirty="0" smtClean="0"/>
              <a:t>2900</a:t>
            </a:r>
            <a:r>
              <a:rPr lang="zh-CN" altLang="en-US" sz="2000" b="1" dirty="0" smtClean="0"/>
              <a:t>年：</a:t>
            </a:r>
            <a:endParaRPr lang="en-US" altLang="zh-CN" sz="2000" b="1" dirty="0" smtClean="0"/>
          </a:p>
          <a:p>
            <a:r>
              <a:rPr lang="zh-CN" altLang="en-US" sz="2000" b="1" dirty="0" smtClean="0"/>
              <a:t>前</a:t>
            </a:r>
            <a:r>
              <a:rPr lang="en-US" altLang="zh-CN" sz="2000" b="1" dirty="0" smtClean="0"/>
              <a:t>18</a:t>
            </a:r>
            <a:r>
              <a:rPr lang="zh-CN" altLang="en-US" sz="2000" b="1" dirty="0" smtClean="0"/>
              <a:t>世纪：</a:t>
            </a:r>
            <a:endParaRPr lang="zh-CN" altLang="en-US" sz="2000" b="1" dirty="0"/>
          </a:p>
        </p:txBody>
      </p:sp>
      <p:sp>
        <p:nvSpPr>
          <p:cNvPr id="21" name="TextBox 20"/>
          <p:cNvSpPr txBox="1"/>
          <p:nvPr/>
        </p:nvSpPr>
        <p:spPr>
          <a:xfrm>
            <a:off x="899592" y="1052736"/>
            <a:ext cx="1656184" cy="1323439"/>
          </a:xfrm>
          <a:prstGeom prst="rect">
            <a:avLst/>
          </a:prstGeom>
          <a:noFill/>
        </p:spPr>
        <p:txBody>
          <a:bodyPr wrap="square" rtlCol="0">
            <a:spAutoFit/>
          </a:bodyPr>
          <a:lstStyle/>
          <a:p>
            <a:r>
              <a:rPr lang="zh-CN" altLang="en-US" sz="2000" b="1" dirty="0" smtClean="0">
                <a:latin typeface="+mn-ea"/>
              </a:rPr>
              <a:t>幼发拉底河底格里斯河提供充足的水源</a:t>
            </a:r>
            <a:endParaRPr lang="en-US" altLang="zh-CN" sz="2000" b="1" dirty="0" smtClean="0">
              <a:latin typeface="+mn-ea"/>
            </a:endParaRPr>
          </a:p>
        </p:txBody>
      </p:sp>
      <p:sp>
        <p:nvSpPr>
          <p:cNvPr id="8" name="矩形 7"/>
          <p:cNvSpPr/>
          <p:nvPr/>
        </p:nvSpPr>
        <p:spPr>
          <a:xfrm>
            <a:off x="2483770" y="2780928"/>
            <a:ext cx="1814920" cy="646331"/>
          </a:xfrm>
          <a:prstGeom prst="rect">
            <a:avLst/>
          </a:prstGeom>
        </p:spPr>
        <p:txBody>
          <a:bodyPr wrap="none">
            <a:spAutoFit/>
          </a:bodyPr>
          <a:lstStyle/>
          <a:p>
            <a:pPr algn="ctr"/>
            <a:r>
              <a:rPr lang="zh-CN" altLang="en-US" b="1" dirty="0" smtClean="0"/>
              <a:t>前</a:t>
            </a:r>
            <a:r>
              <a:rPr lang="en-US" altLang="zh-CN" b="1" dirty="0" smtClean="0"/>
              <a:t>3500</a:t>
            </a:r>
            <a:r>
              <a:rPr lang="zh-CN" altLang="en-US" b="1" dirty="0" smtClean="0"/>
              <a:t>年左右：</a:t>
            </a:r>
            <a:endParaRPr lang="en-US" altLang="zh-CN" b="1" dirty="0" smtClean="0"/>
          </a:p>
          <a:p>
            <a:pPr algn="ctr"/>
            <a:r>
              <a:rPr lang="zh-CN" altLang="en-US" b="1" dirty="0" smtClean="0"/>
              <a:t>前</a:t>
            </a:r>
            <a:r>
              <a:rPr lang="en-US" altLang="zh-CN" b="1" dirty="0" smtClean="0"/>
              <a:t>3100</a:t>
            </a:r>
            <a:r>
              <a:rPr lang="zh-CN" altLang="en-US" b="1" dirty="0" smtClean="0"/>
              <a:t>年左右：</a:t>
            </a:r>
            <a:endParaRPr lang="zh-CN" altLang="en-US" b="1" dirty="0"/>
          </a:p>
        </p:txBody>
      </p:sp>
      <p:sp>
        <p:nvSpPr>
          <p:cNvPr id="13" name="矩形 12"/>
          <p:cNvSpPr/>
          <p:nvPr/>
        </p:nvSpPr>
        <p:spPr>
          <a:xfrm>
            <a:off x="2627784" y="4365104"/>
            <a:ext cx="1231427" cy="646331"/>
          </a:xfrm>
          <a:prstGeom prst="rect">
            <a:avLst/>
          </a:prstGeom>
        </p:spPr>
        <p:txBody>
          <a:bodyPr wrap="none">
            <a:spAutoFit/>
          </a:bodyPr>
          <a:lstStyle/>
          <a:p>
            <a:r>
              <a:rPr lang="zh-CN" altLang="en-US" b="1" dirty="0" smtClean="0"/>
              <a:t>前</a:t>
            </a:r>
            <a:r>
              <a:rPr lang="en-US" altLang="zh-CN" b="1" dirty="0" smtClean="0"/>
              <a:t>3</a:t>
            </a:r>
            <a:r>
              <a:rPr lang="zh-CN" altLang="en-US" b="1" dirty="0" smtClean="0"/>
              <a:t>千纪：</a:t>
            </a:r>
            <a:endParaRPr lang="en-US" altLang="zh-CN" b="1" dirty="0" smtClean="0"/>
          </a:p>
          <a:p>
            <a:r>
              <a:rPr lang="zh-CN" altLang="en-US" b="1" dirty="0" smtClean="0"/>
              <a:t>前</a:t>
            </a:r>
            <a:r>
              <a:rPr lang="en-US" altLang="zh-CN" b="1" dirty="0" smtClean="0"/>
              <a:t>6</a:t>
            </a:r>
            <a:r>
              <a:rPr lang="zh-CN" altLang="en-US" b="1" dirty="0" smtClean="0"/>
              <a:t>世纪：</a:t>
            </a:r>
            <a:endParaRPr lang="zh-CN" altLang="en-US" dirty="0"/>
          </a:p>
        </p:txBody>
      </p:sp>
      <p:sp>
        <p:nvSpPr>
          <p:cNvPr id="17" name="矩形 16"/>
          <p:cNvSpPr/>
          <p:nvPr/>
        </p:nvSpPr>
        <p:spPr>
          <a:xfrm>
            <a:off x="2555776" y="5445224"/>
            <a:ext cx="1467068" cy="646331"/>
          </a:xfrm>
          <a:prstGeom prst="rect">
            <a:avLst/>
          </a:prstGeom>
        </p:spPr>
        <p:txBody>
          <a:bodyPr wrap="none">
            <a:spAutoFit/>
          </a:bodyPr>
          <a:lstStyle/>
          <a:p>
            <a:r>
              <a:rPr lang="zh-CN" altLang="en-US" b="1" dirty="0" smtClean="0">
                <a:latin typeface="+mn-ea"/>
              </a:rPr>
              <a:t>前</a:t>
            </a:r>
            <a:r>
              <a:rPr lang="en-US" altLang="zh-CN" b="1" dirty="0" smtClean="0">
                <a:latin typeface="+mn-ea"/>
              </a:rPr>
              <a:t>2</a:t>
            </a:r>
            <a:r>
              <a:rPr lang="zh-CN" altLang="en-US" b="1" dirty="0" smtClean="0">
                <a:latin typeface="+mn-ea"/>
              </a:rPr>
              <a:t>千纪：</a:t>
            </a:r>
            <a:endParaRPr lang="en-US" altLang="zh-CN" b="1" dirty="0" smtClean="0">
              <a:latin typeface="+mn-ea"/>
            </a:endParaRPr>
          </a:p>
          <a:p>
            <a:r>
              <a:rPr lang="zh-CN" altLang="en-US" b="1" dirty="0" smtClean="0">
                <a:latin typeface="+mn-ea"/>
              </a:rPr>
              <a:t>前</a:t>
            </a:r>
            <a:r>
              <a:rPr lang="en-US" altLang="zh-CN" b="1" dirty="0" smtClean="0">
                <a:latin typeface="+mn-ea"/>
              </a:rPr>
              <a:t>8--</a:t>
            </a:r>
            <a:r>
              <a:rPr lang="zh-CN" altLang="en-US" b="1" dirty="0" smtClean="0">
                <a:latin typeface="+mn-ea"/>
              </a:rPr>
              <a:t>前</a:t>
            </a:r>
            <a:r>
              <a:rPr lang="en-US" altLang="zh-CN" b="1" dirty="0" smtClean="0">
                <a:latin typeface="+mn-ea"/>
              </a:rPr>
              <a:t>6C</a:t>
            </a:r>
            <a:r>
              <a:rPr lang="zh-CN" altLang="en-US" b="1" dirty="0" smtClean="0">
                <a:latin typeface="+mn-ea"/>
              </a:rPr>
              <a:t>：</a:t>
            </a:r>
            <a:endParaRPr lang="zh-CN" altLang="en-US" dirty="0">
              <a:latin typeface="+mn-ea"/>
            </a:endParaRPr>
          </a:p>
        </p:txBody>
      </p:sp>
      <p:sp>
        <p:nvSpPr>
          <p:cNvPr id="25" name="矩形 24"/>
          <p:cNvSpPr/>
          <p:nvPr/>
        </p:nvSpPr>
        <p:spPr>
          <a:xfrm>
            <a:off x="971600" y="2420888"/>
            <a:ext cx="1512168" cy="1323439"/>
          </a:xfrm>
          <a:prstGeom prst="rect">
            <a:avLst/>
          </a:prstGeom>
        </p:spPr>
        <p:txBody>
          <a:bodyPr wrap="square">
            <a:spAutoFit/>
          </a:bodyPr>
          <a:lstStyle/>
          <a:p>
            <a:r>
              <a:rPr lang="zh-CN" altLang="en-US" sz="2000" b="1" dirty="0" smtClean="0">
                <a:latin typeface="+mn-ea"/>
              </a:rPr>
              <a:t>尼罗河的定期泛滥，利于农业生产的发展</a:t>
            </a:r>
            <a:endParaRPr lang="en-US" altLang="zh-CN" sz="2000" b="1" dirty="0" smtClean="0">
              <a:latin typeface="+mn-ea"/>
            </a:endParaRPr>
          </a:p>
        </p:txBody>
      </p:sp>
      <p:sp>
        <p:nvSpPr>
          <p:cNvPr id="26" name="矩形 25"/>
          <p:cNvSpPr/>
          <p:nvPr/>
        </p:nvSpPr>
        <p:spPr>
          <a:xfrm>
            <a:off x="971600" y="4077072"/>
            <a:ext cx="1656184" cy="1323439"/>
          </a:xfrm>
          <a:prstGeom prst="rect">
            <a:avLst/>
          </a:prstGeom>
        </p:spPr>
        <p:txBody>
          <a:bodyPr wrap="square">
            <a:spAutoFit/>
          </a:bodyPr>
          <a:lstStyle/>
          <a:p>
            <a:r>
              <a:rPr lang="zh-CN" altLang="en-US" sz="2000" b="1" dirty="0" smtClean="0">
                <a:latin typeface="+mn-ea"/>
              </a:rPr>
              <a:t>印度河平原；</a:t>
            </a:r>
            <a:endParaRPr lang="en-US" altLang="zh-CN" sz="2000" b="1" dirty="0" smtClean="0">
              <a:latin typeface="+mn-ea"/>
            </a:endParaRPr>
          </a:p>
          <a:p>
            <a:r>
              <a:rPr lang="zh-CN" altLang="en-US" sz="2000" b="1" dirty="0" smtClean="0">
                <a:latin typeface="+mn-ea"/>
              </a:rPr>
              <a:t>恒河雨水丰沛，植被茂盛</a:t>
            </a:r>
            <a:endParaRPr lang="en-US" altLang="zh-CN" sz="2000" b="1" dirty="0" smtClean="0">
              <a:latin typeface="+mn-ea"/>
            </a:endParaRPr>
          </a:p>
        </p:txBody>
      </p:sp>
      <p:sp>
        <p:nvSpPr>
          <p:cNvPr id="27" name="TextBox 26"/>
          <p:cNvSpPr txBox="1"/>
          <p:nvPr/>
        </p:nvSpPr>
        <p:spPr>
          <a:xfrm>
            <a:off x="971600" y="5373216"/>
            <a:ext cx="1512168" cy="1323439"/>
          </a:xfrm>
          <a:prstGeom prst="rect">
            <a:avLst/>
          </a:prstGeom>
          <a:noFill/>
        </p:spPr>
        <p:txBody>
          <a:bodyPr wrap="square" rtlCol="0">
            <a:spAutoFit/>
          </a:bodyPr>
          <a:lstStyle/>
          <a:p>
            <a:r>
              <a:rPr lang="zh-CN" altLang="en-US" sz="2000" b="1" dirty="0" smtClean="0">
                <a:latin typeface="+mn-ea"/>
              </a:rPr>
              <a:t>巴尔干半岛和爱琴海部分岛屿多山少平原</a:t>
            </a:r>
            <a:endParaRPr lang="en-US" altLang="zh-CN" sz="2000" b="1" dirty="0" smtClean="0">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0" y="692696"/>
            <a:ext cx="5436096" cy="523220"/>
          </a:xfrm>
          <a:prstGeom prst="rect">
            <a:avLst/>
          </a:prstGeom>
          <a:noFill/>
        </p:spPr>
        <p:txBody>
          <a:bodyPr vert="horz" wrap="square" rtlCol="0">
            <a:spAutoFit/>
          </a:bodyPr>
          <a:lstStyle/>
          <a:p>
            <a:r>
              <a:rPr lang="en-US" altLang="zh-CN" sz="2800" b="1" dirty="0">
                <a:latin typeface="黑体" panose="02010609060101010101" pitchFamily="49" charset="-122"/>
                <a:ea typeface="黑体" panose="02010609060101010101" pitchFamily="49" charset="-122"/>
                <a:cs typeface="仿宋" panose="02010609060101010101" pitchFamily="49" charset="-122"/>
              </a:rPr>
              <a:t>1</a:t>
            </a:r>
            <a:r>
              <a:rPr lang="zh-CN" altLang="en-US" sz="2800" b="1" dirty="0" smtClean="0">
                <a:latin typeface="黑体" panose="02010609060101010101" pitchFamily="49" charset="-122"/>
                <a:ea typeface="黑体" panose="02010609060101010101" pitchFamily="49" charset="-122"/>
                <a:cs typeface="仿宋" panose="02010609060101010101" pitchFamily="49" charset="-122"/>
              </a:rPr>
              <a:t>、古代两河流域文明：</a:t>
            </a:r>
            <a:endParaRPr lang="zh-CN" altLang="en-US" sz="2800" b="1" dirty="0">
              <a:latin typeface="黑体" panose="02010609060101010101" pitchFamily="49" charset="-122"/>
              <a:ea typeface="黑体" panose="02010609060101010101" pitchFamily="49" charset="-122"/>
              <a:cs typeface="仿宋" panose="02010609060101010101" pitchFamily="49" charset="-122"/>
            </a:endParaRPr>
          </a:p>
        </p:txBody>
      </p:sp>
      <p:sp>
        <p:nvSpPr>
          <p:cNvPr id="2" name="文本框 1"/>
          <p:cNvSpPr txBox="1"/>
          <p:nvPr/>
        </p:nvSpPr>
        <p:spPr>
          <a:xfrm>
            <a:off x="1691680" y="1340768"/>
            <a:ext cx="4680520" cy="1938992"/>
          </a:xfrm>
          <a:prstGeom prst="rect">
            <a:avLst/>
          </a:prstGeom>
          <a:noFill/>
        </p:spPr>
        <p:txBody>
          <a:bodyPr wrap="square" rtlCol="0">
            <a:spAutoFit/>
          </a:bodyPr>
          <a:lstStyle/>
          <a:p>
            <a:r>
              <a:rPr lang="zh-CN" altLang="en-US" sz="2400" b="1" dirty="0" smtClean="0">
                <a:latin typeface="仿宋" panose="02010609060101010101" pitchFamily="49" charset="-122"/>
                <a:ea typeface="仿宋" panose="02010609060101010101" pitchFamily="49" charset="-122"/>
                <a:sym typeface="+mn-ea"/>
              </a:rPr>
              <a:t>①前</a:t>
            </a:r>
            <a:r>
              <a:rPr lang="en-US" altLang="zh-CN" sz="2400" b="1" dirty="0" smtClean="0">
                <a:latin typeface="仿宋" panose="02010609060101010101" pitchFamily="49" charset="-122"/>
                <a:ea typeface="仿宋" panose="02010609060101010101" pitchFamily="49" charset="-122"/>
                <a:sym typeface="+mn-ea"/>
              </a:rPr>
              <a:t>3500</a:t>
            </a:r>
            <a:r>
              <a:rPr lang="zh-CN" altLang="en-US" sz="2400" b="1" dirty="0" smtClean="0">
                <a:latin typeface="仿宋" panose="02010609060101010101" pitchFamily="49" charset="-122"/>
                <a:ea typeface="仿宋" panose="02010609060101010101" pitchFamily="49" charset="-122"/>
                <a:sym typeface="+mn-ea"/>
              </a:rPr>
              <a:t>左右：产生最初的文明；</a:t>
            </a:r>
            <a:endParaRPr lang="en-US" altLang="zh-CN" sz="2400" b="1" dirty="0" smtClean="0">
              <a:latin typeface="仿宋" panose="02010609060101010101" pitchFamily="49" charset="-122"/>
              <a:ea typeface="仿宋" panose="02010609060101010101" pitchFamily="49" charset="-122"/>
              <a:sym typeface="+mn-ea"/>
            </a:endParaRPr>
          </a:p>
          <a:p>
            <a:r>
              <a:rPr lang="zh-CN" altLang="en-US" sz="2400" b="1" dirty="0" smtClean="0">
                <a:latin typeface="仿宋" panose="02010609060101010101" pitchFamily="49" charset="-122"/>
                <a:ea typeface="仿宋" panose="02010609060101010101" pitchFamily="49" charset="-122"/>
                <a:sym typeface="+mn-ea"/>
              </a:rPr>
              <a:t>②约前</a:t>
            </a:r>
            <a:r>
              <a:rPr lang="en-US" altLang="zh-CN" sz="2400" b="1" dirty="0" smtClean="0">
                <a:latin typeface="仿宋" panose="02010609060101010101" pitchFamily="49" charset="-122"/>
                <a:ea typeface="仿宋" panose="02010609060101010101" pitchFamily="49" charset="-122"/>
                <a:sym typeface="+mn-ea"/>
              </a:rPr>
              <a:t>2900</a:t>
            </a:r>
            <a:r>
              <a:rPr lang="zh-CN" altLang="en-US" sz="2400" b="1" dirty="0" smtClean="0">
                <a:latin typeface="仿宋" panose="02010609060101010101" pitchFamily="49" charset="-122"/>
                <a:ea typeface="仿宋" panose="02010609060101010101" pitchFamily="49" charset="-122"/>
                <a:sym typeface="+mn-ea"/>
              </a:rPr>
              <a:t>：出现一系列城市国                                      </a:t>
            </a:r>
            <a:endParaRPr lang="en-US" altLang="zh-CN" sz="2400" b="1" dirty="0" smtClean="0">
              <a:latin typeface="仿宋" panose="02010609060101010101" pitchFamily="49" charset="-122"/>
              <a:ea typeface="仿宋" panose="02010609060101010101" pitchFamily="49" charset="-122"/>
              <a:sym typeface="+mn-ea"/>
            </a:endParaRPr>
          </a:p>
          <a:p>
            <a:r>
              <a:rPr lang="en-US" altLang="zh-CN" sz="2400" b="1" dirty="0" smtClean="0">
                <a:latin typeface="仿宋" panose="02010609060101010101" pitchFamily="49" charset="-122"/>
                <a:ea typeface="仿宋" panose="02010609060101010101" pitchFamily="49" charset="-122"/>
                <a:sym typeface="+mn-ea"/>
              </a:rPr>
              <a:t>            </a:t>
            </a:r>
            <a:r>
              <a:rPr lang="zh-CN" altLang="en-US" sz="2400" b="1" dirty="0" smtClean="0">
                <a:latin typeface="仿宋" panose="02010609060101010101" pitchFamily="49" charset="-122"/>
                <a:ea typeface="仿宋" panose="02010609060101010101" pitchFamily="49" charset="-122"/>
                <a:sym typeface="+mn-ea"/>
              </a:rPr>
              <a:t>家；</a:t>
            </a:r>
            <a:endParaRPr lang="en-US" altLang="zh-CN" sz="2400" b="1" dirty="0" smtClean="0">
              <a:latin typeface="仿宋" panose="02010609060101010101" pitchFamily="49" charset="-122"/>
              <a:ea typeface="仿宋" panose="02010609060101010101" pitchFamily="49" charset="-122"/>
              <a:sym typeface="+mn-ea"/>
            </a:endParaRPr>
          </a:p>
          <a:p>
            <a:r>
              <a:rPr lang="zh-CN" altLang="en-US" sz="2400" b="1" dirty="0" smtClean="0">
                <a:latin typeface="仿宋" panose="02010609060101010101" pitchFamily="49" charset="-122"/>
                <a:ea typeface="仿宋" panose="02010609060101010101" pitchFamily="49" charset="-122"/>
                <a:sym typeface="+mn-ea"/>
              </a:rPr>
              <a:t>③约前</a:t>
            </a:r>
            <a:r>
              <a:rPr lang="en-US" altLang="zh-CN" sz="2400" b="1" dirty="0" smtClean="0">
                <a:latin typeface="仿宋" panose="02010609060101010101" pitchFamily="49" charset="-122"/>
                <a:ea typeface="仿宋" panose="02010609060101010101" pitchFamily="49" charset="-122"/>
                <a:sym typeface="+mn-ea"/>
              </a:rPr>
              <a:t>18C</a:t>
            </a:r>
            <a:r>
              <a:rPr lang="zh-CN" altLang="en-US" sz="2400" b="1" dirty="0" smtClean="0">
                <a:latin typeface="仿宋" panose="02010609060101010101" pitchFamily="49" charset="-122"/>
                <a:ea typeface="仿宋" panose="02010609060101010101" pitchFamily="49" charset="-122"/>
                <a:sym typeface="+mn-ea"/>
              </a:rPr>
              <a:t>：古巴比伦的</a:t>
            </a:r>
            <a:r>
              <a:rPr lang="zh-CN" altLang="en-US" sz="2400" b="1" dirty="0" smtClean="0">
                <a:latin typeface="黑体" panose="02010609060101010101" pitchFamily="49" charset="-122"/>
                <a:ea typeface="黑体" panose="02010609060101010101" pitchFamily="49" charset="-122"/>
                <a:sym typeface="+mn-ea"/>
              </a:rPr>
              <a:t>汉谟拉比</a:t>
            </a:r>
            <a:endParaRPr lang="en-US" altLang="zh-CN" sz="2400" b="1" dirty="0" smtClean="0">
              <a:latin typeface="黑体" panose="02010609060101010101" pitchFamily="49" charset="-122"/>
              <a:ea typeface="黑体" panose="02010609060101010101" pitchFamily="49" charset="-122"/>
              <a:sym typeface="+mn-ea"/>
            </a:endParaRPr>
          </a:p>
          <a:p>
            <a:r>
              <a:rPr lang="en-US" altLang="zh-CN" sz="2400" b="1" dirty="0" smtClean="0">
                <a:latin typeface="黑体" panose="02010609060101010101" pitchFamily="49" charset="-122"/>
                <a:ea typeface="黑体" panose="02010609060101010101" pitchFamily="49" charset="-122"/>
                <a:sym typeface="+mn-ea"/>
              </a:rPr>
              <a:t>           </a:t>
            </a:r>
            <a:r>
              <a:rPr lang="zh-CN" altLang="en-US" sz="2400" b="1" dirty="0" smtClean="0">
                <a:latin typeface="仿宋" panose="02010609060101010101" pitchFamily="49" charset="-122"/>
                <a:ea typeface="仿宋" panose="02010609060101010101" pitchFamily="49" charset="-122"/>
                <a:sym typeface="+mn-ea"/>
              </a:rPr>
              <a:t>基本统一了两河流域。</a:t>
            </a:r>
          </a:p>
        </p:txBody>
      </p:sp>
      <p:sp>
        <p:nvSpPr>
          <p:cNvPr id="10" name="文本框 9"/>
          <p:cNvSpPr txBox="1"/>
          <p:nvPr/>
        </p:nvSpPr>
        <p:spPr>
          <a:xfrm>
            <a:off x="4572000" y="908720"/>
            <a:ext cx="4248472" cy="523220"/>
          </a:xfrm>
          <a:prstGeom prst="rect">
            <a:avLst/>
          </a:prstGeom>
          <a:noFill/>
        </p:spPr>
        <p:txBody>
          <a:bodyPr wrap="square" rtlCol="0">
            <a:spAutoFit/>
          </a:bodyPr>
          <a:lstStyle/>
          <a:p>
            <a:pPr algn="l" fontAlgn="auto"/>
            <a:endParaRPr lang="zh-CN" altLang="en-US" sz="2800" b="1" dirty="0" smtClean="0">
              <a:solidFill>
                <a:srgbClr val="0711DD"/>
              </a:solidFill>
              <a:latin typeface="仿宋" panose="02010609060101010101" pitchFamily="49" charset="-122"/>
              <a:ea typeface="仿宋" panose="02010609060101010101" pitchFamily="49" charset="-122"/>
              <a:sym typeface="+mn-ea"/>
            </a:endParaRPr>
          </a:p>
        </p:txBody>
      </p:sp>
      <p:sp>
        <p:nvSpPr>
          <p:cNvPr id="17" name="文本框 16"/>
          <p:cNvSpPr txBox="1"/>
          <p:nvPr/>
        </p:nvSpPr>
        <p:spPr>
          <a:xfrm>
            <a:off x="4211960" y="2204864"/>
            <a:ext cx="4932040" cy="523220"/>
          </a:xfrm>
          <a:prstGeom prst="rect">
            <a:avLst/>
          </a:prstGeom>
          <a:noFill/>
        </p:spPr>
        <p:txBody>
          <a:bodyPr wrap="square" rtlCol="0">
            <a:spAutoFit/>
          </a:bodyPr>
          <a:lstStyle/>
          <a:p>
            <a:pPr algn="l" fontAlgn="auto">
              <a:lnSpc>
                <a:spcPct val="100000"/>
              </a:lnSpc>
            </a:pPr>
            <a:endParaRPr lang="zh-CN" altLang="en-US" sz="2800" b="1" dirty="0" smtClean="0">
              <a:solidFill>
                <a:srgbClr val="0711DD"/>
              </a:solidFill>
              <a:latin typeface="仿宋" panose="02010609060101010101" pitchFamily="49" charset="-122"/>
              <a:ea typeface="仿宋" panose="02010609060101010101" pitchFamily="49" charset="-122"/>
              <a:sym typeface="+mn-ea"/>
            </a:endParaRPr>
          </a:p>
        </p:txBody>
      </p:sp>
      <p:sp>
        <p:nvSpPr>
          <p:cNvPr id="20" name="文本框 19"/>
          <p:cNvSpPr txBox="1"/>
          <p:nvPr/>
        </p:nvSpPr>
        <p:spPr>
          <a:xfrm>
            <a:off x="1187624" y="3933056"/>
            <a:ext cx="4824536" cy="954107"/>
          </a:xfrm>
          <a:prstGeom prst="rect">
            <a:avLst/>
          </a:prstGeom>
          <a:noFill/>
        </p:spPr>
        <p:txBody>
          <a:bodyPr wrap="square" rtlCol="0">
            <a:spAutoFit/>
          </a:bodyPr>
          <a:lstStyle/>
          <a:p>
            <a:r>
              <a:rPr lang="zh-CN" altLang="en-US" sz="2800" b="1" dirty="0" smtClean="0">
                <a:latin typeface="仿宋" panose="02010609060101010101" pitchFamily="49" charset="-122"/>
                <a:ea typeface="仿宋" panose="02010609060101010101" pitchFamily="49" charset="-122"/>
                <a:sym typeface="+mn-ea"/>
              </a:rPr>
              <a:t>①制度</a:t>
            </a:r>
            <a:r>
              <a:rPr lang="zh-CN" altLang="en-US" sz="2800" b="1" dirty="0" smtClean="0">
                <a:solidFill>
                  <a:schemeClr val="tx1"/>
                </a:solidFill>
                <a:latin typeface="仿宋" panose="02010609060101010101" pitchFamily="49" charset="-122"/>
                <a:ea typeface="仿宋" panose="02010609060101010101" pitchFamily="49" charset="-122"/>
                <a:sym typeface="+mn-ea"/>
              </a:rPr>
              <a:t>：</a:t>
            </a:r>
            <a:r>
              <a:rPr lang="zh-CN" altLang="en-US" sz="2800" b="1" dirty="0" smtClean="0">
                <a:latin typeface="仿宋" panose="02010609060101010101" pitchFamily="49" charset="-122"/>
                <a:ea typeface="仿宋" panose="02010609060101010101" pitchFamily="49" charset="-122"/>
                <a:sym typeface="+mn-ea"/>
              </a:rPr>
              <a:t>汉谟拉比建立起君主专制制度</a:t>
            </a:r>
          </a:p>
        </p:txBody>
      </p:sp>
      <p:sp>
        <p:nvSpPr>
          <p:cNvPr id="21" name="文本框 20"/>
          <p:cNvSpPr txBox="1"/>
          <p:nvPr/>
        </p:nvSpPr>
        <p:spPr>
          <a:xfrm>
            <a:off x="1259632" y="4941168"/>
            <a:ext cx="4752528" cy="523220"/>
          </a:xfrm>
          <a:prstGeom prst="rect">
            <a:avLst/>
          </a:prstGeom>
          <a:noFill/>
        </p:spPr>
        <p:txBody>
          <a:bodyPr wrap="square" rtlCol="0">
            <a:spAutoFit/>
          </a:bodyPr>
          <a:lstStyle/>
          <a:p>
            <a:r>
              <a:rPr lang="zh-CN" altLang="en-US" sz="2800" b="1" dirty="0" smtClean="0">
                <a:latin typeface="仿宋" panose="02010609060101010101" pitchFamily="49" charset="-122"/>
                <a:ea typeface="仿宋" panose="02010609060101010101" pitchFamily="49" charset="-122"/>
                <a:sym typeface="+mn-ea"/>
              </a:rPr>
              <a:t>②法律</a:t>
            </a:r>
            <a:r>
              <a:rPr lang="zh-CN" altLang="en-US" sz="2800" b="1" dirty="0" smtClean="0">
                <a:solidFill>
                  <a:schemeClr val="tx1"/>
                </a:solidFill>
                <a:latin typeface="仿宋" panose="02010609060101010101" pitchFamily="49" charset="-122"/>
                <a:ea typeface="仿宋" panose="02010609060101010101" pitchFamily="49" charset="-122"/>
                <a:sym typeface="+mn-ea"/>
              </a:rPr>
              <a:t>：《汉谟拉比法典》</a:t>
            </a:r>
            <a:endParaRPr lang="zh-CN" altLang="en-US" sz="2800" b="1" dirty="0" smtClean="0">
              <a:solidFill>
                <a:srgbClr val="FF0000"/>
              </a:solidFill>
              <a:latin typeface="仿宋" panose="02010609060101010101" pitchFamily="49" charset="-122"/>
              <a:ea typeface="仿宋" panose="02010609060101010101" pitchFamily="49" charset="-122"/>
              <a:sym typeface="+mn-ea"/>
            </a:endParaRPr>
          </a:p>
        </p:txBody>
      </p:sp>
      <p:sp>
        <p:nvSpPr>
          <p:cNvPr id="18" name="文本框 3"/>
          <p:cNvSpPr txBox="1"/>
          <p:nvPr/>
        </p:nvSpPr>
        <p:spPr>
          <a:xfrm>
            <a:off x="0" y="0"/>
            <a:ext cx="5004048" cy="584775"/>
          </a:xfrm>
          <a:prstGeom prst="rect">
            <a:avLst/>
          </a:prstGeom>
          <a:solidFill>
            <a:srgbClr val="FFFF00"/>
          </a:solidFill>
        </p:spPr>
        <p:txBody>
          <a:bodyPr wrap="square" rtlCol="0">
            <a:spAutoFit/>
          </a:bodyPr>
          <a:lstStyle/>
          <a:p>
            <a:r>
              <a:rPr lang="zh-CN" altLang="en-US" sz="3200" b="1" dirty="0">
                <a:latin typeface="黑体" panose="02010609060101010101" pitchFamily="49" charset="-122"/>
                <a:ea typeface="黑体" panose="02010609060101010101" pitchFamily="49" charset="-122"/>
              </a:rPr>
              <a:t>二</a:t>
            </a:r>
            <a:r>
              <a:rPr lang="zh-CN" altLang="en-US" sz="3200" b="1" dirty="0" smtClean="0">
                <a:latin typeface="黑体" panose="02010609060101010101" pitchFamily="49" charset="-122"/>
                <a:ea typeface="黑体" panose="02010609060101010101" pitchFamily="49" charset="-122"/>
              </a:rPr>
              <a:t>、古代文明的多元特点</a:t>
            </a:r>
            <a:endParaRPr lang="zh-CN" altLang="en-US" sz="3200" b="1" dirty="0">
              <a:latin typeface="黑体" panose="02010609060101010101" pitchFamily="49" charset="-122"/>
              <a:ea typeface="黑体" panose="02010609060101010101" pitchFamily="49" charset="-122"/>
            </a:endParaRPr>
          </a:p>
        </p:txBody>
      </p:sp>
      <p:sp>
        <p:nvSpPr>
          <p:cNvPr id="24" name="文本框 1"/>
          <p:cNvSpPr txBox="1"/>
          <p:nvPr/>
        </p:nvSpPr>
        <p:spPr>
          <a:xfrm>
            <a:off x="0" y="1340768"/>
            <a:ext cx="2232248" cy="3108543"/>
          </a:xfrm>
          <a:prstGeom prst="rect">
            <a:avLst/>
          </a:prstGeom>
          <a:noFill/>
        </p:spPr>
        <p:txBody>
          <a:bodyPr wrap="square" rtlCol="0">
            <a:spAutoFit/>
          </a:bodyPr>
          <a:lstStyle/>
          <a:p>
            <a:pPr algn="l" fontAlgn="auto"/>
            <a:r>
              <a:rPr lang="zh-CN" altLang="en-US" sz="2800" b="1" dirty="0" smtClean="0">
                <a:latin typeface="黑体" panose="02010609060101010101" pitchFamily="49" charset="-122"/>
                <a:ea typeface="黑体" panose="02010609060101010101" pitchFamily="49" charset="-122"/>
                <a:sym typeface="+mn-ea"/>
              </a:rPr>
              <a:t>产生发展：</a:t>
            </a:r>
            <a:endParaRPr lang="en-US" altLang="zh-CN" sz="2800" b="1" dirty="0" smtClean="0">
              <a:latin typeface="黑体" panose="02010609060101010101" pitchFamily="49" charset="-122"/>
              <a:ea typeface="黑体" panose="02010609060101010101" pitchFamily="49" charset="-122"/>
              <a:sym typeface="+mn-ea"/>
            </a:endParaRPr>
          </a:p>
          <a:p>
            <a:pPr algn="l" fontAlgn="auto"/>
            <a:endParaRPr lang="en-US" altLang="zh-CN" sz="2800" b="1" dirty="0" smtClean="0">
              <a:latin typeface="黑体" panose="02010609060101010101" pitchFamily="49" charset="-122"/>
              <a:ea typeface="黑体" panose="02010609060101010101" pitchFamily="49" charset="-122"/>
              <a:sym typeface="+mn-ea"/>
            </a:endParaRPr>
          </a:p>
          <a:p>
            <a:pPr algn="l" fontAlgn="auto"/>
            <a:endParaRPr lang="en-US" altLang="zh-CN" sz="2800" b="1" dirty="0" smtClean="0">
              <a:latin typeface="黑体" panose="02010609060101010101" pitchFamily="49" charset="-122"/>
              <a:ea typeface="黑体" panose="02010609060101010101" pitchFamily="49" charset="-122"/>
              <a:sym typeface="+mn-ea"/>
            </a:endParaRPr>
          </a:p>
          <a:p>
            <a:pPr algn="l" fontAlgn="auto"/>
            <a:endParaRPr lang="en-US" altLang="zh-CN" sz="2800" b="1" dirty="0" smtClean="0">
              <a:latin typeface="黑体" panose="02010609060101010101" pitchFamily="49" charset="-122"/>
              <a:ea typeface="黑体" panose="02010609060101010101" pitchFamily="49" charset="-122"/>
              <a:sym typeface="+mn-ea"/>
            </a:endParaRPr>
          </a:p>
          <a:p>
            <a:pPr algn="l" fontAlgn="auto"/>
            <a:endParaRPr lang="en-US" altLang="zh-CN" sz="2800" b="1" dirty="0" smtClean="0">
              <a:latin typeface="黑体" panose="02010609060101010101" pitchFamily="49" charset="-122"/>
              <a:ea typeface="黑体" panose="02010609060101010101" pitchFamily="49" charset="-122"/>
              <a:sym typeface="+mn-ea"/>
            </a:endParaRPr>
          </a:p>
          <a:p>
            <a:pPr algn="l" fontAlgn="auto"/>
            <a:endParaRPr lang="en-US" altLang="zh-CN" sz="2800" b="1" dirty="0" smtClean="0">
              <a:latin typeface="黑体" panose="02010609060101010101" pitchFamily="49" charset="-122"/>
              <a:ea typeface="黑体" panose="02010609060101010101" pitchFamily="49" charset="-122"/>
              <a:sym typeface="+mn-ea"/>
            </a:endParaRPr>
          </a:p>
          <a:p>
            <a:pPr algn="l" fontAlgn="auto"/>
            <a:r>
              <a:rPr lang="zh-CN" altLang="en-US" sz="2800" b="1" dirty="0" smtClean="0">
                <a:solidFill>
                  <a:schemeClr val="tx1"/>
                </a:solidFill>
                <a:latin typeface="黑体" panose="02010609060101010101" pitchFamily="49" charset="-122"/>
                <a:ea typeface="黑体" panose="02010609060101010101" pitchFamily="49" charset="-122"/>
                <a:sym typeface="+mn-ea"/>
              </a:rPr>
              <a:t>成就：</a:t>
            </a:r>
          </a:p>
        </p:txBody>
      </p:sp>
      <p:pic>
        <p:nvPicPr>
          <p:cNvPr id="31746" name="Picture 2" descr="https://ss2.bdstatic.com/70cFvnSh_Q1YnxGkpoWK1HF6hhy/it/u=2116221969,2051477819&amp;fm=26&amp;gp=0.jpg"/>
          <p:cNvPicPr>
            <a:picLocks noChangeAspect="1" noChangeArrowheads="1"/>
          </p:cNvPicPr>
          <p:nvPr/>
        </p:nvPicPr>
        <p:blipFill>
          <a:blip r:embed="rId3" cstate="print"/>
          <a:srcRect/>
          <a:stretch>
            <a:fillRect/>
          </a:stretch>
        </p:blipFill>
        <p:spPr bwMode="auto">
          <a:xfrm>
            <a:off x="6228184" y="0"/>
            <a:ext cx="2915816" cy="6858000"/>
          </a:xfrm>
          <a:prstGeom prst="rect">
            <a:avLst/>
          </a:prstGeom>
          <a:noFill/>
        </p:spPr>
      </p:pic>
      <p:sp>
        <p:nvSpPr>
          <p:cNvPr id="25" name="TextBox 24"/>
          <p:cNvSpPr txBox="1"/>
          <p:nvPr/>
        </p:nvSpPr>
        <p:spPr>
          <a:xfrm>
            <a:off x="5724128" y="3933056"/>
            <a:ext cx="984885" cy="2924944"/>
          </a:xfrm>
          <a:prstGeom prst="rect">
            <a:avLst/>
          </a:prstGeom>
          <a:solidFill>
            <a:schemeClr val="bg1">
              <a:lumMod val="65000"/>
            </a:schemeClr>
          </a:solidFill>
          <a:ln cmpd="sng">
            <a:solidFill>
              <a:schemeClr val="tx1"/>
            </a:solidFill>
            <a:prstDash val="solid"/>
          </a:ln>
        </p:spPr>
        <p:txBody>
          <a:bodyPr vert="eaVert" wrap="square" rtlCol="0">
            <a:spAutoFit/>
          </a:bodyPr>
          <a:lstStyle/>
          <a:p>
            <a:pPr algn="ctr"/>
            <a:r>
              <a:rPr lang="zh-CN" altLang="en-US" sz="2800" b="1" dirty="0" smtClean="0">
                <a:latin typeface="黑体" panose="02010609060101010101" pitchFamily="49" charset="-122"/>
                <a:ea typeface="黑体" panose="02010609060101010101" pitchFamily="49" charset="-122"/>
              </a:rPr>
              <a:t>古巴比伦王国</a:t>
            </a:r>
            <a:endParaRPr lang="en-US" altLang="zh-CN" sz="2800" b="1" dirty="0" smtClean="0">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sym typeface="+mn-ea"/>
            </a:endParaRPr>
          </a:p>
          <a:p>
            <a:pPr algn="ctr"/>
            <a:r>
              <a:rPr lang="en-US" altLang="zh-CN" sz="2400" b="1" dirty="0" smtClean="0">
                <a:solidFill>
                  <a:srgbClr val="FF0000"/>
                </a:solidFill>
                <a:effectLst>
                  <a:outerShdw blurRad="38100" dist="38100" dir="2700000" algn="tl">
                    <a:srgbClr val="C0C0C0"/>
                  </a:outerShdw>
                </a:effectLst>
                <a:latin typeface="楷体" panose="02010609060101010101" pitchFamily="49" charset="-122"/>
                <a:ea typeface="楷体" panose="02010609060101010101" pitchFamily="49" charset="-122"/>
                <a:sym typeface="+mn-ea"/>
              </a:rPr>
              <a:t>(</a:t>
            </a:r>
            <a:r>
              <a:rPr lang="zh-CN" altLang="zh-CN" sz="2400" b="1" dirty="0" smtClean="0">
                <a:solidFill>
                  <a:srgbClr val="FF0000"/>
                </a:solidFill>
                <a:effectLst>
                  <a:outerShdw blurRad="38100" dist="38100" dir="2700000" algn="tl">
                    <a:srgbClr val="C0C0C0"/>
                  </a:outerShdw>
                </a:effectLst>
                <a:latin typeface="楷体" panose="02010609060101010101" pitchFamily="49" charset="-122"/>
                <a:ea typeface="楷体" panose="02010609060101010101" pitchFamily="49" charset="-122"/>
                <a:sym typeface="+mn-ea"/>
              </a:rPr>
              <a:t>奴隶制国家</a:t>
            </a:r>
            <a:r>
              <a:rPr lang="en-US" altLang="zh-CN" sz="2400" b="1" dirty="0" smtClean="0">
                <a:solidFill>
                  <a:srgbClr val="FF0000"/>
                </a:solidFill>
                <a:effectLst>
                  <a:outerShdw blurRad="38100" dist="38100" dir="2700000" algn="tl">
                    <a:srgbClr val="C0C0C0"/>
                  </a:outerShdw>
                </a:effectLst>
                <a:latin typeface="楷体" panose="02010609060101010101" pitchFamily="49" charset="-122"/>
                <a:ea typeface="楷体" panose="02010609060101010101" pitchFamily="49" charset="-122"/>
                <a:sym typeface="+mn-ea"/>
              </a:rPr>
              <a:t>)</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nodePh="1">
                                  <p:stCondLst>
                                    <p:cond delay="0"/>
                                  </p:stCondLst>
                                  <p:endCondLst>
                                    <p:cond evt="begin" delay="0">
                                      <p:tn val="9"/>
                                    </p:cond>
                                  </p:end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nodePh="1">
                                  <p:stCondLst>
                                    <p:cond delay="0"/>
                                  </p:stCondLst>
                                  <p:endCondLst>
                                    <p:cond evt="begin" delay="0">
                                      <p:tn val="15"/>
                                    </p:cond>
                                  </p:end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ppt_x"/>
                                          </p:val>
                                        </p:tav>
                                        <p:tav tm="100000">
                                          <p:val>
                                            <p:strVal val="#ppt_x"/>
                                          </p:val>
                                        </p:tav>
                                      </p:tavLst>
                                    </p:anim>
                                    <p:anim calcmode="lin" valueType="num">
                                      <p:cBhvr additive="base">
                                        <p:cTn id="1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ppt_x"/>
                                          </p:val>
                                        </p:tav>
                                        <p:tav tm="100000">
                                          <p:val>
                                            <p:strVal val="#ppt_x"/>
                                          </p:val>
                                        </p:tav>
                                      </p:tavLst>
                                    </p:anim>
                                    <p:anim calcmode="lin" valueType="num">
                                      <p:cBhvr additive="base">
                                        <p:cTn id="2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9" presetClass="entr" presetSubtype="0" decel="100000" fill="hold" grpId="0" nodeType="click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p:cTn id="35" dur="500" fill="hold"/>
                                        <p:tgtEl>
                                          <p:spTgt spid="25"/>
                                        </p:tgtEl>
                                        <p:attrNameLst>
                                          <p:attrName>ppt_w</p:attrName>
                                        </p:attrNameLst>
                                      </p:cBhvr>
                                      <p:tavLst>
                                        <p:tav tm="0">
                                          <p:val>
                                            <p:fltVal val="0"/>
                                          </p:val>
                                        </p:tav>
                                        <p:tav tm="100000">
                                          <p:val>
                                            <p:strVal val="#ppt_w"/>
                                          </p:val>
                                        </p:tav>
                                      </p:tavLst>
                                    </p:anim>
                                    <p:anim calcmode="lin" valueType="num">
                                      <p:cBhvr>
                                        <p:cTn id="36" dur="500" fill="hold"/>
                                        <p:tgtEl>
                                          <p:spTgt spid="25"/>
                                        </p:tgtEl>
                                        <p:attrNameLst>
                                          <p:attrName>ppt_h</p:attrName>
                                        </p:attrNameLst>
                                      </p:cBhvr>
                                      <p:tavLst>
                                        <p:tav tm="0">
                                          <p:val>
                                            <p:fltVal val="0"/>
                                          </p:val>
                                        </p:tav>
                                        <p:tav tm="100000">
                                          <p:val>
                                            <p:strVal val="#ppt_h"/>
                                          </p:val>
                                        </p:tav>
                                      </p:tavLst>
                                    </p:anim>
                                    <p:anim calcmode="lin" valueType="num">
                                      <p:cBhvr>
                                        <p:cTn id="37" dur="500" fill="hold"/>
                                        <p:tgtEl>
                                          <p:spTgt spid="25"/>
                                        </p:tgtEl>
                                        <p:attrNameLst>
                                          <p:attrName>style.rotation</p:attrName>
                                        </p:attrNameLst>
                                      </p:cBhvr>
                                      <p:tavLst>
                                        <p:tav tm="0">
                                          <p:val>
                                            <p:fltVal val="360"/>
                                          </p:val>
                                        </p:tav>
                                        <p:tav tm="100000">
                                          <p:val>
                                            <p:fltVal val="0"/>
                                          </p:val>
                                        </p:tav>
                                      </p:tavLst>
                                    </p:anim>
                                    <p:animEffect transition="in" filter="fade">
                                      <p:cBhvr>
                                        <p:cTn id="3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7" grpId="0"/>
      <p:bldP spid="20" grpId="0"/>
      <p:bldP spid="21" grpId="0"/>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6"/>
          <p:cNvSpPr txBox="1">
            <a:spLocks noChangeArrowheads="1"/>
          </p:cNvSpPr>
          <p:nvPr/>
        </p:nvSpPr>
        <p:spPr bwMode="auto">
          <a:xfrm>
            <a:off x="663575" y="1346200"/>
            <a:ext cx="184150" cy="366713"/>
          </a:xfrm>
          <a:prstGeom prst="rect">
            <a:avLst/>
          </a:prstGeom>
          <a:noFill/>
          <a:ln w="9525">
            <a:noFill/>
            <a:miter lim="800000"/>
          </a:ln>
        </p:spPr>
        <p:txBody>
          <a:bodyPr wrap="none">
            <a:spAutoFit/>
          </a:bodyPr>
          <a:lstStyle/>
          <a:p>
            <a:pPr eaLnBrk="0" hangingPunct="0"/>
            <a:endParaRPr lang="zh-CN" altLang="en-US">
              <a:latin typeface="Arial" panose="020B0604020202020204" pitchFamily="34" charset="0"/>
            </a:endParaRPr>
          </a:p>
        </p:txBody>
      </p:sp>
      <p:sp>
        <p:nvSpPr>
          <p:cNvPr id="16387" name="Text Box 10"/>
          <p:cNvSpPr txBox="1">
            <a:spLocks noChangeArrowheads="1"/>
          </p:cNvSpPr>
          <p:nvPr/>
        </p:nvSpPr>
        <p:spPr bwMode="auto">
          <a:xfrm>
            <a:off x="4067944" y="1196752"/>
            <a:ext cx="4828853" cy="4401205"/>
          </a:xfrm>
          <a:prstGeom prst="rect">
            <a:avLst/>
          </a:prstGeom>
          <a:noFill/>
          <a:ln w="9525">
            <a:noFill/>
            <a:miter lim="800000"/>
          </a:ln>
        </p:spPr>
        <p:txBody>
          <a:bodyPr wrap="square">
            <a:spAutoFit/>
          </a:bodyPr>
          <a:lstStyle/>
          <a:p>
            <a:pPr eaLnBrk="0" hangingPunct="0"/>
            <a:r>
              <a:rPr lang="zh-CN" altLang="en-US" sz="2800" b="1" dirty="0" smtClean="0">
                <a:solidFill>
                  <a:srgbClr val="0000FF"/>
                </a:solidFill>
                <a:latin typeface="Arial" panose="020B0604020202020204" pitchFamily="34" charset="0"/>
              </a:rPr>
              <a:t>原文</a:t>
            </a:r>
            <a:r>
              <a:rPr lang="zh-CN" altLang="en-US" sz="2800" b="1" dirty="0">
                <a:solidFill>
                  <a:srgbClr val="0000FF"/>
                </a:solidFill>
                <a:latin typeface="Arial" panose="020B0604020202020204" pitchFamily="34" charset="0"/>
              </a:rPr>
              <a:t>刻在一段高</a:t>
            </a:r>
            <a:r>
              <a:rPr lang="en-US" altLang="zh-CN" sz="2800" b="1" dirty="0">
                <a:solidFill>
                  <a:srgbClr val="0000FF"/>
                </a:solidFill>
                <a:latin typeface="Arial" panose="020B0604020202020204" pitchFamily="34" charset="0"/>
              </a:rPr>
              <a:t>2.25</a:t>
            </a:r>
            <a:r>
              <a:rPr lang="zh-CN" altLang="en-US" sz="2800" b="1" dirty="0">
                <a:solidFill>
                  <a:srgbClr val="0000FF"/>
                </a:solidFill>
                <a:latin typeface="Arial" panose="020B0604020202020204" pitchFamily="34" charset="0"/>
              </a:rPr>
              <a:t>米</a:t>
            </a:r>
            <a:r>
              <a:rPr lang="zh-CN" altLang="en-US" sz="2800" b="1" dirty="0" smtClean="0">
                <a:solidFill>
                  <a:srgbClr val="0000FF"/>
                </a:solidFill>
                <a:latin typeface="Arial" panose="020B0604020202020204" pitchFamily="34" charset="0"/>
              </a:rPr>
              <a:t>的黑色</a:t>
            </a:r>
            <a:r>
              <a:rPr lang="zh-CN" altLang="en-US" sz="2800" b="1" dirty="0">
                <a:solidFill>
                  <a:srgbClr val="0000FF"/>
                </a:solidFill>
                <a:latin typeface="Arial" panose="020B0604020202020204" pitchFamily="34" charset="0"/>
              </a:rPr>
              <a:t>玄武岩石柱上，故又</a:t>
            </a:r>
            <a:r>
              <a:rPr lang="zh-CN" altLang="en-US" sz="2800" b="1" dirty="0" smtClean="0">
                <a:solidFill>
                  <a:srgbClr val="0000FF"/>
                </a:solidFill>
                <a:latin typeface="Arial" panose="020B0604020202020204" pitchFamily="34" charset="0"/>
              </a:rPr>
              <a:t>名</a:t>
            </a:r>
            <a:r>
              <a:rPr lang="en-US" altLang="zh-CN" sz="2800" b="1" dirty="0" smtClean="0">
                <a:solidFill>
                  <a:srgbClr val="0000FF"/>
                </a:solidFill>
                <a:latin typeface="Arial" panose="020B0604020202020204" pitchFamily="34" charset="0"/>
              </a:rPr>
              <a:t>“</a:t>
            </a:r>
            <a:r>
              <a:rPr lang="zh-CN" altLang="en-US" sz="2800" b="1" dirty="0">
                <a:solidFill>
                  <a:srgbClr val="0000FF"/>
                </a:solidFill>
                <a:latin typeface="Arial" panose="020B0604020202020204" pitchFamily="34" charset="0"/>
              </a:rPr>
              <a:t>石柱法</a:t>
            </a:r>
            <a:r>
              <a:rPr lang="en-US" altLang="zh-CN" sz="2800" b="1" dirty="0">
                <a:solidFill>
                  <a:srgbClr val="0000FF"/>
                </a:solidFill>
                <a:latin typeface="Arial" panose="020B0604020202020204" pitchFamily="34" charset="0"/>
              </a:rPr>
              <a:t>”</a:t>
            </a:r>
            <a:r>
              <a:rPr lang="zh-CN" altLang="en-US" sz="2800" b="1" dirty="0">
                <a:solidFill>
                  <a:srgbClr val="0000FF"/>
                </a:solidFill>
                <a:latin typeface="Arial" panose="020B0604020202020204" pitchFamily="34" charset="0"/>
              </a:rPr>
              <a:t>。</a:t>
            </a:r>
          </a:p>
          <a:p>
            <a:pPr eaLnBrk="0" hangingPunct="0"/>
            <a:endParaRPr lang="zh-CN" altLang="en-US" sz="2800" b="1" dirty="0">
              <a:solidFill>
                <a:srgbClr val="0000FF"/>
              </a:solidFill>
              <a:latin typeface="Arial" panose="020B0604020202020204" pitchFamily="34" charset="0"/>
            </a:endParaRPr>
          </a:p>
          <a:p>
            <a:pPr eaLnBrk="0" hangingPunct="0"/>
            <a:r>
              <a:rPr lang="zh-CN" altLang="en-US" sz="2800" b="1" dirty="0">
                <a:solidFill>
                  <a:srgbClr val="0000FF"/>
                </a:solidFill>
                <a:latin typeface="Arial" panose="020B0604020202020204" pitchFamily="34" charset="0"/>
              </a:rPr>
              <a:t>上端是</a:t>
            </a:r>
            <a:r>
              <a:rPr lang="zh-CN" altLang="en-US" sz="2800" b="1" dirty="0">
                <a:latin typeface="Arial" panose="020B0604020202020204" pitchFamily="34" charset="0"/>
              </a:rPr>
              <a:t>汉谟拉比王</a:t>
            </a:r>
            <a:r>
              <a:rPr lang="zh-CN" altLang="en-US" sz="2800" b="1" dirty="0">
                <a:solidFill>
                  <a:srgbClr val="0000FF"/>
                </a:solidFill>
                <a:latin typeface="Arial" panose="020B0604020202020204" pitchFamily="34" charset="0"/>
              </a:rPr>
              <a:t>站在</a:t>
            </a:r>
            <a:r>
              <a:rPr lang="zh-CN" altLang="en-US" sz="2800" b="1" dirty="0" smtClean="0">
                <a:latin typeface="Arial" panose="020B0604020202020204" pitchFamily="34" charset="0"/>
              </a:rPr>
              <a:t>太阳和</a:t>
            </a:r>
            <a:r>
              <a:rPr lang="zh-CN" altLang="en-US" sz="2800" b="1" dirty="0">
                <a:latin typeface="Arial" panose="020B0604020202020204" pitchFamily="34" charset="0"/>
              </a:rPr>
              <a:t>正义之神</a:t>
            </a:r>
            <a:r>
              <a:rPr lang="zh-CN" altLang="en-US" sz="2800" b="1" dirty="0">
                <a:solidFill>
                  <a:srgbClr val="0000CC"/>
                </a:solidFill>
                <a:latin typeface="Arial" panose="020B0604020202020204" pitchFamily="34" charset="0"/>
              </a:rPr>
              <a:t>沙马什</a:t>
            </a:r>
            <a:r>
              <a:rPr lang="zh-CN" altLang="en-US" sz="2800" b="1" dirty="0">
                <a:solidFill>
                  <a:srgbClr val="0000FF"/>
                </a:solidFill>
                <a:latin typeface="Arial" panose="020B0604020202020204" pitchFamily="34" charset="0"/>
              </a:rPr>
              <a:t>面前</a:t>
            </a:r>
            <a:r>
              <a:rPr lang="zh-CN" altLang="en-US" sz="2800" b="1" dirty="0" smtClean="0">
                <a:solidFill>
                  <a:srgbClr val="0000FF"/>
                </a:solidFill>
                <a:latin typeface="Arial" panose="020B0604020202020204" pitchFamily="34" charset="0"/>
              </a:rPr>
              <a:t>接受象征</a:t>
            </a:r>
            <a:r>
              <a:rPr lang="zh-CN" altLang="en-US" sz="2800" b="1" dirty="0">
                <a:solidFill>
                  <a:srgbClr val="0000FF"/>
                </a:solidFill>
                <a:latin typeface="Arial" panose="020B0604020202020204" pitchFamily="34" charset="0"/>
              </a:rPr>
              <a:t>王权的权标的浮雕；</a:t>
            </a:r>
          </a:p>
          <a:p>
            <a:pPr eaLnBrk="0" hangingPunct="0"/>
            <a:endParaRPr lang="zh-CN" altLang="en-US" sz="2800" b="1" dirty="0">
              <a:solidFill>
                <a:srgbClr val="0000FF"/>
              </a:solidFill>
              <a:latin typeface="Arial" panose="020B0604020202020204" pitchFamily="34" charset="0"/>
            </a:endParaRPr>
          </a:p>
          <a:p>
            <a:pPr eaLnBrk="0" hangingPunct="0"/>
            <a:r>
              <a:rPr lang="zh-CN" altLang="en-US" sz="2800" b="1" dirty="0">
                <a:solidFill>
                  <a:srgbClr val="0000FF"/>
                </a:solidFill>
                <a:latin typeface="Arial" panose="020B0604020202020204" pitchFamily="34" charset="0"/>
              </a:rPr>
              <a:t>下端是用阿卡德楔形文字刻</a:t>
            </a:r>
            <a:endParaRPr lang="en-US" altLang="zh-CN" sz="2800" b="1" dirty="0">
              <a:solidFill>
                <a:srgbClr val="0000FF"/>
              </a:solidFill>
              <a:latin typeface="Arial" panose="020B0604020202020204" pitchFamily="34" charset="0"/>
            </a:endParaRPr>
          </a:p>
          <a:p>
            <a:pPr eaLnBrk="0" hangingPunct="0"/>
            <a:r>
              <a:rPr lang="zh-CN" altLang="en-US" sz="2800" b="1" dirty="0">
                <a:solidFill>
                  <a:srgbClr val="0000FF"/>
                </a:solidFill>
                <a:latin typeface="Arial" panose="020B0604020202020204" pitchFamily="34" charset="0"/>
              </a:rPr>
              <a:t>写的法典铭文，共</a:t>
            </a:r>
            <a:r>
              <a:rPr lang="en-US" altLang="zh-CN" sz="2800" b="1" dirty="0">
                <a:solidFill>
                  <a:srgbClr val="0000FF"/>
                </a:solidFill>
                <a:latin typeface="Arial" panose="020B0604020202020204" pitchFamily="34" charset="0"/>
              </a:rPr>
              <a:t>282</a:t>
            </a:r>
            <a:r>
              <a:rPr lang="zh-CN" altLang="en-US" sz="2800" b="1" dirty="0">
                <a:solidFill>
                  <a:srgbClr val="0000FF"/>
                </a:solidFill>
                <a:latin typeface="Arial" panose="020B0604020202020204" pitchFamily="34" charset="0"/>
              </a:rPr>
              <a:t>条。</a:t>
            </a:r>
          </a:p>
        </p:txBody>
      </p:sp>
      <p:sp>
        <p:nvSpPr>
          <p:cNvPr id="16390" name="TextBox 8"/>
          <p:cNvSpPr txBox="1">
            <a:spLocks noChangeArrowheads="1"/>
          </p:cNvSpPr>
          <p:nvPr/>
        </p:nvSpPr>
        <p:spPr bwMode="auto">
          <a:xfrm>
            <a:off x="2267744" y="188640"/>
            <a:ext cx="3070071" cy="523220"/>
          </a:xfrm>
          <a:prstGeom prst="rect">
            <a:avLst/>
          </a:prstGeom>
          <a:noFill/>
          <a:ln w="9525">
            <a:noFill/>
            <a:miter lim="800000"/>
          </a:ln>
        </p:spPr>
        <p:txBody>
          <a:bodyPr wrap="none">
            <a:spAutoFit/>
          </a:bodyPr>
          <a:lstStyle/>
          <a:p>
            <a:pPr eaLnBrk="0" hangingPunct="0"/>
            <a:r>
              <a:rPr lang="en-US" altLang="zh-CN" sz="2800" b="1" dirty="0">
                <a:solidFill>
                  <a:srgbClr val="FF0000"/>
                </a:solidFill>
                <a:latin typeface="黑体" panose="02010609060101010101" pitchFamily="49"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汉谟拉比法典</a:t>
            </a:r>
            <a:r>
              <a:rPr lang="en-US" altLang="zh-CN" sz="2800" b="1" dirty="0">
                <a:solidFill>
                  <a:srgbClr val="FF0000"/>
                </a:solidFill>
                <a:latin typeface="黑体" panose="02010609060101010101" pitchFamily="49" charset="-122"/>
                <a:ea typeface="黑体" panose="02010609060101010101" pitchFamily="49" charset="-122"/>
              </a:rPr>
              <a:t>》</a:t>
            </a:r>
            <a:endParaRPr lang="zh-CN" altLang="en-US" sz="2800" b="1" dirty="0">
              <a:solidFill>
                <a:srgbClr val="FF0000"/>
              </a:solidFill>
              <a:latin typeface="黑体" panose="02010609060101010101" pitchFamily="49" charset="-122"/>
              <a:ea typeface="黑体" panose="02010609060101010101" pitchFamily="49" charset="-122"/>
            </a:endParaRPr>
          </a:p>
        </p:txBody>
      </p:sp>
      <p:pic>
        <p:nvPicPr>
          <p:cNvPr id="8" name="图片 7" descr="Img469675406"/>
          <p:cNvPicPr>
            <a:picLocks noChangeAspect="1"/>
          </p:cNvPicPr>
          <p:nvPr/>
        </p:nvPicPr>
        <p:blipFill>
          <a:blip r:embed="rId2" cstate="print"/>
          <a:stretch>
            <a:fillRect/>
          </a:stretch>
        </p:blipFill>
        <p:spPr>
          <a:xfrm>
            <a:off x="827584" y="764704"/>
            <a:ext cx="3168352" cy="5904656"/>
          </a:xfrm>
          <a:prstGeom prst="rect">
            <a:avLst/>
          </a:prstGeom>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extBox 1"/>
          <p:cNvSpPr txBox="1">
            <a:spLocks noChangeArrowheads="1"/>
          </p:cNvSpPr>
          <p:nvPr/>
        </p:nvSpPr>
        <p:spPr bwMode="auto">
          <a:xfrm>
            <a:off x="250825" y="692150"/>
            <a:ext cx="8713788" cy="5910263"/>
          </a:xfrm>
          <a:prstGeom prst="rect">
            <a:avLst/>
          </a:prstGeom>
          <a:noFill/>
          <a:ln w="9525">
            <a:noFill/>
            <a:miter lim="800000"/>
          </a:ln>
        </p:spPr>
        <p:txBody>
          <a:bodyPr>
            <a:spAutoFit/>
          </a:bodyPr>
          <a:lstStyle/>
          <a:p>
            <a:pPr eaLnBrk="0" hangingPunct="0"/>
            <a:r>
              <a:rPr lang="zh-CN" altLang="en-US" b="1" dirty="0" smtClean="0"/>
              <a:t>材料一：</a:t>
            </a:r>
            <a:endParaRPr lang="en-US" altLang="zh-CN" b="1" dirty="0"/>
          </a:p>
          <a:p>
            <a:pPr eaLnBrk="0" hangingPunct="0"/>
            <a:endParaRPr lang="en-US" altLang="zh-CN" b="1" dirty="0"/>
          </a:p>
          <a:p>
            <a:pPr eaLnBrk="0" hangingPunct="0"/>
            <a:endParaRPr lang="en-US" altLang="zh-CN" b="1" dirty="0"/>
          </a:p>
          <a:p>
            <a:pPr eaLnBrk="0" hangingPunct="0"/>
            <a:endParaRPr lang="en-US" altLang="zh-CN" b="1" dirty="0"/>
          </a:p>
          <a:p>
            <a:pPr eaLnBrk="0" hangingPunct="0"/>
            <a:endParaRPr lang="en-US" altLang="zh-CN" b="1" dirty="0"/>
          </a:p>
          <a:p>
            <a:pPr eaLnBrk="0" hangingPunct="0"/>
            <a:endParaRPr lang="en-US" altLang="zh-CN" b="1" dirty="0"/>
          </a:p>
          <a:p>
            <a:pPr eaLnBrk="0" hangingPunct="0">
              <a:lnSpc>
                <a:spcPct val="150000"/>
              </a:lnSpc>
            </a:pPr>
            <a:r>
              <a:rPr lang="zh-CN" altLang="en-US" b="1" dirty="0" smtClean="0"/>
              <a:t>材料二：</a:t>
            </a:r>
            <a:r>
              <a:rPr lang="en-US" altLang="zh-CN" b="1" dirty="0">
                <a:latin typeface="楷体" panose="02010609060101010101" pitchFamily="49" charset="-122"/>
                <a:ea typeface="楷体" panose="02010609060101010101" pitchFamily="49" charset="-122"/>
              </a:rPr>
              <a:t>《</a:t>
            </a:r>
            <a:r>
              <a:rPr lang="zh-CN" altLang="en-US" b="1" dirty="0">
                <a:latin typeface="楷体" panose="02010609060101010101" pitchFamily="49" charset="-122"/>
                <a:ea typeface="楷体" panose="02010609060101010101" pitchFamily="49" charset="-122"/>
              </a:rPr>
              <a:t>汉谟拉比法典</a:t>
            </a:r>
            <a:r>
              <a:rPr lang="en-US" altLang="zh-CN" b="1" dirty="0">
                <a:latin typeface="楷体" panose="02010609060101010101" pitchFamily="49" charset="-122"/>
                <a:ea typeface="楷体" panose="02010609060101010101" pitchFamily="49" charset="-122"/>
              </a:rPr>
              <a:t>》</a:t>
            </a:r>
            <a:r>
              <a:rPr lang="zh-CN" altLang="en-US" b="1" dirty="0">
                <a:latin typeface="楷体" panose="02010609060101010101" pitchFamily="49" charset="-122"/>
                <a:ea typeface="楷体" panose="02010609060101010101" pitchFamily="49" charset="-122"/>
              </a:rPr>
              <a:t>共有</a:t>
            </a:r>
            <a:r>
              <a:rPr lang="en-US" altLang="zh-CN" b="1" dirty="0">
                <a:latin typeface="楷体" panose="02010609060101010101" pitchFamily="49" charset="-122"/>
                <a:ea typeface="楷体" panose="02010609060101010101" pitchFamily="49" charset="-122"/>
              </a:rPr>
              <a:t>282</a:t>
            </a:r>
            <a:r>
              <a:rPr lang="zh-CN" altLang="en-US" b="1" dirty="0">
                <a:latin typeface="楷体" panose="02010609060101010101" pitchFamily="49" charset="-122"/>
                <a:ea typeface="楷体" panose="02010609060101010101" pitchFamily="49" charset="-122"/>
              </a:rPr>
              <a:t>条：</a:t>
            </a:r>
            <a:endParaRPr lang="en-US" altLang="zh-CN" b="1" dirty="0">
              <a:latin typeface="楷体" panose="02010609060101010101" pitchFamily="49" charset="-122"/>
              <a:ea typeface="楷体" panose="02010609060101010101" pitchFamily="49" charset="-122"/>
            </a:endParaRPr>
          </a:p>
          <a:p>
            <a:pPr eaLnBrk="0" hangingPunct="0">
              <a:lnSpc>
                <a:spcPct val="150000"/>
              </a:lnSpc>
            </a:pPr>
            <a:r>
              <a:rPr lang="en-US" altLang="zh-CN" b="1" dirty="0">
                <a:latin typeface="楷体" panose="02010609060101010101" pitchFamily="49" charset="-122"/>
                <a:ea typeface="楷体" panose="02010609060101010101" pitchFamily="49" charset="-122"/>
              </a:rPr>
              <a:t>      </a:t>
            </a:r>
            <a:r>
              <a:rPr lang="en-US" altLang="zh-CN" b="1" dirty="0" smtClean="0">
                <a:latin typeface="楷体" panose="02010609060101010101" pitchFamily="49" charset="-122"/>
                <a:ea typeface="楷体" panose="02010609060101010101" pitchFamily="49" charset="-122"/>
              </a:rPr>
              <a:t>   1</a:t>
            </a:r>
            <a:r>
              <a:rPr lang="zh-CN" altLang="en-US" b="1" dirty="0">
                <a:latin typeface="楷体" panose="02010609060101010101" pitchFamily="49" charset="-122"/>
                <a:ea typeface="楷体" panose="02010609060101010101" pitchFamily="49" charset="-122"/>
              </a:rPr>
              <a:t>至</a:t>
            </a:r>
            <a:r>
              <a:rPr lang="en-US" altLang="zh-CN" b="1" dirty="0">
                <a:latin typeface="楷体" panose="02010609060101010101" pitchFamily="49" charset="-122"/>
                <a:ea typeface="楷体" panose="02010609060101010101" pitchFamily="49" charset="-122"/>
              </a:rPr>
              <a:t>5</a:t>
            </a:r>
            <a:r>
              <a:rPr lang="zh-CN" altLang="en-US" b="1" dirty="0">
                <a:latin typeface="楷体" panose="02010609060101010101" pitchFamily="49" charset="-122"/>
                <a:ea typeface="楷体" panose="02010609060101010101" pitchFamily="49" charset="-122"/>
              </a:rPr>
              <a:t>条是关于诉讼审判的规定，</a:t>
            </a:r>
            <a:endParaRPr lang="en-US" altLang="zh-CN" b="1" dirty="0">
              <a:latin typeface="楷体" panose="02010609060101010101" pitchFamily="49" charset="-122"/>
              <a:ea typeface="楷体" panose="02010609060101010101" pitchFamily="49" charset="-122"/>
            </a:endParaRPr>
          </a:p>
          <a:p>
            <a:pPr eaLnBrk="0" hangingPunct="0">
              <a:lnSpc>
                <a:spcPct val="150000"/>
              </a:lnSpc>
            </a:pPr>
            <a:r>
              <a:rPr lang="en-US" altLang="zh-CN" b="1" dirty="0">
                <a:latin typeface="楷体" panose="02010609060101010101" pitchFamily="49" charset="-122"/>
                <a:ea typeface="楷体" panose="02010609060101010101" pitchFamily="49" charset="-122"/>
              </a:rPr>
              <a:t>     </a:t>
            </a:r>
            <a:r>
              <a:rPr lang="en-US" altLang="zh-CN" b="1" dirty="0" smtClean="0">
                <a:latin typeface="楷体" panose="02010609060101010101" pitchFamily="49" charset="-122"/>
                <a:ea typeface="楷体" panose="02010609060101010101" pitchFamily="49" charset="-122"/>
              </a:rPr>
              <a:t>    </a:t>
            </a:r>
            <a:r>
              <a:rPr lang="en-US" altLang="zh-CN" b="1" dirty="0">
                <a:latin typeface="楷体" panose="02010609060101010101" pitchFamily="49" charset="-122"/>
                <a:ea typeface="楷体" panose="02010609060101010101" pitchFamily="49" charset="-122"/>
              </a:rPr>
              <a:t>6</a:t>
            </a:r>
            <a:r>
              <a:rPr lang="zh-CN" altLang="en-US" b="1" dirty="0">
                <a:latin typeface="楷体" panose="02010609060101010101" pitchFamily="49" charset="-122"/>
                <a:ea typeface="楷体" panose="02010609060101010101" pitchFamily="49" charset="-122"/>
              </a:rPr>
              <a:t>至</a:t>
            </a:r>
            <a:r>
              <a:rPr lang="en-US" altLang="zh-CN" b="1" dirty="0">
                <a:latin typeface="楷体" panose="02010609060101010101" pitchFamily="49" charset="-122"/>
                <a:ea typeface="楷体" panose="02010609060101010101" pitchFamily="49" charset="-122"/>
              </a:rPr>
              <a:t>126</a:t>
            </a:r>
            <a:r>
              <a:rPr lang="zh-CN" altLang="en-US" b="1" dirty="0">
                <a:latin typeface="楷体" panose="02010609060101010101" pitchFamily="49" charset="-122"/>
                <a:ea typeface="楷体" panose="02010609060101010101" pitchFamily="49" charset="-122"/>
              </a:rPr>
              <a:t>条是关于保护私有财产的规定；</a:t>
            </a:r>
            <a:endParaRPr lang="en-US" altLang="zh-CN" b="1" dirty="0">
              <a:latin typeface="楷体" panose="02010609060101010101" pitchFamily="49" charset="-122"/>
              <a:ea typeface="楷体" panose="02010609060101010101" pitchFamily="49" charset="-122"/>
            </a:endParaRPr>
          </a:p>
          <a:p>
            <a:pPr eaLnBrk="0" hangingPunct="0">
              <a:lnSpc>
                <a:spcPct val="150000"/>
              </a:lnSpc>
            </a:pPr>
            <a:r>
              <a:rPr lang="en-US" altLang="zh-CN" b="1" dirty="0">
                <a:latin typeface="楷体" panose="02010609060101010101" pitchFamily="49" charset="-122"/>
                <a:ea typeface="楷体" panose="02010609060101010101" pitchFamily="49" charset="-122"/>
              </a:rPr>
              <a:t>      </a:t>
            </a:r>
            <a:r>
              <a:rPr lang="en-US" altLang="zh-CN" b="1" dirty="0" smtClean="0">
                <a:latin typeface="楷体" panose="02010609060101010101" pitchFamily="49" charset="-122"/>
                <a:ea typeface="楷体" panose="02010609060101010101" pitchFamily="49" charset="-122"/>
              </a:rPr>
              <a:t>   127</a:t>
            </a:r>
            <a:r>
              <a:rPr lang="zh-CN" altLang="en-US" b="1" dirty="0">
                <a:latin typeface="楷体" panose="02010609060101010101" pitchFamily="49" charset="-122"/>
                <a:ea typeface="楷体" panose="02010609060101010101" pitchFamily="49" charset="-122"/>
              </a:rPr>
              <a:t>至</a:t>
            </a:r>
            <a:r>
              <a:rPr lang="en-US" altLang="zh-CN" b="1" dirty="0">
                <a:latin typeface="楷体" panose="02010609060101010101" pitchFamily="49" charset="-122"/>
                <a:ea typeface="楷体" panose="02010609060101010101" pitchFamily="49" charset="-122"/>
              </a:rPr>
              <a:t>195</a:t>
            </a:r>
            <a:r>
              <a:rPr lang="zh-CN" altLang="en-US" b="1" dirty="0">
                <a:latin typeface="楷体" panose="02010609060101010101" pitchFamily="49" charset="-122"/>
                <a:ea typeface="楷体" panose="02010609060101010101" pitchFamily="49" charset="-122"/>
              </a:rPr>
              <a:t>条关于婚姻、家庭与财产继承；</a:t>
            </a:r>
            <a:endParaRPr lang="en-US" altLang="zh-CN" b="1" dirty="0">
              <a:latin typeface="楷体" panose="02010609060101010101" pitchFamily="49" charset="-122"/>
              <a:ea typeface="楷体" panose="02010609060101010101" pitchFamily="49" charset="-122"/>
            </a:endParaRPr>
          </a:p>
          <a:p>
            <a:pPr eaLnBrk="0" hangingPunct="0">
              <a:lnSpc>
                <a:spcPct val="150000"/>
              </a:lnSpc>
            </a:pPr>
            <a:r>
              <a:rPr lang="en-US" altLang="zh-CN" b="1" dirty="0">
                <a:latin typeface="楷体" panose="02010609060101010101" pitchFamily="49" charset="-122"/>
                <a:ea typeface="楷体" panose="02010609060101010101" pitchFamily="49" charset="-122"/>
              </a:rPr>
              <a:t>      </a:t>
            </a:r>
            <a:r>
              <a:rPr lang="en-US" altLang="zh-CN" b="1" dirty="0" smtClean="0">
                <a:latin typeface="楷体" panose="02010609060101010101" pitchFamily="49" charset="-122"/>
                <a:ea typeface="楷体" panose="02010609060101010101" pitchFamily="49" charset="-122"/>
              </a:rPr>
              <a:t>   196</a:t>
            </a:r>
            <a:r>
              <a:rPr lang="zh-CN" altLang="en-US" b="1" dirty="0">
                <a:latin typeface="楷体" panose="02010609060101010101" pitchFamily="49" charset="-122"/>
                <a:ea typeface="楷体" panose="02010609060101010101" pitchFamily="49" charset="-122"/>
              </a:rPr>
              <a:t>至</a:t>
            </a:r>
            <a:r>
              <a:rPr lang="en-US" altLang="zh-CN" b="1" dirty="0">
                <a:latin typeface="楷体" panose="02010609060101010101" pitchFamily="49" charset="-122"/>
                <a:ea typeface="楷体" panose="02010609060101010101" pitchFamily="49" charset="-122"/>
              </a:rPr>
              <a:t>214</a:t>
            </a:r>
            <a:r>
              <a:rPr lang="zh-CN" altLang="en-US" b="1" dirty="0">
                <a:latin typeface="楷体" panose="02010609060101010101" pitchFamily="49" charset="-122"/>
                <a:ea typeface="楷体" panose="02010609060101010101" pitchFamily="49" charset="-122"/>
              </a:rPr>
              <a:t>条关于人身保护和“同态复仇法”</a:t>
            </a:r>
            <a:r>
              <a:rPr lang="en-US" altLang="zh-CN" b="1" dirty="0">
                <a:latin typeface="楷体" panose="02010609060101010101" pitchFamily="49" charset="-122"/>
                <a:ea typeface="楷体" panose="02010609060101010101" pitchFamily="49" charset="-122"/>
              </a:rPr>
              <a:t>……</a:t>
            </a:r>
          </a:p>
          <a:p>
            <a:pPr eaLnBrk="0" hangingPunct="0">
              <a:lnSpc>
                <a:spcPct val="150000"/>
              </a:lnSpc>
            </a:pPr>
            <a:r>
              <a:rPr lang="en-US" altLang="zh-CN" b="1" dirty="0">
                <a:latin typeface="楷体" panose="02010609060101010101" pitchFamily="49" charset="-122"/>
                <a:ea typeface="楷体" panose="02010609060101010101" pitchFamily="49" charset="-122"/>
              </a:rPr>
              <a:t>      </a:t>
            </a:r>
            <a:r>
              <a:rPr lang="en-US" altLang="zh-CN" b="1" dirty="0" smtClean="0">
                <a:latin typeface="楷体" panose="02010609060101010101" pitchFamily="49" charset="-122"/>
                <a:ea typeface="楷体" panose="02010609060101010101" pitchFamily="49" charset="-122"/>
              </a:rPr>
              <a:t>   242</a:t>
            </a:r>
            <a:r>
              <a:rPr lang="zh-CN" altLang="en-US" b="1" dirty="0">
                <a:latin typeface="楷体" panose="02010609060101010101" pitchFamily="49" charset="-122"/>
                <a:ea typeface="楷体" panose="02010609060101010101" pitchFamily="49" charset="-122"/>
              </a:rPr>
              <a:t>至</a:t>
            </a:r>
            <a:r>
              <a:rPr lang="en-US" altLang="zh-CN" b="1" dirty="0">
                <a:latin typeface="楷体" panose="02010609060101010101" pitchFamily="49" charset="-122"/>
                <a:ea typeface="楷体" panose="02010609060101010101" pitchFamily="49" charset="-122"/>
              </a:rPr>
              <a:t>277</a:t>
            </a:r>
            <a:r>
              <a:rPr lang="zh-CN" altLang="en-US" b="1" dirty="0">
                <a:latin typeface="楷体" panose="02010609060101010101" pitchFamily="49" charset="-122"/>
                <a:ea typeface="楷体" panose="02010609060101010101" pitchFamily="49" charset="-122"/>
              </a:rPr>
              <a:t>条关于租赁牲畜、船只以及佣工和报酬；</a:t>
            </a:r>
            <a:endParaRPr lang="en-US" altLang="zh-CN" b="1" dirty="0">
              <a:latin typeface="楷体" panose="02010609060101010101" pitchFamily="49" charset="-122"/>
              <a:ea typeface="楷体" panose="02010609060101010101" pitchFamily="49" charset="-122"/>
            </a:endParaRPr>
          </a:p>
          <a:p>
            <a:pPr eaLnBrk="0" hangingPunct="0">
              <a:lnSpc>
                <a:spcPct val="150000"/>
              </a:lnSpc>
            </a:pPr>
            <a:r>
              <a:rPr lang="en-US" altLang="zh-CN" b="1" dirty="0">
                <a:latin typeface="楷体" panose="02010609060101010101" pitchFamily="49" charset="-122"/>
                <a:ea typeface="楷体" panose="02010609060101010101" pitchFamily="49" charset="-122"/>
              </a:rPr>
              <a:t>      </a:t>
            </a:r>
            <a:r>
              <a:rPr lang="en-US" altLang="zh-CN" b="1" dirty="0" smtClean="0">
                <a:latin typeface="楷体" panose="02010609060101010101" pitchFamily="49" charset="-122"/>
                <a:ea typeface="楷体" panose="02010609060101010101" pitchFamily="49" charset="-122"/>
              </a:rPr>
              <a:t>   278</a:t>
            </a:r>
            <a:r>
              <a:rPr lang="zh-CN" altLang="en-US" b="1" dirty="0">
                <a:latin typeface="楷体" panose="02010609060101010101" pitchFamily="49" charset="-122"/>
                <a:ea typeface="楷体" panose="02010609060101010101" pitchFamily="49" charset="-122"/>
              </a:rPr>
              <a:t>至</a:t>
            </a:r>
            <a:r>
              <a:rPr lang="en-US" altLang="zh-CN" b="1" dirty="0">
                <a:latin typeface="楷体" panose="02010609060101010101" pitchFamily="49" charset="-122"/>
                <a:ea typeface="楷体" panose="02010609060101010101" pitchFamily="49" charset="-122"/>
              </a:rPr>
              <a:t>282</a:t>
            </a:r>
            <a:r>
              <a:rPr lang="zh-CN" altLang="en-US" b="1" dirty="0">
                <a:latin typeface="楷体" panose="02010609060101010101" pitchFamily="49" charset="-122"/>
                <a:ea typeface="楷体" panose="02010609060101010101" pitchFamily="49" charset="-122"/>
              </a:rPr>
              <a:t>条是关于奴隶的规定</a:t>
            </a:r>
            <a:endParaRPr lang="en-US" altLang="zh-CN" b="1" dirty="0">
              <a:latin typeface="楷体" panose="02010609060101010101" pitchFamily="49" charset="-122"/>
              <a:ea typeface="楷体" panose="02010609060101010101" pitchFamily="49" charset="-122"/>
            </a:endParaRPr>
          </a:p>
          <a:p>
            <a:pPr eaLnBrk="0" hangingPunct="0">
              <a:lnSpc>
                <a:spcPct val="150000"/>
              </a:lnSpc>
            </a:pPr>
            <a:r>
              <a:rPr lang="zh-CN" altLang="en-US" b="1" dirty="0" smtClean="0"/>
              <a:t>材料三：</a:t>
            </a:r>
            <a:r>
              <a:rPr lang="en-US" altLang="zh-CN" b="1" dirty="0">
                <a:latin typeface="楷体" panose="02010609060101010101" pitchFamily="49" charset="-122"/>
                <a:ea typeface="楷体" panose="02010609060101010101" pitchFamily="49" charset="-122"/>
              </a:rPr>
              <a:t>……</a:t>
            </a:r>
            <a:r>
              <a:rPr lang="zh-CN" altLang="en-US" b="1" dirty="0">
                <a:latin typeface="楷体" panose="02010609060101010101" pitchFamily="49" charset="-122"/>
                <a:ea typeface="楷体" panose="02010609060101010101" pitchFamily="49" charset="-122"/>
              </a:rPr>
              <a:t>若贵族使平民及奴隶的眼睛受损可以免于赔款，无需赔偿</a:t>
            </a:r>
            <a:r>
              <a:rPr lang="en-US" altLang="zh-CN" b="1" dirty="0">
                <a:latin typeface="楷体" panose="02010609060101010101" pitchFamily="49" charset="-122"/>
                <a:ea typeface="楷体" panose="02010609060101010101" pitchFamily="49" charset="-122"/>
              </a:rPr>
              <a:t>;</a:t>
            </a:r>
            <a:r>
              <a:rPr lang="zh-CN" altLang="en-US" b="1" dirty="0">
                <a:latin typeface="楷体" panose="02010609060101010101" pitchFamily="49" charset="-122"/>
                <a:ea typeface="楷体" panose="02010609060101010101" pitchFamily="49" charset="-122"/>
              </a:rPr>
              <a:t> </a:t>
            </a:r>
            <a:r>
              <a:rPr lang="zh-CN" altLang="en-US" b="1" dirty="0" smtClean="0">
                <a:latin typeface="楷体" panose="02010609060101010101" pitchFamily="49" charset="-122"/>
                <a:ea typeface="楷体" panose="02010609060101010101" pitchFamily="49" charset="-122"/>
              </a:rPr>
              <a:t>奴隶</a:t>
            </a:r>
            <a:r>
              <a:rPr lang="zh-CN" altLang="en-US" b="1" dirty="0">
                <a:latin typeface="楷体" panose="02010609060101010101" pitchFamily="49" charset="-122"/>
                <a:ea typeface="楷体" panose="02010609060101010101" pitchFamily="49" charset="-122"/>
              </a:rPr>
              <a:t>将贵族的眼睛损坏则要在耳内灌油灌铅。</a:t>
            </a:r>
            <a:endParaRPr lang="en-US" altLang="zh-CN" b="1" dirty="0">
              <a:latin typeface="楷体" panose="02010609060101010101" pitchFamily="49" charset="-122"/>
              <a:ea typeface="楷体" panose="02010609060101010101" pitchFamily="49" charset="-122"/>
            </a:endParaRPr>
          </a:p>
          <a:p>
            <a:pPr eaLnBrk="0" hangingPunct="0">
              <a:lnSpc>
                <a:spcPct val="150000"/>
              </a:lnSpc>
            </a:pPr>
            <a:r>
              <a:rPr lang="zh-CN" altLang="en-US" b="1" dirty="0">
                <a:latin typeface="楷体" panose="02010609060101010101" pitchFamily="49" charset="-122"/>
                <a:ea typeface="楷体" panose="02010609060101010101" pitchFamily="49" charset="-122"/>
              </a:rPr>
              <a:t>  </a:t>
            </a:r>
          </a:p>
        </p:txBody>
      </p:sp>
      <p:sp>
        <p:nvSpPr>
          <p:cNvPr id="17410" name="Text Box 11"/>
          <p:cNvSpPr txBox="1">
            <a:spLocks noChangeArrowheads="1"/>
          </p:cNvSpPr>
          <p:nvPr/>
        </p:nvSpPr>
        <p:spPr bwMode="auto">
          <a:xfrm>
            <a:off x="158750" y="6203950"/>
            <a:ext cx="7300396" cy="461665"/>
          </a:xfrm>
          <a:prstGeom prst="rect">
            <a:avLst/>
          </a:prstGeom>
          <a:noFill/>
          <a:ln w="9525">
            <a:noFill/>
            <a:miter lim="800000"/>
          </a:ln>
        </p:spPr>
        <p:txBody>
          <a:bodyPr wrap="none">
            <a:spAutoFit/>
          </a:bodyPr>
          <a:lstStyle/>
          <a:p>
            <a:pPr eaLnBrk="0" hangingPunct="0"/>
            <a:r>
              <a:rPr lang="zh-CN" altLang="en-US" sz="2400" b="1" dirty="0" smtClean="0">
                <a:solidFill>
                  <a:srgbClr val="0000CC"/>
                </a:solidFill>
                <a:latin typeface="Arial" panose="020B0604020202020204" pitchFamily="34" charset="0"/>
              </a:rPr>
              <a:t>根据以上三则材料，</a:t>
            </a:r>
            <a:r>
              <a:rPr lang="zh-CN" altLang="en-US" sz="2400" b="1" dirty="0">
                <a:solidFill>
                  <a:srgbClr val="0000CC"/>
                </a:solidFill>
                <a:latin typeface="Arial" panose="020B0604020202020204" pitchFamily="34" charset="0"/>
              </a:rPr>
              <a:t>分析</a:t>
            </a:r>
            <a:r>
              <a:rPr lang="en-US" altLang="zh-CN" sz="2400" b="1" dirty="0">
                <a:solidFill>
                  <a:srgbClr val="0000CC"/>
                </a:solidFill>
                <a:latin typeface="Arial" panose="020B0604020202020204" pitchFamily="34" charset="0"/>
              </a:rPr>
              <a:t>《</a:t>
            </a:r>
            <a:r>
              <a:rPr lang="zh-CN" altLang="en-US" sz="2400" b="1" dirty="0">
                <a:solidFill>
                  <a:srgbClr val="0000CC"/>
                </a:solidFill>
                <a:latin typeface="Arial" panose="020B0604020202020204" pitchFamily="34" charset="0"/>
              </a:rPr>
              <a:t>汉谟拉比法典</a:t>
            </a:r>
            <a:r>
              <a:rPr lang="en-US" altLang="zh-CN" sz="2400" b="1" dirty="0">
                <a:solidFill>
                  <a:srgbClr val="0000CC"/>
                </a:solidFill>
                <a:latin typeface="Arial" panose="020B0604020202020204" pitchFamily="34" charset="0"/>
              </a:rPr>
              <a:t>》</a:t>
            </a:r>
            <a:r>
              <a:rPr lang="zh-CN" altLang="en-US" sz="2400" b="1" dirty="0">
                <a:solidFill>
                  <a:srgbClr val="0000CC"/>
                </a:solidFill>
                <a:latin typeface="Arial" panose="020B0604020202020204" pitchFamily="34" charset="0"/>
              </a:rPr>
              <a:t>的</a:t>
            </a:r>
            <a:r>
              <a:rPr lang="zh-CN" altLang="en-US" sz="2400" b="1" dirty="0" smtClean="0">
                <a:solidFill>
                  <a:srgbClr val="0000CC"/>
                </a:solidFill>
                <a:latin typeface="Arial" panose="020B0604020202020204" pitchFamily="34" charset="0"/>
              </a:rPr>
              <a:t>特点？</a:t>
            </a:r>
            <a:endParaRPr lang="zh-CN" altLang="en-US" sz="2400" b="1" dirty="0">
              <a:solidFill>
                <a:srgbClr val="0000CC"/>
              </a:solidFill>
              <a:latin typeface="Arial" panose="020B0604020202020204" pitchFamily="34" charset="0"/>
            </a:endParaRPr>
          </a:p>
        </p:txBody>
      </p:sp>
      <p:sp>
        <p:nvSpPr>
          <p:cNvPr id="17411" name="TextBox 5"/>
          <p:cNvSpPr txBox="1">
            <a:spLocks noChangeArrowheads="1"/>
          </p:cNvSpPr>
          <p:nvPr/>
        </p:nvSpPr>
        <p:spPr bwMode="auto">
          <a:xfrm>
            <a:off x="0" y="0"/>
            <a:ext cx="2348720" cy="523220"/>
          </a:xfrm>
          <a:prstGeom prst="rect">
            <a:avLst/>
          </a:prstGeom>
          <a:noFill/>
          <a:ln w="9525">
            <a:noFill/>
            <a:miter lim="800000"/>
          </a:ln>
        </p:spPr>
        <p:txBody>
          <a:bodyPr wrap="none">
            <a:spAutoFit/>
          </a:bodyPr>
          <a:lstStyle/>
          <a:p>
            <a:pPr eaLnBrk="0" hangingPunct="0"/>
            <a:r>
              <a:rPr lang="en-US" altLang="zh-CN" sz="2800" b="1" dirty="0" smtClean="0">
                <a:solidFill>
                  <a:srgbClr val="FF0000"/>
                </a:solidFill>
                <a:latin typeface="黑体" panose="02010609060101010101" pitchFamily="49" charset="-122"/>
                <a:ea typeface="黑体" panose="02010609060101010101" pitchFamily="49" charset="-122"/>
              </a:rPr>
              <a:t>【</a:t>
            </a:r>
            <a:r>
              <a:rPr lang="zh-CN" altLang="en-US" sz="2800" b="1" dirty="0" smtClean="0">
                <a:solidFill>
                  <a:srgbClr val="FF0000"/>
                </a:solidFill>
                <a:latin typeface="黑体" panose="02010609060101010101" pitchFamily="49" charset="-122"/>
                <a:ea typeface="黑体" panose="02010609060101010101" pitchFamily="49" charset="-122"/>
              </a:rPr>
              <a:t>问题探究</a:t>
            </a:r>
            <a:r>
              <a:rPr lang="en-US" altLang="zh-CN" sz="2800" b="1" dirty="0" smtClean="0">
                <a:solidFill>
                  <a:srgbClr val="FF0000"/>
                </a:solidFill>
                <a:latin typeface="黑体" panose="02010609060101010101" pitchFamily="49" charset="-122"/>
                <a:ea typeface="黑体" panose="02010609060101010101" pitchFamily="49" charset="-122"/>
              </a:rPr>
              <a:t>】</a:t>
            </a:r>
            <a:endParaRPr lang="zh-CN" altLang="en-US" sz="2800" b="1" dirty="0">
              <a:solidFill>
                <a:srgbClr val="FF0000"/>
              </a:solidFill>
              <a:latin typeface="黑体" panose="02010609060101010101" pitchFamily="49" charset="-122"/>
              <a:ea typeface="黑体" panose="02010609060101010101" pitchFamily="49" charset="-122"/>
            </a:endParaRPr>
          </a:p>
        </p:txBody>
      </p:sp>
      <p:pic>
        <p:nvPicPr>
          <p:cNvPr id="17412" name="Picture 12" descr="B0F30F235AA68F51CB0246455C649B4F"/>
          <p:cNvPicPr>
            <a:picLocks noChangeAspect="1" noChangeArrowheads="1"/>
          </p:cNvPicPr>
          <p:nvPr/>
        </p:nvPicPr>
        <p:blipFill>
          <a:blip r:embed="rId2" cstate="print">
            <a:lum bright="18000"/>
          </a:blip>
          <a:srcRect/>
          <a:stretch>
            <a:fillRect/>
          </a:stretch>
        </p:blipFill>
        <p:spPr bwMode="auto">
          <a:xfrm>
            <a:off x="1476375" y="549275"/>
            <a:ext cx="1511300" cy="1879600"/>
          </a:xfrm>
          <a:prstGeom prst="rect">
            <a:avLst/>
          </a:prstGeom>
          <a:noFill/>
          <a:ln w="9525">
            <a:noFill/>
            <a:miter lim="800000"/>
            <a:headEnd/>
            <a:tailEnd/>
          </a:ln>
        </p:spPr>
      </p:pic>
      <p:sp>
        <p:nvSpPr>
          <p:cNvPr id="5" name="TextBox 4"/>
          <p:cNvSpPr txBox="1"/>
          <p:nvPr/>
        </p:nvSpPr>
        <p:spPr>
          <a:xfrm>
            <a:off x="0" y="5157192"/>
            <a:ext cx="9144000" cy="830997"/>
          </a:xfrm>
          <a:prstGeom prst="rect">
            <a:avLst/>
          </a:prstGeom>
          <a:solidFill>
            <a:schemeClr val="accent3">
              <a:lumMod val="40000"/>
              <a:lumOff val="60000"/>
            </a:schemeClr>
          </a:solidFill>
          <a:ln w="19050">
            <a:solidFill>
              <a:srgbClr val="FF0000"/>
            </a:solidFill>
          </a:ln>
        </p:spPr>
        <p:txBody>
          <a:bodyPr wrap="square">
            <a:spAutoFit/>
          </a:bodyPr>
          <a:lstStyle/>
          <a:p>
            <a:pPr eaLnBrk="0" hangingPunct="0"/>
            <a:r>
              <a:rPr lang="zh-CN" sz="2400" b="1" noProof="1">
                <a:solidFill>
                  <a:srgbClr val="FF3300"/>
                </a:solidFill>
                <a:sym typeface="+mn-ea"/>
              </a:rPr>
              <a:t>是</a:t>
            </a:r>
            <a:r>
              <a:rPr lang="zh-CN" altLang="en-US" sz="2400" b="1" noProof="1">
                <a:solidFill>
                  <a:srgbClr val="FF3300"/>
                </a:solidFill>
                <a:sym typeface="+mn-ea"/>
              </a:rPr>
              <a:t>世界上现存最早的较完整的成文法典，保护私有财产，维护奴隶主贵族阶级的利益。</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1520" y="620688"/>
            <a:ext cx="3384376" cy="5663085"/>
          </a:xfrm>
          <a:prstGeom prst="rect">
            <a:avLst/>
          </a:prstGeom>
          <a:noFill/>
          <a:ln>
            <a:solidFill>
              <a:srgbClr val="FF0517"/>
            </a:solidFill>
          </a:ln>
        </p:spPr>
        <p:style>
          <a:lnRef idx="1">
            <a:schemeClr val="accent2"/>
          </a:lnRef>
          <a:fillRef idx="3">
            <a:schemeClr val="accent2"/>
          </a:fillRef>
          <a:effectRef idx="2">
            <a:schemeClr val="accent2"/>
          </a:effectRef>
          <a:fontRef idx="minor">
            <a:schemeClr val="lt1"/>
          </a:fontRef>
        </p:style>
        <p:txBody>
          <a:bodyPr wrap="square" lIns="121917" tIns="60958" rIns="121917" bIns="60958" rtlCol="0">
            <a:spAutoFit/>
          </a:bodyPr>
          <a:lstStyle/>
          <a:p>
            <a:r>
              <a:rPr lang="zh-CN" altLang="en-US" sz="2000" b="1" dirty="0" smtClean="0">
                <a:solidFill>
                  <a:schemeClr val="tx1"/>
                </a:solidFill>
                <a:latin typeface="+mn-ea"/>
              </a:rPr>
              <a:t>在巴比伦，由于木材缺乏，石料稀少，但却有着大量的两河冲击平原的泥土，所以人们便</a:t>
            </a:r>
            <a:r>
              <a:rPr lang="zh-CN" altLang="en-US" sz="2000" b="1" dirty="0" smtClean="0">
                <a:solidFill>
                  <a:srgbClr val="000099"/>
                </a:solidFill>
                <a:latin typeface="+mn-ea"/>
              </a:rPr>
              <a:t>以泥版作为书写材料</a:t>
            </a:r>
            <a:r>
              <a:rPr lang="zh-CN" altLang="en-US" sz="2000" b="1" dirty="0" smtClean="0">
                <a:solidFill>
                  <a:schemeClr val="tx1"/>
                </a:solidFill>
                <a:latin typeface="+mn-ea"/>
              </a:rPr>
              <a:t>。</a:t>
            </a:r>
            <a:r>
              <a:rPr lang="en-US" altLang="zh-CN" sz="2000" b="1" dirty="0" smtClean="0">
                <a:solidFill>
                  <a:schemeClr val="tx1"/>
                </a:solidFill>
                <a:latin typeface="+mn-ea"/>
              </a:rPr>
              <a:t>……</a:t>
            </a:r>
            <a:r>
              <a:rPr lang="zh-CN" altLang="en-US" sz="2000" b="1" dirty="0" smtClean="0">
                <a:solidFill>
                  <a:schemeClr val="tx1"/>
                </a:solidFill>
                <a:latin typeface="+mn-ea"/>
              </a:rPr>
              <a:t>它具有很强的粘性。在泥板上写字有很大的局限性，其中较突出的一点就是很难精确地刻写原始的图画文字的曲线，很难勾勒出迂回曲折的轮廓。</a:t>
            </a:r>
            <a:r>
              <a:rPr lang="en-US" altLang="zh-CN" sz="2000" b="1" dirty="0" smtClean="0">
                <a:solidFill>
                  <a:schemeClr val="tx1"/>
                </a:solidFill>
                <a:latin typeface="+mn-ea"/>
              </a:rPr>
              <a:t>……</a:t>
            </a:r>
            <a:r>
              <a:rPr lang="zh-CN" altLang="en-US" sz="2000" b="1" dirty="0" smtClean="0">
                <a:solidFill>
                  <a:schemeClr val="tx1"/>
                </a:solidFill>
                <a:latin typeface="+mn-ea"/>
              </a:rPr>
              <a:t>写直线和线条就要容易得多。</a:t>
            </a:r>
            <a:r>
              <a:rPr lang="en-US" altLang="zh-CN" sz="2000" b="1" dirty="0" smtClean="0">
                <a:solidFill>
                  <a:schemeClr val="tx1"/>
                </a:solidFill>
                <a:latin typeface="+mn-ea"/>
              </a:rPr>
              <a:t>……</a:t>
            </a:r>
            <a:r>
              <a:rPr lang="zh-CN" altLang="en-US" sz="2000" b="1" dirty="0" smtClean="0">
                <a:solidFill>
                  <a:srgbClr val="000099"/>
                </a:solidFill>
                <a:latin typeface="+mn-ea"/>
              </a:rPr>
              <a:t>书写工具通常是芦苇杆笔</a:t>
            </a:r>
            <a:r>
              <a:rPr lang="zh-CN" altLang="en-US" sz="2000" b="1" dirty="0" smtClean="0">
                <a:solidFill>
                  <a:schemeClr val="tx1"/>
                </a:solidFill>
                <a:latin typeface="+mn-ea"/>
              </a:rPr>
              <a:t>，由于这种笔笔尖细、笔尾粗，所以把它往泥板上一压就形成一个笔划，而且</a:t>
            </a:r>
            <a:r>
              <a:rPr lang="zh-CN" altLang="en-US" sz="2000" b="1" dirty="0" smtClean="0">
                <a:solidFill>
                  <a:srgbClr val="000099"/>
                </a:solidFill>
                <a:latin typeface="+mn-ea"/>
              </a:rPr>
              <a:t>呈楔形或钉子型</a:t>
            </a:r>
            <a:r>
              <a:rPr lang="zh-CN" altLang="en-US" sz="2000" b="1" dirty="0" smtClean="0">
                <a:solidFill>
                  <a:schemeClr val="tx1"/>
                </a:solidFill>
                <a:latin typeface="+mn-ea"/>
              </a:rPr>
              <a:t>。</a:t>
            </a:r>
            <a:endParaRPr lang="en-US" altLang="zh-CN" sz="2000" b="1" dirty="0" smtClean="0">
              <a:solidFill>
                <a:schemeClr val="tx1"/>
              </a:solidFill>
              <a:latin typeface="+mn-ea"/>
            </a:endParaRPr>
          </a:p>
          <a:p>
            <a:r>
              <a:rPr lang="en-US" altLang="zh-CN" sz="2000" b="1" dirty="0" smtClean="0">
                <a:solidFill>
                  <a:schemeClr val="tx1"/>
                </a:solidFill>
                <a:latin typeface="+mn-ea"/>
              </a:rPr>
              <a:t>——《</a:t>
            </a:r>
            <a:r>
              <a:rPr lang="zh-CN" altLang="en-US" sz="2000" b="1" dirty="0" smtClean="0">
                <a:solidFill>
                  <a:schemeClr val="tx1"/>
                </a:solidFill>
                <a:latin typeface="+mn-ea"/>
              </a:rPr>
              <a:t>世界文明之旅</a:t>
            </a:r>
            <a:r>
              <a:rPr lang="en-US" altLang="zh-CN" sz="2000" b="1" dirty="0" smtClean="0">
                <a:solidFill>
                  <a:schemeClr val="tx1"/>
                </a:solidFill>
                <a:latin typeface="+mn-ea"/>
              </a:rPr>
              <a:t>》</a:t>
            </a:r>
            <a:r>
              <a:rPr lang="zh-CN" altLang="en-US" sz="2000" b="1" dirty="0" smtClean="0">
                <a:solidFill>
                  <a:schemeClr val="tx1"/>
                </a:solidFill>
                <a:latin typeface="+mn-ea"/>
              </a:rPr>
              <a:t>，中国档案出版社</a:t>
            </a:r>
            <a:r>
              <a:rPr lang="en-US" altLang="zh-CN" sz="2000" b="1" dirty="0" smtClean="0">
                <a:solidFill>
                  <a:schemeClr val="tx1"/>
                </a:solidFill>
                <a:latin typeface="+mn-ea"/>
              </a:rPr>
              <a:t>2005</a:t>
            </a:r>
            <a:r>
              <a:rPr lang="zh-CN" altLang="en-US" sz="2000" b="1" dirty="0" smtClean="0">
                <a:solidFill>
                  <a:schemeClr val="tx1"/>
                </a:solidFill>
                <a:latin typeface="+mn-ea"/>
              </a:rPr>
              <a:t>年</a:t>
            </a:r>
            <a:r>
              <a:rPr lang="en-US" altLang="zh-CN" sz="2000" b="1" dirty="0" smtClean="0">
                <a:solidFill>
                  <a:schemeClr val="tx1"/>
                </a:solidFill>
                <a:latin typeface="+mn-ea"/>
              </a:rPr>
              <a:t>P52</a:t>
            </a:r>
            <a:endParaRPr lang="zh-CN" altLang="en-US" sz="2000" b="1" dirty="0">
              <a:solidFill>
                <a:schemeClr val="tx1"/>
              </a:solidFill>
              <a:latin typeface="+mn-ea"/>
            </a:endParaRPr>
          </a:p>
        </p:txBody>
      </p:sp>
      <p:pic>
        <p:nvPicPr>
          <p:cNvPr id="6" name="Picture 9" descr="http://5b0988e595225.cdn.sohucs.com/images/20181007/52a572ee1a204c6090742aff963f5823.jpeg"/>
          <p:cNvPicPr>
            <a:picLocks noChangeAspect="1" noChangeArrowheads="1"/>
          </p:cNvPicPr>
          <p:nvPr/>
        </p:nvPicPr>
        <p:blipFill>
          <a:blip r:embed="rId2" cstate="print"/>
          <a:srcRect/>
          <a:stretch>
            <a:fillRect/>
          </a:stretch>
        </p:blipFill>
        <p:spPr bwMode="auto">
          <a:xfrm>
            <a:off x="4283968" y="620688"/>
            <a:ext cx="4680520" cy="2786082"/>
          </a:xfrm>
          <a:prstGeom prst="rect">
            <a:avLst/>
          </a:prstGeom>
          <a:noFill/>
        </p:spPr>
      </p:pic>
      <p:pic>
        <p:nvPicPr>
          <p:cNvPr id="7" name="Picture 5"/>
          <p:cNvPicPr>
            <a:picLocks noChangeAspect="1" noChangeArrowheads="1"/>
          </p:cNvPicPr>
          <p:nvPr/>
        </p:nvPicPr>
        <p:blipFill>
          <a:blip r:embed="rId3" cstate="print"/>
          <a:srcRect/>
          <a:stretch>
            <a:fillRect/>
          </a:stretch>
        </p:blipFill>
        <p:spPr bwMode="auto">
          <a:xfrm>
            <a:off x="4211960" y="3933056"/>
            <a:ext cx="4716016" cy="2664296"/>
          </a:xfrm>
          <a:prstGeom prst="rect">
            <a:avLst/>
          </a:prstGeom>
          <a:noFill/>
          <a:ln w="9525">
            <a:noFill/>
            <a:miter lim="800000"/>
            <a:headEnd/>
            <a:tailEnd/>
          </a:ln>
          <a:effectLst/>
        </p:spPr>
      </p:pic>
      <p:sp>
        <p:nvSpPr>
          <p:cNvPr id="8" name="矩形 7"/>
          <p:cNvSpPr/>
          <p:nvPr/>
        </p:nvSpPr>
        <p:spPr>
          <a:xfrm>
            <a:off x="4644008" y="3429000"/>
            <a:ext cx="3416320" cy="369332"/>
          </a:xfrm>
          <a:prstGeom prst="rect">
            <a:avLst/>
          </a:prstGeom>
        </p:spPr>
        <p:txBody>
          <a:bodyPr wrap="none">
            <a:spAutoFit/>
          </a:bodyPr>
          <a:lstStyle/>
          <a:p>
            <a:r>
              <a:rPr lang="zh-CN" altLang="en-US" b="1" dirty="0" smtClean="0"/>
              <a:t>楔形文字泥板（大英博物馆藏）</a:t>
            </a:r>
            <a:endParaRPr lang="zh-CN" altLang="en-US" b="1" dirty="0"/>
          </a:p>
        </p:txBody>
      </p:sp>
      <p:sp>
        <p:nvSpPr>
          <p:cNvPr id="9" name="矩形 8"/>
          <p:cNvSpPr/>
          <p:nvPr/>
        </p:nvSpPr>
        <p:spPr>
          <a:xfrm>
            <a:off x="1763688" y="0"/>
            <a:ext cx="2592288" cy="523220"/>
          </a:xfrm>
          <a:prstGeom prst="rect">
            <a:avLst/>
          </a:prstGeom>
        </p:spPr>
        <p:txBody>
          <a:bodyPr wrap="square">
            <a:spAutoFit/>
          </a:bodyPr>
          <a:lstStyle/>
          <a:p>
            <a:pPr>
              <a:spcBef>
                <a:spcPct val="50000"/>
              </a:spcBef>
            </a:pPr>
            <a:r>
              <a:rPr lang="zh-CN" altLang="en-US" sz="2800" b="1" dirty="0" smtClean="0">
                <a:latin typeface="黑体" panose="02010609060101010101" pitchFamily="49" charset="-122"/>
                <a:ea typeface="黑体" panose="02010609060101010101" pitchFamily="49" charset="-122"/>
                <a:cs typeface="华文行楷" panose="02010800040101010101" charset="-122"/>
              </a:rPr>
              <a:t>  ③</a:t>
            </a:r>
            <a:r>
              <a:rPr lang="zh-CN" altLang="en-US" sz="2800" b="1" dirty="0" smtClean="0">
                <a:solidFill>
                  <a:srgbClr val="FF0000"/>
                </a:solidFill>
                <a:latin typeface="黑体" panose="02010609060101010101" pitchFamily="49" charset="-122"/>
                <a:ea typeface="黑体" panose="02010609060101010101" pitchFamily="49" charset="-122"/>
                <a:cs typeface="华文行楷" panose="02010800040101010101" charset="-122"/>
              </a:rPr>
              <a:t>楔形文字</a:t>
            </a:r>
            <a:endParaRPr lang="zh-CN" altLang="en-US" sz="2800" b="1" dirty="0">
              <a:latin typeface="黑体" panose="02010609060101010101" pitchFamily="49" charset="-122"/>
              <a:ea typeface="黑体" panose="02010609060101010101" pitchFamily="49" charset="-122"/>
              <a:cs typeface="华文行楷" panose="02010800040101010101" charset="-122"/>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0%D0KZ][0VBB[E%%(7RH5G"/>
          <p:cNvPicPr>
            <a:picLocks noChangeAspect="1"/>
          </p:cNvPicPr>
          <p:nvPr/>
        </p:nvPicPr>
        <p:blipFill>
          <a:blip r:embed="rId3" cstate="print"/>
          <a:stretch>
            <a:fillRect/>
          </a:stretch>
        </p:blipFill>
        <p:spPr>
          <a:xfrm>
            <a:off x="666750" y="1147445"/>
            <a:ext cx="2748915" cy="5243830"/>
          </a:xfrm>
          <a:prstGeom prst="rect">
            <a:avLst/>
          </a:prstGeom>
        </p:spPr>
      </p:pic>
      <p:pic>
        <p:nvPicPr>
          <p:cNvPr id="5" name="图片 4"/>
          <p:cNvPicPr>
            <a:picLocks noChangeAspect="1"/>
          </p:cNvPicPr>
          <p:nvPr/>
        </p:nvPicPr>
        <p:blipFill>
          <a:blip r:embed="rId4" cstate="print"/>
          <a:stretch>
            <a:fillRect/>
          </a:stretch>
        </p:blipFill>
        <p:spPr>
          <a:xfrm>
            <a:off x="4007644" y="1162685"/>
            <a:ext cx="1814989" cy="2567940"/>
          </a:xfrm>
          <a:prstGeom prst="rect">
            <a:avLst/>
          </a:prstGeom>
        </p:spPr>
      </p:pic>
      <p:pic>
        <p:nvPicPr>
          <p:cNvPr id="6" name="图片 5"/>
          <p:cNvPicPr>
            <a:picLocks noChangeAspect="1"/>
          </p:cNvPicPr>
          <p:nvPr/>
        </p:nvPicPr>
        <p:blipFill>
          <a:blip r:embed="rId5" cstate="print"/>
          <a:stretch>
            <a:fillRect/>
          </a:stretch>
        </p:blipFill>
        <p:spPr>
          <a:xfrm>
            <a:off x="6130290" y="1151255"/>
            <a:ext cx="2323624" cy="2579370"/>
          </a:xfrm>
          <a:prstGeom prst="rect">
            <a:avLst/>
          </a:prstGeom>
        </p:spPr>
      </p:pic>
      <p:pic>
        <p:nvPicPr>
          <p:cNvPr id="7" name="图片 6"/>
          <p:cNvPicPr>
            <a:picLocks noChangeAspect="1"/>
          </p:cNvPicPr>
          <p:nvPr/>
        </p:nvPicPr>
        <p:blipFill>
          <a:blip r:embed="rId6" cstate="print"/>
          <a:stretch>
            <a:fillRect/>
          </a:stretch>
        </p:blipFill>
        <p:spPr>
          <a:xfrm>
            <a:off x="4007644" y="3862706"/>
            <a:ext cx="4446270" cy="2553335"/>
          </a:xfrm>
          <a:prstGeom prst="rect">
            <a:avLst/>
          </a:prstGeom>
        </p:spPr>
      </p:pic>
      <p:sp>
        <p:nvSpPr>
          <p:cNvPr id="8" name="文本框 7"/>
          <p:cNvSpPr txBox="1"/>
          <p:nvPr/>
        </p:nvSpPr>
        <p:spPr>
          <a:xfrm>
            <a:off x="805339" y="178435"/>
            <a:ext cx="7943125" cy="584775"/>
          </a:xfrm>
          <a:prstGeom prst="rect">
            <a:avLst/>
          </a:prstGeom>
          <a:solidFill>
            <a:schemeClr val="bg1">
              <a:lumMod val="85000"/>
            </a:schemeClr>
          </a:solidFill>
          <a:effectLst>
            <a:outerShdw blurRad="152400" dist="114300" dir="2700000" algn="tl" rotWithShape="0">
              <a:prstClr val="black">
                <a:alpha val="40000"/>
              </a:prstClr>
            </a:outerShdw>
          </a:effectLst>
        </p:spPr>
        <p:txBody>
          <a:bodyPr wrap="square" rtlCol="0">
            <a:spAutoFit/>
          </a:bodyPr>
          <a:lstStyle/>
          <a:p>
            <a:pPr algn="ctr"/>
            <a:r>
              <a:rPr lang="zh-CN" altLang="en-US" sz="3200" b="1" dirty="0" smtClean="0">
                <a:latin typeface="黑体" panose="02010609060101010101" pitchFamily="49" charset="-122"/>
                <a:ea typeface="黑体" panose="02010609060101010101" pitchFamily="49" charset="-122"/>
              </a:rPr>
              <a:t>④ 《吉尔伽美什》</a:t>
            </a:r>
            <a:r>
              <a:rPr lang="zh-CN" altLang="en-US" sz="3200" b="1" dirty="0">
                <a:latin typeface="黑体" panose="02010609060101010101" pitchFamily="49" charset="-122"/>
                <a:ea typeface="黑体" panose="02010609060101010101" pitchFamily="49" charset="-122"/>
              </a:rPr>
              <a:t>是目前所知最早的史诗</a:t>
            </a:r>
          </a:p>
        </p:txBody>
      </p:sp>
    </p:spTree>
    <p:custDataLst>
      <p:tags r:id="rId1"/>
    </p:custData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763688" y="548680"/>
            <a:ext cx="4752528" cy="584775"/>
          </a:xfrm>
          <a:prstGeom prst="rect">
            <a:avLst/>
          </a:prstGeom>
        </p:spPr>
        <p:txBody>
          <a:bodyPr wrap="square">
            <a:spAutoFit/>
          </a:bodyPr>
          <a:lstStyle/>
          <a:p>
            <a:r>
              <a:rPr lang="zh-CN" altLang="en-US" sz="3200" b="1" dirty="0" smtClean="0">
                <a:latin typeface="黑体" panose="02010609060101010101" pitchFamily="49" charset="-122"/>
                <a:ea typeface="黑体" panose="02010609060101010101" pitchFamily="49" charset="-122"/>
              </a:rPr>
              <a:t>⑤ 诞生洪水和方舟传说</a:t>
            </a:r>
            <a:endParaRPr lang="zh-CN" altLang="en-US" sz="3200" b="1" dirty="0">
              <a:latin typeface="黑体" panose="02010609060101010101" pitchFamily="49" charset="-122"/>
              <a:ea typeface="黑体" panose="02010609060101010101" pitchFamily="49" charset="-122"/>
            </a:endParaRPr>
          </a:p>
        </p:txBody>
      </p:sp>
      <p:sp>
        <p:nvSpPr>
          <p:cNvPr id="4" name="矩形 3"/>
          <p:cNvSpPr/>
          <p:nvPr/>
        </p:nvSpPr>
        <p:spPr>
          <a:xfrm>
            <a:off x="1907704" y="6021288"/>
            <a:ext cx="4464496" cy="584775"/>
          </a:xfrm>
          <a:prstGeom prst="rect">
            <a:avLst/>
          </a:prstGeom>
        </p:spPr>
        <p:txBody>
          <a:bodyPr wrap="square">
            <a:spAutoFit/>
          </a:bodyPr>
          <a:lstStyle/>
          <a:p>
            <a:r>
              <a:rPr lang="zh-CN" altLang="en-US" sz="3200" b="1" dirty="0" smtClean="0">
                <a:latin typeface="黑体" panose="02010609060101010101" pitchFamily="49" charset="-122"/>
                <a:ea typeface="黑体" panose="02010609060101010101" pitchFamily="49" charset="-122"/>
              </a:rPr>
              <a:t>⑥ 发明</a:t>
            </a:r>
            <a:r>
              <a:rPr lang="en-US" altLang="zh-CN" sz="3200" b="1" dirty="0" smtClean="0">
                <a:latin typeface="黑体" panose="02010609060101010101" pitchFamily="49" charset="-122"/>
                <a:ea typeface="黑体" panose="02010609060101010101" pitchFamily="49" charset="-122"/>
              </a:rPr>
              <a:t>60</a:t>
            </a:r>
            <a:r>
              <a:rPr lang="zh-CN" altLang="en-US" sz="3200" b="1" dirty="0" smtClean="0">
                <a:latin typeface="黑体" panose="02010609060101010101" pitchFamily="49" charset="-122"/>
                <a:ea typeface="黑体" panose="02010609060101010101" pitchFamily="49" charset="-122"/>
              </a:rPr>
              <a:t>进制</a:t>
            </a:r>
            <a:endParaRPr lang="zh-CN" altLang="en-US" sz="3200" b="1" dirty="0">
              <a:latin typeface="黑体" panose="02010609060101010101" pitchFamily="49" charset="-122"/>
              <a:ea typeface="黑体" panose="02010609060101010101" pitchFamily="49" charset="-122"/>
            </a:endParaRPr>
          </a:p>
        </p:txBody>
      </p:sp>
      <p:pic>
        <p:nvPicPr>
          <p:cNvPr id="4099" name="Picture 3"/>
          <p:cNvPicPr>
            <a:picLocks noChangeAspect="1" noChangeArrowheads="1"/>
          </p:cNvPicPr>
          <p:nvPr/>
        </p:nvPicPr>
        <p:blipFill>
          <a:blip r:embed="rId2" cstate="print"/>
          <a:srcRect/>
          <a:stretch>
            <a:fillRect/>
          </a:stretch>
        </p:blipFill>
        <p:spPr bwMode="auto">
          <a:xfrm>
            <a:off x="0" y="1196752"/>
            <a:ext cx="9144001" cy="4859039"/>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custDataLst>
              <p:tags r:id="rId1"/>
            </p:custDataLst>
          </p:nvPr>
        </p:nvGraphicFramePr>
        <p:xfrm>
          <a:off x="107505" y="188640"/>
          <a:ext cx="8928991" cy="6552728"/>
        </p:xfrm>
        <a:graphic>
          <a:graphicData uri="http://schemas.openxmlformats.org/drawingml/2006/table">
            <a:tbl>
              <a:tblPr firstRow="1" bandRow="1">
                <a:tableStyleId>{5C22544A-7EE6-4342-B048-85BDC9FD1C3A}</a:tableStyleId>
              </a:tblPr>
              <a:tblGrid>
                <a:gridCol w="863080"/>
                <a:gridCol w="1476672"/>
                <a:gridCol w="1872208"/>
                <a:gridCol w="2016224"/>
                <a:gridCol w="2700807"/>
              </a:tblGrid>
              <a:tr h="360040">
                <a:tc rowSpan="2">
                  <a:txBody>
                    <a:bodyPr/>
                    <a:lstStyle/>
                    <a:p>
                      <a:endParaRPr lang="zh-CN" altLang="en-US" sz="2400"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r>
                        <a:rPr lang="zh-CN" altLang="en-US" sz="2400" dirty="0" smtClean="0">
                          <a:solidFill>
                            <a:sysClr val="windowText" lastClr="000000"/>
                          </a:solidFill>
                          <a:latin typeface="黑体" panose="02010609060101010101" pitchFamily="49" charset="-122"/>
                          <a:ea typeface="黑体" panose="02010609060101010101" pitchFamily="49" charset="-122"/>
                        </a:rPr>
                        <a:t>地理环境</a:t>
                      </a:r>
                      <a:endParaRPr lang="zh-CN" altLang="en-US" sz="2400"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r>
                        <a:rPr lang="zh-CN" altLang="en-US" sz="2400" dirty="0" smtClean="0">
                          <a:solidFill>
                            <a:sysClr val="windowText" lastClr="000000"/>
                          </a:solidFill>
                          <a:latin typeface="黑体" panose="02010609060101010101" pitchFamily="49" charset="-122"/>
                          <a:ea typeface="黑体" panose="02010609060101010101" pitchFamily="49" charset="-122"/>
                        </a:rPr>
                        <a:t> 产生发展</a:t>
                      </a:r>
                      <a:endParaRPr lang="zh-CN" altLang="en-US" sz="2400"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US" altLang="zh-CN" sz="2400" dirty="0" smtClean="0">
                          <a:solidFill>
                            <a:sysClr val="windowText" lastClr="000000"/>
                          </a:solidFill>
                          <a:latin typeface="黑体" panose="02010609060101010101" pitchFamily="49" charset="-122"/>
                          <a:ea typeface="黑体" panose="02010609060101010101" pitchFamily="49" charset="-122"/>
                        </a:rPr>
                        <a:t>          </a:t>
                      </a:r>
                      <a:r>
                        <a:rPr lang="zh-CN" altLang="en-US" sz="2400" dirty="0" smtClean="0">
                          <a:solidFill>
                            <a:sysClr val="windowText" lastClr="000000"/>
                          </a:solidFill>
                          <a:latin typeface="黑体" panose="02010609060101010101" pitchFamily="49" charset="-122"/>
                          <a:ea typeface="黑体" panose="02010609060101010101" pitchFamily="49" charset="-122"/>
                        </a:rPr>
                        <a:t>成就</a:t>
                      </a:r>
                      <a:endParaRPr lang="zh-CN" altLang="en-US" sz="2400"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CN"/>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06896">
                <a:tc vMerge="1">
                  <a:txBody>
                    <a:bodyPr/>
                    <a:lstStyle/>
                    <a:p>
                      <a:endParaRPr lang="zh-CN"/>
                    </a:p>
                  </a:txBody>
                  <a:tcPr/>
                </a:tc>
                <a:tc vMerge="1">
                  <a:txBody>
                    <a:bodyPr/>
                    <a:lstStyle/>
                    <a:p>
                      <a:endParaRPr lang="zh-CN"/>
                    </a:p>
                  </a:txBody>
                  <a:tcPr/>
                </a:tc>
                <a:tc vMerge="1">
                  <a:txBody>
                    <a:bodyPr/>
                    <a:lstStyle/>
                    <a:p>
                      <a:endParaRPr lang="zh-CN"/>
                    </a:p>
                  </a:txBody>
                  <a:tcPr/>
                </a:tc>
                <a:tc>
                  <a:txBody>
                    <a:bodyPr/>
                    <a:lstStyle/>
                    <a:p>
                      <a:r>
                        <a:rPr lang="zh-CN" altLang="en-US" sz="2400" b="1" dirty="0" smtClean="0">
                          <a:solidFill>
                            <a:sysClr val="windowText" lastClr="000000"/>
                          </a:solidFill>
                          <a:latin typeface="黑体" panose="02010609060101010101" pitchFamily="49" charset="-122"/>
                          <a:ea typeface="黑体" panose="02010609060101010101" pitchFamily="49" charset="-122"/>
                        </a:rPr>
                        <a:t>   政治</a:t>
                      </a:r>
                      <a:endParaRPr lang="zh-CN" altLang="en-US" sz="2400" b="1"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400" b="1" dirty="0" smtClean="0">
                          <a:solidFill>
                            <a:sysClr val="windowText" lastClr="000000"/>
                          </a:solidFill>
                          <a:latin typeface="黑体" panose="02010609060101010101" pitchFamily="49" charset="-122"/>
                          <a:ea typeface="黑体" panose="02010609060101010101" pitchFamily="49" charset="-122"/>
                        </a:rPr>
                        <a:t>    文化</a:t>
                      </a:r>
                      <a:endParaRPr lang="zh-CN" altLang="en-US" sz="2400" b="1"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317848">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solidFill>
                            <a:sysClr val="windowText" lastClr="000000"/>
                          </a:solidFill>
                          <a:latin typeface="黑体" panose="02010609060101010101" pitchFamily="49" charset="-122"/>
                          <a:ea typeface="黑体" panose="02010609060101010101" pitchFamily="49" charset="-122"/>
                        </a:rPr>
                        <a:t>两河流域的文明</a:t>
                      </a: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728192">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latin typeface="黑体" panose="02010609060101010101" pitchFamily="49" charset="-122"/>
                          <a:ea typeface="黑体" panose="02010609060101010101" pitchFamily="49" charset="-122"/>
                          <a:cs typeface="仿宋" panose="02010609060101010101" pitchFamily="49" charset="-122"/>
                        </a:rPr>
                        <a:t>古埃及文明</a:t>
                      </a:r>
                    </a:p>
                    <a:p>
                      <a:endParaRPr lang="zh-CN" altLang="en-US" b="1"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152128">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latin typeface="黑体" panose="02010609060101010101" pitchFamily="49" charset="-122"/>
                          <a:ea typeface="黑体" panose="02010609060101010101" pitchFamily="49" charset="-122"/>
                          <a:cs typeface="仿宋" panose="02010609060101010101" pitchFamily="49" charset="-122"/>
                        </a:rPr>
                        <a:t>古印度文明</a:t>
                      </a:r>
                      <a:endParaRPr lang="zh-CN" altLang="en-US" b="1" dirty="0" smtClean="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440160">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latin typeface="黑体" panose="02010609060101010101" pitchFamily="49" charset="-122"/>
                          <a:ea typeface="黑体" panose="02010609060101010101" pitchFamily="49" charset="-122"/>
                          <a:cs typeface="仿宋" panose="02010609060101010101" pitchFamily="49" charset="-122"/>
                        </a:rPr>
                        <a:t>古希腊文明</a:t>
                      </a:r>
                      <a:endParaRPr lang="zh-CN" altLang="en-US" b="1" dirty="0" smtClean="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5" name="TextBox 4"/>
          <p:cNvSpPr txBox="1"/>
          <p:nvPr/>
        </p:nvSpPr>
        <p:spPr>
          <a:xfrm>
            <a:off x="4283968" y="1196752"/>
            <a:ext cx="2016224" cy="1015663"/>
          </a:xfrm>
          <a:prstGeom prst="rect">
            <a:avLst/>
          </a:prstGeom>
          <a:noFill/>
        </p:spPr>
        <p:txBody>
          <a:bodyPr wrap="square" rtlCol="0">
            <a:spAutoFit/>
          </a:bodyPr>
          <a:lstStyle/>
          <a:p>
            <a:r>
              <a:rPr lang="zh-CN" altLang="en-US" sz="2000" b="1" dirty="0" smtClean="0"/>
              <a:t>①</a:t>
            </a:r>
            <a:r>
              <a:rPr lang="zh-CN" altLang="en-US" sz="2000" b="1" dirty="0" smtClean="0">
                <a:solidFill>
                  <a:schemeClr val="tx1"/>
                </a:solidFill>
              </a:rPr>
              <a:t>君主专制制度</a:t>
            </a:r>
            <a:endParaRPr lang="en-US" altLang="zh-CN" sz="2000" b="1" dirty="0" smtClean="0">
              <a:solidFill>
                <a:schemeClr val="tx1"/>
              </a:solidFill>
            </a:endParaRPr>
          </a:p>
          <a:p>
            <a:r>
              <a:rPr lang="zh-CN" altLang="en-US" sz="2000" b="1" dirty="0" smtClean="0"/>
              <a:t>②</a:t>
            </a:r>
            <a:r>
              <a:rPr lang="en-US" altLang="zh-CN" sz="2000" b="1" dirty="0" smtClean="0">
                <a:solidFill>
                  <a:schemeClr val="tx1"/>
                </a:solidFill>
              </a:rPr>
              <a:t>《</a:t>
            </a:r>
            <a:r>
              <a:rPr lang="zh-CN" altLang="en-US" sz="2000" b="1" dirty="0" smtClean="0">
                <a:solidFill>
                  <a:schemeClr val="tx1"/>
                </a:solidFill>
              </a:rPr>
              <a:t>汉谟拉比法典</a:t>
            </a:r>
            <a:r>
              <a:rPr lang="en-US" altLang="zh-CN" sz="2000" b="1" dirty="0" smtClean="0">
                <a:solidFill>
                  <a:schemeClr val="tx1"/>
                </a:solidFill>
              </a:rPr>
              <a:t>》</a:t>
            </a:r>
            <a:endParaRPr lang="en-US" altLang="zh-CN" sz="2000" b="1" dirty="0" smtClean="0">
              <a:solidFill>
                <a:schemeClr val="tx1"/>
              </a:solidFill>
              <a:latin typeface="+mj-ea"/>
              <a:ea typeface="+mj-ea"/>
            </a:endParaRPr>
          </a:p>
        </p:txBody>
      </p:sp>
      <p:sp>
        <p:nvSpPr>
          <p:cNvPr id="19" name="TextBox 18"/>
          <p:cNvSpPr txBox="1"/>
          <p:nvPr/>
        </p:nvSpPr>
        <p:spPr>
          <a:xfrm>
            <a:off x="2411760" y="1196752"/>
            <a:ext cx="2160240" cy="1015663"/>
          </a:xfrm>
          <a:prstGeom prst="rect">
            <a:avLst/>
          </a:prstGeom>
          <a:noFill/>
        </p:spPr>
        <p:txBody>
          <a:bodyPr wrap="square" rtlCol="0">
            <a:spAutoFit/>
          </a:bodyPr>
          <a:lstStyle/>
          <a:p>
            <a:r>
              <a:rPr lang="zh-CN" altLang="en-US" sz="2000" b="1" dirty="0" smtClean="0"/>
              <a:t>前</a:t>
            </a:r>
            <a:r>
              <a:rPr lang="en-US" altLang="zh-CN" sz="2000" b="1" dirty="0" smtClean="0"/>
              <a:t>3500</a:t>
            </a:r>
            <a:r>
              <a:rPr lang="zh-CN" altLang="en-US" sz="2000" b="1" dirty="0" smtClean="0"/>
              <a:t>年左右：</a:t>
            </a:r>
            <a:endParaRPr lang="en-US" altLang="zh-CN" sz="2000" b="1" dirty="0" smtClean="0"/>
          </a:p>
          <a:p>
            <a:r>
              <a:rPr lang="zh-CN" altLang="en-US" sz="2000" b="1" dirty="0" smtClean="0"/>
              <a:t>约前</a:t>
            </a:r>
            <a:r>
              <a:rPr lang="en-US" altLang="zh-CN" sz="2000" b="1" dirty="0" smtClean="0"/>
              <a:t>2900</a:t>
            </a:r>
            <a:r>
              <a:rPr lang="zh-CN" altLang="en-US" sz="2000" b="1" dirty="0" smtClean="0"/>
              <a:t>年：</a:t>
            </a:r>
            <a:endParaRPr lang="en-US" altLang="zh-CN" sz="2000" b="1" dirty="0" smtClean="0"/>
          </a:p>
          <a:p>
            <a:r>
              <a:rPr lang="zh-CN" altLang="en-US" sz="2000" b="1" dirty="0" smtClean="0"/>
              <a:t>前</a:t>
            </a:r>
            <a:r>
              <a:rPr lang="en-US" altLang="zh-CN" sz="2000" b="1" dirty="0" smtClean="0"/>
              <a:t>18</a:t>
            </a:r>
            <a:r>
              <a:rPr lang="zh-CN" altLang="en-US" sz="2000" b="1" dirty="0" smtClean="0"/>
              <a:t>世纪：</a:t>
            </a:r>
            <a:endParaRPr lang="zh-CN" altLang="en-US" sz="2000" b="1" dirty="0"/>
          </a:p>
        </p:txBody>
      </p:sp>
      <p:sp>
        <p:nvSpPr>
          <p:cNvPr id="21" name="TextBox 20"/>
          <p:cNvSpPr txBox="1"/>
          <p:nvPr/>
        </p:nvSpPr>
        <p:spPr>
          <a:xfrm>
            <a:off x="899592" y="1052736"/>
            <a:ext cx="1656184" cy="1323439"/>
          </a:xfrm>
          <a:prstGeom prst="rect">
            <a:avLst/>
          </a:prstGeom>
          <a:noFill/>
        </p:spPr>
        <p:txBody>
          <a:bodyPr wrap="square" rtlCol="0">
            <a:spAutoFit/>
          </a:bodyPr>
          <a:lstStyle/>
          <a:p>
            <a:r>
              <a:rPr lang="zh-CN" altLang="en-US" sz="2000" b="1" dirty="0" smtClean="0">
                <a:latin typeface="+mn-ea"/>
              </a:rPr>
              <a:t>幼发拉底河底格里斯河提供充足的水源</a:t>
            </a:r>
            <a:endParaRPr lang="en-US" altLang="zh-CN" sz="2000" b="1" dirty="0" smtClean="0">
              <a:latin typeface="+mn-ea"/>
            </a:endParaRPr>
          </a:p>
        </p:txBody>
      </p:sp>
      <p:sp>
        <p:nvSpPr>
          <p:cNvPr id="23" name="TextBox 22"/>
          <p:cNvSpPr txBox="1"/>
          <p:nvPr/>
        </p:nvSpPr>
        <p:spPr>
          <a:xfrm>
            <a:off x="6372200" y="1124744"/>
            <a:ext cx="2520280" cy="1323439"/>
          </a:xfrm>
          <a:prstGeom prst="rect">
            <a:avLst/>
          </a:prstGeom>
          <a:noFill/>
        </p:spPr>
        <p:txBody>
          <a:bodyPr wrap="square" rtlCol="0">
            <a:spAutoFit/>
          </a:bodyPr>
          <a:lstStyle/>
          <a:p>
            <a:r>
              <a:rPr lang="zh-CN" altLang="en-US" sz="2000" b="1" dirty="0" smtClean="0">
                <a:latin typeface="+mn-ea"/>
              </a:rPr>
              <a:t>①楔形文字</a:t>
            </a:r>
            <a:endParaRPr lang="en-US" altLang="zh-CN" sz="2000" b="1" dirty="0" smtClean="0">
              <a:latin typeface="+mn-ea"/>
            </a:endParaRPr>
          </a:p>
          <a:p>
            <a:r>
              <a:rPr lang="zh-CN" altLang="en-US" sz="2000" b="1" dirty="0" smtClean="0">
                <a:latin typeface="+mn-ea"/>
              </a:rPr>
              <a:t>②</a:t>
            </a:r>
            <a:r>
              <a:rPr lang="en-US" altLang="zh-CN" sz="2000" b="1" dirty="0" smtClean="0">
                <a:latin typeface="+mn-ea"/>
              </a:rPr>
              <a:t>《</a:t>
            </a:r>
            <a:r>
              <a:rPr lang="zh-CN" altLang="en-US" sz="2000" b="1" dirty="0" smtClean="0">
                <a:latin typeface="+mn-ea"/>
              </a:rPr>
              <a:t>吉尔伽美什</a:t>
            </a:r>
            <a:r>
              <a:rPr lang="en-US" altLang="zh-CN" sz="2000" b="1" dirty="0" smtClean="0">
                <a:latin typeface="+mn-ea"/>
              </a:rPr>
              <a:t>》</a:t>
            </a:r>
          </a:p>
          <a:p>
            <a:r>
              <a:rPr lang="en-US" altLang="zh-CN" sz="2000" b="1" dirty="0" smtClean="0">
                <a:latin typeface="+mn-ea"/>
              </a:rPr>
              <a:t>③</a:t>
            </a:r>
            <a:r>
              <a:rPr lang="zh-CN" altLang="en-US" sz="2000" b="1" dirty="0" smtClean="0">
                <a:latin typeface="+mn-ea"/>
              </a:rPr>
              <a:t>洪水方舟传说</a:t>
            </a:r>
            <a:endParaRPr lang="en-US" altLang="zh-CN" sz="2000" b="1" dirty="0" smtClean="0">
              <a:latin typeface="+mn-ea"/>
            </a:endParaRPr>
          </a:p>
          <a:p>
            <a:r>
              <a:rPr lang="zh-CN" altLang="en-US" sz="2000" b="1" dirty="0" smtClean="0">
                <a:latin typeface="+mn-ea"/>
              </a:rPr>
              <a:t>④</a:t>
            </a:r>
            <a:r>
              <a:rPr lang="en-US" altLang="zh-CN" sz="2000" b="1" dirty="0" smtClean="0">
                <a:latin typeface="+mn-ea"/>
              </a:rPr>
              <a:t>60</a:t>
            </a:r>
            <a:r>
              <a:rPr lang="zh-CN" altLang="en-US" sz="2000" b="1" dirty="0" smtClean="0">
                <a:latin typeface="+mn-ea"/>
              </a:rPr>
              <a:t>进位制</a:t>
            </a:r>
            <a:endParaRPr lang="en-US" altLang="zh-CN" sz="2000" b="1" dirty="0" smtClean="0">
              <a:latin typeface="+mn-ea"/>
            </a:endParaRPr>
          </a:p>
        </p:txBody>
      </p:sp>
      <p:sp>
        <p:nvSpPr>
          <p:cNvPr id="8" name="矩形 7"/>
          <p:cNvSpPr/>
          <p:nvPr/>
        </p:nvSpPr>
        <p:spPr>
          <a:xfrm>
            <a:off x="2483770" y="2780928"/>
            <a:ext cx="1814920" cy="646331"/>
          </a:xfrm>
          <a:prstGeom prst="rect">
            <a:avLst/>
          </a:prstGeom>
        </p:spPr>
        <p:txBody>
          <a:bodyPr wrap="none">
            <a:spAutoFit/>
          </a:bodyPr>
          <a:lstStyle/>
          <a:p>
            <a:pPr algn="ctr"/>
            <a:r>
              <a:rPr lang="zh-CN" altLang="en-US" b="1" dirty="0" smtClean="0"/>
              <a:t>前</a:t>
            </a:r>
            <a:r>
              <a:rPr lang="en-US" altLang="zh-CN" b="1" dirty="0" smtClean="0"/>
              <a:t>3500</a:t>
            </a:r>
            <a:r>
              <a:rPr lang="zh-CN" altLang="en-US" b="1" dirty="0" smtClean="0"/>
              <a:t>年左右：</a:t>
            </a:r>
            <a:endParaRPr lang="en-US" altLang="zh-CN" b="1" dirty="0" smtClean="0"/>
          </a:p>
          <a:p>
            <a:pPr algn="ctr"/>
            <a:r>
              <a:rPr lang="zh-CN" altLang="en-US" b="1" dirty="0" smtClean="0"/>
              <a:t>前</a:t>
            </a:r>
            <a:r>
              <a:rPr lang="en-US" altLang="zh-CN" b="1" dirty="0" smtClean="0"/>
              <a:t>3100</a:t>
            </a:r>
            <a:r>
              <a:rPr lang="zh-CN" altLang="en-US" b="1" dirty="0" smtClean="0"/>
              <a:t>年左右：</a:t>
            </a:r>
            <a:endParaRPr lang="zh-CN" altLang="en-US" b="1" dirty="0"/>
          </a:p>
        </p:txBody>
      </p:sp>
      <p:sp>
        <p:nvSpPr>
          <p:cNvPr id="13" name="矩形 12"/>
          <p:cNvSpPr/>
          <p:nvPr/>
        </p:nvSpPr>
        <p:spPr>
          <a:xfrm>
            <a:off x="2627784" y="4365104"/>
            <a:ext cx="1231427" cy="646331"/>
          </a:xfrm>
          <a:prstGeom prst="rect">
            <a:avLst/>
          </a:prstGeom>
        </p:spPr>
        <p:txBody>
          <a:bodyPr wrap="none">
            <a:spAutoFit/>
          </a:bodyPr>
          <a:lstStyle/>
          <a:p>
            <a:r>
              <a:rPr lang="zh-CN" altLang="en-US" b="1" dirty="0" smtClean="0"/>
              <a:t>前</a:t>
            </a:r>
            <a:r>
              <a:rPr lang="en-US" altLang="zh-CN" b="1" dirty="0" smtClean="0"/>
              <a:t>3</a:t>
            </a:r>
            <a:r>
              <a:rPr lang="zh-CN" altLang="en-US" b="1" dirty="0" smtClean="0"/>
              <a:t>千纪：</a:t>
            </a:r>
            <a:endParaRPr lang="en-US" altLang="zh-CN" b="1" dirty="0" smtClean="0"/>
          </a:p>
          <a:p>
            <a:r>
              <a:rPr lang="zh-CN" altLang="en-US" b="1" dirty="0" smtClean="0"/>
              <a:t>前</a:t>
            </a:r>
            <a:r>
              <a:rPr lang="en-US" altLang="zh-CN" b="1" dirty="0" smtClean="0"/>
              <a:t>6</a:t>
            </a:r>
            <a:r>
              <a:rPr lang="zh-CN" altLang="en-US" b="1" dirty="0" smtClean="0"/>
              <a:t>世纪：</a:t>
            </a:r>
            <a:endParaRPr lang="zh-CN" altLang="en-US" dirty="0"/>
          </a:p>
        </p:txBody>
      </p:sp>
      <p:sp>
        <p:nvSpPr>
          <p:cNvPr id="17" name="矩形 16"/>
          <p:cNvSpPr/>
          <p:nvPr/>
        </p:nvSpPr>
        <p:spPr>
          <a:xfrm>
            <a:off x="2555776" y="5445224"/>
            <a:ext cx="1467068" cy="646331"/>
          </a:xfrm>
          <a:prstGeom prst="rect">
            <a:avLst/>
          </a:prstGeom>
        </p:spPr>
        <p:txBody>
          <a:bodyPr wrap="none">
            <a:spAutoFit/>
          </a:bodyPr>
          <a:lstStyle/>
          <a:p>
            <a:r>
              <a:rPr lang="zh-CN" altLang="en-US" b="1" dirty="0" smtClean="0">
                <a:latin typeface="+mn-ea"/>
              </a:rPr>
              <a:t>前</a:t>
            </a:r>
            <a:r>
              <a:rPr lang="en-US" altLang="zh-CN" b="1" dirty="0" smtClean="0">
                <a:latin typeface="+mn-ea"/>
              </a:rPr>
              <a:t>2</a:t>
            </a:r>
            <a:r>
              <a:rPr lang="zh-CN" altLang="en-US" b="1" dirty="0" smtClean="0">
                <a:latin typeface="+mn-ea"/>
              </a:rPr>
              <a:t>千纪：</a:t>
            </a:r>
            <a:endParaRPr lang="en-US" altLang="zh-CN" b="1" dirty="0" smtClean="0">
              <a:latin typeface="+mn-ea"/>
            </a:endParaRPr>
          </a:p>
          <a:p>
            <a:r>
              <a:rPr lang="zh-CN" altLang="en-US" b="1" dirty="0" smtClean="0">
                <a:latin typeface="+mn-ea"/>
              </a:rPr>
              <a:t>前</a:t>
            </a:r>
            <a:r>
              <a:rPr lang="en-US" altLang="zh-CN" b="1" dirty="0" smtClean="0">
                <a:latin typeface="+mn-ea"/>
              </a:rPr>
              <a:t>8--</a:t>
            </a:r>
            <a:r>
              <a:rPr lang="zh-CN" altLang="en-US" b="1" dirty="0" smtClean="0">
                <a:latin typeface="+mn-ea"/>
              </a:rPr>
              <a:t>前</a:t>
            </a:r>
            <a:r>
              <a:rPr lang="en-US" altLang="zh-CN" b="1" dirty="0" smtClean="0">
                <a:latin typeface="+mn-ea"/>
              </a:rPr>
              <a:t>6C</a:t>
            </a:r>
            <a:r>
              <a:rPr lang="zh-CN" altLang="en-US" b="1" dirty="0" smtClean="0">
                <a:latin typeface="+mn-ea"/>
              </a:rPr>
              <a:t>：</a:t>
            </a:r>
            <a:endParaRPr lang="zh-CN" altLang="en-US" dirty="0">
              <a:latin typeface="+mn-ea"/>
            </a:endParaRPr>
          </a:p>
        </p:txBody>
      </p:sp>
      <p:sp>
        <p:nvSpPr>
          <p:cNvPr id="25" name="矩形 24"/>
          <p:cNvSpPr/>
          <p:nvPr/>
        </p:nvSpPr>
        <p:spPr>
          <a:xfrm>
            <a:off x="971600" y="2420888"/>
            <a:ext cx="1512168" cy="1323439"/>
          </a:xfrm>
          <a:prstGeom prst="rect">
            <a:avLst/>
          </a:prstGeom>
        </p:spPr>
        <p:txBody>
          <a:bodyPr wrap="square">
            <a:spAutoFit/>
          </a:bodyPr>
          <a:lstStyle/>
          <a:p>
            <a:r>
              <a:rPr lang="zh-CN" altLang="en-US" sz="2000" b="1" dirty="0" smtClean="0">
                <a:latin typeface="+mn-ea"/>
              </a:rPr>
              <a:t>尼罗河的定期泛滥，利于农业生产的发展</a:t>
            </a:r>
            <a:endParaRPr lang="en-US" altLang="zh-CN" sz="2000" b="1" dirty="0" smtClean="0">
              <a:latin typeface="+mn-ea"/>
            </a:endParaRPr>
          </a:p>
        </p:txBody>
      </p:sp>
      <p:sp>
        <p:nvSpPr>
          <p:cNvPr id="26" name="矩形 25"/>
          <p:cNvSpPr/>
          <p:nvPr/>
        </p:nvSpPr>
        <p:spPr>
          <a:xfrm>
            <a:off x="971600" y="4077072"/>
            <a:ext cx="1656184" cy="1323439"/>
          </a:xfrm>
          <a:prstGeom prst="rect">
            <a:avLst/>
          </a:prstGeom>
        </p:spPr>
        <p:txBody>
          <a:bodyPr wrap="square">
            <a:spAutoFit/>
          </a:bodyPr>
          <a:lstStyle/>
          <a:p>
            <a:r>
              <a:rPr lang="zh-CN" altLang="en-US" sz="2000" b="1" dirty="0" smtClean="0">
                <a:latin typeface="+mn-ea"/>
              </a:rPr>
              <a:t>印度河平原；</a:t>
            </a:r>
            <a:endParaRPr lang="en-US" altLang="zh-CN" sz="2000" b="1" dirty="0" smtClean="0">
              <a:latin typeface="+mn-ea"/>
            </a:endParaRPr>
          </a:p>
          <a:p>
            <a:r>
              <a:rPr lang="zh-CN" altLang="en-US" sz="2000" b="1" dirty="0" smtClean="0">
                <a:latin typeface="+mn-ea"/>
              </a:rPr>
              <a:t>恒河雨水丰沛，植被茂盛</a:t>
            </a:r>
            <a:endParaRPr lang="en-US" altLang="zh-CN" sz="2000" b="1" dirty="0" smtClean="0">
              <a:latin typeface="+mn-ea"/>
            </a:endParaRPr>
          </a:p>
        </p:txBody>
      </p:sp>
      <p:sp>
        <p:nvSpPr>
          <p:cNvPr id="27" name="TextBox 26"/>
          <p:cNvSpPr txBox="1"/>
          <p:nvPr/>
        </p:nvSpPr>
        <p:spPr>
          <a:xfrm>
            <a:off x="971600" y="5373216"/>
            <a:ext cx="1512168" cy="1323439"/>
          </a:xfrm>
          <a:prstGeom prst="rect">
            <a:avLst/>
          </a:prstGeom>
          <a:noFill/>
        </p:spPr>
        <p:txBody>
          <a:bodyPr wrap="square" rtlCol="0">
            <a:spAutoFit/>
          </a:bodyPr>
          <a:lstStyle/>
          <a:p>
            <a:r>
              <a:rPr lang="zh-CN" altLang="en-US" sz="2000" b="1" dirty="0" smtClean="0">
                <a:latin typeface="+mn-ea"/>
              </a:rPr>
              <a:t>巴尔干半岛和爱琴海部分岛屿多山少平原</a:t>
            </a:r>
            <a:endParaRPr lang="en-US" altLang="zh-CN" sz="2000" b="1" dirty="0" smtClean="0">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 y="620688"/>
            <a:ext cx="4427984" cy="583565"/>
          </a:xfrm>
          <a:prstGeom prst="rect">
            <a:avLst/>
          </a:prstGeom>
          <a:noFill/>
        </p:spPr>
        <p:txBody>
          <a:bodyPr vert="horz" wrap="square" rtlCol="0">
            <a:spAutoFit/>
          </a:bodyPr>
          <a:lstStyle/>
          <a:p>
            <a:r>
              <a:rPr lang="en-US" altLang="zh-CN" sz="3200" b="1" dirty="0">
                <a:latin typeface="黑体" panose="02010609060101010101" pitchFamily="49" charset="-122"/>
                <a:ea typeface="黑体" panose="02010609060101010101" pitchFamily="49" charset="-122"/>
                <a:cs typeface="仿宋" panose="02010609060101010101" pitchFamily="49" charset="-122"/>
              </a:rPr>
              <a:t>2</a:t>
            </a:r>
            <a:r>
              <a:rPr lang="zh-CN" altLang="en-US" sz="3200" b="1" dirty="0" smtClean="0">
                <a:latin typeface="黑体" panose="02010609060101010101" pitchFamily="49" charset="-122"/>
                <a:ea typeface="黑体" panose="02010609060101010101" pitchFamily="49" charset="-122"/>
                <a:cs typeface="仿宋" panose="02010609060101010101" pitchFamily="49" charset="-122"/>
              </a:rPr>
              <a:t>、古</a:t>
            </a:r>
            <a:r>
              <a:rPr lang="zh-CN" altLang="en-US" sz="3200" b="1" dirty="0">
                <a:latin typeface="黑体" panose="02010609060101010101" pitchFamily="49" charset="-122"/>
                <a:ea typeface="黑体" panose="02010609060101010101" pitchFamily="49" charset="-122"/>
                <a:cs typeface="仿宋" panose="02010609060101010101" pitchFamily="49" charset="-122"/>
              </a:rPr>
              <a:t>埃及文明</a:t>
            </a:r>
          </a:p>
        </p:txBody>
      </p:sp>
      <p:sp>
        <p:nvSpPr>
          <p:cNvPr id="2" name="文本框 1"/>
          <p:cNvSpPr txBox="1"/>
          <p:nvPr/>
        </p:nvSpPr>
        <p:spPr>
          <a:xfrm>
            <a:off x="1979712" y="1268760"/>
            <a:ext cx="7164288" cy="954107"/>
          </a:xfrm>
          <a:prstGeom prst="rect">
            <a:avLst/>
          </a:prstGeom>
          <a:noFill/>
        </p:spPr>
        <p:txBody>
          <a:bodyPr wrap="square" rtlCol="0">
            <a:spAutoFit/>
          </a:bodyPr>
          <a:lstStyle/>
          <a:p>
            <a:r>
              <a:rPr lang="zh-CN" altLang="en-US" sz="2800" b="1" dirty="0" smtClean="0">
                <a:latin typeface="仿宋" panose="02010609060101010101" pitchFamily="49" charset="-122"/>
                <a:ea typeface="仿宋" panose="02010609060101010101" pitchFamily="49" charset="-122"/>
                <a:sym typeface="+mn-ea"/>
              </a:rPr>
              <a:t>前</a:t>
            </a:r>
            <a:r>
              <a:rPr lang="en-US" altLang="zh-CN" sz="2800" b="1" dirty="0" smtClean="0">
                <a:latin typeface="仿宋" panose="02010609060101010101" pitchFamily="49" charset="-122"/>
                <a:ea typeface="仿宋" panose="02010609060101010101" pitchFamily="49" charset="-122"/>
                <a:sym typeface="+mn-ea"/>
              </a:rPr>
              <a:t>3500</a:t>
            </a:r>
            <a:r>
              <a:rPr lang="zh-CN" altLang="en-US" sz="2800" b="1" dirty="0" smtClean="0">
                <a:latin typeface="仿宋" panose="02010609060101010101" pitchFamily="49" charset="-122"/>
                <a:ea typeface="仿宋" panose="02010609060101010101" pitchFamily="49" charset="-122"/>
                <a:sym typeface="+mn-ea"/>
              </a:rPr>
              <a:t>年左右：埃及文明兴起；</a:t>
            </a:r>
            <a:endParaRPr lang="en-US" altLang="zh-CN" sz="2800" b="1" dirty="0" smtClean="0">
              <a:latin typeface="仿宋" panose="02010609060101010101" pitchFamily="49" charset="-122"/>
              <a:ea typeface="仿宋" panose="02010609060101010101" pitchFamily="49" charset="-122"/>
              <a:sym typeface="+mn-ea"/>
            </a:endParaRPr>
          </a:p>
          <a:p>
            <a:r>
              <a:rPr lang="zh-CN" altLang="en-US" sz="2800" b="1" dirty="0" smtClean="0">
                <a:latin typeface="仿宋" panose="02010609060101010101" pitchFamily="49" charset="-122"/>
                <a:ea typeface="仿宋" panose="02010609060101010101" pitchFamily="49" charset="-122"/>
                <a:sym typeface="+mn-ea"/>
              </a:rPr>
              <a:t>前</a:t>
            </a:r>
            <a:r>
              <a:rPr lang="en-US" altLang="zh-CN" sz="2800" b="1" dirty="0" smtClean="0">
                <a:latin typeface="仿宋" panose="02010609060101010101" pitchFamily="49" charset="-122"/>
                <a:ea typeface="仿宋" panose="02010609060101010101" pitchFamily="49" charset="-122"/>
                <a:sym typeface="+mn-ea"/>
              </a:rPr>
              <a:t>3100</a:t>
            </a:r>
            <a:r>
              <a:rPr lang="zh-CN" altLang="en-US" sz="2800" b="1" dirty="0" smtClean="0">
                <a:latin typeface="仿宋" panose="02010609060101010101" pitchFamily="49" charset="-122"/>
                <a:ea typeface="仿宋" panose="02010609060101010101" pitchFamily="49" charset="-122"/>
                <a:sym typeface="+mn-ea"/>
              </a:rPr>
              <a:t>年左右：埃及初步实现统一。</a:t>
            </a:r>
          </a:p>
        </p:txBody>
      </p:sp>
      <p:sp>
        <p:nvSpPr>
          <p:cNvPr id="19" name="Text Box 6"/>
          <p:cNvSpPr txBox="1"/>
          <p:nvPr/>
        </p:nvSpPr>
        <p:spPr>
          <a:xfrm>
            <a:off x="1187624" y="3645024"/>
            <a:ext cx="815816" cy="1815882"/>
          </a:xfrm>
          <a:prstGeom prst="rect">
            <a:avLst/>
          </a:prstGeom>
          <a:noFill/>
          <a:ln w="28575" cmpd="sng">
            <a:solidFill>
              <a:schemeClr val="tx1"/>
            </a:solidFill>
            <a:prstDash val="sysDash"/>
          </a:ln>
        </p:spPr>
        <p:txBody>
          <a:bodyPr wrap="square">
            <a:spAutoFit/>
          </a:bodyPr>
          <a:lstStyle/>
          <a:p>
            <a:pPr algn="ctr"/>
            <a:r>
              <a:rPr lang="zh-CN" altLang="en-US" sz="2800" b="1" dirty="0">
                <a:latin typeface="Verdana" panose="020B0604030504040204" pitchFamily="2" charset="0"/>
              </a:rPr>
              <a:t>埃及法老</a:t>
            </a:r>
          </a:p>
        </p:txBody>
      </p:sp>
      <p:sp>
        <p:nvSpPr>
          <p:cNvPr id="20" name="文本框 19"/>
          <p:cNvSpPr txBox="1"/>
          <p:nvPr/>
        </p:nvSpPr>
        <p:spPr>
          <a:xfrm>
            <a:off x="179512" y="5477686"/>
            <a:ext cx="2700808" cy="1374735"/>
          </a:xfrm>
          <a:prstGeom prst="rect">
            <a:avLst/>
          </a:prstGeom>
          <a:noFill/>
          <a:ln>
            <a:solidFill>
              <a:schemeClr val="tx1"/>
            </a:solidFill>
            <a:prstDash val="solid"/>
          </a:ln>
        </p:spPr>
        <p:txBody>
          <a:bodyPr wrap="square" rtlCol="0">
            <a:spAutoFit/>
          </a:bodyPr>
          <a:lstStyle/>
          <a:p>
            <a:pPr algn="l" fontAlgn="auto">
              <a:lnSpc>
                <a:spcPts val="2500"/>
              </a:lnSpc>
            </a:pPr>
            <a:r>
              <a:rPr lang="zh-CN" altLang="en-US" sz="2400" b="1" dirty="0" smtClean="0">
                <a:solidFill>
                  <a:srgbClr val="0000CC"/>
                </a:solidFill>
                <a:latin typeface="华文楷体" pitchFamily="2" charset="-122"/>
                <a:ea typeface="华文楷体" pitchFamily="2" charset="-122"/>
                <a:cs typeface="楷体" panose="02010609060101010101" pitchFamily="49" charset="-122"/>
                <a:sym typeface="+mn-ea"/>
              </a:rPr>
              <a:t>被视为神在人间的代表，掌握着政治、经济和军事等最重要的权力。</a:t>
            </a:r>
          </a:p>
        </p:txBody>
      </p:sp>
      <p:pic>
        <p:nvPicPr>
          <p:cNvPr id="12" name="图片 11"/>
          <p:cNvPicPr>
            <a:picLocks noChangeAspect="1"/>
          </p:cNvPicPr>
          <p:nvPr/>
        </p:nvPicPr>
        <p:blipFill>
          <a:blip r:embed="rId3" cstate="print"/>
          <a:stretch>
            <a:fillRect/>
          </a:stretch>
        </p:blipFill>
        <p:spPr>
          <a:xfrm>
            <a:off x="7092280" y="3573016"/>
            <a:ext cx="1796698" cy="2376264"/>
          </a:xfrm>
          <a:prstGeom prst="rect">
            <a:avLst/>
          </a:prstGeom>
        </p:spPr>
      </p:pic>
      <p:sp>
        <p:nvSpPr>
          <p:cNvPr id="13" name="文本框 12"/>
          <p:cNvSpPr txBox="1"/>
          <p:nvPr/>
        </p:nvSpPr>
        <p:spPr>
          <a:xfrm>
            <a:off x="6983318" y="6027003"/>
            <a:ext cx="2160682" cy="830997"/>
          </a:xfrm>
          <a:prstGeom prst="rect">
            <a:avLst/>
          </a:prstGeom>
          <a:noFill/>
          <a:ln w="28575" cmpd="sng">
            <a:noFill/>
            <a:prstDash val="dashDot"/>
          </a:ln>
        </p:spPr>
        <p:txBody>
          <a:bodyPr wrap="square" rtlCol="0">
            <a:spAutoFit/>
          </a:bodyPr>
          <a:lstStyle/>
          <a:p>
            <a:pPr marL="0" indent="0" algn="l" fontAlgn="auto">
              <a:lnSpc>
                <a:spcPct val="100000"/>
              </a:lnSpc>
              <a:buNone/>
            </a:pPr>
            <a:r>
              <a:rPr lang="zh-CN" sz="2400" b="1" noProof="0" dirty="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法老图坦卡蒙安葬面具</a:t>
            </a:r>
          </a:p>
        </p:txBody>
      </p:sp>
      <p:pic>
        <p:nvPicPr>
          <p:cNvPr id="14" name="图片 13"/>
          <p:cNvPicPr>
            <a:picLocks noChangeAspect="1"/>
          </p:cNvPicPr>
          <p:nvPr/>
        </p:nvPicPr>
        <p:blipFill>
          <a:blip r:embed="rId4" cstate="print"/>
          <a:stretch>
            <a:fillRect/>
          </a:stretch>
        </p:blipFill>
        <p:spPr>
          <a:xfrm>
            <a:off x="2987824" y="3573016"/>
            <a:ext cx="3920857" cy="2174493"/>
          </a:xfrm>
          <a:prstGeom prst="rect">
            <a:avLst/>
          </a:prstGeom>
        </p:spPr>
      </p:pic>
      <p:sp>
        <p:nvSpPr>
          <p:cNvPr id="15" name="文本框 14"/>
          <p:cNvSpPr txBox="1"/>
          <p:nvPr/>
        </p:nvSpPr>
        <p:spPr>
          <a:xfrm>
            <a:off x="3059832" y="5877272"/>
            <a:ext cx="3816424" cy="461665"/>
          </a:xfrm>
          <a:prstGeom prst="rect">
            <a:avLst/>
          </a:prstGeom>
          <a:noFill/>
          <a:ln w="9525">
            <a:noFill/>
          </a:ln>
        </p:spPr>
        <p:txBody>
          <a:bodyPr wrap="square" anchor="t">
            <a:spAutoFit/>
          </a:bodyPr>
          <a:lstStyle/>
          <a:p>
            <a:pPr>
              <a:spcBef>
                <a:spcPct val="50000"/>
              </a:spcBef>
            </a:pPr>
            <a:r>
              <a:rPr lang="zh-CN" altLang="en-US" sz="2400" b="1" dirty="0">
                <a:solidFill>
                  <a:schemeClr val="tx1"/>
                </a:solidFill>
                <a:latin typeface="仿宋" panose="02010609060101010101" pitchFamily="49" charset="-122"/>
                <a:ea typeface="仿宋" panose="02010609060101010101" pitchFamily="49" charset="-122"/>
                <a:cs typeface="华文行楷" panose="02010800040101010101" charset="-122"/>
              </a:rPr>
              <a:t>胡夫金字塔和狮身人面像</a:t>
            </a:r>
          </a:p>
        </p:txBody>
      </p:sp>
      <p:sp>
        <p:nvSpPr>
          <p:cNvPr id="18" name="文本框 3"/>
          <p:cNvSpPr txBox="1"/>
          <p:nvPr/>
        </p:nvSpPr>
        <p:spPr>
          <a:xfrm>
            <a:off x="0" y="0"/>
            <a:ext cx="5076056" cy="584775"/>
          </a:xfrm>
          <a:prstGeom prst="rect">
            <a:avLst/>
          </a:prstGeom>
          <a:solidFill>
            <a:srgbClr val="FFFF00"/>
          </a:solidFill>
        </p:spPr>
        <p:txBody>
          <a:bodyPr wrap="square" rtlCol="0">
            <a:spAutoFit/>
          </a:bodyPr>
          <a:lstStyle/>
          <a:p>
            <a:r>
              <a:rPr lang="zh-CN" altLang="en-US" sz="3200" b="1" dirty="0">
                <a:latin typeface="黑体" panose="02010609060101010101" pitchFamily="49" charset="-122"/>
                <a:ea typeface="黑体" panose="02010609060101010101" pitchFamily="49" charset="-122"/>
              </a:rPr>
              <a:t>二</a:t>
            </a:r>
            <a:r>
              <a:rPr lang="zh-CN" altLang="en-US" sz="3200" b="1" dirty="0" smtClean="0">
                <a:latin typeface="黑体" panose="02010609060101010101" pitchFamily="49" charset="-122"/>
                <a:ea typeface="黑体" panose="02010609060101010101" pitchFamily="49" charset="-122"/>
              </a:rPr>
              <a:t>、古代文明的多元特点</a:t>
            </a:r>
            <a:endParaRPr lang="zh-CN" altLang="en-US" sz="3200" b="1" dirty="0">
              <a:latin typeface="黑体" panose="02010609060101010101" pitchFamily="49" charset="-122"/>
              <a:ea typeface="黑体" panose="02010609060101010101" pitchFamily="49" charset="-122"/>
            </a:endParaRPr>
          </a:p>
        </p:txBody>
      </p:sp>
      <p:sp>
        <p:nvSpPr>
          <p:cNvPr id="21" name="文本框 1"/>
          <p:cNvSpPr txBox="1"/>
          <p:nvPr/>
        </p:nvSpPr>
        <p:spPr>
          <a:xfrm>
            <a:off x="251520" y="1268760"/>
            <a:ext cx="2232248" cy="1815882"/>
          </a:xfrm>
          <a:prstGeom prst="rect">
            <a:avLst/>
          </a:prstGeom>
          <a:noFill/>
        </p:spPr>
        <p:txBody>
          <a:bodyPr wrap="square" rtlCol="0">
            <a:spAutoFit/>
          </a:bodyPr>
          <a:lstStyle/>
          <a:p>
            <a:pPr algn="l" fontAlgn="auto"/>
            <a:r>
              <a:rPr lang="zh-CN" altLang="en-US" sz="2800" b="1" dirty="0" smtClean="0">
                <a:latin typeface="黑体" panose="02010609060101010101" pitchFamily="49" charset="-122"/>
                <a:ea typeface="黑体" panose="02010609060101010101" pitchFamily="49" charset="-122"/>
                <a:sym typeface="+mn-ea"/>
              </a:rPr>
              <a:t>产生发展：</a:t>
            </a:r>
            <a:endParaRPr lang="en-US" altLang="zh-CN" sz="2800" b="1" dirty="0" smtClean="0">
              <a:latin typeface="黑体" panose="02010609060101010101" pitchFamily="49" charset="-122"/>
              <a:ea typeface="黑体" panose="02010609060101010101" pitchFamily="49" charset="-122"/>
              <a:sym typeface="+mn-ea"/>
            </a:endParaRPr>
          </a:p>
          <a:p>
            <a:pPr algn="l" fontAlgn="auto"/>
            <a:endParaRPr lang="en-US" altLang="zh-CN" sz="2800" b="1" dirty="0" smtClean="0">
              <a:latin typeface="黑体" panose="02010609060101010101" pitchFamily="49" charset="-122"/>
              <a:ea typeface="黑体" panose="02010609060101010101" pitchFamily="49" charset="-122"/>
              <a:sym typeface="+mn-ea"/>
            </a:endParaRPr>
          </a:p>
          <a:p>
            <a:pPr algn="l" fontAlgn="auto"/>
            <a:endParaRPr lang="en-US" altLang="zh-CN" sz="2800" b="1" dirty="0" smtClean="0">
              <a:latin typeface="黑体" panose="02010609060101010101" pitchFamily="49" charset="-122"/>
              <a:ea typeface="黑体" panose="02010609060101010101" pitchFamily="49" charset="-122"/>
              <a:sym typeface="+mn-ea"/>
            </a:endParaRPr>
          </a:p>
          <a:p>
            <a:pPr algn="l" fontAlgn="auto"/>
            <a:r>
              <a:rPr lang="zh-CN" altLang="en-US" sz="2800" b="1" dirty="0" smtClean="0">
                <a:solidFill>
                  <a:schemeClr val="tx1"/>
                </a:solidFill>
                <a:latin typeface="黑体" panose="02010609060101010101" pitchFamily="49" charset="-122"/>
                <a:ea typeface="黑体" panose="02010609060101010101" pitchFamily="49" charset="-122"/>
                <a:sym typeface="+mn-ea"/>
              </a:rPr>
              <a:t>成就：</a:t>
            </a:r>
          </a:p>
        </p:txBody>
      </p:sp>
      <p:sp>
        <p:nvSpPr>
          <p:cNvPr id="22" name="矩形 21"/>
          <p:cNvSpPr/>
          <p:nvPr/>
        </p:nvSpPr>
        <p:spPr>
          <a:xfrm>
            <a:off x="1403648" y="2420888"/>
            <a:ext cx="6840760" cy="523220"/>
          </a:xfrm>
          <a:prstGeom prst="rect">
            <a:avLst/>
          </a:prstGeom>
        </p:spPr>
        <p:txBody>
          <a:bodyPr wrap="square">
            <a:spAutoFit/>
          </a:bodyPr>
          <a:lstStyle/>
          <a:p>
            <a:r>
              <a:rPr lang="zh-CN" altLang="en-US" sz="2800" b="1" dirty="0" smtClean="0">
                <a:latin typeface="仿宋" panose="02010609060101010101" pitchFamily="49" charset="-122"/>
                <a:ea typeface="仿宋" panose="02010609060101010101" pitchFamily="49" charset="-122"/>
                <a:sym typeface="+mn-ea"/>
              </a:rPr>
              <a:t>①确立法老至上权威；</a:t>
            </a:r>
            <a:endParaRPr lang="en-US" altLang="zh-CN" sz="2800" b="1" dirty="0" smtClean="0">
              <a:solidFill>
                <a:srgbClr val="0711DD"/>
              </a:solidFill>
              <a:latin typeface="仿宋" panose="02010609060101010101" pitchFamily="49" charset="-122"/>
              <a:ea typeface="仿宋" panose="02010609060101010101" pitchFamily="49" charset="-122"/>
              <a:sym typeface="+mn-ea"/>
            </a:endParaRPr>
          </a:p>
        </p:txBody>
      </p:sp>
      <p:sp>
        <p:nvSpPr>
          <p:cNvPr id="24" name="矩形 23"/>
          <p:cNvSpPr/>
          <p:nvPr/>
        </p:nvSpPr>
        <p:spPr>
          <a:xfrm>
            <a:off x="1403648" y="2924944"/>
            <a:ext cx="3888432" cy="523220"/>
          </a:xfrm>
          <a:prstGeom prst="rect">
            <a:avLst/>
          </a:prstGeom>
        </p:spPr>
        <p:txBody>
          <a:bodyPr wrap="square">
            <a:spAutoFit/>
          </a:bodyPr>
          <a:lstStyle/>
          <a:p>
            <a:r>
              <a:rPr lang="zh-CN" altLang="en-US" sz="2800" b="1" dirty="0" smtClean="0">
                <a:latin typeface="仿宋" panose="02010609060101010101" pitchFamily="49" charset="-122"/>
                <a:ea typeface="仿宋" panose="02010609060101010101" pitchFamily="49" charset="-122"/>
                <a:sym typeface="+mn-ea"/>
              </a:rPr>
              <a:t>②建立起官僚系统。</a:t>
            </a:r>
          </a:p>
        </p:txBody>
      </p:sp>
      <p:pic>
        <p:nvPicPr>
          <p:cNvPr id="5122" name="Picture 2"/>
          <p:cNvPicPr>
            <a:picLocks noChangeAspect="1" noChangeArrowheads="1"/>
          </p:cNvPicPr>
          <p:nvPr/>
        </p:nvPicPr>
        <p:blipFill>
          <a:blip r:embed="rId5" cstate="print"/>
          <a:srcRect/>
          <a:stretch>
            <a:fillRect/>
          </a:stretch>
        </p:blipFill>
        <p:spPr bwMode="auto">
          <a:xfrm>
            <a:off x="0" y="3356992"/>
            <a:ext cx="6084168" cy="3501008"/>
          </a:xfrm>
          <a:prstGeom prst="rect">
            <a:avLst/>
          </a:prstGeom>
          <a:noFill/>
          <a:ln w="9525">
            <a:noFill/>
            <a:miter lim="800000"/>
            <a:headEnd/>
            <a:tailEnd/>
          </a:ln>
        </p:spPr>
      </p:pic>
      <p:sp>
        <p:nvSpPr>
          <p:cNvPr id="26" name="文本框 4"/>
          <p:cNvSpPr txBox="1"/>
          <p:nvPr/>
        </p:nvSpPr>
        <p:spPr>
          <a:xfrm>
            <a:off x="1763688" y="5589240"/>
            <a:ext cx="4427984" cy="583565"/>
          </a:xfrm>
          <a:prstGeom prst="rect">
            <a:avLst/>
          </a:prstGeom>
          <a:noFill/>
        </p:spPr>
        <p:txBody>
          <a:bodyPr vert="horz" wrap="square" rtlCol="0">
            <a:spAutoFit/>
          </a:bodyPr>
          <a:lstStyle/>
          <a:p>
            <a:r>
              <a:rPr lang="zh-CN" altLang="en-US" sz="3200" b="1" dirty="0" smtClean="0">
                <a:solidFill>
                  <a:srgbClr val="0000CC"/>
                </a:solidFill>
                <a:latin typeface="黑体" panose="02010609060101010101" pitchFamily="49" charset="-122"/>
                <a:ea typeface="黑体" panose="02010609060101010101" pitchFamily="49" charset="-122"/>
                <a:cs typeface="仿宋" panose="02010609060101010101" pitchFamily="49" charset="-122"/>
              </a:rPr>
              <a:t>法老具有至上权威</a:t>
            </a:r>
            <a:endParaRPr lang="zh-CN" altLang="en-US" sz="3200" b="1" dirty="0">
              <a:solidFill>
                <a:srgbClr val="0000CC"/>
              </a:solidFill>
              <a:latin typeface="黑体" panose="02010609060101010101" pitchFamily="49" charset="-122"/>
              <a:ea typeface="黑体" panose="02010609060101010101" pitchFamily="49" charset="-122"/>
              <a:cs typeface="仿宋" panose="02010609060101010101" pitchFamily="49"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500" fill="hold"/>
                                        <p:tgtEl>
                                          <p:spTgt spid="19"/>
                                        </p:tgtEl>
                                        <p:attrNameLst>
                                          <p:attrName>ppt_w</p:attrName>
                                        </p:attrNameLst>
                                      </p:cBhvr>
                                      <p:tavLst>
                                        <p:tav tm="0">
                                          <p:val>
                                            <p:fltVal val="0"/>
                                          </p:val>
                                        </p:tav>
                                        <p:tav tm="100000">
                                          <p:val>
                                            <p:strVal val="#ppt_w"/>
                                          </p:val>
                                        </p:tav>
                                      </p:tavLst>
                                    </p:anim>
                                    <p:anim calcmode="lin" valueType="num">
                                      <p:cBhvr>
                                        <p:cTn id="16" dur="500" fill="hold"/>
                                        <p:tgtEl>
                                          <p:spTgt spid="19"/>
                                        </p:tgtEl>
                                        <p:attrNameLst>
                                          <p:attrName>ppt_h</p:attrName>
                                        </p:attrNameLst>
                                      </p:cBhvr>
                                      <p:tavLst>
                                        <p:tav tm="0">
                                          <p:val>
                                            <p:fltVal val="0"/>
                                          </p:val>
                                        </p:tav>
                                        <p:tav tm="100000">
                                          <p:val>
                                            <p:strVal val="#ppt_h"/>
                                          </p:val>
                                        </p:tav>
                                      </p:tavLst>
                                    </p:anim>
                                    <p:anim calcmode="lin" valueType="num">
                                      <p:cBhvr>
                                        <p:cTn id="17" dur="500" fill="hold"/>
                                        <p:tgtEl>
                                          <p:spTgt spid="19"/>
                                        </p:tgtEl>
                                        <p:attrNameLst>
                                          <p:attrName>style.rotation</p:attrName>
                                        </p:attrNameLst>
                                      </p:cBhvr>
                                      <p:tavLst>
                                        <p:tav tm="0">
                                          <p:val>
                                            <p:fltVal val="360"/>
                                          </p:val>
                                        </p:tav>
                                        <p:tav tm="100000">
                                          <p:val>
                                            <p:fltVal val="0"/>
                                          </p:val>
                                        </p:tav>
                                      </p:tavLst>
                                    </p:anim>
                                    <p:animEffect transition="in" filter="fade">
                                      <p:cBhvr>
                                        <p:cTn id="18" dur="500"/>
                                        <p:tgtEl>
                                          <p:spTgt spid="19"/>
                                        </p:tgtEl>
                                      </p:cBhvr>
                                    </p:animEffect>
                                  </p:childTnLst>
                                </p:cTn>
                              </p:par>
                              <p:par>
                                <p:cTn id="19" presetID="4" presetClass="entr" presetSubtype="32" fill="hold" nodeType="withEffect">
                                  <p:stCondLst>
                                    <p:cond delay="0"/>
                                  </p:stCondLst>
                                  <p:childTnLst>
                                    <p:set>
                                      <p:cBhvr>
                                        <p:cTn id="20" dur="500" fill="hold">
                                          <p:stCondLst>
                                            <p:cond delay="0"/>
                                          </p:stCondLst>
                                        </p:cTn>
                                        <p:tgtEl>
                                          <p:spTgt spid="14"/>
                                        </p:tgtEl>
                                        <p:attrNameLst>
                                          <p:attrName>style.visibility</p:attrName>
                                        </p:attrNameLst>
                                      </p:cBhvr>
                                      <p:to>
                                        <p:strVal val="visible"/>
                                      </p:to>
                                    </p:set>
                                    <p:animEffect transition="in" filter="box(out)">
                                      <p:cBhvr>
                                        <p:cTn id="21" dur="500"/>
                                        <p:tgtEl>
                                          <p:spTgt spid="14"/>
                                        </p:tgtEl>
                                      </p:cBhvr>
                                    </p:animEffect>
                                  </p:childTnLst>
                                </p:cTn>
                              </p:par>
                              <p:par>
                                <p:cTn id="22" presetID="4" presetClass="entr" presetSubtype="32" fill="hold" grpId="0" nodeType="withEffect">
                                  <p:stCondLst>
                                    <p:cond delay="0"/>
                                  </p:stCondLst>
                                  <p:childTnLst>
                                    <p:set>
                                      <p:cBhvr>
                                        <p:cTn id="23" dur="500" fill="hold">
                                          <p:stCondLst>
                                            <p:cond delay="0"/>
                                          </p:stCondLst>
                                        </p:cTn>
                                        <p:tgtEl>
                                          <p:spTgt spid="15"/>
                                        </p:tgtEl>
                                        <p:attrNameLst>
                                          <p:attrName>style.visibility</p:attrName>
                                        </p:attrNameLst>
                                      </p:cBhvr>
                                      <p:to>
                                        <p:strVal val="visible"/>
                                      </p:to>
                                    </p:set>
                                    <p:animEffect transition="in" filter="box(out)">
                                      <p:cBhvr>
                                        <p:cTn id="24" dur="500"/>
                                        <p:tgtEl>
                                          <p:spTgt spid="15"/>
                                        </p:tgtEl>
                                      </p:cBhvr>
                                    </p:animEffect>
                                  </p:childTnLst>
                                </p:cTn>
                              </p:par>
                              <p:par>
                                <p:cTn id="25" presetID="4" presetClass="entr" presetSubtype="32" fill="hold" nodeType="withEffect">
                                  <p:stCondLst>
                                    <p:cond delay="0"/>
                                  </p:stCondLst>
                                  <p:childTnLst>
                                    <p:set>
                                      <p:cBhvr>
                                        <p:cTn id="26" dur="500" fill="hold">
                                          <p:stCondLst>
                                            <p:cond delay="0"/>
                                          </p:stCondLst>
                                        </p:cTn>
                                        <p:tgtEl>
                                          <p:spTgt spid="12"/>
                                        </p:tgtEl>
                                        <p:attrNameLst>
                                          <p:attrName>style.visibility</p:attrName>
                                        </p:attrNameLst>
                                      </p:cBhvr>
                                      <p:to>
                                        <p:strVal val="visible"/>
                                      </p:to>
                                    </p:set>
                                    <p:animEffect transition="in" filter="box(out)">
                                      <p:cBhvr>
                                        <p:cTn id="27" dur="500"/>
                                        <p:tgtEl>
                                          <p:spTgt spid="12"/>
                                        </p:tgtEl>
                                      </p:cBhvr>
                                    </p:animEffect>
                                  </p:childTnLst>
                                </p:cTn>
                              </p:par>
                              <p:par>
                                <p:cTn id="28" presetID="4" presetClass="entr" presetSubtype="32" fill="hold" grpId="0" nodeType="withEffect">
                                  <p:stCondLst>
                                    <p:cond delay="0"/>
                                  </p:stCondLst>
                                  <p:childTnLst>
                                    <p:set>
                                      <p:cBhvr>
                                        <p:cTn id="29" dur="500" fill="hold">
                                          <p:stCondLst>
                                            <p:cond delay="0"/>
                                          </p:stCondLst>
                                        </p:cTn>
                                        <p:tgtEl>
                                          <p:spTgt spid="13"/>
                                        </p:tgtEl>
                                        <p:attrNameLst>
                                          <p:attrName>style.visibility</p:attrName>
                                        </p:attrNameLst>
                                      </p:cBhvr>
                                      <p:to>
                                        <p:strVal val="visible"/>
                                      </p:to>
                                    </p:set>
                                    <p:animEffect transition="in" filter="box(out)">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4" presetClass="entr" presetSubtype="32"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box(out)">
                                      <p:cBhvr>
                                        <p:cTn id="35" dur="2000"/>
                                        <p:tgtEl>
                                          <p:spTgt spid="20"/>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5122"/>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26"/>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fill="hold"/>
                                        <p:tgtEl>
                                          <p:spTgt spid="24"/>
                                        </p:tgtEl>
                                        <p:attrNameLst>
                                          <p:attrName>ppt_x</p:attrName>
                                        </p:attrNameLst>
                                      </p:cBhvr>
                                      <p:tavLst>
                                        <p:tav tm="0">
                                          <p:val>
                                            <p:strVal val="#ppt_x"/>
                                          </p:val>
                                        </p:tav>
                                        <p:tav tm="100000">
                                          <p:val>
                                            <p:strVal val="#ppt_x"/>
                                          </p:val>
                                        </p:tav>
                                      </p:tavLst>
                                    </p:anim>
                                    <p:anim calcmode="lin" valueType="num">
                                      <p:cBhvr additive="base">
                                        <p:cTn id="49"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9" grpId="0" bldLvl="0" animBg="1"/>
      <p:bldP spid="20" grpId="0" animBg="1"/>
      <p:bldP spid="13" grpId="0"/>
      <p:bldP spid="15" grpId="0"/>
      <p:bldP spid="22" grpId="0"/>
      <p:bldP spid="24" grpId="0"/>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1187624" y="1268760"/>
            <a:ext cx="4752528" cy="2400657"/>
          </a:xfrm>
          <a:prstGeom prst="rect">
            <a:avLst/>
          </a:prstGeom>
          <a:noFill/>
        </p:spPr>
        <p:txBody>
          <a:bodyPr wrap="square" rtlCol="0">
            <a:spAutoFit/>
          </a:bodyPr>
          <a:lstStyle/>
          <a:p>
            <a:pPr algn="just">
              <a:lnSpc>
                <a:spcPct val="125000"/>
              </a:lnSpc>
              <a:spcBef>
                <a:spcPts val="0"/>
              </a:spcBef>
              <a:spcAft>
                <a:spcPts val="0"/>
              </a:spcAft>
            </a:pPr>
            <a:r>
              <a:rPr lang="zh-CN" altLang="en-US" sz="2400" b="1" dirty="0" smtClean="0">
                <a:latin typeface="仿宋" panose="02010609060101010101" pitchFamily="49" charset="-122"/>
                <a:ea typeface="仿宋" panose="02010609060101010101" pitchFamily="49" charset="-122"/>
                <a:cs typeface="黑体" panose="02010609060101010101" pitchFamily="49" charset="-122"/>
              </a:rPr>
              <a:t>③</a:t>
            </a:r>
            <a:r>
              <a:rPr lang="zh-CN" sz="2400" b="1" dirty="0" smtClean="0">
                <a:latin typeface="仿宋" panose="02010609060101010101" pitchFamily="49" charset="-122"/>
                <a:ea typeface="仿宋" panose="02010609060101010101" pitchFamily="49" charset="-122"/>
                <a:cs typeface="黑体" panose="02010609060101010101" pitchFamily="49" charset="-122"/>
              </a:rPr>
              <a:t>神话</a:t>
            </a:r>
            <a:r>
              <a:rPr lang="zh-CN" sz="2400" b="1" dirty="0">
                <a:latin typeface="仿宋" panose="02010609060101010101" pitchFamily="49" charset="-122"/>
                <a:ea typeface="仿宋" panose="02010609060101010101" pitchFamily="49" charset="-122"/>
                <a:cs typeface="黑体" panose="02010609060101010101" pitchFamily="49" charset="-122"/>
              </a:rPr>
              <a:t>和文学</a:t>
            </a:r>
            <a:r>
              <a:rPr lang="zh-CN" sz="2400" b="1" dirty="0" smtClean="0">
                <a:latin typeface="仿宋" panose="02010609060101010101" pitchFamily="49" charset="-122"/>
                <a:ea typeface="仿宋" panose="02010609060101010101" pitchFamily="49" charset="-122"/>
                <a:cs typeface="黑体" panose="02010609060101010101" pitchFamily="49" charset="-122"/>
              </a:rPr>
              <a:t>故事</a:t>
            </a:r>
            <a:r>
              <a:rPr lang="zh-CN" altLang="en-US" sz="2400" b="1" dirty="0" smtClean="0">
                <a:latin typeface="仿宋" panose="02010609060101010101" pitchFamily="49" charset="-122"/>
                <a:ea typeface="仿宋" panose="02010609060101010101" pitchFamily="49" charset="-122"/>
                <a:cs typeface="黑体" panose="02010609060101010101" pitchFamily="49" charset="-122"/>
              </a:rPr>
              <a:t>；</a:t>
            </a:r>
            <a:endParaRPr lang="en-US" altLang="zh-CN" sz="2400" b="1" dirty="0" smtClean="0">
              <a:latin typeface="仿宋" panose="02010609060101010101" pitchFamily="49" charset="-122"/>
              <a:ea typeface="仿宋" panose="02010609060101010101" pitchFamily="49" charset="-122"/>
              <a:cs typeface="黑体" panose="02010609060101010101" pitchFamily="49" charset="-122"/>
            </a:endParaRPr>
          </a:p>
          <a:p>
            <a:pPr algn="just">
              <a:lnSpc>
                <a:spcPct val="125000"/>
              </a:lnSpc>
              <a:spcBef>
                <a:spcPts val="0"/>
              </a:spcBef>
              <a:spcAft>
                <a:spcPts val="0"/>
              </a:spcAft>
            </a:pPr>
            <a:r>
              <a:rPr lang="zh-CN" altLang="en-US" sz="2400" b="1" dirty="0" smtClean="0">
                <a:latin typeface="仿宋" panose="02010609060101010101" pitchFamily="49" charset="-122"/>
                <a:ea typeface="仿宋" panose="02010609060101010101" pitchFamily="49" charset="-122"/>
                <a:cs typeface="黑体" panose="02010609060101010101" pitchFamily="49" charset="-122"/>
              </a:rPr>
              <a:t>④</a:t>
            </a:r>
            <a:r>
              <a:rPr lang="zh-CN" sz="2400" b="1" dirty="0" smtClean="0">
                <a:latin typeface="仿宋" panose="02010609060101010101" pitchFamily="49" charset="-122"/>
                <a:ea typeface="仿宋" panose="02010609060101010101" pitchFamily="49" charset="-122"/>
                <a:cs typeface="黑体" panose="02010609060101010101" pitchFamily="49" charset="-122"/>
              </a:rPr>
              <a:t>象形文字</a:t>
            </a:r>
            <a:r>
              <a:rPr lang="zh-CN" altLang="en-US" sz="2400" b="1" dirty="0">
                <a:latin typeface="仿宋" panose="02010609060101010101" pitchFamily="49" charset="-122"/>
                <a:ea typeface="仿宋" panose="02010609060101010101" pitchFamily="49" charset="-122"/>
                <a:cs typeface="黑体" panose="02010609060101010101" pitchFamily="49" charset="-122"/>
              </a:rPr>
              <a:t>；</a:t>
            </a:r>
            <a:endParaRPr lang="zh-CN" sz="2400" b="1" dirty="0">
              <a:latin typeface="仿宋" panose="02010609060101010101" pitchFamily="49" charset="-122"/>
              <a:ea typeface="仿宋" panose="02010609060101010101" pitchFamily="49" charset="-122"/>
              <a:cs typeface="黑体" panose="02010609060101010101" pitchFamily="49" charset="-122"/>
            </a:endParaRPr>
          </a:p>
          <a:p>
            <a:pPr algn="just">
              <a:lnSpc>
                <a:spcPct val="125000"/>
              </a:lnSpc>
              <a:spcBef>
                <a:spcPts val="0"/>
              </a:spcBef>
              <a:spcAft>
                <a:spcPts val="0"/>
              </a:spcAft>
            </a:pPr>
            <a:r>
              <a:rPr lang="zh-CN" altLang="en-US" sz="2400" b="1" dirty="0" smtClean="0">
                <a:latin typeface="仿宋" panose="02010609060101010101" pitchFamily="49" charset="-122"/>
                <a:ea typeface="仿宋" panose="02010609060101010101" pitchFamily="49" charset="-122"/>
                <a:cs typeface="黑体" panose="02010609060101010101" pitchFamily="49" charset="-122"/>
              </a:rPr>
              <a:t>⑤</a:t>
            </a:r>
            <a:r>
              <a:rPr lang="zh-CN" sz="2400" b="1" dirty="0" smtClean="0">
                <a:latin typeface="仿宋" panose="02010609060101010101" pitchFamily="49" charset="-122"/>
                <a:ea typeface="仿宋" panose="02010609060101010101" pitchFamily="49" charset="-122"/>
                <a:cs typeface="黑体" panose="02010609060101010101" pitchFamily="49" charset="-122"/>
              </a:rPr>
              <a:t>制定</a:t>
            </a:r>
            <a:r>
              <a:rPr lang="zh-CN" sz="2400" b="1" dirty="0">
                <a:latin typeface="仿宋" panose="02010609060101010101" pitchFamily="49" charset="-122"/>
                <a:ea typeface="仿宋" panose="02010609060101010101" pitchFamily="49" charset="-122"/>
                <a:cs typeface="黑体" panose="02010609060101010101" pitchFamily="49" charset="-122"/>
              </a:rPr>
              <a:t>了世界上第一部</a:t>
            </a:r>
            <a:r>
              <a:rPr lang="zh-CN" sz="2400" b="1" dirty="0" smtClean="0">
                <a:latin typeface="仿宋" panose="02010609060101010101" pitchFamily="49" charset="-122"/>
                <a:ea typeface="仿宋" panose="02010609060101010101" pitchFamily="49" charset="-122"/>
                <a:cs typeface="黑体" panose="02010609060101010101" pitchFamily="49" charset="-122"/>
              </a:rPr>
              <a:t>太阳历</a:t>
            </a:r>
            <a:r>
              <a:rPr lang="zh-CN" altLang="en-US" sz="2400" b="1" dirty="0" smtClean="0">
                <a:latin typeface="仿宋" panose="02010609060101010101" pitchFamily="49" charset="-122"/>
                <a:ea typeface="仿宋" panose="02010609060101010101" pitchFamily="49" charset="-122"/>
                <a:cs typeface="黑体" panose="02010609060101010101" pitchFamily="49" charset="-122"/>
              </a:rPr>
              <a:t>；</a:t>
            </a:r>
            <a:endParaRPr lang="zh-CN" sz="2400" b="1" dirty="0">
              <a:latin typeface="仿宋" panose="02010609060101010101" pitchFamily="49" charset="-122"/>
              <a:ea typeface="仿宋" panose="02010609060101010101" pitchFamily="49" charset="-122"/>
              <a:cs typeface="黑体" panose="02010609060101010101" pitchFamily="49" charset="-122"/>
            </a:endParaRPr>
          </a:p>
          <a:p>
            <a:pPr algn="just">
              <a:lnSpc>
                <a:spcPct val="125000"/>
              </a:lnSpc>
              <a:spcBef>
                <a:spcPts val="0"/>
              </a:spcBef>
              <a:spcAft>
                <a:spcPts val="0"/>
              </a:spcAft>
            </a:pPr>
            <a:r>
              <a:rPr lang="zh-CN" altLang="en-US" sz="2400" b="1" dirty="0" smtClean="0">
                <a:latin typeface="仿宋" panose="02010609060101010101" pitchFamily="49" charset="-122"/>
                <a:ea typeface="仿宋" panose="02010609060101010101" pitchFamily="49" charset="-122"/>
                <a:cs typeface="黑体" panose="02010609060101010101" pitchFamily="49" charset="-122"/>
              </a:rPr>
              <a:t>⑥</a:t>
            </a:r>
            <a:r>
              <a:rPr lang="zh-CN" sz="2400" b="1" dirty="0" smtClean="0">
                <a:latin typeface="仿宋" panose="02010609060101010101" pitchFamily="49" charset="-122"/>
                <a:ea typeface="仿宋" panose="02010609060101010101" pitchFamily="49" charset="-122"/>
                <a:cs typeface="黑体" panose="02010609060101010101" pitchFamily="49" charset="-122"/>
              </a:rPr>
              <a:t>金字塔</a:t>
            </a:r>
            <a:r>
              <a:rPr lang="zh-CN" altLang="en-US" sz="2400" b="1" dirty="0" smtClean="0">
                <a:latin typeface="仿宋" panose="02010609060101010101" pitchFamily="49" charset="-122"/>
                <a:ea typeface="仿宋" panose="02010609060101010101" pitchFamily="49" charset="-122"/>
                <a:cs typeface="黑体" panose="02010609060101010101" pitchFamily="49" charset="-122"/>
              </a:rPr>
              <a:t>；</a:t>
            </a:r>
            <a:endParaRPr lang="zh-CN" sz="2400" b="1" dirty="0">
              <a:latin typeface="仿宋" panose="02010609060101010101" pitchFamily="49" charset="-122"/>
              <a:ea typeface="仿宋" panose="02010609060101010101" pitchFamily="49" charset="-122"/>
              <a:cs typeface="黑体" panose="02010609060101010101" pitchFamily="49" charset="-122"/>
            </a:endParaRPr>
          </a:p>
          <a:p>
            <a:pPr algn="just">
              <a:lnSpc>
                <a:spcPct val="125000"/>
              </a:lnSpc>
              <a:spcBef>
                <a:spcPts val="0"/>
              </a:spcBef>
              <a:spcAft>
                <a:spcPts val="0"/>
              </a:spcAft>
            </a:pPr>
            <a:r>
              <a:rPr lang="zh-CN" altLang="en-US" sz="2400" b="1" dirty="0" smtClean="0">
                <a:latin typeface="仿宋" panose="02010609060101010101" pitchFamily="49" charset="-122"/>
                <a:ea typeface="仿宋" panose="02010609060101010101" pitchFamily="49" charset="-122"/>
                <a:cs typeface="黑体" panose="02010609060101010101" pitchFamily="49" charset="-122"/>
              </a:rPr>
              <a:t>⑦</a:t>
            </a:r>
            <a:r>
              <a:rPr lang="zh-CN" sz="2400" b="1" dirty="0" smtClean="0">
                <a:latin typeface="仿宋" panose="02010609060101010101" pitchFamily="49" charset="-122"/>
                <a:ea typeface="仿宋" panose="02010609060101010101" pitchFamily="49" charset="-122"/>
                <a:cs typeface="黑体" panose="02010609060101010101" pitchFamily="49" charset="-122"/>
              </a:rPr>
              <a:t>莎</a:t>
            </a:r>
            <a:r>
              <a:rPr lang="zh-CN" altLang="en-US" sz="2400" b="1" dirty="0" smtClean="0">
                <a:latin typeface="仿宋" panose="02010609060101010101" pitchFamily="49" charset="-122"/>
                <a:ea typeface="仿宋" panose="02010609060101010101" pitchFamily="49" charset="-122"/>
                <a:cs typeface="黑体" panose="02010609060101010101" pitchFamily="49" charset="-122"/>
              </a:rPr>
              <a:t>（</a:t>
            </a:r>
            <a:r>
              <a:rPr lang="en-US" altLang="zh-CN" sz="2400" b="1" dirty="0" smtClean="0">
                <a:latin typeface="仿宋" panose="02010609060101010101" pitchFamily="49" charset="-122"/>
                <a:ea typeface="仿宋" panose="02010609060101010101" pitchFamily="49" charset="-122"/>
              </a:rPr>
              <a:t> </a:t>
            </a:r>
            <a:r>
              <a:rPr lang="en-US" altLang="zh-CN" sz="2400" b="1" dirty="0" err="1" smtClean="0">
                <a:latin typeface="仿宋" panose="02010609060101010101" pitchFamily="49" charset="-122"/>
                <a:ea typeface="仿宋" panose="02010609060101010101" pitchFamily="49" charset="-122"/>
              </a:rPr>
              <a:t>suō</a:t>
            </a:r>
            <a:r>
              <a:rPr lang="en-US" altLang="zh-CN" sz="2400" b="1" dirty="0" smtClean="0">
                <a:latin typeface="仿宋" panose="02010609060101010101" pitchFamily="49" charset="-122"/>
                <a:ea typeface="仿宋" panose="02010609060101010101" pitchFamily="49" charset="-122"/>
              </a:rPr>
              <a:t> </a:t>
            </a:r>
            <a:r>
              <a:rPr lang="zh-CN" altLang="en-US" sz="2400" b="1" dirty="0" smtClean="0">
                <a:latin typeface="仿宋" panose="02010609060101010101" pitchFamily="49" charset="-122"/>
                <a:ea typeface="仿宋" panose="02010609060101010101" pitchFamily="49" charset="-122"/>
                <a:cs typeface="黑体" panose="02010609060101010101" pitchFamily="49" charset="-122"/>
              </a:rPr>
              <a:t>）</a:t>
            </a:r>
            <a:r>
              <a:rPr lang="zh-CN" sz="2400" b="1" dirty="0" smtClean="0">
                <a:latin typeface="仿宋" panose="02010609060101010101" pitchFamily="49" charset="-122"/>
                <a:ea typeface="仿宋" panose="02010609060101010101" pitchFamily="49" charset="-122"/>
                <a:cs typeface="黑体" panose="02010609060101010101" pitchFamily="49" charset="-122"/>
              </a:rPr>
              <a:t>草</a:t>
            </a:r>
            <a:r>
              <a:rPr lang="zh-CN" altLang="en-US" sz="2400" b="1" dirty="0" smtClean="0">
                <a:latin typeface="仿宋" panose="02010609060101010101" pitchFamily="49" charset="-122"/>
                <a:ea typeface="仿宋" panose="02010609060101010101" pitchFamily="49" charset="-122"/>
                <a:cs typeface="黑体" panose="02010609060101010101" pitchFamily="49" charset="-122"/>
              </a:rPr>
              <a:t>纸。</a:t>
            </a:r>
            <a:endParaRPr lang="zh-CN" sz="2400" b="1" dirty="0">
              <a:latin typeface="仿宋" panose="02010609060101010101" pitchFamily="49" charset="-122"/>
              <a:ea typeface="仿宋" panose="02010609060101010101" pitchFamily="49" charset="-122"/>
              <a:cs typeface="黑体" panose="02010609060101010101" pitchFamily="49" charset="-122"/>
            </a:endParaRPr>
          </a:p>
        </p:txBody>
      </p:sp>
      <p:pic>
        <p:nvPicPr>
          <p:cNvPr id="2" name="图片 1" descr="C:/Users/ADMINI~1/AppData/Local/Temp/kaimatting_20200103184307/output_20200103184329..pngoutput_20200103184329."/>
          <p:cNvPicPr>
            <a:picLocks noChangeAspect="1"/>
          </p:cNvPicPr>
          <p:nvPr/>
        </p:nvPicPr>
        <p:blipFill>
          <a:blip r:embed="rId4" cstate="print"/>
          <a:stretch>
            <a:fillRect/>
          </a:stretch>
        </p:blipFill>
        <p:spPr>
          <a:xfrm>
            <a:off x="5671661" y="2636912"/>
            <a:ext cx="3472339" cy="3168352"/>
          </a:xfrm>
          <a:prstGeom prst="rect">
            <a:avLst/>
          </a:prstGeom>
          <a:effectLst>
            <a:outerShdw blurRad="50800" dist="38100" dir="2700000" algn="tl" rotWithShape="0">
              <a:prstClr val="black">
                <a:alpha val="40000"/>
              </a:prstClr>
            </a:outerShdw>
          </a:effectLst>
        </p:spPr>
      </p:pic>
      <p:sp>
        <p:nvSpPr>
          <p:cNvPr id="10" name="文本框 9"/>
          <p:cNvSpPr txBox="1"/>
          <p:nvPr/>
        </p:nvSpPr>
        <p:spPr>
          <a:xfrm>
            <a:off x="5652120" y="5842337"/>
            <a:ext cx="3491880" cy="1015663"/>
          </a:xfrm>
          <a:prstGeom prst="rect">
            <a:avLst/>
          </a:prstGeom>
          <a:noFill/>
        </p:spPr>
        <p:txBody>
          <a:bodyPr wrap="square" rtlCol="0" anchor="t">
            <a:spAutoFit/>
          </a:bodyPr>
          <a:lstStyle/>
          <a:p>
            <a:r>
              <a:rPr lang="zh-CN" sz="2000" dirty="0">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000" dirty="0">
                <a:latin typeface="+mn-ea"/>
                <a:cs typeface="楷体" panose="02010609060101010101" pitchFamily="49" charset="-122"/>
              </a:rPr>
              <a:t>《亡灵书》残片</a:t>
            </a:r>
            <a:r>
              <a:rPr lang="zh-CN" altLang="en-US" sz="2000" dirty="0">
                <a:latin typeface="楷体" panose="02010609060101010101" pitchFamily="49" charset="-122"/>
                <a:ea typeface="楷体" panose="02010609060101010101" pitchFamily="49" charset="-122"/>
                <a:cs typeface="楷体" panose="02010609060101010101" pitchFamily="49" charset="-122"/>
              </a:rPr>
              <a:t>  </a:t>
            </a:r>
          </a:p>
          <a:p>
            <a:r>
              <a:rPr lang="zh-CN" altLang="en-US" sz="2000" dirty="0">
                <a:latin typeface="楷体" panose="02010609060101010101" pitchFamily="49" charset="-122"/>
                <a:ea typeface="楷体" panose="02010609060101010101" pitchFamily="49" charset="-122"/>
                <a:cs typeface="楷体" panose="02010609060101010101" pitchFamily="49" charset="-122"/>
              </a:rPr>
              <a:t>莎草纸质，有31行用黑色墨汁书写的祭司体象形文字</a:t>
            </a:r>
            <a:endParaRPr lang="en-US" altLang="zh-CN" sz="2000" dirty="0">
              <a:latin typeface="楷体" panose="02010609060101010101" pitchFamily="49" charset="-122"/>
              <a:ea typeface="楷体" panose="02010609060101010101" pitchFamily="49" charset="-122"/>
              <a:cs typeface="楷体" panose="02010609060101010101" pitchFamily="49" charset="-122"/>
            </a:endParaRPr>
          </a:p>
        </p:txBody>
      </p:sp>
      <p:grpSp>
        <p:nvGrpSpPr>
          <p:cNvPr id="9" name="组合 8"/>
          <p:cNvGrpSpPr/>
          <p:nvPr/>
        </p:nvGrpSpPr>
        <p:grpSpPr>
          <a:xfrm>
            <a:off x="5796136" y="0"/>
            <a:ext cx="3347864" cy="2665077"/>
            <a:chOff x="9627" y="6697"/>
            <a:chExt cx="4711" cy="4417"/>
          </a:xfrm>
        </p:grpSpPr>
        <p:pic>
          <p:nvPicPr>
            <p:cNvPr id="11" name="图片 10"/>
            <p:cNvPicPr>
              <a:picLocks noChangeAspect="1"/>
            </p:cNvPicPr>
            <p:nvPr/>
          </p:nvPicPr>
          <p:blipFill>
            <a:blip r:embed="rId5" cstate="print"/>
            <a:stretch>
              <a:fillRect/>
            </a:stretch>
          </p:blipFill>
          <p:spPr>
            <a:xfrm>
              <a:off x="9627" y="6697"/>
              <a:ext cx="4711" cy="3493"/>
            </a:xfrm>
            <a:prstGeom prst="rect">
              <a:avLst/>
            </a:prstGeom>
          </p:spPr>
        </p:pic>
        <p:sp>
          <p:nvSpPr>
            <p:cNvPr id="12" name="文本框 10"/>
            <p:cNvSpPr txBox="1"/>
            <p:nvPr/>
          </p:nvSpPr>
          <p:spPr>
            <a:xfrm>
              <a:off x="10011" y="10351"/>
              <a:ext cx="3861" cy="763"/>
            </a:xfrm>
            <a:prstGeom prst="rect">
              <a:avLst/>
            </a:prstGeom>
            <a:noFill/>
            <a:ln w="9525">
              <a:noFill/>
            </a:ln>
          </p:spPr>
          <p:txBody>
            <a:bodyPr wrap="square" anchor="t">
              <a:spAutoFit/>
            </a:bodyPr>
            <a:lstStyle/>
            <a:p>
              <a:pPr>
                <a:spcBef>
                  <a:spcPct val="50000"/>
                </a:spcBef>
              </a:pPr>
              <a:r>
                <a:rPr lang="zh-CN" altLang="en-US" sz="2400" b="1" dirty="0">
                  <a:latin typeface="仿宋" panose="02010609060101010101" pitchFamily="49" charset="-122"/>
                  <a:ea typeface="仿宋" panose="02010609060101010101" pitchFamily="49" charset="-122"/>
                  <a:cs typeface="华文行楷" panose="02010800040101010101" charset="-122"/>
                </a:rPr>
                <a:t>埃及象形文字</a:t>
              </a:r>
            </a:p>
          </p:txBody>
        </p:sp>
      </p:grpSp>
      <p:sp>
        <p:nvSpPr>
          <p:cNvPr id="13" name="文本框 3"/>
          <p:cNvSpPr txBox="1"/>
          <p:nvPr/>
        </p:nvSpPr>
        <p:spPr>
          <a:xfrm>
            <a:off x="0" y="0"/>
            <a:ext cx="5508104" cy="584775"/>
          </a:xfrm>
          <a:prstGeom prst="rect">
            <a:avLst/>
          </a:prstGeom>
          <a:solidFill>
            <a:srgbClr val="FFFF00"/>
          </a:solidFill>
        </p:spPr>
        <p:txBody>
          <a:bodyPr wrap="square" rtlCol="0">
            <a:spAutoFit/>
          </a:bodyPr>
          <a:lstStyle/>
          <a:p>
            <a:r>
              <a:rPr lang="zh-CN" altLang="en-US" sz="3200" b="1" dirty="0">
                <a:latin typeface="黑体" panose="02010609060101010101" pitchFamily="49" charset="-122"/>
                <a:ea typeface="黑体" panose="02010609060101010101" pitchFamily="49" charset="-122"/>
              </a:rPr>
              <a:t>二</a:t>
            </a:r>
            <a:r>
              <a:rPr lang="zh-CN" altLang="en-US" sz="3200" b="1" dirty="0" smtClean="0">
                <a:latin typeface="黑体" panose="02010609060101010101" pitchFamily="49" charset="-122"/>
                <a:ea typeface="黑体" panose="02010609060101010101" pitchFamily="49" charset="-122"/>
              </a:rPr>
              <a:t>、古代文明的多元特点</a:t>
            </a:r>
            <a:endParaRPr lang="zh-CN" altLang="en-US" sz="3200" b="1" dirty="0">
              <a:latin typeface="黑体" panose="02010609060101010101" pitchFamily="49" charset="-122"/>
              <a:ea typeface="黑体" panose="02010609060101010101" pitchFamily="49" charset="-122"/>
            </a:endParaRPr>
          </a:p>
        </p:txBody>
      </p:sp>
      <p:sp>
        <p:nvSpPr>
          <p:cNvPr id="14" name="文本框 4"/>
          <p:cNvSpPr txBox="1"/>
          <p:nvPr/>
        </p:nvSpPr>
        <p:spPr>
          <a:xfrm>
            <a:off x="1" y="620688"/>
            <a:ext cx="4427984" cy="583565"/>
          </a:xfrm>
          <a:prstGeom prst="rect">
            <a:avLst/>
          </a:prstGeom>
          <a:noFill/>
        </p:spPr>
        <p:txBody>
          <a:bodyPr vert="horz" wrap="square" rtlCol="0">
            <a:spAutoFit/>
          </a:bodyPr>
          <a:lstStyle/>
          <a:p>
            <a:r>
              <a:rPr lang="en-US" altLang="zh-CN" sz="3200" b="1" dirty="0">
                <a:latin typeface="黑体" panose="02010609060101010101" pitchFamily="49" charset="-122"/>
                <a:ea typeface="黑体" panose="02010609060101010101" pitchFamily="49" charset="-122"/>
                <a:cs typeface="仿宋" panose="02010609060101010101" pitchFamily="49" charset="-122"/>
              </a:rPr>
              <a:t>2</a:t>
            </a:r>
            <a:r>
              <a:rPr lang="zh-CN" altLang="en-US" sz="3200" b="1" dirty="0" smtClean="0">
                <a:latin typeface="黑体" panose="02010609060101010101" pitchFamily="49" charset="-122"/>
                <a:ea typeface="黑体" panose="02010609060101010101" pitchFamily="49" charset="-122"/>
                <a:cs typeface="仿宋" panose="02010609060101010101" pitchFamily="49" charset="-122"/>
              </a:rPr>
              <a:t>、古</a:t>
            </a:r>
            <a:r>
              <a:rPr lang="zh-CN" altLang="en-US" sz="3200" b="1" dirty="0">
                <a:latin typeface="黑体" panose="02010609060101010101" pitchFamily="49" charset="-122"/>
                <a:ea typeface="黑体" panose="02010609060101010101" pitchFamily="49" charset="-122"/>
                <a:cs typeface="仿宋" panose="02010609060101010101" pitchFamily="49" charset="-122"/>
              </a:rPr>
              <a:t>埃及文明</a:t>
            </a:r>
          </a:p>
        </p:txBody>
      </p:sp>
      <p:sp>
        <p:nvSpPr>
          <p:cNvPr id="15" name="矩形 14"/>
          <p:cNvSpPr/>
          <p:nvPr/>
        </p:nvSpPr>
        <p:spPr>
          <a:xfrm>
            <a:off x="179512" y="1196752"/>
            <a:ext cx="1296144" cy="523220"/>
          </a:xfrm>
          <a:prstGeom prst="rect">
            <a:avLst/>
          </a:prstGeom>
        </p:spPr>
        <p:txBody>
          <a:bodyPr wrap="square">
            <a:spAutoFit/>
          </a:bodyPr>
          <a:lstStyle/>
          <a:p>
            <a:r>
              <a:rPr lang="zh-CN" altLang="en-US" sz="2800" b="1" dirty="0" smtClean="0">
                <a:latin typeface="黑体" panose="02010609060101010101" pitchFamily="49" charset="-122"/>
                <a:ea typeface="黑体" panose="02010609060101010101" pitchFamily="49" charset="-122"/>
                <a:sym typeface="+mn-ea"/>
              </a:rPr>
              <a:t>成就：</a:t>
            </a:r>
          </a:p>
        </p:txBody>
      </p:sp>
      <p:pic>
        <p:nvPicPr>
          <p:cNvPr id="89090" name="Picture 2" descr="https://timgsa.baidu.com/timg?image&amp;quality=80&amp;size=b9999_10000&amp;sec=1581235719401&amp;di=3b8ccec657bfea165f67c0c24ad6b651&amp;imgtype=0&amp;src=http%3A%2F%2Fi0.hdslb.com%2Fbfs%2Farticle%2F57e97f0b8c8c6f44ced8ae73ee285b24c46edc04.jpg"/>
          <p:cNvPicPr>
            <a:picLocks noChangeAspect="1" noChangeArrowheads="1"/>
          </p:cNvPicPr>
          <p:nvPr/>
        </p:nvPicPr>
        <p:blipFill>
          <a:blip r:embed="rId6" cstate="print"/>
          <a:srcRect/>
          <a:stretch>
            <a:fillRect/>
          </a:stretch>
        </p:blipFill>
        <p:spPr bwMode="auto">
          <a:xfrm>
            <a:off x="251520" y="4077072"/>
            <a:ext cx="4752528" cy="2376264"/>
          </a:xfrm>
          <a:prstGeom prst="rect">
            <a:avLst/>
          </a:prstGeom>
          <a:noFill/>
        </p:spPr>
      </p:pic>
      <p:sp>
        <p:nvSpPr>
          <p:cNvPr id="16" name="文本框 10"/>
          <p:cNvSpPr txBox="1"/>
          <p:nvPr/>
        </p:nvSpPr>
        <p:spPr>
          <a:xfrm>
            <a:off x="1475656" y="6397630"/>
            <a:ext cx="2170184" cy="460370"/>
          </a:xfrm>
          <a:prstGeom prst="rect">
            <a:avLst/>
          </a:prstGeom>
          <a:noFill/>
          <a:ln w="9525">
            <a:noFill/>
          </a:ln>
        </p:spPr>
        <p:txBody>
          <a:bodyPr wrap="square" anchor="t">
            <a:spAutoFit/>
          </a:bodyPr>
          <a:lstStyle/>
          <a:p>
            <a:pPr>
              <a:spcBef>
                <a:spcPct val="50000"/>
              </a:spcBef>
            </a:pPr>
            <a:r>
              <a:rPr lang="zh-CN" altLang="en-US" sz="2400" b="1" dirty="0" smtClean="0">
                <a:latin typeface="仿宋" panose="02010609060101010101" pitchFamily="49" charset="-122"/>
                <a:ea typeface="仿宋" panose="02010609060101010101" pitchFamily="49" charset="-122"/>
                <a:cs typeface="华文行楷" panose="02010800040101010101" charset="-122"/>
              </a:rPr>
              <a:t>金字塔</a:t>
            </a:r>
            <a:endParaRPr lang="zh-CN" altLang="en-US" sz="2400" b="1" dirty="0">
              <a:latin typeface="仿宋" panose="02010609060101010101" pitchFamily="49" charset="-122"/>
              <a:ea typeface="仿宋" panose="02010609060101010101" pitchFamily="49" charset="-122"/>
              <a:cs typeface="华文行楷" panose="02010800040101010101"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custDataLst>
              <p:tags r:id="rId1"/>
            </p:custDataLst>
          </p:nvPr>
        </p:nvGraphicFramePr>
        <p:xfrm>
          <a:off x="107505" y="188640"/>
          <a:ext cx="8928991" cy="6552728"/>
        </p:xfrm>
        <a:graphic>
          <a:graphicData uri="http://schemas.openxmlformats.org/drawingml/2006/table">
            <a:tbl>
              <a:tblPr firstRow="1" bandRow="1">
                <a:tableStyleId>{5C22544A-7EE6-4342-B048-85BDC9FD1C3A}</a:tableStyleId>
              </a:tblPr>
              <a:tblGrid>
                <a:gridCol w="863080"/>
                <a:gridCol w="1476672"/>
                <a:gridCol w="1872208"/>
                <a:gridCol w="2016224"/>
                <a:gridCol w="2700807"/>
              </a:tblGrid>
              <a:tr h="360040">
                <a:tc rowSpan="2">
                  <a:txBody>
                    <a:bodyPr/>
                    <a:lstStyle/>
                    <a:p>
                      <a:endParaRPr lang="zh-CN" altLang="en-US" sz="2400"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r>
                        <a:rPr lang="zh-CN" altLang="en-US" sz="2400" dirty="0" smtClean="0">
                          <a:solidFill>
                            <a:sysClr val="windowText" lastClr="000000"/>
                          </a:solidFill>
                          <a:latin typeface="黑体" panose="02010609060101010101" pitchFamily="49" charset="-122"/>
                          <a:ea typeface="黑体" panose="02010609060101010101" pitchFamily="49" charset="-122"/>
                        </a:rPr>
                        <a:t>地理环境</a:t>
                      </a:r>
                      <a:endParaRPr lang="zh-CN" altLang="en-US" sz="2400"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r>
                        <a:rPr lang="zh-CN" altLang="en-US" sz="2400" dirty="0" smtClean="0">
                          <a:solidFill>
                            <a:sysClr val="windowText" lastClr="000000"/>
                          </a:solidFill>
                          <a:latin typeface="黑体" panose="02010609060101010101" pitchFamily="49" charset="-122"/>
                          <a:ea typeface="黑体" panose="02010609060101010101" pitchFamily="49" charset="-122"/>
                        </a:rPr>
                        <a:t> 产生发展</a:t>
                      </a:r>
                      <a:endParaRPr lang="zh-CN" altLang="en-US" sz="2400"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US" altLang="zh-CN" sz="2400" dirty="0" smtClean="0">
                          <a:solidFill>
                            <a:sysClr val="windowText" lastClr="000000"/>
                          </a:solidFill>
                          <a:latin typeface="黑体" panose="02010609060101010101" pitchFamily="49" charset="-122"/>
                          <a:ea typeface="黑体" panose="02010609060101010101" pitchFamily="49" charset="-122"/>
                        </a:rPr>
                        <a:t>          </a:t>
                      </a:r>
                      <a:r>
                        <a:rPr lang="zh-CN" altLang="en-US" sz="2400" dirty="0" smtClean="0">
                          <a:solidFill>
                            <a:sysClr val="windowText" lastClr="000000"/>
                          </a:solidFill>
                          <a:latin typeface="黑体" panose="02010609060101010101" pitchFamily="49" charset="-122"/>
                          <a:ea typeface="黑体" panose="02010609060101010101" pitchFamily="49" charset="-122"/>
                        </a:rPr>
                        <a:t>成就</a:t>
                      </a:r>
                      <a:endParaRPr lang="zh-CN" altLang="en-US" sz="2400"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CN"/>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06896">
                <a:tc vMerge="1">
                  <a:txBody>
                    <a:bodyPr/>
                    <a:lstStyle/>
                    <a:p>
                      <a:endParaRPr lang="zh-CN"/>
                    </a:p>
                  </a:txBody>
                  <a:tcPr/>
                </a:tc>
                <a:tc vMerge="1">
                  <a:txBody>
                    <a:bodyPr/>
                    <a:lstStyle/>
                    <a:p>
                      <a:endParaRPr lang="zh-CN"/>
                    </a:p>
                  </a:txBody>
                  <a:tcPr/>
                </a:tc>
                <a:tc vMerge="1">
                  <a:txBody>
                    <a:bodyPr/>
                    <a:lstStyle/>
                    <a:p>
                      <a:endParaRPr lang="zh-CN"/>
                    </a:p>
                  </a:txBody>
                  <a:tcPr/>
                </a:tc>
                <a:tc>
                  <a:txBody>
                    <a:bodyPr/>
                    <a:lstStyle/>
                    <a:p>
                      <a:r>
                        <a:rPr lang="zh-CN" altLang="en-US" sz="2400" b="1" dirty="0" smtClean="0">
                          <a:solidFill>
                            <a:sysClr val="windowText" lastClr="000000"/>
                          </a:solidFill>
                          <a:latin typeface="黑体" panose="02010609060101010101" pitchFamily="49" charset="-122"/>
                          <a:ea typeface="黑体" panose="02010609060101010101" pitchFamily="49" charset="-122"/>
                        </a:rPr>
                        <a:t>   政治</a:t>
                      </a:r>
                      <a:endParaRPr lang="zh-CN" altLang="en-US" sz="2400" b="1"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400" b="1" dirty="0" smtClean="0">
                          <a:solidFill>
                            <a:sysClr val="windowText" lastClr="000000"/>
                          </a:solidFill>
                          <a:latin typeface="黑体" panose="02010609060101010101" pitchFamily="49" charset="-122"/>
                          <a:ea typeface="黑体" panose="02010609060101010101" pitchFamily="49" charset="-122"/>
                        </a:rPr>
                        <a:t>    文化</a:t>
                      </a:r>
                      <a:endParaRPr lang="zh-CN" altLang="en-US" sz="2400" b="1"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317848">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solidFill>
                            <a:sysClr val="windowText" lastClr="000000"/>
                          </a:solidFill>
                          <a:latin typeface="黑体" panose="02010609060101010101" pitchFamily="49" charset="-122"/>
                          <a:ea typeface="黑体" panose="02010609060101010101" pitchFamily="49" charset="-122"/>
                        </a:rPr>
                        <a:t>两河流域的文明</a:t>
                      </a: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728192">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latin typeface="黑体" panose="02010609060101010101" pitchFamily="49" charset="-122"/>
                          <a:ea typeface="黑体" panose="02010609060101010101" pitchFamily="49" charset="-122"/>
                          <a:cs typeface="仿宋" panose="02010609060101010101" pitchFamily="49" charset="-122"/>
                        </a:rPr>
                        <a:t>古埃及文明</a:t>
                      </a:r>
                    </a:p>
                    <a:p>
                      <a:endParaRPr lang="zh-CN" altLang="en-US" b="1"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152128">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latin typeface="黑体" panose="02010609060101010101" pitchFamily="49" charset="-122"/>
                          <a:ea typeface="黑体" panose="02010609060101010101" pitchFamily="49" charset="-122"/>
                          <a:cs typeface="仿宋" panose="02010609060101010101" pitchFamily="49" charset="-122"/>
                        </a:rPr>
                        <a:t>古印度文明</a:t>
                      </a:r>
                      <a:endParaRPr lang="zh-CN" altLang="en-US" b="1" dirty="0" smtClean="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440160">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latin typeface="黑体" panose="02010609060101010101" pitchFamily="49" charset="-122"/>
                          <a:ea typeface="黑体" panose="02010609060101010101" pitchFamily="49" charset="-122"/>
                          <a:cs typeface="仿宋" panose="02010609060101010101" pitchFamily="49" charset="-122"/>
                        </a:rPr>
                        <a:t>古希腊文明</a:t>
                      </a:r>
                      <a:endParaRPr lang="zh-CN" altLang="en-US" b="1" dirty="0" smtClean="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5" name="TextBox 4"/>
          <p:cNvSpPr txBox="1"/>
          <p:nvPr/>
        </p:nvSpPr>
        <p:spPr>
          <a:xfrm>
            <a:off x="4283968" y="1196752"/>
            <a:ext cx="2016224" cy="1015663"/>
          </a:xfrm>
          <a:prstGeom prst="rect">
            <a:avLst/>
          </a:prstGeom>
          <a:noFill/>
        </p:spPr>
        <p:txBody>
          <a:bodyPr wrap="square" rtlCol="0">
            <a:spAutoFit/>
          </a:bodyPr>
          <a:lstStyle/>
          <a:p>
            <a:r>
              <a:rPr lang="zh-CN" altLang="en-US" sz="2000" b="1" dirty="0" smtClean="0"/>
              <a:t>①</a:t>
            </a:r>
            <a:r>
              <a:rPr lang="zh-CN" altLang="en-US" sz="2000" b="1" dirty="0" smtClean="0">
                <a:solidFill>
                  <a:schemeClr val="tx1"/>
                </a:solidFill>
              </a:rPr>
              <a:t>君主专制制度</a:t>
            </a:r>
            <a:endParaRPr lang="en-US" altLang="zh-CN" sz="2000" b="1" dirty="0" smtClean="0">
              <a:solidFill>
                <a:schemeClr val="tx1"/>
              </a:solidFill>
            </a:endParaRPr>
          </a:p>
          <a:p>
            <a:r>
              <a:rPr lang="zh-CN" altLang="en-US" sz="2000" b="1" dirty="0" smtClean="0"/>
              <a:t>②</a:t>
            </a:r>
            <a:r>
              <a:rPr lang="en-US" altLang="zh-CN" sz="2000" b="1" dirty="0" smtClean="0">
                <a:solidFill>
                  <a:schemeClr val="tx1"/>
                </a:solidFill>
              </a:rPr>
              <a:t>《</a:t>
            </a:r>
            <a:r>
              <a:rPr lang="zh-CN" altLang="en-US" sz="2000" b="1" dirty="0" smtClean="0">
                <a:solidFill>
                  <a:schemeClr val="tx1"/>
                </a:solidFill>
              </a:rPr>
              <a:t>汉谟拉比法典</a:t>
            </a:r>
            <a:r>
              <a:rPr lang="en-US" altLang="zh-CN" sz="2000" b="1" dirty="0" smtClean="0">
                <a:solidFill>
                  <a:schemeClr val="tx1"/>
                </a:solidFill>
              </a:rPr>
              <a:t>》</a:t>
            </a:r>
            <a:endParaRPr lang="en-US" altLang="zh-CN" sz="2000" b="1" dirty="0" smtClean="0">
              <a:solidFill>
                <a:schemeClr val="tx1"/>
              </a:solidFill>
              <a:latin typeface="+mj-ea"/>
              <a:ea typeface="+mj-ea"/>
            </a:endParaRPr>
          </a:p>
        </p:txBody>
      </p:sp>
      <p:sp>
        <p:nvSpPr>
          <p:cNvPr id="19" name="TextBox 18"/>
          <p:cNvSpPr txBox="1"/>
          <p:nvPr/>
        </p:nvSpPr>
        <p:spPr>
          <a:xfrm>
            <a:off x="2411760" y="1196752"/>
            <a:ext cx="2160240" cy="1015663"/>
          </a:xfrm>
          <a:prstGeom prst="rect">
            <a:avLst/>
          </a:prstGeom>
          <a:noFill/>
        </p:spPr>
        <p:txBody>
          <a:bodyPr wrap="square" rtlCol="0">
            <a:spAutoFit/>
          </a:bodyPr>
          <a:lstStyle/>
          <a:p>
            <a:r>
              <a:rPr lang="zh-CN" altLang="en-US" sz="2000" b="1" dirty="0" smtClean="0"/>
              <a:t>前</a:t>
            </a:r>
            <a:r>
              <a:rPr lang="en-US" altLang="zh-CN" sz="2000" b="1" dirty="0" smtClean="0"/>
              <a:t>3500</a:t>
            </a:r>
            <a:r>
              <a:rPr lang="zh-CN" altLang="en-US" sz="2000" b="1" dirty="0" smtClean="0"/>
              <a:t>年左右：</a:t>
            </a:r>
            <a:endParaRPr lang="en-US" altLang="zh-CN" sz="2000" b="1" dirty="0" smtClean="0"/>
          </a:p>
          <a:p>
            <a:r>
              <a:rPr lang="zh-CN" altLang="en-US" sz="2000" b="1" dirty="0" smtClean="0"/>
              <a:t>约前</a:t>
            </a:r>
            <a:r>
              <a:rPr lang="en-US" altLang="zh-CN" sz="2000" b="1" dirty="0" smtClean="0"/>
              <a:t>2900</a:t>
            </a:r>
            <a:r>
              <a:rPr lang="zh-CN" altLang="en-US" sz="2000" b="1" dirty="0" smtClean="0"/>
              <a:t>年：</a:t>
            </a:r>
            <a:endParaRPr lang="en-US" altLang="zh-CN" sz="2000" b="1" dirty="0" smtClean="0"/>
          </a:p>
          <a:p>
            <a:r>
              <a:rPr lang="zh-CN" altLang="en-US" sz="2000" b="1" dirty="0" smtClean="0"/>
              <a:t>前</a:t>
            </a:r>
            <a:r>
              <a:rPr lang="en-US" altLang="zh-CN" sz="2000" b="1" dirty="0" smtClean="0"/>
              <a:t>18</a:t>
            </a:r>
            <a:r>
              <a:rPr lang="zh-CN" altLang="en-US" sz="2000" b="1" dirty="0" smtClean="0"/>
              <a:t>世纪：</a:t>
            </a:r>
            <a:endParaRPr lang="zh-CN" altLang="en-US" sz="2000" b="1" dirty="0"/>
          </a:p>
        </p:txBody>
      </p:sp>
      <p:sp>
        <p:nvSpPr>
          <p:cNvPr id="21" name="TextBox 20"/>
          <p:cNvSpPr txBox="1"/>
          <p:nvPr/>
        </p:nvSpPr>
        <p:spPr>
          <a:xfrm>
            <a:off x="899592" y="1052736"/>
            <a:ext cx="1656184" cy="1323439"/>
          </a:xfrm>
          <a:prstGeom prst="rect">
            <a:avLst/>
          </a:prstGeom>
          <a:noFill/>
        </p:spPr>
        <p:txBody>
          <a:bodyPr wrap="square" rtlCol="0">
            <a:spAutoFit/>
          </a:bodyPr>
          <a:lstStyle/>
          <a:p>
            <a:r>
              <a:rPr lang="zh-CN" altLang="en-US" sz="2000" b="1" dirty="0" smtClean="0">
                <a:latin typeface="+mn-ea"/>
              </a:rPr>
              <a:t>幼发拉底河底格里斯河提供充足的水源</a:t>
            </a:r>
            <a:endParaRPr lang="en-US" altLang="zh-CN" sz="2000" b="1" dirty="0" smtClean="0">
              <a:latin typeface="+mn-ea"/>
            </a:endParaRPr>
          </a:p>
        </p:txBody>
      </p:sp>
      <p:sp>
        <p:nvSpPr>
          <p:cNvPr id="23" name="TextBox 22"/>
          <p:cNvSpPr txBox="1"/>
          <p:nvPr/>
        </p:nvSpPr>
        <p:spPr>
          <a:xfrm>
            <a:off x="6372200" y="1124744"/>
            <a:ext cx="2520280" cy="1323439"/>
          </a:xfrm>
          <a:prstGeom prst="rect">
            <a:avLst/>
          </a:prstGeom>
          <a:noFill/>
        </p:spPr>
        <p:txBody>
          <a:bodyPr wrap="square" rtlCol="0">
            <a:spAutoFit/>
          </a:bodyPr>
          <a:lstStyle/>
          <a:p>
            <a:r>
              <a:rPr lang="zh-CN" altLang="en-US" sz="2000" b="1" dirty="0" smtClean="0">
                <a:latin typeface="+mn-ea"/>
              </a:rPr>
              <a:t>①楔形文字</a:t>
            </a:r>
            <a:endParaRPr lang="en-US" altLang="zh-CN" sz="2000" b="1" dirty="0" smtClean="0">
              <a:latin typeface="+mn-ea"/>
            </a:endParaRPr>
          </a:p>
          <a:p>
            <a:r>
              <a:rPr lang="zh-CN" altLang="en-US" sz="2000" b="1" dirty="0" smtClean="0">
                <a:latin typeface="+mn-ea"/>
              </a:rPr>
              <a:t>②</a:t>
            </a:r>
            <a:r>
              <a:rPr lang="en-US" altLang="zh-CN" sz="2000" b="1" dirty="0" smtClean="0">
                <a:latin typeface="+mn-ea"/>
              </a:rPr>
              <a:t>《</a:t>
            </a:r>
            <a:r>
              <a:rPr lang="zh-CN" altLang="en-US" sz="2000" b="1" dirty="0" smtClean="0">
                <a:latin typeface="+mn-ea"/>
              </a:rPr>
              <a:t>吉尔伽美什</a:t>
            </a:r>
            <a:r>
              <a:rPr lang="en-US" altLang="zh-CN" sz="2000" b="1" dirty="0" smtClean="0">
                <a:latin typeface="+mn-ea"/>
              </a:rPr>
              <a:t>》</a:t>
            </a:r>
          </a:p>
          <a:p>
            <a:r>
              <a:rPr lang="en-US" altLang="zh-CN" sz="2000" b="1" dirty="0" smtClean="0">
                <a:latin typeface="+mn-ea"/>
              </a:rPr>
              <a:t>③</a:t>
            </a:r>
            <a:r>
              <a:rPr lang="zh-CN" altLang="en-US" sz="2000" b="1" dirty="0" smtClean="0">
                <a:latin typeface="+mn-ea"/>
              </a:rPr>
              <a:t>洪水方舟传说</a:t>
            </a:r>
            <a:endParaRPr lang="en-US" altLang="zh-CN" sz="2000" b="1" dirty="0" smtClean="0">
              <a:latin typeface="+mn-ea"/>
            </a:endParaRPr>
          </a:p>
          <a:p>
            <a:r>
              <a:rPr lang="zh-CN" altLang="en-US" sz="2000" b="1" dirty="0" smtClean="0">
                <a:latin typeface="+mn-ea"/>
              </a:rPr>
              <a:t>④</a:t>
            </a:r>
            <a:r>
              <a:rPr lang="en-US" altLang="zh-CN" sz="2000" b="1" dirty="0" smtClean="0">
                <a:latin typeface="+mn-ea"/>
              </a:rPr>
              <a:t>60</a:t>
            </a:r>
            <a:r>
              <a:rPr lang="zh-CN" altLang="en-US" sz="2000" b="1" dirty="0" smtClean="0">
                <a:latin typeface="+mn-ea"/>
              </a:rPr>
              <a:t>进位制</a:t>
            </a:r>
            <a:endParaRPr lang="en-US" altLang="zh-CN" sz="2000" b="1" dirty="0" smtClean="0">
              <a:latin typeface="+mn-ea"/>
            </a:endParaRPr>
          </a:p>
        </p:txBody>
      </p:sp>
      <p:sp>
        <p:nvSpPr>
          <p:cNvPr id="8" name="矩形 7"/>
          <p:cNvSpPr/>
          <p:nvPr/>
        </p:nvSpPr>
        <p:spPr>
          <a:xfrm>
            <a:off x="2483770" y="2780928"/>
            <a:ext cx="1814920" cy="646331"/>
          </a:xfrm>
          <a:prstGeom prst="rect">
            <a:avLst/>
          </a:prstGeom>
        </p:spPr>
        <p:txBody>
          <a:bodyPr wrap="none">
            <a:spAutoFit/>
          </a:bodyPr>
          <a:lstStyle/>
          <a:p>
            <a:pPr algn="ctr"/>
            <a:r>
              <a:rPr lang="zh-CN" altLang="en-US" b="1" dirty="0" smtClean="0"/>
              <a:t>前</a:t>
            </a:r>
            <a:r>
              <a:rPr lang="en-US" altLang="zh-CN" b="1" dirty="0" smtClean="0"/>
              <a:t>3500</a:t>
            </a:r>
            <a:r>
              <a:rPr lang="zh-CN" altLang="en-US" b="1" dirty="0" smtClean="0"/>
              <a:t>年左右：</a:t>
            </a:r>
            <a:endParaRPr lang="en-US" altLang="zh-CN" b="1" dirty="0" smtClean="0"/>
          </a:p>
          <a:p>
            <a:pPr algn="ctr"/>
            <a:r>
              <a:rPr lang="zh-CN" altLang="en-US" b="1" dirty="0" smtClean="0"/>
              <a:t>前</a:t>
            </a:r>
            <a:r>
              <a:rPr lang="en-US" altLang="zh-CN" b="1" dirty="0" smtClean="0"/>
              <a:t>3100</a:t>
            </a:r>
            <a:r>
              <a:rPr lang="zh-CN" altLang="en-US" b="1" dirty="0" smtClean="0"/>
              <a:t>年左右：</a:t>
            </a:r>
            <a:endParaRPr lang="zh-CN" altLang="en-US" b="1" dirty="0"/>
          </a:p>
        </p:txBody>
      </p:sp>
      <p:sp>
        <p:nvSpPr>
          <p:cNvPr id="9" name="矩形 8"/>
          <p:cNvSpPr/>
          <p:nvPr/>
        </p:nvSpPr>
        <p:spPr>
          <a:xfrm>
            <a:off x="4427984" y="2564904"/>
            <a:ext cx="1800200" cy="1200329"/>
          </a:xfrm>
          <a:prstGeom prst="rect">
            <a:avLst/>
          </a:prstGeom>
        </p:spPr>
        <p:txBody>
          <a:bodyPr wrap="square">
            <a:spAutoFit/>
          </a:bodyPr>
          <a:lstStyle/>
          <a:p>
            <a:r>
              <a:rPr lang="zh-CN" altLang="en-US" b="1" dirty="0" smtClean="0"/>
              <a:t>①法老具有至上的权威；</a:t>
            </a:r>
            <a:endParaRPr lang="en-US" altLang="zh-CN" b="1" dirty="0" smtClean="0"/>
          </a:p>
          <a:p>
            <a:r>
              <a:rPr lang="zh-CN" altLang="en-US" b="1" dirty="0" smtClean="0"/>
              <a:t>②建立比较完善的官僚系统。</a:t>
            </a:r>
          </a:p>
        </p:txBody>
      </p:sp>
      <p:sp>
        <p:nvSpPr>
          <p:cNvPr id="10" name="矩形 9"/>
          <p:cNvSpPr/>
          <p:nvPr/>
        </p:nvSpPr>
        <p:spPr>
          <a:xfrm>
            <a:off x="6300192" y="2420888"/>
            <a:ext cx="3168352" cy="1754326"/>
          </a:xfrm>
          <a:prstGeom prst="rect">
            <a:avLst/>
          </a:prstGeom>
        </p:spPr>
        <p:txBody>
          <a:bodyPr wrap="square">
            <a:spAutoFit/>
          </a:bodyPr>
          <a:lstStyle/>
          <a:p>
            <a:pPr algn="just">
              <a:spcBef>
                <a:spcPts val="0"/>
              </a:spcBef>
              <a:spcAft>
                <a:spcPts val="0"/>
              </a:spcAft>
            </a:pPr>
            <a:r>
              <a:rPr lang="zh-CN" altLang="en-US" b="1" dirty="0" smtClean="0">
                <a:latin typeface="+mn-ea"/>
                <a:cs typeface="黑体" panose="02010609060101010101" pitchFamily="49" charset="-122"/>
              </a:rPr>
              <a:t>①</a:t>
            </a:r>
            <a:r>
              <a:rPr lang="zh-CN" altLang="zh-CN" b="1" dirty="0" smtClean="0">
                <a:latin typeface="+mn-ea"/>
                <a:cs typeface="黑体" panose="02010609060101010101" pitchFamily="49" charset="-122"/>
              </a:rPr>
              <a:t>神话和文学故事</a:t>
            </a:r>
            <a:endParaRPr lang="en-US" altLang="zh-CN" b="1" dirty="0" smtClean="0">
              <a:latin typeface="+mn-ea"/>
              <a:cs typeface="黑体" panose="02010609060101010101" pitchFamily="49" charset="-122"/>
            </a:endParaRPr>
          </a:p>
          <a:p>
            <a:pPr algn="just">
              <a:spcBef>
                <a:spcPts val="0"/>
              </a:spcBef>
              <a:spcAft>
                <a:spcPts val="0"/>
              </a:spcAft>
            </a:pPr>
            <a:r>
              <a:rPr lang="zh-CN" altLang="en-US" b="1" dirty="0" smtClean="0">
                <a:latin typeface="+mn-ea"/>
                <a:cs typeface="黑体" panose="02010609060101010101" pitchFamily="49" charset="-122"/>
              </a:rPr>
              <a:t>②</a:t>
            </a:r>
            <a:r>
              <a:rPr lang="zh-CN" altLang="zh-CN" b="1" dirty="0" smtClean="0">
                <a:latin typeface="+mn-ea"/>
                <a:cs typeface="黑体" panose="02010609060101010101" pitchFamily="49" charset="-122"/>
              </a:rPr>
              <a:t>象形文字。</a:t>
            </a:r>
          </a:p>
          <a:p>
            <a:pPr algn="just">
              <a:spcBef>
                <a:spcPts val="0"/>
              </a:spcBef>
              <a:spcAft>
                <a:spcPts val="0"/>
              </a:spcAft>
            </a:pPr>
            <a:r>
              <a:rPr lang="zh-CN" altLang="en-US" b="1" dirty="0" smtClean="0">
                <a:latin typeface="+mn-ea"/>
                <a:cs typeface="黑体" panose="02010609060101010101" pitchFamily="49" charset="-122"/>
              </a:rPr>
              <a:t>③</a:t>
            </a:r>
            <a:r>
              <a:rPr lang="zh-CN" altLang="zh-CN" b="1" dirty="0" smtClean="0">
                <a:latin typeface="+mn-ea"/>
                <a:cs typeface="黑体" panose="02010609060101010101" pitchFamily="49" charset="-122"/>
              </a:rPr>
              <a:t>制定太阳历</a:t>
            </a:r>
          </a:p>
          <a:p>
            <a:pPr algn="just">
              <a:spcBef>
                <a:spcPts val="0"/>
              </a:spcBef>
              <a:spcAft>
                <a:spcPts val="0"/>
              </a:spcAft>
            </a:pPr>
            <a:r>
              <a:rPr lang="zh-CN" altLang="en-US" b="1" dirty="0" smtClean="0">
                <a:latin typeface="+mn-ea"/>
                <a:cs typeface="黑体" panose="02010609060101010101" pitchFamily="49" charset="-122"/>
              </a:rPr>
              <a:t>④</a:t>
            </a:r>
            <a:r>
              <a:rPr lang="zh-CN" altLang="zh-CN" b="1" dirty="0" smtClean="0">
                <a:latin typeface="+mn-ea"/>
                <a:cs typeface="黑体" panose="02010609060101010101" pitchFamily="49" charset="-122"/>
              </a:rPr>
              <a:t>金字塔</a:t>
            </a:r>
            <a:endParaRPr lang="en-US" altLang="zh-CN" b="1" dirty="0" smtClean="0">
              <a:latin typeface="+mn-ea"/>
              <a:cs typeface="黑体" panose="02010609060101010101" pitchFamily="49" charset="-122"/>
            </a:endParaRPr>
          </a:p>
          <a:p>
            <a:pPr algn="just">
              <a:spcBef>
                <a:spcPts val="0"/>
              </a:spcBef>
              <a:spcAft>
                <a:spcPts val="0"/>
              </a:spcAft>
            </a:pPr>
            <a:r>
              <a:rPr lang="zh-CN" altLang="en-US" b="1" dirty="0" smtClean="0">
                <a:latin typeface="+mn-ea"/>
                <a:cs typeface="黑体" panose="02010609060101010101" pitchFamily="49" charset="-122"/>
              </a:rPr>
              <a:t>⑤计算圆周率、开平方根</a:t>
            </a:r>
            <a:endParaRPr lang="zh-CN" altLang="zh-CN" b="1" dirty="0" smtClean="0">
              <a:latin typeface="+mn-ea"/>
              <a:cs typeface="黑体" panose="02010609060101010101" pitchFamily="49" charset="-122"/>
            </a:endParaRPr>
          </a:p>
          <a:p>
            <a:pPr algn="just">
              <a:spcBef>
                <a:spcPts val="0"/>
              </a:spcBef>
              <a:spcAft>
                <a:spcPts val="0"/>
              </a:spcAft>
            </a:pPr>
            <a:r>
              <a:rPr lang="zh-CN" altLang="en-US" b="1" dirty="0" smtClean="0">
                <a:latin typeface="+mn-ea"/>
                <a:cs typeface="黑体" panose="02010609060101010101" pitchFamily="49" charset="-122"/>
              </a:rPr>
              <a:t>⑥</a:t>
            </a:r>
            <a:r>
              <a:rPr lang="zh-CN" altLang="zh-CN" b="1" dirty="0" smtClean="0">
                <a:latin typeface="+mn-ea"/>
                <a:cs typeface="黑体" panose="02010609060101010101" pitchFamily="49" charset="-122"/>
              </a:rPr>
              <a:t>莎</a:t>
            </a:r>
            <a:r>
              <a:rPr lang="zh-CN" altLang="en-US" b="1" dirty="0" smtClean="0">
                <a:latin typeface="+mn-ea"/>
                <a:cs typeface="黑体" panose="02010609060101010101" pitchFamily="49" charset="-122"/>
              </a:rPr>
              <a:t>（</a:t>
            </a:r>
            <a:r>
              <a:rPr lang="en-US" altLang="zh-CN" b="1" dirty="0" smtClean="0">
                <a:latin typeface="+mn-ea"/>
              </a:rPr>
              <a:t> </a:t>
            </a:r>
            <a:r>
              <a:rPr lang="en-US" altLang="zh-CN" b="1" dirty="0" err="1" smtClean="0">
                <a:latin typeface="+mn-ea"/>
              </a:rPr>
              <a:t>suō</a:t>
            </a:r>
            <a:r>
              <a:rPr lang="en-US" altLang="zh-CN" b="1" dirty="0" smtClean="0">
                <a:latin typeface="+mn-ea"/>
              </a:rPr>
              <a:t> </a:t>
            </a:r>
            <a:r>
              <a:rPr lang="zh-CN" altLang="en-US" b="1" dirty="0" smtClean="0">
                <a:latin typeface="+mn-ea"/>
                <a:cs typeface="黑体" panose="02010609060101010101" pitchFamily="49" charset="-122"/>
              </a:rPr>
              <a:t>）</a:t>
            </a:r>
            <a:r>
              <a:rPr lang="zh-CN" altLang="zh-CN" b="1" dirty="0" smtClean="0">
                <a:latin typeface="+mn-ea"/>
                <a:cs typeface="黑体" panose="02010609060101010101" pitchFamily="49" charset="-122"/>
              </a:rPr>
              <a:t>草</a:t>
            </a:r>
            <a:r>
              <a:rPr lang="zh-CN" altLang="en-US" b="1" dirty="0" smtClean="0">
                <a:latin typeface="+mn-ea"/>
                <a:cs typeface="黑体" panose="02010609060101010101" pitchFamily="49" charset="-122"/>
              </a:rPr>
              <a:t>纸</a:t>
            </a:r>
            <a:endParaRPr lang="zh-CN" altLang="zh-CN" b="1" dirty="0">
              <a:latin typeface="+mn-ea"/>
              <a:cs typeface="黑体" panose="02010609060101010101" pitchFamily="49" charset="-122"/>
            </a:endParaRPr>
          </a:p>
        </p:txBody>
      </p:sp>
      <p:sp>
        <p:nvSpPr>
          <p:cNvPr id="13" name="矩形 12"/>
          <p:cNvSpPr/>
          <p:nvPr/>
        </p:nvSpPr>
        <p:spPr>
          <a:xfrm>
            <a:off x="2627784" y="4365104"/>
            <a:ext cx="1231427" cy="646331"/>
          </a:xfrm>
          <a:prstGeom prst="rect">
            <a:avLst/>
          </a:prstGeom>
        </p:spPr>
        <p:txBody>
          <a:bodyPr wrap="none">
            <a:spAutoFit/>
          </a:bodyPr>
          <a:lstStyle/>
          <a:p>
            <a:r>
              <a:rPr lang="zh-CN" altLang="en-US" b="1" dirty="0" smtClean="0"/>
              <a:t>前</a:t>
            </a:r>
            <a:r>
              <a:rPr lang="en-US" altLang="zh-CN" b="1" dirty="0" smtClean="0"/>
              <a:t>3</a:t>
            </a:r>
            <a:r>
              <a:rPr lang="zh-CN" altLang="en-US" b="1" dirty="0" smtClean="0"/>
              <a:t>千纪：</a:t>
            </a:r>
            <a:endParaRPr lang="en-US" altLang="zh-CN" b="1" dirty="0" smtClean="0"/>
          </a:p>
          <a:p>
            <a:r>
              <a:rPr lang="zh-CN" altLang="en-US" b="1" dirty="0" smtClean="0"/>
              <a:t>前</a:t>
            </a:r>
            <a:r>
              <a:rPr lang="en-US" altLang="zh-CN" b="1" dirty="0" smtClean="0"/>
              <a:t>6</a:t>
            </a:r>
            <a:r>
              <a:rPr lang="zh-CN" altLang="en-US" b="1" dirty="0" smtClean="0"/>
              <a:t>世纪：</a:t>
            </a:r>
            <a:endParaRPr lang="zh-CN" altLang="en-US" dirty="0"/>
          </a:p>
        </p:txBody>
      </p:sp>
      <p:sp>
        <p:nvSpPr>
          <p:cNvPr id="17" name="矩形 16"/>
          <p:cNvSpPr/>
          <p:nvPr/>
        </p:nvSpPr>
        <p:spPr>
          <a:xfrm>
            <a:off x="2555776" y="5445224"/>
            <a:ext cx="1467068" cy="646331"/>
          </a:xfrm>
          <a:prstGeom prst="rect">
            <a:avLst/>
          </a:prstGeom>
        </p:spPr>
        <p:txBody>
          <a:bodyPr wrap="none">
            <a:spAutoFit/>
          </a:bodyPr>
          <a:lstStyle/>
          <a:p>
            <a:r>
              <a:rPr lang="zh-CN" altLang="en-US" b="1" dirty="0" smtClean="0">
                <a:latin typeface="+mn-ea"/>
              </a:rPr>
              <a:t>前</a:t>
            </a:r>
            <a:r>
              <a:rPr lang="en-US" altLang="zh-CN" b="1" dirty="0" smtClean="0">
                <a:latin typeface="+mn-ea"/>
              </a:rPr>
              <a:t>2</a:t>
            </a:r>
            <a:r>
              <a:rPr lang="zh-CN" altLang="en-US" b="1" dirty="0" smtClean="0">
                <a:latin typeface="+mn-ea"/>
              </a:rPr>
              <a:t>千纪：</a:t>
            </a:r>
            <a:endParaRPr lang="en-US" altLang="zh-CN" b="1" dirty="0" smtClean="0">
              <a:latin typeface="+mn-ea"/>
            </a:endParaRPr>
          </a:p>
          <a:p>
            <a:r>
              <a:rPr lang="zh-CN" altLang="en-US" b="1" dirty="0" smtClean="0">
                <a:latin typeface="+mn-ea"/>
              </a:rPr>
              <a:t>前</a:t>
            </a:r>
            <a:r>
              <a:rPr lang="en-US" altLang="zh-CN" b="1" dirty="0" smtClean="0">
                <a:latin typeface="+mn-ea"/>
              </a:rPr>
              <a:t>8--</a:t>
            </a:r>
            <a:r>
              <a:rPr lang="zh-CN" altLang="en-US" b="1" dirty="0" smtClean="0">
                <a:latin typeface="+mn-ea"/>
              </a:rPr>
              <a:t>前</a:t>
            </a:r>
            <a:r>
              <a:rPr lang="en-US" altLang="zh-CN" b="1" dirty="0" smtClean="0">
                <a:latin typeface="+mn-ea"/>
              </a:rPr>
              <a:t>6C</a:t>
            </a:r>
            <a:r>
              <a:rPr lang="zh-CN" altLang="en-US" b="1" dirty="0" smtClean="0">
                <a:latin typeface="+mn-ea"/>
              </a:rPr>
              <a:t>：</a:t>
            </a:r>
            <a:endParaRPr lang="zh-CN" altLang="en-US" dirty="0">
              <a:latin typeface="+mn-ea"/>
            </a:endParaRPr>
          </a:p>
        </p:txBody>
      </p:sp>
      <p:sp>
        <p:nvSpPr>
          <p:cNvPr id="25" name="矩形 24"/>
          <p:cNvSpPr/>
          <p:nvPr/>
        </p:nvSpPr>
        <p:spPr>
          <a:xfrm>
            <a:off x="971600" y="2420888"/>
            <a:ext cx="1512168" cy="1323439"/>
          </a:xfrm>
          <a:prstGeom prst="rect">
            <a:avLst/>
          </a:prstGeom>
        </p:spPr>
        <p:txBody>
          <a:bodyPr wrap="square">
            <a:spAutoFit/>
          </a:bodyPr>
          <a:lstStyle/>
          <a:p>
            <a:r>
              <a:rPr lang="zh-CN" altLang="en-US" sz="2000" b="1" dirty="0" smtClean="0">
                <a:latin typeface="+mn-ea"/>
              </a:rPr>
              <a:t>尼罗河的定期泛滥，利于农业生产的发展</a:t>
            </a:r>
            <a:endParaRPr lang="en-US" altLang="zh-CN" sz="2000" b="1" dirty="0" smtClean="0">
              <a:latin typeface="+mn-ea"/>
            </a:endParaRPr>
          </a:p>
        </p:txBody>
      </p:sp>
      <p:sp>
        <p:nvSpPr>
          <p:cNvPr id="26" name="矩形 25"/>
          <p:cNvSpPr/>
          <p:nvPr/>
        </p:nvSpPr>
        <p:spPr>
          <a:xfrm>
            <a:off x="971600" y="4077072"/>
            <a:ext cx="1656184" cy="1323439"/>
          </a:xfrm>
          <a:prstGeom prst="rect">
            <a:avLst/>
          </a:prstGeom>
        </p:spPr>
        <p:txBody>
          <a:bodyPr wrap="square">
            <a:spAutoFit/>
          </a:bodyPr>
          <a:lstStyle/>
          <a:p>
            <a:r>
              <a:rPr lang="zh-CN" altLang="en-US" sz="2000" b="1" dirty="0" smtClean="0">
                <a:latin typeface="+mn-ea"/>
              </a:rPr>
              <a:t>印度河平原；</a:t>
            </a:r>
            <a:endParaRPr lang="en-US" altLang="zh-CN" sz="2000" b="1" dirty="0" smtClean="0">
              <a:latin typeface="+mn-ea"/>
            </a:endParaRPr>
          </a:p>
          <a:p>
            <a:r>
              <a:rPr lang="zh-CN" altLang="en-US" sz="2000" b="1" dirty="0" smtClean="0">
                <a:latin typeface="+mn-ea"/>
              </a:rPr>
              <a:t>恒河雨水丰沛，植被茂盛</a:t>
            </a:r>
            <a:endParaRPr lang="en-US" altLang="zh-CN" sz="2000" b="1" dirty="0" smtClean="0">
              <a:latin typeface="+mn-ea"/>
            </a:endParaRPr>
          </a:p>
        </p:txBody>
      </p:sp>
      <p:sp>
        <p:nvSpPr>
          <p:cNvPr id="27" name="TextBox 26"/>
          <p:cNvSpPr txBox="1"/>
          <p:nvPr/>
        </p:nvSpPr>
        <p:spPr>
          <a:xfrm>
            <a:off x="971600" y="5373216"/>
            <a:ext cx="1512168" cy="1323439"/>
          </a:xfrm>
          <a:prstGeom prst="rect">
            <a:avLst/>
          </a:prstGeom>
          <a:noFill/>
        </p:spPr>
        <p:txBody>
          <a:bodyPr wrap="square" rtlCol="0">
            <a:spAutoFit/>
          </a:bodyPr>
          <a:lstStyle/>
          <a:p>
            <a:r>
              <a:rPr lang="zh-CN" altLang="en-US" sz="2000" b="1" dirty="0" smtClean="0">
                <a:latin typeface="+mn-ea"/>
              </a:rPr>
              <a:t>巴尔干半岛和爱琴海部分岛屿多山少平原</a:t>
            </a:r>
            <a:endParaRPr lang="en-US" altLang="zh-CN" sz="2000" b="1" dirty="0" smtClean="0">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1115616" y="2708920"/>
            <a:ext cx="4591526" cy="523220"/>
          </a:xfrm>
          <a:prstGeom prst="rect">
            <a:avLst/>
          </a:prstGeom>
          <a:noFill/>
        </p:spPr>
        <p:txBody>
          <a:bodyPr wrap="square" rtlCol="0">
            <a:spAutoFit/>
          </a:bodyPr>
          <a:lstStyle/>
          <a:p>
            <a:pPr algn="l" fontAlgn="auto"/>
            <a:r>
              <a:rPr lang="zh-CN" altLang="en-US" sz="2800" b="1" dirty="0" smtClean="0">
                <a:latin typeface="仿宋" panose="02010609060101010101" pitchFamily="49" charset="-122"/>
                <a:ea typeface="仿宋" panose="02010609060101010101" pitchFamily="49" charset="-122"/>
                <a:sym typeface="+mn-ea"/>
              </a:rPr>
              <a:t>①种姓制度形成；</a:t>
            </a:r>
            <a:endParaRPr lang="zh-CN" altLang="en-US" sz="2800" b="1" dirty="0" smtClean="0">
              <a:solidFill>
                <a:schemeClr val="tx1"/>
              </a:solidFill>
              <a:latin typeface="仿宋" panose="02010609060101010101" pitchFamily="49" charset="-122"/>
              <a:ea typeface="仿宋" panose="02010609060101010101" pitchFamily="49" charset="-122"/>
              <a:sym typeface="+mn-ea"/>
            </a:endParaRPr>
          </a:p>
        </p:txBody>
      </p:sp>
      <p:pic>
        <p:nvPicPr>
          <p:cNvPr id="11" name="图片 10"/>
          <p:cNvPicPr>
            <a:picLocks noChangeAspect="1"/>
          </p:cNvPicPr>
          <p:nvPr/>
        </p:nvPicPr>
        <p:blipFill>
          <a:blip r:embed="rId3" cstate="print"/>
          <a:stretch>
            <a:fillRect/>
          </a:stretch>
        </p:blipFill>
        <p:spPr>
          <a:xfrm>
            <a:off x="0" y="3356992"/>
            <a:ext cx="6156176" cy="3501008"/>
          </a:xfrm>
          <a:prstGeom prst="rect">
            <a:avLst/>
          </a:prstGeom>
        </p:spPr>
      </p:pic>
      <p:pic>
        <p:nvPicPr>
          <p:cNvPr id="12" name="图片 11" descr="74L)B22GQP2UUI0TH2XRNH9"/>
          <p:cNvPicPr>
            <a:picLocks noChangeAspect="1"/>
          </p:cNvPicPr>
          <p:nvPr/>
        </p:nvPicPr>
        <p:blipFill>
          <a:blip r:embed="rId4" cstate="print"/>
          <a:stretch>
            <a:fillRect/>
          </a:stretch>
        </p:blipFill>
        <p:spPr>
          <a:xfrm>
            <a:off x="6372200" y="0"/>
            <a:ext cx="2771800" cy="6858000"/>
          </a:xfrm>
          <a:prstGeom prst="rect">
            <a:avLst/>
          </a:prstGeom>
        </p:spPr>
      </p:pic>
      <p:sp>
        <p:nvSpPr>
          <p:cNvPr id="10" name="文本框 3"/>
          <p:cNvSpPr txBox="1"/>
          <p:nvPr/>
        </p:nvSpPr>
        <p:spPr>
          <a:xfrm>
            <a:off x="0" y="0"/>
            <a:ext cx="4932040" cy="584775"/>
          </a:xfrm>
          <a:prstGeom prst="rect">
            <a:avLst/>
          </a:prstGeom>
          <a:solidFill>
            <a:srgbClr val="FFFF00"/>
          </a:solidFill>
        </p:spPr>
        <p:txBody>
          <a:bodyPr wrap="square" rtlCol="0">
            <a:spAutoFit/>
          </a:bodyPr>
          <a:lstStyle/>
          <a:p>
            <a:r>
              <a:rPr lang="zh-CN" altLang="en-US" sz="3200" b="1" dirty="0">
                <a:latin typeface="黑体" panose="02010609060101010101" pitchFamily="49" charset="-122"/>
                <a:ea typeface="黑体" panose="02010609060101010101" pitchFamily="49" charset="-122"/>
              </a:rPr>
              <a:t>二</a:t>
            </a:r>
            <a:r>
              <a:rPr lang="zh-CN" altLang="en-US" sz="3200" b="1" dirty="0" smtClean="0">
                <a:latin typeface="黑体" panose="02010609060101010101" pitchFamily="49" charset="-122"/>
                <a:ea typeface="黑体" panose="02010609060101010101" pitchFamily="49" charset="-122"/>
              </a:rPr>
              <a:t>、古代文明的多元特点</a:t>
            </a:r>
            <a:endParaRPr lang="zh-CN" altLang="en-US" sz="3200" b="1" dirty="0">
              <a:latin typeface="黑体" panose="02010609060101010101" pitchFamily="49" charset="-122"/>
              <a:ea typeface="黑体" panose="02010609060101010101" pitchFamily="49" charset="-122"/>
            </a:endParaRPr>
          </a:p>
        </p:txBody>
      </p:sp>
      <p:sp>
        <p:nvSpPr>
          <p:cNvPr id="13" name="文本框 4"/>
          <p:cNvSpPr txBox="1"/>
          <p:nvPr/>
        </p:nvSpPr>
        <p:spPr>
          <a:xfrm>
            <a:off x="0" y="620688"/>
            <a:ext cx="3600400" cy="583565"/>
          </a:xfrm>
          <a:prstGeom prst="rect">
            <a:avLst/>
          </a:prstGeom>
          <a:noFill/>
        </p:spPr>
        <p:txBody>
          <a:bodyPr vert="horz" wrap="square" rtlCol="0">
            <a:spAutoFit/>
          </a:bodyPr>
          <a:lstStyle/>
          <a:p>
            <a:r>
              <a:rPr lang="en-US" altLang="zh-CN" sz="3200" b="1" dirty="0">
                <a:latin typeface="黑体" panose="02010609060101010101" pitchFamily="49" charset="-122"/>
                <a:ea typeface="黑体" panose="02010609060101010101" pitchFamily="49" charset="-122"/>
                <a:cs typeface="仿宋" panose="02010609060101010101" pitchFamily="49" charset="-122"/>
              </a:rPr>
              <a:t>3</a:t>
            </a:r>
            <a:r>
              <a:rPr lang="zh-CN" altLang="en-US" sz="3200" b="1" dirty="0" smtClean="0">
                <a:latin typeface="黑体" panose="02010609060101010101" pitchFamily="49" charset="-122"/>
                <a:ea typeface="黑体" panose="02010609060101010101" pitchFamily="49" charset="-122"/>
                <a:cs typeface="仿宋" panose="02010609060101010101" pitchFamily="49" charset="-122"/>
              </a:rPr>
              <a:t>、古</a:t>
            </a:r>
            <a:r>
              <a:rPr lang="zh-CN" altLang="en-US" sz="3200" b="1" dirty="0">
                <a:latin typeface="黑体" panose="02010609060101010101" pitchFamily="49" charset="-122"/>
                <a:ea typeface="黑体" panose="02010609060101010101" pitchFamily="49" charset="-122"/>
                <a:cs typeface="仿宋" panose="02010609060101010101" pitchFamily="49" charset="-122"/>
              </a:rPr>
              <a:t>印度文明</a:t>
            </a:r>
          </a:p>
        </p:txBody>
      </p:sp>
      <p:sp>
        <p:nvSpPr>
          <p:cNvPr id="14" name="文本框 1"/>
          <p:cNvSpPr txBox="1"/>
          <p:nvPr/>
        </p:nvSpPr>
        <p:spPr>
          <a:xfrm>
            <a:off x="179512" y="1268760"/>
            <a:ext cx="2232248" cy="2031325"/>
          </a:xfrm>
          <a:prstGeom prst="rect">
            <a:avLst/>
          </a:prstGeom>
          <a:noFill/>
        </p:spPr>
        <p:txBody>
          <a:bodyPr wrap="square" rtlCol="0">
            <a:spAutoFit/>
          </a:bodyPr>
          <a:lstStyle/>
          <a:p>
            <a:pPr algn="l" fontAlgn="auto"/>
            <a:r>
              <a:rPr lang="zh-CN" altLang="en-US" sz="2800" b="1" dirty="0" smtClean="0">
                <a:latin typeface="黑体" panose="02010609060101010101" pitchFamily="49" charset="-122"/>
                <a:ea typeface="黑体" panose="02010609060101010101" pitchFamily="49" charset="-122"/>
                <a:sym typeface="+mn-ea"/>
              </a:rPr>
              <a:t>产生发展：</a:t>
            </a:r>
            <a:endParaRPr lang="en-US" altLang="zh-CN" sz="2800" b="1" dirty="0" smtClean="0">
              <a:latin typeface="黑体" panose="02010609060101010101" pitchFamily="49" charset="-122"/>
              <a:ea typeface="黑体" panose="02010609060101010101" pitchFamily="49" charset="-122"/>
              <a:sym typeface="+mn-ea"/>
            </a:endParaRPr>
          </a:p>
          <a:p>
            <a:pPr algn="l" fontAlgn="auto"/>
            <a:endParaRPr lang="en-US" altLang="zh-CN" sz="2800" b="1" dirty="0" smtClean="0">
              <a:latin typeface="黑体" panose="02010609060101010101" pitchFamily="49" charset="-122"/>
              <a:ea typeface="黑体" panose="02010609060101010101" pitchFamily="49" charset="-122"/>
              <a:sym typeface="+mn-ea"/>
            </a:endParaRPr>
          </a:p>
          <a:p>
            <a:pPr algn="l" fontAlgn="auto"/>
            <a:endParaRPr lang="en-US" altLang="zh-CN" sz="2800" b="1" dirty="0" smtClean="0">
              <a:latin typeface="黑体" panose="02010609060101010101" pitchFamily="49" charset="-122"/>
              <a:ea typeface="黑体" panose="02010609060101010101" pitchFamily="49" charset="-122"/>
              <a:sym typeface="+mn-ea"/>
            </a:endParaRPr>
          </a:p>
          <a:p>
            <a:pPr algn="l" fontAlgn="auto">
              <a:lnSpc>
                <a:spcPct val="150000"/>
              </a:lnSpc>
            </a:pPr>
            <a:r>
              <a:rPr lang="zh-CN" altLang="en-US" sz="2800" b="1" dirty="0" smtClean="0">
                <a:solidFill>
                  <a:schemeClr val="tx1"/>
                </a:solidFill>
                <a:latin typeface="黑体" panose="02010609060101010101" pitchFamily="49" charset="-122"/>
                <a:ea typeface="黑体" panose="02010609060101010101" pitchFamily="49" charset="-122"/>
                <a:sym typeface="+mn-ea"/>
              </a:rPr>
              <a:t>成就：</a:t>
            </a:r>
          </a:p>
        </p:txBody>
      </p:sp>
      <p:sp>
        <p:nvSpPr>
          <p:cNvPr id="15" name="文本框 1"/>
          <p:cNvSpPr txBox="1"/>
          <p:nvPr/>
        </p:nvSpPr>
        <p:spPr>
          <a:xfrm>
            <a:off x="1835696" y="1268760"/>
            <a:ext cx="4824536" cy="1384995"/>
          </a:xfrm>
          <a:prstGeom prst="rect">
            <a:avLst/>
          </a:prstGeom>
          <a:noFill/>
        </p:spPr>
        <p:txBody>
          <a:bodyPr wrap="square" rtlCol="0">
            <a:spAutoFit/>
          </a:bodyPr>
          <a:lstStyle/>
          <a:p>
            <a:r>
              <a:rPr lang="zh-CN" altLang="en-US" sz="2800" b="1" dirty="0" smtClean="0">
                <a:latin typeface="仿宋" panose="02010609060101010101" pitchFamily="49" charset="-122"/>
                <a:ea typeface="仿宋" panose="02010609060101010101" pitchFamily="49" charset="-122"/>
                <a:sym typeface="+mn-ea"/>
              </a:rPr>
              <a:t>①前</a:t>
            </a:r>
            <a:r>
              <a:rPr lang="en-US" altLang="zh-CN" sz="2800" b="1" dirty="0" smtClean="0">
                <a:latin typeface="仿宋" panose="02010609060101010101" pitchFamily="49" charset="-122"/>
                <a:ea typeface="仿宋" panose="02010609060101010101" pitchFamily="49" charset="-122"/>
                <a:sym typeface="+mn-ea"/>
              </a:rPr>
              <a:t>3</a:t>
            </a:r>
            <a:r>
              <a:rPr lang="zh-CN" altLang="en-US" sz="2800" b="1" dirty="0" smtClean="0">
                <a:latin typeface="仿宋" panose="02010609060101010101" pitchFamily="49" charset="-122"/>
                <a:ea typeface="仿宋" panose="02010609060101010101" pitchFamily="49" charset="-122"/>
                <a:sym typeface="+mn-ea"/>
              </a:rPr>
              <a:t>千纪：古印度文明诞生</a:t>
            </a:r>
            <a:endParaRPr lang="en-US" altLang="zh-CN" sz="2800" b="1" dirty="0" smtClean="0">
              <a:latin typeface="仿宋" panose="02010609060101010101" pitchFamily="49" charset="-122"/>
              <a:ea typeface="仿宋" panose="02010609060101010101" pitchFamily="49" charset="-122"/>
              <a:sym typeface="+mn-ea"/>
            </a:endParaRPr>
          </a:p>
          <a:p>
            <a:r>
              <a:rPr lang="zh-CN" altLang="en-US" sz="2800" b="1" dirty="0" smtClean="0">
                <a:latin typeface="仿宋" panose="02010609060101010101" pitchFamily="49" charset="-122"/>
                <a:ea typeface="仿宋" panose="02010609060101010101" pitchFamily="49" charset="-122"/>
                <a:sym typeface="+mn-ea"/>
              </a:rPr>
              <a:t>②前</a:t>
            </a:r>
            <a:r>
              <a:rPr lang="en-US" altLang="zh-CN" sz="2800" b="1" dirty="0" smtClean="0">
                <a:latin typeface="仿宋" panose="02010609060101010101" pitchFamily="49" charset="-122"/>
                <a:ea typeface="仿宋" panose="02010609060101010101" pitchFamily="49" charset="-122"/>
                <a:sym typeface="+mn-ea"/>
              </a:rPr>
              <a:t>6</a:t>
            </a:r>
            <a:r>
              <a:rPr lang="zh-CN" altLang="en-US" sz="2800" b="1" dirty="0" smtClean="0">
                <a:latin typeface="仿宋" panose="02010609060101010101" pitchFamily="49" charset="-122"/>
                <a:ea typeface="仿宋" panose="02010609060101010101" pitchFamily="49" charset="-122"/>
                <a:sym typeface="+mn-ea"/>
              </a:rPr>
              <a:t>世纪：恒河流域形成一</a:t>
            </a:r>
            <a:endParaRPr lang="en-US" altLang="zh-CN" sz="2800" b="1" dirty="0" smtClean="0">
              <a:latin typeface="仿宋" panose="02010609060101010101" pitchFamily="49" charset="-122"/>
              <a:ea typeface="仿宋" panose="02010609060101010101" pitchFamily="49" charset="-122"/>
              <a:sym typeface="+mn-ea"/>
            </a:endParaRPr>
          </a:p>
          <a:p>
            <a:pPr algn="l" fontAlgn="auto"/>
            <a:r>
              <a:rPr lang="en-US" altLang="zh-CN" sz="2800" b="1" dirty="0" smtClean="0">
                <a:latin typeface="仿宋" panose="02010609060101010101" pitchFamily="49" charset="-122"/>
                <a:ea typeface="仿宋" panose="02010609060101010101" pitchFamily="49" charset="-122"/>
                <a:sym typeface="+mn-ea"/>
              </a:rPr>
              <a:t>           </a:t>
            </a:r>
            <a:r>
              <a:rPr lang="zh-CN" altLang="en-US" sz="2800" b="1" dirty="0" smtClean="0">
                <a:latin typeface="仿宋" panose="02010609060101010101" pitchFamily="49" charset="-122"/>
                <a:ea typeface="仿宋" panose="02010609060101010101" pitchFamily="49" charset="-122"/>
                <a:sym typeface="+mn-ea"/>
              </a:rPr>
              <a:t>系列国家</a:t>
            </a:r>
            <a:endParaRPr lang="zh-CN" altLang="en-US" sz="2800" b="1" dirty="0" smtClean="0">
              <a:solidFill>
                <a:schemeClr val="tx1"/>
              </a:solidFill>
              <a:latin typeface="仿宋" panose="02010609060101010101" pitchFamily="49" charset="-122"/>
              <a:ea typeface="仿宋" panose="02010609060101010101" pitchFamily="49" charset="-122"/>
              <a:sym typeface="+mn-ea"/>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32" fill="hold" grpId="0" nodeType="clickEffect">
                                  <p:stCondLst>
                                    <p:cond delay="0"/>
                                  </p:stCondLst>
                                  <p:childTnLst>
                                    <p:set>
                                      <p:cBhvr>
                                        <p:cTn id="10" dur="500" fill="hold">
                                          <p:stCondLst>
                                            <p:cond delay="0"/>
                                          </p:stCondLst>
                                        </p:cTn>
                                        <p:tgtEl>
                                          <p:spTgt spid="9"/>
                                        </p:tgtEl>
                                        <p:attrNameLst>
                                          <p:attrName>style.visibility</p:attrName>
                                        </p:attrNameLst>
                                      </p:cBhvr>
                                      <p:to>
                                        <p:strVal val="visible"/>
                                      </p:to>
                                    </p:set>
                                    <p:animEffect transition="in" filter="box(out)">
                                      <p:cBhvr>
                                        <p:cTn id="11" dur="500"/>
                                        <p:tgtEl>
                                          <p:spTgt spid="9"/>
                                        </p:tgtEl>
                                      </p:cBhvr>
                                    </p:animEffect>
                                  </p:childTnLst>
                                </p:cTn>
                              </p:par>
                              <p:par>
                                <p:cTn id="12" presetID="4" presetClass="entr" presetSubtype="32" fill="hold" nodeType="withEffect">
                                  <p:stCondLst>
                                    <p:cond delay="0"/>
                                  </p:stCondLst>
                                  <p:childTnLst>
                                    <p:set>
                                      <p:cBhvr>
                                        <p:cTn id="13" dur="500" fill="hold">
                                          <p:stCondLst>
                                            <p:cond delay="0"/>
                                          </p:stCondLst>
                                        </p:cTn>
                                        <p:tgtEl>
                                          <p:spTgt spid="11"/>
                                        </p:tgtEl>
                                        <p:attrNameLst>
                                          <p:attrName>style.visibility</p:attrName>
                                        </p:attrNameLst>
                                      </p:cBhvr>
                                      <p:to>
                                        <p:strVal val="visible"/>
                                      </p:to>
                                    </p:set>
                                    <p:animEffect transition="in" filter="box(out)">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descr="74L)B22GQP2UUI0TH2XRNH9"/>
          <p:cNvPicPr>
            <a:picLocks noChangeAspect="1"/>
          </p:cNvPicPr>
          <p:nvPr/>
        </p:nvPicPr>
        <p:blipFill>
          <a:blip r:embed="rId3" cstate="print"/>
          <a:stretch>
            <a:fillRect/>
          </a:stretch>
        </p:blipFill>
        <p:spPr>
          <a:xfrm>
            <a:off x="6372200" y="0"/>
            <a:ext cx="2771800" cy="6858000"/>
          </a:xfrm>
          <a:prstGeom prst="rect">
            <a:avLst/>
          </a:prstGeom>
        </p:spPr>
      </p:pic>
      <p:sp>
        <p:nvSpPr>
          <p:cNvPr id="10" name="文本框 3"/>
          <p:cNvSpPr txBox="1"/>
          <p:nvPr/>
        </p:nvSpPr>
        <p:spPr>
          <a:xfrm>
            <a:off x="0" y="0"/>
            <a:ext cx="4932040" cy="584775"/>
          </a:xfrm>
          <a:prstGeom prst="rect">
            <a:avLst/>
          </a:prstGeom>
          <a:solidFill>
            <a:srgbClr val="FFFF00"/>
          </a:solidFill>
        </p:spPr>
        <p:txBody>
          <a:bodyPr wrap="square" rtlCol="0">
            <a:spAutoFit/>
          </a:bodyPr>
          <a:lstStyle/>
          <a:p>
            <a:r>
              <a:rPr lang="zh-CN" altLang="en-US" sz="3200" b="1" dirty="0">
                <a:latin typeface="黑体" panose="02010609060101010101" pitchFamily="49" charset="-122"/>
                <a:ea typeface="黑体" panose="02010609060101010101" pitchFamily="49" charset="-122"/>
              </a:rPr>
              <a:t>二</a:t>
            </a:r>
            <a:r>
              <a:rPr lang="zh-CN" altLang="en-US" sz="3200" b="1" dirty="0" smtClean="0">
                <a:latin typeface="黑体" panose="02010609060101010101" pitchFamily="49" charset="-122"/>
                <a:ea typeface="黑体" panose="02010609060101010101" pitchFamily="49" charset="-122"/>
              </a:rPr>
              <a:t>、古代文明的多元特点</a:t>
            </a:r>
            <a:endParaRPr lang="zh-CN" altLang="en-US" sz="3200" b="1" dirty="0">
              <a:latin typeface="黑体" panose="02010609060101010101" pitchFamily="49" charset="-122"/>
              <a:ea typeface="黑体" panose="02010609060101010101" pitchFamily="49" charset="-122"/>
            </a:endParaRPr>
          </a:p>
        </p:txBody>
      </p:sp>
      <p:sp>
        <p:nvSpPr>
          <p:cNvPr id="13" name="文本框 4"/>
          <p:cNvSpPr txBox="1"/>
          <p:nvPr/>
        </p:nvSpPr>
        <p:spPr>
          <a:xfrm>
            <a:off x="0" y="620688"/>
            <a:ext cx="3600400" cy="583565"/>
          </a:xfrm>
          <a:prstGeom prst="rect">
            <a:avLst/>
          </a:prstGeom>
          <a:noFill/>
        </p:spPr>
        <p:txBody>
          <a:bodyPr vert="horz" wrap="square" rtlCol="0">
            <a:spAutoFit/>
          </a:bodyPr>
          <a:lstStyle/>
          <a:p>
            <a:r>
              <a:rPr lang="en-US" altLang="zh-CN" sz="3200" b="1" dirty="0">
                <a:latin typeface="黑体" panose="02010609060101010101" pitchFamily="49" charset="-122"/>
                <a:ea typeface="黑体" panose="02010609060101010101" pitchFamily="49" charset="-122"/>
                <a:cs typeface="仿宋" panose="02010609060101010101" pitchFamily="49" charset="-122"/>
              </a:rPr>
              <a:t>3</a:t>
            </a:r>
            <a:r>
              <a:rPr lang="zh-CN" altLang="en-US" sz="3200" b="1" dirty="0" smtClean="0">
                <a:latin typeface="黑体" panose="02010609060101010101" pitchFamily="49" charset="-122"/>
                <a:ea typeface="黑体" panose="02010609060101010101" pitchFamily="49" charset="-122"/>
                <a:cs typeface="仿宋" panose="02010609060101010101" pitchFamily="49" charset="-122"/>
              </a:rPr>
              <a:t>、古</a:t>
            </a:r>
            <a:r>
              <a:rPr lang="zh-CN" altLang="en-US" sz="3200" b="1" dirty="0">
                <a:latin typeface="黑体" panose="02010609060101010101" pitchFamily="49" charset="-122"/>
                <a:ea typeface="黑体" panose="02010609060101010101" pitchFamily="49" charset="-122"/>
                <a:cs typeface="仿宋" panose="02010609060101010101" pitchFamily="49" charset="-122"/>
              </a:rPr>
              <a:t>印度文明</a:t>
            </a:r>
          </a:p>
        </p:txBody>
      </p:sp>
      <p:sp>
        <p:nvSpPr>
          <p:cNvPr id="14" name="文本框 1"/>
          <p:cNvSpPr txBox="1"/>
          <p:nvPr/>
        </p:nvSpPr>
        <p:spPr>
          <a:xfrm>
            <a:off x="179512" y="1268760"/>
            <a:ext cx="2232248" cy="637675"/>
          </a:xfrm>
          <a:prstGeom prst="rect">
            <a:avLst/>
          </a:prstGeom>
          <a:noFill/>
        </p:spPr>
        <p:txBody>
          <a:bodyPr wrap="square" rtlCol="0">
            <a:spAutoFit/>
          </a:bodyPr>
          <a:lstStyle/>
          <a:p>
            <a:pPr algn="l" fontAlgn="auto">
              <a:lnSpc>
                <a:spcPct val="150000"/>
              </a:lnSpc>
            </a:pPr>
            <a:r>
              <a:rPr lang="zh-CN" altLang="en-US" sz="2800" b="1" dirty="0" smtClean="0">
                <a:solidFill>
                  <a:schemeClr val="tx1"/>
                </a:solidFill>
                <a:latin typeface="黑体" panose="02010609060101010101" pitchFamily="49" charset="-122"/>
                <a:ea typeface="黑体" panose="02010609060101010101" pitchFamily="49" charset="-122"/>
                <a:sym typeface="+mn-ea"/>
              </a:rPr>
              <a:t>成就：</a:t>
            </a:r>
          </a:p>
        </p:txBody>
      </p:sp>
      <p:sp>
        <p:nvSpPr>
          <p:cNvPr id="16" name="矩形 15"/>
          <p:cNvSpPr/>
          <p:nvPr/>
        </p:nvSpPr>
        <p:spPr>
          <a:xfrm>
            <a:off x="1187624" y="1412776"/>
            <a:ext cx="2736304" cy="523220"/>
          </a:xfrm>
          <a:prstGeom prst="rect">
            <a:avLst/>
          </a:prstGeom>
        </p:spPr>
        <p:txBody>
          <a:bodyPr wrap="square">
            <a:spAutoFit/>
          </a:bodyPr>
          <a:lstStyle/>
          <a:p>
            <a:r>
              <a:rPr lang="zh-CN" altLang="en-US" sz="2800" b="1" dirty="0" smtClean="0">
                <a:latin typeface="仿宋" panose="02010609060101010101" pitchFamily="49" charset="-122"/>
                <a:ea typeface="仿宋" panose="02010609060101010101" pitchFamily="49" charset="-122"/>
                <a:sym typeface="+mn-ea"/>
              </a:rPr>
              <a:t>②佛教产生；</a:t>
            </a:r>
          </a:p>
        </p:txBody>
      </p:sp>
      <p:pic>
        <p:nvPicPr>
          <p:cNvPr id="17" name="图片 16"/>
          <p:cNvPicPr>
            <a:picLocks noChangeAspect="1"/>
          </p:cNvPicPr>
          <p:nvPr/>
        </p:nvPicPr>
        <p:blipFill>
          <a:blip r:embed="rId4" cstate="print"/>
          <a:stretch>
            <a:fillRect/>
          </a:stretch>
        </p:blipFill>
        <p:spPr>
          <a:xfrm>
            <a:off x="179512" y="3429000"/>
            <a:ext cx="2376264" cy="3035429"/>
          </a:xfrm>
          <a:prstGeom prst="rect">
            <a:avLst/>
          </a:prstGeom>
        </p:spPr>
      </p:pic>
      <p:sp>
        <p:nvSpPr>
          <p:cNvPr id="18" name="文本框 21"/>
          <p:cNvSpPr txBox="1"/>
          <p:nvPr/>
        </p:nvSpPr>
        <p:spPr>
          <a:xfrm>
            <a:off x="251520" y="6396335"/>
            <a:ext cx="2232248" cy="461665"/>
          </a:xfrm>
          <a:prstGeom prst="rect">
            <a:avLst/>
          </a:prstGeom>
          <a:noFill/>
          <a:ln w="9525">
            <a:noFill/>
          </a:ln>
        </p:spPr>
        <p:txBody>
          <a:bodyPr wrap="square" anchor="t">
            <a:spAutoFit/>
          </a:bodyPr>
          <a:lstStyle/>
          <a:p>
            <a:pPr>
              <a:spcBef>
                <a:spcPct val="50000"/>
              </a:spcBef>
            </a:pPr>
            <a:r>
              <a:rPr lang="zh-CN" altLang="en-US" sz="2400" b="1" dirty="0" smtClean="0">
                <a:latin typeface="仿宋" panose="02010609060101010101" pitchFamily="49" charset="-122"/>
                <a:ea typeface="仿宋" panose="02010609060101010101" pitchFamily="49" charset="-122"/>
                <a:cs typeface="华文行楷" panose="02010800040101010101" charset="-122"/>
              </a:rPr>
              <a:t>  </a:t>
            </a:r>
            <a:r>
              <a:rPr lang="zh-CN" altLang="en-US" sz="2400" b="1" dirty="0" smtClean="0">
                <a:solidFill>
                  <a:schemeClr val="tx1"/>
                </a:solidFill>
                <a:latin typeface="仿宋" panose="02010609060101010101" pitchFamily="49" charset="-122"/>
                <a:ea typeface="仿宋" panose="02010609060101010101" pitchFamily="49" charset="-122"/>
                <a:cs typeface="华文行楷" panose="02010800040101010101" charset="-122"/>
              </a:rPr>
              <a:t>释迦牟尼</a:t>
            </a:r>
            <a:endParaRPr lang="zh-CN" altLang="en-US" sz="2400" b="1" dirty="0">
              <a:solidFill>
                <a:schemeClr val="tx1"/>
              </a:solidFill>
              <a:latin typeface="仿宋" panose="02010609060101010101" pitchFamily="49" charset="-122"/>
              <a:ea typeface="仿宋" panose="02010609060101010101" pitchFamily="49" charset="-122"/>
              <a:cs typeface="华文行楷" panose="02010800040101010101" charset="-122"/>
            </a:endParaRPr>
          </a:p>
        </p:txBody>
      </p:sp>
      <p:sp>
        <p:nvSpPr>
          <p:cNvPr id="19" name="TextBox 10"/>
          <p:cNvSpPr txBox="1"/>
          <p:nvPr/>
        </p:nvSpPr>
        <p:spPr>
          <a:xfrm>
            <a:off x="2627784" y="3441680"/>
            <a:ext cx="3888432" cy="3046988"/>
          </a:xfrm>
          <a:prstGeom prst="rect">
            <a:avLst/>
          </a:prstGeom>
          <a:solidFill>
            <a:schemeClr val="bg1">
              <a:lumMod val="85000"/>
            </a:schemeClr>
          </a:solidFill>
          <a:ln w="28575" cmpd="sng">
            <a:solidFill>
              <a:schemeClr val="tx1"/>
            </a:solidFill>
            <a:prstDash val="solid"/>
          </a:ln>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zh-CN" altLang="en-US" sz="2400" b="1" dirty="0" smtClean="0">
                <a:solidFill>
                  <a:schemeClr val="tx1"/>
                </a:solidFill>
                <a:latin typeface="黑体" panose="02010609060101010101" pitchFamily="49" charset="-122"/>
                <a:ea typeface="黑体" panose="02010609060101010101" pitchFamily="49" charset="-122"/>
              </a:rPr>
              <a:t>        佛教</a:t>
            </a:r>
            <a:endParaRPr lang="en-US" altLang="zh-CN" sz="2400" b="1" dirty="0" smtClean="0">
              <a:solidFill>
                <a:schemeClr val="tx1"/>
              </a:solidFill>
              <a:latin typeface="黑体" panose="02010609060101010101" pitchFamily="49" charset="-122"/>
              <a:ea typeface="黑体" panose="02010609060101010101" pitchFamily="49" charset="-122"/>
            </a:endParaRPr>
          </a:p>
          <a:p>
            <a:r>
              <a:rPr lang="zh-CN" altLang="en-US" sz="2400" b="1" dirty="0" smtClean="0">
                <a:solidFill>
                  <a:schemeClr val="tx1"/>
                </a:solidFill>
                <a:latin typeface="黑体" panose="02010609060101010101" pitchFamily="49" charset="-122"/>
                <a:ea typeface="黑体" panose="02010609060101010101" pitchFamily="49" charset="-122"/>
              </a:rPr>
              <a:t>时间：</a:t>
            </a:r>
            <a:r>
              <a:rPr lang="zh-CN" altLang="en-US" sz="2400" b="1" dirty="0" smtClean="0">
                <a:solidFill>
                  <a:schemeClr val="tx1"/>
                </a:solidFill>
                <a:latin typeface="楷体" panose="02010609060101010101" pitchFamily="49" charset="-122"/>
                <a:ea typeface="楷体" panose="02010609060101010101" pitchFamily="49" charset="-122"/>
              </a:rPr>
              <a:t>前</a:t>
            </a:r>
            <a:r>
              <a:rPr lang="en-US" altLang="zh-CN" sz="2400" b="1" dirty="0" smtClean="0">
                <a:solidFill>
                  <a:schemeClr val="tx1"/>
                </a:solidFill>
                <a:latin typeface="楷体" panose="02010609060101010101" pitchFamily="49" charset="-122"/>
                <a:ea typeface="楷体" panose="02010609060101010101" pitchFamily="49" charset="-122"/>
              </a:rPr>
              <a:t>6—</a:t>
            </a:r>
            <a:r>
              <a:rPr lang="zh-CN" altLang="en-US" sz="2400" b="1" dirty="0" smtClean="0">
                <a:solidFill>
                  <a:schemeClr val="tx1"/>
                </a:solidFill>
                <a:latin typeface="楷体" panose="02010609060101010101" pitchFamily="49" charset="-122"/>
                <a:ea typeface="楷体" panose="02010609060101010101" pitchFamily="49" charset="-122"/>
              </a:rPr>
              <a:t>前</a:t>
            </a:r>
            <a:r>
              <a:rPr lang="en-US" altLang="zh-CN" sz="2400" b="1" dirty="0" smtClean="0">
                <a:solidFill>
                  <a:schemeClr val="tx1"/>
                </a:solidFill>
                <a:latin typeface="楷体" panose="02010609060101010101" pitchFamily="49" charset="-122"/>
                <a:ea typeface="楷体" panose="02010609060101010101" pitchFamily="49" charset="-122"/>
              </a:rPr>
              <a:t>4</a:t>
            </a:r>
            <a:r>
              <a:rPr lang="zh-CN" altLang="en-US" sz="2400" b="1" dirty="0" smtClean="0">
                <a:solidFill>
                  <a:schemeClr val="tx1"/>
                </a:solidFill>
                <a:latin typeface="楷体" panose="02010609060101010101" pitchFamily="49" charset="-122"/>
                <a:ea typeface="楷体" panose="02010609060101010101" pitchFamily="49" charset="-122"/>
              </a:rPr>
              <a:t>世纪</a:t>
            </a:r>
            <a:endParaRPr lang="en-US" altLang="zh-CN" sz="2400" b="1" dirty="0" smtClean="0">
              <a:solidFill>
                <a:schemeClr val="tx1"/>
              </a:solidFill>
              <a:latin typeface="楷体" panose="02010609060101010101" pitchFamily="49" charset="-122"/>
              <a:ea typeface="楷体" panose="02010609060101010101" pitchFamily="49" charset="-122"/>
            </a:endParaRPr>
          </a:p>
          <a:p>
            <a:r>
              <a:rPr lang="zh-CN" altLang="en-US" sz="2400" b="1" dirty="0" smtClean="0">
                <a:solidFill>
                  <a:schemeClr val="tx1"/>
                </a:solidFill>
                <a:latin typeface="黑体" panose="02010609060101010101" pitchFamily="49" charset="-122"/>
                <a:ea typeface="黑体" panose="02010609060101010101" pitchFamily="49" charset="-122"/>
              </a:rPr>
              <a:t>创始人：</a:t>
            </a:r>
            <a:r>
              <a:rPr lang="zh-CN" altLang="en-US" sz="2400" b="1" dirty="0" smtClean="0">
                <a:solidFill>
                  <a:schemeClr val="tx1"/>
                </a:solidFill>
                <a:latin typeface="楷体" panose="02010609060101010101" pitchFamily="49" charset="-122"/>
                <a:ea typeface="楷体" panose="02010609060101010101" pitchFamily="49" charset="-122"/>
              </a:rPr>
              <a:t>释迦牟尼</a:t>
            </a:r>
            <a:endParaRPr lang="en-US" altLang="zh-CN" sz="2400" b="1" dirty="0" smtClean="0">
              <a:solidFill>
                <a:schemeClr val="tx1"/>
              </a:solidFill>
              <a:latin typeface="楷体" panose="02010609060101010101" pitchFamily="49" charset="-122"/>
              <a:ea typeface="楷体" panose="02010609060101010101" pitchFamily="49" charset="-122"/>
            </a:endParaRPr>
          </a:p>
          <a:p>
            <a:r>
              <a:rPr lang="zh-CN" altLang="en-US" sz="2400" b="1" dirty="0" smtClean="0">
                <a:solidFill>
                  <a:schemeClr val="tx1"/>
                </a:solidFill>
                <a:latin typeface="黑体" panose="02010609060101010101" pitchFamily="49" charset="-122"/>
                <a:ea typeface="黑体" panose="02010609060101010101" pitchFamily="49" charset="-122"/>
              </a:rPr>
              <a:t>主张：</a:t>
            </a:r>
            <a:r>
              <a:rPr lang="zh-CN" altLang="en-US" sz="2400" b="1" dirty="0" smtClean="0">
                <a:solidFill>
                  <a:schemeClr val="tx1"/>
                </a:solidFill>
                <a:latin typeface="楷体" panose="02010609060101010101" pitchFamily="49" charset="-122"/>
                <a:ea typeface="楷体" panose="02010609060101010101" pitchFamily="49" charset="-122"/>
              </a:rPr>
              <a:t>众生</a:t>
            </a:r>
            <a:r>
              <a:rPr lang="zh-CN" altLang="en-US" sz="2400" b="1" dirty="0">
                <a:solidFill>
                  <a:schemeClr val="tx1"/>
                </a:solidFill>
                <a:latin typeface="楷体" panose="02010609060101010101" pitchFamily="49" charset="-122"/>
                <a:ea typeface="楷体" panose="02010609060101010101" pitchFamily="49" charset="-122"/>
              </a:rPr>
              <a:t>平等，</a:t>
            </a:r>
            <a:r>
              <a:rPr lang="zh-CN" altLang="en-US" sz="2400" b="1" dirty="0" smtClean="0">
                <a:solidFill>
                  <a:schemeClr val="tx1"/>
                </a:solidFill>
                <a:latin typeface="楷体" panose="02010609060101010101" pitchFamily="49" charset="-122"/>
                <a:ea typeface="楷体" panose="02010609060101010101" pitchFamily="49" charset="-122"/>
              </a:rPr>
              <a:t>抨击种姓</a:t>
            </a:r>
            <a:endParaRPr lang="en-US" altLang="zh-CN" sz="2400" b="1" dirty="0" smtClean="0">
              <a:solidFill>
                <a:schemeClr val="tx1"/>
              </a:solidFill>
              <a:latin typeface="楷体" panose="02010609060101010101" pitchFamily="49" charset="-122"/>
              <a:ea typeface="楷体" panose="02010609060101010101" pitchFamily="49" charset="-122"/>
            </a:endParaRPr>
          </a:p>
          <a:p>
            <a:r>
              <a:rPr lang="en-US" altLang="zh-CN" sz="2400" b="1" dirty="0" smtClean="0">
                <a:solidFill>
                  <a:schemeClr val="tx1"/>
                </a:solidFill>
                <a:latin typeface="楷体" panose="02010609060101010101" pitchFamily="49" charset="-122"/>
                <a:ea typeface="楷体" panose="02010609060101010101" pitchFamily="49" charset="-122"/>
              </a:rPr>
              <a:t>      </a:t>
            </a:r>
            <a:r>
              <a:rPr lang="zh-CN" altLang="en-US" sz="2400" b="1" dirty="0" smtClean="0">
                <a:solidFill>
                  <a:schemeClr val="tx1"/>
                </a:solidFill>
                <a:latin typeface="楷体" panose="02010609060101010101" pitchFamily="49" charset="-122"/>
                <a:ea typeface="楷体" panose="02010609060101010101" pitchFamily="49" charset="-122"/>
              </a:rPr>
              <a:t>制度下的等级体系</a:t>
            </a:r>
            <a:endParaRPr lang="en-US" altLang="zh-CN" sz="2400" b="1" dirty="0" smtClean="0">
              <a:solidFill>
                <a:schemeClr val="tx1"/>
              </a:solidFill>
              <a:latin typeface="楷体" panose="02010609060101010101" pitchFamily="49" charset="-122"/>
              <a:ea typeface="楷体" panose="02010609060101010101" pitchFamily="49" charset="-122"/>
            </a:endParaRPr>
          </a:p>
          <a:p>
            <a:r>
              <a:rPr lang="zh-CN" altLang="en-US" sz="2400" b="1" dirty="0" smtClean="0">
                <a:solidFill>
                  <a:schemeClr val="tx1"/>
                </a:solidFill>
                <a:latin typeface="黑体" panose="02010609060101010101" pitchFamily="49" charset="-122"/>
                <a:ea typeface="黑体" panose="02010609060101010101" pitchFamily="49" charset="-122"/>
              </a:rPr>
              <a:t>地位：</a:t>
            </a:r>
            <a:r>
              <a:rPr lang="zh-CN" altLang="en-US" sz="2400" b="1" dirty="0" smtClean="0">
                <a:solidFill>
                  <a:schemeClr val="tx1"/>
                </a:solidFill>
                <a:latin typeface="楷体" panose="02010609060101010101" pitchFamily="49" charset="-122"/>
                <a:ea typeface="楷体" panose="02010609060101010101" pitchFamily="49" charset="-122"/>
              </a:rPr>
              <a:t>印度重要的思想流派</a:t>
            </a:r>
            <a:endParaRPr lang="en-US" altLang="zh-CN" sz="2400" b="1" dirty="0" smtClean="0">
              <a:solidFill>
                <a:schemeClr val="tx1"/>
              </a:solidFill>
              <a:latin typeface="楷体" panose="02010609060101010101" pitchFamily="49" charset="-122"/>
              <a:ea typeface="楷体" panose="02010609060101010101" pitchFamily="49" charset="-122"/>
            </a:endParaRPr>
          </a:p>
          <a:p>
            <a:r>
              <a:rPr lang="zh-CN" altLang="en-US" sz="2400" b="1" dirty="0" smtClean="0">
                <a:solidFill>
                  <a:schemeClr val="tx1"/>
                </a:solidFill>
                <a:latin typeface="黑体" panose="02010609060101010101" pitchFamily="49" charset="-122"/>
                <a:ea typeface="黑体" panose="02010609060101010101" pitchFamily="49" charset="-122"/>
              </a:rPr>
              <a:t>影响：</a:t>
            </a:r>
            <a:r>
              <a:rPr lang="zh-CN" altLang="en-US" sz="2400" b="1" dirty="0" smtClean="0">
                <a:solidFill>
                  <a:schemeClr val="tx1"/>
                </a:solidFill>
                <a:latin typeface="楷体" panose="02010609060101010101" pitchFamily="49" charset="-122"/>
                <a:ea typeface="楷体" panose="02010609060101010101" pitchFamily="49" charset="-122"/>
              </a:rPr>
              <a:t>对</a:t>
            </a:r>
            <a:r>
              <a:rPr lang="zh-CN" altLang="en-US" sz="2400" b="1" dirty="0">
                <a:solidFill>
                  <a:srgbClr val="0711DD"/>
                </a:solidFill>
                <a:latin typeface="楷体" panose="02010609060101010101" pitchFamily="49" charset="-122"/>
                <a:ea typeface="楷体" panose="02010609060101010101" pitchFamily="49" charset="-122"/>
              </a:rPr>
              <a:t>种姓制度</a:t>
            </a:r>
            <a:r>
              <a:rPr lang="zh-CN" altLang="en-US" sz="2400" b="1" dirty="0">
                <a:solidFill>
                  <a:schemeClr val="tx1"/>
                </a:solidFill>
                <a:latin typeface="楷体" panose="02010609060101010101" pitchFamily="49" charset="-122"/>
                <a:ea typeface="楷体" panose="02010609060101010101" pitchFamily="49" charset="-122"/>
              </a:rPr>
              <a:t>形成</a:t>
            </a:r>
            <a:r>
              <a:rPr lang="zh-CN" altLang="en-US" sz="2400" b="1" dirty="0" smtClean="0">
                <a:solidFill>
                  <a:schemeClr val="tx1"/>
                </a:solidFill>
                <a:latin typeface="楷体" panose="02010609060101010101" pitchFamily="49" charset="-122"/>
                <a:ea typeface="楷体" panose="02010609060101010101" pitchFamily="49" charset="-122"/>
              </a:rPr>
              <a:t>了一</a:t>
            </a:r>
            <a:endParaRPr lang="en-US" altLang="zh-CN" sz="2400" b="1" dirty="0" smtClean="0">
              <a:solidFill>
                <a:schemeClr val="tx1"/>
              </a:solidFill>
              <a:latin typeface="楷体" panose="02010609060101010101" pitchFamily="49" charset="-122"/>
              <a:ea typeface="楷体" panose="02010609060101010101" pitchFamily="49" charset="-122"/>
            </a:endParaRPr>
          </a:p>
          <a:p>
            <a:r>
              <a:rPr lang="en-US" altLang="zh-CN" sz="2400" b="1" dirty="0" smtClean="0">
                <a:solidFill>
                  <a:schemeClr val="tx1"/>
                </a:solidFill>
                <a:latin typeface="楷体" panose="02010609060101010101" pitchFamily="49" charset="-122"/>
                <a:ea typeface="楷体" panose="02010609060101010101" pitchFamily="49" charset="-122"/>
              </a:rPr>
              <a:t>      </a:t>
            </a:r>
            <a:r>
              <a:rPr lang="zh-CN" altLang="en-US" sz="2400" b="1" dirty="0" smtClean="0">
                <a:solidFill>
                  <a:schemeClr val="tx1"/>
                </a:solidFill>
                <a:latin typeface="楷体" panose="02010609060101010101" pitchFamily="49" charset="-122"/>
                <a:ea typeface="楷体" panose="02010609060101010101" pitchFamily="49" charset="-122"/>
              </a:rPr>
              <a:t>定</a:t>
            </a:r>
            <a:r>
              <a:rPr lang="zh-CN" altLang="en-US" sz="2400" b="1" dirty="0">
                <a:solidFill>
                  <a:schemeClr val="tx1"/>
                </a:solidFill>
                <a:latin typeface="楷体" panose="02010609060101010101" pitchFamily="49" charset="-122"/>
                <a:ea typeface="楷体" panose="02010609060101010101" pitchFamily="49" charset="-122"/>
              </a:rPr>
              <a:t>程度的冲击。</a:t>
            </a:r>
          </a:p>
        </p:txBody>
      </p:sp>
      <p:sp>
        <p:nvSpPr>
          <p:cNvPr id="20" name="矩形 19"/>
          <p:cNvSpPr/>
          <p:nvPr/>
        </p:nvSpPr>
        <p:spPr>
          <a:xfrm>
            <a:off x="1187624" y="1916832"/>
            <a:ext cx="5256584" cy="523220"/>
          </a:xfrm>
          <a:prstGeom prst="rect">
            <a:avLst/>
          </a:prstGeom>
        </p:spPr>
        <p:txBody>
          <a:bodyPr wrap="square">
            <a:spAutoFit/>
          </a:bodyPr>
          <a:lstStyle/>
          <a:p>
            <a:r>
              <a:rPr lang="zh-CN" altLang="en-US" sz="2800" b="1" dirty="0" smtClean="0">
                <a:latin typeface="仿宋" panose="02010609060101010101" pitchFamily="49" charset="-122"/>
                <a:ea typeface="仿宋" panose="02010609060101010101" pitchFamily="49" charset="-122"/>
                <a:sym typeface="+mn-ea"/>
              </a:rPr>
              <a:t>③</a:t>
            </a:r>
            <a:r>
              <a:rPr lang="en-US" altLang="zh-CN" sz="2800" b="1" dirty="0" smtClean="0">
                <a:latin typeface="仿宋" panose="02010609060101010101" pitchFamily="49" charset="-122"/>
                <a:ea typeface="仿宋" panose="02010609060101010101" pitchFamily="49" charset="-122"/>
                <a:sym typeface="+mn-ea"/>
              </a:rPr>
              <a:t>《</a:t>
            </a:r>
            <a:r>
              <a:rPr lang="zh-CN" altLang="en-US" sz="2800" b="1" dirty="0" smtClean="0">
                <a:latin typeface="仿宋" panose="02010609060101010101" pitchFamily="49" charset="-122"/>
                <a:ea typeface="仿宋" panose="02010609060101010101" pitchFamily="49" charset="-122"/>
                <a:sym typeface="+mn-ea"/>
              </a:rPr>
              <a:t>摩诃婆罗多</a:t>
            </a:r>
            <a:r>
              <a:rPr lang="en-US" altLang="zh-CN" sz="2800" b="1" dirty="0" smtClean="0">
                <a:latin typeface="仿宋" panose="02010609060101010101" pitchFamily="49" charset="-122"/>
                <a:ea typeface="仿宋" panose="02010609060101010101" pitchFamily="49" charset="-122"/>
                <a:sym typeface="+mn-ea"/>
              </a:rPr>
              <a:t>》《</a:t>
            </a:r>
            <a:r>
              <a:rPr lang="zh-CN" altLang="en-US" sz="2800" b="1" dirty="0" smtClean="0">
                <a:latin typeface="仿宋" panose="02010609060101010101" pitchFamily="49" charset="-122"/>
                <a:ea typeface="仿宋" panose="02010609060101010101" pitchFamily="49" charset="-122"/>
                <a:sym typeface="+mn-ea"/>
              </a:rPr>
              <a:t>罗摩衍那</a:t>
            </a:r>
            <a:r>
              <a:rPr lang="en-US" altLang="zh-CN" sz="2800" b="1" dirty="0" smtClean="0">
                <a:latin typeface="仿宋" panose="02010609060101010101" pitchFamily="49" charset="-122"/>
                <a:ea typeface="仿宋" panose="02010609060101010101" pitchFamily="49" charset="-122"/>
                <a:sym typeface="+mn-ea"/>
              </a:rPr>
              <a:t>》</a:t>
            </a:r>
            <a:r>
              <a:rPr lang="zh-CN" altLang="en-US" sz="2800" b="1" dirty="0" smtClean="0">
                <a:latin typeface="仿宋" panose="02010609060101010101" pitchFamily="49" charset="-122"/>
                <a:ea typeface="仿宋" panose="02010609060101010101" pitchFamily="49" charset="-122"/>
                <a:sym typeface="+mn-ea"/>
              </a:rPr>
              <a:t>；</a:t>
            </a:r>
          </a:p>
        </p:txBody>
      </p:sp>
      <p:sp>
        <p:nvSpPr>
          <p:cNvPr id="21" name="矩形 20"/>
          <p:cNvSpPr/>
          <p:nvPr/>
        </p:nvSpPr>
        <p:spPr>
          <a:xfrm>
            <a:off x="1187624" y="2420888"/>
            <a:ext cx="5256584" cy="954107"/>
          </a:xfrm>
          <a:prstGeom prst="rect">
            <a:avLst/>
          </a:prstGeom>
        </p:spPr>
        <p:txBody>
          <a:bodyPr wrap="square">
            <a:spAutoFit/>
          </a:bodyPr>
          <a:lstStyle/>
          <a:p>
            <a:r>
              <a:rPr lang="zh-CN" altLang="en-US" sz="2800" b="1" dirty="0" smtClean="0">
                <a:latin typeface="仿宋" panose="02010609060101010101" pitchFamily="49" charset="-122"/>
                <a:ea typeface="仿宋" panose="02010609060101010101" pitchFamily="49" charset="-122"/>
                <a:sym typeface="+mn-ea"/>
              </a:rPr>
              <a:t>④创造了从</a:t>
            </a:r>
            <a:r>
              <a:rPr lang="en-US" altLang="zh-CN" sz="2800" b="1" dirty="0" smtClean="0">
                <a:latin typeface="仿宋" panose="02010609060101010101" pitchFamily="49" charset="-122"/>
                <a:ea typeface="仿宋" panose="02010609060101010101" pitchFamily="49" charset="-122"/>
                <a:sym typeface="+mn-ea"/>
              </a:rPr>
              <a:t>1</a:t>
            </a:r>
            <a:r>
              <a:rPr lang="zh-CN" altLang="en-US" sz="2800" b="1" dirty="0" smtClean="0">
                <a:latin typeface="仿宋" panose="02010609060101010101" pitchFamily="49" charset="-122"/>
                <a:ea typeface="仿宋" panose="02010609060101010101" pitchFamily="49" charset="-122"/>
                <a:sym typeface="+mn-ea"/>
              </a:rPr>
              <a:t>到</a:t>
            </a:r>
            <a:r>
              <a:rPr lang="en-US" altLang="zh-CN" sz="2800" b="1" dirty="0" smtClean="0">
                <a:latin typeface="仿宋" panose="02010609060101010101" pitchFamily="49" charset="-122"/>
                <a:ea typeface="仿宋" panose="02010609060101010101" pitchFamily="49" charset="-122"/>
                <a:sym typeface="+mn-ea"/>
              </a:rPr>
              <a:t>9</a:t>
            </a:r>
            <a:r>
              <a:rPr lang="zh-CN" altLang="en-US" sz="2800" b="1" dirty="0" smtClean="0">
                <a:latin typeface="仿宋" panose="02010609060101010101" pitchFamily="49" charset="-122"/>
                <a:ea typeface="仿宋" panose="02010609060101010101" pitchFamily="49" charset="-122"/>
                <a:sym typeface="+mn-ea"/>
              </a:rPr>
              <a:t>的数字，发明了</a:t>
            </a:r>
            <a:r>
              <a:rPr lang="en-US" altLang="zh-CN" sz="2800" b="1" dirty="0" smtClean="0">
                <a:latin typeface="仿宋" panose="02010609060101010101" pitchFamily="49" charset="-122"/>
                <a:ea typeface="仿宋" panose="02010609060101010101" pitchFamily="49" charset="-122"/>
                <a:sym typeface="+mn-ea"/>
              </a:rPr>
              <a:t>0</a:t>
            </a:r>
            <a:r>
              <a:rPr lang="zh-CN" altLang="en-US" sz="2800" b="1" dirty="0" smtClean="0">
                <a:latin typeface="仿宋" panose="02010609060101010101" pitchFamily="49" charset="-122"/>
                <a:ea typeface="仿宋" panose="02010609060101010101" pitchFamily="49" charset="-122"/>
                <a:sym typeface="+mn-ea"/>
              </a:rPr>
              <a:t>，提出了按位计值的方法。</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par>
                                <p:cTn id="11" presetID="1" presetClass="entr" presetSubtype="0" fill="hold" grpId="2" nodeType="with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nodeType="clickEffect">
                                  <p:stCondLst>
                                    <p:cond delay="0"/>
                                  </p:stCondLst>
                                  <p:childTnLst>
                                    <p:set>
                                      <p:cBhvr>
                                        <p:cTn id="16" dur="1" fill="hold">
                                          <p:stCondLst>
                                            <p:cond delay="0"/>
                                          </p:stCondLst>
                                        </p:cTn>
                                        <p:tgtEl>
                                          <p:spTgt spid="17"/>
                                        </p:tgtEl>
                                        <p:attrNameLst>
                                          <p:attrName>style.visibility</p:attrName>
                                        </p:attrNameLst>
                                      </p:cBhvr>
                                      <p:to>
                                        <p:strVal val="hidden"/>
                                      </p:to>
                                    </p:set>
                                  </p:childTnLst>
                                </p:cTn>
                              </p:par>
                              <p:par>
                                <p:cTn id="17" presetID="1" presetClass="exit" presetSubtype="0" fill="hold" grpId="1" nodeType="withEffect">
                                  <p:stCondLst>
                                    <p:cond delay="0"/>
                                  </p:stCondLst>
                                  <p:childTnLst>
                                    <p:set>
                                      <p:cBhvr>
                                        <p:cTn id="18" dur="1" fill="hold">
                                          <p:stCondLst>
                                            <p:cond delay="0"/>
                                          </p:stCondLst>
                                        </p:cTn>
                                        <p:tgtEl>
                                          <p:spTgt spid="18"/>
                                        </p:tgtEl>
                                        <p:attrNameLst>
                                          <p:attrName>style.visibility</p:attrName>
                                        </p:attrNameLst>
                                      </p:cBhvr>
                                      <p:to>
                                        <p:strVal val="hidden"/>
                                      </p:to>
                                    </p:set>
                                  </p:childTnLst>
                                </p:cTn>
                              </p:par>
                              <p:par>
                                <p:cTn id="19" presetID="1" presetClass="exit" presetSubtype="0" fill="hold" grpId="1" nodeType="withEffect">
                                  <p:stCondLst>
                                    <p:cond delay="0"/>
                                  </p:stCondLst>
                                  <p:childTnLst>
                                    <p:set>
                                      <p:cBhvr>
                                        <p:cTn id="20" dur="1" fill="hold">
                                          <p:stCondLst>
                                            <p:cond delay="0"/>
                                          </p:stCondLst>
                                        </p:cTn>
                                        <p:tgtEl>
                                          <p:spTgt spid="19"/>
                                        </p:tgtEl>
                                        <p:attrNameLst>
                                          <p:attrName>style.visibility</p:attrName>
                                        </p:attrNameLst>
                                      </p:cBhvr>
                                      <p:to>
                                        <p:strVal val="hidden"/>
                                      </p:to>
                                    </p:set>
                                  </p:childTnLst>
                                </p:cTn>
                              </p:par>
                              <p:par>
                                <p:cTn id="21" presetID="2" presetClass="entr" presetSubtype="4"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ppt_x"/>
                                          </p:val>
                                        </p:tav>
                                        <p:tav tm="100000">
                                          <p:val>
                                            <p:strVal val="#ppt_x"/>
                                          </p:val>
                                        </p:tav>
                                      </p:tavLst>
                                    </p:anim>
                                    <p:anim calcmode="lin" valueType="num">
                                      <p:cBhvr additive="base">
                                        <p:cTn id="2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P spid="18" grpId="1"/>
      <p:bldP spid="19" grpId="1" animBg="1"/>
      <p:bldP spid="19" grpId="2" animBg="1"/>
      <p:bldP spid="20" grpId="0"/>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custDataLst>
              <p:tags r:id="rId1"/>
            </p:custDataLst>
          </p:nvPr>
        </p:nvGraphicFramePr>
        <p:xfrm>
          <a:off x="107505" y="188640"/>
          <a:ext cx="8928991" cy="6552728"/>
        </p:xfrm>
        <a:graphic>
          <a:graphicData uri="http://schemas.openxmlformats.org/drawingml/2006/table">
            <a:tbl>
              <a:tblPr firstRow="1" bandRow="1">
                <a:tableStyleId>{5C22544A-7EE6-4342-B048-85BDC9FD1C3A}</a:tableStyleId>
              </a:tblPr>
              <a:tblGrid>
                <a:gridCol w="863080"/>
                <a:gridCol w="1476672"/>
                <a:gridCol w="1872208"/>
                <a:gridCol w="2016224"/>
                <a:gridCol w="2700807"/>
              </a:tblGrid>
              <a:tr h="360040">
                <a:tc rowSpan="2">
                  <a:txBody>
                    <a:bodyPr/>
                    <a:lstStyle/>
                    <a:p>
                      <a:endParaRPr lang="zh-CN" altLang="en-US" sz="2400"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r>
                        <a:rPr lang="zh-CN" altLang="en-US" sz="2400" dirty="0" smtClean="0">
                          <a:solidFill>
                            <a:sysClr val="windowText" lastClr="000000"/>
                          </a:solidFill>
                          <a:latin typeface="黑体" panose="02010609060101010101" pitchFamily="49" charset="-122"/>
                          <a:ea typeface="黑体" panose="02010609060101010101" pitchFamily="49" charset="-122"/>
                        </a:rPr>
                        <a:t>地理环境</a:t>
                      </a:r>
                      <a:endParaRPr lang="zh-CN" altLang="en-US" sz="2400"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r>
                        <a:rPr lang="zh-CN" altLang="en-US" sz="2400" dirty="0" smtClean="0">
                          <a:solidFill>
                            <a:sysClr val="windowText" lastClr="000000"/>
                          </a:solidFill>
                          <a:latin typeface="黑体" panose="02010609060101010101" pitchFamily="49" charset="-122"/>
                          <a:ea typeface="黑体" panose="02010609060101010101" pitchFamily="49" charset="-122"/>
                        </a:rPr>
                        <a:t> 产生发展</a:t>
                      </a:r>
                      <a:endParaRPr lang="zh-CN" altLang="en-US" sz="2400"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US" altLang="zh-CN" sz="2400" dirty="0" smtClean="0">
                          <a:solidFill>
                            <a:sysClr val="windowText" lastClr="000000"/>
                          </a:solidFill>
                          <a:latin typeface="黑体" panose="02010609060101010101" pitchFamily="49" charset="-122"/>
                          <a:ea typeface="黑体" panose="02010609060101010101" pitchFamily="49" charset="-122"/>
                        </a:rPr>
                        <a:t>          </a:t>
                      </a:r>
                      <a:r>
                        <a:rPr lang="zh-CN" altLang="en-US" sz="2400" dirty="0" smtClean="0">
                          <a:solidFill>
                            <a:sysClr val="windowText" lastClr="000000"/>
                          </a:solidFill>
                          <a:latin typeface="黑体" panose="02010609060101010101" pitchFamily="49" charset="-122"/>
                          <a:ea typeface="黑体" panose="02010609060101010101" pitchFamily="49" charset="-122"/>
                        </a:rPr>
                        <a:t>成就</a:t>
                      </a:r>
                      <a:endParaRPr lang="zh-CN" altLang="en-US" sz="2400"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CN"/>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06896">
                <a:tc vMerge="1">
                  <a:txBody>
                    <a:bodyPr/>
                    <a:lstStyle/>
                    <a:p>
                      <a:endParaRPr lang="zh-CN"/>
                    </a:p>
                  </a:txBody>
                  <a:tcPr/>
                </a:tc>
                <a:tc vMerge="1">
                  <a:txBody>
                    <a:bodyPr/>
                    <a:lstStyle/>
                    <a:p>
                      <a:endParaRPr lang="zh-CN"/>
                    </a:p>
                  </a:txBody>
                  <a:tcPr/>
                </a:tc>
                <a:tc vMerge="1">
                  <a:txBody>
                    <a:bodyPr/>
                    <a:lstStyle/>
                    <a:p>
                      <a:endParaRPr lang="zh-CN"/>
                    </a:p>
                  </a:txBody>
                  <a:tcPr/>
                </a:tc>
                <a:tc>
                  <a:txBody>
                    <a:bodyPr/>
                    <a:lstStyle/>
                    <a:p>
                      <a:r>
                        <a:rPr lang="zh-CN" altLang="en-US" sz="2400" b="1" dirty="0" smtClean="0">
                          <a:solidFill>
                            <a:sysClr val="windowText" lastClr="000000"/>
                          </a:solidFill>
                          <a:latin typeface="黑体" panose="02010609060101010101" pitchFamily="49" charset="-122"/>
                          <a:ea typeface="黑体" panose="02010609060101010101" pitchFamily="49" charset="-122"/>
                        </a:rPr>
                        <a:t>   政治</a:t>
                      </a:r>
                      <a:endParaRPr lang="zh-CN" altLang="en-US" sz="2400" b="1"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400" b="1" dirty="0" smtClean="0">
                          <a:solidFill>
                            <a:sysClr val="windowText" lastClr="000000"/>
                          </a:solidFill>
                          <a:latin typeface="黑体" panose="02010609060101010101" pitchFamily="49" charset="-122"/>
                          <a:ea typeface="黑体" panose="02010609060101010101" pitchFamily="49" charset="-122"/>
                        </a:rPr>
                        <a:t>    文化</a:t>
                      </a:r>
                      <a:endParaRPr lang="zh-CN" altLang="en-US" sz="2400" b="1"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317848">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solidFill>
                            <a:sysClr val="windowText" lastClr="000000"/>
                          </a:solidFill>
                          <a:latin typeface="黑体" panose="02010609060101010101" pitchFamily="49" charset="-122"/>
                          <a:ea typeface="黑体" panose="02010609060101010101" pitchFamily="49" charset="-122"/>
                        </a:rPr>
                        <a:t>两河流域的文明</a:t>
                      </a: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728192">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latin typeface="黑体" panose="02010609060101010101" pitchFamily="49" charset="-122"/>
                          <a:ea typeface="黑体" panose="02010609060101010101" pitchFamily="49" charset="-122"/>
                          <a:cs typeface="仿宋" panose="02010609060101010101" pitchFamily="49" charset="-122"/>
                        </a:rPr>
                        <a:t>古埃及文明</a:t>
                      </a:r>
                    </a:p>
                    <a:p>
                      <a:endParaRPr lang="zh-CN" altLang="en-US" b="1"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152128">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latin typeface="黑体" panose="02010609060101010101" pitchFamily="49" charset="-122"/>
                          <a:ea typeface="黑体" panose="02010609060101010101" pitchFamily="49" charset="-122"/>
                          <a:cs typeface="仿宋" panose="02010609060101010101" pitchFamily="49" charset="-122"/>
                        </a:rPr>
                        <a:t>古印度文明</a:t>
                      </a:r>
                      <a:endParaRPr lang="zh-CN" altLang="en-US" b="1" dirty="0" smtClean="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440160">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latin typeface="黑体" panose="02010609060101010101" pitchFamily="49" charset="-122"/>
                          <a:ea typeface="黑体" panose="02010609060101010101" pitchFamily="49" charset="-122"/>
                          <a:cs typeface="仿宋" panose="02010609060101010101" pitchFamily="49" charset="-122"/>
                        </a:rPr>
                        <a:t>古希腊文明</a:t>
                      </a:r>
                      <a:endParaRPr lang="zh-CN" altLang="en-US" b="1" dirty="0" smtClean="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5" name="TextBox 4"/>
          <p:cNvSpPr txBox="1"/>
          <p:nvPr/>
        </p:nvSpPr>
        <p:spPr>
          <a:xfrm>
            <a:off x="4283968" y="1196752"/>
            <a:ext cx="2016224" cy="1015663"/>
          </a:xfrm>
          <a:prstGeom prst="rect">
            <a:avLst/>
          </a:prstGeom>
          <a:noFill/>
        </p:spPr>
        <p:txBody>
          <a:bodyPr wrap="square" rtlCol="0">
            <a:spAutoFit/>
          </a:bodyPr>
          <a:lstStyle/>
          <a:p>
            <a:r>
              <a:rPr lang="zh-CN" altLang="en-US" sz="2000" b="1" dirty="0" smtClean="0"/>
              <a:t>①</a:t>
            </a:r>
            <a:r>
              <a:rPr lang="zh-CN" altLang="en-US" sz="2000" b="1" dirty="0" smtClean="0">
                <a:solidFill>
                  <a:schemeClr val="tx1"/>
                </a:solidFill>
              </a:rPr>
              <a:t>君主专制制度</a:t>
            </a:r>
            <a:endParaRPr lang="en-US" altLang="zh-CN" sz="2000" b="1" dirty="0" smtClean="0">
              <a:solidFill>
                <a:schemeClr val="tx1"/>
              </a:solidFill>
            </a:endParaRPr>
          </a:p>
          <a:p>
            <a:r>
              <a:rPr lang="zh-CN" altLang="en-US" sz="2000" b="1" dirty="0" smtClean="0"/>
              <a:t>②</a:t>
            </a:r>
            <a:r>
              <a:rPr lang="en-US" altLang="zh-CN" sz="2000" b="1" dirty="0" smtClean="0">
                <a:solidFill>
                  <a:schemeClr val="tx1"/>
                </a:solidFill>
              </a:rPr>
              <a:t>《</a:t>
            </a:r>
            <a:r>
              <a:rPr lang="zh-CN" altLang="en-US" sz="2000" b="1" dirty="0" smtClean="0">
                <a:solidFill>
                  <a:schemeClr val="tx1"/>
                </a:solidFill>
              </a:rPr>
              <a:t>汉谟拉比法典</a:t>
            </a:r>
            <a:r>
              <a:rPr lang="en-US" altLang="zh-CN" sz="2000" b="1" dirty="0" smtClean="0">
                <a:solidFill>
                  <a:schemeClr val="tx1"/>
                </a:solidFill>
              </a:rPr>
              <a:t>》</a:t>
            </a:r>
            <a:endParaRPr lang="en-US" altLang="zh-CN" sz="2000" b="1" dirty="0" smtClean="0">
              <a:solidFill>
                <a:schemeClr val="tx1"/>
              </a:solidFill>
              <a:latin typeface="+mj-ea"/>
              <a:ea typeface="+mj-ea"/>
            </a:endParaRPr>
          </a:p>
        </p:txBody>
      </p:sp>
      <p:sp>
        <p:nvSpPr>
          <p:cNvPr id="19" name="TextBox 18"/>
          <p:cNvSpPr txBox="1"/>
          <p:nvPr/>
        </p:nvSpPr>
        <p:spPr>
          <a:xfrm>
            <a:off x="2411760" y="1196752"/>
            <a:ext cx="2160240" cy="1015663"/>
          </a:xfrm>
          <a:prstGeom prst="rect">
            <a:avLst/>
          </a:prstGeom>
          <a:noFill/>
        </p:spPr>
        <p:txBody>
          <a:bodyPr wrap="square" rtlCol="0">
            <a:spAutoFit/>
          </a:bodyPr>
          <a:lstStyle/>
          <a:p>
            <a:r>
              <a:rPr lang="zh-CN" altLang="en-US" sz="2000" b="1" dirty="0" smtClean="0"/>
              <a:t>前</a:t>
            </a:r>
            <a:r>
              <a:rPr lang="en-US" altLang="zh-CN" sz="2000" b="1" dirty="0" smtClean="0"/>
              <a:t>3500</a:t>
            </a:r>
            <a:r>
              <a:rPr lang="zh-CN" altLang="en-US" sz="2000" b="1" dirty="0" smtClean="0"/>
              <a:t>年左右：</a:t>
            </a:r>
            <a:endParaRPr lang="en-US" altLang="zh-CN" sz="2000" b="1" dirty="0" smtClean="0"/>
          </a:p>
          <a:p>
            <a:r>
              <a:rPr lang="zh-CN" altLang="en-US" sz="2000" b="1" dirty="0" smtClean="0"/>
              <a:t>约前</a:t>
            </a:r>
            <a:r>
              <a:rPr lang="en-US" altLang="zh-CN" sz="2000" b="1" dirty="0" smtClean="0"/>
              <a:t>2900</a:t>
            </a:r>
            <a:r>
              <a:rPr lang="zh-CN" altLang="en-US" sz="2000" b="1" dirty="0" smtClean="0"/>
              <a:t>年：</a:t>
            </a:r>
            <a:endParaRPr lang="en-US" altLang="zh-CN" sz="2000" b="1" dirty="0" smtClean="0"/>
          </a:p>
          <a:p>
            <a:r>
              <a:rPr lang="zh-CN" altLang="en-US" sz="2000" b="1" dirty="0" smtClean="0"/>
              <a:t>前</a:t>
            </a:r>
            <a:r>
              <a:rPr lang="en-US" altLang="zh-CN" sz="2000" b="1" dirty="0" smtClean="0"/>
              <a:t>18</a:t>
            </a:r>
            <a:r>
              <a:rPr lang="zh-CN" altLang="en-US" sz="2000" b="1" dirty="0" smtClean="0"/>
              <a:t>世纪：</a:t>
            </a:r>
            <a:endParaRPr lang="zh-CN" altLang="en-US" sz="2000" b="1" dirty="0"/>
          </a:p>
        </p:txBody>
      </p:sp>
      <p:sp>
        <p:nvSpPr>
          <p:cNvPr id="21" name="TextBox 20"/>
          <p:cNvSpPr txBox="1"/>
          <p:nvPr/>
        </p:nvSpPr>
        <p:spPr>
          <a:xfrm>
            <a:off x="899592" y="1052736"/>
            <a:ext cx="1656184" cy="1323439"/>
          </a:xfrm>
          <a:prstGeom prst="rect">
            <a:avLst/>
          </a:prstGeom>
          <a:noFill/>
        </p:spPr>
        <p:txBody>
          <a:bodyPr wrap="square" rtlCol="0">
            <a:spAutoFit/>
          </a:bodyPr>
          <a:lstStyle/>
          <a:p>
            <a:r>
              <a:rPr lang="zh-CN" altLang="en-US" sz="2000" b="1" dirty="0" smtClean="0">
                <a:latin typeface="+mn-ea"/>
              </a:rPr>
              <a:t>幼发拉底河底格里斯河提供充足的水源</a:t>
            </a:r>
            <a:endParaRPr lang="en-US" altLang="zh-CN" sz="2000" b="1" dirty="0" smtClean="0">
              <a:latin typeface="+mn-ea"/>
            </a:endParaRPr>
          </a:p>
        </p:txBody>
      </p:sp>
      <p:sp>
        <p:nvSpPr>
          <p:cNvPr id="23" name="TextBox 22"/>
          <p:cNvSpPr txBox="1"/>
          <p:nvPr/>
        </p:nvSpPr>
        <p:spPr>
          <a:xfrm>
            <a:off x="6372200" y="1124744"/>
            <a:ext cx="2520280" cy="1323439"/>
          </a:xfrm>
          <a:prstGeom prst="rect">
            <a:avLst/>
          </a:prstGeom>
          <a:noFill/>
        </p:spPr>
        <p:txBody>
          <a:bodyPr wrap="square" rtlCol="0">
            <a:spAutoFit/>
          </a:bodyPr>
          <a:lstStyle/>
          <a:p>
            <a:r>
              <a:rPr lang="zh-CN" altLang="en-US" sz="2000" b="1" dirty="0" smtClean="0">
                <a:latin typeface="+mn-ea"/>
              </a:rPr>
              <a:t>①楔形文字</a:t>
            </a:r>
            <a:endParaRPr lang="en-US" altLang="zh-CN" sz="2000" b="1" dirty="0" smtClean="0">
              <a:latin typeface="+mn-ea"/>
            </a:endParaRPr>
          </a:p>
          <a:p>
            <a:r>
              <a:rPr lang="zh-CN" altLang="en-US" sz="2000" b="1" dirty="0" smtClean="0">
                <a:latin typeface="+mn-ea"/>
              </a:rPr>
              <a:t>②</a:t>
            </a:r>
            <a:r>
              <a:rPr lang="en-US" altLang="zh-CN" sz="2000" b="1" dirty="0" smtClean="0">
                <a:latin typeface="+mn-ea"/>
              </a:rPr>
              <a:t>《</a:t>
            </a:r>
            <a:r>
              <a:rPr lang="zh-CN" altLang="en-US" sz="2000" b="1" dirty="0" smtClean="0">
                <a:latin typeface="+mn-ea"/>
              </a:rPr>
              <a:t>吉尔伽美什</a:t>
            </a:r>
            <a:r>
              <a:rPr lang="en-US" altLang="zh-CN" sz="2000" b="1" dirty="0" smtClean="0">
                <a:latin typeface="+mn-ea"/>
              </a:rPr>
              <a:t>》</a:t>
            </a:r>
          </a:p>
          <a:p>
            <a:r>
              <a:rPr lang="en-US" altLang="zh-CN" sz="2000" b="1" dirty="0" smtClean="0">
                <a:latin typeface="+mn-ea"/>
              </a:rPr>
              <a:t>③</a:t>
            </a:r>
            <a:r>
              <a:rPr lang="zh-CN" altLang="en-US" sz="2000" b="1" dirty="0" smtClean="0">
                <a:latin typeface="+mn-ea"/>
              </a:rPr>
              <a:t>洪水方舟传说</a:t>
            </a:r>
            <a:endParaRPr lang="en-US" altLang="zh-CN" sz="2000" b="1" dirty="0" smtClean="0">
              <a:latin typeface="+mn-ea"/>
            </a:endParaRPr>
          </a:p>
          <a:p>
            <a:r>
              <a:rPr lang="zh-CN" altLang="en-US" sz="2000" b="1" dirty="0" smtClean="0">
                <a:latin typeface="+mn-ea"/>
              </a:rPr>
              <a:t>④</a:t>
            </a:r>
            <a:r>
              <a:rPr lang="en-US" altLang="zh-CN" sz="2000" b="1" dirty="0" smtClean="0">
                <a:latin typeface="+mn-ea"/>
              </a:rPr>
              <a:t>60</a:t>
            </a:r>
            <a:r>
              <a:rPr lang="zh-CN" altLang="en-US" sz="2000" b="1" dirty="0" smtClean="0">
                <a:latin typeface="+mn-ea"/>
              </a:rPr>
              <a:t>进位制</a:t>
            </a:r>
            <a:endParaRPr lang="en-US" altLang="zh-CN" sz="2000" b="1" dirty="0" smtClean="0">
              <a:latin typeface="+mn-ea"/>
            </a:endParaRPr>
          </a:p>
        </p:txBody>
      </p:sp>
      <p:sp>
        <p:nvSpPr>
          <p:cNvPr id="8" name="矩形 7"/>
          <p:cNvSpPr/>
          <p:nvPr/>
        </p:nvSpPr>
        <p:spPr>
          <a:xfrm>
            <a:off x="2483770" y="2780928"/>
            <a:ext cx="1814920" cy="646331"/>
          </a:xfrm>
          <a:prstGeom prst="rect">
            <a:avLst/>
          </a:prstGeom>
        </p:spPr>
        <p:txBody>
          <a:bodyPr wrap="none">
            <a:spAutoFit/>
          </a:bodyPr>
          <a:lstStyle/>
          <a:p>
            <a:pPr algn="ctr"/>
            <a:r>
              <a:rPr lang="zh-CN" altLang="en-US" b="1" dirty="0" smtClean="0"/>
              <a:t>前</a:t>
            </a:r>
            <a:r>
              <a:rPr lang="en-US" altLang="zh-CN" b="1" dirty="0" smtClean="0"/>
              <a:t>3500</a:t>
            </a:r>
            <a:r>
              <a:rPr lang="zh-CN" altLang="en-US" b="1" dirty="0" smtClean="0"/>
              <a:t>年左右：</a:t>
            </a:r>
            <a:endParaRPr lang="en-US" altLang="zh-CN" b="1" dirty="0" smtClean="0"/>
          </a:p>
          <a:p>
            <a:pPr algn="ctr"/>
            <a:r>
              <a:rPr lang="zh-CN" altLang="en-US" b="1" dirty="0" smtClean="0"/>
              <a:t>前</a:t>
            </a:r>
            <a:r>
              <a:rPr lang="en-US" altLang="zh-CN" b="1" dirty="0" smtClean="0"/>
              <a:t>3100</a:t>
            </a:r>
            <a:r>
              <a:rPr lang="zh-CN" altLang="en-US" b="1" dirty="0" smtClean="0"/>
              <a:t>年左右：</a:t>
            </a:r>
            <a:endParaRPr lang="zh-CN" altLang="en-US" b="1" dirty="0"/>
          </a:p>
        </p:txBody>
      </p:sp>
      <p:sp>
        <p:nvSpPr>
          <p:cNvPr id="9" name="矩形 8"/>
          <p:cNvSpPr/>
          <p:nvPr/>
        </p:nvSpPr>
        <p:spPr>
          <a:xfrm>
            <a:off x="4427984" y="2564904"/>
            <a:ext cx="1800200" cy="1200329"/>
          </a:xfrm>
          <a:prstGeom prst="rect">
            <a:avLst/>
          </a:prstGeom>
        </p:spPr>
        <p:txBody>
          <a:bodyPr wrap="square">
            <a:spAutoFit/>
          </a:bodyPr>
          <a:lstStyle/>
          <a:p>
            <a:r>
              <a:rPr lang="zh-CN" altLang="en-US" b="1" dirty="0" smtClean="0"/>
              <a:t>①法老具有至上的权威；</a:t>
            </a:r>
            <a:endParaRPr lang="en-US" altLang="zh-CN" b="1" dirty="0" smtClean="0"/>
          </a:p>
          <a:p>
            <a:r>
              <a:rPr lang="zh-CN" altLang="en-US" b="1" dirty="0" smtClean="0"/>
              <a:t>②建立比较完善的官僚系统。</a:t>
            </a:r>
          </a:p>
        </p:txBody>
      </p:sp>
      <p:sp>
        <p:nvSpPr>
          <p:cNvPr id="10" name="矩形 9"/>
          <p:cNvSpPr/>
          <p:nvPr/>
        </p:nvSpPr>
        <p:spPr>
          <a:xfrm>
            <a:off x="6300192" y="2420888"/>
            <a:ext cx="3168352" cy="1754326"/>
          </a:xfrm>
          <a:prstGeom prst="rect">
            <a:avLst/>
          </a:prstGeom>
        </p:spPr>
        <p:txBody>
          <a:bodyPr wrap="square">
            <a:spAutoFit/>
          </a:bodyPr>
          <a:lstStyle/>
          <a:p>
            <a:pPr algn="just">
              <a:spcBef>
                <a:spcPts val="0"/>
              </a:spcBef>
              <a:spcAft>
                <a:spcPts val="0"/>
              </a:spcAft>
            </a:pPr>
            <a:r>
              <a:rPr lang="zh-CN" altLang="en-US" b="1" dirty="0" smtClean="0">
                <a:latin typeface="+mn-ea"/>
                <a:cs typeface="黑体" panose="02010609060101010101" pitchFamily="49" charset="-122"/>
              </a:rPr>
              <a:t>①</a:t>
            </a:r>
            <a:r>
              <a:rPr lang="zh-CN" altLang="zh-CN" b="1" dirty="0" smtClean="0">
                <a:latin typeface="+mn-ea"/>
                <a:cs typeface="黑体" panose="02010609060101010101" pitchFamily="49" charset="-122"/>
              </a:rPr>
              <a:t>神话和文学故事</a:t>
            </a:r>
            <a:endParaRPr lang="en-US" altLang="zh-CN" b="1" dirty="0" smtClean="0">
              <a:latin typeface="+mn-ea"/>
              <a:cs typeface="黑体" panose="02010609060101010101" pitchFamily="49" charset="-122"/>
            </a:endParaRPr>
          </a:p>
          <a:p>
            <a:pPr algn="just">
              <a:spcBef>
                <a:spcPts val="0"/>
              </a:spcBef>
              <a:spcAft>
                <a:spcPts val="0"/>
              </a:spcAft>
            </a:pPr>
            <a:r>
              <a:rPr lang="zh-CN" altLang="en-US" b="1" dirty="0" smtClean="0">
                <a:latin typeface="+mn-ea"/>
                <a:cs typeface="黑体" panose="02010609060101010101" pitchFamily="49" charset="-122"/>
              </a:rPr>
              <a:t>②</a:t>
            </a:r>
            <a:r>
              <a:rPr lang="zh-CN" altLang="zh-CN" b="1" dirty="0" smtClean="0">
                <a:latin typeface="+mn-ea"/>
                <a:cs typeface="黑体" panose="02010609060101010101" pitchFamily="49" charset="-122"/>
              </a:rPr>
              <a:t>象形文字。</a:t>
            </a:r>
          </a:p>
          <a:p>
            <a:pPr algn="just">
              <a:spcBef>
                <a:spcPts val="0"/>
              </a:spcBef>
              <a:spcAft>
                <a:spcPts val="0"/>
              </a:spcAft>
            </a:pPr>
            <a:r>
              <a:rPr lang="zh-CN" altLang="en-US" b="1" dirty="0" smtClean="0">
                <a:latin typeface="+mn-ea"/>
                <a:cs typeface="黑体" panose="02010609060101010101" pitchFamily="49" charset="-122"/>
              </a:rPr>
              <a:t>③</a:t>
            </a:r>
            <a:r>
              <a:rPr lang="zh-CN" altLang="zh-CN" b="1" dirty="0" smtClean="0">
                <a:latin typeface="+mn-ea"/>
                <a:cs typeface="黑体" panose="02010609060101010101" pitchFamily="49" charset="-122"/>
              </a:rPr>
              <a:t>制定太阳历</a:t>
            </a:r>
          </a:p>
          <a:p>
            <a:pPr algn="just">
              <a:spcBef>
                <a:spcPts val="0"/>
              </a:spcBef>
              <a:spcAft>
                <a:spcPts val="0"/>
              </a:spcAft>
            </a:pPr>
            <a:r>
              <a:rPr lang="zh-CN" altLang="en-US" b="1" dirty="0" smtClean="0">
                <a:latin typeface="+mn-ea"/>
                <a:cs typeface="黑体" panose="02010609060101010101" pitchFamily="49" charset="-122"/>
              </a:rPr>
              <a:t>④</a:t>
            </a:r>
            <a:r>
              <a:rPr lang="zh-CN" altLang="zh-CN" b="1" dirty="0" smtClean="0">
                <a:latin typeface="+mn-ea"/>
                <a:cs typeface="黑体" panose="02010609060101010101" pitchFamily="49" charset="-122"/>
              </a:rPr>
              <a:t>金字塔</a:t>
            </a:r>
            <a:endParaRPr lang="en-US" altLang="zh-CN" b="1" dirty="0" smtClean="0">
              <a:latin typeface="+mn-ea"/>
              <a:cs typeface="黑体" panose="02010609060101010101" pitchFamily="49" charset="-122"/>
            </a:endParaRPr>
          </a:p>
          <a:p>
            <a:pPr algn="just">
              <a:spcBef>
                <a:spcPts val="0"/>
              </a:spcBef>
              <a:spcAft>
                <a:spcPts val="0"/>
              </a:spcAft>
            </a:pPr>
            <a:r>
              <a:rPr lang="zh-CN" altLang="en-US" b="1" dirty="0" smtClean="0">
                <a:latin typeface="+mn-ea"/>
                <a:cs typeface="黑体" panose="02010609060101010101" pitchFamily="49" charset="-122"/>
              </a:rPr>
              <a:t>⑤计算圆周率、开平方根</a:t>
            </a:r>
            <a:endParaRPr lang="zh-CN" altLang="zh-CN" b="1" dirty="0" smtClean="0">
              <a:latin typeface="+mn-ea"/>
              <a:cs typeface="黑体" panose="02010609060101010101" pitchFamily="49" charset="-122"/>
            </a:endParaRPr>
          </a:p>
          <a:p>
            <a:pPr algn="just">
              <a:spcBef>
                <a:spcPts val="0"/>
              </a:spcBef>
              <a:spcAft>
                <a:spcPts val="0"/>
              </a:spcAft>
            </a:pPr>
            <a:r>
              <a:rPr lang="zh-CN" altLang="en-US" b="1" dirty="0" smtClean="0">
                <a:latin typeface="+mn-ea"/>
                <a:cs typeface="黑体" panose="02010609060101010101" pitchFamily="49" charset="-122"/>
              </a:rPr>
              <a:t>⑥</a:t>
            </a:r>
            <a:r>
              <a:rPr lang="zh-CN" altLang="zh-CN" b="1" dirty="0" smtClean="0">
                <a:latin typeface="+mn-ea"/>
                <a:cs typeface="黑体" panose="02010609060101010101" pitchFamily="49" charset="-122"/>
              </a:rPr>
              <a:t>莎</a:t>
            </a:r>
            <a:r>
              <a:rPr lang="zh-CN" altLang="en-US" b="1" dirty="0" smtClean="0">
                <a:latin typeface="+mn-ea"/>
                <a:cs typeface="黑体" panose="02010609060101010101" pitchFamily="49" charset="-122"/>
              </a:rPr>
              <a:t>（</a:t>
            </a:r>
            <a:r>
              <a:rPr lang="en-US" altLang="zh-CN" b="1" dirty="0" smtClean="0">
                <a:latin typeface="+mn-ea"/>
              </a:rPr>
              <a:t> </a:t>
            </a:r>
            <a:r>
              <a:rPr lang="en-US" altLang="zh-CN" b="1" dirty="0" err="1" smtClean="0">
                <a:latin typeface="+mn-ea"/>
              </a:rPr>
              <a:t>suō</a:t>
            </a:r>
            <a:r>
              <a:rPr lang="en-US" altLang="zh-CN" b="1" dirty="0" smtClean="0">
                <a:latin typeface="+mn-ea"/>
              </a:rPr>
              <a:t> </a:t>
            </a:r>
            <a:r>
              <a:rPr lang="zh-CN" altLang="en-US" b="1" dirty="0" smtClean="0">
                <a:latin typeface="+mn-ea"/>
                <a:cs typeface="黑体" panose="02010609060101010101" pitchFamily="49" charset="-122"/>
              </a:rPr>
              <a:t>）</a:t>
            </a:r>
            <a:r>
              <a:rPr lang="zh-CN" altLang="zh-CN" b="1" dirty="0" smtClean="0">
                <a:latin typeface="+mn-ea"/>
                <a:cs typeface="黑体" panose="02010609060101010101" pitchFamily="49" charset="-122"/>
              </a:rPr>
              <a:t>草</a:t>
            </a:r>
            <a:r>
              <a:rPr lang="zh-CN" altLang="en-US" b="1" dirty="0" smtClean="0">
                <a:latin typeface="+mn-ea"/>
                <a:cs typeface="黑体" panose="02010609060101010101" pitchFamily="49" charset="-122"/>
              </a:rPr>
              <a:t>纸</a:t>
            </a:r>
            <a:endParaRPr lang="zh-CN" altLang="zh-CN" b="1" dirty="0">
              <a:latin typeface="+mn-ea"/>
              <a:cs typeface="黑体" panose="02010609060101010101" pitchFamily="49" charset="-122"/>
            </a:endParaRPr>
          </a:p>
        </p:txBody>
      </p:sp>
      <p:sp>
        <p:nvSpPr>
          <p:cNvPr id="13" name="矩形 12"/>
          <p:cNvSpPr/>
          <p:nvPr/>
        </p:nvSpPr>
        <p:spPr>
          <a:xfrm>
            <a:off x="2627784" y="4365104"/>
            <a:ext cx="1231427" cy="646331"/>
          </a:xfrm>
          <a:prstGeom prst="rect">
            <a:avLst/>
          </a:prstGeom>
        </p:spPr>
        <p:txBody>
          <a:bodyPr wrap="none">
            <a:spAutoFit/>
          </a:bodyPr>
          <a:lstStyle/>
          <a:p>
            <a:r>
              <a:rPr lang="zh-CN" altLang="en-US" b="1" dirty="0" smtClean="0"/>
              <a:t>前</a:t>
            </a:r>
            <a:r>
              <a:rPr lang="en-US" altLang="zh-CN" b="1" dirty="0" smtClean="0"/>
              <a:t>3</a:t>
            </a:r>
            <a:r>
              <a:rPr lang="zh-CN" altLang="en-US" b="1" dirty="0" smtClean="0"/>
              <a:t>千纪：</a:t>
            </a:r>
            <a:endParaRPr lang="en-US" altLang="zh-CN" b="1" dirty="0" smtClean="0"/>
          </a:p>
          <a:p>
            <a:r>
              <a:rPr lang="zh-CN" altLang="en-US" b="1" dirty="0" smtClean="0"/>
              <a:t>前</a:t>
            </a:r>
            <a:r>
              <a:rPr lang="en-US" altLang="zh-CN" b="1" dirty="0" smtClean="0"/>
              <a:t>6</a:t>
            </a:r>
            <a:r>
              <a:rPr lang="zh-CN" altLang="en-US" b="1" dirty="0" smtClean="0"/>
              <a:t>世纪：</a:t>
            </a:r>
            <a:endParaRPr lang="zh-CN" altLang="en-US" dirty="0"/>
          </a:p>
        </p:txBody>
      </p:sp>
      <p:sp>
        <p:nvSpPr>
          <p:cNvPr id="14" name="矩形 13"/>
          <p:cNvSpPr/>
          <p:nvPr/>
        </p:nvSpPr>
        <p:spPr>
          <a:xfrm>
            <a:off x="4499992" y="4437112"/>
            <a:ext cx="1217000" cy="400110"/>
          </a:xfrm>
          <a:prstGeom prst="rect">
            <a:avLst/>
          </a:prstGeom>
        </p:spPr>
        <p:txBody>
          <a:bodyPr wrap="none">
            <a:spAutoFit/>
          </a:bodyPr>
          <a:lstStyle/>
          <a:p>
            <a:r>
              <a:rPr lang="zh-CN" altLang="en-US" sz="2000" b="1" dirty="0" smtClean="0"/>
              <a:t>种姓制度</a:t>
            </a:r>
          </a:p>
        </p:txBody>
      </p:sp>
      <p:sp>
        <p:nvSpPr>
          <p:cNvPr id="15" name="矩形 14"/>
          <p:cNvSpPr/>
          <p:nvPr/>
        </p:nvSpPr>
        <p:spPr>
          <a:xfrm>
            <a:off x="6444208" y="4221088"/>
            <a:ext cx="2699792" cy="1015663"/>
          </a:xfrm>
          <a:prstGeom prst="rect">
            <a:avLst/>
          </a:prstGeom>
        </p:spPr>
        <p:txBody>
          <a:bodyPr wrap="square">
            <a:spAutoFit/>
          </a:bodyPr>
          <a:lstStyle/>
          <a:p>
            <a:r>
              <a:rPr lang="zh-CN" altLang="en-US" sz="2000" b="1" dirty="0" smtClean="0">
                <a:latin typeface="+mn-ea"/>
                <a:sym typeface="+mn-ea"/>
              </a:rPr>
              <a:t>①佛教</a:t>
            </a:r>
            <a:endParaRPr lang="en-US" altLang="zh-CN" sz="2000" b="1" dirty="0" smtClean="0">
              <a:latin typeface="+mn-ea"/>
              <a:sym typeface="+mn-ea"/>
            </a:endParaRPr>
          </a:p>
          <a:p>
            <a:r>
              <a:rPr lang="zh-CN" altLang="en-US" sz="2000" b="1" dirty="0" smtClean="0">
                <a:latin typeface="+mn-ea"/>
                <a:sym typeface="+mn-ea"/>
              </a:rPr>
              <a:t>② </a:t>
            </a:r>
            <a:r>
              <a:rPr lang="en-US" altLang="zh-CN" sz="2000" b="1" dirty="0" smtClean="0">
                <a:latin typeface="+mn-ea"/>
                <a:sym typeface="+mn-ea"/>
              </a:rPr>
              <a:t>《</a:t>
            </a:r>
            <a:r>
              <a:rPr lang="zh-CN" altLang="en-US" sz="2000" b="1" dirty="0" smtClean="0">
                <a:latin typeface="+mn-ea"/>
                <a:sym typeface="+mn-ea"/>
              </a:rPr>
              <a:t>摩诃</a:t>
            </a:r>
            <a:r>
              <a:rPr lang="en-US" altLang="zh-CN" sz="2000" b="1" dirty="0" smtClean="0">
                <a:latin typeface="+mn-ea"/>
                <a:sym typeface="+mn-ea"/>
              </a:rPr>
              <a:t>》《</a:t>
            </a:r>
            <a:r>
              <a:rPr lang="zh-CN" altLang="en-US" sz="2000" b="1" dirty="0" smtClean="0">
                <a:latin typeface="+mn-ea"/>
                <a:sym typeface="+mn-ea"/>
              </a:rPr>
              <a:t>罗摩</a:t>
            </a:r>
            <a:r>
              <a:rPr lang="en-US" altLang="zh-CN" sz="2000" b="1" dirty="0" smtClean="0">
                <a:latin typeface="+mn-ea"/>
                <a:sym typeface="+mn-ea"/>
              </a:rPr>
              <a:t>》</a:t>
            </a:r>
            <a:r>
              <a:rPr lang="zh-CN" altLang="en-US" sz="2000" b="1" dirty="0" smtClean="0">
                <a:latin typeface="+mn-ea"/>
                <a:sym typeface="+mn-ea"/>
              </a:rPr>
              <a:t>； ③</a:t>
            </a:r>
            <a:r>
              <a:rPr lang="en-US" altLang="zh-CN" sz="2000" b="1" dirty="0" smtClean="0">
                <a:latin typeface="+mn-ea"/>
                <a:sym typeface="+mn-ea"/>
              </a:rPr>
              <a:t>1</a:t>
            </a:r>
            <a:r>
              <a:rPr lang="zh-CN" altLang="en-US" sz="2000" b="1" dirty="0" smtClean="0">
                <a:latin typeface="+mn-ea"/>
                <a:sym typeface="+mn-ea"/>
              </a:rPr>
              <a:t>到</a:t>
            </a:r>
            <a:r>
              <a:rPr lang="en-US" altLang="zh-CN" sz="2000" b="1" dirty="0" smtClean="0">
                <a:latin typeface="+mn-ea"/>
                <a:sym typeface="+mn-ea"/>
              </a:rPr>
              <a:t>9</a:t>
            </a:r>
            <a:r>
              <a:rPr lang="zh-CN" altLang="en-US" sz="2000" b="1" dirty="0" smtClean="0">
                <a:latin typeface="+mn-ea"/>
                <a:sym typeface="+mn-ea"/>
              </a:rPr>
              <a:t>，</a:t>
            </a:r>
            <a:r>
              <a:rPr lang="en-US" altLang="zh-CN" sz="2000" b="1" dirty="0" smtClean="0">
                <a:latin typeface="+mn-ea"/>
                <a:sym typeface="+mn-ea"/>
              </a:rPr>
              <a:t>0</a:t>
            </a:r>
            <a:r>
              <a:rPr lang="zh-CN" altLang="en-US" sz="2000" b="1" dirty="0" smtClean="0">
                <a:latin typeface="+mn-ea"/>
                <a:sym typeface="+mn-ea"/>
              </a:rPr>
              <a:t>，按位计值</a:t>
            </a:r>
            <a:r>
              <a:rPr lang="zh-CN" altLang="en-US" sz="2000" b="1" dirty="0" smtClean="0">
                <a:latin typeface="仿宋" panose="02010609060101010101" pitchFamily="49" charset="-122"/>
                <a:ea typeface="仿宋" panose="02010609060101010101" pitchFamily="49" charset="-122"/>
                <a:sym typeface="+mn-ea"/>
              </a:rPr>
              <a:t>。</a:t>
            </a:r>
          </a:p>
        </p:txBody>
      </p:sp>
      <p:sp>
        <p:nvSpPr>
          <p:cNvPr id="17" name="矩形 16"/>
          <p:cNvSpPr/>
          <p:nvPr/>
        </p:nvSpPr>
        <p:spPr>
          <a:xfrm>
            <a:off x="2555776" y="5445224"/>
            <a:ext cx="1467068" cy="646331"/>
          </a:xfrm>
          <a:prstGeom prst="rect">
            <a:avLst/>
          </a:prstGeom>
        </p:spPr>
        <p:txBody>
          <a:bodyPr wrap="none">
            <a:spAutoFit/>
          </a:bodyPr>
          <a:lstStyle/>
          <a:p>
            <a:r>
              <a:rPr lang="zh-CN" altLang="en-US" b="1" dirty="0" smtClean="0">
                <a:latin typeface="+mn-ea"/>
              </a:rPr>
              <a:t>前</a:t>
            </a:r>
            <a:r>
              <a:rPr lang="en-US" altLang="zh-CN" b="1" dirty="0" smtClean="0">
                <a:latin typeface="+mn-ea"/>
              </a:rPr>
              <a:t>2</a:t>
            </a:r>
            <a:r>
              <a:rPr lang="zh-CN" altLang="en-US" b="1" dirty="0" smtClean="0">
                <a:latin typeface="+mn-ea"/>
              </a:rPr>
              <a:t>千纪：</a:t>
            </a:r>
            <a:endParaRPr lang="en-US" altLang="zh-CN" b="1" dirty="0" smtClean="0">
              <a:latin typeface="+mn-ea"/>
            </a:endParaRPr>
          </a:p>
          <a:p>
            <a:r>
              <a:rPr lang="zh-CN" altLang="en-US" b="1" dirty="0" smtClean="0">
                <a:latin typeface="+mn-ea"/>
              </a:rPr>
              <a:t>前</a:t>
            </a:r>
            <a:r>
              <a:rPr lang="en-US" altLang="zh-CN" b="1" dirty="0" smtClean="0">
                <a:latin typeface="+mn-ea"/>
              </a:rPr>
              <a:t>8--</a:t>
            </a:r>
            <a:r>
              <a:rPr lang="zh-CN" altLang="en-US" b="1" dirty="0" smtClean="0">
                <a:latin typeface="+mn-ea"/>
              </a:rPr>
              <a:t>前</a:t>
            </a:r>
            <a:r>
              <a:rPr lang="en-US" altLang="zh-CN" b="1" dirty="0" smtClean="0">
                <a:latin typeface="+mn-ea"/>
              </a:rPr>
              <a:t>6C</a:t>
            </a:r>
            <a:r>
              <a:rPr lang="zh-CN" altLang="en-US" b="1" dirty="0" smtClean="0">
                <a:latin typeface="+mn-ea"/>
              </a:rPr>
              <a:t>：</a:t>
            </a:r>
            <a:endParaRPr lang="zh-CN" altLang="en-US" dirty="0">
              <a:latin typeface="+mn-ea"/>
            </a:endParaRPr>
          </a:p>
        </p:txBody>
      </p:sp>
      <p:sp>
        <p:nvSpPr>
          <p:cNvPr id="25" name="矩形 24"/>
          <p:cNvSpPr/>
          <p:nvPr/>
        </p:nvSpPr>
        <p:spPr>
          <a:xfrm>
            <a:off x="971600" y="2420888"/>
            <a:ext cx="1512168" cy="1323439"/>
          </a:xfrm>
          <a:prstGeom prst="rect">
            <a:avLst/>
          </a:prstGeom>
        </p:spPr>
        <p:txBody>
          <a:bodyPr wrap="square">
            <a:spAutoFit/>
          </a:bodyPr>
          <a:lstStyle/>
          <a:p>
            <a:r>
              <a:rPr lang="zh-CN" altLang="en-US" sz="2000" b="1" dirty="0" smtClean="0">
                <a:latin typeface="+mn-ea"/>
              </a:rPr>
              <a:t>尼罗河的定期泛滥，利于农业生产的发展</a:t>
            </a:r>
            <a:endParaRPr lang="en-US" altLang="zh-CN" sz="2000" b="1" dirty="0" smtClean="0">
              <a:latin typeface="+mn-ea"/>
            </a:endParaRPr>
          </a:p>
        </p:txBody>
      </p:sp>
      <p:sp>
        <p:nvSpPr>
          <p:cNvPr id="26" name="矩形 25"/>
          <p:cNvSpPr/>
          <p:nvPr/>
        </p:nvSpPr>
        <p:spPr>
          <a:xfrm>
            <a:off x="971600" y="4077072"/>
            <a:ext cx="1656184" cy="1323439"/>
          </a:xfrm>
          <a:prstGeom prst="rect">
            <a:avLst/>
          </a:prstGeom>
        </p:spPr>
        <p:txBody>
          <a:bodyPr wrap="square">
            <a:spAutoFit/>
          </a:bodyPr>
          <a:lstStyle/>
          <a:p>
            <a:r>
              <a:rPr lang="zh-CN" altLang="en-US" sz="2000" b="1" dirty="0" smtClean="0">
                <a:latin typeface="+mn-ea"/>
              </a:rPr>
              <a:t>印度河平原；</a:t>
            </a:r>
            <a:endParaRPr lang="en-US" altLang="zh-CN" sz="2000" b="1" dirty="0" smtClean="0">
              <a:latin typeface="+mn-ea"/>
            </a:endParaRPr>
          </a:p>
          <a:p>
            <a:r>
              <a:rPr lang="zh-CN" altLang="en-US" sz="2000" b="1" dirty="0" smtClean="0">
                <a:latin typeface="+mn-ea"/>
              </a:rPr>
              <a:t>恒河雨水丰沛，植被茂盛</a:t>
            </a:r>
            <a:endParaRPr lang="en-US" altLang="zh-CN" sz="2000" b="1" dirty="0" smtClean="0">
              <a:latin typeface="+mn-ea"/>
            </a:endParaRPr>
          </a:p>
        </p:txBody>
      </p:sp>
      <p:sp>
        <p:nvSpPr>
          <p:cNvPr id="27" name="TextBox 26"/>
          <p:cNvSpPr txBox="1"/>
          <p:nvPr/>
        </p:nvSpPr>
        <p:spPr>
          <a:xfrm>
            <a:off x="971600" y="5373216"/>
            <a:ext cx="1512168" cy="1323439"/>
          </a:xfrm>
          <a:prstGeom prst="rect">
            <a:avLst/>
          </a:prstGeom>
          <a:noFill/>
        </p:spPr>
        <p:txBody>
          <a:bodyPr wrap="square" rtlCol="0">
            <a:spAutoFit/>
          </a:bodyPr>
          <a:lstStyle/>
          <a:p>
            <a:r>
              <a:rPr lang="zh-CN" altLang="en-US" sz="2000" b="1" dirty="0" smtClean="0">
                <a:latin typeface="+mn-ea"/>
              </a:rPr>
              <a:t>巴尔干半岛和爱琴海部分岛屿多山少平原</a:t>
            </a:r>
            <a:endParaRPr lang="en-US" altLang="zh-CN" sz="2000" b="1" dirty="0" smtClean="0">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users\john\appdata\roaming\360se6\User Data\temp\622762d0f703918f77ba5fcb513d269759eec44c.jpg"/>
          <p:cNvPicPr>
            <a:picLocks noChangeAspect="1" noChangeArrowheads="1"/>
          </p:cNvPicPr>
          <p:nvPr/>
        </p:nvPicPr>
        <p:blipFill>
          <a:blip r:embed="rId3" cstate="print"/>
          <a:srcRect/>
          <a:stretch>
            <a:fillRect/>
          </a:stretch>
        </p:blipFill>
        <p:spPr bwMode="auto">
          <a:xfrm>
            <a:off x="5796136" y="0"/>
            <a:ext cx="3347864" cy="6880225"/>
          </a:xfrm>
          <a:prstGeom prst="rect">
            <a:avLst/>
          </a:prstGeom>
          <a:noFill/>
          <a:ln w="9525">
            <a:noFill/>
            <a:miter lim="800000"/>
            <a:headEnd/>
            <a:tailEnd/>
          </a:ln>
        </p:spPr>
      </p:pic>
      <p:sp>
        <p:nvSpPr>
          <p:cNvPr id="9" name="文本框 8"/>
          <p:cNvSpPr txBox="1"/>
          <p:nvPr/>
        </p:nvSpPr>
        <p:spPr>
          <a:xfrm>
            <a:off x="1115616" y="3140968"/>
            <a:ext cx="4591526" cy="954107"/>
          </a:xfrm>
          <a:prstGeom prst="rect">
            <a:avLst/>
          </a:prstGeom>
          <a:noFill/>
        </p:spPr>
        <p:txBody>
          <a:bodyPr wrap="square" rtlCol="0">
            <a:spAutoFit/>
          </a:bodyPr>
          <a:lstStyle/>
          <a:p>
            <a:r>
              <a:rPr lang="zh-CN" altLang="en-US" sz="2800" b="1" dirty="0" smtClean="0">
                <a:latin typeface="仿宋" panose="02010609060101010101" pitchFamily="49" charset="-122"/>
                <a:ea typeface="仿宋" panose="02010609060101010101" pitchFamily="49" charset="-122"/>
                <a:sym typeface="+mn-ea"/>
              </a:rPr>
              <a:t>①斯巴达：寡头政治； </a:t>
            </a:r>
            <a:endParaRPr lang="en-US" altLang="zh-CN" sz="2800" b="1" dirty="0" smtClean="0">
              <a:latin typeface="仿宋" panose="02010609060101010101" pitchFamily="49" charset="-122"/>
              <a:ea typeface="仿宋" panose="02010609060101010101" pitchFamily="49" charset="-122"/>
              <a:sym typeface="+mn-ea"/>
            </a:endParaRPr>
          </a:p>
          <a:p>
            <a:r>
              <a:rPr lang="en-US" altLang="zh-CN" sz="2800" b="1" dirty="0" smtClean="0">
                <a:latin typeface="仿宋" panose="02010609060101010101" pitchFamily="49" charset="-122"/>
                <a:ea typeface="仿宋" panose="02010609060101010101" pitchFamily="49" charset="-122"/>
                <a:sym typeface="+mn-ea"/>
              </a:rPr>
              <a:t> </a:t>
            </a:r>
            <a:r>
              <a:rPr lang="zh-CN" altLang="en-US" sz="2800" b="1" dirty="0" smtClean="0">
                <a:latin typeface="仿宋" panose="02010609060101010101" pitchFamily="49" charset="-122"/>
                <a:ea typeface="仿宋" panose="02010609060101010101" pitchFamily="49" charset="-122"/>
                <a:sym typeface="+mn-ea"/>
              </a:rPr>
              <a:t> 雅典：民主政治。</a:t>
            </a:r>
            <a:endParaRPr lang="zh-CN" altLang="en-US" sz="2800" b="1" dirty="0" smtClean="0">
              <a:solidFill>
                <a:schemeClr val="tx1"/>
              </a:solidFill>
              <a:latin typeface="仿宋" panose="02010609060101010101" pitchFamily="49" charset="-122"/>
              <a:ea typeface="仿宋" panose="02010609060101010101" pitchFamily="49" charset="-122"/>
              <a:sym typeface="+mn-ea"/>
            </a:endParaRPr>
          </a:p>
        </p:txBody>
      </p:sp>
      <p:sp>
        <p:nvSpPr>
          <p:cNvPr id="10" name="文本框 3"/>
          <p:cNvSpPr txBox="1"/>
          <p:nvPr/>
        </p:nvSpPr>
        <p:spPr>
          <a:xfrm>
            <a:off x="0" y="0"/>
            <a:ext cx="4932040" cy="584775"/>
          </a:xfrm>
          <a:prstGeom prst="rect">
            <a:avLst/>
          </a:prstGeom>
          <a:solidFill>
            <a:srgbClr val="FFFF00"/>
          </a:solidFill>
        </p:spPr>
        <p:txBody>
          <a:bodyPr wrap="square" rtlCol="0">
            <a:spAutoFit/>
          </a:bodyPr>
          <a:lstStyle/>
          <a:p>
            <a:r>
              <a:rPr lang="zh-CN" altLang="en-US" sz="3200" b="1" dirty="0">
                <a:latin typeface="黑体" panose="02010609060101010101" pitchFamily="49" charset="-122"/>
                <a:ea typeface="黑体" panose="02010609060101010101" pitchFamily="49" charset="-122"/>
              </a:rPr>
              <a:t>二</a:t>
            </a:r>
            <a:r>
              <a:rPr lang="zh-CN" altLang="en-US" sz="3200" b="1" dirty="0" smtClean="0">
                <a:latin typeface="黑体" panose="02010609060101010101" pitchFamily="49" charset="-122"/>
                <a:ea typeface="黑体" panose="02010609060101010101" pitchFamily="49" charset="-122"/>
              </a:rPr>
              <a:t>、古代文明的多元特点</a:t>
            </a:r>
            <a:endParaRPr lang="zh-CN" altLang="en-US" sz="3200" b="1" dirty="0">
              <a:latin typeface="黑体" panose="02010609060101010101" pitchFamily="49" charset="-122"/>
              <a:ea typeface="黑体" panose="02010609060101010101" pitchFamily="49" charset="-122"/>
            </a:endParaRPr>
          </a:p>
        </p:txBody>
      </p:sp>
      <p:sp>
        <p:nvSpPr>
          <p:cNvPr id="13" name="文本框 4"/>
          <p:cNvSpPr txBox="1"/>
          <p:nvPr/>
        </p:nvSpPr>
        <p:spPr>
          <a:xfrm>
            <a:off x="0" y="620688"/>
            <a:ext cx="3600400" cy="583565"/>
          </a:xfrm>
          <a:prstGeom prst="rect">
            <a:avLst/>
          </a:prstGeom>
          <a:noFill/>
        </p:spPr>
        <p:txBody>
          <a:bodyPr vert="horz" wrap="square" rtlCol="0">
            <a:spAutoFit/>
          </a:bodyPr>
          <a:lstStyle/>
          <a:p>
            <a:r>
              <a:rPr lang="en-US" altLang="zh-CN" sz="3200" b="1" dirty="0" smtClean="0">
                <a:latin typeface="黑体" panose="02010609060101010101" pitchFamily="49" charset="-122"/>
                <a:ea typeface="黑体" panose="02010609060101010101" pitchFamily="49" charset="-122"/>
                <a:cs typeface="仿宋" panose="02010609060101010101" pitchFamily="49" charset="-122"/>
              </a:rPr>
              <a:t>4</a:t>
            </a:r>
            <a:r>
              <a:rPr lang="zh-CN" altLang="en-US" sz="3200" b="1" dirty="0" smtClean="0">
                <a:latin typeface="黑体" panose="02010609060101010101" pitchFamily="49" charset="-122"/>
                <a:ea typeface="黑体" panose="02010609060101010101" pitchFamily="49" charset="-122"/>
                <a:cs typeface="仿宋" panose="02010609060101010101" pitchFamily="49" charset="-122"/>
              </a:rPr>
              <a:t>、古希腊文明</a:t>
            </a:r>
            <a:endParaRPr lang="zh-CN" altLang="en-US" sz="3200" b="1" dirty="0">
              <a:latin typeface="黑体" panose="02010609060101010101" pitchFamily="49" charset="-122"/>
              <a:ea typeface="黑体" panose="02010609060101010101" pitchFamily="49" charset="-122"/>
              <a:cs typeface="仿宋" panose="02010609060101010101" pitchFamily="49" charset="-122"/>
            </a:endParaRPr>
          </a:p>
        </p:txBody>
      </p:sp>
      <p:sp>
        <p:nvSpPr>
          <p:cNvPr id="14" name="文本框 1"/>
          <p:cNvSpPr txBox="1"/>
          <p:nvPr/>
        </p:nvSpPr>
        <p:spPr>
          <a:xfrm>
            <a:off x="179512" y="1268760"/>
            <a:ext cx="2232248" cy="2462213"/>
          </a:xfrm>
          <a:prstGeom prst="rect">
            <a:avLst/>
          </a:prstGeom>
          <a:noFill/>
        </p:spPr>
        <p:txBody>
          <a:bodyPr wrap="square" rtlCol="0">
            <a:spAutoFit/>
          </a:bodyPr>
          <a:lstStyle/>
          <a:p>
            <a:pPr algn="l" fontAlgn="auto"/>
            <a:r>
              <a:rPr lang="zh-CN" altLang="en-US" sz="2800" b="1" dirty="0" smtClean="0">
                <a:latin typeface="黑体" panose="02010609060101010101" pitchFamily="49" charset="-122"/>
                <a:ea typeface="黑体" panose="02010609060101010101" pitchFamily="49" charset="-122"/>
                <a:sym typeface="+mn-ea"/>
              </a:rPr>
              <a:t>产生发展：</a:t>
            </a:r>
            <a:endParaRPr lang="en-US" altLang="zh-CN" sz="2800" b="1" dirty="0" smtClean="0">
              <a:latin typeface="黑体" panose="02010609060101010101" pitchFamily="49" charset="-122"/>
              <a:ea typeface="黑体" panose="02010609060101010101" pitchFamily="49" charset="-122"/>
              <a:sym typeface="+mn-ea"/>
            </a:endParaRPr>
          </a:p>
          <a:p>
            <a:pPr algn="l" fontAlgn="auto"/>
            <a:endParaRPr lang="en-US" altLang="zh-CN" sz="2800" b="1" dirty="0" smtClean="0">
              <a:latin typeface="黑体" panose="02010609060101010101" pitchFamily="49" charset="-122"/>
              <a:ea typeface="黑体" panose="02010609060101010101" pitchFamily="49" charset="-122"/>
              <a:sym typeface="+mn-ea"/>
            </a:endParaRPr>
          </a:p>
          <a:p>
            <a:pPr algn="l" fontAlgn="auto"/>
            <a:endParaRPr lang="en-US" altLang="zh-CN" sz="2800" b="1" dirty="0" smtClean="0">
              <a:latin typeface="黑体" panose="02010609060101010101" pitchFamily="49" charset="-122"/>
              <a:ea typeface="黑体" panose="02010609060101010101" pitchFamily="49" charset="-122"/>
              <a:sym typeface="+mn-ea"/>
            </a:endParaRPr>
          </a:p>
          <a:p>
            <a:pPr algn="l" fontAlgn="auto"/>
            <a:endParaRPr lang="en-US" altLang="zh-CN" sz="2800" b="1" dirty="0" smtClean="0">
              <a:latin typeface="黑体" panose="02010609060101010101" pitchFamily="49" charset="-122"/>
              <a:ea typeface="黑体" panose="02010609060101010101" pitchFamily="49" charset="-122"/>
              <a:sym typeface="+mn-ea"/>
            </a:endParaRPr>
          </a:p>
          <a:p>
            <a:pPr algn="l" fontAlgn="auto">
              <a:lnSpc>
                <a:spcPct val="150000"/>
              </a:lnSpc>
            </a:pPr>
            <a:r>
              <a:rPr lang="zh-CN" altLang="en-US" sz="2800" b="1" dirty="0" smtClean="0">
                <a:solidFill>
                  <a:schemeClr val="tx1"/>
                </a:solidFill>
                <a:latin typeface="黑体" panose="02010609060101010101" pitchFamily="49" charset="-122"/>
                <a:ea typeface="黑体" panose="02010609060101010101" pitchFamily="49" charset="-122"/>
                <a:sym typeface="+mn-ea"/>
              </a:rPr>
              <a:t>成就：</a:t>
            </a:r>
          </a:p>
        </p:txBody>
      </p:sp>
      <p:sp>
        <p:nvSpPr>
          <p:cNvPr id="20" name="矩形 19"/>
          <p:cNvSpPr/>
          <p:nvPr/>
        </p:nvSpPr>
        <p:spPr>
          <a:xfrm>
            <a:off x="1835696" y="1268760"/>
            <a:ext cx="4032448" cy="1569660"/>
          </a:xfrm>
          <a:prstGeom prst="rect">
            <a:avLst/>
          </a:prstGeom>
        </p:spPr>
        <p:txBody>
          <a:bodyPr wrap="square">
            <a:spAutoFit/>
          </a:bodyPr>
          <a:lstStyle/>
          <a:p>
            <a:r>
              <a:rPr lang="zh-CN" altLang="en-US" sz="2400" b="1" dirty="0" smtClean="0">
                <a:latin typeface="仿宋" panose="02010609060101010101" pitchFamily="49" charset="-122"/>
                <a:ea typeface="仿宋" panose="02010609060101010101" pitchFamily="49" charset="-122"/>
              </a:rPr>
              <a:t>①前</a:t>
            </a:r>
            <a:r>
              <a:rPr lang="en-US" altLang="zh-CN" sz="2400" b="1" dirty="0" smtClean="0">
                <a:latin typeface="仿宋" panose="02010609060101010101" pitchFamily="49" charset="-122"/>
                <a:ea typeface="仿宋" panose="02010609060101010101" pitchFamily="49" charset="-122"/>
              </a:rPr>
              <a:t>2</a:t>
            </a:r>
            <a:r>
              <a:rPr lang="zh-CN" altLang="en-US" sz="2400" b="1" dirty="0" smtClean="0">
                <a:latin typeface="仿宋" panose="02010609060101010101" pitchFamily="49" charset="-122"/>
                <a:ea typeface="仿宋" panose="02010609060101010101" pitchFamily="49" charset="-122"/>
              </a:rPr>
              <a:t>千纪：诞生克里特文明</a:t>
            </a:r>
            <a:endParaRPr lang="en-US" altLang="zh-CN" sz="2400" b="1" dirty="0" smtClean="0">
              <a:latin typeface="仿宋" panose="02010609060101010101" pitchFamily="49" charset="-122"/>
              <a:ea typeface="仿宋" panose="02010609060101010101" pitchFamily="49" charset="-122"/>
            </a:endParaRPr>
          </a:p>
          <a:p>
            <a:r>
              <a:rPr lang="en-US" altLang="zh-CN" sz="2400" b="1" dirty="0" smtClean="0">
                <a:latin typeface="仿宋" panose="02010609060101010101" pitchFamily="49" charset="-122"/>
                <a:ea typeface="仿宋" panose="02010609060101010101" pitchFamily="49" charset="-122"/>
              </a:rPr>
              <a:t>           </a:t>
            </a:r>
            <a:r>
              <a:rPr lang="zh-CN" altLang="en-US" sz="2400" b="1" dirty="0" smtClean="0">
                <a:latin typeface="仿宋" panose="02010609060101010101" pitchFamily="49" charset="-122"/>
                <a:ea typeface="仿宋" panose="02010609060101010101" pitchFamily="49" charset="-122"/>
              </a:rPr>
              <a:t>和迈锡尼文明；</a:t>
            </a:r>
            <a:endParaRPr lang="en-US" altLang="zh-CN" sz="2400" b="1" dirty="0" smtClean="0">
              <a:latin typeface="仿宋" panose="02010609060101010101" pitchFamily="49" charset="-122"/>
              <a:ea typeface="仿宋" panose="02010609060101010101" pitchFamily="49" charset="-122"/>
            </a:endParaRPr>
          </a:p>
          <a:p>
            <a:r>
              <a:rPr lang="zh-CN" altLang="en-US" sz="2400" b="1" dirty="0" smtClean="0">
                <a:latin typeface="仿宋" panose="02010609060101010101" pitchFamily="49" charset="-122"/>
                <a:ea typeface="仿宋" panose="02010609060101010101" pitchFamily="49" charset="-122"/>
              </a:rPr>
              <a:t>②前</a:t>
            </a:r>
            <a:r>
              <a:rPr lang="en-US" altLang="zh-CN" sz="2400" b="1" dirty="0" smtClean="0">
                <a:latin typeface="仿宋" panose="02010609060101010101" pitchFamily="49" charset="-122"/>
                <a:ea typeface="仿宋" panose="02010609060101010101" pitchFamily="49" charset="-122"/>
              </a:rPr>
              <a:t>8--</a:t>
            </a:r>
            <a:r>
              <a:rPr lang="zh-CN" altLang="en-US" sz="2400" b="1" dirty="0" smtClean="0">
                <a:latin typeface="仿宋" panose="02010609060101010101" pitchFamily="49" charset="-122"/>
                <a:ea typeface="仿宋" panose="02010609060101010101" pitchFamily="49" charset="-122"/>
              </a:rPr>
              <a:t>前</a:t>
            </a:r>
            <a:r>
              <a:rPr lang="en-US" altLang="zh-CN" sz="2400" b="1" dirty="0" smtClean="0">
                <a:latin typeface="仿宋" panose="02010609060101010101" pitchFamily="49" charset="-122"/>
                <a:ea typeface="仿宋" panose="02010609060101010101" pitchFamily="49" charset="-122"/>
              </a:rPr>
              <a:t>6C</a:t>
            </a:r>
            <a:r>
              <a:rPr lang="zh-CN" altLang="en-US" sz="2400" b="1" dirty="0" smtClean="0">
                <a:latin typeface="仿宋" panose="02010609060101010101" pitchFamily="49" charset="-122"/>
                <a:ea typeface="仿宋" panose="02010609060101010101" pitchFamily="49" charset="-122"/>
              </a:rPr>
              <a:t>：城邦逐渐发展</a:t>
            </a:r>
            <a:endParaRPr lang="en-US" altLang="zh-CN" sz="2400" b="1" dirty="0" smtClean="0">
              <a:latin typeface="仿宋" panose="02010609060101010101" pitchFamily="49" charset="-122"/>
              <a:ea typeface="仿宋" panose="02010609060101010101" pitchFamily="49" charset="-122"/>
            </a:endParaRPr>
          </a:p>
          <a:p>
            <a:r>
              <a:rPr lang="en-US" altLang="zh-CN" sz="2400" b="1" dirty="0" smtClean="0">
                <a:latin typeface="仿宋" panose="02010609060101010101" pitchFamily="49" charset="-122"/>
                <a:ea typeface="仿宋" panose="02010609060101010101" pitchFamily="49" charset="-122"/>
              </a:rPr>
              <a:t>             </a:t>
            </a:r>
            <a:r>
              <a:rPr lang="zh-CN" altLang="en-US" sz="2400" b="1" dirty="0" smtClean="0">
                <a:latin typeface="仿宋" panose="02010609060101010101" pitchFamily="49" charset="-122"/>
                <a:ea typeface="仿宋" panose="02010609060101010101" pitchFamily="49" charset="-122"/>
              </a:rPr>
              <a:t>起来。</a:t>
            </a:r>
          </a:p>
        </p:txBody>
      </p:sp>
      <p:sp>
        <p:nvSpPr>
          <p:cNvPr id="22" name="椭圆 21"/>
          <p:cNvSpPr/>
          <p:nvPr/>
        </p:nvSpPr>
        <p:spPr>
          <a:xfrm>
            <a:off x="7236296" y="3429000"/>
            <a:ext cx="720080" cy="504056"/>
          </a:xfrm>
          <a:prstGeom prst="ellipse">
            <a:avLst/>
          </a:prstGeom>
          <a:noFill/>
          <a:ln w="31750">
            <a:solidFill>
              <a:srgbClr val="000099"/>
            </a:solidFill>
          </a:ln>
          <a:extLst>
            <a:ext uri="{909E8E84-426E-40DD-AFC4-6F175D3DCCD1}">
              <a14:hiddenFill xmlns=""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7236296" y="5877272"/>
            <a:ext cx="1152128" cy="720080"/>
          </a:xfrm>
          <a:prstGeom prst="ellipse">
            <a:avLst/>
          </a:prstGeom>
          <a:noFill/>
          <a:ln w="31750">
            <a:solidFill>
              <a:srgbClr val="FF0000"/>
            </a:solidFill>
          </a:ln>
          <a:extLst>
            <a:ext uri="{909E8E84-426E-40DD-AFC4-6F175D3DCCD1}">
              <a14:hiddenFill xmlns=""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10"/>
          <p:cNvSpPr txBox="1"/>
          <p:nvPr/>
        </p:nvSpPr>
        <p:spPr>
          <a:xfrm>
            <a:off x="251520" y="4549676"/>
            <a:ext cx="4896544" cy="2308324"/>
          </a:xfrm>
          <a:prstGeom prst="rect">
            <a:avLst/>
          </a:prstGeom>
          <a:solidFill>
            <a:schemeClr val="bg1">
              <a:lumMod val="85000"/>
            </a:schemeClr>
          </a:solidFill>
          <a:ln w="28575" cmpd="sng">
            <a:solidFill>
              <a:schemeClr val="tx1"/>
            </a:solidFill>
            <a:prstDash val="solid"/>
          </a:ln>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zh-CN" altLang="en-US" sz="2400" b="1" dirty="0" smtClean="0">
                <a:solidFill>
                  <a:schemeClr val="tx1"/>
                </a:solidFill>
                <a:latin typeface="黑体" panose="02010609060101010101" pitchFamily="49" charset="-122"/>
                <a:ea typeface="黑体" panose="02010609060101010101" pitchFamily="49" charset="-122"/>
              </a:rPr>
              <a:t>            城邦</a:t>
            </a:r>
            <a:endParaRPr lang="en-US" altLang="zh-CN" sz="2400" b="1" dirty="0" smtClean="0">
              <a:solidFill>
                <a:schemeClr val="tx1"/>
              </a:solidFill>
              <a:latin typeface="黑体" panose="02010609060101010101" pitchFamily="49" charset="-122"/>
              <a:ea typeface="黑体" panose="02010609060101010101" pitchFamily="49" charset="-122"/>
            </a:endParaRPr>
          </a:p>
          <a:p>
            <a:r>
              <a:rPr lang="zh-CN" altLang="en-US" sz="2400" b="1" dirty="0" smtClean="0">
                <a:solidFill>
                  <a:schemeClr val="tx1"/>
                </a:solidFill>
                <a:latin typeface="楷体" panose="02010609060101010101" pitchFamily="49" charset="-122"/>
                <a:ea typeface="楷体" panose="02010609060101010101" pitchFamily="49" charset="-122"/>
              </a:rPr>
              <a:t>原因：多山少平原，陆上交通不便，</a:t>
            </a:r>
            <a:endParaRPr lang="en-US" altLang="zh-CN" sz="2400" b="1" dirty="0" smtClean="0">
              <a:solidFill>
                <a:schemeClr val="tx1"/>
              </a:solidFill>
              <a:latin typeface="楷体" panose="02010609060101010101" pitchFamily="49" charset="-122"/>
              <a:ea typeface="楷体" panose="02010609060101010101" pitchFamily="49" charset="-122"/>
            </a:endParaRPr>
          </a:p>
          <a:p>
            <a:r>
              <a:rPr lang="en-US" altLang="zh-CN" sz="2400" b="1" dirty="0" smtClean="0">
                <a:solidFill>
                  <a:schemeClr val="tx1"/>
                </a:solidFill>
                <a:latin typeface="楷体" panose="02010609060101010101" pitchFamily="49" charset="-122"/>
                <a:ea typeface="楷体" panose="02010609060101010101" pitchFamily="49" charset="-122"/>
              </a:rPr>
              <a:t>      </a:t>
            </a:r>
            <a:r>
              <a:rPr lang="zh-CN" altLang="en-US" sz="2400" b="1" dirty="0" smtClean="0">
                <a:solidFill>
                  <a:schemeClr val="tx1"/>
                </a:solidFill>
                <a:latin typeface="楷体" panose="02010609060101010101" pitchFamily="49" charset="-122"/>
                <a:ea typeface="楷体" panose="02010609060101010101" pitchFamily="49" charset="-122"/>
              </a:rPr>
              <a:t>不利于地区性大国的兴起</a:t>
            </a:r>
            <a:endParaRPr lang="en-US" altLang="zh-CN" sz="2400" b="1" dirty="0" smtClean="0">
              <a:solidFill>
                <a:schemeClr val="tx1"/>
              </a:solidFill>
              <a:latin typeface="楷体" panose="02010609060101010101" pitchFamily="49" charset="-122"/>
              <a:ea typeface="楷体" panose="02010609060101010101" pitchFamily="49" charset="-122"/>
            </a:endParaRPr>
          </a:p>
          <a:p>
            <a:r>
              <a:rPr lang="zh-CN" altLang="en-US" sz="2400" b="1" dirty="0" smtClean="0">
                <a:solidFill>
                  <a:schemeClr val="tx1"/>
                </a:solidFill>
                <a:latin typeface="楷体" panose="02010609060101010101" pitchFamily="49" charset="-122"/>
                <a:ea typeface="楷体" panose="02010609060101010101" pitchFamily="49" charset="-122"/>
              </a:rPr>
              <a:t>时间：前</a:t>
            </a:r>
            <a:r>
              <a:rPr lang="en-US" altLang="zh-CN" sz="2400" b="1" dirty="0" smtClean="0">
                <a:solidFill>
                  <a:schemeClr val="tx1"/>
                </a:solidFill>
                <a:latin typeface="楷体" panose="02010609060101010101" pitchFamily="49" charset="-122"/>
                <a:ea typeface="楷体" panose="02010609060101010101" pitchFamily="49" charset="-122"/>
              </a:rPr>
              <a:t>8—</a:t>
            </a:r>
            <a:r>
              <a:rPr lang="zh-CN" altLang="en-US" sz="2400" b="1" dirty="0" smtClean="0">
                <a:solidFill>
                  <a:schemeClr val="tx1"/>
                </a:solidFill>
                <a:latin typeface="楷体" panose="02010609060101010101" pitchFamily="49" charset="-122"/>
                <a:ea typeface="楷体" panose="02010609060101010101" pitchFamily="49" charset="-122"/>
              </a:rPr>
              <a:t>前</a:t>
            </a:r>
            <a:r>
              <a:rPr lang="en-US" altLang="zh-CN" sz="2400" b="1" dirty="0" smtClean="0">
                <a:solidFill>
                  <a:schemeClr val="tx1"/>
                </a:solidFill>
                <a:latin typeface="楷体" panose="02010609060101010101" pitchFamily="49" charset="-122"/>
                <a:ea typeface="楷体" panose="02010609060101010101" pitchFamily="49" charset="-122"/>
              </a:rPr>
              <a:t>6C</a:t>
            </a:r>
          </a:p>
          <a:p>
            <a:r>
              <a:rPr lang="zh-CN" altLang="en-US" sz="2400" b="1" dirty="0" smtClean="0">
                <a:solidFill>
                  <a:schemeClr val="tx1"/>
                </a:solidFill>
                <a:latin typeface="楷体" panose="02010609060101010101" pitchFamily="49" charset="-122"/>
                <a:ea typeface="楷体" panose="02010609060101010101" pitchFamily="49" charset="-122"/>
              </a:rPr>
              <a:t>特点：小国寡民</a:t>
            </a:r>
            <a:endParaRPr lang="en-US" altLang="zh-CN" sz="2400" b="1" dirty="0" smtClean="0">
              <a:solidFill>
                <a:schemeClr val="tx1"/>
              </a:solidFill>
              <a:latin typeface="楷体" panose="02010609060101010101" pitchFamily="49" charset="-122"/>
              <a:ea typeface="楷体" panose="02010609060101010101" pitchFamily="49" charset="-122"/>
            </a:endParaRPr>
          </a:p>
          <a:p>
            <a:r>
              <a:rPr lang="zh-CN" altLang="en-US" sz="2400" b="1" dirty="0" smtClean="0">
                <a:solidFill>
                  <a:schemeClr val="tx1"/>
                </a:solidFill>
                <a:latin typeface="楷体" panose="02010609060101010101" pitchFamily="49" charset="-122"/>
                <a:ea typeface="楷体" panose="02010609060101010101" pitchFamily="49" charset="-122"/>
              </a:rPr>
              <a:t>代表：雅典、斯巴达</a:t>
            </a:r>
            <a:endParaRPr lang="zh-CN" altLang="en-US" sz="2400" b="1" dirty="0">
              <a:solidFill>
                <a:schemeClr val="tx1"/>
              </a:solidFill>
              <a:latin typeface="楷体" panose="02010609060101010101" pitchFamily="49" charset="-122"/>
              <a:ea typeface="楷体" panose="02010609060101010101" pitchFamily="49" charset="-122"/>
            </a:endParaRPr>
          </a:p>
        </p:txBody>
      </p:sp>
      <p:sp>
        <p:nvSpPr>
          <p:cNvPr id="11" name="椭圆 10"/>
          <p:cNvSpPr/>
          <p:nvPr/>
        </p:nvSpPr>
        <p:spPr>
          <a:xfrm>
            <a:off x="6444208" y="4365104"/>
            <a:ext cx="567679" cy="566549"/>
          </a:xfrm>
          <a:prstGeom prst="ellipse">
            <a:avLst/>
          </a:prstGeom>
          <a:noFill/>
          <a:ln w="31750">
            <a:solidFill>
              <a:srgbClr val="000099"/>
            </a:solidFill>
          </a:ln>
          <a:extLst>
            <a:ext uri="{909E8E84-426E-40DD-AFC4-6F175D3DCCD1}">
              <a14:hiddenFill xmlns=""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6804248" y="3717032"/>
            <a:ext cx="792088" cy="710565"/>
          </a:xfrm>
          <a:prstGeom prst="ellipse">
            <a:avLst/>
          </a:prstGeom>
          <a:noFill/>
          <a:ln w="31750">
            <a:solidFill>
              <a:srgbClr val="FF0000"/>
            </a:solidFill>
          </a:ln>
          <a:extLst>
            <a:ext uri="{909E8E84-426E-40DD-AFC4-6F175D3DCCD1}">
              <a14:hiddenFill xmlns=""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3" presetClass="entr" presetSubtype="1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animEffect transition="in" filter="blinds(horizontal)">
                                      <p:cBhvr>
                                        <p:cTn id="9" dur="500"/>
                                        <p:tgtEl>
                                          <p:spTgt spid="12"/>
                                        </p:tgtEl>
                                      </p:cBhvr>
                                    </p:animEffect>
                                  </p:childTnLst>
                                </p:cTn>
                              </p:par>
                              <p:par>
                                <p:cTn id="10" presetID="3" presetClass="entr" presetSubtype="1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linds(horizont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arn(inVertic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blinds(horizontal)">
                                      <p:cBhvr>
                                        <p:cTn id="22" dur="500"/>
                                        <p:tgtEl>
                                          <p:spTgt spid="22"/>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4" presetClass="entr" presetSubtype="32" fill="hold" grpId="0" nodeType="clickEffect">
                                  <p:stCondLst>
                                    <p:cond delay="0"/>
                                  </p:stCondLst>
                                  <p:childTnLst>
                                    <p:set>
                                      <p:cBhvr>
                                        <p:cTn id="29" dur="500" fill="hold">
                                          <p:stCondLst>
                                            <p:cond delay="0"/>
                                          </p:stCondLst>
                                        </p:cTn>
                                        <p:tgtEl>
                                          <p:spTgt spid="9"/>
                                        </p:tgtEl>
                                        <p:attrNameLst>
                                          <p:attrName>style.visibility</p:attrName>
                                        </p:attrNameLst>
                                      </p:cBhvr>
                                      <p:to>
                                        <p:strVal val="visible"/>
                                      </p:to>
                                    </p:set>
                                    <p:animEffect transition="in" filter="box(out)">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0" grpId="0"/>
      <p:bldP spid="22" grpId="0" bldLvl="0" animBg="1"/>
      <p:bldP spid="22" grpId="1" animBg="1"/>
      <p:bldP spid="23" grpId="0" bldLvl="0" animBg="1"/>
      <p:bldP spid="23" grpId="1" animBg="1"/>
      <p:bldP spid="25" grpId="0" bldLvl="0" animBg="1"/>
      <p:bldP spid="11" grpId="0" bldLvl="0" animBg="1"/>
      <p:bldP spid="11" grpId="1" animBg="1"/>
      <p:bldP spid="12" grpId="0" bldLvl="0" animBg="1"/>
      <p:bldP spid="12"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p4YBAFsFj3iAT5noAABUUCYXHww587_b"/>
          <p:cNvPicPr>
            <a:picLocks noChangeAspect="1"/>
          </p:cNvPicPr>
          <p:nvPr/>
        </p:nvPicPr>
        <p:blipFill>
          <a:blip r:embed="rId3" cstate="print"/>
          <a:stretch>
            <a:fillRect/>
          </a:stretch>
        </p:blipFill>
        <p:spPr>
          <a:xfrm>
            <a:off x="558165" y="1772816"/>
            <a:ext cx="1923098" cy="3570075"/>
          </a:xfrm>
          <a:prstGeom prst="rect">
            <a:avLst/>
          </a:prstGeom>
        </p:spPr>
      </p:pic>
      <p:sp>
        <p:nvSpPr>
          <p:cNvPr id="8" name="文本框 7"/>
          <p:cNvSpPr txBox="1"/>
          <p:nvPr/>
        </p:nvSpPr>
        <p:spPr>
          <a:xfrm>
            <a:off x="323528" y="5440045"/>
            <a:ext cx="2157259" cy="523220"/>
          </a:xfrm>
          <a:prstGeom prst="rect">
            <a:avLst/>
          </a:prstGeom>
          <a:solidFill>
            <a:schemeClr val="bg1">
              <a:lumMod val="85000"/>
            </a:schemeClr>
          </a:solidFill>
          <a:effectLst>
            <a:outerShdw blurRad="152400" dist="114300" dir="2700000" algn="tl" rotWithShape="0">
              <a:prstClr val="black">
                <a:alpha val="40000"/>
              </a:prstClr>
            </a:outerShdw>
          </a:effectLst>
        </p:spPr>
        <p:txBody>
          <a:bodyPr wrap="square" rtlCol="0">
            <a:spAutoFit/>
          </a:bodyPr>
          <a:lstStyle/>
          <a:p>
            <a:pPr algn="ctr"/>
            <a:r>
              <a:rPr lang="zh-CN" sz="2800" dirty="0"/>
              <a:t>《荷马史诗》</a:t>
            </a:r>
          </a:p>
        </p:txBody>
      </p:sp>
      <p:pic>
        <p:nvPicPr>
          <p:cNvPr id="5" name="图片 4" descr="t019a65757973cd7376"/>
          <p:cNvPicPr>
            <a:picLocks noChangeAspect="1"/>
          </p:cNvPicPr>
          <p:nvPr/>
        </p:nvPicPr>
        <p:blipFill>
          <a:blip r:embed="rId4" cstate="print"/>
          <a:stretch>
            <a:fillRect/>
          </a:stretch>
        </p:blipFill>
        <p:spPr>
          <a:xfrm>
            <a:off x="3246120" y="1484783"/>
            <a:ext cx="2161223" cy="3414241"/>
          </a:xfrm>
          <a:prstGeom prst="rect">
            <a:avLst/>
          </a:prstGeom>
        </p:spPr>
      </p:pic>
      <p:sp>
        <p:nvSpPr>
          <p:cNvPr id="6" name="文本框 5"/>
          <p:cNvSpPr txBox="1"/>
          <p:nvPr/>
        </p:nvSpPr>
        <p:spPr>
          <a:xfrm>
            <a:off x="3245644" y="5070475"/>
            <a:ext cx="2161223" cy="891540"/>
          </a:xfrm>
          <a:prstGeom prst="rect">
            <a:avLst/>
          </a:prstGeom>
          <a:solidFill>
            <a:schemeClr val="bg1">
              <a:lumMod val="85000"/>
            </a:schemeClr>
          </a:solidFill>
          <a:effectLst>
            <a:outerShdw blurRad="152400" dist="114300" dir="2700000" algn="tl" rotWithShape="0">
              <a:prstClr val="black">
                <a:alpha val="40000"/>
              </a:prstClr>
            </a:outerShdw>
          </a:effectLst>
        </p:spPr>
        <p:txBody>
          <a:bodyPr wrap="square" rtlCol="0">
            <a:spAutoFit/>
          </a:bodyPr>
          <a:lstStyle/>
          <a:p>
            <a:pPr algn="ctr"/>
            <a:r>
              <a:rPr lang="zh-CN" sz="2800"/>
              <a:t>埃斯库罗斯</a:t>
            </a:r>
          </a:p>
          <a:p>
            <a:pPr algn="ctr"/>
            <a:r>
              <a:rPr lang="zh-CN" sz="2400"/>
              <a:t>（</a:t>
            </a:r>
            <a:r>
              <a:rPr lang="en-US" altLang="zh-CN" sz="2400"/>
              <a:t>“</a:t>
            </a:r>
            <a:r>
              <a:rPr lang="zh-CN" altLang="en-US" sz="2400"/>
              <a:t>悲剧之父</a:t>
            </a:r>
            <a:r>
              <a:rPr lang="en-US" altLang="zh-CN" sz="2400"/>
              <a:t>”</a:t>
            </a:r>
            <a:r>
              <a:rPr lang="zh-CN" sz="2400"/>
              <a:t>）</a:t>
            </a:r>
          </a:p>
        </p:txBody>
      </p:sp>
      <p:pic>
        <p:nvPicPr>
          <p:cNvPr id="7" name="图片 6" descr="t018f713abad60bc33e"/>
          <p:cNvPicPr>
            <a:picLocks noChangeAspect="1"/>
          </p:cNvPicPr>
          <p:nvPr/>
        </p:nvPicPr>
        <p:blipFill>
          <a:blip r:embed="rId5" cstate="print"/>
          <a:stretch>
            <a:fillRect/>
          </a:stretch>
        </p:blipFill>
        <p:spPr>
          <a:xfrm>
            <a:off x="6060281" y="1700808"/>
            <a:ext cx="2342198" cy="3102333"/>
          </a:xfrm>
          <a:prstGeom prst="rect">
            <a:avLst/>
          </a:prstGeom>
        </p:spPr>
      </p:pic>
      <p:sp>
        <p:nvSpPr>
          <p:cNvPr id="9" name="文本框 8"/>
          <p:cNvSpPr txBox="1"/>
          <p:nvPr/>
        </p:nvSpPr>
        <p:spPr>
          <a:xfrm>
            <a:off x="6060281" y="5070475"/>
            <a:ext cx="2342198" cy="891540"/>
          </a:xfrm>
          <a:prstGeom prst="rect">
            <a:avLst/>
          </a:prstGeom>
          <a:solidFill>
            <a:schemeClr val="bg1">
              <a:lumMod val="85000"/>
            </a:schemeClr>
          </a:solidFill>
          <a:effectLst>
            <a:outerShdw blurRad="152400" dist="114300" dir="2700000" algn="tl" rotWithShape="0">
              <a:prstClr val="black">
                <a:alpha val="40000"/>
              </a:prstClr>
            </a:outerShdw>
          </a:effectLst>
        </p:spPr>
        <p:txBody>
          <a:bodyPr wrap="square" rtlCol="0">
            <a:spAutoFit/>
          </a:bodyPr>
          <a:lstStyle/>
          <a:p>
            <a:pPr algn="ctr"/>
            <a:r>
              <a:rPr lang="zh-CN" sz="2800" dirty="0"/>
              <a:t>阿里斯托芬</a:t>
            </a:r>
          </a:p>
          <a:p>
            <a:pPr algn="ctr"/>
            <a:r>
              <a:rPr lang="zh-CN" sz="2400" dirty="0"/>
              <a:t>（</a:t>
            </a:r>
            <a:r>
              <a:rPr lang="en-US" altLang="zh-CN" sz="2400" dirty="0"/>
              <a:t>“</a:t>
            </a:r>
            <a:r>
              <a:rPr lang="zh-CN" altLang="en-US" sz="2400" dirty="0"/>
              <a:t>喜剧之父</a:t>
            </a:r>
            <a:r>
              <a:rPr lang="en-US" altLang="zh-CN" sz="2400" dirty="0"/>
              <a:t>”</a:t>
            </a:r>
            <a:r>
              <a:rPr lang="zh-CN" sz="2400" dirty="0"/>
              <a:t>）</a:t>
            </a:r>
          </a:p>
        </p:txBody>
      </p:sp>
      <p:sp>
        <p:nvSpPr>
          <p:cNvPr id="10" name="矩形 9"/>
          <p:cNvSpPr/>
          <p:nvPr/>
        </p:nvSpPr>
        <p:spPr>
          <a:xfrm>
            <a:off x="1835696" y="404664"/>
            <a:ext cx="5976664" cy="584775"/>
          </a:xfrm>
          <a:prstGeom prst="rect">
            <a:avLst/>
          </a:prstGeom>
        </p:spPr>
        <p:txBody>
          <a:bodyPr wrap="square">
            <a:spAutoFit/>
          </a:bodyPr>
          <a:lstStyle/>
          <a:p>
            <a:r>
              <a:rPr lang="zh-CN" altLang="en-US" sz="3200" b="1" dirty="0" smtClean="0">
                <a:latin typeface="仿宋" panose="02010609060101010101" pitchFamily="49" charset="-122"/>
                <a:ea typeface="仿宋" panose="02010609060101010101" pitchFamily="49" charset="-122"/>
                <a:sym typeface="+mn-ea"/>
              </a:rPr>
              <a:t>②</a:t>
            </a:r>
            <a:r>
              <a:rPr lang="zh-CN" altLang="en-US" sz="3200" b="1" dirty="0" smtClean="0">
                <a:latin typeface="华文仿宋" pitchFamily="2" charset="-122"/>
                <a:ea typeface="华文仿宋" pitchFamily="2" charset="-122"/>
                <a:cs typeface="楷体" panose="02010609060101010101" pitchFamily="49" charset="-122"/>
              </a:rPr>
              <a:t>文学：神话、悲剧、喜剧</a:t>
            </a:r>
            <a:endParaRPr lang="zh-CN" altLang="en-US" sz="3200" b="1" dirty="0">
              <a:latin typeface="华文仿宋" pitchFamily="2" charset="-122"/>
              <a:ea typeface="华文仿宋" pitchFamily="2" charset="-122"/>
            </a:endParaRPr>
          </a:p>
        </p:txBody>
      </p:sp>
    </p:spTree>
    <p:custDataLst>
      <p:tags r:id="rId1"/>
    </p:custData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581"/>
          <p:cNvPicPr>
            <a:picLocks noChangeAspect="1"/>
          </p:cNvPicPr>
          <p:nvPr/>
        </p:nvPicPr>
        <p:blipFill>
          <a:blip r:embed="rId3" cstate="print"/>
          <a:stretch>
            <a:fillRect/>
          </a:stretch>
        </p:blipFill>
        <p:spPr>
          <a:xfrm>
            <a:off x="560547" y="885826"/>
            <a:ext cx="2726531" cy="4434205"/>
          </a:xfrm>
          <a:prstGeom prst="rect">
            <a:avLst/>
          </a:prstGeom>
        </p:spPr>
      </p:pic>
      <p:sp>
        <p:nvSpPr>
          <p:cNvPr id="6" name="文本框 5"/>
          <p:cNvSpPr txBox="1"/>
          <p:nvPr/>
        </p:nvSpPr>
        <p:spPr>
          <a:xfrm>
            <a:off x="323528" y="5320030"/>
            <a:ext cx="2808311" cy="892552"/>
          </a:xfrm>
          <a:prstGeom prst="rect">
            <a:avLst/>
          </a:prstGeom>
          <a:solidFill>
            <a:schemeClr val="bg1">
              <a:lumMod val="85000"/>
            </a:schemeClr>
          </a:solidFill>
          <a:effectLst>
            <a:outerShdw blurRad="152400" dist="114300" dir="2700000" algn="tl" rotWithShape="0">
              <a:prstClr val="black">
                <a:alpha val="40000"/>
              </a:prstClr>
            </a:outerShdw>
          </a:effectLst>
        </p:spPr>
        <p:txBody>
          <a:bodyPr wrap="square" rtlCol="0">
            <a:spAutoFit/>
          </a:bodyPr>
          <a:lstStyle/>
          <a:p>
            <a:pPr algn="ctr"/>
            <a:r>
              <a:rPr lang="zh-CN" sz="2800" dirty="0">
                <a:latin typeface="黑体" panose="02010609060101010101" pitchFamily="49" charset="-122"/>
                <a:ea typeface="黑体" panose="02010609060101010101" pitchFamily="49" charset="-122"/>
              </a:rPr>
              <a:t>希罗多德</a:t>
            </a:r>
          </a:p>
          <a:p>
            <a:pPr algn="ctr"/>
            <a:r>
              <a:rPr lang="zh-CN" sz="2400" dirty="0"/>
              <a:t>（西方</a:t>
            </a:r>
            <a:r>
              <a:rPr lang="en-US" altLang="zh-CN" sz="2400" dirty="0" smtClean="0"/>
              <a:t>“</a:t>
            </a:r>
            <a:r>
              <a:rPr lang="zh-CN" altLang="en-US" sz="2400" dirty="0" smtClean="0"/>
              <a:t>史学之</a:t>
            </a:r>
            <a:r>
              <a:rPr lang="zh-CN" altLang="en-US" sz="2400" dirty="0"/>
              <a:t>父</a:t>
            </a:r>
            <a:r>
              <a:rPr lang="en-US" altLang="zh-CN" sz="2400" dirty="0"/>
              <a:t>”</a:t>
            </a:r>
            <a:r>
              <a:rPr lang="zh-CN" sz="2400" dirty="0"/>
              <a:t>）</a:t>
            </a:r>
          </a:p>
        </p:txBody>
      </p:sp>
      <p:pic>
        <p:nvPicPr>
          <p:cNvPr id="7" name="图片 6" descr="ELIY_GKU$ZLTYXV379~7B5J"/>
          <p:cNvPicPr>
            <a:picLocks noChangeAspect="1"/>
          </p:cNvPicPr>
          <p:nvPr/>
        </p:nvPicPr>
        <p:blipFill>
          <a:blip r:embed="rId4" cstate="print"/>
          <a:stretch>
            <a:fillRect/>
          </a:stretch>
        </p:blipFill>
        <p:spPr>
          <a:xfrm>
            <a:off x="2757011" y="1233171"/>
            <a:ext cx="1515904" cy="2742565"/>
          </a:xfrm>
          <a:prstGeom prst="rect">
            <a:avLst/>
          </a:prstGeom>
        </p:spPr>
      </p:pic>
      <p:pic>
        <p:nvPicPr>
          <p:cNvPr id="21" name="图片 20" descr="图片1"/>
          <p:cNvPicPr>
            <a:picLocks noChangeAspect="1"/>
          </p:cNvPicPr>
          <p:nvPr/>
        </p:nvPicPr>
        <p:blipFill>
          <a:blip r:embed="rId5" cstate="print"/>
          <a:stretch>
            <a:fillRect/>
          </a:stretch>
        </p:blipFill>
        <p:spPr>
          <a:xfrm>
            <a:off x="6372200" y="908720"/>
            <a:ext cx="2022634" cy="4368165"/>
          </a:xfrm>
          <a:prstGeom prst="rect">
            <a:avLst/>
          </a:prstGeom>
        </p:spPr>
      </p:pic>
      <p:sp>
        <p:nvSpPr>
          <p:cNvPr id="8" name="文本框 7"/>
          <p:cNvSpPr txBox="1"/>
          <p:nvPr/>
        </p:nvSpPr>
        <p:spPr>
          <a:xfrm>
            <a:off x="5868144" y="5320030"/>
            <a:ext cx="3275856" cy="892552"/>
          </a:xfrm>
          <a:prstGeom prst="rect">
            <a:avLst/>
          </a:prstGeom>
          <a:solidFill>
            <a:schemeClr val="bg1">
              <a:lumMod val="85000"/>
            </a:schemeClr>
          </a:solidFill>
          <a:effectLst>
            <a:outerShdw blurRad="152400" dist="114300" dir="2700000" algn="tl" rotWithShape="0">
              <a:prstClr val="black">
                <a:alpha val="40000"/>
              </a:prstClr>
            </a:outerShdw>
          </a:effectLst>
        </p:spPr>
        <p:txBody>
          <a:bodyPr wrap="square" rtlCol="0">
            <a:spAutoFit/>
          </a:bodyPr>
          <a:lstStyle/>
          <a:p>
            <a:pPr algn="ctr"/>
            <a:r>
              <a:rPr lang="zh-CN" sz="2800" dirty="0">
                <a:latin typeface="黑体" panose="02010609060101010101" pitchFamily="49" charset="-122"/>
                <a:ea typeface="黑体" panose="02010609060101010101" pitchFamily="49" charset="-122"/>
              </a:rPr>
              <a:t>修昔底德</a:t>
            </a:r>
          </a:p>
          <a:p>
            <a:pPr algn="ctr"/>
            <a:r>
              <a:rPr lang="zh-CN" sz="2400" dirty="0"/>
              <a:t>（政治史传统的奠基人）</a:t>
            </a:r>
          </a:p>
        </p:txBody>
      </p:sp>
      <p:pic>
        <p:nvPicPr>
          <p:cNvPr id="9" name="图片 8" descr="Img395095930"/>
          <p:cNvPicPr>
            <a:picLocks noChangeAspect="1"/>
          </p:cNvPicPr>
          <p:nvPr/>
        </p:nvPicPr>
        <p:blipFill>
          <a:blip r:embed="rId6" cstate="print"/>
          <a:stretch>
            <a:fillRect/>
          </a:stretch>
        </p:blipFill>
        <p:spPr>
          <a:xfrm>
            <a:off x="4860032" y="1340768"/>
            <a:ext cx="1267301" cy="2663825"/>
          </a:xfrm>
          <a:prstGeom prst="rect">
            <a:avLst/>
          </a:prstGeom>
        </p:spPr>
      </p:pic>
      <p:sp>
        <p:nvSpPr>
          <p:cNvPr id="10" name="矩形 9"/>
          <p:cNvSpPr/>
          <p:nvPr/>
        </p:nvSpPr>
        <p:spPr>
          <a:xfrm>
            <a:off x="1763688" y="0"/>
            <a:ext cx="5976664" cy="584775"/>
          </a:xfrm>
          <a:prstGeom prst="rect">
            <a:avLst/>
          </a:prstGeom>
        </p:spPr>
        <p:txBody>
          <a:bodyPr wrap="square">
            <a:spAutoFit/>
          </a:bodyPr>
          <a:lstStyle/>
          <a:p>
            <a:r>
              <a:rPr lang="zh-CN" altLang="en-US" sz="3200" b="1" dirty="0" smtClean="0">
                <a:latin typeface="华文仿宋" pitchFamily="2" charset="-122"/>
                <a:ea typeface="华文仿宋" pitchFamily="2" charset="-122"/>
                <a:cs typeface="楷体" panose="02010609060101010101" pitchFamily="49" charset="-122"/>
              </a:rPr>
              <a:t>③史学：希罗多德、修昔底德</a:t>
            </a:r>
            <a:endParaRPr lang="zh-CN" altLang="en-US" sz="3200" b="1" dirty="0">
              <a:latin typeface="华文仿宋" pitchFamily="2" charset="-122"/>
              <a:ea typeface="华文仿宋" pitchFamily="2"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500" fill="hold">
                                          <p:stCondLst>
                                            <p:cond delay="0"/>
                                          </p:stCondLst>
                                        </p:cTn>
                                        <p:tgtEl>
                                          <p:spTgt spid="21"/>
                                        </p:tgtEl>
                                        <p:attrNameLst>
                                          <p:attrName>style.visibility</p:attrName>
                                        </p:attrNameLst>
                                      </p:cBhvr>
                                      <p:to>
                                        <p:strVal val="visible"/>
                                      </p:to>
                                    </p:set>
                                    <p:animEffect transition="in" filter="box(out)">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Img349645765"/>
          <p:cNvPicPr>
            <a:picLocks noChangeAspect="1"/>
          </p:cNvPicPr>
          <p:nvPr/>
        </p:nvPicPr>
        <p:blipFill>
          <a:blip r:embed="rId3" cstate="print"/>
          <a:stretch>
            <a:fillRect/>
          </a:stretch>
        </p:blipFill>
        <p:spPr>
          <a:xfrm>
            <a:off x="575787" y="1252221"/>
            <a:ext cx="2101691" cy="3841115"/>
          </a:xfrm>
          <a:prstGeom prst="rect">
            <a:avLst/>
          </a:prstGeom>
        </p:spPr>
      </p:pic>
      <p:sp>
        <p:nvSpPr>
          <p:cNvPr id="6" name="文本框 5"/>
          <p:cNvSpPr txBox="1"/>
          <p:nvPr/>
        </p:nvSpPr>
        <p:spPr>
          <a:xfrm>
            <a:off x="323529" y="4650740"/>
            <a:ext cx="2353950" cy="1292662"/>
          </a:xfrm>
          <a:prstGeom prst="rect">
            <a:avLst/>
          </a:prstGeom>
          <a:solidFill>
            <a:schemeClr val="bg1">
              <a:lumMod val="85000"/>
            </a:schemeClr>
          </a:solidFill>
          <a:effectLst>
            <a:outerShdw blurRad="152400" dist="114300" dir="2700000" algn="tl" rotWithShape="0">
              <a:prstClr val="black">
                <a:alpha val="40000"/>
              </a:prstClr>
            </a:outerShdw>
          </a:effectLst>
        </p:spPr>
        <p:txBody>
          <a:bodyPr wrap="square" rtlCol="0">
            <a:spAutoFit/>
          </a:bodyPr>
          <a:lstStyle/>
          <a:p>
            <a:pPr algn="ctr" fontAlgn="auto">
              <a:lnSpc>
                <a:spcPct val="150000"/>
              </a:lnSpc>
            </a:pPr>
            <a:r>
              <a:rPr lang="zh-CN" sz="2800" dirty="0">
                <a:latin typeface="黑体" panose="02010609060101010101" pitchFamily="49" charset="-122"/>
                <a:ea typeface="黑体" panose="02010609060101010101" pitchFamily="49" charset="-122"/>
              </a:rPr>
              <a:t>苏格拉底</a:t>
            </a:r>
          </a:p>
          <a:p>
            <a:pPr algn="ctr" fontAlgn="auto">
              <a:lnSpc>
                <a:spcPct val="150000"/>
              </a:lnSpc>
            </a:pPr>
            <a:r>
              <a:rPr lang="zh-CN" sz="2400" dirty="0"/>
              <a:t>（</a:t>
            </a:r>
            <a:r>
              <a:rPr lang="en-US" altLang="zh-CN" sz="2400" dirty="0" smtClean="0"/>
              <a:t>“</a:t>
            </a:r>
            <a:r>
              <a:rPr lang="zh-CN" altLang="en-US" sz="2400" dirty="0" smtClean="0"/>
              <a:t>美德即知识</a:t>
            </a:r>
            <a:r>
              <a:rPr lang="en-US" altLang="zh-CN" sz="2400" dirty="0" smtClean="0"/>
              <a:t>”</a:t>
            </a:r>
            <a:r>
              <a:rPr lang="zh-CN" sz="2400" dirty="0"/>
              <a:t>）</a:t>
            </a:r>
          </a:p>
        </p:txBody>
      </p:sp>
      <p:pic>
        <p:nvPicPr>
          <p:cNvPr id="5" name="图片 4" descr="W020150830768265592558"/>
          <p:cNvPicPr>
            <a:picLocks noChangeAspect="1"/>
          </p:cNvPicPr>
          <p:nvPr/>
        </p:nvPicPr>
        <p:blipFill>
          <a:blip r:embed="rId4" cstate="print"/>
          <a:stretch>
            <a:fillRect/>
          </a:stretch>
        </p:blipFill>
        <p:spPr>
          <a:xfrm>
            <a:off x="3580448" y="1230630"/>
            <a:ext cx="2042636" cy="3420110"/>
          </a:xfrm>
          <a:prstGeom prst="rect">
            <a:avLst/>
          </a:prstGeom>
        </p:spPr>
      </p:pic>
      <p:sp>
        <p:nvSpPr>
          <p:cNvPr id="7" name="文本框 6"/>
          <p:cNvSpPr txBox="1"/>
          <p:nvPr/>
        </p:nvSpPr>
        <p:spPr>
          <a:xfrm>
            <a:off x="3521393" y="4650740"/>
            <a:ext cx="2101691" cy="1229439"/>
          </a:xfrm>
          <a:prstGeom prst="rect">
            <a:avLst/>
          </a:prstGeom>
          <a:solidFill>
            <a:schemeClr val="bg1">
              <a:lumMod val="85000"/>
            </a:schemeClr>
          </a:solidFill>
          <a:effectLst>
            <a:outerShdw blurRad="152400" dist="114300" dir="2700000" algn="tl" rotWithShape="0">
              <a:prstClr val="black">
                <a:alpha val="40000"/>
              </a:prstClr>
            </a:outerShdw>
          </a:effectLst>
        </p:spPr>
        <p:txBody>
          <a:bodyPr wrap="square" rtlCol="0">
            <a:spAutoFit/>
          </a:bodyPr>
          <a:lstStyle/>
          <a:p>
            <a:pPr algn="ctr" fontAlgn="auto">
              <a:lnSpc>
                <a:spcPct val="150000"/>
              </a:lnSpc>
            </a:pPr>
            <a:r>
              <a:rPr lang="zh-CN" sz="2800" dirty="0">
                <a:latin typeface="黑体" panose="02010609060101010101" pitchFamily="49" charset="-122"/>
                <a:ea typeface="黑体" panose="02010609060101010101" pitchFamily="49" charset="-122"/>
              </a:rPr>
              <a:t>柏拉图</a:t>
            </a:r>
          </a:p>
          <a:p>
            <a:pPr algn="ctr" fontAlgn="auto">
              <a:lnSpc>
                <a:spcPct val="150000"/>
              </a:lnSpc>
            </a:pPr>
            <a:r>
              <a:rPr lang="zh-CN" sz="2400" dirty="0"/>
              <a:t>（</a:t>
            </a:r>
            <a:r>
              <a:rPr lang="en-US" altLang="zh-CN" sz="2400" dirty="0"/>
              <a:t>“</a:t>
            </a:r>
            <a:r>
              <a:rPr lang="zh-CN" altLang="en-US" sz="2400" dirty="0"/>
              <a:t>理想国</a:t>
            </a:r>
            <a:r>
              <a:rPr lang="en-US" altLang="zh-CN" sz="2400" dirty="0"/>
              <a:t>”</a:t>
            </a:r>
            <a:r>
              <a:rPr lang="zh-CN" sz="2400" dirty="0"/>
              <a:t>）</a:t>
            </a:r>
          </a:p>
        </p:txBody>
      </p:sp>
      <p:pic>
        <p:nvPicPr>
          <p:cNvPr id="8" name="图片 7" descr="01300000082745120523897076453_950"/>
          <p:cNvPicPr>
            <a:picLocks noChangeAspect="1"/>
          </p:cNvPicPr>
          <p:nvPr/>
        </p:nvPicPr>
        <p:blipFill>
          <a:blip r:embed="rId5" cstate="print"/>
          <a:stretch>
            <a:fillRect/>
          </a:stretch>
        </p:blipFill>
        <p:spPr>
          <a:xfrm>
            <a:off x="6371272" y="1252855"/>
            <a:ext cx="2102168" cy="3849370"/>
          </a:xfrm>
          <a:prstGeom prst="rect">
            <a:avLst/>
          </a:prstGeom>
        </p:spPr>
      </p:pic>
      <p:sp>
        <p:nvSpPr>
          <p:cNvPr id="9" name="文本框 8"/>
          <p:cNvSpPr txBox="1"/>
          <p:nvPr/>
        </p:nvSpPr>
        <p:spPr>
          <a:xfrm>
            <a:off x="6371273" y="4650741"/>
            <a:ext cx="2101691" cy="1260475"/>
          </a:xfrm>
          <a:prstGeom prst="rect">
            <a:avLst/>
          </a:prstGeom>
          <a:solidFill>
            <a:schemeClr val="bg1">
              <a:lumMod val="85000"/>
            </a:schemeClr>
          </a:solidFill>
          <a:effectLst>
            <a:outerShdw blurRad="152400" dist="114300" dir="2700000" algn="tl" rotWithShape="0">
              <a:prstClr val="black">
                <a:alpha val="40000"/>
              </a:prstClr>
            </a:outerShdw>
          </a:effectLst>
        </p:spPr>
        <p:txBody>
          <a:bodyPr wrap="square" rtlCol="0">
            <a:spAutoFit/>
          </a:bodyPr>
          <a:lstStyle/>
          <a:p>
            <a:pPr algn="ctr"/>
            <a:r>
              <a:rPr lang="zh-CN" sz="2800" dirty="0">
                <a:latin typeface="黑体" panose="02010609060101010101" pitchFamily="49" charset="-122"/>
                <a:ea typeface="黑体" panose="02010609060101010101" pitchFamily="49" charset="-122"/>
              </a:rPr>
              <a:t>亚里士多德</a:t>
            </a:r>
          </a:p>
          <a:p>
            <a:pPr algn="ctr"/>
            <a:r>
              <a:rPr lang="zh-CN" sz="2400" dirty="0"/>
              <a:t>（我爱我师，但我更爱真理）</a:t>
            </a:r>
          </a:p>
        </p:txBody>
      </p:sp>
      <p:sp>
        <p:nvSpPr>
          <p:cNvPr id="11" name="矩形 10"/>
          <p:cNvSpPr/>
          <p:nvPr/>
        </p:nvSpPr>
        <p:spPr>
          <a:xfrm>
            <a:off x="683568" y="0"/>
            <a:ext cx="7560840" cy="584775"/>
          </a:xfrm>
          <a:prstGeom prst="rect">
            <a:avLst/>
          </a:prstGeom>
        </p:spPr>
        <p:txBody>
          <a:bodyPr wrap="square">
            <a:spAutoFit/>
          </a:bodyPr>
          <a:lstStyle/>
          <a:p>
            <a:r>
              <a:rPr lang="zh-CN" altLang="en-US" sz="3200" b="1" dirty="0" smtClean="0">
                <a:latin typeface="华文仿宋" pitchFamily="2" charset="-122"/>
                <a:ea typeface="华文仿宋" pitchFamily="2" charset="-122"/>
                <a:cs typeface="楷体" panose="02010609060101010101" pitchFamily="49" charset="-122"/>
              </a:rPr>
              <a:t>④哲学：苏格拉底、柏拉图、亚里士多德</a:t>
            </a:r>
            <a:endParaRPr lang="zh-CN" altLang="en-US" sz="3200" b="1" dirty="0">
              <a:latin typeface="华文仿宋" pitchFamily="2" charset="-122"/>
              <a:ea typeface="华文仿宋" pitchFamily="2" charset="-122"/>
            </a:endParaRPr>
          </a:p>
        </p:txBody>
      </p:sp>
      <p:sp>
        <p:nvSpPr>
          <p:cNvPr id="12" name="矩形 11"/>
          <p:cNvSpPr/>
          <p:nvPr/>
        </p:nvSpPr>
        <p:spPr>
          <a:xfrm>
            <a:off x="3419872" y="6273225"/>
            <a:ext cx="2646878" cy="584775"/>
          </a:xfrm>
          <a:prstGeom prst="rect">
            <a:avLst/>
          </a:prstGeom>
        </p:spPr>
        <p:txBody>
          <a:bodyPr wrap="none">
            <a:spAutoFit/>
          </a:bodyPr>
          <a:lstStyle/>
          <a:p>
            <a:r>
              <a:rPr lang="zh-CN" altLang="en-US" sz="3200" dirty="0" smtClean="0">
                <a:solidFill>
                  <a:srgbClr val="0000CC"/>
                </a:solidFill>
                <a:latin typeface="黑体" panose="02010609060101010101" pitchFamily="49" charset="-122"/>
                <a:ea typeface="黑体" panose="02010609060101010101" pitchFamily="49" charset="-122"/>
              </a:rPr>
              <a:t>“古希腊三贤</a:t>
            </a:r>
            <a:endParaRPr lang="zh-CN" altLang="en-US" sz="3200" dirty="0">
              <a:solidFill>
                <a:srgbClr val="0000CC"/>
              </a:solidFill>
              <a:latin typeface="黑体" panose="02010609060101010101" pitchFamily="49" charset="-122"/>
              <a:ea typeface="黑体" panose="02010609060101010101" pitchFamily="49"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custDataLst>
              <p:tags r:id="rId1"/>
            </p:custDataLst>
          </p:nvPr>
        </p:nvGraphicFramePr>
        <p:xfrm>
          <a:off x="107505" y="188640"/>
          <a:ext cx="8928991" cy="6552728"/>
        </p:xfrm>
        <a:graphic>
          <a:graphicData uri="http://schemas.openxmlformats.org/drawingml/2006/table">
            <a:tbl>
              <a:tblPr firstRow="1" bandRow="1">
                <a:tableStyleId>{5C22544A-7EE6-4342-B048-85BDC9FD1C3A}</a:tableStyleId>
              </a:tblPr>
              <a:tblGrid>
                <a:gridCol w="863080"/>
                <a:gridCol w="1476672"/>
                <a:gridCol w="1872208"/>
                <a:gridCol w="2016224"/>
                <a:gridCol w="2700807"/>
              </a:tblGrid>
              <a:tr h="360040">
                <a:tc rowSpan="2">
                  <a:txBody>
                    <a:bodyPr/>
                    <a:lstStyle/>
                    <a:p>
                      <a:endParaRPr lang="zh-CN" altLang="en-US" sz="2400"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r>
                        <a:rPr lang="zh-CN" altLang="en-US" sz="2400" dirty="0" smtClean="0">
                          <a:solidFill>
                            <a:sysClr val="windowText" lastClr="000000"/>
                          </a:solidFill>
                          <a:latin typeface="黑体" panose="02010609060101010101" pitchFamily="49" charset="-122"/>
                          <a:ea typeface="黑体" panose="02010609060101010101" pitchFamily="49" charset="-122"/>
                        </a:rPr>
                        <a:t>地理环境</a:t>
                      </a:r>
                      <a:endParaRPr lang="zh-CN" altLang="en-US" sz="2400"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r>
                        <a:rPr lang="zh-CN" altLang="en-US" sz="2400" dirty="0" smtClean="0">
                          <a:solidFill>
                            <a:sysClr val="windowText" lastClr="000000"/>
                          </a:solidFill>
                          <a:latin typeface="黑体" panose="02010609060101010101" pitchFamily="49" charset="-122"/>
                          <a:ea typeface="黑体" panose="02010609060101010101" pitchFamily="49" charset="-122"/>
                        </a:rPr>
                        <a:t> 产生发展</a:t>
                      </a:r>
                      <a:endParaRPr lang="zh-CN" altLang="en-US" sz="2400"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US" altLang="zh-CN" sz="2400" dirty="0" smtClean="0">
                          <a:solidFill>
                            <a:sysClr val="windowText" lastClr="000000"/>
                          </a:solidFill>
                          <a:latin typeface="黑体" panose="02010609060101010101" pitchFamily="49" charset="-122"/>
                          <a:ea typeface="黑体" panose="02010609060101010101" pitchFamily="49" charset="-122"/>
                        </a:rPr>
                        <a:t>          </a:t>
                      </a:r>
                      <a:r>
                        <a:rPr lang="zh-CN" altLang="en-US" sz="2400" dirty="0" smtClean="0">
                          <a:solidFill>
                            <a:sysClr val="windowText" lastClr="000000"/>
                          </a:solidFill>
                          <a:latin typeface="黑体" panose="02010609060101010101" pitchFamily="49" charset="-122"/>
                          <a:ea typeface="黑体" panose="02010609060101010101" pitchFamily="49" charset="-122"/>
                        </a:rPr>
                        <a:t>成就</a:t>
                      </a:r>
                      <a:endParaRPr lang="zh-CN" altLang="en-US" sz="2400"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CN"/>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06896">
                <a:tc vMerge="1">
                  <a:txBody>
                    <a:bodyPr/>
                    <a:lstStyle/>
                    <a:p>
                      <a:endParaRPr lang="zh-CN"/>
                    </a:p>
                  </a:txBody>
                  <a:tcPr/>
                </a:tc>
                <a:tc vMerge="1">
                  <a:txBody>
                    <a:bodyPr/>
                    <a:lstStyle/>
                    <a:p>
                      <a:endParaRPr lang="zh-CN"/>
                    </a:p>
                  </a:txBody>
                  <a:tcPr/>
                </a:tc>
                <a:tc vMerge="1">
                  <a:txBody>
                    <a:bodyPr/>
                    <a:lstStyle/>
                    <a:p>
                      <a:endParaRPr lang="zh-CN"/>
                    </a:p>
                  </a:txBody>
                  <a:tcPr/>
                </a:tc>
                <a:tc>
                  <a:txBody>
                    <a:bodyPr/>
                    <a:lstStyle/>
                    <a:p>
                      <a:r>
                        <a:rPr lang="zh-CN" altLang="en-US" sz="2400" b="1" dirty="0" smtClean="0">
                          <a:solidFill>
                            <a:sysClr val="windowText" lastClr="000000"/>
                          </a:solidFill>
                          <a:latin typeface="黑体" panose="02010609060101010101" pitchFamily="49" charset="-122"/>
                          <a:ea typeface="黑体" panose="02010609060101010101" pitchFamily="49" charset="-122"/>
                        </a:rPr>
                        <a:t>   政治</a:t>
                      </a:r>
                      <a:endParaRPr lang="zh-CN" altLang="en-US" sz="2400" b="1"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400" b="1" dirty="0" smtClean="0">
                          <a:solidFill>
                            <a:sysClr val="windowText" lastClr="000000"/>
                          </a:solidFill>
                          <a:latin typeface="黑体" panose="02010609060101010101" pitchFamily="49" charset="-122"/>
                          <a:ea typeface="黑体" panose="02010609060101010101" pitchFamily="49" charset="-122"/>
                        </a:rPr>
                        <a:t>    文化</a:t>
                      </a:r>
                      <a:endParaRPr lang="zh-CN" altLang="en-US" sz="2400" b="1"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317848">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solidFill>
                            <a:sysClr val="windowText" lastClr="000000"/>
                          </a:solidFill>
                          <a:latin typeface="黑体" panose="02010609060101010101" pitchFamily="49" charset="-122"/>
                          <a:ea typeface="黑体" panose="02010609060101010101" pitchFamily="49" charset="-122"/>
                        </a:rPr>
                        <a:t>两河流域的文明</a:t>
                      </a: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728192">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latin typeface="黑体" panose="02010609060101010101" pitchFamily="49" charset="-122"/>
                          <a:ea typeface="黑体" panose="02010609060101010101" pitchFamily="49" charset="-122"/>
                          <a:cs typeface="仿宋" panose="02010609060101010101" pitchFamily="49" charset="-122"/>
                        </a:rPr>
                        <a:t>古埃及文明</a:t>
                      </a:r>
                    </a:p>
                    <a:p>
                      <a:endParaRPr lang="zh-CN" altLang="en-US" b="1" dirty="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152128">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latin typeface="黑体" panose="02010609060101010101" pitchFamily="49" charset="-122"/>
                          <a:ea typeface="黑体" panose="02010609060101010101" pitchFamily="49" charset="-122"/>
                          <a:cs typeface="仿宋" panose="02010609060101010101" pitchFamily="49" charset="-122"/>
                        </a:rPr>
                        <a:t>古印度文明</a:t>
                      </a:r>
                      <a:endParaRPr lang="zh-CN" altLang="en-US" b="1" dirty="0" smtClean="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440160">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latin typeface="黑体" panose="02010609060101010101" pitchFamily="49" charset="-122"/>
                          <a:ea typeface="黑体" panose="02010609060101010101" pitchFamily="49" charset="-122"/>
                          <a:cs typeface="仿宋" panose="02010609060101010101" pitchFamily="49" charset="-122"/>
                        </a:rPr>
                        <a:t>古希腊文明</a:t>
                      </a:r>
                      <a:endParaRPr lang="zh-CN" altLang="en-US" b="1" dirty="0" smtClean="0">
                        <a:solidFill>
                          <a:sysClr val="windowText" lastClr="000000"/>
                        </a:solidFill>
                        <a:latin typeface="黑体" panose="02010609060101010101" pitchFamily="49" charset="-122"/>
                        <a:ea typeface="黑体" panose="02010609060101010101" pitchFamily="49" charset="-122"/>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zh-CN" altLang="en-US" dirty="0">
                        <a:solidFill>
                          <a:sysClr val="windowText" lastClr="000000"/>
                        </a:solidFill>
                      </a:endParaRPr>
                    </a:p>
                  </a:txBody>
                  <a:tcPr marL="68580" marR="6858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5" name="TextBox 4"/>
          <p:cNvSpPr txBox="1"/>
          <p:nvPr/>
        </p:nvSpPr>
        <p:spPr>
          <a:xfrm>
            <a:off x="4283968" y="1196752"/>
            <a:ext cx="2016224" cy="1015663"/>
          </a:xfrm>
          <a:prstGeom prst="rect">
            <a:avLst/>
          </a:prstGeom>
          <a:noFill/>
        </p:spPr>
        <p:txBody>
          <a:bodyPr wrap="square" rtlCol="0">
            <a:spAutoFit/>
          </a:bodyPr>
          <a:lstStyle/>
          <a:p>
            <a:r>
              <a:rPr lang="zh-CN" altLang="en-US" sz="2000" b="1" dirty="0" smtClean="0"/>
              <a:t>①</a:t>
            </a:r>
            <a:r>
              <a:rPr lang="zh-CN" altLang="en-US" sz="2000" b="1" dirty="0" smtClean="0">
                <a:solidFill>
                  <a:schemeClr val="tx1"/>
                </a:solidFill>
              </a:rPr>
              <a:t>君主专制制度</a:t>
            </a:r>
            <a:endParaRPr lang="en-US" altLang="zh-CN" sz="2000" b="1" dirty="0" smtClean="0">
              <a:solidFill>
                <a:schemeClr val="tx1"/>
              </a:solidFill>
            </a:endParaRPr>
          </a:p>
          <a:p>
            <a:r>
              <a:rPr lang="zh-CN" altLang="en-US" sz="2000" b="1" dirty="0" smtClean="0"/>
              <a:t>②</a:t>
            </a:r>
            <a:r>
              <a:rPr lang="en-US" altLang="zh-CN" sz="2000" b="1" dirty="0" smtClean="0">
                <a:solidFill>
                  <a:schemeClr val="tx1"/>
                </a:solidFill>
              </a:rPr>
              <a:t>《</a:t>
            </a:r>
            <a:r>
              <a:rPr lang="zh-CN" altLang="en-US" sz="2000" b="1" dirty="0" smtClean="0">
                <a:solidFill>
                  <a:schemeClr val="tx1"/>
                </a:solidFill>
              </a:rPr>
              <a:t>汉谟拉比法典</a:t>
            </a:r>
            <a:r>
              <a:rPr lang="en-US" altLang="zh-CN" sz="2000" b="1" dirty="0" smtClean="0">
                <a:solidFill>
                  <a:schemeClr val="tx1"/>
                </a:solidFill>
              </a:rPr>
              <a:t>》</a:t>
            </a:r>
            <a:endParaRPr lang="en-US" altLang="zh-CN" sz="2000" b="1" dirty="0" smtClean="0">
              <a:solidFill>
                <a:schemeClr val="tx1"/>
              </a:solidFill>
              <a:latin typeface="+mj-ea"/>
              <a:ea typeface="+mj-ea"/>
            </a:endParaRPr>
          </a:p>
        </p:txBody>
      </p:sp>
      <p:sp>
        <p:nvSpPr>
          <p:cNvPr id="19" name="TextBox 18"/>
          <p:cNvSpPr txBox="1"/>
          <p:nvPr/>
        </p:nvSpPr>
        <p:spPr>
          <a:xfrm>
            <a:off x="2411760" y="1196752"/>
            <a:ext cx="2160240" cy="1015663"/>
          </a:xfrm>
          <a:prstGeom prst="rect">
            <a:avLst/>
          </a:prstGeom>
          <a:noFill/>
        </p:spPr>
        <p:txBody>
          <a:bodyPr wrap="square" rtlCol="0">
            <a:spAutoFit/>
          </a:bodyPr>
          <a:lstStyle/>
          <a:p>
            <a:r>
              <a:rPr lang="zh-CN" altLang="en-US" sz="2000" b="1" dirty="0" smtClean="0"/>
              <a:t>前</a:t>
            </a:r>
            <a:r>
              <a:rPr lang="en-US" altLang="zh-CN" sz="2000" b="1" dirty="0" smtClean="0"/>
              <a:t>3500</a:t>
            </a:r>
            <a:r>
              <a:rPr lang="zh-CN" altLang="en-US" sz="2000" b="1" dirty="0" smtClean="0"/>
              <a:t>年左右：</a:t>
            </a:r>
            <a:endParaRPr lang="en-US" altLang="zh-CN" sz="2000" b="1" dirty="0" smtClean="0"/>
          </a:p>
          <a:p>
            <a:r>
              <a:rPr lang="zh-CN" altLang="en-US" sz="2000" b="1" dirty="0" smtClean="0"/>
              <a:t>约前</a:t>
            </a:r>
            <a:r>
              <a:rPr lang="en-US" altLang="zh-CN" sz="2000" b="1" dirty="0" smtClean="0"/>
              <a:t>2900</a:t>
            </a:r>
            <a:r>
              <a:rPr lang="zh-CN" altLang="en-US" sz="2000" b="1" dirty="0" smtClean="0"/>
              <a:t>年：</a:t>
            </a:r>
            <a:endParaRPr lang="en-US" altLang="zh-CN" sz="2000" b="1" dirty="0" smtClean="0"/>
          </a:p>
          <a:p>
            <a:r>
              <a:rPr lang="zh-CN" altLang="en-US" sz="2000" b="1" dirty="0" smtClean="0"/>
              <a:t>前</a:t>
            </a:r>
            <a:r>
              <a:rPr lang="en-US" altLang="zh-CN" sz="2000" b="1" dirty="0" smtClean="0"/>
              <a:t>18</a:t>
            </a:r>
            <a:r>
              <a:rPr lang="zh-CN" altLang="en-US" sz="2000" b="1" dirty="0" smtClean="0"/>
              <a:t>世纪：</a:t>
            </a:r>
            <a:endParaRPr lang="zh-CN" altLang="en-US" sz="2000" b="1" dirty="0"/>
          </a:p>
        </p:txBody>
      </p:sp>
      <p:sp>
        <p:nvSpPr>
          <p:cNvPr id="21" name="TextBox 20"/>
          <p:cNvSpPr txBox="1"/>
          <p:nvPr/>
        </p:nvSpPr>
        <p:spPr>
          <a:xfrm>
            <a:off x="899592" y="1052736"/>
            <a:ext cx="1656184" cy="1323439"/>
          </a:xfrm>
          <a:prstGeom prst="rect">
            <a:avLst/>
          </a:prstGeom>
          <a:noFill/>
        </p:spPr>
        <p:txBody>
          <a:bodyPr wrap="square" rtlCol="0">
            <a:spAutoFit/>
          </a:bodyPr>
          <a:lstStyle/>
          <a:p>
            <a:r>
              <a:rPr lang="zh-CN" altLang="en-US" sz="2000" b="1" dirty="0" smtClean="0">
                <a:latin typeface="+mn-ea"/>
              </a:rPr>
              <a:t>幼发拉底河底格里斯河提供充足的水源</a:t>
            </a:r>
            <a:endParaRPr lang="en-US" altLang="zh-CN" sz="2000" b="1" dirty="0" smtClean="0">
              <a:latin typeface="+mn-ea"/>
            </a:endParaRPr>
          </a:p>
        </p:txBody>
      </p:sp>
      <p:sp>
        <p:nvSpPr>
          <p:cNvPr id="23" name="TextBox 22"/>
          <p:cNvSpPr txBox="1"/>
          <p:nvPr/>
        </p:nvSpPr>
        <p:spPr>
          <a:xfrm>
            <a:off x="6372200" y="1124744"/>
            <a:ext cx="2520280" cy="1323439"/>
          </a:xfrm>
          <a:prstGeom prst="rect">
            <a:avLst/>
          </a:prstGeom>
          <a:noFill/>
        </p:spPr>
        <p:txBody>
          <a:bodyPr wrap="square" rtlCol="0">
            <a:spAutoFit/>
          </a:bodyPr>
          <a:lstStyle/>
          <a:p>
            <a:r>
              <a:rPr lang="zh-CN" altLang="en-US" sz="2000" b="1" dirty="0" smtClean="0">
                <a:latin typeface="+mn-ea"/>
              </a:rPr>
              <a:t>①楔形文字</a:t>
            </a:r>
            <a:endParaRPr lang="en-US" altLang="zh-CN" sz="2000" b="1" dirty="0" smtClean="0">
              <a:latin typeface="+mn-ea"/>
            </a:endParaRPr>
          </a:p>
          <a:p>
            <a:r>
              <a:rPr lang="zh-CN" altLang="en-US" sz="2000" b="1" dirty="0" smtClean="0">
                <a:latin typeface="+mn-ea"/>
              </a:rPr>
              <a:t>②</a:t>
            </a:r>
            <a:r>
              <a:rPr lang="en-US" altLang="zh-CN" sz="2000" b="1" dirty="0" smtClean="0">
                <a:latin typeface="+mn-ea"/>
              </a:rPr>
              <a:t>《</a:t>
            </a:r>
            <a:r>
              <a:rPr lang="zh-CN" altLang="en-US" sz="2000" b="1" dirty="0" smtClean="0">
                <a:latin typeface="+mn-ea"/>
              </a:rPr>
              <a:t>吉尔伽美什</a:t>
            </a:r>
            <a:r>
              <a:rPr lang="en-US" altLang="zh-CN" sz="2000" b="1" dirty="0" smtClean="0">
                <a:latin typeface="+mn-ea"/>
              </a:rPr>
              <a:t>》</a:t>
            </a:r>
          </a:p>
          <a:p>
            <a:r>
              <a:rPr lang="en-US" altLang="zh-CN" sz="2000" b="1" dirty="0" smtClean="0">
                <a:latin typeface="+mn-ea"/>
              </a:rPr>
              <a:t>③</a:t>
            </a:r>
            <a:r>
              <a:rPr lang="zh-CN" altLang="en-US" sz="2000" b="1" dirty="0" smtClean="0">
                <a:latin typeface="+mn-ea"/>
              </a:rPr>
              <a:t>洪水方舟传说</a:t>
            </a:r>
            <a:endParaRPr lang="en-US" altLang="zh-CN" sz="2000" b="1" dirty="0" smtClean="0">
              <a:latin typeface="+mn-ea"/>
            </a:endParaRPr>
          </a:p>
          <a:p>
            <a:r>
              <a:rPr lang="zh-CN" altLang="en-US" sz="2000" b="1" dirty="0" smtClean="0">
                <a:latin typeface="+mn-ea"/>
              </a:rPr>
              <a:t>④</a:t>
            </a:r>
            <a:r>
              <a:rPr lang="en-US" altLang="zh-CN" sz="2000" b="1" dirty="0" smtClean="0">
                <a:latin typeface="+mn-ea"/>
              </a:rPr>
              <a:t>60</a:t>
            </a:r>
            <a:r>
              <a:rPr lang="zh-CN" altLang="en-US" sz="2000" b="1" dirty="0" smtClean="0">
                <a:latin typeface="+mn-ea"/>
              </a:rPr>
              <a:t>进位制</a:t>
            </a:r>
            <a:endParaRPr lang="en-US" altLang="zh-CN" sz="2000" b="1" dirty="0" smtClean="0">
              <a:latin typeface="+mn-ea"/>
            </a:endParaRPr>
          </a:p>
        </p:txBody>
      </p:sp>
      <p:sp>
        <p:nvSpPr>
          <p:cNvPr id="8" name="矩形 7"/>
          <p:cNvSpPr/>
          <p:nvPr/>
        </p:nvSpPr>
        <p:spPr>
          <a:xfrm>
            <a:off x="2483770" y="2780928"/>
            <a:ext cx="1814920" cy="646331"/>
          </a:xfrm>
          <a:prstGeom prst="rect">
            <a:avLst/>
          </a:prstGeom>
        </p:spPr>
        <p:txBody>
          <a:bodyPr wrap="none">
            <a:spAutoFit/>
          </a:bodyPr>
          <a:lstStyle/>
          <a:p>
            <a:pPr algn="ctr"/>
            <a:r>
              <a:rPr lang="zh-CN" altLang="en-US" b="1" dirty="0" smtClean="0"/>
              <a:t>前</a:t>
            </a:r>
            <a:r>
              <a:rPr lang="en-US" altLang="zh-CN" b="1" dirty="0" smtClean="0"/>
              <a:t>3500</a:t>
            </a:r>
            <a:r>
              <a:rPr lang="zh-CN" altLang="en-US" b="1" dirty="0" smtClean="0"/>
              <a:t>年左右：</a:t>
            </a:r>
            <a:endParaRPr lang="en-US" altLang="zh-CN" b="1" dirty="0" smtClean="0"/>
          </a:p>
          <a:p>
            <a:pPr algn="ctr"/>
            <a:r>
              <a:rPr lang="zh-CN" altLang="en-US" b="1" dirty="0" smtClean="0"/>
              <a:t>前</a:t>
            </a:r>
            <a:r>
              <a:rPr lang="en-US" altLang="zh-CN" b="1" dirty="0" smtClean="0"/>
              <a:t>3100</a:t>
            </a:r>
            <a:r>
              <a:rPr lang="zh-CN" altLang="en-US" b="1" dirty="0" smtClean="0"/>
              <a:t>年左右：</a:t>
            </a:r>
            <a:endParaRPr lang="zh-CN" altLang="en-US" b="1" dirty="0"/>
          </a:p>
        </p:txBody>
      </p:sp>
      <p:sp>
        <p:nvSpPr>
          <p:cNvPr id="9" name="矩形 8"/>
          <p:cNvSpPr/>
          <p:nvPr/>
        </p:nvSpPr>
        <p:spPr>
          <a:xfrm>
            <a:off x="4427984" y="2564904"/>
            <a:ext cx="1800200" cy="1200329"/>
          </a:xfrm>
          <a:prstGeom prst="rect">
            <a:avLst/>
          </a:prstGeom>
        </p:spPr>
        <p:txBody>
          <a:bodyPr wrap="square">
            <a:spAutoFit/>
          </a:bodyPr>
          <a:lstStyle/>
          <a:p>
            <a:r>
              <a:rPr lang="zh-CN" altLang="en-US" b="1" dirty="0" smtClean="0"/>
              <a:t>①法老具有至上的权威；</a:t>
            </a:r>
            <a:endParaRPr lang="en-US" altLang="zh-CN" b="1" dirty="0" smtClean="0"/>
          </a:p>
          <a:p>
            <a:r>
              <a:rPr lang="zh-CN" altLang="en-US" b="1" dirty="0" smtClean="0"/>
              <a:t>②建立比较完善的官僚系统。</a:t>
            </a:r>
          </a:p>
        </p:txBody>
      </p:sp>
      <p:sp>
        <p:nvSpPr>
          <p:cNvPr id="10" name="矩形 9"/>
          <p:cNvSpPr/>
          <p:nvPr/>
        </p:nvSpPr>
        <p:spPr>
          <a:xfrm>
            <a:off x="6300192" y="2420888"/>
            <a:ext cx="3168352" cy="1754326"/>
          </a:xfrm>
          <a:prstGeom prst="rect">
            <a:avLst/>
          </a:prstGeom>
        </p:spPr>
        <p:txBody>
          <a:bodyPr wrap="square">
            <a:spAutoFit/>
          </a:bodyPr>
          <a:lstStyle/>
          <a:p>
            <a:pPr algn="just">
              <a:spcBef>
                <a:spcPts val="0"/>
              </a:spcBef>
              <a:spcAft>
                <a:spcPts val="0"/>
              </a:spcAft>
            </a:pPr>
            <a:r>
              <a:rPr lang="zh-CN" altLang="en-US" b="1" dirty="0" smtClean="0">
                <a:latin typeface="+mn-ea"/>
                <a:cs typeface="黑体" panose="02010609060101010101" pitchFamily="49" charset="-122"/>
              </a:rPr>
              <a:t>①</a:t>
            </a:r>
            <a:r>
              <a:rPr lang="zh-CN" altLang="zh-CN" b="1" dirty="0" smtClean="0">
                <a:latin typeface="+mn-ea"/>
                <a:cs typeface="黑体" panose="02010609060101010101" pitchFamily="49" charset="-122"/>
              </a:rPr>
              <a:t>神话和文学故事</a:t>
            </a:r>
            <a:endParaRPr lang="en-US" altLang="zh-CN" b="1" dirty="0" smtClean="0">
              <a:latin typeface="+mn-ea"/>
              <a:cs typeface="黑体" panose="02010609060101010101" pitchFamily="49" charset="-122"/>
            </a:endParaRPr>
          </a:p>
          <a:p>
            <a:pPr algn="just">
              <a:spcBef>
                <a:spcPts val="0"/>
              </a:spcBef>
              <a:spcAft>
                <a:spcPts val="0"/>
              </a:spcAft>
            </a:pPr>
            <a:r>
              <a:rPr lang="zh-CN" altLang="en-US" b="1" dirty="0" smtClean="0">
                <a:latin typeface="+mn-ea"/>
                <a:cs typeface="黑体" panose="02010609060101010101" pitchFamily="49" charset="-122"/>
              </a:rPr>
              <a:t>②</a:t>
            </a:r>
            <a:r>
              <a:rPr lang="zh-CN" altLang="zh-CN" b="1" dirty="0" smtClean="0">
                <a:latin typeface="+mn-ea"/>
                <a:cs typeface="黑体" panose="02010609060101010101" pitchFamily="49" charset="-122"/>
              </a:rPr>
              <a:t>象形文字。</a:t>
            </a:r>
          </a:p>
          <a:p>
            <a:pPr algn="just">
              <a:spcBef>
                <a:spcPts val="0"/>
              </a:spcBef>
              <a:spcAft>
                <a:spcPts val="0"/>
              </a:spcAft>
            </a:pPr>
            <a:r>
              <a:rPr lang="zh-CN" altLang="en-US" b="1" dirty="0" smtClean="0">
                <a:latin typeface="+mn-ea"/>
                <a:cs typeface="黑体" panose="02010609060101010101" pitchFamily="49" charset="-122"/>
              </a:rPr>
              <a:t>③</a:t>
            </a:r>
            <a:r>
              <a:rPr lang="zh-CN" altLang="zh-CN" b="1" dirty="0" smtClean="0">
                <a:latin typeface="+mn-ea"/>
                <a:cs typeface="黑体" panose="02010609060101010101" pitchFamily="49" charset="-122"/>
              </a:rPr>
              <a:t>制定太阳历</a:t>
            </a:r>
          </a:p>
          <a:p>
            <a:pPr algn="just">
              <a:spcBef>
                <a:spcPts val="0"/>
              </a:spcBef>
              <a:spcAft>
                <a:spcPts val="0"/>
              </a:spcAft>
            </a:pPr>
            <a:r>
              <a:rPr lang="zh-CN" altLang="en-US" b="1" dirty="0" smtClean="0">
                <a:latin typeface="+mn-ea"/>
                <a:cs typeface="黑体" panose="02010609060101010101" pitchFamily="49" charset="-122"/>
              </a:rPr>
              <a:t>④</a:t>
            </a:r>
            <a:r>
              <a:rPr lang="zh-CN" altLang="zh-CN" b="1" dirty="0" smtClean="0">
                <a:latin typeface="+mn-ea"/>
                <a:cs typeface="黑体" panose="02010609060101010101" pitchFamily="49" charset="-122"/>
              </a:rPr>
              <a:t>金字塔</a:t>
            </a:r>
            <a:endParaRPr lang="en-US" altLang="zh-CN" b="1" dirty="0" smtClean="0">
              <a:latin typeface="+mn-ea"/>
              <a:cs typeface="黑体" panose="02010609060101010101" pitchFamily="49" charset="-122"/>
            </a:endParaRPr>
          </a:p>
          <a:p>
            <a:pPr algn="just">
              <a:spcBef>
                <a:spcPts val="0"/>
              </a:spcBef>
              <a:spcAft>
                <a:spcPts val="0"/>
              </a:spcAft>
            </a:pPr>
            <a:r>
              <a:rPr lang="zh-CN" altLang="en-US" b="1" dirty="0" smtClean="0">
                <a:latin typeface="+mn-ea"/>
                <a:cs typeface="黑体" panose="02010609060101010101" pitchFamily="49" charset="-122"/>
              </a:rPr>
              <a:t>⑤计算圆周率、开平方根</a:t>
            </a:r>
            <a:endParaRPr lang="zh-CN" altLang="zh-CN" b="1" dirty="0" smtClean="0">
              <a:latin typeface="+mn-ea"/>
              <a:cs typeface="黑体" panose="02010609060101010101" pitchFamily="49" charset="-122"/>
            </a:endParaRPr>
          </a:p>
          <a:p>
            <a:pPr algn="just">
              <a:spcBef>
                <a:spcPts val="0"/>
              </a:spcBef>
              <a:spcAft>
                <a:spcPts val="0"/>
              </a:spcAft>
            </a:pPr>
            <a:r>
              <a:rPr lang="zh-CN" altLang="en-US" b="1" dirty="0" smtClean="0">
                <a:latin typeface="+mn-ea"/>
                <a:cs typeface="黑体" panose="02010609060101010101" pitchFamily="49" charset="-122"/>
              </a:rPr>
              <a:t>⑥</a:t>
            </a:r>
            <a:r>
              <a:rPr lang="zh-CN" altLang="zh-CN" b="1" dirty="0" smtClean="0">
                <a:latin typeface="+mn-ea"/>
                <a:cs typeface="黑体" panose="02010609060101010101" pitchFamily="49" charset="-122"/>
              </a:rPr>
              <a:t>莎</a:t>
            </a:r>
            <a:r>
              <a:rPr lang="zh-CN" altLang="en-US" b="1" dirty="0" smtClean="0">
                <a:latin typeface="+mn-ea"/>
                <a:cs typeface="黑体" panose="02010609060101010101" pitchFamily="49" charset="-122"/>
              </a:rPr>
              <a:t>（</a:t>
            </a:r>
            <a:r>
              <a:rPr lang="en-US" altLang="zh-CN" b="1" dirty="0" smtClean="0">
                <a:latin typeface="+mn-ea"/>
              </a:rPr>
              <a:t> </a:t>
            </a:r>
            <a:r>
              <a:rPr lang="en-US" altLang="zh-CN" b="1" dirty="0" err="1" smtClean="0">
                <a:latin typeface="+mn-ea"/>
              </a:rPr>
              <a:t>suō</a:t>
            </a:r>
            <a:r>
              <a:rPr lang="en-US" altLang="zh-CN" b="1" dirty="0" smtClean="0">
                <a:latin typeface="+mn-ea"/>
              </a:rPr>
              <a:t> </a:t>
            </a:r>
            <a:r>
              <a:rPr lang="zh-CN" altLang="en-US" b="1" dirty="0" smtClean="0">
                <a:latin typeface="+mn-ea"/>
                <a:cs typeface="黑体" panose="02010609060101010101" pitchFamily="49" charset="-122"/>
              </a:rPr>
              <a:t>）</a:t>
            </a:r>
            <a:r>
              <a:rPr lang="zh-CN" altLang="zh-CN" b="1" dirty="0" smtClean="0">
                <a:latin typeface="+mn-ea"/>
                <a:cs typeface="黑体" panose="02010609060101010101" pitchFamily="49" charset="-122"/>
              </a:rPr>
              <a:t>草</a:t>
            </a:r>
            <a:r>
              <a:rPr lang="zh-CN" altLang="en-US" b="1" dirty="0" smtClean="0">
                <a:latin typeface="+mn-ea"/>
                <a:cs typeface="黑体" panose="02010609060101010101" pitchFamily="49" charset="-122"/>
              </a:rPr>
              <a:t>纸</a:t>
            </a:r>
            <a:endParaRPr lang="zh-CN" altLang="zh-CN" b="1" dirty="0">
              <a:latin typeface="+mn-ea"/>
              <a:cs typeface="黑体" panose="02010609060101010101" pitchFamily="49" charset="-122"/>
            </a:endParaRPr>
          </a:p>
        </p:txBody>
      </p:sp>
      <p:sp>
        <p:nvSpPr>
          <p:cNvPr id="13" name="矩形 12"/>
          <p:cNvSpPr/>
          <p:nvPr/>
        </p:nvSpPr>
        <p:spPr>
          <a:xfrm>
            <a:off x="2627784" y="4365104"/>
            <a:ext cx="1231427" cy="646331"/>
          </a:xfrm>
          <a:prstGeom prst="rect">
            <a:avLst/>
          </a:prstGeom>
        </p:spPr>
        <p:txBody>
          <a:bodyPr wrap="none">
            <a:spAutoFit/>
          </a:bodyPr>
          <a:lstStyle/>
          <a:p>
            <a:r>
              <a:rPr lang="zh-CN" altLang="en-US" b="1" dirty="0" smtClean="0"/>
              <a:t>前</a:t>
            </a:r>
            <a:r>
              <a:rPr lang="en-US" altLang="zh-CN" b="1" dirty="0" smtClean="0"/>
              <a:t>3</a:t>
            </a:r>
            <a:r>
              <a:rPr lang="zh-CN" altLang="en-US" b="1" dirty="0" smtClean="0"/>
              <a:t>千纪：</a:t>
            </a:r>
            <a:endParaRPr lang="en-US" altLang="zh-CN" b="1" dirty="0" smtClean="0"/>
          </a:p>
          <a:p>
            <a:r>
              <a:rPr lang="zh-CN" altLang="en-US" b="1" dirty="0" smtClean="0"/>
              <a:t>前</a:t>
            </a:r>
            <a:r>
              <a:rPr lang="en-US" altLang="zh-CN" b="1" dirty="0" smtClean="0"/>
              <a:t>6</a:t>
            </a:r>
            <a:r>
              <a:rPr lang="zh-CN" altLang="en-US" b="1" dirty="0" smtClean="0"/>
              <a:t>世纪：</a:t>
            </a:r>
            <a:endParaRPr lang="zh-CN" altLang="en-US" dirty="0"/>
          </a:p>
        </p:txBody>
      </p:sp>
      <p:sp>
        <p:nvSpPr>
          <p:cNvPr id="14" name="矩形 13"/>
          <p:cNvSpPr/>
          <p:nvPr/>
        </p:nvSpPr>
        <p:spPr>
          <a:xfrm>
            <a:off x="4499992" y="4437112"/>
            <a:ext cx="1217000" cy="400110"/>
          </a:xfrm>
          <a:prstGeom prst="rect">
            <a:avLst/>
          </a:prstGeom>
        </p:spPr>
        <p:txBody>
          <a:bodyPr wrap="none">
            <a:spAutoFit/>
          </a:bodyPr>
          <a:lstStyle/>
          <a:p>
            <a:r>
              <a:rPr lang="zh-CN" altLang="en-US" sz="2000" b="1" dirty="0" smtClean="0"/>
              <a:t>种姓制度</a:t>
            </a:r>
          </a:p>
        </p:txBody>
      </p:sp>
      <p:sp>
        <p:nvSpPr>
          <p:cNvPr id="15" name="矩形 14"/>
          <p:cNvSpPr/>
          <p:nvPr/>
        </p:nvSpPr>
        <p:spPr>
          <a:xfrm>
            <a:off x="6444208" y="4221088"/>
            <a:ext cx="2699792" cy="1015663"/>
          </a:xfrm>
          <a:prstGeom prst="rect">
            <a:avLst/>
          </a:prstGeom>
        </p:spPr>
        <p:txBody>
          <a:bodyPr wrap="square">
            <a:spAutoFit/>
          </a:bodyPr>
          <a:lstStyle/>
          <a:p>
            <a:r>
              <a:rPr lang="zh-CN" altLang="en-US" sz="2000" b="1" dirty="0" smtClean="0">
                <a:latin typeface="+mn-ea"/>
                <a:sym typeface="+mn-ea"/>
              </a:rPr>
              <a:t>①佛教</a:t>
            </a:r>
            <a:endParaRPr lang="en-US" altLang="zh-CN" sz="2000" b="1" dirty="0" smtClean="0">
              <a:latin typeface="+mn-ea"/>
              <a:sym typeface="+mn-ea"/>
            </a:endParaRPr>
          </a:p>
          <a:p>
            <a:r>
              <a:rPr lang="zh-CN" altLang="en-US" sz="2000" b="1" dirty="0" smtClean="0">
                <a:latin typeface="+mn-ea"/>
                <a:sym typeface="+mn-ea"/>
              </a:rPr>
              <a:t>② </a:t>
            </a:r>
            <a:r>
              <a:rPr lang="en-US" altLang="zh-CN" sz="2000" b="1" dirty="0" smtClean="0">
                <a:latin typeface="+mn-ea"/>
                <a:sym typeface="+mn-ea"/>
              </a:rPr>
              <a:t>《</a:t>
            </a:r>
            <a:r>
              <a:rPr lang="zh-CN" altLang="en-US" sz="2000" b="1" dirty="0" smtClean="0">
                <a:latin typeface="+mn-ea"/>
                <a:sym typeface="+mn-ea"/>
              </a:rPr>
              <a:t>摩诃</a:t>
            </a:r>
            <a:r>
              <a:rPr lang="en-US" altLang="zh-CN" sz="2000" b="1" dirty="0" smtClean="0">
                <a:latin typeface="+mn-ea"/>
                <a:sym typeface="+mn-ea"/>
              </a:rPr>
              <a:t>》《</a:t>
            </a:r>
            <a:r>
              <a:rPr lang="zh-CN" altLang="en-US" sz="2000" b="1" dirty="0" smtClean="0">
                <a:latin typeface="+mn-ea"/>
                <a:sym typeface="+mn-ea"/>
              </a:rPr>
              <a:t>罗摩</a:t>
            </a:r>
            <a:r>
              <a:rPr lang="en-US" altLang="zh-CN" sz="2000" b="1" dirty="0" smtClean="0">
                <a:latin typeface="+mn-ea"/>
                <a:sym typeface="+mn-ea"/>
              </a:rPr>
              <a:t>》</a:t>
            </a:r>
            <a:r>
              <a:rPr lang="zh-CN" altLang="en-US" sz="2000" b="1" dirty="0" smtClean="0">
                <a:latin typeface="+mn-ea"/>
                <a:sym typeface="+mn-ea"/>
              </a:rPr>
              <a:t>； ③</a:t>
            </a:r>
            <a:r>
              <a:rPr lang="en-US" altLang="zh-CN" sz="2000" b="1" dirty="0" smtClean="0">
                <a:latin typeface="+mn-ea"/>
                <a:sym typeface="+mn-ea"/>
              </a:rPr>
              <a:t>1</a:t>
            </a:r>
            <a:r>
              <a:rPr lang="zh-CN" altLang="en-US" sz="2000" b="1" dirty="0" smtClean="0">
                <a:latin typeface="+mn-ea"/>
                <a:sym typeface="+mn-ea"/>
              </a:rPr>
              <a:t>到</a:t>
            </a:r>
            <a:r>
              <a:rPr lang="en-US" altLang="zh-CN" sz="2000" b="1" dirty="0" smtClean="0">
                <a:latin typeface="+mn-ea"/>
                <a:sym typeface="+mn-ea"/>
              </a:rPr>
              <a:t>9</a:t>
            </a:r>
            <a:r>
              <a:rPr lang="zh-CN" altLang="en-US" sz="2000" b="1" dirty="0" smtClean="0">
                <a:latin typeface="+mn-ea"/>
                <a:sym typeface="+mn-ea"/>
              </a:rPr>
              <a:t>，</a:t>
            </a:r>
            <a:r>
              <a:rPr lang="en-US" altLang="zh-CN" sz="2000" b="1" dirty="0" smtClean="0">
                <a:latin typeface="+mn-ea"/>
                <a:sym typeface="+mn-ea"/>
              </a:rPr>
              <a:t>0</a:t>
            </a:r>
            <a:r>
              <a:rPr lang="zh-CN" altLang="en-US" sz="2000" b="1" dirty="0" smtClean="0">
                <a:latin typeface="+mn-ea"/>
                <a:sym typeface="+mn-ea"/>
              </a:rPr>
              <a:t>，按位计值</a:t>
            </a:r>
            <a:r>
              <a:rPr lang="zh-CN" altLang="en-US" sz="2000" b="1" dirty="0" smtClean="0">
                <a:latin typeface="仿宋" panose="02010609060101010101" pitchFamily="49" charset="-122"/>
                <a:ea typeface="仿宋" panose="02010609060101010101" pitchFamily="49" charset="-122"/>
                <a:sym typeface="+mn-ea"/>
              </a:rPr>
              <a:t>。</a:t>
            </a:r>
          </a:p>
        </p:txBody>
      </p:sp>
      <p:sp>
        <p:nvSpPr>
          <p:cNvPr id="17" name="矩形 16"/>
          <p:cNvSpPr/>
          <p:nvPr/>
        </p:nvSpPr>
        <p:spPr>
          <a:xfrm>
            <a:off x="2555776" y="5445224"/>
            <a:ext cx="1467068" cy="646331"/>
          </a:xfrm>
          <a:prstGeom prst="rect">
            <a:avLst/>
          </a:prstGeom>
        </p:spPr>
        <p:txBody>
          <a:bodyPr wrap="none">
            <a:spAutoFit/>
          </a:bodyPr>
          <a:lstStyle/>
          <a:p>
            <a:r>
              <a:rPr lang="zh-CN" altLang="en-US" b="1" dirty="0" smtClean="0">
                <a:latin typeface="+mn-ea"/>
              </a:rPr>
              <a:t>前</a:t>
            </a:r>
            <a:r>
              <a:rPr lang="en-US" altLang="zh-CN" b="1" dirty="0" smtClean="0">
                <a:latin typeface="+mn-ea"/>
              </a:rPr>
              <a:t>2</a:t>
            </a:r>
            <a:r>
              <a:rPr lang="zh-CN" altLang="en-US" b="1" dirty="0" smtClean="0">
                <a:latin typeface="+mn-ea"/>
              </a:rPr>
              <a:t>千纪：</a:t>
            </a:r>
            <a:endParaRPr lang="en-US" altLang="zh-CN" b="1" dirty="0" smtClean="0">
              <a:latin typeface="+mn-ea"/>
            </a:endParaRPr>
          </a:p>
          <a:p>
            <a:r>
              <a:rPr lang="zh-CN" altLang="en-US" b="1" dirty="0" smtClean="0">
                <a:latin typeface="+mn-ea"/>
              </a:rPr>
              <a:t>前</a:t>
            </a:r>
            <a:r>
              <a:rPr lang="en-US" altLang="zh-CN" b="1" dirty="0" smtClean="0">
                <a:latin typeface="+mn-ea"/>
              </a:rPr>
              <a:t>8--</a:t>
            </a:r>
            <a:r>
              <a:rPr lang="zh-CN" altLang="en-US" b="1" dirty="0" smtClean="0">
                <a:latin typeface="+mn-ea"/>
              </a:rPr>
              <a:t>前</a:t>
            </a:r>
            <a:r>
              <a:rPr lang="en-US" altLang="zh-CN" b="1" dirty="0" smtClean="0">
                <a:latin typeface="+mn-ea"/>
              </a:rPr>
              <a:t>6C</a:t>
            </a:r>
            <a:r>
              <a:rPr lang="zh-CN" altLang="en-US" b="1" dirty="0" smtClean="0">
                <a:latin typeface="+mn-ea"/>
              </a:rPr>
              <a:t>：</a:t>
            </a:r>
            <a:endParaRPr lang="zh-CN" altLang="en-US" dirty="0">
              <a:latin typeface="+mn-ea"/>
            </a:endParaRPr>
          </a:p>
        </p:txBody>
      </p:sp>
      <p:sp>
        <p:nvSpPr>
          <p:cNvPr id="18" name="矩形 17"/>
          <p:cNvSpPr/>
          <p:nvPr/>
        </p:nvSpPr>
        <p:spPr>
          <a:xfrm>
            <a:off x="4283968" y="5226784"/>
            <a:ext cx="2232248" cy="1631216"/>
          </a:xfrm>
          <a:prstGeom prst="rect">
            <a:avLst/>
          </a:prstGeom>
        </p:spPr>
        <p:txBody>
          <a:bodyPr wrap="square">
            <a:spAutoFit/>
          </a:bodyPr>
          <a:lstStyle/>
          <a:p>
            <a:r>
              <a:rPr lang="zh-CN" altLang="en-US" sz="2000" b="1" dirty="0" smtClean="0"/>
              <a:t>斯巴达：寡头政治；</a:t>
            </a:r>
            <a:endParaRPr lang="en-US" altLang="zh-CN" sz="2000" b="1" dirty="0" smtClean="0"/>
          </a:p>
          <a:p>
            <a:r>
              <a:rPr lang="zh-CN" altLang="en-US" sz="2000" b="1" dirty="0" smtClean="0"/>
              <a:t>雅典：民主政治</a:t>
            </a:r>
            <a:endParaRPr lang="en-US" altLang="zh-CN" sz="2000" b="1" dirty="0" smtClean="0"/>
          </a:p>
          <a:p>
            <a:r>
              <a:rPr lang="en-US" altLang="zh-CN" sz="2000" b="1" dirty="0" smtClean="0"/>
              <a:t>   (</a:t>
            </a:r>
            <a:r>
              <a:rPr lang="zh-CN" altLang="en-US" sz="2000" b="1" dirty="0" smtClean="0">
                <a:solidFill>
                  <a:srgbClr val="FF0000"/>
                </a:solidFill>
              </a:rPr>
              <a:t>雅典成年男性享有，妇女、外邦人、奴隶无权享有</a:t>
            </a:r>
            <a:r>
              <a:rPr lang="en-US" altLang="zh-CN" sz="2000" b="1" dirty="0" smtClean="0">
                <a:solidFill>
                  <a:srgbClr val="FF0000"/>
                </a:solidFill>
              </a:rPr>
              <a:t>)</a:t>
            </a:r>
            <a:endParaRPr lang="zh-CN" altLang="en-US" sz="2000" b="1" dirty="0" smtClean="0">
              <a:solidFill>
                <a:srgbClr val="FF0000"/>
              </a:solidFill>
            </a:endParaRPr>
          </a:p>
        </p:txBody>
      </p:sp>
      <p:sp>
        <p:nvSpPr>
          <p:cNvPr id="20" name="TextBox 19"/>
          <p:cNvSpPr txBox="1"/>
          <p:nvPr/>
        </p:nvSpPr>
        <p:spPr>
          <a:xfrm>
            <a:off x="6300192" y="5301208"/>
            <a:ext cx="2843808" cy="1323439"/>
          </a:xfrm>
          <a:prstGeom prst="rect">
            <a:avLst/>
          </a:prstGeom>
          <a:noFill/>
        </p:spPr>
        <p:txBody>
          <a:bodyPr wrap="square" rtlCol="0">
            <a:spAutoFit/>
          </a:bodyPr>
          <a:lstStyle/>
          <a:p>
            <a:pPr fontAlgn="auto"/>
            <a:r>
              <a:rPr lang="zh-CN" altLang="en-US" sz="2000" b="1" dirty="0" smtClean="0">
                <a:latin typeface="+mn-ea"/>
              </a:rPr>
              <a:t>哲学：苏、柏、亚</a:t>
            </a:r>
          </a:p>
          <a:p>
            <a:pPr fontAlgn="auto"/>
            <a:r>
              <a:rPr lang="zh-CN" altLang="en-US" sz="2000" b="1" dirty="0" smtClean="0">
                <a:latin typeface="+mn-ea"/>
              </a:rPr>
              <a:t>文学：神话、戏剧</a:t>
            </a:r>
            <a:endParaRPr lang="en-US" altLang="zh-CN" sz="2000" b="1" dirty="0" smtClean="0">
              <a:latin typeface="+mn-ea"/>
            </a:endParaRPr>
          </a:p>
          <a:p>
            <a:pPr fontAlgn="auto"/>
            <a:r>
              <a:rPr lang="zh-CN" altLang="en-US" sz="2000" b="1" dirty="0" smtClean="0">
                <a:latin typeface="+mn-ea"/>
              </a:rPr>
              <a:t>历史：希罗多德、修昔</a:t>
            </a:r>
            <a:endParaRPr lang="en-US" altLang="zh-CN" sz="2000" b="1" dirty="0" smtClean="0">
              <a:latin typeface="+mn-ea"/>
            </a:endParaRPr>
          </a:p>
          <a:p>
            <a:pPr fontAlgn="auto"/>
            <a:r>
              <a:rPr lang="en-US" altLang="zh-CN" sz="2000" b="1" dirty="0" smtClean="0">
                <a:latin typeface="+mn-ea"/>
              </a:rPr>
              <a:t>      </a:t>
            </a:r>
            <a:r>
              <a:rPr lang="zh-CN" altLang="en-US" sz="2000" b="1" dirty="0" smtClean="0">
                <a:latin typeface="+mn-ea"/>
              </a:rPr>
              <a:t>底德</a:t>
            </a:r>
          </a:p>
        </p:txBody>
      </p:sp>
      <p:sp>
        <p:nvSpPr>
          <p:cNvPr id="25" name="矩形 24"/>
          <p:cNvSpPr/>
          <p:nvPr/>
        </p:nvSpPr>
        <p:spPr>
          <a:xfrm>
            <a:off x="971600" y="2420888"/>
            <a:ext cx="1512168" cy="1323439"/>
          </a:xfrm>
          <a:prstGeom prst="rect">
            <a:avLst/>
          </a:prstGeom>
        </p:spPr>
        <p:txBody>
          <a:bodyPr wrap="square">
            <a:spAutoFit/>
          </a:bodyPr>
          <a:lstStyle/>
          <a:p>
            <a:r>
              <a:rPr lang="zh-CN" altLang="en-US" sz="2000" b="1" dirty="0" smtClean="0">
                <a:latin typeface="+mn-ea"/>
              </a:rPr>
              <a:t>尼罗河的定期泛滥，利于农业生产的发展</a:t>
            </a:r>
            <a:endParaRPr lang="en-US" altLang="zh-CN" sz="2000" b="1" dirty="0" smtClean="0">
              <a:latin typeface="+mn-ea"/>
            </a:endParaRPr>
          </a:p>
        </p:txBody>
      </p:sp>
      <p:sp>
        <p:nvSpPr>
          <p:cNvPr id="26" name="矩形 25"/>
          <p:cNvSpPr/>
          <p:nvPr/>
        </p:nvSpPr>
        <p:spPr>
          <a:xfrm>
            <a:off x="971600" y="4077072"/>
            <a:ext cx="1656184" cy="1323439"/>
          </a:xfrm>
          <a:prstGeom prst="rect">
            <a:avLst/>
          </a:prstGeom>
        </p:spPr>
        <p:txBody>
          <a:bodyPr wrap="square">
            <a:spAutoFit/>
          </a:bodyPr>
          <a:lstStyle/>
          <a:p>
            <a:r>
              <a:rPr lang="zh-CN" altLang="en-US" sz="2000" b="1" dirty="0" smtClean="0">
                <a:latin typeface="+mn-ea"/>
              </a:rPr>
              <a:t>印度河平原；</a:t>
            </a:r>
            <a:endParaRPr lang="en-US" altLang="zh-CN" sz="2000" b="1" dirty="0" smtClean="0">
              <a:latin typeface="+mn-ea"/>
            </a:endParaRPr>
          </a:p>
          <a:p>
            <a:r>
              <a:rPr lang="zh-CN" altLang="en-US" sz="2000" b="1" dirty="0" smtClean="0">
                <a:latin typeface="+mn-ea"/>
              </a:rPr>
              <a:t>恒河雨水丰沛，植被茂盛</a:t>
            </a:r>
            <a:endParaRPr lang="en-US" altLang="zh-CN" sz="2000" b="1" dirty="0" smtClean="0">
              <a:latin typeface="+mn-ea"/>
            </a:endParaRPr>
          </a:p>
        </p:txBody>
      </p:sp>
      <p:sp>
        <p:nvSpPr>
          <p:cNvPr id="27" name="TextBox 26"/>
          <p:cNvSpPr txBox="1"/>
          <p:nvPr/>
        </p:nvSpPr>
        <p:spPr>
          <a:xfrm>
            <a:off x="971600" y="5373216"/>
            <a:ext cx="1512168" cy="1323439"/>
          </a:xfrm>
          <a:prstGeom prst="rect">
            <a:avLst/>
          </a:prstGeom>
          <a:noFill/>
        </p:spPr>
        <p:txBody>
          <a:bodyPr wrap="square" rtlCol="0">
            <a:spAutoFit/>
          </a:bodyPr>
          <a:lstStyle/>
          <a:p>
            <a:r>
              <a:rPr lang="zh-CN" altLang="en-US" sz="2000" b="1" dirty="0" smtClean="0">
                <a:latin typeface="+mn-ea"/>
              </a:rPr>
              <a:t>巴尔干半岛和爱琴海部分岛屿多山少平原</a:t>
            </a:r>
            <a:endParaRPr lang="en-US" altLang="zh-CN" sz="2000" b="1" dirty="0" smtClean="0">
              <a:latin typeface="+mn-ea"/>
            </a:endParaRPr>
          </a:p>
        </p:txBody>
      </p:sp>
      <p:sp>
        <p:nvSpPr>
          <p:cNvPr id="24" name="文本框 14"/>
          <p:cNvSpPr txBox="1"/>
          <p:nvPr/>
        </p:nvSpPr>
        <p:spPr>
          <a:xfrm>
            <a:off x="0" y="2492896"/>
            <a:ext cx="9144000" cy="738664"/>
          </a:xfrm>
          <a:prstGeom prst="rect">
            <a:avLst/>
          </a:prstGeom>
          <a:solidFill>
            <a:schemeClr val="bg1">
              <a:lumMod val="75000"/>
            </a:schemeClr>
          </a:solidFill>
          <a:ln w="28575" cmpd="sng">
            <a:solidFill>
              <a:schemeClr val="tx1"/>
            </a:solidFill>
            <a:prstDash val="solid"/>
          </a:ln>
        </p:spPr>
        <p:txBody>
          <a:bodyPr wrap="square" rtlCol="0">
            <a:spAutoFit/>
          </a:bodyPr>
          <a:lstStyle/>
          <a:p>
            <a:pPr marL="0" indent="0" fontAlgn="auto">
              <a:lnSpc>
                <a:spcPct val="150000"/>
              </a:lnSpc>
              <a:buNone/>
            </a:pPr>
            <a:r>
              <a:rPr lang="zh-CN" altLang="en-US" sz="2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特征：</a:t>
            </a:r>
            <a:r>
              <a:rPr lang="zh-CN" altLang="en-US" sz="2800" b="1" noProof="0" dirty="0" smtClean="0">
                <a:ln>
                  <a:noFill/>
                </a:ln>
                <a:solidFill>
                  <a:srgbClr val="FF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sym typeface="+mn-ea"/>
              </a:rPr>
              <a:t>基本</a:t>
            </a:r>
            <a:r>
              <a:rPr lang="zh-CN" altLang="en-US" sz="2800" b="1" noProof="0" dirty="0">
                <a:ln>
                  <a:noFill/>
                </a:ln>
                <a:solidFill>
                  <a:srgbClr val="FF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sym typeface="+mn-ea"/>
              </a:rPr>
              <a:t>独立发展</a:t>
            </a:r>
            <a:r>
              <a:rPr lang="zh-CN" altLang="en-US" sz="2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，明显</a:t>
            </a:r>
            <a:r>
              <a:rPr lang="zh-CN" altLang="en-US" sz="2800" b="1" noProof="0" dirty="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的</a:t>
            </a:r>
            <a:r>
              <a:rPr lang="zh-CN" altLang="en-US" sz="2800" b="1" noProof="0" dirty="0">
                <a:ln>
                  <a:noFill/>
                </a:ln>
                <a:solidFill>
                  <a:srgbClr val="FF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sym typeface="+mn-ea"/>
              </a:rPr>
              <a:t>多元特征</a:t>
            </a:r>
            <a:r>
              <a:rPr lang="zh-CN" altLang="en-US" sz="2800" b="1" noProof="0" dirty="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a:t>
            </a:r>
          </a:p>
        </p:txBody>
      </p:sp>
      <p:sp>
        <p:nvSpPr>
          <p:cNvPr id="22" name="矩形 21"/>
          <p:cNvSpPr/>
          <p:nvPr/>
        </p:nvSpPr>
        <p:spPr>
          <a:xfrm>
            <a:off x="0" y="3861048"/>
            <a:ext cx="9144000" cy="1077218"/>
          </a:xfrm>
          <a:prstGeom prst="rect">
            <a:avLst/>
          </a:prstGeom>
          <a:solidFill>
            <a:schemeClr val="bg1">
              <a:lumMod val="65000"/>
            </a:schemeClr>
          </a:solidFill>
        </p:spPr>
        <p:txBody>
          <a:bodyPr wrap="square">
            <a:spAutoFit/>
          </a:bodyPr>
          <a:lstStyle/>
          <a:p>
            <a:r>
              <a:rPr lang="zh-CN" altLang="en-US" sz="3200" dirty="0" smtClean="0">
                <a:solidFill>
                  <a:srgbClr val="0000CC"/>
                </a:solidFill>
                <a:ea typeface="黑体" panose="02010609060101010101" pitchFamily="49" charset="-122"/>
              </a:rPr>
              <a:t>认识：文明是平等的、多样的，文明无高低优劣之</a:t>
            </a:r>
            <a:endParaRPr lang="en-US" altLang="zh-CN" sz="3200" dirty="0" smtClean="0">
              <a:solidFill>
                <a:srgbClr val="0000CC"/>
              </a:solidFill>
              <a:ea typeface="黑体" panose="02010609060101010101" pitchFamily="49" charset="-122"/>
            </a:endParaRPr>
          </a:p>
          <a:p>
            <a:r>
              <a:rPr lang="zh-CN" altLang="en-US" sz="3200" dirty="0" smtClean="0">
                <a:solidFill>
                  <a:srgbClr val="0000CC"/>
                </a:solidFill>
                <a:ea typeface="黑体" panose="02010609060101010101" pitchFamily="49" charset="-122"/>
              </a:rPr>
              <a:t>分，只有姹紫嫣红之别。</a:t>
            </a:r>
            <a:endParaRPr lang="zh-CN" altLang="en-US" sz="3200" dirty="0">
              <a:solidFill>
                <a:srgbClr val="0000CC"/>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1"/>
          <p:cNvSpPr txBox="1">
            <a:spLocks noChangeArrowheads="1"/>
          </p:cNvSpPr>
          <p:nvPr/>
        </p:nvSpPr>
        <p:spPr bwMode="auto">
          <a:xfrm>
            <a:off x="1" y="765175"/>
            <a:ext cx="9144000" cy="4924425"/>
          </a:xfrm>
          <a:prstGeom prst="rect">
            <a:avLst/>
          </a:prstGeom>
          <a:noFill/>
          <a:ln w="9525">
            <a:noFill/>
            <a:miter lim="800000"/>
          </a:ln>
        </p:spPr>
        <p:txBody>
          <a:bodyPr wrap="square">
            <a:spAutoFit/>
          </a:bodyPr>
          <a:lstStyle/>
          <a:p>
            <a:r>
              <a:rPr lang="zh-CN" altLang="en-US" sz="2000" b="1" dirty="0">
                <a:latin typeface="黑体" panose="02010609060101010101" pitchFamily="49" charset="-122"/>
                <a:ea typeface="黑体" panose="02010609060101010101" pitchFamily="49" charset="-122"/>
                <a:cs typeface="楷体_GB2312"/>
                <a:sym typeface="Times New Roman" panose="02020603050405020304" pitchFamily="18" charset="0"/>
              </a:rPr>
              <a:t>史料</a:t>
            </a:r>
            <a:r>
              <a:rPr lang="en-US" altLang="zh-CN" sz="2000" b="1" dirty="0">
                <a:latin typeface="黑体" panose="02010609060101010101" pitchFamily="49" charset="-122"/>
                <a:ea typeface="黑体" panose="02010609060101010101" pitchFamily="49" charset="-122"/>
                <a:cs typeface="楷体_GB2312"/>
                <a:sym typeface="Times New Roman" panose="02020603050405020304" pitchFamily="18" charset="0"/>
              </a:rPr>
              <a:t>1</a:t>
            </a:r>
            <a:r>
              <a:rPr lang="zh-CN" altLang="en-US" sz="2000" b="1" dirty="0">
                <a:latin typeface="黑体" panose="02010609060101010101" pitchFamily="49" charset="-122"/>
                <a:ea typeface="黑体" panose="02010609060101010101" pitchFamily="49" charset="-122"/>
                <a:cs typeface="楷体_GB2312"/>
                <a:sym typeface="Times New Roman" panose="02020603050405020304" pitchFamily="18" charset="0"/>
              </a:rPr>
              <a:t>：</a:t>
            </a:r>
          </a:p>
          <a:p>
            <a:endParaRPr lang="zh-CN" altLang="en-US" sz="2000" b="1" dirty="0">
              <a:latin typeface="楷体_GB2312"/>
              <a:ea typeface="楷体_GB2312"/>
              <a:cs typeface="楷体_GB2312"/>
              <a:sym typeface="Times New Roman" panose="02020603050405020304" pitchFamily="18" charset="0"/>
            </a:endParaRPr>
          </a:p>
          <a:p>
            <a:endParaRPr lang="zh-CN" altLang="en-US" sz="2000" b="1" dirty="0">
              <a:latin typeface="楷体_GB2312"/>
              <a:ea typeface="楷体_GB2312"/>
              <a:cs typeface="楷体_GB2312"/>
              <a:sym typeface="Times New Roman" panose="02020603050405020304" pitchFamily="18" charset="0"/>
            </a:endParaRPr>
          </a:p>
          <a:p>
            <a:endParaRPr lang="zh-CN" altLang="en-US" sz="2000" b="1" dirty="0">
              <a:latin typeface="楷体_GB2312"/>
              <a:ea typeface="楷体_GB2312"/>
              <a:cs typeface="楷体_GB2312"/>
              <a:sym typeface="Times New Roman" panose="02020603050405020304" pitchFamily="18" charset="0"/>
            </a:endParaRPr>
          </a:p>
          <a:p>
            <a:endParaRPr lang="zh-CN" altLang="en-US" sz="2000" b="1" dirty="0">
              <a:latin typeface="楷体_GB2312"/>
              <a:ea typeface="楷体_GB2312"/>
              <a:cs typeface="楷体_GB2312"/>
              <a:sym typeface="Times New Roman" panose="02020603050405020304" pitchFamily="18" charset="0"/>
            </a:endParaRPr>
          </a:p>
          <a:p>
            <a:r>
              <a:rPr lang="zh-CN" altLang="en-US" sz="2000" b="1" dirty="0" smtClean="0">
                <a:latin typeface="黑体" panose="02010609060101010101" pitchFamily="49" charset="-122"/>
                <a:ea typeface="黑体" panose="02010609060101010101" pitchFamily="49" charset="-122"/>
              </a:rPr>
              <a:t>史料</a:t>
            </a:r>
            <a:r>
              <a:rPr lang="en-US" altLang="zh-CN" sz="2000" b="1" dirty="0">
                <a:latin typeface="黑体" panose="02010609060101010101" pitchFamily="49" charset="-122"/>
                <a:ea typeface="黑体" panose="02010609060101010101" pitchFamily="49" charset="-122"/>
              </a:rPr>
              <a:t>2</a:t>
            </a:r>
            <a:r>
              <a:rPr lang="zh-CN" altLang="en-US" sz="2000" b="1" dirty="0" smtClean="0">
                <a:latin typeface="黑体" panose="02010609060101010101" pitchFamily="49" charset="-122"/>
                <a:ea typeface="黑体" panose="02010609060101010101" pitchFamily="49" charset="-122"/>
              </a:rPr>
              <a:t>：</a:t>
            </a:r>
            <a:r>
              <a:rPr lang="zh-CN" altLang="en-US" sz="2000" b="1" dirty="0" smtClean="0"/>
              <a:t>据不完全统计，希腊城邦的总数达到</a:t>
            </a:r>
            <a:r>
              <a:rPr lang="en-US" altLang="zh-CN" sz="2000" b="1" dirty="0" smtClean="0"/>
              <a:t>300</a:t>
            </a:r>
            <a:r>
              <a:rPr lang="zh-CN" altLang="en-US" sz="2000" b="1" dirty="0" smtClean="0"/>
              <a:t>多个，都是土地和人口十分有限</a:t>
            </a:r>
            <a:endParaRPr lang="en-US" altLang="zh-CN" sz="2000" b="1" dirty="0" smtClean="0"/>
          </a:p>
          <a:p>
            <a:r>
              <a:rPr lang="en-US" altLang="zh-CN" sz="2000" b="1" dirty="0" smtClean="0"/>
              <a:t>                 </a:t>
            </a:r>
            <a:r>
              <a:rPr lang="zh-CN" altLang="en-US" sz="2000" b="1" dirty="0" smtClean="0"/>
              <a:t>的弹丸小国，其中最大的城邦斯巴达也仅有</a:t>
            </a:r>
            <a:r>
              <a:rPr lang="en-US" altLang="zh-CN" sz="2000" b="1" dirty="0" smtClean="0"/>
              <a:t>8400</a:t>
            </a:r>
            <a:r>
              <a:rPr lang="zh-CN" altLang="en-US" sz="2000" b="1" dirty="0" smtClean="0"/>
              <a:t>平方公里，人口约</a:t>
            </a:r>
            <a:r>
              <a:rPr lang="en-US" altLang="zh-CN" sz="2000" b="1" dirty="0" smtClean="0"/>
              <a:t>40</a:t>
            </a:r>
            <a:r>
              <a:rPr lang="zh-CN" altLang="en-US" sz="2000" b="1" dirty="0" smtClean="0"/>
              <a:t>万  </a:t>
            </a:r>
            <a:endParaRPr lang="en-US" altLang="zh-CN" sz="2000" b="1" dirty="0" smtClean="0"/>
          </a:p>
          <a:p>
            <a:r>
              <a:rPr lang="en-US" altLang="zh-CN" sz="2000" b="1" dirty="0" smtClean="0"/>
              <a:t>                 </a:t>
            </a:r>
            <a:r>
              <a:rPr lang="zh-CN" altLang="en-US" sz="2000" b="1" dirty="0" smtClean="0"/>
              <a:t>人，另一大城邦雅典领土约</a:t>
            </a:r>
            <a:r>
              <a:rPr lang="en-US" altLang="zh-CN" sz="2000" b="1" dirty="0" smtClean="0"/>
              <a:t>2500</a:t>
            </a:r>
            <a:r>
              <a:rPr lang="zh-CN" altLang="en-US" sz="2000" b="1" dirty="0" smtClean="0"/>
              <a:t>平方公里，人口约</a:t>
            </a:r>
            <a:r>
              <a:rPr lang="en-US" altLang="zh-CN" sz="2000" b="1" dirty="0" smtClean="0"/>
              <a:t>30</a:t>
            </a:r>
            <a:r>
              <a:rPr lang="zh-CN" altLang="en-US" sz="2000" b="1" dirty="0" smtClean="0"/>
              <a:t>万人。</a:t>
            </a:r>
            <a:endParaRPr lang="en-US" altLang="zh-CN" sz="2000" b="1" dirty="0" smtClean="0"/>
          </a:p>
          <a:p>
            <a:r>
              <a:rPr lang="en-US" altLang="zh-CN" sz="2000" b="1" dirty="0" smtClean="0"/>
              <a:t>                                                                                         ----</a:t>
            </a:r>
            <a:r>
              <a:rPr lang="zh-CN" altLang="en-US" sz="2000" dirty="0" smtClean="0"/>
              <a:t>吴于廑   </a:t>
            </a:r>
            <a:r>
              <a:rPr lang="zh-CN" altLang="en-US" sz="2000" b="1" dirty="0" smtClean="0"/>
              <a:t>齐世荣</a:t>
            </a:r>
            <a:r>
              <a:rPr lang="en-US" altLang="zh-CN" sz="2000" b="1" dirty="0" smtClean="0"/>
              <a:t>《</a:t>
            </a:r>
            <a:r>
              <a:rPr lang="zh-CN" altLang="en-US" sz="2000" b="1" dirty="0" smtClean="0"/>
              <a:t>世界史</a:t>
            </a:r>
            <a:r>
              <a:rPr lang="en-US" altLang="zh-CN" sz="2000" b="1" dirty="0" smtClean="0"/>
              <a:t>》</a:t>
            </a:r>
            <a:endParaRPr lang="en-US" altLang="zh-CN" sz="2000" b="1" dirty="0"/>
          </a:p>
          <a:p>
            <a:r>
              <a:rPr lang="zh-CN" altLang="en-US" sz="2000" b="1" dirty="0">
                <a:latin typeface="黑体" panose="02010609060101010101" pitchFamily="49" charset="-122"/>
                <a:ea typeface="黑体" panose="02010609060101010101" pitchFamily="49" charset="-122"/>
              </a:rPr>
              <a:t>史料</a:t>
            </a:r>
            <a:r>
              <a:rPr lang="en-US" altLang="zh-CN" sz="2000" b="1" dirty="0">
                <a:latin typeface="黑体" panose="02010609060101010101" pitchFamily="49" charset="-122"/>
                <a:ea typeface="黑体" panose="02010609060101010101" pitchFamily="49" charset="-122"/>
              </a:rPr>
              <a:t>3</a:t>
            </a:r>
            <a:r>
              <a:rPr lang="zh-CN" altLang="en-US" sz="2000" b="1" dirty="0">
                <a:latin typeface="黑体" panose="02010609060101010101" pitchFamily="49" charset="-122"/>
                <a:ea typeface="黑体" panose="02010609060101010101" pitchFamily="49" charset="-122"/>
              </a:rPr>
              <a:t>：</a:t>
            </a:r>
            <a:r>
              <a:rPr lang="zh-CN" altLang="en-US" sz="2000" b="1" dirty="0">
                <a:ea typeface="楷体_GB2312"/>
                <a:cs typeface="楷体_GB2312"/>
                <a:sym typeface="Times New Roman" panose="02020603050405020304" pitchFamily="18" charset="0"/>
              </a:rPr>
              <a:t>古希腊</a:t>
            </a:r>
            <a:r>
              <a:rPr lang="zh-CN" altLang="en-US" sz="2000" b="1" dirty="0"/>
              <a:t>土地贫瘠，农业耕作条件先天不足，但盛产葡萄酒、橄榄油等，</a:t>
            </a:r>
          </a:p>
          <a:p>
            <a:r>
              <a:rPr lang="zh-CN" altLang="en-US" sz="2000" b="1" dirty="0"/>
              <a:t>            </a:t>
            </a:r>
            <a:r>
              <a:rPr lang="en-US" altLang="zh-CN" sz="2000" b="1" dirty="0" smtClean="0"/>
              <a:t>     </a:t>
            </a:r>
            <a:r>
              <a:rPr lang="zh-CN" altLang="en-US" sz="2000" b="1" dirty="0" smtClean="0">
                <a:ea typeface="楷体_GB2312"/>
                <a:cs typeface="楷体_GB2312"/>
                <a:sym typeface="Times New Roman" panose="02020603050405020304" pitchFamily="18" charset="0"/>
              </a:rPr>
              <a:t>希腊</a:t>
            </a:r>
            <a:r>
              <a:rPr lang="zh-CN" altLang="en-US" sz="2000" b="1" dirty="0">
                <a:ea typeface="楷体_GB2312"/>
                <a:cs typeface="楷体_GB2312"/>
                <a:sym typeface="Times New Roman" panose="02020603050405020304" pitchFamily="18" charset="0"/>
              </a:rPr>
              <a:t>人利用当地丰富的物产和便利的航海条件，向海外输出酒、布匹等</a:t>
            </a:r>
          </a:p>
          <a:p>
            <a:r>
              <a:rPr lang="zh-CN" altLang="en-US" sz="2000" b="1" dirty="0">
                <a:ea typeface="楷体_GB2312"/>
                <a:cs typeface="楷体_GB2312"/>
                <a:sym typeface="Times New Roman" panose="02020603050405020304" pitchFamily="18" charset="0"/>
              </a:rPr>
              <a:t>            </a:t>
            </a:r>
            <a:r>
              <a:rPr lang="en-US" altLang="zh-CN" sz="2000" b="1" dirty="0" smtClean="0">
                <a:ea typeface="楷体_GB2312"/>
                <a:cs typeface="楷体_GB2312"/>
                <a:sym typeface="Times New Roman" panose="02020603050405020304" pitchFamily="18" charset="0"/>
              </a:rPr>
              <a:t>     </a:t>
            </a:r>
            <a:r>
              <a:rPr lang="zh-CN" altLang="en-US" sz="2000" b="1" dirty="0" smtClean="0">
                <a:ea typeface="楷体_GB2312"/>
                <a:cs typeface="楷体_GB2312"/>
                <a:sym typeface="Times New Roman" panose="02020603050405020304" pitchFamily="18" charset="0"/>
              </a:rPr>
              <a:t>产品</a:t>
            </a:r>
            <a:r>
              <a:rPr lang="zh-CN" altLang="en-US" sz="2000" b="1" dirty="0">
                <a:ea typeface="楷体_GB2312"/>
                <a:cs typeface="楷体_GB2312"/>
                <a:sym typeface="Times New Roman" panose="02020603050405020304" pitchFamily="18" charset="0"/>
              </a:rPr>
              <a:t>。</a:t>
            </a:r>
          </a:p>
          <a:p>
            <a:endParaRPr lang="en-US" altLang="zh-CN" sz="2000" b="1" dirty="0">
              <a:ea typeface="楷体_GB2312"/>
              <a:cs typeface="楷体_GB2312"/>
              <a:sym typeface="Times New Roman" panose="02020603050405020304" pitchFamily="18" charset="0"/>
            </a:endParaRPr>
          </a:p>
          <a:p>
            <a:r>
              <a:rPr lang="zh-CN" altLang="en-US" b="1" dirty="0">
                <a:latin typeface="黑体" panose="02010609060101010101" pitchFamily="49" charset="-122"/>
                <a:ea typeface="黑体" panose="02010609060101010101" pitchFamily="49" charset="-122"/>
              </a:rPr>
              <a:t>史料</a:t>
            </a:r>
            <a:r>
              <a:rPr lang="en-US" altLang="zh-CN" b="1" dirty="0">
                <a:latin typeface="黑体" panose="02010609060101010101" pitchFamily="49" charset="-122"/>
                <a:ea typeface="黑体" panose="02010609060101010101" pitchFamily="49" charset="-122"/>
              </a:rPr>
              <a:t>4</a:t>
            </a:r>
            <a:r>
              <a:rPr lang="zh-CN" altLang="en-US" b="1" dirty="0">
                <a:latin typeface="黑体" panose="02010609060101010101" pitchFamily="49" charset="-122"/>
                <a:ea typeface="黑体" panose="02010609060101010101" pitchFamily="49" charset="-122"/>
              </a:rPr>
              <a:t>：</a:t>
            </a:r>
            <a:r>
              <a:rPr lang="zh-CN" altLang="en-US" b="1" dirty="0"/>
              <a:t>黑格尔在</a:t>
            </a:r>
            <a:r>
              <a:rPr lang="en-US" altLang="zh-CN" b="1" dirty="0"/>
              <a:t>《</a:t>
            </a:r>
            <a:r>
              <a:rPr lang="zh-CN" altLang="en-US" b="1" dirty="0"/>
              <a:t>历史哲学</a:t>
            </a:r>
            <a:r>
              <a:rPr lang="en-US" altLang="zh-CN" b="1" dirty="0"/>
              <a:t>》</a:t>
            </a:r>
            <a:r>
              <a:rPr lang="zh-CN" altLang="en-US" b="1" dirty="0"/>
              <a:t>中曾精彩地讲到大海和人类精神的联系：大海给了我们</a:t>
            </a:r>
            <a:r>
              <a:rPr lang="zh-CN" altLang="en-US" b="1" dirty="0" smtClean="0"/>
              <a:t>茫</a:t>
            </a:r>
            <a:endParaRPr lang="en-US" altLang="zh-CN" b="1" dirty="0" smtClean="0"/>
          </a:p>
          <a:p>
            <a:r>
              <a:rPr lang="en-US" altLang="zh-CN" b="1" dirty="0" smtClean="0"/>
              <a:t>                 </a:t>
            </a:r>
            <a:r>
              <a:rPr lang="zh-CN" altLang="en-US" b="1" dirty="0" smtClean="0"/>
              <a:t>茫无定</a:t>
            </a:r>
            <a:r>
              <a:rPr lang="zh-CN" altLang="en-US" b="1" dirty="0"/>
              <a:t>、浩浩无际和渺渺无限的观念：人类在大海的无限里感到他自己的</a:t>
            </a:r>
            <a:r>
              <a:rPr lang="zh-CN" altLang="en-US" b="1" dirty="0" smtClean="0"/>
              <a:t>有限的</a:t>
            </a:r>
            <a:endParaRPr lang="en-US" altLang="zh-CN" b="1" dirty="0" smtClean="0"/>
          </a:p>
          <a:p>
            <a:r>
              <a:rPr lang="en-US" altLang="zh-CN" b="1" dirty="0" smtClean="0"/>
              <a:t>                 </a:t>
            </a:r>
            <a:r>
              <a:rPr lang="zh-CN" altLang="en-US" b="1" dirty="0" smtClean="0"/>
              <a:t>时候，他们</a:t>
            </a:r>
            <a:r>
              <a:rPr lang="zh-CN" altLang="en-US" b="1" dirty="0"/>
              <a:t>就被激起了勇气，要去超越那有限的一切</a:t>
            </a:r>
            <a:r>
              <a:rPr lang="zh-CN" altLang="en-US" b="1" dirty="0" smtClean="0"/>
              <a:t>。</a:t>
            </a:r>
            <a:endParaRPr lang="zh-CN" altLang="en-US" b="1" dirty="0"/>
          </a:p>
        </p:txBody>
      </p:sp>
      <p:sp>
        <p:nvSpPr>
          <p:cNvPr id="18435" name="TextBox 2"/>
          <p:cNvSpPr txBox="1">
            <a:spLocks noChangeArrowheads="1"/>
          </p:cNvSpPr>
          <p:nvPr/>
        </p:nvSpPr>
        <p:spPr bwMode="auto">
          <a:xfrm>
            <a:off x="683568" y="5805264"/>
            <a:ext cx="7632700" cy="461665"/>
          </a:xfrm>
          <a:prstGeom prst="rect">
            <a:avLst/>
          </a:prstGeom>
          <a:noFill/>
          <a:ln w="9525">
            <a:noFill/>
            <a:miter lim="800000"/>
          </a:ln>
        </p:spPr>
        <p:txBody>
          <a:bodyPr>
            <a:spAutoFit/>
          </a:bodyPr>
          <a:lstStyle/>
          <a:p>
            <a:r>
              <a:rPr lang="zh-CN" altLang="en-US" sz="2400" b="1" dirty="0" smtClean="0">
                <a:solidFill>
                  <a:srgbClr val="0000CC"/>
                </a:solidFill>
              </a:rPr>
              <a:t>根据以上史料</a:t>
            </a:r>
            <a:r>
              <a:rPr lang="zh-CN" altLang="en-US" sz="2400" b="1" dirty="0">
                <a:solidFill>
                  <a:srgbClr val="0000CC"/>
                </a:solidFill>
              </a:rPr>
              <a:t>，分析影响古希腊文明的因素有哪些</a:t>
            </a:r>
            <a:r>
              <a:rPr lang="zh-CN" altLang="en-US" sz="2400" b="1" dirty="0" smtClean="0">
                <a:solidFill>
                  <a:srgbClr val="0000CC"/>
                </a:solidFill>
              </a:rPr>
              <a:t>？</a:t>
            </a:r>
            <a:endParaRPr lang="zh-CN" altLang="en-US" sz="2400" b="1" dirty="0">
              <a:solidFill>
                <a:srgbClr val="0000CC"/>
              </a:solidFill>
            </a:endParaRPr>
          </a:p>
        </p:txBody>
      </p:sp>
      <p:pic>
        <p:nvPicPr>
          <p:cNvPr id="18441" name="Picture 9" descr="timg?image&amp;quality=80&amp;size=b9999_10000&amp;sec=1538018933992&amp;di=5f5eba8c5e2b0eed99090cd898b81404&amp;imgtype=0&amp;src=http%3A%2F%2Fimg"/>
          <p:cNvPicPr>
            <a:picLocks noChangeAspect="1" noChangeArrowheads="1"/>
          </p:cNvPicPr>
          <p:nvPr/>
        </p:nvPicPr>
        <p:blipFill>
          <a:blip r:embed="rId2" cstate="print"/>
          <a:srcRect/>
          <a:stretch>
            <a:fillRect/>
          </a:stretch>
        </p:blipFill>
        <p:spPr bwMode="auto">
          <a:xfrm>
            <a:off x="1116013" y="692151"/>
            <a:ext cx="1871662" cy="1368698"/>
          </a:xfrm>
          <a:prstGeom prst="rect">
            <a:avLst/>
          </a:prstGeom>
          <a:noFill/>
        </p:spPr>
      </p:pic>
      <p:pic>
        <p:nvPicPr>
          <p:cNvPr id="18445" name="Picture 2" descr="C:\Users\Administrator\Desktop\IMG20180924143357.jpg"/>
          <p:cNvPicPr>
            <a:picLocks noChangeAspect="1" noChangeArrowheads="1"/>
          </p:cNvPicPr>
          <p:nvPr/>
        </p:nvPicPr>
        <p:blipFill>
          <a:blip r:embed="rId3" cstate="print">
            <a:lum bright="2000" contrast="62000"/>
          </a:blip>
          <a:srcRect l="4305" t="11069" r="46503" b="45522"/>
          <a:stretch>
            <a:fillRect/>
          </a:stretch>
        </p:blipFill>
        <p:spPr bwMode="auto">
          <a:xfrm>
            <a:off x="5652120" y="692696"/>
            <a:ext cx="2017713" cy="1296689"/>
          </a:xfrm>
          <a:prstGeom prst="rect">
            <a:avLst/>
          </a:prstGeom>
          <a:noFill/>
          <a:ln w="9525">
            <a:solidFill>
              <a:schemeClr val="tx1"/>
            </a:solidFill>
            <a:miter lim="800000"/>
            <a:headEnd/>
            <a:tailEnd/>
          </a:ln>
        </p:spPr>
      </p:pic>
      <p:pic>
        <p:nvPicPr>
          <p:cNvPr id="18447" name="图片 1" descr="01300000433093124784792406044.jpg"/>
          <p:cNvPicPr>
            <a:picLocks noChangeAspect="1"/>
          </p:cNvPicPr>
          <p:nvPr/>
        </p:nvPicPr>
        <p:blipFill>
          <a:blip r:embed="rId4" cstate="print"/>
          <a:srcRect/>
          <a:stretch>
            <a:fillRect/>
          </a:stretch>
        </p:blipFill>
        <p:spPr bwMode="auto">
          <a:xfrm>
            <a:off x="3275856" y="692696"/>
            <a:ext cx="2016125" cy="1373460"/>
          </a:xfrm>
          <a:prstGeom prst="rect">
            <a:avLst/>
          </a:prstGeom>
          <a:noFill/>
          <a:ln w="9525">
            <a:noFill/>
            <a:miter lim="800000"/>
            <a:headEnd/>
            <a:tailEnd/>
          </a:ln>
        </p:spPr>
      </p:pic>
      <p:sp>
        <p:nvSpPr>
          <p:cNvPr id="13" name="TextBox 9"/>
          <p:cNvSpPr txBox="1">
            <a:spLocks noChangeArrowheads="1"/>
          </p:cNvSpPr>
          <p:nvPr/>
        </p:nvSpPr>
        <p:spPr bwMode="auto">
          <a:xfrm>
            <a:off x="0" y="0"/>
            <a:ext cx="6516216" cy="584775"/>
          </a:xfrm>
          <a:prstGeom prst="rect">
            <a:avLst/>
          </a:prstGeom>
          <a:solidFill>
            <a:srgbClr val="FFFF00"/>
          </a:solidFill>
          <a:ln w="9525">
            <a:noFill/>
            <a:miter lim="800000"/>
          </a:ln>
        </p:spPr>
        <p:txBody>
          <a:bodyPr wrap="square">
            <a:spAutoFit/>
          </a:bodyPr>
          <a:lstStyle/>
          <a:p>
            <a:r>
              <a:rPr lang="zh-CN" altLang="en-US" sz="3200" b="1" dirty="0" smtClean="0">
                <a:latin typeface="黑体" panose="02010609060101010101" pitchFamily="49" charset="-122"/>
                <a:ea typeface="黑体" panose="02010609060101010101" pitchFamily="49" charset="-122"/>
              </a:rPr>
              <a:t>三、探究</a:t>
            </a:r>
            <a:r>
              <a:rPr lang="en-US" altLang="zh-CN" sz="3200" b="1" dirty="0">
                <a:latin typeface="黑体" panose="02010609060101010101" pitchFamily="49" charset="-122"/>
                <a:ea typeface="黑体" panose="02010609060101010101" pitchFamily="49" charset="-122"/>
              </a:rPr>
              <a:t>——</a:t>
            </a:r>
            <a:r>
              <a:rPr lang="zh-CN" altLang="en-US" sz="3200" b="1" dirty="0">
                <a:latin typeface="黑体" panose="02010609060101010101" pitchFamily="49" charset="-122"/>
                <a:ea typeface="黑体" panose="02010609060101010101" pitchFamily="49" charset="-122"/>
              </a:rPr>
              <a:t>文明多元的原因</a:t>
            </a: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671" name="Group 63"/>
          <p:cNvGraphicFramePr>
            <a:graphicFrameLocks noGrp="1"/>
          </p:cNvGraphicFramePr>
          <p:nvPr/>
        </p:nvGraphicFramePr>
        <p:xfrm>
          <a:off x="467544" y="1700808"/>
          <a:ext cx="8208962" cy="3814812"/>
        </p:xfrm>
        <a:graphic>
          <a:graphicData uri="http://schemas.openxmlformats.org/drawingml/2006/table">
            <a:tbl>
              <a:tblPr/>
              <a:tblGrid>
                <a:gridCol w="1584325"/>
                <a:gridCol w="3671887"/>
                <a:gridCol w="2952750"/>
              </a:tblGrid>
              <a:tr h="1008112">
                <a:tc>
                  <a:txBody>
                    <a:body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tx1"/>
                          </a:solidFill>
                          <a:effectLst/>
                          <a:latin typeface="Calibri" panose="020F0502020204030204" charset="0"/>
                          <a:ea typeface="宋体" panose="02010600030101010101" pitchFamily="2" charset="-122"/>
                        </a:rPr>
                        <a:t>史料</a:t>
                      </a:r>
                      <a:r>
                        <a:rPr kumimoji="0" lang="en-US" altLang="zh-CN" sz="2800" b="0" i="0" u="none" strike="noStrike" cap="none" normalizeH="0" baseline="0" dirty="0" smtClean="0">
                          <a:ln>
                            <a:noFill/>
                          </a:ln>
                          <a:solidFill>
                            <a:schemeClr val="tx1"/>
                          </a:solidFill>
                          <a:effectLst/>
                          <a:latin typeface="Calibri" panose="020F0502020204030204" charset="0"/>
                          <a:ea typeface="宋体" panose="02010600030101010101" pitchFamily="2" charset="-122"/>
                        </a:rPr>
                        <a:t>1</a:t>
                      </a:r>
                      <a:endParaRPr kumimoji="0" lang="zh-CN" altLang="en-US" sz="2800" b="0" i="0" u="none" strike="noStrike" cap="none" normalizeH="0" baseline="0" dirty="0" smtClean="0">
                        <a:ln>
                          <a:noFill/>
                        </a:ln>
                        <a:solidFill>
                          <a:schemeClr val="tx1"/>
                        </a:solidFill>
                        <a:effectLst/>
                        <a:latin typeface="Calibri" panose="020F050202020403020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endParaRPr kumimoji="0" lang="zh-CN" altLang="en-US" sz="2800" b="0" i="0" u="none" strike="noStrike" cap="none" normalizeH="0" baseline="0" smtClean="0">
                        <a:ln>
                          <a:noFill/>
                        </a:ln>
                        <a:solidFill>
                          <a:schemeClr val="tx1"/>
                        </a:solidFill>
                        <a:effectLst/>
                        <a:latin typeface="Calibri" panose="020F050202020403020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endParaRPr kumimoji="0" lang="zh-CN" altLang="en-US" sz="2800" b="0" i="0" u="none" strike="noStrike" cap="none" normalizeH="0" baseline="0" smtClean="0">
                        <a:ln>
                          <a:noFill/>
                        </a:ln>
                        <a:solidFill>
                          <a:schemeClr val="tx1"/>
                        </a:solidFill>
                        <a:effectLst/>
                        <a:latin typeface="Calibri" panose="020F050202020403020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33450">
                <a:tc>
                  <a:txBody>
                    <a:body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tx1"/>
                          </a:solidFill>
                          <a:effectLst/>
                          <a:latin typeface="Calibri" panose="020F0502020204030204" charset="0"/>
                          <a:ea typeface="宋体" panose="02010600030101010101" pitchFamily="2" charset="-122"/>
                        </a:rPr>
                        <a:t>史料</a:t>
                      </a:r>
                      <a:r>
                        <a:rPr kumimoji="0" lang="en-US" altLang="zh-CN" sz="2800" b="0" i="0" u="none" strike="noStrike" cap="none" normalizeH="0" baseline="0" dirty="0" smtClean="0">
                          <a:ln>
                            <a:noFill/>
                          </a:ln>
                          <a:solidFill>
                            <a:schemeClr val="tx1"/>
                          </a:solidFill>
                          <a:effectLst/>
                          <a:latin typeface="Calibri" panose="020F0502020204030204" charset="0"/>
                          <a:ea typeface="宋体" panose="02010600030101010101" pitchFamily="2" charset="-122"/>
                        </a:rPr>
                        <a:t>2</a:t>
                      </a:r>
                      <a:endParaRPr kumimoji="0" lang="zh-CN" altLang="en-US" sz="2800" b="0" i="0" u="none" strike="noStrike" cap="none" normalizeH="0" baseline="0" dirty="0" smtClean="0">
                        <a:ln>
                          <a:noFill/>
                        </a:ln>
                        <a:solidFill>
                          <a:schemeClr val="tx1"/>
                        </a:solidFill>
                        <a:effectLst/>
                        <a:latin typeface="Calibri" panose="020F050202020403020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endParaRPr kumimoji="0" lang="zh-CN" altLang="en-US" sz="2800" b="0" i="0" u="none" strike="noStrike" cap="none" normalizeH="0" baseline="0" dirty="0" smtClean="0">
                        <a:ln>
                          <a:noFill/>
                        </a:ln>
                        <a:solidFill>
                          <a:schemeClr val="tx1"/>
                        </a:solidFill>
                        <a:effectLst/>
                        <a:latin typeface="Calibri" panose="020F050202020403020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endParaRPr kumimoji="0" lang="zh-CN" altLang="en-US" sz="2800" b="0" i="0" u="none" strike="noStrike" cap="none" normalizeH="0" baseline="0" smtClean="0">
                        <a:ln>
                          <a:noFill/>
                        </a:ln>
                        <a:solidFill>
                          <a:schemeClr val="tx1"/>
                        </a:solidFill>
                        <a:effectLst/>
                        <a:latin typeface="Calibri" panose="020F050202020403020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36625">
                <a:tc>
                  <a:txBody>
                    <a:body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2800" b="0" i="0" u="none" strike="noStrike" cap="none" normalizeH="0" baseline="0" smtClean="0">
                          <a:ln>
                            <a:noFill/>
                          </a:ln>
                          <a:solidFill>
                            <a:schemeClr val="tx1"/>
                          </a:solidFill>
                          <a:effectLst/>
                          <a:latin typeface="Calibri" panose="020F0502020204030204" charset="0"/>
                          <a:ea typeface="宋体" panose="02010600030101010101" pitchFamily="2" charset="-122"/>
                        </a:rPr>
                        <a:t>史料</a:t>
                      </a:r>
                      <a:r>
                        <a:rPr kumimoji="0" lang="en-US" altLang="zh-CN" sz="2800" b="0" i="0" u="none" strike="noStrike" cap="none" normalizeH="0" baseline="0" smtClean="0">
                          <a:ln>
                            <a:noFill/>
                          </a:ln>
                          <a:solidFill>
                            <a:schemeClr val="tx1"/>
                          </a:solidFill>
                          <a:effectLst/>
                          <a:latin typeface="Calibri" panose="020F0502020204030204" charset="0"/>
                          <a:ea typeface="宋体" panose="02010600030101010101" pitchFamily="2" charset="-122"/>
                        </a:rPr>
                        <a:t>3</a:t>
                      </a:r>
                      <a:endParaRPr kumimoji="0" lang="zh-CN" altLang="en-US" sz="2800" b="0" i="0" u="none" strike="noStrike" cap="none" normalizeH="0" baseline="0" smtClean="0">
                        <a:ln>
                          <a:noFill/>
                        </a:ln>
                        <a:solidFill>
                          <a:schemeClr val="tx1"/>
                        </a:solidFill>
                        <a:effectLst/>
                        <a:latin typeface="Calibri" panose="020F050202020403020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endParaRPr kumimoji="0" lang="zh-CN" altLang="en-US" sz="2800" b="0" i="0" u="none" strike="noStrike" cap="none" normalizeH="0" baseline="0" dirty="0" smtClean="0">
                        <a:ln>
                          <a:noFill/>
                        </a:ln>
                        <a:solidFill>
                          <a:schemeClr val="tx1"/>
                        </a:solidFill>
                        <a:effectLst/>
                        <a:latin typeface="Calibri" panose="020F050202020403020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endParaRPr kumimoji="0" lang="zh-CN" altLang="en-US" sz="2800" b="0" i="0" u="none" strike="noStrike" cap="none" normalizeH="0" baseline="0" smtClean="0">
                        <a:ln>
                          <a:noFill/>
                        </a:ln>
                        <a:solidFill>
                          <a:schemeClr val="tx1"/>
                        </a:solidFill>
                        <a:effectLst/>
                        <a:latin typeface="Calibri" panose="020F050202020403020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36625">
                <a:tc>
                  <a:txBody>
                    <a:body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r>
                        <a:rPr kumimoji="0" lang="zh-CN" altLang="en-US" sz="2800" b="0" i="0" u="none" strike="noStrike" cap="none" normalizeH="0" baseline="0" smtClean="0">
                          <a:ln>
                            <a:noFill/>
                          </a:ln>
                          <a:solidFill>
                            <a:schemeClr val="tx1"/>
                          </a:solidFill>
                          <a:effectLst/>
                          <a:latin typeface="Calibri" panose="020F0502020204030204" charset="0"/>
                          <a:ea typeface="宋体" panose="02010600030101010101" pitchFamily="2" charset="-122"/>
                        </a:rPr>
                        <a:t>史料</a:t>
                      </a:r>
                      <a:r>
                        <a:rPr kumimoji="0" lang="en-US" altLang="zh-CN" sz="2800" b="0" i="0" u="none" strike="noStrike" cap="none" normalizeH="0" baseline="0" smtClean="0">
                          <a:ln>
                            <a:noFill/>
                          </a:ln>
                          <a:solidFill>
                            <a:schemeClr val="tx1"/>
                          </a:solidFill>
                          <a:effectLst/>
                          <a:latin typeface="Calibri" panose="020F0502020204030204" charset="0"/>
                          <a:ea typeface="宋体" panose="02010600030101010101" pitchFamily="2" charset="-122"/>
                        </a:rPr>
                        <a:t>4</a:t>
                      </a:r>
                      <a:endParaRPr kumimoji="0" lang="zh-CN" altLang="en-US" sz="2800" b="0" i="0" u="none" strike="noStrike" cap="none" normalizeH="0" baseline="0" smtClean="0">
                        <a:ln>
                          <a:noFill/>
                        </a:ln>
                        <a:solidFill>
                          <a:schemeClr val="tx1"/>
                        </a:solidFill>
                        <a:effectLst/>
                        <a:latin typeface="Calibri" panose="020F050202020403020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endParaRPr kumimoji="0" lang="zh-CN" altLang="en-US" sz="2800" b="0" i="0" u="none" strike="noStrike" cap="none" normalizeH="0" baseline="0" smtClean="0">
                        <a:ln>
                          <a:noFill/>
                        </a:ln>
                        <a:solidFill>
                          <a:schemeClr val="tx1"/>
                        </a:solidFill>
                        <a:effectLst/>
                        <a:latin typeface="Calibri" panose="020F050202020403020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endParaRPr kumimoji="0" lang="zh-CN" altLang="en-US" sz="2800" b="0" i="0" u="none" strike="noStrike" cap="none" normalizeH="0" baseline="0" dirty="0" smtClean="0">
                        <a:ln>
                          <a:noFill/>
                        </a:ln>
                        <a:solidFill>
                          <a:schemeClr val="tx1"/>
                        </a:solidFill>
                        <a:effectLst/>
                        <a:latin typeface="Calibri" panose="020F050202020403020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8653" name="Text Box 45"/>
          <p:cNvSpPr txBox="1">
            <a:spLocks noChangeArrowheads="1"/>
          </p:cNvSpPr>
          <p:nvPr/>
        </p:nvSpPr>
        <p:spPr bwMode="auto">
          <a:xfrm>
            <a:off x="2195736" y="1700808"/>
            <a:ext cx="3248025" cy="822325"/>
          </a:xfrm>
          <a:prstGeom prst="rect">
            <a:avLst/>
          </a:prstGeom>
          <a:noFill/>
          <a:ln w="9525">
            <a:noFill/>
            <a:miter lim="800000"/>
          </a:ln>
          <a:effectLst/>
        </p:spPr>
        <p:txBody>
          <a:bodyPr wrap="none">
            <a:spAutoFit/>
          </a:bodyPr>
          <a:lstStyle/>
          <a:p>
            <a:r>
              <a:rPr lang="zh-CN" altLang="en-US" sz="2400" b="1" dirty="0"/>
              <a:t>山地、</a:t>
            </a:r>
          </a:p>
          <a:p>
            <a:r>
              <a:rPr lang="zh-CN" altLang="en-US" sz="2400" b="1" dirty="0"/>
              <a:t>海岛、欧亚非要冲地带</a:t>
            </a:r>
          </a:p>
        </p:txBody>
      </p:sp>
      <p:sp>
        <p:nvSpPr>
          <p:cNvPr id="68655" name="Text Box 47"/>
          <p:cNvSpPr txBox="1">
            <a:spLocks noChangeArrowheads="1"/>
          </p:cNvSpPr>
          <p:nvPr/>
        </p:nvSpPr>
        <p:spPr bwMode="auto">
          <a:xfrm>
            <a:off x="2267744" y="2924944"/>
            <a:ext cx="2328863" cy="457200"/>
          </a:xfrm>
          <a:prstGeom prst="rect">
            <a:avLst/>
          </a:prstGeom>
          <a:noFill/>
          <a:ln w="9525">
            <a:noFill/>
            <a:miter lim="800000"/>
          </a:ln>
          <a:effectLst/>
        </p:spPr>
        <p:txBody>
          <a:bodyPr wrap="none">
            <a:spAutoFit/>
          </a:bodyPr>
          <a:lstStyle/>
          <a:p>
            <a:r>
              <a:rPr lang="zh-CN" altLang="en-US" sz="2400" b="1" dirty="0"/>
              <a:t>城邦、小国寡民</a:t>
            </a:r>
          </a:p>
        </p:txBody>
      </p:sp>
      <p:sp>
        <p:nvSpPr>
          <p:cNvPr id="68656" name="Text Box 48"/>
          <p:cNvSpPr txBox="1">
            <a:spLocks noChangeArrowheads="1"/>
          </p:cNvSpPr>
          <p:nvPr/>
        </p:nvSpPr>
        <p:spPr bwMode="auto">
          <a:xfrm>
            <a:off x="2339752" y="3789040"/>
            <a:ext cx="1716088" cy="457200"/>
          </a:xfrm>
          <a:prstGeom prst="rect">
            <a:avLst/>
          </a:prstGeom>
          <a:noFill/>
          <a:ln w="9525">
            <a:noFill/>
            <a:miter lim="800000"/>
          </a:ln>
          <a:effectLst/>
        </p:spPr>
        <p:txBody>
          <a:bodyPr wrap="none">
            <a:spAutoFit/>
          </a:bodyPr>
          <a:lstStyle/>
          <a:p>
            <a:r>
              <a:rPr lang="zh-CN" altLang="en-US" sz="2400" b="1" dirty="0"/>
              <a:t>工商业经济</a:t>
            </a:r>
          </a:p>
        </p:txBody>
      </p:sp>
      <p:sp>
        <p:nvSpPr>
          <p:cNvPr id="68657" name="Text Box 49"/>
          <p:cNvSpPr txBox="1">
            <a:spLocks noChangeArrowheads="1"/>
          </p:cNvSpPr>
          <p:nvPr/>
        </p:nvSpPr>
        <p:spPr bwMode="auto">
          <a:xfrm>
            <a:off x="2267744" y="4725144"/>
            <a:ext cx="2328862" cy="457200"/>
          </a:xfrm>
          <a:prstGeom prst="rect">
            <a:avLst/>
          </a:prstGeom>
          <a:noFill/>
          <a:ln w="9525">
            <a:noFill/>
            <a:miter lim="800000"/>
          </a:ln>
          <a:effectLst/>
        </p:spPr>
        <p:txBody>
          <a:bodyPr wrap="none">
            <a:spAutoFit/>
          </a:bodyPr>
          <a:lstStyle/>
          <a:p>
            <a:r>
              <a:rPr lang="zh-CN" altLang="en-US" sz="2400" b="1" dirty="0"/>
              <a:t>冒险探索的性格</a:t>
            </a:r>
          </a:p>
        </p:txBody>
      </p:sp>
      <p:sp>
        <p:nvSpPr>
          <p:cNvPr id="68664" name="Text Box 56"/>
          <p:cNvSpPr txBox="1">
            <a:spLocks noChangeArrowheads="1"/>
          </p:cNvSpPr>
          <p:nvPr/>
        </p:nvSpPr>
        <p:spPr bwMode="auto">
          <a:xfrm>
            <a:off x="5795963" y="1989138"/>
            <a:ext cx="2735262" cy="457200"/>
          </a:xfrm>
          <a:prstGeom prst="rect">
            <a:avLst/>
          </a:prstGeom>
          <a:noFill/>
          <a:ln w="9525">
            <a:noFill/>
            <a:miter lim="800000"/>
          </a:ln>
          <a:effectLst/>
        </p:spPr>
        <p:txBody>
          <a:bodyPr>
            <a:spAutoFit/>
          </a:bodyPr>
          <a:lstStyle/>
          <a:p>
            <a:r>
              <a:rPr lang="zh-CN" altLang="en-US" sz="2400" b="1">
                <a:solidFill>
                  <a:srgbClr val="0000FF"/>
                </a:solidFill>
              </a:rPr>
              <a:t>吸收欧亚非文明</a:t>
            </a:r>
          </a:p>
        </p:txBody>
      </p:sp>
      <p:sp>
        <p:nvSpPr>
          <p:cNvPr id="68665" name="Text Box 57"/>
          <p:cNvSpPr txBox="1">
            <a:spLocks noChangeArrowheads="1"/>
          </p:cNvSpPr>
          <p:nvPr/>
        </p:nvSpPr>
        <p:spPr bwMode="auto">
          <a:xfrm>
            <a:off x="5796136" y="2852936"/>
            <a:ext cx="2635250" cy="457200"/>
          </a:xfrm>
          <a:prstGeom prst="rect">
            <a:avLst/>
          </a:prstGeom>
          <a:noFill/>
          <a:ln w="9525">
            <a:noFill/>
            <a:miter lim="800000"/>
          </a:ln>
          <a:effectLst/>
        </p:spPr>
        <p:txBody>
          <a:bodyPr wrap="none">
            <a:spAutoFit/>
          </a:bodyPr>
          <a:lstStyle/>
          <a:p>
            <a:r>
              <a:rPr lang="zh-CN" altLang="en-US" sz="2400" b="1" dirty="0">
                <a:solidFill>
                  <a:srgbClr val="0000FF"/>
                </a:solidFill>
              </a:rPr>
              <a:t>直接参与民主政治</a:t>
            </a:r>
          </a:p>
        </p:txBody>
      </p:sp>
      <p:sp>
        <p:nvSpPr>
          <p:cNvPr id="68666" name="Text Box 58"/>
          <p:cNvSpPr txBox="1">
            <a:spLocks noChangeArrowheads="1"/>
          </p:cNvSpPr>
          <p:nvPr/>
        </p:nvSpPr>
        <p:spPr bwMode="auto">
          <a:xfrm>
            <a:off x="5868988" y="3860800"/>
            <a:ext cx="1409700" cy="457200"/>
          </a:xfrm>
          <a:prstGeom prst="rect">
            <a:avLst/>
          </a:prstGeom>
          <a:noFill/>
          <a:ln w="9525">
            <a:noFill/>
            <a:miter lim="800000"/>
          </a:ln>
          <a:effectLst/>
        </p:spPr>
        <p:txBody>
          <a:bodyPr wrap="none">
            <a:spAutoFit/>
          </a:bodyPr>
          <a:lstStyle/>
          <a:p>
            <a:r>
              <a:rPr lang="zh-CN" altLang="en-US" sz="2400" b="1">
                <a:solidFill>
                  <a:srgbClr val="0000FF"/>
                </a:solidFill>
              </a:rPr>
              <a:t>平等观念</a:t>
            </a:r>
          </a:p>
        </p:txBody>
      </p:sp>
      <p:sp>
        <p:nvSpPr>
          <p:cNvPr id="68667" name="Text Box 59"/>
          <p:cNvSpPr txBox="1">
            <a:spLocks noChangeArrowheads="1"/>
          </p:cNvSpPr>
          <p:nvPr/>
        </p:nvSpPr>
        <p:spPr bwMode="auto">
          <a:xfrm>
            <a:off x="5940425" y="4725988"/>
            <a:ext cx="1409700" cy="457200"/>
          </a:xfrm>
          <a:prstGeom prst="rect">
            <a:avLst/>
          </a:prstGeom>
          <a:noFill/>
          <a:ln w="9525">
            <a:noFill/>
            <a:miter lim="800000"/>
          </a:ln>
          <a:effectLst/>
        </p:spPr>
        <p:txBody>
          <a:bodyPr wrap="none">
            <a:spAutoFit/>
          </a:bodyPr>
          <a:lstStyle/>
          <a:p>
            <a:r>
              <a:rPr lang="zh-CN" altLang="en-US" sz="2400" b="1">
                <a:solidFill>
                  <a:srgbClr val="0000FF"/>
                </a:solidFill>
              </a:rPr>
              <a:t>人文精神</a:t>
            </a:r>
          </a:p>
        </p:txBody>
      </p:sp>
      <p:sp>
        <p:nvSpPr>
          <p:cNvPr id="68668" name="Text Box 60"/>
          <p:cNvSpPr txBox="1">
            <a:spLocks noChangeArrowheads="1"/>
          </p:cNvSpPr>
          <p:nvPr/>
        </p:nvSpPr>
        <p:spPr bwMode="auto">
          <a:xfrm>
            <a:off x="6012160" y="5733256"/>
            <a:ext cx="1409700" cy="457200"/>
          </a:xfrm>
          <a:prstGeom prst="rect">
            <a:avLst/>
          </a:prstGeom>
          <a:noFill/>
          <a:ln w="9525">
            <a:noFill/>
            <a:miter lim="800000"/>
          </a:ln>
          <a:effectLst/>
        </p:spPr>
        <p:txBody>
          <a:bodyPr wrap="none">
            <a:spAutoFit/>
          </a:bodyPr>
          <a:lstStyle/>
          <a:p>
            <a:r>
              <a:rPr lang="zh-CN" altLang="en-US" sz="2400" b="1" dirty="0">
                <a:solidFill>
                  <a:srgbClr val="0000FF"/>
                </a:solidFill>
              </a:rPr>
              <a:t>辉煌文化</a:t>
            </a:r>
          </a:p>
        </p:txBody>
      </p:sp>
      <p:sp>
        <p:nvSpPr>
          <p:cNvPr id="68669" name="Text Box 61"/>
          <p:cNvSpPr txBox="1">
            <a:spLocks noChangeArrowheads="1"/>
          </p:cNvSpPr>
          <p:nvPr/>
        </p:nvSpPr>
        <p:spPr bwMode="auto">
          <a:xfrm>
            <a:off x="539552" y="1772816"/>
            <a:ext cx="1409700" cy="457200"/>
          </a:xfrm>
          <a:prstGeom prst="rect">
            <a:avLst/>
          </a:prstGeom>
          <a:solidFill>
            <a:schemeClr val="bg1"/>
          </a:solidFill>
          <a:ln w="9525">
            <a:noFill/>
            <a:miter lim="800000"/>
          </a:ln>
          <a:effectLst/>
        </p:spPr>
        <p:txBody>
          <a:bodyPr>
            <a:spAutoFit/>
          </a:bodyPr>
          <a:lstStyle/>
          <a:p>
            <a:r>
              <a:rPr lang="zh-CN" altLang="en-US" sz="2400" b="1" dirty="0" smtClean="0">
                <a:solidFill>
                  <a:srgbClr val="FF0000"/>
                </a:solidFill>
                <a:ea typeface="黑体" panose="02010609060101010101" pitchFamily="49" charset="-122"/>
              </a:rPr>
              <a:t>地理环境</a:t>
            </a:r>
            <a:endParaRPr lang="zh-CN" altLang="en-US" sz="2400" b="1" dirty="0">
              <a:solidFill>
                <a:srgbClr val="FF0000"/>
              </a:solidFill>
              <a:ea typeface="黑体" panose="02010609060101010101" pitchFamily="49" charset="-122"/>
            </a:endParaRPr>
          </a:p>
        </p:txBody>
      </p:sp>
      <p:sp>
        <p:nvSpPr>
          <p:cNvPr id="68672" name="Text Box 64"/>
          <p:cNvSpPr txBox="1">
            <a:spLocks noChangeArrowheads="1"/>
          </p:cNvSpPr>
          <p:nvPr/>
        </p:nvSpPr>
        <p:spPr bwMode="auto">
          <a:xfrm>
            <a:off x="467544" y="2780928"/>
            <a:ext cx="1409700" cy="457200"/>
          </a:xfrm>
          <a:prstGeom prst="rect">
            <a:avLst/>
          </a:prstGeom>
          <a:solidFill>
            <a:schemeClr val="bg1"/>
          </a:solidFill>
          <a:ln w="9525">
            <a:noFill/>
            <a:miter lim="800000"/>
          </a:ln>
          <a:effectLst/>
        </p:spPr>
        <p:txBody>
          <a:bodyPr>
            <a:spAutoFit/>
          </a:bodyPr>
          <a:lstStyle/>
          <a:p>
            <a:r>
              <a:rPr lang="zh-CN" altLang="en-US" sz="2400" b="1" dirty="0">
                <a:solidFill>
                  <a:srgbClr val="FF0000"/>
                </a:solidFill>
                <a:ea typeface="黑体" panose="02010609060101010101" pitchFamily="49" charset="-122"/>
              </a:rPr>
              <a:t>国家制度</a:t>
            </a:r>
          </a:p>
        </p:txBody>
      </p:sp>
      <p:sp>
        <p:nvSpPr>
          <p:cNvPr id="68673" name="Text Box 65"/>
          <p:cNvSpPr txBox="1">
            <a:spLocks noChangeArrowheads="1"/>
          </p:cNvSpPr>
          <p:nvPr/>
        </p:nvSpPr>
        <p:spPr bwMode="auto">
          <a:xfrm>
            <a:off x="467544" y="3717032"/>
            <a:ext cx="1409700" cy="457200"/>
          </a:xfrm>
          <a:prstGeom prst="rect">
            <a:avLst/>
          </a:prstGeom>
          <a:solidFill>
            <a:schemeClr val="bg1"/>
          </a:solidFill>
          <a:ln w="9525">
            <a:noFill/>
            <a:miter lim="800000"/>
          </a:ln>
          <a:effectLst/>
        </p:spPr>
        <p:txBody>
          <a:bodyPr>
            <a:spAutoFit/>
          </a:bodyPr>
          <a:lstStyle/>
          <a:p>
            <a:r>
              <a:rPr lang="zh-CN" altLang="en-US" sz="2400" b="1" dirty="0">
                <a:solidFill>
                  <a:srgbClr val="FF0000"/>
                </a:solidFill>
                <a:ea typeface="黑体" panose="02010609060101010101" pitchFamily="49" charset="-122"/>
              </a:rPr>
              <a:t>经济类型</a:t>
            </a:r>
          </a:p>
        </p:txBody>
      </p:sp>
      <p:sp>
        <p:nvSpPr>
          <p:cNvPr id="68674" name="Text Box 66"/>
          <p:cNvSpPr txBox="1">
            <a:spLocks noChangeArrowheads="1"/>
          </p:cNvSpPr>
          <p:nvPr/>
        </p:nvSpPr>
        <p:spPr bwMode="auto">
          <a:xfrm>
            <a:off x="467544" y="4653136"/>
            <a:ext cx="1409700" cy="457200"/>
          </a:xfrm>
          <a:prstGeom prst="rect">
            <a:avLst/>
          </a:prstGeom>
          <a:solidFill>
            <a:schemeClr val="bg1"/>
          </a:solidFill>
          <a:ln w="9525">
            <a:noFill/>
            <a:miter lim="800000"/>
          </a:ln>
          <a:effectLst/>
        </p:spPr>
        <p:txBody>
          <a:bodyPr>
            <a:spAutoFit/>
          </a:bodyPr>
          <a:lstStyle/>
          <a:p>
            <a:r>
              <a:rPr lang="zh-CN" altLang="en-US" sz="2400" b="1" dirty="0">
                <a:solidFill>
                  <a:srgbClr val="FF0000"/>
                </a:solidFill>
                <a:ea typeface="黑体" panose="02010609060101010101" pitchFamily="49" charset="-122"/>
              </a:rPr>
              <a:t>民族性格</a:t>
            </a:r>
          </a:p>
        </p:txBody>
      </p:sp>
      <p:sp>
        <p:nvSpPr>
          <p:cNvPr id="68675" name="TextBox 2"/>
          <p:cNvSpPr txBox="1">
            <a:spLocks noChangeArrowheads="1"/>
          </p:cNvSpPr>
          <p:nvPr/>
        </p:nvSpPr>
        <p:spPr bwMode="auto">
          <a:xfrm>
            <a:off x="0" y="764705"/>
            <a:ext cx="9144000" cy="523220"/>
          </a:xfrm>
          <a:prstGeom prst="rect">
            <a:avLst/>
          </a:prstGeom>
          <a:noFill/>
          <a:ln w="9525">
            <a:noFill/>
            <a:miter lim="800000"/>
          </a:ln>
        </p:spPr>
        <p:txBody>
          <a:bodyPr wrap="square">
            <a:spAutoFit/>
          </a:bodyPr>
          <a:lstStyle/>
          <a:p>
            <a:r>
              <a:rPr lang="zh-CN" altLang="en-US" sz="2800" b="1" dirty="0">
                <a:solidFill>
                  <a:srgbClr val="0000FF"/>
                </a:solidFill>
              </a:rPr>
              <a:t>请以古希腊文明为例，概括影响文明多元的因素有</a:t>
            </a:r>
            <a:r>
              <a:rPr lang="zh-CN" altLang="en-US" sz="2800" b="1" dirty="0" smtClean="0">
                <a:solidFill>
                  <a:srgbClr val="0000FF"/>
                </a:solidFill>
              </a:rPr>
              <a:t>哪些？</a:t>
            </a:r>
            <a:endParaRPr lang="en-US" altLang="zh-CN" sz="2800" b="1" dirty="0" smtClean="0">
              <a:solidFill>
                <a:srgbClr val="0000FF"/>
              </a:solidFill>
            </a:endParaRPr>
          </a:p>
        </p:txBody>
      </p:sp>
      <p:sp>
        <p:nvSpPr>
          <p:cNvPr id="18" name="TextBox 9"/>
          <p:cNvSpPr txBox="1">
            <a:spLocks noChangeArrowheads="1"/>
          </p:cNvSpPr>
          <p:nvPr/>
        </p:nvSpPr>
        <p:spPr bwMode="auto">
          <a:xfrm>
            <a:off x="0" y="0"/>
            <a:ext cx="5796136" cy="584775"/>
          </a:xfrm>
          <a:prstGeom prst="rect">
            <a:avLst/>
          </a:prstGeom>
          <a:solidFill>
            <a:srgbClr val="FFFF00"/>
          </a:solidFill>
          <a:ln w="9525">
            <a:noFill/>
            <a:miter lim="800000"/>
          </a:ln>
        </p:spPr>
        <p:txBody>
          <a:bodyPr wrap="square">
            <a:spAutoFit/>
          </a:bodyPr>
          <a:lstStyle/>
          <a:p>
            <a:r>
              <a:rPr lang="zh-CN" altLang="en-US" sz="3200" b="1" dirty="0" smtClean="0">
                <a:latin typeface="黑体" panose="02010609060101010101" pitchFamily="49" charset="-122"/>
                <a:ea typeface="黑体" panose="02010609060101010101" pitchFamily="49" charset="-122"/>
              </a:rPr>
              <a:t>三、探究</a:t>
            </a:r>
            <a:r>
              <a:rPr lang="en-US" altLang="zh-CN" sz="3200" b="1" dirty="0">
                <a:latin typeface="黑体" panose="02010609060101010101" pitchFamily="49" charset="-122"/>
                <a:ea typeface="黑体" panose="02010609060101010101" pitchFamily="49" charset="-122"/>
              </a:rPr>
              <a:t>——</a:t>
            </a:r>
            <a:r>
              <a:rPr lang="zh-CN" altLang="en-US" sz="3200" b="1" dirty="0">
                <a:latin typeface="黑体" panose="02010609060101010101" pitchFamily="49" charset="-122"/>
                <a:ea typeface="黑体" panose="02010609060101010101" pitchFamily="49" charset="-122"/>
              </a:rPr>
              <a:t>文明多元的原因</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8653"/>
                                        </p:tgtEl>
                                        <p:attrNameLst>
                                          <p:attrName>style.visibility</p:attrName>
                                        </p:attrNameLst>
                                      </p:cBhvr>
                                      <p:to>
                                        <p:strVal val="visible"/>
                                      </p:to>
                                    </p:set>
                                    <p:animEffect transition="in" filter="wipe(left)">
                                      <p:cBhvr>
                                        <p:cTn id="7" dur="500"/>
                                        <p:tgtEl>
                                          <p:spTgt spid="6865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8664"/>
                                        </p:tgtEl>
                                        <p:attrNameLst>
                                          <p:attrName>style.visibility</p:attrName>
                                        </p:attrNameLst>
                                      </p:cBhvr>
                                      <p:to>
                                        <p:strVal val="visible"/>
                                      </p:to>
                                    </p:set>
                                    <p:animEffect transition="in" filter="wipe(left)">
                                      <p:cBhvr>
                                        <p:cTn id="12" dur="500"/>
                                        <p:tgtEl>
                                          <p:spTgt spid="6866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8655"/>
                                        </p:tgtEl>
                                        <p:attrNameLst>
                                          <p:attrName>style.visibility</p:attrName>
                                        </p:attrNameLst>
                                      </p:cBhvr>
                                      <p:to>
                                        <p:strVal val="visible"/>
                                      </p:to>
                                    </p:set>
                                    <p:animEffect transition="in" filter="wipe(left)">
                                      <p:cBhvr>
                                        <p:cTn id="17" dur="500"/>
                                        <p:tgtEl>
                                          <p:spTgt spid="6865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8665"/>
                                        </p:tgtEl>
                                        <p:attrNameLst>
                                          <p:attrName>style.visibility</p:attrName>
                                        </p:attrNameLst>
                                      </p:cBhvr>
                                      <p:to>
                                        <p:strVal val="visible"/>
                                      </p:to>
                                    </p:set>
                                    <p:animEffect transition="in" filter="wipe(left)">
                                      <p:cBhvr>
                                        <p:cTn id="22" dur="500"/>
                                        <p:tgtEl>
                                          <p:spTgt spid="6866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68656"/>
                                        </p:tgtEl>
                                        <p:attrNameLst>
                                          <p:attrName>style.visibility</p:attrName>
                                        </p:attrNameLst>
                                      </p:cBhvr>
                                      <p:to>
                                        <p:strVal val="visible"/>
                                      </p:to>
                                    </p:set>
                                    <p:animEffect transition="in" filter="wipe(left)">
                                      <p:cBhvr>
                                        <p:cTn id="27" dur="500"/>
                                        <p:tgtEl>
                                          <p:spTgt spid="6865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68666"/>
                                        </p:tgtEl>
                                        <p:attrNameLst>
                                          <p:attrName>style.visibility</p:attrName>
                                        </p:attrNameLst>
                                      </p:cBhvr>
                                      <p:to>
                                        <p:strVal val="visible"/>
                                      </p:to>
                                    </p:set>
                                    <p:animEffect transition="in" filter="wipe(left)">
                                      <p:cBhvr>
                                        <p:cTn id="32" dur="500"/>
                                        <p:tgtEl>
                                          <p:spTgt spid="68666"/>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68657"/>
                                        </p:tgtEl>
                                        <p:attrNameLst>
                                          <p:attrName>style.visibility</p:attrName>
                                        </p:attrNameLst>
                                      </p:cBhvr>
                                      <p:to>
                                        <p:strVal val="visible"/>
                                      </p:to>
                                    </p:set>
                                    <p:animEffect transition="in" filter="wipe(left)">
                                      <p:cBhvr>
                                        <p:cTn id="37" dur="500"/>
                                        <p:tgtEl>
                                          <p:spTgt spid="6865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68667"/>
                                        </p:tgtEl>
                                        <p:attrNameLst>
                                          <p:attrName>style.visibility</p:attrName>
                                        </p:attrNameLst>
                                      </p:cBhvr>
                                      <p:to>
                                        <p:strVal val="visible"/>
                                      </p:to>
                                    </p:set>
                                    <p:animEffect transition="in" filter="wipe(left)">
                                      <p:cBhvr>
                                        <p:cTn id="42" dur="500"/>
                                        <p:tgtEl>
                                          <p:spTgt spid="68667"/>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68668"/>
                                        </p:tgtEl>
                                        <p:attrNameLst>
                                          <p:attrName>style.visibility</p:attrName>
                                        </p:attrNameLst>
                                      </p:cBhvr>
                                      <p:to>
                                        <p:strVal val="visible"/>
                                      </p:to>
                                    </p:set>
                                    <p:animEffect transition="in" filter="wipe(left)">
                                      <p:cBhvr>
                                        <p:cTn id="47" dur="500"/>
                                        <p:tgtEl>
                                          <p:spTgt spid="68668"/>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68669"/>
                                        </p:tgtEl>
                                        <p:attrNameLst>
                                          <p:attrName>style.visibility</p:attrName>
                                        </p:attrNameLst>
                                      </p:cBhvr>
                                      <p:to>
                                        <p:strVal val="visible"/>
                                      </p:to>
                                    </p:set>
                                    <p:animEffect transition="in" filter="wipe(left)">
                                      <p:cBhvr>
                                        <p:cTn id="52" dur="500"/>
                                        <p:tgtEl>
                                          <p:spTgt spid="68669"/>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68672"/>
                                        </p:tgtEl>
                                        <p:attrNameLst>
                                          <p:attrName>style.visibility</p:attrName>
                                        </p:attrNameLst>
                                      </p:cBhvr>
                                      <p:to>
                                        <p:strVal val="visible"/>
                                      </p:to>
                                    </p:set>
                                    <p:animEffect transition="in" filter="wipe(left)">
                                      <p:cBhvr>
                                        <p:cTn id="57" dur="500"/>
                                        <p:tgtEl>
                                          <p:spTgt spid="68672"/>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68673"/>
                                        </p:tgtEl>
                                        <p:attrNameLst>
                                          <p:attrName>style.visibility</p:attrName>
                                        </p:attrNameLst>
                                      </p:cBhvr>
                                      <p:to>
                                        <p:strVal val="visible"/>
                                      </p:to>
                                    </p:set>
                                    <p:animEffect transition="in" filter="wipe(left)">
                                      <p:cBhvr>
                                        <p:cTn id="62" dur="500"/>
                                        <p:tgtEl>
                                          <p:spTgt spid="68673"/>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68674"/>
                                        </p:tgtEl>
                                        <p:attrNameLst>
                                          <p:attrName>style.visibility</p:attrName>
                                        </p:attrNameLst>
                                      </p:cBhvr>
                                      <p:to>
                                        <p:strVal val="visible"/>
                                      </p:to>
                                    </p:set>
                                    <p:animEffect transition="in" filter="wipe(left)">
                                      <p:cBhvr>
                                        <p:cTn id="67" dur="500"/>
                                        <p:tgtEl>
                                          <p:spTgt spid="68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53" grpId="0"/>
      <p:bldP spid="68655" grpId="0"/>
      <p:bldP spid="68656" grpId="0"/>
      <p:bldP spid="68657" grpId="0"/>
      <p:bldP spid="68664" grpId="0"/>
      <p:bldP spid="68665" grpId="0"/>
      <p:bldP spid="68666" grpId="0"/>
      <p:bldP spid="68667" grpId="0"/>
      <p:bldP spid="68668" grpId="0"/>
      <p:bldP spid="68669" grpId="0" animBg="1"/>
      <p:bldP spid="68672" grpId="0" animBg="1"/>
      <p:bldP spid="68673" grpId="0" animBg="1"/>
      <p:bldP spid="6867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 xmlns:a16="http://schemas.microsoft.com/office/drawing/2014/main" id="{7A03B079-DB9D-492F-A8B5-E957609967F0}"/>
              </a:ext>
            </a:extLst>
          </p:cNvPr>
          <p:cNvSpPr txBox="1"/>
          <p:nvPr/>
        </p:nvSpPr>
        <p:spPr>
          <a:xfrm>
            <a:off x="1122341" y="2069463"/>
            <a:ext cx="6785016" cy="120032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schemeClr val="tx2"/>
                </a:solidFill>
                <a:effectLst/>
                <a:uLnTx/>
                <a:uFillTx/>
                <a:latin typeface="黑体" panose="02010609060101010101" pitchFamily="49" charset="-122"/>
                <a:ea typeface="黑体" panose="02010609060101010101" pitchFamily="49" charset="-122"/>
                <a:cs typeface="+mn-cs"/>
              </a:rPr>
              <a:t>地理环境是影响人类文明发展的重要因素</a:t>
            </a:r>
            <a:r>
              <a:rPr kumimoji="0" lang="zh-CN" altLang="en-US" sz="3600" b="1" i="0" u="none" strike="noStrike" kern="1200" cap="none" spc="0" normalizeH="0" baseline="0" noProof="0" dirty="0">
                <a:ln>
                  <a:noFill/>
                </a:ln>
                <a:solidFill>
                  <a:schemeClr val="tx2"/>
                </a:solidFill>
                <a:effectLst/>
                <a:uLnTx/>
                <a:uFillTx/>
                <a:latin typeface="华文楷体" panose="02010600040101010101" pitchFamily="2" charset="-122"/>
                <a:ea typeface="华文楷体" panose="02010600040101010101" pitchFamily="2" charset="-122"/>
                <a:cs typeface="+mn-cs"/>
              </a:rPr>
              <a:t>！</a:t>
            </a:r>
          </a:p>
        </p:txBody>
      </p:sp>
      <p:sp>
        <p:nvSpPr>
          <p:cNvPr id="6" name="TextBox 9">
            <a:extLst>
              <a:ext uri="{FF2B5EF4-FFF2-40B4-BE49-F238E27FC236}">
                <a16:creationId xmlns="" xmlns:a16="http://schemas.microsoft.com/office/drawing/2014/main" id="{312848AB-CBFA-4B0B-9334-71F11CBB1346}"/>
              </a:ext>
            </a:extLst>
          </p:cNvPr>
          <p:cNvSpPr txBox="1">
            <a:spLocks noChangeArrowheads="1"/>
          </p:cNvSpPr>
          <p:nvPr/>
        </p:nvSpPr>
        <p:spPr bwMode="auto">
          <a:xfrm>
            <a:off x="400051" y="206979"/>
            <a:ext cx="6207148"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三、探究</a:t>
            </a:r>
            <a:r>
              <a:rPr kumimoji="0" lang="en-US" altLang="zh-CN" sz="3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a:t>
            </a:r>
            <a:r>
              <a:rPr kumimoji="0" lang="zh-CN" altLang="en-US" sz="3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文明多元的原因</a:t>
            </a:r>
          </a:p>
        </p:txBody>
      </p:sp>
      <p:sp>
        <p:nvSpPr>
          <p:cNvPr id="2" name="矩形 1">
            <a:extLst>
              <a:ext uri="{FF2B5EF4-FFF2-40B4-BE49-F238E27FC236}">
                <a16:creationId xmlns="" xmlns:a16="http://schemas.microsoft.com/office/drawing/2014/main" id="{63E58F52-9613-4209-BCFB-114A1D744FC8}"/>
              </a:ext>
            </a:extLst>
          </p:cNvPr>
          <p:cNvSpPr/>
          <p:nvPr/>
        </p:nvSpPr>
        <p:spPr>
          <a:xfrm>
            <a:off x="2116445" y="3194308"/>
            <a:ext cx="2031325" cy="646331"/>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mn-cs"/>
              </a:rPr>
              <a:t>地理环境</a:t>
            </a:r>
            <a:endParaRPr kumimoji="0" lang="zh-CN" altLang="en-US" sz="3600" b="0" i="0" u="none" strike="noStrike" kern="1200" cap="none" spc="0" normalizeH="0" baseline="0" noProof="0" dirty="0">
              <a:ln>
                <a:noFill/>
              </a:ln>
              <a:solidFill>
                <a:srgbClr val="FF0000"/>
              </a:solidFill>
              <a:effectLst/>
              <a:uLnTx/>
              <a:uFillTx/>
              <a:latin typeface="等线" panose="020F0502020204030204"/>
              <a:ea typeface="等线" panose="02010600030101010101" pitchFamily="2" charset="-122"/>
              <a:cs typeface="+mn-cs"/>
            </a:endParaRPr>
          </a:p>
        </p:txBody>
      </p:sp>
      <p:sp>
        <p:nvSpPr>
          <p:cNvPr id="7" name="矩形 6">
            <a:extLst>
              <a:ext uri="{FF2B5EF4-FFF2-40B4-BE49-F238E27FC236}">
                <a16:creationId xmlns="" xmlns:a16="http://schemas.microsoft.com/office/drawing/2014/main" id="{86AEF8EC-483C-4CAA-9CC9-E189205C4428}"/>
              </a:ext>
            </a:extLst>
          </p:cNvPr>
          <p:cNvSpPr/>
          <p:nvPr/>
        </p:nvSpPr>
        <p:spPr>
          <a:xfrm>
            <a:off x="4787308" y="3108075"/>
            <a:ext cx="2646878" cy="830997"/>
          </a:xfrm>
          <a:prstGeom prst="rect">
            <a:avLst/>
          </a:prstGeom>
          <a:ln>
            <a:solidFill>
              <a:schemeClr val="tx1"/>
            </a:solidFill>
          </a:ln>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4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决定因素</a:t>
            </a:r>
          </a:p>
        </p:txBody>
      </p:sp>
      <p:sp>
        <p:nvSpPr>
          <p:cNvPr id="8" name="文本框 7">
            <a:extLst>
              <a:ext uri="{FF2B5EF4-FFF2-40B4-BE49-F238E27FC236}">
                <a16:creationId xmlns="" xmlns:a16="http://schemas.microsoft.com/office/drawing/2014/main" id="{7C416DBC-03BB-479A-A569-F7D3302D05A4}"/>
              </a:ext>
            </a:extLst>
          </p:cNvPr>
          <p:cNvSpPr txBox="1"/>
          <p:nvPr/>
        </p:nvSpPr>
        <p:spPr>
          <a:xfrm>
            <a:off x="251520" y="908720"/>
            <a:ext cx="8407313" cy="1200329"/>
          </a:xfrm>
          <a:prstGeom prst="rect">
            <a:avLst/>
          </a:prstGeom>
          <a:solidFill>
            <a:srgbClr val="FFFF00"/>
          </a:solidFill>
          <a:ln>
            <a:solidFill>
              <a:schemeClr val="tx1"/>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mn-cs"/>
              </a:rPr>
              <a:t>思考探究</a:t>
            </a:r>
            <a:r>
              <a:rPr kumimoji="0" lang="zh-CN" altLang="en-US" sz="3600" b="1" i="0" u="none" strike="noStrike" kern="12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cs typeface="+mn-cs"/>
              </a:rPr>
              <a:t>：</a:t>
            </a:r>
            <a:r>
              <a:rPr kumimoji="0" lang="zh-CN" altLang="en-US" sz="3600" b="1" i="0" u="none" strike="noStrike" kern="1200" cap="none" spc="0" normalizeH="0" baseline="0" noProof="0" dirty="0">
                <a:ln>
                  <a:noFill/>
                </a:ln>
                <a:solidFill>
                  <a:srgbClr val="0000FF"/>
                </a:solidFill>
                <a:effectLst/>
                <a:uLnTx/>
                <a:uFillTx/>
                <a:latin typeface="华文楷体" panose="02010600040101010101" pitchFamily="2" charset="-122"/>
                <a:ea typeface="华文楷体" panose="02010600040101010101" pitchFamily="2" charset="-122"/>
                <a:cs typeface="+mn-cs"/>
              </a:rPr>
              <a:t>影响人类早期文明多元性的主要因素是什么？</a:t>
            </a:r>
          </a:p>
        </p:txBody>
      </p:sp>
      <p:sp>
        <p:nvSpPr>
          <p:cNvPr id="3" name="矩形 2">
            <a:extLst>
              <a:ext uri="{FF2B5EF4-FFF2-40B4-BE49-F238E27FC236}">
                <a16:creationId xmlns="" xmlns:a16="http://schemas.microsoft.com/office/drawing/2014/main" id="{E37E9981-F12F-47EA-AA5C-39A57E1E84CA}"/>
              </a:ext>
            </a:extLst>
          </p:cNvPr>
          <p:cNvSpPr/>
          <p:nvPr/>
        </p:nvSpPr>
        <p:spPr>
          <a:xfrm>
            <a:off x="3721590" y="2530584"/>
            <a:ext cx="946151" cy="1938992"/>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12000" b="0" i="0" u="none" strike="noStrike" kern="1200" cap="none" spc="0" normalizeH="0" baseline="0" noProof="0" dirty="0">
                <a:ln>
                  <a:noFill/>
                </a:ln>
                <a:solidFill>
                  <a:srgbClr val="333333"/>
                </a:solidFill>
                <a:effectLst/>
                <a:uLnTx/>
                <a:uFillTx/>
                <a:latin typeface="Microsoft Yahei" panose="020B0503020204020204" pitchFamily="34" charset="-122"/>
                <a:ea typeface="Microsoft Yahei" panose="020B0503020204020204" pitchFamily="34" charset="-122"/>
                <a:cs typeface="+mn-cs"/>
              </a:rPr>
              <a:t>≠</a:t>
            </a:r>
          </a:p>
        </p:txBody>
      </p:sp>
      <p:sp>
        <p:nvSpPr>
          <p:cNvPr id="9" name="矩形 8">
            <a:extLst>
              <a:ext uri="{FF2B5EF4-FFF2-40B4-BE49-F238E27FC236}">
                <a16:creationId xmlns="" xmlns:a16="http://schemas.microsoft.com/office/drawing/2014/main" id="{7FBE5663-8BF1-46F5-AA43-E91F612A2152}"/>
              </a:ext>
            </a:extLst>
          </p:cNvPr>
          <p:cNvSpPr/>
          <p:nvPr/>
        </p:nvSpPr>
        <p:spPr>
          <a:xfrm>
            <a:off x="755576" y="4180344"/>
            <a:ext cx="7356513" cy="2677656"/>
          </a:xfrm>
          <a:prstGeom prst="rect">
            <a:avLst/>
          </a:prstGeom>
          <a:ln>
            <a:solidFill>
              <a:schemeClr val="tx1"/>
            </a:solidFill>
          </a:ln>
        </p:spPr>
        <p:txBody>
          <a:bodyPr wrap="square">
            <a:spAutoFit/>
          </a:bodyPr>
          <a:lstStyle/>
          <a:p>
            <a:pPr marL="266700" marR="0" lvl="0" indent="266700" algn="just" defTabSz="4572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18" charset="0"/>
              </a:rPr>
              <a:t>	   </a:t>
            </a:r>
            <a:r>
              <a:rPr kumimoji="0" lang="zh-CN" altLang="en-US" sz="2800" b="1" i="0" u="none" strike="noStrike" kern="1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18" charset="0"/>
              </a:rPr>
              <a:t>人类早期</a:t>
            </a:r>
            <a:r>
              <a:rPr kumimoji="0" lang="zh-CN" altLang="zh-CN" sz="2800" b="1" i="0" u="none" strike="noStrike" kern="1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18" charset="0"/>
              </a:rPr>
              <a:t>各个文明都是在</a:t>
            </a:r>
            <a:r>
              <a:rPr kumimoji="0" lang="zh-CN" altLang="zh-CN" sz="2800" b="1" i="0" u="none" strike="noStrike" kern="100" cap="none" spc="0" normalizeH="0" baseline="0" noProof="0" dirty="0">
                <a:ln>
                  <a:noFill/>
                </a:ln>
                <a:solidFill>
                  <a:srgbClr val="FF0000"/>
                </a:solidFill>
                <a:effectLst/>
                <a:uLnTx/>
                <a:uFillTx/>
                <a:latin typeface="华文楷体" panose="02010600040101010101" pitchFamily="2" charset="-122"/>
                <a:ea typeface="华文楷体" panose="02010600040101010101" pitchFamily="2" charset="-122"/>
                <a:cs typeface="Times New Roman" panose="02020603050405020304" pitchFamily="18" charset="0"/>
              </a:rPr>
              <a:t>特定的时空条件下</a:t>
            </a:r>
            <a:r>
              <a:rPr kumimoji="0" lang="zh-CN" altLang="zh-CN" sz="2800" b="1" i="0" u="none" strike="noStrike" kern="1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18" charset="0"/>
              </a:rPr>
              <a:t>所</a:t>
            </a:r>
            <a:r>
              <a:rPr kumimoji="0" lang="zh-CN" altLang="en-US" sz="2800" b="1" i="0" u="none" strike="noStrike" kern="1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18" charset="0"/>
              </a:rPr>
              <a:t>孕育的。</a:t>
            </a:r>
            <a:r>
              <a:rPr kumimoji="0" lang="zh-CN" altLang="zh-CN" sz="2800" b="1" i="0" u="none" strike="noStrike" kern="1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18" charset="0"/>
              </a:rPr>
              <a:t>越是文明初期，受到自然</a:t>
            </a:r>
            <a:r>
              <a:rPr kumimoji="0" lang="zh-CN" altLang="en-US" sz="2800" b="1" i="0" u="none" strike="noStrike" kern="1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18" charset="0"/>
              </a:rPr>
              <a:t>条件</a:t>
            </a:r>
            <a:r>
              <a:rPr kumimoji="0" lang="zh-CN" altLang="zh-CN" sz="2800" b="1" i="0" u="none" strike="noStrike" kern="1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18" charset="0"/>
              </a:rPr>
              <a:t>的制约就越大。此外，</a:t>
            </a:r>
            <a:r>
              <a:rPr kumimoji="0" lang="zh-CN" altLang="zh-CN" sz="2800" b="1" i="0" u="none" strike="noStrike" kern="100" cap="none" spc="0" normalizeH="0" baseline="0" noProof="0" dirty="0">
                <a:ln>
                  <a:noFill/>
                </a:ln>
                <a:solidFill>
                  <a:srgbClr val="0000FF"/>
                </a:solidFill>
                <a:effectLst/>
                <a:uLnTx/>
                <a:uFillTx/>
                <a:latin typeface="华文楷体" panose="02010600040101010101" pitchFamily="2" charset="-122"/>
                <a:ea typeface="华文楷体" panose="02010600040101010101" pitchFamily="2" charset="-122"/>
                <a:cs typeface="Times New Roman" panose="02020603050405020304" pitchFamily="18" charset="0"/>
              </a:rPr>
              <a:t>历史条件、社会环境、经济状况、文化传统、民族特性以及宗教信仰</a:t>
            </a:r>
            <a:r>
              <a:rPr kumimoji="0" lang="zh-CN" altLang="zh-CN" sz="2800" b="1" i="0" u="none" strike="noStrike" kern="1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18" charset="0"/>
              </a:rPr>
              <a:t>等也</a:t>
            </a:r>
            <a:r>
              <a:rPr kumimoji="0" lang="zh-CN" altLang="en-US" sz="2800" b="1" i="0" u="none" strike="noStrike" kern="1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18" charset="0"/>
              </a:rPr>
              <a:t>会</a:t>
            </a:r>
            <a:r>
              <a:rPr kumimoji="0" lang="zh-CN" altLang="zh-CN" sz="2800" b="1" i="0" u="none" strike="noStrike" kern="1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18" charset="0"/>
              </a:rPr>
              <a:t>从各方面或多</a:t>
            </a:r>
            <a:r>
              <a:rPr kumimoji="0" lang="zh-CN" altLang="en-US" sz="2800" b="1" i="0" u="none" strike="noStrike" kern="1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18" charset="0"/>
              </a:rPr>
              <a:t>或</a:t>
            </a:r>
            <a:r>
              <a:rPr kumimoji="0" lang="zh-CN" altLang="zh-CN" sz="2800" b="1" i="0" u="none" strike="noStrike" kern="1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18" charset="0"/>
              </a:rPr>
              <a:t>少地对人类</a:t>
            </a:r>
            <a:r>
              <a:rPr kumimoji="0" lang="zh-CN" altLang="en-US" sz="2800" b="1" i="0" u="none" strike="noStrike" kern="1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18" charset="0"/>
              </a:rPr>
              <a:t>的</a:t>
            </a:r>
            <a:r>
              <a:rPr kumimoji="0" lang="zh-CN" altLang="zh-CN" sz="2800" b="1" i="0" u="none" strike="noStrike" kern="100" cap="none" spc="0" normalizeH="0" baseline="0" noProof="0" dirty="0">
                <a:ln>
                  <a:noFill/>
                </a:ln>
                <a:solidFill>
                  <a:srgbClr val="000000"/>
                </a:solidFill>
                <a:effectLst/>
                <a:uLnTx/>
                <a:uFillTx/>
                <a:latin typeface="华文楷体" panose="02010600040101010101" pitchFamily="2" charset="-122"/>
                <a:ea typeface="华文楷体" panose="02010600040101010101" pitchFamily="2" charset="-122"/>
                <a:cs typeface="Times New Roman" panose="02020603050405020304" pitchFamily="18" charset="0"/>
              </a:rPr>
              <a:t>文明产生影响。</a:t>
            </a:r>
            <a:endParaRPr kumimoji="0" lang="zh-CN" altLang="zh-CN" sz="2800" b="1" i="0" u="none" strike="noStrike" kern="100" cap="none" spc="0" normalizeH="0" baseline="0" noProof="0" dirty="0">
              <a:ln>
                <a:noFill/>
              </a:ln>
              <a:solidFill>
                <a:prstClr val="black"/>
              </a:solidFill>
              <a:effectLst/>
              <a:uLnTx/>
              <a:uFillTx/>
              <a:latin typeface="华文楷体" panose="02010600040101010101" pitchFamily="2" charset="-122"/>
              <a:ea typeface="华文楷体" panose="02010600040101010101" pitchFamily="2" charset="-122"/>
              <a:cs typeface="Times New Roman" panose="02020603050405020304" pitchFamily="18" charset="0"/>
            </a:endParaRPr>
          </a:p>
        </p:txBody>
      </p:sp>
    </p:spTree>
    <p:extLst>
      <p:ext uri="{BB962C8B-B14F-4D97-AF65-F5344CB8AC3E}">
        <p14:creationId xmlns="" xmlns:p14="http://schemas.microsoft.com/office/powerpoint/2010/main" val="4186487720"/>
      </p:ext>
    </p:extLst>
  </p:cSld>
  <p:clrMapOvr>
    <a:masterClrMapping/>
  </p:clrMapOvr>
  <mc:AlternateContent xmlns:mc="http://schemas.openxmlformats.org/markup-compatibility/2006">
    <mc:Choice xmlns=""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250"/>
                                        <p:tgtEl>
                                          <p:spTgt spid="2"/>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Vertical)">
                                      <p:cBhvr>
                                        <p:cTn id="15" dur="250"/>
                                        <p:tgtEl>
                                          <p:spTgt spid="7"/>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25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7" grpId="0" animBg="1"/>
      <p:bldP spid="3" grpId="0"/>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39541" y="300356"/>
            <a:ext cx="2348720" cy="738664"/>
          </a:xfrm>
          <a:prstGeom prst="rect">
            <a:avLst/>
          </a:prstGeom>
          <a:noFill/>
        </p:spPr>
        <p:txBody>
          <a:bodyPr wrap="none" rtlCol="0" anchor="t">
            <a:spAutoFit/>
          </a:bodyPr>
          <a:lstStyle/>
          <a:p>
            <a:pPr>
              <a:lnSpc>
                <a:spcPct val="150000"/>
              </a:lnSpc>
              <a:spcAft>
                <a:spcPts val="600"/>
              </a:spcAft>
              <a:buClr>
                <a:srgbClr val="C0504D"/>
              </a:buClr>
            </a:pPr>
            <a:r>
              <a:rPr lang="zh-CN" altLang="en-US" sz="2800" b="1" dirty="0">
                <a:solidFill>
                  <a:schemeClr val="tx1"/>
                </a:solidFill>
                <a:effectLst/>
                <a:latin typeface="黑体" panose="02010609060101010101" charset="-122"/>
                <a:ea typeface="黑体" panose="02010609060101010101" charset="-122"/>
                <a:cs typeface="Bahnschrift Condensed" panose="020B0502040204020203" charset="0"/>
                <a:sym typeface="Arial" panose="020B0604020202020204"/>
              </a:rPr>
              <a:t>【课堂总结】</a:t>
            </a:r>
          </a:p>
        </p:txBody>
      </p:sp>
      <p:sp>
        <p:nvSpPr>
          <p:cNvPr id="4" name="文本框 3"/>
          <p:cNvSpPr txBox="1"/>
          <p:nvPr/>
        </p:nvSpPr>
        <p:spPr>
          <a:xfrm>
            <a:off x="139541" y="2021205"/>
            <a:ext cx="380048" cy="3784600"/>
          </a:xfrm>
          <a:prstGeom prst="rect">
            <a:avLst/>
          </a:prstGeom>
          <a:noFill/>
        </p:spPr>
        <p:txBody>
          <a:bodyPr wrap="square" rtlCol="0">
            <a:spAutoFit/>
          </a:bodyPr>
          <a:lstStyle/>
          <a:p>
            <a:pPr algn="ctr">
              <a:lnSpc>
                <a:spcPct val="100000"/>
              </a:lnSpc>
              <a:spcBef>
                <a:spcPts val="0"/>
              </a:spcBef>
              <a:spcAft>
                <a:spcPts val="0"/>
              </a:spcAft>
            </a:pPr>
            <a:r>
              <a:rPr lang="zh-CN" sz="2400" b="1">
                <a:solidFill>
                  <a:schemeClr val="tx1"/>
                </a:solidFill>
                <a:latin typeface="黑体" panose="02010609060101010101" charset="-122"/>
                <a:ea typeface="黑体" panose="02010609060101010101" charset="-122"/>
                <a:cs typeface="黑体" panose="02010609060101010101" charset="-122"/>
              </a:rPr>
              <a:t>文明的产生与早期发展</a:t>
            </a:r>
            <a:endParaRPr lang="zh-CN" sz="2400">
              <a:solidFill>
                <a:srgbClr val="FF0000"/>
              </a:solidFill>
              <a:latin typeface="黑体" panose="02010609060101010101" charset="-122"/>
              <a:ea typeface="黑体" panose="02010609060101010101" charset="-122"/>
              <a:cs typeface="黑体" panose="02010609060101010101" charset="-122"/>
            </a:endParaRPr>
          </a:p>
        </p:txBody>
      </p:sp>
      <p:sp>
        <p:nvSpPr>
          <p:cNvPr id="3" name="文本框 2"/>
          <p:cNvSpPr txBox="1"/>
          <p:nvPr/>
        </p:nvSpPr>
        <p:spPr>
          <a:xfrm>
            <a:off x="708660" y="1153796"/>
            <a:ext cx="1794034" cy="830997"/>
          </a:xfrm>
          <a:prstGeom prst="rect">
            <a:avLst/>
          </a:prstGeom>
          <a:noFill/>
        </p:spPr>
        <p:txBody>
          <a:bodyPr wrap="square" rtlCol="0">
            <a:spAutoFit/>
          </a:bodyPr>
          <a:lstStyle/>
          <a:p>
            <a:pPr algn="just">
              <a:lnSpc>
                <a:spcPct val="100000"/>
              </a:lnSpc>
              <a:spcBef>
                <a:spcPts val="0"/>
              </a:spcBef>
              <a:spcAft>
                <a:spcPts val="0"/>
              </a:spcAft>
            </a:pPr>
            <a:r>
              <a:rPr lang="zh-CN" sz="2400" b="1">
                <a:solidFill>
                  <a:schemeClr val="tx1"/>
                </a:solidFill>
                <a:latin typeface="黑体" panose="02010609060101010101" charset="-122"/>
                <a:ea typeface="黑体" panose="02010609060101010101" charset="-122"/>
                <a:cs typeface="黑体" panose="02010609060101010101" charset="-122"/>
              </a:rPr>
              <a:t>人类文明的产生</a:t>
            </a:r>
          </a:p>
        </p:txBody>
      </p:sp>
      <p:sp>
        <p:nvSpPr>
          <p:cNvPr id="7" name="文本框 6"/>
          <p:cNvSpPr txBox="1"/>
          <p:nvPr/>
        </p:nvSpPr>
        <p:spPr>
          <a:xfrm>
            <a:off x="711994" y="1769746"/>
            <a:ext cx="2436019" cy="830997"/>
          </a:xfrm>
          <a:prstGeom prst="rect">
            <a:avLst/>
          </a:prstGeom>
          <a:noFill/>
        </p:spPr>
        <p:txBody>
          <a:bodyPr wrap="square" rtlCol="0">
            <a:spAutoFit/>
          </a:bodyPr>
          <a:lstStyle/>
          <a:p>
            <a:pPr algn="just">
              <a:lnSpc>
                <a:spcPct val="100000"/>
              </a:lnSpc>
              <a:spcBef>
                <a:spcPts val="0"/>
              </a:spcBef>
              <a:spcAft>
                <a:spcPts val="0"/>
              </a:spcAft>
            </a:pPr>
            <a:r>
              <a:rPr lang="zh-CN" sz="2400" b="1">
                <a:solidFill>
                  <a:schemeClr val="tx1"/>
                </a:solidFill>
                <a:latin typeface="黑体" panose="02010609060101010101" charset="-122"/>
                <a:ea typeface="黑体" panose="02010609060101010101" charset="-122"/>
                <a:cs typeface="黑体" panose="02010609060101010101" charset="-122"/>
              </a:rPr>
              <a:t>古代文明的多元特点：</a:t>
            </a:r>
          </a:p>
        </p:txBody>
      </p:sp>
      <p:sp>
        <p:nvSpPr>
          <p:cNvPr id="10" name="文本框 9"/>
          <p:cNvSpPr txBox="1"/>
          <p:nvPr/>
        </p:nvSpPr>
        <p:spPr>
          <a:xfrm>
            <a:off x="2602230" y="939801"/>
            <a:ext cx="6083618" cy="1200329"/>
          </a:xfrm>
          <a:prstGeom prst="rect">
            <a:avLst/>
          </a:prstGeom>
          <a:noFill/>
        </p:spPr>
        <p:txBody>
          <a:bodyPr wrap="square" rtlCol="0">
            <a:spAutoFit/>
          </a:bodyPr>
          <a:lstStyle/>
          <a:p>
            <a:pPr algn="just">
              <a:lnSpc>
                <a:spcPct val="120000"/>
              </a:lnSpc>
              <a:spcBef>
                <a:spcPts val="0"/>
              </a:spcBef>
              <a:spcAft>
                <a:spcPts val="0"/>
              </a:spcAft>
            </a:pPr>
            <a:r>
              <a:rPr lang="zh-CN" sz="2000" dirty="0">
                <a:solidFill>
                  <a:schemeClr val="tx1"/>
                </a:solidFill>
                <a:latin typeface="黑体" panose="02010609060101010101" charset="-122"/>
                <a:ea typeface="黑体" panose="02010609060101010101" charset="-122"/>
                <a:cs typeface="黑体" panose="02010609060101010101" charset="-122"/>
              </a:rPr>
              <a:t>前提：从采集狩猎到农耕畜牧</a:t>
            </a:r>
          </a:p>
          <a:p>
            <a:pPr algn="just">
              <a:lnSpc>
                <a:spcPct val="120000"/>
              </a:lnSpc>
              <a:spcBef>
                <a:spcPts val="0"/>
              </a:spcBef>
              <a:spcAft>
                <a:spcPts val="0"/>
              </a:spcAft>
            </a:pPr>
            <a:r>
              <a:rPr lang="zh-CN" sz="2000" dirty="0">
                <a:solidFill>
                  <a:schemeClr val="tx1"/>
                </a:solidFill>
                <a:latin typeface="黑体" panose="02010609060101010101" charset="-122"/>
                <a:ea typeface="黑体" panose="02010609060101010101" charset="-122"/>
                <a:cs typeface="黑体" panose="02010609060101010101" charset="-122"/>
              </a:rPr>
              <a:t>标志：私有制和阶级的产生、国家的形成、文字的出现</a:t>
            </a:r>
          </a:p>
        </p:txBody>
      </p:sp>
      <p:sp>
        <p:nvSpPr>
          <p:cNvPr id="17" name="左大括号 16"/>
          <p:cNvSpPr/>
          <p:nvPr/>
        </p:nvSpPr>
        <p:spPr>
          <a:xfrm>
            <a:off x="568643" y="1358901"/>
            <a:ext cx="143351" cy="5108575"/>
          </a:xfrm>
          <a:prstGeom prst="leftBrace">
            <a:avLst>
              <a:gd name="adj1" fmla="val 119933"/>
              <a:gd name="adj2" fmla="val 5000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8" name="左大括号 17"/>
          <p:cNvSpPr/>
          <p:nvPr/>
        </p:nvSpPr>
        <p:spPr>
          <a:xfrm>
            <a:off x="2502694" y="1114425"/>
            <a:ext cx="99060" cy="539750"/>
          </a:xfrm>
          <a:prstGeom prst="leftBrace">
            <a:avLst>
              <a:gd name="adj1" fmla="val 62882"/>
              <a:gd name="adj2" fmla="val 5000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11" name="图片 10"/>
          <p:cNvPicPr>
            <a:picLocks noChangeAspect="1"/>
          </p:cNvPicPr>
          <p:nvPr/>
        </p:nvPicPr>
        <p:blipFill>
          <a:blip r:embed="rId4" cstate="print"/>
          <a:stretch>
            <a:fillRect/>
          </a:stretch>
        </p:blipFill>
        <p:spPr>
          <a:xfrm>
            <a:off x="539552" y="2204864"/>
            <a:ext cx="8326755" cy="4331335"/>
          </a:xfrm>
          <a:prstGeom prst="rect">
            <a:avLst/>
          </a:prstGeom>
        </p:spPr>
      </p:pic>
    </p:spTree>
    <p:custDataLst>
      <p:tags r:id="rId1"/>
    </p:custData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0"/>
            <a:ext cx="8229600" cy="6126163"/>
          </a:xfrm>
        </p:spPr>
        <p:txBody>
          <a:bodyPr>
            <a:normAutofit fontScale="92500" lnSpcReduction="10000"/>
          </a:bodyPr>
          <a:lstStyle/>
          <a:p>
            <a:r>
              <a:rPr lang="en-US" altLang="zh-CN" dirty="0" smtClean="0"/>
              <a:t>1.</a:t>
            </a:r>
            <a:r>
              <a:rPr lang="zh-CN" altLang="zh-CN" dirty="0" smtClean="0"/>
              <a:t>在人类文明早期，一部分人能够脱离社会生产活动而从事专门的管理和文化创造工作。这主要得益于（</a:t>
            </a:r>
            <a:r>
              <a:rPr lang="en-US" altLang="zh-CN" dirty="0" smtClean="0"/>
              <a:t>  </a:t>
            </a:r>
            <a:r>
              <a:rPr lang="zh-CN" altLang="zh-CN" dirty="0" smtClean="0"/>
              <a:t>）</a:t>
            </a:r>
          </a:p>
          <a:p>
            <a:r>
              <a:rPr lang="en-US" altLang="zh-CN" dirty="0" smtClean="0"/>
              <a:t>A.</a:t>
            </a:r>
            <a:r>
              <a:rPr lang="zh-CN" altLang="zh-CN" dirty="0" smtClean="0"/>
              <a:t>农耕和畜牧的产生</a:t>
            </a:r>
            <a:r>
              <a:rPr lang="en-US" altLang="zh-CN" dirty="0" smtClean="0"/>
              <a:t> B.</a:t>
            </a:r>
            <a:r>
              <a:rPr lang="zh-CN" altLang="zh-CN" dirty="0" smtClean="0"/>
              <a:t>社会出现严重阶级分化</a:t>
            </a:r>
          </a:p>
          <a:p>
            <a:r>
              <a:rPr lang="en-US" altLang="zh-CN" dirty="0" smtClean="0"/>
              <a:t>C.</a:t>
            </a:r>
            <a:r>
              <a:rPr lang="zh-CN" altLang="zh-CN" dirty="0" smtClean="0"/>
              <a:t>国家和文字的产生</a:t>
            </a:r>
            <a:r>
              <a:rPr lang="en-US" altLang="zh-CN" dirty="0" smtClean="0"/>
              <a:t> D.</a:t>
            </a:r>
            <a:r>
              <a:rPr lang="zh-CN" altLang="zh-CN" dirty="0" smtClean="0"/>
              <a:t>社会生产与分工的发展</a:t>
            </a:r>
          </a:p>
          <a:p>
            <a:pPr fontAlgn="ctr"/>
            <a:r>
              <a:rPr lang="zh-CN" altLang="zh-CN" dirty="0" smtClean="0"/>
              <a:t>．</a:t>
            </a:r>
          </a:p>
          <a:p>
            <a:r>
              <a:rPr lang="en-US" altLang="zh-CN" dirty="0" smtClean="0"/>
              <a:t>2.</a:t>
            </a:r>
            <a:r>
              <a:rPr lang="zh-CN" altLang="zh-CN" dirty="0" smtClean="0"/>
              <a:t>在有关原始社会后期的考古发现中，人们居住的房屋出现了明显区别，富人的房屋宽敞明亮，墓葬随葬品丰厚；穷人的房屋则矮小破旧，墓葬中随葬品很少或几乎没有。这主要反映了（</a:t>
            </a:r>
            <a:r>
              <a:rPr lang="en-US" altLang="zh-CN" dirty="0" smtClean="0"/>
              <a:t>  </a:t>
            </a:r>
            <a:r>
              <a:rPr lang="zh-CN" altLang="zh-CN" dirty="0" smtClean="0"/>
              <a:t>）</a:t>
            </a:r>
          </a:p>
          <a:p>
            <a:r>
              <a:rPr lang="en-US" altLang="zh-CN" dirty="0" smtClean="0"/>
              <a:t>A.</a:t>
            </a:r>
            <a:r>
              <a:rPr lang="zh-CN" altLang="zh-CN" dirty="0" smtClean="0"/>
              <a:t>农业和手工业的发展</a:t>
            </a:r>
            <a:r>
              <a:rPr lang="en-US" altLang="zh-CN" dirty="0" smtClean="0"/>
              <a:t> B.</a:t>
            </a:r>
            <a:r>
              <a:rPr lang="zh-CN" altLang="zh-CN" dirty="0" smtClean="0"/>
              <a:t>私有制的产生</a:t>
            </a:r>
          </a:p>
          <a:p>
            <a:r>
              <a:rPr lang="en-US" altLang="zh-CN" dirty="0" smtClean="0"/>
              <a:t>C.</a:t>
            </a:r>
            <a:r>
              <a:rPr lang="zh-CN" altLang="zh-CN" dirty="0" smtClean="0"/>
              <a:t>人类已进入定居状态</a:t>
            </a:r>
            <a:r>
              <a:rPr lang="en-US" altLang="zh-CN" dirty="0" smtClean="0"/>
              <a:t> D.</a:t>
            </a:r>
            <a:r>
              <a:rPr lang="zh-CN" altLang="zh-CN" dirty="0" smtClean="0"/>
              <a:t>国家开始形成</a:t>
            </a:r>
          </a:p>
          <a:p>
            <a:endParaRPr lang="zh-CN" altLang="en-US" dirty="0"/>
          </a:p>
        </p:txBody>
      </p:sp>
      <p:sp>
        <p:nvSpPr>
          <p:cNvPr id="4" name="TextBox 3"/>
          <p:cNvSpPr txBox="1"/>
          <p:nvPr/>
        </p:nvSpPr>
        <p:spPr>
          <a:xfrm>
            <a:off x="3131840" y="764704"/>
            <a:ext cx="328747" cy="584775"/>
          </a:xfrm>
          <a:prstGeom prst="rect">
            <a:avLst/>
          </a:prstGeom>
          <a:noFill/>
        </p:spPr>
        <p:txBody>
          <a:bodyPr wrap="square" rtlCol="0">
            <a:spAutoFit/>
          </a:bodyPr>
          <a:lstStyle/>
          <a:p>
            <a:r>
              <a:rPr lang="en-US" altLang="zh-CN" sz="3200" dirty="0" smtClean="0">
                <a:solidFill>
                  <a:srgbClr val="C00000"/>
                </a:solidFill>
              </a:rPr>
              <a:t>D</a:t>
            </a:r>
            <a:endParaRPr lang="zh-CN" altLang="en-US" sz="3200" dirty="0">
              <a:solidFill>
                <a:srgbClr val="C00000"/>
              </a:solidFill>
            </a:endParaRPr>
          </a:p>
        </p:txBody>
      </p:sp>
      <p:sp>
        <p:nvSpPr>
          <p:cNvPr id="7" name="TextBox 6"/>
          <p:cNvSpPr txBox="1"/>
          <p:nvPr/>
        </p:nvSpPr>
        <p:spPr>
          <a:xfrm>
            <a:off x="1403648" y="4509120"/>
            <a:ext cx="688787" cy="584775"/>
          </a:xfrm>
          <a:prstGeom prst="rect">
            <a:avLst/>
          </a:prstGeom>
          <a:noFill/>
        </p:spPr>
        <p:txBody>
          <a:bodyPr wrap="square" rtlCol="0">
            <a:spAutoFit/>
          </a:bodyPr>
          <a:lstStyle/>
          <a:p>
            <a:r>
              <a:rPr lang="en-US" altLang="zh-CN" sz="3200" b="1" dirty="0" smtClean="0">
                <a:solidFill>
                  <a:srgbClr val="C00000"/>
                </a:solidFill>
              </a:rPr>
              <a:t>B</a:t>
            </a:r>
            <a:endParaRPr lang="zh-CN" altLang="en-US" sz="3200" b="1" dirty="0">
              <a:solidFill>
                <a:srgbClr val="C0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p:txBody>
          <a:bodyPr>
            <a:normAutofit fontScale="85000" lnSpcReduction="10000"/>
          </a:bodyPr>
          <a:lstStyle/>
          <a:p>
            <a:pPr fontAlgn="ctr"/>
            <a:r>
              <a:rPr lang="en-US" altLang="zh-CN" dirty="0" smtClean="0"/>
              <a:t>3</a:t>
            </a:r>
            <a:r>
              <a:rPr lang="zh-CN" altLang="zh-CN" dirty="0" smtClean="0"/>
              <a:t>．当中国出现第一个奴隶制国家的时候，那里也透射出欧洲第一缕文明的曙光；当东方诞生孔子、老子等一批文化圣人的时候，那里的天空也折射出苏格拉底、柏拉图等哲人的思想光芒。</a:t>
            </a:r>
            <a:r>
              <a:rPr lang="en-US" altLang="zh-CN" dirty="0" smtClean="0"/>
              <a:t>“</a:t>
            </a:r>
            <a:r>
              <a:rPr lang="zh-CN" altLang="zh-CN" dirty="0" smtClean="0"/>
              <a:t>那里</a:t>
            </a:r>
            <a:r>
              <a:rPr lang="en-US" altLang="zh-CN" dirty="0" smtClean="0"/>
              <a:t>”</a:t>
            </a:r>
            <a:r>
              <a:rPr lang="zh-CN" altLang="zh-CN" dirty="0" smtClean="0"/>
              <a:t>是</a:t>
            </a:r>
            <a:r>
              <a:rPr lang="en-US" altLang="zh-CN" dirty="0" smtClean="0"/>
              <a:t>(   )</a:t>
            </a:r>
            <a:endParaRPr lang="zh-CN" altLang="zh-CN" dirty="0" smtClean="0"/>
          </a:p>
          <a:p>
            <a:pPr fontAlgn="ctr"/>
            <a:r>
              <a:rPr lang="en-US" altLang="zh-CN" dirty="0" smtClean="0"/>
              <a:t>A</a:t>
            </a:r>
            <a:r>
              <a:rPr lang="zh-CN" altLang="zh-CN" dirty="0" smtClean="0"/>
              <a:t>．古埃及</a:t>
            </a:r>
            <a:r>
              <a:rPr lang="en-US" altLang="zh-CN" dirty="0" smtClean="0"/>
              <a:t>  B</a:t>
            </a:r>
            <a:r>
              <a:rPr lang="zh-CN" altLang="zh-CN" dirty="0" smtClean="0"/>
              <a:t>．古希腊</a:t>
            </a:r>
            <a:r>
              <a:rPr lang="en-US" altLang="zh-CN" dirty="0" smtClean="0"/>
              <a:t>   C</a:t>
            </a:r>
            <a:r>
              <a:rPr lang="zh-CN" altLang="zh-CN" dirty="0" smtClean="0"/>
              <a:t>．古罗马</a:t>
            </a:r>
            <a:r>
              <a:rPr lang="en-US" altLang="zh-CN" dirty="0" smtClean="0"/>
              <a:t>	D</a:t>
            </a:r>
            <a:r>
              <a:rPr lang="zh-CN" altLang="zh-CN" dirty="0" smtClean="0"/>
              <a:t>．古印度</a:t>
            </a:r>
          </a:p>
          <a:p>
            <a:r>
              <a:rPr lang="en-US" altLang="zh-CN" dirty="0" smtClean="0"/>
              <a:t>4</a:t>
            </a:r>
            <a:r>
              <a:rPr lang="en-US" altLang="zh-CN" smtClean="0"/>
              <a:t>.</a:t>
            </a:r>
            <a:r>
              <a:rPr lang="zh-CN" altLang="zh-CN" dirty="0" smtClean="0"/>
              <a:t>古埃及人赞扬法老说：“威令在你的口中，认知在你的心中，而你的舌头可以产生正义。”材料表明（</a:t>
            </a:r>
            <a:r>
              <a:rPr lang="en-US" altLang="zh-CN" dirty="0" smtClean="0"/>
              <a:t>  </a:t>
            </a:r>
            <a:r>
              <a:rPr lang="zh-CN" altLang="zh-CN" dirty="0" smtClean="0"/>
              <a:t>）</a:t>
            </a:r>
          </a:p>
          <a:p>
            <a:r>
              <a:rPr lang="en-US" altLang="zh-CN" dirty="0" smtClean="0"/>
              <a:t>A.</a:t>
            </a:r>
            <a:r>
              <a:rPr lang="zh-CN" altLang="zh-CN" dirty="0" smtClean="0"/>
              <a:t>古埃及人崇拜神灵</a:t>
            </a:r>
            <a:r>
              <a:rPr lang="en-US" altLang="zh-CN" dirty="0" smtClean="0"/>
              <a:t> B.</a:t>
            </a:r>
            <a:r>
              <a:rPr lang="zh-CN" altLang="zh-CN" dirty="0" smtClean="0"/>
              <a:t>法老崇尚理性</a:t>
            </a:r>
          </a:p>
          <a:p>
            <a:r>
              <a:rPr lang="en-US" altLang="zh-CN" dirty="0" smtClean="0"/>
              <a:t>C.</a:t>
            </a:r>
            <a:r>
              <a:rPr lang="zh-CN" altLang="zh-CN" dirty="0" smtClean="0"/>
              <a:t>法老具有至上权威</a:t>
            </a:r>
            <a:r>
              <a:rPr lang="en-US" altLang="zh-CN" dirty="0" smtClean="0"/>
              <a:t> D.</a:t>
            </a:r>
            <a:r>
              <a:rPr lang="zh-CN" altLang="zh-CN" dirty="0" smtClean="0"/>
              <a:t>法老以法治国</a:t>
            </a:r>
          </a:p>
          <a:p>
            <a:endParaRPr lang="zh-CN" altLang="en-US" dirty="0"/>
          </a:p>
        </p:txBody>
      </p:sp>
      <p:sp>
        <p:nvSpPr>
          <p:cNvPr id="4" name="TextBox 3"/>
          <p:cNvSpPr txBox="1"/>
          <p:nvPr/>
        </p:nvSpPr>
        <p:spPr>
          <a:xfrm>
            <a:off x="8028384" y="2708920"/>
            <a:ext cx="400755" cy="523220"/>
          </a:xfrm>
          <a:prstGeom prst="rect">
            <a:avLst/>
          </a:prstGeom>
          <a:noFill/>
        </p:spPr>
        <p:txBody>
          <a:bodyPr wrap="square" rtlCol="0">
            <a:spAutoFit/>
          </a:bodyPr>
          <a:lstStyle/>
          <a:p>
            <a:r>
              <a:rPr lang="en-US" altLang="zh-CN" sz="2800" b="1" dirty="0" smtClean="0">
                <a:solidFill>
                  <a:srgbClr val="C00000"/>
                </a:solidFill>
              </a:rPr>
              <a:t>B</a:t>
            </a:r>
            <a:endParaRPr lang="zh-CN" altLang="en-US" sz="2800" b="1" dirty="0">
              <a:solidFill>
                <a:srgbClr val="C00000"/>
              </a:solidFill>
            </a:endParaRPr>
          </a:p>
        </p:txBody>
      </p:sp>
      <p:sp>
        <p:nvSpPr>
          <p:cNvPr id="5" name="TextBox 4"/>
          <p:cNvSpPr txBox="1"/>
          <p:nvPr/>
        </p:nvSpPr>
        <p:spPr>
          <a:xfrm>
            <a:off x="1619672" y="4437112"/>
            <a:ext cx="184731" cy="523220"/>
          </a:xfrm>
          <a:prstGeom prst="rect">
            <a:avLst/>
          </a:prstGeom>
          <a:noFill/>
        </p:spPr>
        <p:txBody>
          <a:bodyPr wrap="square" rtlCol="0">
            <a:spAutoFit/>
          </a:bodyPr>
          <a:lstStyle/>
          <a:p>
            <a:r>
              <a:rPr lang="en-US" altLang="zh-CN" sz="2800" b="1" dirty="0" smtClean="0">
                <a:solidFill>
                  <a:srgbClr val="C00000"/>
                </a:solidFill>
              </a:rPr>
              <a:t>C</a:t>
            </a:r>
            <a:endParaRPr lang="zh-CN" altLang="en-US" sz="2800" b="1" dirty="0">
              <a:solidFill>
                <a:srgbClr val="C0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0" y="0"/>
            <a:ext cx="2222500" cy="701675"/>
          </a:xfrm>
          <a:prstGeom prst="rect">
            <a:avLst/>
          </a:prstGeom>
          <a:noFill/>
        </p:spPr>
        <p:txBody>
          <a:bodyPr wrap="none">
            <a:spAutoFit/>
          </a:bodyPr>
          <a:lstStyle/>
          <a:p>
            <a:r>
              <a:rPr lang="zh-CN" altLang="en-US" sz="4000" b="1" dirty="0">
                <a:solidFill>
                  <a:srgbClr val="E46C0A"/>
                </a:solidFill>
                <a:latin typeface="宋体" panose="02010600030101010101" pitchFamily="2" charset="-122"/>
              </a:rPr>
              <a:t>课堂小结</a:t>
            </a:r>
          </a:p>
        </p:txBody>
      </p:sp>
      <p:grpSp>
        <p:nvGrpSpPr>
          <p:cNvPr id="2" name="Group 22"/>
          <p:cNvGrpSpPr/>
          <p:nvPr/>
        </p:nvGrpSpPr>
        <p:grpSpPr bwMode="auto">
          <a:xfrm>
            <a:off x="467544" y="4293096"/>
            <a:ext cx="1769516" cy="1276350"/>
            <a:chOff x="586" y="2700"/>
            <a:chExt cx="1436" cy="804"/>
          </a:xfrm>
        </p:grpSpPr>
        <p:sp>
          <p:nvSpPr>
            <p:cNvPr id="22536" name="AutoShape 9"/>
            <p:cNvSpPr>
              <a:spLocks noChangeArrowheads="1"/>
            </p:cNvSpPr>
            <p:nvPr/>
          </p:nvSpPr>
          <p:spPr bwMode="auto">
            <a:xfrm>
              <a:off x="1125" y="2700"/>
              <a:ext cx="165" cy="315"/>
            </a:xfrm>
            <a:prstGeom prst="downArrow">
              <a:avLst>
                <a:gd name="adj1" fmla="val 50000"/>
                <a:gd name="adj2" fmla="val 62505"/>
              </a:avLst>
            </a:prstGeom>
            <a:solidFill>
              <a:schemeClr val="accent1"/>
            </a:solidFill>
            <a:ln w="9525">
              <a:solidFill>
                <a:schemeClr val="tx1"/>
              </a:solidFill>
              <a:miter lim="800000"/>
            </a:ln>
          </p:spPr>
          <p:txBody>
            <a:bodyPr vert="eaVert" anchor="ctr"/>
            <a:lstStyle/>
            <a:p>
              <a:endParaRPr lang="zh-CN" altLang="zh-CN">
                <a:latin typeface="Calibri" panose="020F0502020204030204" charset="0"/>
              </a:endParaRPr>
            </a:p>
          </p:txBody>
        </p:sp>
        <p:sp>
          <p:nvSpPr>
            <p:cNvPr id="21" name="TextBox 20"/>
            <p:cNvSpPr txBox="1"/>
            <p:nvPr/>
          </p:nvSpPr>
          <p:spPr>
            <a:xfrm>
              <a:off x="586" y="3058"/>
              <a:ext cx="1436" cy="446"/>
            </a:xfrm>
            <a:prstGeom prst="rect">
              <a:avLst/>
            </a:prstGeom>
            <a:solidFill>
              <a:srgbClr val="FFC000"/>
            </a:solidFill>
            <a:ln>
              <a:solidFill>
                <a:srgbClr val="FF6699"/>
              </a:solidFill>
            </a:ln>
            <a:effectLst>
              <a:glow rad="139700">
                <a:schemeClr val="accent2">
                  <a:satMod val="175000"/>
                  <a:alpha val="40000"/>
                </a:schemeClr>
              </a:glow>
              <a:outerShdw blurRad="76200" dir="13500000" sy="23000" kx="1200000" algn="br" rotWithShape="0">
                <a:prstClr val="black">
                  <a:alpha val="20000"/>
                </a:prstClr>
              </a:outerShdw>
              <a:softEdge rad="63500"/>
            </a:effectLst>
          </p:spPr>
          <p:style>
            <a:lnRef idx="0">
              <a:schemeClr val="accent1"/>
            </a:lnRef>
            <a:fillRef idx="3">
              <a:schemeClr val="accent1"/>
            </a:fillRef>
            <a:effectRef idx="3">
              <a:schemeClr val="accent1"/>
            </a:effectRef>
            <a:fontRef idx="minor">
              <a:schemeClr val="lt1"/>
            </a:fontRef>
          </p:style>
          <p:txBody>
            <a:bodyPr>
              <a:spAutoFit/>
            </a:bodyPr>
            <a:lstStyle/>
            <a:p>
              <a:r>
                <a:rPr lang="zh-CN" altLang="en-US" sz="2000" b="1" dirty="0" smtClean="0">
                  <a:solidFill>
                    <a:srgbClr val="222268"/>
                  </a:solidFill>
                  <a:latin typeface="楷体_GB2312"/>
                  <a:ea typeface="楷体_GB2312"/>
                  <a:cs typeface="楷体_GB2312"/>
                </a:rPr>
                <a:t>前提：</a:t>
              </a:r>
              <a:endParaRPr lang="en-US" altLang="zh-CN" sz="2000" b="1" dirty="0" smtClean="0">
                <a:solidFill>
                  <a:srgbClr val="222268"/>
                </a:solidFill>
                <a:latin typeface="楷体_GB2312"/>
                <a:ea typeface="楷体_GB2312"/>
                <a:cs typeface="楷体_GB2312"/>
              </a:endParaRPr>
            </a:p>
            <a:p>
              <a:r>
                <a:rPr lang="zh-CN" altLang="en-US" sz="2000" b="1" dirty="0" smtClean="0">
                  <a:solidFill>
                    <a:srgbClr val="222268"/>
                  </a:solidFill>
                  <a:latin typeface="楷体_GB2312"/>
                  <a:ea typeface="楷体_GB2312"/>
                  <a:cs typeface="楷体_GB2312"/>
                </a:rPr>
                <a:t>标志：</a:t>
              </a:r>
              <a:endParaRPr lang="en-US" altLang="zh-CN" sz="2000" b="1" dirty="0">
                <a:solidFill>
                  <a:srgbClr val="222268"/>
                </a:solidFill>
                <a:latin typeface="楷体_GB2312"/>
                <a:ea typeface="楷体_GB2312"/>
                <a:cs typeface="楷体_GB2312"/>
              </a:endParaRPr>
            </a:p>
          </p:txBody>
        </p:sp>
      </p:grpSp>
      <p:grpSp>
        <p:nvGrpSpPr>
          <p:cNvPr id="3" name="Group 23"/>
          <p:cNvGrpSpPr/>
          <p:nvPr/>
        </p:nvGrpSpPr>
        <p:grpSpPr bwMode="auto">
          <a:xfrm>
            <a:off x="3735389" y="4286250"/>
            <a:ext cx="1989138" cy="1768475"/>
            <a:chOff x="2353" y="2700"/>
            <a:chExt cx="1253" cy="1114"/>
          </a:xfrm>
        </p:grpSpPr>
        <p:sp>
          <p:nvSpPr>
            <p:cNvPr id="22" name="TextBox 21"/>
            <p:cNvSpPr txBox="1"/>
            <p:nvPr/>
          </p:nvSpPr>
          <p:spPr>
            <a:xfrm>
              <a:off x="2353" y="3058"/>
              <a:ext cx="1253" cy="756"/>
            </a:xfrm>
            <a:prstGeom prst="rect">
              <a:avLst/>
            </a:prstGeom>
            <a:solidFill>
              <a:srgbClr val="FFC000"/>
            </a:solidFill>
            <a:ln>
              <a:solidFill>
                <a:srgbClr val="FF6699"/>
              </a:solidFill>
            </a:ln>
            <a:effectLst>
              <a:glow rad="139700">
                <a:schemeClr val="accent2">
                  <a:satMod val="175000"/>
                  <a:alpha val="40000"/>
                </a:schemeClr>
              </a:glow>
              <a:outerShdw blurRad="76200" dir="13500000" sy="23000" kx="1200000" algn="br" rotWithShape="0">
                <a:prstClr val="black">
                  <a:alpha val="20000"/>
                </a:prstClr>
              </a:outerShdw>
              <a:softEdge rad="63500"/>
            </a:effectLst>
          </p:spPr>
          <p:style>
            <a:lnRef idx="0">
              <a:schemeClr val="accent1"/>
            </a:lnRef>
            <a:fillRef idx="3">
              <a:schemeClr val="accent1"/>
            </a:fillRef>
            <a:effectRef idx="3">
              <a:schemeClr val="accent1"/>
            </a:effectRef>
            <a:fontRef idx="minor">
              <a:schemeClr val="lt1"/>
            </a:fontRef>
          </p:style>
          <p:txBody>
            <a:bodyPr wrap="square">
              <a:spAutoFit/>
            </a:bodyPr>
            <a:lstStyle/>
            <a:p>
              <a:r>
                <a:rPr lang="zh-CN" altLang="en-US" b="1" dirty="0">
                  <a:solidFill>
                    <a:srgbClr val="222268"/>
                  </a:solidFill>
                  <a:latin typeface="Arial" panose="020B0604020202020204" pitchFamily="34" charset="0"/>
                </a:rPr>
                <a:t>古代西亚</a:t>
              </a:r>
            </a:p>
            <a:p>
              <a:r>
                <a:rPr lang="zh-CN" altLang="en-US" b="1" dirty="0">
                  <a:solidFill>
                    <a:srgbClr val="222268"/>
                  </a:solidFill>
                  <a:latin typeface="Arial" panose="020B0604020202020204" pitchFamily="34" charset="0"/>
                </a:rPr>
                <a:t>古代埃及</a:t>
              </a:r>
            </a:p>
            <a:p>
              <a:r>
                <a:rPr lang="zh-CN" altLang="en-US" b="1" dirty="0">
                  <a:solidFill>
                    <a:srgbClr val="222268"/>
                  </a:solidFill>
                  <a:latin typeface="Arial" panose="020B0604020202020204" pitchFamily="34" charset="0"/>
                </a:rPr>
                <a:t>古代印度</a:t>
              </a:r>
            </a:p>
            <a:p>
              <a:r>
                <a:rPr lang="zh-CN" altLang="en-US" b="1" dirty="0">
                  <a:solidFill>
                    <a:srgbClr val="222268"/>
                  </a:solidFill>
                  <a:latin typeface="Arial" panose="020B0604020202020204" pitchFamily="34" charset="0"/>
                </a:rPr>
                <a:t>古代</a:t>
              </a:r>
              <a:r>
                <a:rPr lang="zh-CN" altLang="en-US" b="1" dirty="0" smtClean="0">
                  <a:solidFill>
                    <a:srgbClr val="222268"/>
                  </a:solidFill>
                  <a:latin typeface="Arial" panose="020B0604020202020204" pitchFamily="34" charset="0"/>
                </a:rPr>
                <a:t>希腊</a:t>
              </a:r>
              <a:endParaRPr lang="en-US" altLang="zh-CN" sz="2000" b="1" dirty="0">
                <a:solidFill>
                  <a:srgbClr val="222268"/>
                </a:solidFill>
                <a:latin typeface="楷体_GB2312"/>
                <a:ea typeface="楷体_GB2312"/>
                <a:cs typeface="楷体_GB2312"/>
              </a:endParaRPr>
            </a:p>
          </p:txBody>
        </p:sp>
        <p:sp>
          <p:nvSpPr>
            <p:cNvPr id="22542" name="AutoShape 9"/>
            <p:cNvSpPr>
              <a:spLocks noChangeArrowheads="1"/>
            </p:cNvSpPr>
            <p:nvPr/>
          </p:nvSpPr>
          <p:spPr bwMode="auto">
            <a:xfrm>
              <a:off x="2940" y="2700"/>
              <a:ext cx="165" cy="315"/>
            </a:xfrm>
            <a:prstGeom prst="downArrow">
              <a:avLst>
                <a:gd name="adj1" fmla="val 50000"/>
                <a:gd name="adj2" fmla="val 62505"/>
              </a:avLst>
            </a:prstGeom>
            <a:solidFill>
              <a:schemeClr val="accent1"/>
            </a:solidFill>
            <a:ln w="9525">
              <a:solidFill>
                <a:schemeClr val="tx1"/>
              </a:solidFill>
              <a:miter lim="800000"/>
            </a:ln>
          </p:spPr>
          <p:txBody>
            <a:bodyPr vert="eaVert" anchor="ctr"/>
            <a:lstStyle/>
            <a:p>
              <a:endParaRPr lang="zh-CN" altLang="zh-CN">
                <a:latin typeface="Calibri" panose="020F0502020204030204" charset="0"/>
              </a:endParaRPr>
            </a:p>
          </p:txBody>
        </p:sp>
      </p:grpSp>
      <p:grpSp>
        <p:nvGrpSpPr>
          <p:cNvPr id="4" name="Group 24"/>
          <p:cNvGrpSpPr/>
          <p:nvPr/>
        </p:nvGrpSpPr>
        <p:grpSpPr bwMode="auto">
          <a:xfrm>
            <a:off x="6076950" y="4293096"/>
            <a:ext cx="3067050" cy="2209800"/>
            <a:chOff x="3606" y="2704"/>
            <a:chExt cx="1932" cy="1392"/>
          </a:xfrm>
        </p:grpSpPr>
        <p:sp>
          <p:nvSpPr>
            <p:cNvPr id="23" name="TextBox 22"/>
            <p:cNvSpPr txBox="1"/>
            <p:nvPr/>
          </p:nvSpPr>
          <p:spPr>
            <a:xfrm>
              <a:off x="4071" y="3086"/>
              <a:ext cx="1315" cy="901"/>
            </a:xfrm>
            <a:prstGeom prst="rect">
              <a:avLst/>
            </a:prstGeom>
            <a:solidFill>
              <a:srgbClr val="FFC000"/>
            </a:solidFill>
            <a:ln>
              <a:solidFill>
                <a:srgbClr val="FF6699"/>
              </a:solidFill>
            </a:ln>
            <a:effectLst>
              <a:glow rad="139700">
                <a:schemeClr val="accent2">
                  <a:satMod val="175000"/>
                  <a:alpha val="40000"/>
                </a:schemeClr>
              </a:glow>
              <a:outerShdw blurRad="76200" dir="13500000" sy="23000" kx="1200000" algn="br" rotWithShape="0">
                <a:prstClr val="black">
                  <a:alpha val="20000"/>
                </a:prstClr>
              </a:outerShdw>
              <a:softEdge rad="63500"/>
            </a:effectLst>
          </p:spPr>
          <p:style>
            <a:lnRef idx="0">
              <a:schemeClr val="accent1"/>
            </a:lnRef>
            <a:fillRef idx="3">
              <a:schemeClr val="accent1"/>
            </a:fillRef>
            <a:effectRef idx="3">
              <a:schemeClr val="accent1"/>
            </a:effectRef>
            <a:fontRef idx="minor">
              <a:schemeClr val="lt1"/>
            </a:fontRef>
          </p:style>
          <p:txBody>
            <a:bodyPr>
              <a:spAutoFit/>
            </a:bodyPr>
            <a:lstStyle/>
            <a:p>
              <a:r>
                <a:rPr lang="zh-CN" altLang="en-US" sz="2000" b="1">
                  <a:solidFill>
                    <a:srgbClr val="222268"/>
                  </a:solidFill>
                  <a:latin typeface="楷体_GB2312"/>
                  <a:ea typeface="楷体_GB2312"/>
                  <a:cs typeface="楷体_GB2312"/>
                </a:rPr>
                <a:t>地理环境</a:t>
              </a:r>
            </a:p>
            <a:p>
              <a:r>
                <a:rPr lang="zh-CN" altLang="en-US" sz="2000" b="1">
                  <a:solidFill>
                    <a:srgbClr val="222268"/>
                  </a:solidFill>
                  <a:latin typeface="楷体_GB2312"/>
                  <a:ea typeface="楷体_GB2312"/>
                  <a:cs typeface="楷体_GB2312"/>
                </a:rPr>
                <a:t>国家制度</a:t>
              </a:r>
            </a:p>
            <a:p>
              <a:r>
                <a:rPr lang="zh-CN" altLang="en-US" sz="2000" b="1">
                  <a:solidFill>
                    <a:srgbClr val="222268"/>
                  </a:solidFill>
                  <a:latin typeface="楷体_GB2312"/>
                  <a:ea typeface="楷体_GB2312"/>
                  <a:cs typeface="楷体_GB2312"/>
                </a:rPr>
                <a:t>经济类型</a:t>
              </a:r>
            </a:p>
            <a:p>
              <a:r>
                <a:rPr lang="zh-CN" altLang="en-US" sz="2000" b="1">
                  <a:solidFill>
                    <a:srgbClr val="222268"/>
                  </a:solidFill>
                  <a:latin typeface="楷体_GB2312"/>
                  <a:ea typeface="楷体_GB2312"/>
                  <a:cs typeface="楷体_GB2312"/>
                </a:rPr>
                <a:t>民族性格等</a:t>
              </a:r>
            </a:p>
            <a:p>
              <a:endParaRPr lang="en-US" altLang="zh-CN" sz="2000" b="1">
                <a:solidFill>
                  <a:srgbClr val="222268"/>
                </a:solidFill>
                <a:latin typeface="楷体_GB2312"/>
                <a:ea typeface="楷体_GB2312"/>
                <a:cs typeface="楷体_GB2312"/>
              </a:endParaRPr>
            </a:p>
          </p:txBody>
        </p:sp>
        <p:sp>
          <p:nvSpPr>
            <p:cNvPr id="22543" name="AutoShape 9"/>
            <p:cNvSpPr>
              <a:spLocks noChangeArrowheads="1"/>
            </p:cNvSpPr>
            <p:nvPr/>
          </p:nvSpPr>
          <p:spPr bwMode="auto">
            <a:xfrm>
              <a:off x="4558" y="2704"/>
              <a:ext cx="165" cy="315"/>
            </a:xfrm>
            <a:prstGeom prst="downArrow">
              <a:avLst>
                <a:gd name="adj1" fmla="val 50000"/>
                <a:gd name="adj2" fmla="val 62505"/>
              </a:avLst>
            </a:prstGeom>
            <a:solidFill>
              <a:schemeClr val="accent1"/>
            </a:solidFill>
            <a:ln w="9525">
              <a:solidFill>
                <a:schemeClr val="tx1"/>
              </a:solidFill>
              <a:miter lim="800000"/>
            </a:ln>
          </p:spPr>
          <p:txBody>
            <a:bodyPr vert="eaVert" anchor="ctr"/>
            <a:lstStyle/>
            <a:p>
              <a:endParaRPr lang="zh-CN" altLang="zh-CN">
                <a:latin typeface="Calibri" panose="020F0502020204030204" charset="0"/>
              </a:endParaRPr>
            </a:p>
          </p:txBody>
        </p:sp>
      </p:grpSp>
      <p:grpSp>
        <p:nvGrpSpPr>
          <p:cNvPr id="5" name="Group 26"/>
          <p:cNvGrpSpPr/>
          <p:nvPr/>
        </p:nvGrpSpPr>
        <p:grpSpPr bwMode="auto">
          <a:xfrm>
            <a:off x="0" y="1412875"/>
            <a:ext cx="8964488" cy="2779713"/>
            <a:chOff x="521" y="890"/>
            <a:chExt cx="4765" cy="1751"/>
          </a:xfrm>
        </p:grpSpPr>
        <p:grpSp>
          <p:nvGrpSpPr>
            <p:cNvPr id="6" name="Group 21"/>
            <p:cNvGrpSpPr/>
            <p:nvPr/>
          </p:nvGrpSpPr>
          <p:grpSpPr bwMode="auto">
            <a:xfrm>
              <a:off x="521" y="890"/>
              <a:ext cx="4765" cy="1751"/>
              <a:chOff x="521" y="890"/>
              <a:chExt cx="4765" cy="1751"/>
            </a:xfrm>
          </p:grpSpPr>
          <p:pic>
            <p:nvPicPr>
              <p:cNvPr id="22544" name="Picture 16" descr="图片1副本"/>
              <p:cNvPicPr>
                <a:picLocks noChangeAspect="1" noChangeArrowheads="1"/>
              </p:cNvPicPr>
              <p:nvPr/>
            </p:nvPicPr>
            <p:blipFill>
              <a:blip r:embed="rId3" cstate="print"/>
              <a:srcRect/>
              <a:stretch>
                <a:fillRect/>
              </a:stretch>
            </p:blipFill>
            <p:spPr bwMode="auto">
              <a:xfrm>
                <a:off x="521" y="890"/>
                <a:ext cx="4765" cy="1751"/>
              </a:xfrm>
              <a:prstGeom prst="rect">
                <a:avLst/>
              </a:prstGeom>
              <a:noFill/>
              <a:ln w="9525">
                <a:noFill/>
                <a:miter lim="800000"/>
                <a:headEnd/>
                <a:tailEnd/>
              </a:ln>
            </p:spPr>
          </p:pic>
          <p:sp>
            <p:nvSpPr>
              <p:cNvPr id="22546" name="Text Box 18"/>
              <p:cNvSpPr txBox="1">
                <a:spLocks noChangeArrowheads="1"/>
              </p:cNvSpPr>
              <p:nvPr/>
            </p:nvSpPr>
            <p:spPr bwMode="auto">
              <a:xfrm>
                <a:off x="793" y="1984"/>
                <a:ext cx="895" cy="446"/>
              </a:xfrm>
              <a:prstGeom prst="rect">
                <a:avLst/>
              </a:prstGeom>
              <a:solidFill>
                <a:schemeClr val="bg1"/>
              </a:solidFill>
              <a:ln w="9525">
                <a:noFill/>
                <a:miter lim="800000"/>
              </a:ln>
              <a:effectLst/>
            </p:spPr>
            <p:txBody>
              <a:bodyPr wrap="square">
                <a:spAutoFit/>
              </a:bodyPr>
              <a:lstStyle/>
              <a:p>
                <a:r>
                  <a:rPr lang="zh-CN" altLang="en-US" sz="2000" b="1" dirty="0" smtClean="0">
                    <a:latin typeface="黑体" panose="02010609060101010101" pitchFamily="49" charset="-122"/>
                    <a:ea typeface="黑体" panose="02010609060101010101" pitchFamily="49" charset="-122"/>
                  </a:rPr>
                  <a:t>文明的产生</a:t>
                </a:r>
                <a:endParaRPr lang="en-US" altLang="zh-CN" sz="2000" b="1" dirty="0" smtClean="0">
                  <a:latin typeface="黑体" panose="02010609060101010101" pitchFamily="49" charset="-122"/>
                  <a:ea typeface="黑体" panose="02010609060101010101" pitchFamily="49" charset="-122"/>
                </a:endParaRPr>
              </a:p>
              <a:p>
                <a:endParaRPr lang="zh-CN" altLang="en-US" sz="2000" b="1" dirty="0">
                  <a:latin typeface="黑体" panose="02010609060101010101" pitchFamily="49" charset="-122"/>
                  <a:ea typeface="黑体" panose="02010609060101010101" pitchFamily="49" charset="-122"/>
                </a:endParaRPr>
              </a:p>
            </p:txBody>
          </p:sp>
          <p:sp>
            <p:nvSpPr>
              <p:cNvPr id="22547" name="Text Box 19"/>
              <p:cNvSpPr txBox="1">
                <a:spLocks noChangeArrowheads="1"/>
              </p:cNvSpPr>
              <p:nvPr/>
            </p:nvSpPr>
            <p:spPr bwMode="auto">
              <a:xfrm>
                <a:off x="2530" y="2024"/>
                <a:ext cx="957" cy="446"/>
              </a:xfrm>
              <a:prstGeom prst="rect">
                <a:avLst/>
              </a:prstGeom>
              <a:solidFill>
                <a:schemeClr val="bg1"/>
              </a:solidFill>
              <a:ln w="9525">
                <a:noFill/>
                <a:miter lim="800000"/>
              </a:ln>
              <a:effectLst/>
            </p:spPr>
            <p:txBody>
              <a:bodyPr wrap="square">
                <a:spAutoFit/>
              </a:bodyPr>
              <a:lstStyle/>
              <a:p>
                <a:r>
                  <a:rPr lang="zh-CN" altLang="en-US" sz="2000" b="1" dirty="0" smtClean="0">
                    <a:latin typeface="黑体" panose="02010609060101010101" pitchFamily="49" charset="-122"/>
                    <a:ea typeface="黑体" panose="02010609060101010101" pitchFamily="49" charset="-122"/>
                  </a:rPr>
                  <a:t>文明的多元特点</a:t>
                </a:r>
                <a:endParaRPr lang="zh-CN" altLang="en-US" sz="2000" b="1" dirty="0">
                  <a:latin typeface="黑体" panose="02010609060101010101" pitchFamily="49" charset="-122"/>
                  <a:ea typeface="黑体" panose="02010609060101010101" pitchFamily="49" charset="-122"/>
                </a:endParaRPr>
              </a:p>
            </p:txBody>
          </p:sp>
          <p:sp>
            <p:nvSpPr>
              <p:cNvPr id="22548" name="Text Box 20"/>
              <p:cNvSpPr txBox="1">
                <a:spLocks noChangeArrowheads="1"/>
              </p:cNvSpPr>
              <p:nvPr/>
            </p:nvSpPr>
            <p:spPr bwMode="auto">
              <a:xfrm>
                <a:off x="4059" y="1979"/>
                <a:ext cx="1089" cy="446"/>
              </a:xfrm>
              <a:prstGeom prst="rect">
                <a:avLst/>
              </a:prstGeom>
              <a:solidFill>
                <a:schemeClr val="bg1"/>
              </a:solidFill>
              <a:ln w="9525">
                <a:noFill/>
                <a:miter lim="800000"/>
              </a:ln>
              <a:effectLst/>
            </p:spPr>
            <p:txBody>
              <a:bodyPr wrap="square">
                <a:spAutoFit/>
              </a:bodyPr>
              <a:lstStyle/>
              <a:p>
                <a:r>
                  <a:rPr lang="zh-CN" altLang="en-US" sz="2000" b="1" dirty="0" smtClean="0">
                    <a:latin typeface="黑体" panose="02010609060101010101" pitchFamily="49" charset="-122"/>
                    <a:ea typeface="黑体" panose="02010609060101010101" pitchFamily="49" charset="-122"/>
                  </a:rPr>
                  <a:t>文明多元的原因</a:t>
                </a:r>
                <a:endParaRPr lang="en-US" altLang="zh-CN" sz="2000" b="1" dirty="0" smtClean="0">
                  <a:latin typeface="黑体" panose="02010609060101010101" pitchFamily="49" charset="-122"/>
                  <a:ea typeface="黑体" panose="02010609060101010101" pitchFamily="49" charset="-122"/>
                </a:endParaRPr>
              </a:p>
              <a:p>
                <a:endParaRPr lang="zh-CN" altLang="en-US" sz="2000" b="1" dirty="0">
                  <a:latin typeface="黑体" panose="02010609060101010101" pitchFamily="49" charset="-122"/>
                  <a:ea typeface="黑体" panose="02010609060101010101" pitchFamily="49" charset="-122"/>
                </a:endParaRPr>
              </a:p>
            </p:txBody>
          </p:sp>
        </p:grpSp>
        <p:sp>
          <p:nvSpPr>
            <p:cNvPr id="22553" name="Text Box 25"/>
            <p:cNvSpPr txBox="1">
              <a:spLocks noChangeArrowheads="1"/>
            </p:cNvSpPr>
            <p:nvPr/>
          </p:nvSpPr>
          <p:spPr bwMode="auto">
            <a:xfrm>
              <a:off x="2568" y="1026"/>
              <a:ext cx="957" cy="446"/>
            </a:xfrm>
            <a:prstGeom prst="rect">
              <a:avLst/>
            </a:prstGeom>
            <a:solidFill>
              <a:schemeClr val="bg1"/>
            </a:solidFill>
            <a:ln w="9525">
              <a:noFill/>
              <a:miter lim="800000"/>
            </a:ln>
            <a:effectLst/>
          </p:spPr>
          <p:txBody>
            <a:bodyPr wrap="square">
              <a:spAutoFit/>
            </a:bodyPr>
            <a:lstStyle/>
            <a:p>
              <a:r>
                <a:rPr lang="zh-CN" altLang="en-US" sz="2000" b="1" dirty="0">
                  <a:ea typeface="黑体" panose="02010609060101010101" pitchFamily="49" charset="-122"/>
                </a:rPr>
                <a:t>人类文明</a:t>
              </a:r>
              <a:r>
                <a:rPr lang="zh-CN" altLang="en-US" sz="2000" b="1" dirty="0" smtClean="0">
                  <a:ea typeface="黑体" panose="02010609060101010101" pitchFamily="49" charset="-122"/>
                </a:rPr>
                <a:t>的产生和早期发展</a:t>
              </a:r>
              <a:endParaRPr lang="zh-CN" altLang="en-US" sz="2000" b="1" dirty="0">
                <a:ea typeface="黑体" panose="02010609060101010101" pitchFamily="49" charset="-122"/>
              </a:endParaRPr>
            </a:p>
          </p:txBody>
        </p:sp>
      </p:gr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2.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3.xml><?xml version="1.0" encoding="utf-8"?>
<p:tagLst xmlns:a="http://schemas.openxmlformats.org/drawingml/2006/main" xmlns:r="http://schemas.openxmlformats.org/officeDocument/2006/relationships" xmlns:p="http://schemas.openxmlformats.org/presentationml/2006/main">
  <p:tag name="KSO_WM_UNIT_TABLE_BEAUTIFY" val="smartTable{91fbf30a-01e6-45b4-9e01-cb40e7475612}"/>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6.xml><?xml version="1.0" encoding="utf-8"?>
<p:tagLst xmlns:a="http://schemas.openxmlformats.org/drawingml/2006/main" xmlns:r="http://schemas.openxmlformats.org/officeDocument/2006/relationships" xmlns:p="http://schemas.openxmlformats.org/presentationml/2006/main">
  <p:tag name="KSO_WM_UNIT_TABLE_BEAUTIFY" val="smartTable{91fbf30a-01e6-45b4-9e01-cb40e7475612}"/>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8.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9.xml><?xml version="1.0" encoding="utf-8"?>
<p:tagLst xmlns:a="http://schemas.openxmlformats.org/drawingml/2006/main" xmlns:r="http://schemas.openxmlformats.org/officeDocument/2006/relationships" xmlns:p="http://schemas.openxmlformats.org/presentationml/2006/main">
  <p:tag name="KSO_WM_UNIT_TABLE_BEAUTIFY" val="smartTable{91fbf30a-01e6-45b4-9e01-cb40e7475612}"/>
</p:tagLst>
</file>

<file path=ppt/tags/tag1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2.xml><?xml version="1.0" encoding="utf-8"?>
<p:tagLst xmlns:a="http://schemas.openxmlformats.org/drawingml/2006/main" xmlns:r="http://schemas.openxmlformats.org/officeDocument/2006/relationships" xmlns:p="http://schemas.openxmlformats.org/presentationml/2006/main">
  <p:tag name="KSO_WM_UNIT_TABLE_BEAUTIFY" val="smartTable{91fbf30a-01e6-45b4-9e01-cb40e7475612}"/>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7.xml><?xml version="1.0" encoding="utf-8"?>
<p:tagLst xmlns:a="http://schemas.openxmlformats.org/drawingml/2006/main" xmlns:r="http://schemas.openxmlformats.org/officeDocument/2006/relationships" xmlns:p="http://schemas.openxmlformats.org/presentationml/2006/main">
  <p:tag name="KSO_WM_UNIT_TABLE_BEAUTIFY" val="smartTable{91fbf30a-01e6-45b4-9e01-cb40e7475612}"/>
</p:tagLst>
</file>

<file path=ppt/tags/tag18.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321</TotalTime>
  <Words>3346</Words>
  <Application>Microsoft Office PowerPoint</Application>
  <PresentationFormat>全屏显示(4:3)</PresentationFormat>
  <Paragraphs>506</Paragraphs>
  <Slides>36</Slides>
  <Notes>7</Notes>
  <HiddenSlides>0</HiddenSlides>
  <MMClips>0</MMClips>
  <ScaleCrop>false</ScaleCrop>
  <HeadingPairs>
    <vt:vector size="4" baseType="variant">
      <vt:variant>
        <vt:lpstr>主题</vt:lpstr>
      </vt:variant>
      <vt:variant>
        <vt:i4>1</vt:i4>
      </vt:variant>
      <vt:variant>
        <vt:lpstr>幻灯片标题</vt:lpstr>
      </vt:variant>
      <vt:variant>
        <vt:i4>36</vt:i4>
      </vt:variant>
    </vt:vector>
  </HeadingPairs>
  <TitlesOfParts>
    <vt:vector size="37"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Sxl</dc:creator>
  <cp:lastModifiedBy>CJ</cp:lastModifiedBy>
  <cp:revision>495</cp:revision>
  <dcterms:created xsi:type="dcterms:W3CDTF">2020-02-07T04:58:00Z</dcterms:created>
  <dcterms:modified xsi:type="dcterms:W3CDTF">2020-02-22T08:12:24Z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