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5" r:id="rId1"/>
  </p:sldMasterIdLst>
  <p:notesMasterIdLst>
    <p:notesMasterId r:id="rId29"/>
  </p:notesMasterIdLst>
  <p:sldIdLst>
    <p:sldId id="388" r:id="rId2"/>
    <p:sldId id="389" r:id="rId3"/>
    <p:sldId id="390" r:id="rId4"/>
    <p:sldId id="409" r:id="rId5"/>
    <p:sldId id="410" r:id="rId6"/>
    <p:sldId id="391" r:id="rId7"/>
    <p:sldId id="392" r:id="rId8"/>
    <p:sldId id="411" r:id="rId9"/>
    <p:sldId id="412" r:id="rId10"/>
    <p:sldId id="413" r:id="rId11"/>
    <p:sldId id="394" r:id="rId12"/>
    <p:sldId id="414" r:id="rId13"/>
    <p:sldId id="395" r:id="rId14"/>
    <p:sldId id="396" r:id="rId15"/>
    <p:sldId id="397" r:id="rId16"/>
    <p:sldId id="398" r:id="rId17"/>
    <p:sldId id="415" r:id="rId18"/>
    <p:sldId id="416" r:id="rId19"/>
    <p:sldId id="399" r:id="rId20"/>
    <p:sldId id="417" r:id="rId21"/>
    <p:sldId id="418" r:id="rId22"/>
    <p:sldId id="419" r:id="rId23"/>
    <p:sldId id="400" r:id="rId24"/>
    <p:sldId id="402" r:id="rId25"/>
    <p:sldId id="403" r:id="rId26"/>
    <p:sldId id="421" r:id="rId27"/>
    <p:sldId id="405" r:id="rId28"/>
  </p:sldIdLst>
  <p:sldSz cx="11880850" cy="6858000"/>
  <p:notesSz cx="6858000" cy="9144000"/>
  <p:custDataLst>
    <p:tags r:id="rId30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74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0000FF"/>
    <a:srgbClr val="8A580A"/>
    <a:srgbClr val="FFFF00"/>
    <a:srgbClr val="99650B"/>
    <a:srgbClr val="E5650E"/>
    <a:srgbClr val="F26B00"/>
    <a:srgbClr val="EBBE0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4" autoAdjust="0"/>
    <p:restoredTop sz="94660"/>
  </p:normalViewPr>
  <p:slideViewPr>
    <p:cSldViewPr snapToGrid="0">
      <p:cViewPr varScale="1">
        <p:scale>
          <a:sx n="87" d="100"/>
          <a:sy n="87" d="100"/>
        </p:scale>
        <p:origin x="-102" y="-78"/>
      </p:cViewPr>
      <p:guideLst>
        <p:guide orient="horz" pos="2160"/>
        <p:guide pos="37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F7B0EF9-062F-4F22-ABB2-BBF1B5E3ED98}" type="datetimeFigureOut">
              <a:rPr lang="zh-CN" altLang="en-US"/>
              <a:pPr>
                <a:defRPr/>
              </a:pPr>
              <a:t>2019/1/23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757238" y="1143000"/>
            <a:ext cx="53435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02A9555-007A-44BA-88EB-45F49E1CDB3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11907197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23553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32771" name="文本占位符 23554"/>
          <p:cNvSpPr>
            <a:spLocks noGrp="1" noChangeArrowheads="1"/>
          </p:cNvSpPr>
          <p:nvPr>
            <p:ph type="body" idx="4294967295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2772" name="灯片编号占位符 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E7E7202-B2CD-4356-A437-EFA6B712A247}" type="slidenum">
              <a:rPr lang="zh-CN" altLang="en-US" smtClean="0">
                <a:latin typeface="Calibri" pitchFamily="34" charset="0"/>
              </a:rPr>
              <a:pPr/>
              <a:t>11</a:t>
            </a:fld>
            <a:endParaRPr lang="en-US" altLang="zh-CN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0752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484188" y="754063"/>
            <a:ext cx="5705475" cy="3294062"/>
          </a:xfrm>
          <a:ln>
            <a:miter lim="800000"/>
          </a:ln>
        </p:spPr>
      </p:sp>
      <p:sp>
        <p:nvSpPr>
          <p:cNvPr id="44035" name="文本占位符 107522"/>
          <p:cNvSpPr>
            <a:spLocks noGrp="1" noChangeArrowheads="1"/>
          </p:cNvSpPr>
          <p:nvPr>
            <p:ph type="body" idx="4294967295"/>
          </p:nvPr>
        </p:nvSpPr>
        <p:spPr>
          <a:xfrm>
            <a:off x="538163" y="4387850"/>
            <a:ext cx="5780087" cy="3952875"/>
          </a:xfrm>
        </p:spPr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44036" name="灯片编号占位符 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6B5850C-B8FE-41C3-8BFE-4C5D649692F1}" type="slidenum">
              <a:rPr lang="zh-CN" altLang="en-US" smtClean="0"/>
              <a:pPr/>
              <a:t>12</a:t>
            </a:fld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4006458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840791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219184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306732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891064" y="609600"/>
            <a:ext cx="10098723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816809" y="1825626"/>
            <a:ext cx="5049361" cy="2098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014680" y="1825626"/>
            <a:ext cx="5049361" cy="2098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816809" y="4076701"/>
            <a:ext cx="5049361" cy="21002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014680" y="4076701"/>
            <a:ext cx="5049361" cy="21002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91064" y="6248400"/>
            <a:ext cx="2475177" cy="45720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itchFamily="34" charset="0"/>
              <a:buNone/>
              <a:defRPr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59291" y="6248400"/>
            <a:ext cx="3762269" cy="45720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buFont typeface="Arial" pitchFamily="34" charset="0"/>
              <a:buNone/>
              <a:defRPr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514609" y="6248400"/>
            <a:ext cx="2475177" cy="45720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54146850-65C2-443B-9745-6770F1EBA7B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4043" y="274638"/>
            <a:ext cx="1069276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4043" y="1600201"/>
            <a:ext cx="10692765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594043" y="6245225"/>
            <a:ext cx="2772198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4059291" y="6245225"/>
            <a:ext cx="3762269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8514609" y="6245225"/>
            <a:ext cx="2772198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B73CC4-4F59-4F2F-B9B5-ACE22DB9A6E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16809" y="1315455"/>
            <a:ext cx="10247233" cy="478870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</p:nvPr>
        </p:nvSpPr>
        <p:spPr>
          <a:xfrm>
            <a:off x="816809" y="6356351"/>
            <a:ext cx="26731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35CA71-816D-443C-88B5-C88CF4AD957D}" type="datetimeFigureOut">
              <a:rPr lang="zh-CN" altLang="en-US"/>
              <a:pPr>
                <a:defRPr/>
              </a:pPr>
              <a:t>2019/1/23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</p:nvPr>
        </p:nvSpPr>
        <p:spPr>
          <a:xfrm>
            <a:off x="3935532" y="6356351"/>
            <a:ext cx="400978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</p:nvPr>
        </p:nvSpPr>
        <p:spPr>
          <a:xfrm>
            <a:off x="8390850" y="6356351"/>
            <a:ext cx="26731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94A5F6-1166-4896-AF2B-40DD3E88497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9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4187" r:id="rId1"/>
    <p:sldLayoutId id="2147484195" r:id="rId2"/>
    <p:sldLayoutId id="2147484196" r:id="rId3"/>
    <p:sldLayoutId id="2147484197" r:id="rId4"/>
    <p:sldLayoutId id="2147484198" r:id="rId5"/>
    <p:sldLayoutId id="2147484199" r:id="rId6"/>
    <p:sldLayoutId id="2147484200" r:id="rId7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1043492"/>
            <a:ext cx="11048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黑体" pitchFamily="49" charset="-122"/>
                <a:ea typeface="黑体" pitchFamily="49" charset="-122"/>
              </a:rPr>
              <a:t>第一单元  殖民地人民的反抗与资本主义制度的扩展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08037" y="2538805"/>
            <a:ext cx="79714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4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4400" b="1" smtClean="0">
                <a:latin typeface="楷体" panose="02010609060101010101" pitchFamily="49" charset="-122"/>
                <a:ea typeface="楷体" panose="02010609060101010101" pitchFamily="49" charset="-122"/>
              </a:rPr>
              <a:t>课 美国内战</a:t>
            </a:r>
            <a:endParaRPr lang="zh-CN" altLang="en-US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标题 67586"/>
          <p:cNvSpPr>
            <a:spLocks noGrp="1" noChangeArrowheads="1"/>
          </p:cNvSpPr>
          <p:nvPr>
            <p:ph type="title" sz="quarter"/>
          </p:nvPr>
        </p:nvSpPr>
        <p:spPr>
          <a:xfrm>
            <a:off x="0" y="217843"/>
            <a:ext cx="5703221" cy="719138"/>
          </a:xfrm>
          <a:solidFill>
            <a:srgbClr val="CCFFFF"/>
          </a:solidFill>
        </p:spPr>
        <p:txBody>
          <a:bodyPr/>
          <a:lstStyle/>
          <a:p>
            <a:pPr eaLnBrk="1" hangingPunct="1"/>
            <a:r>
              <a:rPr lang="zh-CN" altLang="en-US" sz="3600" b="1" dirty="0" smtClean="0">
                <a:ea typeface="黑体" pitchFamily="49" charset="-122"/>
              </a:rPr>
              <a:t>一、南北矛盾的加剧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6668" y="1043492"/>
            <a:ext cx="47979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、美国领土的扩张：</a:t>
            </a:r>
            <a:endParaRPr lang="zh-CN" altLang="en-US" sz="28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1721224"/>
            <a:ext cx="1154736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美国独立后，经济迅速发展，领土不断扩张。</a:t>
            </a:r>
            <a:endParaRPr lang="en-US" altLang="zh-CN" dirty="0" smtClean="0"/>
          </a:p>
          <a:p>
            <a:r>
              <a:rPr lang="zh-CN" altLang="en-US" dirty="0" smtClean="0"/>
              <a:t>西进运动</a:t>
            </a:r>
            <a:r>
              <a:rPr lang="en-US" altLang="zh-CN" dirty="0" smtClean="0"/>
              <a:t>(Westward Movement)</a:t>
            </a:r>
            <a:r>
              <a:rPr lang="zh-CN" altLang="en-US" dirty="0" smtClean="0"/>
              <a:t>是指美国东部居民向西部地区迁移的运动， 始于</a:t>
            </a:r>
            <a:r>
              <a:rPr lang="en-US" altLang="zh-CN" dirty="0" smtClean="0"/>
              <a:t>18</a:t>
            </a:r>
            <a:r>
              <a:rPr lang="zh-CN" altLang="en-US" dirty="0" smtClean="0"/>
              <a:t>世纪末，终于</a:t>
            </a:r>
            <a:r>
              <a:rPr lang="en-US" altLang="zh-CN" dirty="0" smtClean="0"/>
              <a:t>19</a:t>
            </a:r>
            <a:r>
              <a:rPr lang="zh-CN" altLang="en-US" dirty="0" smtClean="0"/>
              <a:t>世纪末</a:t>
            </a:r>
            <a:r>
              <a:rPr lang="en-US" altLang="zh-CN" dirty="0" smtClean="0"/>
              <a:t>20</a:t>
            </a:r>
            <a:r>
              <a:rPr lang="zh-CN" altLang="en-US" dirty="0" smtClean="0"/>
              <a:t>世纪初。但是，随着西进运动的进行，大批印第安人遭到屠杀，幸存者被强行赶到更为荒凉的</a:t>
            </a:r>
            <a:r>
              <a:rPr lang="en-US" altLang="zh-CN" dirty="0" smtClean="0"/>
              <a:t>"</a:t>
            </a:r>
            <a:r>
              <a:rPr lang="zh-CN" altLang="en-US" dirty="0" smtClean="0"/>
              <a:t>保留地</a:t>
            </a:r>
            <a:r>
              <a:rPr lang="en-US" altLang="zh-CN" dirty="0" smtClean="0"/>
              <a:t>"</a:t>
            </a:r>
            <a:r>
              <a:rPr lang="zh-CN" altLang="en-US" dirty="0" smtClean="0"/>
              <a:t>。印第安人被迫迁徙之路也被称为印第安人的</a:t>
            </a:r>
            <a:r>
              <a:rPr lang="en-US" altLang="zh-CN" dirty="0" smtClean="0"/>
              <a:t>"</a:t>
            </a:r>
            <a:r>
              <a:rPr lang="zh-CN" altLang="en-US" dirty="0" smtClean="0"/>
              <a:t>血泪之路</a:t>
            </a:r>
            <a:r>
              <a:rPr lang="en-US" altLang="zh-CN" dirty="0" smtClean="0"/>
              <a:t>"</a:t>
            </a:r>
            <a:r>
              <a:rPr lang="zh-CN" altLang="en-US" dirty="0" smtClean="0"/>
              <a:t>。处于萌芽状态的美洲文明被毁灭，印第安人作为人类几大人种之一，整体上被基本灭绝。</a:t>
            </a:r>
          </a:p>
          <a:p>
            <a:r>
              <a:rPr lang="zh-CN" altLang="en-US" dirty="0" smtClean="0"/>
              <a:t>美国独立后掀起了长达一个世纪的西进运动，西进过程中，大批移民出于不同的原因迁往西部，客观上缓和了资产阶级内部矛盾，扩大了国内市场，破坏了自由州与蓄奴州的平衡，为南北战争的胜利打下基础。</a:t>
            </a:r>
          </a:p>
          <a:p>
            <a:r>
              <a:rPr lang="zh-CN" altLang="en-US" dirty="0" smtClean="0"/>
              <a:t>西进运动是美国拓宽疆土，吞并土地的一种侵略行为，它开发了如今的美国西部地区，消灭了众多印第安文明，当时西部的土地都是印第安部落的。有一帮先驱者向西部探索，并和印第安部落建立了良好的关系，一直行进到太平洋，就是现在墨西哥一带。后来大量人包括政府和军队涌入西部，通过劫掠、诱导、欺骗、屠杀印第安人，并开发西部地区。</a:t>
            </a:r>
          </a:p>
          <a:p>
            <a:endParaRPr lang="zh-CN" altLang="en-US" dirty="0"/>
          </a:p>
        </p:txBody>
      </p:sp>
      <p:pic>
        <p:nvPicPr>
          <p:cNvPr id="23554" name="Picture 2" descr="https://p1.ssl.qhmsg.com/dr/220__/t0126918724f7a335a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1753" y="3732903"/>
            <a:ext cx="3675397" cy="2439129"/>
          </a:xfrm>
          <a:prstGeom prst="rect">
            <a:avLst/>
          </a:prstGeom>
          <a:noFill/>
        </p:spPr>
      </p:pic>
      <p:pic>
        <p:nvPicPr>
          <p:cNvPr id="23556" name="Picture 4" descr="https://p1.ssl.qhmsg.com/dr/220__/t01dc997e4f6d8987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68393" y="3969573"/>
            <a:ext cx="3891811" cy="2211256"/>
          </a:xfrm>
          <a:prstGeom prst="rect">
            <a:avLst/>
          </a:prstGeom>
          <a:noFill/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82896" y="1361962"/>
            <a:ext cx="4903844" cy="3732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bldLvl="0" animBg="1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68609" descr="美国领土扩张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4143" y="-17463"/>
            <a:ext cx="1019773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矩形标注 68610"/>
          <p:cNvSpPr>
            <a:spLocks noChangeArrowheads="1"/>
          </p:cNvSpPr>
          <p:nvPr/>
        </p:nvSpPr>
        <p:spPr bwMode="auto">
          <a:xfrm>
            <a:off x="198014" y="4800601"/>
            <a:ext cx="3168227" cy="511175"/>
          </a:xfrm>
          <a:prstGeom prst="wedgeRectCallout">
            <a:avLst>
              <a:gd name="adj1" fmla="val 23440"/>
              <a:gd name="adj2" fmla="val 109005"/>
            </a:avLst>
          </a:prstGeom>
          <a:solidFill>
            <a:srgbClr val="FF00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buFont typeface="Arial" pitchFamily="34" charset="0"/>
              <a:buNone/>
            </a:pPr>
            <a:r>
              <a:rPr lang="zh-CN" altLang="en-US" sz="2000" b="1">
                <a:solidFill>
                  <a:schemeClr val="bg1"/>
                </a:solidFill>
              </a:rPr>
              <a:t>1867年从俄国购得</a:t>
            </a:r>
          </a:p>
        </p:txBody>
      </p:sp>
      <p:sp>
        <p:nvSpPr>
          <p:cNvPr id="7172" name="矩形标注 68611"/>
          <p:cNvSpPr>
            <a:spLocks noChangeArrowheads="1"/>
          </p:cNvSpPr>
          <p:nvPr/>
        </p:nvSpPr>
        <p:spPr bwMode="auto">
          <a:xfrm>
            <a:off x="6175568" y="4581526"/>
            <a:ext cx="2058522" cy="360363"/>
          </a:xfrm>
          <a:prstGeom prst="wedgeRectCallout">
            <a:avLst>
              <a:gd name="adj1" fmla="val -43787"/>
              <a:gd name="adj2" fmla="val 176870"/>
            </a:avLst>
          </a:prstGeom>
          <a:solidFill>
            <a:srgbClr val="FF00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buFont typeface="Arial" pitchFamily="34" charset="0"/>
              <a:buNone/>
            </a:pPr>
            <a:r>
              <a:rPr lang="zh-CN" altLang="en-US" sz="2000" b="1">
                <a:solidFill>
                  <a:schemeClr val="bg1"/>
                </a:solidFill>
              </a:rPr>
              <a:t>1898年吞并</a:t>
            </a:r>
          </a:p>
        </p:txBody>
      </p:sp>
      <p:grpSp>
        <p:nvGrpSpPr>
          <p:cNvPr id="2" name="组合 68612"/>
          <p:cNvGrpSpPr>
            <a:grpSpLocks/>
          </p:cNvGrpSpPr>
          <p:nvPr/>
        </p:nvGrpSpPr>
        <p:grpSpPr bwMode="auto">
          <a:xfrm>
            <a:off x="6243635" y="260350"/>
            <a:ext cx="4748215" cy="3676650"/>
            <a:chOff x="2913" y="164"/>
            <a:chExt cx="2302" cy="2316"/>
          </a:xfrm>
        </p:grpSpPr>
        <p:sp>
          <p:nvSpPr>
            <p:cNvPr id="7196" name="任意多边形 68613"/>
            <p:cNvSpPr>
              <a:spLocks noChangeArrowheads="1"/>
            </p:cNvSpPr>
            <p:nvPr/>
          </p:nvSpPr>
          <p:spPr bwMode="auto">
            <a:xfrm>
              <a:off x="2913" y="354"/>
              <a:ext cx="2216" cy="2126"/>
            </a:xfrm>
            <a:custGeom>
              <a:avLst/>
              <a:gdLst>
                <a:gd name="T0" fmla="*/ 132 w 2216"/>
                <a:gd name="T1" fmla="*/ 167 h 2126"/>
                <a:gd name="T2" fmla="*/ 324 w 2216"/>
                <a:gd name="T3" fmla="*/ 222 h 2126"/>
                <a:gd name="T4" fmla="*/ 424 w 2216"/>
                <a:gd name="T5" fmla="*/ 249 h 2126"/>
                <a:gd name="T6" fmla="*/ 296 w 2216"/>
                <a:gd name="T7" fmla="*/ 313 h 2126"/>
                <a:gd name="T8" fmla="*/ 296 w 2216"/>
                <a:gd name="T9" fmla="*/ 377 h 2126"/>
                <a:gd name="T10" fmla="*/ 534 w 2216"/>
                <a:gd name="T11" fmla="*/ 304 h 2126"/>
                <a:gd name="T12" fmla="*/ 634 w 2216"/>
                <a:gd name="T13" fmla="*/ 368 h 2126"/>
                <a:gd name="T14" fmla="*/ 817 w 2216"/>
                <a:gd name="T15" fmla="*/ 341 h 2126"/>
                <a:gd name="T16" fmla="*/ 845 w 2216"/>
                <a:gd name="T17" fmla="*/ 387 h 2126"/>
                <a:gd name="T18" fmla="*/ 735 w 2216"/>
                <a:gd name="T19" fmla="*/ 432 h 2126"/>
                <a:gd name="T20" fmla="*/ 634 w 2216"/>
                <a:gd name="T21" fmla="*/ 569 h 2126"/>
                <a:gd name="T22" fmla="*/ 634 w 2216"/>
                <a:gd name="T23" fmla="*/ 697 h 2126"/>
                <a:gd name="T24" fmla="*/ 772 w 2216"/>
                <a:gd name="T25" fmla="*/ 789 h 2126"/>
                <a:gd name="T26" fmla="*/ 808 w 2216"/>
                <a:gd name="T27" fmla="*/ 524 h 2126"/>
                <a:gd name="T28" fmla="*/ 890 w 2216"/>
                <a:gd name="T29" fmla="*/ 460 h 2126"/>
                <a:gd name="T30" fmla="*/ 954 w 2216"/>
                <a:gd name="T31" fmla="*/ 652 h 2126"/>
                <a:gd name="T32" fmla="*/ 1055 w 2216"/>
                <a:gd name="T33" fmla="*/ 688 h 2126"/>
                <a:gd name="T34" fmla="*/ 1018 w 2216"/>
                <a:gd name="T35" fmla="*/ 844 h 2126"/>
                <a:gd name="T36" fmla="*/ 1366 w 2216"/>
                <a:gd name="T37" fmla="*/ 697 h 2126"/>
                <a:gd name="T38" fmla="*/ 1540 w 2216"/>
                <a:gd name="T39" fmla="*/ 560 h 2126"/>
                <a:gd name="T40" fmla="*/ 1576 w 2216"/>
                <a:gd name="T41" fmla="*/ 441 h 2126"/>
                <a:gd name="T42" fmla="*/ 1878 w 2216"/>
                <a:gd name="T43" fmla="*/ 304 h 2126"/>
                <a:gd name="T44" fmla="*/ 1969 w 2216"/>
                <a:gd name="T45" fmla="*/ 21 h 2126"/>
                <a:gd name="T46" fmla="*/ 2125 w 2216"/>
                <a:gd name="T47" fmla="*/ 158 h 2126"/>
                <a:gd name="T48" fmla="*/ 2097 w 2216"/>
                <a:gd name="T49" fmla="*/ 332 h 2126"/>
                <a:gd name="T50" fmla="*/ 2033 w 2216"/>
                <a:gd name="T51" fmla="*/ 615 h 2126"/>
                <a:gd name="T52" fmla="*/ 2052 w 2216"/>
                <a:gd name="T53" fmla="*/ 661 h 2126"/>
                <a:gd name="T54" fmla="*/ 1951 w 2216"/>
                <a:gd name="T55" fmla="*/ 707 h 2126"/>
                <a:gd name="T56" fmla="*/ 1850 w 2216"/>
                <a:gd name="T57" fmla="*/ 780 h 2126"/>
                <a:gd name="T58" fmla="*/ 1924 w 2216"/>
                <a:gd name="T59" fmla="*/ 771 h 2126"/>
                <a:gd name="T60" fmla="*/ 1759 w 2216"/>
                <a:gd name="T61" fmla="*/ 1008 h 2126"/>
                <a:gd name="T62" fmla="*/ 1722 w 2216"/>
                <a:gd name="T63" fmla="*/ 1191 h 2126"/>
                <a:gd name="T64" fmla="*/ 1677 w 2216"/>
                <a:gd name="T65" fmla="*/ 1109 h 2126"/>
                <a:gd name="T66" fmla="*/ 1686 w 2216"/>
                <a:gd name="T67" fmla="*/ 1200 h 2126"/>
                <a:gd name="T68" fmla="*/ 1722 w 2216"/>
                <a:gd name="T69" fmla="*/ 1356 h 2126"/>
                <a:gd name="T70" fmla="*/ 1732 w 2216"/>
                <a:gd name="T71" fmla="*/ 1475 h 2126"/>
                <a:gd name="T72" fmla="*/ 1549 w 2216"/>
                <a:gd name="T73" fmla="*/ 1676 h 2126"/>
                <a:gd name="T74" fmla="*/ 1000 w 2216"/>
                <a:gd name="T75" fmla="*/ 2051 h 2126"/>
                <a:gd name="T76" fmla="*/ 442 w 2216"/>
                <a:gd name="T77" fmla="*/ 1950 h 2126"/>
                <a:gd name="T78" fmla="*/ 424 w 2216"/>
                <a:gd name="T79" fmla="*/ 1776 h 2126"/>
                <a:gd name="T80" fmla="*/ 506 w 2216"/>
                <a:gd name="T81" fmla="*/ 1648 h 2126"/>
                <a:gd name="T82" fmla="*/ 570 w 2216"/>
                <a:gd name="T83" fmla="*/ 1447 h 2126"/>
                <a:gd name="T84" fmla="*/ 433 w 2216"/>
                <a:gd name="T85" fmla="*/ 1209 h 2126"/>
                <a:gd name="T86" fmla="*/ 369 w 2216"/>
                <a:gd name="T87" fmla="*/ 1063 h 2126"/>
                <a:gd name="T88" fmla="*/ 424 w 2216"/>
                <a:gd name="T89" fmla="*/ 844 h 2126"/>
                <a:gd name="T90" fmla="*/ 296 w 2216"/>
                <a:gd name="T91" fmla="*/ 652 h 2126"/>
                <a:gd name="T92" fmla="*/ 141 w 2216"/>
                <a:gd name="T93" fmla="*/ 414 h 2126"/>
                <a:gd name="T94" fmla="*/ 95 w 2216"/>
                <a:gd name="T95" fmla="*/ 304 h 212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16"/>
                <a:gd name="T145" fmla="*/ 0 h 2126"/>
                <a:gd name="T146" fmla="*/ 2216 w 2216"/>
                <a:gd name="T147" fmla="*/ 2126 h 212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16" h="2126">
                  <a:moveTo>
                    <a:pt x="40" y="94"/>
                  </a:moveTo>
                  <a:cubicBezTo>
                    <a:pt x="124" y="121"/>
                    <a:pt x="0" y="72"/>
                    <a:pt x="77" y="149"/>
                  </a:cubicBezTo>
                  <a:cubicBezTo>
                    <a:pt x="91" y="163"/>
                    <a:pt x="132" y="167"/>
                    <a:pt x="132" y="167"/>
                  </a:cubicBezTo>
                  <a:cubicBezTo>
                    <a:pt x="155" y="162"/>
                    <a:pt x="191" y="149"/>
                    <a:pt x="214" y="167"/>
                  </a:cubicBezTo>
                  <a:cubicBezTo>
                    <a:pt x="222" y="173"/>
                    <a:pt x="216" y="188"/>
                    <a:pt x="223" y="195"/>
                  </a:cubicBezTo>
                  <a:cubicBezTo>
                    <a:pt x="242" y="215"/>
                    <a:pt x="297" y="213"/>
                    <a:pt x="324" y="222"/>
                  </a:cubicBezTo>
                  <a:cubicBezTo>
                    <a:pt x="333" y="216"/>
                    <a:pt x="340" y="204"/>
                    <a:pt x="351" y="204"/>
                  </a:cubicBezTo>
                  <a:cubicBezTo>
                    <a:pt x="370" y="204"/>
                    <a:pt x="406" y="222"/>
                    <a:pt x="406" y="222"/>
                  </a:cubicBezTo>
                  <a:cubicBezTo>
                    <a:pt x="412" y="231"/>
                    <a:pt x="427" y="238"/>
                    <a:pt x="424" y="249"/>
                  </a:cubicBezTo>
                  <a:cubicBezTo>
                    <a:pt x="422" y="258"/>
                    <a:pt x="405" y="254"/>
                    <a:pt x="397" y="259"/>
                  </a:cubicBezTo>
                  <a:cubicBezTo>
                    <a:pt x="390" y="264"/>
                    <a:pt x="386" y="273"/>
                    <a:pt x="378" y="277"/>
                  </a:cubicBezTo>
                  <a:cubicBezTo>
                    <a:pt x="354" y="291"/>
                    <a:pt x="323" y="304"/>
                    <a:pt x="296" y="313"/>
                  </a:cubicBezTo>
                  <a:cubicBezTo>
                    <a:pt x="293" y="322"/>
                    <a:pt x="291" y="332"/>
                    <a:pt x="287" y="341"/>
                  </a:cubicBezTo>
                  <a:cubicBezTo>
                    <a:pt x="282" y="351"/>
                    <a:pt x="266" y="358"/>
                    <a:pt x="269" y="368"/>
                  </a:cubicBezTo>
                  <a:cubicBezTo>
                    <a:pt x="271" y="377"/>
                    <a:pt x="287" y="374"/>
                    <a:pt x="296" y="377"/>
                  </a:cubicBezTo>
                  <a:cubicBezTo>
                    <a:pt x="362" y="356"/>
                    <a:pt x="341" y="343"/>
                    <a:pt x="369" y="387"/>
                  </a:cubicBezTo>
                  <a:cubicBezTo>
                    <a:pt x="399" y="376"/>
                    <a:pt x="422" y="360"/>
                    <a:pt x="452" y="350"/>
                  </a:cubicBezTo>
                  <a:cubicBezTo>
                    <a:pt x="476" y="314"/>
                    <a:pt x="492" y="314"/>
                    <a:pt x="534" y="304"/>
                  </a:cubicBezTo>
                  <a:cubicBezTo>
                    <a:pt x="536" y="303"/>
                    <a:pt x="581" y="269"/>
                    <a:pt x="589" y="277"/>
                  </a:cubicBezTo>
                  <a:cubicBezTo>
                    <a:pt x="601" y="289"/>
                    <a:pt x="564" y="320"/>
                    <a:pt x="561" y="323"/>
                  </a:cubicBezTo>
                  <a:cubicBezTo>
                    <a:pt x="602" y="336"/>
                    <a:pt x="593" y="354"/>
                    <a:pt x="634" y="368"/>
                  </a:cubicBezTo>
                  <a:cubicBezTo>
                    <a:pt x="729" y="356"/>
                    <a:pt x="683" y="367"/>
                    <a:pt x="762" y="341"/>
                  </a:cubicBezTo>
                  <a:cubicBezTo>
                    <a:pt x="771" y="338"/>
                    <a:pt x="790" y="332"/>
                    <a:pt x="790" y="332"/>
                  </a:cubicBezTo>
                  <a:cubicBezTo>
                    <a:pt x="825" y="295"/>
                    <a:pt x="793" y="317"/>
                    <a:pt x="817" y="341"/>
                  </a:cubicBezTo>
                  <a:cubicBezTo>
                    <a:pt x="824" y="348"/>
                    <a:pt x="836" y="347"/>
                    <a:pt x="845" y="350"/>
                  </a:cubicBezTo>
                  <a:cubicBezTo>
                    <a:pt x="854" y="356"/>
                    <a:pt x="872" y="357"/>
                    <a:pt x="872" y="368"/>
                  </a:cubicBezTo>
                  <a:cubicBezTo>
                    <a:pt x="872" y="379"/>
                    <a:pt x="855" y="382"/>
                    <a:pt x="845" y="387"/>
                  </a:cubicBezTo>
                  <a:cubicBezTo>
                    <a:pt x="827" y="395"/>
                    <a:pt x="808" y="399"/>
                    <a:pt x="790" y="405"/>
                  </a:cubicBezTo>
                  <a:cubicBezTo>
                    <a:pt x="781" y="408"/>
                    <a:pt x="762" y="414"/>
                    <a:pt x="762" y="414"/>
                  </a:cubicBezTo>
                  <a:cubicBezTo>
                    <a:pt x="753" y="420"/>
                    <a:pt x="745" y="428"/>
                    <a:pt x="735" y="432"/>
                  </a:cubicBezTo>
                  <a:cubicBezTo>
                    <a:pt x="717" y="440"/>
                    <a:pt x="680" y="451"/>
                    <a:pt x="680" y="451"/>
                  </a:cubicBezTo>
                  <a:cubicBezTo>
                    <a:pt x="655" y="476"/>
                    <a:pt x="649" y="500"/>
                    <a:pt x="625" y="524"/>
                  </a:cubicBezTo>
                  <a:cubicBezTo>
                    <a:pt x="604" y="588"/>
                    <a:pt x="589" y="586"/>
                    <a:pt x="634" y="569"/>
                  </a:cubicBezTo>
                  <a:cubicBezTo>
                    <a:pt x="640" y="563"/>
                    <a:pt x="650" y="543"/>
                    <a:pt x="653" y="551"/>
                  </a:cubicBezTo>
                  <a:cubicBezTo>
                    <a:pt x="658" y="566"/>
                    <a:pt x="646" y="582"/>
                    <a:pt x="644" y="597"/>
                  </a:cubicBezTo>
                  <a:cubicBezTo>
                    <a:pt x="640" y="630"/>
                    <a:pt x="637" y="664"/>
                    <a:pt x="634" y="697"/>
                  </a:cubicBezTo>
                  <a:cubicBezTo>
                    <a:pt x="638" y="757"/>
                    <a:pt x="611" y="857"/>
                    <a:pt x="680" y="880"/>
                  </a:cubicBezTo>
                  <a:cubicBezTo>
                    <a:pt x="701" y="877"/>
                    <a:pt x="727" y="884"/>
                    <a:pt x="744" y="871"/>
                  </a:cubicBezTo>
                  <a:cubicBezTo>
                    <a:pt x="767" y="853"/>
                    <a:pt x="762" y="816"/>
                    <a:pt x="772" y="789"/>
                  </a:cubicBezTo>
                  <a:cubicBezTo>
                    <a:pt x="748" y="719"/>
                    <a:pt x="757" y="753"/>
                    <a:pt x="744" y="688"/>
                  </a:cubicBezTo>
                  <a:cubicBezTo>
                    <a:pt x="750" y="625"/>
                    <a:pt x="744" y="567"/>
                    <a:pt x="781" y="515"/>
                  </a:cubicBezTo>
                  <a:cubicBezTo>
                    <a:pt x="790" y="518"/>
                    <a:pt x="801" y="531"/>
                    <a:pt x="808" y="524"/>
                  </a:cubicBezTo>
                  <a:cubicBezTo>
                    <a:pt x="813" y="519"/>
                    <a:pt x="832" y="447"/>
                    <a:pt x="836" y="432"/>
                  </a:cubicBezTo>
                  <a:cubicBezTo>
                    <a:pt x="848" y="435"/>
                    <a:pt x="861" y="435"/>
                    <a:pt x="872" y="441"/>
                  </a:cubicBezTo>
                  <a:cubicBezTo>
                    <a:pt x="880" y="445"/>
                    <a:pt x="882" y="456"/>
                    <a:pt x="890" y="460"/>
                  </a:cubicBezTo>
                  <a:cubicBezTo>
                    <a:pt x="907" y="469"/>
                    <a:pt x="945" y="478"/>
                    <a:pt x="945" y="478"/>
                  </a:cubicBezTo>
                  <a:cubicBezTo>
                    <a:pt x="968" y="545"/>
                    <a:pt x="959" y="514"/>
                    <a:pt x="973" y="569"/>
                  </a:cubicBezTo>
                  <a:cubicBezTo>
                    <a:pt x="956" y="621"/>
                    <a:pt x="940" y="593"/>
                    <a:pt x="954" y="652"/>
                  </a:cubicBezTo>
                  <a:cubicBezTo>
                    <a:pt x="963" y="649"/>
                    <a:pt x="976" y="651"/>
                    <a:pt x="982" y="643"/>
                  </a:cubicBezTo>
                  <a:cubicBezTo>
                    <a:pt x="1014" y="604"/>
                    <a:pt x="964" y="597"/>
                    <a:pt x="1018" y="615"/>
                  </a:cubicBezTo>
                  <a:cubicBezTo>
                    <a:pt x="1051" y="646"/>
                    <a:pt x="1034" y="625"/>
                    <a:pt x="1055" y="688"/>
                  </a:cubicBezTo>
                  <a:cubicBezTo>
                    <a:pt x="1058" y="697"/>
                    <a:pt x="1061" y="707"/>
                    <a:pt x="1064" y="716"/>
                  </a:cubicBezTo>
                  <a:cubicBezTo>
                    <a:pt x="1067" y="725"/>
                    <a:pt x="1073" y="743"/>
                    <a:pt x="1073" y="743"/>
                  </a:cubicBezTo>
                  <a:cubicBezTo>
                    <a:pt x="1057" y="791"/>
                    <a:pt x="1053" y="809"/>
                    <a:pt x="1018" y="844"/>
                  </a:cubicBezTo>
                  <a:cubicBezTo>
                    <a:pt x="1063" y="886"/>
                    <a:pt x="1088" y="869"/>
                    <a:pt x="1156" y="862"/>
                  </a:cubicBezTo>
                  <a:cubicBezTo>
                    <a:pt x="1187" y="841"/>
                    <a:pt x="1221" y="810"/>
                    <a:pt x="1256" y="798"/>
                  </a:cubicBezTo>
                  <a:cubicBezTo>
                    <a:pt x="1292" y="762"/>
                    <a:pt x="1331" y="734"/>
                    <a:pt x="1366" y="697"/>
                  </a:cubicBezTo>
                  <a:cubicBezTo>
                    <a:pt x="1360" y="679"/>
                    <a:pt x="1335" y="657"/>
                    <a:pt x="1348" y="643"/>
                  </a:cubicBezTo>
                  <a:cubicBezTo>
                    <a:pt x="1382" y="607"/>
                    <a:pt x="1414" y="612"/>
                    <a:pt x="1466" y="606"/>
                  </a:cubicBezTo>
                  <a:cubicBezTo>
                    <a:pt x="1498" y="596"/>
                    <a:pt x="1517" y="583"/>
                    <a:pt x="1540" y="560"/>
                  </a:cubicBezTo>
                  <a:cubicBezTo>
                    <a:pt x="1543" y="551"/>
                    <a:pt x="1547" y="542"/>
                    <a:pt x="1549" y="533"/>
                  </a:cubicBezTo>
                  <a:cubicBezTo>
                    <a:pt x="1553" y="509"/>
                    <a:pt x="1551" y="484"/>
                    <a:pt x="1558" y="460"/>
                  </a:cubicBezTo>
                  <a:cubicBezTo>
                    <a:pt x="1560" y="452"/>
                    <a:pt x="1571" y="448"/>
                    <a:pt x="1576" y="441"/>
                  </a:cubicBezTo>
                  <a:cubicBezTo>
                    <a:pt x="1599" y="411"/>
                    <a:pt x="1603" y="399"/>
                    <a:pt x="1640" y="387"/>
                  </a:cubicBezTo>
                  <a:cubicBezTo>
                    <a:pt x="1677" y="348"/>
                    <a:pt x="1720" y="353"/>
                    <a:pt x="1768" y="341"/>
                  </a:cubicBezTo>
                  <a:cubicBezTo>
                    <a:pt x="1805" y="332"/>
                    <a:pt x="1842" y="316"/>
                    <a:pt x="1878" y="304"/>
                  </a:cubicBezTo>
                  <a:cubicBezTo>
                    <a:pt x="1919" y="242"/>
                    <a:pt x="1898" y="264"/>
                    <a:pt x="1933" y="231"/>
                  </a:cubicBezTo>
                  <a:cubicBezTo>
                    <a:pt x="1970" y="83"/>
                    <a:pt x="1935" y="241"/>
                    <a:pt x="1960" y="48"/>
                  </a:cubicBezTo>
                  <a:cubicBezTo>
                    <a:pt x="1961" y="39"/>
                    <a:pt x="1960" y="25"/>
                    <a:pt x="1969" y="21"/>
                  </a:cubicBezTo>
                  <a:cubicBezTo>
                    <a:pt x="1988" y="11"/>
                    <a:pt x="2012" y="15"/>
                    <a:pt x="2033" y="12"/>
                  </a:cubicBezTo>
                  <a:cubicBezTo>
                    <a:pt x="2042" y="9"/>
                    <a:pt x="2052" y="0"/>
                    <a:pt x="2061" y="3"/>
                  </a:cubicBezTo>
                  <a:cubicBezTo>
                    <a:pt x="2098" y="15"/>
                    <a:pt x="2115" y="128"/>
                    <a:pt x="2125" y="158"/>
                  </a:cubicBezTo>
                  <a:cubicBezTo>
                    <a:pt x="2128" y="167"/>
                    <a:pt x="2143" y="164"/>
                    <a:pt x="2152" y="167"/>
                  </a:cubicBezTo>
                  <a:cubicBezTo>
                    <a:pt x="2177" y="207"/>
                    <a:pt x="2190" y="192"/>
                    <a:pt x="2216" y="231"/>
                  </a:cubicBezTo>
                  <a:cubicBezTo>
                    <a:pt x="2186" y="277"/>
                    <a:pt x="2135" y="294"/>
                    <a:pt x="2097" y="332"/>
                  </a:cubicBezTo>
                  <a:cubicBezTo>
                    <a:pt x="2083" y="374"/>
                    <a:pt x="2066" y="364"/>
                    <a:pt x="2042" y="396"/>
                  </a:cubicBezTo>
                  <a:cubicBezTo>
                    <a:pt x="2008" y="442"/>
                    <a:pt x="2001" y="462"/>
                    <a:pt x="1988" y="515"/>
                  </a:cubicBezTo>
                  <a:cubicBezTo>
                    <a:pt x="1995" y="568"/>
                    <a:pt x="1983" y="598"/>
                    <a:pt x="2033" y="615"/>
                  </a:cubicBezTo>
                  <a:cubicBezTo>
                    <a:pt x="2039" y="621"/>
                    <a:pt x="2045" y="628"/>
                    <a:pt x="2052" y="633"/>
                  </a:cubicBezTo>
                  <a:cubicBezTo>
                    <a:pt x="2060" y="638"/>
                    <a:pt x="2079" y="633"/>
                    <a:pt x="2079" y="643"/>
                  </a:cubicBezTo>
                  <a:cubicBezTo>
                    <a:pt x="2079" y="654"/>
                    <a:pt x="2062" y="658"/>
                    <a:pt x="2052" y="661"/>
                  </a:cubicBezTo>
                  <a:cubicBezTo>
                    <a:pt x="2031" y="667"/>
                    <a:pt x="2009" y="667"/>
                    <a:pt x="1988" y="670"/>
                  </a:cubicBezTo>
                  <a:cubicBezTo>
                    <a:pt x="1985" y="679"/>
                    <a:pt x="1985" y="690"/>
                    <a:pt x="1978" y="697"/>
                  </a:cubicBezTo>
                  <a:cubicBezTo>
                    <a:pt x="1971" y="704"/>
                    <a:pt x="1959" y="702"/>
                    <a:pt x="1951" y="707"/>
                  </a:cubicBezTo>
                  <a:cubicBezTo>
                    <a:pt x="1932" y="718"/>
                    <a:pt x="1914" y="731"/>
                    <a:pt x="1896" y="743"/>
                  </a:cubicBezTo>
                  <a:cubicBezTo>
                    <a:pt x="1887" y="749"/>
                    <a:pt x="1878" y="755"/>
                    <a:pt x="1869" y="761"/>
                  </a:cubicBezTo>
                  <a:cubicBezTo>
                    <a:pt x="1862" y="766"/>
                    <a:pt x="1842" y="776"/>
                    <a:pt x="1850" y="780"/>
                  </a:cubicBezTo>
                  <a:cubicBezTo>
                    <a:pt x="1856" y="784"/>
                    <a:pt x="1905" y="764"/>
                    <a:pt x="1914" y="761"/>
                  </a:cubicBezTo>
                  <a:cubicBezTo>
                    <a:pt x="1920" y="755"/>
                    <a:pt x="1927" y="737"/>
                    <a:pt x="1933" y="743"/>
                  </a:cubicBezTo>
                  <a:cubicBezTo>
                    <a:pt x="1940" y="750"/>
                    <a:pt x="1931" y="764"/>
                    <a:pt x="1924" y="771"/>
                  </a:cubicBezTo>
                  <a:cubicBezTo>
                    <a:pt x="1917" y="778"/>
                    <a:pt x="1905" y="777"/>
                    <a:pt x="1896" y="780"/>
                  </a:cubicBezTo>
                  <a:cubicBezTo>
                    <a:pt x="1847" y="813"/>
                    <a:pt x="1863" y="814"/>
                    <a:pt x="1796" y="825"/>
                  </a:cubicBezTo>
                  <a:cubicBezTo>
                    <a:pt x="1815" y="882"/>
                    <a:pt x="1829" y="985"/>
                    <a:pt x="1759" y="1008"/>
                  </a:cubicBezTo>
                  <a:cubicBezTo>
                    <a:pt x="1750" y="1005"/>
                    <a:pt x="1734" y="990"/>
                    <a:pt x="1732" y="999"/>
                  </a:cubicBezTo>
                  <a:cubicBezTo>
                    <a:pt x="1727" y="1025"/>
                    <a:pt x="1754" y="1060"/>
                    <a:pt x="1768" y="1081"/>
                  </a:cubicBezTo>
                  <a:cubicBezTo>
                    <a:pt x="1760" y="1137"/>
                    <a:pt x="1768" y="1162"/>
                    <a:pt x="1722" y="1191"/>
                  </a:cubicBezTo>
                  <a:cubicBezTo>
                    <a:pt x="1725" y="1182"/>
                    <a:pt x="1734" y="1173"/>
                    <a:pt x="1732" y="1164"/>
                  </a:cubicBezTo>
                  <a:cubicBezTo>
                    <a:pt x="1730" y="1155"/>
                    <a:pt x="1718" y="1153"/>
                    <a:pt x="1713" y="1145"/>
                  </a:cubicBezTo>
                  <a:cubicBezTo>
                    <a:pt x="1689" y="1105"/>
                    <a:pt x="1725" y="1125"/>
                    <a:pt x="1677" y="1109"/>
                  </a:cubicBezTo>
                  <a:cubicBezTo>
                    <a:pt x="1669" y="1083"/>
                    <a:pt x="1671" y="1007"/>
                    <a:pt x="1649" y="1072"/>
                  </a:cubicBezTo>
                  <a:cubicBezTo>
                    <a:pt x="1655" y="1098"/>
                    <a:pt x="1660" y="1119"/>
                    <a:pt x="1668" y="1145"/>
                  </a:cubicBezTo>
                  <a:cubicBezTo>
                    <a:pt x="1674" y="1163"/>
                    <a:pt x="1686" y="1200"/>
                    <a:pt x="1686" y="1200"/>
                  </a:cubicBezTo>
                  <a:cubicBezTo>
                    <a:pt x="1689" y="1221"/>
                    <a:pt x="1681" y="1248"/>
                    <a:pt x="1695" y="1264"/>
                  </a:cubicBezTo>
                  <a:cubicBezTo>
                    <a:pt x="1707" y="1278"/>
                    <a:pt x="1740" y="1257"/>
                    <a:pt x="1750" y="1273"/>
                  </a:cubicBezTo>
                  <a:cubicBezTo>
                    <a:pt x="1774" y="1311"/>
                    <a:pt x="1742" y="1336"/>
                    <a:pt x="1722" y="1356"/>
                  </a:cubicBezTo>
                  <a:cubicBezTo>
                    <a:pt x="1743" y="1363"/>
                    <a:pt x="1773" y="1356"/>
                    <a:pt x="1786" y="1374"/>
                  </a:cubicBezTo>
                  <a:cubicBezTo>
                    <a:pt x="1807" y="1402"/>
                    <a:pt x="1732" y="1417"/>
                    <a:pt x="1722" y="1420"/>
                  </a:cubicBezTo>
                  <a:cubicBezTo>
                    <a:pt x="1725" y="1438"/>
                    <a:pt x="1732" y="1456"/>
                    <a:pt x="1732" y="1475"/>
                  </a:cubicBezTo>
                  <a:cubicBezTo>
                    <a:pt x="1732" y="1506"/>
                    <a:pt x="1696" y="1519"/>
                    <a:pt x="1677" y="1539"/>
                  </a:cubicBezTo>
                  <a:cubicBezTo>
                    <a:pt x="1648" y="1622"/>
                    <a:pt x="1671" y="1577"/>
                    <a:pt x="1604" y="1621"/>
                  </a:cubicBezTo>
                  <a:cubicBezTo>
                    <a:pt x="1588" y="1663"/>
                    <a:pt x="1578" y="1645"/>
                    <a:pt x="1549" y="1676"/>
                  </a:cubicBezTo>
                  <a:cubicBezTo>
                    <a:pt x="1525" y="1747"/>
                    <a:pt x="1459" y="1776"/>
                    <a:pt x="1402" y="1813"/>
                  </a:cubicBezTo>
                  <a:cubicBezTo>
                    <a:pt x="1380" y="1879"/>
                    <a:pt x="1370" y="1948"/>
                    <a:pt x="1348" y="2014"/>
                  </a:cubicBezTo>
                  <a:cubicBezTo>
                    <a:pt x="1385" y="2126"/>
                    <a:pt x="1138" y="2055"/>
                    <a:pt x="1000" y="2051"/>
                  </a:cubicBezTo>
                  <a:cubicBezTo>
                    <a:pt x="929" y="2025"/>
                    <a:pt x="1012" y="2051"/>
                    <a:pt x="854" y="2051"/>
                  </a:cubicBezTo>
                  <a:cubicBezTo>
                    <a:pt x="699" y="2051"/>
                    <a:pt x="543" y="2044"/>
                    <a:pt x="388" y="2041"/>
                  </a:cubicBezTo>
                  <a:cubicBezTo>
                    <a:pt x="406" y="1987"/>
                    <a:pt x="394" y="1966"/>
                    <a:pt x="442" y="1950"/>
                  </a:cubicBezTo>
                  <a:cubicBezTo>
                    <a:pt x="461" y="1899"/>
                    <a:pt x="453" y="1945"/>
                    <a:pt x="433" y="1904"/>
                  </a:cubicBezTo>
                  <a:cubicBezTo>
                    <a:pt x="424" y="1887"/>
                    <a:pt x="415" y="1849"/>
                    <a:pt x="415" y="1849"/>
                  </a:cubicBezTo>
                  <a:cubicBezTo>
                    <a:pt x="418" y="1825"/>
                    <a:pt x="415" y="1799"/>
                    <a:pt x="424" y="1776"/>
                  </a:cubicBezTo>
                  <a:cubicBezTo>
                    <a:pt x="428" y="1766"/>
                    <a:pt x="446" y="1767"/>
                    <a:pt x="452" y="1758"/>
                  </a:cubicBezTo>
                  <a:cubicBezTo>
                    <a:pt x="459" y="1747"/>
                    <a:pt x="456" y="1733"/>
                    <a:pt x="461" y="1721"/>
                  </a:cubicBezTo>
                  <a:cubicBezTo>
                    <a:pt x="471" y="1696"/>
                    <a:pt x="488" y="1667"/>
                    <a:pt x="506" y="1648"/>
                  </a:cubicBezTo>
                  <a:cubicBezTo>
                    <a:pt x="521" y="1607"/>
                    <a:pt x="522" y="1571"/>
                    <a:pt x="534" y="1529"/>
                  </a:cubicBezTo>
                  <a:cubicBezTo>
                    <a:pt x="537" y="1519"/>
                    <a:pt x="548" y="1512"/>
                    <a:pt x="552" y="1502"/>
                  </a:cubicBezTo>
                  <a:cubicBezTo>
                    <a:pt x="560" y="1484"/>
                    <a:pt x="570" y="1447"/>
                    <a:pt x="570" y="1447"/>
                  </a:cubicBezTo>
                  <a:cubicBezTo>
                    <a:pt x="557" y="1395"/>
                    <a:pt x="547" y="1376"/>
                    <a:pt x="516" y="1328"/>
                  </a:cubicBezTo>
                  <a:cubicBezTo>
                    <a:pt x="489" y="1287"/>
                    <a:pt x="495" y="1236"/>
                    <a:pt x="461" y="1200"/>
                  </a:cubicBezTo>
                  <a:cubicBezTo>
                    <a:pt x="452" y="1203"/>
                    <a:pt x="442" y="1213"/>
                    <a:pt x="433" y="1209"/>
                  </a:cubicBezTo>
                  <a:cubicBezTo>
                    <a:pt x="411" y="1200"/>
                    <a:pt x="417" y="1169"/>
                    <a:pt x="406" y="1155"/>
                  </a:cubicBezTo>
                  <a:cubicBezTo>
                    <a:pt x="399" y="1146"/>
                    <a:pt x="387" y="1142"/>
                    <a:pt x="378" y="1136"/>
                  </a:cubicBezTo>
                  <a:cubicBezTo>
                    <a:pt x="336" y="1072"/>
                    <a:pt x="324" y="1093"/>
                    <a:pt x="369" y="1063"/>
                  </a:cubicBezTo>
                  <a:cubicBezTo>
                    <a:pt x="393" y="993"/>
                    <a:pt x="392" y="1027"/>
                    <a:pt x="378" y="963"/>
                  </a:cubicBezTo>
                  <a:cubicBezTo>
                    <a:pt x="420" y="948"/>
                    <a:pt x="409" y="935"/>
                    <a:pt x="433" y="899"/>
                  </a:cubicBezTo>
                  <a:cubicBezTo>
                    <a:pt x="444" y="866"/>
                    <a:pt x="449" y="873"/>
                    <a:pt x="424" y="844"/>
                  </a:cubicBezTo>
                  <a:cubicBezTo>
                    <a:pt x="410" y="828"/>
                    <a:pt x="378" y="798"/>
                    <a:pt x="378" y="798"/>
                  </a:cubicBezTo>
                  <a:cubicBezTo>
                    <a:pt x="357" y="733"/>
                    <a:pt x="371" y="759"/>
                    <a:pt x="342" y="716"/>
                  </a:cubicBezTo>
                  <a:cubicBezTo>
                    <a:pt x="321" y="652"/>
                    <a:pt x="342" y="667"/>
                    <a:pt x="296" y="652"/>
                  </a:cubicBezTo>
                  <a:cubicBezTo>
                    <a:pt x="267" y="632"/>
                    <a:pt x="254" y="621"/>
                    <a:pt x="223" y="606"/>
                  </a:cubicBezTo>
                  <a:cubicBezTo>
                    <a:pt x="193" y="591"/>
                    <a:pt x="182" y="571"/>
                    <a:pt x="150" y="560"/>
                  </a:cubicBezTo>
                  <a:cubicBezTo>
                    <a:pt x="116" y="509"/>
                    <a:pt x="73" y="479"/>
                    <a:pt x="141" y="414"/>
                  </a:cubicBezTo>
                  <a:cubicBezTo>
                    <a:pt x="144" y="405"/>
                    <a:pt x="145" y="395"/>
                    <a:pt x="150" y="387"/>
                  </a:cubicBezTo>
                  <a:cubicBezTo>
                    <a:pt x="154" y="379"/>
                    <a:pt x="167" y="377"/>
                    <a:pt x="168" y="368"/>
                  </a:cubicBezTo>
                  <a:cubicBezTo>
                    <a:pt x="176" y="317"/>
                    <a:pt x="129" y="311"/>
                    <a:pt x="95" y="304"/>
                  </a:cubicBezTo>
                  <a:cubicBezTo>
                    <a:pt x="77" y="250"/>
                    <a:pt x="63" y="188"/>
                    <a:pt x="31" y="140"/>
                  </a:cubicBezTo>
                  <a:cubicBezTo>
                    <a:pt x="42" y="106"/>
                    <a:pt x="40" y="122"/>
                    <a:pt x="40" y="94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7" name="矩形标注 68614"/>
            <p:cNvSpPr>
              <a:spLocks noChangeArrowheads="1"/>
            </p:cNvSpPr>
            <p:nvPr/>
          </p:nvSpPr>
          <p:spPr bwMode="auto">
            <a:xfrm>
              <a:off x="3878" y="164"/>
              <a:ext cx="1337" cy="499"/>
            </a:xfrm>
            <a:prstGeom prst="wedgeRectCallout">
              <a:avLst>
                <a:gd name="adj1" fmla="val -17389"/>
                <a:gd name="adj2" fmla="val 154009"/>
              </a:avLst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Font typeface="Arial" pitchFamily="34" charset="0"/>
                <a:buNone/>
              </a:pPr>
              <a:r>
                <a:rPr lang="zh-CN" altLang="en-US" sz="2400" b="1">
                  <a:solidFill>
                    <a:schemeClr val="bg1"/>
                  </a:solidFill>
                  <a:latin typeface="宋体" pitchFamily="2" charset="-122"/>
                </a:rPr>
                <a:t>1783年美国独立时的领土</a:t>
              </a:r>
            </a:p>
          </p:txBody>
        </p:sp>
      </p:grpSp>
      <p:grpSp>
        <p:nvGrpSpPr>
          <p:cNvPr id="3" name="组合 68615"/>
          <p:cNvGrpSpPr>
            <a:grpSpLocks/>
          </p:cNvGrpSpPr>
          <p:nvPr/>
        </p:nvGrpSpPr>
        <p:grpSpPr bwMode="auto">
          <a:xfrm>
            <a:off x="3543629" y="0"/>
            <a:ext cx="3933470" cy="4122738"/>
            <a:chOff x="1604" y="0"/>
            <a:chExt cx="1907" cy="2597"/>
          </a:xfrm>
        </p:grpSpPr>
        <p:sp>
          <p:nvSpPr>
            <p:cNvPr id="7194" name="任意多边形 68616"/>
            <p:cNvSpPr>
              <a:spLocks noChangeArrowheads="1"/>
            </p:cNvSpPr>
            <p:nvPr/>
          </p:nvSpPr>
          <p:spPr bwMode="auto">
            <a:xfrm>
              <a:off x="1604" y="375"/>
              <a:ext cx="1907" cy="2222"/>
            </a:xfrm>
            <a:custGeom>
              <a:avLst/>
              <a:gdLst>
                <a:gd name="T0" fmla="*/ 197 w 1907"/>
                <a:gd name="T1" fmla="*/ 36 h 2222"/>
                <a:gd name="T2" fmla="*/ 746 w 1907"/>
                <a:gd name="T3" fmla="*/ 100 h 2222"/>
                <a:gd name="T4" fmla="*/ 837 w 1907"/>
                <a:gd name="T5" fmla="*/ 137 h 2222"/>
                <a:gd name="T6" fmla="*/ 883 w 1907"/>
                <a:gd name="T7" fmla="*/ 174 h 2222"/>
                <a:gd name="T8" fmla="*/ 947 w 1907"/>
                <a:gd name="T9" fmla="*/ 219 h 2222"/>
                <a:gd name="T10" fmla="*/ 1148 w 1907"/>
                <a:gd name="T11" fmla="*/ 375 h 2222"/>
                <a:gd name="T12" fmla="*/ 1294 w 1907"/>
                <a:gd name="T13" fmla="*/ 484 h 2222"/>
                <a:gd name="T14" fmla="*/ 1340 w 1907"/>
                <a:gd name="T15" fmla="*/ 420 h 2222"/>
                <a:gd name="T16" fmla="*/ 1441 w 1907"/>
                <a:gd name="T17" fmla="*/ 320 h 2222"/>
                <a:gd name="T18" fmla="*/ 1413 w 1907"/>
                <a:gd name="T19" fmla="*/ 439 h 2222"/>
                <a:gd name="T20" fmla="*/ 1514 w 1907"/>
                <a:gd name="T21" fmla="*/ 558 h 2222"/>
                <a:gd name="T22" fmla="*/ 1642 w 1907"/>
                <a:gd name="T23" fmla="*/ 686 h 2222"/>
                <a:gd name="T24" fmla="*/ 1697 w 1907"/>
                <a:gd name="T25" fmla="*/ 786 h 2222"/>
                <a:gd name="T26" fmla="*/ 1724 w 1907"/>
                <a:gd name="T27" fmla="*/ 932 h 2222"/>
                <a:gd name="T28" fmla="*/ 1687 w 1907"/>
                <a:gd name="T29" fmla="*/ 1143 h 2222"/>
                <a:gd name="T30" fmla="*/ 1788 w 1907"/>
                <a:gd name="T31" fmla="*/ 1252 h 2222"/>
                <a:gd name="T32" fmla="*/ 1815 w 1907"/>
                <a:gd name="T33" fmla="*/ 1335 h 2222"/>
                <a:gd name="T34" fmla="*/ 1843 w 1907"/>
                <a:gd name="T35" fmla="*/ 1417 h 2222"/>
                <a:gd name="T36" fmla="*/ 1779 w 1907"/>
                <a:gd name="T37" fmla="*/ 1655 h 2222"/>
                <a:gd name="T38" fmla="*/ 1715 w 1907"/>
                <a:gd name="T39" fmla="*/ 2048 h 2222"/>
                <a:gd name="T40" fmla="*/ 1779 w 1907"/>
                <a:gd name="T41" fmla="*/ 2158 h 2222"/>
                <a:gd name="T42" fmla="*/ 1889 w 1907"/>
                <a:gd name="T43" fmla="*/ 2148 h 2222"/>
                <a:gd name="T44" fmla="*/ 1559 w 1907"/>
                <a:gd name="T45" fmla="*/ 2212 h 2222"/>
                <a:gd name="T46" fmla="*/ 1523 w 1907"/>
                <a:gd name="T47" fmla="*/ 2130 h 2222"/>
                <a:gd name="T48" fmla="*/ 1505 w 1907"/>
                <a:gd name="T49" fmla="*/ 1883 h 2222"/>
                <a:gd name="T50" fmla="*/ 1221 w 1907"/>
                <a:gd name="T51" fmla="*/ 1764 h 2222"/>
                <a:gd name="T52" fmla="*/ 974 w 1907"/>
                <a:gd name="T53" fmla="*/ 1682 h 2222"/>
                <a:gd name="T54" fmla="*/ 929 w 1907"/>
                <a:gd name="T55" fmla="*/ 1646 h 2222"/>
                <a:gd name="T56" fmla="*/ 947 w 1907"/>
                <a:gd name="T57" fmla="*/ 1463 h 2222"/>
                <a:gd name="T58" fmla="*/ 892 w 1907"/>
                <a:gd name="T59" fmla="*/ 1344 h 2222"/>
                <a:gd name="T60" fmla="*/ 618 w 1907"/>
                <a:gd name="T61" fmla="*/ 1271 h 2222"/>
                <a:gd name="T62" fmla="*/ 453 w 1907"/>
                <a:gd name="T63" fmla="*/ 1234 h 2222"/>
                <a:gd name="T64" fmla="*/ 453 w 1907"/>
                <a:gd name="T65" fmla="*/ 978 h 2222"/>
                <a:gd name="T66" fmla="*/ 389 w 1907"/>
                <a:gd name="T67" fmla="*/ 841 h 2222"/>
                <a:gd name="T68" fmla="*/ 334 w 1907"/>
                <a:gd name="T69" fmla="*/ 814 h 2222"/>
                <a:gd name="T70" fmla="*/ 234 w 1907"/>
                <a:gd name="T71" fmla="*/ 640 h 2222"/>
                <a:gd name="T72" fmla="*/ 179 w 1907"/>
                <a:gd name="T73" fmla="*/ 576 h 2222"/>
                <a:gd name="T74" fmla="*/ 133 w 1907"/>
                <a:gd name="T75" fmla="*/ 539 h 2222"/>
                <a:gd name="T76" fmla="*/ 14 w 1907"/>
                <a:gd name="T77" fmla="*/ 466 h 2222"/>
                <a:gd name="T78" fmla="*/ 60 w 1907"/>
                <a:gd name="T79" fmla="*/ 366 h 2222"/>
                <a:gd name="T80" fmla="*/ 51 w 1907"/>
                <a:gd name="T81" fmla="*/ 0 h 222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907"/>
                <a:gd name="T124" fmla="*/ 0 h 2222"/>
                <a:gd name="T125" fmla="*/ 1907 w 1907"/>
                <a:gd name="T126" fmla="*/ 2222 h 2222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907" h="2222">
                  <a:moveTo>
                    <a:pt x="51" y="0"/>
                  </a:moveTo>
                  <a:cubicBezTo>
                    <a:pt x="101" y="12"/>
                    <a:pt x="146" y="28"/>
                    <a:pt x="197" y="36"/>
                  </a:cubicBezTo>
                  <a:cubicBezTo>
                    <a:pt x="258" y="58"/>
                    <a:pt x="326" y="64"/>
                    <a:pt x="389" y="73"/>
                  </a:cubicBezTo>
                  <a:cubicBezTo>
                    <a:pt x="540" y="122"/>
                    <a:pt x="425" y="90"/>
                    <a:pt x="746" y="100"/>
                  </a:cubicBezTo>
                  <a:cubicBezTo>
                    <a:pt x="770" y="103"/>
                    <a:pt x="796" y="101"/>
                    <a:pt x="819" y="110"/>
                  </a:cubicBezTo>
                  <a:cubicBezTo>
                    <a:pt x="829" y="114"/>
                    <a:pt x="828" y="130"/>
                    <a:pt x="837" y="137"/>
                  </a:cubicBezTo>
                  <a:cubicBezTo>
                    <a:pt x="845" y="143"/>
                    <a:pt x="856" y="143"/>
                    <a:pt x="865" y="146"/>
                  </a:cubicBezTo>
                  <a:cubicBezTo>
                    <a:pt x="871" y="155"/>
                    <a:pt x="874" y="167"/>
                    <a:pt x="883" y="174"/>
                  </a:cubicBezTo>
                  <a:cubicBezTo>
                    <a:pt x="890" y="180"/>
                    <a:pt x="903" y="176"/>
                    <a:pt x="910" y="183"/>
                  </a:cubicBezTo>
                  <a:cubicBezTo>
                    <a:pt x="958" y="231"/>
                    <a:pt x="873" y="195"/>
                    <a:pt x="947" y="219"/>
                  </a:cubicBezTo>
                  <a:cubicBezTo>
                    <a:pt x="986" y="247"/>
                    <a:pt x="1029" y="245"/>
                    <a:pt x="1075" y="256"/>
                  </a:cubicBezTo>
                  <a:cubicBezTo>
                    <a:pt x="1093" y="312"/>
                    <a:pt x="1108" y="333"/>
                    <a:pt x="1148" y="375"/>
                  </a:cubicBezTo>
                  <a:cubicBezTo>
                    <a:pt x="1160" y="433"/>
                    <a:pt x="1182" y="473"/>
                    <a:pt x="1239" y="494"/>
                  </a:cubicBezTo>
                  <a:cubicBezTo>
                    <a:pt x="1257" y="491"/>
                    <a:pt x="1278" y="493"/>
                    <a:pt x="1294" y="484"/>
                  </a:cubicBezTo>
                  <a:cubicBezTo>
                    <a:pt x="1302" y="479"/>
                    <a:pt x="1298" y="465"/>
                    <a:pt x="1303" y="457"/>
                  </a:cubicBezTo>
                  <a:cubicBezTo>
                    <a:pt x="1312" y="442"/>
                    <a:pt x="1328" y="433"/>
                    <a:pt x="1340" y="420"/>
                  </a:cubicBezTo>
                  <a:cubicBezTo>
                    <a:pt x="1351" y="375"/>
                    <a:pt x="1375" y="338"/>
                    <a:pt x="1386" y="292"/>
                  </a:cubicBezTo>
                  <a:cubicBezTo>
                    <a:pt x="1406" y="298"/>
                    <a:pt x="1430" y="298"/>
                    <a:pt x="1441" y="320"/>
                  </a:cubicBezTo>
                  <a:cubicBezTo>
                    <a:pt x="1450" y="337"/>
                    <a:pt x="1459" y="375"/>
                    <a:pt x="1459" y="375"/>
                  </a:cubicBezTo>
                  <a:cubicBezTo>
                    <a:pt x="1440" y="431"/>
                    <a:pt x="1431" y="382"/>
                    <a:pt x="1413" y="439"/>
                  </a:cubicBezTo>
                  <a:cubicBezTo>
                    <a:pt x="1422" y="495"/>
                    <a:pt x="1418" y="504"/>
                    <a:pt x="1468" y="521"/>
                  </a:cubicBezTo>
                  <a:cubicBezTo>
                    <a:pt x="1500" y="569"/>
                    <a:pt x="1468" y="532"/>
                    <a:pt x="1514" y="558"/>
                  </a:cubicBezTo>
                  <a:cubicBezTo>
                    <a:pt x="1533" y="569"/>
                    <a:pt x="1569" y="594"/>
                    <a:pt x="1569" y="594"/>
                  </a:cubicBezTo>
                  <a:cubicBezTo>
                    <a:pt x="1581" y="632"/>
                    <a:pt x="1616" y="654"/>
                    <a:pt x="1642" y="686"/>
                  </a:cubicBezTo>
                  <a:cubicBezTo>
                    <a:pt x="1667" y="717"/>
                    <a:pt x="1664" y="725"/>
                    <a:pt x="1678" y="768"/>
                  </a:cubicBezTo>
                  <a:cubicBezTo>
                    <a:pt x="1681" y="776"/>
                    <a:pt x="1692" y="779"/>
                    <a:pt x="1697" y="786"/>
                  </a:cubicBezTo>
                  <a:cubicBezTo>
                    <a:pt x="1725" y="821"/>
                    <a:pt x="1711" y="832"/>
                    <a:pt x="1751" y="859"/>
                  </a:cubicBezTo>
                  <a:cubicBezTo>
                    <a:pt x="1766" y="901"/>
                    <a:pt x="1770" y="917"/>
                    <a:pt x="1724" y="932"/>
                  </a:cubicBezTo>
                  <a:cubicBezTo>
                    <a:pt x="1713" y="967"/>
                    <a:pt x="1689" y="980"/>
                    <a:pt x="1678" y="1015"/>
                  </a:cubicBezTo>
                  <a:cubicBezTo>
                    <a:pt x="1681" y="1058"/>
                    <a:pt x="1679" y="1101"/>
                    <a:pt x="1687" y="1143"/>
                  </a:cubicBezTo>
                  <a:cubicBezTo>
                    <a:pt x="1691" y="1163"/>
                    <a:pt x="1738" y="1181"/>
                    <a:pt x="1751" y="1198"/>
                  </a:cubicBezTo>
                  <a:cubicBezTo>
                    <a:pt x="1764" y="1215"/>
                    <a:pt x="1788" y="1252"/>
                    <a:pt x="1788" y="1252"/>
                  </a:cubicBezTo>
                  <a:cubicBezTo>
                    <a:pt x="1791" y="1273"/>
                    <a:pt x="1790" y="1296"/>
                    <a:pt x="1797" y="1316"/>
                  </a:cubicBezTo>
                  <a:cubicBezTo>
                    <a:pt x="1800" y="1324"/>
                    <a:pt x="1810" y="1328"/>
                    <a:pt x="1815" y="1335"/>
                  </a:cubicBezTo>
                  <a:cubicBezTo>
                    <a:pt x="1820" y="1343"/>
                    <a:pt x="1822" y="1353"/>
                    <a:pt x="1825" y="1362"/>
                  </a:cubicBezTo>
                  <a:cubicBezTo>
                    <a:pt x="1831" y="1380"/>
                    <a:pt x="1837" y="1399"/>
                    <a:pt x="1843" y="1417"/>
                  </a:cubicBezTo>
                  <a:cubicBezTo>
                    <a:pt x="1846" y="1426"/>
                    <a:pt x="1852" y="1444"/>
                    <a:pt x="1852" y="1444"/>
                  </a:cubicBezTo>
                  <a:cubicBezTo>
                    <a:pt x="1842" y="1530"/>
                    <a:pt x="1825" y="1585"/>
                    <a:pt x="1779" y="1655"/>
                  </a:cubicBezTo>
                  <a:cubicBezTo>
                    <a:pt x="1763" y="1679"/>
                    <a:pt x="1761" y="1710"/>
                    <a:pt x="1751" y="1737"/>
                  </a:cubicBezTo>
                  <a:cubicBezTo>
                    <a:pt x="1740" y="1841"/>
                    <a:pt x="1747" y="1948"/>
                    <a:pt x="1715" y="2048"/>
                  </a:cubicBezTo>
                  <a:cubicBezTo>
                    <a:pt x="1718" y="2078"/>
                    <a:pt x="1709" y="2113"/>
                    <a:pt x="1724" y="2139"/>
                  </a:cubicBezTo>
                  <a:cubicBezTo>
                    <a:pt x="1734" y="2156"/>
                    <a:pt x="1761" y="2152"/>
                    <a:pt x="1779" y="2158"/>
                  </a:cubicBezTo>
                  <a:cubicBezTo>
                    <a:pt x="1788" y="2161"/>
                    <a:pt x="1806" y="2167"/>
                    <a:pt x="1806" y="2167"/>
                  </a:cubicBezTo>
                  <a:cubicBezTo>
                    <a:pt x="1836" y="2137"/>
                    <a:pt x="1847" y="2138"/>
                    <a:pt x="1889" y="2148"/>
                  </a:cubicBezTo>
                  <a:cubicBezTo>
                    <a:pt x="1903" y="2192"/>
                    <a:pt x="1907" y="2205"/>
                    <a:pt x="1861" y="2222"/>
                  </a:cubicBezTo>
                  <a:cubicBezTo>
                    <a:pt x="1760" y="2219"/>
                    <a:pt x="1660" y="2218"/>
                    <a:pt x="1559" y="2212"/>
                  </a:cubicBezTo>
                  <a:cubicBezTo>
                    <a:pt x="1484" y="2208"/>
                    <a:pt x="1589" y="2189"/>
                    <a:pt x="1495" y="2212"/>
                  </a:cubicBezTo>
                  <a:cubicBezTo>
                    <a:pt x="1512" y="2165"/>
                    <a:pt x="1501" y="2197"/>
                    <a:pt x="1523" y="2130"/>
                  </a:cubicBezTo>
                  <a:cubicBezTo>
                    <a:pt x="1526" y="2121"/>
                    <a:pt x="1532" y="2103"/>
                    <a:pt x="1532" y="2103"/>
                  </a:cubicBezTo>
                  <a:cubicBezTo>
                    <a:pt x="1524" y="2029"/>
                    <a:pt x="1513" y="1957"/>
                    <a:pt x="1505" y="1883"/>
                  </a:cubicBezTo>
                  <a:cubicBezTo>
                    <a:pt x="1480" y="1954"/>
                    <a:pt x="1494" y="1845"/>
                    <a:pt x="1459" y="1819"/>
                  </a:cubicBezTo>
                  <a:cubicBezTo>
                    <a:pt x="1374" y="1755"/>
                    <a:pt x="1348" y="1772"/>
                    <a:pt x="1221" y="1764"/>
                  </a:cubicBezTo>
                  <a:cubicBezTo>
                    <a:pt x="1124" y="1740"/>
                    <a:pt x="1173" y="1749"/>
                    <a:pt x="1075" y="1737"/>
                  </a:cubicBezTo>
                  <a:cubicBezTo>
                    <a:pt x="1035" y="1724"/>
                    <a:pt x="1013" y="1694"/>
                    <a:pt x="974" y="1682"/>
                  </a:cubicBezTo>
                  <a:cubicBezTo>
                    <a:pt x="968" y="1673"/>
                    <a:pt x="964" y="1662"/>
                    <a:pt x="956" y="1655"/>
                  </a:cubicBezTo>
                  <a:cubicBezTo>
                    <a:pt x="949" y="1649"/>
                    <a:pt x="935" y="1654"/>
                    <a:pt x="929" y="1646"/>
                  </a:cubicBezTo>
                  <a:cubicBezTo>
                    <a:pt x="918" y="1630"/>
                    <a:pt x="910" y="1591"/>
                    <a:pt x="910" y="1591"/>
                  </a:cubicBezTo>
                  <a:cubicBezTo>
                    <a:pt x="917" y="1532"/>
                    <a:pt x="917" y="1509"/>
                    <a:pt x="947" y="1463"/>
                  </a:cubicBezTo>
                  <a:cubicBezTo>
                    <a:pt x="957" y="1430"/>
                    <a:pt x="972" y="1398"/>
                    <a:pt x="947" y="1362"/>
                  </a:cubicBezTo>
                  <a:cubicBezTo>
                    <a:pt x="936" y="1346"/>
                    <a:pt x="910" y="1350"/>
                    <a:pt x="892" y="1344"/>
                  </a:cubicBezTo>
                  <a:cubicBezTo>
                    <a:pt x="871" y="1337"/>
                    <a:pt x="855" y="1319"/>
                    <a:pt x="837" y="1307"/>
                  </a:cubicBezTo>
                  <a:cubicBezTo>
                    <a:pt x="784" y="1271"/>
                    <a:pt x="666" y="1274"/>
                    <a:pt x="618" y="1271"/>
                  </a:cubicBezTo>
                  <a:cubicBezTo>
                    <a:pt x="579" y="1265"/>
                    <a:pt x="546" y="1262"/>
                    <a:pt x="508" y="1252"/>
                  </a:cubicBezTo>
                  <a:cubicBezTo>
                    <a:pt x="489" y="1247"/>
                    <a:pt x="453" y="1234"/>
                    <a:pt x="453" y="1234"/>
                  </a:cubicBezTo>
                  <a:cubicBezTo>
                    <a:pt x="377" y="1183"/>
                    <a:pt x="414" y="1219"/>
                    <a:pt x="435" y="1033"/>
                  </a:cubicBezTo>
                  <a:cubicBezTo>
                    <a:pt x="437" y="1014"/>
                    <a:pt x="453" y="978"/>
                    <a:pt x="453" y="978"/>
                  </a:cubicBezTo>
                  <a:cubicBezTo>
                    <a:pt x="450" y="938"/>
                    <a:pt x="461" y="895"/>
                    <a:pt x="444" y="859"/>
                  </a:cubicBezTo>
                  <a:cubicBezTo>
                    <a:pt x="436" y="842"/>
                    <a:pt x="389" y="841"/>
                    <a:pt x="389" y="841"/>
                  </a:cubicBezTo>
                  <a:cubicBezTo>
                    <a:pt x="380" y="835"/>
                    <a:pt x="372" y="828"/>
                    <a:pt x="362" y="823"/>
                  </a:cubicBezTo>
                  <a:cubicBezTo>
                    <a:pt x="353" y="819"/>
                    <a:pt x="342" y="819"/>
                    <a:pt x="334" y="814"/>
                  </a:cubicBezTo>
                  <a:cubicBezTo>
                    <a:pt x="311" y="800"/>
                    <a:pt x="298" y="768"/>
                    <a:pt x="279" y="750"/>
                  </a:cubicBezTo>
                  <a:cubicBezTo>
                    <a:pt x="267" y="712"/>
                    <a:pt x="260" y="671"/>
                    <a:pt x="234" y="640"/>
                  </a:cubicBezTo>
                  <a:cubicBezTo>
                    <a:pt x="185" y="580"/>
                    <a:pt x="245" y="664"/>
                    <a:pt x="197" y="603"/>
                  </a:cubicBezTo>
                  <a:cubicBezTo>
                    <a:pt x="190" y="594"/>
                    <a:pt x="187" y="584"/>
                    <a:pt x="179" y="576"/>
                  </a:cubicBezTo>
                  <a:cubicBezTo>
                    <a:pt x="171" y="568"/>
                    <a:pt x="160" y="565"/>
                    <a:pt x="151" y="558"/>
                  </a:cubicBezTo>
                  <a:cubicBezTo>
                    <a:pt x="144" y="553"/>
                    <a:pt x="141" y="543"/>
                    <a:pt x="133" y="539"/>
                  </a:cubicBezTo>
                  <a:cubicBezTo>
                    <a:pt x="116" y="530"/>
                    <a:pt x="78" y="521"/>
                    <a:pt x="78" y="521"/>
                  </a:cubicBezTo>
                  <a:cubicBezTo>
                    <a:pt x="53" y="504"/>
                    <a:pt x="36" y="486"/>
                    <a:pt x="14" y="466"/>
                  </a:cubicBezTo>
                  <a:cubicBezTo>
                    <a:pt x="1" y="426"/>
                    <a:pt x="0" y="451"/>
                    <a:pt x="23" y="420"/>
                  </a:cubicBezTo>
                  <a:cubicBezTo>
                    <a:pt x="36" y="403"/>
                    <a:pt x="60" y="366"/>
                    <a:pt x="60" y="366"/>
                  </a:cubicBezTo>
                  <a:cubicBezTo>
                    <a:pt x="86" y="286"/>
                    <a:pt x="39" y="246"/>
                    <a:pt x="42" y="192"/>
                  </a:cubicBezTo>
                  <a:cubicBezTo>
                    <a:pt x="45" y="128"/>
                    <a:pt x="48" y="64"/>
                    <a:pt x="51" y="0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5" name="矩形标注 68617"/>
            <p:cNvSpPr>
              <a:spLocks noChangeArrowheads="1"/>
            </p:cNvSpPr>
            <p:nvPr/>
          </p:nvSpPr>
          <p:spPr bwMode="auto">
            <a:xfrm>
              <a:off x="1701" y="0"/>
              <a:ext cx="1588" cy="317"/>
            </a:xfrm>
            <a:prstGeom prst="wedgeRectCallout">
              <a:avLst>
                <a:gd name="adj1" fmla="val -9194"/>
                <a:gd name="adj2" fmla="val 186593"/>
              </a:avLst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Font typeface="Arial" pitchFamily="34" charset="0"/>
                <a:buNone/>
              </a:pPr>
              <a:r>
                <a:rPr lang="zh-CN" altLang="en-US" sz="2400" b="1">
                  <a:solidFill>
                    <a:schemeClr val="bg1"/>
                  </a:solidFill>
                  <a:latin typeface="宋体" pitchFamily="2" charset="-122"/>
                </a:rPr>
                <a:t>1803年从法购得</a:t>
              </a:r>
            </a:p>
          </p:txBody>
        </p:sp>
      </p:grpSp>
      <p:grpSp>
        <p:nvGrpSpPr>
          <p:cNvPr id="4" name="组合 68618"/>
          <p:cNvGrpSpPr>
            <a:grpSpLocks/>
          </p:cNvGrpSpPr>
          <p:nvPr/>
        </p:nvGrpSpPr>
        <p:grpSpPr bwMode="auto">
          <a:xfrm>
            <a:off x="7043942" y="3802064"/>
            <a:ext cx="5072050" cy="1571625"/>
            <a:chOff x="3301" y="2395"/>
            <a:chExt cx="2459" cy="990"/>
          </a:xfrm>
        </p:grpSpPr>
        <p:sp>
          <p:nvSpPr>
            <p:cNvPr id="7192" name="任意多边形 68619"/>
            <p:cNvSpPr>
              <a:spLocks noChangeArrowheads="1"/>
            </p:cNvSpPr>
            <p:nvPr/>
          </p:nvSpPr>
          <p:spPr bwMode="auto">
            <a:xfrm>
              <a:off x="3301" y="2395"/>
              <a:ext cx="1203" cy="594"/>
            </a:xfrm>
            <a:custGeom>
              <a:avLst/>
              <a:gdLst>
                <a:gd name="T0" fmla="*/ 0 w 1203"/>
                <a:gd name="T1" fmla="*/ 0 h 594"/>
                <a:gd name="T2" fmla="*/ 813 w 1203"/>
                <a:gd name="T3" fmla="*/ 28 h 594"/>
                <a:gd name="T4" fmla="*/ 960 w 1203"/>
                <a:gd name="T5" fmla="*/ 19 h 594"/>
                <a:gd name="T6" fmla="*/ 996 w 1203"/>
                <a:gd name="T7" fmla="*/ 28 h 594"/>
                <a:gd name="T8" fmla="*/ 1024 w 1203"/>
                <a:gd name="T9" fmla="*/ 119 h 594"/>
                <a:gd name="T10" fmla="*/ 1097 w 1203"/>
                <a:gd name="T11" fmla="*/ 211 h 594"/>
                <a:gd name="T12" fmla="*/ 1115 w 1203"/>
                <a:gd name="T13" fmla="*/ 266 h 594"/>
                <a:gd name="T14" fmla="*/ 1133 w 1203"/>
                <a:gd name="T15" fmla="*/ 293 h 594"/>
                <a:gd name="T16" fmla="*/ 1170 w 1203"/>
                <a:gd name="T17" fmla="*/ 375 h 594"/>
                <a:gd name="T18" fmla="*/ 1197 w 1203"/>
                <a:gd name="T19" fmla="*/ 476 h 594"/>
                <a:gd name="T20" fmla="*/ 1106 w 1203"/>
                <a:gd name="T21" fmla="*/ 576 h 594"/>
                <a:gd name="T22" fmla="*/ 1033 w 1203"/>
                <a:gd name="T23" fmla="*/ 503 h 594"/>
                <a:gd name="T24" fmla="*/ 987 w 1203"/>
                <a:gd name="T25" fmla="*/ 439 h 594"/>
                <a:gd name="T26" fmla="*/ 932 w 1203"/>
                <a:gd name="T27" fmla="*/ 384 h 594"/>
                <a:gd name="T28" fmla="*/ 923 w 1203"/>
                <a:gd name="T29" fmla="*/ 357 h 594"/>
                <a:gd name="T30" fmla="*/ 941 w 1203"/>
                <a:gd name="T31" fmla="*/ 302 h 594"/>
                <a:gd name="T32" fmla="*/ 914 w 1203"/>
                <a:gd name="T33" fmla="*/ 284 h 594"/>
                <a:gd name="T34" fmla="*/ 896 w 1203"/>
                <a:gd name="T35" fmla="*/ 284 h 594"/>
                <a:gd name="T36" fmla="*/ 813 w 1203"/>
                <a:gd name="T37" fmla="*/ 128 h 594"/>
                <a:gd name="T38" fmla="*/ 731 w 1203"/>
                <a:gd name="T39" fmla="*/ 92 h 594"/>
                <a:gd name="T40" fmla="*/ 685 w 1203"/>
                <a:gd name="T41" fmla="*/ 128 h 594"/>
                <a:gd name="T42" fmla="*/ 621 w 1203"/>
                <a:gd name="T43" fmla="*/ 147 h 594"/>
                <a:gd name="T44" fmla="*/ 576 w 1203"/>
                <a:gd name="T45" fmla="*/ 119 h 594"/>
                <a:gd name="T46" fmla="*/ 557 w 1203"/>
                <a:gd name="T47" fmla="*/ 101 h 594"/>
                <a:gd name="T48" fmla="*/ 448 w 1203"/>
                <a:gd name="T49" fmla="*/ 74 h 594"/>
                <a:gd name="T50" fmla="*/ 283 w 1203"/>
                <a:gd name="T51" fmla="*/ 83 h 594"/>
                <a:gd name="T52" fmla="*/ 228 w 1203"/>
                <a:gd name="T53" fmla="*/ 101 h 594"/>
                <a:gd name="T54" fmla="*/ 109 w 1203"/>
                <a:gd name="T55" fmla="*/ 147 h 594"/>
                <a:gd name="T56" fmla="*/ 36 w 1203"/>
                <a:gd name="T57" fmla="*/ 92 h 594"/>
                <a:gd name="T58" fmla="*/ 0 w 1203"/>
                <a:gd name="T59" fmla="*/ 0 h 59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203"/>
                <a:gd name="T91" fmla="*/ 0 h 594"/>
                <a:gd name="T92" fmla="*/ 1203 w 1203"/>
                <a:gd name="T93" fmla="*/ 594 h 594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203" h="594">
                  <a:moveTo>
                    <a:pt x="0" y="0"/>
                  </a:moveTo>
                  <a:cubicBezTo>
                    <a:pt x="673" y="21"/>
                    <a:pt x="402" y="10"/>
                    <a:pt x="813" y="28"/>
                  </a:cubicBezTo>
                  <a:cubicBezTo>
                    <a:pt x="863" y="44"/>
                    <a:pt x="911" y="35"/>
                    <a:pt x="960" y="19"/>
                  </a:cubicBezTo>
                  <a:cubicBezTo>
                    <a:pt x="972" y="22"/>
                    <a:pt x="987" y="19"/>
                    <a:pt x="996" y="28"/>
                  </a:cubicBezTo>
                  <a:cubicBezTo>
                    <a:pt x="1004" y="36"/>
                    <a:pt x="1014" y="103"/>
                    <a:pt x="1024" y="119"/>
                  </a:cubicBezTo>
                  <a:cubicBezTo>
                    <a:pt x="1044" y="151"/>
                    <a:pt x="1070" y="184"/>
                    <a:pt x="1097" y="211"/>
                  </a:cubicBezTo>
                  <a:cubicBezTo>
                    <a:pt x="1103" y="229"/>
                    <a:pt x="1104" y="250"/>
                    <a:pt x="1115" y="266"/>
                  </a:cubicBezTo>
                  <a:cubicBezTo>
                    <a:pt x="1121" y="275"/>
                    <a:pt x="1129" y="283"/>
                    <a:pt x="1133" y="293"/>
                  </a:cubicBezTo>
                  <a:cubicBezTo>
                    <a:pt x="1177" y="390"/>
                    <a:pt x="1129" y="314"/>
                    <a:pt x="1170" y="375"/>
                  </a:cubicBezTo>
                  <a:cubicBezTo>
                    <a:pt x="1193" y="445"/>
                    <a:pt x="1184" y="411"/>
                    <a:pt x="1197" y="476"/>
                  </a:cubicBezTo>
                  <a:cubicBezTo>
                    <a:pt x="1187" y="571"/>
                    <a:pt x="1203" y="594"/>
                    <a:pt x="1106" y="576"/>
                  </a:cubicBezTo>
                  <a:cubicBezTo>
                    <a:pt x="1093" y="538"/>
                    <a:pt x="1071" y="516"/>
                    <a:pt x="1033" y="503"/>
                  </a:cubicBezTo>
                  <a:cubicBezTo>
                    <a:pt x="1023" y="472"/>
                    <a:pt x="1009" y="462"/>
                    <a:pt x="987" y="439"/>
                  </a:cubicBezTo>
                  <a:cubicBezTo>
                    <a:pt x="973" y="396"/>
                    <a:pt x="962" y="415"/>
                    <a:pt x="932" y="384"/>
                  </a:cubicBezTo>
                  <a:cubicBezTo>
                    <a:pt x="929" y="375"/>
                    <a:pt x="922" y="366"/>
                    <a:pt x="923" y="357"/>
                  </a:cubicBezTo>
                  <a:cubicBezTo>
                    <a:pt x="925" y="338"/>
                    <a:pt x="941" y="302"/>
                    <a:pt x="941" y="302"/>
                  </a:cubicBezTo>
                  <a:cubicBezTo>
                    <a:pt x="932" y="296"/>
                    <a:pt x="924" y="281"/>
                    <a:pt x="914" y="284"/>
                  </a:cubicBezTo>
                  <a:cubicBezTo>
                    <a:pt x="892" y="290"/>
                    <a:pt x="918" y="350"/>
                    <a:pt x="896" y="284"/>
                  </a:cubicBezTo>
                  <a:cubicBezTo>
                    <a:pt x="885" y="202"/>
                    <a:pt x="875" y="177"/>
                    <a:pt x="813" y="128"/>
                  </a:cubicBezTo>
                  <a:cubicBezTo>
                    <a:pt x="790" y="109"/>
                    <a:pt x="731" y="92"/>
                    <a:pt x="731" y="92"/>
                  </a:cubicBezTo>
                  <a:cubicBezTo>
                    <a:pt x="647" y="120"/>
                    <a:pt x="763" y="75"/>
                    <a:pt x="685" y="128"/>
                  </a:cubicBezTo>
                  <a:cubicBezTo>
                    <a:pt x="667" y="140"/>
                    <a:pt x="642" y="140"/>
                    <a:pt x="621" y="147"/>
                  </a:cubicBezTo>
                  <a:cubicBezTo>
                    <a:pt x="579" y="103"/>
                    <a:pt x="630" y="151"/>
                    <a:pt x="576" y="119"/>
                  </a:cubicBezTo>
                  <a:cubicBezTo>
                    <a:pt x="568" y="115"/>
                    <a:pt x="565" y="105"/>
                    <a:pt x="557" y="101"/>
                  </a:cubicBezTo>
                  <a:cubicBezTo>
                    <a:pt x="528" y="84"/>
                    <a:pt x="480" y="80"/>
                    <a:pt x="448" y="74"/>
                  </a:cubicBezTo>
                  <a:cubicBezTo>
                    <a:pt x="393" y="77"/>
                    <a:pt x="338" y="76"/>
                    <a:pt x="283" y="83"/>
                  </a:cubicBezTo>
                  <a:cubicBezTo>
                    <a:pt x="264" y="85"/>
                    <a:pt x="228" y="101"/>
                    <a:pt x="228" y="101"/>
                  </a:cubicBezTo>
                  <a:cubicBezTo>
                    <a:pt x="191" y="126"/>
                    <a:pt x="151" y="133"/>
                    <a:pt x="109" y="147"/>
                  </a:cubicBezTo>
                  <a:cubicBezTo>
                    <a:pt x="66" y="136"/>
                    <a:pt x="60" y="128"/>
                    <a:pt x="36" y="92"/>
                  </a:cubicBezTo>
                  <a:cubicBezTo>
                    <a:pt x="14" y="24"/>
                    <a:pt x="26" y="54"/>
                    <a:pt x="0" y="0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3" name="圆角矩形标注 68620"/>
            <p:cNvSpPr>
              <a:spLocks noChangeArrowheads="1"/>
            </p:cNvSpPr>
            <p:nvPr/>
          </p:nvSpPr>
          <p:spPr bwMode="auto">
            <a:xfrm>
              <a:off x="4059" y="3158"/>
              <a:ext cx="1701" cy="227"/>
            </a:xfrm>
            <a:prstGeom prst="wedgeRoundRectCallout">
              <a:avLst>
                <a:gd name="adj1" fmla="val -29954"/>
                <a:gd name="adj2" fmla="val -196694"/>
                <a:gd name="adj3" fmla="val 16667"/>
              </a:avLst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Font typeface="Arial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</a:rPr>
                <a:t>1810-1819取自西班牙</a:t>
              </a:r>
            </a:p>
          </p:txBody>
        </p:sp>
      </p:grpSp>
      <p:grpSp>
        <p:nvGrpSpPr>
          <p:cNvPr id="5" name="组合 68621"/>
          <p:cNvGrpSpPr>
            <a:grpSpLocks/>
          </p:cNvGrpSpPr>
          <p:nvPr/>
        </p:nvGrpSpPr>
        <p:grpSpPr bwMode="auto">
          <a:xfrm>
            <a:off x="0" y="1"/>
            <a:ext cx="4026288" cy="1871663"/>
            <a:chOff x="-23" y="28"/>
            <a:chExt cx="1952" cy="1179"/>
          </a:xfrm>
        </p:grpSpPr>
        <p:sp>
          <p:nvSpPr>
            <p:cNvPr id="7190" name="任意多边形 68622"/>
            <p:cNvSpPr>
              <a:spLocks noChangeArrowheads="1"/>
            </p:cNvSpPr>
            <p:nvPr/>
          </p:nvSpPr>
          <p:spPr bwMode="auto">
            <a:xfrm>
              <a:off x="609" y="226"/>
              <a:ext cx="1320" cy="981"/>
            </a:xfrm>
            <a:custGeom>
              <a:avLst/>
              <a:gdLst>
                <a:gd name="T0" fmla="*/ 1028 w 1320"/>
                <a:gd name="T1" fmla="*/ 167 h 981"/>
                <a:gd name="T2" fmla="*/ 790 w 1320"/>
                <a:gd name="T3" fmla="*/ 121 h 981"/>
                <a:gd name="T4" fmla="*/ 488 w 1320"/>
                <a:gd name="T5" fmla="*/ 48 h 981"/>
                <a:gd name="T6" fmla="*/ 351 w 1320"/>
                <a:gd name="T7" fmla="*/ 12 h 981"/>
                <a:gd name="T8" fmla="*/ 333 w 1320"/>
                <a:gd name="T9" fmla="*/ 112 h 981"/>
                <a:gd name="T10" fmla="*/ 287 w 1320"/>
                <a:gd name="T11" fmla="*/ 195 h 981"/>
                <a:gd name="T12" fmla="*/ 305 w 1320"/>
                <a:gd name="T13" fmla="*/ 112 h 981"/>
                <a:gd name="T14" fmla="*/ 205 w 1320"/>
                <a:gd name="T15" fmla="*/ 48 h 981"/>
                <a:gd name="T16" fmla="*/ 150 w 1320"/>
                <a:gd name="T17" fmla="*/ 39 h 981"/>
                <a:gd name="T18" fmla="*/ 168 w 1320"/>
                <a:gd name="T19" fmla="*/ 131 h 981"/>
                <a:gd name="T20" fmla="*/ 122 w 1320"/>
                <a:gd name="T21" fmla="*/ 359 h 981"/>
                <a:gd name="T22" fmla="*/ 58 w 1320"/>
                <a:gd name="T23" fmla="*/ 515 h 981"/>
                <a:gd name="T24" fmla="*/ 40 w 1320"/>
                <a:gd name="T25" fmla="*/ 569 h 981"/>
                <a:gd name="T26" fmla="*/ 22 w 1320"/>
                <a:gd name="T27" fmla="*/ 597 h 981"/>
                <a:gd name="T28" fmla="*/ 4 w 1320"/>
                <a:gd name="T29" fmla="*/ 652 h 981"/>
                <a:gd name="T30" fmla="*/ 13 w 1320"/>
                <a:gd name="T31" fmla="*/ 716 h 981"/>
                <a:gd name="T32" fmla="*/ 58 w 1320"/>
                <a:gd name="T33" fmla="*/ 725 h 981"/>
                <a:gd name="T34" fmla="*/ 113 w 1320"/>
                <a:gd name="T35" fmla="*/ 743 h 981"/>
                <a:gd name="T36" fmla="*/ 168 w 1320"/>
                <a:gd name="T37" fmla="*/ 761 h 981"/>
                <a:gd name="T38" fmla="*/ 351 w 1320"/>
                <a:gd name="T39" fmla="*/ 825 h 981"/>
                <a:gd name="T40" fmla="*/ 616 w 1320"/>
                <a:gd name="T41" fmla="*/ 871 h 981"/>
                <a:gd name="T42" fmla="*/ 744 w 1320"/>
                <a:gd name="T43" fmla="*/ 899 h 981"/>
                <a:gd name="T44" fmla="*/ 826 w 1320"/>
                <a:gd name="T45" fmla="*/ 926 h 981"/>
                <a:gd name="T46" fmla="*/ 1028 w 1320"/>
                <a:gd name="T47" fmla="*/ 935 h 981"/>
                <a:gd name="T48" fmla="*/ 1156 w 1320"/>
                <a:gd name="T49" fmla="*/ 963 h 981"/>
                <a:gd name="T50" fmla="*/ 1320 w 1320"/>
                <a:gd name="T51" fmla="*/ 981 h 981"/>
                <a:gd name="T52" fmla="*/ 1256 w 1320"/>
                <a:gd name="T53" fmla="*/ 889 h 981"/>
                <a:gd name="T54" fmla="*/ 1210 w 1320"/>
                <a:gd name="T55" fmla="*/ 771 h 981"/>
                <a:gd name="T56" fmla="*/ 1201 w 1320"/>
                <a:gd name="T57" fmla="*/ 743 h 981"/>
                <a:gd name="T58" fmla="*/ 1128 w 1320"/>
                <a:gd name="T59" fmla="*/ 688 h 981"/>
                <a:gd name="T60" fmla="*/ 1101 w 1320"/>
                <a:gd name="T61" fmla="*/ 670 h 981"/>
                <a:gd name="T62" fmla="*/ 1046 w 1320"/>
                <a:gd name="T63" fmla="*/ 652 h 981"/>
                <a:gd name="T64" fmla="*/ 1018 w 1320"/>
                <a:gd name="T65" fmla="*/ 643 h 981"/>
                <a:gd name="T66" fmla="*/ 1028 w 1320"/>
                <a:gd name="T67" fmla="*/ 551 h 981"/>
                <a:gd name="T68" fmla="*/ 1037 w 1320"/>
                <a:gd name="T69" fmla="*/ 496 h 981"/>
                <a:gd name="T70" fmla="*/ 1055 w 1320"/>
                <a:gd name="T71" fmla="*/ 441 h 981"/>
                <a:gd name="T72" fmla="*/ 1028 w 1320"/>
                <a:gd name="T73" fmla="*/ 167 h 981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320"/>
                <a:gd name="T112" fmla="*/ 0 h 981"/>
                <a:gd name="T113" fmla="*/ 1320 w 1320"/>
                <a:gd name="T114" fmla="*/ 981 h 981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320" h="981">
                  <a:moveTo>
                    <a:pt x="1028" y="167"/>
                  </a:moveTo>
                  <a:cubicBezTo>
                    <a:pt x="947" y="151"/>
                    <a:pt x="873" y="130"/>
                    <a:pt x="790" y="121"/>
                  </a:cubicBezTo>
                  <a:cubicBezTo>
                    <a:pt x="683" y="86"/>
                    <a:pt x="602" y="58"/>
                    <a:pt x="488" y="48"/>
                  </a:cubicBezTo>
                  <a:cubicBezTo>
                    <a:pt x="442" y="36"/>
                    <a:pt x="398" y="21"/>
                    <a:pt x="351" y="12"/>
                  </a:cubicBezTo>
                  <a:cubicBezTo>
                    <a:pt x="292" y="32"/>
                    <a:pt x="317" y="65"/>
                    <a:pt x="333" y="112"/>
                  </a:cubicBezTo>
                  <a:cubicBezTo>
                    <a:pt x="323" y="162"/>
                    <a:pt x="318" y="162"/>
                    <a:pt x="287" y="195"/>
                  </a:cubicBezTo>
                  <a:cubicBezTo>
                    <a:pt x="273" y="152"/>
                    <a:pt x="292" y="153"/>
                    <a:pt x="305" y="112"/>
                  </a:cubicBezTo>
                  <a:cubicBezTo>
                    <a:pt x="289" y="64"/>
                    <a:pt x="250" y="59"/>
                    <a:pt x="205" y="48"/>
                  </a:cubicBezTo>
                  <a:cubicBezTo>
                    <a:pt x="198" y="41"/>
                    <a:pt x="165" y="0"/>
                    <a:pt x="150" y="39"/>
                  </a:cubicBezTo>
                  <a:cubicBezTo>
                    <a:pt x="143" y="58"/>
                    <a:pt x="160" y="107"/>
                    <a:pt x="168" y="131"/>
                  </a:cubicBezTo>
                  <a:cubicBezTo>
                    <a:pt x="164" y="201"/>
                    <a:pt x="181" y="303"/>
                    <a:pt x="122" y="359"/>
                  </a:cubicBezTo>
                  <a:cubicBezTo>
                    <a:pt x="105" y="410"/>
                    <a:pt x="97" y="476"/>
                    <a:pt x="58" y="515"/>
                  </a:cubicBezTo>
                  <a:cubicBezTo>
                    <a:pt x="52" y="533"/>
                    <a:pt x="50" y="553"/>
                    <a:pt x="40" y="569"/>
                  </a:cubicBezTo>
                  <a:cubicBezTo>
                    <a:pt x="34" y="578"/>
                    <a:pt x="26" y="587"/>
                    <a:pt x="22" y="597"/>
                  </a:cubicBezTo>
                  <a:cubicBezTo>
                    <a:pt x="14" y="615"/>
                    <a:pt x="4" y="652"/>
                    <a:pt x="4" y="652"/>
                  </a:cubicBezTo>
                  <a:cubicBezTo>
                    <a:pt x="7" y="673"/>
                    <a:pt x="0" y="699"/>
                    <a:pt x="13" y="716"/>
                  </a:cubicBezTo>
                  <a:cubicBezTo>
                    <a:pt x="22" y="728"/>
                    <a:pt x="43" y="721"/>
                    <a:pt x="58" y="725"/>
                  </a:cubicBezTo>
                  <a:cubicBezTo>
                    <a:pt x="77" y="730"/>
                    <a:pt x="95" y="737"/>
                    <a:pt x="113" y="743"/>
                  </a:cubicBezTo>
                  <a:cubicBezTo>
                    <a:pt x="131" y="749"/>
                    <a:pt x="168" y="761"/>
                    <a:pt x="168" y="761"/>
                  </a:cubicBezTo>
                  <a:cubicBezTo>
                    <a:pt x="201" y="796"/>
                    <a:pt x="298" y="806"/>
                    <a:pt x="351" y="825"/>
                  </a:cubicBezTo>
                  <a:cubicBezTo>
                    <a:pt x="436" y="856"/>
                    <a:pt x="527" y="858"/>
                    <a:pt x="616" y="871"/>
                  </a:cubicBezTo>
                  <a:cubicBezTo>
                    <a:pt x="657" y="877"/>
                    <a:pt x="705" y="889"/>
                    <a:pt x="744" y="899"/>
                  </a:cubicBezTo>
                  <a:cubicBezTo>
                    <a:pt x="772" y="906"/>
                    <a:pt x="797" y="925"/>
                    <a:pt x="826" y="926"/>
                  </a:cubicBezTo>
                  <a:cubicBezTo>
                    <a:pt x="893" y="929"/>
                    <a:pt x="961" y="932"/>
                    <a:pt x="1028" y="935"/>
                  </a:cubicBezTo>
                  <a:cubicBezTo>
                    <a:pt x="1120" y="946"/>
                    <a:pt x="1078" y="936"/>
                    <a:pt x="1156" y="963"/>
                  </a:cubicBezTo>
                  <a:cubicBezTo>
                    <a:pt x="1208" y="981"/>
                    <a:pt x="1266" y="972"/>
                    <a:pt x="1320" y="981"/>
                  </a:cubicBezTo>
                  <a:cubicBezTo>
                    <a:pt x="1307" y="940"/>
                    <a:pt x="1285" y="919"/>
                    <a:pt x="1256" y="889"/>
                  </a:cubicBezTo>
                  <a:cubicBezTo>
                    <a:pt x="1242" y="846"/>
                    <a:pt x="1244" y="803"/>
                    <a:pt x="1210" y="771"/>
                  </a:cubicBezTo>
                  <a:cubicBezTo>
                    <a:pt x="1207" y="762"/>
                    <a:pt x="1208" y="750"/>
                    <a:pt x="1201" y="743"/>
                  </a:cubicBezTo>
                  <a:cubicBezTo>
                    <a:pt x="1179" y="721"/>
                    <a:pt x="1152" y="707"/>
                    <a:pt x="1128" y="688"/>
                  </a:cubicBezTo>
                  <a:cubicBezTo>
                    <a:pt x="1120" y="681"/>
                    <a:pt x="1111" y="674"/>
                    <a:pt x="1101" y="670"/>
                  </a:cubicBezTo>
                  <a:cubicBezTo>
                    <a:pt x="1083" y="662"/>
                    <a:pt x="1064" y="658"/>
                    <a:pt x="1046" y="652"/>
                  </a:cubicBezTo>
                  <a:cubicBezTo>
                    <a:pt x="1037" y="649"/>
                    <a:pt x="1018" y="643"/>
                    <a:pt x="1018" y="643"/>
                  </a:cubicBezTo>
                  <a:cubicBezTo>
                    <a:pt x="980" y="603"/>
                    <a:pt x="981" y="581"/>
                    <a:pt x="1028" y="551"/>
                  </a:cubicBezTo>
                  <a:cubicBezTo>
                    <a:pt x="1031" y="533"/>
                    <a:pt x="1033" y="514"/>
                    <a:pt x="1037" y="496"/>
                  </a:cubicBezTo>
                  <a:cubicBezTo>
                    <a:pt x="1042" y="477"/>
                    <a:pt x="1055" y="441"/>
                    <a:pt x="1055" y="441"/>
                  </a:cubicBezTo>
                  <a:cubicBezTo>
                    <a:pt x="1048" y="345"/>
                    <a:pt x="1035" y="264"/>
                    <a:pt x="1028" y="167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1" name="矩形标注 68623"/>
            <p:cNvSpPr>
              <a:spLocks noChangeArrowheads="1"/>
            </p:cNvSpPr>
            <p:nvPr/>
          </p:nvSpPr>
          <p:spPr bwMode="auto">
            <a:xfrm>
              <a:off x="-23" y="28"/>
              <a:ext cx="1815" cy="346"/>
            </a:xfrm>
            <a:prstGeom prst="wedgeRectCallout">
              <a:avLst>
                <a:gd name="adj1" fmla="val 23278"/>
                <a:gd name="adj2" fmla="val 130056"/>
              </a:avLst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Font typeface="Arial" pitchFamily="34" charset="0"/>
                <a:buNone/>
              </a:pPr>
              <a:r>
                <a:rPr lang="zh-CN" altLang="en-US" sz="2400" b="1">
                  <a:solidFill>
                    <a:schemeClr val="bg1"/>
                  </a:solidFill>
                  <a:latin typeface="宋体" pitchFamily="2" charset="-122"/>
                </a:rPr>
                <a:t>1842-1846取自英国</a:t>
              </a:r>
            </a:p>
          </p:txBody>
        </p:sp>
      </p:grpSp>
      <p:grpSp>
        <p:nvGrpSpPr>
          <p:cNvPr id="6" name="组合 68624"/>
          <p:cNvGrpSpPr>
            <a:grpSpLocks/>
          </p:cNvGrpSpPr>
          <p:nvPr/>
        </p:nvGrpSpPr>
        <p:grpSpPr bwMode="auto">
          <a:xfrm>
            <a:off x="4063416" y="1898650"/>
            <a:ext cx="2860893" cy="2876550"/>
            <a:chOff x="1856" y="1196"/>
            <a:chExt cx="1387" cy="1812"/>
          </a:xfrm>
        </p:grpSpPr>
        <p:sp>
          <p:nvSpPr>
            <p:cNvPr id="7188" name="任意多边形 68625"/>
            <p:cNvSpPr>
              <a:spLocks noChangeArrowheads="1"/>
            </p:cNvSpPr>
            <p:nvPr/>
          </p:nvSpPr>
          <p:spPr bwMode="auto">
            <a:xfrm>
              <a:off x="1856" y="1196"/>
              <a:ext cx="1289" cy="1812"/>
            </a:xfrm>
            <a:custGeom>
              <a:avLst/>
              <a:gdLst>
                <a:gd name="T0" fmla="*/ 91 w 1289"/>
                <a:gd name="T1" fmla="*/ 2 h 1812"/>
                <a:gd name="T2" fmla="*/ 46 w 1289"/>
                <a:gd name="T3" fmla="*/ 422 h 1812"/>
                <a:gd name="T4" fmla="*/ 110 w 1289"/>
                <a:gd name="T5" fmla="*/ 486 h 1812"/>
                <a:gd name="T6" fmla="*/ 174 w 1289"/>
                <a:gd name="T7" fmla="*/ 578 h 1812"/>
                <a:gd name="T8" fmla="*/ 155 w 1289"/>
                <a:gd name="T9" fmla="*/ 678 h 1812"/>
                <a:gd name="T10" fmla="*/ 73 w 1289"/>
                <a:gd name="T11" fmla="*/ 761 h 1812"/>
                <a:gd name="T12" fmla="*/ 0 w 1289"/>
                <a:gd name="T13" fmla="*/ 962 h 1812"/>
                <a:gd name="T14" fmla="*/ 55 w 1289"/>
                <a:gd name="T15" fmla="*/ 1172 h 1812"/>
                <a:gd name="T16" fmla="*/ 82 w 1289"/>
                <a:gd name="T17" fmla="*/ 1181 h 1812"/>
                <a:gd name="T18" fmla="*/ 128 w 1289"/>
                <a:gd name="T19" fmla="*/ 1218 h 1812"/>
                <a:gd name="T20" fmla="*/ 183 w 1289"/>
                <a:gd name="T21" fmla="*/ 1282 h 1812"/>
                <a:gd name="T22" fmla="*/ 229 w 1289"/>
                <a:gd name="T23" fmla="*/ 1364 h 1812"/>
                <a:gd name="T24" fmla="*/ 293 w 1289"/>
                <a:gd name="T25" fmla="*/ 1437 h 1812"/>
                <a:gd name="T26" fmla="*/ 384 w 1289"/>
                <a:gd name="T27" fmla="*/ 1455 h 1812"/>
                <a:gd name="T28" fmla="*/ 421 w 1289"/>
                <a:gd name="T29" fmla="*/ 1410 h 1812"/>
                <a:gd name="T30" fmla="*/ 430 w 1289"/>
                <a:gd name="T31" fmla="*/ 1382 h 1812"/>
                <a:gd name="T32" fmla="*/ 485 w 1289"/>
                <a:gd name="T33" fmla="*/ 1364 h 1812"/>
                <a:gd name="T34" fmla="*/ 613 w 1289"/>
                <a:gd name="T35" fmla="*/ 1492 h 1812"/>
                <a:gd name="T36" fmla="*/ 667 w 1289"/>
                <a:gd name="T37" fmla="*/ 1593 h 1812"/>
                <a:gd name="T38" fmla="*/ 704 w 1289"/>
                <a:gd name="T39" fmla="*/ 1666 h 1812"/>
                <a:gd name="T40" fmla="*/ 805 w 1289"/>
                <a:gd name="T41" fmla="*/ 1775 h 1812"/>
                <a:gd name="T42" fmla="*/ 887 w 1289"/>
                <a:gd name="T43" fmla="*/ 1803 h 1812"/>
                <a:gd name="T44" fmla="*/ 914 w 1289"/>
                <a:gd name="T45" fmla="*/ 1812 h 1812"/>
                <a:gd name="T46" fmla="*/ 896 w 1289"/>
                <a:gd name="T47" fmla="*/ 1730 h 1812"/>
                <a:gd name="T48" fmla="*/ 942 w 1289"/>
                <a:gd name="T49" fmla="*/ 1565 h 1812"/>
                <a:gd name="T50" fmla="*/ 1024 w 1289"/>
                <a:gd name="T51" fmla="*/ 1529 h 1812"/>
                <a:gd name="T52" fmla="*/ 1134 w 1289"/>
                <a:gd name="T53" fmla="*/ 1483 h 1812"/>
                <a:gd name="T54" fmla="*/ 1253 w 1289"/>
                <a:gd name="T55" fmla="*/ 1382 h 1812"/>
                <a:gd name="T56" fmla="*/ 1289 w 1289"/>
                <a:gd name="T57" fmla="*/ 1300 h 1812"/>
                <a:gd name="T58" fmla="*/ 1243 w 1289"/>
                <a:gd name="T59" fmla="*/ 1090 h 1812"/>
                <a:gd name="T60" fmla="*/ 1225 w 1289"/>
                <a:gd name="T61" fmla="*/ 1035 h 1812"/>
                <a:gd name="T62" fmla="*/ 1216 w 1289"/>
                <a:gd name="T63" fmla="*/ 1007 h 1812"/>
                <a:gd name="T64" fmla="*/ 1115 w 1289"/>
                <a:gd name="T65" fmla="*/ 943 h 1812"/>
                <a:gd name="T66" fmla="*/ 1061 w 1289"/>
                <a:gd name="T67" fmla="*/ 925 h 1812"/>
                <a:gd name="T68" fmla="*/ 859 w 1289"/>
                <a:gd name="T69" fmla="*/ 916 h 1812"/>
                <a:gd name="T70" fmla="*/ 768 w 1289"/>
                <a:gd name="T71" fmla="*/ 889 h 1812"/>
                <a:gd name="T72" fmla="*/ 695 w 1289"/>
                <a:gd name="T73" fmla="*/ 843 h 1812"/>
                <a:gd name="T74" fmla="*/ 649 w 1289"/>
                <a:gd name="T75" fmla="*/ 770 h 1812"/>
                <a:gd name="T76" fmla="*/ 658 w 1289"/>
                <a:gd name="T77" fmla="*/ 715 h 1812"/>
                <a:gd name="T78" fmla="*/ 677 w 1289"/>
                <a:gd name="T79" fmla="*/ 697 h 1812"/>
                <a:gd name="T80" fmla="*/ 686 w 1289"/>
                <a:gd name="T81" fmla="*/ 669 h 1812"/>
                <a:gd name="T82" fmla="*/ 677 w 1289"/>
                <a:gd name="T83" fmla="*/ 532 h 1812"/>
                <a:gd name="T84" fmla="*/ 622 w 1289"/>
                <a:gd name="T85" fmla="*/ 514 h 1812"/>
                <a:gd name="T86" fmla="*/ 594 w 1289"/>
                <a:gd name="T87" fmla="*/ 505 h 1812"/>
                <a:gd name="T88" fmla="*/ 357 w 1289"/>
                <a:gd name="T89" fmla="*/ 450 h 1812"/>
                <a:gd name="T90" fmla="*/ 201 w 1289"/>
                <a:gd name="T91" fmla="*/ 404 h 1812"/>
                <a:gd name="T92" fmla="*/ 174 w 1289"/>
                <a:gd name="T93" fmla="*/ 276 h 1812"/>
                <a:gd name="T94" fmla="*/ 192 w 1289"/>
                <a:gd name="T95" fmla="*/ 221 h 1812"/>
                <a:gd name="T96" fmla="*/ 128 w 1289"/>
                <a:gd name="T97" fmla="*/ 20 h 1812"/>
                <a:gd name="T98" fmla="*/ 91 w 1289"/>
                <a:gd name="T99" fmla="*/ 2 h 181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289"/>
                <a:gd name="T151" fmla="*/ 0 h 1812"/>
                <a:gd name="T152" fmla="*/ 1289 w 1289"/>
                <a:gd name="T153" fmla="*/ 1812 h 181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289" h="1812">
                  <a:moveTo>
                    <a:pt x="91" y="2"/>
                  </a:moveTo>
                  <a:cubicBezTo>
                    <a:pt x="86" y="86"/>
                    <a:pt x="78" y="374"/>
                    <a:pt x="46" y="422"/>
                  </a:cubicBezTo>
                  <a:cubicBezTo>
                    <a:pt x="57" y="467"/>
                    <a:pt x="67" y="472"/>
                    <a:pt x="110" y="486"/>
                  </a:cubicBezTo>
                  <a:cubicBezTo>
                    <a:pt x="138" y="515"/>
                    <a:pt x="147" y="551"/>
                    <a:pt x="174" y="578"/>
                  </a:cubicBezTo>
                  <a:cubicBezTo>
                    <a:pt x="172" y="598"/>
                    <a:pt x="170" y="653"/>
                    <a:pt x="155" y="678"/>
                  </a:cubicBezTo>
                  <a:cubicBezTo>
                    <a:pt x="136" y="709"/>
                    <a:pt x="98" y="722"/>
                    <a:pt x="73" y="761"/>
                  </a:cubicBezTo>
                  <a:cubicBezTo>
                    <a:pt x="61" y="810"/>
                    <a:pt x="36" y="924"/>
                    <a:pt x="0" y="962"/>
                  </a:cubicBezTo>
                  <a:cubicBezTo>
                    <a:pt x="9" y="1038"/>
                    <a:pt x="31" y="1100"/>
                    <a:pt x="55" y="1172"/>
                  </a:cubicBezTo>
                  <a:cubicBezTo>
                    <a:pt x="58" y="1181"/>
                    <a:pt x="73" y="1178"/>
                    <a:pt x="82" y="1181"/>
                  </a:cubicBezTo>
                  <a:cubicBezTo>
                    <a:pt x="137" y="1263"/>
                    <a:pt x="64" y="1167"/>
                    <a:pt x="128" y="1218"/>
                  </a:cubicBezTo>
                  <a:cubicBezTo>
                    <a:pt x="135" y="1224"/>
                    <a:pt x="173" y="1271"/>
                    <a:pt x="183" y="1282"/>
                  </a:cubicBezTo>
                  <a:cubicBezTo>
                    <a:pt x="193" y="1312"/>
                    <a:pt x="229" y="1364"/>
                    <a:pt x="229" y="1364"/>
                  </a:cubicBezTo>
                  <a:cubicBezTo>
                    <a:pt x="240" y="1408"/>
                    <a:pt x="250" y="1423"/>
                    <a:pt x="293" y="1437"/>
                  </a:cubicBezTo>
                  <a:cubicBezTo>
                    <a:pt x="331" y="1462"/>
                    <a:pt x="339" y="1467"/>
                    <a:pt x="384" y="1455"/>
                  </a:cubicBezTo>
                  <a:cubicBezTo>
                    <a:pt x="395" y="1439"/>
                    <a:pt x="411" y="1427"/>
                    <a:pt x="421" y="1410"/>
                  </a:cubicBezTo>
                  <a:cubicBezTo>
                    <a:pt x="426" y="1402"/>
                    <a:pt x="422" y="1388"/>
                    <a:pt x="430" y="1382"/>
                  </a:cubicBezTo>
                  <a:cubicBezTo>
                    <a:pt x="446" y="1371"/>
                    <a:pt x="485" y="1364"/>
                    <a:pt x="485" y="1364"/>
                  </a:cubicBezTo>
                  <a:cubicBezTo>
                    <a:pt x="535" y="1398"/>
                    <a:pt x="569" y="1450"/>
                    <a:pt x="613" y="1492"/>
                  </a:cubicBezTo>
                  <a:cubicBezTo>
                    <a:pt x="628" y="1539"/>
                    <a:pt x="634" y="1558"/>
                    <a:pt x="667" y="1593"/>
                  </a:cubicBezTo>
                  <a:cubicBezTo>
                    <a:pt x="678" y="1622"/>
                    <a:pt x="682" y="1643"/>
                    <a:pt x="704" y="1666"/>
                  </a:cubicBezTo>
                  <a:cubicBezTo>
                    <a:pt x="723" y="1724"/>
                    <a:pt x="753" y="1741"/>
                    <a:pt x="805" y="1775"/>
                  </a:cubicBezTo>
                  <a:cubicBezTo>
                    <a:pt x="811" y="1779"/>
                    <a:pt x="870" y="1797"/>
                    <a:pt x="887" y="1803"/>
                  </a:cubicBezTo>
                  <a:cubicBezTo>
                    <a:pt x="896" y="1806"/>
                    <a:pt x="914" y="1812"/>
                    <a:pt x="914" y="1812"/>
                  </a:cubicBezTo>
                  <a:cubicBezTo>
                    <a:pt x="926" y="1775"/>
                    <a:pt x="918" y="1762"/>
                    <a:pt x="896" y="1730"/>
                  </a:cubicBezTo>
                  <a:cubicBezTo>
                    <a:pt x="901" y="1702"/>
                    <a:pt x="921" y="1592"/>
                    <a:pt x="942" y="1565"/>
                  </a:cubicBezTo>
                  <a:cubicBezTo>
                    <a:pt x="957" y="1545"/>
                    <a:pt x="1008" y="1534"/>
                    <a:pt x="1024" y="1529"/>
                  </a:cubicBezTo>
                  <a:cubicBezTo>
                    <a:pt x="1063" y="1516"/>
                    <a:pt x="1099" y="1505"/>
                    <a:pt x="1134" y="1483"/>
                  </a:cubicBezTo>
                  <a:cubicBezTo>
                    <a:pt x="1164" y="1437"/>
                    <a:pt x="1215" y="1420"/>
                    <a:pt x="1253" y="1382"/>
                  </a:cubicBezTo>
                  <a:cubicBezTo>
                    <a:pt x="1263" y="1353"/>
                    <a:pt x="1279" y="1329"/>
                    <a:pt x="1289" y="1300"/>
                  </a:cubicBezTo>
                  <a:cubicBezTo>
                    <a:pt x="1280" y="1227"/>
                    <a:pt x="1259" y="1161"/>
                    <a:pt x="1243" y="1090"/>
                  </a:cubicBezTo>
                  <a:cubicBezTo>
                    <a:pt x="1239" y="1071"/>
                    <a:pt x="1231" y="1053"/>
                    <a:pt x="1225" y="1035"/>
                  </a:cubicBezTo>
                  <a:cubicBezTo>
                    <a:pt x="1222" y="1026"/>
                    <a:pt x="1223" y="1014"/>
                    <a:pt x="1216" y="1007"/>
                  </a:cubicBezTo>
                  <a:cubicBezTo>
                    <a:pt x="1157" y="949"/>
                    <a:pt x="1190" y="969"/>
                    <a:pt x="1115" y="943"/>
                  </a:cubicBezTo>
                  <a:cubicBezTo>
                    <a:pt x="1097" y="937"/>
                    <a:pt x="1080" y="926"/>
                    <a:pt x="1061" y="925"/>
                  </a:cubicBezTo>
                  <a:cubicBezTo>
                    <a:pt x="994" y="922"/>
                    <a:pt x="926" y="919"/>
                    <a:pt x="859" y="916"/>
                  </a:cubicBezTo>
                  <a:cubicBezTo>
                    <a:pt x="829" y="906"/>
                    <a:pt x="798" y="899"/>
                    <a:pt x="768" y="889"/>
                  </a:cubicBezTo>
                  <a:cubicBezTo>
                    <a:pt x="746" y="866"/>
                    <a:pt x="722" y="861"/>
                    <a:pt x="695" y="843"/>
                  </a:cubicBezTo>
                  <a:cubicBezTo>
                    <a:pt x="677" y="815"/>
                    <a:pt x="659" y="801"/>
                    <a:pt x="649" y="770"/>
                  </a:cubicBezTo>
                  <a:cubicBezTo>
                    <a:pt x="652" y="752"/>
                    <a:pt x="651" y="732"/>
                    <a:pt x="658" y="715"/>
                  </a:cubicBezTo>
                  <a:cubicBezTo>
                    <a:pt x="661" y="707"/>
                    <a:pt x="672" y="704"/>
                    <a:pt x="677" y="697"/>
                  </a:cubicBezTo>
                  <a:cubicBezTo>
                    <a:pt x="682" y="689"/>
                    <a:pt x="683" y="678"/>
                    <a:pt x="686" y="669"/>
                  </a:cubicBezTo>
                  <a:cubicBezTo>
                    <a:pt x="697" y="568"/>
                    <a:pt x="704" y="613"/>
                    <a:pt x="677" y="532"/>
                  </a:cubicBezTo>
                  <a:cubicBezTo>
                    <a:pt x="671" y="514"/>
                    <a:pt x="640" y="520"/>
                    <a:pt x="622" y="514"/>
                  </a:cubicBezTo>
                  <a:cubicBezTo>
                    <a:pt x="613" y="511"/>
                    <a:pt x="594" y="505"/>
                    <a:pt x="594" y="505"/>
                  </a:cubicBezTo>
                  <a:cubicBezTo>
                    <a:pt x="539" y="447"/>
                    <a:pt x="426" y="455"/>
                    <a:pt x="357" y="450"/>
                  </a:cubicBezTo>
                  <a:cubicBezTo>
                    <a:pt x="304" y="437"/>
                    <a:pt x="254" y="417"/>
                    <a:pt x="201" y="404"/>
                  </a:cubicBezTo>
                  <a:cubicBezTo>
                    <a:pt x="163" y="347"/>
                    <a:pt x="156" y="367"/>
                    <a:pt x="174" y="276"/>
                  </a:cubicBezTo>
                  <a:cubicBezTo>
                    <a:pt x="178" y="257"/>
                    <a:pt x="192" y="221"/>
                    <a:pt x="192" y="221"/>
                  </a:cubicBezTo>
                  <a:cubicBezTo>
                    <a:pt x="182" y="26"/>
                    <a:pt x="227" y="70"/>
                    <a:pt x="128" y="20"/>
                  </a:cubicBezTo>
                  <a:cubicBezTo>
                    <a:pt x="88" y="0"/>
                    <a:pt x="115" y="2"/>
                    <a:pt x="91" y="2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9" name="矩形标注 68626"/>
            <p:cNvSpPr>
              <a:spLocks noChangeArrowheads="1"/>
            </p:cNvSpPr>
            <p:nvPr/>
          </p:nvSpPr>
          <p:spPr bwMode="auto">
            <a:xfrm>
              <a:off x="2245" y="1298"/>
              <a:ext cx="998" cy="271"/>
            </a:xfrm>
            <a:prstGeom prst="wedgeRectCallout">
              <a:avLst>
                <a:gd name="adj1" fmla="val -39181"/>
                <a:gd name="adj2" fmla="val 228968"/>
              </a:avLst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Font typeface="Arial" pitchFamily="34" charset="0"/>
                <a:buNone/>
              </a:pPr>
              <a:r>
                <a:rPr lang="zh-CN" altLang="en-US" sz="2400" b="1">
                  <a:solidFill>
                    <a:schemeClr val="bg1"/>
                  </a:solidFill>
                  <a:latin typeface="宋体" pitchFamily="2" charset="-122"/>
                </a:rPr>
                <a:t>1845吞并</a:t>
              </a:r>
            </a:p>
          </p:txBody>
        </p:sp>
      </p:grpSp>
      <p:grpSp>
        <p:nvGrpSpPr>
          <p:cNvPr id="7" name="组合 68627"/>
          <p:cNvGrpSpPr>
            <a:grpSpLocks/>
          </p:cNvGrpSpPr>
          <p:nvPr/>
        </p:nvGrpSpPr>
        <p:grpSpPr bwMode="auto">
          <a:xfrm>
            <a:off x="1423227" y="1196975"/>
            <a:ext cx="6482902" cy="2503488"/>
            <a:chOff x="576" y="754"/>
            <a:chExt cx="3143" cy="1577"/>
          </a:xfrm>
        </p:grpSpPr>
        <p:sp>
          <p:nvSpPr>
            <p:cNvPr id="7186" name="任意多边形 68628"/>
            <p:cNvSpPr>
              <a:spLocks noChangeArrowheads="1"/>
            </p:cNvSpPr>
            <p:nvPr/>
          </p:nvSpPr>
          <p:spPr bwMode="auto">
            <a:xfrm>
              <a:off x="576" y="942"/>
              <a:ext cx="1442" cy="1389"/>
            </a:xfrm>
            <a:custGeom>
              <a:avLst/>
              <a:gdLst>
                <a:gd name="T0" fmla="*/ 46 w 1442"/>
                <a:gd name="T1" fmla="*/ 0 h 1389"/>
                <a:gd name="T2" fmla="*/ 439 w 1442"/>
                <a:gd name="T3" fmla="*/ 109 h 1389"/>
                <a:gd name="T4" fmla="*/ 658 w 1442"/>
                <a:gd name="T5" fmla="*/ 146 h 1389"/>
                <a:gd name="T6" fmla="*/ 887 w 1442"/>
                <a:gd name="T7" fmla="*/ 210 h 1389"/>
                <a:gd name="T8" fmla="*/ 1015 w 1442"/>
                <a:gd name="T9" fmla="*/ 219 h 1389"/>
                <a:gd name="T10" fmla="*/ 1097 w 1442"/>
                <a:gd name="T11" fmla="*/ 247 h 1389"/>
                <a:gd name="T12" fmla="*/ 1262 w 1442"/>
                <a:gd name="T13" fmla="*/ 265 h 1389"/>
                <a:gd name="T14" fmla="*/ 1381 w 1442"/>
                <a:gd name="T15" fmla="*/ 292 h 1389"/>
                <a:gd name="T16" fmla="*/ 1353 w 1442"/>
                <a:gd name="T17" fmla="*/ 567 h 1389"/>
                <a:gd name="T18" fmla="*/ 1408 w 1442"/>
                <a:gd name="T19" fmla="*/ 768 h 1389"/>
                <a:gd name="T20" fmla="*/ 1435 w 1442"/>
                <a:gd name="T21" fmla="*/ 859 h 1389"/>
                <a:gd name="T22" fmla="*/ 1408 w 1442"/>
                <a:gd name="T23" fmla="*/ 978 h 1389"/>
                <a:gd name="T24" fmla="*/ 1362 w 1442"/>
                <a:gd name="T25" fmla="*/ 1024 h 1389"/>
                <a:gd name="T26" fmla="*/ 1317 w 1442"/>
                <a:gd name="T27" fmla="*/ 1143 h 1389"/>
                <a:gd name="T28" fmla="*/ 1307 w 1442"/>
                <a:gd name="T29" fmla="*/ 1188 h 1389"/>
                <a:gd name="T30" fmla="*/ 1289 w 1442"/>
                <a:gd name="T31" fmla="*/ 1243 h 1389"/>
                <a:gd name="T32" fmla="*/ 1280 w 1442"/>
                <a:gd name="T33" fmla="*/ 1380 h 1389"/>
                <a:gd name="T34" fmla="*/ 1289 w 1442"/>
                <a:gd name="T35" fmla="*/ 1353 h 1389"/>
                <a:gd name="T36" fmla="*/ 1253 w 1442"/>
                <a:gd name="T37" fmla="*/ 1307 h 1389"/>
                <a:gd name="T38" fmla="*/ 1161 w 1442"/>
                <a:gd name="T39" fmla="*/ 1298 h 1389"/>
                <a:gd name="T40" fmla="*/ 1134 w 1442"/>
                <a:gd name="T41" fmla="*/ 1289 h 1389"/>
                <a:gd name="T42" fmla="*/ 1125 w 1442"/>
                <a:gd name="T43" fmla="*/ 1261 h 1389"/>
                <a:gd name="T44" fmla="*/ 1042 w 1442"/>
                <a:gd name="T45" fmla="*/ 1179 h 1389"/>
                <a:gd name="T46" fmla="*/ 869 w 1442"/>
                <a:gd name="T47" fmla="*/ 1152 h 1389"/>
                <a:gd name="T48" fmla="*/ 741 w 1442"/>
                <a:gd name="T49" fmla="*/ 1143 h 1389"/>
                <a:gd name="T50" fmla="*/ 686 w 1442"/>
                <a:gd name="T51" fmla="*/ 1161 h 1389"/>
                <a:gd name="T52" fmla="*/ 658 w 1442"/>
                <a:gd name="T53" fmla="*/ 1170 h 1389"/>
                <a:gd name="T54" fmla="*/ 357 w 1442"/>
                <a:gd name="T55" fmla="*/ 1133 h 1389"/>
                <a:gd name="T56" fmla="*/ 347 w 1442"/>
                <a:gd name="T57" fmla="*/ 1106 h 1389"/>
                <a:gd name="T58" fmla="*/ 320 w 1442"/>
                <a:gd name="T59" fmla="*/ 1033 h 1389"/>
                <a:gd name="T60" fmla="*/ 219 w 1442"/>
                <a:gd name="T61" fmla="*/ 932 h 1389"/>
                <a:gd name="T62" fmla="*/ 146 w 1442"/>
                <a:gd name="T63" fmla="*/ 877 h 1389"/>
                <a:gd name="T64" fmla="*/ 110 w 1442"/>
                <a:gd name="T65" fmla="*/ 823 h 1389"/>
                <a:gd name="T66" fmla="*/ 46 w 1442"/>
                <a:gd name="T67" fmla="*/ 594 h 1389"/>
                <a:gd name="T68" fmla="*/ 27 w 1442"/>
                <a:gd name="T69" fmla="*/ 429 h 1389"/>
                <a:gd name="T70" fmla="*/ 18 w 1442"/>
                <a:gd name="T71" fmla="*/ 384 h 1389"/>
                <a:gd name="T72" fmla="*/ 0 w 1442"/>
                <a:gd name="T73" fmla="*/ 329 h 1389"/>
                <a:gd name="T74" fmla="*/ 9 w 1442"/>
                <a:gd name="T75" fmla="*/ 146 h 1389"/>
                <a:gd name="T76" fmla="*/ 46 w 1442"/>
                <a:gd name="T77" fmla="*/ 0 h 138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442"/>
                <a:gd name="T118" fmla="*/ 0 h 1389"/>
                <a:gd name="T119" fmla="*/ 1442 w 1442"/>
                <a:gd name="T120" fmla="*/ 1389 h 1389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442" h="1389">
                  <a:moveTo>
                    <a:pt x="46" y="0"/>
                  </a:moveTo>
                  <a:cubicBezTo>
                    <a:pt x="180" y="22"/>
                    <a:pt x="304" y="87"/>
                    <a:pt x="439" y="109"/>
                  </a:cubicBezTo>
                  <a:cubicBezTo>
                    <a:pt x="526" y="141"/>
                    <a:pt x="553" y="139"/>
                    <a:pt x="658" y="146"/>
                  </a:cubicBezTo>
                  <a:cubicBezTo>
                    <a:pt x="733" y="164"/>
                    <a:pt x="810" y="202"/>
                    <a:pt x="887" y="210"/>
                  </a:cubicBezTo>
                  <a:cubicBezTo>
                    <a:pt x="930" y="215"/>
                    <a:pt x="972" y="216"/>
                    <a:pt x="1015" y="219"/>
                  </a:cubicBezTo>
                  <a:cubicBezTo>
                    <a:pt x="1042" y="228"/>
                    <a:pt x="1068" y="243"/>
                    <a:pt x="1097" y="247"/>
                  </a:cubicBezTo>
                  <a:cubicBezTo>
                    <a:pt x="1152" y="255"/>
                    <a:pt x="1262" y="265"/>
                    <a:pt x="1262" y="265"/>
                  </a:cubicBezTo>
                  <a:cubicBezTo>
                    <a:pt x="1350" y="287"/>
                    <a:pt x="1310" y="278"/>
                    <a:pt x="1381" y="292"/>
                  </a:cubicBezTo>
                  <a:cubicBezTo>
                    <a:pt x="1349" y="381"/>
                    <a:pt x="1382" y="478"/>
                    <a:pt x="1353" y="567"/>
                  </a:cubicBezTo>
                  <a:cubicBezTo>
                    <a:pt x="1368" y="859"/>
                    <a:pt x="1324" y="680"/>
                    <a:pt x="1408" y="768"/>
                  </a:cubicBezTo>
                  <a:cubicBezTo>
                    <a:pt x="1430" y="835"/>
                    <a:pt x="1421" y="804"/>
                    <a:pt x="1435" y="859"/>
                  </a:cubicBezTo>
                  <a:cubicBezTo>
                    <a:pt x="1429" y="921"/>
                    <a:pt x="1442" y="940"/>
                    <a:pt x="1408" y="978"/>
                  </a:cubicBezTo>
                  <a:cubicBezTo>
                    <a:pt x="1394" y="994"/>
                    <a:pt x="1362" y="1024"/>
                    <a:pt x="1362" y="1024"/>
                  </a:cubicBezTo>
                  <a:cubicBezTo>
                    <a:pt x="1348" y="1066"/>
                    <a:pt x="1341" y="1105"/>
                    <a:pt x="1317" y="1143"/>
                  </a:cubicBezTo>
                  <a:cubicBezTo>
                    <a:pt x="1314" y="1158"/>
                    <a:pt x="1311" y="1173"/>
                    <a:pt x="1307" y="1188"/>
                  </a:cubicBezTo>
                  <a:cubicBezTo>
                    <a:pt x="1302" y="1207"/>
                    <a:pt x="1289" y="1243"/>
                    <a:pt x="1289" y="1243"/>
                  </a:cubicBezTo>
                  <a:cubicBezTo>
                    <a:pt x="1286" y="1289"/>
                    <a:pt x="1280" y="1334"/>
                    <a:pt x="1280" y="1380"/>
                  </a:cubicBezTo>
                  <a:cubicBezTo>
                    <a:pt x="1280" y="1389"/>
                    <a:pt x="1289" y="1362"/>
                    <a:pt x="1289" y="1353"/>
                  </a:cubicBezTo>
                  <a:cubicBezTo>
                    <a:pt x="1289" y="1332"/>
                    <a:pt x="1275" y="1312"/>
                    <a:pt x="1253" y="1307"/>
                  </a:cubicBezTo>
                  <a:cubicBezTo>
                    <a:pt x="1223" y="1300"/>
                    <a:pt x="1192" y="1301"/>
                    <a:pt x="1161" y="1298"/>
                  </a:cubicBezTo>
                  <a:cubicBezTo>
                    <a:pt x="1152" y="1295"/>
                    <a:pt x="1141" y="1296"/>
                    <a:pt x="1134" y="1289"/>
                  </a:cubicBezTo>
                  <a:cubicBezTo>
                    <a:pt x="1127" y="1282"/>
                    <a:pt x="1130" y="1269"/>
                    <a:pt x="1125" y="1261"/>
                  </a:cubicBezTo>
                  <a:cubicBezTo>
                    <a:pt x="1109" y="1234"/>
                    <a:pt x="1071" y="1193"/>
                    <a:pt x="1042" y="1179"/>
                  </a:cubicBezTo>
                  <a:cubicBezTo>
                    <a:pt x="985" y="1151"/>
                    <a:pt x="933" y="1157"/>
                    <a:pt x="869" y="1152"/>
                  </a:cubicBezTo>
                  <a:cubicBezTo>
                    <a:pt x="812" y="1134"/>
                    <a:pt x="811" y="1133"/>
                    <a:pt x="741" y="1143"/>
                  </a:cubicBezTo>
                  <a:cubicBezTo>
                    <a:pt x="723" y="1149"/>
                    <a:pt x="704" y="1155"/>
                    <a:pt x="686" y="1161"/>
                  </a:cubicBezTo>
                  <a:cubicBezTo>
                    <a:pt x="677" y="1164"/>
                    <a:pt x="658" y="1170"/>
                    <a:pt x="658" y="1170"/>
                  </a:cubicBezTo>
                  <a:cubicBezTo>
                    <a:pt x="527" y="1164"/>
                    <a:pt x="463" y="1172"/>
                    <a:pt x="357" y="1133"/>
                  </a:cubicBezTo>
                  <a:cubicBezTo>
                    <a:pt x="354" y="1124"/>
                    <a:pt x="347" y="1116"/>
                    <a:pt x="347" y="1106"/>
                  </a:cubicBezTo>
                  <a:cubicBezTo>
                    <a:pt x="347" y="1066"/>
                    <a:pt x="381" y="1053"/>
                    <a:pt x="320" y="1033"/>
                  </a:cubicBezTo>
                  <a:cubicBezTo>
                    <a:pt x="294" y="993"/>
                    <a:pt x="265" y="947"/>
                    <a:pt x="219" y="932"/>
                  </a:cubicBezTo>
                  <a:cubicBezTo>
                    <a:pt x="199" y="918"/>
                    <a:pt x="163" y="900"/>
                    <a:pt x="146" y="877"/>
                  </a:cubicBezTo>
                  <a:cubicBezTo>
                    <a:pt x="133" y="860"/>
                    <a:pt x="110" y="823"/>
                    <a:pt x="110" y="823"/>
                  </a:cubicBezTo>
                  <a:cubicBezTo>
                    <a:pt x="90" y="747"/>
                    <a:pt x="71" y="669"/>
                    <a:pt x="46" y="594"/>
                  </a:cubicBezTo>
                  <a:cubicBezTo>
                    <a:pt x="60" y="538"/>
                    <a:pt x="103" y="456"/>
                    <a:pt x="27" y="429"/>
                  </a:cubicBezTo>
                  <a:cubicBezTo>
                    <a:pt x="24" y="414"/>
                    <a:pt x="22" y="399"/>
                    <a:pt x="18" y="384"/>
                  </a:cubicBezTo>
                  <a:cubicBezTo>
                    <a:pt x="13" y="365"/>
                    <a:pt x="0" y="329"/>
                    <a:pt x="0" y="329"/>
                  </a:cubicBezTo>
                  <a:cubicBezTo>
                    <a:pt x="3" y="268"/>
                    <a:pt x="2" y="207"/>
                    <a:pt x="9" y="146"/>
                  </a:cubicBezTo>
                  <a:cubicBezTo>
                    <a:pt x="15" y="95"/>
                    <a:pt x="46" y="54"/>
                    <a:pt x="46" y="0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7" name="矩形标注 68629"/>
            <p:cNvSpPr>
              <a:spLocks noChangeArrowheads="1"/>
            </p:cNvSpPr>
            <p:nvPr/>
          </p:nvSpPr>
          <p:spPr bwMode="auto">
            <a:xfrm>
              <a:off x="1610" y="754"/>
              <a:ext cx="2109" cy="318"/>
            </a:xfrm>
            <a:prstGeom prst="wedgeRectCallout">
              <a:avLst>
                <a:gd name="adj1" fmla="val -60102"/>
                <a:gd name="adj2" fmla="val 105347"/>
              </a:avLst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Font typeface="Arial" pitchFamily="34" charset="0"/>
                <a:buNone/>
              </a:pPr>
              <a:r>
                <a:rPr lang="zh-CN" altLang="en-US" sz="2400" b="1">
                  <a:solidFill>
                    <a:schemeClr val="bg1"/>
                  </a:solidFill>
                  <a:latin typeface="宋体" pitchFamily="2" charset="-122"/>
                </a:rPr>
                <a:t>1848年从墨西哥夺取</a:t>
              </a:r>
            </a:p>
          </p:txBody>
        </p:sp>
      </p:grpSp>
      <p:grpSp>
        <p:nvGrpSpPr>
          <p:cNvPr id="8" name="组合 68630"/>
          <p:cNvGrpSpPr>
            <a:grpSpLocks/>
          </p:cNvGrpSpPr>
          <p:nvPr/>
        </p:nvGrpSpPr>
        <p:grpSpPr bwMode="auto">
          <a:xfrm>
            <a:off x="235142" y="3294064"/>
            <a:ext cx="3927281" cy="1216025"/>
            <a:chOff x="0" y="2075"/>
            <a:chExt cx="1904" cy="766"/>
          </a:xfrm>
        </p:grpSpPr>
        <p:sp>
          <p:nvSpPr>
            <p:cNvPr id="7184" name="任意多边形 68631"/>
            <p:cNvSpPr>
              <a:spLocks noChangeArrowheads="1"/>
            </p:cNvSpPr>
            <p:nvPr/>
          </p:nvSpPr>
          <p:spPr bwMode="auto">
            <a:xfrm>
              <a:off x="1179" y="2075"/>
              <a:ext cx="686" cy="284"/>
            </a:xfrm>
            <a:custGeom>
              <a:avLst/>
              <a:gdLst>
                <a:gd name="T0" fmla="*/ 0 w 686"/>
                <a:gd name="T1" fmla="*/ 37 h 284"/>
                <a:gd name="T2" fmla="*/ 156 w 686"/>
                <a:gd name="T3" fmla="*/ 156 h 284"/>
                <a:gd name="T4" fmla="*/ 284 w 686"/>
                <a:gd name="T5" fmla="*/ 229 h 284"/>
                <a:gd name="T6" fmla="*/ 476 w 686"/>
                <a:gd name="T7" fmla="*/ 284 h 284"/>
                <a:gd name="T8" fmla="*/ 558 w 686"/>
                <a:gd name="T9" fmla="*/ 275 h 284"/>
                <a:gd name="T10" fmla="*/ 576 w 686"/>
                <a:gd name="T11" fmla="*/ 256 h 284"/>
                <a:gd name="T12" fmla="*/ 586 w 686"/>
                <a:gd name="T13" fmla="*/ 229 h 284"/>
                <a:gd name="T14" fmla="*/ 686 w 686"/>
                <a:gd name="T15" fmla="*/ 220 h 284"/>
                <a:gd name="T16" fmla="*/ 558 w 686"/>
                <a:gd name="T17" fmla="*/ 174 h 284"/>
                <a:gd name="T18" fmla="*/ 476 w 686"/>
                <a:gd name="T19" fmla="*/ 101 h 284"/>
                <a:gd name="T20" fmla="*/ 467 w 686"/>
                <a:gd name="T21" fmla="*/ 74 h 284"/>
                <a:gd name="T22" fmla="*/ 439 w 686"/>
                <a:gd name="T23" fmla="*/ 64 h 284"/>
                <a:gd name="T24" fmla="*/ 430 w 686"/>
                <a:gd name="T25" fmla="*/ 37 h 284"/>
                <a:gd name="T26" fmla="*/ 275 w 686"/>
                <a:gd name="T27" fmla="*/ 0 h 284"/>
                <a:gd name="T28" fmla="*/ 138 w 686"/>
                <a:gd name="T29" fmla="*/ 10 h 284"/>
                <a:gd name="T30" fmla="*/ 119 w 686"/>
                <a:gd name="T31" fmla="*/ 28 h 284"/>
                <a:gd name="T32" fmla="*/ 0 w 686"/>
                <a:gd name="T33" fmla="*/ 37 h 28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86"/>
                <a:gd name="T52" fmla="*/ 0 h 284"/>
                <a:gd name="T53" fmla="*/ 686 w 686"/>
                <a:gd name="T54" fmla="*/ 284 h 28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86" h="284">
                  <a:moveTo>
                    <a:pt x="0" y="37"/>
                  </a:moveTo>
                  <a:cubicBezTo>
                    <a:pt x="44" y="79"/>
                    <a:pt x="98" y="137"/>
                    <a:pt x="156" y="156"/>
                  </a:cubicBezTo>
                  <a:cubicBezTo>
                    <a:pt x="186" y="200"/>
                    <a:pt x="234" y="214"/>
                    <a:pt x="284" y="229"/>
                  </a:cubicBezTo>
                  <a:cubicBezTo>
                    <a:pt x="350" y="248"/>
                    <a:pt x="408" y="273"/>
                    <a:pt x="476" y="284"/>
                  </a:cubicBezTo>
                  <a:cubicBezTo>
                    <a:pt x="503" y="281"/>
                    <a:pt x="532" y="282"/>
                    <a:pt x="558" y="275"/>
                  </a:cubicBezTo>
                  <a:cubicBezTo>
                    <a:pt x="566" y="273"/>
                    <a:pt x="571" y="263"/>
                    <a:pt x="576" y="256"/>
                  </a:cubicBezTo>
                  <a:cubicBezTo>
                    <a:pt x="581" y="248"/>
                    <a:pt x="577" y="232"/>
                    <a:pt x="586" y="229"/>
                  </a:cubicBezTo>
                  <a:cubicBezTo>
                    <a:pt x="618" y="219"/>
                    <a:pt x="653" y="223"/>
                    <a:pt x="686" y="220"/>
                  </a:cubicBezTo>
                  <a:cubicBezTo>
                    <a:pt x="654" y="169"/>
                    <a:pt x="622" y="181"/>
                    <a:pt x="558" y="174"/>
                  </a:cubicBezTo>
                  <a:cubicBezTo>
                    <a:pt x="522" y="162"/>
                    <a:pt x="493" y="136"/>
                    <a:pt x="476" y="101"/>
                  </a:cubicBezTo>
                  <a:cubicBezTo>
                    <a:pt x="472" y="93"/>
                    <a:pt x="474" y="81"/>
                    <a:pt x="467" y="74"/>
                  </a:cubicBezTo>
                  <a:cubicBezTo>
                    <a:pt x="460" y="67"/>
                    <a:pt x="448" y="67"/>
                    <a:pt x="439" y="64"/>
                  </a:cubicBezTo>
                  <a:cubicBezTo>
                    <a:pt x="436" y="55"/>
                    <a:pt x="438" y="42"/>
                    <a:pt x="430" y="37"/>
                  </a:cubicBezTo>
                  <a:cubicBezTo>
                    <a:pt x="392" y="10"/>
                    <a:pt x="318" y="10"/>
                    <a:pt x="275" y="0"/>
                  </a:cubicBezTo>
                  <a:cubicBezTo>
                    <a:pt x="229" y="3"/>
                    <a:pt x="183" y="2"/>
                    <a:pt x="138" y="10"/>
                  </a:cubicBezTo>
                  <a:cubicBezTo>
                    <a:pt x="129" y="12"/>
                    <a:pt x="128" y="26"/>
                    <a:pt x="119" y="28"/>
                  </a:cubicBezTo>
                  <a:cubicBezTo>
                    <a:pt x="80" y="36"/>
                    <a:pt x="0" y="37"/>
                    <a:pt x="0" y="37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5" name="矩形标注 68632"/>
            <p:cNvSpPr>
              <a:spLocks noChangeArrowheads="1"/>
            </p:cNvSpPr>
            <p:nvPr/>
          </p:nvSpPr>
          <p:spPr bwMode="auto">
            <a:xfrm>
              <a:off x="0" y="2568"/>
              <a:ext cx="1904" cy="273"/>
            </a:xfrm>
            <a:prstGeom prst="wedgeRectCallout">
              <a:avLst>
                <a:gd name="adj1" fmla="val 30884"/>
                <a:gd name="adj2" fmla="val -154764"/>
              </a:avLst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Font typeface="Arial" pitchFamily="34" charset="0"/>
                <a:buNone/>
              </a:pPr>
              <a:r>
                <a:rPr lang="zh-CN" altLang="en-US" sz="2400" b="1">
                  <a:solidFill>
                    <a:schemeClr val="bg1"/>
                  </a:solidFill>
                  <a:latin typeface="宋体" pitchFamily="2" charset="-122"/>
                </a:rPr>
                <a:t>1853年从墨西哥购得</a:t>
              </a:r>
            </a:p>
          </p:txBody>
        </p:sp>
      </p:grpSp>
      <p:sp>
        <p:nvSpPr>
          <p:cNvPr id="7180" name="矩形 68633"/>
          <p:cNvSpPr>
            <a:spLocks noChangeArrowheads="1" noChangeShapeType="1" noTextEdit="1"/>
          </p:cNvSpPr>
          <p:nvPr/>
        </p:nvSpPr>
        <p:spPr bwMode="auto">
          <a:xfrm>
            <a:off x="297022" y="685800"/>
            <a:ext cx="606418" cy="3200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solidFill>
                  <a:srgbClr val="1902CA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美</a:t>
            </a:r>
          </a:p>
          <a:p>
            <a:pPr algn="ctr"/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solidFill>
                  <a:srgbClr val="1902CA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国</a:t>
            </a:r>
          </a:p>
          <a:p>
            <a:pPr algn="ctr"/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solidFill>
                  <a:srgbClr val="1902CA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的</a:t>
            </a:r>
          </a:p>
          <a:p>
            <a:pPr algn="ctr"/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solidFill>
                  <a:srgbClr val="1902CA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领</a:t>
            </a:r>
          </a:p>
          <a:p>
            <a:pPr algn="ctr"/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solidFill>
                  <a:srgbClr val="1902CA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土</a:t>
            </a:r>
          </a:p>
          <a:p>
            <a:pPr algn="ctr"/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solidFill>
                  <a:srgbClr val="1902CA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扩</a:t>
            </a:r>
          </a:p>
          <a:p>
            <a:pPr algn="ctr"/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solidFill>
                  <a:srgbClr val="1902CA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张</a:t>
            </a:r>
          </a:p>
        </p:txBody>
      </p:sp>
      <p:pic>
        <p:nvPicPr>
          <p:cNvPr id="7181" name="图片 68634" descr="1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65248" y="2743200"/>
            <a:ext cx="5505207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36" name="文本框 68635"/>
          <p:cNvSpPr txBox="1">
            <a:spLocks noChangeArrowheads="1"/>
          </p:cNvSpPr>
          <p:nvPr/>
        </p:nvSpPr>
        <p:spPr bwMode="auto">
          <a:xfrm>
            <a:off x="9096276" y="2651780"/>
            <a:ext cx="545342" cy="5232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b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800" b="1">
                <a:solidFill>
                  <a:srgbClr val="0000CC"/>
                </a:solidFill>
                <a:latin typeface="Comic Sans MS" pitchFamily="66" charset="0"/>
              </a:rPr>
              <a:t>东</a:t>
            </a:r>
          </a:p>
        </p:txBody>
      </p:sp>
      <p:sp>
        <p:nvSpPr>
          <p:cNvPr id="68637" name="文本框 68636"/>
          <p:cNvSpPr txBox="1">
            <a:spLocks noChangeArrowheads="1"/>
          </p:cNvSpPr>
          <p:nvPr/>
        </p:nvSpPr>
        <p:spPr bwMode="auto">
          <a:xfrm>
            <a:off x="2664941" y="2704169"/>
            <a:ext cx="545342" cy="5232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b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800" b="1">
                <a:solidFill>
                  <a:srgbClr val="0000CC"/>
                </a:solidFill>
                <a:latin typeface="Comic Sans MS" pitchFamily="66" charset="0"/>
              </a:rPr>
              <a:t>西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8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36" grpId="0" bldLvl="0" animBg="1"/>
      <p:bldP spid="68637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3487" y="1097280"/>
            <a:ext cx="11392348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dirty="0" smtClean="0"/>
              <a:t>到</a:t>
            </a:r>
            <a:r>
              <a:rPr lang="en-US" altLang="zh-CN" sz="2800" dirty="0" smtClean="0"/>
              <a:t>19</a:t>
            </a:r>
            <a:r>
              <a:rPr lang="zh-CN" altLang="zh-CN" sz="2800" dirty="0" smtClean="0"/>
              <a:t>世纪中期，美国成为一个东临大西洋，西濒太平洋的大国。北方完成了工业革命，工业生产居于世界第四位，南方却以棉花种植园经济为主，大量使用黑人奴隶。</a:t>
            </a:r>
          </a:p>
          <a:p>
            <a:endParaRPr lang="zh-CN" altLang="zh-CN" sz="2800" dirty="0" smtClean="0"/>
          </a:p>
          <a:p>
            <a:endParaRPr lang="zh-CN" altLang="en-US" dirty="0"/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0226" y="2560320"/>
            <a:ext cx="5958166" cy="3202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AutoShape 3"/>
          <p:cNvSpPr>
            <a:spLocks noChangeArrowheads="1"/>
          </p:cNvSpPr>
          <p:nvPr/>
        </p:nvSpPr>
        <p:spPr bwMode="auto">
          <a:xfrm>
            <a:off x="445161" y="2549562"/>
            <a:ext cx="5505014" cy="609600"/>
          </a:xfrm>
          <a:prstGeom prst="wedgeRectCallout">
            <a:avLst>
              <a:gd name="adj1" fmla="val -3495"/>
              <a:gd name="adj2" fmla="val 21427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zh-CN" altLang="en-US" sz="3600" dirty="0">
                <a:solidFill>
                  <a:srgbClr val="1902CA"/>
                </a:solidFill>
                <a:latin typeface="华文琥珀" pitchFamily="2" charset="-122"/>
                <a:ea typeface="华文琥珀" pitchFamily="2" charset="-122"/>
              </a:rPr>
              <a:t>北方</a:t>
            </a:r>
            <a:r>
              <a:rPr lang="en-US" altLang="zh-CN" sz="3600" dirty="0">
                <a:solidFill>
                  <a:srgbClr val="0000CC"/>
                </a:solidFill>
              </a:rPr>
              <a:t>—</a:t>
            </a:r>
            <a:r>
              <a:rPr lang="zh-CN" altLang="en-US" sz="3600" dirty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资本主义工业经济</a:t>
            </a:r>
          </a:p>
        </p:txBody>
      </p:sp>
      <p:grpSp>
        <p:nvGrpSpPr>
          <p:cNvPr id="5" name="组合 104450"/>
          <p:cNvGrpSpPr>
            <a:grpSpLocks/>
          </p:cNvGrpSpPr>
          <p:nvPr/>
        </p:nvGrpSpPr>
        <p:grpSpPr bwMode="auto">
          <a:xfrm>
            <a:off x="6765245" y="2261961"/>
            <a:ext cx="4286250" cy="4162425"/>
            <a:chOff x="0" y="0"/>
            <a:chExt cx="6111" cy="5932"/>
          </a:xfrm>
        </p:grpSpPr>
        <p:grpSp>
          <p:nvGrpSpPr>
            <p:cNvPr id="6" name="组合 104451"/>
            <p:cNvGrpSpPr>
              <a:grpSpLocks/>
            </p:cNvGrpSpPr>
            <p:nvPr/>
          </p:nvGrpSpPr>
          <p:grpSpPr bwMode="auto">
            <a:xfrm>
              <a:off x="0" y="0"/>
              <a:ext cx="6111" cy="5932"/>
              <a:chOff x="0" y="0"/>
              <a:chExt cx="6111" cy="5932"/>
            </a:xfrm>
          </p:grpSpPr>
          <p:pic>
            <p:nvPicPr>
              <p:cNvPr id="8" name="图片 104452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contrast="18000"/>
              </a:blip>
              <a:srcRect/>
              <a:stretch>
                <a:fillRect/>
              </a:stretch>
            </p:blipFill>
            <p:spPr bwMode="auto">
              <a:xfrm>
                <a:off x="103" y="0"/>
                <a:ext cx="6008" cy="46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9" name="文本框 104453"/>
              <p:cNvSpPr txBox="1">
                <a:spLocks noChangeArrowheads="1"/>
              </p:cNvSpPr>
              <p:nvPr/>
            </p:nvSpPr>
            <p:spPr bwMode="auto">
              <a:xfrm>
                <a:off x="0" y="4760"/>
                <a:ext cx="5885" cy="1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zh-CN" altLang="en-US" sz="2400" b="1">
                    <a:ea typeface="宋体" pitchFamily="2" charset="-122"/>
                  </a:rPr>
                  <a:t>北方资本主义工商业经济</a:t>
                </a:r>
              </a:p>
              <a:p>
                <a:pPr algn="ctr"/>
                <a:endParaRPr lang="zh-CN" altLang="en-US" sz="2400" b="1">
                  <a:ea typeface="宋体" pitchFamily="2" charset="-122"/>
                </a:endParaRPr>
              </a:p>
            </p:txBody>
          </p:sp>
        </p:grpSp>
        <p:sp>
          <p:nvSpPr>
            <p:cNvPr id="7" name="文本框 104454"/>
            <p:cNvSpPr txBox="1">
              <a:spLocks noChangeArrowheads="1"/>
            </p:cNvSpPr>
            <p:nvPr/>
          </p:nvSpPr>
          <p:spPr bwMode="auto">
            <a:xfrm>
              <a:off x="2826" y="113"/>
              <a:ext cx="2836" cy="5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000" b="1">
                  <a:solidFill>
                    <a:schemeClr val="hlink"/>
                  </a:solidFill>
                </a:rPr>
                <a:t>动力织布机厂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02403"/>
          <p:cNvSpPr txBox="1">
            <a:spLocks noChangeArrowheads="1"/>
          </p:cNvSpPr>
          <p:nvPr/>
        </p:nvSpPr>
        <p:spPr bwMode="auto">
          <a:xfrm>
            <a:off x="252413" y="1196975"/>
            <a:ext cx="3960812" cy="39401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ea typeface="宋体" pitchFamily="2" charset="-122"/>
              </a:rPr>
              <a:t>1810</a:t>
            </a:r>
            <a:r>
              <a:rPr lang="zh-CN" altLang="en-US" sz="3600" b="1" dirty="0">
                <a:ea typeface="宋体" pitchFamily="2" charset="-122"/>
              </a:rPr>
              <a:t>年至</a:t>
            </a:r>
            <a:r>
              <a:rPr lang="en-US" altLang="zh-CN" sz="3600" b="1" dirty="0">
                <a:ea typeface="宋体" pitchFamily="2" charset="-122"/>
              </a:rPr>
              <a:t>1860</a:t>
            </a:r>
            <a:r>
              <a:rPr lang="zh-CN" altLang="en-US" sz="3600" b="1" dirty="0">
                <a:ea typeface="宋体" pitchFamily="2" charset="-122"/>
              </a:rPr>
              <a:t>年美国工业总产值增长了</a:t>
            </a:r>
            <a:r>
              <a:rPr lang="en-US" altLang="zh-CN" sz="3600" b="1" dirty="0">
                <a:ea typeface="宋体" pitchFamily="2" charset="-122"/>
              </a:rPr>
              <a:t>9</a:t>
            </a:r>
            <a:r>
              <a:rPr lang="zh-CN" altLang="en-US" sz="3600" b="1" dirty="0">
                <a:ea typeface="宋体" pitchFamily="2" charset="-122"/>
              </a:rPr>
              <a:t>倍之多。而北方工业产值占全国比重的</a:t>
            </a:r>
            <a:r>
              <a:rPr lang="en-US" altLang="zh-CN" sz="3600" b="1" dirty="0">
                <a:ea typeface="宋体" pitchFamily="2" charset="-122"/>
              </a:rPr>
              <a:t>91%</a:t>
            </a:r>
            <a:r>
              <a:rPr lang="zh-CN" altLang="en-US" sz="3600" b="1" dirty="0">
                <a:ea typeface="宋体" pitchFamily="2" charset="-122"/>
              </a:rPr>
              <a:t>，生产总值占全国比重的</a:t>
            </a:r>
            <a:r>
              <a:rPr lang="en-US" altLang="zh-CN" sz="3600" b="1" dirty="0">
                <a:ea typeface="宋体" pitchFamily="2" charset="-122"/>
              </a:rPr>
              <a:t>75%</a:t>
            </a:r>
          </a:p>
        </p:txBody>
      </p:sp>
      <p:pic>
        <p:nvPicPr>
          <p:cNvPr id="32770" name="Picture 2" descr="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61244" y="1688951"/>
            <a:ext cx="5258870" cy="3418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2"/>
          <p:cNvSpPr>
            <a:spLocks noChangeArrowheads="1"/>
          </p:cNvSpPr>
          <p:nvPr/>
        </p:nvSpPr>
        <p:spPr bwMode="auto">
          <a:xfrm>
            <a:off x="1026330" y="4736695"/>
            <a:ext cx="5626250" cy="785813"/>
          </a:xfrm>
          <a:prstGeom prst="wedgeRectCallout">
            <a:avLst>
              <a:gd name="adj1" fmla="val 52083"/>
              <a:gd name="adj2" fmla="val -15573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zh-CN" altLang="en-US" sz="3600" dirty="0">
                <a:solidFill>
                  <a:srgbClr val="1902CA"/>
                </a:solidFill>
                <a:latin typeface="华文琥珀" pitchFamily="2" charset="-122"/>
                <a:ea typeface="华文琥珀" pitchFamily="2" charset="-122"/>
              </a:rPr>
              <a:t>南方</a:t>
            </a:r>
            <a:r>
              <a:rPr lang="en-US" altLang="zh-CN" sz="3600" dirty="0">
                <a:solidFill>
                  <a:srgbClr val="0000CC"/>
                </a:solidFill>
              </a:rPr>
              <a:t>—</a:t>
            </a:r>
            <a:r>
              <a:rPr lang="zh-CN" altLang="en-US" sz="3600" dirty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奴隶制种植园经济</a:t>
            </a:r>
          </a:p>
        </p:txBody>
      </p:sp>
      <p:pic>
        <p:nvPicPr>
          <p:cNvPr id="26631" name="Picture 7" descr="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260" y="470816"/>
            <a:ext cx="6225070" cy="415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文本框 102404"/>
          <p:cNvSpPr txBox="1">
            <a:spLocks noChangeArrowheads="1"/>
          </p:cNvSpPr>
          <p:nvPr/>
        </p:nvSpPr>
        <p:spPr bwMode="auto">
          <a:xfrm>
            <a:off x="6921034" y="809700"/>
            <a:ext cx="4392612" cy="41549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smtClean="0">
                <a:ea typeface="宋体" pitchFamily="2" charset="-122"/>
              </a:rPr>
              <a:t>1807</a:t>
            </a:r>
            <a:r>
              <a:rPr lang="zh-CN" altLang="en-US" sz="2400" b="1" dirty="0" smtClean="0">
                <a:ea typeface="宋体" pitchFamily="2" charset="-122"/>
              </a:rPr>
              <a:t>年，美国通过废除奴隶贸易的法案。但是由于种植园使用大量奴隶种植棉花，利润丰厚，南方奴隶贸易依然盛行。</a:t>
            </a:r>
            <a:r>
              <a:rPr lang="en-US" altLang="zh-CN" sz="2400" b="1" dirty="0" smtClean="0">
                <a:ea typeface="宋体" pitchFamily="2" charset="-122"/>
              </a:rPr>
              <a:t>1790</a:t>
            </a:r>
            <a:r>
              <a:rPr lang="zh-CN" altLang="en-US" sz="2400" b="1" dirty="0">
                <a:ea typeface="宋体" pitchFamily="2" charset="-122"/>
              </a:rPr>
              <a:t>年南方黑奴的人数有</a:t>
            </a:r>
            <a:r>
              <a:rPr lang="en-US" altLang="zh-CN" sz="2400" b="1" dirty="0">
                <a:ea typeface="宋体" pitchFamily="2" charset="-122"/>
              </a:rPr>
              <a:t>67.7</a:t>
            </a:r>
            <a:r>
              <a:rPr lang="zh-CN" altLang="en-US" sz="2400" b="1" dirty="0">
                <a:ea typeface="宋体" pitchFamily="2" charset="-122"/>
              </a:rPr>
              <a:t>万人，而到了</a:t>
            </a:r>
            <a:r>
              <a:rPr lang="en-US" altLang="zh-CN" sz="2400" b="1" dirty="0">
                <a:ea typeface="宋体" pitchFamily="2" charset="-122"/>
              </a:rPr>
              <a:t>1860</a:t>
            </a:r>
            <a:r>
              <a:rPr lang="zh-CN" altLang="en-US" sz="2400" b="1" dirty="0">
                <a:ea typeface="宋体" pitchFamily="2" charset="-122"/>
              </a:rPr>
              <a:t>年黑奴人数增长到了</a:t>
            </a:r>
            <a:r>
              <a:rPr lang="en-US" altLang="zh-CN" sz="2400" b="1" dirty="0">
                <a:ea typeface="宋体" pitchFamily="2" charset="-122"/>
              </a:rPr>
              <a:t>400</a:t>
            </a:r>
            <a:r>
              <a:rPr lang="zh-CN" altLang="en-US" sz="2400" b="1" dirty="0">
                <a:ea typeface="宋体" pitchFamily="2" charset="-122"/>
              </a:rPr>
              <a:t>万人。</a:t>
            </a:r>
          </a:p>
          <a:p>
            <a:r>
              <a:rPr lang="en-US" altLang="zh-CN" sz="2400" b="1" dirty="0">
                <a:ea typeface="宋体" pitchFamily="2" charset="-122"/>
              </a:rPr>
              <a:t>1790</a:t>
            </a:r>
            <a:r>
              <a:rPr lang="zh-CN" altLang="en-US" sz="2400" b="1" dirty="0">
                <a:ea typeface="宋体" pitchFamily="2" charset="-122"/>
              </a:rPr>
              <a:t>年种植园主从黑奴身上所榨取的利润为每人</a:t>
            </a:r>
            <a:r>
              <a:rPr lang="en-US" altLang="zh-CN" sz="2400" b="1" dirty="0">
                <a:ea typeface="宋体" pitchFamily="2" charset="-122"/>
              </a:rPr>
              <a:t>80</a:t>
            </a:r>
            <a:r>
              <a:rPr lang="zh-CN" altLang="en-US" sz="2400" b="1" dirty="0">
                <a:ea typeface="宋体" pitchFamily="2" charset="-122"/>
              </a:rPr>
              <a:t>美元，到了</a:t>
            </a:r>
            <a:r>
              <a:rPr lang="en-US" altLang="zh-CN" sz="2400" b="1" dirty="0">
                <a:ea typeface="宋体" pitchFamily="2" charset="-122"/>
              </a:rPr>
              <a:t>1860</a:t>
            </a:r>
            <a:r>
              <a:rPr lang="zh-CN" altLang="en-US" sz="2400" b="1" dirty="0">
                <a:ea typeface="宋体" pitchFamily="2" charset="-122"/>
              </a:rPr>
              <a:t>年所榨取的利润上升到了每人</a:t>
            </a:r>
            <a:r>
              <a:rPr lang="en-US" altLang="zh-CN" sz="2400" b="1" dirty="0">
                <a:ea typeface="宋体" pitchFamily="2" charset="-122"/>
              </a:rPr>
              <a:t>1400-2000</a:t>
            </a:r>
            <a:r>
              <a:rPr lang="zh-CN" altLang="en-US" sz="2400" b="1" dirty="0">
                <a:ea typeface="宋体" pitchFamily="2" charset="-122"/>
              </a:rPr>
              <a:t>美元。</a:t>
            </a:r>
            <a:endParaRPr lang="zh-CN" sz="2400" b="1" dirty="0">
              <a:ea typeface="宋体" pitchFamily="2" charset="-122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ldLvl="0" animBg="1"/>
      <p:bldP spid="6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805201" y="2867025"/>
            <a:ext cx="6468463" cy="2693988"/>
            <a:chOff x="1680" y="1871"/>
            <a:chExt cx="2160" cy="1393"/>
          </a:xfrm>
        </p:grpSpPr>
        <p:sp>
          <p:nvSpPr>
            <p:cNvPr id="11303" name="Oval 3"/>
            <p:cNvSpPr>
              <a:spLocks noChangeArrowheads="1"/>
            </p:cNvSpPr>
            <p:nvPr/>
          </p:nvSpPr>
          <p:spPr bwMode="auto">
            <a:xfrm>
              <a:off x="1680" y="1872"/>
              <a:ext cx="2160" cy="1392"/>
            </a:xfrm>
            <a:prstGeom prst="ellipse">
              <a:avLst/>
            </a:prstGeom>
            <a:solidFill>
              <a:srgbClr val="CCFFFF">
                <a:alpha val="50195"/>
              </a:srgbClr>
            </a:solidFill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11304" name="Arc 4"/>
            <p:cNvSpPr>
              <a:spLocks noChangeArrowheads="1"/>
            </p:cNvSpPr>
            <p:nvPr/>
          </p:nvSpPr>
          <p:spPr bwMode="auto">
            <a:xfrm rot="5930">
              <a:off x="2016" y="1871"/>
              <a:ext cx="1538" cy="288"/>
            </a:xfrm>
            <a:custGeom>
              <a:avLst/>
              <a:gdLst>
                <a:gd name="T0" fmla="*/ 0 w 41087"/>
                <a:gd name="T1" fmla="*/ 2 h 21600"/>
                <a:gd name="T2" fmla="*/ 28 w 41087"/>
                <a:gd name="T3" fmla="*/ 0 h 21600"/>
                <a:gd name="T4" fmla="*/ 58 w 41087"/>
                <a:gd name="T5" fmla="*/ 3 h 21600"/>
                <a:gd name="T6" fmla="*/ 0 w 41087"/>
                <a:gd name="T7" fmla="*/ 2 h 21600"/>
                <a:gd name="T8" fmla="*/ 28 w 41087"/>
                <a:gd name="T9" fmla="*/ 0 h 21600"/>
                <a:gd name="T10" fmla="*/ 58 w 41087"/>
                <a:gd name="T11" fmla="*/ 3 h 21600"/>
                <a:gd name="T12" fmla="*/ 28 w 41087"/>
                <a:gd name="T13" fmla="*/ 4 h 216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1087"/>
                <a:gd name="T22" fmla="*/ 0 h 21600"/>
                <a:gd name="T23" fmla="*/ 41087 w 41087"/>
                <a:gd name="T24" fmla="*/ 21600 h 216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1087" h="21600" fill="none">
                  <a:moveTo>
                    <a:pt x="0" y="13377"/>
                  </a:moveTo>
                  <a:cubicBezTo>
                    <a:pt x="3332" y="5282"/>
                    <a:pt x="11220" y="-1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</a:path>
                <a:path w="41087" h="21600" stroke="0">
                  <a:moveTo>
                    <a:pt x="0" y="13377"/>
                  </a:moveTo>
                  <a:cubicBezTo>
                    <a:pt x="3332" y="5282"/>
                    <a:pt x="11220" y="-1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  <a:lnTo>
                    <a:pt x="19974" y="21600"/>
                  </a:lnTo>
                  <a:close/>
                </a:path>
              </a:pathLst>
            </a:custGeom>
            <a:solidFill>
              <a:srgbClr val="CCFFFF">
                <a:alpha val="50195"/>
              </a:srgbClr>
            </a:solidFill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267" name="Oval 6"/>
          <p:cNvSpPr>
            <a:spLocks noChangeArrowheads="1"/>
          </p:cNvSpPr>
          <p:nvPr/>
        </p:nvSpPr>
        <p:spPr bwMode="auto">
          <a:xfrm>
            <a:off x="2782512" y="1181100"/>
            <a:ext cx="6532404" cy="2705100"/>
          </a:xfrm>
          <a:prstGeom prst="ellipse">
            <a:avLst/>
          </a:prstGeom>
          <a:solidFill>
            <a:srgbClr val="FFFFCC">
              <a:alpha val="50195"/>
            </a:srgbClr>
          </a:solidFill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11268" name="Text Box 7"/>
          <p:cNvSpPr txBox="1">
            <a:spLocks noChangeArrowheads="1"/>
          </p:cNvSpPr>
          <p:nvPr/>
        </p:nvSpPr>
        <p:spPr bwMode="auto">
          <a:xfrm>
            <a:off x="5435077" y="1468439"/>
            <a:ext cx="1930638" cy="644525"/>
          </a:xfrm>
          <a:prstGeom prst="rect">
            <a:avLst/>
          </a:prstGeom>
          <a:solidFill>
            <a:srgbClr val="FFFFCC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北方</a:t>
            </a:r>
          </a:p>
        </p:txBody>
      </p:sp>
      <p:sp>
        <p:nvSpPr>
          <p:cNvPr id="11269" name="Text Box 8"/>
          <p:cNvSpPr txBox="1">
            <a:spLocks noChangeArrowheads="1"/>
          </p:cNvSpPr>
          <p:nvPr/>
        </p:nvSpPr>
        <p:spPr bwMode="auto">
          <a:xfrm>
            <a:off x="3857152" y="1973264"/>
            <a:ext cx="4874037" cy="644525"/>
          </a:xfrm>
          <a:prstGeom prst="rect">
            <a:avLst/>
          </a:prstGeom>
          <a:solidFill>
            <a:srgbClr val="FFFFCC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资本主义工商业</a:t>
            </a: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180603" y="4060825"/>
            <a:ext cx="5717659" cy="1111250"/>
            <a:chOff x="1968" y="2256"/>
            <a:chExt cx="1680" cy="685"/>
          </a:xfrm>
        </p:grpSpPr>
        <p:sp>
          <p:nvSpPr>
            <p:cNvPr id="11301" name="Text Box 10"/>
            <p:cNvSpPr txBox="1">
              <a:spLocks noChangeArrowheads="1"/>
            </p:cNvSpPr>
            <p:nvPr/>
          </p:nvSpPr>
          <p:spPr bwMode="auto">
            <a:xfrm>
              <a:off x="2496" y="2256"/>
              <a:ext cx="576" cy="3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itchFamily="34" charset="0"/>
                <a:buNone/>
              </a:pPr>
              <a:r>
                <a:rPr lang="en-US" altLang="zh-CN" sz="2400" b="1">
                  <a:latin typeface="Times New Roman" pitchFamily="18" charset="0"/>
                  <a:ea typeface="黑体" pitchFamily="49" charset="-122"/>
                </a:rPr>
                <a:t>  </a:t>
              </a:r>
              <a:r>
                <a:rPr lang="zh-CN" altLang="en-US" sz="3600" b="1">
                  <a:latin typeface="Times New Roman" pitchFamily="18" charset="0"/>
                  <a:ea typeface="黑体" pitchFamily="49" charset="-122"/>
                </a:rPr>
                <a:t>南方</a:t>
              </a:r>
            </a:p>
          </p:txBody>
        </p:sp>
        <p:sp>
          <p:nvSpPr>
            <p:cNvPr id="11302" name="Text Box 11"/>
            <p:cNvSpPr txBox="1">
              <a:spLocks noChangeArrowheads="1"/>
            </p:cNvSpPr>
            <p:nvPr/>
          </p:nvSpPr>
          <p:spPr bwMode="auto">
            <a:xfrm>
              <a:off x="1968" y="2544"/>
              <a:ext cx="1680" cy="3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itchFamily="34" charset="0"/>
                <a:buNone/>
              </a:pPr>
              <a:r>
                <a:rPr lang="en-US" altLang="zh-CN" sz="2400" b="1">
                  <a:latin typeface="Times New Roman" pitchFamily="18" charset="0"/>
                  <a:ea typeface="黑体" pitchFamily="49" charset="-122"/>
                </a:rPr>
                <a:t>     </a:t>
              </a:r>
              <a:r>
                <a:rPr lang="zh-CN" altLang="en-US" sz="3600" b="1">
                  <a:latin typeface="Times New Roman" pitchFamily="18" charset="0"/>
                  <a:ea typeface="黑体" pitchFamily="49" charset="-122"/>
                </a:rPr>
                <a:t>黑奴制种植园经济</a:t>
              </a:r>
            </a:p>
          </p:txBody>
        </p:sp>
      </p:grpSp>
      <p:grpSp>
        <p:nvGrpSpPr>
          <p:cNvPr id="4" name="组合 2"/>
          <p:cNvGrpSpPr>
            <a:grpSpLocks/>
          </p:cNvGrpSpPr>
          <p:nvPr/>
        </p:nvGrpSpPr>
        <p:grpSpPr bwMode="auto">
          <a:xfrm>
            <a:off x="511536" y="4527550"/>
            <a:ext cx="3277548" cy="1354138"/>
            <a:chOff x="738" y="7668"/>
            <a:chExt cx="3967" cy="2222"/>
          </a:xfrm>
        </p:grpSpPr>
        <p:sp>
          <p:nvSpPr>
            <p:cNvPr id="11299" name="Text Box 13"/>
            <p:cNvSpPr txBox="1">
              <a:spLocks noChangeArrowheads="1"/>
            </p:cNvSpPr>
            <p:nvPr/>
          </p:nvSpPr>
          <p:spPr bwMode="auto">
            <a:xfrm>
              <a:off x="738" y="8123"/>
              <a:ext cx="3967" cy="1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itchFamily="34" charset="0"/>
                <a:buNone/>
              </a:pPr>
              <a:r>
                <a:rPr lang="zh-CN" altLang="en-US" sz="3200" b="1">
                  <a:latin typeface="Times New Roman" pitchFamily="18" charset="0"/>
                  <a:ea typeface="黑体" pitchFamily="49" charset="-122"/>
                </a:rPr>
                <a:t>输出棉花、工业原料</a:t>
              </a:r>
            </a:p>
          </p:txBody>
        </p:sp>
        <p:sp>
          <p:nvSpPr>
            <p:cNvPr id="11300" name="Line 14"/>
            <p:cNvSpPr>
              <a:spLocks noChangeShapeType="1"/>
            </p:cNvSpPr>
            <p:nvPr/>
          </p:nvSpPr>
          <p:spPr bwMode="auto">
            <a:xfrm flipH="1">
              <a:off x="2325" y="7668"/>
              <a:ext cx="1248" cy="68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组合 1"/>
          <p:cNvGrpSpPr>
            <a:grpSpLocks/>
          </p:cNvGrpSpPr>
          <p:nvPr/>
        </p:nvGrpSpPr>
        <p:grpSpPr bwMode="auto">
          <a:xfrm>
            <a:off x="336212" y="985838"/>
            <a:ext cx="3093971" cy="1016000"/>
            <a:chOff x="152" y="1590"/>
            <a:chExt cx="3743" cy="1667"/>
          </a:xfrm>
        </p:grpSpPr>
        <p:sp>
          <p:nvSpPr>
            <p:cNvPr id="11297" name="Text Box 16"/>
            <p:cNvSpPr txBox="1">
              <a:spLocks noChangeArrowheads="1"/>
            </p:cNvSpPr>
            <p:nvPr/>
          </p:nvSpPr>
          <p:spPr bwMode="auto">
            <a:xfrm>
              <a:off x="152" y="1590"/>
              <a:ext cx="3743" cy="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itchFamily="34" charset="0"/>
                <a:buNone/>
              </a:pPr>
              <a:r>
                <a:rPr lang="zh-CN" altLang="en-US" sz="3200" b="1">
                  <a:latin typeface="Times New Roman" pitchFamily="18" charset="0"/>
                  <a:ea typeface="黑体" pitchFamily="49" charset="-122"/>
                </a:rPr>
                <a:t>缺工业</a:t>
              </a:r>
              <a:r>
                <a:rPr lang="zh-CN" altLang="en-US" sz="3200" b="1">
                  <a:solidFill>
                    <a:srgbClr val="EF3603"/>
                  </a:solidFill>
                  <a:latin typeface="Times New Roman" pitchFamily="18" charset="0"/>
                  <a:ea typeface="黑体" pitchFamily="49" charset="-122"/>
                </a:rPr>
                <a:t>原料</a:t>
              </a:r>
            </a:p>
          </p:txBody>
        </p:sp>
        <p:sp>
          <p:nvSpPr>
            <p:cNvPr id="11298" name="Line 17"/>
            <p:cNvSpPr>
              <a:spLocks noChangeShapeType="1"/>
            </p:cNvSpPr>
            <p:nvPr/>
          </p:nvSpPr>
          <p:spPr bwMode="auto">
            <a:xfrm>
              <a:off x="2319" y="2382"/>
              <a:ext cx="1038" cy="87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组合 4"/>
          <p:cNvGrpSpPr>
            <a:grpSpLocks/>
          </p:cNvGrpSpPr>
          <p:nvPr/>
        </p:nvGrpSpPr>
        <p:grpSpPr bwMode="auto">
          <a:xfrm>
            <a:off x="5416513" y="5561014"/>
            <a:ext cx="2999090" cy="998537"/>
            <a:chOff x="7200" y="8915"/>
            <a:chExt cx="3630" cy="1638"/>
          </a:xfrm>
        </p:grpSpPr>
        <p:sp>
          <p:nvSpPr>
            <p:cNvPr id="11295" name="Text Box 19"/>
            <p:cNvSpPr txBox="1">
              <a:spLocks noChangeArrowheads="1"/>
            </p:cNvSpPr>
            <p:nvPr/>
          </p:nvSpPr>
          <p:spPr bwMode="auto">
            <a:xfrm>
              <a:off x="7200" y="9595"/>
              <a:ext cx="3630" cy="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itchFamily="34" charset="0"/>
                <a:buNone/>
              </a:pPr>
              <a:r>
                <a:rPr lang="zh-CN" altLang="en-US" sz="3200" b="1">
                  <a:latin typeface="Times New Roman" pitchFamily="18" charset="0"/>
                  <a:ea typeface="黑体" pitchFamily="49" charset="-122"/>
                </a:rPr>
                <a:t>降低关税</a:t>
              </a:r>
            </a:p>
          </p:txBody>
        </p:sp>
        <p:sp>
          <p:nvSpPr>
            <p:cNvPr id="11296" name="Line 20"/>
            <p:cNvSpPr>
              <a:spLocks noChangeShapeType="1"/>
            </p:cNvSpPr>
            <p:nvPr/>
          </p:nvSpPr>
          <p:spPr bwMode="auto">
            <a:xfrm>
              <a:off x="8675" y="8915"/>
              <a:ext cx="1" cy="93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Group 21"/>
          <p:cNvGrpSpPr>
            <a:grpSpLocks/>
          </p:cNvGrpSpPr>
          <p:nvPr/>
        </p:nvGrpSpPr>
        <p:grpSpPr bwMode="auto">
          <a:xfrm>
            <a:off x="2374109" y="249238"/>
            <a:ext cx="3186790" cy="1147762"/>
            <a:chOff x="2020" y="387"/>
            <a:chExt cx="960" cy="684"/>
          </a:xfrm>
        </p:grpSpPr>
        <p:sp>
          <p:nvSpPr>
            <p:cNvPr id="11293" name="Text Box 22"/>
            <p:cNvSpPr txBox="1">
              <a:spLocks noChangeArrowheads="1"/>
            </p:cNvSpPr>
            <p:nvPr/>
          </p:nvSpPr>
          <p:spPr bwMode="auto">
            <a:xfrm>
              <a:off x="2020" y="387"/>
              <a:ext cx="960" cy="3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itchFamily="34" charset="0"/>
                <a:buNone/>
              </a:pPr>
              <a:r>
                <a:rPr lang="zh-CN" altLang="en-US" sz="3200" b="1">
                  <a:latin typeface="Times New Roman" pitchFamily="18" charset="0"/>
                  <a:ea typeface="黑体" pitchFamily="49" charset="-122"/>
                </a:rPr>
                <a:t>缺销售</a:t>
              </a:r>
              <a:r>
                <a:rPr lang="zh-CN" altLang="en-US" sz="3200" b="1">
                  <a:solidFill>
                    <a:srgbClr val="EF3603"/>
                  </a:solidFill>
                  <a:latin typeface="Times New Roman" pitchFamily="18" charset="0"/>
                  <a:ea typeface="黑体" pitchFamily="49" charset="-122"/>
                </a:rPr>
                <a:t>市场</a:t>
              </a:r>
            </a:p>
          </p:txBody>
        </p:sp>
        <p:sp>
          <p:nvSpPr>
            <p:cNvPr id="11294" name="Line 23"/>
            <p:cNvSpPr>
              <a:spLocks noChangeShapeType="1"/>
            </p:cNvSpPr>
            <p:nvPr/>
          </p:nvSpPr>
          <p:spPr bwMode="auto">
            <a:xfrm>
              <a:off x="2577" y="735"/>
              <a:ext cx="0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" name="组合 5"/>
          <p:cNvGrpSpPr>
            <a:grpSpLocks/>
          </p:cNvGrpSpPr>
          <p:nvPr/>
        </p:nvGrpSpPr>
        <p:grpSpPr bwMode="auto">
          <a:xfrm>
            <a:off x="8128895" y="4941888"/>
            <a:ext cx="3547754" cy="1695450"/>
            <a:chOff x="10199" y="7668"/>
            <a:chExt cx="4292" cy="2783"/>
          </a:xfrm>
        </p:grpSpPr>
        <p:sp>
          <p:nvSpPr>
            <p:cNvPr id="11291" name="Text Box 25"/>
            <p:cNvSpPr txBox="1">
              <a:spLocks noChangeArrowheads="1"/>
            </p:cNvSpPr>
            <p:nvPr/>
          </p:nvSpPr>
          <p:spPr bwMode="auto">
            <a:xfrm>
              <a:off x="10199" y="8684"/>
              <a:ext cx="4292" cy="1767"/>
            </a:xfrm>
            <a:prstGeom prst="rect">
              <a:avLst/>
            </a:prstGeom>
            <a:noFill/>
            <a:ln w="38100">
              <a:solidFill>
                <a:srgbClr val="00B050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buFont typeface="Arial" pitchFamily="34" charset="0"/>
                <a:buNone/>
              </a:pPr>
              <a:r>
                <a:rPr lang="zh-CN" altLang="en-US" sz="3200" b="1">
                  <a:latin typeface="Times New Roman" pitchFamily="18" charset="0"/>
                  <a:ea typeface="黑体" pitchFamily="49" charset="-122"/>
                </a:rPr>
                <a:t>西部扩张建立蓄奴州</a:t>
              </a:r>
            </a:p>
          </p:txBody>
        </p:sp>
        <p:sp>
          <p:nvSpPr>
            <p:cNvPr id="11292" name="Line 26"/>
            <p:cNvSpPr>
              <a:spLocks noChangeShapeType="1"/>
            </p:cNvSpPr>
            <p:nvPr/>
          </p:nvSpPr>
          <p:spPr bwMode="auto">
            <a:xfrm>
              <a:off x="10920" y="7668"/>
              <a:ext cx="1133" cy="102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组合 6"/>
          <p:cNvGrpSpPr>
            <a:grpSpLocks/>
          </p:cNvGrpSpPr>
          <p:nvPr/>
        </p:nvGrpSpPr>
        <p:grpSpPr bwMode="auto">
          <a:xfrm>
            <a:off x="8128895" y="188914"/>
            <a:ext cx="3547754" cy="1533525"/>
            <a:chOff x="9695" y="1214"/>
            <a:chExt cx="4293" cy="1349"/>
          </a:xfrm>
        </p:grpSpPr>
        <p:sp>
          <p:nvSpPr>
            <p:cNvPr id="11289" name="Text Box 28"/>
            <p:cNvSpPr txBox="1">
              <a:spLocks noChangeArrowheads="1"/>
            </p:cNvSpPr>
            <p:nvPr/>
          </p:nvSpPr>
          <p:spPr bwMode="auto">
            <a:xfrm>
              <a:off x="9695" y="1214"/>
              <a:ext cx="4293" cy="773"/>
            </a:xfrm>
            <a:prstGeom prst="rect">
              <a:avLst/>
            </a:prstGeom>
            <a:noFill/>
            <a:ln w="38100">
              <a:solidFill>
                <a:srgbClr val="00B050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  <a:spcBef>
                  <a:spcPct val="50000"/>
                </a:spcBef>
                <a:buFont typeface="Arial" pitchFamily="34" charset="0"/>
                <a:buNone/>
              </a:pPr>
              <a:r>
                <a:rPr lang="zh-CN" altLang="en-US" sz="3200" b="1">
                  <a:solidFill>
                    <a:srgbClr val="EF3603"/>
                  </a:solidFill>
                  <a:latin typeface="Times New Roman" pitchFamily="18" charset="0"/>
                  <a:ea typeface="黑体" pitchFamily="49" charset="-122"/>
                </a:rPr>
                <a:t>西部扩张建立自由州</a:t>
              </a:r>
            </a:p>
          </p:txBody>
        </p:sp>
        <p:sp>
          <p:nvSpPr>
            <p:cNvPr id="11290" name="Line 29"/>
            <p:cNvSpPr>
              <a:spLocks noChangeShapeType="1"/>
            </p:cNvSpPr>
            <p:nvPr/>
          </p:nvSpPr>
          <p:spPr bwMode="auto">
            <a:xfrm flipV="1">
              <a:off x="10314" y="1974"/>
              <a:ext cx="779" cy="58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277" name="Line 40"/>
          <p:cNvSpPr>
            <a:spLocks noChangeShapeType="1"/>
          </p:cNvSpPr>
          <p:nvPr/>
        </p:nvSpPr>
        <p:spPr bwMode="auto">
          <a:xfrm flipH="1">
            <a:off x="6794362" y="1036638"/>
            <a:ext cx="96945" cy="48260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8" name="Line 41"/>
          <p:cNvSpPr>
            <a:spLocks noChangeShapeType="1"/>
          </p:cNvSpPr>
          <p:nvPr/>
        </p:nvSpPr>
        <p:spPr bwMode="auto">
          <a:xfrm flipV="1">
            <a:off x="6790236" y="1036638"/>
            <a:ext cx="280520" cy="55245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1" name="组合 3"/>
          <p:cNvGrpSpPr>
            <a:grpSpLocks/>
          </p:cNvGrpSpPr>
          <p:nvPr/>
        </p:nvGrpSpPr>
        <p:grpSpPr bwMode="auto">
          <a:xfrm>
            <a:off x="5556773" y="190501"/>
            <a:ext cx="2572122" cy="1046163"/>
            <a:chOff x="7313" y="298"/>
            <a:chExt cx="2205" cy="1719"/>
          </a:xfrm>
        </p:grpSpPr>
        <p:sp>
          <p:nvSpPr>
            <p:cNvPr id="11287" name="Text Box 43"/>
            <p:cNvSpPr txBox="1">
              <a:spLocks noChangeArrowheads="1"/>
            </p:cNvSpPr>
            <p:nvPr/>
          </p:nvSpPr>
          <p:spPr bwMode="auto">
            <a:xfrm>
              <a:off x="7313" y="298"/>
              <a:ext cx="2205" cy="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itchFamily="34" charset="0"/>
                <a:buNone/>
              </a:pPr>
              <a:r>
                <a:rPr lang="zh-CN" altLang="en-US" sz="3200" b="1">
                  <a:latin typeface="Times New Roman" pitchFamily="18" charset="0"/>
                  <a:ea typeface="黑体" pitchFamily="49" charset="-122"/>
                </a:rPr>
                <a:t>提高</a:t>
              </a:r>
              <a:r>
                <a:rPr lang="zh-CN" altLang="en-US" sz="3200" b="1">
                  <a:solidFill>
                    <a:srgbClr val="EF3603"/>
                  </a:solidFill>
                  <a:latin typeface="Times New Roman" pitchFamily="18" charset="0"/>
                  <a:ea typeface="黑体" pitchFamily="49" charset="-122"/>
                </a:rPr>
                <a:t>关税</a:t>
              </a:r>
            </a:p>
          </p:txBody>
        </p:sp>
        <p:sp>
          <p:nvSpPr>
            <p:cNvPr id="11288" name="Line 44"/>
            <p:cNvSpPr>
              <a:spLocks noChangeShapeType="1"/>
            </p:cNvSpPr>
            <p:nvPr/>
          </p:nvSpPr>
          <p:spPr bwMode="auto">
            <a:xfrm>
              <a:off x="8442" y="1090"/>
              <a:ext cx="15" cy="9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280" name="Line 45"/>
          <p:cNvSpPr>
            <a:spLocks noChangeShapeType="1"/>
          </p:cNvSpPr>
          <p:nvPr/>
        </p:nvSpPr>
        <p:spPr bwMode="auto">
          <a:xfrm>
            <a:off x="7349214" y="5284788"/>
            <a:ext cx="373339" cy="69215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1" name="Text Box 47"/>
          <p:cNvSpPr txBox="1">
            <a:spLocks noChangeArrowheads="1"/>
          </p:cNvSpPr>
          <p:nvPr/>
        </p:nvSpPr>
        <p:spPr bwMode="auto">
          <a:xfrm>
            <a:off x="2374108" y="5976938"/>
            <a:ext cx="327961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200" b="1">
                <a:latin typeface="Times New Roman" pitchFamily="18" charset="0"/>
                <a:ea typeface="黑体" pitchFamily="49" charset="-122"/>
              </a:rPr>
              <a:t>输入工业品</a:t>
            </a:r>
          </a:p>
        </p:txBody>
      </p:sp>
      <p:sp>
        <p:nvSpPr>
          <p:cNvPr id="11282" name="Line 48"/>
          <p:cNvSpPr>
            <a:spLocks noChangeShapeType="1"/>
          </p:cNvSpPr>
          <p:nvPr/>
        </p:nvSpPr>
        <p:spPr bwMode="auto">
          <a:xfrm flipH="1">
            <a:off x="4104670" y="5318126"/>
            <a:ext cx="20626" cy="7477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3" name="WordArt 55"/>
          <p:cNvSpPr>
            <a:spLocks noChangeArrowheads="1" noChangeShapeType="1" noTextEdit="1"/>
          </p:cNvSpPr>
          <p:nvPr/>
        </p:nvSpPr>
        <p:spPr bwMode="auto">
          <a:xfrm>
            <a:off x="4368688" y="2981325"/>
            <a:ext cx="3281673" cy="79375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EF3603"/>
                </a:solidFill>
                <a:latin typeface="宋体"/>
                <a:ea typeface="宋体"/>
              </a:rPr>
              <a:t>矛盾</a:t>
            </a:r>
          </a:p>
        </p:txBody>
      </p:sp>
      <p:sp>
        <p:nvSpPr>
          <p:cNvPr id="159" name=" 159"/>
          <p:cNvSpPr/>
          <p:nvPr/>
        </p:nvSpPr>
        <p:spPr>
          <a:xfrm rot="5400000">
            <a:off x="9781872" y="1675954"/>
            <a:ext cx="1473200" cy="410468"/>
          </a:xfrm>
          <a:custGeom>
            <a:avLst/>
            <a:gdLst>
              <a:gd name="connsiteX0" fmla="*/ 545178 w 812503"/>
              <a:gd name="connsiteY0" fmla="*/ 0 h 310097"/>
              <a:gd name="connsiteX1" fmla="*/ 812503 w 812503"/>
              <a:gd name="connsiteY1" fmla="*/ 155049 h 310097"/>
              <a:gd name="connsiteX2" fmla="*/ 545178 w 812503"/>
              <a:gd name="connsiteY2" fmla="*/ 310097 h 310097"/>
              <a:gd name="connsiteX3" fmla="*/ 545178 w 812503"/>
              <a:gd name="connsiteY3" fmla="*/ 212220 h 310097"/>
              <a:gd name="connsiteX4" fmla="*/ 0 w 812503"/>
              <a:gd name="connsiteY4" fmla="*/ 259590 h 310097"/>
              <a:gd name="connsiteX5" fmla="*/ 160832 w 812503"/>
              <a:gd name="connsiteY5" fmla="*/ 155049 h 310097"/>
              <a:gd name="connsiteX6" fmla="*/ 0 w 812503"/>
              <a:gd name="connsiteY6" fmla="*/ 50507 h 310097"/>
              <a:gd name="connsiteX7" fmla="*/ 545178 w 812503"/>
              <a:gd name="connsiteY7" fmla="*/ 97878 h 31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2503" h="310097">
                <a:moveTo>
                  <a:pt x="545178" y="0"/>
                </a:moveTo>
                <a:lnTo>
                  <a:pt x="812503" y="155049"/>
                </a:lnTo>
                <a:lnTo>
                  <a:pt x="545178" y="310097"/>
                </a:lnTo>
                <a:lnTo>
                  <a:pt x="545178" y="212220"/>
                </a:lnTo>
                <a:lnTo>
                  <a:pt x="0" y="259590"/>
                </a:lnTo>
                <a:lnTo>
                  <a:pt x="160832" y="155049"/>
                </a:lnTo>
                <a:lnTo>
                  <a:pt x="0" y="50507"/>
                </a:lnTo>
                <a:lnTo>
                  <a:pt x="545178" y="978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zh-CN" altLang="en-US" noProof="1">
              <a:solidFill>
                <a:srgbClr val="FFFFFF"/>
              </a:solidFill>
            </a:endParaRPr>
          </a:p>
        </p:txBody>
      </p:sp>
      <p:sp>
        <p:nvSpPr>
          <p:cNvPr id="8" name=" 159"/>
          <p:cNvSpPr/>
          <p:nvPr/>
        </p:nvSpPr>
        <p:spPr>
          <a:xfrm rot="16200000">
            <a:off x="9668366" y="4419948"/>
            <a:ext cx="1700213" cy="410468"/>
          </a:xfrm>
          <a:custGeom>
            <a:avLst/>
            <a:gdLst>
              <a:gd name="connsiteX0" fmla="*/ 545178 w 812503"/>
              <a:gd name="connsiteY0" fmla="*/ 0 h 310097"/>
              <a:gd name="connsiteX1" fmla="*/ 812503 w 812503"/>
              <a:gd name="connsiteY1" fmla="*/ 155049 h 310097"/>
              <a:gd name="connsiteX2" fmla="*/ 545178 w 812503"/>
              <a:gd name="connsiteY2" fmla="*/ 310097 h 310097"/>
              <a:gd name="connsiteX3" fmla="*/ 545178 w 812503"/>
              <a:gd name="connsiteY3" fmla="*/ 212220 h 310097"/>
              <a:gd name="connsiteX4" fmla="*/ 0 w 812503"/>
              <a:gd name="connsiteY4" fmla="*/ 259590 h 310097"/>
              <a:gd name="connsiteX5" fmla="*/ 160832 w 812503"/>
              <a:gd name="connsiteY5" fmla="*/ 155049 h 310097"/>
              <a:gd name="connsiteX6" fmla="*/ 0 w 812503"/>
              <a:gd name="connsiteY6" fmla="*/ 50507 h 310097"/>
              <a:gd name="connsiteX7" fmla="*/ 545178 w 812503"/>
              <a:gd name="connsiteY7" fmla="*/ 97878 h 31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2503" h="310097">
                <a:moveTo>
                  <a:pt x="545178" y="0"/>
                </a:moveTo>
                <a:lnTo>
                  <a:pt x="812503" y="155049"/>
                </a:lnTo>
                <a:lnTo>
                  <a:pt x="545178" y="310097"/>
                </a:lnTo>
                <a:lnTo>
                  <a:pt x="545178" y="212220"/>
                </a:lnTo>
                <a:lnTo>
                  <a:pt x="0" y="259590"/>
                </a:lnTo>
                <a:lnTo>
                  <a:pt x="160832" y="155049"/>
                </a:lnTo>
                <a:lnTo>
                  <a:pt x="0" y="50507"/>
                </a:lnTo>
                <a:lnTo>
                  <a:pt x="545178" y="978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zh-CN" altLang="en-US" noProof="1">
              <a:solidFill>
                <a:srgbClr val="FFFFFF"/>
              </a:solidFill>
            </a:endParaRPr>
          </a:p>
        </p:txBody>
      </p:sp>
      <p:sp>
        <p:nvSpPr>
          <p:cNvPr id="11286" name="矩形 8231"/>
          <p:cNvSpPr>
            <a:spLocks noChangeArrowheads="1" noChangeShapeType="1" noTextEdit="1"/>
          </p:cNvSpPr>
          <p:nvPr/>
        </p:nvSpPr>
        <p:spPr bwMode="auto">
          <a:xfrm>
            <a:off x="9314916" y="2763839"/>
            <a:ext cx="2244161" cy="8651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85556"/>
              </a:avLst>
            </a:prstTxWarp>
            <a:scene3d>
              <a:camera prst="legacyPerspectiveFront">
                <a:rot lat="20519994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  <a:headEnd/>
                  <a:tailEnd/>
                </a:ln>
                <a:latin typeface="宋体"/>
                <a:ea typeface="宋体"/>
              </a:rPr>
              <a:t>焦点？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39849" y="0"/>
            <a:ext cx="41309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两种经济制度的矛盾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42" name="文本框 6"/>
          <p:cNvSpPr txBox="1">
            <a:spLocks noChangeArrowheads="1"/>
          </p:cNvSpPr>
          <p:nvPr/>
        </p:nvSpPr>
        <p:spPr bwMode="auto">
          <a:xfrm>
            <a:off x="495036" y="5780088"/>
            <a:ext cx="11047540" cy="107791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南北战争的根本原因：</a:t>
            </a:r>
            <a:r>
              <a:rPr lang="zh-CN" altLang="en-US" sz="3200" b="1">
                <a:ea typeface="方正大黑简体"/>
                <a:cs typeface="方正大黑简体"/>
              </a:rPr>
              <a:t>南方</a:t>
            </a:r>
            <a:r>
              <a:rPr lang="zh-CN" altLang="en-US" sz="3200" b="1" u="sng">
                <a:solidFill>
                  <a:srgbClr val="FF0000"/>
                </a:solidFill>
                <a:ea typeface="方正大黑简体"/>
                <a:cs typeface="方正大黑简体"/>
              </a:rPr>
              <a:t>奴隶制</a:t>
            </a:r>
            <a:r>
              <a:rPr lang="zh-CN" altLang="en-US" sz="3200" b="1">
                <a:ea typeface="方正大黑简体"/>
                <a:cs typeface="方正大黑简体"/>
              </a:rPr>
              <a:t>阻碍了北方资本主义经济的发展</a:t>
            </a:r>
            <a:endParaRPr lang="zh-CN" altLang="en-US" sz="32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344246" y="1387737"/>
          <a:ext cx="11177193" cy="3712733"/>
        </p:xfrm>
        <a:graphic>
          <a:graphicData uri="http://schemas.openxmlformats.org/drawingml/2006/table">
            <a:tbl>
              <a:tblPr/>
              <a:tblGrid>
                <a:gridCol w="1875839"/>
                <a:gridCol w="4331551"/>
                <a:gridCol w="3493521"/>
                <a:gridCol w="1476282"/>
              </a:tblGrid>
              <a:tr h="37127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Times New Roman"/>
                          <a:ea typeface="宋体"/>
                          <a:cs typeface="Times New Roman"/>
                        </a:rPr>
                        <a:t>问题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Times New Roman"/>
                          <a:ea typeface="宋体"/>
                          <a:cs typeface="Times New Roman"/>
                        </a:rPr>
                        <a:t>北方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/>
                          <a:ea typeface="宋体"/>
                          <a:cs typeface="Times New Roman"/>
                        </a:rPr>
                        <a:t>南方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/>
                          <a:ea typeface="宋体"/>
                          <a:cs typeface="Times New Roman"/>
                        </a:rPr>
                        <a:t>焦点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254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Times New Roman"/>
                          <a:ea typeface="宋体"/>
                          <a:cs typeface="Times New Roman"/>
                        </a:rPr>
                        <a:t>劳动力问题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Times New Roman"/>
                          <a:ea typeface="宋体"/>
                          <a:cs typeface="Times New Roman"/>
                        </a:rPr>
                        <a:t>资本主义工商业发展需要大量自由的雇佣劳动力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/>
                          <a:ea typeface="宋体"/>
                          <a:cs typeface="Times New Roman"/>
                        </a:rPr>
                        <a:t>使用奴隶劳动，把几百万黑奴禁锢在种植园里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/>
                          <a:ea typeface="宋体"/>
                          <a:cs typeface="Times New Roman"/>
                        </a:rPr>
                        <a:t>奴隶制的存废问题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254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/>
                          <a:ea typeface="宋体"/>
                          <a:cs typeface="Times New Roman"/>
                        </a:rPr>
                        <a:t>原料问题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Times New Roman"/>
                          <a:ea typeface="宋体"/>
                          <a:cs typeface="Times New Roman"/>
                        </a:rPr>
                        <a:t>资本主义工商业发展需要大量棉花等工业原料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Times New Roman"/>
                          <a:ea typeface="宋体"/>
                          <a:cs typeface="Times New Roman"/>
                        </a:rPr>
                        <a:t>将棉花等工业原料输往英、法等国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11382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/>
                          <a:ea typeface="宋体"/>
                          <a:cs typeface="Times New Roman"/>
                        </a:rPr>
                        <a:t>关税问题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/>
                          <a:ea typeface="宋体"/>
                          <a:cs typeface="Times New Roman"/>
                        </a:rPr>
                        <a:t>要求提高关税，扩大国内市场，把西部变为资本主义工商业的原料产地和销售市场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Times New Roman"/>
                          <a:ea typeface="宋体"/>
                          <a:cs typeface="Times New Roman"/>
                        </a:rPr>
                        <a:t>极力主张降低关税，以购买廉价的外国商品，并向西部扩展奴隶制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127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/>
                          <a:ea typeface="宋体"/>
                          <a:cs typeface="Times New Roman"/>
                        </a:rPr>
                        <a:t>市场问题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/>
                          <a:ea typeface="宋体"/>
                          <a:cs typeface="Times New Roman"/>
                        </a:rPr>
                        <a:t>想开拓南方市场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Times New Roman"/>
                          <a:ea typeface="宋体"/>
                          <a:cs typeface="Times New Roman"/>
                        </a:rPr>
                        <a:t>从英、法等国购买工业品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127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/>
                          <a:ea typeface="宋体"/>
                          <a:cs typeface="Times New Roman"/>
                        </a:rPr>
                        <a:t>奴隶制问题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/>
                          <a:ea typeface="宋体"/>
                          <a:cs typeface="Times New Roman"/>
                        </a:rPr>
                        <a:t>在西部建立自由州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Times New Roman"/>
                          <a:ea typeface="宋体"/>
                          <a:cs typeface="Times New Roman"/>
                        </a:rPr>
                        <a:t>在西部建立蓄奴州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302317" y="5334018"/>
            <a:ext cx="112836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dirty="0" smtClean="0"/>
              <a:t>南北双方针锋相对，互不相让。北方一些有识之士坚决主张废除奴隶制度，开展废奴运动。他们揭露奴隶制度的罪恶，积极帮助黑人奴隶逃往北方。</a:t>
            </a:r>
            <a:endParaRPr lang="zh-CN" altLang="zh-CN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67937" descr="00000_21"/>
          <p:cNvPicPr>
            <a:picLocks noChangeAspect="1" noChangeArrowheads="1"/>
          </p:cNvPicPr>
          <p:nvPr/>
        </p:nvPicPr>
        <p:blipFill>
          <a:blip r:embed="rId2" cstate="print"/>
          <a:srcRect l="2667" t="3880" r="5333" b="2020"/>
          <a:stretch>
            <a:fillRect/>
          </a:stretch>
        </p:blipFill>
        <p:spPr bwMode="auto">
          <a:xfrm>
            <a:off x="0" y="0"/>
            <a:ext cx="4718629" cy="6418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椭圆 2"/>
          <p:cNvSpPr>
            <a:spLocks noChangeArrowheads="1"/>
          </p:cNvSpPr>
          <p:nvPr/>
        </p:nvSpPr>
        <p:spPr bwMode="auto">
          <a:xfrm>
            <a:off x="538836" y="204283"/>
            <a:ext cx="3960812" cy="720725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4" name="椭圆 3"/>
          <p:cNvSpPr>
            <a:spLocks noChangeArrowheads="1"/>
          </p:cNvSpPr>
          <p:nvPr/>
        </p:nvSpPr>
        <p:spPr bwMode="auto">
          <a:xfrm>
            <a:off x="946842" y="2199640"/>
            <a:ext cx="2951162" cy="720725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6" name="椭圆 5"/>
          <p:cNvSpPr>
            <a:spLocks noChangeArrowheads="1"/>
          </p:cNvSpPr>
          <p:nvPr/>
        </p:nvSpPr>
        <p:spPr bwMode="auto">
          <a:xfrm>
            <a:off x="478902" y="4619159"/>
            <a:ext cx="3529013" cy="720725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046439" y="3062805"/>
            <a:ext cx="696985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宋体" pitchFamily="2" charset="-122"/>
              </a:rPr>
              <a:t>英语广告的主要内容是：出售</a:t>
            </a:r>
            <a:r>
              <a:rPr lang="en-US" altLang="zh-CN" sz="2800" b="1" dirty="0" smtClean="0">
                <a:latin typeface="宋体" pitchFamily="2" charset="-122"/>
              </a:rPr>
              <a:t>94</a:t>
            </a:r>
            <a:r>
              <a:rPr lang="zh-CN" altLang="en-US" sz="2800" b="1" dirty="0" smtClean="0">
                <a:latin typeface="宋体" pitchFamily="2" charset="-122"/>
              </a:rPr>
              <a:t>名原产地的健康黑奴，其中有</a:t>
            </a:r>
            <a:r>
              <a:rPr lang="en-US" altLang="zh-CN" sz="2800" b="1" dirty="0" smtClean="0">
                <a:latin typeface="宋体" pitchFamily="2" charset="-122"/>
              </a:rPr>
              <a:t>39</a:t>
            </a:r>
            <a:r>
              <a:rPr lang="zh-CN" altLang="en-US" sz="2800" b="1" dirty="0" smtClean="0">
                <a:latin typeface="宋体" pitchFamily="2" charset="-122"/>
              </a:rPr>
              <a:t>名成年男子，</a:t>
            </a:r>
            <a:r>
              <a:rPr lang="en-US" altLang="zh-CN" sz="2800" b="1" dirty="0" smtClean="0">
                <a:latin typeface="宋体" pitchFamily="2" charset="-122"/>
              </a:rPr>
              <a:t>15</a:t>
            </a:r>
            <a:r>
              <a:rPr lang="zh-CN" altLang="en-US" sz="2800" b="1" dirty="0" smtClean="0">
                <a:latin typeface="宋体" pitchFamily="2" charset="-122"/>
              </a:rPr>
              <a:t>名男孩，</a:t>
            </a:r>
            <a:r>
              <a:rPr lang="en-US" altLang="zh-CN" sz="2800" b="1" dirty="0" smtClean="0">
                <a:latin typeface="宋体" pitchFamily="2" charset="-122"/>
              </a:rPr>
              <a:t>24</a:t>
            </a:r>
            <a:r>
              <a:rPr lang="zh-CN" altLang="en-US" sz="2800" b="1" dirty="0" smtClean="0">
                <a:latin typeface="宋体" pitchFamily="2" charset="-122"/>
              </a:rPr>
              <a:t>名妇女和</a:t>
            </a:r>
            <a:r>
              <a:rPr lang="en-US" altLang="zh-CN" sz="2800" b="1" dirty="0" smtClean="0">
                <a:latin typeface="宋体" pitchFamily="2" charset="-122"/>
              </a:rPr>
              <a:t>16</a:t>
            </a:r>
            <a:r>
              <a:rPr lang="zh-CN" altLang="en-US" sz="2800" b="1" dirty="0" smtClean="0">
                <a:latin typeface="宋体" pitchFamily="2" charset="-122"/>
              </a:rPr>
              <a:t>名女孩。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0456" y="731520"/>
            <a:ext cx="2388198" cy="3495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0" y="4365829"/>
            <a:ext cx="594042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zh-CN" dirty="0" smtClean="0"/>
              <a:t>塔布曼</a:t>
            </a:r>
            <a:r>
              <a:rPr lang="en-US" altLang="zh-CN" dirty="0" smtClean="0"/>
              <a:t>(1820-1913</a:t>
            </a:r>
            <a:r>
              <a:rPr lang="zh-CN" altLang="zh-CN" dirty="0" smtClean="0"/>
              <a:t>年</a:t>
            </a:r>
            <a:r>
              <a:rPr lang="en-US" altLang="zh-CN" dirty="0" smtClean="0"/>
              <a:t>)</a:t>
            </a:r>
            <a:r>
              <a:rPr lang="zh-CN" altLang="zh-CN" dirty="0" smtClean="0"/>
              <a:t>是美国历史上著名的黑人女杰。她出身奴隶，从</a:t>
            </a:r>
            <a:r>
              <a:rPr lang="en-US" altLang="zh-CN" dirty="0" smtClean="0"/>
              <a:t>5</a:t>
            </a:r>
            <a:r>
              <a:rPr lang="zh-CN" altLang="zh-CN" dirty="0" smtClean="0"/>
              <a:t>岁起开始劳动，经常挨打，对奴隶制深恶痛绝。逃出奴隶制火坑后，她参加了</a:t>
            </a:r>
            <a:r>
              <a:rPr lang="en-US" altLang="zh-CN" dirty="0" smtClean="0"/>
              <a:t>“</a:t>
            </a:r>
            <a:r>
              <a:rPr lang="zh-CN" altLang="zh-CN" dirty="0" smtClean="0"/>
              <a:t>地下铁道</a:t>
            </a:r>
            <a:r>
              <a:rPr lang="en-US" altLang="zh-CN" dirty="0" smtClean="0"/>
              <a:t>”</a:t>
            </a:r>
            <a:r>
              <a:rPr lang="zh-CN" altLang="zh-CN" dirty="0" smtClean="0"/>
              <a:t>的工作。</a:t>
            </a:r>
            <a:r>
              <a:rPr lang="zh-CN" altLang="en-US" dirty="0" smtClean="0"/>
              <a:t>先后</a:t>
            </a:r>
            <a:r>
              <a:rPr lang="en-US" altLang="zh-CN" dirty="0" smtClean="0"/>
              <a:t>19</a:t>
            </a:r>
            <a:r>
              <a:rPr lang="zh-CN" altLang="en-US" dirty="0" smtClean="0"/>
              <a:t>次只身潜入南方，救岀</a:t>
            </a:r>
            <a:r>
              <a:rPr lang="en-US" altLang="zh-CN" dirty="0" smtClean="0"/>
              <a:t>300</a:t>
            </a:r>
            <a:r>
              <a:rPr lang="zh-CN" altLang="en-US" dirty="0" smtClean="0"/>
              <a:t>多名黑奴。</a:t>
            </a:r>
            <a:endParaRPr lang="zh-CN" altLang="en-US" dirty="0"/>
          </a:p>
        </p:txBody>
      </p:sp>
      <p:pic>
        <p:nvPicPr>
          <p:cNvPr id="35844" name="Picture 4" descr="http://p5.so.qhimgs1.com/bdr/450__/t01a8c68c75bfb9e9c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5744" y="419549"/>
            <a:ext cx="2619375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文本框 21509"/>
          <p:cNvSpPr txBox="1">
            <a:spLocks noChangeArrowheads="1"/>
          </p:cNvSpPr>
          <p:nvPr/>
        </p:nvSpPr>
        <p:spPr bwMode="auto">
          <a:xfrm>
            <a:off x="0" y="3256879"/>
            <a:ext cx="2900082" cy="642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5000"/>
              </a:lnSpc>
              <a:spcBef>
                <a:spcPct val="70000"/>
              </a:spcBef>
              <a:buFont typeface="Arial" pitchFamily="34" charset="0"/>
              <a:buNone/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导火线：</a:t>
            </a:r>
          </a:p>
        </p:txBody>
      </p:sp>
      <p:sp>
        <p:nvSpPr>
          <p:cNvPr id="21511" name="文本框 21510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391489" y="3441552"/>
            <a:ext cx="7378091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45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1861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月林肯就任美国总统</a:t>
            </a:r>
          </a:p>
        </p:txBody>
      </p:sp>
      <p:sp>
        <p:nvSpPr>
          <p:cNvPr id="13316" name="直接连接符 21511"/>
          <p:cNvSpPr>
            <a:spLocks noChangeShapeType="1"/>
          </p:cNvSpPr>
          <p:nvPr/>
        </p:nvSpPr>
        <p:spPr bwMode="auto">
          <a:xfrm>
            <a:off x="4888363" y="4007224"/>
            <a:ext cx="0" cy="430213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17" name="文本框 21513"/>
          <p:cNvSpPr txBox="1">
            <a:spLocks noChangeArrowheads="1"/>
          </p:cNvSpPr>
          <p:nvPr/>
        </p:nvSpPr>
        <p:spPr bwMode="auto">
          <a:xfrm>
            <a:off x="198014" y="1447801"/>
            <a:ext cx="3648824" cy="642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5000"/>
              </a:lnSpc>
              <a:spcBef>
                <a:spcPct val="70000"/>
              </a:spcBef>
              <a:buFont typeface="Arial" pitchFamily="34" charset="0"/>
              <a:buNone/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根本原因：</a:t>
            </a:r>
          </a:p>
        </p:txBody>
      </p:sp>
      <p:sp>
        <p:nvSpPr>
          <p:cNvPr id="21515" name="文本框 21514"/>
          <p:cNvSpPr txBox="1">
            <a:spLocks noChangeArrowheads="1"/>
          </p:cNvSpPr>
          <p:nvPr/>
        </p:nvSpPr>
        <p:spPr bwMode="auto">
          <a:xfrm>
            <a:off x="1747666" y="4507454"/>
            <a:ext cx="9108652" cy="66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45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800" b="1" dirty="0">
                <a:latin typeface="楷体_GB2312"/>
                <a:ea typeface="楷体_GB2312"/>
                <a:cs typeface="楷体_GB2312"/>
              </a:rPr>
              <a:t>主张：用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和平</a:t>
            </a:r>
            <a:r>
              <a:rPr lang="zh-CN" altLang="en-US" sz="2800" b="1" dirty="0">
                <a:latin typeface="楷体_GB2312"/>
                <a:ea typeface="楷体_GB2312"/>
                <a:cs typeface="楷体_GB2312"/>
              </a:rPr>
              <a:t>的方式反对并限制奴隶制发展</a:t>
            </a:r>
          </a:p>
        </p:txBody>
      </p:sp>
      <p:sp>
        <p:nvSpPr>
          <p:cNvPr id="13320" name="文本框 21516"/>
          <p:cNvSpPr txBox="1">
            <a:spLocks noChangeArrowheads="1"/>
          </p:cNvSpPr>
          <p:nvPr/>
        </p:nvSpPr>
        <p:spPr bwMode="auto">
          <a:xfrm>
            <a:off x="0" y="2470674"/>
            <a:ext cx="3267234" cy="594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4500"/>
              </a:lnSpc>
              <a:spcBef>
                <a:spcPct val="70000"/>
              </a:spcBef>
              <a:buFont typeface="Arial" pitchFamily="34" charset="0"/>
              <a:buNone/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矛盾焦点：</a:t>
            </a:r>
          </a:p>
        </p:txBody>
      </p:sp>
      <p:sp>
        <p:nvSpPr>
          <p:cNvPr id="13321" name="文本框 21517"/>
          <p:cNvSpPr txBox="1">
            <a:spLocks noChangeArrowheads="1"/>
          </p:cNvSpPr>
          <p:nvPr/>
        </p:nvSpPr>
        <p:spPr bwMode="auto">
          <a:xfrm>
            <a:off x="2839116" y="2461710"/>
            <a:ext cx="6831489" cy="594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4500"/>
              </a:lnSpc>
              <a:spcBef>
                <a:spcPct val="70000"/>
              </a:spcBef>
              <a:buFont typeface="Arial" pitchFamily="34" charset="0"/>
              <a:buNone/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奴隶制的存废问题</a:t>
            </a:r>
          </a:p>
        </p:txBody>
      </p:sp>
      <p:sp>
        <p:nvSpPr>
          <p:cNvPr id="13323" name="矩形 11"/>
          <p:cNvSpPr>
            <a:spLocks noChangeArrowheads="1"/>
          </p:cNvSpPr>
          <p:nvPr/>
        </p:nvSpPr>
        <p:spPr bwMode="auto">
          <a:xfrm>
            <a:off x="2897281" y="1299883"/>
            <a:ext cx="8983569" cy="60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45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600" b="1" dirty="0">
                <a:latin typeface="黑体" pitchFamily="49" charset="-122"/>
                <a:ea typeface="黑体" pitchFamily="49" charset="-122"/>
                <a:cs typeface="方正大黑简体"/>
              </a:rPr>
              <a:t>南方奴隶制阻碍了北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cs typeface="方正大黑简体"/>
              </a:rPr>
              <a:t>方资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  <a:cs typeface="方正大黑简体"/>
              </a:rPr>
              <a:t>本主义经济的发展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19548" y="591671"/>
            <a:ext cx="43138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二、内战爆发：</a:t>
            </a:r>
            <a:endParaRPr lang="zh-CN" altLang="en-US" sz="3600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/>
      <p:bldP spid="21511" grpId="0"/>
      <p:bldP spid="215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9" name="矩形 106498"/>
          <p:cNvSpPr>
            <a:spLocks noChangeArrowheads="1"/>
          </p:cNvSpPr>
          <p:nvPr/>
        </p:nvSpPr>
        <p:spPr bwMode="auto">
          <a:xfrm>
            <a:off x="402782" y="1097038"/>
            <a:ext cx="8421791" cy="519112"/>
          </a:xfrm>
          <a:prstGeom prst="rect">
            <a:avLst/>
          </a:prstGeom>
          <a:solidFill>
            <a:schemeClr val="bg1">
              <a:alpha val="70195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latin typeface="黑体" pitchFamily="49" charset="-122"/>
              </a:rPr>
              <a:t>186</a:t>
            </a:r>
            <a:r>
              <a:rPr lang="zh-CN" altLang="zh-CN" sz="2800" b="1" dirty="0">
                <a:latin typeface="黑体" pitchFamily="49" charset="-122"/>
              </a:rPr>
              <a:t>0</a:t>
            </a:r>
            <a:r>
              <a:rPr lang="zh-CN" sz="2800" b="1" dirty="0" smtClean="0">
                <a:latin typeface="黑体" pitchFamily="49" charset="-122"/>
              </a:rPr>
              <a:t>年</a:t>
            </a:r>
            <a:r>
              <a:rPr lang="en-US" altLang="zh-CN" sz="2800" b="1" dirty="0" smtClean="0">
                <a:latin typeface="黑体" pitchFamily="49" charset="-122"/>
              </a:rPr>
              <a:t>11</a:t>
            </a:r>
            <a:r>
              <a:rPr lang="zh-CN" altLang="en-US" sz="2800" b="1" dirty="0" smtClean="0">
                <a:latin typeface="黑体" pitchFamily="49" charset="-122"/>
              </a:rPr>
              <a:t>月 ，</a:t>
            </a:r>
            <a:r>
              <a:rPr lang="zh-CN" sz="2800" b="1" dirty="0" smtClean="0">
                <a:latin typeface="黑体" pitchFamily="49" charset="-122"/>
              </a:rPr>
              <a:t>林</a:t>
            </a:r>
            <a:r>
              <a:rPr lang="zh-CN" sz="2800" b="1" dirty="0">
                <a:latin typeface="黑体" pitchFamily="49" charset="-122"/>
              </a:rPr>
              <a:t>肯当选美国第</a:t>
            </a:r>
            <a:r>
              <a:rPr lang="zh-CN" altLang="zh-CN" sz="2800" b="1" dirty="0">
                <a:latin typeface="黑体" pitchFamily="49" charset="-122"/>
              </a:rPr>
              <a:t>16</a:t>
            </a:r>
            <a:r>
              <a:rPr lang="zh-CN" sz="2800" b="1" dirty="0">
                <a:latin typeface="黑体" pitchFamily="49" charset="-122"/>
              </a:rPr>
              <a:t>任总统</a:t>
            </a:r>
          </a:p>
        </p:txBody>
      </p:sp>
      <p:pic>
        <p:nvPicPr>
          <p:cNvPr id="106501" name="图片 106500" descr="林肯当选美国总统"/>
          <p:cNvPicPr>
            <a:picLocks noChangeAspect="1" noChangeArrowheads="1"/>
          </p:cNvPicPr>
          <p:nvPr/>
        </p:nvPicPr>
        <p:blipFill>
          <a:blip r:embed="rId4" cstate="print"/>
          <a:srcRect l="4121" r="18126"/>
          <a:stretch>
            <a:fillRect/>
          </a:stretch>
        </p:blipFill>
        <p:spPr bwMode="auto">
          <a:xfrm>
            <a:off x="384215" y="1667156"/>
            <a:ext cx="2900082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507" name="矩形 106506"/>
          <p:cNvSpPr>
            <a:spLocks noChangeArrowheads="1"/>
          </p:cNvSpPr>
          <p:nvPr/>
        </p:nvSpPr>
        <p:spPr bwMode="auto">
          <a:xfrm>
            <a:off x="3385934" y="1716331"/>
            <a:ext cx="495860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altLang="zh-CN" sz="3200" b="1" dirty="0">
                <a:latin typeface="隶书" pitchFamily="49" charset="-122"/>
                <a:ea typeface="隶书" pitchFamily="49" charset="-122"/>
              </a:rPr>
              <a:t> </a:t>
            </a:r>
            <a:r>
              <a:rPr lang="en-US" altLang="zh-CN" sz="2000" b="1" dirty="0">
                <a:latin typeface="隶书" pitchFamily="49" charset="-122"/>
                <a:ea typeface="隶书" pitchFamily="49" charset="-122"/>
              </a:rPr>
              <a:t> “</a:t>
            </a:r>
            <a:r>
              <a:rPr lang="zh-CN" altLang="en-US" sz="2000" b="1" dirty="0">
                <a:latin typeface="隶书" pitchFamily="49" charset="-122"/>
                <a:ea typeface="隶书" pitchFamily="49" charset="-122"/>
              </a:rPr>
              <a:t>大家都知道，一个一半人民是奴隶，一半人民是主人的国家，绝对不可能永久存在！我们每一个有正义感的国民，都应该拿出信心、力量去做我们认为</a:t>
            </a:r>
            <a:r>
              <a:rPr lang="zh-CN" altLang="en-US" sz="2000" b="1" u="sng" dirty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应该做的事情</a:t>
            </a:r>
            <a:r>
              <a:rPr lang="zh-CN" altLang="en-US" sz="2000" b="1" dirty="0">
                <a:latin typeface="隶书" pitchFamily="49" charset="-122"/>
                <a:ea typeface="隶书" pitchFamily="49" charset="-122"/>
              </a:rPr>
              <a:t>。”这段直率简洁的讲词，深深打动了人民的心灵，林肯终于击败所有对手当选为美国第十六任总统。</a:t>
            </a:r>
            <a:r>
              <a:rPr lang="zh-CN" altLang="en-US" sz="2400" b="1" dirty="0">
                <a:latin typeface="隶书" pitchFamily="49" charset="-122"/>
                <a:ea typeface="隶书" pitchFamily="49" charset="-122"/>
              </a:rPr>
              <a:t> </a:t>
            </a:r>
          </a:p>
        </p:txBody>
      </p:sp>
      <p:grpSp>
        <p:nvGrpSpPr>
          <p:cNvPr id="2" name="组合 106507"/>
          <p:cNvGrpSpPr>
            <a:grpSpLocks/>
          </p:cNvGrpSpPr>
          <p:nvPr/>
        </p:nvGrpSpPr>
        <p:grpSpPr bwMode="auto">
          <a:xfrm>
            <a:off x="9851570" y="1872343"/>
            <a:ext cx="1533291" cy="1074596"/>
            <a:chOff x="0" y="0"/>
            <a:chExt cx="2610" cy="2268"/>
          </a:xfrm>
        </p:grpSpPr>
        <p:sp>
          <p:nvSpPr>
            <p:cNvPr id="19465" name="线形标注 1 106508"/>
            <p:cNvSpPr>
              <a:spLocks/>
            </p:cNvSpPr>
            <p:nvPr/>
          </p:nvSpPr>
          <p:spPr bwMode="auto">
            <a:xfrm>
              <a:off x="0" y="0"/>
              <a:ext cx="2610" cy="2268"/>
            </a:xfrm>
            <a:prstGeom prst="borderCallout1">
              <a:avLst>
                <a:gd name="adj1" fmla="val 7935"/>
                <a:gd name="adj2" fmla="val -4597"/>
                <a:gd name="adj3" fmla="val 101898"/>
                <a:gd name="adj4" fmla="val -159310"/>
              </a:avLst>
            </a:prstGeom>
            <a:solidFill>
              <a:schemeClr val="accent1">
                <a:alpha val="5882"/>
              </a:schemeClr>
            </a:solidFill>
            <a:ln w="25400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zh-CN" altLang="zh-CN">
                <a:ea typeface="宋体" pitchFamily="2" charset="-122"/>
              </a:endParaRPr>
            </a:p>
          </p:txBody>
        </p:sp>
        <p:sp>
          <p:nvSpPr>
            <p:cNvPr id="19466" name="文本框 106509"/>
            <p:cNvSpPr txBox="1">
              <a:spLocks noChangeArrowheads="1"/>
            </p:cNvSpPr>
            <p:nvPr/>
          </p:nvSpPr>
          <p:spPr bwMode="auto">
            <a:xfrm>
              <a:off x="0" y="340"/>
              <a:ext cx="2495" cy="1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 dirty="0">
                  <a:ea typeface="宋体" pitchFamily="2" charset="-122"/>
                </a:rPr>
                <a:t>“</a:t>
              </a:r>
              <a:r>
                <a:rPr lang="zh-CN" altLang="en-US" sz="2400" b="1" dirty="0">
                  <a:ea typeface="宋体" pitchFamily="2" charset="-122"/>
                </a:rPr>
                <a:t>该做的事”指的是什么？</a:t>
              </a: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06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106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bldLvl="0" animBg="1"/>
      <p:bldP spid="106507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4033"/>
          <p:cNvGrpSpPr>
            <a:grpSpLocks/>
          </p:cNvGrpSpPr>
          <p:nvPr/>
        </p:nvGrpSpPr>
        <p:grpSpPr bwMode="auto">
          <a:xfrm>
            <a:off x="1226372" y="2786231"/>
            <a:ext cx="10045998" cy="4027320"/>
            <a:chOff x="0" y="0"/>
            <a:chExt cx="5191" cy="2865"/>
          </a:xfrm>
        </p:grpSpPr>
        <p:pic>
          <p:nvPicPr>
            <p:cNvPr id="14345" name="Rectangle 3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5191" cy="2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346" name="Text Box 5"/>
            <p:cNvSpPr txBox="1">
              <a:spLocks noChangeArrowheads="1"/>
            </p:cNvSpPr>
            <p:nvPr/>
          </p:nvSpPr>
          <p:spPr bwMode="auto">
            <a:xfrm>
              <a:off x="5" y="6"/>
              <a:ext cx="5184" cy="28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273050" indent="-273050">
                <a:spcBef>
                  <a:spcPts val="600"/>
                </a:spcBef>
                <a:buClr>
                  <a:schemeClr val="accent1"/>
                </a:buClr>
                <a:buSzPct val="76000"/>
                <a:buFont typeface="Wingdings 3" pitchFamily="18" charset="2"/>
                <a:buChar char=""/>
              </a:pPr>
              <a:r>
                <a:rPr lang="zh-CN" altLang="en-US" sz="2600">
                  <a:latin typeface="Gill Sans MT" pitchFamily="34" charset="0"/>
                  <a:ea typeface="华文新魏" pitchFamily="2" charset="-122"/>
                </a:rPr>
                <a:t>                                </a:t>
              </a:r>
            </a:p>
          </p:txBody>
        </p:sp>
      </p:grpSp>
      <p:pic>
        <p:nvPicPr>
          <p:cNvPr id="14339" name="Picture 5" descr="u=1898553932,2527759240&amp;fm=51&amp;gp=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98191" y="2235034"/>
            <a:ext cx="3869527" cy="35274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  <p:pic>
        <p:nvPicPr>
          <p:cNvPr id="14340" name="Picture 7" descr="http://civ.ce.cn/figure/200708/30/W0200708305117408652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1466" y="2276476"/>
            <a:ext cx="3883966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Box 7"/>
          <p:cNvSpPr txBox="1">
            <a:spLocks noChangeArrowheads="1"/>
          </p:cNvSpPr>
          <p:nvPr/>
        </p:nvSpPr>
        <p:spPr bwMode="auto">
          <a:xfrm>
            <a:off x="-233079" y="5694364"/>
            <a:ext cx="7202767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3600">
                <a:ea typeface="华文行楷" pitchFamily="2" charset="-122"/>
              </a:rPr>
              <a:t>        “南部联盟”总统</a:t>
            </a:r>
          </a:p>
          <a:p>
            <a:pPr>
              <a:buFont typeface="Arial" pitchFamily="34" charset="0"/>
              <a:buNone/>
            </a:pPr>
            <a:r>
              <a:rPr lang="zh-CN" altLang="en-US" sz="3600">
                <a:ea typeface="华文行楷" pitchFamily="2" charset="-122"/>
              </a:rPr>
              <a:t>              </a:t>
            </a:r>
            <a:r>
              <a:rPr lang="zh-CN" altLang="en-US" sz="3600">
                <a:solidFill>
                  <a:schemeClr val="tx2"/>
                </a:solidFill>
              </a:rPr>
              <a:t>戴维斯</a:t>
            </a:r>
          </a:p>
        </p:txBody>
      </p:sp>
      <p:sp>
        <p:nvSpPr>
          <p:cNvPr id="14342" name="TextBox 8"/>
          <p:cNvSpPr txBox="1">
            <a:spLocks noChangeArrowheads="1"/>
          </p:cNvSpPr>
          <p:nvPr/>
        </p:nvSpPr>
        <p:spPr bwMode="auto">
          <a:xfrm>
            <a:off x="4723463" y="5721350"/>
            <a:ext cx="7485349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3600">
                <a:ea typeface="华文行楷" pitchFamily="2" charset="-122"/>
              </a:rPr>
              <a:t>           美国联邦总统</a:t>
            </a:r>
          </a:p>
          <a:p>
            <a:pPr algn="ctr">
              <a:buFont typeface="Arial" pitchFamily="34" charset="0"/>
              <a:buNone/>
            </a:pPr>
            <a:r>
              <a:rPr lang="zh-CN" altLang="en-US" sz="3600">
                <a:solidFill>
                  <a:schemeClr val="tx2"/>
                </a:solidFill>
              </a:rPr>
              <a:t>林肯</a:t>
            </a:r>
          </a:p>
          <a:p>
            <a:pPr>
              <a:buFont typeface="Arial" pitchFamily="34" charset="0"/>
              <a:buNone/>
            </a:pPr>
            <a:endParaRPr lang="zh-CN" altLang="en-US" sz="3600">
              <a:ea typeface="华文行楷" pitchFamily="2" charset="-122"/>
            </a:endParaRPr>
          </a:p>
        </p:txBody>
      </p:sp>
      <p:sp>
        <p:nvSpPr>
          <p:cNvPr id="44042" name="Text Box 2"/>
          <p:cNvSpPr txBox="1">
            <a:spLocks noChangeArrowheads="1"/>
          </p:cNvSpPr>
          <p:nvPr/>
        </p:nvSpPr>
        <p:spPr bwMode="auto">
          <a:xfrm>
            <a:off x="420780" y="457201"/>
            <a:ext cx="1146007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3600" b="1" dirty="0">
                <a:latin typeface="宋体" pitchFamily="2" charset="-122"/>
              </a:rPr>
              <a:t>    1861</a:t>
            </a:r>
            <a:r>
              <a:rPr lang="zh-CN" altLang="en-US" sz="3600" b="1" dirty="0">
                <a:latin typeface="宋体" pitchFamily="2" charset="-122"/>
              </a:rPr>
              <a:t>年</a:t>
            </a:r>
            <a:r>
              <a:rPr lang="en-US" altLang="zh-CN" sz="3600" b="1" dirty="0">
                <a:latin typeface="宋体" pitchFamily="2" charset="-122"/>
              </a:rPr>
              <a:t>3</a:t>
            </a:r>
            <a:r>
              <a:rPr lang="zh-CN" altLang="en-US" sz="3600" b="1" dirty="0">
                <a:latin typeface="宋体" pitchFamily="2" charset="-122"/>
              </a:rPr>
              <a:t>月</a:t>
            </a:r>
            <a:r>
              <a:rPr lang="en-US" altLang="zh-CN" sz="3600" b="1" dirty="0">
                <a:latin typeface="宋体" pitchFamily="2" charset="-122"/>
              </a:rPr>
              <a:t>4</a:t>
            </a:r>
            <a:r>
              <a:rPr lang="zh-CN" altLang="en-US" sz="3600" b="1" dirty="0">
                <a:latin typeface="宋体" pitchFamily="2" charset="-122"/>
              </a:rPr>
              <a:t>日林肯就职</a:t>
            </a:r>
            <a:r>
              <a:rPr lang="zh-CN" altLang="en-US" sz="3600" b="1" dirty="0" smtClean="0">
                <a:latin typeface="宋体" pitchFamily="2" charset="-122"/>
              </a:rPr>
              <a:t>，不久，南方</a:t>
            </a:r>
            <a:r>
              <a:rPr lang="en-US" altLang="zh-CN" sz="3600" b="1" dirty="0" smtClean="0">
                <a:latin typeface="宋体" pitchFamily="2" charset="-122"/>
              </a:rPr>
              <a:t>7</a:t>
            </a:r>
            <a:r>
              <a:rPr lang="zh-CN" altLang="en-US" sz="3600" b="1" dirty="0" smtClean="0">
                <a:latin typeface="宋体" pitchFamily="2" charset="-122"/>
              </a:rPr>
              <a:t>个州宣布退出联邦，成立“南部联盟”。</a:t>
            </a:r>
            <a:r>
              <a:rPr lang="en-US" altLang="zh-CN" sz="3600" b="1" dirty="0" smtClean="0">
                <a:latin typeface="宋体" pitchFamily="2" charset="-122"/>
              </a:rPr>
              <a:t>1861</a:t>
            </a:r>
            <a:r>
              <a:rPr lang="zh-CN" altLang="en-US" sz="3600" b="1" dirty="0" smtClean="0">
                <a:latin typeface="宋体" pitchFamily="2" charset="-122"/>
              </a:rPr>
              <a:t>年</a:t>
            </a:r>
            <a:r>
              <a:rPr lang="en-US" altLang="zh-CN" sz="3600" b="1" dirty="0" smtClean="0">
                <a:latin typeface="宋体" pitchFamily="2" charset="-122"/>
              </a:rPr>
              <a:t>4</a:t>
            </a:r>
            <a:r>
              <a:rPr lang="zh-CN" altLang="en-US" sz="3600" b="1" dirty="0">
                <a:latin typeface="宋体" pitchFamily="2" charset="-122"/>
              </a:rPr>
              <a:t>月</a:t>
            </a:r>
            <a:r>
              <a:rPr lang="en-US" altLang="zh-CN" sz="3600" b="1" dirty="0">
                <a:latin typeface="宋体" pitchFamily="2" charset="-122"/>
              </a:rPr>
              <a:t>12</a:t>
            </a:r>
            <a:r>
              <a:rPr lang="zh-CN" altLang="en-US" sz="3600" b="1" dirty="0">
                <a:latin typeface="宋体" pitchFamily="2" charset="-122"/>
              </a:rPr>
              <a:t>日，</a:t>
            </a:r>
            <a:r>
              <a:rPr lang="zh-CN" altLang="en-US" sz="3600" b="1" dirty="0">
                <a:solidFill>
                  <a:srgbClr val="FF0000"/>
                </a:solidFill>
                <a:latin typeface="宋体" pitchFamily="2" charset="-122"/>
              </a:rPr>
              <a:t>南部联盟</a:t>
            </a:r>
            <a:r>
              <a:rPr lang="zh-CN" altLang="en-US" sz="3600" b="1" dirty="0">
                <a:latin typeface="宋体" pitchFamily="2" charset="-122"/>
              </a:rPr>
              <a:t>军炮轰萨姆特要塞，挑起内战。</a:t>
            </a:r>
          </a:p>
        </p:txBody>
      </p:sp>
      <p:pic>
        <p:nvPicPr>
          <p:cNvPr id="11" name="图片 10" descr="要塞被南方夺取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32100" y="2118267"/>
            <a:ext cx="8312150" cy="4535487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4338"/>
          <p:cNvSpPr>
            <a:spLocks noGrp="1" noChangeArrowheads="1"/>
          </p:cNvSpPr>
          <p:nvPr>
            <p:ph type="title" idx="4294967295"/>
          </p:nvPr>
        </p:nvSpPr>
        <p:spPr>
          <a:xfrm>
            <a:off x="693050" y="1219200"/>
            <a:ext cx="9999715" cy="762000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zh-CN" altLang="en-US" b="1" smtClean="0"/>
              <a:t>南北方力量对比表</a:t>
            </a:r>
          </a:p>
        </p:txBody>
      </p:sp>
      <p:graphicFrame>
        <p:nvGraphicFramePr>
          <p:cNvPr id="7" name="表格 6"/>
          <p:cNvGraphicFramePr/>
          <p:nvPr/>
        </p:nvGraphicFramePr>
        <p:xfrm>
          <a:off x="594043" y="2209800"/>
          <a:ext cx="10692765" cy="4419600"/>
        </p:xfrm>
        <a:graphic>
          <a:graphicData uri="http://schemas.openxmlformats.org/drawingml/2006/table">
            <a:tbl>
              <a:tblPr/>
              <a:tblGrid>
                <a:gridCol w="5193747"/>
                <a:gridCol w="2850579"/>
                <a:gridCol w="2648439"/>
              </a:tblGrid>
              <a:tr h="576263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项  目</a:t>
                      </a:r>
                    </a:p>
                  </a:txBody>
                  <a:tcPr marL="118809" marR="118809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北  方</a:t>
                      </a:r>
                    </a:p>
                  </a:txBody>
                  <a:tcPr marL="118809" marR="11880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南  方</a:t>
                      </a:r>
                    </a:p>
                  </a:txBody>
                  <a:tcPr marL="118809" marR="11880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人口（</a:t>
                      </a: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1860</a:t>
                      </a: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）</a:t>
                      </a:r>
                    </a:p>
                  </a:txBody>
                  <a:tcPr marL="118809" marR="118809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2200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万</a:t>
                      </a:r>
                    </a:p>
                  </a:txBody>
                  <a:tcPr marL="118809" marR="11880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900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万</a:t>
                      </a:r>
                    </a:p>
                  </a:txBody>
                  <a:tcPr marL="118809" marR="11880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移民（</a:t>
                      </a: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1861—1865</a:t>
                      </a: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）</a:t>
                      </a:r>
                    </a:p>
                  </a:txBody>
                  <a:tcPr marL="118809" marR="118809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80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万</a:t>
                      </a:r>
                    </a:p>
                  </a:txBody>
                  <a:tcPr marL="118809" marR="11880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——</a:t>
                      </a:r>
                    </a:p>
                  </a:txBody>
                  <a:tcPr marL="118809" marR="11880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军队服役总人数（至</a:t>
                      </a: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1865</a:t>
                      </a: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）</a:t>
                      </a:r>
                    </a:p>
                  </a:txBody>
                  <a:tcPr marL="118809" marR="118809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150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万</a:t>
                      </a:r>
                    </a:p>
                  </a:txBody>
                  <a:tcPr marL="118809" marR="11880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100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万</a:t>
                      </a:r>
                    </a:p>
                  </a:txBody>
                  <a:tcPr marL="118809" marR="11880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687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黑人部队（至</a:t>
                      </a: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1865</a:t>
                      </a: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）</a:t>
                      </a:r>
                    </a:p>
                  </a:txBody>
                  <a:tcPr marL="118809" marR="118809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18.6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万</a:t>
                      </a:r>
                    </a:p>
                  </a:txBody>
                  <a:tcPr marL="118809" marR="11880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——</a:t>
                      </a:r>
                    </a:p>
                  </a:txBody>
                  <a:tcPr marL="118809" marR="11880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工业产量（</a:t>
                      </a: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1860</a:t>
                      </a: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）</a:t>
                      </a:r>
                    </a:p>
                  </a:txBody>
                  <a:tcPr marL="118809" marR="118809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91%</a:t>
                      </a:r>
                    </a:p>
                  </a:txBody>
                  <a:tcPr marL="118809" marR="11880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9%</a:t>
                      </a:r>
                    </a:p>
                  </a:txBody>
                  <a:tcPr marL="118809" marR="11880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铁路（</a:t>
                      </a: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1860</a:t>
                      </a: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）</a:t>
                      </a:r>
                    </a:p>
                  </a:txBody>
                  <a:tcPr marL="118809" marR="118809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3.2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万英里</a:t>
                      </a:r>
                    </a:p>
                  </a:txBody>
                  <a:tcPr marL="118809" marR="11880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9000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英里</a:t>
                      </a:r>
                    </a:p>
                  </a:txBody>
                  <a:tcPr marL="118809" marR="11880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海军（至</a:t>
                      </a:r>
                      <a:r>
                        <a:rPr lang="en-US" altLang="zh-CN" sz="2400" b="1" dirty="0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1865</a:t>
                      </a:r>
                      <a:r>
                        <a:rPr lang="zh-CN" altLang="en-US" sz="2400" b="1" dirty="0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）</a:t>
                      </a:r>
                    </a:p>
                  </a:txBody>
                  <a:tcPr marL="118809" marR="118809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700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艘</a:t>
                      </a:r>
                    </a:p>
                  </a:txBody>
                  <a:tcPr marL="118809" marR="11880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少数快船</a:t>
                      </a:r>
                    </a:p>
                  </a:txBody>
                  <a:tcPr marL="118809" marR="11880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40260" y="6094414"/>
            <a:ext cx="116003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endParaRPr lang="zh-CN" altLang="en-US">
              <a:ea typeface="华文行楷" pitchFamily="2" charset="-122"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0" y="964585"/>
            <a:ext cx="10866027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dirty="0" smtClean="0">
                <a:latin typeface="宋体" pitchFamily="2" charset="-122"/>
              </a:rPr>
              <a:t>战</a:t>
            </a:r>
            <a:r>
              <a:rPr lang="zh-CN" altLang="en-US" sz="2800" dirty="0">
                <a:latin typeface="宋体" pitchFamily="2" charset="-122"/>
              </a:rPr>
              <a:t>争初期</a:t>
            </a:r>
            <a:r>
              <a:rPr lang="zh-CN" altLang="en-US" sz="2800" dirty="0" smtClean="0">
                <a:latin typeface="宋体" pitchFamily="2" charset="-122"/>
              </a:rPr>
              <a:t>，</a:t>
            </a:r>
            <a:r>
              <a:rPr lang="zh-CN" altLang="zh-CN" sz="2800" dirty="0" smtClean="0"/>
              <a:t>南方蓄谋已久，早有军事准备，一些高级将领大部分是南方人</a:t>
            </a:r>
            <a:r>
              <a:rPr lang="zh-CN" altLang="en-US" sz="2800" dirty="0" smtClean="0"/>
              <a:t>，战争初期逃往南方，加入南方作战。</a:t>
            </a:r>
            <a:endParaRPr lang="zh-CN" altLang="zh-CN" sz="2800" dirty="0" smtClean="0"/>
          </a:p>
          <a:p>
            <a:r>
              <a:rPr lang="zh-CN" altLang="zh-CN" sz="2800" dirty="0" smtClean="0"/>
              <a:t>林肯本人并不主张用过激方式废除奴隶制，认为可用和平方式，先限制奴隶制，然后逐步加以废除。</a:t>
            </a:r>
          </a:p>
          <a:p>
            <a:r>
              <a:rPr lang="zh-CN" altLang="zh-CN" sz="2800" dirty="0" smtClean="0"/>
              <a:t>北方政府根本没有进行战争的准备</a:t>
            </a:r>
            <a:r>
              <a:rPr lang="zh-CN" altLang="en-US" sz="2800" dirty="0" smtClean="0"/>
              <a:t>，</a:t>
            </a:r>
            <a:r>
              <a:rPr lang="zh-CN" altLang="zh-CN" sz="2800" dirty="0" smtClean="0"/>
              <a:t>所以，尽管北方在多方面都占有优势，还是被南方打得节节败退，连首都华盛顿也险些被叛军攻破。</a:t>
            </a:r>
          </a:p>
          <a:p>
            <a:r>
              <a:rPr lang="zh-CN" altLang="zh-CN" sz="2800" dirty="0" smtClean="0"/>
              <a:t>北方的失利引起人民群众强烈不满，许多城市爆发游行示威，要求政府采取措施扭转战局。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p1.ssl.qhmsg.com/t01e5b617f0e837d24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4852"/>
            <a:ext cx="6910882" cy="474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http://www.fantizi5.com/img/upload/papers/c07/20120808/201208081556207061171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0792" y="1829408"/>
            <a:ext cx="7205324" cy="37658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4395" y="1000461"/>
            <a:ext cx="6013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三、北方的胜利</a:t>
            </a:r>
            <a:endParaRPr lang="zh-CN" altLang="en-US" sz="3200" b="1" dirty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37890" name="Picture 2" descr="http://a1.att.hudong.com/48/21/01300000167299124834217352648_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07285"/>
            <a:ext cx="4179389" cy="2897711"/>
          </a:xfrm>
          <a:prstGeom prst="rect">
            <a:avLst/>
          </a:prstGeom>
          <a:noFill/>
        </p:spPr>
      </p:pic>
      <p:pic>
        <p:nvPicPr>
          <p:cNvPr id="37892" name="Picture 4" descr="http://img3.cache.netease.com/m/2016/6/5/201606051141152b1a8_55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23507" y="1936375"/>
            <a:ext cx="4274459" cy="4049079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6486861" y="2135861"/>
            <a:ext cx="366090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《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解放黑人奴隶宣言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》</a:t>
            </a:r>
            <a:r>
              <a:rPr lang="en-US" altLang="zh-CN" sz="2800" b="1" dirty="0" smtClean="0"/>
              <a:t> </a:t>
            </a:r>
            <a:r>
              <a:rPr lang="zh-CN" altLang="en-US" sz="28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宣布从</a:t>
            </a:r>
            <a:r>
              <a:rPr lang="en-US" altLang="zh-CN" sz="28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1863</a:t>
            </a:r>
            <a:r>
              <a:rPr lang="zh-CN" altLang="en-US" sz="28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年元旦起，南方叛乱地区的奴隶永远获得自由，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并可以以自由人的身份参加北方军队。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448" y="831533"/>
            <a:ext cx="271462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2808849" y="1662379"/>
            <a:ext cx="5940425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28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8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宅地法</a:t>
            </a:r>
            <a:r>
              <a:rPr lang="en-US" altLang="zh-CN" sz="28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8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规定：</a:t>
            </a:r>
          </a:p>
          <a:p>
            <a:pPr>
              <a:buFont typeface="Arial" pitchFamily="34" charset="0"/>
              <a:buNone/>
            </a:pPr>
            <a:r>
              <a:rPr lang="zh-CN" altLang="en-US" sz="28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凡美国公民年满</a:t>
            </a:r>
            <a:r>
              <a:rPr lang="en-US" altLang="zh-CN" sz="28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21</a:t>
            </a:r>
            <a:r>
              <a:rPr lang="zh-CN" altLang="en-US" sz="28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岁，没有参加叛乱，而且获得土地是以垦殖为目的的美国公民，只要交纳</a:t>
            </a:r>
            <a:r>
              <a:rPr lang="en-US" altLang="zh-CN" sz="28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10</a:t>
            </a:r>
            <a:r>
              <a:rPr lang="zh-CN" altLang="en-US" sz="28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美元的登记费，就可以在西部国有土地中领取一块不超过</a:t>
            </a:r>
            <a:r>
              <a:rPr lang="en-US" altLang="zh-CN" sz="28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160</a:t>
            </a:r>
            <a:r>
              <a:rPr lang="zh-CN" altLang="en-US" sz="28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英亩（约</a:t>
            </a:r>
            <a:r>
              <a:rPr lang="en-US" altLang="zh-CN" sz="28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65</a:t>
            </a:r>
            <a:r>
              <a:rPr lang="zh-CN" altLang="en-US" sz="28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公顷）的土地，连续耕种</a:t>
            </a:r>
            <a:r>
              <a:rPr lang="en-US" altLang="zh-CN" sz="28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5</a:t>
            </a:r>
            <a:r>
              <a:rPr lang="zh-CN" altLang="en-US" sz="28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年之后，就可以成为这块地的主人。</a:t>
            </a:r>
            <a:endParaRPr lang="zh-CN" altLang="en-US" sz="2800" b="1" dirty="0">
              <a:solidFill>
                <a:srgbClr val="00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94740" y="5730701"/>
            <a:ext cx="113804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zh-CN" altLang="en-US" sz="2800" b="1" dirty="0" smtClean="0">
                <a:ea typeface="隶书" pitchFamily="49" charset="-122"/>
              </a:rPr>
              <a:t>作用：这两个法令深得人心，调动了农民尤其是黑人的积极性，他们踊跃参军作战，</a:t>
            </a:r>
            <a:r>
              <a:rPr lang="zh-CN" altLang="en-US" sz="2800" b="1" dirty="0" smtClean="0">
                <a:latin typeface="隶书" pitchFamily="49" charset="-122"/>
                <a:ea typeface="隶书" pitchFamily="49" charset="-122"/>
              </a:rPr>
              <a:t>扭转了战场上的被动局面。</a:t>
            </a:r>
            <a:endParaRPr lang="zh-CN" altLang="en-US" sz="2800" b="1" dirty="0"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文本框 131074"/>
          <p:cNvSpPr txBox="1">
            <a:spLocks noChangeArrowheads="1"/>
          </p:cNvSpPr>
          <p:nvPr/>
        </p:nvSpPr>
        <p:spPr bwMode="auto">
          <a:xfrm>
            <a:off x="5940425" y="685800"/>
            <a:ext cx="514836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2800" b="1" dirty="0">
              <a:solidFill>
                <a:srgbClr val="00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8436" name="矩形 131076"/>
          <p:cNvSpPr>
            <a:spLocks noRot="1" noChangeArrowheads="1"/>
          </p:cNvSpPr>
          <p:nvPr/>
        </p:nvSpPr>
        <p:spPr bwMode="auto">
          <a:xfrm>
            <a:off x="0" y="609601"/>
            <a:ext cx="5544397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4000" b="1" dirty="0"/>
              <a:t> </a:t>
            </a:r>
            <a:endParaRPr lang="en-US" altLang="zh-CN" sz="3200" b="1" dirty="0">
              <a:solidFill>
                <a:srgbClr val="000000"/>
              </a:solidFill>
              <a:latin typeface="楷体" pitchFamily="49" charset="-122"/>
              <a:ea typeface="楷体" pitchFamily="49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endParaRPr lang="en-US" altLang="zh-CN" sz="3200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8713787" cy="650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40260" y="260350"/>
            <a:ext cx="11788032" cy="65976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文本框 151554"/>
          <p:cNvSpPr txBox="1">
            <a:spLocks noChangeArrowheads="1"/>
          </p:cNvSpPr>
          <p:nvPr/>
        </p:nvSpPr>
        <p:spPr bwMode="auto">
          <a:xfrm>
            <a:off x="4042789" y="61706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>
              <a:latin typeface="Tahoma" pitchFamily="34" charset="0"/>
              <a:ea typeface="宋体" pitchFamily="2" charset="-122"/>
            </a:endParaRPr>
          </a:p>
        </p:txBody>
      </p:sp>
      <p:sp>
        <p:nvSpPr>
          <p:cNvPr id="27652" name="文本框 151555"/>
          <p:cNvSpPr txBox="1">
            <a:spLocks noChangeArrowheads="1"/>
          </p:cNvSpPr>
          <p:nvPr/>
        </p:nvSpPr>
        <p:spPr bwMode="auto">
          <a:xfrm>
            <a:off x="0" y="4670539"/>
            <a:ext cx="709963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 dirty="0">
                <a:latin typeface="黑体" pitchFamily="49" charset="-122"/>
              </a:rPr>
              <a:t>1865</a:t>
            </a:r>
            <a:r>
              <a:rPr lang="zh-CN" altLang="en-US" sz="4000" b="1" dirty="0">
                <a:latin typeface="黑体" pitchFamily="49" charset="-122"/>
              </a:rPr>
              <a:t>年，南方投降仪式</a:t>
            </a: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376979"/>
            <a:ext cx="5857237" cy="3182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121860" descr="1865年，南方投降协议的签署仪式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7463" y="1398495"/>
            <a:ext cx="4361965" cy="3183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med">
    <p:blinds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4"/>
          <p:cNvSpPr txBox="1">
            <a:spLocks noChangeArrowheads="1"/>
          </p:cNvSpPr>
          <p:nvPr/>
        </p:nvSpPr>
        <p:spPr bwMode="auto">
          <a:xfrm>
            <a:off x="7724598" y="619220"/>
            <a:ext cx="2336979" cy="3877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Ctr="1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700" b="1" dirty="0">
                <a:solidFill>
                  <a:srgbClr val="333333"/>
                </a:solidFill>
                <a:latin typeface="华文楷体" pitchFamily="2" charset="-122"/>
                <a:ea typeface="华文楷体" pitchFamily="2" charset="-122"/>
              </a:rPr>
              <a:t>　　</a:t>
            </a:r>
            <a:r>
              <a:rPr lang="en-US" altLang="zh-CN" sz="2800" b="1" dirty="0">
                <a:solidFill>
                  <a:srgbClr val="333333"/>
                </a:solidFill>
                <a:latin typeface="黑体" pitchFamily="49" charset="-122"/>
                <a:ea typeface="黑体" pitchFamily="49" charset="-122"/>
              </a:rPr>
              <a:t>1865</a:t>
            </a:r>
            <a:r>
              <a:rPr lang="zh-CN" altLang="en-US" sz="2800" b="1" dirty="0">
                <a:solidFill>
                  <a:srgbClr val="333333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800" b="1" dirty="0">
                <a:solidFill>
                  <a:srgbClr val="333333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 dirty="0">
                <a:solidFill>
                  <a:srgbClr val="333333"/>
                </a:solidFill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800" b="1" dirty="0">
                <a:solidFill>
                  <a:srgbClr val="333333"/>
                </a:solidFill>
                <a:latin typeface="黑体" pitchFamily="49" charset="-122"/>
                <a:ea typeface="黑体" pitchFamily="49" charset="-122"/>
              </a:rPr>
              <a:t>14</a:t>
            </a:r>
            <a:r>
              <a:rPr lang="zh-CN" altLang="en-US" sz="2800" b="1" dirty="0">
                <a:solidFill>
                  <a:srgbClr val="333333"/>
                </a:solidFill>
                <a:latin typeface="黑体" pitchFamily="49" charset="-122"/>
                <a:ea typeface="黑体" pitchFamily="49" charset="-122"/>
              </a:rPr>
              <a:t>日晚，在华盛顿福特剧院美国总统林肯观剧的包厢里，突然响起了枪声，林肯中弹，被刺身亡。</a:t>
            </a:r>
          </a:p>
        </p:txBody>
      </p:sp>
      <p:pic>
        <p:nvPicPr>
          <p:cNvPr id="20483" name="Picture 5" descr="tem0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364" y="652996"/>
            <a:ext cx="7415679" cy="3914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矩形 24579"/>
          <p:cNvSpPr>
            <a:spLocks noChangeArrowheads="1"/>
          </p:cNvSpPr>
          <p:nvPr/>
        </p:nvSpPr>
        <p:spPr bwMode="auto">
          <a:xfrm>
            <a:off x="233080" y="4652963"/>
            <a:ext cx="1132187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200" b="1" dirty="0" smtClean="0"/>
              <a:t>林</a:t>
            </a:r>
            <a:r>
              <a:rPr lang="zh-CN" altLang="en-US" sz="3200" b="1" dirty="0"/>
              <a:t>肯领导美国人民</a:t>
            </a:r>
            <a:r>
              <a:rPr lang="zh-CN" altLang="en-US" sz="3600" b="1" dirty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维护了国家统一，废除了奴隶制，</a:t>
            </a:r>
            <a:r>
              <a:rPr lang="zh-CN" altLang="en-US" sz="3200" b="1" dirty="0"/>
              <a:t>为资本主义发展扫除了障碍，促进了美国历史的发展，一百多年来，一直受到美国人民的尊敬。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build="p" autoUpdateAnimBg="0"/>
      <p:bldP spid="24578" grpId="1" build="allAtOnce"/>
      <p:bldP spid="2458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文本框 44034"/>
          <p:cNvSpPr txBox="1">
            <a:spLocks noChangeArrowheads="1"/>
          </p:cNvSpPr>
          <p:nvPr/>
        </p:nvSpPr>
        <p:spPr bwMode="auto">
          <a:xfrm>
            <a:off x="193637" y="1087643"/>
            <a:ext cx="4786107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4400" b="1" dirty="0">
                <a:latin typeface="华文琥珀" pitchFamily="2" charset="-122"/>
                <a:ea typeface="华文琥珀" pitchFamily="2" charset="-122"/>
              </a:rPr>
              <a:t>南北战争的意义</a:t>
            </a:r>
          </a:p>
        </p:txBody>
      </p:sp>
      <p:sp>
        <p:nvSpPr>
          <p:cNvPr id="44036" name="文本框 44035"/>
          <p:cNvSpPr txBox="1">
            <a:spLocks noChangeArrowheads="1"/>
          </p:cNvSpPr>
          <p:nvPr/>
        </p:nvSpPr>
        <p:spPr bwMode="auto">
          <a:xfrm>
            <a:off x="249582" y="2592388"/>
            <a:ext cx="4434692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35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32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32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战争的性质：</a:t>
            </a:r>
          </a:p>
        </p:txBody>
      </p:sp>
      <p:sp>
        <p:nvSpPr>
          <p:cNvPr id="44037" name="文本框 44036"/>
          <p:cNvSpPr txBox="1">
            <a:spLocks noChangeArrowheads="1"/>
          </p:cNvSpPr>
          <p:nvPr/>
        </p:nvSpPr>
        <p:spPr bwMode="auto">
          <a:xfrm>
            <a:off x="290834" y="3810000"/>
            <a:ext cx="5327818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35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32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32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战争的历史意义：</a:t>
            </a:r>
          </a:p>
        </p:txBody>
      </p:sp>
      <p:sp>
        <p:nvSpPr>
          <p:cNvPr id="44038" name="文本框 44037"/>
          <p:cNvSpPr txBox="1">
            <a:spLocks noChangeArrowheads="1"/>
          </p:cNvSpPr>
          <p:nvPr/>
        </p:nvSpPr>
        <p:spPr bwMode="auto">
          <a:xfrm>
            <a:off x="866312" y="2514601"/>
            <a:ext cx="10395744" cy="178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buFont typeface="Arial" pitchFamily="34" charset="0"/>
              <a:buNone/>
            </a:pPr>
            <a:r>
              <a:rPr lang="zh-CN" altLang="en-US" sz="3200" b="1">
                <a:solidFill>
                  <a:srgbClr val="1902CA"/>
                </a:solidFill>
                <a:latin typeface="黑体" pitchFamily="49" charset="-122"/>
                <a:ea typeface="黑体" pitchFamily="49" charset="-122"/>
              </a:rPr>
              <a:t>           </a:t>
            </a:r>
            <a:endParaRPr lang="zh-CN" altLang="en-US" sz="3200" b="1">
              <a:solidFill>
                <a:srgbClr val="FF0000"/>
              </a:solidFill>
              <a:latin typeface="楷体_GB2312"/>
              <a:ea typeface="楷体_GB2312"/>
              <a:cs typeface="楷体_GB2312"/>
            </a:endParaRPr>
          </a:p>
          <a:p>
            <a:pPr>
              <a:lnSpc>
                <a:spcPct val="115000"/>
              </a:lnSpc>
              <a:buFont typeface="Arial" pitchFamily="34" charset="0"/>
              <a:buNone/>
            </a:pPr>
            <a:r>
              <a:rPr lang="zh-CN" altLang="en-US" sz="3200" b="1">
                <a:latin typeface="楷体_GB2312"/>
                <a:ea typeface="楷体_GB2312"/>
                <a:cs typeface="楷体_GB2312"/>
              </a:rPr>
              <a:t>是美国历史上第二次资产阶级革命</a:t>
            </a:r>
          </a:p>
          <a:p>
            <a:pPr>
              <a:lnSpc>
                <a:spcPct val="115000"/>
              </a:lnSpc>
              <a:buFont typeface="Arial" pitchFamily="34" charset="0"/>
              <a:buNone/>
            </a:pPr>
            <a:endParaRPr lang="zh-CN" altLang="en-US" sz="3200" b="1">
              <a:latin typeface="楷体_GB2312"/>
              <a:ea typeface="楷体_GB2312"/>
              <a:cs typeface="楷体_GB2312"/>
            </a:endParaRPr>
          </a:p>
        </p:txBody>
      </p:sp>
      <p:sp>
        <p:nvSpPr>
          <p:cNvPr id="44039" name="文本框 44038"/>
          <p:cNvSpPr txBox="1">
            <a:spLocks noChangeArrowheads="1"/>
          </p:cNvSpPr>
          <p:nvPr/>
        </p:nvSpPr>
        <p:spPr bwMode="auto">
          <a:xfrm>
            <a:off x="965319" y="3825875"/>
            <a:ext cx="10494751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ea typeface="楷体_GB2312"/>
                <a:cs typeface="楷体_GB2312"/>
              </a:rPr>
              <a:t>                           </a:t>
            </a:r>
          </a:p>
          <a:p>
            <a:pPr>
              <a:buFont typeface="Arial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ea typeface="楷体_GB2312"/>
                <a:cs typeface="楷体_GB2312"/>
              </a:rPr>
              <a:t>通过战争美国</a:t>
            </a:r>
            <a:r>
              <a:rPr lang="zh-CN" altLang="en-US" sz="3200" b="1" u="sng" dirty="0">
                <a:latin typeface="楷体_GB2312"/>
                <a:ea typeface="楷体_GB2312"/>
                <a:cs typeface="楷体_GB2312"/>
              </a:rPr>
              <a:t>维护了</a:t>
            </a:r>
            <a:r>
              <a:rPr lang="zh-CN" altLang="en-US" sz="3200" b="1" dirty="0">
                <a:solidFill>
                  <a:srgbClr val="FF0000"/>
                </a:solidFill>
                <a:latin typeface="楷体_GB2312"/>
                <a:ea typeface="楷体_GB2312"/>
                <a:cs typeface="楷体_GB2312"/>
              </a:rPr>
              <a:t>国家统一，</a:t>
            </a:r>
            <a:r>
              <a:rPr lang="zh-CN" altLang="en-US" sz="3200" b="1" u="sng" dirty="0">
                <a:latin typeface="楷体_GB2312"/>
                <a:ea typeface="楷体_GB2312"/>
                <a:cs typeface="楷体_GB2312"/>
              </a:rPr>
              <a:t>废除了</a:t>
            </a:r>
            <a:r>
              <a:rPr lang="zh-CN" altLang="en-US" sz="3200" b="1" dirty="0">
                <a:solidFill>
                  <a:srgbClr val="FF0000"/>
                </a:solidFill>
                <a:latin typeface="楷体_GB2312"/>
                <a:ea typeface="楷体_GB2312"/>
                <a:cs typeface="楷体_GB2312"/>
              </a:rPr>
              <a:t>奴隶制度，</a:t>
            </a:r>
            <a:r>
              <a:rPr lang="zh-CN" altLang="en-US" sz="3200" b="1" u="sng" dirty="0">
                <a:solidFill>
                  <a:srgbClr val="0D0D0D"/>
                </a:solidFill>
                <a:latin typeface="楷体_GB2312"/>
                <a:ea typeface="楷体_GB2312"/>
                <a:cs typeface="楷体_GB2312"/>
              </a:rPr>
              <a:t>清除</a:t>
            </a:r>
            <a:r>
              <a:rPr lang="zh-CN" altLang="en-US" sz="3200" b="1" u="sng" dirty="0">
                <a:latin typeface="楷体_GB2312"/>
                <a:ea typeface="楷体_GB2312"/>
                <a:cs typeface="楷体_GB2312"/>
              </a:rPr>
              <a:t>了</a:t>
            </a:r>
            <a:r>
              <a:rPr lang="zh-CN" altLang="en-US" sz="3200" b="1" dirty="0">
                <a:solidFill>
                  <a:srgbClr val="FF0000"/>
                </a:solidFill>
                <a:latin typeface="楷体_GB2312"/>
                <a:ea typeface="楷体_GB2312"/>
                <a:cs typeface="楷体_GB2312"/>
              </a:rPr>
              <a:t>资本主义发展的最大障碍，为以后经济的</a:t>
            </a:r>
            <a:r>
              <a:rPr lang="zh-CN" altLang="en-US" sz="3200" b="1" u="sng" dirty="0">
                <a:latin typeface="楷体_GB2312"/>
                <a:ea typeface="楷体_GB2312"/>
                <a:cs typeface="楷体_GB2312"/>
              </a:rPr>
              <a:t>迅速发展</a:t>
            </a:r>
            <a:r>
              <a:rPr lang="zh-CN" altLang="en-US" sz="3200" b="1" dirty="0">
                <a:solidFill>
                  <a:srgbClr val="FF0000"/>
                </a:solidFill>
                <a:latin typeface="楷体_GB2312"/>
                <a:ea typeface="楷体_GB2312"/>
                <a:cs typeface="楷体_GB2312"/>
              </a:rPr>
              <a:t>创造了条件</a:t>
            </a:r>
          </a:p>
        </p:txBody>
      </p:sp>
      <p:pic>
        <p:nvPicPr>
          <p:cNvPr id="19464" name="图片 44040" descr="ARROW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88793" y="6324600"/>
            <a:ext cx="431094" cy="33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44042"/>
          <p:cNvGrpSpPr>
            <a:grpSpLocks/>
          </p:cNvGrpSpPr>
          <p:nvPr/>
        </p:nvGrpSpPr>
        <p:grpSpPr bwMode="auto">
          <a:xfrm>
            <a:off x="7326525" y="1219200"/>
            <a:ext cx="4032477" cy="1373188"/>
            <a:chOff x="0" y="0"/>
            <a:chExt cx="1955" cy="865"/>
          </a:xfrm>
        </p:grpSpPr>
        <p:sp>
          <p:nvSpPr>
            <p:cNvPr id="19466" name="圆角矩形标注 44043"/>
            <p:cNvSpPr>
              <a:spLocks noChangeArrowheads="1"/>
            </p:cNvSpPr>
            <p:nvPr/>
          </p:nvSpPr>
          <p:spPr bwMode="auto">
            <a:xfrm>
              <a:off x="0" y="0"/>
              <a:ext cx="1955" cy="864"/>
            </a:xfrm>
            <a:prstGeom prst="wedgeRoundRectCallout">
              <a:avLst>
                <a:gd name="adj1" fmla="val -84630"/>
                <a:gd name="adj2" fmla="val 57523"/>
                <a:gd name="adj3" fmla="val 16667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Font typeface="Arial" pitchFamily="34" charset="0"/>
                <a:buNone/>
              </a:pPr>
              <a:endParaRPr lang="zh-CN" altLang="en-US" sz="2800">
                <a:latin typeface="Arial Black" pitchFamily="34" charset="0"/>
              </a:endParaRPr>
            </a:p>
          </p:txBody>
        </p:sp>
        <p:sp>
          <p:nvSpPr>
            <p:cNvPr id="19467" name="文本框 44044"/>
            <p:cNvSpPr txBox="1">
              <a:spLocks noChangeArrowheads="1"/>
            </p:cNvSpPr>
            <p:nvPr/>
          </p:nvSpPr>
          <p:spPr bwMode="auto">
            <a:xfrm>
              <a:off x="0" y="0"/>
              <a:ext cx="1908" cy="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Font typeface="Arial" pitchFamily="34" charset="0"/>
                <a:buNone/>
              </a:pPr>
              <a:r>
                <a:rPr lang="zh-CN" altLang="en-US" sz="2800" b="1">
                  <a:solidFill>
                    <a:srgbClr val="FFFF66"/>
                  </a:solidFill>
                </a:rPr>
                <a:t>美国历史上的第一次资产阶级革命是哪次战争？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6" grpId="0"/>
      <p:bldP spid="44037" grpId="0"/>
      <p:bldP spid="44038" grpId="0"/>
      <p:bldP spid="440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文本框 18435"/>
          <p:cNvSpPr txBox="1">
            <a:spLocks noChangeArrowheads="1"/>
          </p:cNvSpPr>
          <p:nvPr/>
        </p:nvSpPr>
        <p:spPr bwMode="auto">
          <a:xfrm>
            <a:off x="0" y="4724400"/>
            <a:ext cx="1188085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800" b="1" dirty="0" smtClean="0">
                <a:latin typeface="华文宋体" pitchFamily="2" charset="-122"/>
                <a:ea typeface="方正大黑简体"/>
                <a:cs typeface="方正大黑简体"/>
              </a:rPr>
              <a:t>“</a:t>
            </a:r>
            <a:r>
              <a:rPr lang="zh-CN" altLang="en-US" sz="2800" b="1" dirty="0">
                <a:latin typeface="方正大黑简体"/>
                <a:ea typeface="方正大黑简体"/>
                <a:cs typeface="方正大黑简体"/>
              </a:rPr>
              <a:t>在这场战争中，我的最高目标是</a:t>
            </a:r>
            <a:r>
              <a:rPr lang="zh-CN" altLang="en-US" sz="2800" b="1" u="sng" dirty="0">
                <a:solidFill>
                  <a:srgbClr val="FF3300"/>
                </a:solidFill>
                <a:latin typeface="方正大黑简体"/>
                <a:ea typeface="方正大黑简体"/>
                <a:cs typeface="方正大黑简体"/>
              </a:rPr>
              <a:t>拯救联邦（统一）</a:t>
            </a:r>
            <a:r>
              <a:rPr lang="zh-CN" altLang="en-US" sz="2800" b="1" dirty="0">
                <a:solidFill>
                  <a:srgbClr val="FF3300"/>
                </a:solidFill>
                <a:latin typeface="方正大黑简体"/>
                <a:ea typeface="方正大黑简体"/>
                <a:cs typeface="方正大黑简体"/>
              </a:rPr>
              <a:t>，</a:t>
            </a:r>
            <a:r>
              <a:rPr lang="zh-CN" altLang="en-US" sz="2800" b="1" dirty="0">
                <a:latin typeface="方正大黑简体"/>
                <a:ea typeface="方正大黑简体"/>
                <a:cs typeface="方正大黑简体"/>
              </a:rPr>
              <a:t>而不是挽救或者摧毁奴隶制。我针对奴隶制和有色人种的措施，是因为我相信这样做可以帮助拯救联邦</a:t>
            </a:r>
            <a:r>
              <a:rPr lang="zh-CN" altLang="en-US" sz="2800" b="1" dirty="0" smtClean="0">
                <a:latin typeface="方正大黑简体"/>
                <a:ea typeface="方正大黑简体"/>
                <a:cs typeface="方正大黑简体"/>
              </a:rPr>
              <a:t>！</a:t>
            </a:r>
            <a:r>
              <a:rPr lang="en-US" altLang="zh-CN" sz="2800" b="1" dirty="0" smtClean="0">
                <a:latin typeface="华文宋体" pitchFamily="2" charset="-122"/>
                <a:ea typeface="方正大黑简体"/>
                <a:cs typeface="方正大黑简体"/>
              </a:rPr>
              <a:t>                                                                           —</a:t>
            </a:r>
            <a:r>
              <a:rPr lang="zh-CN" altLang="en-US" sz="2800" b="1" dirty="0">
                <a:latin typeface="方正大黑简体"/>
                <a:ea typeface="方正大黑简体"/>
                <a:cs typeface="方正大黑简体"/>
              </a:rPr>
              <a:t>林肯</a:t>
            </a:r>
          </a:p>
        </p:txBody>
      </p:sp>
      <p:grpSp>
        <p:nvGrpSpPr>
          <p:cNvPr id="2" name="组合 18436"/>
          <p:cNvGrpSpPr>
            <a:grpSpLocks/>
          </p:cNvGrpSpPr>
          <p:nvPr/>
        </p:nvGrpSpPr>
        <p:grpSpPr bwMode="auto">
          <a:xfrm>
            <a:off x="0" y="457201"/>
            <a:ext cx="11565266" cy="4049713"/>
            <a:chOff x="-68" y="291"/>
            <a:chExt cx="5607" cy="2221"/>
          </a:xfrm>
        </p:grpSpPr>
        <p:grpSp>
          <p:nvGrpSpPr>
            <p:cNvPr id="3" name="组合 18437"/>
            <p:cNvGrpSpPr>
              <a:grpSpLocks/>
            </p:cNvGrpSpPr>
            <p:nvPr/>
          </p:nvGrpSpPr>
          <p:grpSpPr bwMode="auto">
            <a:xfrm>
              <a:off x="-68" y="291"/>
              <a:ext cx="3072" cy="2221"/>
              <a:chOff x="-68" y="305"/>
              <a:chExt cx="3072" cy="2327"/>
            </a:xfrm>
          </p:grpSpPr>
          <p:pic>
            <p:nvPicPr>
              <p:cNvPr id="21513" name="Picture 3" descr="林肯纪念堂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68" y="305"/>
                <a:ext cx="2949" cy="2086"/>
              </a:xfrm>
              <a:prstGeom prst="rect">
                <a:avLst/>
              </a:prstGeom>
              <a:noFill/>
              <a:ln w="9525">
                <a:solidFill>
                  <a:srgbClr val="FFCC00"/>
                </a:solidFill>
                <a:miter lim="800000"/>
                <a:headEnd/>
                <a:tailEnd/>
              </a:ln>
            </p:spPr>
          </p:pic>
          <p:sp>
            <p:nvSpPr>
              <p:cNvPr id="21514" name="矩形 18439"/>
              <p:cNvSpPr>
                <a:spLocks noChangeArrowheads="1"/>
              </p:cNvSpPr>
              <p:nvPr/>
            </p:nvSpPr>
            <p:spPr bwMode="auto">
              <a:xfrm>
                <a:off x="-68" y="2367"/>
                <a:ext cx="3072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buFont typeface="Arial" pitchFamily="34" charset="0"/>
                  <a:buNone/>
                </a:pPr>
                <a:r>
                  <a:rPr lang="zh-CN" altLang="en-US" sz="2400" b="1">
                    <a:ea typeface="隶书" pitchFamily="49" charset="-122"/>
                  </a:rPr>
                  <a:t>（</a:t>
                </a:r>
                <a:r>
                  <a:rPr lang="en-US" altLang="zh-CN" sz="2400" b="1">
                    <a:ea typeface="隶书" pitchFamily="49" charset="-122"/>
                  </a:rPr>
                  <a:t>56</a:t>
                </a:r>
                <a:r>
                  <a:rPr lang="zh-CN" altLang="en-US" sz="2400" b="1">
                    <a:ea typeface="隶书" pitchFamily="49" charset="-122"/>
                  </a:rPr>
                  <a:t>级台阶象征林肯光辉的一生）</a:t>
                </a:r>
              </a:p>
            </p:txBody>
          </p:sp>
        </p:grpSp>
        <p:grpSp>
          <p:nvGrpSpPr>
            <p:cNvPr id="4" name="组合 18440"/>
            <p:cNvGrpSpPr>
              <a:grpSpLocks/>
            </p:cNvGrpSpPr>
            <p:nvPr/>
          </p:nvGrpSpPr>
          <p:grpSpPr bwMode="auto">
            <a:xfrm>
              <a:off x="2908" y="291"/>
              <a:ext cx="2631" cy="1950"/>
              <a:chOff x="-131" y="291"/>
              <a:chExt cx="2631" cy="1950"/>
            </a:xfrm>
          </p:grpSpPr>
          <p:pic>
            <p:nvPicPr>
              <p:cNvPr id="21511" name="Picture 15" descr="15602c2ad60b4bc098250aa4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131" y="291"/>
                <a:ext cx="2631" cy="19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1512" name="矩形 18442"/>
              <p:cNvSpPr>
                <a:spLocks noChangeArrowheads="1"/>
              </p:cNvSpPr>
              <p:nvPr/>
            </p:nvSpPr>
            <p:spPr bwMode="auto">
              <a:xfrm>
                <a:off x="1885" y="667"/>
                <a:ext cx="567" cy="2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buFont typeface="Arial" pitchFamily="34" charset="0"/>
                  <a:buNone/>
                </a:pPr>
                <a:r>
                  <a:rPr lang="zh-CN" altLang="en-US" sz="2400" b="1">
                    <a:solidFill>
                      <a:schemeClr val="bg1"/>
                    </a:solidFill>
                    <a:ea typeface="隶书" pitchFamily="49" charset="-122"/>
                  </a:rPr>
                  <a:t>林肯</a:t>
                </a:r>
              </a:p>
            </p:txBody>
          </p:sp>
        </p:grpSp>
      </p:grpSp>
      <p:sp>
        <p:nvSpPr>
          <p:cNvPr id="21508" name="矩形 11"/>
          <p:cNvSpPr>
            <a:spLocks noChangeArrowheads="1"/>
          </p:cNvSpPr>
          <p:nvPr/>
        </p:nvSpPr>
        <p:spPr bwMode="auto">
          <a:xfrm>
            <a:off x="0" y="0"/>
            <a:ext cx="1108879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/>
              <a:t>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5057"/>
          <p:cNvGrpSpPr>
            <a:grpSpLocks/>
          </p:cNvGrpSpPr>
          <p:nvPr/>
        </p:nvGrpSpPr>
        <p:grpSpPr bwMode="auto">
          <a:xfrm>
            <a:off x="1507796" y="1268414"/>
            <a:ext cx="3273421" cy="3671887"/>
            <a:chOff x="0" y="0"/>
            <a:chExt cx="1587" cy="2313"/>
          </a:xfrm>
        </p:grpSpPr>
        <p:grpSp>
          <p:nvGrpSpPr>
            <p:cNvPr id="3" name="组合 45058"/>
            <p:cNvGrpSpPr>
              <a:grpSpLocks/>
            </p:cNvGrpSpPr>
            <p:nvPr/>
          </p:nvGrpSpPr>
          <p:grpSpPr bwMode="auto">
            <a:xfrm>
              <a:off x="374" y="0"/>
              <a:ext cx="941" cy="750"/>
              <a:chOff x="0" y="0"/>
              <a:chExt cx="941" cy="750"/>
            </a:xfrm>
          </p:grpSpPr>
          <p:sp>
            <p:nvSpPr>
              <p:cNvPr id="23599" name="文本框 45059"/>
              <p:cNvSpPr txBox="1">
                <a:spLocks noChangeArrowheads="1"/>
              </p:cNvSpPr>
              <p:nvPr/>
            </p:nvSpPr>
            <p:spPr bwMode="auto">
              <a:xfrm>
                <a:off x="170" y="0"/>
                <a:ext cx="68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pitchFamily="34" charset="0"/>
                  <a:buNone/>
                </a:pPr>
                <a:r>
                  <a:rPr lang="zh-CN" altLang="en-US" sz="2400" b="1">
                    <a:latin typeface="Times New Roman" pitchFamily="18" charset="0"/>
                    <a:ea typeface="黑体" pitchFamily="49" charset="-122"/>
                  </a:rPr>
                  <a:t>北方</a:t>
                </a:r>
              </a:p>
            </p:txBody>
          </p:sp>
          <p:sp>
            <p:nvSpPr>
              <p:cNvPr id="23600" name="文本框 45060"/>
              <p:cNvSpPr txBox="1">
                <a:spLocks noChangeArrowheads="1"/>
              </p:cNvSpPr>
              <p:nvPr/>
            </p:nvSpPr>
            <p:spPr bwMode="auto">
              <a:xfrm>
                <a:off x="0" y="227"/>
                <a:ext cx="941" cy="5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buFont typeface="Arial" pitchFamily="34" charset="0"/>
                  <a:buNone/>
                </a:pPr>
                <a:r>
                  <a:rPr lang="zh-CN" altLang="en-US" sz="2400" b="1">
                    <a:latin typeface="Times New Roman" pitchFamily="18" charset="0"/>
                    <a:ea typeface="黑体" pitchFamily="49" charset="-122"/>
                  </a:rPr>
                  <a:t>资本主义</a:t>
                </a:r>
              </a:p>
              <a:p>
                <a:pPr>
                  <a:buFont typeface="Arial" pitchFamily="34" charset="0"/>
                  <a:buNone/>
                </a:pPr>
                <a:r>
                  <a:rPr lang="zh-CN" altLang="en-US" sz="2400" b="1">
                    <a:latin typeface="Times New Roman" pitchFamily="18" charset="0"/>
                    <a:ea typeface="黑体" pitchFamily="49" charset="-122"/>
                  </a:rPr>
                  <a:t> 工商业</a:t>
                </a:r>
              </a:p>
            </p:txBody>
          </p:sp>
        </p:grpSp>
        <p:sp>
          <p:nvSpPr>
            <p:cNvPr id="23594" name="椭圆 45061"/>
            <p:cNvSpPr>
              <a:spLocks noChangeArrowheads="1"/>
            </p:cNvSpPr>
            <p:nvPr/>
          </p:nvSpPr>
          <p:spPr bwMode="auto">
            <a:xfrm>
              <a:off x="0" y="726"/>
              <a:ext cx="1587" cy="1587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grpSp>
          <p:nvGrpSpPr>
            <p:cNvPr id="4" name="组合 45062"/>
            <p:cNvGrpSpPr>
              <a:grpSpLocks/>
            </p:cNvGrpSpPr>
            <p:nvPr/>
          </p:nvGrpSpPr>
          <p:grpSpPr bwMode="auto">
            <a:xfrm>
              <a:off x="439" y="1572"/>
              <a:ext cx="813" cy="701"/>
              <a:chOff x="0" y="0"/>
              <a:chExt cx="813" cy="701"/>
            </a:xfrm>
          </p:grpSpPr>
          <p:sp>
            <p:nvSpPr>
              <p:cNvPr id="23597" name="文本框 45063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74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pitchFamily="34" charset="0"/>
                  <a:buNone/>
                </a:pPr>
                <a:r>
                  <a:rPr lang="zh-CN" altLang="en-US" sz="2400" b="1">
                    <a:solidFill>
                      <a:srgbClr val="FFFFCC"/>
                    </a:solidFill>
                    <a:latin typeface="Times New Roman" pitchFamily="18" charset="0"/>
                    <a:ea typeface="黑体" pitchFamily="49" charset="-122"/>
                  </a:rPr>
                  <a:t>  南方</a:t>
                </a:r>
              </a:p>
            </p:txBody>
          </p:sp>
          <p:sp>
            <p:nvSpPr>
              <p:cNvPr id="23598" name="文本框 45064"/>
              <p:cNvSpPr txBox="1">
                <a:spLocks noChangeArrowheads="1"/>
              </p:cNvSpPr>
              <p:nvPr/>
            </p:nvSpPr>
            <p:spPr bwMode="auto">
              <a:xfrm>
                <a:off x="14" y="178"/>
                <a:ext cx="799" cy="5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buFont typeface="Arial" pitchFamily="34" charset="0"/>
                  <a:buNone/>
                </a:pPr>
                <a:r>
                  <a:rPr lang="zh-CN" altLang="en-US" sz="2400" b="1">
                    <a:solidFill>
                      <a:srgbClr val="FFFFCC"/>
                    </a:solidFill>
                    <a:latin typeface="Times New Roman" pitchFamily="18" charset="0"/>
                    <a:ea typeface="黑体" pitchFamily="49" charset="-122"/>
                  </a:rPr>
                  <a:t>种植园</a:t>
                </a:r>
              </a:p>
              <a:p>
                <a:pPr>
                  <a:buFont typeface="Arial" pitchFamily="34" charset="0"/>
                  <a:buNone/>
                </a:pPr>
                <a:r>
                  <a:rPr lang="zh-CN" altLang="en-US" sz="2400" b="1">
                    <a:solidFill>
                      <a:srgbClr val="FFFFCC"/>
                    </a:solidFill>
                    <a:latin typeface="Times New Roman" pitchFamily="18" charset="0"/>
                    <a:ea typeface="黑体" pitchFamily="49" charset="-122"/>
                  </a:rPr>
                  <a:t>  经济</a:t>
                </a:r>
              </a:p>
            </p:txBody>
          </p:sp>
        </p:grpSp>
        <p:sp>
          <p:nvSpPr>
            <p:cNvPr id="23596" name="椭圆 45065"/>
            <p:cNvSpPr>
              <a:spLocks noChangeArrowheads="1"/>
            </p:cNvSpPr>
            <p:nvPr/>
          </p:nvSpPr>
          <p:spPr bwMode="auto">
            <a:xfrm>
              <a:off x="0" y="1"/>
              <a:ext cx="1587" cy="1587"/>
            </a:xfrm>
            <a:prstGeom prst="ellips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</p:grpSp>
      <p:grpSp>
        <p:nvGrpSpPr>
          <p:cNvPr id="5" name="组合 45066"/>
          <p:cNvGrpSpPr>
            <a:grpSpLocks/>
          </p:cNvGrpSpPr>
          <p:nvPr/>
        </p:nvGrpSpPr>
        <p:grpSpPr bwMode="auto">
          <a:xfrm>
            <a:off x="495036" y="2667001"/>
            <a:ext cx="1524297" cy="474663"/>
            <a:chOff x="0" y="0"/>
            <a:chExt cx="739" cy="299"/>
          </a:xfrm>
        </p:grpSpPr>
        <p:sp>
          <p:nvSpPr>
            <p:cNvPr id="23591" name="直接连接符 45067"/>
            <p:cNvSpPr>
              <a:spLocks noChangeShapeType="1"/>
            </p:cNvSpPr>
            <p:nvPr/>
          </p:nvSpPr>
          <p:spPr bwMode="auto">
            <a:xfrm flipV="1">
              <a:off x="0" y="299"/>
              <a:ext cx="723" cy="0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round/>
              <a:headEnd type="arrow" w="med" len="med"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92" name="文本框 45068"/>
            <p:cNvSpPr txBox="1">
              <a:spLocks noChangeArrowheads="1"/>
            </p:cNvSpPr>
            <p:nvPr/>
          </p:nvSpPr>
          <p:spPr bwMode="auto">
            <a:xfrm>
              <a:off x="96" y="0"/>
              <a:ext cx="64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itchFamily="34" charset="0"/>
                <a:buNone/>
              </a:pPr>
              <a:r>
                <a:rPr lang="zh-CN" altLang="en-US" sz="2000" b="1">
                  <a:solidFill>
                    <a:srgbClr val="FF3300"/>
                  </a:solidFill>
                </a:rPr>
                <a:t>焦点</a:t>
              </a:r>
            </a:p>
          </p:txBody>
        </p:sp>
      </p:grpSp>
      <p:sp>
        <p:nvSpPr>
          <p:cNvPr id="45070" name="文本框 45069"/>
          <p:cNvSpPr txBox="1">
            <a:spLocks noChangeArrowheads="1"/>
          </p:cNvSpPr>
          <p:nvPr/>
        </p:nvSpPr>
        <p:spPr bwMode="auto">
          <a:xfrm>
            <a:off x="1976016" y="2457450"/>
            <a:ext cx="2246224" cy="1200329"/>
          </a:xfrm>
          <a:prstGeom prst="rect">
            <a:avLst/>
          </a:prstGeom>
          <a:solidFill>
            <a:srgbClr val="66FF33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solidFill>
                  <a:srgbClr val="990099"/>
                </a:solidFill>
                <a:ea typeface="黑体" pitchFamily="49" charset="-122"/>
              </a:rPr>
              <a:t>南北两种经济形式的矛盾不可调和</a:t>
            </a:r>
          </a:p>
        </p:txBody>
      </p:sp>
      <p:sp>
        <p:nvSpPr>
          <p:cNvPr id="45071" name="文本框 45070"/>
          <p:cNvSpPr txBox="1">
            <a:spLocks noChangeArrowheads="1"/>
          </p:cNvSpPr>
          <p:nvPr/>
        </p:nvSpPr>
        <p:spPr bwMode="auto">
          <a:xfrm>
            <a:off x="159679" y="1760538"/>
            <a:ext cx="553998" cy="319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400" b="1"/>
              <a:t>黑人奴隶制废存问题</a:t>
            </a:r>
          </a:p>
        </p:txBody>
      </p:sp>
      <p:grpSp>
        <p:nvGrpSpPr>
          <p:cNvPr id="6" name="组合 45071"/>
          <p:cNvGrpSpPr>
            <a:grpSpLocks/>
          </p:cNvGrpSpPr>
          <p:nvPr/>
        </p:nvGrpSpPr>
        <p:grpSpPr bwMode="auto">
          <a:xfrm>
            <a:off x="4350125" y="2276476"/>
            <a:ext cx="1635679" cy="830263"/>
            <a:chOff x="0" y="0"/>
            <a:chExt cx="793" cy="523"/>
          </a:xfrm>
        </p:grpSpPr>
        <p:sp>
          <p:nvSpPr>
            <p:cNvPr id="23589" name="直接连接符 45072"/>
            <p:cNvSpPr>
              <a:spLocks noChangeShapeType="1"/>
            </p:cNvSpPr>
            <p:nvPr/>
          </p:nvSpPr>
          <p:spPr bwMode="auto">
            <a:xfrm>
              <a:off x="0" y="518"/>
              <a:ext cx="793" cy="0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90" name="文本框 45073"/>
            <p:cNvSpPr txBox="1">
              <a:spLocks noChangeArrowheads="1"/>
            </p:cNvSpPr>
            <p:nvPr/>
          </p:nvSpPr>
          <p:spPr bwMode="auto">
            <a:xfrm>
              <a:off x="181" y="0"/>
              <a:ext cx="544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Font typeface="Arial" pitchFamily="34" charset="0"/>
                <a:buNone/>
              </a:pPr>
              <a:r>
                <a:rPr lang="zh-CN" altLang="en-US" sz="2400" b="1">
                  <a:solidFill>
                    <a:srgbClr val="FF0000"/>
                  </a:solidFill>
                </a:rPr>
                <a:t>根本</a:t>
              </a:r>
            </a:p>
            <a:p>
              <a:pPr>
                <a:buFont typeface="Arial" pitchFamily="34" charset="0"/>
                <a:buNone/>
              </a:pPr>
              <a:r>
                <a:rPr lang="zh-CN" altLang="en-US" sz="2400" b="1">
                  <a:solidFill>
                    <a:srgbClr val="FF0000"/>
                  </a:solidFill>
                </a:rPr>
                <a:t>原因</a:t>
              </a:r>
            </a:p>
          </p:txBody>
        </p:sp>
      </p:grpSp>
      <p:grpSp>
        <p:nvGrpSpPr>
          <p:cNvPr id="7" name="组合 45074"/>
          <p:cNvGrpSpPr>
            <a:grpSpLocks/>
          </p:cNvGrpSpPr>
          <p:nvPr/>
        </p:nvGrpSpPr>
        <p:grpSpPr bwMode="auto">
          <a:xfrm>
            <a:off x="6338516" y="1524000"/>
            <a:ext cx="492972" cy="1308100"/>
            <a:chOff x="69" y="0"/>
            <a:chExt cx="239" cy="824"/>
          </a:xfrm>
        </p:grpSpPr>
        <p:sp>
          <p:nvSpPr>
            <p:cNvPr id="23587" name="直接连接符 45075"/>
            <p:cNvSpPr>
              <a:spLocks noChangeShapeType="1"/>
            </p:cNvSpPr>
            <p:nvPr/>
          </p:nvSpPr>
          <p:spPr bwMode="auto">
            <a:xfrm rot="5400000">
              <a:off x="-90" y="374"/>
              <a:ext cx="748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8" name="文本框 45076"/>
            <p:cNvSpPr txBox="1">
              <a:spLocks noChangeArrowheads="1"/>
            </p:cNvSpPr>
            <p:nvPr/>
          </p:nvSpPr>
          <p:spPr bwMode="auto">
            <a:xfrm>
              <a:off x="69" y="144"/>
              <a:ext cx="239" cy="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>
              <a:spAutoFit/>
            </a:bodyPr>
            <a:lstStyle/>
            <a:p>
              <a:pPr>
                <a:spcBef>
                  <a:spcPct val="50000"/>
                </a:spcBef>
                <a:buFont typeface="Arial" pitchFamily="34" charset="0"/>
                <a:buNone/>
              </a:pPr>
              <a:r>
                <a:rPr lang="zh-CN" altLang="en-US" sz="2000" b="1">
                  <a:solidFill>
                    <a:srgbClr val="FF0000"/>
                  </a:solidFill>
                </a:rPr>
                <a:t>导火线</a:t>
              </a:r>
            </a:p>
          </p:txBody>
        </p:sp>
      </p:grpSp>
      <p:grpSp>
        <p:nvGrpSpPr>
          <p:cNvPr id="8" name="组合 45077"/>
          <p:cNvGrpSpPr>
            <a:grpSpLocks/>
          </p:cNvGrpSpPr>
          <p:nvPr/>
        </p:nvGrpSpPr>
        <p:grpSpPr bwMode="auto">
          <a:xfrm>
            <a:off x="5472205" y="2627313"/>
            <a:ext cx="2902144" cy="1270000"/>
            <a:chOff x="0" y="0"/>
            <a:chExt cx="1407" cy="800"/>
          </a:xfrm>
        </p:grpSpPr>
        <p:sp>
          <p:nvSpPr>
            <p:cNvPr id="23585" name="文本框 45078"/>
            <p:cNvSpPr txBox="1">
              <a:spLocks noChangeArrowheads="1"/>
            </p:cNvSpPr>
            <p:nvPr/>
          </p:nvSpPr>
          <p:spPr bwMode="auto">
            <a:xfrm>
              <a:off x="91" y="0"/>
              <a:ext cx="1180" cy="5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Font typeface="Arial" pitchFamily="34" charset="0"/>
                <a:buNone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  美国</a:t>
              </a:r>
            </a:p>
            <a:p>
              <a:pPr>
                <a:buFont typeface="Arial" pitchFamily="34" charset="0"/>
                <a:buNone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南北战争</a:t>
              </a:r>
            </a:p>
          </p:txBody>
        </p:sp>
        <p:sp>
          <p:nvSpPr>
            <p:cNvPr id="23586" name="文本框 45079"/>
            <p:cNvSpPr txBox="1">
              <a:spLocks noChangeArrowheads="1"/>
            </p:cNvSpPr>
            <p:nvPr/>
          </p:nvSpPr>
          <p:spPr bwMode="auto">
            <a:xfrm>
              <a:off x="0" y="550"/>
              <a:ext cx="140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itchFamily="34" charset="0"/>
                <a:buNone/>
              </a:pPr>
              <a:r>
                <a:rPr lang="en-US" altLang="zh-CN" sz="2000" b="1"/>
                <a:t>1861—1865</a:t>
              </a:r>
              <a:r>
                <a:rPr lang="zh-CN" altLang="en-US" sz="2000" b="1">
                  <a:ea typeface="黑体" pitchFamily="49" charset="-122"/>
                </a:rPr>
                <a:t>年</a:t>
              </a:r>
            </a:p>
          </p:txBody>
        </p:sp>
      </p:grpSp>
      <p:grpSp>
        <p:nvGrpSpPr>
          <p:cNvPr id="9" name="组合 45080"/>
          <p:cNvGrpSpPr>
            <a:grpSpLocks/>
          </p:cNvGrpSpPr>
          <p:nvPr/>
        </p:nvGrpSpPr>
        <p:grpSpPr bwMode="auto">
          <a:xfrm>
            <a:off x="7623545" y="2347914"/>
            <a:ext cx="1592364" cy="2376487"/>
            <a:chOff x="0" y="0"/>
            <a:chExt cx="772" cy="1497"/>
          </a:xfrm>
        </p:grpSpPr>
        <p:grpSp>
          <p:nvGrpSpPr>
            <p:cNvPr id="10" name="组合 45081"/>
            <p:cNvGrpSpPr>
              <a:grpSpLocks/>
            </p:cNvGrpSpPr>
            <p:nvPr/>
          </p:nvGrpSpPr>
          <p:grpSpPr bwMode="auto">
            <a:xfrm>
              <a:off x="0" y="318"/>
              <a:ext cx="454" cy="275"/>
              <a:chOff x="0" y="0"/>
              <a:chExt cx="454" cy="275"/>
            </a:xfrm>
          </p:grpSpPr>
          <p:sp>
            <p:nvSpPr>
              <p:cNvPr id="23583" name="直接连接符 45082"/>
              <p:cNvSpPr>
                <a:spLocks noChangeShapeType="1"/>
              </p:cNvSpPr>
              <p:nvPr/>
            </p:nvSpPr>
            <p:spPr bwMode="auto">
              <a:xfrm>
                <a:off x="46" y="275"/>
                <a:ext cx="408" cy="0"/>
              </a:xfrm>
              <a:prstGeom prst="line">
                <a:avLst/>
              </a:prstGeom>
              <a:noFill/>
              <a:ln w="38100">
                <a:solidFill>
                  <a:srgbClr val="FF33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4" name="文本框 45083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453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buFont typeface="Arial" pitchFamily="34" charset="0"/>
                  <a:buNone/>
                </a:pPr>
                <a:r>
                  <a:rPr lang="zh-CN" altLang="en-US" b="1">
                    <a:solidFill>
                      <a:srgbClr val="FF0000"/>
                    </a:solidFill>
                  </a:rPr>
                  <a:t>初期</a:t>
                </a:r>
              </a:p>
            </p:txBody>
          </p:sp>
        </p:grpSp>
        <p:sp>
          <p:nvSpPr>
            <p:cNvPr id="23582" name="文本框 45084"/>
            <p:cNvSpPr txBox="1">
              <a:spLocks noChangeArrowheads="1"/>
            </p:cNvSpPr>
            <p:nvPr/>
          </p:nvSpPr>
          <p:spPr bwMode="auto">
            <a:xfrm>
              <a:off x="503" y="0"/>
              <a:ext cx="269" cy="14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>
              <a:spAutoFit/>
            </a:bodyPr>
            <a:lstStyle/>
            <a:p>
              <a:pPr>
                <a:spcBef>
                  <a:spcPct val="50000"/>
                </a:spcBef>
                <a:buFont typeface="Arial" pitchFamily="34" charset="0"/>
                <a:buNone/>
              </a:pPr>
              <a:r>
                <a:rPr lang="zh-CN" altLang="en-US" sz="2400" b="1"/>
                <a:t>北方军队失利</a:t>
              </a:r>
            </a:p>
          </p:txBody>
        </p:sp>
      </p:grpSp>
      <p:grpSp>
        <p:nvGrpSpPr>
          <p:cNvPr id="11" name="组合 45085"/>
          <p:cNvGrpSpPr>
            <a:grpSpLocks/>
          </p:cNvGrpSpPr>
          <p:nvPr/>
        </p:nvGrpSpPr>
        <p:grpSpPr bwMode="auto">
          <a:xfrm>
            <a:off x="9028210" y="2852738"/>
            <a:ext cx="936442" cy="436562"/>
            <a:chOff x="0" y="0"/>
            <a:chExt cx="454" cy="275"/>
          </a:xfrm>
        </p:grpSpPr>
        <p:sp>
          <p:nvSpPr>
            <p:cNvPr id="23579" name="直接连接符 45086"/>
            <p:cNvSpPr>
              <a:spLocks noChangeShapeType="1"/>
            </p:cNvSpPr>
            <p:nvPr/>
          </p:nvSpPr>
          <p:spPr bwMode="auto">
            <a:xfrm>
              <a:off x="46" y="275"/>
              <a:ext cx="408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0" name="文本框 45087"/>
            <p:cNvSpPr txBox="1">
              <a:spLocks noChangeArrowheads="1"/>
            </p:cNvSpPr>
            <p:nvPr/>
          </p:nvSpPr>
          <p:spPr bwMode="auto">
            <a:xfrm>
              <a:off x="0" y="0"/>
              <a:ext cx="453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Font typeface="Arial" pitchFamily="34" charset="0"/>
                <a:buNone/>
              </a:pPr>
              <a:r>
                <a:rPr lang="zh-CN" altLang="en-US" b="1">
                  <a:solidFill>
                    <a:srgbClr val="FF0000"/>
                  </a:solidFill>
                </a:rPr>
                <a:t>转折</a:t>
              </a:r>
            </a:p>
          </p:txBody>
        </p:sp>
      </p:grpSp>
      <p:grpSp>
        <p:nvGrpSpPr>
          <p:cNvPr id="12" name="组合 45088"/>
          <p:cNvGrpSpPr>
            <a:grpSpLocks/>
          </p:cNvGrpSpPr>
          <p:nvPr/>
        </p:nvGrpSpPr>
        <p:grpSpPr bwMode="auto">
          <a:xfrm>
            <a:off x="10430810" y="2852738"/>
            <a:ext cx="936442" cy="436562"/>
            <a:chOff x="0" y="0"/>
            <a:chExt cx="454" cy="275"/>
          </a:xfrm>
        </p:grpSpPr>
        <p:sp>
          <p:nvSpPr>
            <p:cNvPr id="23577" name="直接连接符 45089"/>
            <p:cNvSpPr>
              <a:spLocks noChangeShapeType="1"/>
            </p:cNvSpPr>
            <p:nvPr/>
          </p:nvSpPr>
          <p:spPr bwMode="auto">
            <a:xfrm>
              <a:off x="46" y="275"/>
              <a:ext cx="408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8" name="文本框 45090"/>
            <p:cNvSpPr txBox="1">
              <a:spLocks noChangeArrowheads="1"/>
            </p:cNvSpPr>
            <p:nvPr/>
          </p:nvSpPr>
          <p:spPr bwMode="auto">
            <a:xfrm>
              <a:off x="0" y="0"/>
              <a:ext cx="453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Font typeface="Arial" pitchFamily="34" charset="0"/>
                <a:buNone/>
              </a:pPr>
              <a:r>
                <a:rPr lang="zh-CN" altLang="en-US" b="1">
                  <a:solidFill>
                    <a:srgbClr val="FF0000"/>
                  </a:solidFill>
                </a:rPr>
                <a:t>结果</a:t>
              </a:r>
            </a:p>
          </p:txBody>
        </p:sp>
      </p:grpSp>
      <p:sp>
        <p:nvSpPr>
          <p:cNvPr id="45092" name="文本框 45091"/>
          <p:cNvSpPr txBox="1">
            <a:spLocks noChangeArrowheads="1"/>
          </p:cNvSpPr>
          <p:nvPr/>
        </p:nvSpPr>
        <p:spPr bwMode="auto">
          <a:xfrm>
            <a:off x="10064512" y="909638"/>
            <a:ext cx="553998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/>
              <a:t>林肯颁布</a:t>
            </a:r>
            <a:r>
              <a:rPr lang="en-US" altLang="zh-CN" sz="2400" b="1"/>
              <a:t>《</a:t>
            </a:r>
            <a:r>
              <a:rPr lang="zh-CN" altLang="en-US" sz="2400" b="1"/>
              <a:t>解放黑人奴隶宣言</a:t>
            </a:r>
            <a:r>
              <a:rPr lang="en-US" altLang="zh-CN" sz="2400" b="1"/>
              <a:t>》</a:t>
            </a:r>
          </a:p>
        </p:txBody>
      </p:sp>
      <p:sp>
        <p:nvSpPr>
          <p:cNvPr id="45093" name="文本框 45092"/>
          <p:cNvSpPr txBox="1">
            <a:spLocks noChangeArrowheads="1"/>
          </p:cNvSpPr>
          <p:nvPr/>
        </p:nvSpPr>
        <p:spPr bwMode="auto">
          <a:xfrm>
            <a:off x="11339229" y="2347914"/>
            <a:ext cx="553998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/>
              <a:t>北方获得胜利</a:t>
            </a:r>
          </a:p>
        </p:txBody>
      </p:sp>
      <p:grpSp>
        <p:nvGrpSpPr>
          <p:cNvPr id="13" name="组合 45093"/>
          <p:cNvGrpSpPr>
            <a:grpSpLocks/>
          </p:cNvGrpSpPr>
          <p:nvPr/>
        </p:nvGrpSpPr>
        <p:grpSpPr bwMode="auto">
          <a:xfrm>
            <a:off x="7623546" y="3716338"/>
            <a:ext cx="713676" cy="1547812"/>
            <a:chOff x="0" y="0"/>
            <a:chExt cx="346" cy="975"/>
          </a:xfrm>
        </p:grpSpPr>
        <p:sp>
          <p:nvSpPr>
            <p:cNvPr id="23575" name="直接连接符 45094"/>
            <p:cNvSpPr>
              <a:spLocks noChangeShapeType="1"/>
            </p:cNvSpPr>
            <p:nvPr/>
          </p:nvSpPr>
          <p:spPr bwMode="auto">
            <a:xfrm rot="3600000">
              <a:off x="-488" y="488"/>
              <a:ext cx="975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6" name="文本框 45095"/>
            <p:cNvSpPr txBox="1">
              <a:spLocks noChangeArrowheads="1"/>
            </p:cNvSpPr>
            <p:nvPr/>
          </p:nvSpPr>
          <p:spPr bwMode="auto">
            <a:xfrm rot="-1800000">
              <a:off x="0" y="182"/>
              <a:ext cx="346" cy="6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>
              <a:spAutoFit/>
            </a:bodyPr>
            <a:lstStyle/>
            <a:p>
              <a:pPr>
                <a:spcBef>
                  <a:spcPct val="50000"/>
                </a:spcBef>
                <a:buFont typeface="Arial" pitchFamily="34" charset="0"/>
                <a:buNone/>
              </a:pPr>
              <a:r>
                <a:rPr lang="zh-CN" altLang="en-US" sz="2400" b="1">
                  <a:solidFill>
                    <a:srgbClr val="FF0000"/>
                  </a:solidFill>
                </a:rPr>
                <a:t>意义</a:t>
              </a:r>
            </a:p>
          </p:txBody>
        </p:sp>
      </p:grpSp>
      <p:grpSp>
        <p:nvGrpSpPr>
          <p:cNvPr id="14" name="组合 45096"/>
          <p:cNvGrpSpPr>
            <a:grpSpLocks/>
          </p:cNvGrpSpPr>
          <p:nvPr/>
        </p:nvGrpSpPr>
        <p:grpSpPr bwMode="auto">
          <a:xfrm>
            <a:off x="5039049" y="3644901"/>
            <a:ext cx="750804" cy="1800225"/>
            <a:chOff x="0" y="0"/>
            <a:chExt cx="364" cy="1134"/>
          </a:xfrm>
        </p:grpSpPr>
        <p:sp>
          <p:nvSpPr>
            <p:cNvPr id="23573" name="直接连接符 45097"/>
            <p:cNvSpPr>
              <a:spLocks noChangeShapeType="1"/>
            </p:cNvSpPr>
            <p:nvPr/>
          </p:nvSpPr>
          <p:spPr bwMode="auto">
            <a:xfrm rot="7800000">
              <a:off x="-203" y="567"/>
              <a:ext cx="1134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4" name="文本框 45098"/>
            <p:cNvSpPr txBox="1">
              <a:spLocks noChangeArrowheads="1"/>
            </p:cNvSpPr>
            <p:nvPr/>
          </p:nvSpPr>
          <p:spPr bwMode="auto">
            <a:xfrm rot="2400000">
              <a:off x="0" y="272"/>
              <a:ext cx="346" cy="6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>
              <a:spAutoFit/>
            </a:bodyPr>
            <a:lstStyle/>
            <a:p>
              <a:pPr>
                <a:spcBef>
                  <a:spcPct val="50000"/>
                </a:spcBef>
                <a:buFont typeface="Arial" pitchFamily="34" charset="0"/>
                <a:buNone/>
              </a:pPr>
              <a:r>
                <a:rPr lang="zh-CN" altLang="en-US" sz="2400" b="1">
                  <a:solidFill>
                    <a:srgbClr val="FF0000"/>
                  </a:solidFill>
                </a:rPr>
                <a:t>性质</a:t>
              </a:r>
            </a:p>
          </p:txBody>
        </p:sp>
      </p:grpSp>
      <p:sp>
        <p:nvSpPr>
          <p:cNvPr id="23568" name="文本框 45099"/>
          <p:cNvSpPr txBox="1">
            <a:spLocks noChangeArrowheads="1"/>
          </p:cNvSpPr>
          <p:nvPr/>
        </p:nvSpPr>
        <p:spPr bwMode="auto">
          <a:xfrm>
            <a:off x="3881903" y="5445126"/>
            <a:ext cx="3368304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45101" name="文本框 45100"/>
          <p:cNvSpPr txBox="1">
            <a:spLocks noChangeArrowheads="1"/>
          </p:cNvSpPr>
          <p:nvPr/>
        </p:nvSpPr>
        <p:spPr bwMode="auto">
          <a:xfrm>
            <a:off x="3413682" y="5146676"/>
            <a:ext cx="2712381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3000"/>
              </a:lnSpc>
              <a:buFont typeface="Arial" pitchFamily="34" charset="0"/>
              <a:buNone/>
            </a:pPr>
            <a:r>
              <a:rPr lang="zh-CN" altLang="en-US" sz="2400" b="1">
                <a:latin typeface="宋体" pitchFamily="2" charset="-122"/>
              </a:rPr>
              <a:t> 美国历史上</a:t>
            </a:r>
          </a:p>
          <a:p>
            <a:pPr>
              <a:lnSpc>
                <a:spcPts val="3000"/>
              </a:lnSpc>
              <a:buFont typeface="Arial" pitchFamily="34" charset="0"/>
              <a:buNone/>
            </a:pPr>
            <a:r>
              <a:rPr lang="zh-CN" altLang="en-US" sz="2400" b="1">
                <a:latin typeface="宋体" pitchFamily="2" charset="-122"/>
              </a:rPr>
              <a:t>  的第二次</a:t>
            </a:r>
          </a:p>
          <a:p>
            <a:pPr>
              <a:lnSpc>
                <a:spcPts val="3000"/>
              </a:lnSpc>
              <a:buFont typeface="Arial" pitchFamily="34" charset="0"/>
              <a:buNone/>
            </a:pPr>
            <a:r>
              <a:rPr lang="zh-CN" altLang="en-US" sz="2400" b="1">
                <a:latin typeface="宋体" pitchFamily="2" charset="-122"/>
              </a:rPr>
              <a:t>资产阶级革命</a:t>
            </a:r>
          </a:p>
        </p:txBody>
      </p:sp>
      <p:sp>
        <p:nvSpPr>
          <p:cNvPr id="45102" name="文本框 45101"/>
          <p:cNvSpPr txBox="1">
            <a:spLocks noChangeArrowheads="1"/>
          </p:cNvSpPr>
          <p:nvPr/>
        </p:nvSpPr>
        <p:spPr bwMode="auto">
          <a:xfrm>
            <a:off x="6779924" y="5091114"/>
            <a:ext cx="4960667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2500"/>
              </a:lnSpc>
              <a:buFont typeface="Arial" pitchFamily="34" charset="0"/>
              <a:buNone/>
            </a:pPr>
            <a:r>
              <a:rPr lang="zh-CN" altLang="en-US" sz="2000" b="1"/>
              <a:t>通过战争美国</a:t>
            </a:r>
            <a:r>
              <a:rPr lang="zh-CN" altLang="en-US" sz="2000" b="1">
                <a:latin typeface="楷体_GB2312"/>
              </a:rPr>
              <a:t>维护了国家统一，</a:t>
            </a:r>
          </a:p>
          <a:p>
            <a:pPr>
              <a:lnSpc>
                <a:spcPts val="2500"/>
              </a:lnSpc>
              <a:buFont typeface="Arial" pitchFamily="34" charset="0"/>
              <a:buNone/>
            </a:pPr>
            <a:r>
              <a:rPr lang="zh-CN" altLang="en-US" sz="2000" b="1">
                <a:latin typeface="楷体_GB2312"/>
              </a:rPr>
              <a:t>废除了奴隶制度，扫清了资本主</a:t>
            </a:r>
          </a:p>
          <a:p>
            <a:pPr>
              <a:lnSpc>
                <a:spcPts val="2500"/>
              </a:lnSpc>
              <a:buFont typeface="Arial" pitchFamily="34" charset="0"/>
              <a:buNone/>
            </a:pPr>
            <a:r>
              <a:rPr lang="zh-CN" altLang="en-US" sz="2000" b="1">
                <a:latin typeface="楷体_GB2312"/>
              </a:rPr>
              <a:t>义发展的又一大障碍，为以后经</a:t>
            </a:r>
          </a:p>
          <a:p>
            <a:pPr>
              <a:lnSpc>
                <a:spcPts val="2500"/>
              </a:lnSpc>
              <a:buFont typeface="Arial" pitchFamily="34" charset="0"/>
              <a:buNone/>
            </a:pPr>
            <a:r>
              <a:rPr lang="zh-CN" altLang="en-US" sz="2000" b="1">
                <a:latin typeface="楷体_GB2312"/>
              </a:rPr>
              <a:t>济的迅速发展创造了条件</a:t>
            </a:r>
          </a:p>
        </p:txBody>
      </p:sp>
      <p:sp>
        <p:nvSpPr>
          <p:cNvPr id="45104" name="文本框 45103"/>
          <p:cNvSpPr txBox="1">
            <a:spLocks noChangeArrowheads="1"/>
          </p:cNvSpPr>
          <p:nvPr/>
        </p:nvSpPr>
        <p:spPr bwMode="auto">
          <a:xfrm>
            <a:off x="5445390" y="1114426"/>
            <a:ext cx="3087784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25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latin typeface="宋体" pitchFamily="2" charset="-122"/>
              </a:rPr>
              <a:t>林肯就任总统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33487" y="301214"/>
            <a:ext cx="42600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课堂小结</a:t>
            </a:r>
            <a:endParaRPr lang="zh-CN" altLang="en-US" sz="36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4" dur="500"/>
                                        <p:tgtEl>
                                          <p:spTgt spid="45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500"/>
                                        <p:tgtEl>
                                          <p:spTgt spid="45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70" grpId="0" animBg="1"/>
      <p:bldP spid="45071" grpId="0"/>
      <p:bldP spid="45092" grpId="0"/>
      <p:bldP spid="45093" grpId="0"/>
      <p:bldP spid="45101" grpId="0"/>
      <p:bldP spid="45102" grpId="0"/>
      <p:bldP spid="4510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7012" y="1353689"/>
            <a:ext cx="107565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zh-CN" sz="2800" dirty="0" smtClean="0"/>
              <a:t>1</a:t>
            </a:r>
            <a:r>
              <a:rPr lang="zh-CN" altLang="en-US" sz="2800" dirty="0" smtClean="0"/>
              <a:t>、</a:t>
            </a:r>
            <a:r>
              <a:rPr lang="zh-CN" altLang="zh-CN" sz="2800" dirty="0" smtClean="0"/>
              <a:t>美国内战前，南北矛盾的实质是（</a:t>
            </a:r>
            <a:r>
              <a:rPr lang="en-US" altLang="zh-CN" sz="2800" dirty="0" smtClean="0"/>
              <a:t>    </a:t>
            </a:r>
            <a:r>
              <a:rPr lang="zh-CN" altLang="zh-CN" sz="2800" dirty="0" smtClean="0"/>
              <a:t>）</a:t>
            </a:r>
          </a:p>
          <a:p>
            <a:r>
              <a:rPr lang="en-US" altLang="zh-CN" sz="2800" dirty="0" smtClean="0"/>
              <a:t>A</a:t>
            </a:r>
            <a:r>
              <a:rPr lang="zh-CN" altLang="zh-CN" sz="2800" dirty="0" smtClean="0"/>
              <a:t>、两种社会制度的矛盾 </a:t>
            </a:r>
            <a:r>
              <a:rPr lang="en-US" altLang="zh-CN" sz="2800" dirty="0" smtClean="0"/>
              <a:t>B</a:t>
            </a:r>
            <a:r>
              <a:rPr lang="zh-CN" altLang="zh-CN" sz="2800" dirty="0" smtClean="0"/>
              <a:t>、两个剥削阶级的对立</a:t>
            </a:r>
            <a:r>
              <a:rPr lang="en-US" altLang="zh-CN" sz="2800" dirty="0" smtClean="0"/>
              <a:t>C</a:t>
            </a:r>
            <a:r>
              <a:rPr lang="zh-CN" altLang="zh-CN" sz="2800" dirty="0" smtClean="0"/>
              <a:t>、地方与中央的对立</a:t>
            </a:r>
            <a:r>
              <a:rPr lang="en-US" altLang="zh-CN" sz="2800" dirty="0" smtClean="0"/>
              <a:t>     D</a:t>
            </a:r>
            <a:r>
              <a:rPr lang="zh-CN" altLang="zh-CN" sz="2800" dirty="0" smtClean="0"/>
              <a:t>、两种经济制度的矛盾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04395" y="290457"/>
            <a:ext cx="39910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课堂练习：</a:t>
            </a:r>
            <a:endParaRPr lang="zh-CN" altLang="en-US" sz="40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78070" y="1129553"/>
            <a:ext cx="22698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rgbClr val="FF0000"/>
                </a:solidFill>
              </a:rPr>
              <a:t>D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51821" y="3829297"/>
            <a:ext cx="1122022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、</a:t>
            </a:r>
            <a:r>
              <a:rPr lang="zh-CN" altLang="zh-CN" sz="2800" dirty="0" smtClean="0"/>
              <a:t>美国南北战争中林肯政府颁布的文件除了《解放黑人奴隶宣言》外，还有（</a:t>
            </a:r>
            <a:r>
              <a:rPr lang="en-US" altLang="zh-CN" sz="2800" dirty="0" smtClean="0"/>
              <a:t>   </a:t>
            </a:r>
            <a:r>
              <a:rPr lang="zh-CN" altLang="zh-CN" sz="2800" dirty="0" smtClean="0"/>
              <a:t>）</a:t>
            </a:r>
          </a:p>
          <a:p>
            <a:r>
              <a:rPr lang="en-US" altLang="zh-CN" sz="2800" dirty="0" smtClean="0"/>
              <a:t>A</a:t>
            </a:r>
            <a:r>
              <a:rPr lang="zh-CN" altLang="zh-CN" sz="2800" dirty="0" smtClean="0"/>
              <a:t>、《宅地法》</a:t>
            </a:r>
            <a:r>
              <a:rPr lang="en-US" altLang="zh-CN" sz="2800" dirty="0" smtClean="0"/>
              <a:t>     B</a:t>
            </a:r>
            <a:r>
              <a:rPr lang="zh-CN" altLang="zh-CN" sz="2800" dirty="0" smtClean="0"/>
              <a:t>、《独立宣言》</a:t>
            </a:r>
            <a:r>
              <a:rPr lang="en-US" altLang="zh-CN" sz="2800" dirty="0" smtClean="0"/>
              <a:t>C</a:t>
            </a:r>
            <a:r>
              <a:rPr lang="zh-CN" altLang="zh-CN" sz="2800" dirty="0" smtClean="0"/>
              <a:t>、《权利法案》 </a:t>
            </a:r>
            <a:r>
              <a:rPr lang="en-US" altLang="zh-CN" sz="2800" dirty="0" smtClean="0"/>
              <a:t>D</a:t>
            </a:r>
            <a:r>
              <a:rPr lang="zh-CN" altLang="zh-CN" sz="2800" dirty="0" smtClean="0"/>
              <a:t>、《人权宣言》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15440" y="3992880"/>
            <a:ext cx="22698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rgbClr val="FF0000"/>
                </a:solidFill>
              </a:rPr>
              <a:t>A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48129"/>
          <p:cNvSpPr txBox="1">
            <a:spLocks noChangeArrowheads="1"/>
          </p:cNvSpPr>
          <p:nvPr/>
        </p:nvSpPr>
        <p:spPr bwMode="auto">
          <a:xfrm>
            <a:off x="297021" y="471488"/>
            <a:ext cx="1108879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 dirty="0">
                <a:latin typeface="宋体" pitchFamily="2" charset="-122"/>
              </a:rPr>
              <a:t>3.</a:t>
            </a:r>
            <a:r>
              <a:rPr lang="en-US" altLang="zh-CN" sz="2800" b="1" dirty="0">
                <a:solidFill>
                  <a:srgbClr val="9900CC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b="1" dirty="0">
                <a:latin typeface="宋体" pitchFamily="2" charset="-122"/>
              </a:rPr>
              <a:t>林肯当选为美国总统的重要原因</a:t>
            </a:r>
            <a:r>
              <a:rPr lang="zh-CN" altLang="en-US" sz="2800" b="1" dirty="0" smtClean="0">
                <a:latin typeface="宋体" pitchFamily="2" charset="-122"/>
              </a:rPr>
              <a:t>是（   ）</a:t>
            </a:r>
            <a:endParaRPr lang="zh-CN" altLang="en-US" sz="2800" b="1" dirty="0">
              <a:latin typeface="宋体" pitchFamily="2" charset="-122"/>
            </a:endParaRPr>
          </a:p>
        </p:txBody>
      </p:sp>
      <p:sp>
        <p:nvSpPr>
          <p:cNvPr id="26627" name="文本框 48130"/>
          <p:cNvSpPr txBox="1">
            <a:spLocks noChangeArrowheads="1"/>
          </p:cNvSpPr>
          <p:nvPr/>
        </p:nvSpPr>
        <p:spPr bwMode="auto">
          <a:xfrm>
            <a:off x="396029" y="3397250"/>
            <a:ext cx="11187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 dirty="0">
                <a:latin typeface="宋体" pitchFamily="2" charset="-122"/>
              </a:rPr>
              <a:t>4.</a:t>
            </a:r>
            <a:r>
              <a:rPr lang="en-US" altLang="zh-CN" sz="2800" b="1" dirty="0">
                <a:solidFill>
                  <a:srgbClr val="9900CC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b="1" dirty="0">
                <a:latin typeface="宋体" pitchFamily="2" charset="-122"/>
              </a:rPr>
              <a:t>马克思说：在美国历史上和人类历史上，林肯和华盛顿齐名”。马克思之所以这么说是因为林肯政</a:t>
            </a:r>
            <a:r>
              <a:rPr lang="zh-CN" altLang="en-US" sz="2800" b="1" dirty="0" smtClean="0">
                <a:latin typeface="宋体" pitchFamily="2" charset="-122"/>
              </a:rPr>
              <a:t>府（     ）</a:t>
            </a:r>
            <a:endParaRPr lang="zh-CN" altLang="en-US" sz="2800" b="1" dirty="0">
              <a:latin typeface="宋体" pitchFamily="2" charset="-122"/>
            </a:endParaRPr>
          </a:p>
        </p:txBody>
      </p:sp>
      <p:sp>
        <p:nvSpPr>
          <p:cNvPr id="48132" name="文本框 48131"/>
          <p:cNvSpPr txBox="1">
            <a:spLocks noChangeArrowheads="1"/>
          </p:cNvSpPr>
          <p:nvPr/>
        </p:nvSpPr>
        <p:spPr bwMode="auto">
          <a:xfrm>
            <a:off x="6280177" y="3762488"/>
            <a:ext cx="934379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6000" dirty="0" smtClean="0">
                <a:solidFill>
                  <a:srgbClr val="FF3300"/>
                </a:solidFill>
              </a:rPr>
              <a:t>C</a:t>
            </a:r>
            <a:endParaRPr lang="zh-CN" altLang="en-US" sz="6000" dirty="0">
              <a:solidFill>
                <a:srgbClr val="FF3300"/>
              </a:solidFill>
            </a:endParaRPr>
          </a:p>
        </p:txBody>
      </p:sp>
      <p:sp>
        <p:nvSpPr>
          <p:cNvPr id="48133" name="文本框 48132"/>
          <p:cNvSpPr txBox="1">
            <a:spLocks noChangeArrowheads="1"/>
          </p:cNvSpPr>
          <p:nvPr/>
        </p:nvSpPr>
        <p:spPr bwMode="auto">
          <a:xfrm>
            <a:off x="6775029" y="219637"/>
            <a:ext cx="934379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6000" dirty="0" smtClean="0">
                <a:solidFill>
                  <a:srgbClr val="FF3300"/>
                </a:solidFill>
              </a:rPr>
              <a:t>B</a:t>
            </a:r>
            <a:endParaRPr lang="zh-CN" altLang="en-US" sz="6000" dirty="0">
              <a:solidFill>
                <a:srgbClr val="FF3300"/>
              </a:solidFill>
            </a:endParaRPr>
          </a:p>
        </p:txBody>
      </p:sp>
      <p:sp>
        <p:nvSpPr>
          <p:cNvPr id="26630" name="文本框 48133"/>
          <p:cNvSpPr txBox="1">
            <a:spLocks noChangeArrowheads="1"/>
          </p:cNvSpPr>
          <p:nvPr/>
        </p:nvSpPr>
        <p:spPr bwMode="auto">
          <a:xfrm>
            <a:off x="693050" y="1066801"/>
            <a:ext cx="10494751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 dirty="0"/>
              <a:t>A. </a:t>
            </a:r>
            <a:r>
              <a:rPr lang="zh-CN" altLang="en-US" sz="2800" b="1" dirty="0"/>
              <a:t>他的一生经历了无数次改变命运的失败和挫折</a:t>
            </a:r>
            <a:r>
              <a:rPr lang="zh-CN" altLang="en-US" sz="2800" dirty="0"/>
              <a:t> </a:t>
            </a:r>
          </a:p>
        </p:txBody>
      </p:sp>
      <p:sp>
        <p:nvSpPr>
          <p:cNvPr id="26631" name="文本框 48134"/>
          <p:cNvSpPr txBox="1">
            <a:spLocks noChangeArrowheads="1"/>
          </p:cNvSpPr>
          <p:nvPr/>
        </p:nvSpPr>
        <p:spPr bwMode="auto">
          <a:xfrm>
            <a:off x="693049" y="1995488"/>
            <a:ext cx="792056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/>
              <a:t>C. </a:t>
            </a:r>
            <a:r>
              <a:rPr lang="zh-CN" altLang="en-US" sz="2800" b="1"/>
              <a:t>南方</a:t>
            </a:r>
            <a:r>
              <a:rPr lang="en-US" altLang="zh-CN" sz="2800" b="1"/>
              <a:t>8</a:t>
            </a:r>
            <a:r>
              <a:rPr lang="zh-CN" altLang="en-US" sz="2800" b="1"/>
              <a:t>州逐步脱离联邦政府而独立</a:t>
            </a:r>
          </a:p>
        </p:txBody>
      </p:sp>
      <p:sp>
        <p:nvSpPr>
          <p:cNvPr id="26632" name="文本框 48135"/>
          <p:cNvSpPr txBox="1">
            <a:spLocks noChangeArrowheads="1"/>
          </p:cNvSpPr>
          <p:nvPr/>
        </p:nvSpPr>
        <p:spPr bwMode="auto">
          <a:xfrm>
            <a:off x="693050" y="1538288"/>
            <a:ext cx="495035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5000"/>
              </a:spcBef>
              <a:buFont typeface="Arial" pitchFamily="34" charset="0"/>
              <a:buNone/>
            </a:pPr>
            <a:r>
              <a:rPr lang="en-US" altLang="zh-CN" sz="2800" b="1"/>
              <a:t>B. </a:t>
            </a:r>
            <a:r>
              <a:rPr lang="zh-CN" altLang="en-US" sz="2800" b="1"/>
              <a:t>他主张限制奴隶制</a:t>
            </a:r>
          </a:p>
        </p:txBody>
      </p:sp>
      <p:sp>
        <p:nvSpPr>
          <p:cNvPr id="26633" name="文本框 48136"/>
          <p:cNvSpPr txBox="1">
            <a:spLocks noChangeArrowheads="1"/>
          </p:cNvSpPr>
          <p:nvPr/>
        </p:nvSpPr>
        <p:spPr bwMode="auto">
          <a:xfrm>
            <a:off x="693050" y="2528888"/>
            <a:ext cx="1059375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/>
              <a:t>D. </a:t>
            </a:r>
            <a:r>
              <a:rPr lang="zh-CN" altLang="en-US" sz="2800" b="1"/>
              <a:t>南方种植园主感到自己的利益将无法得到保障</a:t>
            </a:r>
            <a:r>
              <a:rPr lang="zh-CN" altLang="en-US" sz="2800"/>
              <a:t> </a:t>
            </a:r>
          </a:p>
        </p:txBody>
      </p:sp>
      <p:sp>
        <p:nvSpPr>
          <p:cNvPr id="26634" name="文本框 48137"/>
          <p:cNvSpPr txBox="1">
            <a:spLocks noChangeArrowheads="1"/>
          </p:cNvSpPr>
          <p:nvPr/>
        </p:nvSpPr>
        <p:spPr bwMode="auto">
          <a:xfrm>
            <a:off x="693050" y="4572001"/>
            <a:ext cx="6864491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/>
              <a:t>A. </a:t>
            </a:r>
            <a:r>
              <a:rPr lang="zh-CN" altLang="en-US" sz="2800" b="1"/>
              <a:t>巩固了北部资产阶级的统治</a:t>
            </a:r>
            <a:r>
              <a:rPr lang="zh-CN" altLang="en-US" sz="2800"/>
              <a:t> </a:t>
            </a:r>
          </a:p>
        </p:txBody>
      </p:sp>
      <p:sp>
        <p:nvSpPr>
          <p:cNvPr id="26635" name="文本框 48138"/>
          <p:cNvSpPr txBox="1">
            <a:spLocks noChangeArrowheads="1"/>
          </p:cNvSpPr>
          <p:nvPr/>
        </p:nvSpPr>
        <p:spPr bwMode="auto">
          <a:xfrm>
            <a:off x="693050" y="5500688"/>
            <a:ext cx="9306666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/>
              <a:t>C. </a:t>
            </a:r>
            <a:r>
              <a:rPr lang="zh-CN" altLang="en-US" sz="2800" b="1"/>
              <a:t>维护了国家的统一，废除了黑人奴隶制度</a:t>
            </a:r>
          </a:p>
        </p:txBody>
      </p:sp>
      <p:sp>
        <p:nvSpPr>
          <p:cNvPr id="26636" name="文本框 48139"/>
          <p:cNvSpPr txBox="1">
            <a:spLocks noChangeArrowheads="1"/>
          </p:cNvSpPr>
          <p:nvPr/>
        </p:nvSpPr>
        <p:spPr bwMode="auto">
          <a:xfrm>
            <a:off x="693049" y="5043488"/>
            <a:ext cx="801957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5000"/>
              </a:spcBef>
              <a:buFont typeface="Arial" pitchFamily="34" charset="0"/>
              <a:buNone/>
            </a:pPr>
            <a:r>
              <a:rPr lang="en-US" altLang="zh-CN" sz="2800" b="1"/>
              <a:t>B. </a:t>
            </a:r>
            <a:r>
              <a:rPr lang="zh-CN" altLang="en-US" sz="2800" b="1"/>
              <a:t>满足了农民平均分配土地的愿望</a:t>
            </a:r>
          </a:p>
        </p:txBody>
      </p:sp>
      <p:sp>
        <p:nvSpPr>
          <p:cNvPr id="26637" name="文本框 48140"/>
          <p:cNvSpPr txBox="1">
            <a:spLocks noChangeArrowheads="1"/>
          </p:cNvSpPr>
          <p:nvPr/>
        </p:nvSpPr>
        <p:spPr bwMode="auto">
          <a:xfrm>
            <a:off x="693049" y="6019801"/>
            <a:ext cx="919115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5000"/>
              </a:spcBef>
              <a:buFont typeface="Arial" pitchFamily="34" charset="0"/>
              <a:buNone/>
            </a:pPr>
            <a:r>
              <a:rPr lang="en-US" altLang="zh-CN" sz="2800" b="1"/>
              <a:t>D. </a:t>
            </a:r>
            <a:r>
              <a:rPr lang="zh-CN" altLang="en-US" sz="2800" b="1"/>
              <a:t>消除了对黑人的种族歧视和民族压迫</a:t>
            </a: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dca9b5c03b3699c359d04163707df35a5085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49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493"/>
</p:tagLst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2319</TotalTime>
  <Words>2967</Words>
  <PresentationFormat>自定义</PresentationFormat>
  <Paragraphs>194</Paragraphs>
  <Slides>27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28" baseType="lpstr">
      <vt:lpstr>自定义设计方案</vt:lpstr>
      <vt:lpstr>幻灯片 1</vt:lpstr>
      <vt:lpstr>一、南北矛盾的加剧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南北方力量对比表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2016-11-23T04:42:31Z</dcterms:created>
  <dcterms:modified xsi:type="dcterms:W3CDTF">2019-01-23T02:15:32Z</dcterms:modified>
</cp:coreProperties>
</file>