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wav" ContentType="audio/x-wav"/>
  <Default Extension="emf" ContentType="image/x-emf"/>
  <Default Extension="png" ContentType="image/png"/>
  <Default Extension="gif" ContentType="image/gif"/>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2" r:id="rId3"/>
  </p:sldMasterIdLst>
  <p:notesMasterIdLst>
    <p:notesMasterId r:id="rId38"/>
  </p:notesMasterIdLst>
  <p:sldIdLst>
    <p:sldId id="464" r:id="rId4"/>
    <p:sldId id="465" r:id="rId5"/>
    <p:sldId id="467" r:id="rId6"/>
    <p:sldId id="466" r:id="rId7"/>
    <p:sldId id="468" r:id="rId8"/>
    <p:sldId id="471" r:id="rId9"/>
    <p:sldId id="472" r:id="rId10"/>
    <p:sldId id="473" r:id="rId11"/>
    <p:sldId id="474" r:id="rId12"/>
    <p:sldId id="475" r:id="rId13"/>
    <p:sldId id="476" r:id="rId14"/>
    <p:sldId id="477" r:id="rId15"/>
    <p:sldId id="478" r:id="rId16"/>
    <p:sldId id="479" r:id="rId17"/>
    <p:sldId id="480" r:id="rId18"/>
    <p:sldId id="481" r:id="rId19"/>
    <p:sldId id="482" r:id="rId20"/>
    <p:sldId id="483" r:id="rId21"/>
    <p:sldId id="484" r:id="rId22"/>
    <p:sldId id="485" r:id="rId23"/>
    <p:sldId id="486" r:id="rId24"/>
    <p:sldId id="499" r:id="rId25"/>
    <p:sldId id="494" r:id="rId26"/>
    <p:sldId id="487" r:id="rId27"/>
    <p:sldId id="488" r:id="rId28"/>
    <p:sldId id="495" r:id="rId29"/>
    <p:sldId id="496" r:id="rId30"/>
    <p:sldId id="497" r:id="rId31"/>
    <p:sldId id="498" r:id="rId32"/>
    <p:sldId id="500" r:id="rId33"/>
    <p:sldId id="282" r:id="rId34"/>
    <p:sldId id="350" r:id="rId35"/>
    <p:sldId id="501" r:id="rId36"/>
    <p:sldId id="288" r:id="rId37"/>
  </p:sldIdLst>
  <p:sldSz cx="9144000" cy="6858000" type="screen4x3"/>
  <p:notesSz cx="6858000" cy="9144000"/>
  <p:defaultTextStyle>
    <a:defPPr>
      <a:defRPr lang="zh-CN"/>
    </a:defPPr>
    <a:lvl1pPr marL="0" lvl="0"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showGuides="1">
      <p:cViewPr varScale="1">
        <p:scale>
          <a:sx n="69" d="100"/>
          <a:sy n="69" d="100"/>
        </p:scale>
        <p:origin x="-138" y="-102"/>
      </p:cViewPr>
      <p:guideLst>
        <p:guide orient="horz" pos="2161"/>
        <p:guide pos="2899"/>
      </p:guideLst>
    </p:cSldViewPr>
  </p:slideViewPr>
  <p:gridSpacing cx="71999" cy="71999"/>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1" Type="http://schemas.openxmlformats.org/officeDocument/2006/relationships/tableStyles" Target="tableStyles.xml"/><Relationship Id="rId40" Type="http://schemas.openxmlformats.org/officeDocument/2006/relationships/viewProps" Target="viewProps.xml"/><Relationship Id="rId4" Type="http://schemas.openxmlformats.org/officeDocument/2006/relationships/slide" Target="slides/slide1.xml"/><Relationship Id="rId39" Type="http://schemas.openxmlformats.org/officeDocument/2006/relationships/presProps" Target="presProps.xml"/><Relationship Id="rId38" Type="http://schemas.openxmlformats.org/officeDocument/2006/relationships/notesMaster" Target="notesMasters/notesMaster1.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Master" Target="slideMasters/slideMaster2.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image" Target="../media/image1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lvl="0" eaLnBrk="1" hangingPunct="1"/>
            <a:endParaRPr lang="zh-CN" altLang="en-US" dirty="0"/>
          </a:p>
        </p:txBody>
      </p:sp>
      <p:sp>
        <p:nvSpPr>
          <p:cNvPr id="5" name="页脚占位符 4"/>
          <p:cNvSpPr>
            <a:spLocks noGrp="1"/>
          </p:cNvSpPr>
          <p:nvPr>
            <p:ph type="ftr" sz="quarter" idx="11"/>
          </p:nvPr>
        </p:nvSpPr>
        <p:spPr/>
        <p:txBody>
          <a:bodyPr/>
          <a:lstStyle/>
          <a:p>
            <a:pPr lvl="0" eaLnBrk="1" hangingPunct="1"/>
            <a:endParaRPr lang="zh-CN" altLang="en-US" dirty="0"/>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eaLnBrk="1" hangingPunct="1"/>
            <a:endParaRPr lang="zh-CN" altLang="en-US" dirty="0"/>
          </a:p>
        </p:txBody>
      </p:sp>
      <p:sp>
        <p:nvSpPr>
          <p:cNvPr id="5" name="页脚占位符 4"/>
          <p:cNvSpPr>
            <a:spLocks noGrp="1"/>
          </p:cNvSpPr>
          <p:nvPr>
            <p:ph type="ftr" sz="quarter" idx="11"/>
          </p:nvPr>
        </p:nvSpPr>
        <p:spPr/>
        <p:txBody>
          <a:bodyPr/>
          <a:lstStyle/>
          <a:p>
            <a:pPr lvl="0" eaLnBrk="1" hangingPunct="1"/>
            <a:endParaRPr lang="zh-CN" altLang="en-US" dirty="0"/>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fld>
            <a:endParaRPr lang="zh-CN" alt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lvl="0" eaLnBrk="1" hangingPunct="1"/>
            <a:endParaRPr lang="zh-CN" altLang="en-US" dirty="0"/>
          </a:p>
        </p:txBody>
      </p:sp>
      <p:sp>
        <p:nvSpPr>
          <p:cNvPr id="5" name="页脚占位符 4"/>
          <p:cNvSpPr>
            <a:spLocks noGrp="1"/>
          </p:cNvSpPr>
          <p:nvPr>
            <p:ph type="ftr" sz="quarter" idx="11"/>
          </p:nvPr>
        </p:nvSpPr>
        <p:spPr/>
        <p:txBody>
          <a:bodyPr/>
          <a:lstStyle/>
          <a:p>
            <a:pPr lvl="0" eaLnBrk="1" hangingPunct="1"/>
            <a:endParaRPr lang="zh-CN" altLang="en-US" dirty="0"/>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fld>
            <a:endParaRPr lang="zh-CN" alt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2504"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54296" y="1600200"/>
            <a:ext cx="4032504"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eaLnBrk="1" hangingPunct="1"/>
            <a:endParaRPr lang="zh-CN" altLang="en-US" dirty="0"/>
          </a:p>
        </p:txBody>
      </p:sp>
      <p:sp>
        <p:nvSpPr>
          <p:cNvPr id="6" name="页脚占位符 5"/>
          <p:cNvSpPr>
            <a:spLocks noGrp="1"/>
          </p:cNvSpPr>
          <p:nvPr>
            <p:ph type="ftr" sz="quarter" idx="11"/>
          </p:nvPr>
        </p:nvSpPr>
        <p:spPr/>
        <p:txBody>
          <a:bodyPr/>
          <a:lstStyle/>
          <a:p>
            <a:pPr lvl="0" eaLnBrk="1" hangingPunct="1"/>
            <a:endParaRPr lang="zh-CN" altLang="en-US" dirty="0"/>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zh-CN" altLang="en-US" dirty="0"/>
            </a:fld>
            <a:endParaRPr lang="zh-CN" alt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eaLnBrk="1" hangingPunct="1"/>
            <a:endParaRPr lang="zh-CN" altLang="en-US" dirty="0"/>
          </a:p>
        </p:txBody>
      </p:sp>
      <p:sp>
        <p:nvSpPr>
          <p:cNvPr id="8" name="页脚占位符 7"/>
          <p:cNvSpPr>
            <a:spLocks noGrp="1"/>
          </p:cNvSpPr>
          <p:nvPr>
            <p:ph type="ftr" sz="quarter" idx="11"/>
          </p:nvPr>
        </p:nvSpPr>
        <p:spPr/>
        <p:txBody>
          <a:bodyPr/>
          <a:lstStyle/>
          <a:p>
            <a:pPr lvl="0" eaLnBrk="1" hangingPunct="1"/>
            <a:endParaRPr lang="zh-CN" altLang="en-US" dirty="0"/>
          </a:p>
        </p:txBody>
      </p:sp>
      <p:sp>
        <p:nvSpPr>
          <p:cNvPr id="9" name="灯片编号占位符 8"/>
          <p:cNvSpPr>
            <a:spLocks noGrp="1"/>
          </p:cNvSpPr>
          <p:nvPr>
            <p:ph type="sldNum" sz="quarter" idx="12"/>
          </p:nvPr>
        </p:nvSpPr>
        <p:spPr/>
        <p:txBody>
          <a:bodyPr/>
          <a:lstStyle/>
          <a:p>
            <a:pPr lvl="0" eaLnBrk="1" hangingPunct="1"/>
            <a:fld id="{9A0DB2DC-4C9A-4742-B13C-FB6460FD3503}" type="slidenum">
              <a:rPr lang="zh-CN" altLang="en-US" dirty="0"/>
            </a:fld>
            <a:endParaRPr lang="zh-CN" alt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lvl="0" eaLnBrk="1" hangingPunct="1"/>
            <a:endParaRPr lang="zh-CN" altLang="en-US" dirty="0"/>
          </a:p>
        </p:txBody>
      </p:sp>
      <p:sp>
        <p:nvSpPr>
          <p:cNvPr id="4" name="页脚占位符 3"/>
          <p:cNvSpPr>
            <a:spLocks noGrp="1"/>
          </p:cNvSpPr>
          <p:nvPr>
            <p:ph type="ftr" sz="quarter" idx="11"/>
          </p:nvPr>
        </p:nvSpPr>
        <p:spPr/>
        <p:txBody>
          <a:bodyPr/>
          <a:lstStyle/>
          <a:p>
            <a:pPr lvl="0" eaLnBrk="1" hangingPunct="1"/>
            <a:endParaRPr lang="zh-CN" altLang="en-US" dirty="0"/>
          </a:p>
        </p:txBody>
      </p:sp>
      <p:sp>
        <p:nvSpPr>
          <p:cNvPr id="5" name="灯片编号占位符 4"/>
          <p:cNvSpPr>
            <a:spLocks noGrp="1"/>
          </p:cNvSpPr>
          <p:nvPr>
            <p:ph type="sldNum" sz="quarter" idx="12"/>
          </p:nvPr>
        </p:nvSpPr>
        <p:spPr/>
        <p:txBody>
          <a:bodyPr/>
          <a:lstStyle/>
          <a:p>
            <a:pPr lvl="0" eaLnBrk="1" hangingPunct="1"/>
            <a:fld id="{9A0DB2DC-4C9A-4742-B13C-FB6460FD3503}" type="slidenum">
              <a:rPr lang="zh-CN" altLang="en-US" dirty="0"/>
            </a:fld>
            <a:endParaRPr lang="zh-CN" alt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eaLnBrk="1" hangingPunct="1"/>
            <a:endParaRPr lang="zh-CN" altLang="en-US" dirty="0"/>
          </a:p>
        </p:txBody>
      </p:sp>
      <p:sp>
        <p:nvSpPr>
          <p:cNvPr id="3" name="页脚占位符 2"/>
          <p:cNvSpPr>
            <a:spLocks noGrp="1"/>
          </p:cNvSpPr>
          <p:nvPr>
            <p:ph type="ftr" sz="quarter" idx="11"/>
          </p:nvPr>
        </p:nvSpPr>
        <p:spPr/>
        <p:txBody>
          <a:bodyPr/>
          <a:lstStyle/>
          <a:p>
            <a:pPr lvl="0" eaLnBrk="1" hangingPunct="1"/>
            <a:endParaRPr lang="zh-CN" altLang="en-US" dirty="0"/>
          </a:p>
        </p:txBody>
      </p:sp>
      <p:sp>
        <p:nvSpPr>
          <p:cNvPr id="4" name="灯片编号占位符 3"/>
          <p:cNvSpPr>
            <a:spLocks noGrp="1"/>
          </p:cNvSpPr>
          <p:nvPr>
            <p:ph type="sldNum" sz="quarter" idx="12"/>
          </p:nvPr>
        </p:nvSpPr>
        <p:spPr/>
        <p:txBody>
          <a:bodyPr/>
          <a:lstStyle/>
          <a:p>
            <a:pPr lvl="0" eaLnBrk="1" hangingPunct="1"/>
            <a:fld id="{9A0DB2DC-4C9A-4742-B13C-FB6460FD3503}" type="slidenum">
              <a:rPr lang="zh-CN" altLang="en-US" dirty="0"/>
            </a:fld>
            <a:endParaRPr lang="zh-CN" alt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eaLnBrk="1" hangingPunct="1"/>
            <a:endParaRPr lang="zh-CN" altLang="en-US" dirty="0"/>
          </a:p>
        </p:txBody>
      </p:sp>
      <p:sp>
        <p:nvSpPr>
          <p:cNvPr id="6" name="页脚占位符 5"/>
          <p:cNvSpPr>
            <a:spLocks noGrp="1"/>
          </p:cNvSpPr>
          <p:nvPr>
            <p:ph type="ftr" sz="quarter" idx="11"/>
          </p:nvPr>
        </p:nvSpPr>
        <p:spPr/>
        <p:txBody>
          <a:bodyPr/>
          <a:lstStyle/>
          <a:p>
            <a:pPr lvl="0" eaLnBrk="1" hangingPunct="1"/>
            <a:endParaRPr lang="zh-CN" altLang="en-US" dirty="0"/>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zh-CN" altLang="en-US" dirty="0"/>
            </a:fld>
            <a:endParaRPr lang="zh-CN" alt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eaLnBrk="1" hangingPunct="1"/>
            <a:endParaRPr lang="zh-CN" altLang="en-US" dirty="0"/>
          </a:p>
        </p:txBody>
      </p:sp>
      <p:sp>
        <p:nvSpPr>
          <p:cNvPr id="6" name="页脚占位符 5"/>
          <p:cNvSpPr>
            <a:spLocks noGrp="1"/>
          </p:cNvSpPr>
          <p:nvPr>
            <p:ph type="ftr" sz="quarter" idx="11"/>
          </p:nvPr>
        </p:nvSpPr>
        <p:spPr/>
        <p:txBody>
          <a:bodyPr/>
          <a:lstStyle/>
          <a:p>
            <a:pPr lvl="0" eaLnBrk="1" hangingPunct="1"/>
            <a:endParaRPr lang="zh-CN" altLang="en-US" dirty="0"/>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zh-CN" altLang="en-US" dirty="0"/>
            </a:fld>
            <a:endParaRPr lang="zh-CN" alt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eaLnBrk="1" hangingPunct="1"/>
            <a:endParaRPr lang="zh-CN" altLang="en-US" dirty="0"/>
          </a:p>
        </p:txBody>
      </p:sp>
      <p:sp>
        <p:nvSpPr>
          <p:cNvPr id="5" name="页脚占位符 4"/>
          <p:cNvSpPr>
            <a:spLocks noGrp="1"/>
          </p:cNvSpPr>
          <p:nvPr>
            <p:ph type="ftr" sz="quarter" idx="11"/>
          </p:nvPr>
        </p:nvSpPr>
        <p:spPr/>
        <p:txBody>
          <a:bodyPr/>
          <a:lstStyle/>
          <a:p>
            <a:pPr lvl="0" eaLnBrk="1" hangingPunct="1"/>
            <a:endParaRPr lang="zh-CN" altLang="en-US" dirty="0"/>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fld>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5293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eaLnBrk="1" hangingPunct="1"/>
            <a:endParaRPr lang="zh-CN" altLang="en-US" dirty="0"/>
          </a:p>
        </p:txBody>
      </p:sp>
      <p:sp>
        <p:nvSpPr>
          <p:cNvPr id="5" name="页脚占位符 4"/>
          <p:cNvSpPr>
            <a:spLocks noGrp="1"/>
          </p:cNvSpPr>
          <p:nvPr>
            <p:ph type="ftr" sz="quarter" idx="11"/>
          </p:nvPr>
        </p:nvSpPr>
        <p:spPr/>
        <p:txBody>
          <a:bodyPr/>
          <a:lstStyle/>
          <a:p>
            <a:pPr lvl="0" eaLnBrk="1" hangingPunct="1"/>
            <a:endParaRPr lang="zh-CN" altLang="en-US" dirty="0"/>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fld>
            <a:endParaRPr lang="zh-CN" alt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p:txBody>
          <a:bodyPr/>
          <a:lstStyle/>
          <a:p>
            <a:endParaRPr lang="zh-CN" altLang="en-US"/>
          </a:p>
        </p:txBody>
      </p:sp>
      <p:sp>
        <p:nvSpPr>
          <p:cNvPr id="4" name="日期占位符 3"/>
          <p:cNvSpPr>
            <a:spLocks noGrp="1"/>
          </p:cNvSpPr>
          <p:nvPr>
            <p:ph type="dt" sz="half" idx="10"/>
          </p:nvPr>
        </p:nvSpPr>
        <p:spPr/>
        <p:txBody>
          <a:bodyPr/>
          <a:lstStyle/>
          <a:p>
            <a:pPr lvl="0" eaLnBrk="1" hangingPunct="1"/>
            <a:endParaRPr lang="zh-CN" altLang="en-US" dirty="0"/>
          </a:p>
        </p:txBody>
      </p:sp>
      <p:sp>
        <p:nvSpPr>
          <p:cNvPr id="5" name="页脚占位符 4"/>
          <p:cNvSpPr>
            <a:spLocks noGrp="1"/>
          </p:cNvSpPr>
          <p:nvPr>
            <p:ph type="ftr" sz="quarter" idx="11"/>
          </p:nvPr>
        </p:nvSpPr>
        <p:spPr/>
        <p:txBody>
          <a:bodyPr/>
          <a:lstStyle/>
          <a:p>
            <a:pPr lvl="0" eaLnBrk="1" hangingPunct="1"/>
            <a:endParaRPr lang="zh-CN" altLang="en-US" dirty="0"/>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fld>
            <a:endParaRPr lang="zh-CN" alt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15925" y="415925"/>
            <a:ext cx="8294688" cy="59515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pPr lvl="0"/>
            <a:endParaRPr lang="zh-CN" altLang="en-US" dirty="0"/>
          </a:p>
        </p:txBody>
      </p:sp>
      <p:sp>
        <p:nvSpPr>
          <p:cNvPr id="4" name="页脚占位符 3"/>
          <p:cNvSpPr>
            <a:spLocks noGrp="1"/>
          </p:cNvSpPr>
          <p:nvPr>
            <p:ph type="ftr" sz="quarter" idx="11"/>
          </p:nvPr>
        </p:nvSpPr>
        <p:spPr/>
        <p:txBody>
          <a:bodyPr/>
          <a:lstStyle/>
          <a:p>
            <a:pPr lvl="0"/>
            <a:endParaRPr lang="zh-CN" altLang="en-US" dirty="0"/>
          </a:p>
        </p:txBody>
      </p:sp>
      <p:sp>
        <p:nvSpPr>
          <p:cNvPr id="5" name="灯片编号占位符 4"/>
          <p:cNvSpPr>
            <a:spLocks noGrp="1"/>
          </p:cNvSpPr>
          <p:nvPr>
            <p:ph type="sldNum" sz="quarter" idx="12"/>
          </p:nvPr>
        </p:nvSpPr>
        <p:spPr/>
        <p:txBody>
          <a:bodyPr/>
          <a:lstStyle/>
          <a:p>
            <a:pPr lvl="0"/>
            <a:fld id="{9A0DB2DC-4C9A-4742-B13C-FB6460FD3503}" type="slidenum">
              <a:rPr lang="zh-CN" altLang="en-US" dirty="0"/>
            </a:fld>
            <a:endParaRPr lang="zh-CN" alt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showMasterPhAnim="0" showMasterSp="0">
  <p:cSld name="标题幻灯片">
    <p:bg>
      <p:bgPr>
        <a:solidFill>
          <a:schemeClr val="bg1"/>
        </a:solidFill>
        <a:effectLst/>
      </p:bgPr>
    </p:bg>
    <p:spTree>
      <p:nvGrpSpPr>
        <p:cNvPr id="1" name=""/>
        <p:cNvGrpSpPr/>
        <p:nvPr/>
      </p:nvGrpSpPr>
      <p:grpSpPr/>
      <p:sp>
        <p:nvSpPr>
          <p:cNvPr id="87042" name="标题 87041"/>
          <p:cNvSpPr>
            <a:spLocks noGrp="1"/>
          </p:cNvSpPr>
          <p:nvPr>
            <p:ph type="ctrTitle"/>
          </p:nvPr>
        </p:nvSpPr>
        <p:spPr>
          <a:xfrm>
            <a:off x="914400" y="1524000"/>
            <a:ext cx="7623175" cy="1752600"/>
          </a:xfrm>
          <a:prstGeom prst="rect">
            <a:avLst/>
          </a:prstGeom>
          <a:noFill/>
          <a:ln w="9525">
            <a:noFill/>
          </a:ln>
        </p:spPr>
        <p:txBody>
          <a:bodyPr anchor="t"/>
          <a:lstStyle>
            <a:lvl1pPr lvl="0">
              <a:defRPr sz="5000" kern="1200"/>
            </a:lvl1pPr>
          </a:lstStyle>
          <a:p>
            <a:pPr lvl="0"/>
            <a:r>
              <a:rPr lang="zh-CN" altLang="en-US" dirty="0"/>
              <a:t>单击此处编辑母版标题样式</a:t>
            </a:r>
            <a:endParaRPr lang="zh-CN" altLang="en-US" dirty="0"/>
          </a:p>
        </p:txBody>
      </p:sp>
      <p:sp>
        <p:nvSpPr>
          <p:cNvPr id="87043" name="副标题 87042"/>
          <p:cNvSpPr>
            <a:spLocks noGrp="1"/>
          </p:cNvSpPr>
          <p:nvPr>
            <p:ph type="subTitle" idx="1"/>
          </p:nvPr>
        </p:nvSpPr>
        <p:spPr>
          <a:xfrm>
            <a:off x="1981200" y="3962400"/>
            <a:ext cx="6553200" cy="1752600"/>
          </a:xfrm>
          <a:prstGeom prst="rect">
            <a:avLst/>
          </a:prstGeom>
          <a:noFill/>
          <a:ln w="9525">
            <a:noFill/>
          </a:ln>
        </p:spPr>
        <p:txBody>
          <a:bodyPr anchor="t"/>
          <a:lstStyle>
            <a:lvl1pPr marL="0" lvl="0" indent="0">
              <a:buNone/>
              <a:defRPr sz="2800" kern="1200"/>
            </a:lvl1pPr>
            <a:lvl2pPr marL="344805" lvl="1" indent="-344805" algn="ctr">
              <a:buNone/>
              <a:defRPr sz="2800" kern="1200"/>
            </a:lvl2pPr>
            <a:lvl3pPr marL="671830" lvl="2" indent="-671830" algn="ctr">
              <a:buNone/>
              <a:defRPr sz="2800" kern="1200"/>
            </a:lvl3pPr>
            <a:lvl4pPr marL="1024255" lvl="3" indent="-1024255" algn="ctr">
              <a:buNone/>
              <a:defRPr sz="2800" kern="1200"/>
            </a:lvl4pPr>
            <a:lvl5pPr marL="1341755" lvl="4" indent="-1341755" algn="ctr">
              <a:buNone/>
              <a:defRPr sz="2800" kern="1200"/>
            </a:lvl5pPr>
          </a:lstStyle>
          <a:p>
            <a:pPr lvl="0"/>
            <a:r>
              <a:rPr lang="zh-CN" altLang="en-US" dirty="0"/>
              <a:t>单击此处编辑母版副标题样式</a:t>
            </a:r>
            <a:endParaRPr lang="zh-CN" altLang="en-US" dirty="0"/>
          </a:p>
        </p:txBody>
      </p:sp>
      <p:sp>
        <p:nvSpPr>
          <p:cNvPr id="87044" name="日期占位符 87043"/>
          <p:cNvSpPr>
            <a:spLocks noGrp="1"/>
          </p:cNvSpPr>
          <p:nvPr>
            <p:ph type="dt" sz="half" idx="2"/>
          </p:nvPr>
        </p:nvSpPr>
        <p:spPr>
          <a:xfrm>
            <a:off x="457200" y="6243638"/>
            <a:ext cx="2133600" cy="457200"/>
          </a:xfrm>
          <a:prstGeom prst="rect">
            <a:avLst/>
          </a:prstGeom>
          <a:noFill/>
          <a:ln w="9525">
            <a:noFill/>
          </a:ln>
        </p:spPr>
        <p:txBody>
          <a:bodyPr anchor="b"/>
          <a:p>
            <a:endParaRPr lang="zh-CN" altLang="en-US" dirty="0">
              <a:latin typeface="Garamond" panose="02020404030301010803" pitchFamily="18" charset="0"/>
            </a:endParaRPr>
          </a:p>
        </p:txBody>
      </p:sp>
      <p:sp>
        <p:nvSpPr>
          <p:cNvPr id="87045" name="页脚占位符 87044"/>
          <p:cNvSpPr>
            <a:spLocks noGrp="1"/>
          </p:cNvSpPr>
          <p:nvPr>
            <p:ph type="ftr" sz="quarter" idx="3"/>
          </p:nvPr>
        </p:nvSpPr>
        <p:spPr>
          <a:xfrm>
            <a:off x="3124200" y="6243638"/>
            <a:ext cx="2895600" cy="457200"/>
          </a:xfrm>
          <a:prstGeom prst="rect">
            <a:avLst/>
          </a:prstGeom>
          <a:noFill/>
          <a:ln w="9525">
            <a:noFill/>
          </a:ln>
        </p:spPr>
        <p:txBody>
          <a:bodyPr anchor="b"/>
          <a:p>
            <a:endParaRPr lang="zh-CN">
              <a:latin typeface="Garamond" panose="02020404030301010803" pitchFamily="18" charset="0"/>
            </a:endParaRPr>
          </a:p>
        </p:txBody>
      </p:sp>
      <p:sp>
        <p:nvSpPr>
          <p:cNvPr id="87046" name="灯片编号占位符 87045"/>
          <p:cNvSpPr>
            <a:spLocks noGrp="1"/>
          </p:cNvSpPr>
          <p:nvPr>
            <p:ph type="sldNum" sz="quarter" idx="4"/>
          </p:nvPr>
        </p:nvSpPr>
        <p:spPr>
          <a:xfrm>
            <a:off x="6553200" y="6243638"/>
            <a:ext cx="2133600" cy="457200"/>
          </a:xfrm>
          <a:prstGeom prst="rect">
            <a:avLst/>
          </a:prstGeom>
          <a:noFill/>
          <a:ln w="9525">
            <a:noFill/>
          </a:ln>
        </p:spPr>
        <p:txBody>
          <a:bodyPr anchor="b"/>
          <a:p>
            <a:fld id="{9A0DB2DC-4C9A-4742-B13C-FB6460FD3503}" type="slidenum">
              <a:rPr lang="zh-CN" dirty="0">
                <a:latin typeface="Garamond" panose="02020404030301010803" pitchFamily="18" charset="0"/>
              </a:rPr>
            </a:fld>
            <a:endParaRPr lang="zh-CN" dirty="0">
              <a:latin typeface="Garamond" panose="02020404030301010803" pitchFamily="18" charset="0"/>
            </a:endParaRPr>
          </a:p>
        </p:txBody>
      </p:sp>
      <p:sp>
        <p:nvSpPr>
          <p:cNvPr id="87047" name="任意多边形 87046"/>
          <p:cNvSpPr/>
          <p:nvPr/>
        </p:nvSpPr>
        <p:spPr>
          <a:xfrm>
            <a:off x="609600" y="1219200"/>
            <a:ext cx="7924800" cy="914400"/>
          </a:xfrm>
          <a:custGeom>
            <a:avLst/>
            <a:gdLst/>
            <a:ahLst/>
            <a:cxnLst/>
            <a:pathLst>
              <a:path w="1000" h="1000">
                <a:moveTo>
                  <a:pt x="0" y="1000"/>
                </a:moveTo>
                <a:lnTo>
                  <a:pt x="0" y="0"/>
                </a:lnTo>
                <a:lnTo>
                  <a:pt x="1000" y="0"/>
                </a:lnTo>
              </a:path>
            </a:pathLst>
          </a:custGeom>
          <a:noFill/>
          <a:ln w="25400" cap="flat" cmpd="sng">
            <a:solidFill>
              <a:schemeClr val="accent1">
                <a:alpha val="100000"/>
              </a:schemeClr>
            </a:solidFill>
            <a:prstDash val="solid"/>
            <a:miter/>
            <a:headEnd type="none" w="med" len="med"/>
            <a:tailEnd type="none" w="med" len="med"/>
          </a:ln>
        </p:spPr>
        <p:txBody>
          <a:bodyPr/>
          <a:p>
            <a:endParaRPr lang="zh-CN" altLang="en-US"/>
          </a:p>
        </p:txBody>
      </p:sp>
      <p:sp>
        <p:nvSpPr>
          <p:cNvPr id="87048" name="直接连接符 87047"/>
          <p:cNvSpPr/>
          <p:nvPr/>
        </p:nvSpPr>
        <p:spPr>
          <a:xfrm>
            <a:off x="1981200" y="3962400"/>
            <a:ext cx="6511925" cy="0"/>
          </a:xfrm>
          <a:prstGeom prst="line">
            <a:avLst/>
          </a:prstGeom>
          <a:ln w="19050" cap="flat" cmpd="sng">
            <a:solidFill>
              <a:schemeClr val="accent1"/>
            </a:solidFill>
            <a:prstDash val="solid"/>
            <a:headEnd type="none" w="med" len="med"/>
            <a:tailEnd type="none" w="med" len="med"/>
          </a:ln>
        </p:spPr>
      </p:sp>
    </p:spTree>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a:p>
        </p:txBody>
      </p:sp>
      <p:sp>
        <p:nvSpPr>
          <p:cNvPr id="6" name="灯片编号占位符 5"/>
          <p:cNvSpPr>
            <a:spLocks noGrp="1"/>
          </p:cNvSpPr>
          <p:nvPr>
            <p:ph type="sldNum" sz="quarter" idx="12"/>
          </p:nvPr>
        </p:nvSpPr>
        <p:spPr/>
        <p:txBody>
          <a:bodyPr/>
          <a:lstStyle/>
          <a:p>
            <a:pPr lvl="0"/>
            <a:fld id="{9A0DB2DC-4C9A-4742-B13C-FB6460FD3503}" type="slidenum">
              <a:rPr lang="zh-CN"/>
            </a:fld>
            <a:endParaRPr lang="zh-CN"/>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a:p>
        </p:txBody>
      </p:sp>
      <p:sp>
        <p:nvSpPr>
          <p:cNvPr id="6" name="灯片编号占位符 5"/>
          <p:cNvSpPr>
            <a:spLocks noGrp="1"/>
          </p:cNvSpPr>
          <p:nvPr>
            <p:ph type="sldNum" sz="quarter" idx="12"/>
          </p:nvPr>
        </p:nvSpPr>
        <p:spPr/>
        <p:txBody>
          <a:bodyPr/>
          <a:lstStyle/>
          <a:p>
            <a:pPr lvl="0"/>
            <a:fld id="{9A0DB2DC-4C9A-4742-B13C-FB6460FD3503}" type="slidenum">
              <a:rPr lang="zh-CN"/>
            </a:fld>
            <a:endParaRPr lang="zh-CN"/>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2504" cy="4530725"/>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54296" y="1600200"/>
            <a:ext cx="4032504" cy="4530725"/>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a:endParaRPr lang="zh-CN" altLang="en-US" dirty="0"/>
          </a:p>
        </p:txBody>
      </p:sp>
      <p:sp>
        <p:nvSpPr>
          <p:cNvPr id="6" name="页脚占位符 5"/>
          <p:cNvSpPr>
            <a:spLocks noGrp="1"/>
          </p:cNvSpPr>
          <p:nvPr>
            <p:ph type="ftr" sz="quarter" idx="11"/>
          </p:nvPr>
        </p:nvSpPr>
        <p:spPr/>
        <p:txBody>
          <a:bodyPr/>
          <a:lstStyle/>
          <a:p>
            <a:pPr lvl="0"/>
            <a:endParaRPr lang="zh-CN"/>
          </a:p>
        </p:txBody>
      </p:sp>
      <p:sp>
        <p:nvSpPr>
          <p:cNvPr id="7" name="灯片编号占位符 6"/>
          <p:cNvSpPr>
            <a:spLocks noGrp="1"/>
          </p:cNvSpPr>
          <p:nvPr>
            <p:ph type="sldNum" sz="quarter" idx="12"/>
          </p:nvPr>
        </p:nvSpPr>
        <p:spPr/>
        <p:txBody>
          <a:bodyPr/>
          <a:lstStyle/>
          <a:p>
            <a:pPr lvl="0"/>
            <a:fld id="{9A0DB2DC-4C9A-4742-B13C-FB6460FD3503}" type="slidenum">
              <a:rPr lang="zh-CN"/>
            </a:fld>
            <a:endParaRPr lang="zh-CN"/>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a:endParaRPr lang="zh-CN" altLang="en-US" dirty="0"/>
          </a:p>
        </p:txBody>
      </p:sp>
      <p:sp>
        <p:nvSpPr>
          <p:cNvPr id="8" name="页脚占位符 7"/>
          <p:cNvSpPr>
            <a:spLocks noGrp="1"/>
          </p:cNvSpPr>
          <p:nvPr>
            <p:ph type="ftr" sz="quarter" idx="11"/>
          </p:nvPr>
        </p:nvSpPr>
        <p:spPr/>
        <p:txBody>
          <a:bodyPr/>
          <a:lstStyle/>
          <a:p>
            <a:pPr lvl="0"/>
            <a:endParaRPr lang="zh-CN"/>
          </a:p>
        </p:txBody>
      </p:sp>
      <p:sp>
        <p:nvSpPr>
          <p:cNvPr id="9" name="灯片编号占位符 8"/>
          <p:cNvSpPr>
            <a:spLocks noGrp="1"/>
          </p:cNvSpPr>
          <p:nvPr>
            <p:ph type="sldNum" sz="quarter" idx="12"/>
          </p:nvPr>
        </p:nvSpPr>
        <p:spPr/>
        <p:txBody>
          <a:bodyPr/>
          <a:lstStyle/>
          <a:p>
            <a:pPr lvl="0"/>
            <a:fld id="{9A0DB2DC-4C9A-4742-B13C-FB6460FD3503}" type="slidenum">
              <a:rPr lang="zh-CN"/>
            </a:fld>
            <a:endParaRPr lang="zh-CN"/>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lvl="0"/>
            <a:endParaRPr lang="zh-CN" altLang="en-US" dirty="0"/>
          </a:p>
        </p:txBody>
      </p:sp>
      <p:sp>
        <p:nvSpPr>
          <p:cNvPr id="4" name="页脚占位符 3"/>
          <p:cNvSpPr>
            <a:spLocks noGrp="1"/>
          </p:cNvSpPr>
          <p:nvPr>
            <p:ph type="ftr" sz="quarter" idx="11"/>
          </p:nvPr>
        </p:nvSpPr>
        <p:spPr/>
        <p:txBody>
          <a:bodyPr/>
          <a:lstStyle/>
          <a:p>
            <a:pPr lvl="0"/>
            <a:endParaRPr lang="zh-CN"/>
          </a:p>
        </p:txBody>
      </p:sp>
      <p:sp>
        <p:nvSpPr>
          <p:cNvPr id="5" name="灯片编号占位符 4"/>
          <p:cNvSpPr>
            <a:spLocks noGrp="1"/>
          </p:cNvSpPr>
          <p:nvPr>
            <p:ph type="sldNum" sz="quarter" idx="12"/>
          </p:nvPr>
        </p:nvSpPr>
        <p:spPr/>
        <p:txBody>
          <a:bodyPr/>
          <a:lstStyle/>
          <a:p>
            <a:pPr lvl="0"/>
            <a:fld id="{9A0DB2DC-4C9A-4742-B13C-FB6460FD3503}" type="slidenum">
              <a:rPr lang="zh-CN"/>
            </a:fld>
            <a:endParaRPr lang="zh-CN"/>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a:endParaRPr lang="zh-CN" altLang="en-US" dirty="0"/>
          </a:p>
        </p:txBody>
      </p:sp>
      <p:sp>
        <p:nvSpPr>
          <p:cNvPr id="3" name="页脚占位符 2"/>
          <p:cNvSpPr>
            <a:spLocks noGrp="1"/>
          </p:cNvSpPr>
          <p:nvPr>
            <p:ph type="ftr" sz="quarter" idx="11"/>
          </p:nvPr>
        </p:nvSpPr>
        <p:spPr/>
        <p:txBody>
          <a:bodyPr/>
          <a:lstStyle/>
          <a:p>
            <a:pPr lvl="0"/>
            <a:endParaRPr lang="zh-CN"/>
          </a:p>
        </p:txBody>
      </p:sp>
      <p:sp>
        <p:nvSpPr>
          <p:cNvPr id="4" name="灯片编号占位符 3"/>
          <p:cNvSpPr>
            <a:spLocks noGrp="1"/>
          </p:cNvSpPr>
          <p:nvPr>
            <p:ph type="sldNum" sz="quarter" idx="12"/>
          </p:nvPr>
        </p:nvSpPr>
        <p:spPr/>
        <p:txBody>
          <a:bodyPr/>
          <a:lstStyle/>
          <a:p>
            <a:pPr lvl="0"/>
            <a:fld id="{9A0DB2DC-4C9A-4742-B13C-FB6460FD3503}" type="slidenum">
              <a:rPr lang="zh-CN"/>
            </a:fld>
            <a:endParaRPr lang="zh-CN"/>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dirty="0"/>
          </a:p>
        </p:txBody>
      </p:sp>
      <p:sp>
        <p:nvSpPr>
          <p:cNvPr id="6" name="页脚占位符 5"/>
          <p:cNvSpPr>
            <a:spLocks noGrp="1"/>
          </p:cNvSpPr>
          <p:nvPr>
            <p:ph type="ftr" sz="quarter" idx="11"/>
          </p:nvPr>
        </p:nvSpPr>
        <p:spPr/>
        <p:txBody>
          <a:bodyPr/>
          <a:lstStyle/>
          <a:p>
            <a:pPr lvl="0"/>
            <a:endParaRPr lang="zh-CN"/>
          </a:p>
        </p:txBody>
      </p:sp>
      <p:sp>
        <p:nvSpPr>
          <p:cNvPr id="7" name="灯片编号占位符 6"/>
          <p:cNvSpPr>
            <a:spLocks noGrp="1"/>
          </p:cNvSpPr>
          <p:nvPr>
            <p:ph type="sldNum" sz="quarter" idx="12"/>
          </p:nvPr>
        </p:nvSpPr>
        <p:spPr/>
        <p:txBody>
          <a:bodyPr/>
          <a:lstStyle/>
          <a:p>
            <a:pPr lvl="0"/>
            <a:fld id="{9A0DB2DC-4C9A-4742-B13C-FB6460FD3503}" type="slidenum">
              <a:rPr lang="zh-CN"/>
            </a:fld>
            <a:endParaRPr lang="zh-CN"/>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dirty="0"/>
          </a:p>
        </p:txBody>
      </p:sp>
      <p:sp>
        <p:nvSpPr>
          <p:cNvPr id="6" name="页脚占位符 5"/>
          <p:cNvSpPr>
            <a:spLocks noGrp="1"/>
          </p:cNvSpPr>
          <p:nvPr>
            <p:ph type="ftr" sz="quarter" idx="11"/>
          </p:nvPr>
        </p:nvSpPr>
        <p:spPr/>
        <p:txBody>
          <a:bodyPr/>
          <a:lstStyle/>
          <a:p>
            <a:pPr lvl="0"/>
            <a:endParaRPr lang="zh-CN"/>
          </a:p>
        </p:txBody>
      </p:sp>
      <p:sp>
        <p:nvSpPr>
          <p:cNvPr id="7" name="灯片编号占位符 6"/>
          <p:cNvSpPr>
            <a:spLocks noGrp="1"/>
          </p:cNvSpPr>
          <p:nvPr>
            <p:ph type="sldNum" sz="quarter" idx="12"/>
          </p:nvPr>
        </p:nvSpPr>
        <p:spPr/>
        <p:txBody>
          <a:bodyPr/>
          <a:lstStyle/>
          <a:p>
            <a:pPr lvl="0"/>
            <a:fld id="{9A0DB2DC-4C9A-4742-B13C-FB6460FD3503}" type="slidenum">
              <a:rPr lang="zh-CN"/>
            </a:fld>
            <a:endParaRPr lang="zh-CN"/>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a:p>
        </p:txBody>
      </p:sp>
      <p:sp>
        <p:nvSpPr>
          <p:cNvPr id="6" name="灯片编号占位符 5"/>
          <p:cNvSpPr>
            <a:spLocks noGrp="1"/>
          </p:cNvSpPr>
          <p:nvPr>
            <p:ph type="sldNum" sz="quarter" idx="12"/>
          </p:nvPr>
        </p:nvSpPr>
        <p:spPr/>
        <p:txBody>
          <a:bodyPr/>
          <a:lstStyle/>
          <a:p>
            <a:pPr lvl="0"/>
            <a:fld id="{9A0DB2DC-4C9A-4742-B13C-FB6460FD3503}" type="slidenum">
              <a:rPr lang="zh-CN"/>
            </a:fld>
            <a:endParaRPr lang="zh-CN"/>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7813"/>
            <a:ext cx="2057400" cy="5853112"/>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7813"/>
            <a:ext cx="6052930" cy="5853112"/>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a:p>
        </p:txBody>
      </p:sp>
      <p:sp>
        <p:nvSpPr>
          <p:cNvPr id="6" name="灯片编号占位符 5"/>
          <p:cNvSpPr>
            <a:spLocks noGrp="1"/>
          </p:cNvSpPr>
          <p:nvPr>
            <p:ph type="sldNum" sz="quarter" idx="12"/>
          </p:nvPr>
        </p:nvSpPr>
        <p:spPr/>
        <p:txBody>
          <a:bodyPr/>
          <a:lstStyle/>
          <a:p>
            <a:pPr lvl="0"/>
            <a:fld id="{9A0DB2DC-4C9A-4742-B13C-FB6460FD3503}" type="slidenum">
              <a:rPr lang="zh-CN"/>
            </a:fld>
            <a:endParaRPr lang="zh-CN"/>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277813"/>
            <a:ext cx="8229600" cy="5853112"/>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pPr lvl="0"/>
            <a:endParaRPr lang="zh-CN" altLang="en-US" dirty="0"/>
          </a:p>
        </p:txBody>
      </p:sp>
      <p:sp>
        <p:nvSpPr>
          <p:cNvPr id="4" name="页脚占位符 3"/>
          <p:cNvSpPr>
            <a:spLocks noGrp="1"/>
          </p:cNvSpPr>
          <p:nvPr>
            <p:ph type="ftr" sz="quarter" idx="11"/>
          </p:nvPr>
        </p:nvSpPr>
        <p:spPr/>
        <p:txBody>
          <a:bodyPr/>
          <a:lstStyle/>
          <a:p>
            <a:pPr lvl="0"/>
            <a:endParaRPr lang="zh-CN"/>
          </a:p>
        </p:txBody>
      </p:sp>
      <p:sp>
        <p:nvSpPr>
          <p:cNvPr id="5" name="灯片编号占位符 4"/>
          <p:cNvSpPr>
            <a:spLocks noGrp="1"/>
          </p:cNvSpPr>
          <p:nvPr>
            <p:ph type="sldNum" sz="quarter" idx="12"/>
          </p:nvPr>
        </p:nvSpPr>
        <p:spPr/>
        <p:txBody>
          <a:bodyPr/>
          <a:lstStyle/>
          <a:p>
            <a:pPr lvl="0"/>
            <a:fld id="{9A0DB2DC-4C9A-4742-B13C-FB6460FD3503}" type="slidenum">
              <a:rPr lang="zh-CN"/>
            </a:fld>
            <a:endParaRPr lang="zh-CN"/>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fourObj" preserve="1">
  <p:cSld name="标题和四项内容">
    <p:spTree>
      <p:nvGrpSpPr>
        <p:cNvPr id="1" name=""/>
        <p:cNvGrpSpPr/>
        <p:nvPr/>
      </p:nvGrpSpPr>
      <p:grpSpPr>
        <a:xfrm>
          <a:off x="0" y="0"/>
          <a:ext cx="0" cy="0"/>
          <a:chOff x="0" y="0"/>
          <a:chExt cx="0" cy="0"/>
        </a:xfrm>
      </p:grpSpPr>
      <p:sp>
        <p:nvSpPr>
          <p:cNvPr id="2" name="标题 1"/>
          <p:cNvSpPr>
            <a:spLocks noGrp="1"/>
          </p:cNvSpPr>
          <p:nvPr>
            <p:ph type="title" sz="quarter"/>
          </p:nvPr>
        </p:nvSpPr>
        <p:spPr/>
        <p:txBody>
          <a:bodyPr/>
          <a:lstStyle/>
          <a:p>
            <a:r>
              <a:rPr lang="zh-CN" altLang="en-US" smtClean="0"/>
              <a:t>单击此处编辑母版标题样式</a:t>
            </a:r>
            <a:endParaRPr lang="zh-CN" altLang="en-US"/>
          </a:p>
        </p:txBody>
      </p:sp>
      <p:sp>
        <p:nvSpPr>
          <p:cNvPr id="3" name="内容占位符 2"/>
          <p:cNvSpPr>
            <a:spLocks noGrp="1"/>
          </p:cNvSpPr>
          <p:nvPr>
            <p:ph sz="quarter" idx="1"/>
          </p:nvPr>
        </p:nvSpPr>
        <p:spPr>
          <a:xfrm>
            <a:off x="628650" y="1825625"/>
            <a:ext cx="3886200" cy="2098675"/>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quarter" idx="2"/>
          </p:nvPr>
        </p:nvSpPr>
        <p:spPr>
          <a:xfrm>
            <a:off x="4629150" y="1825625"/>
            <a:ext cx="3886200" cy="2098675"/>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内容占位符 4"/>
          <p:cNvSpPr>
            <a:spLocks noGrp="1"/>
          </p:cNvSpPr>
          <p:nvPr>
            <p:ph sz="quarter" idx="3"/>
          </p:nvPr>
        </p:nvSpPr>
        <p:spPr>
          <a:xfrm>
            <a:off x="628650" y="4076700"/>
            <a:ext cx="3886200" cy="21002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内容占位符 5"/>
          <p:cNvSpPr>
            <a:spLocks noGrp="1"/>
          </p:cNvSpPr>
          <p:nvPr>
            <p:ph sz="quarter" idx="4"/>
          </p:nvPr>
        </p:nvSpPr>
        <p:spPr>
          <a:xfrm>
            <a:off x="4629150" y="4076700"/>
            <a:ext cx="3886200" cy="21002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a:endParaRPr lang="zh-CN" altLang="en-US" dirty="0"/>
          </a:p>
        </p:txBody>
      </p:sp>
      <p:sp>
        <p:nvSpPr>
          <p:cNvPr id="8" name="页脚占位符 7"/>
          <p:cNvSpPr>
            <a:spLocks noGrp="1"/>
          </p:cNvSpPr>
          <p:nvPr>
            <p:ph type="ftr" sz="quarter" idx="11"/>
          </p:nvPr>
        </p:nvSpPr>
        <p:spPr/>
        <p:txBody>
          <a:bodyPr/>
          <a:lstStyle/>
          <a:p>
            <a:pPr lvl="0"/>
            <a:endParaRPr lang="zh-CN" dirty="0"/>
          </a:p>
        </p:txBody>
      </p:sp>
      <p:sp>
        <p:nvSpPr>
          <p:cNvPr id="9" name="灯片编号占位符 8"/>
          <p:cNvSpPr>
            <a:spLocks noGrp="1"/>
          </p:cNvSpPr>
          <p:nvPr>
            <p:ph type="sldNum" sz="quarter" idx="12"/>
          </p:nvPr>
        </p:nvSpPr>
        <p:spPr/>
        <p:txBody>
          <a:bodyPr/>
          <a:lstStyle/>
          <a:p>
            <a:pPr lvl="0"/>
            <a:fld id="{9A0DB2DC-4C9A-4742-B13C-FB6460FD3503}" type="slidenum">
              <a:rPr lang="zh-CN" dirty="0"/>
            </a:fld>
            <a:endParaRPr lang="zh-CN"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2.xml"/><Relationship Id="rId8" Type="http://schemas.openxmlformats.org/officeDocument/2006/relationships/slideLayout" Target="../slideLayouts/slideLayout21.xml"/><Relationship Id="rId7" Type="http://schemas.openxmlformats.org/officeDocument/2006/relationships/slideLayout" Target="../slideLayouts/slideLayout20.xml"/><Relationship Id="rId6" Type="http://schemas.openxmlformats.org/officeDocument/2006/relationships/slideLayout" Target="../slideLayouts/slideLayout19.xml"/><Relationship Id="rId5" Type="http://schemas.openxmlformats.org/officeDocument/2006/relationships/slideLayout" Target="../slideLayouts/slideLayout18.xml"/><Relationship Id="rId4" Type="http://schemas.openxmlformats.org/officeDocument/2006/relationships/slideLayout" Target="../slideLayouts/slideLayout17.xml"/><Relationship Id="rId3" Type="http://schemas.openxmlformats.org/officeDocument/2006/relationships/slideLayout" Target="../slideLayouts/slideLayout16.xml"/><Relationship Id="rId2" Type="http://schemas.openxmlformats.org/officeDocument/2006/relationships/slideLayout" Target="../slideLayouts/slideLayout15.xml"/><Relationship Id="rId14" Type="http://schemas.openxmlformats.org/officeDocument/2006/relationships/theme" Target="../theme/theme2.xml"/><Relationship Id="rId13" Type="http://schemas.openxmlformats.org/officeDocument/2006/relationships/slideLayout" Target="../slideLayouts/slideLayout26.xml"/><Relationship Id="rId12" Type="http://schemas.openxmlformats.org/officeDocument/2006/relationships/slideLayout" Target="../slideLayouts/slideLayout25.xml"/><Relationship Id="rId11" Type="http://schemas.openxmlformats.org/officeDocument/2006/relationships/slideLayout" Target="../slideLayouts/slideLayout24.xml"/><Relationship Id="rId10" Type="http://schemas.openxmlformats.org/officeDocument/2006/relationships/slideLayout" Target="../slideLayouts/slideLayout23.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alpha val="100000"/>
          </a:schemeClr>
        </a:solidFill>
        <a:effectLst/>
      </p:bgPr>
    </p:bg>
    <p:spTree>
      <p:nvGrpSpPr>
        <p:cNvPr id="1" name=""/>
        <p:cNvGrpSpPr/>
        <p:nvPr/>
      </p:nvGrpSpPr>
      <p:grpSpPr/>
      <p:sp>
        <p:nvSpPr>
          <p:cNvPr id="1026" name="Rectangle 2"/>
          <p:cNvSpPr>
            <a:spLocks noGrp="1"/>
          </p:cNvSpPr>
          <p:nvPr>
            <p:ph type="title"/>
          </p:nvPr>
        </p:nvSpPr>
        <p:spPr>
          <a:xfrm>
            <a:off x="457200" y="274638"/>
            <a:ext cx="8229600" cy="1143000"/>
          </a:xfrm>
          <a:prstGeom prst="rect">
            <a:avLst/>
          </a:prstGeom>
          <a:noFill/>
          <a:ln w="9525">
            <a:noFill/>
          </a:ln>
        </p:spPr>
        <p:txBody>
          <a:bodyPr anchor="ctr"/>
          <a:p>
            <a:pPr lvl="0"/>
            <a:r>
              <a:rPr lang="zh-CN" altLang="en-US"/>
              <a:t>单击此处编辑母版标题样式</a:t>
            </a:r>
            <a:endParaRPr lang="zh-CN" altLang="en-US"/>
          </a:p>
        </p:txBody>
      </p:sp>
      <p:sp>
        <p:nvSpPr>
          <p:cNvPr id="1027" name="Rectangle 3"/>
          <p:cNvSpPr>
            <a:spLocks noGrp="1"/>
          </p:cNvSpPr>
          <p:nvPr>
            <p:ph type="body" idx="1"/>
          </p:nvPr>
        </p:nvSpPr>
        <p:spPr>
          <a:xfrm>
            <a:off x="457200" y="1600200"/>
            <a:ext cx="8229600" cy="4525963"/>
          </a:xfrm>
          <a:prstGeom prst="rect">
            <a:avLst/>
          </a:prstGeom>
          <a:noFill/>
          <a:ln w="9525">
            <a:noFill/>
          </a:ln>
        </p:spPr>
        <p:txBody>
          <a:bodyPr/>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1028" name="Rectangle 4"/>
          <p:cNvSpPr>
            <a:spLocks noGrp="1"/>
          </p:cNvSpPr>
          <p:nvPr>
            <p:ph type="dt" sz="half" idx="2"/>
          </p:nvPr>
        </p:nvSpPr>
        <p:spPr>
          <a:xfrm>
            <a:off x="457200" y="6245225"/>
            <a:ext cx="2133600" cy="476250"/>
          </a:xfrm>
          <a:prstGeom prst="rect">
            <a:avLst/>
          </a:prstGeom>
          <a:noFill/>
          <a:ln w="9525">
            <a:noFill/>
          </a:ln>
        </p:spPr>
        <p:txBody>
          <a:bodyPr/>
          <a:lstStyle>
            <a:lvl1pPr>
              <a:defRPr sz="1400"/>
            </a:lvl1pPr>
          </a:lstStyle>
          <a:p>
            <a:pPr lvl="0" eaLnBrk="1" hangingPunct="1"/>
            <a:endParaRPr lang="zh-CN" altLang="en-US" dirty="0"/>
          </a:p>
        </p:txBody>
      </p:sp>
      <p:sp>
        <p:nvSpPr>
          <p:cNvPr id="1029" name="Rectangle 5"/>
          <p:cNvSpPr>
            <a:spLocks noGrp="1"/>
          </p:cNvSpPr>
          <p:nvPr>
            <p:ph type="ftr" sz="quarter" idx="3"/>
          </p:nvPr>
        </p:nvSpPr>
        <p:spPr>
          <a:xfrm>
            <a:off x="3124200" y="6245225"/>
            <a:ext cx="2895600" cy="476250"/>
          </a:xfrm>
          <a:prstGeom prst="rect">
            <a:avLst/>
          </a:prstGeom>
          <a:noFill/>
          <a:ln w="9525">
            <a:noFill/>
          </a:ln>
        </p:spPr>
        <p:txBody>
          <a:bodyPr/>
          <a:lstStyle>
            <a:lvl1pPr algn="ctr">
              <a:defRPr sz="1400"/>
            </a:lvl1pPr>
          </a:lstStyle>
          <a:p>
            <a:pPr lvl="0" eaLnBrk="1" hangingPunct="1"/>
            <a:endParaRPr lang="zh-CN" altLang="en-US" dirty="0"/>
          </a:p>
        </p:txBody>
      </p:sp>
      <p:sp>
        <p:nvSpPr>
          <p:cNvPr id="1030" name="Rectangle 6"/>
          <p:cNvSpPr>
            <a:spLocks noGrp="1"/>
          </p:cNvSpPr>
          <p:nvPr>
            <p:ph type="sldNum" sz="quarter" idx="4"/>
          </p:nvPr>
        </p:nvSpPr>
        <p:spPr>
          <a:xfrm>
            <a:off x="6553200" y="6245225"/>
            <a:ext cx="2133600" cy="476250"/>
          </a:xfrm>
          <a:prstGeom prst="rect">
            <a:avLst/>
          </a:prstGeom>
          <a:noFill/>
          <a:ln w="9525">
            <a:noFill/>
          </a:ln>
        </p:spPr>
        <p:txBody>
          <a:bodyPr/>
          <a:lstStyle>
            <a:lvl1pPr algn="r">
              <a:defRPr sz="1400"/>
            </a:lvl1pPr>
          </a:lstStyle>
          <a:p>
            <a:pPr lvl="0" eaLnBrk="1" hangingPunct="1"/>
            <a:fld id="{9A0DB2DC-4C9A-4742-B13C-FB6460FD3503}" type="slidenum">
              <a:rPr lang="zh-CN" altLang="en-US" dirty="0"/>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sldNum="0" hdr="0" ftr="0" dt="0"/>
  <p:txStyles>
    <p:titleStyle>
      <a:lvl1pPr marL="0" lvl="0" indent="0" algn="ctr" defTabSz="91440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0" fontAlgn="base" latinLnBrk="0" hangingPunct="0">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0" fontAlgn="base" latinLnBrk="0" hangingPunct="0">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86018" name="标题 86017"/>
          <p:cNvSpPr>
            <a:spLocks noGrp="1"/>
          </p:cNvSpPr>
          <p:nvPr>
            <p:ph type="title"/>
          </p:nvPr>
        </p:nvSpPr>
        <p:spPr>
          <a:xfrm>
            <a:off x="457200" y="277813"/>
            <a:ext cx="8229600" cy="1139825"/>
          </a:xfrm>
          <a:prstGeom prst="rect">
            <a:avLst/>
          </a:prstGeom>
          <a:noFill/>
          <a:ln w="9525">
            <a:noFill/>
          </a:ln>
        </p:spPr>
        <p:txBody>
          <a:bodyPr/>
          <a:p>
            <a:pPr lvl="0"/>
            <a:r>
              <a:rPr lang="zh-CN" altLang="en-US" dirty="0"/>
              <a:t>单击此处编辑母版标题样式</a:t>
            </a:r>
            <a:endParaRPr lang="zh-CN" altLang="en-US" dirty="0"/>
          </a:p>
        </p:txBody>
      </p:sp>
      <p:sp>
        <p:nvSpPr>
          <p:cNvPr id="86019" name="文本占位符 86018"/>
          <p:cNvSpPr>
            <a:spLocks noGrp="1"/>
          </p:cNvSpPr>
          <p:nvPr>
            <p:ph type="body" idx="1"/>
          </p:nvPr>
        </p:nvSpPr>
        <p:spPr>
          <a:xfrm>
            <a:off x="457200" y="1600200"/>
            <a:ext cx="8229600" cy="4530725"/>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86020" name="日期占位符 86019"/>
          <p:cNvSpPr>
            <a:spLocks noGrp="1"/>
          </p:cNvSpPr>
          <p:nvPr>
            <p:ph type="dt" sz="half" idx="2"/>
          </p:nvPr>
        </p:nvSpPr>
        <p:spPr>
          <a:xfrm>
            <a:off x="457200" y="6243638"/>
            <a:ext cx="2133600" cy="457200"/>
          </a:xfrm>
          <a:prstGeom prst="rect">
            <a:avLst/>
          </a:prstGeom>
          <a:noFill/>
          <a:ln w="9525">
            <a:noFill/>
          </a:ln>
        </p:spPr>
        <p:txBody>
          <a:bodyPr anchor="b"/>
          <a:lstStyle>
            <a:lvl1pPr>
              <a:defRPr sz="1200">
                <a:latin typeface="Garamond" panose="02020404030301010803" pitchFamily="18" charset="0"/>
              </a:defRPr>
            </a:lvl1pPr>
          </a:lstStyle>
          <a:p>
            <a:pPr lvl="0"/>
            <a:endParaRPr lang="zh-CN" altLang="en-US" dirty="0"/>
          </a:p>
        </p:txBody>
      </p:sp>
      <p:sp>
        <p:nvSpPr>
          <p:cNvPr id="86021" name="页脚占位符 86020"/>
          <p:cNvSpPr>
            <a:spLocks noGrp="1"/>
          </p:cNvSpPr>
          <p:nvPr>
            <p:ph type="ftr" sz="quarter" idx="3"/>
          </p:nvPr>
        </p:nvSpPr>
        <p:spPr>
          <a:xfrm>
            <a:off x="3124200" y="6248400"/>
            <a:ext cx="2895600" cy="457200"/>
          </a:xfrm>
          <a:prstGeom prst="rect">
            <a:avLst/>
          </a:prstGeom>
          <a:noFill/>
          <a:ln w="9525">
            <a:noFill/>
          </a:ln>
        </p:spPr>
        <p:txBody>
          <a:bodyPr anchor="b"/>
          <a:lstStyle>
            <a:lvl1pPr algn="ctr">
              <a:defRPr sz="1200">
                <a:latin typeface="Garamond" panose="02020404030301010803" pitchFamily="18" charset="0"/>
              </a:defRPr>
            </a:lvl1pPr>
          </a:lstStyle>
          <a:p>
            <a:pPr lvl="0"/>
            <a:endParaRPr lang="zh-CN"/>
          </a:p>
        </p:txBody>
      </p:sp>
      <p:sp>
        <p:nvSpPr>
          <p:cNvPr id="86022" name="灯片编号占位符 86021"/>
          <p:cNvSpPr>
            <a:spLocks noGrp="1"/>
          </p:cNvSpPr>
          <p:nvPr>
            <p:ph type="sldNum" sz="quarter" idx="4"/>
          </p:nvPr>
        </p:nvSpPr>
        <p:spPr>
          <a:xfrm>
            <a:off x="6553200" y="6243638"/>
            <a:ext cx="2133600" cy="457200"/>
          </a:xfrm>
          <a:prstGeom prst="rect">
            <a:avLst/>
          </a:prstGeom>
          <a:noFill/>
          <a:ln w="9525">
            <a:noFill/>
          </a:ln>
        </p:spPr>
        <p:txBody>
          <a:bodyPr anchor="b"/>
          <a:lstStyle>
            <a:lvl1pPr algn="r">
              <a:defRPr sz="1200">
                <a:latin typeface="Garamond" panose="02020404030301010803" pitchFamily="18" charset="0"/>
              </a:defRPr>
            </a:lvl1pPr>
          </a:lstStyle>
          <a:p>
            <a:pPr lvl="0"/>
            <a:fld id="{9A0DB2DC-4C9A-4742-B13C-FB6460FD3503}" type="slidenum">
              <a:rPr lang="zh-CN"/>
            </a:fld>
            <a:endParaRPr lang="zh-CN"/>
          </a:p>
        </p:txBody>
      </p:sp>
      <p:sp>
        <p:nvSpPr>
          <p:cNvPr id="86023" name="任意多边形 86022"/>
          <p:cNvSpPr/>
          <p:nvPr/>
        </p:nvSpPr>
        <p:spPr>
          <a:xfrm>
            <a:off x="381000" y="228600"/>
            <a:ext cx="8229600" cy="609600"/>
          </a:xfrm>
          <a:custGeom>
            <a:avLst/>
            <a:gdLst/>
            <a:ahLst/>
            <a:cxnLst/>
            <a:pathLst>
              <a:path w="1000" h="1000">
                <a:moveTo>
                  <a:pt x="0" y="1000"/>
                </a:moveTo>
                <a:lnTo>
                  <a:pt x="0" y="0"/>
                </a:lnTo>
                <a:lnTo>
                  <a:pt x="1000" y="0"/>
                </a:lnTo>
              </a:path>
            </a:pathLst>
          </a:custGeom>
          <a:noFill/>
          <a:ln w="19050" cap="flat" cmpd="sng">
            <a:solidFill>
              <a:schemeClr val="accent1">
                <a:alpha val="100000"/>
              </a:schemeClr>
            </a:solidFill>
            <a:prstDash val="solid"/>
            <a:miter/>
            <a:headEnd type="none" w="med" len="med"/>
            <a:tailEnd type="none" w="med" len="med"/>
          </a:ln>
        </p:spPr>
        <p:txBody>
          <a:bodyPr/>
          <a:p>
            <a:endParaRPr lang="zh-CN" altLang="en-US"/>
          </a:p>
        </p:txBody>
      </p:sp>
      <p:sp>
        <p:nvSpPr>
          <p:cNvPr id="86024" name="直接连接符 86023"/>
          <p:cNvSpPr/>
          <p:nvPr/>
        </p:nvSpPr>
        <p:spPr>
          <a:xfrm>
            <a:off x="457200" y="6172200"/>
            <a:ext cx="8229600" cy="0"/>
          </a:xfrm>
          <a:prstGeom prst="line">
            <a:avLst/>
          </a:prstGeom>
          <a:ln w="19050" cap="flat" cmpd="sng">
            <a:solidFill>
              <a:schemeClr val="accent1"/>
            </a:solidFill>
            <a:prstDash val="solid"/>
            <a:headEnd type="none" w="med" len="med"/>
            <a:tailEnd type="none" w="med" len="med"/>
          </a:ln>
        </p:spPr>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Lst>
  <p:hf sldNum="0" hdr="0" ftr="0" dt="0"/>
  <p:txStyles>
    <p:titleStyle>
      <a:lvl1pPr marL="0" lvl="0" indent="0" algn="l" defTabSz="914400" eaLnBrk="1" fontAlgn="base" latinLnBrk="0" hangingPunct="1">
        <a:lnSpc>
          <a:spcPct val="100000"/>
        </a:lnSpc>
        <a:spcBef>
          <a:spcPct val="0"/>
        </a:spcBef>
        <a:spcAft>
          <a:spcPct val="0"/>
        </a:spcAft>
        <a:buClr>
          <a:srgbClr val="000000"/>
        </a:buClr>
        <a:buNone/>
        <a:defRPr sz="4200" b="0"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30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6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2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20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slide" Target="slide1.xml"/><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5.xml"/><Relationship Id="rId1"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5.xml"/><Relationship Id="rId2" Type="http://schemas.openxmlformats.org/officeDocument/2006/relationships/image" Target="../media/image4.png"/><Relationship Id="rId1"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6.jpeg"/><Relationship Id="rId1" Type="http://schemas.openxmlformats.org/officeDocument/2006/relationships/image" Target="../media/image5.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jpeg"/></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jpe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2.jpe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3.jpeg"/></Relationships>
</file>

<file path=ppt/slides/_rels/slide16.xml.rels><?xml version="1.0" encoding="UTF-8" standalone="yes"?>
<Relationships xmlns="http://schemas.openxmlformats.org/package/2006/relationships"><Relationship Id="rId6" Type="http://schemas.openxmlformats.org/officeDocument/2006/relationships/vmlDrawing" Target="../drawings/vmlDrawing1.vml"/><Relationship Id="rId5" Type="http://schemas.openxmlformats.org/officeDocument/2006/relationships/slideLayout" Target="../slideLayouts/slideLayout7.xml"/><Relationship Id="rId4" Type="http://schemas.openxmlformats.org/officeDocument/2006/relationships/image" Target="../media/image15.emf"/><Relationship Id="rId3" Type="http://schemas.openxmlformats.org/officeDocument/2006/relationships/oleObject" Target="../embeddings/oleObject2.bin"/><Relationship Id="rId2" Type="http://schemas.openxmlformats.org/officeDocument/2006/relationships/image" Target="../media/image14.emf"/><Relationship Id="rId1" Type="http://schemas.openxmlformats.org/officeDocument/2006/relationships/oleObject" Target="../embeddings/oleObject1.bin"/></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7.png"/><Relationship Id="rId1" Type="http://schemas.openxmlformats.org/officeDocument/2006/relationships/image" Target="../media/image16.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hyperlink" Target="&#19996;&#27431;&#21095;&#21464;&#35270;&#39057;.mpeg" TargetMode="External"/><Relationship Id="rId1" Type="http://schemas.openxmlformats.org/officeDocument/2006/relationships/image" Target="../media/image19.jpe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1.GIF"/><Relationship Id="rId1" Type="http://schemas.openxmlformats.org/officeDocument/2006/relationships/image" Target="../media/image20.GI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24.jpeg"/><Relationship Id="rId3" Type="http://schemas.openxmlformats.org/officeDocument/2006/relationships/image" Target="../media/image23.jpeg"/><Relationship Id="rId2" Type="http://schemas.openxmlformats.org/officeDocument/2006/relationships/hyperlink" Target="http://image.baidu.com/i?ct=503316480&amp;z=&amp;tn=baiduimagedetail&amp;word=%B2%A8%C0%BC%B9%FA%C6%EC&amp;in=22042&amp;cl=2&amp;lm=-1&amp;pn=7&amp;rn=1&amp;di=133343775060&amp;ln=2000&amp;fr=&amp;fm=result&amp;fmq=1324432725526_R&amp;ic=0&amp;s=0&amp;se=1&amp;sme=0&amp;tab=&amp;width=&amp;height=&amp;face=0&amp;is=&amp;istype=2" TargetMode="External"/><Relationship Id="rId1" Type="http://schemas.openxmlformats.org/officeDocument/2006/relationships/image" Target="../media/image22.jpe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slide" Target="slide19.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5.pn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6.pn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hyperlink" Target="file:///G:\&#33487;&#32852;&#35299;&#20307;_&#26631;&#28165;.flv" TargetMode="External"/></Relationships>
</file>

<file path=ppt/slides/_rels/slide2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image" Target="../media/image27.png"/></Relationships>
</file>

<file path=ppt/slides/_rels/slide30.xml.rels><?xml version="1.0" encoding="UTF-8" standalone="yes"?>
<Relationships xmlns="http://schemas.openxmlformats.org/package/2006/relationships"><Relationship Id="rId4" Type="http://schemas.openxmlformats.org/officeDocument/2006/relationships/slideLayout" Target="../slideLayouts/slideLayout13.xml"/><Relationship Id="rId3" Type="http://schemas.openxmlformats.org/officeDocument/2006/relationships/audio" Target="../media/audio1.wav"/><Relationship Id="rId2" Type="http://schemas.openxmlformats.org/officeDocument/2006/relationships/image" Target="../media/image31.png"/><Relationship Id="rId1" Type="http://schemas.openxmlformats.org/officeDocument/2006/relationships/image" Target="../media/image30.png"/></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2.wmf"/></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3.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p:sp>
        <p:nvSpPr>
          <p:cNvPr id="5124" name="文本框 5123"/>
          <p:cNvSpPr txBox="1"/>
          <p:nvPr/>
        </p:nvSpPr>
        <p:spPr>
          <a:xfrm>
            <a:off x="2705735" y="1438275"/>
            <a:ext cx="4363720" cy="1322070"/>
          </a:xfrm>
          <a:prstGeom prst="rect">
            <a:avLst/>
          </a:prstGeom>
          <a:noFill/>
          <a:ln w="9525">
            <a:noFill/>
          </a:ln>
        </p:spPr>
        <p:txBody>
          <a:bodyPr wrap="square">
            <a:spAutoFit/>
          </a:bodyPr>
          <a:p>
            <a:pPr lvl="0" algn="ctr">
              <a:spcBef>
                <a:spcPct val="50000"/>
              </a:spcBef>
            </a:pPr>
            <a:r>
              <a:rPr lang="zh-CN" altLang="en-US" sz="8000" b="1" dirty="0">
                <a:solidFill>
                  <a:srgbClr val="FFFF00"/>
                </a:solidFill>
                <a:latin typeface="迷你简雪峰" pitchFamily="49" charset="-122"/>
                <a:ea typeface="迷你简雪峰" pitchFamily="49" charset="-122"/>
              </a:rPr>
              <a:t>第</a:t>
            </a:r>
            <a:r>
              <a:rPr lang="en-US" altLang="zh-CN" sz="8000" b="1" dirty="0">
                <a:solidFill>
                  <a:srgbClr val="FFFF00"/>
                </a:solidFill>
                <a:latin typeface="迷你简雪峰" pitchFamily="49" charset="-122"/>
                <a:ea typeface="迷你简雪峰" pitchFamily="49" charset="-122"/>
              </a:rPr>
              <a:t>18</a:t>
            </a:r>
            <a:r>
              <a:rPr lang="zh-CN" altLang="en-US" sz="8000" b="1" dirty="0">
                <a:solidFill>
                  <a:srgbClr val="FFFF00"/>
                </a:solidFill>
                <a:latin typeface="迷你简雪峰" pitchFamily="49" charset="-122"/>
                <a:ea typeface="迷你简雪峰" pitchFamily="49" charset="-122"/>
              </a:rPr>
              <a:t>课</a:t>
            </a:r>
            <a:endParaRPr lang="zh-CN" altLang="en-US" sz="8000" b="1" dirty="0">
              <a:solidFill>
                <a:srgbClr val="FFFF00"/>
              </a:solidFill>
              <a:latin typeface="迷你简雪峰" pitchFamily="49" charset="-122"/>
              <a:ea typeface="迷你简雪峰" pitchFamily="49" charset="-122"/>
            </a:endParaRPr>
          </a:p>
        </p:txBody>
      </p:sp>
      <p:sp>
        <p:nvSpPr>
          <p:cNvPr id="5125" name="文本框 5124"/>
          <p:cNvSpPr txBox="1"/>
          <p:nvPr/>
        </p:nvSpPr>
        <p:spPr>
          <a:xfrm>
            <a:off x="0" y="2921635"/>
            <a:ext cx="9144000" cy="1014730"/>
          </a:xfrm>
          <a:prstGeom prst="rect">
            <a:avLst/>
          </a:prstGeom>
          <a:solidFill>
            <a:srgbClr val="FFFFFF"/>
          </a:solidFill>
          <a:ln w="9525">
            <a:noFill/>
          </a:ln>
        </p:spPr>
        <p:txBody>
          <a:bodyPr>
            <a:spAutoFit/>
          </a:bodyPr>
          <a:p>
            <a:pPr lvl="0" algn="ctr">
              <a:spcBef>
                <a:spcPct val="50000"/>
              </a:spcBef>
            </a:pPr>
            <a:r>
              <a:rPr lang="zh-CN" altLang="en-US" sz="6000" dirty="0">
                <a:solidFill>
                  <a:srgbClr val="660033"/>
                </a:solidFill>
                <a:effectLst>
                  <a:outerShdw blurRad="38100" dist="38100" dir="2700000">
                    <a:srgbClr val="000000"/>
                  </a:outerShdw>
                </a:effectLst>
                <a:latin typeface="Arial" panose="020B0604020202020204" pitchFamily="34" charset="0"/>
                <a:ea typeface="迷你简雪峰" pitchFamily="49" charset="-122"/>
              </a:rPr>
              <a:t>社会主义的发展与挫折</a:t>
            </a:r>
            <a:endParaRPr lang="zh-CN" altLang="en-US" sz="6000" dirty="0">
              <a:solidFill>
                <a:srgbClr val="660033"/>
              </a:solidFill>
              <a:effectLst>
                <a:outerShdw blurRad="38100" dist="38100" dir="2700000">
                  <a:srgbClr val="000000"/>
                </a:outerShdw>
              </a:effectLst>
              <a:latin typeface="Arial" panose="020B0604020202020204" pitchFamily="34" charset="0"/>
              <a:ea typeface="迷你简雪峰" pitchFamily="49"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162" name="图片 6161" descr="图片4"/>
          <p:cNvPicPr>
            <a:picLocks noChangeAspect="1"/>
          </p:cNvPicPr>
          <p:nvPr/>
        </p:nvPicPr>
        <p:blipFill>
          <a:blip r:embed="rId1"/>
          <a:stretch>
            <a:fillRect/>
          </a:stretch>
        </p:blipFill>
        <p:spPr>
          <a:xfrm>
            <a:off x="0" y="-57150"/>
            <a:ext cx="9144000" cy="6915150"/>
          </a:xfrm>
          <a:prstGeom prst="rect">
            <a:avLst/>
          </a:prstGeom>
          <a:noFill/>
          <a:ln w="9525">
            <a:noFill/>
          </a:ln>
        </p:spPr>
      </p:pic>
      <p:sp>
        <p:nvSpPr>
          <p:cNvPr id="6150" name="文本框 6149"/>
          <p:cNvSpPr txBox="1"/>
          <p:nvPr/>
        </p:nvSpPr>
        <p:spPr>
          <a:xfrm>
            <a:off x="7010400" y="2209800"/>
            <a:ext cx="1905000" cy="701675"/>
          </a:xfrm>
          <a:prstGeom prst="rect">
            <a:avLst/>
          </a:prstGeom>
          <a:noFill/>
          <a:ln w="9525">
            <a:noFill/>
          </a:ln>
        </p:spPr>
        <p:txBody>
          <a:bodyPr>
            <a:spAutoFit/>
          </a:bodyPr>
          <a:p>
            <a:pPr lvl="0">
              <a:spcBef>
                <a:spcPct val="50000"/>
              </a:spcBef>
            </a:pPr>
            <a:r>
              <a:rPr lang="zh-CN" altLang="en-US" sz="4000" dirty="0">
                <a:solidFill>
                  <a:srgbClr val="FFFF00"/>
                </a:solidFill>
                <a:latin typeface="华文新魏" panose="02010800040101010101" pitchFamily="2" charset="-122"/>
                <a:ea typeface="华文新魏" panose="02010800040101010101" pitchFamily="2" charset="-122"/>
              </a:rPr>
              <a:t>苏    联</a:t>
            </a:r>
            <a:endParaRPr lang="zh-CN" altLang="en-US" sz="4000" dirty="0">
              <a:solidFill>
                <a:srgbClr val="FFFF00"/>
              </a:solidFill>
              <a:latin typeface="华文新魏" panose="02010800040101010101" pitchFamily="2" charset="-122"/>
              <a:ea typeface="华文新魏" panose="02010800040101010101" pitchFamily="2" charset="-122"/>
            </a:endParaRPr>
          </a:p>
        </p:txBody>
      </p:sp>
      <p:sp>
        <p:nvSpPr>
          <p:cNvPr id="6151" name="文本框 6150">
            <a:hlinkClick r:id="" action="ppaction://noaction"/>
          </p:cNvPr>
          <p:cNvSpPr txBox="1"/>
          <p:nvPr/>
        </p:nvSpPr>
        <p:spPr>
          <a:xfrm>
            <a:off x="5029200" y="3124200"/>
            <a:ext cx="1143000" cy="519113"/>
          </a:xfrm>
          <a:prstGeom prst="rect">
            <a:avLst/>
          </a:prstGeom>
          <a:noFill/>
          <a:ln w="9525">
            <a:noFill/>
          </a:ln>
        </p:spPr>
        <p:txBody>
          <a:bodyPr>
            <a:spAutoFit/>
          </a:bodyPr>
          <a:p>
            <a:pPr lvl="0">
              <a:spcBef>
                <a:spcPct val="50000"/>
              </a:spcBef>
            </a:pPr>
            <a:r>
              <a:rPr lang="zh-CN" altLang="en-US" sz="2800" dirty="0">
                <a:solidFill>
                  <a:srgbClr val="FFFF00"/>
                </a:solidFill>
                <a:latin typeface="华文新魏" panose="02010800040101010101" pitchFamily="2" charset="-122"/>
                <a:ea typeface="华文新魏" panose="02010800040101010101" pitchFamily="2" charset="-122"/>
              </a:rPr>
              <a:t>波  兰 </a:t>
            </a:r>
            <a:endParaRPr lang="zh-CN" altLang="en-US" sz="2800" dirty="0">
              <a:solidFill>
                <a:srgbClr val="FFFF00"/>
              </a:solidFill>
              <a:latin typeface="华文新魏" panose="02010800040101010101" pitchFamily="2" charset="-122"/>
              <a:ea typeface="华文新魏" panose="02010800040101010101" pitchFamily="2" charset="-122"/>
            </a:endParaRPr>
          </a:p>
        </p:txBody>
      </p:sp>
      <p:sp>
        <p:nvSpPr>
          <p:cNvPr id="6152" name="文本框 6151">
            <a:hlinkClick r:id="" action="ppaction://noaction"/>
          </p:cNvPr>
          <p:cNvSpPr txBox="1"/>
          <p:nvPr/>
        </p:nvSpPr>
        <p:spPr>
          <a:xfrm>
            <a:off x="5943600" y="4495800"/>
            <a:ext cx="1219200" cy="396875"/>
          </a:xfrm>
          <a:prstGeom prst="rect">
            <a:avLst/>
          </a:prstGeom>
          <a:noFill/>
          <a:ln w="9525">
            <a:noFill/>
          </a:ln>
        </p:spPr>
        <p:txBody>
          <a:bodyPr>
            <a:spAutoFit/>
          </a:bodyPr>
          <a:p>
            <a:pPr lvl="0">
              <a:spcBef>
                <a:spcPct val="50000"/>
              </a:spcBef>
            </a:pPr>
            <a:r>
              <a:rPr lang="zh-CN" altLang="en-US" sz="2000" dirty="0">
                <a:solidFill>
                  <a:srgbClr val="FFFF00"/>
                </a:solidFill>
                <a:latin typeface="Arial" panose="020B0604020202020204" pitchFamily="34" charset="0"/>
                <a:ea typeface="华文新魏" panose="02010800040101010101" pitchFamily="2" charset="-122"/>
              </a:rPr>
              <a:t>罗马尼亚</a:t>
            </a:r>
            <a:endParaRPr lang="zh-CN" altLang="en-US" sz="2000" dirty="0">
              <a:solidFill>
                <a:srgbClr val="FFFF00"/>
              </a:solidFill>
              <a:latin typeface="Arial" panose="020B0604020202020204" pitchFamily="34" charset="0"/>
              <a:ea typeface="华文新魏" panose="02010800040101010101" pitchFamily="2" charset="-122"/>
            </a:endParaRPr>
          </a:p>
        </p:txBody>
      </p:sp>
      <p:sp>
        <p:nvSpPr>
          <p:cNvPr id="6153" name="文本框 6152">
            <a:hlinkClick r:id="rId2" action="ppaction://hlinksldjump"/>
          </p:cNvPr>
          <p:cNvSpPr txBox="1"/>
          <p:nvPr/>
        </p:nvSpPr>
        <p:spPr>
          <a:xfrm rot="-689339">
            <a:off x="5181600" y="4267200"/>
            <a:ext cx="990600" cy="396875"/>
          </a:xfrm>
          <a:prstGeom prst="rect">
            <a:avLst/>
          </a:prstGeom>
          <a:noFill/>
          <a:ln w="9525">
            <a:noFill/>
          </a:ln>
        </p:spPr>
        <p:txBody>
          <a:bodyPr>
            <a:spAutoFit/>
          </a:bodyPr>
          <a:p>
            <a:pPr lvl="0">
              <a:spcBef>
                <a:spcPct val="50000"/>
              </a:spcBef>
            </a:pPr>
            <a:r>
              <a:rPr lang="zh-CN" altLang="en-US" sz="2000" dirty="0">
                <a:solidFill>
                  <a:srgbClr val="FFFF00"/>
                </a:solidFill>
                <a:latin typeface="Arial" panose="020B0604020202020204" pitchFamily="34" charset="0"/>
                <a:ea typeface="华文新魏" panose="02010800040101010101" pitchFamily="2" charset="-122"/>
              </a:rPr>
              <a:t>匈牙利</a:t>
            </a:r>
            <a:endParaRPr lang="zh-CN" altLang="en-US" sz="2000" dirty="0">
              <a:solidFill>
                <a:srgbClr val="FFFF00"/>
              </a:solidFill>
              <a:latin typeface="Arial" panose="020B0604020202020204" pitchFamily="34" charset="0"/>
              <a:ea typeface="华文新魏" panose="02010800040101010101" pitchFamily="2" charset="-122"/>
            </a:endParaRPr>
          </a:p>
        </p:txBody>
      </p:sp>
      <p:sp>
        <p:nvSpPr>
          <p:cNvPr id="6154" name="文本框 6153">
            <a:hlinkClick r:id="" action="ppaction://noaction"/>
          </p:cNvPr>
          <p:cNvSpPr txBox="1"/>
          <p:nvPr/>
        </p:nvSpPr>
        <p:spPr>
          <a:xfrm rot="-716136">
            <a:off x="6243638" y="5089525"/>
            <a:ext cx="1219200" cy="366713"/>
          </a:xfrm>
          <a:prstGeom prst="rect">
            <a:avLst/>
          </a:prstGeom>
          <a:noFill/>
          <a:ln w="9525">
            <a:noFill/>
          </a:ln>
        </p:spPr>
        <p:txBody>
          <a:bodyPr>
            <a:spAutoFit/>
          </a:bodyPr>
          <a:p>
            <a:pPr lvl="0">
              <a:spcBef>
                <a:spcPct val="50000"/>
              </a:spcBef>
            </a:pPr>
            <a:r>
              <a:rPr lang="zh-CN" altLang="en-US" dirty="0">
                <a:solidFill>
                  <a:srgbClr val="FFFF00"/>
                </a:solidFill>
                <a:latin typeface="Arial" panose="020B0604020202020204" pitchFamily="34" charset="0"/>
                <a:ea typeface="华文新魏" panose="02010800040101010101" pitchFamily="2" charset="-122"/>
              </a:rPr>
              <a:t>保加利亚</a:t>
            </a:r>
            <a:endParaRPr lang="zh-CN" altLang="en-US" dirty="0">
              <a:solidFill>
                <a:srgbClr val="FFFF00"/>
              </a:solidFill>
              <a:latin typeface="Arial" panose="020B0604020202020204" pitchFamily="34" charset="0"/>
              <a:ea typeface="华文新魏" panose="02010800040101010101" pitchFamily="2" charset="-122"/>
            </a:endParaRPr>
          </a:p>
        </p:txBody>
      </p:sp>
      <p:sp>
        <p:nvSpPr>
          <p:cNvPr id="6155" name="文本框 6154">
            <a:hlinkClick r:id="" action="ppaction://noaction"/>
          </p:cNvPr>
          <p:cNvSpPr txBox="1"/>
          <p:nvPr/>
        </p:nvSpPr>
        <p:spPr>
          <a:xfrm>
            <a:off x="4267200" y="2971800"/>
            <a:ext cx="549275" cy="838200"/>
          </a:xfrm>
          <a:prstGeom prst="rect">
            <a:avLst/>
          </a:prstGeom>
          <a:noFill/>
          <a:ln w="9525">
            <a:noFill/>
          </a:ln>
        </p:spPr>
        <p:txBody>
          <a:bodyPr vert="eaVert">
            <a:spAutoFit/>
          </a:bodyPr>
          <a:p>
            <a:pPr lvl="0">
              <a:spcBef>
                <a:spcPct val="50000"/>
              </a:spcBef>
            </a:pPr>
            <a:r>
              <a:rPr lang="zh-CN" altLang="en-US" sz="2400" dirty="0">
                <a:solidFill>
                  <a:srgbClr val="FFFF00"/>
                </a:solidFill>
                <a:latin typeface="Arial" panose="020B0604020202020204" pitchFamily="34" charset="0"/>
                <a:ea typeface="华文新魏" panose="02010800040101010101" pitchFamily="2" charset="-122"/>
              </a:rPr>
              <a:t>民德</a:t>
            </a:r>
            <a:endParaRPr lang="zh-CN" altLang="en-US" sz="2400">
              <a:solidFill>
                <a:srgbClr val="FFFF00"/>
              </a:solidFill>
              <a:latin typeface="Arial" panose="020B0604020202020204" pitchFamily="34" charset="0"/>
              <a:ea typeface="华文新魏" panose="02010800040101010101" pitchFamily="2" charset="-122"/>
            </a:endParaRPr>
          </a:p>
        </p:txBody>
      </p:sp>
      <p:sp>
        <p:nvSpPr>
          <p:cNvPr id="6156" name="文本框 6155">
            <a:hlinkClick r:id="rId2" action="ppaction://hlinksldjump"/>
          </p:cNvPr>
          <p:cNvSpPr txBox="1"/>
          <p:nvPr/>
        </p:nvSpPr>
        <p:spPr>
          <a:xfrm rot="430460">
            <a:off x="4876800" y="4876800"/>
            <a:ext cx="1447800" cy="457200"/>
          </a:xfrm>
          <a:prstGeom prst="rect">
            <a:avLst/>
          </a:prstGeom>
          <a:noFill/>
          <a:ln w="9525">
            <a:noFill/>
          </a:ln>
        </p:spPr>
        <p:txBody>
          <a:bodyPr>
            <a:spAutoFit/>
          </a:bodyPr>
          <a:p>
            <a:pPr lvl="0">
              <a:spcBef>
                <a:spcPct val="50000"/>
              </a:spcBef>
            </a:pPr>
            <a:r>
              <a:rPr lang="zh-CN" altLang="en-US" sz="2400" dirty="0">
                <a:solidFill>
                  <a:srgbClr val="FFFF00"/>
                </a:solidFill>
                <a:latin typeface="华文新魏" panose="02010800040101010101" pitchFamily="2" charset="-122"/>
                <a:ea typeface="华文新魏" panose="02010800040101010101" pitchFamily="2" charset="-122"/>
              </a:rPr>
              <a:t>南斯拉夫 </a:t>
            </a:r>
            <a:endParaRPr lang="zh-CN" altLang="en-US" sz="2400" dirty="0">
              <a:solidFill>
                <a:srgbClr val="FFFF00"/>
              </a:solidFill>
              <a:latin typeface="华文新魏" panose="02010800040101010101" pitchFamily="2" charset="-122"/>
              <a:ea typeface="华文新魏" panose="02010800040101010101" pitchFamily="2" charset="-122"/>
            </a:endParaRPr>
          </a:p>
        </p:txBody>
      </p:sp>
      <p:sp>
        <p:nvSpPr>
          <p:cNvPr id="6157" name="文本框 6156"/>
          <p:cNvSpPr txBox="1"/>
          <p:nvPr/>
        </p:nvSpPr>
        <p:spPr>
          <a:xfrm>
            <a:off x="0" y="457200"/>
            <a:ext cx="793750" cy="4419600"/>
          </a:xfrm>
          <a:prstGeom prst="rect">
            <a:avLst/>
          </a:prstGeom>
          <a:noFill/>
          <a:ln w="9525">
            <a:noFill/>
          </a:ln>
        </p:spPr>
        <p:txBody>
          <a:bodyPr vert="eaVert">
            <a:spAutoFit/>
          </a:bodyPr>
          <a:p>
            <a:pPr lvl="0">
              <a:spcBef>
                <a:spcPct val="50000"/>
              </a:spcBef>
            </a:pPr>
            <a:r>
              <a:rPr lang="zh-CN" altLang="en-US" sz="4000" b="1" dirty="0">
                <a:latin typeface="华文新魏" panose="02010800040101010101" pitchFamily="2" charset="-122"/>
                <a:ea typeface="华文新魏" panose="02010800040101010101" pitchFamily="2" charset="-122"/>
              </a:rPr>
              <a:t>大    西    洋</a:t>
            </a:r>
            <a:endParaRPr lang="zh-CN" altLang="en-US" sz="4000" b="1" dirty="0">
              <a:latin typeface="华文新魏" panose="02010800040101010101" pitchFamily="2" charset="-122"/>
              <a:ea typeface="华文新魏" panose="02010800040101010101" pitchFamily="2" charset="-122"/>
            </a:endParaRPr>
          </a:p>
        </p:txBody>
      </p:sp>
      <p:sp>
        <p:nvSpPr>
          <p:cNvPr id="6158" name="文本框 6157">
            <a:hlinkClick r:id="" action="ppaction://noaction"/>
          </p:cNvPr>
          <p:cNvSpPr txBox="1"/>
          <p:nvPr/>
        </p:nvSpPr>
        <p:spPr>
          <a:xfrm rot="652622">
            <a:off x="4419600" y="3824288"/>
            <a:ext cx="1676400" cy="366712"/>
          </a:xfrm>
          <a:prstGeom prst="rect">
            <a:avLst/>
          </a:prstGeom>
          <a:noFill/>
          <a:ln w="9525">
            <a:noFill/>
          </a:ln>
        </p:spPr>
        <p:txBody>
          <a:bodyPr>
            <a:spAutoFit/>
          </a:bodyPr>
          <a:p>
            <a:pPr lvl="0">
              <a:spcBef>
                <a:spcPct val="50000"/>
              </a:spcBef>
            </a:pPr>
            <a:r>
              <a:rPr lang="zh-CN" altLang="en-US" dirty="0">
                <a:solidFill>
                  <a:srgbClr val="FFFF00"/>
                </a:solidFill>
                <a:latin typeface="Arial" panose="020B0604020202020204" pitchFamily="34" charset="0"/>
                <a:ea typeface="华文新魏" panose="02010800040101010101" pitchFamily="2" charset="-122"/>
              </a:rPr>
              <a:t>捷克斯洛伐克</a:t>
            </a:r>
            <a:endParaRPr lang="zh-CN" altLang="en-US">
              <a:solidFill>
                <a:srgbClr val="FFFF00"/>
              </a:solidFill>
              <a:latin typeface="Arial" panose="020B0604020202020204" pitchFamily="34" charset="0"/>
              <a:ea typeface="华文新魏" panose="02010800040101010101" pitchFamily="2" charset="-122"/>
            </a:endParaRPr>
          </a:p>
        </p:txBody>
      </p:sp>
      <p:sp>
        <p:nvSpPr>
          <p:cNvPr id="6160" name="文本框 6159">
            <a:hlinkClick r:id="" action="ppaction://noaction"/>
          </p:cNvPr>
          <p:cNvSpPr txBox="1"/>
          <p:nvPr/>
        </p:nvSpPr>
        <p:spPr>
          <a:xfrm>
            <a:off x="5575300" y="5435600"/>
            <a:ext cx="673100" cy="762000"/>
          </a:xfrm>
          <a:prstGeom prst="rect">
            <a:avLst/>
          </a:prstGeom>
          <a:noFill/>
          <a:ln w="9525">
            <a:noFill/>
          </a:ln>
        </p:spPr>
        <p:txBody>
          <a:bodyPr vert="eaVert">
            <a:spAutoFit/>
          </a:bodyPr>
          <a:p>
            <a:pPr lvl="0">
              <a:spcBef>
                <a:spcPct val="50000"/>
              </a:spcBef>
            </a:pPr>
            <a:r>
              <a:rPr lang="zh-CN" altLang="en-US" sz="1600" dirty="0">
                <a:solidFill>
                  <a:srgbClr val="FFFF00"/>
                </a:solidFill>
                <a:latin typeface="Arial" panose="020B0604020202020204" pitchFamily="34" charset="0"/>
                <a:ea typeface="华文新魏" panose="02010800040101010101" pitchFamily="2" charset="-122"/>
              </a:rPr>
              <a:t>阿尔巴尼亚</a:t>
            </a:r>
            <a:endParaRPr lang="zh-CN" altLang="en-US" sz="1600" dirty="0">
              <a:solidFill>
                <a:srgbClr val="FFFF00"/>
              </a:solidFill>
              <a:latin typeface="Arial" panose="020B0604020202020204" pitchFamily="34" charset="0"/>
              <a:ea typeface="华文新魏" panose="02010800040101010101" pitchFamily="2" charset="-122"/>
            </a:endParaRPr>
          </a:p>
        </p:txBody>
      </p:sp>
      <p:sp>
        <p:nvSpPr>
          <p:cNvPr id="6163" name="文本框 6162"/>
          <p:cNvSpPr txBox="1"/>
          <p:nvPr/>
        </p:nvSpPr>
        <p:spPr>
          <a:xfrm>
            <a:off x="0" y="4758690"/>
            <a:ext cx="4525645" cy="1938020"/>
          </a:xfrm>
          <a:prstGeom prst="rect">
            <a:avLst/>
          </a:prstGeom>
          <a:solidFill>
            <a:srgbClr val="FFFF00"/>
          </a:solidFill>
          <a:ln w="9525">
            <a:noFill/>
          </a:ln>
        </p:spPr>
        <p:txBody>
          <a:bodyPr wrap="square">
            <a:spAutoFit/>
          </a:bodyPr>
          <a:p>
            <a:pPr lvl="0"/>
            <a:r>
              <a:rPr lang="en-US" altLang="zh-CN" sz="2400" b="1" dirty="0">
                <a:latin typeface="Arial" panose="020B0604020202020204" pitchFamily="34" charset="0"/>
                <a:ea typeface="宋体" panose="02010600030101010101" pitchFamily="2" charset="-122"/>
              </a:rPr>
              <a:t>“</a:t>
            </a:r>
            <a:r>
              <a:rPr lang="zh-CN" altLang="en-US" sz="2400" b="1" dirty="0">
                <a:latin typeface="Arial" panose="020B0604020202020204" pitchFamily="34" charset="0"/>
                <a:ea typeface="宋体" panose="02010600030101010101" pitchFamily="2" charset="-122"/>
              </a:rPr>
              <a:t>东欧” ，指位于欧洲东南部和中部地区、苏联西侧的</a:t>
            </a:r>
            <a:r>
              <a:rPr lang="en-US" altLang="zh-CN" sz="2400" b="1" dirty="0">
                <a:latin typeface="Arial" panose="020B0604020202020204" pitchFamily="34" charset="0"/>
                <a:ea typeface="宋体" panose="02010600030101010101" pitchFamily="2" charset="-122"/>
              </a:rPr>
              <a:t>8</a:t>
            </a:r>
            <a:r>
              <a:rPr lang="zh-CN" altLang="en-US" sz="2400" b="1" dirty="0">
                <a:latin typeface="Arial" panose="020B0604020202020204" pitchFamily="34" charset="0"/>
                <a:ea typeface="宋体" panose="02010600030101010101" pitchFamily="2" charset="-122"/>
              </a:rPr>
              <a:t>个国家，这些国家在二战后都按照苏联模式建立社会主义制度，并与苏联结盟，成为社会主义阵营成员 。</a:t>
            </a:r>
            <a:endParaRPr lang="zh-CN" altLang="en-US" sz="2400" b="1" dirty="0">
              <a:latin typeface="Arial" panose="020B0604020202020204" pitchFamily="34" charset="0"/>
              <a:ea typeface="宋体" panose="02010600030101010101" pitchFamily="2" charset="-122"/>
            </a:endParaRPr>
          </a:p>
        </p:txBody>
      </p:sp>
      <p:sp>
        <p:nvSpPr>
          <p:cNvPr id="16400" name="文本框 16399"/>
          <p:cNvSpPr txBox="1"/>
          <p:nvPr/>
        </p:nvSpPr>
        <p:spPr>
          <a:xfrm>
            <a:off x="91440" y="41910"/>
            <a:ext cx="8663305" cy="1014730"/>
          </a:xfrm>
          <a:prstGeom prst="rect">
            <a:avLst/>
          </a:prstGeom>
          <a:solidFill>
            <a:srgbClr val="FFFF00"/>
          </a:solidFill>
          <a:ln w="9525">
            <a:noFill/>
          </a:ln>
        </p:spPr>
        <p:txBody>
          <a:bodyPr wrap="square">
            <a:spAutoFit/>
          </a:bodyPr>
          <a:p>
            <a:pPr lvl="0"/>
            <a:r>
              <a:rPr lang="zh-CN" altLang="en-US" sz="6000" b="1" dirty="0">
                <a:solidFill>
                  <a:srgbClr val="FF0000"/>
                </a:solidFill>
                <a:effectLst>
                  <a:outerShdw blurRad="38100" dist="38100" dir="2700000">
                    <a:srgbClr val="C0C0C0"/>
                  </a:outerShdw>
                </a:effectLst>
                <a:latin typeface="Arial" panose="020B0604020202020204" pitchFamily="34" charset="0"/>
                <a:ea typeface="隶书" panose="02010509060101010101" pitchFamily="49" charset="-122"/>
              </a:rPr>
              <a:t>一、社会主义力量的壮大</a:t>
            </a:r>
            <a:endParaRPr lang="zh-CN" altLang="en-US" sz="6000" b="1" dirty="0">
              <a:solidFill>
                <a:srgbClr val="FF0000"/>
              </a:solidFill>
              <a:effectLst>
                <a:outerShdw blurRad="38100" dist="38100" dir="2700000">
                  <a:srgbClr val="C0C0C0"/>
                </a:outerShdw>
              </a:effectLst>
              <a:latin typeface="Arial" panose="020B0604020202020204" pitchFamily="34" charset="0"/>
              <a:ea typeface="隶书" panose="020105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163"/>
                                        </p:tgtEl>
                                        <p:attrNameLst>
                                          <p:attrName>style.visibility</p:attrName>
                                        </p:attrNameLst>
                                      </p:cBhvr>
                                      <p:to>
                                        <p:strVal val="visible"/>
                                      </p:to>
                                    </p:set>
                                    <p:anim calcmode="lin" valueType="num">
                                      <p:cBhvr additive="base">
                                        <p:cTn id="7" dur="2000" fill="hold"/>
                                        <p:tgtEl>
                                          <p:spTgt spid="6163"/>
                                        </p:tgtEl>
                                        <p:attrNameLst>
                                          <p:attrName>ppt_x</p:attrName>
                                        </p:attrNameLst>
                                      </p:cBhvr>
                                      <p:tavLst>
                                        <p:tav tm="0">
                                          <p:val>
                                            <p:strVal val="0-#ppt_w/2"/>
                                          </p:val>
                                        </p:tav>
                                        <p:tav tm="100000">
                                          <p:val>
                                            <p:strVal val="#ppt_x"/>
                                          </p:val>
                                        </p:tav>
                                      </p:tavLst>
                                    </p:anim>
                                    <p:anim calcmode="lin" valueType="num">
                                      <p:cBhvr additive="base">
                                        <p:cTn id="8" dur="2000" fill="hold"/>
                                        <p:tgtEl>
                                          <p:spTgt spid="616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63" grpId="0" bldLvl="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矩形 1"/>
          <p:cNvSpPr/>
          <p:nvPr/>
        </p:nvSpPr>
        <p:spPr>
          <a:xfrm>
            <a:off x="439420" y="222885"/>
            <a:ext cx="8449310" cy="3415030"/>
          </a:xfrm>
          <a:prstGeom prst="rect">
            <a:avLst/>
          </a:prstGeom>
          <a:noFill/>
          <a:ln>
            <a:noFill/>
          </a:ln>
        </p:spPr>
        <p:txBody>
          <a:bodyPr wrap="square" rtlCol="0" anchor="t">
            <a:spAutoFit/>
          </a:bodyPr>
          <a:p>
            <a:pPr algn="l"/>
            <a:r>
              <a:rPr lang="zh-CN" altLang="en-US" sz="3600" b="1">
                <a:ln/>
                <a:solidFill>
                  <a:schemeClr val="tx1"/>
                </a:solidFill>
                <a:effectLst>
                  <a:outerShdw blurRad="38100" dist="19050" dir="2700000" algn="tl" rotWithShape="0">
                    <a:schemeClr val="dk1">
                      <a:alpha val="40000"/>
                    </a:schemeClr>
                  </a:outerShdw>
                </a:effectLst>
              </a:rPr>
              <a:t>随着冷战局面的形成，</a:t>
            </a:r>
            <a:r>
              <a:rPr lang="zh-CN" altLang="en-US" sz="3600" b="1">
                <a:ln/>
                <a:solidFill>
                  <a:srgbClr val="FF0000"/>
                </a:solidFill>
                <a:effectLst>
                  <a:outerShdw blurRad="38100" dist="19050" dir="2700000" algn="tl" rotWithShape="0">
                    <a:schemeClr val="dk1">
                      <a:alpha val="40000"/>
                    </a:schemeClr>
                  </a:outerShdw>
                </a:effectLst>
              </a:rPr>
              <a:t>苏联要求东欧国家与自己保持高度一致</a:t>
            </a:r>
            <a:r>
              <a:rPr lang="zh-CN" altLang="en-US" sz="3600" b="1">
                <a:ln/>
                <a:solidFill>
                  <a:schemeClr val="tx1"/>
                </a:solidFill>
                <a:effectLst>
                  <a:outerShdw blurRad="38100" dist="19050" dir="2700000" algn="tl" rotWithShape="0">
                    <a:schemeClr val="dk1">
                      <a:alpha val="40000"/>
                    </a:schemeClr>
                  </a:outerShdw>
                </a:effectLst>
              </a:rPr>
              <a:t>，</a:t>
            </a:r>
            <a:r>
              <a:rPr lang="en-US" altLang="zh-CN" sz="3600" b="1">
                <a:ln/>
                <a:solidFill>
                  <a:schemeClr val="tx1"/>
                </a:solidFill>
                <a:effectLst>
                  <a:outerShdw blurRad="38100" dist="19050" dir="2700000" algn="tl" rotWithShape="0">
                    <a:schemeClr val="dk1">
                      <a:alpha val="40000"/>
                    </a:schemeClr>
                  </a:outerShdw>
                </a:effectLst>
              </a:rPr>
              <a:t>1949</a:t>
            </a:r>
            <a:r>
              <a:rPr lang="zh-CN" altLang="en-US" sz="3600" b="1">
                <a:ln/>
                <a:solidFill>
                  <a:schemeClr val="tx1"/>
                </a:solidFill>
                <a:effectLst>
                  <a:outerShdw blurRad="38100" dist="19050" dir="2700000" algn="tl" rotWithShape="0">
                    <a:schemeClr val="dk1">
                      <a:alpha val="40000"/>
                    </a:schemeClr>
                  </a:outerShdw>
                </a:effectLst>
              </a:rPr>
              <a:t>年，成立了经济互助委员会，简称</a:t>
            </a:r>
            <a:r>
              <a:rPr lang="en-US" altLang="zh-CN" sz="3600" b="1">
                <a:ln/>
                <a:solidFill>
                  <a:srgbClr val="FF0000"/>
                </a:solidFill>
                <a:effectLst>
                  <a:outerShdw blurRad="38100" dist="19050" dir="2700000" algn="tl" rotWithShape="0">
                    <a:schemeClr val="dk1">
                      <a:alpha val="40000"/>
                    </a:schemeClr>
                  </a:outerShdw>
                </a:effectLst>
              </a:rPr>
              <a:t>“</a:t>
            </a:r>
            <a:r>
              <a:rPr lang="zh-CN" altLang="en-US" sz="3600" b="1">
                <a:ln/>
                <a:solidFill>
                  <a:srgbClr val="FF0000"/>
                </a:solidFill>
                <a:effectLst>
                  <a:outerShdw blurRad="38100" dist="19050" dir="2700000" algn="tl" rotWithShape="0">
                    <a:schemeClr val="dk1">
                      <a:alpha val="40000"/>
                    </a:schemeClr>
                  </a:outerShdw>
                </a:effectLst>
              </a:rPr>
              <a:t>经互会</a:t>
            </a:r>
            <a:r>
              <a:rPr lang="en-US" altLang="zh-CN" sz="3600" b="1">
                <a:ln/>
                <a:solidFill>
                  <a:srgbClr val="FF0000"/>
                </a:solidFill>
                <a:effectLst>
                  <a:outerShdw blurRad="38100" dist="19050" dir="2700000" algn="tl" rotWithShape="0">
                    <a:schemeClr val="dk1">
                      <a:alpha val="40000"/>
                    </a:schemeClr>
                  </a:outerShdw>
                </a:effectLst>
              </a:rPr>
              <a:t>”</a:t>
            </a:r>
            <a:r>
              <a:rPr lang="zh-CN" altLang="en-US" sz="3600" b="1">
                <a:ln/>
                <a:solidFill>
                  <a:schemeClr val="tx1"/>
                </a:solidFill>
                <a:effectLst>
                  <a:outerShdw blurRad="38100" dist="19050" dir="2700000" algn="tl" rotWithShape="0">
                    <a:schemeClr val="dk1">
                      <a:alpha val="40000"/>
                    </a:schemeClr>
                  </a:outerShdw>
                </a:effectLst>
              </a:rPr>
              <a:t>。通过经互会帮助东欧国家克服了战后经济困难，但也利用经互会将各成员国的经济纳入苏联计划经济的轨道。</a:t>
            </a:r>
            <a:endParaRPr lang="en-US" altLang="zh-CN" sz="3600" b="1">
              <a:ln/>
              <a:solidFill>
                <a:schemeClr val="tx1"/>
              </a:solidFill>
              <a:effectLst>
                <a:outerShdw blurRad="38100" dist="19050" dir="2700000" algn="tl" rotWithShape="0">
                  <a:schemeClr val="dk1">
                    <a:alpha val="40000"/>
                  </a:schemeClr>
                </a:outerShdw>
              </a:effectLst>
            </a:endParaRPr>
          </a:p>
        </p:txBody>
      </p:sp>
      <p:sp>
        <p:nvSpPr>
          <p:cNvPr id="3" name="矩形 2"/>
          <p:cNvSpPr/>
          <p:nvPr/>
        </p:nvSpPr>
        <p:spPr>
          <a:xfrm>
            <a:off x="347345" y="4062095"/>
            <a:ext cx="8449310" cy="1753235"/>
          </a:xfrm>
          <a:prstGeom prst="rect">
            <a:avLst/>
          </a:prstGeom>
          <a:noFill/>
          <a:ln>
            <a:noFill/>
          </a:ln>
        </p:spPr>
        <p:txBody>
          <a:bodyPr wrap="square" rtlCol="0" anchor="t">
            <a:spAutoFit/>
          </a:bodyPr>
          <a:p>
            <a:pPr algn="l"/>
            <a:r>
              <a:rPr lang="zh-CN" altLang="en-US" sz="3600" b="1">
                <a:solidFill>
                  <a:schemeClr val="tx1"/>
                </a:solidFill>
                <a:effectLst>
                  <a:outerShdw blurRad="38100" dist="19050" dir="2700000" algn="tl" rotWithShape="0">
                    <a:schemeClr val="dk1">
                      <a:alpha val="40000"/>
                    </a:schemeClr>
                  </a:outerShdw>
                </a:effectLst>
              </a:rPr>
              <a:t>斯大林还取消了东欧各国共产党的自主权，</a:t>
            </a:r>
            <a:r>
              <a:rPr lang="zh-CN" altLang="en-US" sz="3600" b="1">
                <a:solidFill>
                  <a:srgbClr val="FF0000"/>
                </a:solidFill>
                <a:effectLst>
                  <a:outerShdw blurRad="38100" dist="19050" dir="2700000" algn="tl" rotWithShape="0">
                    <a:schemeClr val="dk1">
                      <a:alpha val="40000"/>
                    </a:schemeClr>
                  </a:outerShdw>
                </a:effectLst>
              </a:rPr>
              <a:t>按照苏联模式</a:t>
            </a:r>
            <a:r>
              <a:rPr lang="zh-CN" altLang="en-US" sz="3600" b="1">
                <a:solidFill>
                  <a:schemeClr val="tx1"/>
                </a:solidFill>
                <a:effectLst>
                  <a:outerShdw blurRad="38100" dist="19050" dir="2700000" algn="tl" rotWithShape="0">
                    <a:schemeClr val="dk1">
                      <a:alpha val="40000"/>
                    </a:schemeClr>
                  </a:outerShdw>
                </a:effectLst>
              </a:rPr>
              <a:t>对这些国家</a:t>
            </a:r>
            <a:r>
              <a:rPr lang="zh-CN" altLang="en-US" sz="3600" b="1">
                <a:solidFill>
                  <a:srgbClr val="FF0000"/>
                </a:solidFill>
                <a:effectLst>
                  <a:outerShdw blurRad="38100" dist="19050" dir="2700000" algn="tl" rotWithShape="0">
                    <a:schemeClr val="dk1">
                      <a:alpha val="40000"/>
                    </a:schemeClr>
                  </a:outerShdw>
                </a:effectLst>
              </a:rPr>
              <a:t>进行</a:t>
            </a:r>
            <a:r>
              <a:rPr lang="zh-CN" altLang="en-US" sz="3600" b="1">
                <a:solidFill>
                  <a:schemeClr val="tx1"/>
                </a:solidFill>
                <a:effectLst>
                  <a:outerShdw blurRad="38100" dist="19050" dir="2700000" algn="tl" rotWithShape="0">
                    <a:schemeClr val="dk1">
                      <a:alpha val="40000"/>
                    </a:schemeClr>
                  </a:outerShdw>
                </a:effectLst>
              </a:rPr>
              <a:t>了全方位的</a:t>
            </a:r>
            <a:r>
              <a:rPr lang="zh-CN" altLang="en-US" sz="3600" b="1">
                <a:solidFill>
                  <a:srgbClr val="FF0000"/>
                </a:solidFill>
                <a:effectLst>
                  <a:outerShdw blurRad="38100" dist="19050" dir="2700000" algn="tl" rotWithShape="0">
                    <a:schemeClr val="dk1">
                      <a:alpha val="40000"/>
                    </a:schemeClr>
                  </a:outerShdw>
                </a:effectLst>
              </a:rPr>
              <a:t>内部改造</a:t>
            </a:r>
            <a:r>
              <a:rPr lang="zh-CN" altLang="en-US" sz="3600" b="1">
                <a:solidFill>
                  <a:schemeClr val="tx1"/>
                </a:solidFill>
                <a:effectLst>
                  <a:outerShdw blurRad="38100" dist="19050" dir="2700000" algn="tl" rotWithShape="0">
                    <a:schemeClr val="dk1">
                      <a:alpha val="40000"/>
                    </a:schemeClr>
                  </a:outerShdw>
                </a:effectLst>
              </a:rPr>
              <a:t>。</a:t>
            </a:r>
            <a:endParaRPr lang="zh-CN" altLang="en-US" sz="3600" b="1">
              <a:solidFill>
                <a:schemeClr val="tx1"/>
              </a:solidFill>
              <a:effectLst>
                <a:outerShdw blurRad="38100" dist="19050" dir="2700000" algn="tl" rotWithShape="0">
                  <a:schemeClr val="dk1">
                    <a:alpha val="40000"/>
                  </a:schemeClr>
                </a:outerShdw>
              </a:effectLs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8131" name="文本框 48130"/>
          <p:cNvSpPr txBox="1"/>
          <p:nvPr/>
        </p:nvSpPr>
        <p:spPr>
          <a:xfrm>
            <a:off x="5867400" y="457200"/>
            <a:ext cx="2381250" cy="5410200"/>
          </a:xfrm>
          <a:prstGeom prst="rect">
            <a:avLst/>
          </a:prstGeom>
          <a:solidFill>
            <a:schemeClr val="bg1"/>
          </a:solidFill>
          <a:ln w="9525">
            <a:noFill/>
          </a:ln>
        </p:spPr>
        <p:txBody>
          <a:bodyPr vert="eaVert">
            <a:spAutoFit/>
          </a:bodyPr>
          <a:p>
            <a:pPr lvl="0"/>
            <a:r>
              <a:rPr lang="en-US" altLang="zh-CN" sz="2400" b="1" dirty="0">
                <a:latin typeface="Arial" panose="020B0604020202020204" pitchFamily="34" charset="0"/>
                <a:ea typeface="黑体" panose="02010609060101010101" pitchFamily="1" charset="-122"/>
              </a:rPr>
              <a:t>      </a:t>
            </a:r>
            <a:r>
              <a:rPr lang="zh-CN" altLang="en-US" sz="3600" b="1" dirty="0">
                <a:latin typeface="Arial" panose="020B0604020202020204" pitchFamily="34" charset="0"/>
                <a:ea typeface="黑体" panose="02010609060101010101" pitchFamily="1" charset="-122"/>
              </a:rPr>
              <a:t>东欧各社会主义国家，以苏联的“</a:t>
            </a:r>
            <a:r>
              <a:rPr lang="zh-CN" altLang="en-US" sz="3600" b="1" dirty="0">
                <a:solidFill>
                  <a:srgbClr val="FF0000"/>
                </a:solidFill>
                <a:latin typeface="Arial" panose="020B0604020202020204" pitchFamily="34" charset="0"/>
                <a:ea typeface="黑体" panose="02010609060101010101" pitchFamily="1" charset="-122"/>
              </a:rPr>
              <a:t>斯大林模式</a:t>
            </a:r>
            <a:r>
              <a:rPr lang="zh-CN" altLang="en-US" sz="3600" b="1" dirty="0">
                <a:latin typeface="Arial" panose="020B0604020202020204" pitchFamily="34" charset="0"/>
                <a:ea typeface="黑体" panose="02010609060101010101" pitchFamily="1" charset="-122"/>
              </a:rPr>
              <a:t>”为榜样，展开对国民经济的社会主义改造。</a:t>
            </a:r>
            <a:endParaRPr lang="zh-CN" altLang="en-US" sz="3600" b="1" dirty="0">
              <a:latin typeface="Arial" panose="020B0604020202020204" pitchFamily="34" charset="0"/>
              <a:ea typeface="黑体" panose="02010609060101010101" pitchFamily="1" charset="-122"/>
            </a:endParaRPr>
          </a:p>
        </p:txBody>
      </p:sp>
      <p:pic>
        <p:nvPicPr>
          <p:cNvPr id="48134" name="图片 48133" descr="20062192313401057"/>
          <p:cNvPicPr>
            <a:picLocks noChangeAspect="1"/>
          </p:cNvPicPr>
          <p:nvPr/>
        </p:nvPicPr>
        <p:blipFill>
          <a:blip r:embed="rId1"/>
          <a:stretch>
            <a:fillRect/>
          </a:stretch>
        </p:blipFill>
        <p:spPr>
          <a:xfrm>
            <a:off x="914400" y="381000"/>
            <a:ext cx="4495800" cy="5791200"/>
          </a:xfrm>
          <a:prstGeom prst="rect">
            <a:avLst/>
          </a:prstGeom>
          <a:noFill/>
          <a:ln w="9525">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 name="内容占位符 2"/>
          <p:cNvPicPr>
            <a:picLocks noChangeAspect="1"/>
          </p:cNvPicPr>
          <p:nvPr>
            <p:ph/>
          </p:nvPr>
        </p:nvPicPr>
        <p:blipFill>
          <a:blip r:embed="rId1"/>
          <a:stretch>
            <a:fillRect/>
          </a:stretch>
        </p:blipFill>
        <p:spPr>
          <a:xfrm>
            <a:off x="187960" y="3388360"/>
            <a:ext cx="3543300" cy="3314700"/>
          </a:xfrm>
          <a:prstGeom prst="rect">
            <a:avLst/>
          </a:prstGeom>
        </p:spPr>
      </p:pic>
      <p:pic>
        <p:nvPicPr>
          <p:cNvPr id="4" name="图片 3"/>
          <p:cNvPicPr>
            <a:picLocks noChangeAspect="1"/>
          </p:cNvPicPr>
          <p:nvPr/>
        </p:nvPicPr>
        <p:blipFill>
          <a:blip r:embed="rId2"/>
          <a:stretch>
            <a:fillRect/>
          </a:stretch>
        </p:blipFill>
        <p:spPr>
          <a:xfrm>
            <a:off x="4124325" y="3299460"/>
            <a:ext cx="4737100" cy="3403600"/>
          </a:xfrm>
          <a:prstGeom prst="rect">
            <a:avLst/>
          </a:prstGeom>
        </p:spPr>
      </p:pic>
      <p:sp>
        <p:nvSpPr>
          <p:cNvPr id="5" name="矩形 4"/>
          <p:cNvSpPr/>
          <p:nvPr/>
        </p:nvSpPr>
        <p:spPr>
          <a:xfrm>
            <a:off x="528955" y="328295"/>
            <a:ext cx="8331835" cy="2553335"/>
          </a:xfrm>
          <a:prstGeom prst="rect">
            <a:avLst/>
          </a:prstGeom>
          <a:noFill/>
          <a:ln>
            <a:noFill/>
          </a:ln>
        </p:spPr>
        <p:txBody>
          <a:bodyPr wrap="square" rtlCol="0" anchor="t">
            <a:spAutoFit/>
          </a:bodyPr>
          <a:p>
            <a:pPr algn="l"/>
            <a:r>
              <a:rPr lang="en-US" altLang="zh-CN" sz="4000" b="1">
                <a:ln/>
                <a:solidFill>
                  <a:srgbClr val="FF0000"/>
                </a:solidFill>
                <a:effectLst>
                  <a:outerShdw blurRad="38100" dist="19050" dir="2700000" algn="tl" rotWithShape="0">
                    <a:schemeClr val="dk1">
                      <a:alpha val="40000"/>
                    </a:schemeClr>
                  </a:outerShdw>
                </a:effectLst>
              </a:rPr>
              <a:t>1949</a:t>
            </a:r>
            <a:r>
              <a:rPr lang="zh-CN" altLang="en-US" sz="4000" b="1">
                <a:ln/>
                <a:solidFill>
                  <a:srgbClr val="FF0000"/>
                </a:solidFill>
                <a:effectLst>
                  <a:outerShdw blurRad="38100" dist="19050" dir="2700000" algn="tl" rotWithShape="0">
                    <a:schemeClr val="dk1">
                      <a:alpha val="40000"/>
                    </a:schemeClr>
                  </a:outerShdw>
                </a:effectLst>
              </a:rPr>
              <a:t>年</a:t>
            </a:r>
            <a:r>
              <a:rPr lang="zh-CN" altLang="en-US" sz="4000" b="1">
                <a:ln/>
                <a:solidFill>
                  <a:schemeClr val="tx1"/>
                </a:solidFill>
                <a:effectLst>
                  <a:outerShdw blurRad="38100" dist="19050" dir="2700000" algn="tl" rotWithShape="0">
                    <a:schemeClr val="dk1">
                      <a:alpha val="40000"/>
                    </a:schemeClr>
                  </a:outerShdw>
                </a:effectLst>
              </a:rPr>
              <a:t>，新中国成立不久，苏联就与中国</a:t>
            </a:r>
            <a:r>
              <a:rPr lang="zh-CN" altLang="en-US" sz="4000" b="1">
                <a:ln/>
                <a:solidFill>
                  <a:srgbClr val="FF0000"/>
                </a:solidFill>
                <a:effectLst>
                  <a:outerShdw blurRad="38100" dist="19050" dir="2700000" algn="tl" rotWithShape="0">
                    <a:schemeClr val="dk1">
                      <a:alpha val="40000"/>
                    </a:schemeClr>
                  </a:outerShdw>
                </a:effectLst>
              </a:rPr>
              <a:t>建立了外交关系</a:t>
            </a:r>
            <a:r>
              <a:rPr lang="zh-CN" altLang="en-US" sz="4000" b="1">
                <a:ln/>
                <a:solidFill>
                  <a:schemeClr val="tx1"/>
                </a:solidFill>
                <a:effectLst>
                  <a:outerShdw blurRad="38100" dist="19050" dir="2700000" algn="tl" rotWithShape="0">
                    <a:schemeClr val="dk1">
                      <a:alpha val="40000"/>
                    </a:schemeClr>
                  </a:outerShdw>
                </a:effectLst>
              </a:rPr>
              <a:t>。</a:t>
            </a:r>
            <a:r>
              <a:rPr lang="en-US" altLang="zh-CN" sz="4000" b="1">
                <a:ln/>
                <a:solidFill>
                  <a:srgbClr val="FF0000"/>
                </a:solidFill>
                <a:effectLst>
                  <a:outerShdw blurRad="38100" dist="19050" dir="2700000" algn="tl" rotWithShape="0">
                    <a:schemeClr val="dk1">
                      <a:alpha val="40000"/>
                    </a:schemeClr>
                  </a:outerShdw>
                </a:effectLst>
              </a:rPr>
              <a:t>1950</a:t>
            </a:r>
            <a:r>
              <a:rPr lang="zh-CN" altLang="en-US" sz="4000" b="1">
                <a:ln/>
                <a:solidFill>
                  <a:srgbClr val="FF0000"/>
                </a:solidFill>
                <a:effectLst>
                  <a:outerShdw blurRad="38100" dist="19050" dir="2700000" algn="tl" rotWithShape="0">
                    <a:schemeClr val="dk1">
                      <a:alpha val="40000"/>
                    </a:schemeClr>
                  </a:outerShdw>
                </a:effectLst>
              </a:rPr>
              <a:t>年</a:t>
            </a:r>
            <a:r>
              <a:rPr lang="zh-CN" altLang="en-US" sz="4000" b="1">
                <a:ln/>
                <a:solidFill>
                  <a:schemeClr val="tx1"/>
                </a:solidFill>
                <a:effectLst>
                  <a:outerShdw blurRad="38100" dist="19050" dir="2700000" algn="tl" rotWithShape="0">
                    <a:schemeClr val="dk1">
                      <a:alpha val="40000"/>
                    </a:schemeClr>
                  </a:outerShdw>
                </a:effectLst>
              </a:rPr>
              <a:t>，</a:t>
            </a:r>
            <a:r>
              <a:rPr lang="zh-CN" altLang="en-US" sz="4000" b="1">
                <a:ln/>
                <a:solidFill>
                  <a:srgbClr val="FF0000"/>
                </a:solidFill>
                <a:effectLst>
                  <a:outerShdw blurRad="38100" dist="19050" dir="2700000" algn="tl" rotWithShape="0">
                    <a:schemeClr val="dk1">
                      <a:alpha val="40000"/>
                    </a:schemeClr>
                  </a:outerShdw>
                </a:effectLst>
              </a:rPr>
              <a:t>中苏</a:t>
            </a:r>
            <a:r>
              <a:rPr lang="zh-CN" altLang="en-US" sz="4000" b="1">
                <a:ln/>
                <a:solidFill>
                  <a:schemeClr val="tx1"/>
                </a:solidFill>
                <a:effectLst>
                  <a:outerShdw blurRad="38100" dist="19050" dir="2700000" algn="tl" rotWithShape="0">
                    <a:schemeClr val="dk1">
                      <a:alpha val="40000"/>
                    </a:schemeClr>
                  </a:outerShdw>
                </a:effectLst>
              </a:rPr>
              <a:t>缔结了</a:t>
            </a:r>
            <a:r>
              <a:rPr lang="zh-CN" altLang="en-US" sz="4000" b="1">
                <a:ln/>
                <a:solidFill>
                  <a:srgbClr val="FF0000"/>
                </a:solidFill>
                <a:effectLst>
                  <a:outerShdw blurRad="38100" dist="19050" dir="2700000" algn="tl" rotWithShape="0">
                    <a:schemeClr val="dk1">
                      <a:alpha val="40000"/>
                    </a:schemeClr>
                  </a:outerShdw>
                </a:effectLst>
              </a:rPr>
              <a:t>友好同盟互助条约</a:t>
            </a:r>
            <a:r>
              <a:rPr lang="zh-CN" altLang="en-US" sz="4000" b="1">
                <a:ln/>
                <a:solidFill>
                  <a:schemeClr val="tx1"/>
                </a:solidFill>
                <a:effectLst>
                  <a:outerShdw blurRad="38100" dist="19050" dir="2700000" algn="tl" rotWithShape="0">
                    <a:schemeClr val="dk1">
                      <a:alpha val="40000"/>
                    </a:schemeClr>
                  </a:outerShdw>
                </a:effectLst>
              </a:rPr>
              <a:t>，加强了社会主义阵营的力量。</a:t>
            </a:r>
            <a:endParaRPr lang="zh-CN" altLang="en-US" sz="4000" b="1">
              <a:ln/>
              <a:solidFill>
                <a:schemeClr val="tx1"/>
              </a:solidFill>
              <a:effectLst>
                <a:outerShdw blurRad="38100" dist="19050" dir="2700000" algn="tl" rotWithShape="0">
                  <a:schemeClr val="dk1">
                    <a:alpha val="40000"/>
                  </a:schemeClr>
                </a:outerShdw>
              </a:effectLs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8" name="文本框 9217"/>
          <p:cNvSpPr txBox="1"/>
          <p:nvPr/>
        </p:nvSpPr>
        <p:spPr>
          <a:xfrm>
            <a:off x="1597025" y="4219575"/>
            <a:ext cx="1771650" cy="473075"/>
          </a:xfrm>
          <a:prstGeom prst="rect">
            <a:avLst/>
          </a:prstGeom>
          <a:noFill/>
          <a:ln w="9525">
            <a:noFill/>
          </a:ln>
        </p:spPr>
        <p:txBody>
          <a:bodyPr wrap="none" anchor="t">
            <a:spAutoFit/>
          </a:bodyPr>
          <a:p>
            <a:pPr lvl="0"/>
            <a:r>
              <a:rPr lang="zh-CN" altLang="en-US" sz="2500" b="1">
                <a:solidFill>
                  <a:srgbClr val="FF3300"/>
                </a:solidFill>
                <a:latin typeface="Arial" panose="020B0604020202020204" pitchFamily="34" charset="0"/>
                <a:ea typeface="华文行楷" panose="02010800040101010101" pitchFamily="2" charset="-122"/>
              </a:rPr>
              <a:t>斯大林逝世</a:t>
            </a:r>
            <a:endParaRPr lang="zh-CN" altLang="en-US" sz="2500" b="1">
              <a:solidFill>
                <a:srgbClr val="FF3300"/>
              </a:solidFill>
              <a:latin typeface="Arial" panose="020B0604020202020204" pitchFamily="34" charset="0"/>
              <a:ea typeface="华文行楷" panose="02010800040101010101" pitchFamily="2" charset="-122"/>
            </a:endParaRPr>
          </a:p>
        </p:txBody>
      </p:sp>
      <p:pic>
        <p:nvPicPr>
          <p:cNvPr id="9219" name="图片 9218" descr="in state"/>
          <p:cNvPicPr>
            <a:picLocks noChangeAspect="1"/>
          </p:cNvPicPr>
          <p:nvPr/>
        </p:nvPicPr>
        <p:blipFill>
          <a:blip r:embed="rId1"/>
          <a:stretch>
            <a:fillRect/>
          </a:stretch>
        </p:blipFill>
        <p:spPr>
          <a:xfrm>
            <a:off x="358775" y="1262063"/>
            <a:ext cx="4248150" cy="2957512"/>
          </a:xfrm>
          <a:prstGeom prst="rect">
            <a:avLst/>
          </a:prstGeom>
          <a:noFill/>
          <a:ln w="9525">
            <a:noFill/>
          </a:ln>
        </p:spPr>
      </p:pic>
      <p:pic>
        <p:nvPicPr>
          <p:cNvPr id="9221" name="图片 9220" descr="前苏联领导人赫鲁晓夫"/>
          <p:cNvPicPr>
            <a:picLocks noChangeAspect="1"/>
          </p:cNvPicPr>
          <p:nvPr/>
        </p:nvPicPr>
        <p:blipFill>
          <a:blip r:embed="rId2"/>
          <a:stretch>
            <a:fillRect/>
          </a:stretch>
        </p:blipFill>
        <p:spPr>
          <a:xfrm>
            <a:off x="5159375" y="1003300"/>
            <a:ext cx="3733800" cy="3889375"/>
          </a:xfrm>
          <a:prstGeom prst="rect">
            <a:avLst/>
          </a:prstGeom>
          <a:noFill/>
          <a:ln w="9525">
            <a:noFill/>
          </a:ln>
        </p:spPr>
      </p:pic>
      <p:sp>
        <p:nvSpPr>
          <p:cNvPr id="9222" name="文本框 9221"/>
          <p:cNvSpPr txBox="1"/>
          <p:nvPr/>
        </p:nvSpPr>
        <p:spPr>
          <a:xfrm>
            <a:off x="5334000" y="4892675"/>
            <a:ext cx="3692525" cy="473075"/>
          </a:xfrm>
          <a:prstGeom prst="rect">
            <a:avLst/>
          </a:prstGeom>
          <a:noFill/>
          <a:ln w="9525">
            <a:noFill/>
          </a:ln>
        </p:spPr>
        <p:txBody>
          <a:bodyPr wrap="none" anchor="t">
            <a:spAutoFit/>
          </a:bodyPr>
          <a:p>
            <a:pPr lvl="0"/>
            <a:r>
              <a:rPr lang="zh-CN" altLang="en-US" sz="2500" b="1">
                <a:solidFill>
                  <a:srgbClr val="FF3300"/>
                </a:solidFill>
                <a:latin typeface="华文新魏" panose="02010800040101010101" pitchFamily="2" charset="-122"/>
                <a:ea typeface="华文新魏" panose="02010800040101010101" pitchFamily="2" charset="-122"/>
              </a:rPr>
              <a:t>赫鲁晓夫（</a:t>
            </a:r>
            <a:r>
              <a:rPr lang="en-US" altLang="zh-CN" sz="2500" b="1">
                <a:solidFill>
                  <a:srgbClr val="FF3300"/>
                </a:solidFill>
                <a:latin typeface="华文新魏" panose="02010800040101010101" pitchFamily="2" charset="-122"/>
                <a:ea typeface="华文新魏" panose="02010800040101010101" pitchFamily="2" charset="-122"/>
              </a:rPr>
              <a:t>1894—1971</a:t>
            </a:r>
            <a:r>
              <a:rPr lang="zh-CN" altLang="en-US" sz="2500" b="1">
                <a:solidFill>
                  <a:srgbClr val="FF3300"/>
                </a:solidFill>
                <a:latin typeface="华文新魏" panose="02010800040101010101" pitchFamily="2" charset="-122"/>
                <a:ea typeface="华文新魏" panose="02010800040101010101" pitchFamily="2" charset="-122"/>
              </a:rPr>
              <a:t>）</a:t>
            </a:r>
            <a:endParaRPr lang="zh-CN" altLang="en-US" sz="2500" b="1">
              <a:solidFill>
                <a:srgbClr val="FF3300"/>
              </a:solidFill>
              <a:latin typeface="华文新魏" panose="02010800040101010101" pitchFamily="2" charset="-122"/>
              <a:ea typeface="华文新魏" panose="02010800040101010101" pitchFamily="2" charset="-122"/>
            </a:endParaRPr>
          </a:p>
        </p:txBody>
      </p:sp>
      <p:sp>
        <p:nvSpPr>
          <p:cNvPr id="9223" name="文本框 9222"/>
          <p:cNvSpPr txBox="1"/>
          <p:nvPr/>
        </p:nvSpPr>
        <p:spPr>
          <a:xfrm>
            <a:off x="146050" y="4692650"/>
            <a:ext cx="4862513" cy="2286000"/>
          </a:xfrm>
          <a:prstGeom prst="rect">
            <a:avLst/>
          </a:prstGeom>
          <a:noFill/>
          <a:ln w="9525">
            <a:noFill/>
          </a:ln>
        </p:spPr>
        <p:txBody>
          <a:bodyPr wrap="square">
            <a:spAutoFit/>
          </a:bodyPr>
          <a:p>
            <a:pPr lvl="0" algn="ctr">
              <a:spcBef>
                <a:spcPct val="50000"/>
              </a:spcBef>
            </a:pPr>
            <a:r>
              <a:rPr lang="zh-CN" altLang="en-US" sz="3600" b="1">
                <a:latin typeface="黑体" panose="02010609060101010101" pitchFamily="1" charset="-122"/>
                <a:ea typeface="宋体" panose="02010600030101010101" pitchFamily="2" charset="-122"/>
              </a:rPr>
              <a:t>留下了世界一流的军事强国和政治大国的辉煌，也留下了制约苏联进一步发展的政治经济桎梏。</a:t>
            </a:r>
            <a:endParaRPr lang="zh-CN" altLang="en-US" sz="3600" b="1">
              <a:latin typeface="黑体" panose="02010609060101010101" pitchFamily="1" charset="-122"/>
              <a:ea typeface="宋体" panose="02010600030101010101" pitchFamily="2" charset="-122"/>
            </a:endParaRPr>
          </a:p>
        </p:txBody>
      </p:sp>
      <p:sp>
        <p:nvSpPr>
          <p:cNvPr id="16400" name="文本框 16399"/>
          <p:cNvSpPr txBox="1"/>
          <p:nvPr/>
        </p:nvSpPr>
        <p:spPr>
          <a:xfrm>
            <a:off x="146050" y="28575"/>
            <a:ext cx="8663305" cy="1014730"/>
          </a:xfrm>
          <a:prstGeom prst="rect">
            <a:avLst/>
          </a:prstGeom>
          <a:solidFill>
            <a:srgbClr val="FFFF00"/>
          </a:solidFill>
          <a:ln w="9525">
            <a:noFill/>
          </a:ln>
        </p:spPr>
        <p:txBody>
          <a:bodyPr wrap="square">
            <a:spAutoFit/>
          </a:bodyPr>
          <a:p>
            <a:pPr lvl="0"/>
            <a:r>
              <a:rPr lang="zh-CN" altLang="en-US" sz="6000" b="1" dirty="0">
                <a:solidFill>
                  <a:srgbClr val="FF0000"/>
                </a:solidFill>
                <a:effectLst>
                  <a:outerShdw blurRad="38100" dist="38100" dir="2700000">
                    <a:srgbClr val="C0C0C0"/>
                  </a:outerShdw>
                </a:effectLst>
                <a:latin typeface="Arial" panose="020B0604020202020204" pitchFamily="34" charset="0"/>
                <a:ea typeface="隶书" panose="02010509060101010101" pitchFamily="49" charset="-122"/>
              </a:rPr>
              <a:t>二、苏联的发展与改革</a:t>
            </a:r>
            <a:endParaRPr lang="zh-CN" altLang="en-US" sz="6000" b="1" dirty="0">
              <a:solidFill>
                <a:srgbClr val="FF0000"/>
              </a:solidFill>
              <a:effectLst>
                <a:outerShdw blurRad="38100" dist="38100" dir="2700000">
                  <a:srgbClr val="C0C0C0"/>
                </a:outerShdw>
              </a:effectLst>
              <a:latin typeface="Arial" panose="020B0604020202020204" pitchFamily="34" charset="0"/>
              <a:ea typeface="隶书" panose="020105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22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22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2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2" grpId="0"/>
      <p:bldP spid="922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文本占位符 12289"/>
          <p:cNvSpPr>
            <a:spLocks noGrp="1"/>
          </p:cNvSpPr>
          <p:nvPr>
            <p:ph type="body" idx="1"/>
          </p:nvPr>
        </p:nvSpPr>
        <p:spPr/>
        <p:txBody>
          <a:bodyPr/>
          <a:p/>
        </p:txBody>
      </p:sp>
      <p:sp>
        <p:nvSpPr>
          <p:cNvPr id="12291" name="矩形 12290"/>
          <p:cNvSpPr>
            <a:spLocks noGrp="1"/>
          </p:cNvSpPr>
          <p:nvPr/>
        </p:nvSpPr>
        <p:spPr>
          <a:xfrm>
            <a:off x="693738" y="365125"/>
            <a:ext cx="8008937" cy="601663"/>
          </a:xfrm>
          <a:prstGeom prst="rect">
            <a:avLst/>
          </a:prstGeom>
          <a:noFill/>
          <a:ln w="9525">
            <a:noFill/>
          </a:ln>
        </p:spPr>
        <p:txBody>
          <a:bodyPr vert="horz" wrap="square" anchor="b"/>
          <a:lstStyle>
            <a:lvl1pPr marL="0" lvl="0" indent="0" algn="l" defTabSz="914400" eaLnBrk="1" fontAlgn="base" latinLnBrk="0" hangingPunct="1">
              <a:lnSpc>
                <a:spcPct val="90000"/>
              </a:lnSpc>
              <a:spcBef>
                <a:spcPct val="0"/>
              </a:spcBef>
              <a:spcAft>
                <a:spcPct val="0"/>
              </a:spcAft>
              <a:buClr>
                <a:srgbClr val="000000"/>
              </a:buClr>
              <a:buNone/>
              <a:defRPr sz="3200" b="1" i="0" u="none" kern="1200" baseline="0">
                <a:solidFill>
                  <a:schemeClr val="accent1"/>
                </a:solidFill>
                <a:latin typeface="微软雅黑" panose="020B0503020204020204" charset="-122"/>
                <a:ea typeface="微软雅黑" panose="020B0503020204020204" charset="-122"/>
              </a:defRPr>
            </a:lvl1pPr>
          </a:lstStyle>
          <a:p>
            <a:pPr lvl="0"/>
            <a:r>
              <a:rPr lang="zh-CN" altLang="en-US" sz="4000" dirty="0">
                <a:ea typeface="黑体" panose="02010609060101010101" pitchFamily="1" charset="-122"/>
              </a:rPr>
              <a:t>（一）赫鲁晓夫改革</a:t>
            </a:r>
            <a:endParaRPr lang="zh-CN" altLang="en-US" sz="4000" dirty="0">
              <a:ea typeface="黑体" panose="02010609060101010101" pitchFamily="1" charset="-122"/>
            </a:endParaRPr>
          </a:p>
        </p:txBody>
      </p:sp>
      <p:sp>
        <p:nvSpPr>
          <p:cNvPr id="12292" name="文本框 12291"/>
          <p:cNvSpPr txBox="1"/>
          <p:nvPr/>
        </p:nvSpPr>
        <p:spPr>
          <a:xfrm>
            <a:off x="567055" y="1257300"/>
            <a:ext cx="8489315" cy="1310640"/>
          </a:xfrm>
          <a:prstGeom prst="rect">
            <a:avLst/>
          </a:prstGeom>
          <a:solidFill>
            <a:schemeClr val="bg1">
              <a:alpha val="100000"/>
            </a:schemeClr>
          </a:solidFill>
          <a:ln w="9525">
            <a:noFill/>
          </a:ln>
        </p:spPr>
        <p:txBody>
          <a:bodyPr vert="horz" wrap="square" anchor="t">
            <a:spAutoFit/>
          </a:bodyPr>
          <a:p>
            <a:pPr lvl="0" algn="l" eaLnBrk="1" latinLnBrk="0" hangingPunct="1"/>
            <a:r>
              <a:rPr lang="zh-CN" altLang="en-US" sz="4000" b="1" dirty="0">
                <a:solidFill>
                  <a:srgbClr val="0000CC"/>
                </a:solidFill>
                <a:latin typeface="黑体" panose="02010609060101010101" pitchFamily="1" charset="-122"/>
                <a:ea typeface="黑体" panose="02010609060101010101" pitchFamily="1" charset="-122"/>
              </a:rPr>
              <a:t>1.背景：</a:t>
            </a:r>
            <a:r>
              <a:rPr lang="zh-CN" altLang="en-US" sz="4000" b="1" dirty="0">
                <a:solidFill>
                  <a:srgbClr val="FF3300"/>
                </a:solidFill>
                <a:latin typeface="黑体" panose="02010609060101010101" pitchFamily="1" charset="-122"/>
                <a:ea typeface="黑体" panose="02010609060101010101" pitchFamily="1" charset="-122"/>
              </a:rPr>
              <a:t>斯大林模式阻碍苏联经济的发展</a:t>
            </a:r>
            <a:endParaRPr lang="zh-CN" altLang="en-US" sz="4000" b="1" dirty="0">
              <a:solidFill>
                <a:srgbClr val="FF3300"/>
              </a:solidFill>
              <a:latin typeface="黑体" panose="02010609060101010101" pitchFamily="1" charset="-122"/>
              <a:ea typeface="黑体" panose="02010609060101010101" pitchFamily="1" charset="-122"/>
            </a:endParaRPr>
          </a:p>
        </p:txBody>
      </p:sp>
      <p:sp>
        <p:nvSpPr>
          <p:cNvPr id="12293" name="文本框 12292"/>
          <p:cNvSpPr txBox="1"/>
          <p:nvPr/>
        </p:nvSpPr>
        <p:spPr>
          <a:xfrm>
            <a:off x="566738" y="2786063"/>
            <a:ext cx="6045200" cy="639762"/>
          </a:xfrm>
          <a:prstGeom prst="rect">
            <a:avLst/>
          </a:prstGeom>
          <a:noFill/>
          <a:ln w="9525">
            <a:noFill/>
          </a:ln>
        </p:spPr>
        <p:txBody>
          <a:bodyPr vert="horz" wrap="square" anchor="t">
            <a:spAutoFit/>
          </a:bodyPr>
          <a:p>
            <a:pPr lvl="0">
              <a:spcBef>
                <a:spcPct val="50000"/>
              </a:spcBef>
            </a:pPr>
            <a:r>
              <a:rPr lang="zh-CN" altLang="en-US" sz="3600" b="1" dirty="0">
                <a:solidFill>
                  <a:srgbClr val="0000CC"/>
                </a:solidFill>
                <a:effectLst>
                  <a:outerShdw blurRad="38100" dist="38100" dir="2700000">
                    <a:srgbClr val="C0C0C0"/>
                  </a:outerShdw>
                </a:effectLst>
                <a:latin typeface="黑体" panose="02010609060101010101" pitchFamily="1" charset="-122"/>
                <a:ea typeface="黑体" panose="02010609060101010101" pitchFamily="1" charset="-122"/>
              </a:rPr>
              <a:t>2.内容：</a:t>
            </a:r>
            <a:endParaRPr lang="zh-CN" altLang="en-US" sz="3600" b="1" dirty="0">
              <a:solidFill>
                <a:srgbClr val="0000CC"/>
              </a:solidFill>
              <a:effectLst>
                <a:outerShdw blurRad="38100" dist="38100" dir="2700000">
                  <a:srgbClr val="C0C0C0"/>
                </a:outerShdw>
              </a:effectLst>
              <a:latin typeface="黑体" panose="02010609060101010101" pitchFamily="1" charset="-122"/>
              <a:ea typeface="黑体" panose="02010609060101010101" pitchFamily="1" charset="-122"/>
            </a:endParaRPr>
          </a:p>
        </p:txBody>
      </p:sp>
      <p:sp>
        <p:nvSpPr>
          <p:cNvPr id="12294" name="文本框 12293"/>
          <p:cNvSpPr txBox="1"/>
          <p:nvPr/>
        </p:nvSpPr>
        <p:spPr>
          <a:xfrm>
            <a:off x="550863" y="3063875"/>
            <a:ext cx="8151812" cy="3381375"/>
          </a:xfrm>
          <a:prstGeom prst="rect">
            <a:avLst/>
          </a:prstGeom>
          <a:noFill/>
          <a:ln w="9525">
            <a:noFill/>
          </a:ln>
        </p:spPr>
        <p:txBody>
          <a:bodyPr vert="horz" wrap="square" anchor="t">
            <a:spAutoFit/>
          </a:bodyPr>
          <a:p>
            <a:pPr lvl="0">
              <a:lnSpc>
                <a:spcPct val="180000"/>
              </a:lnSpc>
            </a:pPr>
            <a:r>
              <a:rPr lang="zh-CN" altLang="en-US" sz="4000" b="1" dirty="0">
                <a:solidFill>
                  <a:srgbClr val="FF3300"/>
                </a:solidFill>
                <a:latin typeface="Arial" panose="020B0604020202020204" pitchFamily="34" charset="0"/>
                <a:ea typeface="楷体_GB2312" pitchFamily="1" charset="-122"/>
              </a:rPr>
              <a:t>政治上：</a:t>
            </a:r>
            <a:endParaRPr lang="zh-CN" altLang="en-US" sz="4000" b="1" dirty="0">
              <a:solidFill>
                <a:srgbClr val="FF3300"/>
              </a:solidFill>
              <a:latin typeface="Arial" panose="020B0604020202020204" pitchFamily="34" charset="0"/>
              <a:ea typeface="楷体_GB2312" pitchFamily="1" charset="-122"/>
            </a:endParaRPr>
          </a:p>
          <a:p>
            <a:pPr lvl="0">
              <a:lnSpc>
                <a:spcPct val="180000"/>
              </a:lnSpc>
            </a:pPr>
            <a:r>
              <a:rPr lang="zh-CN" altLang="en-US" sz="4000" b="1" dirty="0">
                <a:solidFill>
                  <a:srgbClr val="FF3300"/>
                </a:solidFill>
                <a:latin typeface="Arial" panose="020B0604020202020204" pitchFamily="34" charset="0"/>
                <a:ea typeface="楷体_GB2312" pitchFamily="1" charset="-122"/>
              </a:rPr>
              <a:t>经济上：</a:t>
            </a:r>
            <a:endParaRPr lang="zh-CN" altLang="en-US" sz="4000" b="1" dirty="0">
              <a:solidFill>
                <a:srgbClr val="FF3300"/>
              </a:solidFill>
              <a:latin typeface="Arial" panose="020B0604020202020204" pitchFamily="34" charset="0"/>
              <a:ea typeface="楷体_GB2312" pitchFamily="1" charset="-122"/>
            </a:endParaRPr>
          </a:p>
          <a:p>
            <a:pPr lvl="0">
              <a:lnSpc>
                <a:spcPct val="180000"/>
              </a:lnSpc>
            </a:pPr>
            <a:r>
              <a:rPr lang="zh-CN" altLang="en-US" sz="4000" b="1" dirty="0">
                <a:solidFill>
                  <a:srgbClr val="FF3300"/>
                </a:solidFill>
                <a:latin typeface="Arial" panose="020B0604020202020204" pitchFamily="34" charset="0"/>
                <a:ea typeface="楷体_GB2312" pitchFamily="1" charset="-122"/>
              </a:rPr>
              <a:t>           </a:t>
            </a:r>
            <a:endParaRPr lang="zh-CN" altLang="en-US" sz="4000" b="1" dirty="0">
              <a:solidFill>
                <a:srgbClr val="FF3300"/>
              </a:solidFill>
              <a:latin typeface="Arial" panose="020B0604020202020204" pitchFamily="34" charset="0"/>
              <a:ea typeface="楷体_GB2312" pitchFamily="1" charset="-122"/>
            </a:endParaRPr>
          </a:p>
        </p:txBody>
      </p:sp>
      <p:sp>
        <p:nvSpPr>
          <p:cNvPr id="12295" name="文本框 12294"/>
          <p:cNvSpPr txBox="1"/>
          <p:nvPr/>
        </p:nvSpPr>
        <p:spPr>
          <a:xfrm>
            <a:off x="2405698" y="3425825"/>
            <a:ext cx="6732587" cy="1076325"/>
          </a:xfrm>
          <a:prstGeom prst="rect">
            <a:avLst/>
          </a:prstGeom>
          <a:noFill/>
          <a:ln w="9525">
            <a:noFill/>
          </a:ln>
        </p:spPr>
        <p:txBody>
          <a:bodyPr>
            <a:spAutoFit/>
          </a:bodyPr>
          <a:p>
            <a:pPr lvl="0" algn="l" eaLnBrk="1" latinLnBrk="0" hangingPunct="1"/>
            <a:r>
              <a:rPr lang="zh-CN" altLang="en-US" sz="3200" b="1">
                <a:solidFill>
                  <a:srgbClr val="0000CC"/>
                </a:solidFill>
                <a:latin typeface="Arial" panose="020B0604020202020204" pitchFamily="34" charset="0"/>
                <a:ea typeface="黑体" panose="02010609060101010101" pitchFamily="1" charset="-122"/>
              </a:rPr>
              <a:t>批判斯大林个人崇拜和斯大林的某些观点，平反冤假错案等。</a:t>
            </a:r>
            <a:endParaRPr lang="zh-CN" altLang="en-US" sz="3200" b="1">
              <a:solidFill>
                <a:srgbClr val="0000CC"/>
              </a:solidFill>
              <a:latin typeface="Arial" panose="020B0604020202020204" pitchFamily="34" charset="0"/>
              <a:ea typeface="黑体" panose="02010609060101010101" pitchFamily="1" charset="-122"/>
            </a:endParaRPr>
          </a:p>
        </p:txBody>
      </p:sp>
      <p:sp>
        <p:nvSpPr>
          <p:cNvPr id="12296" name="文本框 12295"/>
          <p:cNvSpPr txBox="1"/>
          <p:nvPr/>
        </p:nvSpPr>
        <p:spPr>
          <a:xfrm>
            <a:off x="840105" y="5238750"/>
            <a:ext cx="8034020" cy="583565"/>
          </a:xfrm>
          <a:prstGeom prst="rect">
            <a:avLst/>
          </a:prstGeom>
          <a:noFill/>
          <a:ln w="9525">
            <a:noFill/>
          </a:ln>
        </p:spPr>
        <p:txBody>
          <a:bodyPr wrap="square">
            <a:spAutoFit/>
          </a:bodyPr>
          <a:p>
            <a:pPr lvl="0" algn="l" eaLnBrk="1" latinLnBrk="0" hangingPunct="1"/>
            <a:r>
              <a:rPr lang="zh-CN" altLang="en-US" sz="3200" b="1">
                <a:solidFill>
                  <a:srgbClr val="0000CC"/>
                </a:solidFill>
                <a:latin typeface="Arial" panose="020B0604020202020204" pitchFamily="34" charset="0"/>
                <a:ea typeface="黑体" panose="02010609060101010101" pitchFamily="1" charset="-122"/>
              </a:rPr>
              <a:t>农业：发动垦荒，广种玉米，改行收购制</a:t>
            </a:r>
            <a:endParaRPr lang="zh-CN" altLang="en-US" sz="3200" b="1">
              <a:solidFill>
                <a:srgbClr val="0000CC"/>
              </a:solidFill>
              <a:latin typeface="Arial" panose="020B0604020202020204" pitchFamily="34" charset="0"/>
              <a:ea typeface="黑体" panose="02010609060101010101" pitchFamily="1" charset="-122"/>
            </a:endParaRPr>
          </a:p>
        </p:txBody>
      </p:sp>
      <p:sp>
        <p:nvSpPr>
          <p:cNvPr id="12297" name="文本框 12296"/>
          <p:cNvSpPr txBox="1"/>
          <p:nvPr/>
        </p:nvSpPr>
        <p:spPr>
          <a:xfrm>
            <a:off x="839788" y="5865813"/>
            <a:ext cx="6732587" cy="579437"/>
          </a:xfrm>
          <a:prstGeom prst="rect">
            <a:avLst/>
          </a:prstGeom>
          <a:noFill/>
          <a:ln w="9525">
            <a:noFill/>
          </a:ln>
        </p:spPr>
        <p:txBody>
          <a:bodyPr wrap="square">
            <a:spAutoFit/>
          </a:bodyPr>
          <a:p>
            <a:pPr lvl="0" algn="l" eaLnBrk="1" latinLnBrk="0" hangingPunct="1"/>
            <a:r>
              <a:rPr lang="zh-CN" altLang="en-US" sz="3200" b="1">
                <a:solidFill>
                  <a:srgbClr val="0000CC"/>
                </a:solidFill>
                <a:latin typeface="Arial" panose="020B0604020202020204" pitchFamily="34" charset="0"/>
                <a:ea typeface="黑体" panose="02010609060101010101" pitchFamily="1" charset="-122"/>
              </a:rPr>
              <a:t>工业：改革工业管理体制，精减机构。</a:t>
            </a:r>
            <a:endParaRPr lang="zh-CN" altLang="en-US" sz="3200" b="1">
              <a:solidFill>
                <a:srgbClr val="0000CC"/>
              </a:solidFill>
              <a:latin typeface="Arial" panose="020B0604020202020204" pitchFamily="34" charset="0"/>
              <a:ea typeface="黑体" panose="02010609060101010101" pitchFamily="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292"/>
                                        </p:tgtEl>
                                        <p:attrNameLst>
                                          <p:attrName>style.visibility</p:attrName>
                                        </p:attrNameLst>
                                      </p:cBhvr>
                                      <p:to>
                                        <p:strVal val="visible"/>
                                      </p:to>
                                    </p:set>
                                    <p:animEffect transition="in" filter="blinds(horizontal)">
                                      <p:cBhvr>
                                        <p:cTn id="7" dur="500"/>
                                        <p:tgtEl>
                                          <p:spTgt spid="1229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293"/>
                                        </p:tgtEl>
                                        <p:attrNameLst>
                                          <p:attrName>style.visibility</p:attrName>
                                        </p:attrNameLst>
                                      </p:cBhvr>
                                      <p:to>
                                        <p:strVal val="visible"/>
                                      </p:to>
                                    </p:set>
                                    <p:animEffect transition="in" filter="blinds(horizontal)">
                                      <p:cBhvr>
                                        <p:cTn id="12" dur="500"/>
                                        <p:tgtEl>
                                          <p:spTgt spid="1229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294"/>
                                        </p:tgtEl>
                                        <p:attrNameLst>
                                          <p:attrName>style.visibility</p:attrName>
                                        </p:attrNameLst>
                                      </p:cBhvr>
                                      <p:to>
                                        <p:strVal val="visible"/>
                                      </p:to>
                                    </p:set>
                                    <p:animEffect transition="in" filter="blinds(horizontal)">
                                      <p:cBhvr>
                                        <p:cTn id="17" dur="500"/>
                                        <p:tgtEl>
                                          <p:spTgt spid="1229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2295"/>
                                        </p:tgtEl>
                                        <p:attrNameLst>
                                          <p:attrName>style.visibility</p:attrName>
                                        </p:attrNameLst>
                                      </p:cBhvr>
                                      <p:to>
                                        <p:strVal val="visible"/>
                                      </p:to>
                                    </p:set>
                                    <p:animEffect transition="in" filter="blinds(horizontal)">
                                      <p:cBhvr>
                                        <p:cTn id="22" dur="500"/>
                                        <p:tgtEl>
                                          <p:spTgt spid="12295"/>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2296"/>
                                        </p:tgtEl>
                                        <p:attrNameLst>
                                          <p:attrName>style.visibility</p:attrName>
                                        </p:attrNameLst>
                                      </p:cBhvr>
                                      <p:to>
                                        <p:strVal val="visible"/>
                                      </p:to>
                                    </p:set>
                                    <p:animEffect transition="in" filter="blinds(horizontal)">
                                      <p:cBhvr>
                                        <p:cTn id="27" dur="500"/>
                                        <p:tgtEl>
                                          <p:spTgt spid="12296"/>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2297"/>
                                        </p:tgtEl>
                                        <p:attrNameLst>
                                          <p:attrName>style.visibility</p:attrName>
                                        </p:attrNameLst>
                                      </p:cBhvr>
                                      <p:to>
                                        <p:strVal val="visible"/>
                                      </p:to>
                                    </p:set>
                                    <p:animEffect transition="in" filter="blinds(horizontal)">
                                      <p:cBhvr>
                                        <p:cTn id="32" dur="500"/>
                                        <p:tgtEl>
                                          <p:spTgt spid="122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bldLvl="0" animBg="1"/>
      <p:bldP spid="12293" grpId="0"/>
      <p:bldP spid="12294" grpId="0"/>
      <p:bldP spid="12295" grpId="0"/>
      <p:bldP spid="12296" grpId="0"/>
      <p:bldP spid="1229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2" name="矩形 10241"/>
          <p:cNvSpPr/>
          <p:nvPr/>
        </p:nvSpPr>
        <p:spPr>
          <a:xfrm>
            <a:off x="395288" y="63500"/>
            <a:ext cx="8153400" cy="1155700"/>
          </a:xfrm>
          <a:prstGeom prst="rect">
            <a:avLst/>
          </a:prstGeom>
          <a:noFill/>
          <a:ln w="9525">
            <a:noFill/>
          </a:ln>
        </p:spPr>
        <p:txBody>
          <a:bodyPr anchor="b"/>
          <a:lstStyle>
            <a:lvl1pPr marL="0" lvl="0" indent="0" algn="ctr" defTabSz="914400" eaLnBrk="1" fontAlgn="base" latinLnBrk="0" hangingPunct="1">
              <a:lnSpc>
                <a:spcPct val="100000"/>
              </a:lnSpc>
              <a:spcBef>
                <a:spcPct val="0"/>
              </a:spcBef>
              <a:spcAft>
                <a:spcPct val="0"/>
              </a:spcAft>
              <a:buNone/>
              <a:defRPr sz="4400" b="0" i="0" u="none" kern="1200" baseline="0">
                <a:solidFill>
                  <a:schemeClr val="tx2"/>
                </a:solidFill>
                <a:latin typeface="Arial" panose="020B0604020202020204" pitchFamily="34" charset="0"/>
                <a:ea typeface="宋体" panose="02010600030101010101" pitchFamily="2" charset="-122"/>
              </a:defRPr>
            </a:lvl1pPr>
          </a:lstStyle>
          <a:p>
            <a:pPr lvl="0"/>
            <a:r>
              <a:rPr lang="en-US" altLang="zh-CN" b="1"/>
              <a:t>“</a:t>
            </a:r>
            <a:r>
              <a:rPr lang="zh-CN" altLang="en-US" b="1"/>
              <a:t>秘密报告”：</a:t>
            </a:r>
            <a:br>
              <a:rPr lang="zh-CN" altLang="en-US" sz="3600" b="1"/>
            </a:br>
            <a:r>
              <a:rPr lang="zh-CN" altLang="en-US" sz="3600" b="1"/>
              <a:t>报告很大胆，后果很严重。</a:t>
            </a:r>
            <a:endParaRPr lang="zh-CN" altLang="en-US" sz="3600" b="1"/>
          </a:p>
        </p:txBody>
      </p:sp>
      <p:sp>
        <p:nvSpPr>
          <p:cNvPr id="10243" name="矩形 10242"/>
          <p:cNvSpPr/>
          <p:nvPr/>
        </p:nvSpPr>
        <p:spPr>
          <a:xfrm>
            <a:off x="3711575" y="1219200"/>
            <a:ext cx="5500370" cy="1152525"/>
          </a:xfrm>
          <a:prstGeom prst="rect">
            <a:avLst/>
          </a:prstGeom>
          <a:noFill/>
          <a:ln w="9525">
            <a:noFill/>
          </a:ln>
        </p:spPr>
        <p: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lgn="l" eaLnBrk="0" hangingPunct="0">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lvl="0">
              <a:lnSpc>
                <a:spcPts val="3525"/>
              </a:lnSpc>
              <a:buNone/>
            </a:pPr>
            <a:r>
              <a:rPr lang="en-US" altLang="zh-CN" b="1"/>
              <a:t>   </a:t>
            </a:r>
            <a:r>
              <a:rPr lang="en-US" altLang="zh-CN" sz="3600" b="1">
                <a:solidFill>
                  <a:srgbClr val="0000CC"/>
                </a:solidFill>
              </a:rPr>
              <a:t>1956</a:t>
            </a:r>
            <a:r>
              <a:rPr lang="zh-CN" altLang="en-US" sz="3600" b="1">
                <a:solidFill>
                  <a:srgbClr val="0000CC"/>
                </a:solidFill>
              </a:rPr>
              <a:t>年，苏共二十大</a:t>
            </a:r>
            <a:endParaRPr lang="zh-CN" altLang="en-US" sz="3600" b="1">
              <a:solidFill>
                <a:srgbClr val="0000CC"/>
              </a:solidFill>
            </a:endParaRPr>
          </a:p>
          <a:p>
            <a:pPr lvl="0">
              <a:lnSpc>
                <a:spcPts val="3525"/>
              </a:lnSpc>
              <a:buNone/>
            </a:pPr>
            <a:r>
              <a:rPr lang="en-US" altLang="zh-CN" sz="3600" b="1">
                <a:solidFill>
                  <a:srgbClr val="0000CC"/>
                </a:solidFill>
              </a:rPr>
              <a:t>《</a:t>
            </a:r>
            <a:r>
              <a:rPr lang="zh-CN" altLang="en-US" sz="3600" b="1">
                <a:solidFill>
                  <a:srgbClr val="0000CC"/>
                </a:solidFill>
              </a:rPr>
              <a:t>关于个人崇拜及其后果</a:t>
            </a:r>
            <a:r>
              <a:rPr lang="en-US" altLang="zh-CN" sz="3600" b="1">
                <a:solidFill>
                  <a:srgbClr val="0000CC"/>
                </a:solidFill>
              </a:rPr>
              <a:t>》</a:t>
            </a:r>
            <a:endParaRPr lang="en-US" altLang="zh-CN" sz="3600" b="1">
              <a:solidFill>
                <a:srgbClr val="0000CC"/>
              </a:solidFill>
            </a:endParaRPr>
          </a:p>
        </p:txBody>
      </p:sp>
      <p:pic>
        <p:nvPicPr>
          <p:cNvPr id="10244" name="图片 10243" descr="赫鲁晓夫在苏共第二十次代表大会上(１９５６年)"/>
          <p:cNvPicPr>
            <a:picLocks noChangeAspect="1"/>
          </p:cNvPicPr>
          <p:nvPr/>
        </p:nvPicPr>
        <p:blipFill>
          <a:blip r:embed="rId1"/>
          <a:stretch>
            <a:fillRect/>
          </a:stretch>
        </p:blipFill>
        <p:spPr>
          <a:xfrm>
            <a:off x="255588" y="1409700"/>
            <a:ext cx="3455987" cy="4451350"/>
          </a:xfrm>
          <a:prstGeom prst="rect">
            <a:avLst/>
          </a:prstGeom>
          <a:noFill/>
          <a:ln w="9525">
            <a:noFill/>
          </a:ln>
        </p:spPr>
      </p:pic>
      <p:sp>
        <p:nvSpPr>
          <p:cNvPr id="10245" name="文本框 10244"/>
          <p:cNvSpPr txBox="1"/>
          <p:nvPr/>
        </p:nvSpPr>
        <p:spPr>
          <a:xfrm>
            <a:off x="3711575" y="2247900"/>
            <a:ext cx="5391150" cy="4483100"/>
          </a:xfrm>
          <a:prstGeom prst="rect">
            <a:avLst/>
          </a:prstGeom>
          <a:solidFill>
            <a:schemeClr val="bg1">
              <a:alpha val="100000"/>
            </a:schemeClr>
          </a:solidFill>
          <a:ln w="9525">
            <a:noFill/>
          </a:ln>
        </p:spPr>
        <p:txBody>
          <a:bodyPr wrap="square" lIns="90170" tIns="46990" rIns="90170" bIns="46990">
            <a:spAutoFit/>
          </a:bodyPr>
          <a:p>
            <a:pPr lvl="0" algn="l" eaLnBrk="1" latinLnBrk="0" hangingPunct="1"/>
            <a:r>
              <a:rPr lang="zh-CN" altLang="en-US" sz="3600" b="1" dirty="0">
                <a:solidFill>
                  <a:srgbClr val="0000CC"/>
                </a:solidFill>
                <a:latin typeface="Arial" panose="020B0604020202020204" pitchFamily="34" charset="0"/>
                <a:ea typeface="宋体" panose="02010600030101010101" pitchFamily="2" charset="-122"/>
              </a:rPr>
              <a:t>      指出斯大林违反了一切现存的道德标准和苏联法律；采取最极端的措施、搞大规模镇压；不容易见、粗暴和滥用权力；</a:t>
            </a:r>
            <a:r>
              <a:rPr lang="zh-CN" altLang="en-US" sz="3600" b="1" dirty="0">
                <a:solidFill>
                  <a:srgbClr val="FF0000"/>
                </a:solidFill>
                <a:latin typeface="Arial" panose="020B0604020202020204" pitchFamily="34" charset="0"/>
                <a:ea typeface="宋体" panose="02010600030101010101" pitchFamily="2" charset="-122"/>
              </a:rPr>
              <a:t>凌驾于党和人民之上</a:t>
            </a:r>
            <a:r>
              <a:rPr lang="zh-CN" altLang="en-US" sz="3600" b="1" dirty="0">
                <a:solidFill>
                  <a:srgbClr val="0000CC"/>
                </a:solidFill>
                <a:latin typeface="Arial" panose="020B0604020202020204" pitchFamily="34" charset="0"/>
                <a:ea typeface="宋体" panose="02010600030101010101" pitchFamily="2" charset="-122"/>
              </a:rPr>
              <a:t>；使其他人全部处于一种只能</a:t>
            </a:r>
            <a:r>
              <a:rPr lang="zh-CN" altLang="en-US" sz="3600" b="1" dirty="0">
                <a:solidFill>
                  <a:srgbClr val="FF0000"/>
                </a:solidFill>
                <a:latin typeface="Arial" panose="020B0604020202020204" pitchFamily="34" charset="0"/>
                <a:ea typeface="宋体" panose="02010600030101010101" pitchFamily="2" charset="-122"/>
              </a:rPr>
              <a:t>听从</a:t>
            </a:r>
            <a:r>
              <a:rPr lang="zh-CN" altLang="en-US" sz="3600" b="1" dirty="0">
                <a:solidFill>
                  <a:srgbClr val="0000CC"/>
                </a:solidFill>
                <a:latin typeface="Arial" panose="020B0604020202020204" pitchFamily="34" charset="0"/>
                <a:ea typeface="宋体" panose="02010600030101010101" pitchFamily="2" charset="-122"/>
              </a:rPr>
              <a:t>他和</a:t>
            </a:r>
            <a:r>
              <a:rPr lang="zh-CN" altLang="en-US" sz="3600" b="1" dirty="0">
                <a:solidFill>
                  <a:srgbClr val="FF0000"/>
                </a:solidFill>
                <a:latin typeface="Arial" panose="020B0604020202020204" pitchFamily="34" charset="0"/>
                <a:ea typeface="宋体" panose="02010600030101010101" pitchFamily="2" charset="-122"/>
              </a:rPr>
              <a:t>颂扬</a:t>
            </a:r>
            <a:r>
              <a:rPr lang="zh-CN" altLang="en-US" sz="3600" b="1" dirty="0">
                <a:solidFill>
                  <a:srgbClr val="0000CC"/>
                </a:solidFill>
                <a:latin typeface="Arial" panose="020B0604020202020204" pitchFamily="34" charset="0"/>
                <a:ea typeface="宋体" panose="02010600030101010101" pitchFamily="2" charset="-122"/>
              </a:rPr>
              <a:t>他的地位。</a:t>
            </a:r>
            <a:endParaRPr lang="zh-CN" altLang="en-US" sz="3600" b="1" dirty="0">
              <a:solidFill>
                <a:srgbClr val="0000CC"/>
              </a:solidFill>
              <a:latin typeface="Arial" panose="020B0604020202020204" pitchFamily="34" charset="0"/>
              <a:ea typeface="宋体" panose="02010600030101010101" pitchFamily="2" charset="-122"/>
            </a:endParaRPr>
          </a:p>
        </p:txBody>
      </p:sp>
      <p:sp>
        <p:nvSpPr>
          <p:cNvPr id="10246" name="文本框 10245"/>
          <p:cNvSpPr txBox="1"/>
          <p:nvPr/>
        </p:nvSpPr>
        <p:spPr>
          <a:xfrm>
            <a:off x="3711575" y="2247900"/>
            <a:ext cx="5211763" cy="4360863"/>
          </a:xfrm>
          <a:prstGeom prst="rect">
            <a:avLst/>
          </a:prstGeom>
          <a:solidFill>
            <a:schemeClr val="bg1">
              <a:alpha val="100000"/>
            </a:schemeClr>
          </a:solidFill>
          <a:ln w="9525">
            <a:noFill/>
          </a:ln>
        </p:spPr>
        <p:txBody>
          <a:bodyPr wrap="square" lIns="90170" tIns="46990" rIns="90170" bIns="46990">
            <a:spAutoFit/>
          </a:bodyPr>
          <a:p>
            <a:pPr lvl="0">
              <a:spcBef>
                <a:spcPct val="50000"/>
              </a:spcBef>
            </a:pPr>
            <a:r>
              <a:rPr lang="zh-CN" altLang="en-US" sz="3200" b="1" dirty="0">
                <a:latin typeface="Arial" panose="020B0604020202020204" pitchFamily="34" charset="0"/>
                <a:ea typeface="宋体" panose="02010600030101010101" pitchFamily="2" charset="-122"/>
              </a:rPr>
              <a:t>     </a:t>
            </a:r>
            <a:r>
              <a:rPr lang="zh-CN" altLang="en-US" sz="4000" b="1" dirty="0">
                <a:latin typeface="Arial" panose="020B0604020202020204" pitchFamily="34" charset="0"/>
                <a:ea typeface="宋体" panose="02010600030101010101" pitchFamily="2" charset="-122"/>
              </a:rPr>
              <a:t>在揭露和批判个人崇拜上有</a:t>
            </a:r>
            <a:r>
              <a:rPr lang="zh-CN" altLang="en-US" sz="4000" b="1" dirty="0">
                <a:solidFill>
                  <a:srgbClr val="FF0000"/>
                </a:solidFill>
                <a:latin typeface="Arial" panose="020B0604020202020204" pitchFamily="34" charset="0"/>
                <a:ea typeface="宋体" panose="02010600030101010101" pitchFamily="2" charset="-122"/>
              </a:rPr>
              <a:t>重大意义</a:t>
            </a:r>
            <a:r>
              <a:rPr lang="zh-CN" altLang="en-US" sz="4000" b="1" dirty="0">
                <a:latin typeface="Arial" panose="020B0604020202020204" pitchFamily="34" charset="0"/>
                <a:ea typeface="宋体" panose="02010600030101010101" pitchFamily="2" charset="-122"/>
              </a:rPr>
              <a:t>，但全盘否定斯大林的做法</a:t>
            </a:r>
            <a:r>
              <a:rPr lang="zh-CN" altLang="en-US" sz="4000" b="1" dirty="0">
                <a:solidFill>
                  <a:srgbClr val="FF0000"/>
                </a:solidFill>
                <a:latin typeface="Arial" panose="020B0604020202020204" pitchFamily="34" charset="0"/>
                <a:ea typeface="宋体" panose="02010600030101010101" pitchFamily="2" charset="-122"/>
              </a:rPr>
              <a:t>引起思想混乱</a:t>
            </a:r>
            <a:r>
              <a:rPr lang="zh-CN" altLang="en-US" sz="4000" b="1" dirty="0">
                <a:latin typeface="Arial" panose="020B0604020202020204" pitchFamily="34" charset="0"/>
                <a:ea typeface="宋体" panose="02010600030101010101" pitchFamily="2" charset="-122"/>
              </a:rPr>
              <a:t>，</a:t>
            </a:r>
            <a:r>
              <a:rPr lang="zh-CN" altLang="en-US" sz="4000" b="1" dirty="0">
                <a:solidFill>
                  <a:srgbClr val="0000CC"/>
                </a:solidFill>
                <a:latin typeface="Arial" panose="020B0604020202020204" pitchFamily="34" charset="0"/>
                <a:ea typeface="宋体" panose="02010600030101010101" pitchFamily="2" charset="-122"/>
              </a:rPr>
              <a:t>对苏联和国际共产主义运动产生了极大的消极影响</a:t>
            </a:r>
            <a:r>
              <a:rPr lang="zh-CN" altLang="en-US" sz="4000" b="1" dirty="0">
                <a:latin typeface="Arial" panose="020B0604020202020204" pitchFamily="34" charset="0"/>
                <a:ea typeface="宋体" panose="02010600030101010101" pitchFamily="2" charset="-122"/>
              </a:rPr>
              <a:t>。 </a:t>
            </a:r>
            <a:endParaRPr lang="zh-CN" altLang="en-US" sz="4000" b="1" dirty="0">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0245"/>
                                        </p:tgtEl>
                                        <p:attrNameLst>
                                          <p:attrName>style.visibility</p:attrName>
                                        </p:attrNameLst>
                                      </p:cBhvr>
                                      <p:to>
                                        <p:strVal val="visible"/>
                                      </p:to>
                                    </p:set>
                                    <p:anim calcmode="discrete" valueType="clr">
                                      <p:cBhvr override="childStyle">
                                        <p:cTn id="7" dur="80"/>
                                        <p:tgtEl>
                                          <p:spTgt spid="1024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0245"/>
                                        </p:tgtEl>
                                        <p:attrNameLst>
                                          <p:attrName>fillcolor</p:attrName>
                                        </p:attrNameLst>
                                      </p:cBhvr>
                                      <p:tavLst>
                                        <p:tav tm="0">
                                          <p:val>
                                            <p:clrVal>
                                              <a:schemeClr val="accent2"/>
                                            </p:clrVal>
                                          </p:val>
                                        </p:tav>
                                        <p:tav tm="50000">
                                          <p:val>
                                            <p:clrVal>
                                              <a:schemeClr val="hlink"/>
                                            </p:clrVal>
                                          </p:val>
                                        </p:tav>
                                      </p:tavLst>
                                    </p:anim>
                                    <p:set>
                                      <p:cBhvr>
                                        <p:cTn id="9" dur="80"/>
                                        <p:tgtEl>
                                          <p:spTgt spid="10245"/>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5" presetClass="entr" presetSubtype="10" fill="hold" grpId="0" nodeType="clickEffect">
                                  <p:stCondLst>
                                    <p:cond delay="0"/>
                                  </p:stCondLst>
                                  <p:childTnLst>
                                    <p:set>
                                      <p:cBhvr>
                                        <p:cTn id="13" dur="1" fill="hold">
                                          <p:stCondLst>
                                            <p:cond delay="0"/>
                                          </p:stCondLst>
                                        </p:cTn>
                                        <p:tgtEl>
                                          <p:spTgt spid="10246"/>
                                        </p:tgtEl>
                                        <p:attrNameLst>
                                          <p:attrName>style.visibility</p:attrName>
                                        </p:attrNameLst>
                                      </p:cBhvr>
                                      <p:to>
                                        <p:strVal val="visible"/>
                                      </p:to>
                                    </p:set>
                                    <p:animEffect transition="in" filter="checkerboard(across)">
                                      <p:cBhvr>
                                        <p:cTn id="14" dur="500"/>
                                        <p:tgtEl>
                                          <p:spTgt spid="10246"/>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242"/>
                                        </p:tgtEl>
                                        <p:attrNameLst>
                                          <p:attrName>style.visibility</p:attrName>
                                        </p:attrNameLst>
                                      </p:cBhvr>
                                      <p:to>
                                        <p:strVal val="visible"/>
                                      </p:to>
                                    </p:set>
                                    <p:anim calcmode="lin" valueType="num">
                                      <p:cBhvr additive="base">
                                        <p:cTn id="19" dur="500" fill="hold"/>
                                        <p:tgtEl>
                                          <p:spTgt spid="10242"/>
                                        </p:tgtEl>
                                        <p:attrNameLst>
                                          <p:attrName>ppt_x</p:attrName>
                                        </p:attrNameLst>
                                      </p:cBhvr>
                                      <p:tavLst>
                                        <p:tav tm="0">
                                          <p:val>
                                            <p:strVal val="#ppt_x"/>
                                          </p:val>
                                        </p:tav>
                                        <p:tav tm="100000">
                                          <p:val>
                                            <p:strVal val="#ppt_x"/>
                                          </p:val>
                                        </p:tav>
                                      </p:tavLst>
                                    </p:anim>
                                    <p:anim calcmode="lin" valueType="num">
                                      <p:cBhvr additive="base">
                                        <p:cTn id="20" dur="500" fill="hold"/>
                                        <p:tgtEl>
                                          <p:spTgt spid="102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P spid="10246" grpId="0" bldLvl="0" animBg="1"/>
      <p:bldP spid="10245"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6" name="Text Box 21"/>
          <p:cNvSpPr txBox="1"/>
          <p:nvPr/>
        </p:nvSpPr>
        <p:spPr>
          <a:xfrm>
            <a:off x="293688" y="4805363"/>
            <a:ext cx="3087687" cy="579437"/>
          </a:xfrm>
          <a:prstGeom prst="rect">
            <a:avLst/>
          </a:prstGeom>
          <a:noFill/>
          <a:ln w="9525">
            <a:noFill/>
          </a:ln>
        </p:spPr>
        <p:txBody>
          <a:bodyPr>
            <a:spAutoFit/>
          </a:bodyPr>
          <a:p>
            <a:pPr lvl="0" eaLnBrk="1" hangingPunct="1"/>
            <a:r>
              <a:rPr lang="zh-CN" altLang="en-US" sz="3200" b="1" dirty="0">
                <a:solidFill>
                  <a:schemeClr val="accent2"/>
                </a:solidFill>
                <a:latin typeface="Arial" panose="020B0604020202020204" pitchFamily="34" charset="0"/>
                <a:ea typeface="宋体" panose="02010600030101010101" pitchFamily="2" charset="-122"/>
              </a:rPr>
              <a:t>推倒斯大林像</a:t>
            </a:r>
            <a:endParaRPr lang="zh-CN" altLang="en-US" sz="3200" b="1" dirty="0">
              <a:solidFill>
                <a:schemeClr val="accent2"/>
              </a:solidFill>
              <a:latin typeface="Arial" panose="020B0604020202020204" pitchFamily="34" charset="0"/>
              <a:ea typeface="宋体" panose="02010600030101010101" pitchFamily="2" charset="-122"/>
            </a:endParaRPr>
          </a:p>
        </p:txBody>
      </p:sp>
      <p:pic>
        <p:nvPicPr>
          <p:cNvPr id="11267" name="Picture 22" descr="推倒斯大林像"/>
          <p:cNvPicPr>
            <a:picLocks noChangeAspect="1"/>
          </p:cNvPicPr>
          <p:nvPr/>
        </p:nvPicPr>
        <p:blipFill>
          <a:blip r:embed="rId1"/>
          <a:stretch>
            <a:fillRect/>
          </a:stretch>
        </p:blipFill>
        <p:spPr>
          <a:xfrm>
            <a:off x="293688" y="647700"/>
            <a:ext cx="5153025" cy="4157663"/>
          </a:xfrm>
          <a:prstGeom prst="rect">
            <a:avLst/>
          </a:prstGeom>
          <a:noFill/>
          <a:ln w="9525">
            <a:noFill/>
          </a:ln>
        </p:spPr>
      </p:pic>
      <p:pic>
        <p:nvPicPr>
          <p:cNvPr id="11268" name="图片 4" descr="历史知识.png"/>
          <p:cNvPicPr>
            <a:picLocks noChangeAspect="1"/>
          </p:cNvPicPr>
          <p:nvPr/>
        </p:nvPicPr>
        <p:blipFill>
          <a:blip r:embed="rId2"/>
          <a:stretch>
            <a:fillRect/>
          </a:stretch>
        </p:blipFill>
        <p:spPr>
          <a:xfrm>
            <a:off x="293688" y="152400"/>
            <a:ext cx="1663700" cy="495300"/>
          </a:xfrm>
          <a:prstGeom prst="rect">
            <a:avLst/>
          </a:prstGeom>
          <a:noFill/>
          <a:ln w="9525">
            <a:noFill/>
          </a:ln>
        </p:spPr>
      </p:pic>
      <p:grpSp>
        <p:nvGrpSpPr>
          <p:cNvPr id="11269" name="组合 11268"/>
          <p:cNvGrpSpPr/>
          <p:nvPr/>
        </p:nvGrpSpPr>
        <p:grpSpPr>
          <a:xfrm>
            <a:off x="3175000" y="1847850"/>
            <a:ext cx="5935663" cy="4762500"/>
            <a:chOff x="0" y="0"/>
            <a:chExt cx="9348" cy="7500"/>
          </a:xfrm>
        </p:grpSpPr>
        <p:pic>
          <p:nvPicPr>
            <p:cNvPr id="11270" name="图片 11269" descr="zx050102010"/>
            <p:cNvPicPr>
              <a:picLocks noChangeAspect="1"/>
            </p:cNvPicPr>
            <p:nvPr/>
          </p:nvPicPr>
          <p:blipFill>
            <a:blip r:embed="rId3"/>
            <a:stretch>
              <a:fillRect/>
            </a:stretch>
          </p:blipFill>
          <p:spPr>
            <a:xfrm>
              <a:off x="0" y="2448"/>
              <a:ext cx="9348" cy="5053"/>
            </a:xfrm>
            <a:prstGeom prst="rect">
              <a:avLst/>
            </a:prstGeom>
            <a:noFill/>
            <a:ln w="9525">
              <a:noFill/>
            </a:ln>
          </p:spPr>
        </p:pic>
        <p:sp>
          <p:nvSpPr>
            <p:cNvPr id="11271" name="文本框 11270"/>
            <p:cNvSpPr txBox="1"/>
            <p:nvPr/>
          </p:nvSpPr>
          <p:spPr>
            <a:xfrm>
              <a:off x="3578" y="0"/>
              <a:ext cx="5770" cy="2448"/>
            </a:xfrm>
            <a:prstGeom prst="rect">
              <a:avLst/>
            </a:prstGeom>
            <a:noFill/>
            <a:ln w="9525">
              <a:noFill/>
            </a:ln>
          </p:spPr>
          <p:txBody>
            <a:bodyPr wrap="square" anchor="t">
              <a:spAutoFit/>
            </a:bodyPr>
            <a:p>
              <a:pPr lvl="0" eaLnBrk="1" latinLnBrk="0" hangingPunct="1"/>
              <a:r>
                <a:rPr lang="zh-CN" altLang="en-US" sz="3200" b="1" dirty="0">
                  <a:latin typeface="Arial" panose="020B0604020202020204" pitchFamily="34" charset="0"/>
                  <a:ea typeface="宋体" panose="02010600030101010101" pitchFamily="2" charset="-122"/>
                </a:rPr>
                <a:t>     匈牙利事件后被遗弃在布达佩斯街头的斯大林头像</a:t>
              </a:r>
              <a:endParaRPr lang="zh-CN" altLang="en-US" sz="3200" b="1" dirty="0">
                <a:latin typeface="Arial" panose="020B0604020202020204" pitchFamily="34" charset="0"/>
                <a:ea typeface="宋体" panose="02010600030101010101" pitchFamily="2"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dissolve">
                                      <p:cBhvr>
                                        <p:cTn id="7" dur="500"/>
                                        <p:tgtEl>
                                          <p:spTgt spid="11267"/>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1266"/>
                                        </p:tgtEl>
                                        <p:attrNameLst>
                                          <p:attrName>style.visibility</p:attrName>
                                        </p:attrNameLst>
                                      </p:cBhvr>
                                      <p:to>
                                        <p:strVal val="visible"/>
                                      </p:to>
                                    </p:set>
                                    <p:animEffect transition="in" filter="wipe(up)">
                                      <p:cBhvr>
                                        <p:cTn id="11" dur="500"/>
                                        <p:tgtEl>
                                          <p:spTgt spid="11266"/>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nodeType="clickEffect">
                                  <p:stCondLst>
                                    <p:cond delay="0"/>
                                  </p:stCondLst>
                                  <p:childTnLst>
                                    <p:set>
                                      <p:cBhvr>
                                        <p:cTn id="15" dur="1" fill="hold">
                                          <p:stCondLst>
                                            <p:cond delay="0"/>
                                          </p:stCondLst>
                                        </p:cTn>
                                        <p:tgtEl>
                                          <p:spTgt spid="11269"/>
                                        </p:tgtEl>
                                        <p:attrNameLst>
                                          <p:attrName>style.visibility</p:attrName>
                                        </p:attrNameLst>
                                      </p:cBhvr>
                                      <p:to>
                                        <p:strVal val="visible"/>
                                      </p:to>
                                    </p:set>
                                    <p:animEffect transition="in" filter="blinds(horizontal)">
                                      <p:cBhvr>
                                        <p:cTn id="16" dur="500"/>
                                        <p:tgtEl>
                                          <p:spTgt spid="112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8" name="文本框 14337"/>
          <p:cNvSpPr txBox="1"/>
          <p:nvPr/>
        </p:nvSpPr>
        <p:spPr>
          <a:xfrm>
            <a:off x="104775" y="4763"/>
            <a:ext cx="8982075" cy="4091940"/>
          </a:xfrm>
          <a:prstGeom prst="rect">
            <a:avLst/>
          </a:prstGeom>
          <a:solidFill>
            <a:schemeClr val="bg1">
              <a:alpha val="100000"/>
            </a:schemeClr>
          </a:solidFill>
          <a:ln w="9525" cap="flat" cmpd="sng">
            <a:solidFill>
              <a:schemeClr val="tx1"/>
            </a:solidFill>
            <a:prstDash val="solid"/>
            <a:miter/>
            <a:headEnd type="none" w="med" len="med"/>
            <a:tailEnd type="none" w="med" len="med"/>
          </a:ln>
        </p:spPr>
        <p:txBody>
          <a:bodyPr vert="horz" wrap="square" anchor="t">
            <a:spAutoFit/>
          </a:bodyPr>
          <a:p>
            <a:pPr lvl="0">
              <a:lnSpc>
                <a:spcPts val="4500"/>
              </a:lnSpc>
            </a:pPr>
            <a:r>
              <a:rPr lang="zh-CN" altLang="en-US" sz="2800" b="1" dirty="0">
                <a:latin typeface="Arial" panose="020B0604020202020204" pitchFamily="34" charset="0"/>
                <a:ea typeface="宋体" panose="02010600030101010101" pitchFamily="2" charset="-122"/>
              </a:rPr>
              <a:t>      </a:t>
            </a:r>
            <a:r>
              <a:rPr lang="zh-CN" altLang="en-US" sz="3200" b="1" dirty="0">
                <a:latin typeface="Arial" panose="020B0604020202020204" pitchFamily="34" charset="0"/>
                <a:ea typeface="宋体" panose="02010600030101010101" pitchFamily="2" charset="-122"/>
              </a:rPr>
              <a:t> 1953苏联玉米种植面积</a:t>
            </a:r>
            <a:r>
              <a:rPr lang="zh-CN" altLang="en-US" sz="3200" b="1" dirty="0">
                <a:solidFill>
                  <a:srgbClr val="0000CC"/>
                </a:solidFill>
                <a:latin typeface="Arial" panose="020B0604020202020204" pitchFamily="34" charset="0"/>
                <a:ea typeface="宋体" panose="02010600030101010101" pitchFamily="2" charset="-122"/>
              </a:rPr>
              <a:t>仅350万公顷</a:t>
            </a:r>
            <a:r>
              <a:rPr lang="zh-CN" altLang="en-US" sz="3200" b="1" dirty="0">
                <a:latin typeface="Arial" panose="020B0604020202020204" pitchFamily="34" charset="0"/>
                <a:ea typeface="宋体" panose="02010600030101010101" pitchFamily="2" charset="-122"/>
              </a:rPr>
              <a:t>,1960年玉米的种植面积达到</a:t>
            </a:r>
            <a:r>
              <a:rPr lang="zh-CN" altLang="en-US" sz="3200" b="1" dirty="0">
                <a:solidFill>
                  <a:srgbClr val="0000CC"/>
                </a:solidFill>
                <a:latin typeface="Arial" panose="020B0604020202020204" pitchFamily="34" charset="0"/>
                <a:ea typeface="宋体" panose="02010600030101010101" pitchFamily="2" charset="-122"/>
              </a:rPr>
              <a:t>2800万公顷</a:t>
            </a:r>
            <a:r>
              <a:rPr lang="zh-CN" altLang="en-US" sz="3200" b="1" dirty="0">
                <a:latin typeface="Arial" panose="020B0604020202020204" pitchFamily="34" charset="0"/>
                <a:ea typeface="宋体" panose="02010600030101010101" pitchFamily="2" charset="-122"/>
              </a:rPr>
              <a:t>,八年中要增加</a:t>
            </a:r>
            <a:r>
              <a:rPr lang="zh-CN" altLang="en-US" sz="3200" b="1" dirty="0">
                <a:solidFill>
                  <a:srgbClr val="0000CC"/>
                </a:solidFill>
                <a:latin typeface="Arial" panose="020B0604020202020204" pitchFamily="34" charset="0"/>
                <a:ea typeface="宋体" panose="02010600030101010101" pitchFamily="2" charset="-122"/>
              </a:rPr>
              <a:t>七倍</a:t>
            </a:r>
            <a:r>
              <a:rPr lang="zh-CN" altLang="en-US" sz="3200" b="1" dirty="0">
                <a:latin typeface="Arial" panose="020B0604020202020204" pitchFamily="34" charset="0"/>
                <a:ea typeface="宋体" panose="02010600030101010101" pitchFamily="2" charset="-122"/>
              </a:rPr>
              <a:t>。这项规定导致灾难性后果。玉米是</a:t>
            </a:r>
            <a:r>
              <a:rPr lang="zh-CN" altLang="en-US" sz="3200" b="1" dirty="0">
                <a:solidFill>
                  <a:srgbClr val="0000CC"/>
                </a:solidFill>
                <a:latin typeface="Arial" panose="020B0604020202020204" pitchFamily="34" charset="0"/>
                <a:ea typeface="宋体" panose="02010600030101010101" pitchFamily="2" charset="-122"/>
              </a:rPr>
              <a:t>干热气候作物</a:t>
            </a:r>
            <a:r>
              <a:rPr lang="zh-CN" altLang="en-US" sz="3200" b="1" dirty="0">
                <a:latin typeface="Arial" panose="020B0604020202020204" pitchFamily="34" charset="0"/>
                <a:ea typeface="宋体" panose="02010600030101010101" pitchFamily="2" charset="-122"/>
              </a:rPr>
              <a:t>，而苏联很多地区</a:t>
            </a:r>
            <a:r>
              <a:rPr lang="zh-CN" altLang="en-US" sz="3200" b="1" dirty="0">
                <a:solidFill>
                  <a:srgbClr val="0000CC"/>
                </a:solidFill>
                <a:latin typeface="Arial" panose="020B0604020202020204" pitchFamily="34" charset="0"/>
                <a:ea typeface="宋体" panose="02010600030101010101" pitchFamily="2" charset="-122"/>
              </a:rPr>
              <a:t>日照量不够</a:t>
            </a:r>
            <a:r>
              <a:rPr lang="zh-CN" altLang="en-US" sz="3200" b="1" dirty="0">
                <a:latin typeface="Arial" panose="020B0604020202020204" pitchFamily="34" charset="0"/>
                <a:ea typeface="宋体" panose="02010600030101010101" pitchFamily="2" charset="-122"/>
              </a:rPr>
              <a:t>，玉米经常结不了穗。因此,不少地方农民播种的玉米一无所获。这不仅无法为牲畜提供充足的饲料,而且由于的玉米的种植挤掉了其他作物,</a:t>
            </a:r>
            <a:r>
              <a:rPr lang="zh-CN" altLang="en-US" sz="3200" b="1" dirty="0">
                <a:solidFill>
                  <a:srgbClr val="FF0000"/>
                </a:solidFill>
                <a:latin typeface="Arial" panose="020B0604020202020204" pitchFamily="34" charset="0"/>
                <a:ea typeface="宋体" panose="02010600030101010101" pitchFamily="2" charset="-122"/>
              </a:rPr>
              <a:t>连人的口粮都受到威胁</a:t>
            </a:r>
            <a:r>
              <a:rPr lang="zh-CN" altLang="en-US" sz="3200" b="1" dirty="0">
                <a:latin typeface="Arial" panose="020B0604020202020204" pitchFamily="34" charset="0"/>
                <a:ea typeface="宋体" panose="02010600030101010101" pitchFamily="2" charset="-122"/>
              </a:rPr>
              <a:t>。</a:t>
            </a:r>
            <a:endParaRPr lang="zh-CN" altLang="en-US" sz="3200" b="1" dirty="0">
              <a:latin typeface="Arial" panose="020B0604020202020204" pitchFamily="34" charset="0"/>
              <a:ea typeface="宋体" panose="02010600030101010101" pitchFamily="2" charset="-122"/>
            </a:endParaRPr>
          </a:p>
        </p:txBody>
      </p:sp>
      <p:sp>
        <p:nvSpPr>
          <p:cNvPr id="14339" name="文本框 14338"/>
          <p:cNvSpPr txBox="1"/>
          <p:nvPr/>
        </p:nvSpPr>
        <p:spPr>
          <a:xfrm>
            <a:off x="196850" y="4654550"/>
            <a:ext cx="8982075" cy="1189038"/>
          </a:xfrm>
          <a:prstGeom prst="rect">
            <a:avLst/>
          </a:prstGeom>
          <a:noFill/>
          <a:ln w="9525">
            <a:noFill/>
          </a:ln>
        </p:spPr>
        <p:txBody>
          <a:bodyPr wrap="square" anchor="t">
            <a:spAutoFit/>
          </a:bodyPr>
          <a:p>
            <a:pPr lvl="0" eaLnBrk="1" latinLnBrk="0" hangingPunct="1"/>
            <a:r>
              <a:rPr lang="en-US" altLang="zh-CN" sz="3600" b="1">
                <a:latin typeface="宋体" panose="02010600030101010101" pitchFamily="2" charset="-122"/>
                <a:ea typeface="宋体" panose="02010600030101010101" pitchFamily="2" charset="-122"/>
              </a:rPr>
              <a:t>1957</a:t>
            </a:r>
            <a:r>
              <a:rPr lang="zh-CN" altLang="en-US" sz="3600" b="1">
                <a:latin typeface="宋体" panose="02010600030101010101" pitchFamily="2" charset="-122"/>
                <a:ea typeface="宋体" panose="02010600030101010101" pitchFamily="2" charset="-122"/>
              </a:rPr>
              <a:t>年，他不顾实际情况提出要在</a:t>
            </a:r>
            <a:r>
              <a:rPr lang="en-US" altLang="zh-CN" sz="3600" b="1">
                <a:latin typeface="宋体" panose="02010600030101010101" pitchFamily="2" charset="-122"/>
                <a:ea typeface="宋体" panose="02010600030101010101" pitchFamily="2" charset="-122"/>
              </a:rPr>
              <a:t>3</a:t>
            </a:r>
            <a:r>
              <a:rPr lang="zh-CN" altLang="en-US" sz="3600" b="1">
                <a:latin typeface="宋体" panose="02010600030101010101" pitchFamily="2" charset="-122"/>
                <a:ea typeface="宋体" panose="02010600030101010101" pitchFamily="2" charset="-122"/>
              </a:rPr>
              <a:t>至</a:t>
            </a:r>
            <a:r>
              <a:rPr lang="en-US" altLang="zh-CN" sz="3600" b="1">
                <a:latin typeface="宋体" panose="02010600030101010101" pitchFamily="2" charset="-122"/>
                <a:ea typeface="宋体" panose="02010600030101010101" pitchFamily="2" charset="-122"/>
              </a:rPr>
              <a:t>4</a:t>
            </a:r>
            <a:r>
              <a:rPr lang="zh-CN" altLang="en-US" sz="3600" b="1">
                <a:latin typeface="宋体" panose="02010600030101010101" pitchFamily="2" charset="-122"/>
                <a:ea typeface="宋体" panose="02010600030101010101" pitchFamily="2" charset="-122"/>
              </a:rPr>
              <a:t>年内在肉类、牛奶和黄油产量上超过美国。</a:t>
            </a:r>
            <a:endParaRPr lang="zh-CN" altLang="en-US" sz="3600" b="1">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3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9" name="文本占位符 19458"/>
          <p:cNvSpPr>
            <a:spLocks noGrp="1"/>
          </p:cNvSpPr>
          <p:nvPr>
            <p:ph type="body" idx="1"/>
          </p:nvPr>
        </p:nvSpPr>
        <p:spPr/>
        <p:txBody>
          <a:bodyPr/>
          <a:p>
            <a:r>
              <a:rPr lang="zh-CN" altLang="en-US" sz="4400" b="1" dirty="0">
                <a:solidFill>
                  <a:srgbClr val="0000CC"/>
                </a:solidFill>
                <a:latin typeface="黑体" panose="02010609060101010101" pitchFamily="1" charset="-122"/>
                <a:ea typeface="黑体" panose="02010609060101010101" pitchFamily="1" charset="-122"/>
              </a:rPr>
              <a:t>3.评价</a:t>
            </a:r>
            <a:endParaRPr lang="zh-CN" altLang="en-US" sz="4400" b="1" dirty="0">
              <a:solidFill>
                <a:srgbClr val="0000CC"/>
              </a:solidFill>
              <a:latin typeface="黑体" panose="02010609060101010101" pitchFamily="1" charset="-122"/>
              <a:ea typeface="黑体" panose="02010609060101010101" pitchFamily="1" charset="-122"/>
            </a:endParaRPr>
          </a:p>
          <a:p>
            <a:r>
              <a:rPr lang="zh-CN" altLang="en-US" sz="4400" b="1" dirty="0">
                <a:solidFill>
                  <a:srgbClr val="FF3300"/>
                </a:solidFill>
                <a:latin typeface="黑体" panose="02010609060101010101" pitchFamily="1" charset="-122"/>
                <a:ea typeface="黑体" panose="02010609060101010101" pitchFamily="1" charset="-122"/>
              </a:rPr>
              <a:t>一定程度冲击了斯大林模式，取得一定成效，但未根本改变高度集中的政治经济体制，最终失败。</a:t>
            </a:r>
            <a:endParaRPr lang="zh-CN" altLang="en-US" sz="4400" b="1" dirty="0">
              <a:solidFill>
                <a:srgbClr val="FF3300"/>
              </a:solidFill>
              <a:latin typeface="黑体" panose="02010609060101010101" pitchFamily="1" charset="-122"/>
              <a:ea typeface="黑体" panose="02010609060101010101" pitchFamily="1" charset="-122"/>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6" name="文本框 16385"/>
          <p:cNvSpPr txBox="1"/>
          <p:nvPr/>
        </p:nvSpPr>
        <p:spPr>
          <a:xfrm>
            <a:off x="396875" y="3116263"/>
            <a:ext cx="8321675" cy="2163762"/>
          </a:xfrm>
          <a:prstGeom prst="rect">
            <a:avLst/>
          </a:prstGeom>
          <a:noFill/>
          <a:ln w="9525">
            <a:noFill/>
          </a:ln>
        </p:spPr>
        <p:txBody>
          <a:bodyPr wrap="square">
            <a:spAutoFit/>
          </a:bodyPr>
          <a:p>
            <a:pPr lvl="0">
              <a:spcBef>
                <a:spcPct val="50000"/>
              </a:spcBef>
              <a:buClr>
                <a:srgbClr val="000000"/>
              </a:buClr>
            </a:pPr>
            <a:r>
              <a:rPr lang="zh-CN" altLang="en-US" sz="3200" dirty="0">
                <a:solidFill>
                  <a:srgbClr val="0000FF"/>
                </a:solidFill>
                <a:latin typeface="Arial" panose="020B0604020202020204" pitchFamily="34" charset="0"/>
                <a:ea typeface="黑体" panose="02010609060101010101" pitchFamily="1" charset="-122"/>
              </a:rPr>
              <a:t>        </a:t>
            </a:r>
            <a:r>
              <a:rPr lang="zh-CN" altLang="en-US" sz="4000" b="1" dirty="0">
                <a:solidFill>
                  <a:srgbClr val="0000FF"/>
                </a:solidFill>
                <a:latin typeface="Arial" panose="020B0604020202020204" pitchFamily="34" charset="0"/>
                <a:ea typeface="黑体" panose="02010609060101010101" pitchFamily="1" charset="-122"/>
              </a:rPr>
              <a:t>此外，</a:t>
            </a:r>
            <a:r>
              <a:rPr lang="zh-CN" altLang="en-US" sz="3200" b="1" dirty="0">
                <a:latin typeface="Arial" panose="020B0604020202020204" pitchFamily="34" charset="0"/>
                <a:ea typeface="楷体" panose="02010609060101010101" pitchFamily="1" charset="-122"/>
              </a:rPr>
              <a:t>赫鲁晓夫的改革</a:t>
            </a:r>
            <a:r>
              <a:rPr lang="zh-CN" altLang="en-US" sz="3200" b="1" dirty="0">
                <a:solidFill>
                  <a:srgbClr val="0000FF"/>
                </a:solidFill>
                <a:latin typeface="Arial" panose="020B0604020202020204" pitchFamily="34" charset="0"/>
                <a:ea typeface="黑体" panose="02010609060101010101" pitchFamily="1" charset="-122"/>
              </a:rPr>
              <a:t>缺乏正确的指导思想，而且主观主义，急躁冒进，缺乏实事求是的作风，提出一些不切实际的口号与目标，</a:t>
            </a:r>
            <a:r>
              <a:rPr lang="zh-CN" altLang="en-US" sz="3200" b="1" dirty="0">
                <a:latin typeface="Arial" panose="020B0604020202020204" pitchFamily="34" charset="0"/>
                <a:ea typeface="楷体" panose="02010609060101010101" pitchFamily="1" charset="-122"/>
              </a:rPr>
              <a:t>结果造成混乱，导致改革失败。</a:t>
            </a:r>
            <a:endParaRPr lang="zh-CN" altLang="en-US" sz="3200" b="1" dirty="0">
              <a:latin typeface="Arial" panose="020B0604020202020204" pitchFamily="34" charset="0"/>
              <a:ea typeface="楷体" panose="02010609060101010101" pitchFamily="1" charset="-122"/>
            </a:endParaRPr>
          </a:p>
        </p:txBody>
      </p:sp>
      <p:sp>
        <p:nvSpPr>
          <p:cNvPr id="16387" name="文本框 16386"/>
          <p:cNvSpPr txBox="1"/>
          <p:nvPr/>
        </p:nvSpPr>
        <p:spPr>
          <a:xfrm>
            <a:off x="539750" y="1223963"/>
            <a:ext cx="7632700" cy="1736725"/>
          </a:xfrm>
          <a:prstGeom prst="rect">
            <a:avLst/>
          </a:prstGeom>
          <a:noFill/>
          <a:ln w="9525">
            <a:noFill/>
          </a:ln>
        </p:spPr>
        <p:txBody>
          <a:bodyPr>
            <a:spAutoFit/>
          </a:bodyPr>
          <a:p>
            <a:pPr lvl="0">
              <a:spcBef>
                <a:spcPct val="50000"/>
              </a:spcBef>
              <a:buClr>
                <a:srgbClr val="000000"/>
              </a:buClr>
            </a:pPr>
            <a:r>
              <a:rPr lang="en-US" altLang="zh-CN" sz="3600" b="1">
                <a:solidFill>
                  <a:srgbClr val="CC3300"/>
                </a:solidFill>
                <a:latin typeface="Arial" panose="020B0604020202020204" pitchFamily="34" charset="0"/>
                <a:ea typeface="楷体" panose="02010609060101010101" pitchFamily="1" charset="-122"/>
              </a:rPr>
              <a:t>      </a:t>
            </a:r>
            <a:r>
              <a:rPr lang="zh-CN" altLang="en-US" sz="3600" b="1">
                <a:solidFill>
                  <a:srgbClr val="CC3300"/>
                </a:solidFill>
                <a:latin typeface="Arial" panose="020B0604020202020204" pitchFamily="34" charset="0"/>
                <a:ea typeface="黑体" panose="02010609060101010101" pitchFamily="1" charset="-122"/>
              </a:rPr>
              <a:t>根本原因</a:t>
            </a:r>
            <a:r>
              <a:rPr lang="zh-CN" altLang="en-US" sz="3600" b="1">
                <a:solidFill>
                  <a:srgbClr val="CC3300"/>
                </a:solidFill>
                <a:latin typeface="Arial" panose="020B0604020202020204" pitchFamily="34" charset="0"/>
                <a:ea typeface="楷体" panose="02010609060101010101" pitchFamily="1" charset="-122"/>
              </a:rPr>
              <a:t>：</a:t>
            </a:r>
            <a:r>
              <a:rPr lang="zh-CN" altLang="en-US" sz="3600" b="1">
                <a:solidFill>
                  <a:schemeClr val="tx2"/>
                </a:solidFill>
                <a:latin typeface="Arial" panose="020B0604020202020204" pitchFamily="34" charset="0"/>
                <a:ea typeface="楷体" panose="02010609060101010101" pitchFamily="1" charset="-122"/>
              </a:rPr>
              <a:t>对“斯大林体制”的弊端缺乏科学的认识，无法从根本上改变“斯大林体制”。</a:t>
            </a:r>
            <a:endParaRPr lang="zh-CN" altLang="en-US" sz="3600" b="1">
              <a:solidFill>
                <a:schemeClr val="tx2"/>
              </a:solidFill>
              <a:latin typeface="Arial" panose="020B0604020202020204" pitchFamily="34" charset="0"/>
              <a:ea typeface="楷体" panose="02010609060101010101" pitchFamily="1" charset="-122"/>
            </a:endParaRPr>
          </a:p>
        </p:txBody>
      </p:sp>
      <p:sp>
        <p:nvSpPr>
          <p:cNvPr id="16388" name="文本框 16387"/>
          <p:cNvSpPr txBox="1"/>
          <p:nvPr/>
        </p:nvSpPr>
        <p:spPr>
          <a:xfrm>
            <a:off x="395288" y="476250"/>
            <a:ext cx="6121400" cy="1616075"/>
          </a:xfrm>
          <a:prstGeom prst="rect">
            <a:avLst/>
          </a:prstGeom>
          <a:noFill/>
          <a:ln w="9525">
            <a:noFill/>
          </a:ln>
        </p:spPr>
        <p:txBody>
          <a:bodyPr>
            <a:spAutoFit/>
          </a:bodyPr>
          <a:p>
            <a:pPr lvl="0">
              <a:spcBef>
                <a:spcPct val="50000"/>
              </a:spcBef>
              <a:buClr>
                <a:srgbClr val="000000"/>
              </a:buClr>
            </a:pPr>
            <a:r>
              <a:rPr lang="zh-CN" altLang="en-US" sz="4000" b="1">
                <a:solidFill>
                  <a:srgbClr val="0000FF"/>
                </a:solidFill>
                <a:latin typeface="Arial" panose="020B0604020202020204" pitchFamily="34" charset="0"/>
                <a:ea typeface="黑体" panose="02010609060101010101" pitchFamily="1" charset="-122"/>
              </a:rPr>
              <a:t>失败的原因</a:t>
            </a:r>
            <a:r>
              <a:rPr lang="en-US" altLang="zh-CN" sz="4000" b="1">
                <a:solidFill>
                  <a:srgbClr val="0000FF"/>
                </a:solidFill>
                <a:latin typeface="Arial" panose="020B0604020202020204" pitchFamily="34" charset="0"/>
                <a:ea typeface="黑体" panose="02010609060101010101" pitchFamily="1" charset="-122"/>
              </a:rPr>
              <a:t>——</a:t>
            </a:r>
            <a:r>
              <a:rPr lang="zh-CN" altLang="en-US" sz="4000" b="1">
                <a:solidFill>
                  <a:srgbClr val="0000FF"/>
                </a:solidFill>
                <a:latin typeface="Arial" panose="020B0604020202020204" pitchFamily="34" charset="0"/>
                <a:ea typeface="黑体" panose="02010609060101010101" pitchFamily="1" charset="-122"/>
              </a:rPr>
              <a:t>重点</a:t>
            </a:r>
            <a:endParaRPr lang="zh-CN" altLang="en-US" sz="4000" b="1">
              <a:solidFill>
                <a:srgbClr val="0000FF"/>
              </a:solidFill>
              <a:latin typeface="Arial" panose="020B0604020202020204" pitchFamily="34" charset="0"/>
              <a:ea typeface="黑体" panose="02010609060101010101" pitchFamily="1" charset="-122"/>
            </a:endParaRPr>
          </a:p>
          <a:p>
            <a:pPr lvl="0">
              <a:spcBef>
                <a:spcPct val="50000"/>
              </a:spcBef>
              <a:buClr>
                <a:srgbClr val="000000"/>
              </a:buClr>
            </a:pPr>
            <a:endParaRPr lang="zh-CN" altLang="en-US" sz="4000" b="1">
              <a:solidFill>
                <a:srgbClr val="0000FF"/>
              </a:solidFill>
              <a:latin typeface="Arial" panose="020B0604020202020204" pitchFamily="34" charset="0"/>
              <a:ea typeface="黑体" panose="02010609060101010101" pitchFamily="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387"/>
                                        </p:tgtEl>
                                        <p:attrNameLst>
                                          <p:attrName>style.visibility</p:attrName>
                                        </p:attrNameLst>
                                      </p:cBhvr>
                                      <p:to>
                                        <p:strVal val="visible"/>
                                      </p:to>
                                    </p:set>
                                    <p:animEffect transition="in" filter="blinds(horizontal)">
                                      <p:cBhvr>
                                        <p:cTn id="7" dur="500"/>
                                        <p:tgtEl>
                                          <p:spTgt spid="1638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6386"/>
                                        </p:tgtEl>
                                        <p:attrNameLst>
                                          <p:attrName>style.visibility</p:attrName>
                                        </p:attrNameLst>
                                      </p:cBhvr>
                                      <p:to>
                                        <p:strVal val="visible"/>
                                      </p:to>
                                    </p:set>
                                    <p:animEffect transition="in" filter="blinds(horizontal)">
                                      <p:cBhvr>
                                        <p:cTn id="12"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P spid="1638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4" name="矩形 18433"/>
          <p:cNvSpPr/>
          <p:nvPr/>
        </p:nvSpPr>
        <p:spPr>
          <a:xfrm>
            <a:off x="533400" y="473075"/>
            <a:ext cx="8153400" cy="1143000"/>
          </a:xfrm>
          <a:prstGeom prst="rect">
            <a:avLst/>
          </a:prstGeom>
          <a:noFill/>
          <a:ln w="9525">
            <a:noFill/>
          </a:ln>
        </p:spPr>
        <p:txBody>
          <a:bodyPr anchor="b"/>
          <a:lstStyle>
            <a:lvl1pPr marL="0" lvl="0" indent="0" algn="ctr" defTabSz="914400" eaLnBrk="1" fontAlgn="base" latinLnBrk="0" hangingPunct="1">
              <a:lnSpc>
                <a:spcPct val="100000"/>
              </a:lnSpc>
              <a:spcBef>
                <a:spcPct val="0"/>
              </a:spcBef>
              <a:spcAft>
                <a:spcPct val="0"/>
              </a:spcAft>
              <a:buNone/>
              <a:defRPr sz="4400" b="0" i="0" u="none" kern="1200" baseline="0">
                <a:solidFill>
                  <a:schemeClr val="tx2"/>
                </a:solidFill>
                <a:latin typeface="Arial" panose="020B0604020202020204" pitchFamily="34" charset="0"/>
                <a:ea typeface="宋体" panose="02010600030101010101" pitchFamily="2" charset="-122"/>
              </a:defRPr>
            </a:lvl1pPr>
          </a:lstStyle>
          <a:p>
            <a:pPr lvl="0"/>
            <a:r>
              <a:rPr lang="zh-CN" altLang="en-US" b="1">
                <a:solidFill>
                  <a:srgbClr val="FF0000"/>
                </a:solidFill>
              </a:rPr>
              <a:t>体制未变，小修小补无济于事</a:t>
            </a:r>
            <a:endParaRPr lang="zh-CN" altLang="en-US" b="1">
              <a:solidFill>
                <a:srgbClr val="FF0000"/>
              </a:solidFill>
            </a:endParaRPr>
          </a:p>
        </p:txBody>
      </p:sp>
      <p:pic>
        <p:nvPicPr>
          <p:cNvPr id="18435" name="图片 18434" descr="赫鲁晓夫黯然神伤"/>
          <p:cNvPicPr>
            <a:picLocks noChangeAspect="1"/>
          </p:cNvPicPr>
          <p:nvPr/>
        </p:nvPicPr>
        <p:blipFill>
          <a:blip r:embed="rId1"/>
          <a:stretch>
            <a:fillRect/>
          </a:stretch>
        </p:blipFill>
        <p:spPr>
          <a:xfrm>
            <a:off x="1558925" y="1616075"/>
            <a:ext cx="5903913" cy="4132263"/>
          </a:xfrm>
          <a:prstGeom prst="rect">
            <a:avLst/>
          </a:prstGeom>
          <a:noFill/>
          <a:ln w="9525">
            <a:noFill/>
          </a:ln>
        </p:spPr>
      </p:pic>
      <p:sp>
        <p:nvSpPr>
          <p:cNvPr id="18436" name="文本框 18435"/>
          <p:cNvSpPr txBox="1"/>
          <p:nvPr/>
        </p:nvSpPr>
        <p:spPr>
          <a:xfrm>
            <a:off x="1558925" y="5748338"/>
            <a:ext cx="7127875" cy="641350"/>
          </a:xfrm>
          <a:prstGeom prst="rect">
            <a:avLst/>
          </a:prstGeom>
          <a:noFill/>
          <a:ln w="9525">
            <a:noFill/>
          </a:ln>
        </p:spPr>
        <p:txBody>
          <a:bodyPr>
            <a:spAutoFit/>
          </a:bodyPr>
          <a:p>
            <a:pPr lvl="0">
              <a:spcBef>
                <a:spcPct val="50000"/>
              </a:spcBef>
            </a:pPr>
            <a:r>
              <a:rPr lang="en-US" altLang="zh-CN" sz="3600" b="1">
                <a:solidFill>
                  <a:srgbClr val="0000CC"/>
                </a:solidFill>
                <a:effectLst>
                  <a:outerShdw blurRad="38100" dist="38100" dir="2700000">
                    <a:srgbClr val="C0C0C0"/>
                  </a:outerShdw>
                </a:effectLst>
                <a:latin typeface="Arial" panose="020B0604020202020204" pitchFamily="34" charset="0"/>
                <a:ea typeface="宋体" panose="02010600030101010101" pitchFamily="2" charset="-122"/>
              </a:rPr>
              <a:t>1964</a:t>
            </a:r>
            <a:r>
              <a:rPr lang="zh-CN" altLang="en-US" sz="3600" b="1">
                <a:solidFill>
                  <a:srgbClr val="0000CC"/>
                </a:solidFill>
                <a:effectLst>
                  <a:outerShdw blurRad="38100" dist="38100" dir="2700000">
                    <a:srgbClr val="C0C0C0"/>
                  </a:outerShdw>
                </a:effectLst>
                <a:latin typeface="Arial" panose="020B0604020202020204" pitchFamily="34" charset="0"/>
                <a:ea typeface="宋体" panose="02010600030101010101" pitchFamily="2" charset="-122"/>
              </a:rPr>
              <a:t>年 赫鲁晓夫被迫下台</a:t>
            </a:r>
            <a:endParaRPr lang="zh-CN" altLang="en-US" sz="3600" b="1">
              <a:solidFill>
                <a:srgbClr val="0000CC"/>
              </a:solidFill>
              <a:effectLst>
                <a:outerShdw blurRad="38100" dist="38100" dir="2700000">
                  <a:srgbClr val="C0C0C0"/>
                </a:outerShdw>
              </a:effectLst>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84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4" name="标题 18433"/>
          <p:cNvSpPr>
            <a:spLocks noGrp="1"/>
          </p:cNvSpPr>
          <p:nvPr>
            <p:ph type="title"/>
          </p:nvPr>
        </p:nvSpPr>
        <p:spPr/>
        <p:txBody>
          <a:bodyPr anchor="b"/>
          <a:p/>
        </p:txBody>
      </p:sp>
      <p:pic>
        <p:nvPicPr>
          <p:cNvPr id="18435" name="图片 18434" descr="100232895"/>
          <p:cNvPicPr>
            <a:picLocks noChangeAspect="1"/>
          </p:cNvPicPr>
          <p:nvPr/>
        </p:nvPicPr>
        <p:blipFill>
          <a:blip r:embed="rId1"/>
          <a:stretch>
            <a:fillRect/>
          </a:stretch>
        </p:blipFill>
        <p:spPr>
          <a:xfrm>
            <a:off x="-3175" y="4763"/>
            <a:ext cx="5113338" cy="6819900"/>
          </a:xfrm>
          <a:prstGeom prst="rect">
            <a:avLst/>
          </a:prstGeom>
          <a:noFill/>
          <a:ln w="9525">
            <a:noFill/>
          </a:ln>
        </p:spPr>
      </p:pic>
      <p:sp>
        <p:nvSpPr>
          <p:cNvPr id="18436" name="Rectangle 2"/>
          <p:cNvSpPr>
            <a:spLocks noGrp="1"/>
          </p:cNvSpPr>
          <p:nvPr/>
        </p:nvSpPr>
        <p:spPr>
          <a:xfrm>
            <a:off x="5295900" y="238125"/>
            <a:ext cx="4014788" cy="1300163"/>
          </a:xfrm>
          <a:prstGeom prst="rect">
            <a:avLst/>
          </a:prstGeom>
          <a:noFill/>
          <a:ln w="9525">
            <a:noFill/>
          </a:ln>
        </p:spPr>
        <p:txBody>
          <a:bodyPr vert="horz" wrap="square" anchor="ctr"/>
          <a:lstStyle>
            <a:lvl1pPr marL="0" lvl="0" indent="0" algn="l" defTabSz="914400" eaLnBrk="1" fontAlgn="base" latinLnBrk="0" hangingPunct="1">
              <a:lnSpc>
                <a:spcPct val="90000"/>
              </a:lnSpc>
              <a:spcBef>
                <a:spcPct val="0"/>
              </a:spcBef>
              <a:spcAft>
                <a:spcPct val="0"/>
              </a:spcAft>
              <a:buClr>
                <a:srgbClr val="000000"/>
              </a:buClr>
              <a:buNone/>
              <a:defRPr sz="3200" b="1" i="0" u="none" kern="1200" baseline="0">
                <a:solidFill>
                  <a:schemeClr val="accent1"/>
                </a:solidFill>
                <a:latin typeface="微软雅黑" panose="020B0503020204020204" charset="-122"/>
                <a:ea typeface="微软雅黑" panose="020B0503020204020204" charset="-122"/>
              </a:defRPr>
            </a:lvl1pPr>
          </a:lstStyle>
          <a:p>
            <a:pPr lvl="0" eaLnBrk="1" hangingPunct="1"/>
            <a:r>
              <a:rPr lang="zh-CN" altLang="en-US" sz="3600">
                <a:solidFill>
                  <a:srgbClr val="FF3300"/>
                </a:solidFill>
                <a:effectLst>
                  <a:outerShdw blurRad="38100" dist="38100" dir="2700000">
                    <a:srgbClr val="C0C0C0"/>
                  </a:outerShdw>
                </a:effectLst>
                <a:latin typeface="黑体" panose="02010609060101010101" pitchFamily="1" charset="-122"/>
                <a:ea typeface="黑体" panose="02010609060101010101" pitchFamily="1" charset="-122"/>
              </a:rPr>
              <a:t>黑白相间的墓碑</a:t>
            </a:r>
            <a:br>
              <a:rPr lang="zh-CN" altLang="en-US" sz="3600">
                <a:solidFill>
                  <a:srgbClr val="FF3300"/>
                </a:solidFill>
                <a:effectLst>
                  <a:outerShdw blurRad="38100" dist="38100" dir="2700000">
                    <a:srgbClr val="C0C0C0"/>
                  </a:outerShdw>
                </a:effectLst>
                <a:latin typeface="黑体" panose="02010609060101010101" pitchFamily="1" charset="-122"/>
                <a:ea typeface="黑体" panose="02010609060101010101" pitchFamily="1" charset="-122"/>
              </a:rPr>
            </a:br>
            <a:r>
              <a:rPr lang="zh-CN" altLang="en-US" sz="3600">
                <a:solidFill>
                  <a:srgbClr val="FF3300"/>
                </a:solidFill>
                <a:effectLst>
                  <a:outerShdw blurRad="38100" dist="38100" dir="2700000">
                    <a:srgbClr val="C0C0C0"/>
                  </a:outerShdw>
                </a:effectLst>
                <a:latin typeface="黑体" panose="02010609060101010101" pitchFamily="1" charset="-122"/>
                <a:ea typeface="黑体" panose="02010609060101010101" pitchFamily="1" charset="-122"/>
              </a:rPr>
              <a:t>毁誉参半的一生</a:t>
            </a:r>
            <a:endParaRPr lang="zh-CN" altLang="en-US" sz="3600">
              <a:solidFill>
                <a:srgbClr val="FF3300"/>
              </a:solidFill>
              <a:effectLst>
                <a:outerShdw blurRad="38100" dist="38100" dir="2700000">
                  <a:srgbClr val="C0C0C0"/>
                </a:outerShdw>
              </a:effectLst>
              <a:latin typeface="黑体" panose="02010609060101010101" pitchFamily="1" charset="-122"/>
              <a:ea typeface="黑体" panose="02010609060101010101" pitchFamily="1" charset="-122"/>
            </a:endParaRPr>
          </a:p>
        </p:txBody>
      </p:sp>
      <p:sp>
        <p:nvSpPr>
          <p:cNvPr id="18437" name="Text Box 4"/>
          <p:cNvSpPr txBox="1"/>
          <p:nvPr/>
        </p:nvSpPr>
        <p:spPr>
          <a:xfrm>
            <a:off x="5295900" y="2198053"/>
            <a:ext cx="3603625" cy="3627120"/>
          </a:xfrm>
          <a:prstGeom prst="rect">
            <a:avLst/>
          </a:prstGeom>
          <a:noFill/>
          <a:ln w="9525">
            <a:noFill/>
          </a:ln>
        </p:spPr>
        <p:txBody>
          <a:bodyPr vert="horz" wrap="square" anchor="t">
            <a:spAutoFit/>
          </a:bodyPr>
          <a:p>
            <a:pPr lvl="0" eaLnBrk="1" hangingPunct="1"/>
            <a:r>
              <a:rPr lang="en-US" altLang="x-none" sz="2800" b="1" dirty="0">
                <a:solidFill>
                  <a:srgbClr val="0000CC"/>
                </a:solidFill>
                <a:latin typeface="黑体" panose="02010609060101010101" pitchFamily="1" charset="-122"/>
                <a:ea typeface="黑体" panose="02010609060101010101" pitchFamily="1" charset="-122"/>
              </a:rPr>
              <a:t>“</a:t>
            </a:r>
            <a:r>
              <a:rPr lang="zh-CN" altLang="en-US" sz="2800" b="1" dirty="0">
                <a:solidFill>
                  <a:srgbClr val="0000CC"/>
                </a:solidFill>
                <a:latin typeface="黑体" panose="02010609060101010101" pitchFamily="1" charset="-122"/>
                <a:ea typeface="黑体" panose="02010609060101010101" pitchFamily="1" charset="-122"/>
              </a:rPr>
              <a:t>在第二次世界大战后的年代里，没有一位世界领袖人物的成败能像赫鲁晓夫的成败如此急剧地和决定性地改变历史的进程。”</a:t>
            </a:r>
            <a:endParaRPr lang="zh-CN" altLang="en-US" sz="2800" b="1" dirty="0">
              <a:solidFill>
                <a:srgbClr val="0000CC"/>
              </a:solidFill>
              <a:latin typeface="黑体" panose="02010609060101010101" pitchFamily="1" charset="-122"/>
              <a:ea typeface="黑体" panose="02010609060101010101" pitchFamily="1" charset="-122"/>
            </a:endParaRPr>
          </a:p>
          <a:p>
            <a:pPr lvl="0" algn="r" eaLnBrk="1" hangingPunct="1"/>
            <a:r>
              <a:rPr lang="zh-CN" altLang="en-US" sz="3600" b="1" dirty="0">
                <a:solidFill>
                  <a:srgbClr val="0000CC"/>
                </a:solidFill>
                <a:latin typeface="黑体" panose="02010609060101010101" pitchFamily="1" charset="-122"/>
                <a:ea typeface="黑体" panose="02010609060101010101" pitchFamily="1" charset="-122"/>
              </a:rPr>
              <a:t>──尼克松</a:t>
            </a:r>
            <a:endParaRPr lang="zh-CN" altLang="en-US" sz="3600" b="1" dirty="0">
              <a:solidFill>
                <a:srgbClr val="0000CC"/>
              </a:solidFill>
              <a:latin typeface="黑体" panose="02010609060101010101" pitchFamily="1" charset="-122"/>
              <a:ea typeface="黑体" panose="02010609060101010101" pitchFamily="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8437"/>
                                        </p:tgtEl>
                                        <p:attrNameLst>
                                          <p:attrName>style.visibility</p:attrName>
                                        </p:attrNameLst>
                                      </p:cBhvr>
                                      <p:to>
                                        <p:strVal val="visible"/>
                                      </p:to>
                                    </p:set>
                                    <p:animEffect transition="in" filter="box(in)">
                                      <p:cBhvr>
                                        <p:cTn id="7" dur="1000"/>
                                        <p:tgtEl>
                                          <p:spTgt spid="184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8" name="标题 34817"/>
          <p:cNvSpPr>
            <a:spLocks noGrp="1"/>
          </p:cNvSpPr>
          <p:nvPr>
            <p:ph type="title"/>
          </p:nvPr>
        </p:nvSpPr>
        <p:spPr>
          <a:xfrm>
            <a:off x="-215265" y="125413"/>
            <a:ext cx="8291513" cy="709612"/>
          </a:xfrm>
        </p:spPr>
        <p:txBody>
          <a:bodyPr anchor="ctr"/>
          <a:p>
            <a:r>
              <a:rPr lang="en-US" altLang="zh-CN" sz="5400" dirty="0">
                <a:ea typeface="黑体" panose="02010609060101010101" pitchFamily="1" charset="-122"/>
              </a:rPr>
              <a:t>(</a:t>
            </a:r>
            <a:r>
              <a:rPr lang="zh-CN" altLang="en-US" sz="5400" dirty="0">
                <a:ea typeface="黑体" panose="02010609060101010101" pitchFamily="1" charset="-122"/>
              </a:rPr>
              <a:t>二</a:t>
            </a:r>
            <a:r>
              <a:rPr lang="en-US" altLang="zh-CN" sz="5400" dirty="0">
                <a:ea typeface="黑体" panose="02010609060101010101" pitchFamily="1" charset="-122"/>
              </a:rPr>
              <a:t>)</a:t>
            </a:r>
            <a:r>
              <a:rPr lang="zh-CN" altLang="en-US" sz="5400" dirty="0">
                <a:ea typeface="黑体" panose="02010609060101010101" pitchFamily="1" charset="-122"/>
              </a:rPr>
              <a:t>勃列日涅夫改革</a:t>
            </a:r>
            <a:endParaRPr lang="zh-CN" altLang="en-US" sz="5400" dirty="0">
              <a:ea typeface="黑体" panose="02010609060101010101" pitchFamily="1" charset="-122"/>
            </a:endParaRPr>
          </a:p>
        </p:txBody>
      </p:sp>
      <p:pic>
        <p:nvPicPr>
          <p:cNvPr id="34819" name="图片 34818" descr="xinsrc_02212032007512651261738"/>
          <p:cNvPicPr>
            <a:picLocks noChangeAspect="1"/>
          </p:cNvPicPr>
          <p:nvPr/>
        </p:nvPicPr>
        <p:blipFill>
          <a:blip r:embed="rId1"/>
          <a:stretch>
            <a:fillRect/>
          </a:stretch>
        </p:blipFill>
        <p:spPr>
          <a:xfrm>
            <a:off x="-125730" y="1212850"/>
            <a:ext cx="4408488" cy="5114925"/>
          </a:xfrm>
          <a:prstGeom prst="rect">
            <a:avLst/>
          </a:prstGeom>
          <a:noFill/>
          <a:ln w="9525">
            <a:noFill/>
          </a:ln>
        </p:spPr>
      </p:pic>
      <p:sp>
        <p:nvSpPr>
          <p:cNvPr id="34820" name="文本占位符 34819"/>
          <p:cNvSpPr>
            <a:spLocks noGrp="1" noRot="1"/>
          </p:cNvSpPr>
          <p:nvPr>
            <p:ph type="body" idx="1"/>
          </p:nvPr>
        </p:nvSpPr>
        <p:spPr>
          <a:xfrm>
            <a:off x="4196080" y="1673225"/>
            <a:ext cx="4724400" cy="4194175"/>
          </a:xfrm>
        </p:spPr>
        <p:txBody>
          <a:bodyPr vert="horz" wrap="square" anchor="t"/>
          <a:p>
            <a:pPr>
              <a:buNone/>
            </a:pPr>
            <a:r>
              <a:rPr lang="en-US" altLang="zh-CN" sz="4000" b="1" dirty="0">
                <a:solidFill>
                  <a:srgbClr val="000000"/>
                </a:solidFill>
              </a:rPr>
              <a:t>1.</a:t>
            </a:r>
            <a:r>
              <a:rPr lang="zh-CN" altLang="en-US" sz="4000" b="1" dirty="0">
                <a:solidFill>
                  <a:srgbClr val="000000"/>
                </a:solidFill>
              </a:rPr>
              <a:t>内容：</a:t>
            </a:r>
            <a:endParaRPr lang="zh-CN" altLang="en-US" sz="4000" b="1" dirty="0">
              <a:solidFill>
                <a:srgbClr val="000000"/>
              </a:solidFill>
            </a:endParaRPr>
          </a:p>
          <a:p>
            <a:pPr>
              <a:buNone/>
            </a:pPr>
            <a:endParaRPr lang="en-US" altLang="zh-CN" sz="4000" b="1" dirty="0">
              <a:solidFill>
                <a:srgbClr val="000000"/>
              </a:solidFill>
            </a:endParaRPr>
          </a:p>
          <a:p>
            <a:pPr>
              <a:buNone/>
            </a:pPr>
            <a:endParaRPr lang="en-US" altLang="zh-CN" sz="4000" b="1" dirty="0">
              <a:solidFill>
                <a:srgbClr val="000000"/>
              </a:solidFill>
            </a:endParaRPr>
          </a:p>
          <a:p>
            <a:pPr>
              <a:buNone/>
            </a:pPr>
            <a:r>
              <a:rPr lang="en-US" altLang="zh-CN" sz="4000" b="1" dirty="0">
                <a:solidFill>
                  <a:srgbClr val="000000"/>
                </a:solidFill>
              </a:rPr>
              <a:t>2.</a:t>
            </a:r>
            <a:r>
              <a:rPr lang="zh-CN" altLang="en-US" sz="4000" b="1" dirty="0">
                <a:solidFill>
                  <a:srgbClr val="000000"/>
                </a:solidFill>
              </a:rPr>
              <a:t>评价</a:t>
            </a:r>
            <a:endParaRPr lang="zh-CN" altLang="en-US" sz="4000" b="1" dirty="0">
              <a:solidFill>
                <a:srgbClr val="000000"/>
              </a:solidFill>
            </a:endParaRPr>
          </a:p>
        </p:txBody>
      </p:sp>
      <p:sp>
        <p:nvSpPr>
          <p:cNvPr id="34821" name="文本框 34820"/>
          <p:cNvSpPr txBox="1"/>
          <p:nvPr/>
        </p:nvSpPr>
        <p:spPr>
          <a:xfrm>
            <a:off x="5951220" y="3480753"/>
            <a:ext cx="3124200" cy="579437"/>
          </a:xfrm>
          <a:prstGeom prst="rect">
            <a:avLst/>
          </a:prstGeom>
          <a:noFill/>
          <a:ln w="9525">
            <a:noFill/>
          </a:ln>
        </p:spPr>
        <p:txBody>
          <a:bodyPr>
            <a:spAutoFit/>
          </a:bodyPr>
          <a:p>
            <a:pPr lvl="0">
              <a:buNone/>
            </a:pPr>
            <a:r>
              <a:rPr lang="zh-CN" altLang="en-US" sz="3200" b="1" dirty="0">
                <a:solidFill>
                  <a:srgbClr val="990000"/>
                </a:solidFill>
                <a:latin typeface="Arial" panose="020B0604020202020204" pitchFamily="34" charset="0"/>
                <a:ea typeface="黑体" panose="02010609060101010101" pitchFamily="1" charset="-122"/>
              </a:rPr>
              <a:t>重点发展重工业</a:t>
            </a:r>
            <a:endParaRPr lang="zh-CN" altLang="en-US" sz="3200" b="1" dirty="0">
              <a:solidFill>
                <a:srgbClr val="990000"/>
              </a:solidFill>
              <a:latin typeface="Arial" panose="020B0604020202020204" pitchFamily="34" charset="0"/>
              <a:ea typeface="黑体" panose="02010609060101010101" pitchFamily="1" charset="-122"/>
            </a:endParaRPr>
          </a:p>
        </p:txBody>
      </p:sp>
      <p:sp>
        <p:nvSpPr>
          <p:cNvPr id="34822" name="文本框 34821"/>
          <p:cNvSpPr txBox="1"/>
          <p:nvPr/>
        </p:nvSpPr>
        <p:spPr>
          <a:xfrm>
            <a:off x="4878388" y="4433570"/>
            <a:ext cx="4341812" cy="2528888"/>
          </a:xfrm>
          <a:prstGeom prst="rect">
            <a:avLst/>
          </a:prstGeom>
          <a:noFill/>
          <a:ln w="9525">
            <a:noFill/>
          </a:ln>
        </p:spPr>
        <p:txBody>
          <a:bodyPr>
            <a:spAutoFit/>
          </a:bodyPr>
          <a:p>
            <a:pPr lvl="0">
              <a:buNone/>
            </a:pPr>
            <a:r>
              <a:rPr lang="zh-CN" altLang="en-US" sz="3200" b="1" dirty="0">
                <a:solidFill>
                  <a:srgbClr val="990000"/>
                </a:solidFill>
                <a:latin typeface="Arial" panose="020B0604020202020204" pitchFamily="34" charset="0"/>
                <a:ea typeface="黑体" panose="02010609060101010101" pitchFamily="1" charset="-122"/>
              </a:rPr>
              <a:t>苏联的综合国力特别是军事实力有所提高，但改革仍没有突破斯大林模式的制约，反而使这一体制更加僵化。</a:t>
            </a:r>
            <a:endParaRPr lang="zh-CN" altLang="en-US" sz="3200" b="1" dirty="0">
              <a:solidFill>
                <a:srgbClr val="990000"/>
              </a:solidFill>
              <a:latin typeface="Arial" panose="020B0604020202020204" pitchFamily="34" charset="0"/>
              <a:ea typeface="黑体" panose="02010609060101010101" pitchFamily="1" charset="-122"/>
            </a:endParaRPr>
          </a:p>
        </p:txBody>
      </p:sp>
      <p:sp>
        <p:nvSpPr>
          <p:cNvPr id="2" name="文本框 1"/>
          <p:cNvSpPr txBox="1"/>
          <p:nvPr/>
        </p:nvSpPr>
        <p:spPr>
          <a:xfrm>
            <a:off x="5951220" y="927418"/>
            <a:ext cx="3124200" cy="2553335"/>
          </a:xfrm>
          <a:prstGeom prst="rect">
            <a:avLst/>
          </a:prstGeom>
          <a:noFill/>
          <a:ln w="9525">
            <a:noFill/>
          </a:ln>
        </p:spPr>
        <p:txBody>
          <a:bodyPr>
            <a:spAutoFit/>
          </a:bodyPr>
          <a:p>
            <a:pPr lvl="0">
              <a:buNone/>
            </a:pPr>
            <a:r>
              <a:rPr lang="zh-CN" altLang="en-US" sz="3200" b="1" dirty="0">
                <a:solidFill>
                  <a:srgbClr val="990000"/>
                </a:solidFill>
                <a:latin typeface="Arial" panose="020B0604020202020204" pitchFamily="34" charset="0"/>
                <a:ea typeface="黑体" panose="02010609060101010101" pitchFamily="1" charset="-122"/>
              </a:rPr>
              <a:t>经济上推行</a:t>
            </a:r>
            <a:r>
              <a:rPr lang="en-US" altLang="zh-CN" sz="3200" b="1" dirty="0">
                <a:solidFill>
                  <a:srgbClr val="990000"/>
                </a:solidFill>
                <a:latin typeface="Arial" panose="020B0604020202020204" pitchFamily="34" charset="0"/>
                <a:ea typeface="黑体" panose="02010609060101010101" pitchFamily="1" charset="-122"/>
              </a:rPr>
              <a:t>“</a:t>
            </a:r>
            <a:r>
              <a:rPr lang="zh-CN" altLang="en-US" sz="3200" b="1" dirty="0">
                <a:solidFill>
                  <a:srgbClr val="990000"/>
                </a:solidFill>
                <a:latin typeface="Arial" panose="020B0604020202020204" pitchFamily="34" charset="0"/>
                <a:ea typeface="黑体" panose="02010609060101010101" pitchFamily="1" charset="-122"/>
              </a:rPr>
              <a:t>新政策</a:t>
            </a:r>
            <a:r>
              <a:rPr lang="en-US" altLang="zh-CN" sz="3200" b="1" dirty="0">
                <a:solidFill>
                  <a:srgbClr val="990000"/>
                </a:solidFill>
                <a:latin typeface="Arial" panose="020B0604020202020204" pitchFamily="34" charset="0"/>
                <a:ea typeface="黑体" panose="02010609060101010101" pitchFamily="1" charset="-122"/>
              </a:rPr>
              <a:t>”</a:t>
            </a:r>
            <a:r>
              <a:rPr lang="zh-CN" altLang="en-US" sz="3200" b="1" dirty="0">
                <a:solidFill>
                  <a:srgbClr val="990000"/>
                </a:solidFill>
                <a:latin typeface="Arial" panose="020B0604020202020204" pitchFamily="34" charset="0"/>
                <a:ea typeface="黑体" panose="02010609060101010101" pitchFamily="1" charset="-122"/>
              </a:rPr>
              <a:t>，要求加速科技进步、完善经济管理体制和加强经济刺激</a:t>
            </a:r>
            <a:endParaRPr lang="zh-CN" altLang="en-US" sz="3200" b="1" dirty="0">
              <a:solidFill>
                <a:srgbClr val="990000"/>
              </a:solidFill>
              <a:latin typeface="Arial" panose="020B0604020202020204" pitchFamily="34" charset="0"/>
              <a:ea typeface="黑体" panose="02010609060101010101" pitchFamily="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4821"/>
                                        </p:tgtEl>
                                        <p:attrNameLst>
                                          <p:attrName>style.visibility</p:attrName>
                                        </p:attrNameLst>
                                      </p:cBhvr>
                                      <p:to>
                                        <p:strVal val="visible"/>
                                      </p:to>
                                    </p:set>
                                    <p:anim calcmode="lin" valueType="num">
                                      <p:cBhvr additive="base">
                                        <p:cTn id="7" dur="500" fill="hold"/>
                                        <p:tgtEl>
                                          <p:spTgt spid="34821"/>
                                        </p:tgtEl>
                                        <p:attrNameLst>
                                          <p:attrName>ppt_x</p:attrName>
                                        </p:attrNameLst>
                                      </p:cBhvr>
                                      <p:tavLst>
                                        <p:tav tm="0">
                                          <p:val>
                                            <p:strVal val="#ppt_x"/>
                                          </p:val>
                                        </p:tav>
                                        <p:tav tm="100000">
                                          <p:val>
                                            <p:strVal val="#ppt_x"/>
                                          </p:val>
                                        </p:tav>
                                      </p:tavLst>
                                    </p:anim>
                                    <p:anim calcmode="lin" valueType="num">
                                      <p:cBhvr additive="base">
                                        <p:cTn id="8" dur="500" fill="hold"/>
                                        <p:tgtEl>
                                          <p:spTgt spid="3482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34822"/>
                                        </p:tgtEl>
                                        <p:attrNameLst>
                                          <p:attrName>style.visibility</p:attrName>
                                        </p:attrNameLst>
                                      </p:cBhvr>
                                      <p:to>
                                        <p:strVal val="visible"/>
                                      </p:to>
                                    </p:set>
                                    <p:animEffect transition="in" filter="diamond(in)">
                                      <p:cBhvr>
                                        <p:cTn id="13" dur="2000"/>
                                        <p:tgtEl>
                                          <p:spTgt spid="3482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1" grpId="0" bldLvl="0"/>
      <p:bldP spid="34822" grpId="0" bldLvl="0"/>
      <p:bldP spid="2" grpId="0" bldLvl="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3" name="矩形 35842"/>
          <p:cNvSpPr/>
          <p:nvPr/>
        </p:nvSpPr>
        <p:spPr>
          <a:xfrm>
            <a:off x="0" y="4652963"/>
            <a:ext cx="9144000" cy="1554162"/>
          </a:xfrm>
          <a:prstGeom prst="rect">
            <a:avLst/>
          </a:prstGeom>
          <a:noFill/>
          <a:ln w="9525">
            <a:noFill/>
          </a:ln>
        </p:spPr>
        <p:txBody>
          <a:bodyPr anchor="ctr">
            <a:spAutoFit/>
          </a:bodyPr>
          <a:p>
            <a:pPr lvl="0">
              <a:buNone/>
            </a:pPr>
            <a:r>
              <a:rPr lang="zh-CN" altLang="en-US" sz="3200" b="1">
                <a:solidFill>
                  <a:schemeClr val="tx2"/>
                </a:solidFill>
                <a:latin typeface="Arial" panose="020B0604020202020204" pitchFamily="34" charset="0"/>
                <a:ea typeface="华文新魏" panose="02010800040101010101" pitchFamily="2" charset="-122"/>
              </a:rPr>
              <a:t>勃列日涅夫时期苏联几乎每两位科学家中就有一位在研究坦克、火炮和导弹，军工生产差不多占国民生产的</a:t>
            </a:r>
            <a:r>
              <a:rPr lang="en-US" altLang="zh-CN" sz="3200" b="1">
                <a:solidFill>
                  <a:schemeClr val="tx2"/>
                </a:solidFill>
                <a:latin typeface="Arial" panose="020B0604020202020204" pitchFamily="34" charset="0"/>
                <a:ea typeface="华文新魏" panose="02010800040101010101" pitchFamily="2" charset="-122"/>
              </a:rPr>
              <a:t>40% </a:t>
            </a:r>
            <a:endParaRPr lang="en-US" altLang="zh-CN" sz="3200" b="1">
              <a:solidFill>
                <a:schemeClr val="tx2"/>
              </a:solidFill>
              <a:latin typeface="Arial" panose="020B0604020202020204" pitchFamily="34" charset="0"/>
              <a:ea typeface="华文新魏" panose="02010800040101010101" pitchFamily="2" charset="-122"/>
            </a:endParaRPr>
          </a:p>
        </p:txBody>
      </p:sp>
      <p:sp>
        <p:nvSpPr>
          <p:cNvPr id="35844" name="标题 35843"/>
          <p:cNvSpPr>
            <a:spLocks noGrp="1" noRot="1"/>
          </p:cNvSpPr>
          <p:nvPr>
            <p:ph type="title"/>
          </p:nvPr>
        </p:nvSpPr>
        <p:spPr>
          <a:xfrm>
            <a:off x="1979613" y="0"/>
            <a:ext cx="5773737" cy="685800"/>
          </a:xfrm>
        </p:spPr>
        <p:txBody>
          <a:bodyPr anchor="ctr"/>
          <a:p>
            <a:pPr lvl="0"/>
            <a:r>
              <a:rPr lang="zh-CN" altLang="en-US">
                <a:ea typeface="华文新魏" panose="02010800040101010101" pitchFamily="2" charset="-122"/>
              </a:rPr>
              <a:t>美苏两国力量对比　</a:t>
            </a:r>
            <a:endParaRPr lang="zh-CN" altLang="en-US">
              <a:ea typeface="华文新魏" panose="02010800040101010101" pitchFamily="2" charset="-122"/>
            </a:endParaRPr>
          </a:p>
        </p:txBody>
      </p:sp>
      <p:graphicFrame>
        <p:nvGraphicFramePr>
          <p:cNvPr id="35845" name="对象 35844"/>
          <p:cNvGraphicFramePr>
            <a:graphicFrameLocks noChangeAspect="1"/>
          </p:cNvGraphicFramePr>
          <p:nvPr/>
        </p:nvGraphicFramePr>
        <p:xfrm>
          <a:off x="4500563" y="1484313"/>
          <a:ext cx="4643437" cy="3114675"/>
        </p:xfrm>
        <a:graphic>
          <a:graphicData uri="http://schemas.openxmlformats.org/presentationml/2006/ole">
            <mc:AlternateContent xmlns:mc="http://schemas.openxmlformats.org/markup-compatibility/2006">
              <mc:Choice xmlns:v="urn:schemas-microsoft-com:vml" Requires="v">
                <p:oleObj spid="_x0000_s3076" name="" r:id="rId1" imgW="2400300" imgH="1647825" progId="Excel.Sheet.8">
                  <p:embed/>
                </p:oleObj>
              </mc:Choice>
              <mc:Fallback>
                <p:oleObj name="" r:id="rId1" imgW="2400300" imgH="1647825" progId="Excel.Sheet.8">
                  <p:embed/>
                  <p:pic>
                    <p:nvPicPr>
                      <p:cNvPr id="0" name="图片 3075"/>
                      <p:cNvPicPr/>
                      <p:nvPr/>
                    </p:nvPicPr>
                    <p:blipFill>
                      <a:blip r:embed="rId2"/>
                      <a:stretch>
                        <a:fillRect/>
                      </a:stretch>
                    </p:blipFill>
                    <p:spPr>
                      <a:xfrm>
                        <a:off x="4500563" y="1484313"/>
                        <a:ext cx="4643437" cy="3114675"/>
                      </a:xfrm>
                      <a:prstGeom prst="rect">
                        <a:avLst/>
                      </a:prstGeom>
                      <a:noFill/>
                      <a:ln w="38100">
                        <a:noFill/>
                        <a:miter/>
                      </a:ln>
                    </p:spPr>
                  </p:pic>
                </p:oleObj>
              </mc:Fallback>
            </mc:AlternateContent>
          </a:graphicData>
        </a:graphic>
      </p:graphicFrame>
      <p:sp>
        <p:nvSpPr>
          <p:cNvPr id="35846" name="矩形 35845"/>
          <p:cNvSpPr/>
          <p:nvPr/>
        </p:nvSpPr>
        <p:spPr>
          <a:xfrm>
            <a:off x="5256213" y="692150"/>
            <a:ext cx="2895600" cy="647700"/>
          </a:xfrm>
          <a:prstGeom prst="rect">
            <a:avLst/>
          </a:prstGeom>
        </p:spPr>
        <p:txBody>
          <a:bodyPr wrap="none" fromWordArt="1">
            <a:prstTxWarp prst="textSlantUp">
              <a:avLst>
                <a:gd name="adj" fmla="val 0"/>
              </a:avLst>
            </a:prstTxWarp>
            <a:normAutofit/>
          </a:bodyPr>
          <a:p>
            <a:pPr algn="ctr"/>
            <a:r>
              <a:rPr lang="zh-CN" altLang="en-US" sz="3600">
                <a:ln w="9525" cap="flat" cmpd="sng">
                  <a:solidFill>
                    <a:srgbClr val="CC99FF"/>
                  </a:solidFill>
                  <a:prstDash val="solid"/>
                  <a:headEnd type="none" w="med" len="med"/>
                  <a:tailEnd type="none" w="med" len="med"/>
                </a:ln>
                <a:gradFill rotWithShape="0">
                  <a:gsLst>
                    <a:gs pos="0">
                      <a:srgbClr val="6600CC"/>
                    </a:gs>
                    <a:gs pos="100000">
                      <a:srgbClr val="CC00CC"/>
                    </a:gs>
                  </a:gsLst>
                  <a:lin ang="5400000" scaled="1"/>
                  <a:tileRect/>
                </a:gradFill>
                <a:effectLst>
                  <a:outerShdw dist="53882" dir="2699999" algn="ctr" rotWithShape="0">
                    <a:srgbClr val="9999FF"/>
                  </a:outerShdw>
                </a:effectLst>
                <a:latin typeface="华文新魏" panose="02010800040101010101" pitchFamily="2" charset="-122"/>
                <a:ea typeface="华文新魏" panose="02010800040101010101" pitchFamily="2" charset="-122"/>
              </a:rPr>
              <a:t>战略核武器</a:t>
            </a:r>
            <a:endParaRPr lang="zh-CN" altLang="en-US" sz="3600">
              <a:ln w="9525" cap="flat" cmpd="sng">
                <a:solidFill>
                  <a:srgbClr val="CC99FF"/>
                </a:solidFill>
                <a:prstDash val="solid"/>
                <a:headEnd type="none" w="med" len="med"/>
                <a:tailEnd type="none" w="med" len="med"/>
              </a:ln>
              <a:gradFill rotWithShape="0">
                <a:gsLst>
                  <a:gs pos="0">
                    <a:srgbClr val="6600CC"/>
                  </a:gs>
                  <a:gs pos="100000">
                    <a:srgbClr val="CC00CC"/>
                  </a:gs>
                </a:gsLst>
                <a:lin ang="5400000" scaled="1"/>
                <a:tileRect/>
              </a:gradFill>
              <a:effectLst>
                <a:outerShdw dist="53882" dir="2699999" algn="ctr" rotWithShape="0">
                  <a:srgbClr val="9999FF"/>
                </a:outerShdw>
              </a:effectLst>
              <a:latin typeface="华文新魏" panose="02010800040101010101" pitchFamily="2" charset="-122"/>
              <a:ea typeface="华文新魏" panose="02010800040101010101" pitchFamily="2" charset="-122"/>
            </a:endParaRPr>
          </a:p>
        </p:txBody>
      </p:sp>
      <p:sp>
        <p:nvSpPr>
          <p:cNvPr id="35847" name="矩形 35846"/>
          <p:cNvSpPr/>
          <p:nvPr/>
        </p:nvSpPr>
        <p:spPr>
          <a:xfrm>
            <a:off x="1403350" y="5943600"/>
            <a:ext cx="5688013" cy="914400"/>
          </a:xfrm>
          <a:prstGeom prst="rect">
            <a:avLst/>
          </a:prstGeom>
          <a:noFill/>
          <a:ln w="9525">
            <a:noFill/>
          </a:ln>
        </p:spPr>
        <p:txBody>
          <a:bodyPr>
            <a:spAutoFit/>
          </a:bodyPr>
          <a:p>
            <a:pPr lvl="0" algn="ctr">
              <a:spcBef>
                <a:spcPct val="20000"/>
              </a:spcBef>
              <a:buClr>
                <a:schemeClr val="bg2"/>
              </a:buClr>
              <a:buFont typeface="Monotype Sorts" pitchFamily="2" charset="2"/>
              <a:buNone/>
            </a:pPr>
            <a:r>
              <a:rPr lang="zh-CN" altLang="en-US" sz="5400" b="1">
                <a:solidFill>
                  <a:srgbClr val="FF3300"/>
                </a:solidFill>
                <a:latin typeface="Times New Roman" panose="02020603050405020304" pitchFamily="2" charset="0"/>
                <a:ea typeface="宋体" panose="02010600030101010101" pitchFamily="2" charset="-122"/>
              </a:rPr>
              <a:t>军备上赶上美国</a:t>
            </a:r>
            <a:endParaRPr lang="zh-CN" altLang="en-US" sz="5400" b="1">
              <a:solidFill>
                <a:srgbClr val="FF3300"/>
              </a:solidFill>
              <a:latin typeface="Times New Roman" panose="02020603050405020304" pitchFamily="2" charset="0"/>
              <a:ea typeface="宋体" panose="02010600030101010101" pitchFamily="2" charset="-122"/>
            </a:endParaRPr>
          </a:p>
        </p:txBody>
      </p:sp>
      <p:graphicFrame>
        <p:nvGraphicFramePr>
          <p:cNvPr id="35848" name="对象 35847"/>
          <p:cNvGraphicFramePr>
            <a:graphicFrameLocks noChangeAspect="1"/>
          </p:cNvGraphicFramePr>
          <p:nvPr/>
        </p:nvGraphicFramePr>
        <p:xfrm>
          <a:off x="34925" y="1485900"/>
          <a:ext cx="4502150" cy="3133725"/>
        </p:xfrm>
        <a:graphic>
          <a:graphicData uri="http://schemas.openxmlformats.org/presentationml/2006/ole">
            <mc:AlternateContent xmlns:mc="http://schemas.openxmlformats.org/markup-compatibility/2006">
              <mc:Choice xmlns:v="urn:schemas-microsoft-com:vml" Requires="v">
                <p:oleObj spid="_x0000_s3077" name="" r:id="rId3" imgW="2400300" imgH="1647825" progId="Excel.Sheet.8">
                  <p:embed/>
                </p:oleObj>
              </mc:Choice>
              <mc:Fallback>
                <p:oleObj name="" r:id="rId3" imgW="2400300" imgH="1647825" progId="Excel.Sheet.8">
                  <p:embed/>
                  <p:pic>
                    <p:nvPicPr>
                      <p:cNvPr id="0" name="图片 3076"/>
                      <p:cNvPicPr/>
                      <p:nvPr/>
                    </p:nvPicPr>
                    <p:blipFill>
                      <a:blip r:embed="rId4"/>
                      <a:stretch>
                        <a:fillRect/>
                      </a:stretch>
                    </p:blipFill>
                    <p:spPr>
                      <a:xfrm>
                        <a:off x="34925" y="1485900"/>
                        <a:ext cx="4502150" cy="3133725"/>
                      </a:xfrm>
                      <a:prstGeom prst="rect">
                        <a:avLst/>
                      </a:prstGeom>
                      <a:noFill/>
                      <a:ln w="38100">
                        <a:noFill/>
                        <a:miter/>
                      </a:ln>
                    </p:spPr>
                  </p:pic>
                </p:oleObj>
              </mc:Fallback>
            </mc:AlternateContent>
          </a:graphicData>
        </a:graphic>
      </p:graphicFrame>
      <p:sp>
        <p:nvSpPr>
          <p:cNvPr id="35849" name="矩形 35848"/>
          <p:cNvSpPr/>
          <p:nvPr/>
        </p:nvSpPr>
        <p:spPr>
          <a:xfrm>
            <a:off x="539750" y="692150"/>
            <a:ext cx="3048000" cy="676275"/>
          </a:xfrm>
          <a:prstGeom prst="rect">
            <a:avLst/>
          </a:prstGeom>
        </p:spPr>
        <p:txBody>
          <a:bodyPr wrap="none" fromWordArt="1">
            <a:prstTxWarp prst="textSlantUp">
              <a:avLst>
                <a:gd name="adj" fmla="val 4319"/>
              </a:avLst>
            </a:prstTxWarp>
            <a:normAutofit/>
          </a:bodyPr>
          <a:p>
            <a:pPr algn="ctr"/>
            <a:r>
              <a:rPr lang="zh-CN" altLang="en-US" sz="3600">
                <a:ln w="9525" cap="flat" cmpd="sng">
                  <a:solidFill>
                    <a:srgbClr val="CC99FF"/>
                  </a:solidFill>
                  <a:prstDash val="solid"/>
                  <a:headEnd type="none" w="med" len="med"/>
                  <a:tailEnd type="none" w="med" len="med"/>
                </a:ln>
                <a:gradFill rotWithShape="0">
                  <a:gsLst>
                    <a:gs pos="0">
                      <a:srgbClr val="6600CC"/>
                    </a:gs>
                    <a:gs pos="100000">
                      <a:srgbClr val="CC00CC"/>
                    </a:gs>
                  </a:gsLst>
                  <a:lin ang="5400000" scaled="1"/>
                  <a:tileRect/>
                </a:gradFill>
                <a:effectLst>
                  <a:outerShdw dist="53882" dir="2699999" algn="ctr" rotWithShape="0">
                    <a:srgbClr val="9999FF"/>
                  </a:outerShdw>
                </a:effectLst>
                <a:latin typeface="华文新魏" panose="02010800040101010101" pitchFamily="2" charset="-122"/>
                <a:ea typeface="华文新魏" panose="02010800040101010101" pitchFamily="2" charset="-122"/>
              </a:rPr>
              <a:t>常规武装力量</a:t>
            </a:r>
            <a:endParaRPr lang="zh-CN" altLang="en-US" sz="3600">
              <a:ln w="9525" cap="flat" cmpd="sng">
                <a:solidFill>
                  <a:srgbClr val="CC99FF"/>
                </a:solidFill>
                <a:prstDash val="solid"/>
                <a:headEnd type="none" w="med" len="med"/>
                <a:tailEnd type="none" w="med" len="med"/>
              </a:ln>
              <a:gradFill rotWithShape="0">
                <a:gsLst>
                  <a:gs pos="0">
                    <a:srgbClr val="6600CC"/>
                  </a:gs>
                  <a:gs pos="100000">
                    <a:srgbClr val="CC00CC"/>
                  </a:gs>
                </a:gsLst>
                <a:lin ang="5400000" scaled="1"/>
                <a:tileRect/>
              </a:gradFill>
              <a:effectLst>
                <a:outerShdw dist="53882" dir="2699999" algn="ctr" rotWithShape="0">
                  <a:srgbClr val="9999FF"/>
                </a:outerShdw>
              </a:effectLst>
              <a:latin typeface="华文新魏" panose="02010800040101010101" pitchFamily="2" charset="-122"/>
              <a:ea typeface="华文新魏" panose="02010800040101010101" pitchFamily="2" charset="-122"/>
            </a:endParaRPr>
          </a:p>
        </p:txBody>
      </p:sp>
      <p:sp>
        <p:nvSpPr>
          <p:cNvPr id="2" name="矩形 1"/>
          <p:cNvSpPr/>
          <p:nvPr/>
        </p:nvSpPr>
        <p:spPr>
          <a:xfrm>
            <a:off x="299085" y="2179320"/>
            <a:ext cx="8545830" cy="2122805"/>
          </a:xfrm>
          <a:prstGeom prst="rect">
            <a:avLst/>
          </a:prstGeom>
          <a:solidFill>
            <a:srgbClr val="FFFF00"/>
          </a:solidFill>
          <a:ln>
            <a:noFill/>
          </a:ln>
        </p:spPr>
        <p:txBody>
          <a:bodyPr wrap="square" rtlCol="0" anchor="t">
            <a:spAutoFit/>
          </a:bodyPr>
          <a:p>
            <a:pPr algn="l"/>
            <a:r>
              <a:rPr lang="zh-CN" altLang="en-US" sz="4400" b="1">
                <a:ln/>
                <a:solidFill>
                  <a:schemeClr val="tx1"/>
                </a:solidFill>
                <a:effectLst>
                  <a:outerShdw blurRad="38100" dist="19050" dir="2700000" algn="tl" rotWithShape="0">
                    <a:schemeClr val="dk1">
                      <a:alpha val="40000"/>
                    </a:schemeClr>
                  </a:outerShdw>
                </a:effectLst>
              </a:rPr>
              <a:t>但苏联的轻工业产品和新兴产业明显落后。高投入、高消耗、低效率成为苏联经济的痼疾</a:t>
            </a:r>
            <a:endParaRPr lang="zh-CN" altLang="en-US" sz="4400" b="1">
              <a:ln/>
              <a:solidFill>
                <a:schemeClr val="tx1"/>
              </a:solidFill>
              <a:effectLst>
                <a:outerShdw blurRad="38100" dist="19050" dir="2700000" algn="tl" rotWithShape="0">
                  <a:schemeClr val="dk1">
                    <a:alpha val="40000"/>
                  </a:schemeClr>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5843"/>
                                        </p:tgtEl>
                                        <p:attrNameLst>
                                          <p:attrName>style.visibility</p:attrName>
                                        </p:attrNameLst>
                                      </p:cBhvr>
                                      <p:to>
                                        <p:strVal val="visible"/>
                                      </p:to>
                                    </p:set>
                                    <p:animEffect transition="in" filter="blinds(horizontal)">
                                      <p:cBhvr>
                                        <p:cTn id="7" dur="500"/>
                                        <p:tgtEl>
                                          <p:spTgt spid="3584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35844"/>
                                        </p:tgtEl>
                                        <p:attrNameLst>
                                          <p:attrName>style.visibility</p:attrName>
                                        </p:attrNameLst>
                                      </p:cBhvr>
                                      <p:to>
                                        <p:strVal val="visible"/>
                                      </p:to>
                                    </p:set>
                                    <p:animEffect transition="in" filter="wipe(up)">
                                      <p:cBhvr>
                                        <p:cTn id="12" dur="5000"/>
                                        <p:tgtEl>
                                          <p:spTgt spid="35844"/>
                                        </p:tgtEl>
                                      </p:cBhvr>
                                    </p:animEffect>
                                  </p:childTnLst>
                                </p:cTn>
                              </p:par>
                              <p:par>
                                <p:cTn id="13" presetID="22" presetClass="entr" presetSubtype="1" fill="hold" nodeType="withEffect">
                                  <p:stCondLst>
                                    <p:cond delay="0"/>
                                  </p:stCondLst>
                                  <p:childTnLst>
                                    <p:set>
                                      <p:cBhvr>
                                        <p:cTn id="14" dur="1" fill="hold">
                                          <p:stCondLst>
                                            <p:cond delay="0"/>
                                          </p:stCondLst>
                                        </p:cTn>
                                        <p:tgtEl>
                                          <p:spTgt spid="35845"/>
                                        </p:tgtEl>
                                        <p:attrNameLst>
                                          <p:attrName>style.visibility</p:attrName>
                                        </p:attrNameLst>
                                      </p:cBhvr>
                                      <p:to>
                                        <p:strVal val="visible"/>
                                      </p:to>
                                    </p:set>
                                    <p:animEffect transition="in" filter="wipe(up)">
                                      <p:cBhvr>
                                        <p:cTn id="15" dur="5000"/>
                                        <p:tgtEl>
                                          <p:spTgt spid="35845"/>
                                        </p:tgtEl>
                                      </p:cBhvr>
                                    </p:animEffect>
                                  </p:childTnLst>
                                </p:cTn>
                              </p:par>
                              <p:par>
                                <p:cTn id="16" presetID="22" presetClass="entr" presetSubtype="1" fill="hold" nodeType="withEffect">
                                  <p:stCondLst>
                                    <p:cond delay="0"/>
                                  </p:stCondLst>
                                  <p:childTnLst>
                                    <p:set>
                                      <p:cBhvr>
                                        <p:cTn id="17" dur="1" fill="hold">
                                          <p:stCondLst>
                                            <p:cond delay="0"/>
                                          </p:stCondLst>
                                        </p:cTn>
                                        <p:tgtEl>
                                          <p:spTgt spid="35846"/>
                                        </p:tgtEl>
                                        <p:attrNameLst>
                                          <p:attrName>style.visibility</p:attrName>
                                        </p:attrNameLst>
                                      </p:cBhvr>
                                      <p:to>
                                        <p:strVal val="visible"/>
                                      </p:to>
                                    </p:set>
                                    <p:animEffect transition="in" filter="wipe(up)">
                                      <p:cBhvr>
                                        <p:cTn id="18" dur="5000"/>
                                        <p:tgtEl>
                                          <p:spTgt spid="35846"/>
                                        </p:tgtEl>
                                      </p:cBhvr>
                                    </p:animEffect>
                                  </p:childTnLst>
                                </p:cTn>
                              </p:par>
                              <p:par>
                                <p:cTn id="19" presetID="22" presetClass="entr" presetSubtype="1" fill="hold" nodeType="withEffect">
                                  <p:stCondLst>
                                    <p:cond delay="0"/>
                                  </p:stCondLst>
                                  <p:childTnLst>
                                    <p:set>
                                      <p:cBhvr>
                                        <p:cTn id="20" dur="1" fill="hold">
                                          <p:stCondLst>
                                            <p:cond delay="0"/>
                                          </p:stCondLst>
                                        </p:cTn>
                                        <p:tgtEl>
                                          <p:spTgt spid="35848"/>
                                        </p:tgtEl>
                                        <p:attrNameLst>
                                          <p:attrName>style.visibility</p:attrName>
                                        </p:attrNameLst>
                                      </p:cBhvr>
                                      <p:to>
                                        <p:strVal val="visible"/>
                                      </p:to>
                                    </p:set>
                                    <p:animEffect transition="in" filter="wipe(up)">
                                      <p:cBhvr>
                                        <p:cTn id="21" dur="5000"/>
                                        <p:tgtEl>
                                          <p:spTgt spid="35848"/>
                                        </p:tgtEl>
                                      </p:cBhvr>
                                    </p:animEffect>
                                  </p:childTnLst>
                                </p:cTn>
                              </p:par>
                              <p:par>
                                <p:cTn id="22" presetID="22" presetClass="entr" presetSubtype="1" fill="hold" nodeType="withEffect">
                                  <p:stCondLst>
                                    <p:cond delay="0"/>
                                  </p:stCondLst>
                                  <p:childTnLst>
                                    <p:set>
                                      <p:cBhvr>
                                        <p:cTn id="23" dur="1" fill="hold">
                                          <p:stCondLst>
                                            <p:cond delay="0"/>
                                          </p:stCondLst>
                                        </p:cTn>
                                        <p:tgtEl>
                                          <p:spTgt spid="35849"/>
                                        </p:tgtEl>
                                        <p:attrNameLst>
                                          <p:attrName>style.visibility</p:attrName>
                                        </p:attrNameLst>
                                      </p:cBhvr>
                                      <p:to>
                                        <p:strVal val="visible"/>
                                      </p:to>
                                    </p:set>
                                    <p:animEffect transition="in" filter="wipe(up)">
                                      <p:cBhvr>
                                        <p:cTn id="24" dur="5000"/>
                                        <p:tgtEl>
                                          <p:spTgt spid="35849"/>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35847"/>
                                        </p:tgtEl>
                                        <p:attrNameLst>
                                          <p:attrName>style.visibility</p:attrName>
                                        </p:attrNameLst>
                                      </p:cBhvr>
                                      <p:to>
                                        <p:strVal val="visible"/>
                                      </p:to>
                                    </p:set>
                                    <p:animEffect transition="in" filter="blinds(horizontal)">
                                      <p:cBhvr>
                                        <p:cTn id="29" dur="500"/>
                                        <p:tgtEl>
                                          <p:spTgt spid="358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p:bldP spid="35844" grpId="0"/>
      <p:bldP spid="3584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6" name="文本占位符 16385"/>
          <p:cNvSpPr>
            <a:spLocks noGrp="1"/>
          </p:cNvSpPr>
          <p:nvPr>
            <p:ph type="body" idx="1"/>
          </p:nvPr>
        </p:nvSpPr>
        <p:spPr>
          <a:xfrm>
            <a:off x="363220" y="353060"/>
            <a:ext cx="8153400" cy="4038600"/>
          </a:xfrm>
        </p:spPr>
        <p:txBody>
          <a:bodyPr/>
          <a:p>
            <a:r>
              <a:rPr lang="en-US" altLang="zh-CN" sz="2800"/>
              <a:t>1982</a:t>
            </a:r>
            <a:r>
              <a:rPr lang="zh-CN" altLang="en-US" sz="2800"/>
              <a:t>年</a:t>
            </a:r>
            <a:r>
              <a:rPr lang="en-US" altLang="zh-CN" sz="2800"/>
              <a:t>11</a:t>
            </a:r>
            <a:r>
              <a:rPr lang="zh-CN" altLang="en-US" sz="2800"/>
              <a:t>月，勃列日涅夫去世，</a:t>
            </a:r>
            <a:r>
              <a:rPr lang="zh-CN" altLang="en-US" sz="2800">
                <a:solidFill>
                  <a:srgbClr val="FF0066"/>
                </a:solidFill>
              </a:rPr>
              <a:t>安德罗波夫</a:t>
            </a:r>
            <a:r>
              <a:rPr lang="zh-CN" altLang="en-US" sz="2800"/>
              <a:t>上台，但执政 </a:t>
            </a:r>
            <a:r>
              <a:rPr lang="en-US" altLang="zh-CN" sz="2800"/>
              <a:t>15</a:t>
            </a:r>
            <a:r>
              <a:rPr lang="zh-CN" altLang="en-US" sz="2800"/>
              <a:t>个月后，就因病离开了他的国家和人民。</a:t>
            </a:r>
            <a:endParaRPr lang="zh-CN" altLang="en-US" sz="2800"/>
          </a:p>
          <a:p>
            <a:endParaRPr lang="en-US" altLang="zh-CN" sz="2800"/>
          </a:p>
          <a:p>
            <a:r>
              <a:rPr lang="en-US" altLang="zh-CN" sz="2800"/>
              <a:t>73</a:t>
            </a:r>
            <a:r>
              <a:rPr lang="zh-CN" altLang="en-US" sz="2800"/>
              <a:t>岁的</a:t>
            </a:r>
            <a:r>
              <a:rPr lang="zh-CN" altLang="en-US" sz="2800">
                <a:solidFill>
                  <a:srgbClr val="FF0066"/>
                </a:solidFill>
              </a:rPr>
              <a:t>契尔年科</a:t>
            </a:r>
            <a:r>
              <a:rPr lang="zh-CN" altLang="en-US" sz="2800"/>
              <a:t>上台，他的年龄及他的保守思想体系，注定了他是个守摊子的过渡性角色，上任</a:t>
            </a:r>
            <a:r>
              <a:rPr lang="en-US" altLang="zh-CN" sz="2800"/>
              <a:t>11</a:t>
            </a:r>
            <a:r>
              <a:rPr lang="zh-CN" altLang="en-US" sz="2800"/>
              <a:t>个月就去世了。</a:t>
            </a:r>
            <a:endParaRPr lang="zh-CN" altLang="en-US" sz="2800"/>
          </a:p>
        </p:txBody>
      </p:sp>
      <p:pic>
        <p:nvPicPr>
          <p:cNvPr id="27650" name="内容占位符 27649"/>
          <p:cNvPicPr>
            <a:picLocks noChangeAspect="1"/>
          </p:cNvPicPr>
          <p:nvPr/>
        </p:nvPicPr>
        <p:blipFill>
          <a:blip r:embed="rId1"/>
          <a:stretch>
            <a:fillRect/>
          </a:stretch>
        </p:blipFill>
        <p:spPr>
          <a:xfrm>
            <a:off x="6183630" y="2683828"/>
            <a:ext cx="2838450" cy="4075112"/>
          </a:xfrm>
          <a:prstGeom prst="rect">
            <a:avLst/>
          </a:prstGeom>
          <a:noFill/>
          <a:ln w="9525">
            <a:noFill/>
          </a:ln>
        </p:spPr>
      </p:pic>
      <p:pic>
        <p:nvPicPr>
          <p:cNvPr id="27651" name="内容占位符 27650"/>
          <p:cNvPicPr>
            <a:picLocks noChangeAspect="1"/>
          </p:cNvPicPr>
          <p:nvPr/>
        </p:nvPicPr>
        <p:blipFill>
          <a:blip r:embed="rId2"/>
          <a:stretch>
            <a:fillRect/>
          </a:stretch>
        </p:blipFill>
        <p:spPr>
          <a:xfrm>
            <a:off x="363220" y="3136900"/>
            <a:ext cx="3859530" cy="3778885"/>
          </a:xfrm>
          <a:prstGeom prst="rect">
            <a:avLst/>
          </a:prstGeom>
          <a:noFill/>
          <a:ln w="9525">
            <a:noFill/>
          </a:ln>
        </p:spPr>
      </p:pic>
    </p:spTree>
  </p:cSld>
  <p:clrMapOvr>
    <a:masterClrMapping/>
  </p:clrMapOvr>
  <p:transition>
    <p:random/>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5" name="文本占位符 23554"/>
          <p:cNvSpPr>
            <a:spLocks noGrp="1" noRot="1"/>
          </p:cNvSpPr>
          <p:nvPr>
            <p:ph type="body" idx="1"/>
          </p:nvPr>
        </p:nvSpPr>
        <p:spPr>
          <a:xfrm>
            <a:off x="396875" y="1807528"/>
            <a:ext cx="3622675" cy="947737"/>
          </a:xfrm>
        </p:spPr>
        <p:txBody>
          <a:bodyPr/>
          <a:p>
            <a:pPr>
              <a:buNone/>
            </a:pPr>
            <a:r>
              <a:rPr lang="zh-CN" altLang="en-US" sz="3600" b="1" dirty="0">
                <a:solidFill>
                  <a:srgbClr val="000000"/>
                </a:solidFill>
                <a:latin typeface="黑体" panose="02010609060101010101" pitchFamily="1" charset="-122"/>
                <a:ea typeface="黑体" panose="02010609060101010101" pitchFamily="1" charset="-122"/>
              </a:rPr>
              <a:t>1.改革内容：</a:t>
            </a:r>
            <a:endParaRPr lang="zh-CN" altLang="en-US" sz="3600" b="1" dirty="0">
              <a:solidFill>
                <a:srgbClr val="000000"/>
              </a:solidFill>
              <a:latin typeface="黑体" panose="02010609060101010101" pitchFamily="1" charset="-122"/>
              <a:ea typeface="黑体" panose="02010609060101010101" pitchFamily="1" charset="-122"/>
            </a:endParaRPr>
          </a:p>
        </p:txBody>
      </p:sp>
      <p:sp>
        <p:nvSpPr>
          <p:cNvPr id="23556" name="矩形 23555"/>
          <p:cNvSpPr>
            <a:spLocks noGrp="1" noRot="1"/>
          </p:cNvSpPr>
          <p:nvPr/>
        </p:nvSpPr>
        <p:spPr>
          <a:xfrm>
            <a:off x="3349625" y="1557338"/>
            <a:ext cx="5472113" cy="2160587"/>
          </a:xfrm>
          <a:prstGeom prst="rect">
            <a:avLst/>
          </a:prstGeom>
          <a:noFill/>
          <a:ln w="9525">
            <a:noFill/>
          </a:ln>
        </p:spPr>
        <p:txBody>
          <a:bodyPr vert="horz" wrap="square" anchor="t"/>
          <a:lstStyle>
            <a:lvl1pPr marL="357505" lvl="0" indent="-357505" algn="just" defTabSz="914400" eaLnBrk="1" fontAlgn="base" latinLnBrk="0" hangingPunct="1">
              <a:lnSpc>
                <a:spcPct val="110000"/>
              </a:lnSpc>
              <a:spcBef>
                <a:spcPts val="600"/>
              </a:spcBef>
              <a:spcAft>
                <a:spcPct val="0"/>
              </a:spcAft>
              <a:buClr>
                <a:schemeClr val="accent1"/>
              </a:buClr>
              <a:buSzPct val="70000"/>
              <a:buFont typeface="Wingdings" panose="05000000000000000000" pitchFamily="2" charset="2"/>
              <a:buChar char="m"/>
              <a:defRPr sz="2400" b="0" i="0" u="none" kern="1200" baseline="0">
                <a:solidFill>
                  <a:schemeClr val="accent1"/>
                </a:solidFill>
                <a:latin typeface="幼圆" panose="02010509060101010101" pitchFamily="1" charset="-122"/>
                <a:ea typeface="幼圆" panose="02010509060101010101" pitchFamily="1" charset="-122"/>
              </a:defRPr>
            </a:lvl1pPr>
            <a:lvl2pPr marL="357505" lvl="1" indent="-357505" algn="just" defTabSz="914400" eaLnBrk="1" fontAlgn="base" latinLnBrk="0" hangingPunct="1">
              <a:lnSpc>
                <a:spcPct val="120000"/>
              </a:lnSpc>
              <a:spcBef>
                <a:spcPct val="0"/>
              </a:spcBef>
              <a:spcAft>
                <a:spcPts val="600"/>
              </a:spcAft>
              <a:buClr>
                <a:srgbClr val="37F6FF"/>
              </a:buClr>
              <a:buFont typeface="幼圆" panose="02010509060101010101" pitchFamily="1" charset="-122"/>
              <a:buChar char=" "/>
              <a:defRPr sz="1600" b="0" i="0" u="none" kern="1200" baseline="0">
                <a:solidFill>
                  <a:schemeClr val="tx1"/>
                </a:solidFill>
                <a:latin typeface="+mn-lt"/>
                <a:ea typeface="+mn-ea"/>
                <a:cs typeface="+mn-cs"/>
              </a:defRPr>
            </a:lvl2pPr>
            <a:lvl3pPr marL="1143000" lvl="2" indent="-228600" algn="l" defTabSz="914400" eaLnBrk="1" fontAlgn="base" latinLnBrk="0" hangingPunct="1">
              <a:lnSpc>
                <a:spcPct val="90000"/>
              </a:lnSpc>
              <a:spcBef>
                <a:spcPts val="500"/>
              </a:spcBef>
              <a:spcAft>
                <a:spcPct val="0"/>
              </a:spcAft>
              <a:buFont typeface="Arial" panose="020B0604020202020204" pitchFamily="34" charset="0"/>
              <a:buChar char="•"/>
              <a:defRPr sz="2000" b="0" i="0" u="none" kern="1200" baseline="0">
                <a:solidFill>
                  <a:schemeClr val="tx1"/>
                </a:solidFill>
                <a:latin typeface="Arial" panose="020B0604020202020204" pitchFamily="34" charset="0"/>
                <a:ea typeface="+mn-ea"/>
                <a:cs typeface="+mn-cs"/>
              </a:defRPr>
            </a:lvl3pPr>
            <a:lvl4pPr marL="1600200" lvl="3" indent="-228600" algn="l" defTabSz="91440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4pPr>
            <a:lvl5pPr marL="2057400" lvl="4" indent="-228600" algn="l" defTabSz="91440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5pPr>
          </a:lstStyle>
          <a:p>
            <a:pPr lvl="0">
              <a:buNone/>
            </a:pPr>
            <a:r>
              <a:rPr lang="zh-CN" altLang="en-US" sz="3600" b="1" dirty="0">
                <a:solidFill>
                  <a:schemeClr val="tx1"/>
                </a:solidFill>
                <a:ea typeface="黑体" panose="02010609060101010101" pitchFamily="1" charset="-122"/>
              </a:rPr>
              <a:t>首先把经济改革作为重点，</a:t>
            </a:r>
            <a:endParaRPr lang="zh-CN" altLang="en-US" sz="3600" b="1" dirty="0">
              <a:solidFill>
                <a:schemeClr val="tx1"/>
              </a:solidFill>
              <a:ea typeface="黑体" panose="02010609060101010101" pitchFamily="1" charset="-122"/>
            </a:endParaRPr>
          </a:p>
          <a:p>
            <a:pPr lvl="0">
              <a:buNone/>
            </a:pPr>
            <a:r>
              <a:rPr lang="zh-CN" altLang="en-US" sz="3600" b="1" dirty="0">
                <a:solidFill>
                  <a:schemeClr val="tx1"/>
                </a:solidFill>
                <a:ea typeface="黑体" panose="02010609060101010101" pitchFamily="1" charset="-122"/>
              </a:rPr>
              <a:t>后转到</a:t>
            </a:r>
            <a:r>
              <a:rPr lang="zh-CN" altLang="en-US" sz="3600" b="1" dirty="0">
                <a:solidFill>
                  <a:srgbClr val="FF3300"/>
                </a:solidFill>
                <a:ea typeface="黑体" panose="02010609060101010101" pitchFamily="1" charset="-122"/>
              </a:rPr>
              <a:t>政治方面</a:t>
            </a:r>
            <a:r>
              <a:rPr lang="zh-CN" altLang="en-US" sz="3600" b="1" dirty="0">
                <a:ea typeface="黑体" panose="02010609060101010101" pitchFamily="1" charset="-122"/>
              </a:rPr>
              <a:t>，</a:t>
            </a:r>
            <a:r>
              <a:rPr lang="zh-CN" altLang="en-US" sz="3600" b="1" dirty="0">
                <a:solidFill>
                  <a:srgbClr val="FF3300"/>
                </a:solidFill>
                <a:ea typeface="黑体" panose="02010609060101010101" pitchFamily="1" charset="-122"/>
              </a:rPr>
              <a:t>由一党制转变为多党制</a:t>
            </a:r>
            <a:r>
              <a:rPr lang="zh-CN" altLang="en-US" sz="3600" b="1" dirty="0">
                <a:ea typeface="黑体" panose="02010609060101010101" pitchFamily="1" charset="-122"/>
              </a:rPr>
              <a:t>。</a:t>
            </a:r>
            <a:endParaRPr lang="zh-CN" altLang="en-US" sz="3600" b="1" dirty="0">
              <a:ea typeface="黑体" panose="02010609060101010101" pitchFamily="1" charset="-122"/>
            </a:endParaRPr>
          </a:p>
        </p:txBody>
      </p:sp>
      <p:sp>
        <p:nvSpPr>
          <p:cNvPr id="23557" name="矩形 23556"/>
          <p:cNvSpPr>
            <a:spLocks noGrp="1" noRot="1"/>
          </p:cNvSpPr>
          <p:nvPr/>
        </p:nvSpPr>
        <p:spPr>
          <a:xfrm>
            <a:off x="396875" y="3286125"/>
            <a:ext cx="3622675" cy="947738"/>
          </a:xfrm>
          <a:prstGeom prst="rect">
            <a:avLst/>
          </a:prstGeom>
          <a:noFill/>
          <a:ln w="9525">
            <a:noFill/>
          </a:ln>
        </p:spPr>
        <p:txBody>
          <a:bodyPr vert="horz" wrap="square" anchor="t"/>
          <a:lstStyle>
            <a:lvl1pPr marL="357505" lvl="0" indent="-357505" algn="just" defTabSz="914400" eaLnBrk="1" fontAlgn="base" latinLnBrk="0" hangingPunct="1">
              <a:lnSpc>
                <a:spcPct val="110000"/>
              </a:lnSpc>
              <a:spcBef>
                <a:spcPts val="600"/>
              </a:spcBef>
              <a:spcAft>
                <a:spcPct val="0"/>
              </a:spcAft>
              <a:buClr>
                <a:schemeClr val="accent1"/>
              </a:buClr>
              <a:buSzPct val="70000"/>
              <a:buFont typeface="Wingdings" panose="05000000000000000000" pitchFamily="2" charset="2"/>
              <a:buChar char="m"/>
              <a:defRPr sz="2400" b="0" i="0" u="none" kern="1200" baseline="0">
                <a:solidFill>
                  <a:schemeClr val="accent1"/>
                </a:solidFill>
                <a:latin typeface="幼圆" panose="02010509060101010101" pitchFamily="1" charset="-122"/>
                <a:ea typeface="幼圆" panose="02010509060101010101" pitchFamily="1" charset="-122"/>
              </a:defRPr>
            </a:lvl1pPr>
            <a:lvl2pPr marL="357505" lvl="1" indent="-357505" algn="just" defTabSz="914400" eaLnBrk="1" fontAlgn="base" latinLnBrk="0" hangingPunct="1">
              <a:lnSpc>
                <a:spcPct val="120000"/>
              </a:lnSpc>
              <a:spcBef>
                <a:spcPct val="0"/>
              </a:spcBef>
              <a:spcAft>
                <a:spcPts val="600"/>
              </a:spcAft>
              <a:buClr>
                <a:srgbClr val="37F6FF"/>
              </a:buClr>
              <a:buFont typeface="幼圆" panose="02010509060101010101" pitchFamily="1" charset="-122"/>
              <a:buChar char=" "/>
              <a:defRPr sz="1600" b="0" i="0" u="none" kern="1200" baseline="0">
                <a:solidFill>
                  <a:schemeClr val="tx1"/>
                </a:solidFill>
                <a:latin typeface="+mn-lt"/>
                <a:ea typeface="+mn-ea"/>
                <a:cs typeface="+mn-cs"/>
              </a:defRPr>
            </a:lvl2pPr>
            <a:lvl3pPr marL="1143000" lvl="2" indent="-228600" algn="l" defTabSz="914400" eaLnBrk="1" fontAlgn="base" latinLnBrk="0" hangingPunct="1">
              <a:lnSpc>
                <a:spcPct val="90000"/>
              </a:lnSpc>
              <a:spcBef>
                <a:spcPts val="500"/>
              </a:spcBef>
              <a:spcAft>
                <a:spcPct val="0"/>
              </a:spcAft>
              <a:buFont typeface="Arial" panose="020B0604020202020204" pitchFamily="34" charset="0"/>
              <a:buChar char="•"/>
              <a:defRPr sz="2000" b="0" i="0" u="none" kern="1200" baseline="0">
                <a:solidFill>
                  <a:schemeClr val="tx1"/>
                </a:solidFill>
                <a:latin typeface="Arial" panose="020B0604020202020204" pitchFamily="34" charset="0"/>
                <a:ea typeface="+mn-ea"/>
                <a:cs typeface="+mn-cs"/>
              </a:defRPr>
            </a:lvl3pPr>
            <a:lvl4pPr marL="1600200" lvl="3" indent="-228600" algn="l" defTabSz="91440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4pPr>
            <a:lvl5pPr marL="2057400" lvl="4" indent="-228600" algn="l" defTabSz="91440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5pPr>
          </a:lstStyle>
          <a:p>
            <a:pPr lvl="0">
              <a:buNone/>
            </a:pPr>
            <a:r>
              <a:rPr lang="zh-CN" altLang="en-US" sz="3600" b="1" dirty="0">
                <a:solidFill>
                  <a:srgbClr val="000000"/>
                </a:solidFill>
                <a:latin typeface="黑体" panose="02010609060101010101" pitchFamily="1" charset="-122"/>
                <a:ea typeface="黑体" panose="02010609060101010101" pitchFamily="1" charset="-122"/>
              </a:rPr>
              <a:t>2.评价：</a:t>
            </a:r>
            <a:endParaRPr lang="zh-CN" altLang="en-US" sz="3600" b="1" dirty="0">
              <a:solidFill>
                <a:srgbClr val="000000"/>
              </a:solidFill>
              <a:latin typeface="黑体" panose="02010609060101010101" pitchFamily="1" charset="-122"/>
              <a:ea typeface="黑体" panose="02010609060101010101" pitchFamily="1" charset="-122"/>
            </a:endParaRPr>
          </a:p>
        </p:txBody>
      </p:sp>
      <p:sp>
        <p:nvSpPr>
          <p:cNvPr id="23558" name="矩形 23557"/>
          <p:cNvSpPr>
            <a:spLocks noGrp="1" noRot="1"/>
          </p:cNvSpPr>
          <p:nvPr/>
        </p:nvSpPr>
        <p:spPr>
          <a:xfrm>
            <a:off x="288925" y="4103370"/>
            <a:ext cx="5291455" cy="1943100"/>
          </a:xfrm>
          <a:prstGeom prst="rect">
            <a:avLst/>
          </a:prstGeom>
          <a:noFill/>
          <a:ln w="9525">
            <a:noFill/>
          </a:ln>
        </p:spPr>
        <p:txBody>
          <a:bodyPr vert="horz" wrap="square" anchor="t"/>
          <a:lstStyle>
            <a:lvl1pPr marL="357505" lvl="0" indent="-357505" algn="just" defTabSz="914400" eaLnBrk="1" fontAlgn="base" latinLnBrk="0" hangingPunct="1">
              <a:lnSpc>
                <a:spcPct val="110000"/>
              </a:lnSpc>
              <a:spcBef>
                <a:spcPts val="600"/>
              </a:spcBef>
              <a:spcAft>
                <a:spcPct val="0"/>
              </a:spcAft>
              <a:buClr>
                <a:schemeClr val="accent1"/>
              </a:buClr>
              <a:buSzPct val="70000"/>
              <a:buFont typeface="Wingdings" panose="05000000000000000000" pitchFamily="2" charset="2"/>
              <a:buChar char="m"/>
              <a:defRPr sz="2400" b="0" i="0" u="none" kern="1200" baseline="0">
                <a:solidFill>
                  <a:schemeClr val="accent1"/>
                </a:solidFill>
                <a:latin typeface="幼圆" panose="02010509060101010101" pitchFamily="1" charset="-122"/>
                <a:ea typeface="幼圆" panose="02010509060101010101" pitchFamily="1" charset="-122"/>
              </a:defRPr>
            </a:lvl1pPr>
            <a:lvl2pPr marL="357505" lvl="1" indent="-357505" algn="just" defTabSz="914400" eaLnBrk="1" fontAlgn="base" latinLnBrk="0" hangingPunct="1">
              <a:lnSpc>
                <a:spcPct val="120000"/>
              </a:lnSpc>
              <a:spcBef>
                <a:spcPct val="0"/>
              </a:spcBef>
              <a:spcAft>
                <a:spcPts val="600"/>
              </a:spcAft>
              <a:buClr>
                <a:srgbClr val="37F6FF"/>
              </a:buClr>
              <a:buFont typeface="幼圆" panose="02010509060101010101" pitchFamily="1" charset="-122"/>
              <a:buChar char=" "/>
              <a:defRPr sz="1600" b="0" i="0" u="none" kern="1200" baseline="0">
                <a:solidFill>
                  <a:schemeClr val="tx1"/>
                </a:solidFill>
                <a:latin typeface="+mn-lt"/>
                <a:ea typeface="+mn-ea"/>
                <a:cs typeface="+mn-cs"/>
              </a:defRPr>
            </a:lvl2pPr>
            <a:lvl3pPr marL="1143000" lvl="2" indent="-228600" algn="l" defTabSz="914400" eaLnBrk="1" fontAlgn="base" latinLnBrk="0" hangingPunct="1">
              <a:lnSpc>
                <a:spcPct val="90000"/>
              </a:lnSpc>
              <a:spcBef>
                <a:spcPts val="500"/>
              </a:spcBef>
              <a:spcAft>
                <a:spcPct val="0"/>
              </a:spcAft>
              <a:buFont typeface="Arial" panose="020B0604020202020204" pitchFamily="34" charset="0"/>
              <a:buChar char="•"/>
              <a:defRPr sz="2000" b="0" i="0" u="none" kern="1200" baseline="0">
                <a:solidFill>
                  <a:schemeClr val="tx1"/>
                </a:solidFill>
                <a:latin typeface="Arial" panose="020B0604020202020204" pitchFamily="34" charset="0"/>
                <a:ea typeface="+mn-ea"/>
                <a:cs typeface="+mn-cs"/>
              </a:defRPr>
            </a:lvl3pPr>
            <a:lvl4pPr marL="1600200" lvl="3" indent="-228600" algn="l" defTabSz="91440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4pPr>
            <a:lvl5pPr marL="2057400" lvl="4" indent="-228600" algn="l" defTabSz="91440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5pPr>
          </a:lstStyle>
          <a:p>
            <a:pPr lvl="0" algn="l">
              <a:buNone/>
            </a:pPr>
            <a:r>
              <a:rPr lang="zh-CN" altLang="en-US" sz="3600" b="1" dirty="0">
                <a:solidFill>
                  <a:srgbClr val="002060"/>
                </a:solidFill>
                <a:effectLst>
                  <a:outerShdw blurRad="38100" dist="38100" dir="2700000" algn="tl">
                    <a:srgbClr val="000000">
                      <a:alpha val="43137"/>
                    </a:srgbClr>
                  </a:outerShdw>
                </a:effectLst>
                <a:ea typeface="黑体" panose="02010609060101010101" pitchFamily="1" charset="-122"/>
              </a:rPr>
              <a:t>改革没有成效，引起人们思想上的混乱，无政府状态蔓延，局势迅速失控</a:t>
            </a:r>
            <a:endParaRPr lang="zh-CN" altLang="en-US" sz="3600" b="1" dirty="0">
              <a:solidFill>
                <a:srgbClr val="002060"/>
              </a:solidFill>
              <a:effectLst>
                <a:outerShdw blurRad="38100" dist="38100" dir="2700000" algn="tl">
                  <a:srgbClr val="000000">
                    <a:alpha val="43137"/>
                  </a:srgbClr>
                </a:outerShdw>
              </a:effectLst>
              <a:ea typeface="黑体" panose="02010609060101010101" pitchFamily="1" charset="-122"/>
            </a:endParaRPr>
          </a:p>
        </p:txBody>
      </p:sp>
      <p:pic>
        <p:nvPicPr>
          <p:cNvPr id="23559" name="图片 23558" descr="162"/>
          <p:cNvPicPr>
            <a:picLocks noChangeAspect="1"/>
          </p:cNvPicPr>
          <p:nvPr/>
        </p:nvPicPr>
        <p:blipFill>
          <a:blip r:embed="rId1"/>
          <a:stretch>
            <a:fillRect/>
          </a:stretch>
        </p:blipFill>
        <p:spPr>
          <a:xfrm>
            <a:off x="5580063" y="3502025"/>
            <a:ext cx="3384550" cy="3146425"/>
          </a:xfrm>
          <a:prstGeom prst="rect">
            <a:avLst/>
          </a:prstGeom>
          <a:noFill/>
          <a:ln w="9525">
            <a:noFill/>
          </a:ln>
        </p:spPr>
      </p:pic>
      <p:sp>
        <p:nvSpPr>
          <p:cNvPr id="16400" name="文本框 16399"/>
          <p:cNvSpPr txBox="1"/>
          <p:nvPr/>
        </p:nvSpPr>
        <p:spPr>
          <a:xfrm>
            <a:off x="149860" y="28575"/>
            <a:ext cx="8663305" cy="1014730"/>
          </a:xfrm>
          <a:prstGeom prst="rect">
            <a:avLst/>
          </a:prstGeom>
          <a:solidFill>
            <a:srgbClr val="FFFF00"/>
          </a:solidFill>
          <a:ln w="9525">
            <a:noFill/>
          </a:ln>
        </p:spPr>
        <p:txBody>
          <a:bodyPr wrap="square">
            <a:spAutoFit/>
          </a:bodyPr>
          <a:p>
            <a:pPr lvl="0"/>
            <a:r>
              <a:rPr lang="zh-CN" altLang="en-US" sz="6000" b="1" dirty="0">
                <a:solidFill>
                  <a:srgbClr val="FF0000"/>
                </a:solidFill>
                <a:effectLst>
                  <a:outerShdw blurRad="38100" dist="38100" dir="2700000">
                    <a:srgbClr val="C0C0C0"/>
                  </a:outerShdw>
                </a:effectLst>
                <a:latin typeface="Arial" panose="020B0604020202020204" pitchFamily="34" charset="0"/>
                <a:ea typeface="隶书" panose="02010509060101010101" pitchFamily="49" charset="-122"/>
              </a:rPr>
              <a:t>三、东欧剧变与苏联解体</a:t>
            </a:r>
            <a:endParaRPr lang="zh-CN" altLang="en-US" sz="6000" b="1" dirty="0">
              <a:solidFill>
                <a:srgbClr val="FF0000"/>
              </a:solidFill>
              <a:effectLst>
                <a:outerShdw blurRad="38100" dist="38100" dir="2700000">
                  <a:srgbClr val="C0C0C0"/>
                </a:outerShdw>
              </a:effectLst>
              <a:latin typeface="Arial" panose="020B0604020202020204" pitchFamily="34" charset="0"/>
              <a:ea typeface="隶书" panose="02010509060101010101" pitchFamily="49" charset="-122"/>
            </a:endParaRPr>
          </a:p>
        </p:txBody>
      </p:sp>
      <p:sp>
        <p:nvSpPr>
          <p:cNvPr id="2" name="文本框 1"/>
          <p:cNvSpPr txBox="1"/>
          <p:nvPr/>
        </p:nvSpPr>
        <p:spPr>
          <a:xfrm>
            <a:off x="396875" y="1043305"/>
            <a:ext cx="6278880" cy="583565"/>
          </a:xfrm>
          <a:prstGeom prst="rect">
            <a:avLst/>
          </a:prstGeom>
          <a:noFill/>
        </p:spPr>
        <p:txBody>
          <a:bodyPr wrap="none" rtlCol="0">
            <a:spAutoFit/>
          </a:bodyPr>
          <a:p>
            <a:pPr algn="l"/>
            <a:r>
              <a:rPr lang="zh-CN" altLang="en-US" sz="3200" dirty="0">
                <a:solidFill>
                  <a:srgbClr val="990000"/>
                </a:solidFill>
                <a:effectLst>
                  <a:outerShdw blurRad="38100" dist="38100" dir="2700000">
                    <a:srgbClr val="C0C0C0"/>
                  </a:outerShdw>
                </a:effectLst>
                <a:latin typeface="黑体" panose="02010609060101010101" pitchFamily="1" charset="-122"/>
                <a:ea typeface="黑体" panose="02010609060101010101" pitchFamily="1" charset="-122"/>
                <a:sym typeface="+mn-ea"/>
              </a:rPr>
              <a:t>（一）戈尔巴乔夫的改革：1985年</a:t>
            </a:r>
            <a:endParaRPr lang="zh-CN" altLang="en-US" sz="3200" dirty="0">
              <a:solidFill>
                <a:srgbClr val="990000"/>
              </a:solidFill>
              <a:effectLst>
                <a:outerShdw blurRad="38100" dist="38100" dir="2700000">
                  <a:srgbClr val="C0C0C0"/>
                </a:outerShdw>
              </a:effectLst>
              <a:latin typeface="黑体" panose="02010609060101010101" pitchFamily="1" charset="-122"/>
              <a:ea typeface="黑体" panose="02010609060101010101" pitchFamily="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3556"/>
                                        </p:tgtEl>
                                        <p:attrNameLst>
                                          <p:attrName>style.visibility</p:attrName>
                                        </p:attrNameLst>
                                      </p:cBhvr>
                                      <p:to>
                                        <p:strVal val="visible"/>
                                      </p:to>
                                    </p:set>
                                    <p:animEffect transition="in" filter="box(in)">
                                      <p:cBhvr>
                                        <p:cTn id="7" dur="500"/>
                                        <p:tgtEl>
                                          <p:spTgt spid="23556"/>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3558"/>
                                        </p:tgtEl>
                                        <p:attrNameLst>
                                          <p:attrName>style.visibility</p:attrName>
                                        </p:attrNameLst>
                                      </p:cBhvr>
                                      <p:to>
                                        <p:strVal val="visible"/>
                                      </p:to>
                                    </p:set>
                                    <p:animEffect transition="in" filter="checkerboard(across)">
                                      <p:cBhvr>
                                        <p:cTn id="12" dur="500"/>
                                        <p:tgtEl>
                                          <p:spTgt spid="235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6" grpId="0" bldLvl="0"/>
      <p:bldP spid="23558" grpId="0" bldLvl="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3794" name="文本占位符 33793"/>
          <p:cNvSpPr>
            <a:spLocks noGrp="1"/>
          </p:cNvSpPr>
          <p:nvPr>
            <p:ph type="body"/>
          </p:nvPr>
        </p:nvSpPr>
        <p:spPr>
          <a:xfrm>
            <a:off x="90805" y="931863"/>
            <a:ext cx="9134475" cy="6657975"/>
          </a:xfrm>
        </p:spPr>
        <p:txBody>
          <a:bodyPr/>
          <a:p>
            <a:pPr marL="1905" lvl="0" indent="-344805">
              <a:lnSpc>
                <a:spcPct val="80000"/>
              </a:lnSpc>
              <a:buNone/>
            </a:pPr>
            <a:r>
              <a:rPr lang="zh-CN" altLang="en-US" b="1" dirty="0">
                <a:latin typeface="宋体" panose="02010600030101010101" pitchFamily="2" charset="-122"/>
              </a:rPr>
              <a:t>    凡到过苏联的人会看到这样的场面：一边是高耸的</a:t>
            </a:r>
            <a:r>
              <a:rPr lang="zh-CN" altLang="en-US" b="1" dirty="0">
                <a:solidFill>
                  <a:srgbClr val="0000CC"/>
                </a:solidFill>
                <a:latin typeface="宋体" panose="02010600030101010101" pitchFamily="2" charset="-122"/>
              </a:rPr>
              <a:t>烟筒</a:t>
            </a:r>
            <a:r>
              <a:rPr lang="zh-CN" altLang="en-US" b="1" dirty="0">
                <a:latin typeface="宋体" panose="02010600030101010101" pitchFamily="2" charset="-122"/>
              </a:rPr>
              <a:t>，五型的</a:t>
            </a:r>
            <a:r>
              <a:rPr lang="zh-CN" altLang="en-US" b="1" dirty="0">
                <a:solidFill>
                  <a:srgbClr val="0000CC"/>
                </a:solidFill>
                <a:latin typeface="宋体" panose="02010600030101010101" pitchFamily="2" charset="-122"/>
              </a:rPr>
              <a:t>军工联合体</a:t>
            </a:r>
            <a:r>
              <a:rPr lang="zh-CN" altLang="en-US" b="1" dirty="0">
                <a:latin typeface="宋体" panose="02010600030101010101" pitchFamily="2" charset="-122"/>
              </a:rPr>
              <a:t>遍布全国，另一边则是商店里</a:t>
            </a:r>
            <a:r>
              <a:rPr lang="zh-CN" altLang="en-US" b="1" dirty="0">
                <a:solidFill>
                  <a:srgbClr val="FF0000"/>
                </a:solidFill>
                <a:latin typeface="宋体" panose="02010600030101010101" pitchFamily="2" charset="-122"/>
              </a:rPr>
              <a:t>空空的货物</a:t>
            </a:r>
            <a:r>
              <a:rPr lang="zh-CN" altLang="en-US" b="1" dirty="0">
                <a:latin typeface="宋体" panose="02010600030101010101" pitchFamily="2" charset="-122"/>
              </a:rPr>
              <a:t>；一边是广袤无际的肥沃土地，另一边则是人们</a:t>
            </a:r>
            <a:r>
              <a:rPr lang="zh-CN" altLang="en-US" b="1" dirty="0">
                <a:solidFill>
                  <a:srgbClr val="FF0000"/>
                </a:solidFill>
                <a:latin typeface="宋体" panose="02010600030101010101" pitchFamily="2" charset="-122"/>
              </a:rPr>
              <a:t>排着长队在食品店抢购食物</a:t>
            </a:r>
            <a:r>
              <a:rPr lang="zh-CN" altLang="en-US" b="1" dirty="0">
                <a:latin typeface="宋体" panose="02010600030101010101" pitchFamily="2" charset="-122"/>
              </a:rPr>
              <a:t>；一边是加加林早在1965年就幸运地成为</a:t>
            </a:r>
            <a:r>
              <a:rPr lang="zh-CN" altLang="en-US" b="1" dirty="0">
                <a:solidFill>
                  <a:srgbClr val="0000CC"/>
                </a:solidFill>
                <a:latin typeface="宋体" panose="02010600030101010101" pitchFamily="2" charset="-122"/>
              </a:rPr>
              <a:t>世界上第一位宇航员</a:t>
            </a:r>
            <a:r>
              <a:rPr lang="zh-CN" altLang="en-US" b="1" dirty="0">
                <a:latin typeface="宋体" panose="02010600030101010101" pitchFamily="2" charset="-122"/>
              </a:rPr>
              <a:t>，飞向太空，另一边则是直到苏联解体前，她的人民喜欢的</a:t>
            </a:r>
            <a:r>
              <a:rPr lang="zh-CN" altLang="en-US" b="1" dirty="0">
                <a:solidFill>
                  <a:srgbClr val="0000CC"/>
                </a:solidFill>
                <a:latin typeface="宋体" panose="02010600030101010101" pitchFamily="2" charset="-122"/>
              </a:rPr>
              <a:t>羽绒服、牛仔裤、旅游鞋之类的物品</a:t>
            </a:r>
            <a:r>
              <a:rPr lang="zh-CN" altLang="en-US" b="1" dirty="0">
                <a:latin typeface="宋体" panose="02010600030101010101" pitchFamily="2" charset="-122"/>
              </a:rPr>
              <a:t>，要靠中苏两国大大小小的“</a:t>
            </a:r>
            <a:r>
              <a:rPr lang="zh-CN" altLang="en-US" b="1" dirty="0">
                <a:solidFill>
                  <a:srgbClr val="0000CC"/>
                </a:solidFill>
                <a:latin typeface="宋体" panose="02010600030101010101" pitchFamily="2" charset="-122"/>
              </a:rPr>
              <a:t>倒爷</a:t>
            </a:r>
            <a:r>
              <a:rPr lang="zh-CN" altLang="en-US" b="1" dirty="0">
                <a:latin typeface="宋体" panose="02010600030101010101" pitchFamily="2" charset="-122"/>
              </a:rPr>
              <a:t>”们才能得到，甚至连孩子们喜欢的</a:t>
            </a:r>
            <a:r>
              <a:rPr lang="zh-CN" altLang="en-US" b="1" dirty="0">
                <a:solidFill>
                  <a:srgbClr val="0000CC"/>
                </a:solidFill>
                <a:latin typeface="宋体" panose="02010600030101010101" pitchFamily="2" charset="-122"/>
              </a:rPr>
              <a:t>泡泡糖和自动铅笔</a:t>
            </a:r>
            <a:r>
              <a:rPr lang="zh-CN" altLang="en-US" b="1" dirty="0">
                <a:latin typeface="宋体" panose="02010600030101010101" pitchFamily="2" charset="-122"/>
              </a:rPr>
              <a:t>也没有一家工厂能够提供。</a:t>
            </a:r>
            <a:r>
              <a:rPr lang="zh-CN" altLang="en-US" sz="3600" b="1" dirty="0">
                <a:latin typeface="宋体" panose="02010600030101010101" pitchFamily="2" charset="-122"/>
              </a:rPr>
              <a:t> </a:t>
            </a:r>
            <a:endParaRPr lang="zh-CN" altLang="en-US" sz="3600" b="1" dirty="0">
              <a:latin typeface="宋体" panose="02010600030101010101" pitchFamily="2" charset="-122"/>
            </a:endParaRPr>
          </a:p>
          <a:p>
            <a:pPr marL="1905" lvl="0" indent="-344805">
              <a:lnSpc>
                <a:spcPct val="80000"/>
              </a:lnSpc>
              <a:buNone/>
            </a:pPr>
            <a:r>
              <a:rPr lang="zh-CN" altLang="en-US" sz="3600" b="1" dirty="0">
                <a:latin typeface="宋体" panose="02010600030101010101" pitchFamily="2" charset="-122"/>
              </a:rPr>
              <a:t> ——王长江等：《世界执政党兴衰史鉴》</a:t>
            </a:r>
            <a:endParaRPr lang="zh-CN" altLang="en-US" sz="3600" b="1" dirty="0">
              <a:latin typeface="宋体" panose="02010600030101010101" pitchFamily="2" charset="-122"/>
            </a:endParaRPr>
          </a:p>
          <a:p>
            <a:pPr marL="1905" lvl="0" indent="-344805">
              <a:lnSpc>
                <a:spcPct val="80000"/>
              </a:lnSpc>
              <a:buNone/>
            </a:pPr>
            <a:endParaRPr lang="zh-CN" alt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0178" name="内容占位符 50177" descr="zx050102003"/>
          <p:cNvPicPr>
            <a:picLocks noChangeAspect="1"/>
          </p:cNvPicPr>
          <p:nvPr>
            <p:ph/>
          </p:nvPr>
        </p:nvPicPr>
        <p:blipFill>
          <a:blip r:embed="rId1"/>
          <a:stretch>
            <a:fillRect/>
          </a:stretch>
        </p:blipFill>
        <p:spPr>
          <a:xfrm>
            <a:off x="304800" y="1143000"/>
            <a:ext cx="8443913" cy="4186238"/>
          </a:xfrm>
        </p:spPr>
      </p:pic>
      <p:sp>
        <p:nvSpPr>
          <p:cNvPr id="50179" name="文本框 50178"/>
          <p:cNvSpPr txBox="1"/>
          <p:nvPr/>
        </p:nvSpPr>
        <p:spPr>
          <a:xfrm>
            <a:off x="609600" y="5486400"/>
            <a:ext cx="7935913" cy="1066800"/>
          </a:xfrm>
          <a:prstGeom prst="rect">
            <a:avLst/>
          </a:prstGeom>
          <a:solidFill>
            <a:srgbClr val="FFFF99"/>
          </a:solidFill>
          <a:ln w="9525">
            <a:noFill/>
          </a:ln>
        </p:spPr>
        <p:txBody>
          <a:bodyPr wrap="none" anchor="t">
            <a:spAutoFit/>
          </a:bodyPr>
          <a:p>
            <a:pPr lvl="0"/>
            <a:r>
              <a:rPr lang="zh-CN" altLang="en-US" sz="3200" b="1" dirty="0">
                <a:latin typeface="Arial" panose="020B0604020202020204" pitchFamily="34" charset="0"/>
                <a:ea typeface="宋体" panose="02010600030101010101" pitchFamily="2" charset="-122"/>
              </a:rPr>
              <a:t>东欧各国被束缚在苏联主导的集团体系中，</a:t>
            </a:r>
            <a:endParaRPr lang="zh-CN" altLang="en-US" sz="3200" b="1" dirty="0">
              <a:latin typeface="Arial" panose="020B0604020202020204" pitchFamily="34" charset="0"/>
              <a:ea typeface="宋体" panose="02010600030101010101" pitchFamily="2" charset="-122"/>
            </a:endParaRPr>
          </a:p>
          <a:p>
            <a:pPr lvl="0"/>
            <a:r>
              <a:rPr lang="zh-CN" altLang="en-US" sz="3200" b="1" dirty="0">
                <a:latin typeface="Arial" panose="020B0604020202020204" pitchFamily="34" charset="0"/>
                <a:ea typeface="宋体" panose="02010600030101010101" pitchFamily="2" charset="-122"/>
              </a:rPr>
              <a:t>缺乏自主选择的条件，难以突破。</a:t>
            </a:r>
            <a:endParaRPr lang="zh-CN" altLang="en-US" sz="3200" b="1" dirty="0">
              <a:latin typeface="Arial" panose="020B0604020202020204" pitchFamily="34" charset="0"/>
              <a:ea typeface="宋体" panose="02010600030101010101" pitchFamily="2" charset="-122"/>
            </a:endParaRPr>
          </a:p>
        </p:txBody>
      </p:sp>
      <p:sp>
        <p:nvSpPr>
          <p:cNvPr id="50180" name="文本框 50179"/>
          <p:cNvSpPr txBox="1"/>
          <p:nvPr/>
        </p:nvSpPr>
        <p:spPr>
          <a:xfrm>
            <a:off x="304800" y="0"/>
            <a:ext cx="6553200" cy="922020"/>
          </a:xfrm>
          <a:prstGeom prst="rect">
            <a:avLst/>
          </a:prstGeom>
          <a:solidFill>
            <a:srgbClr val="FFFF99"/>
          </a:solidFill>
          <a:ln w="9525">
            <a:noFill/>
          </a:ln>
        </p:spPr>
        <p:txBody>
          <a:bodyPr wrap="square">
            <a:spAutoFit/>
          </a:bodyPr>
          <a:p>
            <a:pPr lvl="0" algn="ctr">
              <a:spcBef>
                <a:spcPct val="50000"/>
              </a:spcBef>
            </a:pPr>
            <a:r>
              <a:rPr lang="zh-CN" altLang="en-US" sz="5400" b="1" dirty="0">
                <a:effectLst>
                  <a:outerShdw blurRad="38100" dist="38100" dir="2700000">
                    <a:srgbClr val="FFFFFF"/>
                  </a:outerShdw>
                </a:effectLst>
                <a:latin typeface="Arial" panose="020B0604020202020204" pitchFamily="34" charset="0"/>
                <a:ea typeface="华文新魏" panose="02010800040101010101" pitchFamily="2" charset="-122"/>
              </a:rPr>
              <a:t>（二）东欧剧变</a:t>
            </a:r>
            <a:endParaRPr lang="zh-CN" altLang="en-US" sz="5400" b="1" dirty="0">
              <a:effectLst>
                <a:outerShdw blurRad="38100" dist="38100" dir="2700000">
                  <a:srgbClr val="FFFFFF"/>
                </a:outerShdw>
              </a:effectLst>
              <a:latin typeface="Arial" panose="020B0604020202020204" pitchFamily="34" charset="0"/>
              <a:ea typeface="华文新魏" panose="02010800040101010101" pitchFamily="2" charset="-122"/>
            </a:endParaRPr>
          </a:p>
        </p:txBody>
      </p:sp>
      <p:sp>
        <p:nvSpPr>
          <p:cNvPr id="50181" name="动作按钮: 影片 50180">
            <a:hlinkClick r:id="rId2" action="ppaction://hlinkfile"/>
          </p:cNvPr>
          <p:cNvSpPr/>
          <p:nvPr/>
        </p:nvSpPr>
        <p:spPr>
          <a:xfrm>
            <a:off x="8001000" y="6019800"/>
            <a:ext cx="838200" cy="609600"/>
          </a:xfrm>
          <a:prstGeom prst="actionButtonMovie">
            <a:avLst/>
          </a:prstGeom>
          <a:solidFill>
            <a:schemeClr val="accent1"/>
          </a:solidFill>
          <a:ln w="9525">
            <a:noFill/>
          </a:ln>
        </p:spPr>
        <p:txBody>
          <a:bodyPr/>
          <a:p>
            <a:endParaRPr lang="zh-CN" alt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20" name="文本框 34819"/>
          <p:cNvSpPr txBox="1"/>
          <p:nvPr/>
        </p:nvSpPr>
        <p:spPr>
          <a:xfrm>
            <a:off x="2209800" y="228600"/>
            <a:ext cx="4572000" cy="1006475"/>
          </a:xfrm>
          <a:prstGeom prst="rect">
            <a:avLst/>
          </a:prstGeom>
          <a:noFill/>
          <a:ln w="9525">
            <a:noFill/>
          </a:ln>
        </p:spPr>
        <p:txBody>
          <a:bodyPr>
            <a:spAutoFit/>
          </a:bodyPr>
          <a:p>
            <a:pPr lvl="0" algn="ctr">
              <a:spcBef>
                <a:spcPct val="50000"/>
              </a:spcBef>
            </a:pPr>
            <a:r>
              <a:rPr lang="zh-CN" altLang="en-US" sz="6000" b="1" dirty="0">
                <a:effectLst>
                  <a:outerShdw blurRad="38100" dist="38100" dir="2700000">
                    <a:srgbClr val="C0C0C0"/>
                  </a:outerShdw>
                </a:effectLst>
                <a:latin typeface="Arial" panose="020B0604020202020204" pitchFamily="34" charset="0"/>
                <a:ea typeface="华文新魏" panose="02010800040101010101" pitchFamily="2" charset="-122"/>
              </a:rPr>
              <a:t>东欧剧变</a:t>
            </a:r>
            <a:endParaRPr lang="zh-CN" altLang="en-US" sz="6000" b="1" dirty="0">
              <a:effectLst>
                <a:outerShdw blurRad="38100" dist="38100" dir="2700000">
                  <a:srgbClr val="C0C0C0"/>
                </a:outerShdw>
              </a:effectLst>
              <a:latin typeface="Arial" panose="020B0604020202020204" pitchFamily="34" charset="0"/>
              <a:ea typeface="华文新魏" panose="02010800040101010101" pitchFamily="2" charset="-122"/>
            </a:endParaRPr>
          </a:p>
        </p:txBody>
      </p:sp>
      <p:sp>
        <p:nvSpPr>
          <p:cNvPr id="34821" name="文本框 34820"/>
          <p:cNvSpPr txBox="1"/>
          <p:nvPr/>
        </p:nvSpPr>
        <p:spPr>
          <a:xfrm>
            <a:off x="609600" y="2032000"/>
            <a:ext cx="1828800" cy="711200"/>
          </a:xfrm>
          <a:prstGeom prst="rect">
            <a:avLst/>
          </a:prstGeom>
          <a:solidFill>
            <a:srgbClr val="FFFF99"/>
          </a:solidFill>
          <a:ln w="9525" cap="flat" cmpd="sng">
            <a:solidFill>
              <a:srgbClr val="FF0066"/>
            </a:solidFill>
            <a:prstDash val="solid"/>
            <a:miter/>
            <a:headEnd type="none" w="med" len="med"/>
            <a:tailEnd type="none" w="med" len="med"/>
          </a:ln>
        </p:spPr>
        <p:txBody>
          <a:bodyPr>
            <a:spAutoFit/>
          </a:bodyPr>
          <a:p>
            <a:pPr lvl="0">
              <a:spcBef>
                <a:spcPct val="50000"/>
              </a:spcBef>
            </a:pPr>
            <a:r>
              <a:rPr lang="zh-CN" altLang="en-US" sz="4000" b="1" dirty="0">
                <a:solidFill>
                  <a:srgbClr val="FF0066"/>
                </a:solidFill>
                <a:effectLst>
                  <a:outerShdw blurRad="38100" dist="38100" dir="2700000">
                    <a:srgbClr val="000000"/>
                  </a:outerShdw>
                </a:effectLst>
                <a:latin typeface="楷体_GB2312" pitchFamily="1" charset="-122"/>
                <a:ea typeface="楷体_GB2312" pitchFamily="1" charset="-122"/>
              </a:rPr>
              <a:t>原因：</a:t>
            </a:r>
            <a:endParaRPr lang="zh-CN" altLang="en-US" sz="4000" b="1" dirty="0">
              <a:solidFill>
                <a:srgbClr val="FF0066"/>
              </a:solidFill>
              <a:effectLst>
                <a:outerShdw blurRad="38100" dist="38100" dir="2700000">
                  <a:srgbClr val="000000"/>
                </a:outerShdw>
              </a:effectLst>
              <a:latin typeface="楷体_GB2312" pitchFamily="1" charset="-122"/>
              <a:ea typeface="楷体_GB2312" pitchFamily="1" charset="-122"/>
            </a:endParaRPr>
          </a:p>
        </p:txBody>
      </p:sp>
      <p:sp>
        <p:nvSpPr>
          <p:cNvPr id="34822" name="文本框 34821"/>
          <p:cNvSpPr txBox="1"/>
          <p:nvPr/>
        </p:nvSpPr>
        <p:spPr>
          <a:xfrm>
            <a:off x="479425" y="3978910"/>
            <a:ext cx="7467600" cy="583565"/>
          </a:xfrm>
          <a:prstGeom prst="rect">
            <a:avLst/>
          </a:prstGeom>
          <a:noFill/>
          <a:ln w="9525">
            <a:noFill/>
          </a:ln>
        </p:spPr>
        <p:txBody>
          <a:bodyPr>
            <a:spAutoFit/>
          </a:bodyPr>
          <a:p>
            <a:pPr lvl="0">
              <a:spcBef>
                <a:spcPct val="50000"/>
              </a:spcBef>
            </a:pPr>
            <a:r>
              <a:rPr lang="zh-CN" altLang="en-US" sz="3200" b="1" dirty="0">
                <a:latin typeface="黑体" panose="02010609060101010101" pitchFamily="1" charset="-122"/>
                <a:ea typeface="黑体" panose="02010609060101010101" pitchFamily="1" charset="-122"/>
              </a:rPr>
              <a:t>（</a:t>
            </a:r>
            <a:r>
              <a:rPr lang="en-US" altLang="zh-CN" sz="3200" b="1" dirty="0">
                <a:latin typeface="黑体" panose="02010609060101010101" pitchFamily="1" charset="-122"/>
                <a:ea typeface="黑体" panose="02010609060101010101" pitchFamily="1" charset="-122"/>
              </a:rPr>
              <a:t>2</a:t>
            </a:r>
            <a:r>
              <a:rPr lang="zh-CN" altLang="en-US" sz="3200" b="1" dirty="0">
                <a:latin typeface="黑体" panose="02010609060101010101" pitchFamily="1" charset="-122"/>
                <a:ea typeface="黑体" panose="02010609060101010101" pitchFamily="1" charset="-122"/>
              </a:rPr>
              <a:t>）东欧国家政治、经济出现严重问题</a:t>
            </a:r>
            <a:endParaRPr lang="zh-CN" altLang="en-US" sz="3200" b="1">
              <a:latin typeface="黑体" panose="02010609060101010101" pitchFamily="1" charset="-122"/>
              <a:ea typeface="黑体" panose="02010609060101010101" pitchFamily="1" charset="-122"/>
            </a:endParaRPr>
          </a:p>
        </p:txBody>
      </p:sp>
      <p:sp>
        <p:nvSpPr>
          <p:cNvPr id="34824" name="文本框 34823"/>
          <p:cNvSpPr txBox="1"/>
          <p:nvPr/>
        </p:nvSpPr>
        <p:spPr>
          <a:xfrm>
            <a:off x="457200" y="5410200"/>
            <a:ext cx="7391400" cy="579438"/>
          </a:xfrm>
          <a:prstGeom prst="rect">
            <a:avLst/>
          </a:prstGeom>
          <a:noFill/>
          <a:ln w="9525">
            <a:noFill/>
          </a:ln>
        </p:spPr>
        <p:txBody>
          <a:bodyPr>
            <a:spAutoFit/>
          </a:bodyPr>
          <a:p>
            <a:pPr lvl="0">
              <a:spcBef>
                <a:spcPct val="50000"/>
              </a:spcBef>
            </a:pPr>
            <a:r>
              <a:rPr lang="zh-CN" altLang="en-US" sz="3200" b="1" dirty="0">
                <a:latin typeface="黑体" panose="02010609060101010101" pitchFamily="1" charset="-122"/>
                <a:ea typeface="黑体" panose="02010609060101010101" pitchFamily="1" charset="-122"/>
              </a:rPr>
              <a:t>（</a:t>
            </a:r>
            <a:r>
              <a:rPr lang="en-US" altLang="zh-CN" sz="3200" b="1" dirty="0">
                <a:latin typeface="黑体" panose="02010609060101010101" pitchFamily="1" charset="-122"/>
                <a:ea typeface="黑体" panose="02010609060101010101" pitchFamily="1" charset="-122"/>
              </a:rPr>
              <a:t>4</a:t>
            </a:r>
            <a:r>
              <a:rPr lang="zh-CN" altLang="en-US" sz="3200" b="1" dirty="0">
                <a:latin typeface="黑体" panose="02010609060101010101" pitchFamily="1" charset="-122"/>
                <a:ea typeface="黑体" panose="02010609060101010101" pitchFamily="1" charset="-122"/>
              </a:rPr>
              <a:t>）西方推行“和平演变”的结果</a:t>
            </a:r>
            <a:endParaRPr lang="zh-CN" altLang="en-US" sz="3200" b="1" dirty="0">
              <a:latin typeface="黑体" panose="02010609060101010101" pitchFamily="1" charset="-122"/>
              <a:ea typeface="黑体" panose="02010609060101010101" pitchFamily="1" charset="-122"/>
            </a:endParaRPr>
          </a:p>
        </p:txBody>
      </p:sp>
      <p:sp>
        <p:nvSpPr>
          <p:cNvPr id="34830" name="文本框 34829"/>
          <p:cNvSpPr txBox="1"/>
          <p:nvPr/>
        </p:nvSpPr>
        <p:spPr>
          <a:xfrm>
            <a:off x="457200" y="2719388"/>
            <a:ext cx="6923088" cy="1066800"/>
          </a:xfrm>
          <a:prstGeom prst="rect">
            <a:avLst/>
          </a:prstGeom>
          <a:noFill/>
          <a:ln w="9525">
            <a:noFill/>
          </a:ln>
        </p:spPr>
        <p:txBody>
          <a:bodyPr wrap="none" anchor="t">
            <a:spAutoFit/>
          </a:bodyPr>
          <a:p>
            <a:pPr lvl="0"/>
            <a:r>
              <a:rPr lang="zh-CN" altLang="en-US" sz="3200" b="1" dirty="0">
                <a:latin typeface="黑体" panose="02010609060101010101" pitchFamily="1" charset="-122"/>
                <a:ea typeface="黑体" panose="02010609060101010101" pitchFamily="1" charset="-122"/>
              </a:rPr>
              <a:t>（</a:t>
            </a:r>
            <a:r>
              <a:rPr lang="en-US" altLang="zh-CN" sz="3200" b="1" dirty="0">
                <a:latin typeface="黑体" panose="02010609060101010101" pitchFamily="1" charset="-122"/>
                <a:ea typeface="黑体" panose="02010609060101010101" pitchFamily="1" charset="-122"/>
              </a:rPr>
              <a:t>1</a:t>
            </a:r>
            <a:r>
              <a:rPr lang="zh-CN" altLang="en-US" sz="3200" b="1" dirty="0">
                <a:latin typeface="黑体" panose="02010609060101010101" pitchFamily="1" charset="-122"/>
                <a:ea typeface="黑体" panose="02010609060101010101" pitchFamily="1" charset="-122"/>
              </a:rPr>
              <a:t>）</a:t>
            </a:r>
            <a:r>
              <a:rPr lang="zh-CN" altLang="en-US" sz="3200" b="1" dirty="0">
                <a:solidFill>
                  <a:srgbClr val="FF0000"/>
                </a:solidFill>
                <a:latin typeface="黑体" panose="02010609060101010101" pitchFamily="1" charset="-122"/>
                <a:ea typeface="黑体" panose="02010609060101010101" pitchFamily="1" charset="-122"/>
              </a:rPr>
              <a:t>高度集中的政治经济体制，</a:t>
            </a:r>
            <a:endParaRPr lang="zh-CN" altLang="en-US" sz="3200" b="1" dirty="0">
              <a:solidFill>
                <a:srgbClr val="FF0000"/>
              </a:solidFill>
              <a:latin typeface="黑体" panose="02010609060101010101" pitchFamily="1" charset="-122"/>
              <a:ea typeface="黑体" panose="02010609060101010101" pitchFamily="1" charset="-122"/>
            </a:endParaRPr>
          </a:p>
          <a:p>
            <a:pPr lvl="0"/>
            <a:r>
              <a:rPr lang="zh-CN" altLang="en-US" sz="3200" b="1" dirty="0">
                <a:solidFill>
                  <a:srgbClr val="FF0000"/>
                </a:solidFill>
                <a:latin typeface="黑体" panose="02010609060101010101" pitchFamily="1" charset="-122"/>
                <a:ea typeface="黑体" panose="02010609060101010101" pitchFamily="1" charset="-122"/>
              </a:rPr>
              <a:t>         越来越不适应经济的发展。</a:t>
            </a:r>
            <a:endParaRPr lang="zh-CN" altLang="en-US" sz="3200" b="1" dirty="0">
              <a:solidFill>
                <a:srgbClr val="FF0000"/>
              </a:solidFill>
              <a:latin typeface="黑体" panose="02010609060101010101" pitchFamily="1" charset="-122"/>
              <a:ea typeface="黑体" panose="02010609060101010101" pitchFamily="1" charset="-122"/>
            </a:endParaRPr>
          </a:p>
        </p:txBody>
      </p:sp>
      <p:sp>
        <p:nvSpPr>
          <p:cNvPr id="34832" name="文本框 34831"/>
          <p:cNvSpPr txBox="1"/>
          <p:nvPr/>
        </p:nvSpPr>
        <p:spPr>
          <a:xfrm>
            <a:off x="609600" y="1270000"/>
            <a:ext cx="1828800" cy="711200"/>
          </a:xfrm>
          <a:prstGeom prst="rect">
            <a:avLst/>
          </a:prstGeom>
          <a:solidFill>
            <a:srgbClr val="FFFF99"/>
          </a:solidFill>
          <a:ln w="9525" cap="flat" cmpd="sng">
            <a:solidFill>
              <a:srgbClr val="FF0066"/>
            </a:solidFill>
            <a:prstDash val="solid"/>
            <a:miter/>
            <a:headEnd type="none" w="med" len="med"/>
            <a:tailEnd type="none" w="med" len="med"/>
          </a:ln>
        </p:spPr>
        <p:txBody>
          <a:bodyPr>
            <a:spAutoFit/>
          </a:bodyPr>
          <a:p>
            <a:pPr lvl="0">
              <a:spcBef>
                <a:spcPct val="50000"/>
              </a:spcBef>
            </a:pPr>
            <a:r>
              <a:rPr lang="zh-CN" altLang="en-US" sz="4000" b="1" dirty="0">
                <a:solidFill>
                  <a:srgbClr val="FF0066"/>
                </a:solidFill>
                <a:effectLst>
                  <a:outerShdw blurRad="38100" dist="38100" dir="2700000">
                    <a:srgbClr val="000000"/>
                  </a:outerShdw>
                </a:effectLst>
                <a:latin typeface="楷体_GB2312" pitchFamily="1" charset="-122"/>
                <a:ea typeface="楷体_GB2312" pitchFamily="1" charset="-122"/>
              </a:rPr>
              <a:t>时间：</a:t>
            </a:r>
            <a:endParaRPr lang="zh-CN" altLang="en-US" sz="4000" b="1" dirty="0">
              <a:solidFill>
                <a:srgbClr val="FF0066"/>
              </a:solidFill>
              <a:effectLst>
                <a:outerShdw blurRad="38100" dist="38100" dir="2700000">
                  <a:srgbClr val="000000"/>
                </a:outerShdw>
              </a:effectLst>
              <a:latin typeface="楷体_GB2312" pitchFamily="1" charset="-122"/>
              <a:ea typeface="楷体_GB2312" pitchFamily="1" charset="-122"/>
            </a:endParaRPr>
          </a:p>
        </p:txBody>
      </p:sp>
      <p:sp>
        <p:nvSpPr>
          <p:cNvPr id="34833" name="文本框 34832"/>
          <p:cNvSpPr txBox="1"/>
          <p:nvPr/>
        </p:nvSpPr>
        <p:spPr>
          <a:xfrm>
            <a:off x="457200" y="4754563"/>
            <a:ext cx="8915400" cy="583565"/>
          </a:xfrm>
          <a:prstGeom prst="rect">
            <a:avLst/>
          </a:prstGeom>
          <a:noFill/>
          <a:ln w="9525">
            <a:noFill/>
          </a:ln>
        </p:spPr>
        <p:txBody>
          <a:bodyPr>
            <a:spAutoFit/>
          </a:bodyPr>
          <a:p>
            <a:pPr lvl="0">
              <a:spcBef>
                <a:spcPct val="50000"/>
              </a:spcBef>
            </a:pPr>
            <a:r>
              <a:rPr lang="zh-CN" altLang="en-US" sz="3200" b="1" dirty="0">
                <a:latin typeface="黑体" panose="02010609060101010101" pitchFamily="1" charset="-122"/>
                <a:ea typeface="黑体" panose="02010609060101010101" pitchFamily="1" charset="-122"/>
              </a:rPr>
              <a:t>（</a:t>
            </a:r>
            <a:r>
              <a:rPr lang="en-US" altLang="zh-CN" sz="3200" b="1" dirty="0">
                <a:latin typeface="黑体" panose="02010609060101010101" pitchFamily="1" charset="-122"/>
                <a:ea typeface="黑体" panose="02010609060101010101" pitchFamily="1" charset="-122"/>
              </a:rPr>
              <a:t>3</a:t>
            </a:r>
            <a:r>
              <a:rPr lang="zh-CN" altLang="en-US" sz="3200" b="1" dirty="0">
                <a:latin typeface="黑体" panose="02010609060101010101" pitchFamily="1" charset="-122"/>
                <a:ea typeface="黑体" panose="02010609060101010101" pitchFamily="1" charset="-122"/>
              </a:rPr>
              <a:t>）改革成效不大，社会矛盾日益尖锐</a:t>
            </a:r>
            <a:endParaRPr lang="zh-CN" altLang="en-US" sz="3200" b="1">
              <a:latin typeface="黑体" panose="02010609060101010101" pitchFamily="1" charset="-122"/>
              <a:ea typeface="黑体" panose="02010609060101010101" pitchFamily="1" charset="-122"/>
            </a:endParaRPr>
          </a:p>
        </p:txBody>
      </p:sp>
      <p:sp>
        <p:nvSpPr>
          <p:cNvPr id="34834" name="文本框 34833"/>
          <p:cNvSpPr txBox="1"/>
          <p:nvPr/>
        </p:nvSpPr>
        <p:spPr>
          <a:xfrm>
            <a:off x="2611438" y="1377950"/>
            <a:ext cx="3859212" cy="579438"/>
          </a:xfrm>
          <a:prstGeom prst="rect">
            <a:avLst/>
          </a:prstGeom>
          <a:noFill/>
          <a:ln w="9525">
            <a:noFill/>
          </a:ln>
        </p:spPr>
        <p:txBody>
          <a:bodyPr wrap="none" anchor="t">
            <a:spAutoFit/>
          </a:bodyPr>
          <a:p>
            <a:pPr lvl="0"/>
            <a:r>
              <a:rPr lang="en-US" altLang="zh-CN" sz="3200" b="1" dirty="0">
                <a:solidFill>
                  <a:srgbClr val="FF0000"/>
                </a:solidFill>
                <a:latin typeface="黑体" panose="02010609060101010101" pitchFamily="1" charset="-122"/>
                <a:ea typeface="黑体" panose="02010609060101010101" pitchFamily="1" charset="-122"/>
              </a:rPr>
              <a:t>1989</a:t>
            </a:r>
            <a:r>
              <a:rPr lang="zh-CN" altLang="en-US" sz="3200" b="1" dirty="0">
                <a:solidFill>
                  <a:srgbClr val="FF0000"/>
                </a:solidFill>
                <a:latin typeface="黑体" panose="02010609060101010101" pitchFamily="1" charset="-122"/>
                <a:ea typeface="黑体" panose="02010609060101010101" pitchFamily="1" charset="-122"/>
              </a:rPr>
              <a:t>年下半年开始。</a:t>
            </a:r>
            <a:endParaRPr lang="zh-CN" altLang="en-US" sz="3200" b="1" dirty="0">
              <a:solidFill>
                <a:srgbClr val="FF0000"/>
              </a:solidFill>
              <a:latin typeface="黑体" panose="02010609060101010101" pitchFamily="1" charset="-122"/>
              <a:ea typeface="黑体" panose="02010609060101010101" pitchFamily="1" charset="-122"/>
            </a:endParaRPr>
          </a:p>
        </p:txBody>
      </p:sp>
      <p:pic>
        <p:nvPicPr>
          <p:cNvPr id="34835" name="图片 34834" descr="12"/>
          <p:cNvPicPr>
            <a:picLocks noChangeAspect="1"/>
          </p:cNvPicPr>
          <p:nvPr/>
        </p:nvPicPr>
        <p:blipFill>
          <a:blip r:embed="rId1"/>
          <a:stretch>
            <a:fillRect/>
          </a:stretch>
        </p:blipFill>
        <p:spPr>
          <a:xfrm>
            <a:off x="7772400" y="304800"/>
            <a:ext cx="1143000" cy="771525"/>
          </a:xfrm>
          <a:prstGeom prst="rect">
            <a:avLst/>
          </a:prstGeom>
          <a:noFill/>
          <a:ln w="9525">
            <a:noFill/>
          </a:ln>
        </p:spPr>
      </p:pic>
      <p:pic>
        <p:nvPicPr>
          <p:cNvPr id="34836" name="图片 34835" descr="3333"/>
          <p:cNvPicPr>
            <a:picLocks noChangeAspect="1"/>
          </p:cNvPicPr>
          <p:nvPr/>
        </p:nvPicPr>
        <p:blipFill>
          <a:blip r:embed="rId2"/>
          <a:stretch>
            <a:fillRect/>
          </a:stretch>
        </p:blipFill>
        <p:spPr>
          <a:xfrm>
            <a:off x="7947025" y="5334000"/>
            <a:ext cx="1196975" cy="15240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4834"/>
                                        </p:tgtEl>
                                        <p:attrNameLst>
                                          <p:attrName>style.visibility</p:attrName>
                                        </p:attrNameLst>
                                      </p:cBhvr>
                                      <p:to>
                                        <p:strVal val="visible"/>
                                      </p:to>
                                    </p:set>
                                    <p:animEffect transition="in" filter="blinds(horizontal)">
                                      <p:cBhvr>
                                        <p:cTn id="7" dur="500"/>
                                        <p:tgtEl>
                                          <p:spTgt spid="3483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4830"/>
                                        </p:tgtEl>
                                        <p:attrNameLst>
                                          <p:attrName>style.visibility</p:attrName>
                                        </p:attrNameLst>
                                      </p:cBhvr>
                                      <p:to>
                                        <p:strVal val="visible"/>
                                      </p:to>
                                    </p:set>
                                    <p:animEffect transition="in" filter="blinds(horizontal)">
                                      <p:cBhvr>
                                        <p:cTn id="12" dur="500"/>
                                        <p:tgtEl>
                                          <p:spTgt spid="34830"/>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34822"/>
                                        </p:tgtEl>
                                        <p:attrNameLst>
                                          <p:attrName>style.visibility</p:attrName>
                                        </p:attrNameLst>
                                      </p:cBhvr>
                                      <p:to>
                                        <p:strVal val="visible"/>
                                      </p:to>
                                    </p:set>
                                    <p:anim calcmode="lin" valueType="num">
                                      <p:cBhvr additive="base">
                                        <p:cTn id="17" dur="500" fill="hold"/>
                                        <p:tgtEl>
                                          <p:spTgt spid="34822"/>
                                        </p:tgtEl>
                                        <p:attrNameLst>
                                          <p:attrName>ppt_x</p:attrName>
                                        </p:attrNameLst>
                                      </p:cBhvr>
                                      <p:tavLst>
                                        <p:tav tm="0">
                                          <p:val>
                                            <p:strVal val="0-#ppt_w/2"/>
                                          </p:val>
                                        </p:tav>
                                        <p:tav tm="100000">
                                          <p:val>
                                            <p:strVal val="#ppt_x"/>
                                          </p:val>
                                        </p:tav>
                                      </p:tavLst>
                                    </p:anim>
                                    <p:anim calcmode="lin" valueType="num">
                                      <p:cBhvr additive="base">
                                        <p:cTn id="18" dur="500" fill="hold"/>
                                        <p:tgtEl>
                                          <p:spTgt spid="34822"/>
                                        </p:tgtEl>
                                        <p:attrNameLst>
                                          <p:attrName>ppt_y</p:attrName>
                                        </p:attrNameLst>
                                      </p:cBhvr>
                                      <p:tavLst>
                                        <p:tav tm="0">
                                          <p:val>
                                            <p:strVal val="#ppt_y"/>
                                          </p:val>
                                        </p:tav>
                                        <p:tav tm="100000">
                                          <p:val>
                                            <p:strVal val="#ppt_y"/>
                                          </p:val>
                                        </p:tav>
                                      </p:tavLst>
                                    </p:anim>
                                  </p:childTnLst>
                                </p:cTn>
                              </p:par>
                            </p:childTnLst>
                          </p:cTn>
                        </p:par>
                        <p:par>
                          <p:cTn id="19" fill="hold">
                            <p:stCondLst>
                              <p:cond delay="500"/>
                            </p:stCondLst>
                            <p:childTnLst>
                              <p:par>
                                <p:cTn id="20" presetID="2" presetClass="entr" presetSubtype="8" fill="hold" grpId="0" nodeType="afterEffect">
                                  <p:stCondLst>
                                    <p:cond delay="0"/>
                                  </p:stCondLst>
                                  <p:childTnLst>
                                    <p:set>
                                      <p:cBhvr>
                                        <p:cTn id="21" dur="1" fill="hold">
                                          <p:stCondLst>
                                            <p:cond delay="0"/>
                                          </p:stCondLst>
                                        </p:cTn>
                                        <p:tgtEl>
                                          <p:spTgt spid="34833"/>
                                        </p:tgtEl>
                                        <p:attrNameLst>
                                          <p:attrName>style.visibility</p:attrName>
                                        </p:attrNameLst>
                                      </p:cBhvr>
                                      <p:to>
                                        <p:strVal val="visible"/>
                                      </p:to>
                                    </p:set>
                                    <p:anim calcmode="lin" valueType="num">
                                      <p:cBhvr additive="base">
                                        <p:cTn id="22" dur="500" fill="hold"/>
                                        <p:tgtEl>
                                          <p:spTgt spid="34833"/>
                                        </p:tgtEl>
                                        <p:attrNameLst>
                                          <p:attrName>ppt_x</p:attrName>
                                        </p:attrNameLst>
                                      </p:cBhvr>
                                      <p:tavLst>
                                        <p:tav tm="0">
                                          <p:val>
                                            <p:strVal val="0-#ppt_w/2"/>
                                          </p:val>
                                        </p:tav>
                                        <p:tav tm="100000">
                                          <p:val>
                                            <p:strVal val="#ppt_x"/>
                                          </p:val>
                                        </p:tav>
                                      </p:tavLst>
                                    </p:anim>
                                    <p:anim calcmode="lin" valueType="num">
                                      <p:cBhvr additive="base">
                                        <p:cTn id="23" dur="500" fill="hold"/>
                                        <p:tgtEl>
                                          <p:spTgt spid="34833"/>
                                        </p:tgtEl>
                                        <p:attrNameLst>
                                          <p:attrName>ppt_y</p:attrName>
                                        </p:attrNameLst>
                                      </p:cBhvr>
                                      <p:tavLst>
                                        <p:tav tm="0">
                                          <p:val>
                                            <p:strVal val="#ppt_y"/>
                                          </p:val>
                                        </p:tav>
                                        <p:tav tm="100000">
                                          <p:val>
                                            <p:strVal val="#ppt_y"/>
                                          </p:val>
                                        </p:tav>
                                      </p:tavLst>
                                    </p:anim>
                                  </p:childTnLst>
                                </p:cTn>
                              </p:par>
                            </p:childTnLst>
                          </p:cTn>
                        </p:par>
                        <p:par>
                          <p:cTn id="24" fill="hold">
                            <p:stCondLst>
                              <p:cond delay="1000"/>
                            </p:stCondLst>
                            <p:childTnLst>
                              <p:par>
                                <p:cTn id="25" presetID="2" presetClass="entr" presetSubtype="8" fill="hold" grpId="0" nodeType="afterEffect">
                                  <p:stCondLst>
                                    <p:cond delay="0"/>
                                  </p:stCondLst>
                                  <p:childTnLst>
                                    <p:set>
                                      <p:cBhvr>
                                        <p:cTn id="26" dur="1" fill="hold">
                                          <p:stCondLst>
                                            <p:cond delay="0"/>
                                          </p:stCondLst>
                                        </p:cTn>
                                        <p:tgtEl>
                                          <p:spTgt spid="34824"/>
                                        </p:tgtEl>
                                        <p:attrNameLst>
                                          <p:attrName>style.visibility</p:attrName>
                                        </p:attrNameLst>
                                      </p:cBhvr>
                                      <p:to>
                                        <p:strVal val="visible"/>
                                      </p:to>
                                    </p:set>
                                    <p:anim calcmode="lin" valueType="num">
                                      <p:cBhvr additive="base">
                                        <p:cTn id="27" dur="500" fill="hold"/>
                                        <p:tgtEl>
                                          <p:spTgt spid="34824"/>
                                        </p:tgtEl>
                                        <p:attrNameLst>
                                          <p:attrName>ppt_x</p:attrName>
                                        </p:attrNameLst>
                                      </p:cBhvr>
                                      <p:tavLst>
                                        <p:tav tm="0">
                                          <p:val>
                                            <p:strVal val="0-#ppt_w/2"/>
                                          </p:val>
                                        </p:tav>
                                        <p:tav tm="100000">
                                          <p:val>
                                            <p:strVal val="#ppt_x"/>
                                          </p:val>
                                        </p:tav>
                                      </p:tavLst>
                                    </p:anim>
                                    <p:anim calcmode="lin" valueType="num">
                                      <p:cBhvr additive="base">
                                        <p:cTn id="28" dur="500" fill="hold"/>
                                        <p:tgtEl>
                                          <p:spTgt spid="348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2" grpId="0"/>
      <p:bldP spid="34824" grpId="0"/>
      <p:bldP spid="34830" grpId="0"/>
      <p:bldP spid="34833" grpId="0"/>
      <p:bldP spid="3483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4" name="文本框 28673"/>
          <p:cNvSpPr txBox="1"/>
          <p:nvPr/>
        </p:nvSpPr>
        <p:spPr>
          <a:xfrm>
            <a:off x="2339975" y="4431030"/>
            <a:ext cx="4994275" cy="579120"/>
          </a:xfrm>
          <a:prstGeom prst="rect">
            <a:avLst/>
          </a:prstGeom>
          <a:noFill/>
          <a:ln w="9525">
            <a:noFill/>
          </a:ln>
        </p:spPr>
        <p:txBody>
          <a:bodyPr wrap="square">
            <a:spAutoFit/>
          </a:bodyPr>
          <a:p>
            <a:pPr lvl="0"/>
            <a:r>
              <a:rPr lang="zh-CN" altLang="en-US" sz="3200" b="1">
                <a:solidFill>
                  <a:srgbClr val="2B089C"/>
                </a:solidFill>
                <a:effectLst>
                  <a:outerShdw blurRad="38100" dist="38100" dir="2700000">
                    <a:srgbClr val="C0C0C0"/>
                  </a:outerShdw>
                </a:effectLst>
                <a:latin typeface="Times New Roman" panose="02020603050405020304" pitchFamily="2" charset="0"/>
                <a:ea typeface="宋体" panose="02010600030101010101" pitchFamily="2" charset="-122"/>
              </a:rPr>
              <a:t>西方国家的“和平演变”</a:t>
            </a:r>
            <a:endParaRPr lang="zh-CN" altLang="en-US" sz="3200" b="1">
              <a:solidFill>
                <a:srgbClr val="2B089C"/>
              </a:solidFill>
              <a:effectLst>
                <a:outerShdw blurRad="38100" dist="38100" dir="2700000">
                  <a:srgbClr val="C0C0C0"/>
                </a:outerShdw>
              </a:effectLst>
              <a:latin typeface="Times New Roman" panose="02020603050405020304" pitchFamily="2" charset="0"/>
              <a:ea typeface="宋体" panose="02010600030101010101" pitchFamily="2" charset="-122"/>
            </a:endParaRPr>
          </a:p>
        </p:txBody>
      </p:sp>
      <p:sp>
        <p:nvSpPr>
          <p:cNvPr id="28675" name="矩形 28674"/>
          <p:cNvSpPr/>
          <p:nvPr/>
        </p:nvSpPr>
        <p:spPr>
          <a:xfrm>
            <a:off x="647700" y="1017588"/>
            <a:ext cx="2232025" cy="981075"/>
          </a:xfrm>
          <a:prstGeom prst="rect">
            <a:avLst/>
          </a:prstGeom>
        </p:spPr>
        <p:txBody>
          <a:bodyPr wrap="none" fromWordArt="1">
            <a:prstTxWarp prst="textDeflate">
              <a:avLst>
                <a:gd name="adj" fmla="val 26227"/>
              </a:avLst>
            </a:prstTxWarp>
            <a:normAutofit/>
          </a:bodyPr>
          <a:p>
            <a:pPr algn="ctr"/>
            <a:r>
              <a:rPr lang="zh-CN" altLang="en-US" sz="3600">
                <a:ln w="9525" cap="flat" cmpd="sng">
                  <a:solidFill>
                    <a:srgbClr val="000000"/>
                  </a:solidFill>
                  <a:prstDash val="solid"/>
                  <a:headEnd type="none" w="med" len="med"/>
                  <a:tailEnd type="none" w="med" len="med"/>
                </a:ln>
                <a:solidFill>
                  <a:srgbClr val="FF3300"/>
                </a:solidFill>
                <a:latin typeface="宋体" panose="02010600030101010101" pitchFamily="2" charset="-122"/>
                <a:ea typeface="宋体" panose="02010600030101010101" pitchFamily="2" charset="-122"/>
              </a:rPr>
              <a:t>议一议：</a:t>
            </a:r>
            <a:endParaRPr lang="zh-CN" altLang="en-US" sz="3600">
              <a:ln w="9525" cap="flat" cmpd="sng">
                <a:solidFill>
                  <a:srgbClr val="000000"/>
                </a:solidFill>
                <a:prstDash val="solid"/>
                <a:headEnd type="none" w="med" len="med"/>
                <a:tailEnd type="none" w="med" len="med"/>
              </a:ln>
              <a:solidFill>
                <a:srgbClr val="FF3300"/>
              </a:solidFill>
              <a:latin typeface="宋体" panose="02010600030101010101" pitchFamily="2" charset="-122"/>
              <a:ea typeface="宋体" panose="02010600030101010101" pitchFamily="2" charset="-122"/>
            </a:endParaRPr>
          </a:p>
        </p:txBody>
      </p:sp>
      <p:sp>
        <p:nvSpPr>
          <p:cNvPr id="28676" name="矩形 28675"/>
          <p:cNvSpPr/>
          <p:nvPr/>
        </p:nvSpPr>
        <p:spPr>
          <a:xfrm>
            <a:off x="3411538" y="1252538"/>
            <a:ext cx="5256212" cy="746125"/>
          </a:xfrm>
          <a:prstGeom prst="rect">
            <a:avLst/>
          </a:prstGeom>
        </p:spPr>
        <p:txBody>
          <a:bodyPr wrap="none" fromWordArt="1">
            <a:prstTxWarp prst="textPlain">
              <a:avLst>
                <a:gd name="adj" fmla="val 50000"/>
              </a:avLst>
            </a:prstTxWarp>
            <a:normAutofit/>
          </a:bodyPr>
          <a:p>
            <a:pPr algn="ctr"/>
            <a:r>
              <a:rPr lang="zh-CN" altLang="en-US" sz="3600">
                <a:ln w="12700" cap="flat" cmpd="sng">
                  <a:solidFill>
                    <a:schemeClr val="hlink"/>
                  </a:solidFill>
                  <a:prstDash val="solid"/>
                  <a:headEnd type="none" w="med" len="med"/>
                  <a:tailEnd type="none" w="med" len="med"/>
                </a:ln>
                <a:solidFill>
                  <a:srgbClr val="0000CC">
                    <a:alpha val="100000"/>
                  </a:srgbClr>
                </a:solidFill>
                <a:effectLst>
                  <a:outerShdw dist="35921" dir="2699999" sy="50000" kx="2115830" algn="bl" rotWithShape="0">
                    <a:srgbClr val="C0C0C0">
                      <a:alpha val="75000"/>
                    </a:srgbClr>
                  </a:outerShdw>
                </a:effectLst>
                <a:latin typeface="宋体" panose="02010600030101010101" pitchFamily="2" charset="-122"/>
                <a:ea typeface="宋体" panose="02010600030101010101" pitchFamily="2" charset="-122"/>
              </a:rPr>
              <a:t>苏联为什么会解体？</a:t>
            </a:r>
            <a:endParaRPr lang="zh-CN" altLang="en-US" sz="3600">
              <a:ln w="12700" cap="flat" cmpd="sng">
                <a:solidFill>
                  <a:schemeClr val="hlink"/>
                </a:solidFill>
                <a:prstDash val="solid"/>
                <a:headEnd type="none" w="med" len="med"/>
                <a:tailEnd type="none" w="med" len="med"/>
              </a:ln>
              <a:solidFill>
                <a:srgbClr val="0000CC">
                  <a:alpha val="100000"/>
                </a:srgbClr>
              </a:solidFill>
              <a:effectLst>
                <a:outerShdw dist="35921" dir="2699999" sy="50000" kx="2115830" algn="bl" rotWithShape="0">
                  <a:srgbClr val="C0C0C0">
                    <a:alpha val="75000"/>
                  </a:srgbClr>
                </a:outerShdw>
              </a:effectLst>
              <a:latin typeface="宋体" panose="02010600030101010101" pitchFamily="2" charset="-122"/>
              <a:ea typeface="宋体" panose="02010600030101010101" pitchFamily="2" charset="-122"/>
            </a:endParaRPr>
          </a:p>
        </p:txBody>
      </p:sp>
      <p:sp>
        <p:nvSpPr>
          <p:cNvPr id="28677" name="矩形 28676"/>
          <p:cNvSpPr/>
          <p:nvPr/>
        </p:nvSpPr>
        <p:spPr>
          <a:xfrm>
            <a:off x="2197100" y="3422650"/>
            <a:ext cx="5873750" cy="579438"/>
          </a:xfrm>
          <a:prstGeom prst="rect">
            <a:avLst/>
          </a:prstGeom>
          <a:noFill/>
          <a:ln w="9525">
            <a:noFill/>
          </a:ln>
        </p:spPr>
        <p:txBody>
          <a:bodyPr wrap="none" anchor="t">
            <a:spAutoFit/>
          </a:bodyPr>
          <a:p>
            <a:pPr lvl="0"/>
            <a:r>
              <a:rPr lang="zh-CN" altLang="en-US" sz="3200" b="1">
                <a:solidFill>
                  <a:srgbClr val="0066FF"/>
                </a:solidFill>
                <a:effectLst>
                  <a:outerShdw blurRad="38100" dist="38100" dir="2700000">
                    <a:srgbClr val="C0C0C0"/>
                  </a:outerShdw>
                </a:effectLst>
                <a:latin typeface="Arial" panose="020B0604020202020204" pitchFamily="34" charset="0"/>
                <a:ea typeface="华文新魏" panose="02010800040101010101" pitchFamily="2" charset="-122"/>
              </a:rPr>
              <a:t>戈尔巴乔夫错误的政治体制改革</a:t>
            </a:r>
            <a:endParaRPr lang="zh-CN" altLang="en-US" sz="3200" b="1">
              <a:solidFill>
                <a:srgbClr val="0066FF"/>
              </a:solidFill>
              <a:effectLst>
                <a:outerShdw blurRad="38100" dist="38100" dir="2700000">
                  <a:srgbClr val="C0C0C0"/>
                </a:outerShdw>
              </a:effectLst>
              <a:latin typeface="Arial" panose="020B0604020202020204" pitchFamily="34" charset="0"/>
              <a:ea typeface="华文新魏" panose="02010800040101010101" pitchFamily="2" charset="-122"/>
            </a:endParaRPr>
          </a:p>
        </p:txBody>
      </p:sp>
      <p:sp>
        <p:nvSpPr>
          <p:cNvPr id="28678" name="矩形 28677"/>
          <p:cNvSpPr/>
          <p:nvPr/>
        </p:nvSpPr>
        <p:spPr>
          <a:xfrm>
            <a:off x="2197100" y="2559050"/>
            <a:ext cx="6280150" cy="579438"/>
          </a:xfrm>
          <a:prstGeom prst="rect">
            <a:avLst/>
          </a:prstGeom>
          <a:noFill/>
          <a:ln w="9525">
            <a:noFill/>
          </a:ln>
        </p:spPr>
        <p:txBody>
          <a:bodyPr>
            <a:spAutoFit/>
          </a:bodyPr>
          <a:p>
            <a:pPr lvl="0"/>
            <a:r>
              <a:rPr lang="zh-CN" altLang="en-US" sz="3200" b="1">
                <a:solidFill>
                  <a:srgbClr val="006600"/>
                </a:solidFill>
                <a:effectLst>
                  <a:outerShdw blurRad="38100" dist="38100" dir="2700000">
                    <a:srgbClr val="C0C0C0"/>
                  </a:outerShdw>
                </a:effectLst>
                <a:latin typeface="Arial" panose="020B0604020202020204" pitchFamily="34" charset="0"/>
                <a:ea typeface="华文新魏" panose="02010800040101010101" pitchFamily="2" charset="-122"/>
              </a:rPr>
              <a:t>苏联体制僵化成为生产力发展障碍</a:t>
            </a:r>
            <a:endParaRPr lang="zh-CN" altLang="en-US" sz="3200" b="1">
              <a:solidFill>
                <a:srgbClr val="006600"/>
              </a:solidFill>
              <a:effectLst>
                <a:outerShdw blurRad="38100" dist="38100" dir="2700000">
                  <a:srgbClr val="C0C0C0"/>
                </a:outerShdw>
              </a:effectLst>
              <a:latin typeface="Arial" panose="020B0604020202020204" pitchFamily="34" charset="0"/>
              <a:ea typeface="华文新魏" panose="02010800040101010101" pitchFamily="2" charset="-122"/>
            </a:endParaRPr>
          </a:p>
        </p:txBody>
      </p:sp>
      <p:sp>
        <p:nvSpPr>
          <p:cNvPr id="28679" name="文本框 28678"/>
          <p:cNvSpPr txBox="1"/>
          <p:nvPr/>
        </p:nvSpPr>
        <p:spPr>
          <a:xfrm>
            <a:off x="36513" y="2559050"/>
            <a:ext cx="2214562" cy="2530475"/>
          </a:xfrm>
          <a:prstGeom prst="rect">
            <a:avLst/>
          </a:prstGeom>
          <a:noFill/>
          <a:ln w="9525">
            <a:noFill/>
          </a:ln>
        </p:spPr>
        <p:txBody>
          <a:bodyPr wrap="none">
            <a:spAutoFit/>
          </a:bodyPr>
          <a:p>
            <a:pPr lvl="0" eaLnBrk="1" latinLnBrk="0" hangingPunct="1"/>
            <a:r>
              <a:rPr lang="zh-CN" altLang="en-US" sz="3200" b="1" dirty="0">
                <a:solidFill>
                  <a:srgbClr val="0000CC"/>
                </a:solidFill>
                <a:latin typeface="Arial" panose="020B0604020202020204" pitchFamily="34" charset="0"/>
                <a:ea typeface="华文新魏" panose="02010800040101010101" pitchFamily="2" charset="-122"/>
              </a:rPr>
              <a:t>根本原因：</a:t>
            </a:r>
            <a:endParaRPr lang="zh-CN" altLang="en-US" sz="3200" b="1" dirty="0">
              <a:solidFill>
                <a:srgbClr val="0000CC"/>
              </a:solidFill>
              <a:latin typeface="Arial" panose="020B0604020202020204" pitchFamily="34" charset="0"/>
              <a:ea typeface="华文新魏" panose="02010800040101010101" pitchFamily="2" charset="-122"/>
            </a:endParaRPr>
          </a:p>
          <a:p>
            <a:pPr lvl="0" eaLnBrk="1" latinLnBrk="0" hangingPunct="1"/>
            <a:endParaRPr lang="zh-CN" altLang="en-US" sz="3200" b="1" dirty="0">
              <a:solidFill>
                <a:srgbClr val="0000CC"/>
              </a:solidFill>
              <a:latin typeface="Arial" panose="020B0604020202020204" pitchFamily="34" charset="0"/>
              <a:ea typeface="华文新魏" panose="02010800040101010101" pitchFamily="2" charset="-122"/>
            </a:endParaRPr>
          </a:p>
          <a:p>
            <a:pPr lvl="0" eaLnBrk="1" latinLnBrk="0" hangingPunct="1"/>
            <a:r>
              <a:rPr lang="zh-CN" altLang="en-US" sz="3200" b="1" dirty="0">
                <a:solidFill>
                  <a:srgbClr val="0000CC"/>
                </a:solidFill>
                <a:latin typeface="Arial" panose="020B0604020202020204" pitchFamily="34" charset="0"/>
                <a:ea typeface="华文新魏" panose="02010800040101010101" pitchFamily="2" charset="-122"/>
              </a:rPr>
              <a:t>直接原因：</a:t>
            </a:r>
            <a:endParaRPr lang="zh-CN" altLang="en-US" sz="3200" b="1" dirty="0">
              <a:solidFill>
                <a:srgbClr val="0000CC"/>
              </a:solidFill>
              <a:latin typeface="Arial" panose="020B0604020202020204" pitchFamily="34" charset="0"/>
              <a:ea typeface="华文新魏" panose="02010800040101010101" pitchFamily="2" charset="-122"/>
            </a:endParaRPr>
          </a:p>
          <a:p>
            <a:pPr lvl="0" eaLnBrk="1" latinLnBrk="0" hangingPunct="1"/>
            <a:endParaRPr lang="zh-CN" altLang="en-US" sz="3200" b="1" dirty="0">
              <a:solidFill>
                <a:srgbClr val="0000CC"/>
              </a:solidFill>
              <a:latin typeface="Arial" panose="020B0604020202020204" pitchFamily="34" charset="0"/>
              <a:ea typeface="华文新魏" panose="02010800040101010101" pitchFamily="2" charset="-122"/>
            </a:endParaRPr>
          </a:p>
          <a:p>
            <a:pPr lvl="0" eaLnBrk="1" latinLnBrk="0" hangingPunct="1"/>
            <a:r>
              <a:rPr lang="zh-CN" altLang="en-US" sz="3200" b="1" dirty="0">
                <a:solidFill>
                  <a:srgbClr val="0000CC"/>
                </a:solidFill>
                <a:latin typeface="Arial" panose="020B0604020202020204" pitchFamily="34" charset="0"/>
                <a:ea typeface="华文新魏" panose="02010800040101010101" pitchFamily="2" charset="-122"/>
              </a:rPr>
              <a:t>外部条件：</a:t>
            </a:r>
            <a:endParaRPr lang="zh-CN" altLang="en-US" sz="3200" b="1" dirty="0">
              <a:solidFill>
                <a:srgbClr val="0000CC"/>
              </a:solidFill>
              <a:latin typeface="Arial" panose="020B0604020202020204" pitchFamily="34" charset="0"/>
              <a:ea typeface="华文新魏" panose="02010800040101010101" pitchFamily="2" charset="-122"/>
            </a:endParaRPr>
          </a:p>
        </p:txBody>
      </p:sp>
      <p:sp>
        <p:nvSpPr>
          <p:cNvPr id="28680" name="圆角矩形标注1 429"/>
          <p:cNvSpPr/>
          <p:nvPr/>
        </p:nvSpPr>
        <p:spPr>
          <a:xfrm>
            <a:off x="271463" y="100013"/>
            <a:ext cx="8586787" cy="3902075"/>
          </a:xfrm>
          <a:prstGeom prst="wedgeRoundRectCallout">
            <a:avLst>
              <a:gd name="adj1" fmla="val 5713"/>
              <a:gd name="adj2" fmla="val 69370"/>
              <a:gd name="adj3" fmla="val 16667"/>
            </a:avLst>
          </a:prstGeom>
          <a:solidFill>
            <a:srgbClr val="FFFF00">
              <a:alpha val="100000"/>
            </a:srgbClr>
          </a:solidFill>
          <a:ln w="9525" cap="flat" cmpd="sng">
            <a:solidFill>
              <a:schemeClr val="tx1"/>
            </a:solidFill>
            <a:prstDash val="solid"/>
            <a:miter/>
            <a:headEnd type="none" w="med" len="med"/>
            <a:tailEnd type="none" w="med" len="med"/>
          </a:ln>
        </p:spPr>
        <p:txBody>
          <a:bodyPr anchor="ctr"/>
          <a:p>
            <a:pPr lvl="0" algn="l" eaLnBrk="1" latinLnBrk="0" hangingPunct="1"/>
            <a:r>
              <a:rPr lang="zh-CN" altLang="en-US" sz="3200" b="1">
                <a:solidFill>
                  <a:srgbClr val="0000CC"/>
                </a:solidFill>
                <a:latin typeface="黑体" panose="02010609060101010101" pitchFamily="1" charset="-122"/>
                <a:ea typeface="黑体" panose="02010609060101010101" pitchFamily="1" charset="-122"/>
              </a:rPr>
              <a:t>这个词汇出现于二战后</a:t>
            </a:r>
            <a:r>
              <a:rPr lang="en-US" altLang="zh-CN" sz="3200" b="1">
                <a:solidFill>
                  <a:srgbClr val="0000CC"/>
                </a:solidFill>
                <a:latin typeface="黑体" panose="02010609060101010101" pitchFamily="1" charset="-122"/>
                <a:ea typeface="黑体" panose="02010609060101010101" pitchFamily="1" charset="-122"/>
              </a:rPr>
              <a:t>50-60</a:t>
            </a:r>
            <a:r>
              <a:rPr lang="zh-CN" altLang="en-US" sz="3200" b="1">
                <a:solidFill>
                  <a:srgbClr val="0000CC"/>
                </a:solidFill>
                <a:latin typeface="黑体" panose="02010609060101010101" pitchFamily="1" charset="-122"/>
                <a:ea typeface="黑体" panose="02010609060101010101" pitchFamily="1" charset="-122"/>
              </a:rPr>
              <a:t>年代的冷战时期，由美国国会议员杜勒斯在</a:t>
            </a:r>
            <a:r>
              <a:rPr lang="en-US" altLang="zh-CN" sz="3200" b="1">
                <a:solidFill>
                  <a:srgbClr val="0000CC"/>
                </a:solidFill>
                <a:latin typeface="黑体" panose="02010609060101010101" pitchFamily="1" charset="-122"/>
                <a:ea typeface="黑体" panose="02010609060101010101" pitchFamily="1" charset="-122"/>
              </a:rPr>
              <a:t>20</a:t>
            </a:r>
            <a:r>
              <a:rPr lang="zh-CN" altLang="en-US" sz="3200" b="1">
                <a:solidFill>
                  <a:srgbClr val="0000CC"/>
                </a:solidFill>
                <a:latin typeface="黑体" panose="02010609060101010101" pitchFamily="1" charset="-122"/>
                <a:ea typeface="黑体" panose="02010609060101010101" pitchFamily="1" charset="-122"/>
              </a:rPr>
              <a:t>世纪</a:t>
            </a:r>
            <a:r>
              <a:rPr lang="en-US" altLang="zh-CN" sz="3200" b="1">
                <a:solidFill>
                  <a:srgbClr val="0000CC"/>
                </a:solidFill>
                <a:latin typeface="黑体" panose="02010609060101010101" pitchFamily="1" charset="-122"/>
                <a:ea typeface="黑体" panose="02010609060101010101" pitchFamily="1" charset="-122"/>
              </a:rPr>
              <a:t>50</a:t>
            </a:r>
            <a:r>
              <a:rPr lang="zh-CN" altLang="en-US" sz="3200" b="1">
                <a:solidFill>
                  <a:srgbClr val="0000CC"/>
                </a:solidFill>
                <a:latin typeface="黑体" panose="02010609060101010101" pitchFamily="1" charset="-122"/>
                <a:ea typeface="黑体" panose="02010609060101010101" pitchFamily="1" charset="-122"/>
              </a:rPr>
              <a:t>年代初提出。由于它所进行的过程中并没有发生战争</a:t>
            </a:r>
            <a:r>
              <a:rPr lang="en-US" altLang="zh-CN" sz="3200" b="1">
                <a:solidFill>
                  <a:srgbClr val="0000CC"/>
                </a:solidFill>
                <a:latin typeface="黑体" panose="02010609060101010101" pitchFamily="1" charset="-122"/>
                <a:ea typeface="黑体" panose="02010609060101010101" pitchFamily="1" charset="-122"/>
              </a:rPr>
              <a:t>,</a:t>
            </a:r>
            <a:r>
              <a:rPr lang="zh-CN" altLang="en-US" sz="3200" b="1">
                <a:solidFill>
                  <a:srgbClr val="0000CC"/>
                </a:solidFill>
                <a:latin typeface="黑体" panose="02010609060101010101" pitchFamily="1" charset="-122"/>
                <a:ea typeface="黑体" panose="02010609060101010101" pitchFamily="1" charset="-122"/>
              </a:rPr>
              <a:t>所以叫</a:t>
            </a:r>
            <a:r>
              <a:rPr lang="en-US" altLang="zh-CN" sz="3200" b="1">
                <a:solidFill>
                  <a:srgbClr val="0000CC"/>
                </a:solidFill>
                <a:latin typeface="黑体" panose="02010609060101010101" pitchFamily="1" charset="-122"/>
                <a:ea typeface="黑体" panose="02010609060101010101" pitchFamily="1" charset="-122"/>
              </a:rPr>
              <a:t>"</a:t>
            </a:r>
            <a:r>
              <a:rPr lang="zh-CN" altLang="en-US" sz="3200" b="1">
                <a:solidFill>
                  <a:srgbClr val="0000CC"/>
                </a:solidFill>
                <a:latin typeface="黑体" panose="02010609060101010101" pitchFamily="1" charset="-122"/>
                <a:ea typeface="黑体" panose="02010609060101010101" pitchFamily="1" charset="-122"/>
              </a:rPr>
              <a:t>和平演变</a:t>
            </a:r>
            <a:r>
              <a:rPr lang="en-US" altLang="zh-CN" sz="3200" b="1">
                <a:solidFill>
                  <a:srgbClr val="0000CC"/>
                </a:solidFill>
                <a:latin typeface="黑体" panose="02010609060101010101" pitchFamily="1" charset="-122"/>
                <a:ea typeface="黑体" panose="02010609060101010101" pitchFamily="1" charset="-122"/>
              </a:rPr>
              <a:t>". </a:t>
            </a:r>
            <a:r>
              <a:rPr lang="zh-CN" altLang="en-US" sz="3200" b="1">
                <a:solidFill>
                  <a:srgbClr val="0000CC"/>
                </a:solidFill>
                <a:latin typeface="黑体" panose="02010609060101010101" pitchFamily="1" charset="-122"/>
                <a:ea typeface="黑体" panose="02010609060101010101" pitchFamily="1" charset="-122"/>
              </a:rPr>
              <a:t>西方国家以贷款、贸易、科技等各种手段诱压东欧国家，促使它们向西方靠拢，向资本主义“和平演变”。</a:t>
            </a:r>
            <a:endParaRPr lang="zh-CN" altLang="en-US" sz="3200" b="1">
              <a:solidFill>
                <a:srgbClr val="0000CC"/>
              </a:solidFill>
              <a:latin typeface="黑体" panose="02010609060101010101" pitchFamily="1" charset="-122"/>
              <a:ea typeface="黑体" panose="02010609060101010101" pitchFamily="1" charset="-122"/>
            </a:endParaRPr>
          </a:p>
          <a:p>
            <a:pPr lvl="0" algn="l" eaLnBrk="1" latinLnBrk="0" hangingPunct="1"/>
            <a:endParaRPr lang="zh-CN" altLang="en-US" sz="3200" b="1">
              <a:solidFill>
                <a:srgbClr val="0000CC"/>
              </a:solidFill>
              <a:latin typeface="黑体" panose="02010609060101010101" pitchFamily="1" charset="-122"/>
              <a:ea typeface="黑体" panose="02010609060101010101" pitchFamily="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dissolve">
                                      <p:cBhvr>
                                        <p:cTn id="7" dur="500"/>
                                        <p:tgtEl>
                                          <p:spTgt spid="2867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8676"/>
                                        </p:tgtEl>
                                        <p:attrNameLst>
                                          <p:attrName>style.visibility</p:attrName>
                                        </p:attrNameLst>
                                      </p:cBhvr>
                                      <p:to>
                                        <p:strVal val="visible"/>
                                      </p:to>
                                    </p:set>
                                    <p:animEffect transition="in" filter="blinds(horizontal)">
                                      <p:cBhvr>
                                        <p:cTn id="12" dur="500"/>
                                        <p:tgtEl>
                                          <p:spTgt spid="28676"/>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28679"/>
                                        </p:tgtEl>
                                        <p:attrNameLst>
                                          <p:attrName>style.visibility</p:attrName>
                                        </p:attrNameLst>
                                      </p:cBhvr>
                                      <p:to>
                                        <p:strVal val="visible"/>
                                      </p:to>
                                    </p:set>
                                    <p:animEffect transition="in" filter="box(in)">
                                      <p:cBhvr>
                                        <p:cTn id="17" dur="500"/>
                                        <p:tgtEl>
                                          <p:spTgt spid="28679"/>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28678"/>
                                        </p:tgtEl>
                                        <p:attrNameLst>
                                          <p:attrName>style.visibility</p:attrName>
                                        </p:attrNameLst>
                                      </p:cBhvr>
                                      <p:to>
                                        <p:strVal val="visible"/>
                                      </p:to>
                                    </p:set>
                                    <p:anim calcmode="lin" valueType="num">
                                      <p:cBhvr additive="base">
                                        <p:cTn id="22" dur="500" fill="hold"/>
                                        <p:tgtEl>
                                          <p:spTgt spid="28678"/>
                                        </p:tgtEl>
                                        <p:attrNameLst>
                                          <p:attrName>ppt_x</p:attrName>
                                        </p:attrNameLst>
                                      </p:cBhvr>
                                      <p:tavLst>
                                        <p:tav tm="0">
                                          <p:val>
                                            <p:strVal val="#ppt_x"/>
                                          </p:val>
                                        </p:tav>
                                        <p:tav tm="100000">
                                          <p:val>
                                            <p:strVal val="#ppt_x"/>
                                          </p:val>
                                        </p:tav>
                                      </p:tavLst>
                                    </p:anim>
                                    <p:anim calcmode="lin" valueType="num">
                                      <p:cBhvr additive="base">
                                        <p:cTn id="23" dur="500" fill="hold"/>
                                        <p:tgtEl>
                                          <p:spTgt spid="28678"/>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28677"/>
                                        </p:tgtEl>
                                        <p:attrNameLst>
                                          <p:attrName>style.visibility</p:attrName>
                                        </p:attrNameLst>
                                      </p:cBhvr>
                                      <p:to>
                                        <p:strVal val="visible"/>
                                      </p:to>
                                    </p:set>
                                    <p:anim calcmode="lin" valueType="num">
                                      <p:cBhvr additive="base">
                                        <p:cTn id="28" dur="500" fill="hold"/>
                                        <p:tgtEl>
                                          <p:spTgt spid="28677"/>
                                        </p:tgtEl>
                                        <p:attrNameLst>
                                          <p:attrName>ppt_x</p:attrName>
                                        </p:attrNameLst>
                                      </p:cBhvr>
                                      <p:tavLst>
                                        <p:tav tm="0">
                                          <p:val>
                                            <p:strVal val="#ppt_x"/>
                                          </p:val>
                                        </p:tav>
                                        <p:tav tm="100000">
                                          <p:val>
                                            <p:strVal val="#ppt_x"/>
                                          </p:val>
                                        </p:tav>
                                      </p:tavLst>
                                    </p:anim>
                                    <p:anim calcmode="lin" valueType="num">
                                      <p:cBhvr additive="base">
                                        <p:cTn id="29" dur="500" fill="hold"/>
                                        <p:tgtEl>
                                          <p:spTgt spid="28677"/>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28674"/>
                                        </p:tgtEl>
                                        <p:attrNameLst>
                                          <p:attrName>style.visibility</p:attrName>
                                        </p:attrNameLst>
                                      </p:cBhvr>
                                      <p:to>
                                        <p:strVal val="visible"/>
                                      </p:to>
                                    </p:set>
                                    <p:anim calcmode="lin" valueType="num">
                                      <p:cBhvr additive="base">
                                        <p:cTn id="34" dur="500" fill="hold"/>
                                        <p:tgtEl>
                                          <p:spTgt spid="28674"/>
                                        </p:tgtEl>
                                        <p:attrNameLst>
                                          <p:attrName>ppt_x</p:attrName>
                                        </p:attrNameLst>
                                      </p:cBhvr>
                                      <p:tavLst>
                                        <p:tav tm="0">
                                          <p:val>
                                            <p:strVal val="#ppt_x"/>
                                          </p:val>
                                        </p:tav>
                                        <p:tav tm="100000">
                                          <p:val>
                                            <p:strVal val="#ppt_x"/>
                                          </p:val>
                                        </p:tav>
                                      </p:tavLst>
                                    </p:anim>
                                    <p:anim calcmode="lin" valueType="num">
                                      <p:cBhvr additive="base">
                                        <p:cTn id="35" dur="500" fill="hold"/>
                                        <p:tgtEl>
                                          <p:spTgt spid="28674"/>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3" presetClass="entr" presetSubtype="16" fill="hold" grpId="0" nodeType="clickEffect">
                                  <p:stCondLst>
                                    <p:cond delay="0"/>
                                  </p:stCondLst>
                                  <p:childTnLst>
                                    <p:set>
                                      <p:cBhvr>
                                        <p:cTn id="39" dur="1" fill="hold">
                                          <p:stCondLst>
                                            <p:cond delay="0"/>
                                          </p:stCondLst>
                                        </p:cTn>
                                        <p:tgtEl>
                                          <p:spTgt spid="28680"/>
                                        </p:tgtEl>
                                        <p:attrNameLst>
                                          <p:attrName>style.visibility</p:attrName>
                                        </p:attrNameLst>
                                      </p:cBhvr>
                                      <p:to>
                                        <p:strVal val="visible"/>
                                      </p:to>
                                    </p:set>
                                    <p:anim calcmode="lin" valueType="num">
                                      <p:cBhvr>
                                        <p:cTn id="40" dur="500" fill="hold"/>
                                        <p:tgtEl>
                                          <p:spTgt spid="28680"/>
                                        </p:tgtEl>
                                        <p:attrNameLst>
                                          <p:attrName>ppt_w</p:attrName>
                                        </p:attrNameLst>
                                      </p:cBhvr>
                                      <p:tavLst>
                                        <p:tav tm="0">
                                          <p:val>
                                            <p:fltVal val="0.000000"/>
                                          </p:val>
                                        </p:tav>
                                        <p:tav tm="100000">
                                          <p:val>
                                            <p:strVal val="#ppt_w"/>
                                          </p:val>
                                        </p:tav>
                                      </p:tavLst>
                                    </p:anim>
                                    <p:anim calcmode="lin" valueType="num">
                                      <p:cBhvr>
                                        <p:cTn id="41" dur="500" fill="hold"/>
                                        <p:tgtEl>
                                          <p:spTgt spid="28680"/>
                                        </p:tgtEl>
                                        <p:attrNameLst>
                                          <p:attrName>ppt_h</p:attrName>
                                        </p:attrNameLst>
                                      </p:cBhvr>
                                      <p:tavLst>
                                        <p:tav tm="0">
                                          <p:val>
                                            <p:fltVal val="0.00000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9" grpId="0" bldLvl="0"/>
      <p:bldP spid="28678" grpId="0" bldLvl="0"/>
      <p:bldP spid="28677" grpId="0" bldLvl="0"/>
      <p:bldP spid="28674" grpId="0" bldLvl="0"/>
      <p:bldP spid="28680"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矩形 1"/>
          <p:cNvSpPr/>
          <p:nvPr/>
        </p:nvSpPr>
        <p:spPr>
          <a:xfrm>
            <a:off x="228600" y="459740"/>
            <a:ext cx="8462645" cy="2122805"/>
          </a:xfrm>
          <a:prstGeom prst="rect">
            <a:avLst/>
          </a:prstGeom>
          <a:noFill/>
          <a:ln>
            <a:noFill/>
          </a:ln>
        </p:spPr>
        <p:txBody>
          <a:bodyPr wrap="square" rtlCol="0" anchor="t">
            <a:spAutoFit/>
          </a:bodyPr>
          <a:p>
            <a:pPr algn="ctr"/>
            <a:r>
              <a:rPr lang="en-US" altLang="zh-CN" sz="4400" b="1">
                <a:ln/>
                <a:solidFill>
                  <a:schemeClr val="tx1"/>
                </a:solidFill>
                <a:effectLst>
                  <a:outerShdw blurRad="38100" dist="19050" dir="2700000" algn="tl" rotWithShape="0">
                    <a:schemeClr val="dk1">
                      <a:alpha val="40000"/>
                    </a:schemeClr>
                  </a:outerShdw>
                </a:effectLst>
              </a:rPr>
              <a:t>80</a:t>
            </a:r>
            <a:r>
              <a:rPr lang="zh-CN" altLang="en-US" sz="4400" b="1">
                <a:ln/>
                <a:solidFill>
                  <a:schemeClr val="tx1"/>
                </a:solidFill>
                <a:effectLst>
                  <a:outerShdw blurRad="38100" dist="19050" dir="2700000" algn="tl" rotWithShape="0">
                    <a:schemeClr val="dk1">
                      <a:alpha val="40000"/>
                    </a:schemeClr>
                  </a:outerShdw>
                </a:effectLst>
              </a:rPr>
              <a:t>年代末，受戈尔巴乔夫改革影响，东欧各国开始</a:t>
            </a:r>
            <a:r>
              <a:rPr lang="zh-CN" altLang="en-US" sz="4400" b="1">
                <a:ln/>
                <a:solidFill>
                  <a:srgbClr val="FF0000"/>
                </a:solidFill>
                <a:effectLst>
                  <a:outerShdw blurRad="38100" dist="19050" dir="2700000" algn="tl" rotWithShape="0">
                    <a:schemeClr val="dk1">
                      <a:alpha val="40000"/>
                    </a:schemeClr>
                  </a:outerShdw>
                </a:effectLst>
              </a:rPr>
              <a:t>实行政治多元化</a:t>
            </a:r>
            <a:r>
              <a:rPr lang="zh-CN" altLang="en-US" sz="4400" b="1">
                <a:ln/>
                <a:solidFill>
                  <a:schemeClr val="tx1"/>
                </a:solidFill>
                <a:effectLst>
                  <a:outerShdw blurRad="38100" dist="19050" dir="2700000" algn="tl" rotWithShape="0">
                    <a:schemeClr val="dk1">
                      <a:alpha val="40000"/>
                    </a:schemeClr>
                  </a:outerShdw>
                </a:effectLst>
              </a:rPr>
              <a:t>。此后，</a:t>
            </a:r>
            <a:r>
              <a:rPr lang="zh-CN" altLang="en-US" sz="4400" b="1">
                <a:ln/>
                <a:solidFill>
                  <a:srgbClr val="FF0000"/>
                </a:solidFill>
                <a:effectLst>
                  <a:outerShdw blurRad="38100" dist="19050" dir="2700000" algn="tl" rotWithShape="0">
                    <a:schemeClr val="dk1">
                      <a:alpha val="40000"/>
                    </a:schemeClr>
                  </a:outerShdw>
                </a:effectLst>
              </a:rPr>
              <a:t>东欧政局激烈动荡</a:t>
            </a:r>
            <a:r>
              <a:rPr lang="zh-CN" altLang="en-US" sz="4400" b="1">
                <a:ln/>
                <a:solidFill>
                  <a:schemeClr val="tx1"/>
                </a:solidFill>
                <a:effectLst>
                  <a:outerShdw blurRad="38100" dist="19050" dir="2700000" algn="tl" rotWithShape="0">
                    <a:schemeClr val="dk1">
                      <a:alpha val="40000"/>
                    </a:schemeClr>
                  </a:outerShdw>
                </a:effectLst>
              </a:rPr>
              <a:t>。</a:t>
            </a:r>
            <a:endParaRPr lang="zh-CN" altLang="en-US" sz="4400" b="1">
              <a:ln/>
              <a:solidFill>
                <a:schemeClr val="tx1"/>
              </a:solidFill>
              <a:effectLst>
                <a:outerShdw blurRad="38100" dist="19050" dir="2700000" algn="tl" rotWithShape="0">
                  <a:schemeClr val="dk1">
                    <a:alpha val="40000"/>
                  </a:schemeClr>
                </a:outerShdw>
              </a:effectLst>
            </a:endParaRPr>
          </a:p>
        </p:txBody>
      </p:sp>
      <p:sp>
        <p:nvSpPr>
          <p:cNvPr id="3" name="矩形 2"/>
          <p:cNvSpPr/>
          <p:nvPr/>
        </p:nvSpPr>
        <p:spPr>
          <a:xfrm>
            <a:off x="340995" y="3219450"/>
            <a:ext cx="8462645" cy="2799715"/>
          </a:xfrm>
          <a:prstGeom prst="rect">
            <a:avLst/>
          </a:prstGeom>
          <a:noFill/>
          <a:ln>
            <a:noFill/>
          </a:ln>
        </p:spPr>
        <p:txBody>
          <a:bodyPr wrap="square" rtlCol="0" anchor="t">
            <a:spAutoFit/>
          </a:bodyPr>
          <a:p>
            <a:pPr algn="ctr"/>
            <a:r>
              <a:rPr lang="zh-CN" altLang="en-US" sz="4400" b="1">
                <a:solidFill>
                  <a:schemeClr val="tx1"/>
                </a:solidFill>
                <a:effectLst>
                  <a:outerShdw blurRad="38100" dist="19050" dir="2700000" algn="tl" rotWithShape="0">
                    <a:schemeClr val="dk1">
                      <a:alpha val="40000"/>
                    </a:schemeClr>
                  </a:outerShdw>
                </a:effectLst>
              </a:rPr>
              <a:t>改革后，东欧各国社会制度都发生了根本性变化。政治上，实行</a:t>
            </a:r>
            <a:r>
              <a:rPr lang="zh-CN" altLang="en-US" sz="4400" b="1">
                <a:solidFill>
                  <a:srgbClr val="FF0000"/>
                </a:solidFill>
                <a:effectLst>
                  <a:outerShdw blurRad="38100" dist="19050" dir="2700000" algn="tl" rotWithShape="0">
                    <a:schemeClr val="dk1">
                      <a:alpha val="40000"/>
                    </a:schemeClr>
                  </a:outerShdw>
                </a:effectLst>
              </a:rPr>
              <a:t>议会民主制和多党制</a:t>
            </a:r>
            <a:r>
              <a:rPr lang="zh-CN" altLang="en-US" sz="4400" b="1">
                <a:solidFill>
                  <a:schemeClr val="tx1"/>
                </a:solidFill>
                <a:effectLst>
                  <a:outerShdw blurRad="38100" dist="19050" dir="2700000" algn="tl" rotWithShape="0">
                    <a:schemeClr val="dk1">
                      <a:alpha val="40000"/>
                    </a:schemeClr>
                  </a:outerShdw>
                </a:effectLst>
              </a:rPr>
              <a:t>；经济上，实行</a:t>
            </a:r>
            <a:r>
              <a:rPr lang="zh-CN" altLang="en-US" sz="4400" b="1">
                <a:solidFill>
                  <a:srgbClr val="FF0000"/>
                </a:solidFill>
                <a:effectLst>
                  <a:outerShdw blurRad="38100" dist="19050" dir="2700000" algn="tl" rotWithShape="0">
                    <a:schemeClr val="dk1">
                      <a:alpha val="40000"/>
                    </a:schemeClr>
                  </a:outerShdw>
                </a:effectLst>
              </a:rPr>
              <a:t>私有化基础上的市场经济。</a:t>
            </a:r>
            <a:endParaRPr lang="zh-CN" altLang="en-US" sz="4400" b="1">
              <a:solidFill>
                <a:srgbClr val="FF0000"/>
              </a:solidFill>
              <a:effectLst>
                <a:outerShdw blurRad="38100" dist="19050" dir="2700000" algn="tl" rotWithShape="0">
                  <a:schemeClr val="dk1">
                    <a:alpha val="40000"/>
                  </a:schemeClr>
                </a:outerShdw>
              </a:effectLst>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2466" name="标题 62465"/>
          <p:cNvSpPr>
            <a:spLocks noGrp="1"/>
          </p:cNvSpPr>
          <p:nvPr>
            <p:ph type="title"/>
          </p:nvPr>
        </p:nvSpPr>
        <p:spPr/>
        <p:txBody>
          <a:bodyPr/>
          <a:p>
            <a:r>
              <a:rPr lang="zh-CN" altLang="en-US" b="1" dirty="0">
                <a:solidFill>
                  <a:srgbClr val="FF0000"/>
                </a:solidFill>
              </a:rPr>
              <a:t>多米诺骨牌倒下的第一张：波兰</a:t>
            </a:r>
            <a:endParaRPr lang="zh-CN" altLang="en-US" b="1">
              <a:solidFill>
                <a:srgbClr val="FF0000"/>
              </a:solidFill>
            </a:endParaRPr>
          </a:p>
        </p:txBody>
      </p:sp>
      <p:sp>
        <p:nvSpPr>
          <p:cNvPr id="62468" name="文本占位符 62467"/>
          <p:cNvSpPr>
            <a:spLocks noGrp="1"/>
          </p:cNvSpPr>
          <p:nvPr>
            <p:ph type="body" idx="1"/>
          </p:nvPr>
        </p:nvSpPr>
        <p:spPr>
          <a:xfrm>
            <a:off x="533400" y="6172200"/>
            <a:ext cx="5967413" cy="685800"/>
          </a:xfrm>
        </p:spPr>
        <p:txBody>
          <a:bodyPr/>
          <a:p>
            <a:r>
              <a:rPr lang="zh-CN" altLang="en-US" sz="3600" b="1" dirty="0">
                <a:solidFill>
                  <a:srgbClr val="FF0000"/>
                </a:solidFill>
              </a:rPr>
              <a:t>团结工会领导人瓦文萨</a:t>
            </a:r>
            <a:endParaRPr lang="zh-CN" altLang="en-US" sz="3600" b="1" dirty="0">
              <a:solidFill>
                <a:srgbClr val="FF0000"/>
              </a:solidFill>
            </a:endParaRPr>
          </a:p>
        </p:txBody>
      </p:sp>
      <p:pic>
        <p:nvPicPr>
          <p:cNvPr id="62470" name="图片 62469" descr="12155E3223925054636"/>
          <p:cNvPicPr>
            <a:picLocks noChangeAspect="1"/>
          </p:cNvPicPr>
          <p:nvPr/>
        </p:nvPicPr>
        <p:blipFill>
          <a:blip r:embed="rId1"/>
          <a:stretch>
            <a:fillRect/>
          </a:stretch>
        </p:blipFill>
        <p:spPr>
          <a:xfrm>
            <a:off x="6248400" y="1828800"/>
            <a:ext cx="2590800" cy="1612900"/>
          </a:xfrm>
          <a:prstGeom prst="rect">
            <a:avLst/>
          </a:prstGeom>
          <a:noFill/>
          <a:ln w="9525" cap="flat" cmpd="sng">
            <a:solidFill>
              <a:schemeClr val="tx1"/>
            </a:solidFill>
            <a:prstDash val="solid"/>
            <a:miter/>
            <a:headEnd type="none" w="med" len="med"/>
            <a:tailEnd type="none" w="med" len="med"/>
          </a:ln>
        </p:spPr>
      </p:pic>
      <p:pic>
        <p:nvPicPr>
          <p:cNvPr id="62472" name="图片 62471" descr="u=3629713450,2624192982&amp;fm=0&amp;gp=0">
            <a:hlinkClick r:id="rId2"/>
          </p:cNvPr>
          <p:cNvPicPr>
            <a:picLocks noChangeAspect="1"/>
          </p:cNvPicPr>
          <p:nvPr/>
        </p:nvPicPr>
        <p:blipFill>
          <a:blip r:embed="rId3"/>
          <a:stretch>
            <a:fillRect/>
          </a:stretch>
        </p:blipFill>
        <p:spPr>
          <a:xfrm>
            <a:off x="6705600" y="3886200"/>
            <a:ext cx="1655763" cy="1981200"/>
          </a:xfrm>
          <a:prstGeom prst="rect">
            <a:avLst/>
          </a:prstGeom>
          <a:noFill/>
          <a:ln w="9525">
            <a:noFill/>
          </a:ln>
        </p:spPr>
      </p:pic>
      <p:pic>
        <p:nvPicPr>
          <p:cNvPr id="62474" name="图片 62473" descr="W020100825479170856713"/>
          <p:cNvPicPr>
            <a:picLocks noChangeAspect="1"/>
          </p:cNvPicPr>
          <p:nvPr/>
        </p:nvPicPr>
        <p:blipFill>
          <a:blip r:embed="rId4"/>
          <a:stretch>
            <a:fillRect/>
          </a:stretch>
        </p:blipFill>
        <p:spPr>
          <a:xfrm>
            <a:off x="457200" y="1143000"/>
            <a:ext cx="5486400" cy="4876800"/>
          </a:xfrm>
          <a:prstGeom prst="rect">
            <a:avLst/>
          </a:prstGeom>
          <a:noFill/>
          <a:ln w="9525">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2466" name="矩形 62465"/>
          <p:cNvSpPr/>
          <p:nvPr/>
        </p:nvSpPr>
        <p:spPr>
          <a:xfrm>
            <a:off x="304800" y="811213"/>
            <a:ext cx="5213350" cy="641350"/>
          </a:xfrm>
          <a:prstGeom prst="rect">
            <a:avLst/>
          </a:prstGeom>
          <a:noFill/>
          <a:ln w="9525">
            <a:noFill/>
          </a:ln>
        </p:spPr>
        <p:txBody>
          <a:bodyPr wrap="none" anchor="t">
            <a:spAutoFit/>
          </a:bodyPr>
          <a:p>
            <a:pPr lvl="0"/>
            <a:r>
              <a:rPr lang="zh-CN" altLang="en-US" sz="3600" b="1">
                <a:effectLst>
                  <a:outerShdw blurRad="38100" dist="38100" dir="2700000">
                    <a:srgbClr val="C0C0C0"/>
                  </a:outerShdw>
                </a:effectLst>
                <a:latin typeface="Arial" panose="020B0604020202020204" pitchFamily="34" charset="0"/>
                <a:ea typeface="华文新魏" panose="02010800040101010101" pitchFamily="2" charset="-122"/>
              </a:rPr>
              <a:t>东欧剧变中的主要国家：</a:t>
            </a:r>
            <a:endParaRPr lang="zh-CN" altLang="en-US" sz="3600" b="1">
              <a:effectLst>
                <a:outerShdw blurRad="38100" dist="38100" dir="2700000">
                  <a:srgbClr val="C0C0C0"/>
                </a:outerShdw>
              </a:effectLst>
              <a:latin typeface="Arial" panose="020B0604020202020204" pitchFamily="34" charset="0"/>
              <a:ea typeface="华文新魏" panose="02010800040101010101" pitchFamily="2" charset="-122"/>
            </a:endParaRPr>
          </a:p>
        </p:txBody>
      </p:sp>
      <p:sp>
        <p:nvSpPr>
          <p:cNvPr id="62467" name="矩形 62466"/>
          <p:cNvSpPr/>
          <p:nvPr/>
        </p:nvSpPr>
        <p:spPr>
          <a:xfrm>
            <a:off x="457200" y="1676400"/>
            <a:ext cx="3887788" cy="4543425"/>
          </a:xfrm>
          <a:prstGeom prst="rect">
            <a:avLst/>
          </a:prstGeom>
          <a:noFill/>
          <a:ln w="57150" cap="flat" cmpd="thickThin">
            <a:solidFill>
              <a:schemeClr val="tx1"/>
            </a:solidFill>
            <a:prstDash val="solid"/>
            <a:miter/>
            <a:headEnd type="none" w="med" len="med"/>
            <a:tailEnd type="none" w="med" len="med"/>
          </a:ln>
        </p:spPr>
        <p:txBody>
          <a:bodyPr>
            <a:spAutoFit/>
          </a:bodyPr>
          <a:p>
            <a:pPr lvl="0"/>
            <a:r>
              <a:rPr lang="en-US" altLang="zh-CN" sz="3600" b="1">
                <a:solidFill>
                  <a:srgbClr val="006600"/>
                </a:solidFill>
                <a:latin typeface="隶书" panose="02010509060101010101" pitchFamily="49" charset="-122"/>
                <a:ea typeface="隶书" panose="02010509060101010101" pitchFamily="49" charset="-122"/>
              </a:rPr>
              <a:t>①</a:t>
            </a:r>
            <a:r>
              <a:rPr lang="zh-CN" altLang="en-US" sz="3600" b="1">
                <a:solidFill>
                  <a:srgbClr val="006600"/>
                </a:solidFill>
                <a:latin typeface="隶书" panose="02010509060101010101" pitchFamily="49" charset="-122"/>
                <a:ea typeface="隶书" panose="02010509060101010101" pitchFamily="49" charset="-122"/>
                <a:hlinkClick r:id="" action="ppaction://noaction"/>
              </a:rPr>
              <a:t>波兰</a:t>
            </a:r>
            <a:endParaRPr lang="zh-CN" altLang="en-US" sz="3600" b="1">
              <a:solidFill>
                <a:srgbClr val="006600"/>
              </a:solidFill>
              <a:latin typeface="隶书" panose="02010509060101010101" pitchFamily="49" charset="-122"/>
              <a:ea typeface="隶书" panose="02010509060101010101" pitchFamily="49" charset="-122"/>
            </a:endParaRPr>
          </a:p>
          <a:p>
            <a:pPr lvl="0"/>
            <a:r>
              <a:rPr lang="en-US" altLang="zh-CN" sz="3600" b="1">
                <a:solidFill>
                  <a:srgbClr val="006600"/>
                </a:solidFill>
                <a:latin typeface="隶书" panose="02010509060101010101" pitchFamily="49" charset="-122"/>
                <a:ea typeface="隶书" panose="02010509060101010101" pitchFamily="49" charset="-122"/>
              </a:rPr>
              <a:t>②</a:t>
            </a:r>
            <a:r>
              <a:rPr lang="zh-CN" altLang="en-US" sz="3600" b="1">
                <a:solidFill>
                  <a:srgbClr val="006600"/>
                </a:solidFill>
                <a:latin typeface="隶书" panose="02010509060101010101" pitchFamily="49" charset="-122"/>
                <a:ea typeface="隶书" panose="02010509060101010101" pitchFamily="49" charset="-122"/>
                <a:hlinkClick r:id="rId1" action="ppaction://hlinksldjump"/>
              </a:rPr>
              <a:t>民主德国</a:t>
            </a:r>
            <a:endParaRPr lang="zh-CN" altLang="en-US" sz="3600" b="1">
              <a:solidFill>
                <a:srgbClr val="006600"/>
              </a:solidFill>
              <a:latin typeface="隶书" panose="02010509060101010101" pitchFamily="49" charset="-122"/>
              <a:ea typeface="隶书" panose="02010509060101010101" pitchFamily="49" charset="-122"/>
            </a:endParaRPr>
          </a:p>
          <a:p>
            <a:pPr lvl="0"/>
            <a:r>
              <a:rPr lang="en-US" altLang="zh-CN" sz="3600" b="1">
                <a:solidFill>
                  <a:srgbClr val="006600"/>
                </a:solidFill>
                <a:latin typeface="隶书" panose="02010509060101010101" pitchFamily="49" charset="-122"/>
                <a:ea typeface="隶书" panose="02010509060101010101" pitchFamily="49" charset="-122"/>
              </a:rPr>
              <a:t>③</a:t>
            </a:r>
            <a:r>
              <a:rPr lang="zh-CN" altLang="en-US" sz="3600" b="1">
                <a:solidFill>
                  <a:srgbClr val="006600"/>
                </a:solidFill>
                <a:latin typeface="隶书" panose="02010509060101010101" pitchFamily="49" charset="-122"/>
                <a:ea typeface="隶书" panose="02010509060101010101" pitchFamily="49" charset="-122"/>
                <a:hlinkClick r:id="" action="ppaction://noaction"/>
              </a:rPr>
              <a:t>罗马尼亚</a:t>
            </a:r>
            <a:endParaRPr lang="zh-CN" altLang="en-US" sz="3600" b="1">
              <a:solidFill>
                <a:srgbClr val="006600"/>
              </a:solidFill>
              <a:latin typeface="隶书" panose="02010509060101010101" pitchFamily="49" charset="-122"/>
              <a:ea typeface="隶书" panose="02010509060101010101" pitchFamily="49" charset="-122"/>
            </a:endParaRPr>
          </a:p>
          <a:p>
            <a:pPr lvl="0"/>
            <a:r>
              <a:rPr lang="en-US" altLang="zh-CN" sz="3600" b="1">
                <a:solidFill>
                  <a:srgbClr val="006600"/>
                </a:solidFill>
                <a:latin typeface="隶书" panose="02010509060101010101" pitchFamily="49" charset="-122"/>
                <a:ea typeface="隶书" panose="02010509060101010101" pitchFamily="49" charset="-122"/>
              </a:rPr>
              <a:t>④</a:t>
            </a:r>
            <a:r>
              <a:rPr lang="zh-CN" altLang="en-US" sz="3600" b="1">
                <a:solidFill>
                  <a:srgbClr val="006600"/>
                </a:solidFill>
                <a:latin typeface="隶书" panose="02010509060101010101" pitchFamily="49" charset="-122"/>
                <a:ea typeface="隶书" panose="02010509060101010101" pitchFamily="49" charset="-122"/>
                <a:hlinkClick r:id="" action="ppaction://noaction"/>
              </a:rPr>
              <a:t>匈牙利</a:t>
            </a:r>
            <a:r>
              <a:rPr lang="zh-CN" altLang="en-US" sz="3600" b="1">
                <a:solidFill>
                  <a:srgbClr val="006600"/>
                </a:solidFill>
                <a:latin typeface="隶书" panose="02010509060101010101" pitchFamily="49" charset="-122"/>
                <a:ea typeface="隶书" panose="02010509060101010101" pitchFamily="49" charset="-122"/>
              </a:rPr>
              <a:t> </a:t>
            </a:r>
            <a:endParaRPr lang="zh-CN" altLang="en-US" sz="3600" b="1">
              <a:solidFill>
                <a:srgbClr val="006600"/>
              </a:solidFill>
              <a:latin typeface="隶书" panose="02010509060101010101" pitchFamily="49" charset="-122"/>
              <a:ea typeface="隶书" panose="02010509060101010101" pitchFamily="49" charset="-122"/>
            </a:endParaRPr>
          </a:p>
          <a:p>
            <a:pPr lvl="0"/>
            <a:r>
              <a:rPr lang="en-US" altLang="zh-CN" sz="3600" b="1">
                <a:solidFill>
                  <a:srgbClr val="006600"/>
                </a:solidFill>
                <a:latin typeface="隶书" panose="02010509060101010101" pitchFamily="49" charset="-122"/>
                <a:ea typeface="隶书" panose="02010509060101010101" pitchFamily="49" charset="-122"/>
              </a:rPr>
              <a:t>⑤</a:t>
            </a:r>
            <a:r>
              <a:rPr lang="zh-CN" altLang="en-US" sz="3600" b="1">
                <a:solidFill>
                  <a:srgbClr val="006600"/>
                </a:solidFill>
                <a:latin typeface="隶书" panose="02010509060101010101" pitchFamily="49" charset="-122"/>
                <a:ea typeface="隶书" panose="02010509060101010101" pitchFamily="49" charset="-122"/>
                <a:hlinkClick r:id="" action="ppaction://noaction"/>
              </a:rPr>
              <a:t>捷克斯洛伐克</a:t>
            </a:r>
            <a:endParaRPr lang="zh-CN" altLang="en-US" sz="3600" b="1">
              <a:solidFill>
                <a:srgbClr val="006600"/>
              </a:solidFill>
              <a:latin typeface="隶书" panose="02010509060101010101" pitchFamily="49" charset="-122"/>
              <a:ea typeface="隶书" panose="02010509060101010101" pitchFamily="49" charset="-122"/>
            </a:endParaRPr>
          </a:p>
          <a:p>
            <a:pPr lvl="0"/>
            <a:r>
              <a:rPr lang="en-US" altLang="zh-CN" sz="3600" b="1">
                <a:solidFill>
                  <a:srgbClr val="006600"/>
                </a:solidFill>
                <a:latin typeface="隶书" panose="02010509060101010101" pitchFamily="49" charset="-122"/>
                <a:ea typeface="隶书" panose="02010509060101010101" pitchFamily="49" charset="-122"/>
              </a:rPr>
              <a:t>⑥</a:t>
            </a:r>
            <a:r>
              <a:rPr lang="zh-CN" altLang="en-US" sz="3600" b="1">
                <a:solidFill>
                  <a:srgbClr val="006600"/>
                </a:solidFill>
                <a:latin typeface="隶书" panose="02010509060101010101" pitchFamily="49" charset="-122"/>
                <a:ea typeface="隶书" panose="02010509060101010101" pitchFamily="49" charset="-122"/>
              </a:rPr>
              <a:t>保加利亚</a:t>
            </a:r>
            <a:endParaRPr lang="zh-CN" altLang="en-US" sz="3600" b="1">
              <a:solidFill>
                <a:srgbClr val="006600"/>
              </a:solidFill>
              <a:latin typeface="隶书" panose="02010509060101010101" pitchFamily="49" charset="-122"/>
              <a:ea typeface="隶书" panose="02010509060101010101" pitchFamily="49" charset="-122"/>
            </a:endParaRPr>
          </a:p>
          <a:p>
            <a:pPr lvl="0"/>
            <a:r>
              <a:rPr lang="en-US" altLang="zh-CN" sz="3600" b="1">
                <a:solidFill>
                  <a:srgbClr val="006600"/>
                </a:solidFill>
                <a:latin typeface="隶书" panose="02010509060101010101" pitchFamily="49" charset="-122"/>
                <a:ea typeface="隶书" panose="02010509060101010101" pitchFamily="49" charset="-122"/>
              </a:rPr>
              <a:t>⑦</a:t>
            </a:r>
            <a:r>
              <a:rPr lang="zh-CN" altLang="en-US" sz="3600" b="1">
                <a:solidFill>
                  <a:srgbClr val="006600"/>
                </a:solidFill>
                <a:latin typeface="隶书" panose="02010509060101010101" pitchFamily="49" charset="-122"/>
                <a:ea typeface="隶书" panose="02010509060101010101" pitchFamily="49" charset="-122"/>
              </a:rPr>
              <a:t>阿尔巴尼亚</a:t>
            </a:r>
            <a:endParaRPr lang="zh-CN" altLang="en-US" sz="3600" b="1">
              <a:solidFill>
                <a:srgbClr val="006600"/>
              </a:solidFill>
              <a:latin typeface="隶书" panose="02010509060101010101" pitchFamily="49" charset="-122"/>
              <a:ea typeface="隶书" panose="02010509060101010101" pitchFamily="49" charset="-122"/>
            </a:endParaRPr>
          </a:p>
          <a:p>
            <a:pPr lvl="0"/>
            <a:r>
              <a:rPr lang="en-US" altLang="zh-CN" sz="3600" b="1">
                <a:solidFill>
                  <a:srgbClr val="006600"/>
                </a:solidFill>
                <a:latin typeface="隶书" panose="02010509060101010101" pitchFamily="49" charset="-122"/>
                <a:ea typeface="隶书" panose="02010509060101010101" pitchFamily="49" charset="-122"/>
              </a:rPr>
              <a:t>⑧</a:t>
            </a:r>
            <a:r>
              <a:rPr lang="zh-CN" altLang="en-US" sz="3600" b="1">
                <a:solidFill>
                  <a:srgbClr val="006600"/>
                </a:solidFill>
                <a:latin typeface="隶书" panose="02010509060101010101" pitchFamily="49" charset="-122"/>
                <a:ea typeface="隶书" panose="02010509060101010101" pitchFamily="49" charset="-122"/>
              </a:rPr>
              <a:t>南斯拉夫</a:t>
            </a:r>
            <a:endParaRPr lang="zh-CN" altLang="en-US" sz="3600" b="1">
              <a:solidFill>
                <a:srgbClr val="006600"/>
              </a:solidFill>
              <a:latin typeface="隶书" panose="02010509060101010101" pitchFamily="49" charset="-122"/>
              <a:ea typeface="隶书" panose="02010509060101010101" pitchFamily="49" charset="-122"/>
            </a:endParaRPr>
          </a:p>
        </p:txBody>
      </p:sp>
      <p:sp>
        <p:nvSpPr>
          <p:cNvPr id="62469" name="文本框 62468"/>
          <p:cNvSpPr txBox="1"/>
          <p:nvPr/>
        </p:nvSpPr>
        <p:spPr>
          <a:xfrm>
            <a:off x="4495800" y="2971800"/>
            <a:ext cx="4953000" cy="1554163"/>
          </a:xfrm>
          <a:prstGeom prst="rect">
            <a:avLst/>
          </a:prstGeom>
          <a:noFill/>
          <a:ln w="9525">
            <a:noFill/>
          </a:ln>
        </p:spPr>
        <p:txBody>
          <a:bodyPr>
            <a:spAutoFit/>
          </a:bodyPr>
          <a:p>
            <a:pPr lvl="0"/>
            <a:r>
              <a:rPr lang="zh-CN" altLang="en-US" sz="3200" b="1" dirty="0">
                <a:solidFill>
                  <a:srgbClr val="FF3300"/>
                </a:solidFill>
                <a:effectLst>
                  <a:outerShdw blurRad="38100" dist="38100" dir="2700000">
                    <a:srgbClr val="C0C0C0"/>
                  </a:outerShdw>
                </a:effectLst>
                <a:latin typeface="宋体" panose="02010600030101010101" pitchFamily="2" charset="-122"/>
                <a:ea typeface="宋体" panose="02010600030101010101" pitchFamily="2" charset="-122"/>
              </a:rPr>
              <a:t>南斯拉夫一分为五</a:t>
            </a:r>
            <a:endParaRPr lang="zh-CN" altLang="en-US" sz="3200" b="1" dirty="0">
              <a:solidFill>
                <a:srgbClr val="FF3300"/>
              </a:solidFill>
              <a:effectLst>
                <a:outerShdw blurRad="38100" dist="38100" dir="2700000">
                  <a:srgbClr val="C0C0C0"/>
                </a:outerShdw>
              </a:effectLst>
              <a:latin typeface="宋体" panose="02010600030101010101" pitchFamily="2" charset="-122"/>
              <a:ea typeface="宋体" panose="02010600030101010101" pitchFamily="2" charset="-122"/>
            </a:endParaRPr>
          </a:p>
          <a:p>
            <a:pPr lvl="0"/>
            <a:r>
              <a:rPr lang="zh-CN" altLang="en-US" sz="3200" b="1" dirty="0">
                <a:solidFill>
                  <a:srgbClr val="FF3300"/>
                </a:solidFill>
                <a:effectLst>
                  <a:outerShdw blurRad="38100" dist="38100" dir="2700000">
                    <a:srgbClr val="C0C0C0"/>
                  </a:outerShdw>
                </a:effectLst>
                <a:latin typeface="宋体" panose="02010600030101010101" pitchFamily="2" charset="-122"/>
                <a:ea typeface="宋体" panose="02010600030101010101" pitchFamily="2" charset="-122"/>
              </a:rPr>
              <a:t>捷克斯洛伐克一分为二</a:t>
            </a:r>
            <a:endParaRPr lang="zh-CN" altLang="en-US" sz="3200" b="1" dirty="0">
              <a:solidFill>
                <a:srgbClr val="FF3300"/>
              </a:solidFill>
              <a:effectLst>
                <a:outerShdw blurRad="38100" dist="38100" dir="2700000">
                  <a:srgbClr val="C0C0C0"/>
                </a:outerShdw>
              </a:effectLst>
              <a:latin typeface="宋体" panose="02010600030101010101" pitchFamily="2" charset="-122"/>
              <a:ea typeface="宋体" panose="02010600030101010101" pitchFamily="2" charset="-122"/>
            </a:endParaRPr>
          </a:p>
          <a:p>
            <a:pPr lvl="0"/>
            <a:r>
              <a:rPr lang="zh-CN" altLang="en-US" sz="3200" b="1" dirty="0">
                <a:solidFill>
                  <a:srgbClr val="FF3300"/>
                </a:solidFill>
                <a:effectLst>
                  <a:outerShdw blurRad="38100" dist="38100" dir="2700000">
                    <a:srgbClr val="C0C0C0"/>
                  </a:outerShdw>
                </a:effectLst>
                <a:latin typeface="宋体" panose="02010600030101010101" pitchFamily="2" charset="-122"/>
                <a:ea typeface="宋体" panose="02010600030101010101" pitchFamily="2" charset="-122"/>
              </a:rPr>
              <a:t>民主德国与联邦德国合并</a:t>
            </a:r>
            <a:endParaRPr lang="zh-CN" altLang="en-US" sz="3200" b="1" dirty="0">
              <a:solidFill>
                <a:srgbClr val="FF3300"/>
              </a:solidFill>
              <a:effectLst>
                <a:outerShdw blurRad="38100" dist="38100" dir="2700000">
                  <a:srgbClr val="C0C0C0"/>
                </a:outerShdw>
              </a:effectLst>
              <a:latin typeface="宋体" panose="02010600030101010101" pitchFamily="2" charset="-122"/>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62469"/>
                                        </p:tgtEl>
                                        <p:attrNameLst>
                                          <p:attrName>style.visibility</p:attrName>
                                        </p:attrNameLst>
                                      </p:cBhvr>
                                      <p:to>
                                        <p:strVal val="visible"/>
                                      </p:to>
                                    </p:set>
                                    <p:animEffect transition="in" filter="slide(fromTop)">
                                      <p:cBhvr>
                                        <p:cTn id="7" dur="500"/>
                                        <p:tgtEl>
                                          <p:spTgt spid="624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6866" name="Text Box 11"/>
          <p:cNvSpPr txBox="1"/>
          <p:nvPr/>
        </p:nvSpPr>
        <p:spPr>
          <a:xfrm>
            <a:off x="282575" y="213995"/>
            <a:ext cx="8655050" cy="1198880"/>
          </a:xfrm>
          <a:prstGeom prst="rect">
            <a:avLst/>
          </a:prstGeom>
          <a:noFill/>
          <a:ln w="9525">
            <a:noFill/>
          </a:ln>
        </p:spPr>
        <p:txBody>
          <a:bodyPr wrap="square">
            <a:spAutoFit/>
          </a:bodyPr>
          <a:p>
            <a:pPr lvl="0" indent="0" eaLnBrk="1" hangingPunct="1"/>
            <a:r>
              <a:rPr lang="en-US" altLang="x-none" dirty="0">
                <a:latin typeface="Arial" panose="020B0604020202020204" pitchFamily="34" charset="0"/>
                <a:ea typeface="宋体" panose="02010600030101010101" pitchFamily="2" charset="-122"/>
              </a:rPr>
              <a:t> </a:t>
            </a:r>
            <a:r>
              <a:rPr lang="zh-CN" altLang="en-US" sz="3600" b="1" dirty="0">
                <a:solidFill>
                  <a:schemeClr val="tx2"/>
                </a:solidFill>
                <a:latin typeface="Arial" panose="020B0604020202020204" pitchFamily="34" charset="0"/>
                <a:ea typeface="宋体" panose="02010600030101010101" pitchFamily="2" charset="-122"/>
              </a:rPr>
              <a:t>八一九事件</a:t>
            </a:r>
            <a:r>
              <a:rPr lang="en-US" altLang="zh-CN" sz="3600" b="1" dirty="0">
                <a:solidFill>
                  <a:schemeClr val="tx2"/>
                </a:solidFill>
                <a:latin typeface="Arial" panose="020B0604020202020204" pitchFamily="34" charset="0"/>
                <a:ea typeface="宋体" panose="02010600030101010101" pitchFamily="2" charset="-122"/>
              </a:rPr>
              <a:t>:</a:t>
            </a:r>
            <a:r>
              <a:rPr lang="zh-CN" altLang="en-US" sz="3600" b="1" dirty="0">
                <a:solidFill>
                  <a:schemeClr val="tx2"/>
                </a:solidFill>
                <a:latin typeface="Arial" panose="020B0604020202020204" pitchFamily="34" charset="0"/>
                <a:ea typeface="宋体" panose="02010600030101010101" pitchFamily="2" charset="-122"/>
              </a:rPr>
              <a:t>苏共高级官员发动政变，试图挽救苏联</a:t>
            </a:r>
            <a:endParaRPr lang="zh-CN" altLang="en-US" sz="3600" b="1" dirty="0">
              <a:solidFill>
                <a:schemeClr val="tx2"/>
              </a:solidFill>
              <a:latin typeface="Arial" panose="020B0604020202020204" pitchFamily="34" charset="0"/>
              <a:ea typeface="宋体" panose="02010600030101010101" pitchFamily="2" charset="-122"/>
            </a:endParaRPr>
          </a:p>
        </p:txBody>
      </p:sp>
      <p:sp>
        <p:nvSpPr>
          <p:cNvPr id="36867" name="Text Box 13"/>
          <p:cNvSpPr txBox="1"/>
          <p:nvPr/>
        </p:nvSpPr>
        <p:spPr>
          <a:xfrm>
            <a:off x="1187450" y="1412875"/>
            <a:ext cx="6192838" cy="1133475"/>
          </a:xfrm>
          <a:prstGeom prst="rect">
            <a:avLst/>
          </a:prstGeom>
          <a:noFill/>
          <a:ln w="9525">
            <a:noFill/>
          </a:ln>
        </p:spPr>
        <p:txBody>
          <a:bodyPr>
            <a:spAutoFit/>
          </a:bodyPr>
          <a:p>
            <a:pPr lvl="0" eaLnBrk="1" hangingPunct="1">
              <a:lnSpc>
                <a:spcPct val="95000"/>
              </a:lnSpc>
              <a:spcBef>
                <a:spcPct val="0"/>
              </a:spcBef>
            </a:pPr>
            <a:r>
              <a:rPr lang="zh-CN" altLang="en-US" sz="3600" b="1" dirty="0">
                <a:solidFill>
                  <a:schemeClr val="accent2"/>
                </a:solidFill>
                <a:latin typeface="Arial" panose="020B0604020202020204" pitchFamily="34" charset="0"/>
                <a:ea typeface="宋体" panose="02010600030101010101" pitchFamily="2" charset="-122"/>
              </a:rPr>
              <a:t>时间：</a:t>
            </a:r>
            <a:r>
              <a:rPr lang="en-US" altLang="x-none" sz="3600" b="1" dirty="0">
                <a:solidFill>
                  <a:srgbClr val="FF0000"/>
                </a:solidFill>
                <a:latin typeface="Arial" panose="020B0604020202020204" pitchFamily="34" charset="0"/>
                <a:ea typeface="宋体" panose="02010600030101010101" pitchFamily="2" charset="-122"/>
              </a:rPr>
              <a:t>1991</a:t>
            </a:r>
            <a:r>
              <a:rPr lang="zh-CN" altLang="en-US" sz="3600" b="1" dirty="0">
                <a:solidFill>
                  <a:srgbClr val="FF0000"/>
                </a:solidFill>
                <a:latin typeface="Arial" panose="020B0604020202020204" pitchFamily="34" charset="0"/>
                <a:ea typeface="宋体" panose="02010600030101010101" pitchFamily="2" charset="-122"/>
              </a:rPr>
              <a:t>年</a:t>
            </a:r>
            <a:r>
              <a:rPr lang="en-US" altLang="x-none" sz="3600" b="1" dirty="0">
                <a:solidFill>
                  <a:srgbClr val="FF0000"/>
                </a:solidFill>
                <a:latin typeface="Arial" panose="020B0604020202020204" pitchFamily="34" charset="0"/>
                <a:ea typeface="宋体" panose="02010600030101010101" pitchFamily="2" charset="-122"/>
              </a:rPr>
              <a:t>8</a:t>
            </a:r>
            <a:r>
              <a:rPr lang="zh-CN" altLang="en-US" sz="3600" b="1" dirty="0">
                <a:solidFill>
                  <a:srgbClr val="FF0000"/>
                </a:solidFill>
                <a:latin typeface="Arial" panose="020B0604020202020204" pitchFamily="34" charset="0"/>
                <a:ea typeface="宋体" panose="02010600030101010101" pitchFamily="2" charset="-122"/>
              </a:rPr>
              <a:t>月</a:t>
            </a:r>
            <a:r>
              <a:rPr lang="en-US" altLang="x-none" sz="3600" b="1" dirty="0">
                <a:solidFill>
                  <a:srgbClr val="FF0000"/>
                </a:solidFill>
                <a:latin typeface="Arial" panose="020B0604020202020204" pitchFamily="34" charset="0"/>
                <a:ea typeface="宋体" panose="02010600030101010101" pitchFamily="2" charset="-122"/>
              </a:rPr>
              <a:t>19</a:t>
            </a:r>
            <a:r>
              <a:rPr lang="zh-CN" altLang="en-US" sz="3600" b="1" dirty="0">
                <a:solidFill>
                  <a:srgbClr val="FF0000"/>
                </a:solidFill>
                <a:latin typeface="Arial" panose="020B0604020202020204" pitchFamily="34" charset="0"/>
                <a:ea typeface="宋体" panose="02010600030101010101" pitchFamily="2" charset="-122"/>
              </a:rPr>
              <a:t>日</a:t>
            </a:r>
            <a:endParaRPr lang="zh-CN" altLang="en-US" sz="3600" b="1" dirty="0">
              <a:solidFill>
                <a:srgbClr val="FF0000"/>
              </a:solidFill>
              <a:latin typeface="Arial" panose="020B0604020202020204" pitchFamily="34" charset="0"/>
              <a:ea typeface="宋体" panose="02010600030101010101" pitchFamily="2" charset="-122"/>
            </a:endParaRPr>
          </a:p>
          <a:p>
            <a:pPr lvl="0" eaLnBrk="1" hangingPunct="1">
              <a:lnSpc>
                <a:spcPct val="95000"/>
              </a:lnSpc>
              <a:spcBef>
                <a:spcPct val="0"/>
              </a:spcBef>
            </a:pPr>
            <a:r>
              <a:rPr lang="zh-CN" altLang="en-US" sz="3600" b="1" dirty="0">
                <a:solidFill>
                  <a:schemeClr val="accent2"/>
                </a:solidFill>
                <a:latin typeface="Arial" panose="020B0604020202020204" pitchFamily="34" charset="0"/>
                <a:ea typeface="宋体" panose="02010600030101010101" pitchFamily="2" charset="-122"/>
              </a:rPr>
              <a:t>结果：</a:t>
            </a:r>
            <a:r>
              <a:rPr lang="zh-CN" altLang="en-US" sz="3600" b="1" dirty="0">
                <a:solidFill>
                  <a:srgbClr val="FF0000"/>
                </a:solidFill>
                <a:latin typeface="Arial" panose="020B0604020202020204" pitchFamily="34" charset="0"/>
                <a:ea typeface="宋体" panose="02010600030101010101" pitchFamily="2" charset="-122"/>
              </a:rPr>
              <a:t>失败，加速苏联解体。</a:t>
            </a:r>
            <a:endParaRPr lang="zh-CN" altLang="en-US" sz="3600" b="1" dirty="0">
              <a:solidFill>
                <a:srgbClr val="FF0000"/>
              </a:solidFill>
              <a:latin typeface="Arial" panose="020B0604020202020204" pitchFamily="34" charset="0"/>
              <a:ea typeface="宋体" panose="02010600030101010101" pitchFamily="2" charset="-122"/>
            </a:endParaRPr>
          </a:p>
        </p:txBody>
      </p:sp>
      <p:pic>
        <p:nvPicPr>
          <p:cNvPr id="36868" name="Picture 15" descr="八一九事件1"/>
          <p:cNvPicPr>
            <a:picLocks noChangeAspect="1"/>
          </p:cNvPicPr>
          <p:nvPr/>
        </p:nvPicPr>
        <p:blipFill>
          <a:blip r:embed="rId1"/>
          <a:stretch>
            <a:fillRect/>
          </a:stretch>
        </p:blipFill>
        <p:spPr>
          <a:xfrm>
            <a:off x="990600" y="2857500"/>
            <a:ext cx="7239000" cy="2836863"/>
          </a:xfrm>
          <a:prstGeom prst="rect">
            <a:avLst/>
          </a:prstGeom>
          <a:noFill/>
          <a:ln w="9525">
            <a:noFill/>
          </a:ln>
        </p:spPr>
      </p:pic>
      <p:sp>
        <p:nvSpPr>
          <p:cNvPr id="36869" name="Text Box 16"/>
          <p:cNvSpPr txBox="1"/>
          <p:nvPr/>
        </p:nvSpPr>
        <p:spPr>
          <a:xfrm>
            <a:off x="3733800" y="5676900"/>
            <a:ext cx="2514600" cy="639763"/>
          </a:xfrm>
          <a:prstGeom prst="rect">
            <a:avLst/>
          </a:prstGeom>
          <a:noFill/>
          <a:ln w="9525">
            <a:noFill/>
          </a:ln>
        </p:spPr>
        <p:txBody>
          <a:bodyPr>
            <a:spAutoFit/>
          </a:bodyPr>
          <a:p>
            <a:pPr lvl="0" eaLnBrk="1" hangingPunct="1"/>
            <a:r>
              <a:rPr lang="zh-CN" altLang="en-US" sz="3600" b="1" dirty="0">
                <a:solidFill>
                  <a:schemeClr val="accent2"/>
                </a:solidFill>
                <a:latin typeface="Arial" panose="020B0604020202020204" pitchFamily="34" charset="0"/>
                <a:ea typeface="宋体" panose="02010600030101010101" pitchFamily="2" charset="-122"/>
              </a:rPr>
              <a:t>八一九事件</a:t>
            </a:r>
            <a:endParaRPr lang="zh-CN" altLang="en-US" sz="3600" b="1" dirty="0">
              <a:solidFill>
                <a:schemeClr val="accent2"/>
              </a:solidFill>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36866"/>
                                        </p:tgtEl>
                                        <p:attrNameLst>
                                          <p:attrName>style.visibility</p:attrName>
                                        </p:attrNameLst>
                                      </p:cBhvr>
                                      <p:to>
                                        <p:strVal val="visible"/>
                                      </p:to>
                                    </p:set>
                                    <p:animEffect transition="in" filter="wipe(up)">
                                      <p:cBhvr>
                                        <p:cTn id="7" dur="500"/>
                                        <p:tgtEl>
                                          <p:spTgt spid="3686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36867">
                                            <p:txEl>
                                              <p:charRg st="0" end="14"/>
                                            </p:txEl>
                                          </p:spTgt>
                                        </p:tgtEl>
                                        <p:attrNameLst>
                                          <p:attrName>style.visibility</p:attrName>
                                        </p:attrNameLst>
                                      </p:cBhvr>
                                      <p:to>
                                        <p:strVal val="visible"/>
                                      </p:to>
                                    </p:set>
                                    <p:animEffect transition="in" filter="wipe(up)">
                                      <p:cBhvr>
                                        <p:cTn id="12" dur="500"/>
                                        <p:tgtEl>
                                          <p:spTgt spid="36867">
                                            <p:txEl>
                                              <p:charRg st="0" end="1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36867">
                                            <p:txEl>
                                              <p:charRg st="14" end="28"/>
                                            </p:txEl>
                                          </p:spTgt>
                                        </p:tgtEl>
                                        <p:attrNameLst>
                                          <p:attrName>style.visibility</p:attrName>
                                        </p:attrNameLst>
                                      </p:cBhvr>
                                      <p:to>
                                        <p:strVal val="visible"/>
                                      </p:to>
                                    </p:set>
                                    <p:animEffect transition="in" filter="wipe(up)">
                                      <p:cBhvr>
                                        <p:cTn id="17" dur="500"/>
                                        <p:tgtEl>
                                          <p:spTgt spid="36867">
                                            <p:txEl>
                                              <p:charRg st="14" end="28"/>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36868"/>
                                        </p:tgtEl>
                                        <p:attrNameLst>
                                          <p:attrName>style.visibility</p:attrName>
                                        </p:attrNameLst>
                                      </p:cBhvr>
                                      <p:to>
                                        <p:strVal val="visible"/>
                                      </p:to>
                                    </p:set>
                                    <p:animEffect transition="in" filter="dissolve">
                                      <p:cBhvr>
                                        <p:cTn id="22" dur="500"/>
                                        <p:tgtEl>
                                          <p:spTgt spid="36868"/>
                                        </p:tgtEl>
                                      </p:cBhvr>
                                    </p:animEffect>
                                  </p:childTnLst>
                                </p:cTn>
                              </p:par>
                            </p:childTnLst>
                          </p:cTn>
                        </p:par>
                        <p:par>
                          <p:cTn id="23" fill="hold">
                            <p:stCondLst>
                              <p:cond delay="500"/>
                            </p:stCondLst>
                            <p:childTnLst>
                              <p:par>
                                <p:cTn id="24" presetID="22" presetClass="entr" presetSubtype="1" fill="hold" grpId="0" nodeType="afterEffect">
                                  <p:stCondLst>
                                    <p:cond delay="0"/>
                                  </p:stCondLst>
                                  <p:childTnLst>
                                    <p:set>
                                      <p:cBhvr>
                                        <p:cTn id="25" dur="1" fill="hold">
                                          <p:stCondLst>
                                            <p:cond delay="0"/>
                                          </p:stCondLst>
                                        </p:cTn>
                                        <p:tgtEl>
                                          <p:spTgt spid="36869"/>
                                        </p:tgtEl>
                                        <p:attrNameLst>
                                          <p:attrName>style.visibility</p:attrName>
                                        </p:attrNameLst>
                                      </p:cBhvr>
                                      <p:to>
                                        <p:strVal val="visible"/>
                                      </p:to>
                                    </p:set>
                                    <p:animEffect transition="in" filter="wipe(up)">
                                      <p:cBhvr>
                                        <p:cTn id="26" dur="500"/>
                                        <p:tgtEl>
                                          <p:spTgt spid="368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p:bldP spid="36867" grpId="0" build="p"/>
      <p:bldP spid="3686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7890" name="Text Box 8"/>
          <p:cNvSpPr txBox="1"/>
          <p:nvPr/>
        </p:nvSpPr>
        <p:spPr>
          <a:xfrm>
            <a:off x="757238" y="765175"/>
            <a:ext cx="3744912" cy="5029200"/>
          </a:xfrm>
          <a:prstGeom prst="rect">
            <a:avLst/>
          </a:prstGeom>
          <a:noFill/>
          <a:ln w="9525">
            <a:noFill/>
          </a:ln>
        </p:spPr>
        <p:txBody>
          <a:bodyPr wrap="square">
            <a:spAutoFit/>
          </a:bodyPr>
          <a:p>
            <a:pPr lvl="0" eaLnBrk="1" hangingPunct="1"/>
            <a:r>
              <a:rPr lang="zh-CN" altLang="en-US" sz="3600" b="1" dirty="0">
                <a:solidFill>
                  <a:schemeClr val="tx2"/>
                </a:solidFill>
                <a:latin typeface="Arial" panose="020B0604020202020204" pitchFamily="34" charset="0"/>
                <a:ea typeface="宋体" panose="02010600030101010101" pitchFamily="2" charset="-122"/>
              </a:rPr>
              <a:t>八一九事件</a:t>
            </a:r>
            <a:r>
              <a:rPr lang="zh-CN" altLang="en-US" sz="3600" b="1" dirty="0">
                <a:solidFill>
                  <a:schemeClr val="accent2"/>
                </a:solidFill>
                <a:latin typeface="Arial" panose="020B0604020202020204" pitchFamily="34" charset="0"/>
                <a:ea typeface="宋体" panose="02010600030101010101" pitchFamily="2" charset="-122"/>
              </a:rPr>
              <a:t>影响：</a:t>
            </a:r>
            <a:endParaRPr lang="zh-CN" altLang="en-US" sz="3600" b="1" dirty="0">
              <a:solidFill>
                <a:schemeClr val="accent2"/>
              </a:solidFill>
              <a:latin typeface="Arial" panose="020B0604020202020204" pitchFamily="34" charset="0"/>
              <a:ea typeface="宋体" panose="02010600030101010101" pitchFamily="2" charset="-122"/>
            </a:endParaRPr>
          </a:p>
          <a:p>
            <a:pPr lvl="0" eaLnBrk="1" hangingPunct="1"/>
            <a:r>
              <a:rPr lang="zh-CN" altLang="en-US" sz="3600" b="1" dirty="0">
                <a:solidFill>
                  <a:srgbClr val="FF0000"/>
                </a:solidFill>
                <a:latin typeface="Arial" panose="020B0604020202020204" pitchFamily="34" charset="0"/>
                <a:ea typeface="宋体" panose="02010600030101010101" pitchFamily="2" charset="-122"/>
              </a:rPr>
              <a:t>       </a:t>
            </a:r>
            <a:r>
              <a:rPr lang="zh-CN" altLang="en-US" sz="3600" b="1" dirty="0">
                <a:solidFill>
                  <a:schemeClr val="tx2"/>
                </a:solidFill>
                <a:latin typeface="Arial" panose="020B0604020202020204" pitchFamily="34" charset="0"/>
                <a:ea typeface="宋体" panose="02010600030101010101" pitchFamily="2" charset="-122"/>
              </a:rPr>
              <a:t>戈尔巴乔夫</a:t>
            </a:r>
            <a:r>
              <a:rPr lang="zh-CN" altLang="en-US" sz="3600" b="1" dirty="0">
                <a:solidFill>
                  <a:srgbClr val="FF0000"/>
                </a:solidFill>
                <a:latin typeface="Arial" panose="020B0604020202020204" pitchFamily="34" charset="0"/>
                <a:ea typeface="宋体" panose="02010600030101010101" pitchFamily="2" charset="-122"/>
              </a:rPr>
              <a:t>实际上失去了领导国家的威望和能力，俄罗斯领导人</a:t>
            </a:r>
            <a:r>
              <a:rPr lang="zh-CN" altLang="en-US" sz="3600" b="1" dirty="0">
                <a:solidFill>
                  <a:schemeClr val="tx2"/>
                </a:solidFill>
                <a:latin typeface="Arial" panose="020B0604020202020204" pitchFamily="34" charset="0"/>
                <a:ea typeface="宋体" panose="02010600030101010101" pitchFamily="2" charset="-122"/>
              </a:rPr>
              <a:t>叶利钦</a:t>
            </a:r>
            <a:r>
              <a:rPr lang="zh-CN" altLang="en-US" sz="3600" b="1" dirty="0">
                <a:solidFill>
                  <a:srgbClr val="FF0000"/>
                </a:solidFill>
                <a:latin typeface="Arial" panose="020B0604020202020204" pitchFamily="34" charset="0"/>
                <a:ea typeface="宋体" panose="02010600030101010101" pitchFamily="2" charset="-122"/>
              </a:rPr>
              <a:t>控制全局。</a:t>
            </a:r>
            <a:r>
              <a:rPr lang="zh-CN" altLang="en-US" sz="3600" b="1" dirty="0">
                <a:solidFill>
                  <a:srgbClr val="0000CC"/>
                </a:solidFill>
                <a:latin typeface="楷体_GB2312" pitchFamily="1" charset="-122"/>
                <a:ea typeface="楷体_GB2312" pitchFamily="1" charset="-122"/>
                <a:sym typeface="+mn-ea"/>
              </a:rPr>
              <a:t>苏联的分裂进一步加快。</a:t>
            </a:r>
            <a:endParaRPr lang="zh-CN" altLang="en-US" sz="3600" b="1" dirty="0">
              <a:solidFill>
                <a:srgbClr val="0000CC"/>
              </a:solidFill>
              <a:latin typeface="楷体_GB2312" pitchFamily="1" charset="-122"/>
              <a:ea typeface="楷体_GB2312" pitchFamily="1" charset="-122"/>
            </a:endParaRPr>
          </a:p>
          <a:p>
            <a:pPr lvl="0" eaLnBrk="1" hangingPunct="1"/>
            <a:endParaRPr lang="zh-CN" altLang="en-US" sz="3600" b="1" dirty="0">
              <a:solidFill>
                <a:srgbClr val="FF0000"/>
              </a:solidFill>
              <a:latin typeface="Arial" panose="020B0604020202020204" pitchFamily="34" charset="0"/>
              <a:ea typeface="宋体" panose="02010600030101010101" pitchFamily="2" charset="-122"/>
            </a:endParaRPr>
          </a:p>
        </p:txBody>
      </p:sp>
      <p:sp>
        <p:nvSpPr>
          <p:cNvPr id="37891" name="Text Box 10"/>
          <p:cNvSpPr txBox="1"/>
          <p:nvPr/>
        </p:nvSpPr>
        <p:spPr>
          <a:xfrm>
            <a:off x="3581400" y="5686425"/>
            <a:ext cx="1752600" cy="519113"/>
          </a:xfrm>
          <a:prstGeom prst="rect">
            <a:avLst/>
          </a:prstGeom>
          <a:noFill/>
          <a:ln w="9525">
            <a:noFill/>
          </a:ln>
        </p:spPr>
        <p:txBody>
          <a:bodyPr>
            <a:spAutoFit/>
          </a:bodyPr>
          <a:p>
            <a:pPr lvl="0" eaLnBrk="1" hangingPunct="1"/>
            <a:r>
              <a:rPr lang="zh-CN" altLang="en-US" dirty="0">
                <a:solidFill>
                  <a:schemeClr val="accent2"/>
                </a:solidFill>
                <a:latin typeface="Arial" panose="020B0604020202020204" pitchFamily="34" charset="0"/>
                <a:ea typeface="宋体" panose="02010600030101010101" pitchFamily="2" charset="-122"/>
              </a:rPr>
              <a:t>　</a:t>
            </a:r>
            <a:endParaRPr lang="zh-CN" altLang="en-US" dirty="0">
              <a:solidFill>
                <a:schemeClr val="accent2"/>
              </a:solidFill>
              <a:latin typeface="Arial" panose="020B0604020202020204" pitchFamily="34" charset="0"/>
              <a:ea typeface="宋体" panose="02010600030101010101" pitchFamily="2" charset="-122"/>
            </a:endParaRPr>
          </a:p>
        </p:txBody>
      </p:sp>
      <p:pic>
        <p:nvPicPr>
          <p:cNvPr id="37892" name="Picture 1030" descr="叶利钦指责戈尔巴乔夫"/>
          <p:cNvPicPr>
            <a:picLocks noChangeAspect="1"/>
          </p:cNvPicPr>
          <p:nvPr/>
        </p:nvPicPr>
        <p:blipFill>
          <a:blip r:embed="rId1"/>
          <a:stretch>
            <a:fillRect/>
          </a:stretch>
        </p:blipFill>
        <p:spPr>
          <a:xfrm>
            <a:off x="4624388" y="533400"/>
            <a:ext cx="4005262" cy="4911725"/>
          </a:xfrm>
          <a:prstGeom prst="rect">
            <a:avLst/>
          </a:prstGeom>
          <a:noFill/>
          <a:ln w="9525">
            <a:noFill/>
          </a:ln>
        </p:spPr>
      </p:pic>
      <p:sp>
        <p:nvSpPr>
          <p:cNvPr id="37893" name="矩形 37892"/>
          <p:cNvSpPr/>
          <p:nvPr/>
        </p:nvSpPr>
        <p:spPr>
          <a:xfrm>
            <a:off x="4500563" y="5445125"/>
            <a:ext cx="4246562" cy="579438"/>
          </a:xfrm>
          <a:prstGeom prst="rect">
            <a:avLst/>
          </a:prstGeom>
          <a:noFill/>
          <a:ln w="9525">
            <a:noFill/>
          </a:ln>
        </p:spPr>
        <p:txBody>
          <a:bodyPr wrap="none" anchor="t">
            <a:spAutoFit/>
          </a:bodyPr>
          <a:p>
            <a:pPr lvl="0" eaLnBrk="1" hangingPunct="1">
              <a:buClr>
                <a:srgbClr val="000000"/>
              </a:buClr>
            </a:pPr>
            <a:r>
              <a:rPr lang="zh-CN" altLang="en-US" sz="3200" b="1" dirty="0">
                <a:solidFill>
                  <a:schemeClr val="accent2"/>
                </a:solidFill>
                <a:latin typeface="Arial" panose="020B0604020202020204" pitchFamily="34" charset="0"/>
                <a:ea typeface="宋体" panose="02010600030101010101" pitchFamily="2" charset="-122"/>
              </a:rPr>
              <a:t>叶利钦指责戈尔巴乔夫</a:t>
            </a:r>
            <a:endParaRPr lang="zh-CN" altLang="en-US" sz="3200" b="1" dirty="0">
              <a:solidFill>
                <a:schemeClr val="accent2"/>
              </a:solidFill>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37890"/>
                                        </p:tgtEl>
                                        <p:attrNameLst>
                                          <p:attrName>style.visibility</p:attrName>
                                        </p:attrNameLst>
                                      </p:cBhvr>
                                      <p:to>
                                        <p:strVal val="visible"/>
                                      </p:to>
                                    </p:set>
                                    <p:animEffect transition="in" filter="wipe(up)">
                                      <p:cBhvr>
                                        <p:cTn id="7" dur="500"/>
                                        <p:tgtEl>
                                          <p:spTgt spid="37890"/>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7891">
                                            <p:txEl>
                                              <p:charRg st="0" end="2"/>
                                            </p:txEl>
                                          </p:spTgt>
                                        </p:tgtEl>
                                        <p:attrNameLst>
                                          <p:attrName>style.visibility</p:attrName>
                                        </p:attrNameLst>
                                      </p:cBhvr>
                                      <p:to>
                                        <p:strVal val="visible"/>
                                      </p:to>
                                    </p:set>
                                    <p:animEffect transition="in" filter="wipe(up)">
                                      <p:cBhvr>
                                        <p:cTn id="11" dur="500"/>
                                        <p:tgtEl>
                                          <p:spTgt spid="37891">
                                            <p:txEl>
                                              <p:charRg st="0" end="2"/>
                                            </p:txEl>
                                          </p:spTgt>
                                        </p:tgtEl>
                                      </p:cBhvr>
                                    </p:animEffect>
                                  </p:childTnLst>
                                </p:cTn>
                              </p:par>
                            </p:childTnLst>
                          </p:cTn>
                        </p:par>
                        <p:par>
                          <p:cTn id="12" fill="hold">
                            <p:stCondLst>
                              <p:cond delay="1000"/>
                            </p:stCondLst>
                            <p:childTnLst>
                              <p:par>
                                <p:cTn id="13" presetID="9" presetClass="entr" presetSubtype="0" fill="hold" nodeType="afterEffect">
                                  <p:stCondLst>
                                    <p:cond delay="0"/>
                                  </p:stCondLst>
                                  <p:childTnLst>
                                    <p:set>
                                      <p:cBhvr>
                                        <p:cTn id="14" dur="1" fill="hold">
                                          <p:stCondLst>
                                            <p:cond delay="0"/>
                                          </p:stCondLst>
                                        </p:cTn>
                                        <p:tgtEl>
                                          <p:spTgt spid="37892"/>
                                        </p:tgtEl>
                                        <p:attrNameLst>
                                          <p:attrName>style.visibility</p:attrName>
                                        </p:attrNameLst>
                                      </p:cBhvr>
                                      <p:to>
                                        <p:strVal val="visible"/>
                                      </p:to>
                                    </p:set>
                                    <p:animEffect transition="in" filter="dissolve">
                                      <p:cBhvr>
                                        <p:cTn id="15" dur="500"/>
                                        <p:tgtEl>
                                          <p:spTgt spid="378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p:bldP spid="37891" grpId="0" advAuto="100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6" name="标题 26625"/>
          <p:cNvSpPr>
            <a:spLocks noGrp="1" noRot="1"/>
          </p:cNvSpPr>
          <p:nvPr>
            <p:ph type="title"/>
          </p:nvPr>
        </p:nvSpPr>
        <p:spPr>
          <a:xfrm>
            <a:off x="396875" y="285750"/>
            <a:ext cx="3311525" cy="804863"/>
          </a:xfrm>
          <a:solidFill>
            <a:srgbClr val="FFFF00">
              <a:alpha val="100000"/>
            </a:srgbClr>
          </a:solidFill>
        </p:spPr>
        <p:txBody>
          <a:bodyPr anchor="b"/>
          <a:p>
            <a:r>
              <a:rPr lang="zh-CN" altLang="en-US" sz="4000" dirty="0">
                <a:solidFill>
                  <a:srgbClr val="0000CC"/>
                </a:solidFill>
                <a:hlinkClick r:id="rId1" action="ppaction://hlinkfile"/>
              </a:rPr>
              <a:t>四、苏联解体</a:t>
            </a:r>
            <a:endParaRPr lang="zh-CN" altLang="en-US" sz="4000" dirty="0">
              <a:solidFill>
                <a:srgbClr val="0000CC"/>
              </a:solidFill>
              <a:hlinkClick r:id="rId1" action="ppaction://hlinkfile"/>
            </a:endParaRPr>
          </a:p>
        </p:txBody>
      </p:sp>
      <p:sp>
        <p:nvSpPr>
          <p:cNvPr id="26627" name="Text Box 10"/>
          <p:cNvSpPr txBox="1"/>
          <p:nvPr/>
        </p:nvSpPr>
        <p:spPr>
          <a:xfrm>
            <a:off x="611188" y="3860800"/>
            <a:ext cx="3840162" cy="579438"/>
          </a:xfrm>
          <a:prstGeom prst="rect">
            <a:avLst/>
          </a:prstGeom>
          <a:noFill/>
          <a:ln w="9525">
            <a:noFill/>
          </a:ln>
        </p:spPr>
        <p:txBody>
          <a:bodyPr vert="horz" wrap="none" anchor="t">
            <a:spAutoFit/>
          </a:bodyPr>
          <a:p>
            <a:pPr lvl="0"/>
            <a:r>
              <a:rPr lang="zh-CN" altLang="en-US" sz="3200" b="1" dirty="0">
                <a:solidFill>
                  <a:srgbClr val="FF0000"/>
                </a:solidFill>
                <a:latin typeface="宋体" panose="02010600030101010101" pitchFamily="2" charset="-122"/>
                <a:ea typeface="宋体" panose="02010600030101010101" pitchFamily="2" charset="-122"/>
              </a:rPr>
              <a:t>3.苏联解体的含义。</a:t>
            </a:r>
            <a:endParaRPr lang="zh-CN" altLang="en-US" sz="3200" b="1" dirty="0">
              <a:solidFill>
                <a:srgbClr val="FF0000"/>
              </a:solidFill>
              <a:latin typeface="宋体" panose="02010600030101010101" pitchFamily="2" charset="-122"/>
              <a:ea typeface="宋体" panose="02010600030101010101" pitchFamily="2" charset="-122"/>
            </a:endParaRPr>
          </a:p>
        </p:txBody>
      </p:sp>
      <p:sp>
        <p:nvSpPr>
          <p:cNvPr id="26628" name="文本框 26627"/>
          <p:cNvSpPr txBox="1"/>
          <p:nvPr/>
        </p:nvSpPr>
        <p:spPr>
          <a:xfrm>
            <a:off x="395288" y="4870450"/>
            <a:ext cx="7091362" cy="1066800"/>
          </a:xfrm>
          <a:prstGeom prst="rect">
            <a:avLst/>
          </a:prstGeom>
          <a:noFill/>
          <a:ln w="9525">
            <a:noFill/>
          </a:ln>
        </p:spPr>
        <p:txBody>
          <a:bodyPr wrap="none">
            <a:spAutoFit/>
          </a:bodyPr>
          <a:p>
            <a:pPr lvl="0" eaLnBrk="1" latinLnBrk="0" hangingPunct="1"/>
            <a:r>
              <a:rPr lang="zh-CN" altLang="en-US" sz="3200" b="1" dirty="0">
                <a:solidFill>
                  <a:srgbClr val="0000CC"/>
                </a:solidFill>
                <a:latin typeface="楷体_GB2312" pitchFamily="1" charset="-122"/>
                <a:ea typeface="楷体_GB2312" pitchFamily="1" charset="-122"/>
              </a:rPr>
              <a:t>苏联分裂成为多个国家。</a:t>
            </a:r>
            <a:endParaRPr lang="zh-CN" altLang="en-US" sz="3200" b="1" dirty="0">
              <a:solidFill>
                <a:srgbClr val="0000CC"/>
              </a:solidFill>
              <a:latin typeface="楷体_GB2312" pitchFamily="1" charset="-122"/>
              <a:ea typeface="楷体_GB2312" pitchFamily="1" charset="-122"/>
            </a:endParaRPr>
          </a:p>
          <a:p>
            <a:pPr lvl="0" eaLnBrk="1" latinLnBrk="0" hangingPunct="1"/>
            <a:r>
              <a:rPr lang="zh-CN" altLang="en-US" sz="3200" b="1" dirty="0">
                <a:solidFill>
                  <a:srgbClr val="0000CC"/>
                </a:solidFill>
                <a:latin typeface="楷体_GB2312" pitchFamily="1" charset="-122"/>
                <a:ea typeface="楷体_GB2312" pitchFamily="1" charset="-122"/>
              </a:rPr>
              <a:t>社会主义制度被资本主义制度所取代。</a:t>
            </a:r>
            <a:endParaRPr lang="zh-CN" altLang="en-US" sz="3200" b="1" dirty="0">
              <a:solidFill>
                <a:srgbClr val="0000CC"/>
              </a:solidFill>
              <a:latin typeface="楷体_GB2312" pitchFamily="1" charset="-122"/>
              <a:ea typeface="楷体_GB2312" pitchFamily="1" charset="-122"/>
            </a:endParaRPr>
          </a:p>
        </p:txBody>
      </p:sp>
      <p:sp>
        <p:nvSpPr>
          <p:cNvPr id="26629" name="Text Box 10"/>
          <p:cNvSpPr txBox="1"/>
          <p:nvPr/>
        </p:nvSpPr>
        <p:spPr>
          <a:xfrm>
            <a:off x="612775" y="2492375"/>
            <a:ext cx="7559675" cy="1066800"/>
          </a:xfrm>
          <a:prstGeom prst="rect">
            <a:avLst/>
          </a:prstGeom>
          <a:noFill/>
          <a:ln w="9525">
            <a:noFill/>
          </a:ln>
        </p:spPr>
        <p:txBody>
          <a:bodyPr vert="horz" wrap="square" anchor="t">
            <a:spAutoFit/>
          </a:bodyPr>
          <a:p>
            <a:pPr lvl="0"/>
            <a:r>
              <a:rPr lang="zh-CN" altLang="en-US" sz="3200" b="1" dirty="0">
                <a:solidFill>
                  <a:srgbClr val="000000"/>
                </a:solidFill>
                <a:latin typeface="宋体" panose="02010600030101010101" pitchFamily="2" charset="-122"/>
                <a:ea typeface="宋体" panose="02010600030101010101" pitchFamily="2" charset="-122"/>
              </a:rPr>
              <a:t>1991年底；</a:t>
            </a:r>
            <a:endParaRPr lang="zh-CN" altLang="en-US" sz="3200" b="1" dirty="0">
              <a:solidFill>
                <a:srgbClr val="000000"/>
              </a:solidFill>
              <a:latin typeface="宋体" panose="02010600030101010101" pitchFamily="2" charset="-122"/>
              <a:ea typeface="宋体" panose="02010600030101010101" pitchFamily="2" charset="-122"/>
            </a:endParaRPr>
          </a:p>
          <a:p>
            <a:pPr lvl="0"/>
            <a:r>
              <a:rPr lang="zh-CN" altLang="en-US" sz="3200" b="1" dirty="0">
                <a:solidFill>
                  <a:srgbClr val="000000"/>
                </a:solidFill>
                <a:effectLst>
                  <a:outerShdw blurRad="38100" dist="38100" dir="2700000">
                    <a:srgbClr val="C0C0C0"/>
                  </a:outerShdw>
                </a:effectLst>
                <a:latin typeface="宋体" panose="02010600030101010101" pitchFamily="2" charset="-122"/>
                <a:ea typeface="宋体" panose="02010600030101010101" pitchFamily="2" charset="-122"/>
              </a:rPr>
              <a:t>戈尔巴乔夫辞去苏联最高领导人职务；</a:t>
            </a:r>
            <a:endParaRPr lang="zh-CN" altLang="en-US" sz="3200" b="1" dirty="0">
              <a:solidFill>
                <a:srgbClr val="000000"/>
              </a:solidFill>
              <a:effectLst>
                <a:outerShdw blurRad="38100" dist="38100" dir="2700000">
                  <a:srgbClr val="C0C0C0"/>
                </a:outerShdw>
              </a:effectLst>
              <a:latin typeface="宋体" panose="02010600030101010101" pitchFamily="2" charset="-122"/>
              <a:ea typeface="宋体" panose="02010600030101010101" pitchFamily="2" charset="-122"/>
            </a:endParaRPr>
          </a:p>
        </p:txBody>
      </p:sp>
      <p:sp>
        <p:nvSpPr>
          <p:cNvPr id="26630" name="Text Box 10"/>
          <p:cNvSpPr txBox="1"/>
          <p:nvPr/>
        </p:nvSpPr>
        <p:spPr>
          <a:xfrm>
            <a:off x="611188" y="1628775"/>
            <a:ext cx="4652962" cy="579438"/>
          </a:xfrm>
          <a:prstGeom prst="rect">
            <a:avLst/>
          </a:prstGeom>
          <a:noFill/>
          <a:ln w="9525">
            <a:noFill/>
          </a:ln>
        </p:spPr>
        <p:txBody>
          <a:bodyPr vert="horz" wrap="none" anchor="t">
            <a:spAutoFit/>
          </a:bodyPr>
          <a:p>
            <a:pPr lvl="0"/>
            <a:r>
              <a:rPr lang="zh-CN" altLang="en-US" sz="3200" b="1" dirty="0">
                <a:solidFill>
                  <a:srgbClr val="FF0000"/>
                </a:solidFill>
                <a:latin typeface="宋体" panose="02010600030101010101" pitchFamily="2" charset="-122"/>
                <a:ea typeface="宋体" panose="02010600030101010101" pitchFamily="2" charset="-122"/>
              </a:rPr>
              <a:t>2.苏联解体时间、标志、</a:t>
            </a:r>
            <a:endParaRPr lang="zh-CN" altLang="en-US" sz="3200" b="1" dirty="0">
              <a:solidFill>
                <a:srgbClr val="FF0000"/>
              </a:soli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6629"/>
                                        </p:tgtEl>
                                        <p:attrNameLst>
                                          <p:attrName>style.visibility</p:attrName>
                                        </p:attrNameLst>
                                      </p:cBhvr>
                                      <p:to>
                                        <p:strVal val="visible"/>
                                      </p:to>
                                    </p:set>
                                    <p:animEffect transition="in" filter="box(in)">
                                      <p:cBhvr>
                                        <p:cTn id="7" dur="500"/>
                                        <p:tgtEl>
                                          <p:spTgt spid="26629"/>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26628"/>
                                        </p:tgtEl>
                                        <p:attrNameLst>
                                          <p:attrName>style.visibility</p:attrName>
                                        </p:attrNameLst>
                                      </p:cBhvr>
                                      <p:to>
                                        <p:strVal val="visible"/>
                                      </p:to>
                                    </p:set>
                                    <p:animEffect transition="in" filter="box(in)">
                                      <p:cBhvr>
                                        <p:cTn id="12" dur="500"/>
                                        <p:tgtEl>
                                          <p:spTgt spid="266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9" grpId="0" bldLvl="0"/>
      <p:bldP spid="26628" grpId="0" bldLvl="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2" name="文本框 40961"/>
          <p:cNvSpPr txBox="1"/>
          <p:nvPr/>
        </p:nvSpPr>
        <p:spPr>
          <a:xfrm>
            <a:off x="200025" y="4819650"/>
            <a:ext cx="8756650" cy="2041525"/>
          </a:xfrm>
          <a:prstGeom prst="rect">
            <a:avLst/>
          </a:prstGeom>
          <a:noFill/>
          <a:ln w="9525">
            <a:noFill/>
          </a:ln>
        </p:spPr>
        <p:txBody>
          <a:bodyPr wrap="square">
            <a:spAutoFit/>
          </a:bodyPr>
          <a:p>
            <a:pPr lvl="0">
              <a:buClr>
                <a:srgbClr val="000000"/>
              </a:buClr>
            </a:pPr>
            <a:r>
              <a:rPr lang="zh-CN" altLang="en-US" sz="3200" b="1">
                <a:latin typeface="宋体" panose="02010600030101010101" pitchFamily="2" charset="-122"/>
                <a:ea typeface="宋体" panose="02010600030101010101" pitchFamily="2" charset="-122"/>
              </a:rPr>
              <a:t>　　</a:t>
            </a:r>
            <a:r>
              <a:rPr lang="en-US" altLang="zh-CN" sz="3200" b="1">
                <a:latin typeface="华文新魏" panose="02010800040101010101" pitchFamily="2" charset="-122"/>
                <a:ea typeface="华文新魏" panose="02010800040101010101" pitchFamily="2" charset="-122"/>
              </a:rPr>
              <a:t>1991</a:t>
            </a:r>
            <a:r>
              <a:rPr lang="zh-CN" altLang="en-US" sz="3200" b="1">
                <a:latin typeface="华文新魏" panose="02010800040101010101" pitchFamily="2" charset="-122"/>
                <a:ea typeface="华文新魏" panose="02010800040101010101" pitchFamily="2" charset="-122"/>
              </a:rPr>
              <a:t>年</a:t>
            </a:r>
            <a:r>
              <a:rPr lang="en-US" altLang="zh-CN" sz="3200" b="1">
                <a:latin typeface="华文新魏" panose="02010800040101010101" pitchFamily="2" charset="-122"/>
                <a:ea typeface="华文新魏" panose="02010800040101010101" pitchFamily="2" charset="-122"/>
              </a:rPr>
              <a:t>12</a:t>
            </a:r>
            <a:r>
              <a:rPr lang="zh-CN" altLang="en-US" sz="3200" b="1">
                <a:latin typeface="华文新魏" panose="02010800040101010101" pitchFamily="2" charset="-122"/>
                <a:ea typeface="华文新魏" panose="02010800040101010101" pitchFamily="2" charset="-122"/>
              </a:rPr>
              <a:t>月</a:t>
            </a:r>
            <a:r>
              <a:rPr lang="en-US" altLang="zh-CN" sz="3200" b="1">
                <a:latin typeface="华文新魏" panose="02010800040101010101" pitchFamily="2" charset="-122"/>
                <a:ea typeface="华文新魏" panose="02010800040101010101" pitchFamily="2" charset="-122"/>
              </a:rPr>
              <a:t>25</a:t>
            </a:r>
            <a:r>
              <a:rPr lang="zh-CN" altLang="en-US" sz="3200" b="1">
                <a:latin typeface="华文新魏" panose="02010800040101010101" pitchFamily="2" charset="-122"/>
                <a:ea typeface="华文新魏" panose="02010800040101010101" pitchFamily="2" charset="-122"/>
              </a:rPr>
              <a:t>日苏联国旗从克里姆林宫悄然降下，俄罗斯国旗缓缓升起，标志着一个旧时代的结束和新时代的开始，也标志着两极格局的最终瓦解。</a:t>
            </a:r>
            <a:endParaRPr lang="zh-CN" altLang="en-US" sz="3200" b="1">
              <a:latin typeface="华文新魏" panose="02010800040101010101" pitchFamily="2" charset="-122"/>
              <a:ea typeface="华文新魏" panose="02010800040101010101" pitchFamily="2" charset="-122"/>
            </a:endParaRPr>
          </a:p>
        </p:txBody>
      </p:sp>
      <p:pic>
        <p:nvPicPr>
          <p:cNvPr id="40963" name="图片 40962" descr="1991年12月25日苏联国旗从克里姆林宫悄然降下，俄罗斯国旗缓缓升起，标志着一个旧时代的结束和新时代的开始"/>
          <p:cNvPicPr>
            <a:picLocks noChangeAspect="1"/>
          </p:cNvPicPr>
          <p:nvPr/>
        </p:nvPicPr>
        <p:blipFill>
          <a:blip r:embed="rId1"/>
          <a:stretch>
            <a:fillRect/>
          </a:stretch>
        </p:blipFill>
        <p:spPr>
          <a:xfrm>
            <a:off x="1547813" y="152400"/>
            <a:ext cx="6019800" cy="4667250"/>
          </a:xfrm>
          <a:prstGeom prst="rect">
            <a:avLst/>
          </a:prstGeom>
          <a:noFill/>
          <a:ln w="9525">
            <a:noFill/>
          </a:ln>
        </p:spPr>
      </p:pic>
      <p:pic>
        <p:nvPicPr>
          <p:cNvPr id="40964" name="图片 40963" descr="russa"/>
          <p:cNvPicPr>
            <a:picLocks noChangeAspect="1"/>
          </p:cNvPicPr>
          <p:nvPr/>
        </p:nvPicPr>
        <p:blipFill>
          <a:blip r:embed="rId2"/>
          <a:stretch>
            <a:fillRect/>
          </a:stretch>
        </p:blipFill>
        <p:spPr>
          <a:xfrm>
            <a:off x="4816475" y="549275"/>
            <a:ext cx="2311400" cy="1533525"/>
          </a:xfrm>
          <a:prstGeom prst="rect">
            <a:avLst/>
          </a:prstGeom>
          <a:noFill/>
          <a:ln w="9525">
            <a:noFill/>
          </a:ln>
        </p:spPr>
      </p:pic>
      <p:pic>
        <p:nvPicPr>
          <p:cNvPr id="40965" name="图片 40964" descr="苏联国旗"/>
          <p:cNvPicPr>
            <a:picLocks noChangeAspect="1"/>
          </p:cNvPicPr>
          <p:nvPr/>
        </p:nvPicPr>
        <p:blipFill>
          <a:blip r:embed="rId3"/>
          <a:stretch>
            <a:fillRect/>
          </a:stretch>
        </p:blipFill>
        <p:spPr>
          <a:xfrm>
            <a:off x="639763" y="1965325"/>
            <a:ext cx="3355975" cy="1679575"/>
          </a:xfrm>
          <a:prstGeom prst="rect">
            <a:avLst/>
          </a:prstGeom>
          <a:noFill/>
          <a:ln w="9525">
            <a:noFill/>
          </a:ln>
        </p:spPr>
      </p:pic>
      <p:sp>
        <p:nvSpPr>
          <p:cNvPr id="40966" name="矩形 40965"/>
          <p:cNvSpPr/>
          <p:nvPr/>
        </p:nvSpPr>
        <p:spPr>
          <a:xfrm>
            <a:off x="1619250" y="0"/>
            <a:ext cx="5545138" cy="579438"/>
          </a:xfrm>
          <a:prstGeom prst="rect">
            <a:avLst/>
          </a:prstGeom>
          <a:solidFill>
            <a:schemeClr val="bg1"/>
          </a:solidFill>
          <a:ln w="9525">
            <a:noFill/>
          </a:ln>
        </p:spPr>
        <p:txBody>
          <a:bodyPr>
            <a:spAutoFit/>
          </a:bodyPr>
          <a:p>
            <a:pPr lvl="0"/>
            <a:r>
              <a:rPr lang="en-US" altLang="zh-CN" sz="3200" b="1">
                <a:solidFill>
                  <a:schemeClr val="tx2"/>
                </a:solidFill>
                <a:latin typeface="Arial" panose="020B0604020202020204" pitchFamily="34" charset="0"/>
                <a:ea typeface="宋体" panose="02010600030101010101" pitchFamily="2" charset="-122"/>
              </a:rPr>
              <a:t>1991</a:t>
            </a:r>
            <a:r>
              <a:rPr lang="zh-CN" altLang="en-US" sz="3200" b="1">
                <a:solidFill>
                  <a:schemeClr val="tx2"/>
                </a:solidFill>
                <a:latin typeface="Arial" panose="020B0604020202020204" pitchFamily="34" charset="0"/>
                <a:ea typeface="宋体" panose="02010600030101010101" pitchFamily="2" charset="-122"/>
              </a:rPr>
              <a:t>年</a:t>
            </a:r>
            <a:r>
              <a:rPr lang="en-US" altLang="zh-CN" sz="3200" b="1">
                <a:solidFill>
                  <a:schemeClr val="tx2"/>
                </a:solidFill>
                <a:latin typeface="Arial" panose="020B0604020202020204" pitchFamily="34" charset="0"/>
                <a:ea typeface="宋体" panose="02010600030101010101" pitchFamily="2" charset="-122"/>
              </a:rPr>
              <a:t>12</a:t>
            </a:r>
            <a:r>
              <a:rPr lang="zh-CN" altLang="en-US" sz="3200" b="1">
                <a:solidFill>
                  <a:schemeClr val="tx2"/>
                </a:solidFill>
                <a:latin typeface="Arial" panose="020B0604020202020204" pitchFamily="34" charset="0"/>
                <a:ea typeface="宋体" panose="02010600030101010101" pitchFamily="2" charset="-122"/>
              </a:rPr>
              <a:t>月底     苏联解体</a:t>
            </a:r>
            <a:endParaRPr lang="zh-CN" altLang="en-US" sz="3200" b="1">
              <a:solidFill>
                <a:schemeClr val="tx2"/>
              </a:solidFill>
              <a:latin typeface="Arial" panose="020B0604020202020204" pitchFamily="34"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40965"/>
                                        </p:tgtEl>
                                        <p:attrNameLst>
                                          <p:attrName>style.visibility</p:attrName>
                                        </p:attrNameLst>
                                      </p:cBhvr>
                                      <p:to>
                                        <p:strVal val="visible"/>
                                      </p:to>
                                    </p:set>
                                    <p:anim calcmode="lin" valueType="num">
                                      <p:cBhvr additive="base">
                                        <p:cTn id="7" dur="500" fill="hold"/>
                                        <p:tgtEl>
                                          <p:spTgt spid="40965"/>
                                        </p:tgtEl>
                                        <p:attrNameLst>
                                          <p:attrName>ppt_x</p:attrName>
                                        </p:attrNameLst>
                                      </p:cBhvr>
                                      <p:tavLst>
                                        <p:tav tm="0">
                                          <p:val>
                                            <p:strVal val="0-#ppt_w/2"/>
                                          </p:val>
                                        </p:tav>
                                        <p:tav tm="100000">
                                          <p:val>
                                            <p:strVal val="#ppt_x"/>
                                          </p:val>
                                        </p:tav>
                                      </p:tavLst>
                                    </p:anim>
                                    <p:anim calcmode="lin" valueType="num">
                                      <p:cBhvr additive="base">
                                        <p:cTn id="8" dur="500" fill="hold"/>
                                        <p:tgtEl>
                                          <p:spTgt spid="40965"/>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0964"/>
                                        </p:tgtEl>
                                        <p:attrNameLst>
                                          <p:attrName>style.visibility</p:attrName>
                                        </p:attrNameLst>
                                      </p:cBhvr>
                                      <p:to>
                                        <p:strVal val="visible"/>
                                      </p:to>
                                    </p:set>
                                    <p:anim calcmode="lin" valueType="num">
                                      <p:cBhvr additive="base">
                                        <p:cTn id="11" dur="500" fill="hold"/>
                                        <p:tgtEl>
                                          <p:spTgt spid="40964"/>
                                        </p:tgtEl>
                                        <p:attrNameLst>
                                          <p:attrName>ppt_x</p:attrName>
                                        </p:attrNameLst>
                                      </p:cBhvr>
                                      <p:tavLst>
                                        <p:tav tm="0">
                                          <p:val>
                                            <p:strVal val="#ppt_x"/>
                                          </p:val>
                                        </p:tav>
                                        <p:tav tm="100000">
                                          <p:val>
                                            <p:strVal val="#ppt_x"/>
                                          </p:val>
                                        </p:tav>
                                      </p:tavLst>
                                    </p:anim>
                                    <p:anim calcmode="lin" valueType="num">
                                      <p:cBhvr additive="base">
                                        <p:cTn id="12" dur="500" fill="hold"/>
                                        <p:tgtEl>
                                          <p:spTgt spid="4096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0966"/>
                                        </p:tgtEl>
                                        <p:attrNameLst>
                                          <p:attrName>style.visibility</p:attrName>
                                        </p:attrNameLst>
                                      </p:cBhvr>
                                      <p:to>
                                        <p:strVal val="visible"/>
                                      </p:to>
                                    </p:set>
                                    <p:anim calcmode="lin" valueType="num">
                                      <p:cBhvr additive="base">
                                        <p:cTn id="17" dur="500" fill="hold"/>
                                        <p:tgtEl>
                                          <p:spTgt spid="40966"/>
                                        </p:tgtEl>
                                        <p:attrNameLst>
                                          <p:attrName>ppt_x</p:attrName>
                                        </p:attrNameLst>
                                      </p:cBhvr>
                                      <p:tavLst>
                                        <p:tav tm="0">
                                          <p:val>
                                            <p:strVal val="#ppt_x"/>
                                          </p:val>
                                        </p:tav>
                                        <p:tav tm="100000">
                                          <p:val>
                                            <p:strVal val="#ppt_x"/>
                                          </p:val>
                                        </p:tav>
                                      </p:tavLst>
                                    </p:anim>
                                    <p:anim calcmode="lin" valueType="num">
                                      <p:cBhvr additive="base">
                                        <p:cTn id="18" dur="500" fill="hold"/>
                                        <p:tgtEl>
                                          <p:spTgt spid="409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6" grpId="0" bldLvl="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8" name="矩形 29697"/>
          <p:cNvSpPr/>
          <p:nvPr/>
        </p:nvSpPr>
        <p:spPr>
          <a:xfrm>
            <a:off x="3556000" y="5865813"/>
            <a:ext cx="2032000" cy="377825"/>
          </a:xfrm>
          <a:prstGeom prst="rect">
            <a:avLst/>
          </a:prstGeom>
          <a:noFill/>
          <a:ln w="9525">
            <a:noFill/>
          </a:ln>
        </p:spPr>
        <p:txBody>
          <a:bodyPr wrap="none" lIns="0" tIns="36000" rIns="0" bIns="36000" anchor="t">
            <a:spAutoFit/>
          </a:bodyPr>
          <a:p>
            <a:pPr lvl="0" algn="ctr">
              <a:buClr>
                <a:srgbClr val="000000"/>
              </a:buClr>
            </a:pPr>
            <a:r>
              <a:rPr lang="zh-CN" altLang="en-US" sz="2000" dirty="0">
                <a:solidFill>
                  <a:srgbClr val="663300"/>
                </a:solidFill>
                <a:latin typeface="Times New Roman" panose="02020603050405020304" pitchFamily="2" charset="0"/>
                <a:ea typeface="黑体" panose="02010609060101010101" pitchFamily="1" charset="-122"/>
              </a:rPr>
              <a:t>苏联解体后的地图</a:t>
            </a:r>
            <a:endParaRPr lang="zh-CN" altLang="en-US" sz="2000" dirty="0">
              <a:solidFill>
                <a:srgbClr val="663300"/>
              </a:solidFill>
              <a:latin typeface="Times New Roman" panose="02020603050405020304" pitchFamily="2" charset="0"/>
              <a:ea typeface="黑体" panose="02010609060101010101" pitchFamily="1" charset="-122"/>
            </a:endParaRPr>
          </a:p>
        </p:txBody>
      </p:sp>
      <p:pic>
        <p:nvPicPr>
          <p:cNvPr id="29699" name="图片 29698" descr="home">
            <a:hlinkClick r:id="" action="ppaction://hlinkshowjump?jump=firstslide"/>
          </p:cNvPr>
          <p:cNvPicPr preferRelativeResize="0"/>
          <p:nvPr/>
        </p:nvPicPr>
        <p:blipFill>
          <a:blip r:embed="rId1"/>
          <a:stretch>
            <a:fillRect/>
          </a:stretch>
        </p:blipFill>
        <p:spPr>
          <a:xfrm>
            <a:off x="8496300" y="6497638"/>
            <a:ext cx="647700" cy="360362"/>
          </a:xfrm>
          <a:prstGeom prst="rect">
            <a:avLst/>
          </a:prstGeom>
          <a:noFill/>
          <a:ln w="9525">
            <a:noFill/>
          </a:ln>
        </p:spPr>
      </p:pic>
      <p:pic>
        <p:nvPicPr>
          <p:cNvPr id="29700" name="图片 29699" descr="s"/>
          <p:cNvPicPr>
            <a:picLocks noChangeAspect="1"/>
          </p:cNvPicPr>
          <p:nvPr/>
        </p:nvPicPr>
        <p:blipFill>
          <a:blip r:embed="rId2"/>
          <a:stretch>
            <a:fillRect/>
          </a:stretch>
        </p:blipFill>
        <p:spPr>
          <a:xfrm>
            <a:off x="265113" y="1025525"/>
            <a:ext cx="8613775" cy="4851400"/>
          </a:xfrm>
          <a:prstGeom prst="rect">
            <a:avLst/>
          </a:prstGeom>
          <a:noFill/>
          <a:ln w="9525">
            <a:noFill/>
          </a:ln>
        </p:spPr>
      </p:pic>
      <p:sp>
        <p:nvSpPr>
          <p:cNvPr id="29701" name="矩形 29700"/>
          <p:cNvSpPr/>
          <p:nvPr/>
        </p:nvSpPr>
        <p:spPr>
          <a:xfrm>
            <a:off x="254000" y="3111500"/>
            <a:ext cx="8636000" cy="1471613"/>
          </a:xfrm>
          <a:prstGeom prst="rect">
            <a:avLst/>
          </a:prstGeom>
          <a:solidFill>
            <a:srgbClr val="FFFF00">
              <a:alpha val="100000"/>
            </a:srgbClr>
          </a:solidFill>
          <a:ln w="9525">
            <a:noFill/>
          </a:ln>
        </p:spPr>
        <p:txBody>
          <a:bodyPr wrap="none" lIns="0" tIns="36000" rIns="0" bIns="36000" anchor="ctr" anchorCtr="1">
            <a:spAutoFit/>
          </a:bodyPr>
          <a:p>
            <a:pPr lvl="0" algn="ctr">
              <a:buClr>
                <a:srgbClr val="000000"/>
              </a:buClr>
            </a:pPr>
            <a:r>
              <a:rPr lang="zh-CN" altLang="en-US" sz="4000" b="1">
                <a:solidFill>
                  <a:srgbClr val="0000CC"/>
                </a:solidFill>
                <a:latin typeface="华文行楷" panose="02010800040101010101" pitchFamily="2" charset="-122"/>
                <a:ea typeface="黑体" panose="02010609060101010101" pitchFamily="1" charset="-122"/>
              </a:rPr>
              <a:t>苏联解体仅是一种社会主义模式的失败</a:t>
            </a:r>
            <a:endParaRPr lang="zh-CN" altLang="en-US" sz="4000" b="1">
              <a:solidFill>
                <a:srgbClr val="0000CC"/>
              </a:solidFill>
              <a:latin typeface="华文行楷" panose="02010800040101010101" pitchFamily="2" charset="-122"/>
              <a:ea typeface="黑体" panose="02010609060101010101" pitchFamily="1" charset="-122"/>
            </a:endParaRPr>
          </a:p>
          <a:p>
            <a:pPr lvl="0" algn="ctr">
              <a:lnSpc>
                <a:spcPct val="130000"/>
              </a:lnSpc>
              <a:buClr>
                <a:srgbClr val="000000"/>
              </a:buClr>
            </a:pPr>
            <a:r>
              <a:rPr lang="zh-CN" altLang="en-US" sz="4000" b="1">
                <a:solidFill>
                  <a:srgbClr val="0000CC"/>
                </a:solidFill>
                <a:latin typeface="华文行楷" panose="02010800040101010101" pitchFamily="2" charset="-122"/>
                <a:ea typeface="黑体" panose="02010609060101010101" pitchFamily="1" charset="-122"/>
              </a:rPr>
              <a:t>并不意味着社会主义的失败</a:t>
            </a:r>
            <a:endParaRPr lang="zh-CN" altLang="en-US" sz="4000" b="1">
              <a:solidFill>
                <a:srgbClr val="0000CC"/>
              </a:solidFill>
              <a:latin typeface="华文行楷" panose="02010800040101010101" pitchFamily="2" charset="-122"/>
              <a:ea typeface="黑体" panose="02010609060101010101" pitchFamily="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32" fill="hold" grpId="0" nodeType="clickEffect">
                                  <p:stCondLst>
                                    <p:cond delay="0"/>
                                  </p:stCondLst>
                                  <p:childTnLst>
                                    <p:set>
                                      <p:cBhvr>
                                        <p:cTn id="6" dur="1" fill="hold">
                                          <p:stCondLst>
                                            <p:cond delay="0"/>
                                          </p:stCondLst>
                                        </p:cTn>
                                        <p:tgtEl>
                                          <p:spTgt spid="29701"/>
                                        </p:tgtEl>
                                        <p:attrNameLst>
                                          <p:attrName>style.visibility</p:attrName>
                                        </p:attrNameLst>
                                      </p:cBhvr>
                                      <p:to>
                                        <p:strVal val="visible"/>
                                      </p:to>
                                    </p:set>
                                    <p:anim calcmode="lin" valueType="num">
                                      <p:cBhvr>
                                        <p:cTn id="7" dur="500" fill="hold"/>
                                        <p:tgtEl>
                                          <p:spTgt spid="29701"/>
                                        </p:tgtEl>
                                        <p:attrNameLst>
                                          <p:attrName>ppt_w</p:attrName>
                                        </p:attrNameLst>
                                      </p:cBhvr>
                                      <p:tavLst>
                                        <p:tav tm="0">
                                          <p:val>
                                            <p:strVal val="4*#ppt_w"/>
                                          </p:val>
                                        </p:tav>
                                        <p:tav tm="100000">
                                          <p:val>
                                            <p:strVal val="#ppt_w"/>
                                          </p:val>
                                        </p:tav>
                                      </p:tavLst>
                                    </p:anim>
                                    <p:anim calcmode="lin" valueType="num">
                                      <p:cBhvr>
                                        <p:cTn id="8" dur="500" fill="hold"/>
                                        <p:tgtEl>
                                          <p:spTgt spid="29701"/>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1" grpId="0" bldLvl="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3250" name="标题 53249"/>
          <p:cNvSpPr>
            <a:spLocks noGrp="1" noRot="1"/>
          </p:cNvSpPr>
          <p:nvPr>
            <p:ph type="title"/>
          </p:nvPr>
        </p:nvSpPr>
        <p:spPr>
          <a:xfrm>
            <a:off x="3398838" y="557213"/>
            <a:ext cx="2049462" cy="1119187"/>
          </a:xfrm>
        </p:spPr>
        <p:txBody>
          <a:bodyPr anchor="ctr"/>
          <a:p>
            <a:r>
              <a:rPr lang="en-US" altLang="zh-CN">
                <a:latin typeface="黑体" panose="02010609060101010101" pitchFamily="1" charset="-122"/>
                <a:ea typeface="黑体" panose="02010609060101010101" pitchFamily="1" charset="-122"/>
              </a:rPr>
              <a:t> </a:t>
            </a:r>
            <a:r>
              <a:rPr lang="zh-CN" altLang="en-US">
                <a:latin typeface="黑体" panose="02010609060101010101" pitchFamily="1" charset="-122"/>
                <a:ea typeface="黑体" panose="02010609060101010101" pitchFamily="1" charset="-122"/>
              </a:rPr>
              <a:t>苏联</a:t>
            </a:r>
            <a:endParaRPr lang="zh-CN" altLang="en-US">
              <a:latin typeface="黑体" panose="02010609060101010101" pitchFamily="1" charset="-122"/>
              <a:ea typeface="黑体" panose="02010609060101010101" pitchFamily="1" charset="-122"/>
            </a:endParaRPr>
          </a:p>
        </p:txBody>
      </p:sp>
      <p:sp>
        <p:nvSpPr>
          <p:cNvPr id="53251" name="矩形 53250">
            <a:hlinkClick r:id="" action="ppaction://noaction"/>
          </p:cNvPr>
          <p:cNvSpPr/>
          <p:nvPr/>
        </p:nvSpPr>
        <p:spPr>
          <a:xfrm>
            <a:off x="152400" y="2209800"/>
            <a:ext cx="2087563" cy="914400"/>
          </a:xfrm>
          <a:prstGeom prst="rect">
            <a:avLst/>
          </a:prstGeom>
          <a:solidFill>
            <a:srgbClr val="FFFF00"/>
          </a:solidFill>
          <a:ln w="9525" cap="flat" cmpd="sng">
            <a:solidFill>
              <a:schemeClr val="tx1"/>
            </a:solidFill>
            <a:prstDash val="solid"/>
            <a:miter/>
            <a:headEnd type="none" w="med" len="med"/>
            <a:tailEnd type="none" w="med" len="med"/>
          </a:ln>
        </p:spPr>
        <p:txBody>
          <a:bodyPr wrap="none" anchor="ctr"/>
          <a:p>
            <a:pPr lvl="0" algn="ctr">
              <a:buClr>
                <a:srgbClr val="000000"/>
              </a:buClr>
            </a:pPr>
            <a:r>
              <a:rPr lang="zh-CN" altLang="en-US" sz="3200" b="1">
                <a:solidFill>
                  <a:srgbClr val="FF0000"/>
                </a:solidFill>
                <a:latin typeface="Times New Roman" panose="02020603050405020304" pitchFamily="2" charset="0"/>
                <a:ea typeface="宋体" panose="02010600030101010101" pitchFamily="2" charset="-122"/>
              </a:rPr>
              <a:t>十月革命</a:t>
            </a:r>
            <a:endParaRPr lang="zh-CN" altLang="en-US" sz="3200" b="1">
              <a:solidFill>
                <a:srgbClr val="FF0000"/>
              </a:solidFill>
              <a:latin typeface="Times New Roman" panose="02020603050405020304" pitchFamily="2" charset="0"/>
              <a:ea typeface="宋体" panose="02010600030101010101" pitchFamily="2" charset="-122"/>
            </a:endParaRPr>
          </a:p>
        </p:txBody>
      </p:sp>
      <p:sp>
        <p:nvSpPr>
          <p:cNvPr id="53252" name="矩形 53251"/>
          <p:cNvSpPr/>
          <p:nvPr/>
        </p:nvSpPr>
        <p:spPr>
          <a:xfrm>
            <a:off x="3124200" y="2133600"/>
            <a:ext cx="2016125" cy="914400"/>
          </a:xfrm>
          <a:prstGeom prst="rect">
            <a:avLst/>
          </a:prstGeom>
          <a:solidFill>
            <a:srgbClr val="FFFF00"/>
          </a:solidFill>
          <a:ln w="9525" cap="flat" cmpd="sng">
            <a:solidFill>
              <a:schemeClr val="tx1"/>
            </a:solidFill>
            <a:prstDash val="solid"/>
            <a:miter/>
            <a:headEnd type="none" w="med" len="med"/>
            <a:tailEnd type="none" w="med" len="med"/>
          </a:ln>
        </p:spPr>
        <p:txBody>
          <a:bodyPr wrap="none" anchor="ctr"/>
          <a:p>
            <a:pPr lvl="0" algn="ctr">
              <a:buClr>
                <a:srgbClr val="000000"/>
              </a:buClr>
            </a:pPr>
            <a:r>
              <a:rPr lang="zh-CN" altLang="en-US" sz="2400" b="1">
                <a:solidFill>
                  <a:srgbClr val="000000"/>
                </a:solidFill>
                <a:latin typeface="Times New Roman" panose="02020603050405020304" pitchFamily="2" charset="0"/>
                <a:ea typeface="宋体" panose="02010600030101010101" pitchFamily="2" charset="-122"/>
              </a:rPr>
              <a:t>无产阶级</a:t>
            </a:r>
            <a:endParaRPr lang="zh-CN" altLang="en-US" sz="2400" b="1">
              <a:solidFill>
                <a:srgbClr val="000000"/>
              </a:solidFill>
              <a:latin typeface="Times New Roman" panose="02020603050405020304" pitchFamily="2" charset="0"/>
              <a:ea typeface="宋体" panose="02010600030101010101" pitchFamily="2" charset="-122"/>
            </a:endParaRPr>
          </a:p>
          <a:p>
            <a:pPr lvl="0" algn="ctr">
              <a:buClr>
                <a:srgbClr val="000000"/>
              </a:buClr>
            </a:pPr>
            <a:r>
              <a:rPr lang="zh-CN" altLang="en-US" sz="2400" b="1">
                <a:solidFill>
                  <a:srgbClr val="000000"/>
                </a:solidFill>
                <a:latin typeface="Times New Roman" panose="02020603050405020304" pitchFamily="2" charset="0"/>
                <a:ea typeface="宋体" panose="02010600030101010101" pitchFamily="2" charset="-122"/>
              </a:rPr>
              <a:t>政权建立</a:t>
            </a:r>
            <a:endParaRPr lang="zh-CN" altLang="en-US" sz="2400" b="1">
              <a:solidFill>
                <a:srgbClr val="000000"/>
              </a:solidFill>
              <a:latin typeface="Times New Roman" panose="02020603050405020304" pitchFamily="2" charset="0"/>
              <a:ea typeface="宋体" panose="02010600030101010101" pitchFamily="2" charset="-122"/>
            </a:endParaRPr>
          </a:p>
        </p:txBody>
      </p:sp>
      <p:sp>
        <p:nvSpPr>
          <p:cNvPr id="53253" name="矩形 53252"/>
          <p:cNvSpPr/>
          <p:nvPr/>
        </p:nvSpPr>
        <p:spPr>
          <a:xfrm>
            <a:off x="6172200" y="2133600"/>
            <a:ext cx="2447925" cy="914400"/>
          </a:xfrm>
          <a:prstGeom prst="rect">
            <a:avLst/>
          </a:prstGeom>
          <a:solidFill>
            <a:srgbClr val="FFFF00"/>
          </a:solidFill>
          <a:ln w="9525" cap="flat" cmpd="sng">
            <a:solidFill>
              <a:schemeClr val="tx1"/>
            </a:solidFill>
            <a:prstDash val="solid"/>
            <a:miter/>
            <a:headEnd type="none" w="med" len="med"/>
            <a:tailEnd type="none" w="med" len="med"/>
          </a:ln>
        </p:spPr>
        <p:txBody>
          <a:bodyPr wrap="none" anchor="ctr"/>
          <a:p>
            <a:pPr lvl="0" algn="ctr">
              <a:buClr>
                <a:srgbClr val="000000"/>
              </a:buClr>
            </a:pPr>
            <a:r>
              <a:rPr lang="zh-CN" altLang="en-US" sz="3200" b="1">
                <a:solidFill>
                  <a:srgbClr val="000000"/>
                </a:solidFill>
                <a:latin typeface="Times New Roman" panose="02020603050405020304" pitchFamily="2" charset="0"/>
                <a:ea typeface="宋体" panose="02010600030101010101" pitchFamily="2" charset="-122"/>
              </a:rPr>
              <a:t>巩固、过渡</a:t>
            </a:r>
            <a:endParaRPr lang="zh-CN" altLang="en-US" sz="3200" b="1">
              <a:solidFill>
                <a:srgbClr val="000000"/>
              </a:solidFill>
              <a:latin typeface="Times New Roman" panose="02020603050405020304" pitchFamily="2" charset="0"/>
              <a:ea typeface="宋体" panose="02010600030101010101" pitchFamily="2" charset="-122"/>
            </a:endParaRPr>
          </a:p>
        </p:txBody>
      </p:sp>
      <p:sp>
        <p:nvSpPr>
          <p:cNvPr id="53254" name="矩形 53253"/>
          <p:cNvSpPr/>
          <p:nvPr/>
        </p:nvSpPr>
        <p:spPr>
          <a:xfrm>
            <a:off x="6248400" y="3886200"/>
            <a:ext cx="2376488" cy="914400"/>
          </a:xfrm>
          <a:prstGeom prst="rect">
            <a:avLst/>
          </a:prstGeom>
          <a:solidFill>
            <a:srgbClr val="FFFF00"/>
          </a:solidFill>
          <a:ln w="9525" cap="flat" cmpd="sng">
            <a:solidFill>
              <a:schemeClr val="tx1"/>
            </a:solidFill>
            <a:prstDash val="solid"/>
            <a:miter/>
            <a:headEnd type="none" w="med" len="med"/>
            <a:tailEnd type="none" w="med" len="med"/>
          </a:ln>
        </p:spPr>
        <p:txBody>
          <a:bodyPr wrap="none" anchor="ctr"/>
          <a:p>
            <a:pPr lvl="0" algn="ctr">
              <a:buClr>
                <a:srgbClr val="000000"/>
              </a:buClr>
            </a:pPr>
            <a:r>
              <a:rPr lang="zh-CN" altLang="en-US" sz="3200" b="1">
                <a:solidFill>
                  <a:srgbClr val="000000"/>
                </a:solidFill>
                <a:latin typeface="Times New Roman" panose="02020603050405020304" pitchFamily="2" charset="0"/>
                <a:ea typeface="宋体" panose="02010600030101010101" pitchFamily="2" charset="-122"/>
              </a:rPr>
              <a:t>建设、发展</a:t>
            </a:r>
            <a:endParaRPr lang="zh-CN" altLang="en-US" sz="3200" b="1">
              <a:solidFill>
                <a:srgbClr val="000000"/>
              </a:solidFill>
              <a:latin typeface="Times New Roman" panose="02020603050405020304" pitchFamily="2" charset="0"/>
              <a:ea typeface="宋体" panose="02010600030101010101" pitchFamily="2" charset="-122"/>
            </a:endParaRPr>
          </a:p>
        </p:txBody>
      </p:sp>
      <p:sp>
        <p:nvSpPr>
          <p:cNvPr id="53255" name="矩形 53254">
            <a:hlinkClick r:id="" action="ppaction://noaction"/>
          </p:cNvPr>
          <p:cNvSpPr/>
          <p:nvPr/>
        </p:nvSpPr>
        <p:spPr>
          <a:xfrm>
            <a:off x="3200400" y="3886200"/>
            <a:ext cx="1944688" cy="935038"/>
          </a:xfrm>
          <a:prstGeom prst="rect">
            <a:avLst/>
          </a:prstGeom>
          <a:solidFill>
            <a:srgbClr val="FFFF00"/>
          </a:solidFill>
          <a:ln w="9525" cap="flat" cmpd="sng">
            <a:solidFill>
              <a:schemeClr val="tx1"/>
            </a:solidFill>
            <a:prstDash val="solid"/>
            <a:miter/>
            <a:headEnd type="none" w="med" len="med"/>
            <a:tailEnd type="none" w="med" len="med"/>
          </a:ln>
        </p:spPr>
        <p:txBody>
          <a:bodyPr wrap="none" anchor="ctr"/>
          <a:p>
            <a:pPr lvl="0" algn="ctr">
              <a:buClr>
                <a:srgbClr val="000000"/>
              </a:buClr>
            </a:pPr>
            <a:r>
              <a:rPr lang="zh-CN" altLang="en-US" sz="2400" b="1">
                <a:solidFill>
                  <a:srgbClr val="FF0000"/>
                </a:solidFill>
                <a:latin typeface="Times New Roman" panose="02020603050405020304" pitchFamily="2" charset="0"/>
                <a:ea typeface="宋体" panose="02010600030101010101" pitchFamily="2" charset="-122"/>
              </a:rPr>
              <a:t>斯大林模式</a:t>
            </a:r>
            <a:endParaRPr lang="zh-CN" altLang="en-US" sz="2400" b="1">
              <a:solidFill>
                <a:srgbClr val="FF0000"/>
              </a:solidFill>
              <a:latin typeface="Times New Roman" panose="02020603050405020304" pitchFamily="2" charset="0"/>
              <a:ea typeface="宋体" panose="02010600030101010101" pitchFamily="2" charset="-122"/>
            </a:endParaRPr>
          </a:p>
        </p:txBody>
      </p:sp>
      <p:sp>
        <p:nvSpPr>
          <p:cNvPr id="53256" name="右箭头 53255"/>
          <p:cNvSpPr/>
          <p:nvPr/>
        </p:nvSpPr>
        <p:spPr>
          <a:xfrm>
            <a:off x="2209800" y="2362200"/>
            <a:ext cx="1008063" cy="533400"/>
          </a:xfrm>
          <a:prstGeom prst="rightArrow">
            <a:avLst>
              <a:gd name="adj1" fmla="val 50000"/>
              <a:gd name="adj2" fmla="val 47247"/>
            </a:avLst>
          </a:pr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53257" name="右箭头 53256"/>
          <p:cNvSpPr/>
          <p:nvPr/>
        </p:nvSpPr>
        <p:spPr>
          <a:xfrm>
            <a:off x="5181600" y="2362200"/>
            <a:ext cx="1008063" cy="533400"/>
          </a:xfrm>
          <a:prstGeom prst="rightArrow">
            <a:avLst>
              <a:gd name="adj1" fmla="val 50000"/>
              <a:gd name="adj2" fmla="val 47247"/>
            </a:avLst>
          </a:pr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53258" name="下箭头 53257"/>
          <p:cNvSpPr/>
          <p:nvPr/>
        </p:nvSpPr>
        <p:spPr>
          <a:xfrm>
            <a:off x="7162800" y="3200400"/>
            <a:ext cx="609600" cy="609600"/>
          </a:xfrm>
          <a:prstGeom prst="downArrow">
            <a:avLst>
              <a:gd name="adj1" fmla="val 50000"/>
              <a:gd name="adj2" fmla="val 25000"/>
            </a:avLst>
          </a:pr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53259" name="左箭头 53258"/>
          <p:cNvSpPr/>
          <p:nvPr/>
        </p:nvSpPr>
        <p:spPr>
          <a:xfrm>
            <a:off x="5105400" y="4038600"/>
            <a:ext cx="1152525" cy="533400"/>
          </a:xfrm>
          <a:prstGeom prst="leftArrow">
            <a:avLst>
              <a:gd name="adj1" fmla="val 50000"/>
              <a:gd name="adj2" fmla="val 54017"/>
            </a:avLst>
          </a:pr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pic>
        <p:nvPicPr>
          <p:cNvPr id="53260" name="图片 53259" descr="PE02002_"/>
          <p:cNvPicPr>
            <a:picLocks noChangeAspect="1"/>
          </p:cNvPicPr>
          <p:nvPr/>
        </p:nvPicPr>
        <p:blipFill>
          <a:blip r:embed="rId1"/>
          <a:stretch>
            <a:fillRect/>
          </a:stretch>
        </p:blipFill>
        <p:spPr>
          <a:xfrm>
            <a:off x="381000" y="0"/>
            <a:ext cx="2054225" cy="2057400"/>
          </a:xfrm>
          <a:prstGeom prst="rect">
            <a:avLst/>
          </a:prstGeom>
          <a:noFill/>
          <a:ln w="9525">
            <a:noFill/>
          </a:ln>
        </p:spPr>
      </p:pic>
      <p:sp>
        <p:nvSpPr>
          <p:cNvPr id="53261" name="左箭头 53260"/>
          <p:cNvSpPr/>
          <p:nvPr/>
        </p:nvSpPr>
        <p:spPr>
          <a:xfrm>
            <a:off x="2057400" y="4038600"/>
            <a:ext cx="1152525" cy="533400"/>
          </a:xfrm>
          <a:prstGeom prst="leftArrow">
            <a:avLst>
              <a:gd name="adj1" fmla="val 50000"/>
              <a:gd name="adj2" fmla="val 54017"/>
            </a:avLst>
          </a:pr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53262" name="矩形 53261">
            <a:hlinkClick r:id="" action="ppaction://noaction"/>
          </p:cNvPr>
          <p:cNvSpPr/>
          <p:nvPr/>
        </p:nvSpPr>
        <p:spPr>
          <a:xfrm>
            <a:off x="152400" y="3886200"/>
            <a:ext cx="1944688" cy="935038"/>
          </a:xfrm>
          <a:prstGeom prst="rect">
            <a:avLst/>
          </a:prstGeom>
          <a:solidFill>
            <a:srgbClr val="FFFF00"/>
          </a:solidFill>
          <a:ln w="9525" cap="flat" cmpd="sng">
            <a:solidFill>
              <a:schemeClr val="tx1"/>
            </a:solidFill>
            <a:prstDash val="solid"/>
            <a:miter/>
            <a:headEnd type="none" w="med" len="med"/>
            <a:tailEnd type="none" w="med" len="med"/>
          </a:ln>
        </p:spPr>
        <p:txBody>
          <a:bodyPr wrap="none" anchor="ctr"/>
          <a:p>
            <a:pPr lvl="0" algn="ctr">
              <a:buClr>
                <a:srgbClr val="000000"/>
              </a:buClr>
            </a:pPr>
            <a:r>
              <a:rPr lang="zh-CN" altLang="en-US" sz="2400" b="1">
                <a:solidFill>
                  <a:srgbClr val="FF0000"/>
                </a:solidFill>
                <a:latin typeface="Times New Roman" panose="02020603050405020304" pitchFamily="2" charset="0"/>
                <a:ea typeface="宋体" panose="02010600030101010101" pitchFamily="2" charset="-122"/>
              </a:rPr>
              <a:t>赫鲁晓夫改革</a:t>
            </a:r>
            <a:endParaRPr lang="zh-CN" altLang="en-US" sz="2400" b="1">
              <a:solidFill>
                <a:srgbClr val="FF0000"/>
              </a:solidFill>
              <a:latin typeface="Times New Roman" panose="02020603050405020304" pitchFamily="2" charset="0"/>
              <a:ea typeface="宋体" panose="02010600030101010101" pitchFamily="2" charset="-122"/>
            </a:endParaRPr>
          </a:p>
        </p:txBody>
      </p:sp>
      <p:sp>
        <p:nvSpPr>
          <p:cNvPr id="53263" name="下箭头 53262"/>
          <p:cNvSpPr/>
          <p:nvPr/>
        </p:nvSpPr>
        <p:spPr>
          <a:xfrm>
            <a:off x="838200" y="4800600"/>
            <a:ext cx="609600" cy="838200"/>
          </a:xfrm>
          <a:prstGeom prst="downArrow">
            <a:avLst>
              <a:gd name="adj1" fmla="val 50000"/>
              <a:gd name="adj2" fmla="val 34375"/>
            </a:avLst>
          </a:pr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53264" name="矩形 53263">
            <a:hlinkClick r:id="" action="ppaction://noaction"/>
          </p:cNvPr>
          <p:cNvSpPr/>
          <p:nvPr/>
        </p:nvSpPr>
        <p:spPr>
          <a:xfrm>
            <a:off x="228600" y="5638800"/>
            <a:ext cx="1944688" cy="935038"/>
          </a:xfrm>
          <a:prstGeom prst="rect">
            <a:avLst/>
          </a:prstGeom>
          <a:solidFill>
            <a:srgbClr val="FFFF00"/>
          </a:solidFill>
          <a:ln w="9525" cap="flat" cmpd="sng">
            <a:solidFill>
              <a:schemeClr val="tx1"/>
            </a:solidFill>
            <a:prstDash val="solid"/>
            <a:miter/>
            <a:headEnd type="none" w="med" len="med"/>
            <a:tailEnd type="none" w="med" len="med"/>
          </a:ln>
        </p:spPr>
        <p:txBody>
          <a:bodyPr wrap="none" anchor="ctr"/>
          <a:p>
            <a:pPr lvl="0" algn="ctr"/>
            <a:r>
              <a:rPr lang="zh-CN" altLang="en-US" sz="2400" b="1">
                <a:solidFill>
                  <a:schemeClr val="hlink"/>
                </a:solidFill>
                <a:latin typeface="Tahoma" panose="020B0604030504040204" pitchFamily="2" charset="0"/>
                <a:ea typeface="宋体" panose="02010600030101010101" pitchFamily="2" charset="-122"/>
              </a:rPr>
              <a:t>戈尔巴乔夫</a:t>
            </a:r>
            <a:endParaRPr lang="zh-CN" altLang="en-US" sz="2400" b="1">
              <a:solidFill>
                <a:schemeClr val="hlink"/>
              </a:solidFill>
              <a:latin typeface="Tahoma" panose="020B0604030504040204" pitchFamily="2" charset="0"/>
              <a:ea typeface="宋体" panose="02010600030101010101" pitchFamily="2" charset="-122"/>
            </a:endParaRPr>
          </a:p>
          <a:p>
            <a:pPr lvl="0" algn="ctr"/>
            <a:r>
              <a:rPr lang="zh-CN" altLang="en-US" sz="2400" b="1">
                <a:solidFill>
                  <a:schemeClr val="hlink"/>
                </a:solidFill>
                <a:latin typeface="Tahoma" panose="020B0604030504040204" pitchFamily="2" charset="0"/>
                <a:ea typeface="宋体" panose="02010600030101010101" pitchFamily="2" charset="-122"/>
              </a:rPr>
              <a:t>改革</a:t>
            </a:r>
            <a:endParaRPr lang="zh-CN" altLang="en-US" sz="2400" b="1">
              <a:solidFill>
                <a:schemeClr val="hlink"/>
              </a:solidFill>
              <a:latin typeface="Times New Roman" panose="02020603050405020304" pitchFamily="2" charset="0"/>
              <a:ea typeface="宋体" panose="02010600030101010101" pitchFamily="2" charset="-122"/>
            </a:endParaRPr>
          </a:p>
        </p:txBody>
      </p:sp>
      <p:sp>
        <p:nvSpPr>
          <p:cNvPr id="53265" name="右箭头 53264"/>
          <p:cNvSpPr/>
          <p:nvPr/>
        </p:nvSpPr>
        <p:spPr>
          <a:xfrm>
            <a:off x="2209800" y="5867400"/>
            <a:ext cx="1008063" cy="533400"/>
          </a:xfrm>
          <a:prstGeom prst="rightArrow">
            <a:avLst>
              <a:gd name="adj1" fmla="val 50000"/>
              <a:gd name="adj2" fmla="val 47247"/>
            </a:avLst>
          </a:pr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53266" name="爆炸形 2 53265"/>
          <p:cNvSpPr/>
          <p:nvPr/>
        </p:nvSpPr>
        <p:spPr>
          <a:xfrm>
            <a:off x="3124200" y="5029200"/>
            <a:ext cx="2895600" cy="1828800"/>
          </a:xfrm>
          <a:prstGeom prst="irregularSeal2">
            <a:avLst/>
          </a:prstGeom>
          <a:solidFill>
            <a:schemeClr val="accent1"/>
          </a:solidFill>
          <a:ln w="9525" cap="flat" cmpd="sng">
            <a:solidFill>
              <a:schemeClr val="tx1"/>
            </a:solidFill>
            <a:prstDash val="solid"/>
            <a:miter/>
            <a:headEnd type="none" w="med" len="med"/>
            <a:tailEnd type="none" w="med" len="med"/>
          </a:ln>
        </p:spPr>
        <p:txBody>
          <a:bodyPr wrap="none" anchor="ctr"/>
          <a:p>
            <a:pPr lvl="0" algn="ctr"/>
            <a:r>
              <a:rPr lang="zh-CN" altLang="en-US" sz="4400">
                <a:latin typeface="Tahoma" panose="020B0604030504040204" pitchFamily="2" charset="0"/>
                <a:ea typeface="黑体" panose="02010609060101010101" pitchFamily="1" charset="-122"/>
              </a:rPr>
              <a:t>解体</a:t>
            </a:r>
            <a:endParaRPr lang="zh-CN" altLang="en-US" sz="4400">
              <a:latin typeface="Tahoma" panose="020B0604030504040204" pitchFamily="2" charset="0"/>
              <a:ea typeface="黑体" panose="02010609060101010101" pitchFamily="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3251"/>
                                        </p:tgtEl>
                                        <p:attrNameLst>
                                          <p:attrName>style.visibility</p:attrName>
                                        </p:attrNameLst>
                                      </p:cBhvr>
                                      <p:to>
                                        <p:strVal val="visible"/>
                                      </p:to>
                                    </p:set>
                                    <p:animEffect transition="in" filter="dissolve">
                                      <p:cBhvr>
                                        <p:cTn id="7" dur="500"/>
                                        <p:tgtEl>
                                          <p:spTgt spid="53251"/>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8" fill="hold" nodeType="clickEffect">
                                  <p:stCondLst>
                                    <p:cond delay="0"/>
                                  </p:stCondLst>
                                  <p:childTnLst>
                                    <p:set>
                                      <p:cBhvr>
                                        <p:cTn id="11" dur="1" fill="hold">
                                          <p:stCondLst>
                                            <p:cond delay="0"/>
                                          </p:stCondLst>
                                        </p:cTn>
                                        <p:tgtEl>
                                          <p:spTgt spid="53256"/>
                                        </p:tgtEl>
                                        <p:attrNameLst>
                                          <p:attrName>style.visibility</p:attrName>
                                        </p:attrNameLst>
                                      </p:cBhvr>
                                      <p:to>
                                        <p:strVal val="visible"/>
                                      </p:to>
                                    </p:set>
                                    <p:animEffect transition="in" filter="slide(fromLeft)">
                                      <p:cBhvr>
                                        <p:cTn id="12" dur="500"/>
                                        <p:tgtEl>
                                          <p:spTgt spid="53256"/>
                                        </p:tgtEl>
                                      </p:cBhvr>
                                    </p:animEffect>
                                  </p:childTnLst>
                                </p:cTn>
                              </p:par>
                            </p:childTnLst>
                          </p:cTn>
                        </p:par>
                        <p:par>
                          <p:cTn id="13" fill="hold">
                            <p:stCondLst>
                              <p:cond delay="500"/>
                            </p:stCondLst>
                            <p:childTnLst>
                              <p:par>
                                <p:cTn id="14" presetID="9" presetClass="entr" presetSubtype="0" fill="hold" grpId="0" nodeType="afterEffect">
                                  <p:stCondLst>
                                    <p:cond delay="0"/>
                                  </p:stCondLst>
                                  <p:childTnLst>
                                    <p:set>
                                      <p:cBhvr>
                                        <p:cTn id="15" dur="1" fill="hold">
                                          <p:stCondLst>
                                            <p:cond delay="0"/>
                                          </p:stCondLst>
                                        </p:cTn>
                                        <p:tgtEl>
                                          <p:spTgt spid="53252"/>
                                        </p:tgtEl>
                                        <p:attrNameLst>
                                          <p:attrName>style.visibility</p:attrName>
                                        </p:attrNameLst>
                                      </p:cBhvr>
                                      <p:to>
                                        <p:strVal val="visible"/>
                                      </p:to>
                                    </p:set>
                                    <p:animEffect transition="in" filter="dissolve">
                                      <p:cBhvr>
                                        <p:cTn id="16" dur="500"/>
                                        <p:tgtEl>
                                          <p:spTgt spid="53252"/>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ntr" presetSubtype="8" fill="hold" nodeType="clickEffect">
                                  <p:stCondLst>
                                    <p:cond delay="0"/>
                                  </p:stCondLst>
                                  <p:childTnLst>
                                    <p:set>
                                      <p:cBhvr>
                                        <p:cTn id="20" dur="1" fill="hold">
                                          <p:stCondLst>
                                            <p:cond delay="0"/>
                                          </p:stCondLst>
                                        </p:cTn>
                                        <p:tgtEl>
                                          <p:spTgt spid="53257"/>
                                        </p:tgtEl>
                                        <p:attrNameLst>
                                          <p:attrName>style.visibility</p:attrName>
                                        </p:attrNameLst>
                                      </p:cBhvr>
                                      <p:to>
                                        <p:strVal val="visible"/>
                                      </p:to>
                                    </p:set>
                                    <p:animEffect transition="in" filter="slide(fromLeft)">
                                      <p:cBhvr>
                                        <p:cTn id="21" dur="500"/>
                                        <p:tgtEl>
                                          <p:spTgt spid="53257"/>
                                        </p:tgtEl>
                                      </p:cBhvr>
                                    </p:animEffect>
                                  </p:childTnLst>
                                </p:cTn>
                              </p:par>
                            </p:childTnLst>
                          </p:cTn>
                        </p:par>
                        <p:par>
                          <p:cTn id="22" fill="hold">
                            <p:stCondLst>
                              <p:cond delay="500"/>
                            </p:stCondLst>
                            <p:childTnLst>
                              <p:par>
                                <p:cTn id="23" presetID="9" presetClass="entr" presetSubtype="0" fill="hold" grpId="0" nodeType="afterEffect">
                                  <p:stCondLst>
                                    <p:cond delay="0"/>
                                  </p:stCondLst>
                                  <p:childTnLst>
                                    <p:set>
                                      <p:cBhvr>
                                        <p:cTn id="24" dur="1" fill="hold">
                                          <p:stCondLst>
                                            <p:cond delay="0"/>
                                          </p:stCondLst>
                                        </p:cTn>
                                        <p:tgtEl>
                                          <p:spTgt spid="53253"/>
                                        </p:tgtEl>
                                        <p:attrNameLst>
                                          <p:attrName>style.visibility</p:attrName>
                                        </p:attrNameLst>
                                      </p:cBhvr>
                                      <p:to>
                                        <p:strVal val="visible"/>
                                      </p:to>
                                    </p:set>
                                    <p:animEffect transition="in" filter="dissolve">
                                      <p:cBhvr>
                                        <p:cTn id="25" dur="500"/>
                                        <p:tgtEl>
                                          <p:spTgt spid="53253"/>
                                        </p:tgtEl>
                                      </p:cBhvr>
                                    </p:animEffect>
                                  </p:childTnLst>
                                </p:cTn>
                              </p:par>
                            </p:childTnLst>
                          </p:cTn>
                        </p:par>
                      </p:childTnLst>
                    </p:cTn>
                  </p:par>
                  <p:par>
                    <p:cTn id="26" fill="hold">
                      <p:stCondLst>
                        <p:cond delay="indefinite"/>
                      </p:stCondLst>
                      <p:childTnLst>
                        <p:par>
                          <p:cTn id="27" fill="hold">
                            <p:stCondLst>
                              <p:cond delay="0"/>
                            </p:stCondLst>
                            <p:childTnLst>
                              <p:par>
                                <p:cTn id="28" presetID="12" presetClass="entr" presetSubtype="1" fill="hold" nodeType="clickEffect">
                                  <p:stCondLst>
                                    <p:cond delay="0"/>
                                  </p:stCondLst>
                                  <p:childTnLst>
                                    <p:set>
                                      <p:cBhvr>
                                        <p:cTn id="29" dur="1" fill="hold">
                                          <p:stCondLst>
                                            <p:cond delay="0"/>
                                          </p:stCondLst>
                                        </p:cTn>
                                        <p:tgtEl>
                                          <p:spTgt spid="53258"/>
                                        </p:tgtEl>
                                        <p:attrNameLst>
                                          <p:attrName>style.visibility</p:attrName>
                                        </p:attrNameLst>
                                      </p:cBhvr>
                                      <p:to>
                                        <p:strVal val="visible"/>
                                      </p:to>
                                    </p:set>
                                    <p:animEffect transition="in" filter="slide(fromTop)">
                                      <p:cBhvr>
                                        <p:cTn id="30" dur="500"/>
                                        <p:tgtEl>
                                          <p:spTgt spid="53258"/>
                                        </p:tgtEl>
                                      </p:cBhvr>
                                    </p:animEffect>
                                  </p:childTnLst>
                                </p:cTn>
                              </p:par>
                            </p:childTnLst>
                          </p:cTn>
                        </p:par>
                        <p:par>
                          <p:cTn id="31" fill="hold">
                            <p:stCondLst>
                              <p:cond delay="500"/>
                            </p:stCondLst>
                            <p:childTnLst>
                              <p:par>
                                <p:cTn id="32" presetID="9" presetClass="entr" presetSubtype="0" fill="hold" grpId="0" nodeType="afterEffect">
                                  <p:stCondLst>
                                    <p:cond delay="0"/>
                                  </p:stCondLst>
                                  <p:childTnLst>
                                    <p:set>
                                      <p:cBhvr>
                                        <p:cTn id="33" dur="1" fill="hold">
                                          <p:stCondLst>
                                            <p:cond delay="0"/>
                                          </p:stCondLst>
                                        </p:cTn>
                                        <p:tgtEl>
                                          <p:spTgt spid="53254"/>
                                        </p:tgtEl>
                                        <p:attrNameLst>
                                          <p:attrName>style.visibility</p:attrName>
                                        </p:attrNameLst>
                                      </p:cBhvr>
                                      <p:to>
                                        <p:strVal val="visible"/>
                                      </p:to>
                                    </p:set>
                                    <p:animEffect transition="in" filter="dissolve">
                                      <p:cBhvr>
                                        <p:cTn id="34" dur="500"/>
                                        <p:tgtEl>
                                          <p:spTgt spid="53254"/>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2" fill="hold" nodeType="clickEffect">
                                  <p:stCondLst>
                                    <p:cond delay="0"/>
                                  </p:stCondLst>
                                  <p:childTnLst>
                                    <p:set>
                                      <p:cBhvr>
                                        <p:cTn id="38" dur="1" fill="hold">
                                          <p:stCondLst>
                                            <p:cond delay="0"/>
                                          </p:stCondLst>
                                        </p:cTn>
                                        <p:tgtEl>
                                          <p:spTgt spid="53259"/>
                                        </p:tgtEl>
                                        <p:attrNameLst>
                                          <p:attrName>style.visibility</p:attrName>
                                        </p:attrNameLst>
                                      </p:cBhvr>
                                      <p:to>
                                        <p:strVal val="visible"/>
                                      </p:to>
                                    </p:set>
                                    <p:animEffect transition="in" filter="slide(fromRight)">
                                      <p:cBhvr>
                                        <p:cTn id="39" dur="500"/>
                                        <p:tgtEl>
                                          <p:spTgt spid="53259"/>
                                        </p:tgtEl>
                                      </p:cBhvr>
                                    </p:animEffect>
                                  </p:childTnLst>
                                </p:cTn>
                              </p:par>
                            </p:childTnLst>
                          </p:cTn>
                        </p:par>
                        <p:par>
                          <p:cTn id="40" fill="hold">
                            <p:stCondLst>
                              <p:cond delay="500"/>
                            </p:stCondLst>
                            <p:childTnLst>
                              <p:par>
                                <p:cTn id="41" presetID="9" presetClass="entr" presetSubtype="0" fill="hold" grpId="0" nodeType="afterEffect">
                                  <p:stCondLst>
                                    <p:cond delay="0"/>
                                  </p:stCondLst>
                                  <p:childTnLst>
                                    <p:set>
                                      <p:cBhvr>
                                        <p:cTn id="42" dur="1" fill="hold">
                                          <p:stCondLst>
                                            <p:cond delay="0"/>
                                          </p:stCondLst>
                                        </p:cTn>
                                        <p:tgtEl>
                                          <p:spTgt spid="53255"/>
                                        </p:tgtEl>
                                        <p:attrNameLst>
                                          <p:attrName>style.visibility</p:attrName>
                                        </p:attrNameLst>
                                      </p:cBhvr>
                                      <p:to>
                                        <p:strVal val="visible"/>
                                      </p:to>
                                    </p:set>
                                    <p:animEffect transition="in" filter="dissolve">
                                      <p:cBhvr>
                                        <p:cTn id="43" dur="500"/>
                                        <p:tgtEl>
                                          <p:spTgt spid="53255"/>
                                        </p:tgtEl>
                                      </p:cBhvr>
                                    </p:animEffect>
                                  </p:childTnLst>
                                </p:cTn>
                              </p:par>
                            </p:childTnLst>
                          </p:cTn>
                        </p:par>
                      </p:childTnLst>
                    </p:cTn>
                  </p:par>
                  <p:par>
                    <p:cTn id="44" fill="hold">
                      <p:stCondLst>
                        <p:cond delay="indefinite"/>
                      </p:stCondLst>
                      <p:childTnLst>
                        <p:par>
                          <p:cTn id="45" fill="hold">
                            <p:stCondLst>
                              <p:cond delay="0"/>
                            </p:stCondLst>
                            <p:childTnLst>
                              <p:par>
                                <p:cTn id="46" presetID="12" presetClass="entr" presetSubtype="2" fill="hold" nodeType="clickEffect">
                                  <p:stCondLst>
                                    <p:cond delay="0"/>
                                  </p:stCondLst>
                                  <p:childTnLst>
                                    <p:set>
                                      <p:cBhvr>
                                        <p:cTn id="47" dur="1" fill="hold">
                                          <p:stCondLst>
                                            <p:cond delay="0"/>
                                          </p:stCondLst>
                                        </p:cTn>
                                        <p:tgtEl>
                                          <p:spTgt spid="53261"/>
                                        </p:tgtEl>
                                        <p:attrNameLst>
                                          <p:attrName>style.visibility</p:attrName>
                                        </p:attrNameLst>
                                      </p:cBhvr>
                                      <p:to>
                                        <p:strVal val="visible"/>
                                      </p:to>
                                    </p:set>
                                    <p:animEffect transition="in" filter="slide(fromRight)">
                                      <p:cBhvr>
                                        <p:cTn id="48" dur="500"/>
                                        <p:tgtEl>
                                          <p:spTgt spid="53261"/>
                                        </p:tgtEl>
                                      </p:cBhvr>
                                    </p:animEffect>
                                  </p:childTnLst>
                                </p:cTn>
                              </p:par>
                            </p:childTnLst>
                          </p:cTn>
                        </p:par>
                        <p:par>
                          <p:cTn id="49" fill="hold">
                            <p:stCondLst>
                              <p:cond delay="500"/>
                            </p:stCondLst>
                            <p:childTnLst>
                              <p:par>
                                <p:cTn id="50" presetID="9" presetClass="entr" presetSubtype="0" fill="hold" grpId="0" nodeType="afterEffect">
                                  <p:stCondLst>
                                    <p:cond delay="0"/>
                                  </p:stCondLst>
                                  <p:childTnLst>
                                    <p:set>
                                      <p:cBhvr>
                                        <p:cTn id="51" dur="1" fill="hold">
                                          <p:stCondLst>
                                            <p:cond delay="0"/>
                                          </p:stCondLst>
                                        </p:cTn>
                                        <p:tgtEl>
                                          <p:spTgt spid="53262"/>
                                        </p:tgtEl>
                                        <p:attrNameLst>
                                          <p:attrName>style.visibility</p:attrName>
                                        </p:attrNameLst>
                                      </p:cBhvr>
                                      <p:to>
                                        <p:strVal val="visible"/>
                                      </p:to>
                                    </p:set>
                                    <p:animEffect transition="in" filter="dissolve">
                                      <p:cBhvr>
                                        <p:cTn id="52" dur="500"/>
                                        <p:tgtEl>
                                          <p:spTgt spid="53262"/>
                                        </p:tgtEl>
                                      </p:cBhvr>
                                    </p:animEffect>
                                  </p:childTnLst>
                                </p:cTn>
                              </p:par>
                            </p:childTnLst>
                          </p:cTn>
                        </p:par>
                      </p:childTnLst>
                    </p:cTn>
                  </p:par>
                  <p:par>
                    <p:cTn id="53" fill="hold">
                      <p:stCondLst>
                        <p:cond delay="indefinite"/>
                      </p:stCondLst>
                      <p:childTnLst>
                        <p:par>
                          <p:cTn id="54" fill="hold">
                            <p:stCondLst>
                              <p:cond delay="0"/>
                            </p:stCondLst>
                            <p:childTnLst>
                              <p:par>
                                <p:cTn id="55" presetID="12" presetClass="entr" presetSubtype="1" fill="hold" nodeType="clickEffect">
                                  <p:stCondLst>
                                    <p:cond delay="0"/>
                                  </p:stCondLst>
                                  <p:childTnLst>
                                    <p:set>
                                      <p:cBhvr>
                                        <p:cTn id="56" dur="1" fill="hold">
                                          <p:stCondLst>
                                            <p:cond delay="0"/>
                                          </p:stCondLst>
                                        </p:cTn>
                                        <p:tgtEl>
                                          <p:spTgt spid="53263"/>
                                        </p:tgtEl>
                                        <p:attrNameLst>
                                          <p:attrName>style.visibility</p:attrName>
                                        </p:attrNameLst>
                                      </p:cBhvr>
                                      <p:to>
                                        <p:strVal val="visible"/>
                                      </p:to>
                                    </p:set>
                                    <p:animEffect transition="in" filter="slide(fromTop)">
                                      <p:cBhvr>
                                        <p:cTn id="57" dur="500"/>
                                        <p:tgtEl>
                                          <p:spTgt spid="53263"/>
                                        </p:tgtEl>
                                      </p:cBhvr>
                                    </p:animEffect>
                                  </p:childTnLst>
                                </p:cTn>
                              </p:par>
                            </p:childTnLst>
                          </p:cTn>
                        </p:par>
                        <p:par>
                          <p:cTn id="58" fill="hold">
                            <p:stCondLst>
                              <p:cond delay="500"/>
                            </p:stCondLst>
                            <p:childTnLst>
                              <p:par>
                                <p:cTn id="59" presetID="9" presetClass="entr" presetSubtype="0" fill="hold" grpId="0" nodeType="afterEffect">
                                  <p:stCondLst>
                                    <p:cond delay="0"/>
                                  </p:stCondLst>
                                  <p:childTnLst>
                                    <p:set>
                                      <p:cBhvr>
                                        <p:cTn id="60" dur="1" fill="hold">
                                          <p:stCondLst>
                                            <p:cond delay="0"/>
                                          </p:stCondLst>
                                        </p:cTn>
                                        <p:tgtEl>
                                          <p:spTgt spid="53264"/>
                                        </p:tgtEl>
                                        <p:attrNameLst>
                                          <p:attrName>style.visibility</p:attrName>
                                        </p:attrNameLst>
                                      </p:cBhvr>
                                      <p:to>
                                        <p:strVal val="visible"/>
                                      </p:to>
                                    </p:set>
                                    <p:animEffect transition="in" filter="dissolve">
                                      <p:cBhvr>
                                        <p:cTn id="61" dur="500"/>
                                        <p:tgtEl>
                                          <p:spTgt spid="53264"/>
                                        </p:tgtEl>
                                      </p:cBhvr>
                                    </p:animEffect>
                                  </p:childTnLst>
                                </p:cTn>
                              </p:par>
                            </p:childTnLst>
                          </p:cTn>
                        </p:par>
                      </p:childTnLst>
                    </p:cTn>
                  </p:par>
                  <p:par>
                    <p:cTn id="62" fill="hold">
                      <p:stCondLst>
                        <p:cond delay="indefinite"/>
                      </p:stCondLst>
                      <p:childTnLst>
                        <p:par>
                          <p:cTn id="63" fill="hold">
                            <p:stCondLst>
                              <p:cond delay="0"/>
                            </p:stCondLst>
                            <p:childTnLst>
                              <p:par>
                                <p:cTn id="64" presetID="12" presetClass="entr" presetSubtype="8" fill="hold" nodeType="clickEffect">
                                  <p:stCondLst>
                                    <p:cond delay="0"/>
                                  </p:stCondLst>
                                  <p:childTnLst>
                                    <p:set>
                                      <p:cBhvr>
                                        <p:cTn id="65" dur="1" fill="hold">
                                          <p:stCondLst>
                                            <p:cond delay="0"/>
                                          </p:stCondLst>
                                        </p:cTn>
                                        <p:tgtEl>
                                          <p:spTgt spid="53265"/>
                                        </p:tgtEl>
                                        <p:attrNameLst>
                                          <p:attrName>style.visibility</p:attrName>
                                        </p:attrNameLst>
                                      </p:cBhvr>
                                      <p:to>
                                        <p:strVal val="visible"/>
                                      </p:to>
                                    </p:set>
                                    <p:animEffect transition="in" filter="slide(fromLeft)">
                                      <p:cBhvr>
                                        <p:cTn id="66" dur="500"/>
                                        <p:tgtEl>
                                          <p:spTgt spid="53265"/>
                                        </p:tgtEl>
                                      </p:cBhvr>
                                    </p:animEffect>
                                  </p:childTnLst>
                                </p:cTn>
                              </p:par>
                            </p:childTnLst>
                          </p:cTn>
                        </p:par>
                      </p:childTnLst>
                    </p:cTn>
                  </p:par>
                  <p:par>
                    <p:cTn id="67" fill="hold">
                      <p:stCondLst>
                        <p:cond delay="indefinite"/>
                      </p:stCondLst>
                      <p:childTnLst>
                        <p:par>
                          <p:cTn id="68" fill="hold">
                            <p:stCondLst>
                              <p:cond delay="0"/>
                            </p:stCondLst>
                            <p:childTnLst>
                              <p:par>
                                <p:cTn id="69" presetID="53" presetClass="entr" presetSubtype="16" fill="hold" grpId="0" nodeType="clickEffect">
                                  <p:stCondLst>
                                    <p:cond delay="0"/>
                                  </p:stCondLst>
                                  <p:childTnLst>
                                    <p:set>
                                      <p:cBhvr>
                                        <p:cTn id="70" dur="1" fill="hold">
                                          <p:stCondLst>
                                            <p:cond delay="0"/>
                                          </p:stCondLst>
                                        </p:cTn>
                                        <p:tgtEl>
                                          <p:spTgt spid="53266"/>
                                        </p:tgtEl>
                                        <p:attrNameLst>
                                          <p:attrName>style.visibility</p:attrName>
                                        </p:attrNameLst>
                                      </p:cBhvr>
                                      <p:to>
                                        <p:strVal val="visible"/>
                                      </p:to>
                                    </p:set>
                                    <p:anim calcmode="lin" valueType="num">
                                      <p:cBhvr>
                                        <p:cTn id="71" dur="500" fill="hold"/>
                                        <p:tgtEl>
                                          <p:spTgt spid="53266"/>
                                        </p:tgtEl>
                                        <p:attrNameLst>
                                          <p:attrName>ppt_w</p:attrName>
                                        </p:attrNameLst>
                                      </p:cBhvr>
                                      <p:tavLst>
                                        <p:tav tm="0">
                                          <p:val>
                                            <p:fltVal val="0.000000"/>
                                          </p:val>
                                        </p:tav>
                                        <p:tav tm="100000">
                                          <p:val>
                                            <p:strVal val="#ppt_w"/>
                                          </p:val>
                                        </p:tav>
                                      </p:tavLst>
                                    </p:anim>
                                    <p:anim calcmode="lin" valueType="num">
                                      <p:cBhvr>
                                        <p:cTn id="72" dur="500" fill="hold"/>
                                        <p:tgtEl>
                                          <p:spTgt spid="53266"/>
                                        </p:tgtEl>
                                        <p:attrNameLst>
                                          <p:attrName>ppt_h</p:attrName>
                                        </p:attrNameLst>
                                      </p:cBhvr>
                                      <p:tavLst>
                                        <p:tav tm="0">
                                          <p:val>
                                            <p:fltVal val="0.000000"/>
                                          </p:val>
                                        </p:tav>
                                        <p:tav tm="100000">
                                          <p:val>
                                            <p:strVal val="#ppt_h"/>
                                          </p:val>
                                        </p:tav>
                                      </p:tavLst>
                                    </p:anim>
                                    <p:animEffect transition="in" filter="fade">
                                      <p:cBhvr>
                                        <p:cTn id="73" dur="500"/>
                                        <p:tgtEl>
                                          <p:spTgt spid="53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animBg="1"/>
      <p:bldP spid="53252" grpId="0" animBg="1"/>
      <p:bldP spid="53253" grpId="0" animBg="1"/>
      <p:bldP spid="53254" grpId="0" animBg="1"/>
      <p:bldP spid="53255" grpId="0" animBg="1"/>
      <p:bldP spid="53262" grpId="0" animBg="1"/>
      <p:bldP spid="53264" grpId="0" animBg="1"/>
      <p:bldP spid="5326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5298" name="矩形 55297"/>
          <p:cNvSpPr/>
          <p:nvPr/>
        </p:nvSpPr>
        <p:spPr>
          <a:xfrm>
            <a:off x="742950" y="981075"/>
            <a:ext cx="7943850" cy="5456238"/>
          </a:xfrm>
          <a:prstGeom prst="rect">
            <a:avLst/>
          </a:prstGeom>
          <a:noFill/>
          <a:ln w="9525">
            <a:noFill/>
          </a:ln>
        </p:spPr>
        <p:txBody>
          <a:bodyPr>
            <a:spAutoFit/>
          </a:bodyPr>
          <a:p>
            <a:pPr lvl="0"/>
            <a:r>
              <a:rPr lang="zh-CN" altLang="en-US" sz="3200" b="1" dirty="0">
                <a:latin typeface="黑体" panose="02010609060101010101" pitchFamily="1" charset="-122"/>
                <a:ea typeface="黑体" panose="02010609060101010101" pitchFamily="1" charset="-122"/>
                <a:sym typeface="Wingdings" panose="05000000000000000000" pitchFamily="2" charset="2"/>
              </a:rPr>
              <a:t></a:t>
            </a:r>
            <a:r>
              <a:rPr lang="zh-CN" altLang="en-US" sz="3200" b="1" dirty="0">
                <a:latin typeface="黑体" panose="02010609060101010101" pitchFamily="1" charset="-122"/>
                <a:ea typeface="黑体" panose="02010609060101010101" pitchFamily="1" charset="-122"/>
              </a:rPr>
              <a:t>社会主义建设不能违背客观规律，必须从实际出发，走符合国情的道路；</a:t>
            </a:r>
            <a:endParaRPr lang="zh-CN" altLang="en-US" sz="3200" b="1" dirty="0">
              <a:latin typeface="黑体" panose="02010609060101010101" pitchFamily="1" charset="-122"/>
              <a:ea typeface="黑体" panose="02010609060101010101" pitchFamily="1" charset="-122"/>
            </a:endParaRPr>
          </a:p>
          <a:p>
            <a:pPr lvl="0"/>
            <a:endParaRPr lang="zh-CN" altLang="en-US" sz="3200" b="1" dirty="0">
              <a:latin typeface="黑体" panose="02010609060101010101" pitchFamily="1" charset="-122"/>
              <a:ea typeface="黑体" panose="02010609060101010101" pitchFamily="1" charset="-122"/>
            </a:endParaRPr>
          </a:p>
          <a:p>
            <a:pPr lvl="0"/>
            <a:r>
              <a:rPr lang="zh-CN" altLang="en-US" sz="3200" b="1" dirty="0">
                <a:latin typeface="黑体" panose="02010609060101010101" pitchFamily="1" charset="-122"/>
                <a:ea typeface="黑体" panose="02010609060101010101" pitchFamily="1" charset="-122"/>
                <a:sym typeface="Wingdings" panose="05000000000000000000" pitchFamily="2" charset="2"/>
              </a:rPr>
              <a:t></a:t>
            </a:r>
            <a:r>
              <a:rPr lang="zh-CN" altLang="en-US" sz="3200" b="1" dirty="0">
                <a:latin typeface="黑体" panose="02010609060101010101" pitchFamily="1" charset="-122"/>
                <a:ea typeface="黑体" panose="02010609060101010101" pitchFamily="1" charset="-122"/>
              </a:rPr>
              <a:t>改革不可能是一帆风顺的，社会主义制度要通过不断改革来完善。</a:t>
            </a:r>
            <a:endParaRPr lang="zh-CN" altLang="en-US" sz="3200" b="1" dirty="0">
              <a:latin typeface="黑体" panose="02010609060101010101" pitchFamily="1" charset="-122"/>
              <a:ea typeface="黑体" panose="02010609060101010101" pitchFamily="1" charset="-122"/>
            </a:endParaRPr>
          </a:p>
          <a:p>
            <a:pPr lvl="0"/>
            <a:endParaRPr lang="zh-CN" altLang="en-US" sz="3200" b="1" dirty="0">
              <a:latin typeface="黑体" panose="02010609060101010101" pitchFamily="1" charset="-122"/>
              <a:ea typeface="黑体" panose="02010609060101010101" pitchFamily="1" charset="-122"/>
            </a:endParaRPr>
          </a:p>
          <a:p>
            <a:pPr lvl="0"/>
            <a:r>
              <a:rPr lang="zh-CN" altLang="en-US" sz="3200" b="1" dirty="0">
                <a:latin typeface="黑体" panose="02010609060101010101" pitchFamily="1" charset="-122"/>
                <a:ea typeface="黑体" panose="02010609060101010101" pitchFamily="1" charset="-122"/>
                <a:sym typeface="Wingdings" panose="05000000000000000000" pitchFamily="2" charset="2"/>
              </a:rPr>
              <a:t></a:t>
            </a:r>
            <a:r>
              <a:rPr lang="zh-CN" altLang="en-US" sz="3200" b="1" dirty="0">
                <a:latin typeface="黑体" panose="02010609060101010101" pitchFamily="1" charset="-122"/>
                <a:ea typeface="黑体" panose="02010609060101010101" pitchFamily="1" charset="-122"/>
              </a:rPr>
              <a:t>改革必须坚持共产党的领导，必须坚持社会主义道路。</a:t>
            </a:r>
            <a:endParaRPr lang="zh-CN" altLang="en-US" sz="3200" b="1" dirty="0">
              <a:latin typeface="黑体" panose="02010609060101010101" pitchFamily="1" charset="-122"/>
              <a:ea typeface="黑体" panose="02010609060101010101" pitchFamily="1" charset="-122"/>
            </a:endParaRPr>
          </a:p>
          <a:p>
            <a:pPr lvl="0"/>
            <a:endParaRPr lang="zh-CN" altLang="en-US" sz="3200" b="1" dirty="0">
              <a:latin typeface="黑体" panose="02010609060101010101" pitchFamily="1" charset="-122"/>
              <a:ea typeface="黑体" panose="02010609060101010101" pitchFamily="1" charset="-122"/>
            </a:endParaRPr>
          </a:p>
          <a:p>
            <a:pPr lvl="0"/>
            <a:r>
              <a:rPr lang="zh-CN" altLang="en-US" sz="3200" b="1" dirty="0">
                <a:latin typeface="黑体" panose="02010609060101010101" pitchFamily="1" charset="-122"/>
                <a:ea typeface="黑体" panose="02010609060101010101" pitchFamily="1" charset="-122"/>
                <a:sym typeface="Wingdings" panose="05000000000000000000" pitchFamily="2" charset="2"/>
              </a:rPr>
              <a:t></a:t>
            </a:r>
            <a:r>
              <a:rPr lang="zh-CN" altLang="en-US" sz="3200" b="1" dirty="0">
                <a:latin typeface="黑体" panose="02010609060101010101" pitchFamily="1" charset="-122"/>
                <a:ea typeface="黑体" panose="02010609060101010101" pitchFamily="1" charset="-122"/>
              </a:rPr>
              <a:t>改革必须以经济建设为中心，大力发展生产力，努力提高人民生活水平。</a:t>
            </a:r>
            <a:endParaRPr lang="zh-CN" altLang="en-US" sz="3200" b="1" dirty="0">
              <a:latin typeface="黑体" panose="02010609060101010101" pitchFamily="1" charset="-122"/>
              <a:ea typeface="黑体" panose="02010609060101010101" pitchFamily="1" charset="-122"/>
            </a:endParaRPr>
          </a:p>
        </p:txBody>
      </p:sp>
      <p:sp>
        <p:nvSpPr>
          <p:cNvPr id="55299" name="文本框 55298"/>
          <p:cNvSpPr txBox="1"/>
          <p:nvPr/>
        </p:nvSpPr>
        <p:spPr>
          <a:xfrm>
            <a:off x="971550" y="260350"/>
            <a:ext cx="3743325" cy="914400"/>
          </a:xfrm>
          <a:prstGeom prst="rect">
            <a:avLst/>
          </a:prstGeom>
          <a:noFill/>
          <a:ln w="9525">
            <a:noFill/>
          </a:ln>
        </p:spPr>
        <p:txBody>
          <a:bodyPr wrap="square">
            <a:spAutoFit/>
          </a:bodyPr>
          <a:p>
            <a:pPr lvl="0" eaLnBrk="0" hangingPunct="0">
              <a:spcBef>
                <a:spcPct val="50000"/>
              </a:spcBef>
            </a:pPr>
            <a:r>
              <a:rPr lang="zh-CN" altLang="en-US" sz="5400">
                <a:solidFill>
                  <a:srgbClr val="0033CC"/>
                </a:solidFill>
                <a:latin typeface="Arial" panose="020B0604020202020204" pitchFamily="34" charset="0"/>
                <a:ea typeface="华文行楷" panose="02010800040101010101" pitchFamily="2" charset="-122"/>
              </a:rPr>
              <a:t>启示：</a:t>
            </a:r>
            <a:endParaRPr lang="zh-CN" altLang="en-US" sz="5400">
              <a:solidFill>
                <a:srgbClr val="0033CC"/>
              </a:solidFill>
              <a:latin typeface="Arial" panose="020B0604020202020204" pitchFamily="34" charset="0"/>
              <a:ea typeface="华文行楷"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529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52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p:bldP spid="5529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83970" name="图片 83969" descr="5"/>
          <p:cNvPicPr>
            <a:picLocks noChangeAspect="1"/>
          </p:cNvPicPr>
          <p:nvPr/>
        </p:nvPicPr>
        <p:blipFill>
          <a:blip r:embed="rId1"/>
          <a:stretch>
            <a:fillRect/>
          </a:stretch>
        </p:blipFill>
        <p:spPr>
          <a:xfrm>
            <a:off x="7823200" y="5257800"/>
            <a:ext cx="1320800" cy="1600200"/>
          </a:xfrm>
          <a:prstGeom prst="rect">
            <a:avLst/>
          </a:prstGeom>
          <a:noFill/>
          <a:ln w="9525">
            <a:noFill/>
          </a:ln>
        </p:spPr>
      </p:pic>
      <p:sp>
        <p:nvSpPr>
          <p:cNvPr id="83971" name="文本框 83970"/>
          <p:cNvSpPr txBox="1"/>
          <p:nvPr/>
        </p:nvSpPr>
        <p:spPr>
          <a:xfrm>
            <a:off x="0" y="260350"/>
            <a:ext cx="9144000" cy="1774825"/>
          </a:xfrm>
          <a:prstGeom prst="rect">
            <a:avLst/>
          </a:prstGeom>
          <a:noFill/>
          <a:ln w="38100" cap="flat" cmpd="sng">
            <a:solidFill>
              <a:srgbClr val="000000"/>
            </a:solidFill>
            <a:prstDash val="solid"/>
            <a:miter/>
            <a:headEnd type="none" w="med" len="med"/>
            <a:tailEnd type="none" w="med" len="med"/>
          </a:ln>
        </p:spPr>
        <p:txBody>
          <a:bodyPr>
            <a:spAutoFit/>
          </a:bodyPr>
          <a:p>
            <a:pPr lvl="0">
              <a:spcBef>
                <a:spcPct val="50000"/>
              </a:spcBef>
            </a:pPr>
            <a:r>
              <a:rPr lang="en-US" altLang="zh-CN" sz="5400" b="1" dirty="0">
                <a:solidFill>
                  <a:srgbClr val="FF0000"/>
                </a:solidFill>
                <a:latin typeface="隶书" panose="02010509060101010101" pitchFamily="49" charset="-122"/>
                <a:ea typeface="隶书" panose="02010509060101010101" pitchFamily="49" charset="-122"/>
              </a:rPr>
              <a:t>	</a:t>
            </a:r>
            <a:r>
              <a:rPr lang="zh-CN" altLang="en-US" sz="5400" b="1" dirty="0">
                <a:solidFill>
                  <a:srgbClr val="FF0000"/>
                </a:solidFill>
                <a:latin typeface="黑体" panose="02010609060101010101" pitchFamily="1" charset="-122"/>
                <a:ea typeface="黑体" panose="02010609060101010101" pitchFamily="1" charset="-122"/>
              </a:rPr>
              <a:t>苏联解体、东欧剧变对我们国家的发展有哪些启示？</a:t>
            </a:r>
            <a:endParaRPr lang="zh-CN" altLang="en-US" sz="5400" b="1">
              <a:solidFill>
                <a:srgbClr val="FF0000"/>
              </a:solidFill>
              <a:latin typeface="黑体" panose="02010609060101010101" pitchFamily="1" charset="-122"/>
              <a:ea typeface="黑体" panose="02010609060101010101" pitchFamily="1" charset="-122"/>
            </a:endParaRPr>
          </a:p>
        </p:txBody>
      </p:sp>
      <p:sp>
        <p:nvSpPr>
          <p:cNvPr id="83972" name="文本框 83971"/>
          <p:cNvSpPr txBox="1"/>
          <p:nvPr/>
        </p:nvSpPr>
        <p:spPr>
          <a:xfrm>
            <a:off x="-304800" y="2667000"/>
            <a:ext cx="9144000" cy="2774950"/>
          </a:xfrm>
          <a:prstGeom prst="rect">
            <a:avLst/>
          </a:prstGeom>
          <a:noFill/>
          <a:ln w="9525">
            <a:noFill/>
          </a:ln>
        </p:spPr>
        <p:txBody>
          <a:bodyPr>
            <a:spAutoFit/>
          </a:bodyPr>
          <a:p>
            <a:pPr lvl="0">
              <a:spcBef>
                <a:spcPct val="50000"/>
              </a:spcBef>
            </a:pPr>
            <a:r>
              <a:rPr lang="en-US" altLang="zh-CN" sz="3200" b="1" dirty="0">
                <a:latin typeface="隶书" panose="02010509060101010101" pitchFamily="49" charset="-122"/>
                <a:ea typeface="隶书" panose="02010509060101010101" pitchFamily="49" charset="-122"/>
              </a:rPr>
              <a:t>    1</a:t>
            </a:r>
            <a:r>
              <a:rPr lang="zh-CN" altLang="en-US" sz="3200" b="1" dirty="0">
                <a:latin typeface="隶书" panose="02010509060101010101" pitchFamily="49" charset="-122"/>
                <a:ea typeface="隶书" panose="02010509060101010101" pitchFamily="49" charset="-122"/>
              </a:rPr>
              <a:t>、</a:t>
            </a:r>
            <a:r>
              <a:rPr lang="zh-CN" altLang="en-US" sz="3200" b="1" dirty="0">
                <a:latin typeface="黑体" panose="02010609060101010101" pitchFamily="1" charset="-122"/>
                <a:ea typeface="黑体" panose="02010609060101010101" pitchFamily="1" charset="-122"/>
              </a:rPr>
              <a:t>坚持走建设有中国特色的社会主义道路；</a:t>
            </a:r>
            <a:endParaRPr lang="zh-CN" altLang="en-US" sz="3200" b="1" dirty="0">
              <a:latin typeface="黑体" panose="02010609060101010101" pitchFamily="1" charset="-122"/>
              <a:ea typeface="黑体" panose="02010609060101010101" pitchFamily="1" charset="-122"/>
            </a:endParaRPr>
          </a:p>
          <a:p>
            <a:pPr lvl="0">
              <a:spcBef>
                <a:spcPct val="50000"/>
              </a:spcBef>
            </a:pPr>
            <a:r>
              <a:rPr lang="zh-CN" altLang="en-US" sz="3200" b="1" dirty="0">
                <a:latin typeface="黑体" panose="02010609060101010101" pitchFamily="1" charset="-122"/>
                <a:ea typeface="黑体" panose="02010609060101010101" pitchFamily="1" charset="-122"/>
              </a:rPr>
              <a:t>    </a:t>
            </a:r>
            <a:r>
              <a:rPr lang="en-US" altLang="zh-CN" sz="3200" b="1" dirty="0">
                <a:latin typeface="黑体" panose="02010609060101010101" pitchFamily="1" charset="-122"/>
                <a:ea typeface="黑体" panose="02010609060101010101" pitchFamily="1" charset="-122"/>
              </a:rPr>
              <a:t>2</a:t>
            </a:r>
            <a:r>
              <a:rPr lang="zh-CN" altLang="en-US" sz="3200" b="1" dirty="0">
                <a:latin typeface="黑体" panose="02010609060101010101" pitchFamily="1" charset="-122"/>
                <a:ea typeface="黑体" panose="02010609060101010101" pitchFamily="1" charset="-122"/>
              </a:rPr>
              <a:t>、大力发展生产力，提高人民生活水平；</a:t>
            </a:r>
            <a:endParaRPr lang="zh-CN" altLang="en-US" sz="3200" b="1" dirty="0">
              <a:latin typeface="黑体" panose="02010609060101010101" pitchFamily="1" charset="-122"/>
              <a:ea typeface="黑体" panose="02010609060101010101" pitchFamily="1" charset="-122"/>
            </a:endParaRPr>
          </a:p>
          <a:p>
            <a:pPr lvl="0">
              <a:spcBef>
                <a:spcPct val="50000"/>
              </a:spcBef>
            </a:pPr>
            <a:r>
              <a:rPr lang="zh-CN" altLang="en-US" sz="3200" b="1" dirty="0">
                <a:latin typeface="黑体" panose="02010609060101010101" pitchFamily="1" charset="-122"/>
                <a:ea typeface="黑体" panose="02010609060101010101" pitchFamily="1" charset="-122"/>
              </a:rPr>
              <a:t>    </a:t>
            </a:r>
            <a:r>
              <a:rPr lang="en-US" altLang="zh-CN" sz="3200" b="1" dirty="0">
                <a:latin typeface="黑体" panose="02010609060101010101" pitchFamily="1" charset="-122"/>
                <a:ea typeface="黑体" panose="02010609060101010101" pitchFamily="1" charset="-122"/>
              </a:rPr>
              <a:t>3</a:t>
            </a:r>
            <a:r>
              <a:rPr lang="zh-CN" altLang="en-US" sz="3200" b="1" dirty="0">
                <a:latin typeface="黑体" panose="02010609060101010101" pitchFamily="1" charset="-122"/>
                <a:ea typeface="黑体" panose="02010609060101010101" pitchFamily="1" charset="-122"/>
              </a:rPr>
              <a:t>、建立和健全社会主义民主和法制    </a:t>
            </a:r>
            <a:endParaRPr lang="zh-CN" altLang="en-US" sz="3200" b="1" dirty="0">
              <a:latin typeface="黑体" panose="02010609060101010101" pitchFamily="1" charset="-122"/>
              <a:ea typeface="黑体" panose="02010609060101010101" pitchFamily="1" charset="-122"/>
            </a:endParaRPr>
          </a:p>
          <a:p>
            <a:pPr lvl="0">
              <a:spcBef>
                <a:spcPct val="50000"/>
              </a:spcBef>
            </a:pPr>
            <a:r>
              <a:rPr lang="zh-CN" altLang="en-US" sz="3200" b="1" dirty="0">
                <a:latin typeface="黑体" panose="02010609060101010101" pitchFamily="1" charset="-122"/>
                <a:ea typeface="黑体" panose="02010609060101010101" pitchFamily="1" charset="-122"/>
              </a:rPr>
              <a:t>    </a:t>
            </a:r>
            <a:r>
              <a:rPr lang="en-US" altLang="zh-CN" sz="3200" b="1" dirty="0">
                <a:latin typeface="黑体" panose="02010609060101010101" pitchFamily="1" charset="-122"/>
                <a:ea typeface="黑体" panose="02010609060101010101" pitchFamily="1" charset="-122"/>
              </a:rPr>
              <a:t>4</a:t>
            </a:r>
            <a:r>
              <a:rPr lang="zh-CN" altLang="en-US" sz="3200" b="1" dirty="0">
                <a:latin typeface="黑体" panose="02010609060101010101" pitchFamily="1" charset="-122"/>
                <a:ea typeface="黑体" panose="02010609060101010101" pitchFamily="1" charset="-122"/>
              </a:rPr>
              <a:t>、加强执政党的建设，维护党的领导地位。</a:t>
            </a:r>
            <a:endParaRPr lang="zh-CN" altLang="en-US" sz="3200" b="1">
              <a:latin typeface="黑体" panose="02010609060101010101" pitchFamily="1" charset="-122"/>
              <a:ea typeface="黑体" panose="02010609060101010101" pitchFamily="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83972">
                                            <p:txEl>
                                              <p:charRg st="0" end="25"/>
                                            </p:txEl>
                                          </p:spTgt>
                                        </p:tgtEl>
                                        <p:attrNameLst>
                                          <p:attrName>style.visibility</p:attrName>
                                        </p:attrNameLst>
                                      </p:cBhvr>
                                      <p:to>
                                        <p:strVal val="visible"/>
                                      </p:to>
                                    </p:set>
                                    <p:animEffect transition="in" filter="barn(outVertical)">
                                      <p:cBhvr>
                                        <p:cTn id="7" dur="500"/>
                                        <p:tgtEl>
                                          <p:spTgt spid="83972">
                                            <p:txEl>
                                              <p:charRg st="0" end="25"/>
                                            </p:txEl>
                                          </p:spTgt>
                                        </p:tgtEl>
                                      </p:cBhvr>
                                    </p:animEffect>
                                  </p:childTnLst>
                                </p:cTn>
                              </p:par>
                            </p:childTnLst>
                          </p:cTn>
                        </p:par>
                        <p:par>
                          <p:cTn id="8" fill="hold">
                            <p:stCondLst>
                              <p:cond delay="500"/>
                            </p:stCondLst>
                            <p:childTnLst>
                              <p:par>
                                <p:cTn id="9" presetID="16" presetClass="entr" presetSubtype="37" fill="hold" grpId="0" nodeType="afterEffect">
                                  <p:stCondLst>
                                    <p:cond delay="0"/>
                                  </p:stCondLst>
                                  <p:childTnLst>
                                    <p:set>
                                      <p:cBhvr>
                                        <p:cTn id="10" dur="1" fill="hold">
                                          <p:stCondLst>
                                            <p:cond delay="0"/>
                                          </p:stCondLst>
                                        </p:cTn>
                                        <p:tgtEl>
                                          <p:spTgt spid="83972">
                                            <p:txEl>
                                              <p:charRg st="25" end="49"/>
                                            </p:txEl>
                                          </p:spTgt>
                                        </p:tgtEl>
                                        <p:attrNameLst>
                                          <p:attrName>style.visibility</p:attrName>
                                        </p:attrNameLst>
                                      </p:cBhvr>
                                      <p:to>
                                        <p:strVal val="visible"/>
                                      </p:to>
                                    </p:set>
                                    <p:animEffect transition="in" filter="barn(outVertical)">
                                      <p:cBhvr>
                                        <p:cTn id="11" dur="500"/>
                                        <p:tgtEl>
                                          <p:spTgt spid="83972">
                                            <p:txEl>
                                              <p:charRg st="25" end="49"/>
                                            </p:txEl>
                                          </p:spTgt>
                                        </p:tgtEl>
                                      </p:cBhvr>
                                    </p:animEffect>
                                  </p:childTnLst>
                                </p:cTn>
                              </p:par>
                            </p:childTnLst>
                          </p:cTn>
                        </p:par>
                        <p:par>
                          <p:cTn id="12" fill="hold">
                            <p:stCondLst>
                              <p:cond delay="1000"/>
                            </p:stCondLst>
                            <p:childTnLst>
                              <p:par>
                                <p:cTn id="13" presetID="16" presetClass="entr" presetSubtype="37" fill="hold" grpId="0" nodeType="afterEffect">
                                  <p:stCondLst>
                                    <p:cond delay="0"/>
                                  </p:stCondLst>
                                  <p:childTnLst>
                                    <p:set>
                                      <p:cBhvr>
                                        <p:cTn id="14" dur="1" fill="hold">
                                          <p:stCondLst>
                                            <p:cond delay="0"/>
                                          </p:stCondLst>
                                        </p:cTn>
                                        <p:tgtEl>
                                          <p:spTgt spid="83972">
                                            <p:txEl>
                                              <p:charRg st="49" end="74"/>
                                            </p:txEl>
                                          </p:spTgt>
                                        </p:tgtEl>
                                        <p:attrNameLst>
                                          <p:attrName>style.visibility</p:attrName>
                                        </p:attrNameLst>
                                      </p:cBhvr>
                                      <p:to>
                                        <p:strVal val="visible"/>
                                      </p:to>
                                    </p:set>
                                    <p:animEffect transition="in" filter="barn(outVertical)">
                                      <p:cBhvr>
                                        <p:cTn id="15" dur="500"/>
                                        <p:tgtEl>
                                          <p:spTgt spid="83972">
                                            <p:txEl>
                                              <p:charRg st="49" end="74"/>
                                            </p:txEl>
                                          </p:spTgt>
                                        </p:tgtEl>
                                      </p:cBhvr>
                                    </p:animEffect>
                                  </p:childTnLst>
                                </p:cTn>
                              </p:par>
                            </p:childTnLst>
                          </p:cTn>
                        </p:par>
                        <p:par>
                          <p:cTn id="16" fill="hold">
                            <p:stCondLst>
                              <p:cond delay="1500"/>
                            </p:stCondLst>
                            <p:childTnLst>
                              <p:par>
                                <p:cTn id="17" presetID="16" presetClass="entr" presetSubtype="37" fill="hold" grpId="0" nodeType="afterEffect">
                                  <p:stCondLst>
                                    <p:cond delay="0"/>
                                  </p:stCondLst>
                                  <p:childTnLst>
                                    <p:set>
                                      <p:cBhvr>
                                        <p:cTn id="18" dur="1" fill="hold">
                                          <p:stCondLst>
                                            <p:cond delay="0"/>
                                          </p:stCondLst>
                                        </p:cTn>
                                        <p:tgtEl>
                                          <p:spTgt spid="83972">
                                            <p:txEl>
                                              <p:charRg st="74" end="99"/>
                                            </p:txEl>
                                          </p:spTgt>
                                        </p:tgtEl>
                                        <p:attrNameLst>
                                          <p:attrName>style.visibility</p:attrName>
                                        </p:attrNameLst>
                                      </p:cBhvr>
                                      <p:to>
                                        <p:strVal val="visible"/>
                                      </p:to>
                                    </p:set>
                                    <p:animEffect transition="in" filter="barn(outVertical)">
                                      <p:cBhvr>
                                        <p:cTn id="19" dur="500"/>
                                        <p:tgtEl>
                                          <p:spTgt spid="83972">
                                            <p:txEl>
                                              <p:charRg st="74" end="9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2" grpId="0" uiExpand="1"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5538" name="立方体 65537"/>
          <p:cNvSpPr/>
          <p:nvPr/>
        </p:nvSpPr>
        <p:spPr>
          <a:xfrm>
            <a:off x="180975" y="460375"/>
            <a:ext cx="3670300" cy="981075"/>
          </a:xfrm>
          <a:prstGeom prst="cube">
            <a:avLst>
              <a:gd name="adj" fmla="val 18968"/>
            </a:avLst>
          </a:prstGeom>
          <a:solidFill>
            <a:schemeClr val="accent1"/>
          </a:solidFill>
          <a:ln w="9525" cap="flat" cmpd="sng">
            <a:solidFill>
              <a:schemeClr val="tx1"/>
            </a:solidFill>
            <a:prstDash val="solid"/>
            <a:miter/>
            <a:headEnd type="none" w="med" len="med"/>
            <a:tailEnd type="none" w="med" len="med"/>
          </a:ln>
        </p:spPr>
        <p:txBody>
          <a:bodyPr wrap="none" lIns="0" rIns="0" anchor="ctr"/>
          <a:p>
            <a:pPr lvl="0" algn="ctr"/>
            <a:r>
              <a:rPr lang="zh-CN" altLang="en-US" sz="2800" b="1">
                <a:latin typeface="Arial" panose="020B0604020202020204" pitchFamily="34" charset="0"/>
                <a:ea typeface="黑体" panose="02010609060101010101" pitchFamily="1" charset="-122"/>
              </a:rPr>
              <a:t>苏联解体影响</a:t>
            </a:r>
            <a:endParaRPr lang="zh-CN" altLang="en-US" sz="2800" b="1">
              <a:latin typeface="Arial" panose="020B0604020202020204" pitchFamily="34" charset="0"/>
              <a:ea typeface="黑体" panose="02010609060101010101" pitchFamily="1" charset="-122"/>
            </a:endParaRPr>
          </a:p>
        </p:txBody>
      </p:sp>
      <p:sp>
        <p:nvSpPr>
          <p:cNvPr id="65539" name="文本框 65538"/>
          <p:cNvSpPr txBox="1"/>
          <p:nvPr/>
        </p:nvSpPr>
        <p:spPr>
          <a:xfrm>
            <a:off x="358775" y="1773238"/>
            <a:ext cx="8316913" cy="822325"/>
          </a:xfrm>
          <a:prstGeom prst="rect">
            <a:avLst/>
          </a:prstGeom>
          <a:noFill/>
          <a:ln w="9525">
            <a:noFill/>
          </a:ln>
        </p:spPr>
        <p:txBody>
          <a:bodyPr lIns="0" rIns="0">
            <a:spAutoFit/>
          </a:bodyPr>
          <a:p>
            <a:pPr lvl="0">
              <a:spcBef>
                <a:spcPct val="50000"/>
              </a:spcBef>
            </a:pPr>
            <a:r>
              <a:rPr lang="en-US" altLang="zh-CN" sz="2400" b="1">
                <a:latin typeface="楷体_GB2312" pitchFamily="1" charset="-122"/>
                <a:ea typeface="楷体_GB2312" pitchFamily="1" charset="-122"/>
              </a:rPr>
              <a:t>    </a:t>
            </a:r>
            <a:r>
              <a:rPr lang="zh-CN" altLang="en-US" sz="2400" b="1">
                <a:latin typeface="楷体_GB2312" pitchFamily="1" charset="-122"/>
                <a:ea typeface="楷体_GB2312" pitchFamily="1" charset="-122"/>
              </a:rPr>
              <a:t>首先，</a:t>
            </a:r>
            <a:r>
              <a:rPr lang="zh-CN" altLang="en-US" sz="2400" b="1">
                <a:solidFill>
                  <a:srgbClr val="FF0000"/>
                </a:solidFill>
                <a:latin typeface="楷体_GB2312" pitchFamily="1" charset="-122"/>
                <a:ea typeface="楷体_GB2312" pitchFamily="1" charset="-122"/>
              </a:rPr>
              <a:t>苏联的解体使世界政治格局发生变化</a:t>
            </a:r>
            <a:r>
              <a:rPr lang="zh-CN" altLang="en-US" sz="2400" b="1">
                <a:latin typeface="楷体_GB2312" pitchFamily="1" charset="-122"/>
                <a:ea typeface="楷体_GB2312" pitchFamily="1" charset="-122"/>
              </a:rPr>
              <a:t>。 表明战后美苏两极世界格局结束，世界格局进一步向多极化方向发展。</a:t>
            </a:r>
            <a:endParaRPr lang="zh-CN" altLang="en-US" sz="2400" b="1">
              <a:latin typeface="楷体_GB2312" pitchFamily="1" charset="-122"/>
              <a:ea typeface="楷体_GB2312" pitchFamily="1" charset="-122"/>
            </a:endParaRPr>
          </a:p>
        </p:txBody>
      </p:sp>
      <p:sp>
        <p:nvSpPr>
          <p:cNvPr id="65540" name="文本框 65539"/>
          <p:cNvSpPr txBox="1"/>
          <p:nvPr/>
        </p:nvSpPr>
        <p:spPr>
          <a:xfrm>
            <a:off x="287338" y="2852738"/>
            <a:ext cx="8461375" cy="822325"/>
          </a:xfrm>
          <a:prstGeom prst="rect">
            <a:avLst/>
          </a:prstGeom>
          <a:noFill/>
          <a:ln w="9525">
            <a:noFill/>
          </a:ln>
        </p:spPr>
        <p:txBody>
          <a:bodyPr>
            <a:spAutoFit/>
          </a:bodyPr>
          <a:p>
            <a:pPr lvl="0">
              <a:spcBef>
                <a:spcPct val="50000"/>
              </a:spcBef>
            </a:pPr>
            <a:r>
              <a:rPr lang="en-US" altLang="zh-CN" sz="2400" b="1">
                <a:latin typeface="楷体_GB2312" pitchFamily="1" charset="-122"/>
                <a:ea typeface="楷体_GB2312" pitchFamily="1" charset="-122"/>
              </a:rPr>
              <a:t>    </a:t>
            </a:r>
            <a:r>
              <a:rPr lang="zh-CN" altLang="en-US" sz="2400" b="1">
                <a:latin typeface="楷体_GB2312" pitchFamily="1" charset="-122"/>
                <a:ea typeface="楷体_GB2312" pitchFamily="1" charset="-122"/>
              </a:rPr>
              <a:t>其次，</a:t>
            </a:r>
            <a:r>
              <a:rPr lang="zh-CN" altLang="en-US" sz="2400" b="1">
                <a:solidFill>
                  <a:srgbClr val="FF0000"/>
                </a:solidFill>
                <a:latin typeface="楷体_GB2312" pitchFamily="1" charset="-122"/>
                <a:ea typeface="楷体_GB2312" pitchFamily="1" charset="-122"/>
              </a:rPr>
              <a:t>苏联解体加速了欧洲以民族为特征的联邦制国家的分裂过程</a:t>
            </a:r>
            <a:r>
              <a:rPr lang="zh-CN" altLang="en-US" sz="2400" b="1">
                <a:latin typeface="楷体_GB2312" pitchFamily="1" charset="-122"/>
                <a:ea typeface="楷体_GB2312" pitchFamily="1" charset="-122"/>
              </a:rPr>
              <a:t>，如南斯拉夫的分裂。</a:t>
            </a:r>
            <a:endParaRPr lang="zh-CN" altLang="en-US" sz="2400" b="1">
              <a:latin typeface="楷体_GB2312" pitchFamily="1" charset="-122"/>
              <a:ea typeface="楷体_GB2312" pitchFamily="1" charset="-122"/>
            </a:endParaRPr>
          </a:p>
        </p:txBody>
      </p:sp>
      <p:sp>
        <p:nvSpPr>
          <p:cNvPr id="65541" name="文本框 65540"/>
          <p:cNvSpPr txBox="1"/>
          <p:nvPr/>
        </p:nvSpPr>
        <p:spPr>
          <a:xfrm>
            <a:off x="288925" y="3860800"/>
            <a:ext cx="8459788" cy="1187450"/>
          </a:xfrm>
          <a:prstGeom prst="rect">
            <a:avLst/>
          </a:prstGeom>
          <a:noFill/>
          <a:ln w="9525">
            <a:noFill/>
          </a:ln>
        </p:spPr>
        <p:txBody>
          <a:bodyPr>
            <a:spAutoFit/>
          </a:bodyPr>
          <a:p>
            <a:pPr lvl="0">
              <a:spcBef>
                <a:spcPct val="50000"/>
              </a:spcBef>
            </a:pPr>
            <a:r>
              <a:rPr lang="en-US" altLang="zh-CN" sz="2400" b="1">
                <a:latin typeface="楷体_GB2312" pitchFamily="1" charset="-122"/>
                <a:ea typeface="楷体_GB2312" pitchFamily="1" charset="-122"/>
              </a:rPr>
              <a:t>    </a:t>
            </a:r>
            <a:r>
              <a:rPr lang="zh-CN" altLang="en-US" sz="2400" b="1">
                <a:latin typeface="楷体_GB2312" pitchFamily="1" charset="-122"/>
                <a:ea typeface="楷体_GB2312" pitchFamily="1" charset="-122"/>
              </a:rPr>
              <a:t>再次，</a:t>
            </a:r>
            <a:r>
              <a:rPr lang="zh-CN" altLang="en-US" sz="2400" b="1">
                <a:solidFill>
                  <a:srgbClr val="FF0000"/>
                </a:solidFill>
                <a:latin typeface="楷体_GB2312" pitchFamily="1" charset="-122"/>
                <a:ea typeface="楷体_GB2312" pitchFamily="1" charset="-122"/>
              </a:rPr>
              <a:t>苏联的解体加速了欧洲一体化的进程</a:t>
            </a:r>
            <a:r>
              <a:rPr lang="zh-CN" altLang="en-US" sz="2400" b="1">
                <a:latin typeface="楷体_GB2312" pitchFamily="1" charset="-122"/>
                <a:ea typeface="楷体_GB2312" pitchFamily="1" charset="-122"/>
              </a:rPr>
              <a:t>，为欧盟和北约扩大创造了条件，也为欧洲摆脱美国而成为独立的力量提供了前提。</a:t>
            </a:r>
            <a:endParaRPr lang="zh-CN" altLang="en-US" sz="2400" b="1">
              <a:latin typeface="楷体_GB2312" pitchFamily="1" charset="-122"/>
              <a:ea typeface="楷体_GB2312" pitchFamily="1" charset="-122"/>
            </a:endParaRPr>
          </a:p>
        </p:txBody>
      </p:sp>
      <p:sp>
        <p:nvSpPr>
          <p:cNvPr id="65542" name="文本框 65541"/>
          <p:cNvSpPr txBox="1"/>
          <p:nvPr/>
        </p:nvSpPr>
        <p:spPr>
          <a:xfrm>
            <a:off x="280988" y="5302250"/>
            <a:ext cx="8640762" cy="822325"/>
          </a:xfrm>
          <a:prstGeom prst="rect">
            <a:avLst/>
          </a:prstGeom>
          <a:noFill/>
          <a:ln w="9525">
            <a:noFill/>
          </a:ln>
        </p:spPr>
        <p:txBody>
          <a:bodyPr>
            <a:spAutoFit/>
          </a:bodyPr>
          <a:p>
            <a:pPr lvl="0">
              <a:spcBef>
                <a:spcPct val="50000"/>
              </a:spcBef>
            </a:pPr>
            <a:r>
              <a:rPr lang="en-US" altLang="zh-CN" sz="2400" b="1">
                <a:latin typeface="楷体_GB2312" pitchFamily="1" charset="-122"/>
                <a:ea typeface="楷体_GB2312" pitchFamily="1" charset="-122"/>
              </a:rPr>
              <a:t>    </a:t>
            </a:r>
            <a:r>
              <a:rPr lang="en-US" altLang="zh-CN">
                <a:latin typeface="Arial" panose="020B0604020202020204" pitchFamily="34" charset="0"/>
                <a:ea typeface="宋体" panose="02010600030101010101" pitchFamily="2" charset="-122"/>
              </a:rPr>
              <a:t> </a:t>
            </a:r>
            <a:r>
              <a:rPr lang="zh-CN" altLang="en-US" sz="2400" b="1">
                <a:latin typeface="楷体_GB2312" pitchFamily="1" charset="-122"/>
                <a:ea typeface="楷体_GB2312" pitchFamily="1" charset="-122"/>
              </a:rPr>
              <a:t>最后，</a:t>
            </a:r>
            <a:r>
              <a:rPr lang="zh-CN" altLang="en-US" sz="2400" b="1">
                <a:solidFill>
                  <a:srgbClr val="FF0000"/>
                </a:solidFill>
                <a:latin typeface="楷体_GB2312" pitchFamily="1" charset="-122"/>
                <a:ea typeface="楷体_GB2312" pitchFamily="1" charset="-122"/>
              </a:rPr>
              <a:t>苏联的解体对欧洲科学社会主义事业是严重打击</a:t>
            </a:r>
            <a:r>
              <a:rPr lang="zh-CN" altLang="en-US" sz="2400" b="1">
                <a:latin typeface="楷体_GB2312" pitchFamily="1" charset="-122"/>
                <a:ea typeface="楷体_GB2312" pitchFamily="1" charset="-122"/>
              </a:rPr>
              <a:t>，使得欧洲的社会主义运动面临更大的困难。</a:t>
            </a:r>
            <a:r>
              <a:rPr lang="zh-CN" altLang="en-US">
                <a:latin typeface="Arial" panose="020B0604020202020204" pitchFamily="34" charset="0"/>
                <a:ea typeface="宋体" panose="02010600030101010101" pitchFamily="2" charset="-122"/>
              </a:rPr>
              <a:t> </a:t>
            </a:r>
            <a:endParaRPr lang="zh-CN" altLang="en-US">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5538"/>
                                        </p:tgtEl>
                                        <p:attrNameLst>
                                          <p:attrName>style.visibility</p:attrName>
                                        </p:attrNameLst>
                                      </p:cBhvr>
                                      <p:to>
                                        <p:strVal val="visible"/>
                                      </p:to>
                                    </p:set>
                                    <p:animEffect transition="in" filter="blinds(horizontal)">
                                      <p:cBhvr>
                                        <p:cTn id="7" dur="500"/>
                                        <p:tgtEl>
                                          <p:spTgt spid="6553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5539"/>
                                        </p:tgtEl>
                                        <p:attrNameLst>
                                          <p:attrName>style.visibility</p:attrName>
                                        </p:attrNameLst>
                                      </p:cBhvr>
                                      <p:to>
                                        <p:strVal val="visible"/>
                                      </p:to>
                                    </p:set>
                                    <p:animEffect transition="in" filter="wipe(left)">
                                      <p:cBhvr>
                                        <p:cTn id="12" dur="500"/>
                                        <p:tgtEl>
                                          <p:spTgt spid="6553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5540"/>
                                        </p:tgtEl>
                                        <p:attrNameLst>
                                          <p:attrName>style.visibility</p:attrName>
                                        </p:attrNameLst>
                                      </p:cBhvr>
                                      <p:to>
                                        <p:strVal val="visible"/>
                                      </p:to>
                                    </p:set>
                                    <p:animEffect transition="in" filter="wipe(left)">
                                      <p:cBhvr>
                                        <p:cTn id="17" dur="500"/>
                                        <p:tgtEl>
                                          <p:spTgt spid="65540"/>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65541"/>
                                        </p:tgtEl>
                                        <p:attrNameLst>
                                          <p:attrName>style.visibility</p:attrName>
                                        </p:attrNameLst>
                                      </p:cBhvr>
                                      <p:to>
                                        <p:strVal val="visible"/>
                                      </p:to>
                                    </p:set>
                                    <p:animEffect transition="in" filter="box(in)">
                                      <p:cBhvr>
                                        <p:cTn id="22" dur="500"/>
                                        <p:tgtEl>
                                          <p:spTgt spid="65541"/>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65542"/>
                                        </p:tgtEl>
                                        <p:attrNameLst>
                                          <p:attrName>style.visibility</p:attrName>
                                        </p:attrNameLst>
                                      </p:cBhvr>
                                      <p:to>
                                        <p:strVal val="visible"/>
                                      </p:to>
                                    </p:set>
                                    <p:animEffect transition="in" filter="box(in)">
                                      <p:cBhvr>
                                        <p:cTn id="27" dur="500"/>
                                        <p:tgtEl>
                                          <p:spTgt spid="655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8" grpId="0" animBg="1"/>
      <p:bldP spid="65539" grpId="0"/>
      <p:bldP spid="65540" grpId="0"/>
      <p:bldP spid="65541" grpId="0"/>
      <p:bldP spid="65542" grpId="0"/>
    </p:bldLst>
  </p:timing>
</p:sld>
</file>

<file path=ppt/theme/theme1.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A7C6E5"/>
      </a:accent1>
      <a:accent2>
        <a:srgbClr val="333399"/>
      </a:accent2>
      <a:accent3>
        <a:srgbClr val="FFFFFF"/>
      </a:accent3>
      <a:accent4>
        <a:srgbClr val="000000"/>
      </a:accent4>
      <a:accent5>
        <a:srgbClr val="D0DFEF"/>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00000"/>
        </a:dk2>
        <a:lt2>
          <a:srgbClr val="808080"/>
        </a:lt2>
        <a:accent1>
          <a:srgbClr val="A7C6E5"/>
        </a:accent1>
        <a:accent2>
          <a:srgbClr val="333399"/>
        </a:accent2>
        <a:accent3>
          <a:srgbClr val="FFFFFF"/>
        </a:accent3>
        <a:accent4>
          <a:srgbClr val="000000"/>
        </a:accent4>
        <a:accent5>
          <a:srgbClr val="D0DFEF"/>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Edge">
  <a:themeElements>
    <a:clrScheme name="">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47329"/>
      </a:accent6>
      <a:hlink>
        <a:srgbClr val="996600"/>
      </a:hlink>
      <a:folHlink>
        <a:srgbClr val="AFBF39"/>
      </a:folHlink>
    </a:clrScheme>
    <a:fontScheme name="">
      <a:majorFont>
        <a:latin typeface="Garamond"/>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820000"/>
        </a:lt1>
        <a:dk2>
          <a:srgbClr val="FFFFFF"/>
        </a:dk2>
        <a:lt2>
          <a:srgbClr val="333333"/>
        </a:lt2>
        <a:accent1>
          <a:srgbClr val="FF9900"/>
        </a:accent1>
        <a:accent2>
          <a:srgbClr val="CC3300"/>
        </a:accent2>
        <a:accent3>
          <a:srgbClr val="C1AAAA"/>
        </a:accent3>
        <a:accent4>
          <a:srgbClr val="DCDCDC"/>
        </a:accent4>
        <a:accent5>
          <a:srgbClr val="FFCAAA"/>
        </a:accent5>
        <a:accent6>
          <a:srgbClr val="B72D00"/>
        </a:accent6>
        <a:hlink>
          <a:srgbClr val="808080"/>
        </a:hlink>
        <a:folHlink>
          <a:srgbClr val="666633"/>
        </a:folHlink>
      </a:clrScheme>
      <a:clrMap bg1="lt1" tx1="dk1" bg2="lt2" tx2="dk2" accent1="accent1" accent2="accent2" accent3="accent3" accent4="accent4" accent5="accent5" accent6="accent6" hlink="hlink" folHlink="folHlink"/>
    </a:extraClrScheme>
    <a:extraClrScheme>
      <a:clrScheme name="">
        <a:dk1>
          <a:srgbClr val="CCCCFF"/>
        </a:dk1>
        <a:lt1>
          <a:srgbClr val="0B0506"/>
        </a:lt1>
        <a:dk2>
          <a:srgbClr val="FFFFFF"/>
        </a:dk2>
        <a:lt2>
          <a:srgbClr val="333333"/>
        </a:lt2>
        <a:accent1>
          <a:srgbClr val="3366CC"/>
        </a:accent1>
        <a:accent2>
          <a:srgbClr val="3333CC"/>
        </a:accent2>
        <a:accent3>
          <a:srgbClr val="AAAAAA"/>
        </a:accent3>
        <a:accent4>
          <a:srgbClr val="AFAFDC"/>
        </a:accent4>
        <a:accent5>
          <a:srgbClr val="ADB9E2"/>
        </a:accent5>
        <a:accent6>
          <a:srgbClr val="2D2DB7"/>
        </a:accent6>
        <a:hlink>
          <a:srgbClr val="808080"/>
        </a:hlink>
        <a:folHlink>
          <a:srgbClr val="666633"/>
        </a:folHlink>
      </a:clrScheme>
      <a:clrMap bg1="lt1" tx1="dk1" bg2="lt2" tx2="dk2" accent1="accent1" accent2="accent2" accent3="accent3" accent4="accent4" accent5="accent5" accent6="accent6" hlink="hlink" folHlink="folHlink"/>
    </a:extraClrScheme>
    <a:extraClrScheme>
      <a:clrScheme name="">
        <a:dk1>
          <a:srgbClr val="FFFFFF"/>
        </a:dk1>
        <a:lt1>
          <a:srgbClr val="221013"/>
        </a:lt1>
        <a:dk2>
          <a:srgbClr val="FFFFFF"/>
        </a:dk2>
        <a:lt2>
          <a:srgbClr val="333333"/>
        </a:lt2>
        <a:accent1>
          <a:srgbClr val="CC3300"/>
        </a:accent1>
        <a:accent2>
          <a:srgbClr val="CC9900"/>
        </a:accent2>
        <a:accent3>
          <a:srgbClr val="ABAAAA"/>
        </a:accent3>
        <a:accent4>
          <a:srgbClr val="DCDCDC"/>
        </a:accent4>
        <a:accent5>
          <a:srgbClr val="E2ADAA"/>
        </a:accent5>
        <a:accent6>
          <a:srgbClr val="B78900"/>
        </a:accent6>
        <a:hlink>
          <a:srgbClr val="808080"/>
        </a:hlink>
        <a:folHlink>
          <a:srgbClr val="666633"/>
        </a:folHlink>
      </a:clrScheme>
      <a:clrMap bg1="lt1" tx1="dk1" bg2="lt2" tx2="dk2" accent1="accent1" accent2="accent2" accent3="accent3" accent4="accent4" accent5="accent5" accent6="accent6" hlink="hlink" folHlink="folHlink"/>
    </a:extraClrScheme>
    <a:extraClrScheme>
      <a:clrScheme name="">
        <a:dk1>
          <a:srgbClr val="FFFFFF"/>
        </a:dk1>
        <a:lt1>
          <a:srgbClr val="0000CC"/>
        </a:lt1>
        <a:dk2>
          <a:srgbClr val="FFFFFF"/>
        </a:dk2>
        <a:lt2>
          <a:srgbClr val="11054B"/>
        </a:lt2>
        <a:accent1>
          <a:srgbClr val="FF6600"/>
        </a:accent1>
        <a:accent2>
          <a:srgbClr val="FF3300"/>
        </a:accent2>
        <a:accent3>
          <a:srgbClr val="AAAAE2"/>
        </a:accent3>
        <a:accent4>
          <a:srgbClr val="DCDCDC"/>
        </a:accent4>
        <a:accent5>
          <a:srgbClr val="FFB9AA"/>
        </a:accent5>
        <a:accent6>
          <a:srgbClr val="E52D00"/>
        </a:accent6>
        <a:hlink>
          <a:srgbClr val="CC9900"/>
        </a:hlink>
        <a:folHlink>
          <a:srgbClr val="B2B2B2"/>
        </a:folHlink>
      </a:clrScheme>
      <a:clrMap bg1="lt1" tx1="dk1" bg2="lt2" tx2="dk2" accent1="accent1" accent2="accent2" accent3="accent3" accent4="accent4" accent5="accent5" accent6="accent6" hlink="hlink" folHlink="folHlink"/>
    </a:extraClrScheme>
    <a:extraClrScheme>
      <a:clrScheme name="">
        <a:dk1>
          <a:srgbClr val="F8F8F8"/>
        </a:dk1>
        <a:lt1>
          <a:srgbClr val="002600"/>
        </a:lt1>
        <a:dk2>
          <a:srgbClr val="FAFACC"/>
        </a:dk2>
        <a:lt2>
          <a:srgbClr val="9B8D65"/>
        </a:lt2>
        <a:accent1>
          <a:srgbClr val="CC9933"/>
        </a:accent1>
        <a:accent2>
          <a:srgbClr val="8F9967"/>
        </a:accent2>
        <a:accent3>
          <a:srgbClr val="AAABAA"/>
        </a:accent3>
        <a:accent4>
          <a:srgbClr val="D6D6D6"/>
        </a:accent4>
        <a:accent5>
          <a:srgbClr val="E2CAAD"/>
        </a:accent5>
        <a:accent6>
          <a:srgbClr val="80895C"/>
        </a:accent6>
        <a:hlink>
          <a:srgbClr val="336600"/>
        </a:hlink>
        <a:folHlink>
          <a:srgbClr val="808000"/>
        </a:folHlink>
      </a:clrScheme>
      <a:clrMap bg1="lt1" tx1="dk1" bg2="lt2" tx2="dk2" accent1="accent1" accent2="accent2" accent3="accent3" accent4="accent4" accent5="accent5" accent6="accent6" hlink="hlink" folHlink="folHlink"/>
    </a:extraClrScheme>
    <a:extraClrScheme>
      <a:clrScheme name="">
        <a:dk1>
          <a:srgbClr val="FFFFFF"/>
        </a:dk1>
        <a:lt1>
          <a:srgbClr val="006699"/>
        </a:lt1>
        <a:dk2>
          <a:srgbClr val="FFFFFF"/>
        </a:dk2>
        <a:lt2>
          <a:srgbClr val="333333"/>
        </a:lt2>
        <a:accent1>
          <a:srgbClr val="CC9900"/>
        </a:accent1>
        <a:accent2>
          <a:srgbClr val="FF9900"/>
        </a:accent2>
        <a:accent3>
          <a:srgbClr val="AAB9CA"/>
        </a:accent3>
        <a:accent4>
          <a:srgbClr val="DCDCDC"/>
        </a:accent4>
        <a:accent5>
          <a:srgbClr val="E2CAAA"/>
        </a:accent5>
        <a:accent6>
          <a:srgbClr val="E58900"/>
        </a:accent6>
        <a:hlink>
          <a:srgbClr val="FFCC00"/>
        </a:hlink>
        <a:folHlink>
          <a:srgbClr val="706F37"/>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47329"/>
        </a:accent6>
        <a:hlink>
          <a:srgbClr val="996600"/>
        </a:hlink>
        <a:folHlink>
          <a:srgbClr val="AFBF39"/>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CC0000"/>
        </a:dk2>
        <a:lt2>
          <a:srgbClr val="666699"/>
        </a:lt2>
        <a:accent1>
          <a:srgbClr val="808080"/>
        </a:accent1>
        <a:accent2>
          <a:srgbClr val="999933"/>
        </a:accent2>
        <a:accent3>
          <a:srgbClr val="FFFFFF"/>
        </a:accent3>
        <a:accent4>
          <a:srgbClr val="000000"/>
        </a:accent4>
        <a:accent5>
          <a:srgbClr val="C1C1C1"/>
        </a:accent5>
        <a:accent6>
          <a:srgbClr val="89892D"/>
        </a:accent6>
        <a:hlink>
          <a:srgbClr val="4C6D80"/>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3399"/>
        </a:dk2>
        <a:lt2>
          <a:srgbClr val="666699"/>
        </a:lt2>
        <a:accent1>
          <a:srgbClr val="009999"/>
        </a:accent1>
        <a:accent2>
          <a:srgbClr val="4C6D4E"/>
        </a:accent2>
        <a:accent3>
          <a:srgbClr val="FFFFFF"/>
        </a:accent3>
        <a:accent4>
          <a:srgbClr val="000000"/>
        </a:accent4>
        <a:accent5>
          <a:srgbClr val="AACACA"/>
        </a:accent5>
        <a:accent6>
          <a:srgbClr val="436145"/>
        </a:accent6>
        <a:hlink>
          <a:srgbClr val="4C6D80"/>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3349</Words>
  <PresentationFormat>在屏幕上显示</PresentationFormat>
  <Paragraphs>289</Paragraphs>
  <Slides>34</Slides>
  <Notes>0</Notes>
  <HiddenSlides>0</HiddenSlides>
  <MMClips>0</MMClips>
  <ScaleCrop>false</ScaleCrop>
  <HeadingPairs>
    <vt:vector size="8" baseType="variant">
      <vt:variant>
        <vt:lpstr>已用的字体</vt:lpstr>
      </vt:variant>
      <vt:variant>
        <vt:i4>22</vt:i4>
      </vt:variant>
      <vt:variant>
        <vt:lpstr>主题</vt:lpstr>
      </vt:variant>
      <vt:variant>
        <vt:i4>2</vt:i4>
      </vt:variant>
      <vt:variant>
        <vt:lpstr>嵌入 OLE 服务器</vt:lpstr>
      </vt:variant>
      <vt:variant>
        <vt:i4>2</vt:i4>
      </vt:variant>
      <vt:variant>
        <vt:lpstr>幻灯片标题</vt:lpstr>
      </vt:variant>
      <vt:variant>
        <vt:i4>34</vt:i4>
      </vt:variant>
    </vt:vector>
  </HeadingPairs>
  <TitlesOfParts>
    <vt:vector size="60" baseType="lpstr">
      <vt:lpstr>Arial</vt:lpstr>
      <vt:lpstr>宋体</vt:lpstr>
      <vt:lpstr>Wingdings</vt:lpstr>
      <vt:lpstr>黑体</vt:lpstr>
      <vt:lpstr>Times New Roman</vt:lpstr>
      <vt:lpstr>楷体_GB2312</vt:lpstr>
      <vt:lpstr>华文新魏</vt:lpstr>
      <vt:lpstr>华文中宋</vt:lpstr>
      <vt:lpstr>华文行楷</vt:lpstr>
      <vt:lpstr>微软雅黑</vt:lpstr>
      <vt:lpstr>Arial Unicode MS</vt:lpstr>
      <vt:lpstr>Calibri</vt:lpstr>
      <vt:lpstr>楷体</vt:lpstr>
      <vt:lpstr>Monotype Sorts</vt:lpstr>
      <vt:lpstr>幼圆</vt:lpstr>
      <vt:lpstr>Tahoma</vt:lpstr>
      <vt:lpstr>新宋体</vt:lpstr>
      <vt:lpstr>Wingdings</vt:lpstr>
      <vt:lpstr>迷你简雪峰</vt:lpstr>
      <vt:lpstr>Garamond</vt:lpstr>
      <vt:lpstr>隶书</vt:lpstr>
      <vt:lpstr>迷你简竹节</vt:lpstr>
      <vt:lpstr>默认设计模板</vt:lpstr>
      <vt:lpstr>Edge</vt:lpstr>
      <vt:lpstr>Excel.Sheet.8</vt:lpstr>
      <vt:lpstr>Excel.Sheet.8</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二、勃列日涅夫改革</vt:lpstr>
      <vt:lpstr>美苏两国力量对比　</vt:lpstr>
      <vt:lpstr>PowerPoint 演示文稿</vt:lpstr>
      <vt:lpstr>三、戈尔巴乔夫的改革：1985年</vt:lpstr>
      <vt:lpstr>PowerPoint 演示文稿</vt:lpstr>
      <vt:lpstr>PowerPoint 演示文稿</vt:lpstr>
      <vt:lpstr>PowerPoint 演示文稿</vt:lpstr>
      <vt:lpstr>PowerPoint 演示文稿</vt:lpstr>
      <vt:lpstr>PowerPoint 演示文稿</vt:lpstr>
      <vt:lpstr>多米诺骨牌倒下的第一张：波兰</vt:lpstr>
      <vt:lpstr>PowerPoint 演示文稿</vt:lpstr>
      <vt:lpstr>PowerPoint 演示文稿</vt:lpstr>
      <vt:lpstr>PowerPoint 演示文稿</vt:lpstr>
      <vt:lpstr>四、苏联解体</vt:lpstr>
      <vt:lpstr>PowerPoint 演示文稿</vt:lpstr>
      <vt:lpstr>PowerPoint 演示文稿</vt:lpstr>
      <vt:lpstr> 苏联</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2013-01-25T01:44:00Z</dcterms:created>
  <dcterms:modified xsi:type="dcterms:W3CDTF">2018-10-30T01:45:50Z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2052-10.1.0.7616</vt:lpwstr>
  </property>
</Properties>
</file>