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6" r:id="rId2"/>
    <p:sldId id="262" r:id="rId3"/>
    <p:sldId id="310" r:id="rId4"/>
    <p:sldId id="302" r:id="rId5"/>
    <p:sldId id="303" r:id="rId6"/>
    <p:sldId id="304" r:id="rId7"/>
    <p:sldId id="305" r:id="rId8"/>
    <p:sldId id="306" r:id="rId9"/>
    <p:sldId id="321" r:id="rId10"/>
    <p:sldId id="309" r:id="rId11"/>
    <p:sldId id="307" r:id="rId12"/>
    <p:sldId id="308" r:id="rId13"/>
    <p:sldId id="278" r:id="rId14"/>
    <p:sldId id="311" r:id="rId15"/>
    <p:sldId id="319" r:id="rId16"/>
    <p:sldId id="320" r:id="rId17"/>
    <p:sldId id="293" r:id="rId18"/>
    <p:sldId id="316" r:id="rId19"/>
    <p:sldId id="329" r:id="rId20"/>
    <p:sldId id="322" r:id="rId21"/>
    <p:sldId id="324" r:id="rId22"/>
    <p:sldId id="325" r:id="rId23"/>
    <p:sldId id="326" r:id="rId24"/>
    <p:sldId id="327" r:id="rId25"/>
    <p:sldId id="313" r:id="rId26"/>
    <p:sldId id="314" r:id="rId27"/>
    <p:sldId id="300" r:id="rId28"/>
    <p:sldId id="271" r:id="rId29"/>
    <p:sldId id="289" r:id="rId30"/>
    <p:sldId id="328" r:id="rId31"/>
    <p:sldId id="298" r:id="rId32"/>
  </p:sldIdLst>
  <p:sldSz cx="9144000" cy="6858000" type="screen4x3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56" autoAdjust="0"/>
    <p:restoredTop sz="94660"/>
  </p:normalViewPr>
  <p:slideViewPr>
    <p:cSldViewPr>
      <p:cViewPr varScale="1">
        <p:scale>
          <a:sx n="65" d="100"/>
          <a:sy n="65" d="100"/>
        </p:scale>
        <p:origin x="-96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slide" Target="slides/slide27.xml" /><Relationship Id="rId29" Type="http://schemas.openxmlformats.org/officeDocument/2006/relationships/slide" Target="slides/slide28.xml" /><Relationship Id="rId3" Type="http://schemas.openxmlformats.org/officeDocument/2006/relationships/slide" Target="slides/slide2.xml" /><Relationship Id="rId30" Type="http://schemas.openxmlformats.org/officeDocument/2006/relationships/slide" Target="slides/slide29.xml" /><Relationship Id="rId31" Type="http://schemas.openxmlformats.org/officeDocument/2006/relationships/slide" Target="slides/slide30.xml" /><Relationship Id="rId32" Type="http://schemas.openxmlformats.org/officeDocument/2006/relationships/slide" Target="slides/slide31.xml" /><Relationship Id="rId33" Type="http://schemas.openxmlformats.org/officeDocument/2006/relationships/tags" Target="tags/tag1.xml" /><Relationship Id="rId34" Type="http://schemas.openxmlformats.org/officeDocument/2006/relationships/presProps" Target="presProps.xml" /><Relationship Id="rId35" Type="http://schemas.openxmlformats.org/officeDocument/2006/relationships/viewProps" Target="viewProps.xml" /><Relationship Id="rId36" Type="http://schemas.openxmlformats.org/officeDocument/2006/relationships/theme" Target="theme/theme1.xml" /><Relationship Id="rId37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标题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2" name="副标题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305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982DD-9C70-4FDF-A24E-2BEDCFA7C87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20" name="页脚占位符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EFAA-3A30-47C5-BB3F-1B1F1D5D928D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椭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982DD-9C70-4FDF-A24E-2BEDCFA7C87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EFAA-3A30-47C5-BB3F-1B1F1D5D928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415" indent="0">
              <a:lnSpc>
                <a:spcPts val="2300"/>
              </a:lnSpc>
              <a:spcBef>
                <a:spcPct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982DD-9C70-4FDF-A24E-2BEDCFA7C87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EFAA-3A30-47C5-BB3F-1B1F1D5D928D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0" name="矩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椭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椭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982DD-9C70-4FDF-A24E-2BEDCFA7C87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EFAA-3A30-47C5-BB3F-1B1F1D5D928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135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135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065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065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982DD-9C70-4FDF-A24E-2BEDCFA7C87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EFAA-3A30-47C5-BB3F-1B1F1D5D928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982DD-9C70-4FDF-A24E-2BEDCFA7C87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EFAA-3A30-47C5-BB3F-1B1F1D5D928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982DD-9C70-4FDF-A24E-2BEDCFA7C87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EFAA-3A30-47C5-BB3F-1B1F1D5D928D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矩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ct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982DD-9C70-4FDF-A24E-2BEDCFA7C87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EFAA-3A30-47C5-BB3F-1B1F1D5D928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982DD-9C70-4FDF-A24E-2BEDCFA7C87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EFAA-3A30-47C5-BB3F-1B1F1D5D928D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210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</a:lstStyle>
          <a:p>
            <a:pPr marL="0" algn="l" eaLnBrk="1" latinLnBrk="0" hangingPunct="1"/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9" name="流程图: 过程 8"/>
          <p:cNvSpPr/>
          <p:nvPr/>
        </p:nvSpPr>
        <p:spPr>
          <a:xfrm rot="19468672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流程图: 过程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ct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982DD-9C70-4FDF-A24E-2BEDCFA7C87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EFAA-3A30-47C5-BB3F-1B1F1D5D928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982DD-9C70-4FDF-A24E-2BEDCFA7C87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EFAA-3A30-47C5-BB3F-1B1F1D5D928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饼形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椭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同心圆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标题占位符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24" name="日期占位符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fld id="{FBB982DD-9C70-4FDF-A24E-2BEDCFA7C87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</a:lstStyle>
          <a:p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</a:lstStyle>
          <a:p>
            <a:fld id="{D0C1EFAA-3A30-47C5-BB3F-1B1F1D5D928D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5" name="矩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65760" indent="-283210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 panose="05020102010507070707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490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 panose="020b0604030504040204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7095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 panose="05020102010507070707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990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8945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425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image" Target="../media/image5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6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image" Target="../media/image7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8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image" Target="../media/image9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10.png" /><Relationship Id="rId4" Type="http://schemas.openxmlformats.org/officeDocument/2006/relationships/slide" Target="slide8.xml" TargetMode="Internal" /><Relationship Id="rId5" Type="http://schemas.openxmlformats.org/officeDocument/2006/relationships/image" Target="../media/image11.jpeg" /><Relationship Id="rId6" Type="http://schemas.openxmlformats.org/officeDocument/2006/relationships/image" Target="../media/image12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13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image" Target="../media/image14.jpeg" /><Relationship Id="rId4" Type="http://schemas.openxmlformats.org/officeDocument/2006/relationships/image" Target="../media/image15.jpeg" /><Relationship Id="rId5" Type="http://schemas.openxmlformats.org/officeDocument/2006/relationships/image" Target="../media/image16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17.gif" /><Relationship Id="rId4" Type="http://schemas.openxmlformats.org/officeDocument/2006/relationships/slide" Target="slide7.xml" TargetMode="Internal" /><Relationship Id="rId5" Type="http://schemas.openxmlformats.org/officeDocument/2006/relationships/image" Target="../media/image18.gif" /><Relationship Id="rId6" Type="http://schemas.openxmlformats.org/officeDocument/2006/relationships/image" Target="../media/image19.png" /><Relationship Id="rId7" Type="http://schemas.openxmlformats.org/officeDocument/2006/relationships/image" Target="../media/image20.png" /><Relationship Id="rId8" Type="http://schemas.openxmlformats.org/officeDocument/2006/relationships/image" Target="../media/image21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22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image" Target="../media/image23.png" /><Relationship Id="rId4" Type="http://schemas.openxmlformats.org/officeDocument/2006/relationships/image" Target="../media/image24.png" /><Relationship Id="rId5" Type="http://schemas.openxmlformats.org/officeDocument/2006/relationships/image" Target="../media/image25.png" /><Relationship Id="rId6" Type="http://schemas.openxmlformats.org/officeDocument/2006/relationships/image" Target="../media/image26.png" /><Relationship Id="rId7" Type="http://schemas.openxmlformats.org/officeDocument/2006/relationships/image" Target="../media/image27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28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image" Target="../media/image29.png" /><Relationship Id="rId4" Type="http://schemas.openxmlformats.org/officeDocument/2006/relationships/image" Target="../media/image30.png" /><Relationship Id="rId5" Type="http://schemas.openxmlformats.org/officeDocument/2006/relationships/image" Target="../media/image31.jpeg" /><Relationship Id="rId6" Type="http://schemas.openxmlformats.org/officeDocument/2006/relationships/image" Target="../media/image32.jpeg" /><Relationship Id="rId7" Type="http://schemas.openxmlformats.org/officeDocument/2006/relationships/image" Target="../media/image33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image" Target="../media/image19.png" /><Relationship Id="rId4" Type="http://schemas.openxmlformats.org/officeDocument/2006/relationships/image" Target="../media/image20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image" Target="../media/image34.jpeg" /><Relationship Id="rId4" Type="http://schemas.openxmlformats.org/officeDocument/2006/relationships/image" Target="../media/image35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6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grpSp>
        <p:nvGrpSpPr>
          <p:cNvPr id="13" name="组合 14"/>
          <p:cNvGrpSpPr/>
          <p:nvPr/>
        </p:nvGrpSpPr>
        <p:grpSpPr>
          <a:xfrm>
            <a:off x="762000" y="1211263"/>
            <a:ext cx="8348663" cy="4649787"/>
            <a:chOff x="795278" y="1139723"/>
            <a:chExt cx="8348722" cy="4649993"/>
          </a:xfrm>
        </p:grpSpPr>
        <p:pic>
          <p:nvPicPr>
            <p:cNvPr id="14" name="图片 9" descr="4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95278" y="1139723"/>
              <a:ext cx="7848688" cy="46499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22" descr="卷轴祥云1.gif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366123" y="1467943"/>
              <a:ext cx="777877" cy="4065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" name="图片 15" descr="卷轴祥云1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5813" y="1540302"/>
            <a:ext cx="777875" cy="40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组合 13"/>
          <p:cNvGrpSpPr/>
          <p:nvPr/>
        </p:nvGrpSpPr>
        <p:grpSpPr>
          <a:xfrm>
            <a:off x="4286250" y="1539875"/>
            <a:ext cx="1292225" cy="4064000"/>
            <a:chOff x="4286248" y="1467916"/>
            <a:chExt cx="1292236" cy="4065019"/>
          </a:xfrm>
        </p:grpSpPr>
        <p:pic>
          <p:nvPicPr>
            <p:cNvPr id="18" name="图片 18" descr="卷轴祥云1.gif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286248" y="1467916"/>
              <a:ext cx="777877" cy="4065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图片 12" descr="卷轴祥云1.gif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800606" y="1467916"/>
              <a:ext cx="777878" cy="4065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矩形 24"/>
          <p:cNvSpPr/>
          <p:nvPr/>
        </p:nvSpPr>
        <p:spPr>
          <a:xfrm>
            <a:off x="643382" y="2948581"/>
            <a:ext cx="8108310" cy="101566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第五课 青铜器与甲骨文</a:t>
            </a:r>
            <a:endParaRPr lang="zh-CN" altLang="en-US" sz="6000" b="1" cap="none" spc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2.77778E-07 -3.33333E-06 L -0.39774 -3.33333E-06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9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47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620688"/>
            <a:ext cx="60486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smtClean="0"/>
              <a:t>一、青铜器的高超工艺</a:t>
            </a:r>
            <a:endParaRPr lang="zh-CN" altLang="en-US" sz="4400" b="1"/>
          </a:p>
        </p:txBody>
      </p:sp>
      <p:sp>
        <p:nvSpPr>
          <p:cNvPr id="5" name="TextBox 4"/>
          <p:cNvSpPr txBox="1"/>
          <p:nvPr/>
        </p:nvSpPr>
        <p:spPr>
          <a:xfrm>
            <a:off x="467544" y="1556792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600" b="1" smtClean="0"/>
              <a:t>什么是青铜?        </a:t>
            </a:r>
          </a:p>
          <a:p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611560" y="2728937"/>
            <a:ext cx="453650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 b="1" smtClean="0">
                <a:ea typeface="楷体_GB2312" pitchFamily="49" charset="-122"/>
              </a:rPr>
              <a:t>天然矿石（孔雀石）</a:t>
            </a:r>
            <a:endParaRPr lang="en-US" altLang="zh-CN" sz="2800" b="1" smtClean="0"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endParaRPr lang="zh-CN" altLang="zh-CN" sz="2800" b="1" smtClean="0"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zh-CN" sz="2800" b="1" smtClean="0">
                <a:ea typeface="楷体_GB2312" pitchFamily="49" charset="-122"/>
              </a:rPr>
              <a:t>纯铜（红铜）</a:t>
            </a:r>
            <a:endParaRPr lang="en-US" altLang="zh-CN" sz="2800" b="1" smtClean="0"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endParaRPr lang="zh-CN" altLang="zh-CN" sz="2800" b="1" smtClean="0"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zh-CN" sz="2800" b="1" smtClean="0">
                <a:ea typeface="楷体_GB2312" pitchFamily="49" charset="-122"/>
              </a:rPr>
              <a:t>青铜（红铜与铅、锡的合金）</a:t>
            </a:r>
            <a:endParaRPr lang="zh-CN" altLang="zh-CN" sz="2800" b="1">
              <a:ea typeface="楷体_GB2312" pitchFamily="49" charset="-122"/>
            </a:endParaRPr>
          </a:p>
        </p:txBody>
      </p:sp>
      <p:sp>
        <p:nvSpPr>
          <p:cNvPr id="7" name="下箭头 6"/>
          <p:cNvSpPr/>
          <p:nvPr/>
        </p:nvSpPr>
        <p:spPr>
          <a:xfrm>
            <a:off x="1335683" y="3212976"/>
            <a:ext cx="288032" cy="72355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下箭头 7"/>
          <p:cNvSpPr/>
          <p:nvPr/>
        </p:nvSpPr>
        <p:spPr>
          <a:xfrm>
            <a:off x="1335683" y="4581128"/>
            <a:ext cx="288032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Group 4"/>
          <p:cNvGrpSpPr/>
          <p:nvPr/>
        </p:nvGrpSpPr>
        <p:grpSpPr>
          <a:xfrm>
            <a:off x="5148064" y="1309687"/>
            <a:ext cx="3800607" cy="4634631"/>
            <a:chExt cx="2154" cy="2357"/>
          </a:xfrm>
        </p:grpSpPr>
        <p:pic>
          <p:nvPicPr>
            <p:cNvPr id="11" name="Picture 5" descr="2006712421482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09"/>
            <a:stretch>
              <a:fillRect/>
            </a:stretch>
          </p:blipFill>
          <p:spPr bwMode="auto">
            <a:xfrm>
              <a:off x="0" y="0"/>
              <a:ext cx="2154" cy="2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 Box 6"/>
            <p:cNvSpPr txBox="1">
              <a:spLocks noChangeArrowheads="1"/>
            </p:cNvSpPr>
            <p:nvPr/>
          </p:nvSpPr>
          <p:spPr bwMode="auto">
            <a:xfrm>
              <a:off x="227" y="2086"/>
              <a:ext cx="1678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sz="2800" b="1">
                  <a:ea typeface="楷体_GB2312" pitchFamily="49" charset="-122"/>
                </a:rPr>
                <a:t>孔雀石</a:t>
              </a: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500042"/>
            <a:ext cx="5357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mtClean="0">
                <a:latin typeface="宋体" pitchFamily="2" charset="-122"/>
                <a:ea typeface="宋体" pitchFamily="2" charset="-122"/>
              </a:rPr>
              <a:t>一、青铜器的高超工艺</a:t>
            </a:r>
            <a:endParaRPr lang="zh-CN" altLang="en-US" sz="40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14678" y="2214554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代表：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1714488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原始社会后期：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43240" y="1357298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出现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6248" y="2214554"/>
            <a:ext cx="4857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齐家文化遗址出土的铜镜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" name="左大括号 9"/>
          <p:cNvSpPr/>
          <p:nvPr/>
        </p:nvSpPr>
        <p:spPr>
          <a:xfrm>
            <a:off x="2928926" y="1428736"/>
            <a:ext cx="285752" cy="1214446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Picture 14" descr="铜镜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071670" y="3143248"/>
            <a:ext cx="5154627" cy="2981324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2" name="五角星 11"/>
          <p:cNvSpPr/>
          <p:nvPr/>
        </p:nvSpPr>
        <p:spPr>
          <a:xfrm>
            <a:off x="428596" y="2285992"/>
            <a:ext cx="571504" cy="428628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/>
      <p:bldP spid="9" grpId="2"/>
      <p:bldP spid="10" grpId="3"/>
      <p:bldP spid="12" grpId="4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500042"/>
            <a:ext cx="5357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mtClean="0">
                <a:latin typeface="宋体" pitchFamily="2" charset="-122"/>
                <a:ea typeface="宋体" pitchFamily="2" charset="-122"/>
              </a:rPr>
              <a:t>一、青铜器的高超工艺</a:t>
            </a:r>
            <a:endParaRPr lang="zh-CN" altLang="en-US" sz="40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3357562"/>
            <a:ext cx="207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商朝以后：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2" name="左大括号 11"/>
          <p:cNvSpPr/>
          <p:nvPr/>
        </p:nvSpPr>
        <p:spPr>
          <a:xfrm>
            <a:off x="1857356" y="1214422"/>
            <a:ext cx="428628" cy="5072098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214546" y="1285860"/>
            <a:ext cx="1714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特点：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786182" y="1285860"/>
            <a:ext cx="4786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数量增多，种类逐渐丰富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85984" y="2285992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用途：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57620" y="2285992"/>
            <a:ext cx="3857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饮食、祭祀、军事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85984" y="3214686"/>
            <a:ext cx="1785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功能：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29058" y="3214686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食器</a:t>
            </a:r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——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礼器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285984" y="4071942"/>
            <a:ext cx="1714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4.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代表：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1" name="TextBox 14"/>
          <p:cNvSpPr txBox="1">
            <a:spLocks noChangeArrowheads="1"/>
          </p:cNvSpPr>
          <p:nvPr/>
        </p:nvSpPr>
        <p:spPr bwMode="auto">
          <a:xfrm>
            <a:off x="3857620" y="4071942"/>
            <a:ext cx="528638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司母戊鼎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、四</a:t>
            </a:r>
            <a:r>
              <a:rPr lang="zh-CN" altLang="en-US" sz="3200">
                <a:latin typeface="宋体" pitchFamily="2" charset="-122"/>
                <a:ea typeface="宋体" pitchFamily="2" charset="-122"/>
              </a:rPr>
              <a:t>羊方尊、利簋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6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6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1"/>
      <p:bldP spid="14" grpId="2"/>
      <p:bldP spid="15" grpId="3"/>
      <p:bldP spid="16" grpId="4"/>
      <p:bldP spid="17" grpId="5"/>
      <p:bldP spid="18" grpId="6"/>
      <p:bldP spid="19" grpId="7"/>
      <p:bldP spid="20" grpId="8"/>
      <p:bldP spid="21" grpId="9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司母戊鼎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20816" y="1916832"/>
            <a:ext cx="4123184" cy="4018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左大括号 4"/>
          <p:cNvSpPr/>
          <p:nvPr/>
        </p:nvSpPr>
        <p:spPr>
          <a:xfrm>
            <a:off x="4572000" y="1916832"/>
            <a:ext cx="377378" cy="3888432"/>
          </a:xfrm>
          <a:prstGeom prst="leftBrace">
            <a:avLst>
              <a:gd name="adj1" fmla="val 8333"/>
              <a:gd name="adj2" fmla="val 5035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3824585" y="3429000"/>
            <a:ext cx="9361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/>
              <a:t>1.33</a:t>
            </a:r>
            <a:r>
              <a:rPr lang="zh-CN" altLang="en-US" sz="2800" smtClean="0"/>
              <a:t>米</a:t>
            </a:r>
            <a:endParaRPr lang="zh-CN" altLang="en-US" sz="2800"/>
          </a:p>
        </p:txBody>
      </p:sp>
      <p:sp>
        <p:nvSpPr>
          <p:cNvPr id="8" name="左大括号 7"/>
          <p:cNvSpPr/>
          <p:nvPr/>
        </p:nvSpPr>
        <p:spPr>
          <a:xfrm rot="5400000">
            <a:off x="6866384" y="-360784"/>
            <a:ext cx="432048" cy="412318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6732240" y="1052736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smtClean="0"/>
              <a:t>1.1</a:t>
            </a:r>
            <a:r>
              <a:rPr lang="zh-CN" altLang="en-US" sz="2800" smtClean="0"/>
              <a:t>米</a:t>
            </a:r>
            <a:endParaRPr lang="zh-CN" altLang="en-US" sz="2800"/>
          </a:p>
        </p:txBody>
      </p:sp>
      <p:sp>
        <p:nvSpPr>
          <p:cNvPr id="10" name="TextBox 9"/>
          <p:cNvSpPr txBox="1"/>
          <p:nvPr/>
        </p:nvSpPr>
        <p:spPr>
          <a:xfrm>
            <a:off x="428596" y="1000108"/>
            <a:ext cx="3816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smtClean="0">
                <a:latin typeface="宋体" pitchFamily="2" charset="-122"/>
                <a:ea typeface="宋体" pitchFamily="2" charset="-122"/>
              </a:rPr>
              <a:t>重</a:t>
            </a:r>
            <a:r>
              <a:rPr lang="en-US" altLang="zh-CN" sz="3600" b="1" smtClean="0">
                <a:latin typeface="宋体" pitchFamily="2" charset="-122"/>
                <a:ea typeface="宋体" pitchFamily="2" charset="-122"/>
              </a:rPr>
              <a:t>832.84</a:t>
            </a:r>
            <a:r>
              <a:rPr lang="zh-CN" altLang="en-US" sz="3600" b="1" smtClean="0">
                <a:latin typeface="宋体" pitchFamily="2" charset="-122"/>
                <a:ea typeface="宋体" pitchFamily="2" charset="-122"/>
              </a:rPr>
              <a:t>千克</a:t>
            </a:r>
          </a:p>
          <a:p>
            <a:pPr>
              <a:lnSpc>
                <a:spcPct val="150000"/>
              </a:lnSpc>
            </a:pPr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是迄今世界上出土的最重的青铜器。</a:t>
            </a:r>
            <a:endParaRPr lang="zh-CN" altLang="en-US" sz="320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048164" y="406405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/>
              <a:t>司母戊鼎</a:t>
            </a:r>
            <a:endParaRPr lang="zh-CN" altLang="en-US" sz="3600" b="1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1"/>
      <p:bldP spid="2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四羊方尊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1790700"/>
            <a:ext cx="4500934" cy="454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ine 3"/>
          <p:cNvSpPr>
            <a:spLocks noChangeShapeType="1"/>
          </p:cNvSpPr>
          <p:nvPr/>
        </p:nvSpPr>
        <p:spPr bwMode="auto">
          <a:xfrm flipV="1">
            <a:off x="3215878" y="2780928"/>
            <a:ext cx="3505200" cy="3810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Line 5"/>
          <p:cNvSpPr>
            <a:spLocks noChangeShapeType="1"/>
          </p:cNvSpPr>
          <p:nvPr/>
        </p:nvSpPr>
        <p:spPr bwMode="auto">
          <a:xfrm>
            <a:off x="4139952" y="4019550"/>
            <a:ext cx="1981200" cy="2286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Line 7"/>
          <p:cNvSpPr>
            <a:spLocks noChangeShapeType="1"/>
          </p:cNvSpPr>
          <p:nvPr/>
        </p:nvSpPr>
        <p:spPr bwMode="auto">
          <a:xfrm>
            <a:off x="3640980" y="5615679"/>
            <a:ext cx="1828800" cy="762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741045" y="2247528"/>
            <a:ext cx="18161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sz="3200" b="1"/>
              <a:t>蕉叶形</a:t>
            </a:r>
          </a:p>
          <a:p>
            <a:r>
              <a:rPr lang="zh-CN" sz="3200" b="1"/>
              <a:t>纹理清晰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6121152" y="4091781"/>
            <a:ext cx="26320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sz="3200" b="1"/>
              <a:t>四只大卷角羊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5519737" y="5553645"/>
            <a:ext cx="1816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sz="3200" b="1"/>
              <a:t>羊的前腿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36588" y="558700"/>
            <a:ext cx="3911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smtClean="0"/>
              <a:t>四羊方尊</a:t>
            </a:r>
            <a:endParaRPr lang="zh-CN" altLang="en-US" sz="5400" b="1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1"/>
      <p:bldP spid="14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52400" y="400050"/>
            <a:ext cx="4133848" cy="4392613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4286248" y="620713"/>
            <a:ext cx="4937127" cy="452431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latin typeface="宋体" pitchFamily="2" charset="-122"/>
                <a:ea typeface="宋体" pitchFamily="2" charset="-122"/>
              </a:rPr>
              <a:t>利簋</a:t>
            </a:r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，</a:t>
            </a:r>
            <a:endParaRPr lang="en-US" altLang="zh-CN" sz="3200" b="1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又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名“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武王征商簋</a:t>
            </a:r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”，已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发现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最早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的西周青铜器</a:t>
            </a:r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，</a:t>
            </a:r>
            <a:endParaRPr lang="en-US" altLang="zh-CN" sz="3200" b="1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高</a:t>
            </a:r>
            <a:r>
              <a:rPr lang="en-US" altLang="zh-CN" sz="3200" b="1">
                <a:latin typeface="宋体" pitchFamily="2" charset="-122"/>
                <a:ea typeface="宋体" pitchFamily="2" charset="-122"/>
              </a:rPr>
              <a:t>28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厘米，口径</a:t>
            </a:r>
            <a:r>
              <a:rPr lang="en-US" altLang="zh-CN" sz="3200" b="1">
                <a:latin typeface="宋体" pitchFamily="2" charset="-122"/>
                <a:ea typeface="宋体" pitchFamily="2" charset="-122"/>
              </a:rPr>
              <a:t>22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厘米，重</a:t>
            </a:r>
            <a:r>
              <a:rPr lang="en-US" altLang="zh-CN" sz="3200" b="1">
                <a:latin typeface="宋体" pitchFamily="2" charset="-122"/>
                <a:ea typeface="宋体" pitchFamily="2" charset="-122"/>
              </a:rPr>
              <a:t>7.95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千克</a:t>
            </a:r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。</a:t>
            </a:r>
            <a:endParaRPr lang="en-US" altLang="zh-CN" sz="3200" b="1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器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内底铸铭</a:t>
            </a:r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文记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载了甲子日清晨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周武王在牧野伐纣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这</a:t>
            </a:r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一历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史事件。</a:t>
            </a:r>
          </a:p>
          <a:p>
            <a:endParaRPr lang="zh-CN" altLang="en-US" sz="32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57158" y="5286388"/>
            <a:ext cx="5078938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  <a:latin typeface="+mn-ea"/>
              </a:rPr>
              <a:t>利簋及利簋铭文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695325" y="4867275"/>
            <a:ext cx="1165704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 b="1"/>
              <a:t>[guǐ]</a:t>
            </a:r>
            <a:endParaRPr lang="zh-CN" altLang="en-US" sz="3200" b="1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1"/>
      <p:bldP spid="5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662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5516" y="568227"/>
            <a:ext cx="49325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smtClean="0"/>
              <a:t>“三星堆”文化</a:t>
            </a:r>
            <a:endParaRPr lang="zh-CN" altLang="en-US" sz="4400" b="1"/>
          </a:p>
        </p:txBody>
      </p:sp>
      <p:pic>
        <p:nvPicPr>
          <p:cNvPr id="7" name="Picture 4" descr="三星堆千里眼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96952"/>
            <a:ext cx="3707904" cy="3240360"/>
          </a:xfrm>
          <a:prstGeom prst="rect">
            <a:avLst/>
          </a:prstGeom>
        </p:spPr>
      </p:pic>
      <p:grpSp>
        <p:nvGrpSpPr>
          <p:cNvPr id="6" name="Group 9"/>
          <p:cNvGrpSpPr/>
          <p:nvPr/>
        </p:nvGrpSpPr>
        <p:grpSpPr>
          <a:xfrm>
            <a:off x="3203848" y="1772816"/>
            <a:ext cx="3744416" cy="4465637"/>
            <a:chOff x="4080" y="0"/>
            <a:chExt cx="1728" cy="2813"/>
          </a:xfrm>
        </p:grpSpPr>
        <p:pic>
          <p:nvPicPr>
            <p:cNvPr id="10" name="Picture 10" descr="青铜立人像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368" y="0"/>
              <a:ext cx="1156" cy="2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4080" y="2448"/>
              <a:ext cx="172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3200" b="1">
                  <a:latin typeface="Arial" pitchFamily="34" charset="0"/>
                </a:rPr>
                <a:t>青铜立人像</a:t>
              </a:r>
            </a:p>
          </p:txBody>
        </p:sp>
      </p:grpSp>
      <p:pic>
        <p:nvPicPr>
          <p:cNvPr id="15" name="Picture 2" descr="青铜神树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44208" y="260648"/>
            <a:ext cx="2447925" cy="518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242088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青铜面具</a:t>
            </a:r>
            <a:endParaRPr lang="zh-CN" altLang="en-US" sz="3200" b="1"/>
          </a:p>
        </p:txBody>
      </p:sp>
      <p:sp>
        <p:nvSpPr>
          <p:cNvPr id="3" name="TextBox 2"/>
          <p:cNvSpPr txBox="1"/>
          <p:nvPr/>
        </p:nvSpPr>
        <p:spPr>
          <a:xfrm>
            <a:off x="6732227" y="5453864"/>
            <a:ext cx="21599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青铜神树</a:t>
            </a:r>
            <a:endParaRPr lang="zh-CN" altLang="en-US" sz="3200" b="1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662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administrator\appdata\roaming\360se6\User Data\temp\M001F1BCggSBFfaXSqAS6MHAAEda-4lPsE324_width=714&amp;height=714.jpg"/>
          <p:cNvPicPr>
            <a:picLocks noChangeAspect="1" noChangeArrowheads="1"/>
          </p:cNvPicPr>
          <p:nvPr/>
        </p:nvPicPr>
        <p:blipFill>
          <a:blip r:embed="rId3"/>
          <a:srcRect t="12987" b="14286"/>
          <a:stretch>
            <a:fillRect/>
          </a:stretch>
        </p:blipFill>
        <p:spPr bwMode="auto">
          <a:xfrm>
            <a:off x="1619672" y="1772816"/>
            <a:ext cx="5544616" cy="4032448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899592" y="1052736"/>
            <a:ext cx="76931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smtClean="0"/>
              <a:t>三星堆博物馆晒月饼 网友：青铜味儿的么</a:t>
            </a:r>
            <a:endParaRPr lang="zh-CN" altLang="en-US" sz="3200"/>
          </a:p>
        </p:txBody>
      </p:sp>
    </p:spTree>
  </p:cSld>
  <p:clrMapOvr>
    <a:masterClrMapping/>
  </p:clrMapOvr>
  <p:transition>
    <p:push dir="r"/>
  </p:transition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 Box 1034"/>
          <p:cNvSpPr txBox="1">
            <a:spLocks noChangeArrowheads="1"/>
          </p:cNvSpPr>
          <p:nvPr/>
        </p:nvSpPr>
        <p:spPr bwMode="auto">
          <a:xfrm>
            <a:off x="251520" y="1268760"/>
            <a:ext cx="8382000" cy="378565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latin typeface="宋体" pitchFamily="2" charset="-122"/>
                <a:ea typeface="宋体" pitchFamily="2" charset="-122"/>
              </a:rPr>
              <a:t>“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鼎”是古代贵族烹饪祭祀用的器</a:t>
            </a:r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具。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西周时，以所用鼎的大小及多少代表贵族的身份等级。</a:t>
            </a:r>
            <a:r>
              <a:rPr lang="en-US" altLang="zh-CN" sz="3200" b="1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公羊传</a:t>
            </a:r>
            <a:r>
              <a:rPr lang="en-US" altLang="zh-CN" sz="3200" b="1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何休注云：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“天子九鼎，诸侯七，大夫五，元士三。” </a:t>
            </a:r>
          </a:p>
          <a:p>
            <a:pPr>
              <a:spcBef>
                <a:spcPct val="50000"/>
              </a:spcBef>
            </a:pPr>
            <a:endParaRPr lang="en-US" altLang="zh-CN" sz="3200" b="1">
              <a:solidFill>
                <a:schemeClr val="accent2"/>
              </a:solidFill>
            </a:endParaRPr>
          </a:p>
        </p:txBody>
      </p:sp>
      <p:sp>
        <p:nvSpPr>
          <p:cNvPr id="3" name="WordArt 1033"/>
          <p:cNvSpPr>
            <a:spLocks noChangeArrowheads="1" noChangeShapeType="1" noTextEdit="1"/>
          </p:cNvSpPr>
          <p:nvPr/>
        </p:nvSpPr>
        <p:spPr bwMode="auto">
          <a:xfrm>
            <a:off x="323528" y="404664"/>
            <a:ext cx="2590800" cy="762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i="1" kern="10">
                <a:ln w="9525">
                  <a:solidFill>
                    <a:srgbClr val="000000"/>
                  </a:solidFill>
                  <a:round/>
                </a:ln>
                <a:solidFill>
                  <a:schemeClr val="tx1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宋体" pitchFamily="2" charset="-122"/>
                <a:ea typeface="宋体" pitchFamily="2" charset="-122"/>
              </a:rPr>
              <a:t>史海拾贝</a:t>
            </a:r>
            <a:r>
              <a:rPr lang="zh-CN" altLang="en-US" sz="3600" i="1" kern="10">
                <a:ln w="9525">
                  <a:solidFill>
                    <a:srgbClr val="000000"/>
                  </a:solidFill>
                  <a:rou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宋体" pitchFamily="2" charset="-122"/>
                <a:ea typeface="宋体" pitchFamily="2" charset="-122"/>
              </a:rPr>
              <a:t>：</a:t>
            </a:r>
            <a:endParaRPr lang="zh-CN" altLang="en-US" sz="3600" i="1" kern="10">
              <a:ln w="9525">
                <a:solidFill>
                  <a:srgbClr val="000000"/>
                </a:solidFill>
                <a:round/>
              </a:ln>
              <a:solidFill>
                <a:srgbClr val="FFFFFF"/>
              </a:solidFill>
              <a:effectLst>
                <a:outerShdw dist="35921" dir="2700000" algn="ctr" rotWithShape="0">
                  <a:srgbClr val="80808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28992" y="4643446"/>
            <a:ext cx="2786082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4800" b="1" smtClean="0">
                <a:solidFill>
                  <a:schemeClr val="tx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等级森严</a:t>
            </a:r>
            <a:endParaRPr lang="zh-CN" altLang="en-US" sz="4800" b="1">
              <a:solidFill>
                <a:schemeClr val="tx2">
                  <a:lumMod val="75000"/>
                </a:schemeClr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500042"/>
            <a:ext cx="5357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mtClean="0">
                <a:latin typeface="宋体" pitchFamily="2" charset="-122"/>
                <a:ea typeface="宋体" pitchFamily="2" charset="-122"/>
              </a:rPr>
              <a:t>一、青铜器的高超工艺</a:t>
            </a:r>
            <a:endParaRPr lang="zh-CN" altLang="en-US" sz="40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3357562"/>
            <a:ext cx="207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商朝以后：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2" name="左大括号 11"/>
          <p:cNvSpPr/>
          <p:nvPr/>
        </p:nvSpPr>
        <p:spPr>
          <a:xfrm>
            <a:off x="1857356" y="1214422"/>
            <a:ext cx="428628" cy="5072098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214546" y="1285860"/>
            <a:ext cx="1714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特点：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786182" y="1285860"/>
            <a:ext cx="4786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数量增多，种类逐渐丰富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85984" y="2285992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用途：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57620" y="2285992"/>
            <a:ext cx="3857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饮食、祭祀、军事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85984" y="3214686"/>
            <a:ext cx="1785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功能：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29058" y="3214686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食器</a:t>
            </a:r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——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礼器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285984" y="4071942"/>
            <a:ext cx="1714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4.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代表：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1" name="TextBox 14"/>
          <p:cNvSpPr txBox="1">
            <a:spLocks noChangeArrowheads="1"/>
          </p:cNvSpPr>
          <p:nvPr/>
        </p:nvSpPr>
        <p:spPr bwMode="auto">
          <a:xfrm>
            <a:off x="3857620" y="4071942"/>
            <a:ext cx="528638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司母戊鼎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、四</a:t>
            </a:r>
            <a:r>
              <a:rPr lang="zh-CN" altLang="en-US" sz="3200">
                <a:latin typeface="宋体" pitchFamily="2" charset="-122"/>
                <a:ea typeface="宋体" pitchFamily="2" charset="-122"/>
              </a:rPr>
              <a:t>羊方尊、利簋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357422" y="5000636"/>
            <a:ext cx="1714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5.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成分：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071934" y="5000636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铜、铅、锡</a:t>
            </a:r>
            <a:endParaRPr lang="zh-CN" altLang="en-US" sz="32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428860" y="5857892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6.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制造方法：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14876" y="5857892"/>
            <a:ext cx="2857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“泥范铸造法”</a:t>
            </a:r>
            <a:endParaRPr lang="zh-CN" altLang="en-US" sz="32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156176" y="3212976"/>
            <a:ext cx="2699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（反映权力大小和</a:t>
            </a:r>
            <a:endParaRPr lang="en-US" altLang="zh-CN" sz="2000" b="1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pPr algn="ctr"/>
            <a:r>
              <a:rPr lang="zh-CN" altLang="en-US" sz="20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严格的等级界限）</a:t>
            </a:r>
            <a:endParaRPr lang="zh-CN" altLang="en-US" sz="20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1"/>
      <p:bldP spid="25" grpId="2"/>
      <p:bldP spid="26" grpId="3"/>
      <p:bldP spid="22" grpId="4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395536" y="1484784"/>
            <a:ext cx="4979987" cy="16303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工匠先用</a:t>
            </a:r>
            <a:r>
              <a:rPr lang="en-US" altLang="zh-CN" sz="2800" b="1">
                <a:latin typeface="宋体" pitchFamily="2" charset="-122"/>
                <a:ea typeface="宋体" pitchFamily="2" charset="-122"/>
              </a:rPr>
              <a:t>1000℃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的烈火，把混合在陶钵中的铜、铅、锡按一定比例熔化。</a:t>
            </a:r>
          </a:p>
        </p:txBody>
      </p:sp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395536" y="3212976"/>
            <a:ext cx="4984750" cy="10572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熔化后的金属液体被倒进泥造的模型里。</a:t>
            </a:r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395536" y="4653136"/>
            <a:ext cx="4984750" cy="16303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金属冷却变成固体后，便打破模型进行加工、修整，这样，便制成了各种青铜器。</a:t>
            </a:r>
          </a:p>
        </p:txBody>
      </p:sp>
      <p:pic>
        <p:nvPicPr>
          <p:cNvPr id="68614" name="Picture 6" descr="青铜器制造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5899150" y="304800"/>
            <a:ext cx="3457575" cy="21844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68615" name="Picture 7" descr="青铜器制造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5878513" y="2143125"/>
            <a:ext cx="3406775" cy="24384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68616" name="Picture 8" descr="青铜器制造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6383338" y="4437063"/>
            <a:ext cx="2952750" cy="21034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1" name="TextBox 10"/>
          <p:cNvSpPr txBox="1"/>
          <p:nvPr/>
        </p:nvSpPr>
        <p:spPr>
          <a:xfrm>
            <a:off x="428596" y="571480"/>
            <a:ext cx="3071834" cy="76944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44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泥范铸造法</a:t>
            </a:r>
            <a:endParaRPr lang="zh-CN" altLang="en-US" sz="44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  <p:bldP spid="68611" grpId="1"/>
      <p:bldP spid="68612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662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矩形 13"/>
          <p:cNvSpPr/>
          <p:nvPr/>
        </p:nvSpPr>
        <p:spPr>
          <a:xfrm>
            <a:off x="500034" y="785794"/>
            <a:ext cx="82100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200" b="1">
                <a:solidFill>
                  <a:schemeClr val="tx2">
                    <a:lumMod val="75000"/>
                  </a:schemeClr>
                </a:solidFill>
                <a:latin typeface="+mn-ea"/>
              </a:rPr>
              <a:t>青铜时代：</a:t>
            </a:r>
            <a:r>
              <a:rPr lang="zh-CN" altLang="zh-CN" sz="3200" b="1">
                <a:latin typeface="宋体" pitchFamily="2" charset="-122"/>
                <a:ea typeface="宋体" pitchFamily="2" charset="-122"/>
              </a:rPr>
              <a:t>青铜时代就是人类使用青铜制作生产工具、武器及生活用具的物质文化发展阶段。它介于“石器时代”和“铁器时代”之间。</a:t>
            </a:r>
            <a:endParaRPr lang="zh-CN" altLang="en-US" sz="32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71472" y="4000504"/>
            <a:ext cx="7901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zh-CN" sz="3200" b="1">
                <a:solidFill>
                  <a:schemeClr val="tx2">
                    <a:lumMod val="75000"/>
                  </a:schemeClr>
                </a:solidFill>
                <a:latin typeface="+mn-ea"/>
              </a:rPr>
              <a:t>青铜文明：</a:t>
            </a:r>
            <a:r>
              <a:rPr lang="zh-CN" altLang="zh-CN" sz="3200" b="1">
                <a:latin typeface="宋体" pitchFamily="2" charset="-122"/>
                <a:ea typeface="宋体" pitchFamily="2" charset="-122"/>
              </a:rPr>
              <a:t>即在青铜时代人们所创造的物质文化，便被称作“青铜文明”。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8">
            <a:lum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28"/>
          <p:cNvSpPr>
            <a:spLocks noChangeArrowheads="1" noChangeShapeType="1"/>
          </p:cNvSpPr>
          <p:nvPr/>
        </p:nvSpPr>
        <p:spPr bwMode="auto">
          <a:xfrm>
            <a:off x="3131840" y="332656"/>
            <a:ext cx="2182551" cy="122413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4546"/>
              </a:avLst>
            </a:prstTxWarp>
          </a:bodyPr>
          <a:lstStyle/>
          <a:p>
            <a:pPr algn="ctr"/>
            <a:r>
              <a:rPr lang="zh-CN" altLang="en-US" sz="5000">
                <a:ln w="9525" cmpd="sng">
                  <a:solidFill>
                    <a:srgbClr val="993300"/>
                  </a:solidFill>
                  <a:round/>
                </a:ln>
                <a:solidFill>
                  <a:srgbClr val="800000"/>
                </a:solidFill>
                <a:latin typeface="华文彩云" panose="02010800040101010101" charset="-122"/>
                <a:ea typeface="华文彩云" panose="02010800040101010101" charset="-122"/>
              </a:rPr>
              <a:t>猜一猜</a:t>
            </a:r>
            <a:endParaRPr lang="zh-CN" altLang="en-US" sz="5000">
              <a:ln w="9525" cmpd="sng">
                <a:solidFill>
                  <a:srgbClr val="993300"/>
                </a:solidFill>
                <a:round/>
              </a:ln>
              <a:solidFill>
                <a:srgbClr val="800000"/>
              </a:solidFill>
              <a:latin typeface="华文彩云" panose="02010800040101010101" charset="-122"/>
              <a:ea typeface="华文彩云" panose="02010800040101010101" charset="-122"/>
            </a:endParaRPr>
          </a:p>
        </p:txBody>
      </p:sp>
      <p:pic>
        <p:nvPicPr>
          <p:cNvPr id="5" name="Picture 29" descr="maro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33501" y="462917"/>
            <a:ext cx="971550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50327" y="4086827"/>
            <a:ext cx="864096" cy="972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4400" b="1" smtClean="0">
                <a:latin typeface="宋体" pitchFamily="2" charset="-122"/>
                <a:ea typeface="宋体" pitchFamily="2" charset="-122"/>
              </a:rPr>
              <a:t>日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39045" y="4126838"/>
            <a:ext cx="81352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4000" b="1" smtClean="0">
                <a:latin typeface="宋体" pitchFamily="2" charset="-122"/>
                <a:ea typeface="宋体" pitchFamily="2" charset="-122"/>
              </a:rPr>
              <a:t>上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21138" y="4176035"/>
            <a:ext cx="78291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4000" b="1">
                <a:latin typeface="宋体" pitchFamily="2" charset="-122"/>
                <a:ea typeface="宋体" pitchFamily="2" charset="-122"/>
              </a:rPr>
              <a:t>下</a:t>
            </a:r>
            <a:endParaRPr lang="zh-CN" altLang="en-US" sz="4000" b="1" smtClean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074" name="Picture 2" descr="C:\Users\Administrator\Desktop\第八课\历史第八课\6610a26c02721ca80a3762da236923c8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0327" y="1812079"/>
            <a:ext cx="1741630" cy="22322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7220" y="1812079"/>
            <a:ext cx="1737171" cy="21846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4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44207" y="1885288"/>
            <a:ext cx="1736775" cy="22310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1"/>
      <p:bldP spid="11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00042"/>
            <a:ext cx="33575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mtClean="0">
                <a:latin typeface="宋体" pitchFamily="2" charset="-122"/>
                <a:ea typeface="宋体" pitchFamily="2" charset="-122"/>
              </a:rPr>
              <a:t>二、甲骨文</a:t>
            </a:r>
            <a:endParaRPr lang="zh-CN" altLang="en-US" sz="40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357298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定义：</a:t>
            </a:r>
            <a:endParaRPr lang="zh-CN" altLang="en-US" sz="32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754" y="2000240"/>
            <a:ext cx="8358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商周时期刻写在龟甲和牛、羊等兽骨上的文字</a:t>
            </a:r>
            <a:endParaRPr lang="zh-CN" altLang="en-US" sz="3200" b="1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3" name="图片 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142976" y="2857496"/>
            <a:ext cx="7272337" cy="3233738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285727"/>
            <a:ext cx="4429124" cy="335758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9460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72000" y="214290"/>
            <a:ext cx="3883823" cy="350520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9461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0" y="3786190"/>
            <a:ext cx="3215879" cy="268922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9462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5600701" y="3792538"/>
            <a:ext cx="3232547" cy="274955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9463" name="图片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3357554" y="3786190"/>
            <a:ext cx="2097881" cy="2714644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00042"/>
            <a:ext cx="33575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mtClean="0">
                <a:latin typeface="宋体" pitchFamily="2" charset="-122"/>
                <a:ea typeface="宋体" pitchFamily="2" charset="-122"/>
              </a:rPr>
              <a:t>二、甲骨文</a:t>
            </a:r>
            <a:endParaRPr lang="zh-CN" altLang="en-US" sz="40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357298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定义：</a:t>
            </a:r>
            <a:endParaRPr lang="zh-CN" altLang="en-US" sz="32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754" y="2000240"/>
            <a:ext cx="8358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商周时期刻写在龟甲和牛、羊等兽骨上的文字</a:t>
            </a:r>
            <a:endParaRPr lang="zh-CN" altLang="en-US" sz="32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786058"/>
            <a:ext cx="235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发现者：</a:t>
            </a:r>
            <a:endParaRPr lang="zh-CN" altLang="en-US" sz="32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43174" y="2786058"/>
            <a:ext cx="371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清朝人</a:t>
            </a:r>
            <a:r>
              <a:rPr lang="en-US" altLang="zh-CN" sz="3200" b="1" smtClean="0">
                <a:latin typeface="宋体" pitchFamily="2" charset="-122"/>
                <a:ea typeface="宋体" pitchFamily="2" charset="-122"/>
              </a:rPr>
              <a:t>——</a:t>
            </a:r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王懿荣</a:t>
            </a:r>
            <a:endParaRPr lang="zh-CN" altLang="en-US" sz="32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3714752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mtClean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记载内容：</a:t>
            </a:r>
            <a:endParaRPr lang="zh-CN" altLang="en-US" sz="32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0364" y="3714752"/>
            <a:ext cx="55721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祭祀、战争、农牧业、官制、</a:t>
            </a:r>
            <a:endParaRPr lang="en-US" altLang="zh-CN" sz="320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刑法、医药、天文历法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  <p:bldP spid="9" grpId="2"/>
      <p:bldP spid="10" grpId="3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wangyi-rong"/>
          <p:cNvPicPr>
            <a:picLocks noChangeAspect="1" noChangeArrowheads="1"/>
          </p:cNvPicPr>
          <p:nvPr/>
        </p:nvPicPr>
        <p:blipFill>
          <a:blip r:embed="rId3"/>
          <a:srcRect l="2860" t="2633" r="4118"/>
          <a:stretch>
            <a:fillRect/>
          </a:stretch>
        </p:blipFill>
        <p:spPr bwMode="auto">
          <a:xfrm>
            <a:off x="251520" y="980728"/>
            <a:ext cx="4536504" cy="5324808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6" name="TextBox 5"/>
          <p:cNvSpPr txBox="1"/>
          <p:nvPr/>
        </p:nvSpPr>
        <p:spPr>
          <a:xfrm>
            <a:off x="611560" y="404664"/>
            <a:ext cx="371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清朝人</a:t>
            </a:r>
            <a:r>
              <a:rPr lang="en-US" altLang="zh-CN" sz="3200" b="1" smtClean="0">
                <a:latin typeface="宋体" pitchFamily="2" charset="-122"/>
                <a:ea typeface="宋体" pitchFamily="2" charset="-122"/>
              </a:rPr>
              <a:t>——</a:t>
            </a:r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王懿荣</a:t>
            </a:r>
            <a:endParaRPr lang="zh-CN" altLang="en-US" sz="32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292725" y="1268413"/>
            <a:ext cx="3698875" cy="48625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王懿荣</a:t>
            </a:r>
            <a:r>
              <a:rPr kumimoji="1" lang="zh-CN" altLang="en-US" sz="360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，</a:t>
            </a:r>
            <a:r>
              <a:rPr kumimoji="1" lang="zh-CN" altLang="en-US" sz="3600">
                <a:latin typeface="华文中宋" panose="02010600040101010101" charset="-122"/>
                <a:ea typeface="华文中宋" panose="02010600040101010101" charset="-122"/>
              </a:rPr>
              <a:t>山东福山人，我国清末著名金石学家。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smtClean="0">
                <a:latin typeface="华文中宋" panose="02010600040101010101" charset="-122"/>
                <a:ea typeface="华文中宋" panose="02010600040101010101" charset="-122"/>
              </a:rPr>
              <a:t>他</a:t>
            </a:r>
            <a:r>
              <a:rPr kumimoji="1" lang="zh-CN" altLang="en-US" sz="3600">
                <a:latin typeface="华文中宋" panose="02010600040101010101" charset="-122"/>
                <a:ea typeface="华文中宋" panose="02010600040101010101" charset="-122"/>
              </a:rPr>
              <a:t>于</a:t>
            </a:r>
            <a:r>
              <a:rPr kumimoji="1" lang="en-US" altLang="zh-CN" sz="3600">
                <a:latin typeface="华文中宋" panose="02010600040101010101" charset="-122"/>
                <a:ea typeface="华文中宋" panose="02010600040101010101" charset="-122"/>
              </a:rPr>
              <a:t>1899</a:t>
            </a:r>
            <a:r>
              <a:rPr kumimoji="1" lang="zh-CN" altLang="en-US" sz="3600">
                <a:latin typeface="华文中宋" panose="02010600040101010101" charset="-122"/>
                <a:ea typeface="华文中宋" panose="02010600040101010101" charset="-122"/>
              </a:rPr>
              <a:t>年第一个认识并有意识地购藏殷墟甲骨文，被誉为</a:t>
            </a:r>
            <a:r>
              <a:rPr kumimoji="1" lang="zh-CN" altLang="en-US" sz="3600" b="1">
                <a:latin typeface="Times New Roman" pitchFamily="18" charset="0"/>
                <a:ea typeface="华文中宋" panose="02010600040101010101" charset="-122"/>
              </a:rPr>
              <a:t>“</a:t>
            </a:r>
            <a:r>
              <a:rPr kumimoji="1" lang="zh-CN" altLang="en-US" sz="3600" b="1">
                <a:latin typeface="华文中宋" panose="02010600040101010101" charset="-122"/>
                <a:ea typeface="华文中宋" panose="02010600040101010101" charset="-122"/>
              </a:rPr>
              <a:t>甲骨文之父</a:t>
            </a:r>
            <a:r>
              <a:rPr kumimoji="1" lang="zh-CN" altLang="en-US" sz="3600" b="1" smtClean="0">
                <a:latin typeface="Times New Roman" pitchFamily="18" charset="0"/>
                <a:ea typeface="华文中宋" panose="02010600040101010101" charset="-122"/>
              </a:rPr>
              <a:t>”</a:t>
            </a:r>
            <a:r>
              <a:rPr kumimoji="1" lang="zh-CN" altLang="en-US" sz="3200" b="1" smtClean="0">
                <a:latin typeface="Times New Roman" pitchFamily="18" charset="0"/>
                <a:ea typeface="华文中宋" panose="02010600040101010101" charset="-122"/>
              </a:rPr>
              <a:t>。</a:t>
            </a:r>
            <a:endParaRPr kumimoji="1" lang="zh-CN" altLang="en-US" sz="3200" b="1"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00042"/>
            <a:ext cx="33575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mtClean="0">
                <a:latin typeface="宋体" pitchFamily="2" charset="-122"/>
                <a:ea typeface="宋体" pitchFamily="2" charset="-122"/>
              </a:rPr>
              <a:t>二、甲骨文</a:t>
            </a:r>
            <a:endParaRPr lang="zh-CN" altLang="en-US" sz="40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357298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定义：</a:t>
            </a:r>
            <a:endParaRPr lang="zh-CN" altLang="en-US" sz="32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754" y="2000240"/>
            <a:ext cx="8358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商周时期刻写在龟甲和牛、羊等兽骨上的文字</a:t>
            </a:r>
            <a:endParaRPr lang="zh-CN" altLang="en-US" sz="32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786058"/>
            <a:ext cx="235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发现者：</a:t>
            </a:r>
            <a:endParaRPr lang="zh-CN" altLang="en-US" sz="32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43174" y="2786058"/>
            <a:ext cx="371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清朝人</a:t>
            </a:r>
            <a:r>
              <a:rPr lang="en-US" altLang="zh-CN" sz="3200" b="1" smtClean="0">
                <a:latin typeface="宋体" pitchFamily="2" charset="-122"/>
                <a:ea typeface="宋体" pitchFamily="2" charset="-122"/>
              </a:rPr>
              <a:t>——</a:t>
            </a:r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王懿荣</a:t>
            </a:r>
            <a:endParaRPr lang="zh-CN" altLang="en-US" sz="32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3714752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mtClean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记载内容：</a:t>
            </a:r>
            <a:endParaRPr lang="zh-CN" altLang="en-US" sz="32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0364" y="3714752"/>
            <a:ext cx="55721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祭祀、战争、农牧业、官制、</a:t>
            </a:r>
            <a:endParaRPr lang="en-US" altLang="zh-CN" sz="320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刑法、医药、天文历法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034" y="5072074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4.</a:t>
            </a:r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造字方法：</a:t>
            </a:r>
            <a:endParaRPr lang="zh-CN" altLang="en-US" sz="32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28926" y="5072074"/>
            <a:ext cx="4929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象形、指事、会意、形声</a:t>
            </a:r>
            <a:endParaRPr lang="zh-CN" altLang="en-US" sz="3200" b="1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  <p:bldP spid="9" grpId="2"/>
      <p:bldP spid="10" grpId="3"/>
      <p:bldP spid="11" grpId="4"/>
      <p:bldP spid="12" grpId="5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 descr="大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259632" y="404664"/>
            <a:ext cx="2667000" cy="2592288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3563888" y="1556792"/>
            <a:ext cx="1371600" cy="8239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sz="48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大</a:t>
            </a:r>
            <a:endParaRPr lang="zh-CN" sz="4800" b="1">
              <a:solidFill>
                <a:srgbClr val="0000CC"/>
              </a:solidFill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14341" name="Picture 5" descr="目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259632" y="3573016"/>
            <a:ext cx="2667000" cy="24384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3707904" y="3933056"/>
            <a:ext cx="1066800" cy="8239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sz="48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目</a:t>
            </a:r>
            <a:endParaRPr lang="zh-CN" sz="4800" b="1">
              <a:solidFill>
                <a:srgbClr val="0000CC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7504" y="188640"/>
            <a:ext cx="1723549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6000" b="1" smtClean="0">
                <a:latin typeface="宋体" pitchFamily="2" charset="-122"/>
                <a:ea typeface="宋体" pitchFamily="2" charset="-122"/>
              </a:rPr>
              <a:t>象形</a:t>
            </a:r>
            <a:endParaRPr lang="zh-CN" altLang="en-US" sz="6000" b="1"/>
          </a:p>
        </p:txBody>
      </p:sp>
      <p:pic>
        <p:nvPicPr>
          <p:cNvPr id="9" name="Picture 23" descr="鱼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5220072" y="476672"/>
            <a:ext cx="2592288" cy="2520280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 w="9525">
            <a:noFill/>
            <a:miter lim="800000"/>
          </a:ln>
        </p:spPr>
      </p:pic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7772400" y="1340768"/>
            <a:ext cx="1371600" cy="8239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800" b="1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鱼</a:t>
            </a:r>
            <a:endParaRPr lang="zh-CN" sz="4800" b="1">
              <a:solidFill>
                <a:srgbClr val="0000CC"/>
              </a:solidFill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11" name="Picture 18" descr="林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5292080" y="3501008"/>
            <a:ext cx="2592288" cy="252028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7772400" y="4005064"/>
            <a:ext cx="1371600" cy="8239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800" b="1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林</a:t>
            </a:r>
            <a:endParaRPr lang="zh-CN" sz="4800" b="1">
              <a:solidFill>
                <a:srgbClr val="0000CC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2" grpId="1"/>
      <p:bldP spid="10" grpId="2"/>
      <p:bldP spid="12" grpId="3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/>
        </p:nvSpPr>
        <p:spPr>
          <a:xfrm>
            <a:off x="107504" y="188640"/>
            <a:ext cx="1729961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6000" b="1" smtClean="0">
                <a:latin typeface="宋体" pitchFamily="2" charset="-122"/>
                <a:ea typeface="宋体" pitchFamily="2" charset="-122"/>
              </a:rPr>
              <a:t>指事</a:t>
            </a:r>
            <a:endParaRPr lang="zh-CN" altLang="en-US" sz="6000" b="1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7704" y="1772816"/>
            <a:ext cx="1737171" cy="21846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44208" y="1772816"/>
            <a:ext cx="1736775" cy="22310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7" name="TextBox 6"/>
          <p:cNvSpPr txBox="1"/>
          <p:nvPr/>
        </p:nvSpPr>
        <p:spPr>
          <a:xfrm>
            <a:off x="2411760" y="4149080"/>
            <a:ext cx="81352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4000" b="1" smtClean="0">
                <a:latin typeface="宋体" pitchFamily="2" charset="-122"/>
                <a:ea typeface="宋体" pitchFamily="2" charset="-122"/>
              </a:rPr>
              <a:t>上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20272" y="4149080"/>
            <a:ext cx="813520" cy="779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4000" b="1" smtClean="0">
                <a:latin typeface="宋体" pitchFamily="2" charset="-122"/>
                <a:ea typeface="宋体" pitchFamily="2" charset="-122"/>
              </a:rPr>
              <a:t>下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107504" y="188640"/>
            <a:ext cx="1729961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6000" b="1" smtClean="0">
                <a:latin typeface="宋体" pitchFamily="2" charset="-122"/>
                <a:ea typeface="宋体" pitchFamily="2" charset="-122"/>
              </a:rPr>
              <a:t>会意</a:t>
            </a:r>
            <a:endParaRPr lang="zh-CN" altLang="en-US" sz="6000" b="1"/>
          </a:p>
        </p:txBody>
      </p:sp>
      <p:sp>
        <p:nvSpPr>
          <p:cNvPr id="5" name="TextBox 4"/>
          <p:cNvSpPr txBox="1"/>
          <p:nvPr/>
        </p:nvSpPr>
        <p:spPr>
          <a:xfrm>
            <a:off x="1115616" y="1772816"/>
            <a:ext cx="813520" cy="1122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000" b="1" smtClean="0">
                <a:latin typeface="宋体" pitchFamily="2" charset="-122"/>
                <a:ea typeface="宋体" pitchFamily="2" charset="-122"/>
              </a:rPr>
              <a:t>人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35896" y="1772816"/>
            <a:ext cx="813520" cy="1122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000" b="1" smtClean="0">
                <a:latin typeface="宋体" pitchFamily="2" charset="-122"/>
                <a:ea typeface="宋体" pitchFamily="2" charset="-122"/>
              </a:rPr>
              <a:t>从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84168" y="1844824"/>
            <a:ext cx="813520" cy="1122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000" b="1" smtClean="0">
                <a:latin typeface="宋体" pitchFamily="2" charset="-122"/>
                <a:ea typeface="宋体" pitchFamily="2" charset="-122"/>
              </a:rPr>
              <a:t>众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15616" y="3717032"/>
            <a:ext cx="813520" cy="1122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000" b="1" smtClean="0">
                <a:latin typeface="宋体" pitchFamily="2" charset="-122"/>
                <a:ea typeface="宋体" pitchFamily="2" charset="-122"/>
              </a:rPr>
              <a:t>木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07904" y="3717032"/>
            <a:ext cx="813520" cy="1122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000" b="1" smtClean="0">
                <a:latin typeface="宋体" pitchFamily="2" charset="-122"/>
                <a:ea typeface="宋体" pitchFamily="2" charset="-122"/>
              </a:rPr>
              <a:t>林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56176" y="3717032"/>
            <a:ext cx="813520" cy="1122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000" b="1" smtClean="0">
                <a:latin typeface="宋体" pitchFamily="2" charset="-122"/>
                <a:ea typeface="宋体" pitchFamily="2" charset="-122"/>
              </a:rPr>
              <a:t>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  <p:bldP spid="7" grpId="2"/>
      <p:bldP spid="8" grpId="3"/>
      <p:bldP spid="9" grpId="4"/>
      <p:bldP spid="10" grpId="5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0" y="548680"/>
            <a:ext cx="1729961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6000" b="1" smtClean="0">
                <a:latin typeface="宋体" pitchFamily="2" charset="-122"/>
                <a:ea typeface="宋体" pitchFamily="2" charset="-122"/>
              </a:rPr>
              <a:t>形声</a:t>
            </a:r>
            <a:endParaRPr lang="zh-CN" altLang="en-US" sz="6000" b="1"/>
          </a:p>
        </p:txBody>
      </p:sp>
      <p:sp>
        <p:nvSpPr>
          <p:cNvPr id="5" name="TextBox 4"/>
          <p:cNvSpPr txBox="1"/>
          <p:nvPr/>
        </p:nvSpPr>
        <p:spPr>
          <a:xfrm>
            <a:off x="971600" y="2420888"/>
            <a:ext cx="813520" cy="1122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000" b="1" smtClean="0">
                <a:latin typeface="宋体" pitchFamily="2" charset="-122"/>
                <a:ea typeface="宋体" pitchFamily="2" charset="-122"/>
              </a:rPr>
              <a:t>吓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15816" y="2420888"/>
            <a:ext cx="813520" cy="1122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000" b="1" smtClean="0">
                <a:latin typeface="宋体" pitchFamily="2" charset="-122"/>
                <a:ea typeface="宋体" pitchFamily="2" charset="-122"/>
              </a:rPr>
              <a:t>湖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948264" y="2348880"/>
            <a:ext cx="813520" cy="1122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000" b="1" smtClean="0">
                <a:latin typeface="宋体" pitchFamily="2" charset="-122"/>
                <a:ea typeface="宋体" pitchFamily="2" charset="-122"/>
              </a:rPr>
              <a:t>吐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76056" y="2348880"/>
            <a:ext cx="813520" cy="1122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000" b="1" smtClean="0">
                <a:latin typeface="宋体" pitchFamily="2" charset="-122"/>
                <a:ea typeface="宋体" pitchFamily="2" charset="-122"/>
              </a:rPr>
              <a:t>理</a:t>
            </a:r>
          </a:p>
        </p:txBody>
      </p:sp>
      <p:sp>
        <p:nvSpPr>
          <p:cNvPr id="9" name="矩形 8"/>
          <p:cNvSpPr/>
          <p:nvPr/>
        </p:nvSpPr>
        <p:spPr>
          <a:xfrm>
            <a:off x="2123728" y="476672"/>
            <a:ext cx="5400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mtClean="0"/>
              <a:t> </a:t>
            </a:r>
            <a:r>
              <a:rPr lang="zh-CN" altLang="en-US" sz="3600" smtClean="0"/>
              <a:t>一部分与字义发生联系，一部分与字音发生联系。</a:t>
            </a:r>
            <a:endParaRPr lang="zh-CN" altLang="en-US" sz="360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  <p:bldP spid="7" grpId="2"/>
      <p:bldP spid="8" grpId="3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755576" y="2060848"/>
            <a:ext cx="80648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smtClean="0">
                <a:latin typeface="宋体" pitchFamily="2" charset="-122"/>
                <a:ea typeface="宋体" pitchFamily="2" charset="-122"/>
              </a:rPr>
              <a:t>它</a:t>
            </a:r>
            <a:r>
              <a:rPr lang="zh-CN" altLang="en-US" sz="4000" smtClean="0">
                <a:latin typeface="宋体" pitchFamily="2" charset="-122"/>
                <a:ea typeface="宋体" pitchFamily="2" charset="-122"/>
              </a:rPr>
              <a:t>：本义是指“蛇”的象形字</a:t>
            </a:r>
            <a:r>
              <a:rPr lang="en-US" altLang="zh-CN" sz="400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r>
              <a:rPr lang="zh-CN" altLang="en-US" sz="4000" smtClean="0">
                <a:latin typeface="宋体" pitchFamily="2" charset="-122"/>
                <a:ea typeface="宋体" pitchFamily="2" charset="-122"/>
              </a:rPr>
              <a:t>    假借为表动物的代词“它”</a:t>
            </a:r>
            <a:endParaRPr lang="zh-CN" altLang="en-US" sz="4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7504" y="188640"/>
            <a:ext cx="1729961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6000" b="1" smtClean="0">
                <a:latin typeface="宋体" pitchFamily="2" charset="-122"/>
                <a:ea typeface="宋体" pitchFamily="2" charset="-122"/>
              </a:rPr>
              <a:t>假借</a:t>
            </a:r>
            <a:endParaRPr lang="zh-CN" altLang="en-US" sz="6000" b="1"/>
          </a:p>
        </p:txBody>
      </p:sp>
      <p:sp>
        <p:nvSpPr>
          <p:cNvPr id="6" name="TextBox 5"/>
          <p:cNvSpPr txBox="1"/>
          <p:nvPr/>
        </p:nvSpPr>
        <p:spPr>
          <a:xfrm>
            <a:off x="827584" y="3789040"/>
            <a:ext cx="81369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mtClean="0">
                <a:latin typeface="宋体" pitchFamily="2" charset="-122"/>
                <a:ea typeface="宋体" pitchFamily="2" charset="-122"/>
              </a:rPr>
              <a:t>道</a:t>
            </a:r>
            <a:r>
              <a:rPr lang="zh-CN" altLang="en-US" sz="4000" smtClean="0">
                <a:latin typeface="宋体" pitchFamily="2" charset="-122"/>
                <a:ea typeface="宋体" pitchFamily="2" charset="-122"/>
              </a:rPr>
              <a:t>：本义是指“道路”，假借为</a:t>
            </a:r>
            <a:endParaRPr lang="en-US" altLang="zh-CN" sz="4000" smtClean="0"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4000" smtClean="0">
                <a:latin typeface="宋体" pitchFamily="2" charset="-122"/>
                <a:ea typeface="宋体" pitchFamily="2" charset="-122"/>
              </a:rPr>
              <a:t>    </a:t>
            </a:r>
            <a:r>
              <a:rPr lang="zh-CN" altLang="en-US" sz="4000" smtClean="0">
                <a:latin typeface="宋体" pitchFamily="2" charset="-122"/>
                <a:ea typeface="宋体" pitchFamily="2" charset="-122"/>
              </a:rPr>
              <a:t>道德的“道”</a:t>
            </a:r>
            <a:endParaRPr lang="zh-CN" altLang="en-US" sz="4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1538" y="500042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5.</a:t>
            </a:r>
            <a:r>
              <a:rPr lang="zh-CN" altLang="en-US" sz="40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地位：</a:t>
            </a:r>
            <a:endParaRPr lang="zh-CN" altLang="en-US" sz="40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142984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是中国已发现的古代文字中年代最早、体系较为完整的文字，对中国文字的形成和发展有深远的影响。</a:t>
            </a:r>
            <a:endParaRPr lang="en-US" altLang="zh-CN" sz="3200" b="1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目前所知，我国有文字可考的历史从商朝开始。</a:t>
            </a:r>
            <a:endParaRPr lang="en-US" altLang="zh-CN" sz="3200" b="1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en-US" sz="3200" b="1" smtClean="0">
                <a:latin typeface="宋体" pitchFamily="2" charset="-122"/>
                <a:ea typeface="宋体" pitchFamily="2" charset="-122"/>
              </a:rPr>
              <a:t>已经具备了汉字的基本结构，是汉字形成与发展的重要阶段。</a:t>
            </a:r>
          </a:p>
        </p:txBody>
      </p:sp>
      <p:sp>
        <p:nvSpPr>
          <p:cNvPr id="6" name="五角星 5"/>
          <p:cNvSpPr/>
          <p:nvPr/>
        </p:nvSpPr>
        <p:spPr>
          <a:xfrm>
            <a:off x="428596" y="428604"/>
            <a:ext cx="576064" cy="648072"/>
          </a:xfrm>
          <a:prstGeom prst="star5">
            <a:avLst>
              <a:gd name="adj" fmla="val 12962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8" name="Picture 5" descr="文字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r="21817"/>
          <a:stretch>
            <a:fillRect/>
          </a:stretch>
        </p:blipFill>
        <p:spPr bwMode="auto">
          <a:xfrm>
            <a:off x="251520" y="1628800"/>
            <a:ext cx="5040560" cy="192087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9702" name="Picture 6" descr="文字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l="48256"/>
          <a:stretch>
            <a:fillRect/>
          </a:stretch>
        </p:blipFill>
        <p:spPr bwMode="auto">
          <a:xfrm>
            <a:off x="5473824" y="1628800"/>
            <a:ext cx="3670176" cy="193675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755576" y="3501008"/>
            <a:ext cx="747712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400">
                <a:solidFill>
                  <a:srgbClr val="A50021"/>
                </a:solidFill>
                <a:ea typeface="楷体_GB2312" pitchFamily="49" charset="-122"/>
              </a:rPr>
              <a:t>人</a:t>
            </a: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251520" y="548680"/>
            <a:ext cx="9036496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336699"/>
                </a:solidFill>
                <a:latin typeface="宋体" pitchFamily="2" charset="-122"/>
                <a:ea typeface="宋体" pitchFamily="2" charset="-122"/>
              </a:rPr>
              <a:t>你能写出下列甲骨文字的现代汉字吗？</a:t>
            </a: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2267744" y="3501008"/>
            <a:ext cx="747713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400">
                <a:solidFill>
                  <a:srgbClr val="A50021"/>
                </a:solidFill>
                <a:ea typeface="楷体_GB2312" pitchFamily="49" charset="-122"/>
              </a:rPr>
              <a:t>牛</a:t>
            </a:r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3923928" y="3429000"/>
            <a:ext cx="747713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400">
                <a:solidFill>
                  <a:srgbClr val="A50021"/>
                </a:solidFill>
                <a:ea typeface="楷体_GB2312" pitchFamily="49" charset="-122"/>
              </a:rPr>
              <a:t>水</a:t>
            </a:r>
          </a:p>
        </p:txBody>
      </p:sp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5940152" y="3429000"/>
            <a:ext cx="747712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400">
                <a:solidFill>
                  <a:srgbClr val="A50021"/>
                </a:solidFill>
                <a:ea typeface="楷体_GB2312" pitchFamily="49" charset="-122"/>
              </a:rPr>
              <a:t>明</a:t>
            </a:r>
          </a:p>
        </p:txBody>
      </p:sp>
      <p:sp>
        <p:nvSpPr>
          <p:cNvPr id="29712" name="Text Box 16"/>
          <p:cNvSpPr txBox="1">
            <a:spLocks noChangeArrowheads="1"/>
          </p:cNvSpPr>
          <p:nvPr/>
        </p:nvSpPr>
        <p:spPr bwMode="auto">
          <a:xfrm>
            <a:off x="7812360" y="3501008"/>
            <a:ext cx="747713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400">
                <a:solidFill>
                  <a:srgbClr val="A50021"/>
                </a:solidFill>
                <a:ea typeface="楷体_GB2312" pitchFamily="49" charset="-122"/>
              </a:rPr>
              <a:t>射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3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3" grpId="0"/>
      <p:bldP spid="29706" grpId="1"/>
      <p:bldP spid="29707" grpId="2"/>
      <p:bldP spid="29711" grpId="3"/>
      <p:bldP spid="29712" grpId="4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0899" name="TextBox 3"/>
          <p:cNvSpPr txBox="1">
            <a:spLocks noChangeArrowheads="1"/>
          </p:cNvSpPr>
          <p:nvPr/>
        </p:nvSpPr>
        <p:spPr bwMode="auto">
          <a:xfrm>
            <a:off x="107504" y="2276872"/>
            <a:ext cx="554037" cy="31686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青铜器与甲骨文</a:t>
            </a:r>
          </a:p>
        </p:txBody>
      </p:sp>
      <p:sp>
        <p:nvSpPr>
          <p:cNvPr id="80900" name="AutoShape 3"/>
          <p:cNvSpPr/>
          <p:nvPr/>
        </p:nvSpPr>
        <p:spPr bwMode="auto">
          <a:xfrm>
            <a:off x="671513" y="439738"/>
            <a:ext cx="504825" cy="5916612"/>
          </a:xfrm>
          <a:prstGeom prst="leftBrace">
            <a:avLst>
              <a:gd name="adj1" fmla="val 186111"/>
              <a:gd name="adj2" fmla="val 50000"/>
            </a:avLst>
          </a:prstGeom>
          <a:noFill/>
          <a:ln w="222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0901" name="AutoShape 3"/>
          <p:cNvSpPr/>
          <p:nvPr/>
        </p:nvSpPr>
        <p:spPr bwMode="auto">
          <a:xfrm>
            <a:off x="1720850" y="382588"/>
            <a:ext cx="325438" cy="3649662"/>
          </a:xfrm>
          <a:prstGeom prst="leftBrace">
            <a:avLst>
              <a:gd name="adj1" fmla="val 185041"/>
              <a:gd name="adj2" fmla="val 50000"/>
            </a:avLst>
          </a:prstGeom>
          <a:noFill/>
          <a:ln w="222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0902" name="TextBox 7"/>
          <p:cNvSpPr txBox="1">
            <a:spLocks noChangeArrowheads="1"/>
          </p:cNvSpPr>
          <p:nvPr/>
        </p:nvSpPr>
        <p:spPr bwMode="auto">
          <a:xfrm>
            <a:off x="2020888" y="300038"/>
            <a:ext cx="675163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原始社会后期：</a:t>
            </a:r>
          </a:p>
        </p:txBody>
      </p:sp>
      <p:sp>
        <p:nvSpPr>
          <p:cNvPr id="77831" name="TextBox 10"/>
          <p:cNvSpPr txBox="1">
            <a:spLocks noChangeArrowheads="1"/>
          </p:cNvSpPr>
          <p:nvPr/>
        </p:nvSpPr>
        <p:spPr bwMode="auto">
          <a:xfrm>
            <a:off x="2844800" y="1096963"/>
            <a:ext cx="5522913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      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数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量增多，种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类丰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富</a:t>
            </a:r>
          </a:p>
        </p:txBody>
      </p:sp>
      <p:sp>
        <p:nvSpPr>
          <p:cNvPr id="80904" name="TextBox 11"/>
          <p:cNvSpPr txBox="1">
            <a:spLocks noChangeArrowheads="1"/>
          </p:cNvSpPr>
          <p:nvPr/>
        </p:nvSpPr>
        <p:spPr bwMode="auto">
          <a:xfrm>
            <a:off x="2809875" y="1612900"/>
            <a:ext cx="866775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用途：</a:t>
            </a:r>
          </a:p>
        </p:txBody>
      </p:sp>
      <p:sp>
        <p:nvSpPr>
          <p:cNvPr id="80905" name="TextBox 12"/>
          <p:cNvSpPr txBox="1">
            <a:spLocks noChangeArrowheads="1"/>
          </p:cNvSpPr>
          <p:nvPr/>
        </p:nvSpPr>
        <p:spPr bwMode="auto">
          <a:xfrm>
            <a:off x="2762250" y="2106613"/>
            <a:ext cx="1457325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功能：</a:t>
            </a:r>
          </a:p>
        </p:txBody>
      </p:sp>
      <p:sp>
        <p:nvSpPr>
          <p:cNvPr id="80906" name="TextBox 13"/>
          <p:cNvSpPr txBox="1">
            <a:spLocks noChangeArrowheads="1"/>
          </p:cNvSpPr>
          <p:nvPr/>
        </p:nvSpPr>
        <p:spPr bwMode="auto">
          <a:xfrm>
            <a:off x="2798763" y="2622550"/>
            <a:ext cx="9271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代表：</a:t>
            </a:r>
          </a:p>
        </p:txBody>
      </p:sp>
      <p:sp>
        <p:nvSpPr>
          <p:cNvPr id="77835" name="TextBox 14"/>
          <p:cNvSpPr txBox="1">
            <a:spLocks noChangeArrowheads="1"/>
          </p:cNvSpPr>
          <p:nvPr/>
        </p:nvSpPr>
        <p:spPr bwMode="auto">
          <a:xfrm>
            <a:off x="3806825" y="2622550"/>
            <a:ext cx="4338638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司母戊鼎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、四羊方尊、利簋</a:t>
            </a:r>
          </a:p>
        </p:txBody>
      </p:sp>
      <p:sp>
        <p:nvSpPr>
          <p:cNvPr id="80908" name="TextBox 15"/>
          <p:cNvSpPr txBox="1">
            <a:spLocks noChangeArrowheads="1"/>
          </p:cNvSpPr>
          <p:nvPr/>
        </p:nvSpPr>
        <p:spPr bwMode="auto">
          <a:xfrm>
            <a:off x="2744788" y="3106738"/>
            <a:ext cx="1493837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成分：</a:t>
            </a:r>
          </a:p>
        </p:txBody>
      </p:sp>
      <p:sp>
        <p:nvSpPr>
          <p:cNvPr id="77837" name="TextBox 16"/>
          <p:cNvSpPr txBox="1">
            <a:spLocks noChangeArrowheads="1"/>
          </p:cNvSpPr>
          <p:nvPr/>
        </p:nvSpPr>
        <p:spPr bwMode="auto">
          <a:xfrm>
            <a:off x="3840163" y="3128963"/>
            <a:ext cx="25908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铜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锡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铅</a:t>
            </a:r>
          </a:p>
        </p:txBody>
      </p:sp>
      <p:sp>
        <p:nvSpPr>
          <p:cNvPr id="80910" name="TextBox 18"/>
          <p:cNvSpPr txBox="1">
            <a:spLocks noChangeArrowheads="1"/>
          </p:cNvSpPr>
          <p:nvPr/>
        </p:nvSpPr>
        <p:spPr bwMode="auto">
          <a:xfrm>
            <a:off x="2787650" y="3567113"/>
            <a:ext cx="1430338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制造方法：</a:t>
            </a:r>
          </a:p>
        </p:txBody>
      </p:sp>
      <p:sp>
        <p:nvSpPr>
          <p:cNvPr id="77839" name="TextBox 19"/>
          <p:cNvSpPr txBox="1">
            <a:spLocks noChangeArrowheads="1"/>
          </p:cNvSpPr>
          <p:nvPr/>
        </p:nvSpPr>
        <p:spPr bwMode="auto">
          <a:xfrm>
            <a:off x="4162425" y="3590925"/>
            <a:ext cx="2303463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泥范铸造法</a:t>
            </a:r>
          </a:p>
        </p:txBody>
      </p:sp>
      <p:sp>
        <p:nvSpPr>
          <p:cNvPr id="80912" name="TextBox 20"/>
          <p:cNvSpPr txBox="1">
            <a:spLocks noChangeArrowheads="1"/>
          </p:cNvSpPr>
          <p:nvPr/>
        </p:nvSpPr>
        <p:spPr bwMode="auto">
          <a:xfrm>
            <a:off x="1330325" y="4724400"/>
            <a:ext cx="554038" cy="1441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甲骨文</a:t>
            </a:r>
          </a:p>
        </p:txBody>
      </p:sp>
      <p:sp>
        <p:nvSpPr>
          <p:cNvPr id="80913" name="AutoShape 3"/>
          <p:cNvSpPr/>
          <p:nvPr/>
        </p:nvSpPr>
        <p:spPr bwMode="auto">
          <a:xfrm>
            <a:off x="2036763" y="4140200"/>
            <a:ext cx="161925" cy="2794000"/>
          </a:xfrm>
          <a:prstGeom prst="leftBrace">
            <a:avLst>
              <a:gd name="adj1" fmla="val 185969"/>
              <a:gd name="adj2" fmla="val 50000"/>
            </a:avLst>
          </a:prstGeom>
          <a:noFill/>
          <a:ln w="222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0914" name="TextBox 22"/>
          <p:cNvSpPr txBox="1">
            <a:spLocks noChangeArrowheads="1"/>
          </p:cNvSpPr>
          <p:nvPr/>
        </p:nvSpPr>
        <p:spPr bwMode="auto">
          <a:xfrm>
            <a:off x="2209800" y="4260850"/>
            <a:ext cx="1108075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定义：</a:t>
            </a:r>
          </a:p>
        </p:txBody>
      </p:sp>
      <p:sp>
        <p:nvSpPr>
          <p:cNvPr id="77843" name="TextBox 23"/>
          <p:cNvSpPr txBox="1">
            <a:spLocks noChangeArrowheads="1"/>
          </p:cNvSpPr>
          <p:nvPr/>
        </p:nvSpPr>
        <p:spPr bwMode="auto">
          <a:xfrm>
            <a:off x="3097213" y="4260850"/>
            <a:ext cx="5470525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刻写在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龟甲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和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牛、羊等兽甲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上的文字</a:t>
            </a:r>
          </a:p>
        </p:txBody>
      </p:sp>
      <p:sp>
        <p:nvSpPr>
          <p:cNvPr id="80916" name="TextBox 24"/>
          <p:cNvSpPr txBox="1">
            <a:spLocks noChangeArrowheads="1"/>
          </p:cNvSpPr>
          <p:nvPr/>
        </p:nvSpPr>
        <p:spPr bwMode="auto">
          <a:xfrm>
            <a:off x="2152650" y="4738688"/>
            <a:ext cx="1147763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发现者：</a:t>
            </a:r>
          </a:p>
        </p:txBody>
      </p:sp>
      <p:sp>
        <p:nvSpPr>
          <p:cNvPr id="26" name="矩形 25"/>
          <p:cNvSpPr/>
          <p:nvPr/>
        </p:nvSpPr>
        <p:spPr>
          <a:xfrm>
            <a:off x="3354388" y="4738688"/>
            <a:ext cx="189865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ea"/>
              </a:rPr>
              <a:t>王懿荣（清）</a:t>
            </a:r>
            <a:endParaRPr lang="zh-CN" altLang="en-US" sz="24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7846" name="矩形 26"/>
          <p:cNvSpPr>
            <a:spLocks noChangeArrowheads="1"/>
          </p:cNvSpPr>
          <p:nvPr/>
        </p:nvSpPr>
        <p:spPr bwMode="auto">
          <a:xfrm>
            <a:off x="3595688" y="5237163"/>
            <a:ext cx="5548312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祭祀、战争、农牧业、天文历法等</a:t>
            </a:r>
          </a:p>
        </p:txBody>
      </p:sp>
      <p:sp>
        <p:nvSpPr>
          <p:cNvPr id="80919" name="TextBox 27"/>
          <p:cNvSpPr txBox="1">
            <a:spLocks noChangeArrowheads="1"/>
          </p:cNvSpPr>
          <p:nvPr/>
        </p:nvSpPr>
        <p:spPr bwMode="auto">
          <a:xfrm>
            <a:off x="2074863" y="5218113"/>
            <a:ext cx="14493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记载内容：</a:t>
            </a:r>
          </a:p>
        </p:txBody>
      </p:sp>
      <p:sp>
        <p:nvSpPr>
          <p:cNvPr id="80920" name="TextBox 28"/>
          <p:cNvSpPr txBox="1">
            <a:spLocks noChangeArrowheads="1"/>
          </p:cNvSpPr>
          <p:nvPr/>
        </p:nvSpPr>
        <p:spPr bwMode="auto">
          <a:xfrm>
            <a:off x="1176338" y="1489075"/>
            <a:ext cx="554037" cy="14351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青铜器</a:t>
            </a:r>
          </a:p>
        </p:txBody>
      </p:sp>
      <p:sp>
        <p:nvSpPr>
          <p:cNvPr id="77849" name="矩形 29"/>
          <p:cNvSpPr>
            <a:spLocks noChangeArrowheads="1"/>
          </p:cNvSpPr>
          <p:nvPr/>
        </p:nvSpPr>
        <p:spPr bwMode="auto">
          <a:xfrm>
            <a:off x="3771900" y="1560513"/>
            <a:ext cx="265970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饮食、祭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祀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军事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0922" name="矩形 30"/>
          <p:cNvSpPr>
            <a:spLocks noChangeArrowheads="1"/>
          </p:cNvSpPr>
          <p:nvPr/>
        </p:nvSpPr>
        <p:spPr bwMode="auto">
          <a:xfrm>
            <a:off x="2798763" y="1150938"/>
            <a:ext cx="1112837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特点：</a:t>
            </a:r>
          </a:p>
        </p:txBody>
      </p:sp>
      <p:sp>
        <p:nvSpPr>
          <p:cNvPr id="77851" name="矩形 31"/>
          <p:cNvSpPr>
            <a:spLocks noChangeArrowheads="1"/>
          </p:cNvSpPr>
          <p:nvPr/>
        </p:nvSpPr>
        <p:spPr bwMode="auto">
          <a:xfrm>
            <a:off x="3806825" y="2106613"/>
            <a:ext cx="2040943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食器</a:t>
            </a:r>
            <a:r>
              <a:rPr lang="en-US" altLang="zh-CN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礼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器</a:t>
            </a:r>
          </a:p>
        </p:txBody>
      </p:sp>
      <p:sp>
        <p:nvSpPr>
          <p:cNvPr id="80924" name="TextBox 32"/>
          <p:cNvSpPr txBox="1">
            <a:spLocks noChangeArrowheads="1"/>
          </p:cNvSpPr>
          <p:nvPr/>
        </p:nvSpPr>
        <p:spPr bwMode="auto">
          <a:xfrm>
            <a:off x="2093913" y="5753100"/>
            <a:ext cx="1804987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造字方法：</a:t>
            </a:r>
          </a:p>
        </p:txBody>
      </p:sp>
      <p:sp>
        <p:nvSpPr>
          <p:cNvPr id="77853" name="TextBox 33"/>
          <p:cNvSpPr txBox="1">
            <a:spLocks noChangeArrowheads="1"/>
          </p:cNvSpPr>
          <p:nvPr/>
        </p:nvSpPr>
        <p:spPr bwMode="auto">
          <a:xfrm>
            <a:off x="3676650" y="5773738"/>
            <a:ext cx="4830763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象形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指示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会意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形声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假借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等</a:t>
            </a:r>
          </a:p>
        </p:txBody>
      </p:sp>
      <p:sp>
        <p:nvSpPr>
          <p:cNvPr id="80926" name="TextBox 34"/>
          <p:cNvSpPr txBox="1">
            <a:spLocks noChangeArrowheads="1"/>
          </p:cNvSpPr>
          <p:nvPr/>
        </p:nvSpPr>
        <p:spPr bwMode="auto">
          <a:xfrm>
            <a:off x="2152650" y="1489075"/>
            <a:ext cx="331788" cy="1570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商朝以后</a:t>
            </a:r>
          </a:p>
        </p:txBody>
      </p:sp>
      <p:sp>
        <p:nvSpPr>
          <p:cNvPr id="80927" name="AutoShape 3"/>
          <p:cNvSpPr/>
          <p:nvPr/>
        </p:nvSpPr>
        <p:spPr bwMode="auto">
          <a:xfrm>
            <a:off x="2717800" y="1192213"/>
            <a:ext cx="80963" cy="2687637"/>
          </a:xfrm>
          <a:prstGeom prst="leftBrace">
            <a:avLst>
              <a:gd name="adj1" fmla="val 185958"/>
              <a:gd name="adj2" fmla="val 50000"/>
            </a:avLst>
          </a:prstGeom>
          <a:noFill/>
          <a:ln w="222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0928" name="TextBox 37"/>
          <p:cNvSpPr txBox="1">
            <a:spLocks noChangeArrowheads="1"/>
          </p:cNvSpPr>
          <p:nvPr/>
        </p:nvSpPr>
        <p:spPr bwMode="auto">
          <a:xfrm>
            <a:off x="2187575" y="6249988"/>
            <a:ext cx="1173163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地位：</a:t>
            </a:r>
          </a:p>
        </p:txBody>
      </p:sp>
      <p:sp>
        <p:nvSpPr>
          <p:cNvPr id="77857" name="矩形 38"/>
          <p:cNvSpPr>
            <a:spLocks noChangeArrowheads="1"/>
          </p:cNvSpPr>
          <p:nvPr/>
        </p:nvSpPr>
        <p:spPr bwMode="auto">
          <a:xfrm>
            <a:off x="3300413" y="6249988"/>
            <a:ext cx="482600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已</a:t>
            </a:r>
            <a:r>
              <a:rPr lang="zh-CN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发现最早</a:t>
            </a:r>
            <a:r>
              <a:rPr lang="zh-CN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体系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较为</a:t>
            </a:r>
            <a:r>
              <a:rPr lang="zh-CN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完整</a:t>
            </a:r>
            <a:r>
              <a:rPr lang="zh-CN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的文字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4162425" y="300038"/>
            <a:ext cx="4802188" cy="830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出现铜器，代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表：</a:t>
            </a:r>
            <a:r>
              <a:rPr lang="zh-CN" altLang="en-US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齐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家文化遗址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出现的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铜镜</a:t>
            </a:r>
          </a:p>
        </p:txBody>
      </p:sp>
      <p:sp>
        <p:nvSpPr>
          <p:cNvPr id="38" name="矩形 37"/>
          <p:cNvSpPr/>
          <p:nvPr/>
        </p:nvSpPr>
        <p:spPr>
          <a:xfrm>
            <a:off x="107504" y="116632"/>
            <a:ext cx="1008113" cy="461665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小结</a:t>
            </a:r>
            <a:r>
              <a:rPr lang="zh-CN" altLang="en-US" sz="2400" b="1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：</a:t>
            </a:r>
            <a:endParaRPr lang="zh-CN" altLang="en-US" sz="2400" b="1" cap="none" spc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7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7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7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7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7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7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7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1" grpId="0"/>
      <p:bldP spid="77835" grpId="1"/>
      <p:bldP spid="77837" grpId="2"/>
      <p:bldP spid="77839" grpId="3"/>
      <p:bldP spid="77843" grpId="4"/>
      <p:bldP spid="26" grpId="5"/>
      <p:bldP spid="77846" grpId="6"/>
      <p:bldP spid="77849" grpId="7"/>
      <p:bldP spid="77851" grpId="8"/>
      <p:bldP spid="77853" grpId="9"/>
      <p:bldP spid="77857" grpId="10"/>
      <p:bldP spid="2" grpId="1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662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矩形​​ 3"/>
          <p:cNvSpPr/>
          <p:nvPr/>
        </p:nvSpPr>
        <p:spPr>
          <a:xfrm>
            <a:off x="179512" y="3429000"/>
            <a:ext cx="9144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3200" smtClean="0">
                <a:solidFill>
                  <a:schemeClr val="tx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en-US" sz="3200" smtClean="0">
                <a:solidFill>
                  <a:schemeClr val="tx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商</a:t>
            </a:r>
            <a:r>
              <a:rPr lang="zh-CN" altLang="en-US" sz="3200">
                <a:solidFill>
                  <a:schemeClr val="tx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周时期的青铜器主要是哪三种金属的合金</a:t>
            </a:r>
            <a:r>
              <a:rPr lang="zh-CN" altLang="en-US" sz="3200" smtClean="0">
                <a:solidFill>
                  <a:schemeClr val="tx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： </a:t>
            </a:r>
            <a:br>
              <a:rPr lang="en-US" altLang="zh-CN" sz="3200">
                <a:solidFill>
                  <a:schemeClr val="tx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</a:br>
            <a:r>
              <a:rPr lang="en-US" altLang="zh-CN" sz="3200" smtClean="0">
                <a:solidFill>
                  <a:schemeClr val="tx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      A  </a:t>
            </a:r>
            <a:r>
              <a:rPr lang="zh-CN" altLang="en-US" sz="3200" smtClean="0">
                <a:solidFill>
                  <a:schemeClr val="tx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铜、铁、锡      </a:t>
            </a:r>
            <a:r>
              <a:rPr lang="en-US" altLang="zh-CN" sz="3200">
                <a:solidFill>
                  <a:schemeClr val="tx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B </a:t>
            </a:r>
            <a:r>
              <a:rPr lang="en-US" altLang="zh-CN" sz="3200" smtClean="0">
                <a:solidFill>
                  <a:schemeClr val="tx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 </a:t>
            </a:r>
            <a:r>
              <a:rPr lang="zh-CN" altLang="en-US" sz="3200" smtClean="0">
                <a:solidFill>
                  <a:schemeClr val="tx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金、银、铜   </a:t>
            </a:r>
            <a:endParaRPr lang="en-US" altLang="zh-CN" sz="3200" smtClean="0">
              <a:solidFill>
                <a:schemeClr val="tx2">
                  <a:lumMod val="50000"/>
                </a:schemeClr>
              </a:solidFill>
              <a:latin typeface="宋体" pitchFamily="2" charset="-122"/>
              <a:ea typeface="宋体" pitchFamily="2" charset="-122"/>
            </a:endParaRPr>
          </a:p>
          <a:p>
            <a:pPr fontAlgn="auto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3200" smtClean="0">
                <a:solidFill>
                  <a:schemeClr val="tx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      C  </a:t>
            </a:r>
            <a:r>
              <a:rPr lang="zh-CN" altLang="en-US" sz="3200" smtClean="0">
                <a:solidFill>
                  <a:schemeClr val="tx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铜、锡、铅      </a:t>
            </a:r>
            <a:r>
              <a:rPr lang="en-US" altLang="zh-CN" sz="3200" smtClean="0">
                <a:solidFill>
                  <a:schemeClr val="tx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D  </a:t>
            </a:r>
            <a:r>
              <a:rPr lang="zh-CN" altLang="en-US" sz="3200" smtClean="0">
                <a:solidFill>
                  <a:schemeClr val="tx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铁、锡、铅</a:t>
            </a:r>
            <a:endParaRPr lang="zh-CN" altLang="en-US" sz="3200">
              <a:solidFill>
                <a:schemeClr val="tx2">
                  <a:lumMod val="50000"/>
                </a:schemeClr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83768" y="802467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我国青铜器出现在（   ）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88640"/>
            <a:ext cx="2707875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练一练：</a:t>
            </a:r>
            <a:endParaRPr lang="zh-CN" altLang="en-US" sz="5400" b="1" cap="none" spc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75656" y="1556792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A  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原始社会末期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20072" y="1628800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B  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夏朝时期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75656" y="2276872"/>
            <a:ext cx="2585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C  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商朝时期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92080" y="2276872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D  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西周时期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1" name="五角星 10"/>
          <p:cNvSpPr/>
          <p:nvPr/>
        </p:nvSpPr>
        <p:spPr>
          <a:xfrm>
            <a:off x="1259632" y="1484784"/>
            <a:ext cx="841799" cy="635944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5" name="五角星 14"/>
          <p:cNvSpPr/>
          <p:nvPr/>
        </p:nvSpPr>
        <p:spPr>
          <a:xfrm>
            <a:off x="1115616" y="4293096"/>
            <a:ext cx="841799" cy="635944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662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矩形 7"/>
          <p:cNvSpPr/>
          <p:nvPr/>
        </p:nvSpPr>
        <p:spPr>
          <a:xfrm>
            <a:off x="285720" y="3643314"/>
            <a:ext cx="8532440" cy="2439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4.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我国有文字可考的历史是从</a:t>
            </a:r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_____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开始的。</a:t>
            </a:r>
            <a:endParaRPr lang="en-US" altLang="zh-CN" sz="3200" smtClean="0">
              <a:latin typeface="宋体" pitchFamily="2" charset="-122"/>
              <a:ea typeface="宋体" pitchFamily="2" charset="-122"/>
            </a:endParaRPr>
          </a:p>
          <a:p>
            <a:endParaRPr lang="zh-CN" altLang="en-US" sz="320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     A.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商朝          </a:t>
            </a:r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B.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西周</a:t>
            </a:r>
            <a:endParaRPr lang="en-US" altLang="zh-CN" sz="320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     C.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春秋时期      </a:t>
            </a:r>
            <a:r>
              <a:rPr lang="en-US" altLang="zh-CN" sz="3200" smtClean="0">
                <a:latin typeface="宋体" pitchFamily="2" charset="-122"/>
                <a:ea typeface="宋体" pitchFamily="2" charset="-122"/>
              </a:rPr>
              <a:t>D.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</a:rPr>
              <a:t>战国时期</a:t>
            </a:r>
            <a:endParaRPr lang="zh-CN" altLang="en-US" sz="32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85720" y="764704"/>
            <a:ext cx="82467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迄</a:t>
            </a:r>
            <a:r>
              <a:rPr lang="zh-CN" altLang="zh-CN" sz="320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今为止发现的商代最大的青铜</a:t>
            </a:r>
            <a:r>
              <a:rPr lang="zh-CN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器</a:t>
            </a:r>
            <a:r>
              <a:rPr lang="zh-CN" altLang="en-US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是</a:t>
            </a:r>
            <a:r>
              <a:rPr lang="zh-CN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（   </a:t>
            </a:r>
            <a:r>
              <a:rPr lang="zh-CN" altLang="zh-CN" sz="320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）</a:t>
            </a:r>
          </a:p>
          <a:p>
            <a:pPr>
              <a:spcBef>
                <a:spcPct val="50000"/>
              </a:spcBef>
            </a:pPr>
            <a:r>
              <a:rPr lang="en-US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      </a:t>
            </a:r>
            <a:r>
              <a:rPr lang="zh-CN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A</a:t>
            </a:r>
            <a:r>
              <a:rPr lang="en-US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 </a:t>
            </a:r>
            <a:r>
              <a:rPr lang="zh-CN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编</a:t>
            </a:r>
            <a:r>
              <a:rPr lang="zh-CN" altLang="zh-CN" sz="320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钟     </a:t>
            </a:r>
            <a:r>
              <a:rPr lang="zh-CN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  </a:t>
            </a:r>
            <a:r>
              <a:rPr lang="zh-CN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B</a:t>
            </a:r>
            <a:r>
              <a:rPr lang="en-US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 </a:t>
            </a:r>
            <a:r>
              <a:rPr lang="zh-CN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三</a:t>
            </a:r>
            <a:r>
              <a:rPr lang="zh-CN" altLang="zh-CN" sz="320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星堆青铜立人像</a:t>
            </a:r>
          </a:p>
          <a:p>
            <a:pPr>
              <a:spcBef>
                <a:spcPct val="50000"/>
              </a:spcBef>
            </a:pPr>
            <a:r>
              <a:rPr lang="en-US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      </a:t>
            </a:r>
            <a:r>
              <a:rPr lang="zh-CN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C</a:t>
            </a:r>
            <a:r>
              <a:rPr lang="en-US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 </a:t>
            </a:r>
            <a:r>
              <a:rPr lang="zh-CN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四</a:t>
            </a:r>
            <a:r>
              <a:rPr lang="zh-CN" altLang="zh-CN" sz="320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羊方尊  </a:t>
            </a:r>
            <a:r>
              <a:rPr lang="en-US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  </a:t>
            </a:r>
            <a:r>
              <a:rPr lang="zh-CN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D</a:t>
            </a:r>
            <a:r>
              <a:rPr lang="en-US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 </a:t>
            </a:r>
            <a:r>
              <a:rPr lang="zh-CN" altLang="zh-CN" sz="3200" smtClean="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司</a:t>
            </a:r>
            <a:r>
              <a:rPr lang="zh-CN" altLang="zh-CN" sz="3200">
                <a:solidFill>
                  <a:srgbClr val="191921"/>
                </a:solidFill>
                <a:latin typeface="宋体" pitchFamily="2" charset="-122"/>
                <a:ea typeface="宋体" pitchFamily="2" charset="-122"/>
              </a:rPr>
              <a:t>母戊鼎</a:t>
            </a:r>
          </a:p>
        </p:txBody>
      </p:sp>
      <p:sp>
        <p:nvSpPr>
          <p:cNvPr id="5" name="五角星 4"/>
          <p:cNvSpPr/>
          <p:nvPr/>
        </p:nvSpPr>
        <p:spPr>
          <a:xfrm>
            <a:off x="4071934" y="2285992"/>
            <a:ext cx="841799" cy="635944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五角星 5"/>
          <p:cNvSpPr/>
          <p:nvPr/>
        </p:nvSpPr>
        <p:spPr>
          <a:xfrm>
            <a:off x="1331640" y="4653136"/>
            <a:ext cx="841799" cy="635944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662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0" y="548680"/>
            <a:ext cx="413995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课后作业</a:t>
            </a:r>
            <a:r>
              <a:rPr lang="zh-CN" altLang="en-US" sz="5400" b="1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：</a:t>
            </a:r>
            <a:endParaRPr lang="zh-CN" altLang="en-US" sz="5400" b="1" cap="none" spc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1988840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en-US" sz="3600" smtClean="0">
                <a:latin typeface="宋体" pitchFamily="2" charset="-122"/>
                <a:ea typeface="宋体" pitchFamily="2" charset="-122"/>
              </a:rPr>
              <a:t>复习、掌握今天所学知识，完成相应的练习册</a:t>
            </a:r>
            <a:endParaRPr lang="zh-CN" altLang="en-US" sz="36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5008" y="3573016"/>
            <a:ext cx="86054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smtClean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en-US" sz="3600" smtClean="0">
                <a:latin typeface="宋体" pitchFamily="2" charset="-122"/>
                <a:ea typeface="宋体" pitchFamily="2" charset="-122"/>
              </a:rPr>
              <a:t>预习新课并思考问题：</a:t>
            </a:r>
            <a:endParaRPr lang="en-US" altLang="zh-CN" sz="360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3600" smtClean="0">
                <a:latin typeface="宋体" pitchFamily="2" charset="-122"/>
                <a:ea typeface="宋体" pitchFamily="2" charset="-122"/>
              </a:rPr>
              <a:t>春秋时期，周王室与诸侯之间的关系发生了什么变化？原因是什么？</a:t>
            </a:r>
            <a:endParaRPr lang="zh-CN" altLang="en-US" sz="36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3970" name="TextBox 1"/>
          <p:cNvSpPr txBox="1">
            <a:spLocks noChangeArrowheads="1"/>
          </p:cNvSpPr>
          <p:nvPr/>
        </p:nvSpPr>
        <p:spPr bwMode="auto">
          <a:xfrm>
            <a:off x="42863" y="22225"/>
            <a:ext cx="2195512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板书设计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38375" y="546100"/>
            <a:ext cx="4752975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chemeClr val="accent6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>
                <a:solidFill>
                  <a:schemeClr val="accent6"/>
                </a:solidFill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800" b="1">
                <a:solidFill>
                  <a:schemeClr val="accent6"/>
                </a:solidFill>
                <a:latin typeface="黑体" pitchFamily="49" charset="-122"/>
                <a:ea typeface="黑体" pitchFamily="49" charset="-122"/>
              </a:rPr>
              <a:t>课     青铜器与甲骨文</a:t>
            </a:r>
          </a:p>
        </p:txBody>
      </p:sp>
      <p:sp>
        <p:nvSpPr>
          <p:cNvPr id="83972" name="TextBox 4"/>
          <p:cNvSpPr txBox="1">
            <a:spLocks noChangeArrowheads="1"/>
          </p:cNvSpPr>
          <p:nvPr/>
        </p:nvSpPr>
        <p:spPr bwMode="auto">
          <a:xfrm>
            <a:off x="304800" y="1246188"/>
            <a:ext cx="4608513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一：青铜器的高超技艺</a:t>
            </a:r>
          </a:p>
        </p:txBody>
      </p:sp>
      <p:sp>
        <p:nvSpPr>
          <p:cNvPr id="83973" name="矩形 30"/>
          <p:cNvSpPr>
            <a:spLocks noChangeArrowheads="1"/>
          </p:cNvSpPr>
          <p:nvPr/>
        </p:nvSpPr>
        <p:spPr bwMode="auto">
          <a:xfrm>
            <a:off x="963613" y="1687513"/>
            <a:ext cx="1808162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、特点：</a:t>
            </a:r>
          </a:p>
        </p:txBody>
      </p:sp>
      <p:sp>
        <p:nvSpPr>
          <p:cNvPr id="83974" name="TextBox 11"/>
          <p:cNvSpPr txBox="1">
            <a:spLocks noChangeArrowheads="1"/>
          </p:cNvSpPr>
          <p:nvPr/>
        </p:nvSpPr>
        <p:spPr bwMode="auto">
          <a:xfrm>
            <a:off x="2798763" y="1687513"/>
            <a:ext cx="277177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、用途：</a:t>
            </a:r>
          </a:p>
        </p:txBody>
      </p:sp>
      <p:sp>
        <p:nvSpPr>
          <p:cNvPr id="83975" name="TextBox 12"/>
          <p:cNvSpPr txBox="1">
            <a:spLocks noChangeArrowheads="1"/>
          </p:cNvSpPr>
          <p:nvPr/>
        </p:nvSpPr>
        <p:spPr bwMode="auto">
          <a:xfrm>
            <a:off x="4841875" y="1681163"/>
            <a:ext cx="145732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、功能：</a:t>
            </a:r>
          </a:p>
        </p:txBody>
      </p:sp>
      <p:sp>
        <p:nvSpPr>
          <p:cNvPr id="83976" name="TextBox 13"/>
          <p:cNvSpPr txBox="1">
            <a:spLocks noChangeArrowheads="1"/>
          </p:cNvSpPr>
          <p:nvPr/>
        </p:nvSpPr>
        <p:spPr bwMode="auto">
          <a:xfrm>
            <a:off x="968375" y="2349500"/>
            <a:ext cx="20574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、代表：</a:t>
            </a:r>
          </a:p>
        </p:txBody>
      </p:sp>
      <p:sp>
        <p:nvSpPr>
          <p:cNvPr id="83977" name="TextBox 15"/>
          <p:cNvSpPr txBox="1">
            <a:spLocks noChangeArrowheads="1"/>
          </p:cNvSpPr>
          <p:nvPr/>
        </p:nvSpPr>
        <p:spPr bwMode="auto">
          <a:xfrm>
            <a:off x="6951663" y="1681163"/>
            <a:ext cx="1493837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、成分：</a:t>
            </a:r>
          </a:p>
        </p:txBody>
      </p:sp>
      <p:sp>
        <p:nvSpPr>
          <p:cNvPr id="83978" name="TextBox 18"/>
          <p:cNvSpPr txBox="1">
            <a:spLocks noChangeArrowheads="1"/>
          </p:cNvSpPr>
          <p:nvPr/>
        </p:nvSpPr>
        <p:spPr bwMode="auto">
          <a:xfrm>
            <a:off x="2798763" y="2349500"/>
            <a:ext cx="27940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、制造方法：</a:t>
            </a:r>
          </a:p>
        </p:txBody>
      </p:sp>
      <p:sp>
        <p:nvSpPr>
          <p:cNvPr id="83979" name="TextBox 22"/>
          <p:cNvSpPr txBox="1">
            <a:spLocks noChangeArrowheads="1"/>
          </p:cNvSpPr>
          <p:nvPr/>
        </p:nvSpPr>
        <p:spPr bwMode="auto">
          <a:xfrm>
            <a:off x="777875" y="4021138"/>
            <a:ext cx="263207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、定义：</a:t>
            </a:r>
          </a:p>
        </p:txBody>
      </p:sp>
      <p:sp>
        <p:nvSpPr>
          <p:cNvPr id="83980" name="TextBox 24"/>
          <p:cNvSpPr txBox="1">
            <a:spLocks noChangeArrowheads="1"/>
          </p:cNvSpPr>
          <p:nvPr/>
        </p:nvSpPr>
        <p:spPr bwMode="auto">
          <a:xfrm>
            <a:off x="3549650" y="4021138"/>
            <a:ext cx="31829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、发现者：</a:t>
            </a:r>
          </a:p>
        </p:txBody>
      </p:sp>
      <p:sp>
        <p:nvSpPr>
          <p:cNvPr id="83981" name="TextBox 27"/>
          <p:cNvSpPr txBox="1">
            <a:spLocks noChangeArrowheads="1"/>
          </p:cNvSpPr>
          <p:nvPr/>
        </p:nvSpPr>
        <p:spPr bwMode="auto">
          <a:xfrm>
            <a:off x="6270625" y="4011613"/>
            <a:ext cx="2540000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、记载内容：</a:t>
            </a:r>
          </a:p>
        </p:txBody>
      </p:sp>
      <p:sp>
        <p:nvSpPr>
          <p:cNvPr id="83982" name="TextBox 32"/>
          <p:cNvSpPr txBox="1">
            <a:spLocks noChangeArrowheads="1"/>
          </p:cNvSpPr>
          <p:nvPr/>
        </p:nvSpPr>
        <p:spPr bwMode="auto">
          <a:xfrm>
            <a:off x="760413" y="4797425"/>
            <a:ext cx="2220912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、造字方法：</a:t>
            </a:r>
          </a:p>
        </p:txBody>
      </p:sp>
      <p:sp>
        <p:nvSpPr>
          <p:cNvPr id="83983" name="TextBox 37"/>
          <p:cNvSpPr txBox="1">
            <a:spLocks noChangeArrowheads="1"/>
          </p:cNvSpPr>
          <p:nvPr/>
        </p:nvSpPr>
        <p:spPr bwMode="auto">
          <a:xfrm>
            <a:off x="3598863" y="4797425"/>
            <a:ext cx="1971675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、地位：</a:t>
            </a:r>
          </a:p>
        </p:txBody>
      </p:sp>
      <p:sp>
        <p:nvSpPr>
          <p:cNvPr id="83984" name="TextBox 17"/>
          <p:cNvSpPr txBox="1">
            <a:spLocks noChangeArrowheads="1"/>
          </p:cNvSpPr>
          <p:nvPr/>
        </p:nvSpPr>
        <p:spPr bwMode="auto">
          <a:xfrm>
            <a:off x="363538" y="3346450"/>
            <a:ext cx="24003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/>
              <a:t>二：甲骨文</a:t>
            </a:r>
          </a:p>
        </p:txBody>
      </p:sp>
      <p:pic>
        <p:nvPicPr>
          <p:cNvPr id="8398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375900" y="122047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_rels/theme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r="http://schemas.openxmlformats.org/officeDocument/2006/relationships" xmlns:a="http://schemas.openxmlformats.org/drawingml/2006/main" name="夏至">
  <a:themeElements>
    <a:clrScheme name="夏至">
      <a:dk1>
        <a:sysClr val="windowText" lastClr="000000"/>
      </a:dk1>
      <a:lt1>
        <a:sysClr val="window" lastClr="FFFE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夏至">
      <a:majorFont>
        <a:latin typeface="Gill Sans MT"/>
        <a:ea typeface="Arial"/>
        <a:cs typeface="Arial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Arial"/>
        <a:cs typeface="Arial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夏至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194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夏至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2020-10-21T16:17:09Z</cp:lastPrinted>
  <dcterms:created xsi:type="dcterms:W3CDTF">2020-10-21T16:17:09Z</dcterms:created>
  <dcterms:modified xsi:type="dcterms:W3CDTF">2020-10-21T08:17:33Z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