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374" r:id="rId2"/>
    <p:sldId id="271" r:id="rId3"/>
    <p:sldId id="272" r:id="rId4"/>
    <p:sldId id="273" r:id="rId5"/>
    <p:sldId id="274" r:id="rId6"/>
    <p:sldId id="275" r:id="rId7"/>
    <p:sldId id="276" r:id="rId8"/>
    <p:sldId id="283" r:id="rId9"/>
    <p:sldId id="278" r:id="rId10"/>
    <p:sldId id="279" r:id="rId11"/>
    <p:sldId id="281" r:id="rId12"/>
    <p:sldId id="282" r:id="rId13"/>
    <p:sldId id="280" r:id="rId14"/>
    <p:sldId id="284" r:id="rId15"/>
    <p:sldId id="353" r:id="rId16"/>
    <p:sldId id="356" r:id="rId17"/>
    <p:sldId id="357" r:id="rId18"/>
    <p:sldId id="358" r:id="rId19"/>
    <p:sldId id="345" r:id="rId20"/>
    <p:sldId id="348" r:id="rId21"/>
    <p:sldId id="347" r:id="rId22"/>
    <p:sldId id="354" r:id="rId23"/>
    <p:sldId id="355" r:id="rId24"/>
    <p:sldId id="359" r:id="rId25"/>
    <p:sldId id="360" r:id="rId26"/>
    <p:sldId id="368" r:id="rId27"/>
    <p:sldId id="369" r:id="rId28"/>
    <p:sldId id="370" r:id="rId29"/>
    <p:sldId id="371" r:id="rId30"/>
    <p:sldId id="372"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66FFFF"/>
    <a:srgbClr val="FFCC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20447"/>
    <p:restoredTop sz="83252" autoAdjust="0"/>
  </p:normalViewPr>
  <p:slideViewPr>
    <p:cSldViewPr snapToGrid="0">
      <p:cViewPr varScale="1">
        <p:scale>
          <a:sx n="90" d="100"/>
          <a:sy n="90" d="100"/>
        </p:scale>
        <p:origin x="-1062" y="-1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271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A43096-31DC-4C26-A61C-1EE3081A41DA}" type="datetimeFigureOut">
              <a:rPr lang="zh-CN" altLang="en-US" smtClean="0"/>
              <a:pPr/>
              <a:t>2020/4/8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CB96D5-E61E-4AB2-9891-32DCBC5C0140}" type="slidenum">
              <a:rPr lang="zh-CN" altLang="en-US" smtClean="0"/>
              <a:pPr/>
              <a:t>‹#›</a:t>
            </a:fld>
            <a:endParaRPr lang="zh-CN" altLang="en-US"/>
          </a:p>
        </p:txBody>
      </p:sp>
    </p:spTree>
    <p:extLst>
      <p:ext uri="{BB962C8B-B14F-4D97-AF65-F5344CB8AC3E}">
        <p14:creationId xmlns:p14="http://schemas.microsoft.com/office/powerpoint/2010/main" xmlns="" val="3046967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a:t>
            </a:fld>
            <a:endParaRPr lang="zh-CN" altLang="en-US"/>
          </a:p>
        </p:txBody>
      </p:sp>
    </p:spTree>
    <p:extLst>
      <p:ext uri="{BB962C8B-B14F-4D97-AF65-F5344CB8AC3E}">
        <p14:creationId xmlns:p14="http://schemas.microsoft.com/office/powerpoint/2010/main" xmlns="" val="691816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3</a:t>
            </a:fld>
            <a:endParaRPr lang="zh-CN" altLang="en-US"/>
          </a:p>
        </p:txBody>
      </p:sp>
    </p:spTree>
    <p:extLst>
      <p:ext uri="{BB962C8B-B14F-4D97-AF65-F5344CB8AC3E}">
        <p14:creationId xmlns:p14="http://schemas.microsoft.com/office/powerpoint/2010/main" xmlns="" val="2857829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4</a:t>
            </a:fld>
            <a:endParaRPr lang="zh-CN" altLang="en-US"/>
          </a:p>
        </p:txBody>
      </p:sp>
    </p:spTree>
    <p:extLst>
      <p:ext uri="{BB962C8B-B14F-4D97-AF65-F5344CB8AC3E}">
        <p14:creationId xmlns:p14="http://schemas.microsoft.com/office/powerpoint/2010/main" xmlns="" val="3896658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5</a:t>
            </a:fld>
            <a:endParaRPr lang="zh-CN" altLang="en-US"/>
          </a:p>
        </p:txBody>
      </p:sp>
    </p:spTree>
    <p:extLst>
      <p:ext uri="{BB962C8B-B14F-4D97-AF65-F5344CB8AC3E}">
        <p14:creationId xmlns:p14="http://schemas.microsoft.com/office/powerpoint/2010/main" xmlns="" val="3366913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6</a:t>
            </a:fld>
            <a:endParaRPr lang="zh-CN" altLang="en-US"/>
          </a:p>
        </p:txBody>
      </p:sp>
    </p:spTree>
    <p:extLst>
      <p:ext uri="{BB962C8B-B14F-4D97-AF65-F5344CB8AC3E}">
        <p14:creationId xmlns:p14="http://schemas.microsoft.com/office/powerpoint/2010/main" xmlns="" val="1623280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7</a:t>
            </a:fld>
            <a:endParaRPr lang="zh-CN" altLang="en-US"/>
          </a:p>
        </p:txBody>
      </p:sp>
    </p:spTree>
    <p:extLst>
      <p:ext uri="{BB962C8B-B14F-4D97-AF65-F5344CB8AC3E}">
        <p14:creationId xmlns:p14="http://schemas.microsoft.com/office/powerpoint/2010/main" xmlns="" val="2917035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8</a:t>
            </a:fld>
            <a:endParaRPr lang="zh-CN" altLang="en-US"/>
          </a:p>
        </p:txBody>
      </p:sp>
    </p:spTree>
    <p:extLst>
      <p:ext uri="{BB962C8B-B14F-4D97-AF65-F5344CB8AC3E}">
        <p14:creationId xmlns:p14="http://schemas.microsoft.com/office/powerpoint/2010/main" xmlns="" val="1474047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zh-CN" sz="1200" dirty="0">
              <a:latin typeface="Microsoft YaHei" panose="020B0503020204020204" pitchFamily="34" charset="-122"/>
              <a:ea typeface="Microsoft YaHei"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zh-CN" altLang="en-US" sz="1200" dirty="0">
              <a:latin typeface="Microsoft YaHei" panose="020B0503020204020204" pitchFamily="34" charset="-122"/>
              <a:ea typeface="Microsoft YaHei" panose="020B0503020204020204" pitchFamily="34" charset="-122"/>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9</a:t>
            </a:fld>
            <a:endParaRPr lang="zh-CN" altLang="en-US"/>
          </a:p>
        </p:txBody>
      </p:sp>
    </p:spTree>
    <p:extLst>
      <p:ext uri="{BB962C8B-B14F-4D97-AF65-F5344CB8AC3E}">
        <p14:creationId xmlns:p14="http://schemas.microsoft.com/office/powerpoint/2010/main" xmlns="" val="446776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10</a:t>
            </a:fld>
            <a:endParaRPr lang="zh-CN" altLang="en-US"/>
          </a:p>
        </p:txBody>
      </p:sp>
    </p:spTree>
    <p:extLst>
      <p:ext uri="{BB962C8B-B14F-4D97-AF65-F5344CB8AC3E}">
        <p14:creationId xmlns:p14="http://schemas.microsoft.com/office/powerpoint/2010/main" xmlns="" val="37968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11</a:t>
            </a:fld>
            <a:endParaRPr lang="zh-CN" altLang="en-US"/>
          </a:p>
        </p:txBody>
      </p:sp>
    </p:spTree>
    <p:extLst>
      <p:ext uri="{BB962C8B-B14F-4D97-AF65-F5344CB8AC3E}">
        <p14:creationId xmlns:p14="http://schemas.microsoft.com/office/powerpoint/2010/main" xmlns="" val="2707282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12</a:t>
            </a:fld>
            <a:endParaRPr lang="zh-CN" altLang="en-US"/>
          </a:p>
        </p:txBody>
      </p:sp>
    </p:spTree>
    <p:extLst>
      <p:ext uri="{BB962C8B-B14F-4D97-AF65-F5344CB8AC3E}">
        <p14:creationId xmlns:p14="http://schemas.microsoft.com/office/powerpoint/2010/main" xmlns="" val="1016577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13</a:t>
            </a:fld>
            <a:endParaRPr lang="zh-CN" altLang="en-US"/>
          </a:p>
        </p:txBody>
      </p:sp>
    </p:spTree>
    <p:extLst>
      <p:ext uri="{BB962C8B-B14F-4D97-AF65-F5344CB8AC3E}">
        <p14:creationId xmlns:p14="http://schemas.microsoft.com/office/powerpoint/2010/main" xmlns="" val="1169569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14</a:t>
            </a:fld>
            <a:endParaRPr lang="zh-CN" altLang="en-US"/>
          </a:p>
        </p:txBody>
      </p:sp>
    </p:spTree>
    <p:extLst>
      <p:ext uri="{BB962C8B-B14F-4D97-AF65-F5344CB8AC3E}">
        <p14:creationId xmlns:p14="http://schemas.microsoft.com/office/powerpoint/2010/main" xmlns="" val="2117309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15</a:t>
            </a:fld>
            <a:endParaRPr lang="zh-CN" altLang="en-US"/>
          </a:p>
        </p:txBody>
      </p:sp>
    </p:spTree>
    <p:extLst>
      <p:ext uri="{BB962C8B-B14F-4D97-AF65-F5344CB8AC3E}">
        <p14:creationId xmlns:p14="http://schemas.microsoft.com/office/powerpoint/2010/main" xmlns="" val="10386574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16</a:t>
            </a:fld>
            <a:endParaRPr lang="zh-CN" altLang="en-US"/>
          </a:p>
        </p:txBody>
      </p:sp>
    </p:spTree>
    <p:extLst>
      <p:ext uri="{BB962C8B-B14F-4D97-AF65-F5344CB8AC3E}">
        <p14:creationId xmlns:p14="http://schemas.microsoft.com/office/powerpoint/2010/main" xmlns="" val="2298539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17</a:t>
            </a:fld>
            <a:endParaRPr lang="zh-CN" altLang="en-US"/>
          </a:p>
        </p:txBody>
      </p:sp>
    </p:spTree>
    <p:extLst>
      <p:ext uri="{BB962C8B-B14F-4D97-AF65-F5344CB8AC3E}">
        <p14:creationId xmlns:p14="http://schemas.microsoft.com/office/powerpoint/2010/main" xmlns="" val="3431345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18</a:t>
            </a:fld>
            <a:endParaRPr lang="zh-CN" altLang="en-US"/>
          </a:p>
        </p:txBody>
      </p:sp>
    </p:spTree>
    <p:extLst>
      <p:ext uri="{BB962C8B-B14F-4D97-AF65-F5344CB8AC3E}">
        <p14:creationId xmlns:p14="http://schemas.microsoft.com/office/powerpoint/2010/main" xmlns="" val="1021674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19</a:t>
            </a:fld>
            <a:endParaRPr lang="zh-CN" altLang="en-US"/>
          </a:p>
        </p:txBody>
      </p:sp>
    </p:spTree>
    <p:extLst>
      <p:ext uri="{BB962C8B-B14F-4D97-AF65-F5344CB8AC3E}">
        <p14:creationId xmlns:p14="http://schemas.microsoft.com/office/powerpoint/2010/main" xmlns="" val="12964039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20</a:t>
            </a:fld>
            <a:endParaRPr lang="zh-CN" altLang="en-US"/>
          </a:p>
        </p:txBody>
      </p:sp>
    </p:spTree>
    <p:extLst>
      <p:ext uri="{BB962C8B-B14F-4D97-AF65-F5344CB8AC3E}">
        <p14:creationId xmlns:p14="http://schemas.microsoft.com/office/powerpoint/2010/main" xmlns="" val="28313413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21</a:t>
            </a:fld>
            <a:endParaRPr lang="zh-CN" altLang="en-US"/>
          </a:p>
        </p:txBody>
      </p:sp>
    </p:spTree>
    <p:extLst>
      <p:ext uri="{BB962C8B-B14F-4D97-AF65-F5344CB8AC3E}">
        <p14:creationId xmlns:p14="http://schemas.microsoft.com/office/powerpoint/2010/main" xmlns="" val="2905637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22</a:t>
            </a:fld>
            <a:endParaRPr lang="zh-CN" altLang="en-US"/>
          </a:p>
        </p:txBody>
      </p:sp>
    </p:spTree>
    <p:extLst>
      <p:ext uri="{BB962C8B-B14F-4D97-AF65-F5344CB8AC3E}">
        <p14:creationId xmlns:p14="http://schemas.microsoft.com/office/powerpoint/2010/main" xmlns="" val="343964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 </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23</a:t>
            </a:fld>
            <a:endParaRPr lang="zh-CN" altLang="en-US"/>
          </a:p>
        </p:txBody>
      </p:sp>
    </p:spTree>
    <p:extLst>
      <p:ext uri="{BB962C8B-B14F-4D97-AF65-F5344CB8AC3E}">
        <p14:creationId xmlns:p14="http://schemas.microsoft.com/office/powerpoint/2010/main" xmlns="" val="1127108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24</a:t>
            </a:fld>
            <a:endParaRPr lang="zh-CN" altLang="en-US"/>
          </a:p>
        </p:txBody>
      </p:sp>
    </p:spTree>
    <p:extLst>
      <p:ext uri="{BB962C8B-B14F-4D97-AF65-F5344CB8AC3E}">
        <p14:creationId xmlns:p14="http://schemas.microsoft.com/office/powerpoint/2010/main" xmlns="" val="35114921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 </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25</a:t>
            </a:fld>
            <a:endParaRPr lang="zh-CN" altLang="en-US"/>
          </a:p>
        </p:txBody>
      </p:sp>
    </p:spTree>
    <p:extLst>
      <p:ext uri="{BB962C8B-B14F-4D97-AF65-F5344CB8AC3E}">
        <p14:creationId xmlns:p14="http://schemas.microsoft.com/office/powerpoint/2010/main" xmlns="" val="32526658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26</a:t>
            </a:fld>
            <a:endParaRPr lang="zh-CN" altLang="en-US"/>
          </a:p>
        </p:txBody>
      </p:sp>
    </p:spTree>
    <p:extLst>
      <p:ext uri="{BB962C8B-B14F-4D97-AF65-F5344CB8AC3E}">
        <p14:creationId xmlns:p14="http://schemas.microsoft.com/office/powerpoint/2010/main" xmlns="" val="3033050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27</a:t>
            </a:fld>
            <a:endParaRPr lang="zh-CN" altLang="en-US"/>
          </a:p>
        </p:txBody>
      </p:sp>
    </p:spTree>
    <p:extLst>
      <p:ext uri="{BB962C8B-B14F-4D97-AF65-F5344CB8AC3E}">
        <p14:creationId xmlns:p14="http://schemas.microsoft.com/office/powerpoint/2010/main" xmlns="" val="5975248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28</a:t>
            </a:fld>
            <a:endParaRPr lang="zh-CN" altLang="en-US"/>
          </a:p>
        </p:txBody>
      </p:sp>
    </p:spTree>
    <p:extLst>
      <p:ext uri="{BB962C8B-B14F-4D97-AF65-F5344CB8AC3E}">
        <p14:creationId xmlns:p14="http://schemas.microsoft.com/office/powerpoint/2010/main" xmlns="" val="37000252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kern="1200" dirty="0">
                <a:solidFill>
                  <a:schemeClr val="tx1"/>
                </a:solidFill>
                <a:effectLst/>
                <a:latin typeface="+mn-lt"/>
                <a:ea typeface="+mn-ea"/>
                <a:cs typeface="+mn-cs"/>
              </a:rPr>
              <a:t> </a:t>
            </a:r>
            <a:endParaRPr lang="zh-CN" altLang="zh-CN" sz="1200" kern="1200" dirty="0">
              <a:solidFill>
                <a:schemeClr val="tx1"/>
              </a:solidFill>
              <a:effectLst/>
              <a:latin typeface="+mn-lt"/>
              <a:ea typeface="+mn-ea"/>
              <a:cs typeface="+mn-cs"/>
            </a:endParaRPr>
          </a:p>
          <a:p>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29</a:t>
            </a:fld>
            <a:endParaRPr lang="zh-CN" altLang="en-US"/>
          </a:p>
        </p:txBody>
      </p:sp>
    </p:spTree>
    <p:extLst>
      <p:ext uri="{BB962C8B-B14F-4D97-AF65-F5344CB8AC3E}">
        <p14:creationId xmlns:p14="http://schemas.microsoft.com/office/powerpoint/2010/main" xmlns="" val="5556479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zh-CN" altLang="en-US" dirty="0"/>
          </a:p>
        </p:txBody>
      </p:sp>
      <p:sp>
        <p:nvSpPr>
          <p:cNvPr id="4" name="灯片编号占位符 3"/>
          <p:cNvSpPr>
            <a:spLocks noGrp="1"/>
          </p:cNvSpPr>
          <p:nvPr>
            <p:ph type="sldNum" sz="quarter" idx="5"/>
          </p:nvPr>
        </p:nvSpPr>
        <p:spPr/>
        <p:txBody>
          <a:bodyPr/>
          <a:lstStyle/>
          <a:p>
            <a:fld id="{FDCB96D5-E61E-4AB2-9891-32DCBC5C0140}" type="slidenum">
              <a:rPr lang="zh-CN" altLang="en-US" smtClean="0"/>
              <a:pPr/>
              <a:t>30</a:t>
            </a:fld>
            <a:endParaRPr lang="zh-CN" altLang="en-US"/>
          </a:p>
        </p:txBody>
      </p:sp>
    </p:spTree>
    <p:extLst>
      <p:ext uri="{BB962C8B-B14F-4D97-AF65-F5344CB8AC3E}">
        <p14:creationId xmlns:p14="http://schemas.microsoft.com/office/powerpoint/2010/main" xmlns="" val="776380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3826247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804211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973166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3863677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3304052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523418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1750355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2343398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1542659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755030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DB1AF2A7-AA18-4C27-B087-75CF58F951FE}" type="datetimeFigureOut">
              <a:rPr lang="zh-CN" altLang="en-US" smtClean="0"/>
              <a:pPr/>
              <a:t>2020/4/8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3338305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1AF2A7-AA18-4C27-B087-75CF58F951FE}" type="datetimeFigureOut">
              <a:rPr lang="zh-CN" altLang="en-US" smtClean="0"/>
              <a:pPr/>
              <a:t>2020/4/8</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9C601B-1BE7-47F4-818E-510F706AB8A2}" type="slidenum">
              <a:rPr lang="zh-CN" altLang="en-US" smtClean="0"/>
              <a:pPr/>
              <a:t>‹#›</a:t>
            </a:fld>
            <a:endParaRPr lang="zh-CN" altLang="en-US"/>
          </a:p>
        </p:txBody>
      </p:sp>
    </p:spTree>
    <p:extLst>
      <p:ext uri="{BB962C8B-B14F-4D97-AF65-F5344CB8AC3E}">
        <p14:creationId xmlns:p14="http://schemas.microsoft.com/office/powerpoint/2010/main" xmlns="" val="2567199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1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577" y="2181079"/>
            <a:ext cx="10620215" cy="923330"/>
          </a:xfrm>
          <a:prstGeom prst="rect">
            <a:avLst/>
          </a:prstGeom>
        </p:spPr>
        <p:txBody>
          <a:bodyPr wrap="none">
            <a:spAutoFit/>
          </a:bodyPr>
          <a:lstStyle/>
          <a:p>
            <a:r>
              <a:rPr lang="zh-CN" altLang="en-US" sz="5400" b="1" dirty="0" smtClean="0">
                <a:solidFill>
                  <a:srgbClr val="FF0000"/>
                </a:solidFill>
              </a:rPr>
              <a:t>探索世界：古代中国与世界的交往</a:t>
            </a:r>
            <a:endParaRPr lang="zh-CN" altLang="en-US" sz="5400" b="1"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13E48603-C06A-0A4D-91A8-52D7E7C09664}"/>
              </a:ext>
            </a:extLst>
          </p:cNvPr>
          <p:cNvSpPr/>
          <p:nvPr/>
        </p:nvSpPr>
        <p:spPr>
          <a:xfrm>
            <a:off x="2204716" y="357204"/>
            <a:ext cx="8018542" cy="461665"/>
          </a:xfrm>
          <a:prstGeom prst="rect">
            <a:avLst/>
          </a:prstGeom>
        </p:spPr>
        <p:txBody>
          <a:bodyPr wrap="none">
            <a:spAutoFit/>
          </a:bodyPr>
          <a:lstStyle/>
          <a:p>
            <a:pPr algn="just"/>
            <a:r>
              <a:rPr lang="zh-CN" altLang="en-US" sz="2400" b="1" dirty="0">
                <a:solidFill>
                  <a:srgbClr val="000000"/>
                </a:solidFill>
                <a:latin typeface="Microsoft Yahei" panose="020B0503020204020204" pitchFamily="34" charset="-122"/>
                <a:ea typeface="Microsoft Yahei" panose="020B0503020204020204" pitchFamily="34" charset="-122"/>
              </a:rPr>
              <a:t>守望相助 情义无价</a:t>
            </a:r>
            <a:r>
              <a:rPr lang="en-US" altLang="zh-CN" sz="2400" b="1" dirty="0">
                <a:solidFill>
                  <a:srgbClr val="000000"/>
                </a:solidFill>
                <a:latin typeface="Microsoft Yahei" panose="020B0503020204020204" pitchFamily="34" charset="-122"/>
                <a:ea typeface="Microsoft Yahei" panose="020B0503020204020204" pitchFamily="34" charset="-122"/>
              </a:rPr>
              <a:t>——“</a:t>
            </a:r>
            <a:r>
              <a:rPr lang="zh-CN" altLang="en-US" sz="2400" b="1" dirty="0">
                <a:solidFill>
                  <a:srgbClr val="000000"/>
                </a:solidFill>
                <a:latin typeface="Microsoft Yahei" panose="020B0503020204020204" pitchFamily="34" charset="-122"/>
                <a:ea typeface="Microsoft Yahei" panose="020B0503020204020204" pitchFamily="34" charset="-122"/>
              </a:rPr>
              <a:t>一带一路”朋友圈齐心战“疫”</a:t>
            </a:r>
            <a:endParaRPr lang="zh-CN" altLang="en-US" sz="2400" b="1" i="0" dirty="0">
              <a:solidFill>
                <a:srgbClr val="000000"/>
              </a:solidFill>
              <a:effectLst/>
              <a:latin typeface="Microsoft Yahei" panose="020B0503020204020204" pitchFamily="34" charset="-122"/>
              <a:ea typeface="Microsoft Yahei" panose="020B0503020204020204" pitchFamily="34" charset="-122"/>
            </a:endParaRPr>
          </a:p>
        </p:txBody>
      </p:sp>
      <p:sp>
        <p:nvSpPr>
          <p:cNvPr id="4" name="矩形 3">
            <a:extLst>
              <a:ext uri="{FF2B5EF4-FFF2-40B4-BE49-F238E27FC236}">
                <a16:creationId xmlns:a16="http://schemas.microsoft.com/office/drawing/2014/main" xmlns="" id="{7191E1DE-B5B7-4A45-99D6-BD9BFBEB2328}"/>
              </a:ext>
            </a:extLst>
          </p:cNvPr>
          <p:cNvSpPr/>
          <p:nvPr/>
        </p:nvSpPr>
        <p:spPr>
          <a:xfrm>
            <a:off x="4578261" y="1002580"/>
            <a:ext cx="2712602" cy="400110"/>
          </a:xfrm>
          <a:prstGeom prst="rect">
            <a:avLst/>
          </a:prstGeom>
        </p:spPr>
        <p:txBody>
          <a:bodyPr wrap="none">
            <a:spAutoFit/>
          </a:bodyPr>
          <a:lstStyle/>
          <a:p>
            <a:r>
              <a:rPr lang="zh-CN" altLang="en-US" sz="2000" b="1" dirty="0">
                <a:solidFill>
                  <a:srgbClr val="000000"/>
                </a:solidFill>
                <a:latin typeface="Microsoft Yahei" panose="020B0503020204020204" pitchFamily="34" charset="-122"/>
                <a:ea typeface="Microsoft Yahei" panose="020B0503020204020204" pitchFamily="34" charset="-122"/>
              </a:rPr>
              <a:t>新华社北京</a:t>
            </a:r>
            <a:r>
              <a:rPr lang="en-US" altLang="zh-CN" sz="2000" b="1" dirty="0">
                <a:solidFill>
                  <a:srgbClr val="000000"/>
                </a:solidFill>
                <a:latin typeface="Microsoft Yahei" panose="020B0503020204020204" pitchFamily="34" charset="-122"/>
                <a:ea typeface="Microsoft Yahei" panose="020B0503020204020204" pitchFamily="34" charset="-122"/>
              </a:rPr>
              <a:t>3</a:t>
            </a:r>
            <a:r>
              <a:rPr lang="zh-CN" altLang="en-US" sz="2000" b="1" dirty="0">
                <a:solidFill>
                  <a:srgbClr val="000000"/>
                </a:solidFill>
                <a:latin typeface="Microsoft Yahei" panose="020B0503020204020204" pitchFamily="34" charset="-122"/>
                <a:ea typeface="Microsoft Yahei" panose="020B0503020204020204" pitchFamily="34" charset="-122"/>
              </a:rPr>
              <a:t>月</a:t>
            </a:r>
            <a:r>
              <a:rPr lang="en-US" altLang="zh-CN" sz="2000" b="1" dirty="0">
                <a:solidFill>
                  <a:srgbClr val="000000"/>
                </a:solidFill>
                <a:latin typeface="Microsoft Yahei" panose="020B0503020204020204" pitchFamily="34" charset="-122"/>
                <a:ea typeface="Microsoft Yahei" panose="020B0503020204020204" pitchFamily="34" charset="-122"/>
              </a:rPr>
              <a:t>10</a:t>
            </a:r>
            <a:r>
              <a:rPr lang="zh-CN" altLang="en-US" sz="2000" b="1" dirty="0">
                <a:solidFill>
                  <a:srgbClr val="000000"/>
                </a:solidFill>
                <a:latin typeface="Microsoft Yahei" panose="020B0503020204020204" pitchFamily="34" charset="-122"/>
                <a:ea typeface="Microsoft Yahei" panose="020B0503020204020204" pitchFamily="34" charset="-122"/>
              </a:rPr>
              <a:t>日电</a:t>
            </a:r>
          </a:p>
        </p:txBody>
      </p:sp>
      <p:sp>
        <p:nvSpPr>
          <p:cNvPr id="5" name="矩形 4">
            <a:extLst>
              <a:ext uri="{FF2B5EF4-FFF2-40B4-BE49-F238E27FC236}">
                <a16:creationId xmlns:a16="http://schemas.microsoft.com/office/drawing/2014/main" xmlns="" id="{DE02963A-EEA7-B546-BF21-4108DAC1897E}"/>
              </a:ext>
            </a:extLst>
          </p:cNvPr>
          <p:cNvSpPr/>
          <p:nvPr/>
        </p:nvSpPr>
        <p:spPr>
          <a:xfrm>
            <a:off x="20458" y="1586401"/>
            <a:ext cx="11828207" cy="1800621"/>
          </a:xfrm>
          <a:prstGeom prst="rect">
            <a:avLst/>
          </a:prstGeom>
        </p:spPr>
        <p:txBody>
          <a:bodyPr wrap="square">
            <a:spAutoFit/>
          </a:bodyPr>
          <a:lstStyle/>
          <a:p>
            <a:pPr algn="just">
              <a:lnSpc>
                <a:spcPts val="3400"/>
              </a:lnSpc>
            </a:pPr>
            <a:r>
              <a:rPr lang="zh-CN" altLang="en-US" sz="2400" dirty="0">
                <a:solidFill>
                  <a:srgbClr val="333333"/>
                </a:solidFill>
                <a:latin typeface="Microsoft YaHei" panose="020B0503020204020204" pitchFamily="34" charset="-122"/>
                <a:ea typeface="Microsoft YaHei" panose="020B0503020204020204" pitchFamily="34" charset="-122"/>
              </a:rPr>
              <a:t>“</a:t>
            </a:r>
            <a:r>
              <a:rPr lang="en-US" altLang="zh-CN" sz="2400" dirty="0">
                <a:solidFill>
                  <a:srgbClr val="333333"/>
                </a:solidFill>
                <a:latin typeface="Microsoft YaHei" panose="020B0503020204020204" pitchFamily="34" charset="-122"/>
                <a:ea typeface="Microsoft YaHei" panose="020B0503020204020204" pitchFamily="34" charset="-122"/>
              </a:rPr>
              <a:t>3</a:t>
            </a:r>
            <a:r>
              <a:rPr lang="zh-CN" altLang="en-US" sz="2400" dirty="0">
                <a:solidFill>
                  <a:srgbClr val="333333"/>
                </a:solidFill>
                <a:latin typeface="Microsoft YaHei" panose="020B0503020204020204" pitchFamily="34" charset="-122"/>
                <a:ea typeface="Microsoft YaHei" panose="020B0503020204020204" pitchFamily="34" charset="-122"/>
              </a:rPr>
              <a:t>月</a:t>
            </a:r>
            <a:r>
              <a:rPr lang="en-US" altLang="zh-CN" sz="2400" dirty="0">
                <a:solidFill>
                  <a:srgbClr val="333333"/>
                </a:solidFill>
                <a:latin typeface="Microsoft YaHei" panose="020B0503020204020204" pitchFamily="34" charset="-122"/>
                <a:ea typeface="Microsoft YaHei" panose="020B0503020204020204" pitchFamily="34" charset="-122"/>
              </a:rPr>
              <a:t>7</a:t>
            </a:r>
            <a:r>
              <a:rPr lang="zh-CN" altLang="en-US" sz="2400" dirty="0">
                <a:solidFill>
                  <a:srgbClr val="333333"/>
                </a:solidFill>
                <a:latin typeface="Microsoft YaHei" panose="020B0503020204020204" pitchFamily="34" charset="-122"/>
                <a:ea typeface="Microsoft YaHei" panose="020B0503020204020204" pitchFamily="34" charset="-122"/>
              </a:rPr>
              <a:t>日晚，一个中国医疗专家组携防疫物资抵达巴格达，援助</a:t>
            </a:r>
            <a:r>
              <a:rPr lang="zh-CN" altLang="en-US" sz="2400" dirty="0">
                <a:solidFill>
                  <a:srgbClr val="C00000"/>
                </a:solidFill>
                <a:latin typeface="Microsoft YaHei" panose="020B0503020204020204" pitchFamily="34" charset="-122"/>
                <a:ea typeface="Microsoft YaHei" panose="020B0503020204020204" pitchFamily="34" charset="-122"/>
              </a:rPr>
              <a:t>伊拉克</a:t>
            </a:r>
            <a:r>
              <a:rPr lang="zh-CN" altLang="en-US" sz="2400" dirty="0">
                <a:solidFill>
                  <a:srgbClr val="333333"/>
                </a:solidFill>
                <a:latin typeface="Microsoft YaHei" panose="020B0503020204020204" pitchFamily="34" charset="-122"/>
                <a:ea typeface="Microsoft YaHei" panose="020B0503020204020204" pitchFamily="34" charset="-122"/>
              </a:rPr>
              <a:t>疫情防控工作。”</a:t>
            </a:r>
          </a:p>
          <a:p>
            <a:pPr algn="just">
              <a:lnSpc>
                <a:spcPts val="3400"/>
              </a:lnSpc>
            </a:pPr>
            <a:r>
              <a:rPr lang="zh-CN" altLang="en-US" sz="2400" dirty="0">
                <a:solidFill>
                  <a:srgbClr val="333333"/>
                </a:solidFill>
                <a:latin typeface="Microsoft YaHei" panose="020B0503020204020204" pitchFamily="34" charset="-122"/>
                <a:ea typeface="Microsoft YaHei" panose="020B0503020204020204" pitchFamily="34" charset="-122"/>
              </a:rPr>
              <a:t>“中国红十字会就派出志愿医疗专家团队抵达德黑兰，帮助</a:t>
            </a:r>
            <a:r>
              <a:rPr lang="zh-CN" altLang="en-US" sz="2400" dirty="0">
                <a:solidFill>
                  <a:srgbClr val="C00000"/>
                </a:solidFill>
                <a:latin typeface="Microsoft YaHei" panose="020B0503020204020204" pitchFamily="34" charset="-122"/>
                <a:ea typeface="Microsoft YaHei" panose="020B0503020204020204" pitchFamily="34" charset="-122"/>
              </a:rPr>
              <a:t>伊朗</a:t>
            </a:r>
            <a:r>
              <a:rPr lang="zh-CN" altLang="en-US" sz="2400" dirty="0">
                <a:solidFill>
                  <a:srgbClr val="333333"/>
                </a:solidFill>
                <a:latin typeface="Microsoft YaHei" panose="020B0503020204020204" pitchFamily="34" charset="-122"/>
                <a:ea typeface="Microsoft YaHei" panose="020B0503020204020204" pitchFamily="34" charset="-122"/>
              </a:rPr>
              <a:t>共同抗疫。”</a:t>
            </a:r>
          </a:p>
          <a:p>
            <a:pPr algn="just">
              <a:lnSpc>
                <a:spcPts val="3400"/>
              </a:lnSpc>
            </a:pPr>
            <a:r>
              <a:rPr lang="zh-CN" altLang="en-US" sz="2400" dirty="0">
                <a:solidFill>
                  <a:srgbClr val="333333"/>
                </a:solidFill>
                <a:latin typeface="Microsoft YaHei" panose="020B0503020204020204" pitchFamily="34" charset="-122"/>
                <a:ea typeface="Microsoft YaHei" panose="020B0503020204020204" pitchFamily="34" charset="-122"/>
              </a:rPr>
              <a:t>“</a:t>
            </a:r>
            <a:r>
              <a:rPr lang="zh-CN" altLang="en-US" sz="2400" dirty="0">
                <a:solidFill>
                  <a:srgbClr val="C00000"/>
                </a:solidFill>
                <a:latin typeface="Microsoft YaHei" panose="020B0503020204020204" pitchFamily="34" charset="-122"/>
                <a:ea typeface="Microsoft YaHei" panose="020B0503020204020204" pitchFamily="34" charset="-122"/>
              </a:rPr>
              <a:t>意大利</a:t>
            </a:r>
            <a:r>
              <a:rPr lang="zh-CN" altLang="en-US" sz="2400" dirty="0">
                <a:solidFill>
                  <a:srgbClr val="333333"/>
                </a:solidFill>
                <a:latin typeface="Microsoft YaHei" panose="020B0503020204020204" pitchFamily="34" charset="-122"/>
                <a:ea typeface="Microsoft YaHei" panose="020B0503020204020204" pitchFamily="34" charset="-122"/>
              </a:rPr>
              <a:t>米兰的尼瓜尔达医院与武汉华中科技大学同济医院的专家通过远程视频连线，分享病房标准、炎症风暴处理方案、患者救助、医护人员防护等方面的经验。”</a:t>
            </a:r>
          </a:p>
        </p:txBody>
      </p:sp>
      <p:sp>
        <p:nvSpPr>
          <p:cNvPr id="6" name="矩形 5">
            <a:extLst>
              <a:ext uri="{FF2B5EF4-FFF2-40B4-BE49-F238E27FC236}">
                <a16:creationId xmlns:a16="http://schemas.microsoft.com/office/drawing/2014/main" xmlns="" id="{CC3EA722-039A-8F46-AC43-4FB93D68534F}"/>
              </a:ext>
            </a:extLst>
          </p:cNvPr>
          <p:cNvSpPr/>
          <p:nvPr/>
        </p:nvSpPr>
        <p:spPr>
          <a:xfrm>
            <a:off x="186813" y="3573745"/>
            <a:ext cx="11774130" cy="830997"/>
          </a:xfrm>
          <a:prstGeom prst="rect">
            <a:avLst/>
          </a:prstGeom>
        </p:spPr>
        <p:txBody>
          <a:bodyPr wrap="square">
            <a:spAutoFit/>
          </a:bodyPr>
          <a:lstStyle/>
          <a:p>
            <a:r>
              <a:rPr lang="zh-CN" altLang="en-US" sz="2400" dirty="0">
                <a:solidFill>
                  <a:srgbClr val="333333"/>
                </a:solidFill>
                <a:latin typeface="Microsoft YaHei" panose="020B0503020204020204" pitchFamily="34" charset="-122"/>
                <a:ea typeface="Microsoft YaHei" panose="020B0503020204020204" pitchFamily="34" charset="-122"/>
              </a:rPr>
              <a:t>“</a:t>
            </a:r>
            <a:r>
              <a:rPr lang="zh-CN" altLang="en-US" sz="2400" dirty="0">
                <a:solidFill>
                  <a:srgbClr val="C00000"/>
                </a:solidFill>
                <a:latin typeface="Microsoft YaHei" panose="020B0503020204020204" pitchFamily="34" charset="-122"/>
                <a:ea typeface="Microsoft YaHei" panose="020B0503020204020204" pitchFamily="34" charset="-122"/>
              </a:rPr>
              <a:t>中国企业</a:t>
            </a:r>
            <a:r>
              <a:rPr lang="zh-CN" altLang="en-US" sz="2400" dirty="0">
                <a:solidFill>
                  <a:srgbClr val="333333"/>
                </a:solidFill>
                <a:latin typeface="Microsoft YaHei" panose="020B0503020204020204" pitchFamily="34" charset="-122"/>
                <a:ea typeface="Microsoft YaHei" panose="020B0503020204020204" pitchFamily="34" charset="-122"/>
              </a:rPr>
              <a:t>克服了新冠病毒带来的不利影响，展现出强大的动员能力。”</a:t>
            </a:r>
            <a:r>
              <a:rPr lang="zh-CN" altLang="en-US" sz="2400" dirty="0">
                <a:solidFill>
                  <a:srgbClr val="C00000"/>
                </a:solidFill>
                <a:latin typeface="Microsoft YaHei" panose="020B0503020204020204" pitchFamily="34" charset="-122"/>
                <a:ea typeface="Microsoft YaHei" panose="020B0503020204020204" pitchFamily="34" charset="-122"/>
              </a:rPr>
              <a:t>斯里兰卡</a:t>
            </a:r>
            <a:r>
              <a:rPr lang="zh-CN" altLang="en-US" sz="2400" dirty="0">
                <a:solidFill>
                  <a:srgbClr val="333333"/>
                </a:solidFill>
                <a:latin typeface="Microsoft YaHei" panose="020B0503020204020204" pitchFamily="34" charset="-122"/>
                <a:ea typeface="Microsoft YaHei" panose="020B0503020204020204" pitchFamily="34" charset="-122"/>
              </a:rPr>
              <a:t>公路发展局官员坎达姆比对“一带一路”合作项目充满信心。</a:t>
            </a:r>
            <a:endParaRPr lang="zh-CN" altLang="en-US" sz="2400" dirty="0">
              <a:latin typeface="Microsoft YaHei" panose="020B0503020204020204" pitchFamily="34" charset="-122"/>
              <a:ea typeface="Microsoft YaHei" panose="020B0503020204020204" pitchFamily="34" charset="-122"/>
            </a:endParaRPr>
          </a:p>
        </p:txBody>
      </p:sp>
      <p:sp>
        <p:nvSpPr>
          <p:cNvPr id="7" name="矩形 6">
            <a:extLst>
              <a:ext uri="{FF2B5EF4-FFF2-40B4-BE49-F238E27FC236}">
                <a16:creationId xmlns:a16="http://schemas.microsoft.com/office/drawing/2014/main" xmlns="" id="{6786F176-ECFD-C242-973F-86BE95293D6F}"/>
              </a:ext>
            </a:extLst>
          </p:cNvPr>
          <p:cNvSpPr/>
          <p:nvPr/>
        </p:nvSpPr>
        <p:spPr>
          <a:xfrm>
            <a:off x="186813" y="4750452"/>
            <a:ext cx="11774130" cy="1200329"/>
          </a:xfrm>
          <a:prstGeom prst="rect">
            <a:avLst/>
          </a:prstGeom>
        </p:spPr>
        <p:txBody>
          <a:bodyPr wrap="square">
            <a:spAutoFit/>
          </a:bodyPr>
          <a:lstStyle/>
          <a:p>
            <a:r>
              <a:rPr lang="zh-CN" altLang="en-US" sz="2400" dirty="0">
                <a:solidFill>
                  <a:srgbClr val="C00000"/>
                </a:solidFill>
                <a:latin typeface="Microsoft YaHei" panose="020B0503020204020204" pitchFamily="34" charset="-122"/>
                <a:ea typeface="Microsoft YaHei" panose="020B0503020204020204" pitchFamily="34" charset="-122"/>
              </a:rPr>
              <a:t>哈萨克斯坦</a:t>
            </a:r>
            <a:r>
              <a:rPr lang="zh-CN" altLang="en-US" sz="2400" dirty="0">
                <a:solidFill>
                  <a:srgbClr val="333333"/>
                </a:solidFill>
                <a:latin typeface="Microsoft YaHei" panose="020B0503020204020204" pitchFamily="34" charset="-122"/>
                <a:ea typeface="Microsoft YaHei" panose="020B0503020204020204" pitchFamily="34" charset="-122"/>
              </a:rPr>
              <a:t>“一带一路”专家俱乐部成员阿依达尔</a:t>
            </a:r>
            <a:r>
              <a:rPr lang="en-US" altLang="zh-CN" sz="2400" dirty="0">
                <a:solidFill>
                  <a:srgbClr val="333333"/>
                </a:solidFill>
                <a:latin typeface="Microsoft YaHei" panose="020B0503020204020204" pitchFamily="34" charset="-122"/>
                <a:ea typeface="Microsoft YaHei" panose="020B0503020204020204" pitchFamily="34" charset="-122"/>
              </a:rPr>
              <a:t>·</a:t>
            </a:r>
            <a:r>
              <a:rPr lang="zh-CN" altLang="en-US" sz="2400" dirty="0">
                <a:solidFill>
                  <a:srgbClr val="333333"/>
                </a:solidFill>
                <a:latin typeface="Microsoft YaHei" panose="020B0503020204020204" pitchFamily="34" charset="-122"/>
                <a:ea typeface="Microsoft YaHei" panose="020B0503020204020204" pitchFamily="34" charset="-122"/>
              </a:rPr>
              <a:t>阿姆列巴耶夫说，</a:t>
            </a:r>
            <a:r>
              <a:rPr lang="zh-CN" altLang="en-US" sz="2400" dirty="0">
                <a:solidFill>
                  <a:srgbClr val="C00000"/>
                </a:solidFill>
                <a:latin typeface="Microsoft YaHei" panose="020B0503020204020204" pitchFamily="34" charset="-122"/>
                <a:ea typeface="Microsoft YaHei" panose="020B0503020204020204" pitchFamily="34" charset="-122"/>
              </a:rPr>
              <a:t>中欧班列恢复运行</a:t>
            </a:r>
            <a:r>
              <a:rPr lang="zh-CN" altLang="en-US" sz="2400" dirty="0">
                <a:solidFill>
                  <a:srgbClr val="333333"/>
                </a:solidFill>
                <a:latin typeface="Microsoft YaHei" panose="020B0503020204020204" pitchFamily="34" charset="-122"/>
                <a:ea typeface="Microsoft YaHei" panose="020B0503020204020204" pitchFamily="34" charset="-122"/>
              </a:rPr>
              <a:t>是让中亚国家高兴的好消息。他相信，经过疫情考验后，“一带一路”国际合作将更加完善。</a:t>
            </a:r>
            <a:endParaRPr lang="zh-CN" altLang="en-US" sz="2400" dirty="0">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xmlns="" val="2781327932"/>
      </p:ext>
    </p:extLst>
  </p:cSld>
  <p:clrMapOvr>
    <a:masterClrMapping/>
  </p:clrMapOvr>
  <mc:AlternateContent xmlns:mc="http://schemas.openxmlformats.org/markup-compatibility/2006">
    <mc:Choice xmlns:p14="http://schemas.microsoft.com/office/powerpoint/2010/main" xmlns="" Requires="p14">
      <p:transition spd="slow" p14:dur="2000" advTm="67023"/>
    </mc:Choice>
    <mc:Fallback>
      <p:transition spd="slow" advTm="670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5E59FA7A-8BC1-084B-85E5-F54704743735}"/>
              </a:ext>
            </a:extLst>
          </p:cNvPr>
          <p:cNvPicPr>
            <a:picLocks noChangeAspect="1"/>
          </p:cNvPicPr>
          <p:nvPr/>
        </p:nvPicPr>
        <p:blipFill>
          <a:blip r:embed="rId3"/>
          <a:stretch>
            <a:fillRect/>
          </a:stretch>
        </p:blipFill>
        <p:spPr>
          <a:xfrm>
            <a:off x="275339" y="46843"/>
            <a:ext cx="11533240" cy="6441825"/>
          </a:xfrm>
          <a:prstGeom prst="rect">
            <a:avLst/>
          </a:prstGeom>
        </p:spPr>
      </p:pic>
      <p:sp>
        <p:nvSpPr>
          <p:cNvPr id="4" name="文本框 3">
            <a:extLst>
              <a:ext uri="{FF2B5EF4-FFF2-40B4-BE49-F238E27FC236}">
                <a16:creationId xmlns:a16="http://schemas.microsoft.com/office/drawing/2014/main" xmlns="" id="{5F71989C-CDFE-D342-BFFA-8311CCFD1B6E}"/>
              </a:ext>
            </a:extLst>
          </p:cNvPr>
          <p:cNvSpPr txBox="1"/>
          <p:nvPr/>
        </p:nvSpPr>
        <p:spPr>
          <a:xfrm>
            <a:off x="4115790" y="6488668"/>
            <a:ext cx="3852337"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“一带一路”覆盖国家和地区</a:t>
            </a:r>
          </a:p>
        </p:txBody>
      </p:sp>
    </p:spTree>
    <p:extLst>
      <p:ext uri="{BB962C8B-B14F-4D97-AF65-F5344CB8AC3E}">
        <p14:creationId xmlns:p14="http://schemas.microsoft.com/office/powerpoint/2010/main" xmlns="" val="2229250527"/>
      </p:ext>
    </p:extLst>
  </p:cSld>
  <p:clrMapOvr>
    <a:masterClrMapping/>
  </p:clrMapOvr>
  <mc:AlternateContent xmlns:mc="http://schemas.openxmlformats.org/markup-compatibility/2006">
    <mc:Choice xmlns:p14="http://schemas.microsoft.com/office/powerpoint/2010/main" xmlns="" Requires="p14">
      <p:transition spd="slow" p14:dur="2000" advTm="84514"/>
    </mc:Choice>
    <mc:Fallback>
      <p:transition spd="slow" advTm="8451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BCDED387-737E-D548-94D6-170411A76AC9}"/>
              </a:ext>
            </a:extLst>
          </p:cNvPr>
          <p:cNvSpPr txBox="1"/>
          <p:nvPr/>
        </p:nvSpPr>
        <p:spPr>
          <a:xfrm>
            <a:off x="250723" y="444365"/>
            <a:ext cx="3490058"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一、唐朝的对外交往</a:t>
            </a:r>
          </a:p>
        </p:txBody>
      </p:sp>
      <p:pic>
        <p:nvPicPr>
          <p:cNvPr id="4" name="图片 3">
            <a:extLst>
              <a:ext uri="{FF2B5EF4-FFF2-40B4-BE49-F238E27FC236}">
                <a16:creationId xmlns:a16="http://schemas.microsoft.com/office/drawing/2014/main" xmlns="" id="{FA457220-F63F-5D4F-8426-EFD5C110E6E9}"/>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35604" y="1171488"/>
            <a:ext cx="7937283" cy="5111315"/>
          </a:xfrm>
          <a:prstGeom prst="rect">
            <a:avLst/>
          </a:prstGeom>
        </p:spPr>
      </p:pic>
      <p:sp>
        <p:nvSpPr>
          <p:cNvPr id="5" name="矩形 4">
            <a:extLst>
              <a:ext uri="{FF2B5EF4-FFF2-40B4-BE49-F238E27FC236}">
                <a16:creationId xmlns:a16="http://schemas.microsoft.com/office/drawing/2014/main" xmlns="" id="{5C2E7578-E11D-AF4F-A58E-8FEF704B7A7C}"/>
              </a:ext>
            </a:extLst>
          </p:cNvPr>
          <p:cNvSpPr/>
          <p:nvPr/>
        </p:nvSpPr>
        <p:spPr>
          <a:xfrm>
            <a:off x="2178878" y="6286651"/>
            <a:ext cx="3594254" cy="400110"/>
          </a:xfrm>
          <a:prstGeom prst="rect">
            <a:avLst/>
          </a:prstGeom>
        </p:spPr>
        <p:txBody>
          <a:bodyPr wrap="none">
            <a:spAutoFit/>
          </a:bodyPr>
          <a:lstStyle/>
          <a:p>
            <a:r>
              <a:rPr lang="zh-CN" altLang="en-US" sz="2000" dirty="0">
                <a:latin typeface="Microsoft YaHei" panose="020B0503020204020204" pitchFamily="34" charset="-122"/>
                <a:ea typeface="Microsoft YaHei" panose="020B0503020204020204" pitchFamily="34" charset="-122"/>
              </a:rPr>
              <a:t>唐朝对外主要交通路线示意图 </a:t>
            </a:r>
          </a:p>
        </p:txBody>
      </p:sp>
      <p:sp>
        <p:nvSpPr>
          <p:cNvPr id="6" name="文本框 5">
            <a:extLst>
              <a:ext uri="{FF2B5EF4-FFF2-40B4-BE49-F238E27FC236}">
                <a16:creationId xmlns:a16="http://schemas.microsoft.com/office/drawing/2014/main" xmlns="" id="{499D0251-67BA-AA48-9434-B3D2C9A5110E}"/>
              </a:ext>
            </a:extLst>
          </p:cNvPr>
          <p:cNvSpPr txBox="1"/>
          <p:nvPr/>
        </p:nvSpPr>
        <p:spPr>
          <a:xfrm>
            <a:off x="8190874" y="1171488"/>
            <a:ext cx="3755319" cy="830997"/>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思考：唐朝对外交往有</a:t>
            </a:r>
            <a:endParaRPr kumimoji="1" lang="en-US" altLang="zh-CN" sz="2400" dirty="0">
              <a:latin typeface="Microsoft YaHei" panose="020B0503020204020204" pitchFamily="34" charset="-122"/>
              <a:ea typeface="Microsoft YaHei" panose="020B0503020204020204" pitchFamily="34" charset="-122"/>
            </a:endParaRPr>
          </a:p>
          <a:p>
            <a:r>
              <a:rPr kumimoji="1" lang="zh-CN" altLang="en-US" sz="2400" dirty="0">
                <a:latin typeface="Microsoft YaHei" panose="020B0503020204020204" pitchFamily="34" charset="-122"/>
                <a:ea typeface="Microsoft YaHei" panose="020B0503020204020204" pitchFamily="34" charset="-122"/>
              </a:rPr>
              <a:t>哪些特点？</a:t>
            </a:r>
          </a:p>
        </p:txBody>
      </p:sp>
      <p:sp>
        <p:nvSpPr>
          <p:cNvPr id="7" name="文本框 6">
            <a:extLst>
              <a:ext uri="{FF2B5EF4-FFF2-40B4-BE49-F238E27FC236}">
                <a16:creationId xmlns:a16="http://schemas.microsoft.com/office/drawing/2014/main" xmlns="" id="{790FC312-EEA0-FF4F-9E96-664F4EE5E540}"/>
              </a:ext>
            </a:extLst>
          </p:cNvPr>
          <p:cNvSpPr txBox="1"/>
          <p:nvPr/>
        </p:nvSpPr>
        <p:spPr>
          <a:xfrm>
            <a:off x="8190874" y="2197509"/>
            <a:ext cx="2954655" cy="830997"/>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a:t>
            </a:r>
            <a:r>
              <a:rPr kumimoji="1" lang="zh-CN" altLang="en-US" sz="2400" dirty="0">
                <a:latin typeface="Microsoft YaHei" panose="020B0503020204020204" pitchFamily="34" charset="-122"/>
                <a:ea typeface="Microsoft YaHei" panose="020B0503020204020204" pitchFamily="34" charset="-122"/>
              </a:rPr>
              <a:t>交通线路发达：</a:t>
            </a:r>
            <a:endParaRPr kumimoji="1" lang="en-US" altLang="zh-CN" sz="2400" dirty="0">
              <a:latin typeface="Microsoft YaHei" panose="020B0503020204020204" pitchFamily="34" charset="-122"/>
              <a:ea typeface="Microsoft YaHei" panose="020B0503020204020204" pitchFamily="34" charset="-122"/>
            </a:endParaRPr>
          </a:p>
          <a:p>
            <a:r>
              <a:rPr kumimoji="1" lang="zh-CN" altLang="en-US" sz="2400" dirty="0">
                <a:latin typeface="Microsoft YaHei" panose="020B0503020204020204" pitchFamily="34" charset="-122"/>
                <a:ea typeface="Microsoft YaHei" panose="020B0503020204020204" pitchFamily="34" charset="-122"/>
              </a:rPr>
              <a:t>陆路多条线路和海路</a:t>
            </a:r>
          </a:p>
        </p:txBody>
      </p:sp>
      <p:sp>
        <p:nvSpPr>
          <p:cNvPr id="8" name="文本框 7">
            <a:extLst>
              <a:ext uri="{FF2B5EF4-FFF2-40B4-BE49-F238E27FC236}">
                <a16:creationId xmlns:a16="http://schemas.microsoft.com/office/drawing/2014/main" xmlns="" id="{F1158D3E-AB87-B94A-8117-96962CA1BFCB}"/>
              </a:ext>
            </a:extLst>
          </p:cNvPr>
          <p:cNvSpPr txBox="1"/>
          <p:nvPr/>
        </p:nvSpPr>
        <p:spPr>
          <a:xfrm>
            <a:off x="8190874" y="3408196"/>
            <a:ext cx="2593980"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2.</a:t>
            </a:r>
            <a:r>
              <a:rPr kumimoji="1" lang="zh-CN" altLang="en-US" sz="2400" dirty="0">
                <a:latin typeface="Microsoft YaHei" panose="020B0503020204020204" pitchFamily="34" charset="-122"/>
                <a:ea typeface="Microsoft YaHei" panose="020B0503020204020204" pitchFamily="34" charset="-122"/>
              </a:rPr>
              <a:t>交往范围广阔：</a:t>
            </a:r>
            <a:endParaRPr kumimoji="1" lang="en-US" altLang="zh-CN" sz="2400" dirty="0">
              <a:latin typeface="Microsoft YaHei" panose="020B0503020204020204" pitchFamily="34" charset="-122"/>
              <a:ea typeface="Microsoft YaHei" panose="020B0503020204020204" pitchFamily="34" charset="-122"/>
            </a:endParaRPr>
          </a:p>
        </p:txBody>
      </p:sp>
      <p:sp>
        <p:nvSpPr>
          <p:cNvPr id="9" name="文本框 8">
            <a:extLst>
              <a:ext uri="{FF2B5EF4-FFF2-40B4-BE49-F238E27FC236}">
                <a16:creationId xmlns:a16="http://schemas.microsoft.com/office/drawing/2014/main" xmlns="" id="{84B0EB2C-6F36-2E41-928C-A911D37774CA}"/>
              </a:ext>
            </a:extLst>
          </p:cNvPr>
          <p:cNvSpPr txBox="1"/>
          <p:nvPr/>
        </p:nvSpPr>
        <p:spPr>
          <a:xfrm>
            <a:off x="8228377" y="3955975"/>
            <a:ext cx="3717815" cy="1200329"/>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陆路：</a:t>
            </a:r>
            <a:r>
              <a:rPr lang="zh-CN" altLang="zh-CN" sz="2400" dirty="0">
                <a:latin typeface="Microsoft YaHei" panose="020B0503020204020204" pitchFamily="34" charset="-122"/>
                <a:ea typeface="Microsoft YaHei" panose="020B0503020204020204" pitchFamily="34" charset="-122"/>
              </a:rPr>
              <a:t>朝鲜、伊朗、阿拉伯以至欧非国家</a:t>
            </a:r>
            <a:r>
              <a:rPr lang="en-US" altLang="zh-CN" sz="2400" dirty="0">
                <a:latin typeface="Microsoft YaHei" panose="020B0503020204020204" pitchFamily="34" charset="-122"/>
                <a:ea typeface="Microsoft YaHei" panose="020B0503020204020204" pitchFamily="34" charset="-122"/>
              </a:rPr>
              <a:t>;</a:t>
            </a:r>
          </a:p>
          <a:p>
            <a:endParaRPr kumimoji="1" lang="zh-CN" altLang="en-US" sz="2400" dirty="0">
              <a:latin typeface="Microsoft YaHei" panose="020B0503020204020204" pitchFamily="34" charset="-122"/>
              <a:ea typeface="Microsoft YaHei" panose="020B0503020204020204" pitchFamily="34" charset="-122"/>
            </a:endParaRPr>
          </a:p>
        </p:txBody>
      </p:sp>
      <p:sp>
        <p:nvSpPr>
          <p:cNvPr id="10" name="矩形 9">
            <a:extLst>
              <a:ext uri="{FF2B5EF4-FFF2-40B4-BE49-F238E27FC236}">
                <a16:creationId xmlns:a16="http://schemas.microsoft.com/office/drawing/2014/main" xmlns="" id="{2163F430-00B9-4448-80BD-0778B5C12BCC}"/>
              </a:ext>
            </a:extLst>
          </p:cNvPr>
          <p:cNvSpPr/>
          <p:nvPr/>
        </p:nvSpPr>
        <p:spPr>
          <a:xfrm>
            <a:off x="8228377" y="4981996"/>
            <a:ext cx="3730822" cy="830997"/>
          </a:xfrm>
          <a:prstGeom prst="rect">
            <a:avLst/>
          </a:prstGeom>
        </p:spPr>
        <p:txBody>
          <a:bodyPr wrap="square">
            <a:spAutoFit/>
          </a:bodyPr>
          <a:lstStyle/>
          <a:p>
            <a:r>
              <a:rPr lang="zh-CN" altLang="zh-CN" sz="2400" dirty="0">
                <a:latin typeface="Microsoft YaHei" panose="020B0503020204020204" pitchFamily="34" charset="-122"/>
                <a:ea typeface="Microsoft YaHei" panose="020B0503020204020204" pitchFamily="34" charset="-122"/>
              </a:rPr>
              <a:t>海路</a:t>
            </a:r>
            <a:r>
              <a:rPr lang="zh-CN" altLang="en-US" sz="2400" dirty="0">
                <a:latin typeface="Microsoft YaHei" panose="020B0503020204020204" pitchFamily="34" charset="-122"/>
                <a:ea typeface="Microsoft YaHei" panose="020B0503020204020204" pitchFamily="34" charset="-122"/>
              </a:rPr>
              <a:t>：</a:t>
            </a:r>
            <a:r>
              <a:rPr lang="zh-CN" altLang="zh-CN" sz="2400" dirty="0">
                <a:latin typeface="Microsoft YaHei" panose="020B0503020204020204" pitchFamily="34" charset="-122"/>
                <a:ea typeface="Microsoft YaHei" panose="020B0503020204020204" pitchFamily="34" charset="-122"/>
              </a:rPr>
              <a:t>朝鲜、日本</a:t>
            </a:r>
            <a:r>
              <a:rPr lang="zh-CN" altLang="en-US" sz="2400" dirty="0">
                <a:latin typeface="Microsoft YaHei" panose="020B0503020204020204" pitchFamily="34" charset="-122"/>
                <a:ea typeface="Microsoft YaHei" panose="020B0503020204020204" pitchFamily="34" charset="-122"/>
              </a:rPr>
              <a:t>、</a:t>
            </a:r>
            <a:r>
              <a:rPr lang="zh-CN" altLang="zh-CN" sz="2400" dirty="0">
                <a:latin typeface="Microsoft YaHei" panose="020B0503020204020204" pitchFamily="34" charset="-122"/>
                <a:ea typeface="Microsoft YaHei" panose="020B0503020204020204" pitchFamily="34" charset="-122"/>
              </a:rPr>
              <a:t>马来半岛、印度，波斯湾。</a:t>
            </a:r>
          </a:p>
        </p:txBody>
      </p:sp>
    </p:spTree>
    <p:custDataLst>
      <p:tags r:id="rId1"/>
    </p:custDataLst>
    <p:extLst>
      <p:ext uri="{BB962C8B-B14F-4D97-AF65-F5344CB8AC3E}">
        <p14:creationId xmlns:p14="http://schemas.microsoft.com/office/powerpoint/2010/main" xmlns="" val="2026832594"/>
      </p:ext>
    </p:extLst>
  </p:cSld>
  <p:clrMapOvr>
    <a:masterClrMapping/>
  </p:clrMapOvr>
  <mc:AlternateContent xmlns:mc="http://schemas.openxmlformats.org/markup-compatibility/2006">
    <mc:Choice xmlns:p14="http://schemas.microsoft.com/office/powerpoint/2010/main" xmlns="" Requires="p14">
      <p:transition spd="slow" p14:dur="2000" advTm="57466"/>
    </mc:Choice>
    <mc:Fallback>
      <p:transition spd="slow" advTm="574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CB147837-0BA8-6242-9F14-CAE108E7ACC6}"/>
              </a:ext>
            </a:extLst>
          </p:cNvPr>
          <p:cNvSpPr txBox="1"/>
          <p:nvPr/>
        </p:nvSpPr>
        <p:spPr>
          <a:xfrm>
            <a:off x="100052" y="412953"/>
            <a:ext cx="240322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与日本的交往：</a:t>
            </a:r>
          </a:p>
        </p:txBody>
      </p:sp>
      <p:sp>
        <p:nvSpPr>
          <p:cNvPr id="3" name="文本框 2">
            <a:extLst>
              <a:ext uri="{FF2B5EF4-FFF2-40B4-BE49-F238E27FC236}">
                <a16:creationId xmlns:a16="http://schemas.microsoft.com/office/drawing/2014/main" xmlns="" id="{F81F086B-D327-CE48-96B1-3FF9F0280B99}"/>
              </a:ext>
            </a:extLst>
          </p:cNvPr>
          <p:cNvSpPr txBox="1"/>
          <p:nvPr/>
        </p:nvSpPr>
        <p:spPr>
          <a:xfrm>
            <a:off x="2503274" y="412953"/>
            <a:ext cx="3570208"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鉴真东渡日本，传播佛法</a:t>
            </a:r>
          </a:p>
        </p:txBody>
      </p:sp>
      <p:sp>
        <p:nvSpPr>
          <p:cNvPr id="4" name="文本框 3">
            <a:extLst>
              <a:ext uri="{FF2B5EF4-FFF2-40B4-BE49-F238E27FC236}">
                <a16:creationId xmlns:a16="http://schemas.microsoft.com/office/drawing/2014/main" xmlns="" id="{0314E7EE-81AF-BC46-8CDA-2707F8738183}"/>
              </a:ext>
            </a:extLst>
          </p:cNvPr>
          <p:cNvSpPr txBox="1"/>
          <p:nvPr/>
        </p:nvSpPr>
        <p:spPr>
          <a:xfrm>
            <a:off x="2503274" y="1103669"/>
            <a:ext cx="4488729"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学问僧来长安学习佛法（空海）</a:t>
            </a:r>
          </a:p>
        </p:txBody>
      </p:sp>
      <p:sp>
        <p:nvSpPr>
          <p:cNvPr id="5" name="文本框 4">
            <a:extLst>
              <a:ext uri="{FF2B5EF4-FFF2-40B4-BE49-F238E27FC236}">
                <a16:creationId xmlns:a16="http://schemas.microsoft.com/office/drawing/2014/main" xmlns="" id="{B6143C9B-322B-124F-976D-D10C24C969FD}"/>
              </a:ext>
            </a:extLst>
          </p:cNvPr>
          <p:cNvSpPr txBox="1"/>
          <p:nvPr/>
        </p:nvSpPr>
        <p:spPr>
          <a:xfrm>
            <a:off x="2503274" y="1794385"/>
            <a:ext cx="8690199"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日本派“遣唐使”学习制度、典籍、天文历法、书法艺术等。</a:t>
            </a:r>
          </a:p>
        </p:txBody>
      </p:sp>
      <p:sp>
        <p:nvSpPr>
          <p:cNvPr id="6" name="矩形 5">
            <a:extLst>
              <a:ext uri="{FF2B5EF4-FFF2-40B4-BE49-F238E27FC236}">
                <a16:creationId xmlns:a16="http://schemas.microsoft.com/office/drawing/2014/main" xmlns="" id="{E8252C60-BE95-7A44-9DB7-25BA4E7C0811}"/>
              </a:ext>
            </a:extLst>
          </p:cNvPr>
          <p:cNvSpPr/>
          <p:nvPr/>
        </p:nvSpPr>
        <p:spPr>
          <a:xfrm>
            <a:off x="100052" y="2558999"/>
            <a:ext cx="2339102" cy="461665"/>
          </a:xfrm>
          <a:prstGeom prst="rect">
            <a:avLst/>
          </a:prstGeom>
        </p:spPr>
        <p:txBody>
          <a:bodyPr wrap="none">
            <a:spAutoFit/>
          </a:bodyPr>
          <a:lstStyle/>
          <a:p>
            <a:pPr algn="just">
              <a:spcAft>
                <a:spcPts val="0"/>
              </a:spcAft>
            </a:pPr>
            <a:r>
              <a:rPr lang="zh-CN" altLang="zh-CN" sz="2400" kern="100" dirty="0">
                <a:latin typeface="Microsoft YaHei" panose="020B0503020204020204" pitchFamily="34" charset="-122"/>
                <a:ea typeface="Microsoft YaHei" panose="020B0503020204020204" pitchFamily="34" charset="-122"/>
                <a:cs typeface="Times New Roman" panose="02020603050405020304" pitchFamily="18" charset="0"/>
              </a:rPr>
              <a:t>与新罗的交往：</a:t>
            </a:r>
          </a:p>
        </p:txBody>
      </p:sp>
      <p:sp>
        <p:nvSpPr>
          <p:cNvPr id="7" name="文本框 6">
            <a:extLst>
              <a:ext uri="{FF2B5EF4-FFF2-40B4-BE49-F238E27FC236}">
                <a16:creationId xmlns:a16="http://schemas.microsoft.com/office/drawing/2014/main" xmlns="" id="{9A7CA065-E0FF-0742-B224-2238A4A2F55C}"/>
              </a:ext>
            </a:extLst>
          </p:cNvPr>
          <p:cNvSpPr txBox="1"/>
          <p:nvPr/>
        </p:nvSpPr>
        <p:spPr>
          <a:xfrm>
            <a:off x="2403221" y="2540252"/>
            <a:ext cx="3445174"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学问僧来长安学习佛法  </a:t>
            </a:r>
          </a:p>
        </p:txBody>
      </p:sp>
      <p:sp>
        <p:nvSpPr>
          <p:cNvPr id="8" name="文本框 7">
            <a:extLst>
              <a:ext uri="{FF2B5EF4-FFF2-40B4-BE49-F238E27FC236}">
                <a16:creationId xmlns:a16="http://schemas.microsoft.com/office/drawing/2014/main" xmlns="" id="{A39FF8DF-55A2-3448-ADA2-29364D7E83F1}"/>
              </a:ext>
            </a:extLst>
          </p:cNvPr>
          <p:cNvSpPr txBox="1"/>
          <p:nvPr/>
        </p:nvSpPr>
        <p:spPr>
          <a:xfrm>
            <a:off x="2403221" y="3925978"/>
            <a:ext cx="326243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朝鲜半岛音乐传入中国</a:t>
            </a:r>
          </a:p>
        </p:txBody>
      </p:sp>
      <p:sp>
        <p:nvSpPr>
          <p:cNvPr id="9" name="矩形 8">
            <a:extLst>
              <a:ext uri="{FF2B5EF4-FFF2-40B4-BE49-F238E27FC236}">
                <a16:creationId xmlns:a16="http://schemas.microsoft.com/office/drawing/2014/main" xmlns="" id="{48D6AFA8-4AC2-2F48-9D1F-CB8EA1364B4F}"/>
              </a:ext>
            </a:extLst>
          </p:cNvPr>
          <p:cNvSpPr/>
          <p:nvPr/>
        </p:nvSpPr>
        <p:spPr>
          <a:xfrm>
            <a:off x="2403221" y="3230968"/>
            <a:ext cx="6032421"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派遣使节和留学生学习儒学、制度、律法等</a:t>
            </a:r>
            <a:endParaRPr lang="zh-CN" altLang="en-US" sz="2400" dirty="0"/>
          </a:p>
        </p:txBody>
      </p:sp>
      <p:sp>
        <p:nvSpPr>
          <p:cNvPr id="10" name="矩形 9">
            <a:extLst>
              <a:ext uri="{FF2B5EF4-FFF2-40B4-BE49-F238E27FC236}">
                <a16:creationId xmlns:a16="http://schemas.microsoft.com/office/drawing/2014/main" xmlns="" id="{342808FC-2B21-354F-A94C-6A7FEDA02AA5}"/>
              </a:ext>
            </a:extLst>
          </p:cNvPr>
          <p:cNvSpPr/>
          <p:nvPr/>
        </p:nvSpPr>
        <p:spPr>
          <a:xfrm>
            <a:off x="100052" y="5413559"/>
            <a:ext cx="2339102" cy="461665"/>
          </a:xfrm>
          <a:prstGeom prst="rect">
            <a:avLst/>
          </a:prstGeom>
        </p:spPr>
        <p:txBody>
          <a:bodyPr wrap="none">
            <a:spAutoFit/>
          </a:bodyPr>
          <a:lstStyle/>
          <a:p>
            <a:pPr algn="just">
              <a:spcAft>
                <a:spcPts val="0"/>
              </a:spcAft>
            </a:pPr>
            <a:r>
              <a:rPr lang="zh-CN" altLang="zh-CN" sz="2400" kern="100" dirty="0">
                <a:latin typeface="Microsoft YaHei" panose="020B0503020204020204" pitchFamily="34" charset="-122"/>
                <a:ea typeface="Microsoft YaHei" panose="020B0503020204020204" pitchFamily="34" charset="-122"/>
                <a:cs typeface="Times New Roman" panose="02020603050405020304" pitchFamily="18" charset="0"/>
              </a:rPr>
              <a:t>与</a:t>
            </a:r>
            <a:r>
              <a:rPr lang="zh-CN" altLang="en-US" sz="2400" kern="100" dirty="0">
                <a:latin typeface="Microsoft YaHei" panose="020B0503020204020204" pitchFamily="34" charset="-122"/>
                <a:ea typeface="Microsoft YaHei" panose="020B0503020204020204" pitchFamily="34" charset="-122"/>
                <a:cs typeface="Times New Roman" panose="02020603050405020304" pitchFamily="18" charset="0"/>
              </a:rPr>
              <a:t>大食</a:t>
            </a:r>
            <a:r>
              <a:rPr lang="zh-CN" altLang="zh-CN" sz="2400" kern="100" dirty="0">
                <a:latin typeface="Microsoft YaHei" panose="020B0503020204020204" pitchFamily="34" charset="-122"/>
                <a:ea typeface="Microsoft YaHei" panose="020B0503020204020204" pitchFamily="34" charset="-122"/>
                <a:cs typeface="Times New Roman" panose="02020603050405020304" pitchFamily="18" charset="0"/>
              </a:rPr>
              <a:t>的交往：</a:t>
            </a:r>
          </a:p>
        </p:txBody>
      </p:sp>
      <p:sp>
        <p:nvSpPr>
          <p:cNvPr id="11" name="矩形 10">
            <a:extLst>
              <a:ext uri="{FF2B5EF4-FFF2-40B4-BE49-F238E27FC236}">
                <a16:creationId xmlns:a16="http://schemas.microsoft.com/office/drawing/2014/main" xmlns="" id="{BB3C85E1-7C2E-8943-9ECB-2272F9815277}"/>
              </a:ext>
            </a:extLst>
          </p:cNvPr>
          <p:cNvSpPr/>
          <p:nvPr/>
        </p:nvSpPr>
        <p:spPr>
          <a:xfrm>
            <a:off x="2503274" y="5413559"/>
            <a:ext cx="1415772" cy="461665"/>
          </a:xfrm>
          <a:prstGeom prst="rect">
            <a:avLst/>
          </a:prstGeom>
        </p:spPr>
        <p:txBody>
          <a:bodyPr wrap="none">
            <a:spAutoFit/>
          </a:bodyPr>
          <a:lstStyle/>
          <a:p>
            <a:pPr algn="just">
              <a:spcAft>
                <a:spcPts val="0"/>
              </a:spcAft>
            </a:pPr>
            <a:r>
              <a:rPr lang="zh-CN" altLang="en-US" sz="2400" kern="100" dirty="0">
                <a:latin typeface="Microsoft YaHei" panose="020B0503020204020204" pitchFamily="34" charset="-122"/>
                <a:ea typeface="Microsoft YaHei" panose="020B0503020204020204" pitchFamily="34" charset="-122"/>
                <a:cs typeface="Times New Roman" panose="02020603050405020304" pitchFamily="18" charset="0"/>
              </a:rPr>
              <a:t>派遣使节</a:t>
            </a:r>
            <a:endParaRPr lang="zh-CN" altLang="zh-CN" sz="2400" kern="100" dirty="0">
              <a:latin typeface="Microsoft YaHei" panose="020B0503020204020204" pitchFamily="34" charset="-122"/>
              <a:ea typeface="Microsoft YaHei" panose="020B0503020204020204" pitchFamily="34" charset="-122"/>
              <a:cs typeface="Times New Roman" panose="02020603050405020304" pitchFamily="18" charset="0"/>
            </a:endParaRPr>
          </a:p>
        </p:txBody>
      </p:sp>
      <p:sp>
        <p:nvSpPr>
          <p:cNvPr id="12" name="矩形 11">
            <a:extLst>
              <a:ext uri="{FF2B5EF4-FFF2-40B4-BE49-F238E27FC236}">
                <a16:creationId xmlns:a16="http://schemas.microsoft.com/office/drawing/2014/main" xmlns="" id="{ECBD2B67-D6E5-DA45-A255-B0113F8754D5}"/>
              </a:ext>
            </a:extLst>
          </p:cNvPr>
          <p:cNvSpPr/>
          <p:nvPr/>
        </p:nvSpPr>
        <p:spPr>
          <a:xfrm>
            <a:off x="100052" y="4718549"/>
            <a:ext cx="2339102" cy="461665"/>
          </a:xfrm>
          <a:prstGeom prst="rect">
            <a:avLst/>
          </a:prstGeom>
        </p:spPr>
        <p:txBody>
          <a:bodyPr wrap="none">
            <a:spAutoFit/>
          </a:bodyPr>
          <a:lstStyle/>
          <a:p>
            <a:pPr algn="just">
              <a:spcAft>
                <a:spcPts val="0"/>
              </a:spcAft>
            </a:pPr>
            <a:r>
              <a:rPr lang="zh-CN" altLang="zh-CN" sz="2400" kern="100" dirty="0">
                <a:latin typeface="Microsoft YaHei" panose="020B0503020204020204" pitchFamily="34" charset="-122"/>
                <a:ea typeface="Microsoft YaHei" panose="020B0503020204020204" pitchFamily="34" charset="-122"/>
                <a:cs typeface="Times New Roman" panose="02020603050405020304" pitchFamily="18" charset="0"/>
              </a:rPr>
              <a:t>与</a:t>
            </a:r>
            <a:r>
              <a:rPr lang="zh-CN" altLang="en-US" sz="2400" kern="100" dirty="0">
                <a:latin typeface="Microsoft YaHei" panose="020B0503020204020204" pitchFamily="34" charset="-122"/>
                <a:ea typeface="Microsoft YaHei" panose="020B0503020204020204" pitchFamily="34" charset="-122"/>
                <a:cs typeface="Times New Roman" panose="02020603050405020304" pitchFamily="18" charset="0"/>
              </a:rPr>
              <a:t>天竺</a:t>
            </a:r>
            <a:r>
              <a:rPr lang="zh-CN" altLang="zh-CN" sz="2400" kern="100" dirty="0">
                <a:latin typeface="Microsoft YaHei" panose="020B0503020204020204" pitchFamily="34" charset="-122"/>
                <a:ea typeface="Microsoft YaHei" panose="020B0503020204020204" pitchFamily="34" charset="-122"/>
                <a:cs typeface="Times New Roman" panose="02020603050405020304" pitchFamily="18" charset="0"/>
              </a:rPr>
              <a:t>的交往：</a:t>
            </a:r>
          </a:p>
        </p:txBody>
      </p:sp>
      <p:sp>
        <p:nvSpPr>
          <p:cNvPr id="13" name="文本框 12">
            <a:extLst>
              <a:ext uri="{FF2B5EF4-FFF2-40B4-BE49-F238E27FC236}">
                <a16:creationId xmlns:a16="http://schemas.microsoft.com/office/drawing/2014/main" xmlns="" id="{7B58CBD5-69D4-8C4E-B7E3-2B665A139B69}"/>
              </a:ext>
            </a:extLst>
          </p:cNvPr>
          <p:cNvSpPr txBox="1"/>
          <p:nvPr/>
        </p:nvSpPr>
        <p:spPr>
          <a:xfrm>
            <a:off x="2439154" y="4718549"/>
            <a:ext cx="6955750"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玄奘西行，到天竺学习佛法。写成</a:t>
            </a:r>
            <a:r>
              <a:rPr kumimoji="1" lang="en-US" altLang="zh-CN" sz="2400" dirty="0">
                <a:latin typeface="Microsoft YaHei" panose="020B0503020204020204" pitchFamily="34" charset="-122"/>
                <a:ea typeface="Microsoft YaHei" panose="020B0503020204020204" pitchFamily="34" charset="-122"/>
              </a:rPr>
              <a:t>《</a:t>
            </a:r>
            <a:r>
              <a:rPr kumimoji="1" lang="zh-CN" altLang="en-US" sz="2400" dirty="0">
                <a:latin typeface="Microsoft YaHei" panose="020B0503020204020204" pitchFamily="34" charset="-122"/>
                <a:ea typeface="Microsoft YaHei" panose="020B0503020204020204" pitchFamily="34" charset="-122"/>
              </a:rPr>
              <a:t>大唐西域记</a:t>
            </a:r>
            <a:r>
              <a:rPr kumimoji="1" lang="en-US" altLang="zh-CN" sz="2400" dirty="0">
                <a:latin typeface="Microsoft YaHei" panose="020B0503020204020204" pitchFamily="34" charset="-122"/>
                <a:ea typeface="Microsoft YaHei" panose="020B0503020204020204" pitchFamily="34" charset="-122"/>
              </a:rPr>
              <a:t>》</a:t>
            </a:r>
            <a:endParaRPr kumimoji="1" lang="zh-CN" altLang="en-US" sz="2400" dirty="0">
              <a:latin typeface="Microsoft YaHei" panose="020B0503020204020204" pitchFamily="34" charset="-122"/>
              <a:ea typeface="Microsoft YaHei" panose="020B0503020204020204" pitchFamily="34" charset="-122"/>
            </a:endParaRPr>
          </a:p>
        </p:txBody>
      </p:sp>
      <p:sp>
        <p:nvSpPr>
          <p:cNvPr id="14" name="矩形 13">
            <a:extLst>
              <a:ext uri="{FF2B5EF4-FFF2-40B4-BE49-F238E27FC236}">
                <a16:creationId xmlns:a16="http://schemas.microsoft.com/office/drawing/2014/main" xmlns="" id="{A3841A62-770A-B94E-AA70-65BA6782FF15}"/>
              </a:ext>
            </a:extLst>
          </p:cNvPr>
          <p:cNvSpPr/>
          <p:nvPr/>
        </p:nvSpPr>
        <p:spPr>
          <a:xfrm>
            <a:off x="2439154" y="6062488"/>
            <a:ext cx="8494633" cy="461665"/>
          </a:xfrm>
          <a:prstGeom prst="rect">
            <a:avLst/>
          </a:prstGeom>
        </p:spPr>
        <p:txBody>
          <a:bodyPr wrap="none">
            <a:spAutoFit/>
          </a:bodyPr>
          <a:lstStyle/>
          <a:p>
            <a:r>
              <a:rPr lang="zh-CN" altLang="en-US" sz="2400" kern="100" dirty="0">
                <a:latin typeface="Microsoft YaHei" panose="020B0503020204020204" pitchFamily="34" charset="-122"/>
                <a:ea typeface="Microsoft YaHei" panose="020B0503020204020204" pitchFamily="34" charset="-122"/>
                <a:cs typeface="Times New Roman" panose="02020603050405020304" pitchFamily="18" charset="0"/>
              </a:rPr>
              <a:t>通过陆上和海上丝绸之路进行商业贸易，有些人在中国定居。</a:t>
            </a:r>
            <a:endParaRPr lang="zh-CN" altLang="en-US" sz="2400" dirty="0"/>
          </a:p>
        </p:txBody>
      </p:sp>
    </p:spTree>
    <p:custDataLst>
      <p:tags r:id="rId1"/>
    </p:custDataLst>
    <p:extLst>
      <p:ext uri="{BB962C8B-B14F-4D97-AF65-F5344CB8AC3E}">
        <p14:creationId xmlns:p14="http://schemas.microsoft.com/office/powerpoint/2010/main" xmlns="" val="642315371"/>
      </p:ext>
    </p:extLst>
  </p:cSld>
  <p:clrMapOvr>
    <a:masterClrMapping/>
  </p:clrMapOvr>
  <mc:AlternateContent xmlns:mc="http://schemas.openxmlformats.org/markup-compatibility/2006">
    <mc:Choice xmlns:p14="http://schemas.microsoft.com/office/powerpoint/2010/main" xmlns="" Requires="p14">
      <p:transition spd="slow" p14:dur="2000" advTm="120081"/>
    </mc:Choice>
    <mc:Fallback>
      <p:transition spd="slow" advTm="1200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20585D59-9B4C-8940-B5FD-34BFEB40FA36}"/>
              </a:ext>
            </a:extLst>
          </p:cNvPr>
          <p:cNvSpPr txBox="1"/>
          <p:nvPr/>
        </p:nvSpPr>
        <p:spPr>
          <a:xfrm>
            <a:off x="206478" y="178895"/>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二、宋朝的海外贸易</a:t>
            </a:r>
          </a:p>
        </p:txBody>
      </p:sp>
      <p:sp>
        <p:nvSpPr>
          <p:cNvPr id="5" name="文本框 4">
            <a:extLst>
              <a:ext uri="{FF2B5EF4-FFF2-40B4-BE49-F238E27FC236}">
                <a16:creationId xmlns:a16="http://schemas.microsoft.com/office/drawing/2014/main" xmlns="" id="{66176F06-B1AA-614F-912C-98E5FAAB1C22}"/>
              </a:ext>
            </a:extLst>
          </p:cNvPr>
          <p:cNvSpPr txBox="1"/>
          <p:nvPr/>
        </p:nvSpPr>
        <p:spPr>
          <a:xfrm>
            <a:off x="2917528" y="6253316"/>
            <a:ext cx="233910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宋朝海外贸易图</a:t>
            </a:r>
          </a:p>
        </p:txBody>
      </p:sp>
      <p:sp>
        <p:nvSpPr>
          <p:cNvPr id="6" name="文本框 5">
            <a:extLst>
              <a:ext uri="{FF2B5EF4-FFF2-40B4-BE49-F238E27FC236}">
                <a16:creationId xmlns:a16="http://schemas.microsoft.com/office/drawing/2014/main" xmlns="" id="{068F3B21-8902-5A48-8451-38B09238B7C4}"/>
              </a:ext>
            </a:extLst>
          </p:cNvPr>
          <p:cNvSpPr txBox="1"/>
          <p:nvPr/>
        </p:nvSpPr>
        <p:spPr>
          <a:xfrm>
            <a:off x="8467126" y="907501"/>
            <a:ext cx="3529565" cy="830997"/>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思考：宋朝海外贸易有哪些特点？</a:t>
            </a:r>
          </a:p>
        </p:txBody>
      </p:sp>
      <p:sp>
        <p:nvSpPr>
          <p:cNvPr id="7" name="文本框 6">
            <a:extLst>
              <a:ext uri="{FF2B5EF4-FFF2-40B4-BE49-F238E27FC236}">
                <a16:creationId xmlns:a16="http://schemas.microsoft.com/office/drawing/2014/main" xmlns="" id="{1FBC69A3-3204-4446-BEE1-57EA1F09EA7D}"/>
              </a:ext>
            </a:extLst>
          </p:cNvPr>
          <p:cNvSpPr txBox="1"/>
          <p:nvPr/>
        </p:nvSpPr>
        <p:spPr>
          <a:xfrm>
            <a:off x="8446806" y="1895513"/>
            <a:ext cx="3549886" cy="1200329"/>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范围广：朝鲜、日本、</a:t>
            </a:r>
            <a:endParaRPr kumimoji="1" lang="en-US" altLang="zh-CN" sz="2400" dirty="0">
              <a:latin typeface="Microsoft YaHei" panose="020B0503020204020204" pitchFamily="34" charset="-122"/>
              <a:ea typeface="Microsoft YaHei" panose="020B0503020204020204" pitchFamily="34" charset="-122"/>
            </a:endParaRPr>
          </a:p>
          <a:p>
            <a:r>
              <a:rPr kumimoji="1" lang="zh-CN" altLang="en-US" sz="2400" dirty="0">
                <a:latin typeface="Microsoft YaHei" panose="020B0503020204020204" pitchFamily="34" charset="-122"/>
                <a:ea typeface="Microsoft YaHei" panose="020B0503020204020204" pitchFamily="34" charset="-122"/>
              </a:rPr>
              <a:t>越南、印度尼西亚、印度、阿拉伯半岛，非洲东海岸</a:t>
            </a:r>
          </a:p>
        </p:txBody>
      </p:sp>
      <p:sp>
        <p:nvSpPr>
          <p:cNvPr id="8" name="文本框 7">
            <a:extLst>
              <a:ext uri="{FF2B5EF4-FFF2-40B4-BE49-F238E27FC236}">
                <a16:creationId xmlns:a16="http://schemas.microsoft.com/office/drawing/2014/main" xmlns="" id="{6EFC8025-074C-CA42-8B1E-6F43CC6DEE13}"/>
              </a:ext>
            </a:extLst>
          </p:cNvPr>
          <p:cNvSpPr txBox="1"/>
          <p:nvPr/>
        </p:nvSpPr>
        <p:spPr>
          <a:xfrm>
            <a:off x="8446806" y="3245627"/>
            <a:ext cx="3877985" cy="830997"/>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外贸港口：</a:t>
            </a:r>
            <a:endParaRPr kumimoji="1" lang="en-US" altLang="zh-CN" sz="2400" dirty="0">
              <a:latin typeface="Microsoft YaHei" panose="020B0503020204020204" pitchFamily="34" charset="-122"/>
              <a:ea typeface="Microsoft YaHei" panose="020B0503020204020204" pitchFamily="34" charset="-122"/>
            </a:endParaRPr>
          </a:p>
          <a:p>
            <a:r>
              <a:rPr kumimoji="1" lang="zh-CN" altLang="en-US" sz="2400" dirty="0">
                <a:latin typeface="Microsoft YaHei" panose="020B0503020204020204" pitchFamily="34" charset="-122"/>
                <a:ea typeface="Microsoft YaHei" panose="020B0503020204020204" pitchFamily="34" charset="-122"/>
              </a:rPr>
              <a:t>明州（宁波）、泉州、广州</a:t>
            </a:r>
          </a:p>
        </p:txBody>
      </p:sp>
      <p:sp>
        <p:nvSpPr>
          <p:cNvPr id="9" name="文本框 8">
            <a:extLst>
              <a:ext uri="{FF2B5EF4-FFF2-40B4-BE49-F238E27FC236}">
                <a16:creationId xmlns:a16="http://schemas.microsoft.com/office/drawing/2014/main" xmlns="" id="{FE01A671-511C-A649-9DFC-74F166808A94}"/>
              </a:ext>
            </a:extLst>
          </p:cNvPr>
          <p:cNvSpPr txBox="1"/>
          <p:nvPr/>
        </p:nvSpPr>
        <p:spPr>
          <a:xfrm>
            <a:off x="8446806" y="4222547"/>
            <a:ext cx="3745194" cy="830997"/>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商品：丝织品、瓷器、茶叶；香料、珠宝等</a:t>
            </a:r>
          </a:p>
        </p:txBody>
      </p:sp>
      <p:pic>
        <p:nvPicPr>
          <p:cNvPr id="11" name="图片 10">
            <a:extLst>
              <a:ext uri="{FF2B5EF4-FFF2-40B4-BE49-F238E27FC236}">
                <a16:creationId xmlns:a16="http://schemas.microsoft.com/office/drawing/2014/main" xmlns="" id="{AAD4BBF9-6ED5-AF42-B797-1E4A31D33144}"/>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9151" y="1162839"/>
            <a:ext cx="8457975" cy="4996571"/>
          </a:xfrm>
          <a:prstGeom prst="rect">
            <a:avLst/>
          </a:prstGeom>
        </p:spPr>
      </p:pic>
      <p:sp>
        <p:nvSpPr>
          <p:cNvPr id="12" name="文本框 11">
            <a:extLst>
              <a:ext uri="{FF2B5EF4-FFF2-40B4-BE49-F238E27FC236}">
                <a16:creationId xmlns:a16="http://schemas.microsoft.com/office/drawing/2014/main" xmlns="" id="{FC0EDE0D-4FD2-B646-9DAE-4197310ECD02}"/>
              </a:ext>
            </a:extLst>
          </p:cNvPr>
          <p:cNvSpPr txBox="1"/>
          <p:nvPr/>
        </p:nvSpPr>
        <p:spPr>
          <a:xfrm>
            <a:off x="8446806" y="5199467"/>
            <a:ext cx="2861630" cy="461665"/>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管理机构：市舶司</a:t>
            </a:r>
          </a:p>
        </p:txBody>
      </p:sp>
      <p:sp>
        <p:nvSpPr>
          <p:cNvPr id="13" name="文本框 12">
            <a:extLst>
              <a:ext uri="{FF2B5EF4-FFF2-40B4-BE49-F238E27FC236}">
                <a16:creationId xmlns:a16="http://schemas.microsoft.com/office/drawing/2014/main" xmlns="" id="{BD774E19-4D86-774B-BB13-85C5BDA1E556}"/>
              </a:ext>
            </a:extLst>
          </p:cNvPr>
          <p:cNvSpPr txBox="1"/>
          <p:nvPr/>
        </p:nvSpPr>
        <p:spPr>
          <a:xfrm>
            <a:off x="8446806" y="5791651"/>
            <a:ext cx="3540735" cy="461665"/>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外贸税收成为重要财源</a:t>
            </a:r>
          </a:p>
        </p:txBody>
      </p:sp>
    </p:spTree>
    <p:custDataLst>
      <p:tags r:id="rId1"/>
    </p:custDataLst>
    <p:extLst>
      <p:ext uri="{BB962C8B-B14F-4D97-AF65-F5344CB8AC3E}">
        <p14:creationId xmlns:p14="http://schemas.microsoft.com/office/powerpoint/2010/main" xmlns="" val="221073715"/>
      </p:ext>
    </p:extLst>
  </p:cSld>
  <p:clrMapOvr>
    <a:masterClrMapping/>
  </p:clrMapOvr>
  <mc:AlternateContent xmlns:mc="http://schemas.openxmlformats.org/markup-compatibility/2006">
    <mc:Choice xmlns:p14="http://schemas.microsoft.com/office/powerpoint/2010/main" xmlns="" Requires="p14">
      <p:transition spd="slow" p14:dur="2000" advTm="72187"/>
    </mc:Choice>
    <mc:Fallback>
      <p:transition spd="slow" advTm="721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9996DD1A-42E4-8846-8466-4E79D222B782}"/>
              </a:ext>
            </a:extLst>
          </p:cNvPr>
          <p:cNvSpPr txBox="1"/>
          <p:nvPr/>
        </p:nvSpPr>
        <p:spPr>
          <a:xfrm>
            <a:off x="427703" y="589935"/>
            <a:ext cx="6647974" cy="523220"/>
          </a:xfrm>
          <a:prstGeom prst="rect">
            <a:avLst/>
          </a:prstGeom>
          <a:noFill/>
        </p:spPr>
        <p:txBody>
          <a:bodyPr wrap="none" rtlCol="0">
            <a:spAutoFit/>
          </a:bodyPr>
          <a:lstStyle/>
          <a:p>
            <a:r>
              <a:rPr kumimoji="1" lang="zh-CN" altLang="en-US" sz="2800" dirty="0">
                <a:latin typeface="Microsoft YaHei" panose="020B0503020204020204" pitchFamily="34" charset="-122"/>
                <a:ea typeface="Microsoft YaHei" panose="020B0503020204020204" pitchFamily="34" charset="-122"/>
              </a:rPr>
              <a:t>思考：宋朝海外贸易繁荣的原因是什么？</a:t>
            </a:r>
          </a:p>
        </p:txBody>
      </p:sp>
      <p:sp>
        <p:nvSpPr>
          <p:cNvPr id="3" name="矩形 2">
            <a:extLst>
              <a:ext uri="{FF2B5EF4-FFF2-40B4-BE49-F238E27FC236}">
                <a16:creationId xmlns:a16="http://schemas.microsoft.com/office/drawing/2014/main" xmlns="" id="{DE3B821E-8EB7-D241-A8D6-D105544AD086}"/>
              </a:ext>
            </a:extLst>
          </p:cNvPr>
          <p:cNvSpPr/>
          <p:nvPr/>
        </p:nvSpPr>
        <p:spPr>
          <a:xfrm>
            <a:off x="427703" y="4987948"/>
            <a:ext cx="11105536" cy="523220"/>
          </a:xfrm>
          <a:prstGeom prst="rect">
            <a:avLst/>
          </a:prstGeom>
        </p:spPr>
        <p:txBody>
          <a:bodyPr wrap="square">
            <a:spAutoFit/>
          </a:bodyPr>
          <a:lstStyle/>
          <a:p>
            <a:pPr algn="just">
              <a:spcAft>
                <a:spcPts val="0"/>
              </a:spcAft>
            </a:pPr>
            <a:r>
              <a:rPr lang="en-US" altLang="zh-CN" sz="2800" kern="100" dirty="0">
                <a:latin typeface="Microsoft YaHei" panose="020B0503020204020204" pitchFamily="34" charset="-122"/>
                <a:ea typeface="Microsoft YaHei" panose="020B0503020204020204" pitchFamily="34" charset="-122"/>
                <a:cs typeface="Times New Roman" panose="02020603050405020304" pitchFamily="18" charset="0"/>
              </a:rPr>
              <a:t>3.</a:t>
            </a:r>
            <a:r>
              <a:rPr lang="zh-CN" altLang="zh-CN" sz="2800" kern="100" dirty="0">
                <a:latin typeface="Microsoft YaHei" panose="020B0503020204020204" pitchFamily="34" charset="-122"/>
                <a:ea typeface="Microsoft YaHei" panose="020B0503020204020204" pitchFamily="34" charset="-122"/>
                <a:cs typeface="Times New Roman" panose="02020603050405020304" pitchFamily="18" charset="0"/>
              </a:rPr>
              <a:t>造船业发达，航海技术先进</a:t>
            </a:r>
            <a:r>
              <a:rPr lang="zh-CN" altLang="en-US" sz="2800" kern="100" dirty="0">
                <a:latin typeface="Microsoft YaHei" panose="020B0503020204020204" pitchFamily="34" charset="-122"/>
                <a:ea typeface="Microsoft YaHei" panose="020B0503020204020204" pitchFamily="34" charset="-122"/>
                <a:cs typeface="Times New Roman" panose="02020603050405020304" pitchFamily="18" charset="0"/>
              </a:rPr>
              <a:t>。</a:t>
            </a:r>
            <a:endParaRPr lang="zh-CN" altLang="zh-CN" sz="2800" kern="100" dirty="0">
              <a:latin typeface="Microsoft YaHei" panose="020B0503020204020204" pitchFamily="34" charset="-122"/>
              <a:ea typeface="Microsoft YaHei" panose="020B0503020204020204" pitchFamily="34" charset="-122"/>
              <a:cs typeface="Times New Roman" panose="02020603050405020304" pitchFamily="18" charset="0"/>
            </a:endParaRPr>
          </a:p>
        </p:txBody>
      </p:sp>
      <p:sp>
        <p:nvSpPr>
          <p:cNvPr id="4" name="矩形 3">
            <a:extLst>
              <a:ext uri="{FF2B5EF4-FFF2-40B4-BE49-F238E27FC236}">
                <a16:creationId xmlns:a16="http://schemas.microsoft.com/office/drawing/2014/main" xmlns="" id="{FE26524B-0830-304D-B7DD-2DF4DF50FF43}"/>
              </a:ext>
            </a:extLst>
          </p:cNvPr>
          <p:cNvSpPr/>
          <p:nvPr/>
        </p:nvSpPr>
        <p:spPr>
          <a:xfrm>
            <a:off x="427703" y="1567070"/>
            <a:ext cx="11503742" cy="954107"/>
          </a:xfrm>
          <a:prstGeom prst="rect">
            <a:avLst/>
          </a:prstGeom>
        </p:spPr>
        <p:txBody>
          <a:bodyPr wrap="square">
            <a:spAutoFit/>
          </a:bodyPr>
          <a:lstStyle/>
          <a:p>
            <a:pPr algn="just">
              <a:spcAft>
                <a:spcPts val="0"/>
              </a:spcAft>
            </a:pPr>
            <a:r>
              <a:rPr lang="zh-CN" altLang="zh-CN" sz="2800" kern="100" dirty="0">
                <a:latin typeface="Kaiti SC" panose="02010600040101010101" pitchFamily="2" charset="-122"/>
                <a:ea typeface="Kaiti SC" panose="02010600040101010101" pitchFamily="2" charset="-122"/>
                <a:cs typeface="Times New Roman" panose="02020603050405020304" pitchFamily="18" charset="0"/>
              </a:rPr>
              <a:t>“诸市舶纲首，能招诱舶舟……累价及五万贯、十万贯者，补官有差</a:t>
            </a:r>
            <a:r>
              <a:rPr lang="zh-CN" altLang="en-US" sz="2800" kern="100" dirty="0">
                <a:latin typeface="Kaiti SC" panose="02010600040101010101" pitchFamily="2" charset="-122"/>
                <a:ea typeface="Kaiti SC" panose="02010600040101010101" pitchFamily="2" charset="-122"/>
                <a:cs typeface="Times New Roman" panose="02020603050405020304" pitchFamily="18" charset="0"/>
              </a:rPr>
              <a:t>”</a:t>
            </a:r>
            <a:endParaRPr lang="zh-CN" altLang="zh-CN" sz="2800" kern="100" dirty="0">
              <a:latin typeface="Kaiti SC" panose="02010600040101010101" pitchFamily="2" charset="-122"/>
              <a:ea typeface="Kaiti SC" panose="02010600040101010101" pitchFamily="2" charset="-122"/>
              <a:cs typeface="Times New Roman" panose="02020603050405020304" pitchFamily="18" charset="0"/>
            </a:endParaRPr>
          </a:p>
          <a:p>
            <a:pPr algn="r">
              <a:spcAft>
                <a:spcPts val="0"/>
              </a:spcAft>
            </a:pPr>
            <a:r>
              <a:rPr lang="zh-CN" altLang="en-US" sz="2800" kern="100" dirty="0">
                <a:latin typeface="Kaiti SC" panose="02010600040101010101" pitchFamily="2" charset="-122"/>
                <a:ea typeface="Kaiti SC" panose="02010600040101010101" pitchFamily="2" charset="-122"/>
                <a:cs typeface="Times New Roman" panose="02020603050405020304" pitchFamily="18" charset="0"/>
              </a:rPr>
              <a:t>      </a:t>
            </a:r>
            <a:r>
              <a:rPr lang="zh-CN" altLang="zh-CN" sz="2800" kern="100" dirty="0">
                <a:latin typeface="Kaiti SC" panose="02010600040101010101" pitchFamily="2" charset="-122"/>
                <a:ea typeface="Kaiti SC" panose="02010600040101010101" pitchFamily="2" charset="-122"/>
                <a:cs typeface="Times New Roman" panose="02020603050405020304" pitchFamily="18" charset="0"/>
              </a:rPr>
              <a:t>——《新编宋史</a:t>
            </a:r>
            <a:r>
              <a:rPr lang="zh-CN" altLang="en-US" sz="2800" kern="100" dirty="0">
                <a:latin typeface="Kaiti SC" panose="02010600040101010101" pitchFamily="2" charset="-122"/>
                <a:ea typeface="Kaiti SC" panose="02010600040101010101" pitchFamily="2" charset="-122"/>
                <a:cs typeface="Times New Roman" panose="02020603050405020304" pitchFamily="18" charset="0"/>
              </a:rPr>
              <a:t>∙</a:t>
            </a:r>
            <a:r>
              <a:rPr lang="zh-CN" altLang="zh-CN" sz="2800" kern="100" dirty="0">
                <a:latin typeface="Kaiti SC" panose="02010600040101010101" pitchFamily="2" charset="-122"/>
                <a:ea typeface="Kaiti SC" panose="02010600040101010101" pitchFamily="2" charset="-122"/>
                <a:cs typeface="Times New Roman" panose="02020603050405020304" pitchFamily="18" charset="0"/>
              </a:rPr>
              <a:t>食货志》</a:t>
            </a:r>
          </a:p>
        </p:txBody>
      </p:sp>
      <p:sp>
        <p:nvSpPr>
          <p:cNvPr id="5" name="矩形 4">
            <a:extLst>
              <a:ext uri="{FF2B5EF4-FFF2-40B4-BE49-F238E27FC236}">
                <a16:creationId xmlns:a16="http://schemas.microsoft.com/office/drawing/2014/main" xmlns="" id="{81B06C27-458F-5147-B5EE-DC3BADE7FB4F}"/>
              </a:ext>
            </a:extLst>
          </p:cNvPr>
          <p:cNvSpPr/>
          <p:nvPr/>
        </p:nvSpPr>
        <p:spPr>
          <a:xfrm>
            <a:off x="427703" y="3125138"/>
            <a:ext cx="11380992" cy="523220"/>
          </a:xfrm>
          <a:prstGeom prst="rect">
            <a:avLst/>
          </a:prstGeom>
        </p:spPr>
        <p:txBody>
          <a:bodyPr wrap="square">
            <a:spAutoFit/>
          </a:bodyPr>
          <a:lstStyle/>
          <a:p>
            <a:pPr algn="just"/>
            <a:r>
              <a:rPr lang="en-US" altLang="zh-CN" sz="2800" kern="100" dirty="0">
                <a:latin typeface="Microsoft YaHei" panose="020B0503020204020204" pitchFamily="34" charset="-122"/>
                <a:ea typeface="Microsoft YaHei" panose="020B0503020204020204" pitchFamily="34" charset="-122"/>
                <a:cs typeface="Times New Roman" panose="02020603050405020304" pitchFamily="18" charset="0"/>
              </a:rPr>
              <a:t>1.</a:t>
            </a:r>
            <a:r>
              <a:rPr lang="zh-CN" altLang="zh-CN" sz="2800" kern="100" dirty="0">
                <a:latin typeface="Microsoft YaHei" panose="020B0503020204020204" pitchFamily="34" charset="-122"/>
                <a:ea typeface="Microsoft YaHei" panose="020B0503020204020204" pitchFamily="34" charset="-122"/>
                <a:cs typeface="Times New Roman" panose="02020603050405020304" pitchFamily="18" charset="0"/>
              </a:rPr>
              <a:t>统治者重视海外贸易，实行有利贸易的政策</a:t>
            </a:r>
            <a:r>
              <a:rPr lang="zh-CN" altLang="en-US" sz="2800" kern="100" dirty="0">
                <a:latin typeface="Microsoft YaHei" panose="020B0503020204020204" pitchFamily="34" charset="-122"/>
                <a:ea typeface="Microsoft YaHei" panose="020B0503020204020204" pitchFamily="34" charset="-122"/>
                <a:cs typeface="Times New Roman" panose="02020603050405020304" pitchFamily="18" charset="0"/>
              </a:rPr>
              <a:t>。</a:t>
            </a:r>
            <a:endParaRPr lang="en-US" altLang="zh-CN" sz="2800" kern="100" dirty="0">
              <a:latin typeface="Microsoft YaHei" panose="020B0503020204020204" pitchFamily="34" charset="-122"/>
              <a:ea typeface="Microsoft YaHei" panose="020B0503020204020204" pitchFamily="34" charset="-122"/>
              <a:cs typeface="Times New Roman" panose="02020603050405020304" pitchFamily="18" charset="0"/>
            </a:endParaRPr>
          </a:p>
        </p:txBody>
      </p:sp>
      <p:sp>
        <p:nvSpPr>
          <p:cNvPr id="6" name="矩形 5">
            <a:extLst>
              <a:ext uri="{FF2B5EF4-FFF2-40B4-BE49-F238E27FC236}">
                <a16:creationId xmlns:a16="http://schemas.microsoft.com/office/drawing/2014/main" xmlns="" id="{EC96DA78-9437-A542-8A6B-2AAEBC985176}"/>
              </a:ext>
            </a:extLst>
          </p:cNvPr>
          <p:cNvSpPr/>
          <p:nvPr/>
        </p:nvSpPr>
        <p:spPr>
          <a:xfrm>
            <a:off x="427703" y="3990709"/>
            <a:ext cx="6944530" cy="523220"/>
          </a:xfrm>
          <a:prstGeom prst="rect">
            <a:avLst/>
          </a:prstGeom>
        </p:spPr>
        <p:txBody>
          <a:bodyPr wrap="none">
            <a:spAutoFit/>
          </a:bodyPr>
          <a:lstStyle/>
          <a:p>
            <a:pPr algn="just"/>
            <a:r>
              <a:rPr lang="en-US" altLang="zh-CN" sz="2800" kern="100" dirty="0">
                <a:latin typeface="Microsoft YaHei" panose="020B0503020204020204" pitchFamily="34" charset="-122"/>
                <a:ea typeface="Microsoft YaHei" panose="020B0503020204020204" pitchFamily="34" charset="-122"/>
                <a:cs typeface="Times New Roman" panose="02020603050405020304" pitchFamily="18" charset="0"/>
              </a:rPr>
              <a:t>2.</a:t>
            </a:r>
            <a:r>
              <a:rPr lang="zh-CN" altLang="zh-CN" sz="2800" kern="100" dirty="0">
                <a:latin typeface="Microsoft YaHei" panose="020B0503020204020204" pitchFamily="34" charset="-122"/>
                <a:ea typeface="Microsoft YaHei" panose="020B0503020204020204" pitchFamily="34" charset="-122"/>
                <a:cs typeface="Times New Roman" panose="02020603050405020304" pitchFamily="18" charset="0"/>
              </a:rPr>
              <a:t>手工业</a:t>
            </a:r>
            <a:r>
              <a:rPr lang="zh-CN" altLang="en-US" sz="2800" kern="100" dirty="0">
                <a:latin typeface="Microsoft YaHei" panose="020B0503020204020204" pitchFamily="34" charset="-122"/>
                <a:ea typeface="Microsoft YaHei" panose="020B0503020204020204" pitchFamily="34" charset="-122"/>
                <a:cs typeface="Times New Roman" panose="02020603050405020304" pitchFamily="18" charset="0"/>
              </a:rPr>
              <a:t>发达；商品经济发展、市场繁荣。</a:t>
            </a:r>
            <a:endParaRPr lang="zh-CN" altLang="zh-CN" sz="2800" kern="100" dirty="0">
              <a:latin typeface="Microsoft YaHei" panose="020B0503020204020204" pitchFamily="34" charset="-122"/>
              <a:ea typeface="Microsoft YaHei" panose="020B0503020204020204" pitchFamily="34" charset="-122"/>
              <a:cs typeface="Times New Roman" panose="02020603050405020304" pitchFamily="18" charset="0"/>
            </a:endParaRPr>
          </a:p>
        </p:txBody>
      </p:sp>
    </p:spTree>
    <p:custDataLst>
      <p:tags r:id="rId1"/>
    </p:custDataLst>
    <p:extLst>
      <p:ext uri="{BB962C8B-B14F-4D97-AF65-F5344CB8AC3E}">
        <p14:creationId xmlns:p14="http://schemas.microsoft.com/office/powerpoint/2010/main" xmlns="" val="2620021432"/>
      </p:ext>
    </p:extLst>
  </p:cSld>
  <p:clrMapOvr>
    <a:masterClrMapping/>
  </p:clrMapOvr>
  <mc:AlternateContent xmlns:mc="http://schemas.openxmlformats.org/markup-compatibility/2006">
    <mc:Choice xmlns:p14="http://schemas.microsoft.com/office/powerpoint/2010/main" xmlns="" Requires="p14">
      <p:transition spd="slow" p14:dur="2000" advTm="84157"/>
    </mc:Choice>
    <mc:Fallback>
      <p:transition spd="slow" advTm="841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7D959369-F5D3-CE4A-94DC-C9D9980E0BC6}"/>
              </a:ext>
            </a:extLst>
          </p:cNvPr>
          <p:cNvSpPr txBox="1"/>
          <p:nvPr/>
        </p:nvSpPr>
        <p:spPr>
          <a:xfrm>
            <a:off x="250723" y="355875"/>
            <a:ext cx="2339102"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三、古代日本</a:t>
            </a:r>
          </a:p>
        </p:txBody>
      </p:sp>
      <p:pic>
        <p:nvPicPr>
          <p:cNvPr id="3" name="图片 2">
            <a:extLst>
              <a:ext uri="{FF2B5EF4-FFF2-40B4-BE49-F238E27FC236}">
                <a16:creationId xmlns:a16="http://schemas.microsoft.com/office/drawing/2014/main" xmlns="" id="{A11B5273-59C1-7448-BFE9-A67FF50C0A1D}"/>
              </a:ext>
            </a:extLst>
          </p:cNvPr>
          <p:cNvPicPr>
            <a:picLocks noChangeAspect="1"/>
          </p:cNvPicPr>
          <p:nvPr/>
        </p:nvPicPr>
        <p:blipFill>
          <a:blip r:embed="rId4"/>
          <a:stretch>
            <a:fillRect/>
          </a:stretch>
        </p:blipFill>
        <p:spPr>
          <a:xfrm>
            <a:off x="147484" y="1216740"/>
            <a:ext cx="4542503" cy="4918589"/>
          </a:xfrm>
          <a:prstGeom prst="rect">
            <a:avLst/>
          </a:prstGeom>
        </p:spPr>
      </p:pic>
      <p:sp>
        <p:nvSpPr>
          <p:cNvPr id="4" name="文本框 3">
            <a:extLst>
              <a:ext uri="{FF2B5EF4-FFF2-40B4-BE49-F238E27FC236}">
                <a16:creationId xmlns:a16="http://schemas.microsoft.com/office/drawing/2014/main" xmlns="" id="{C596B8D1-0BEA-414B-ABC3-8DEBE8CE3E5C}"/>
              </a:ext>
            </a:extLst>
          </p:cNvPr>
          <p:cNvSpPr txBox="1"/>
          <p:nvPr/>
        </p:nvSpPr>
        <p:spPr>
          <a:xfrm>
            <a:off x="1637071" y="6288308"/>
            <a:ext cx="1595309"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日本地形图</a:t>
            </a:r>
          </a:p>
        </p:txBody>
      </p:sp>
      <p:sp>
        <p:nvSpPr>
          <p:cNvPr id="5" name="文本框 4">
            <a:extLst>
              <a:ext uri="{FF2B5EF4-FFF2-40B4-BE49-F238E27FC236}">
                <a16:creationId xmlns:a16="http://schemas.microsoft.com/office/drawing/2014/main" xmlns="" id="{4AFF05BD-6DF6-EA41-AB7C-BB53D52E34B2}"/>
              </a:ext>
            </a:extLst>
          </p:cNvPr>
          <p:cNvSpPr txBox="1"/>
          <p:nvPr/>
        </p:nvSpPr>
        <p:spPr>
          <a:xfrm>
            <a:off x="4689987" y="1224112"/>
            <a:ext cx="375134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5</a:t>
            </a:r>
            <a:r>
              <a:rPr kumimoji="1" lang="zh-CN" altLang="en-US" sz="2400" dirty="0">
                <a:latin typeface="Microsoft YaHei" panose="020B0503020204020204" pitchFamily="34" charset="-122"/>
                <a:ea typeface="Microsoft YaHei" panose="020B0503020204020204" pitchFamily="34" charset="-122"/>
              </a:rPr>
              <a:t>世纪初，大和国统一日本</a:t>
            </a:r>
          </a:p>
        </p:txBody>
      </p:sp>
      <p:sp>
        <p:nvSpPr>
          <p:cNvPr id="6" name="下箭头 5">
            <a:extLst>
              <a:ext uri="{FF2B5EF4-FFF2-40B4-BE49-F238E27FC236}">
                <a16:creationId xmlns:a16="http://schemas.microsoft.com/office/drawing/2014/main" xmlns="" id="{59C5F800-A0FE-4E44-954D-2775311FC5EF}"/>
              </a:ext>
            </a:extLst>
          </p:cNvPr>
          <p:cNvSpPr/>
          <p:nvPr/>
        </p:nvSpPr>
        <p:spPr>
          <a:xfrm>
            <a:off x="6410803" y="1791927"/>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文本框 6">
            <a:extLst>
              <a:ext uri="{FF2B5EF4-FFF2-40B4-BE49-F238E27FC236}">
                <a16:creationId xmlns:a16="http://schemas.microsoft.com/office/drawing/2014/main" xmlns="" id="{CE458946-6CE5-FB45-9BB6-F87F41425C7B}"/>
              </a:ext>
            </a:extLst>
          </p:cNvPr>
          <p:cNvSpPr txBox="1"/>
          <p:nvPr/>
        </p:nvSpPr>
        <p:spPr>
          <a:xfrm>
            <a:off x="4689987" y="2163548"/>
            <a:ext cx="3821880"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6-7</a:t>
            </a:r>
            <a:r>
              <a:rPr kumimoji="1" lang="zh-CN" altLang="en-US" sz="2400" dirty="0">
                <a:latin typeface="Microsoft YaHei" panose="020B0503020204020204" pitchFamily="34" charset="-122"/>
                <a:ea typeface="Microsoft YaHei" panose="020B0503020204020204" pitchFamily="34" charset="-122"/>
              </a:rPr>
              <a:t>世纪，各阶级矛盾激化</a:t>
            </a:r>
          </a:p>
        </p:txBody>
      </p:sp>
      <p:sp>
        <p:nvSpPr>
          <p:cNvPr id="9" name="下箭头 8">
            <a:extLst>
              <a:ext uri="{FF2B5EF4-FFF2-40B4-BE49-F238E27FC236}">
                <a16:creationId xmlns:a16="http://schemas.microsoft.com/office/drawing/2014/main" xmlns="" id="{AFCCE127-9F66-774F-9578-4B7C7F6D3E46}"/>
              </a:ext>
            </a:extLst>
          </p:cNvPr>
          <p:cNvSpPr/>
          <p:nvPr/>
        </p:nvSpPr>
        <p:spPr>
          <a:xfrm>
            <a:off x="6410803" y="2731363"/>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文本框 9">
            <a:extLst>
              <a:ext uri="{FF2B5EF4-FFF2-40B4-BE49-F238E27FC236}">
                <a16:creationId xmlns:a16="http://schemas.microsoft.com/office/drawing/2014/main" xmlns="" id="{D994ECDB-3D6A-F041-A885-96B7A7D9E4AB}"/>
              </a:ext>
            </a:extLst>
          </p:cNvPr>
          <p:cNvSpPr txBox="1"/>
          <p:nvPr/>
        </p:nvSpPr>
        <p:spPr>
          <a:xfrm>
            <a:off x="4689987" y="3102984"/>
            <a:ext cx="4421403"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646</a:t>
            </a:r>
            <a:r>
              <a:rPr kumimoji="1" lang="zh-CN" altLang="en-US" sz="2400" dirty="0">
                <a:latin typeface="Microsoft YaHei" panose="020B0503020204020204" pitchFamily="34" charset="-122"/>
                <a:ea typeface="Microsoft YaHei" panose="020B0503020204020204" pitchFamily="34" charset="-122"/>
              </a:rPr>
              <a:t>年开始，实行“大化改新”</a:t>
            </a:r>
          </a:p>
        </p:txBody>
      </p:sp>
    </p:spTree>
    <p:custDataLst>
      <p:tags r:id="rId1"/>
    </p:custDataLst>
    <p:extLst>
      <p:ext uri="{BB962C8B-B14F-4D97-AF65-F5344CB8AC3E}">
        <p14:creationId xmlns:p14="http://schemas.microsoft.com/office/powerpoint/2010/main" xmlns="" val="2017645002"/>
      </p:ext>
    </p:extLst>
  </p:cSld>
  <p:clrMapOvr>
    <a:masterClrMapping/>
  </p:clrMapOvr>
  <mc:AlternateContent xmlns:mc="http://schemas.openxmlformats.org/markup-compatibility/2006">
    <mc:Choice xmlns:p14="http://schemas.microsoft.com/office/powerpoint/2010/main" xmlns="" Requires="p14">
      <p:transition spd="slow" p14:dur="2000" advTm="103297"/>
    </mc:Choice>
    <mc:Fallback>
      <p:transition spd="slow" advTm="1032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65A9F769-7253-A44E-AF17-B8C9CA9A4F24}"/>
              </a:ext>
            </a:extLst>
          </p:cNvPr>
          <p:cNvSpPr txBox="1"/>
          <p:nvPr/>
        </p:nvSpPr>
        <p:spPr>
          <a:xfrm>
            <a:off x="250723" y="442452"/>
            <a:ext cx="326243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“大化改新”主要内容</a:t>
            </a:r>
          </a:p>
        </p:txBody>
      </p:sp>
      <p:sp>
        <p:nvSpPr>
          <p:cNvPr id="4" name="文本框 3">
            <a:extLst>
              <a:ext uri="{FF2B5EF4-FFF2-40B4-BE49-F238E27FC236}">
                <a16:creationId xmlns:a16="http://schemas.microsoft.com/office/drawing/2014/main" xmlns="" id="{0111B861-B7FA-D849-95B1-623A946BCF1B}"/>
              </a:ext>
            </a:extLst>
          </p:cNvPr>
          <p:cNvSpPr txBox="1"/>
          <p:nvPr/>
        </p:nvSpPr>
        <p:spPr>
          <a:xfrm>
            <a:off x="457200" y="1421296"/>
            <a:ext cx="1126462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政治上：建立以天皇为中心的中央集权制度；地方设国、郡、里三级，中央派官。</a:t>
            </a:r>
          </a:p>
        </p:txBody>
      </p:sp>
      <p:sp>
        <p:nvSpPr>
          <p:cNvPr id="5" name="文本框 4">
            <a:extLst>
              <a:ext uri="{FF2B5EF4-FFF2-40B4-BE49-F238E27FC236}">
                <a16:creationId xmlns:a16="http://schemas.microsoft.com/office/drawing/2014/main" xmlns="" id="{7312C897-41A2-AB40-8EDC-D12DC3CC5735}"/>
              </a:ext>
            </a:extLst>
          </p:cNvPr>
          <p:cNvSpPr txBox="1"/>
          <p:nvPr/>
        </p:nvSpPr>
        <p:spPr>
          <a:xfrm>
            <a:off x="457200" y="2359740"/>
            <a:ext cx="2743059" cy="830997"/>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经济上：</a:t>
            </a:r>
            <a:endParaRPr kumimoji="1" lang="en-US" altLang="zh-CN" sz="2400" dirty="0">
              <a:latin typeface="Microsoft YaHei" panose="020B0503020204020204" pitchFamily="34" charset="-122"/>
              <a:ea typeface="Microsoft YaHei" panose="020B0503020204020204" pitchFamily="34" charset="-122"/>
            </a:endParaRPr>
          </a:p>
          <a:p>
            <a:r>
              <a:rPr kumimoji="1" lang="zh-CN" altLang="en-US" sz="2400" dirty="0">
                <a:latin typeface="Microsoft YaHei" panose="020B0503020204020204" pitchFamily="34" charset="-122"/>
                <a:ea typeface="Microsoft YaHei" panose="020B0503020204020204" pitchFamily="34" charset="-122"/>
              </a:rPr>
              <a:t>                            </a:t>
            </a:r>
          </a:p>
        </p:txBody>
      </p:sp>
      <p:sp>
        <p:nvSpPr>
          <p:cNvPr id="6" name="矩形 5">
            <a:extLst>
              <a:ext uri="{FF2B5EF4-FFF2-40B4-BE49-F238E27FC236}">
                <a16:creationId xmlns:a16="http://schemas.microsoft.com/office/drawing/2014/main" xmlns="" id="{7D7B3A3D-021F-B04D-B652-36723742F4D6}"/>
              </a:ext>
            </a:extLst>
          </p:cNvPr>
          <p:cNvSpPr/>
          <p:nvPr/>
        </p:nvSpPr>
        <p:spPr>
          <a:xfrm>
            <a:off x="1854835" y="2401501"/>
            <a:ext cx="9398184" cy="461665"/>
          </a:xfrm>
          <a:prstGeom prst="rect">
            <a:avLst/>
          </a:prstGeom>
        </p:spPr>
        <p:txBody>
          <a:bodyPr wrap="square">
            <a:spAutoFit/>
          </a:bodyPr>
          <a:lstStyle/>
          <a:p>
            <a:r>
              <a:rPr kumimoji="1" lang="zh-CN" altLang="en-US" sz="2400" dirty="0">
                <a:latin typeface="Microsoft YaHei" panose="020B0503020204020204" pitchFamily="34" charset="-122"/>
                <a:ea typeface="Microsoft YaHei" panose="020B0503020204020204" pitchFamily="34" charset="-122"/>
              </a:rPr>
              <a:t>废除一切私地、私民，土地和部民收归国家所有，成为公地和公民。</a:t>
            </a:r>
            <a:endParaRPr lang="zh-CN" altLang="en-US" sz="2400" dirty="0"/>
          </a:p>
        </p:txBody>
      </p:sp>
      <p:sp>
        <p:nvSpPr>
          <p:cNvPr id="7" name="矩形 6">
            <a:extLst>
              <a:ext uri="{FF2B5EF4-FFF2-40B4-BE49-F238E27FC236}">
                <a16:creationId xmlns:a16="http://schemas.microsoft.com/office/drawing/2014/main" xmlns="" id="{3625ED82-9924-CB43-952B-104970D33BC0}"/>
              </a:ext>
            </a:extLst>
          </p:cNvPr>
          <p:cNvSpPr/>
          <p:nvPr/>
        </p:nvSpPr>
        <p:spPr>
          <a:xfrm>
            <a:off x="1828729" y="3259027"/>
            <a:ext cx="10102716" cy="461665"/>
          </a:xfrm>
          <a:prstGeom prst="rect">
            <a:avLst/>
          </a:prstGeom>
        </p:spPr>
        <p:txBody>
          <a:bodyPr wrap="square">
            <a:spAutoFit/>
          </a:bodyPr>
          <a:lstStyle/>
          <a:p>
            <a:r>
              <a:rPr kumimoji="1" lang="zh-CN" altLang="en-US" sz="2400" dirty="0">
                <a:latin typeface="Microsoft YaHei" panose="020B0503020204020204" pitchFamily="34" charset="-122"/>
                <a:ea typeface="Microsoft YaHei" panose="020B0503020204020204" pitchFamily="34" charset="-122"/>
              </a:rPr>
              <a:t>实行班田法，国家定期将土地分给人民，不能终身使用，不允许买卖。</a:t>
            </a:r>
            <a:endParaRPr kumimoji="1" lang="en-US" altLang="zh-CN" sz="2400" dirty="0">
              <a:latin typeface="Microsoft YaHei" panose="020B0503020204020204" pitchFamily="34" charset="-122"/>
              <a:ea typeface="Microsoft YaHei" panose="020B0503020204020204" pitchFamily="34" charset="-122"/>
            </a:endParaRPr>
          </a:p>
        </p:txBody>
      </p:sp>
      <p:sp>
        <p:nvSpPr>
          <p:cNvPr id="8" name="矩形 7">
            <a:extLst>
              <a:ext uri="{FF2B5EF4-FFF2-40B4-BE49-F238E27FC236}">
                <a16:creationId xmlns:a16="http://schemas.microsoft.com/office/drawing/2014/main" xmlns="" id="{563D96D1-B095-AA49-9319-FD5B7FE6C30B}"/>
              </a:ext>
            </a:extLst>
          </p:cNvPr>
          <p:cNvSpPr/>
          <p:nvPr/>
        </p:nvSpPr>
        <p:spPr>
          <a:xfrm>
            <a:off x="1828729" y="4130842"/>
            <a:ext cx="3877985"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统一赋税，实行租庸调制。</a:t>
            </a:r>
            <a:endParaRPr lang="zh-CN" altLang="en-US" sz="2400" dirty="0"/>
          </a:p>
        </p:txBody>
      </p:sp>
      <p:sp>
        <p:nvSpPr>
          <p:cNvPr id="9" name="下箭头 8">
            <a:extLst>
              <a:ext uri="{FF2B5EF4-FFF2-40B4-BE49-F238E27FC236}">
                <a16:creationId xmlns:a16="http://schemas.microsoft.com/office/drawing/2014/main" xmlns="" id="{885E1E48-3211-7147-A2A8-4C0A09FA763B}"/>
              </a:ext>
            </a:extLst>
          </p:cNvPr>
          <p:cNvSpPr/>
          <p:nvPr/>
        </p:nvSpPr>
        <p:spPr>
          <a:xfrm>
            <a:off x="5617562" y="4939734"/>
            <a:ext cx="544411" cy="483743"/>
          </a:xfrm>
          <a:prstGeom prst="downArrow">
            <a:avLst/>
          </a:prstGeom>
          <a:solidFill>
            <a:schemeClr val="bg2">
              <a:lumMod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a:extLst>
              <a:ext uri="{FF2B5EF4-FFF2-40B4-BE49-F238E27FC236}">
                <a16:creationId xmlns:a16="http://schemas.microsoft.com/office/drawing/2014/main" xmlns="" id="{D30D7578-4B04-5941-9C9E-FA6C50ABB40F}"/>
              </a:ext>
            </a:extLst>
          </p:cNvPr>
          <p:cNvSpPr/>
          <p:nvPr/>
        </p:nvSpPr>
        <p:spPr>
          <a:xfrm>
            <a:off x="250723" y="1077775"/>
            <a:ext cx="11680722" cy="3715451"/>
          </a:xfrm>
          <a:prstGeom prst="rect">
            <a:avLst/>
          </a:prstGeom>
          <a:no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10">
            <a:extLst>
              <a:ext uri="{FF2B5EF4-FFF2-40B4-BE49-F238E27FC236}">
                <a16:creationId xmlns:a16="http://schemas.microsoft.com/office/drawing/2014/main" xmlns="" id="{52477462-6CAA-9E40-A765-24A2F8D77617}"/>
              </a:ext>
            </a:extLst>
          </p:cNvPr>
          <p:cNvSpPr txBox="1"/>
          <p:nvPr/>
        </p:nvSpPr>
        <p:spPr>
          <a:xfrm>
            <a:off x="3513155" y="5594576"/>
            <a:ext cx="5109091" cy="461665"/>
          </a:xfrm>
          <a:prstGeom prst="rect">
            <a:avLst/>
          </a:prstGeom>
          <a:noFill/>
        </p:spPr>
        <p:txBody>
          <a:bodyPr wrap="none" rtlCol="0">
            <a:spAutoFit/>
          </a:bodyPr>
          <a:lstStyle/>
          <a:p>
            <a:r>
              <a:rPr kumimoji="1" lang="zh-CN" altLang="en-US" sz="2400" dirty="0">
                <a:solidFill>
                  <a:srgbClr val="C00000"/>
                </a:solidFill>
                <a:latin typeface="Microsoft YaHei" panose="020B0503020204020204" pitchFamily="34" charset="-122"/>
                <a:ea typeface="Microsoft YaHei" panose="020B0503020204020204" pitchFamily="34" charset="-122"/>
              </a:rPr>
              <a:t>日本模仿中国，建立中央集权制国家</a:t>
            </a:r>
          </a:p>
        </p:txBody>
      </p:sp>
    </p:spTree>
    <p:custDataLst>
      <p:tags r:id="rId1"/>
    </p:custDataLst>
    <p:extLst>
      <p:ext uri="{BB962C8B-B14F-4D97-AF65-F5344CB8AC3E}">
        <p14:creationId xmlns:p14="http://schemas.microsoft.com/office/powerpoint/2010/main" xmlns="" val="4160818843"/>
      </p:ext>
    </p:extLst>
  </p:cSld>
  <p:clrMapOvr>
    <a:masterClrMapping/>
  </p:clrMapOvr>
  <mc:AlternateContent xmlns:mc="http://schemas.openxmlformats.org/markup-compatibility/2006">
    <mc:Choice xmlns:p14="http://schemas.microsoft.com/office/powerpoint/2010/main" xmlns="" Requires="p14">
      <p:transition spd="slow" p14:dur="2000" advTm="43222"/>
    </mc:Choice>
    <mc:Fallback>
      <p:transition spd="slow" advTm="432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7D959369-F5D3-CE4A-94DC-C9D9980E0BC6}"/>
              </a:ext>
            </a:extLst>
          </p:cNvPr>
          <p:cNvSpPr txBox="1"/>
          <p:nvPr/>
        </p:nvSpPr>
        <p:spPr>
          <a:xfrm>
            <a:off x="250723" y="355875"/>
            <a:ext cx="2339102"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三、古代日本</a:t>
            </a:r>
          </a:p>
        </p:txBody>
      </p:sp>
      <p:pic>
        <p:nvPicPr>
          <p:cNvPr id="3" name="图片 2">
            <a:extLst>
              <a:ext uri="{FF2B5EF4-FFF2-40B4-BE49-F238E27FC236}">
                <a16:creationId xmlns:a16="http://schemas.microsoft.com/office/drawing/2014/main" xmlns="" id="{A11B5273-59C1-7448-BFE9-A67FF50C0A1D}"/>
              </a:ext>
            </a:extLst>
          </p:cNvPr>
          <p:cNvPicPr>
            <a:picLocks noChangeAspect="1"/>
          </p:cNvPicPr>
          <p:nvPr/>
        </p:nvPicPr>
        <p:blipFill>
          <a:blip r:embed="rId4"/>
          <a:stretch>
            <a:fillRect/>
          </a:stretch>
        </p:blipFill>
        <p:spPr>
          <a:xfrm>
            <a:off x="147484" y="1216740"/>
            <a:ext cx="4542503" cy="4918589"/>
          </a:xfrm>
          <a:prstGeom prst="rect">
            <a:avLst/>
          </a:prstGeom>
        </p:spPr>
      </p:pic>
      <p:sp>
        <p:nvSpPr>
          <p:cNvPr id="4" name="文本框 3">
            <a:extLst>
              <a:ext uri="{FF2B5EF4-FFF2-40B4-BE49-F238E27FC236}">
                <a16:creationId xmlns:a16="http://schemas.microsoft.com/office/drawing/2014/main" xmlns="" id="{C596B8D1-0BEA-414B-ABC3-8DEBE8CE3E5C}"/>
              </a:ext>
            </a:extLst>
          </p:cNvPr>
          <p:cNvSpPr txBox="1"/>
          <p:nvPr/>
        </p:nvSpPr>
        <p:spPr>
          <a:xfrm>
            <a:off x="1637071" y="6288308"/>
            <a:ext cx="1595309"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日本地形图</a:t>
            </a:r>
          </a:p>
        </p:txBody>
      </p:sp>
      <p:sp>
        <p:nvSpPr>
          <p:cNvPr id="5" name="文本框 4">
            <a:extLst>
              <a:ext uri="{FF2B5EF4-FFF2-40B4-BE49-F238E27FC236}">
                <a16:creationId xmlns:a16="http://schemas.microsoft.com/office/drawing/2014/main" xmlns="" id="{4AFF05BD-6DF6-EA41-AB7C-BB53D52E34B2}"/>
              </a:ext>
            </a:extLst>
          </p:cNvPr>
          <p:cNvSpPr txBox="1"/>
          <p:nvPr/>
        </p:nvSpPr>
        <p:spPr>
          <a:xfrm>
            <a:off x="4689987" y="1224112"/>
            <a:ext cx="375134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5</a:t>
            </a:r>
            <a:r>
              <a:rPr kumimoji="1" lang="zh-CN" altLang="en-US" sz="2400" dirty="0">
                <a:latin typeface="Microsoft YaHei" panose="020B0503020204020204" pitchFamily="34" charset="-122"/>
                <a:ea typeface="Microsoft YaHei" panose="020B0503020204020204" pitchFamily="34" charset="-122"/>
              </a:rPr>
              <a:t>世纪初，大和国统一日本</a:t>
            </a:r>
          </a:p>
        </p:txBody>
      </p:sp>
      <p:sp>
        <p:nvSpPr>
          <p:cNvPr id="6" name="下箭头 5">
            <a:extLst>
              <a:ext uri="{FF2B5EF4-FFF2-40B4-BE49-F238E27FC236}">
                <a16:creationId xmlns:a16="http://schemas.microsoft.com/office/drawing/2014/main" xmlns="" id="{59C5F800-A0FE-4E44-954D-2775311FC5EF}"/>
              </a:ext>
            </a:extLst>
          </p:cNvPr>
          <p:cNvSpPr/>
          <p:nvPr/>
        </p:nvSpPr>
        <p:spPr>
          <a:xfrm>
            <a:off x="6410803" y="1791927"/>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文本框 6">
            <a:extLst>
              <a:ext uri="{FF2B5EF4-FFF2-40B4-BE49-F238E27FC236}">
                <a16:creationId xmlns:a16="http://schemas.microsoft.com/office/drawing/2014/main" xmlns="" id="{CE458946-6CE5-FB45-9BB6-F87F41425C7B}"/>
              </a:ext>
            </a:extLst>
          </p:cNvPr>
          <p:cNvSpPr txBox="1"/>
          <p:nvPr/>
        </p:nvSpPr>
        <p:spPr>
          <a:xfrm>
            <a:off x="4689987" y="2163548"/>
            <a:ext cx="3821880"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6-7</a:t>
            </a:r>
            <a:r>
              <a:rPr kumimoji="1" lang="zh-CN" altLang="en-US" sz="2400" dirty="0">
                <a:latin typeface="Microsoft YaHei" panose="020B0503020204020204" pitchFamily="34" charset="-122"/>
                <a:ea typeface="Microsoft YaHei" panose="020B0503020204020204" pitchFamily="34" charset="-122"/>
              </a:rPr>
              <a:t>世纪，各阶级矛盾激化</a:t>
            </a:r>
          </a:p>
        </p:txBody>
      </p:sp>
      <p:sp>
        <p:nvSpPr>
          <p:cNvPr id="9" name="下箭头 8">
            <a:extLst>
              <a:ext uri="{FF2B5EF4-FFF2-40B4-BE49-F238E27FC236}">
                <a16:creationId xmlns:a16="http://schemas.microsoft.com/office/drawing/2014/main" xmlns="" id="{AFCCE127-9F66-774F-9578-4B7C7F6D3E46}"/>
              </a:ext>
            </a:extLst>
          </p:cNvPr>
          <p:cNvSpPr/>
          <p:nvPr/>
        </p:nvSpPr>
        <p:spPr>
          <a:xfrm>
            <a:off x="6410803" y="2731363"/>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文本框 9">
            <a:extLst>
              <a:ext uri="{FF2B5EF4-FFF2-40B4-BE49-F238E27FC236}">
                <a16:creationId xmlns:a16="http://schemas.microsoft.com/office/drawing/2014/main" xmlns="" id="{D994ECDB-3D6A-F041-A885-96B7A7D9E4AB}"/>
              </a:ext>
            </a:extLst>
          </p:cNvPr>
          <p:cNvSpPr txBox="1"/>
          <p:nvPr/>
        </p:nvSpPr>
        <p:spPr>
          <a:xfrm>
            <a:off x="4689987" y="3102984"/>
            <a:ext cx="4421403"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646</a:t>
            </a:r>
            <a:r>
              <a:rPr kumimoji="1" lang="zh-CN" altLang="en-US" sz="2400" dirty="0">
                <a:latin typeface="Microsoft YaHei" panose="020B0503020204020204" pitchFamily="34" charset="-122"/>
                <a:ea typeface="Microsoft YaHei" panose="020B0503020204020204" pitchFamily="34" charset="-122"/>
              </a:rPr>
              <a:t>年开始，实行“大化改新”</a:t>
            </a:r>
          </a:p>
        </p:txBody>
      </p:sp>
      <p:sp>
        <p:nvSpPr>
          <p:cNvPr id="11" name="文本框 10">
            <a:extLst>
              <a:ext uri="{FF2B5EF4-FFF2-40B4-BE49-F238E27FC236}">
                <a16:creationId xmlns:a16="http://schemas.microsoft.com/office/drawing/2014/main" xmlns="" id="{A63B6E6E-B19D-1F4D-95C4-C1EFF5F807C6}"/>
              </a:ext>
            </a:extLst>
          </p:cNvPr>
          <p:cNvSpPr txBox="1"/>
          <p:nvPr/>
        </p:nvSpPr>
        <p:spPr>
          <a:xfrm>
            <a:off x="9933569" y="1131384"/>
            <a:ext cx="2145359" cy="3046988"/>
          </a:xfrm>
          <a:prstGeom prst="rect">
            <a:avLst/>
          </a:prstGeom>
          <a:noFill/>
          <a:ln w="25400">
            <a:solidFill>
              <a:srgbClr val="0070C0"/>
            </a:solidFill>
            <a:prstDash val="dash"/>
          </a:ln>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贵族、佛寺、神社广占土地，形成庄园；</a:t>
            </a:r>
            <a:endParaRPr kumimoji="1" lang="en-US" altLang="zh-CN" sz="2400" dirty="0">
              <a:latin typeface="Microsoft YaHei" panose="020B0503020204020204" pitchFamily="34" charset="-122"/>
              <a:ea typeface="Microsoft YaHei" panose="020B0503020204020204" pitchFamily="34" charset="-122"/>
            </a:endParaRPr>
          </a:p>
          <a:p>
            <a:r>
              <a:rPr kumimoji="1" lang="zh-CN" altLang="en-US" sz="2400" dirty="0">
                <a:latin typeface="Microsoft YaHei" panose="020B0503020204020204" pitchFamily="34" charset="-122"/>
                <a:ea typeface="Microsoft YaHei" panose="020B0503020204020204" pitchFamily="34" charset="-122"/>
              </a:rPr>
              <a:t>贵族和庄园领主为保护财产，豢养武士。武士集团日益重要。 </a:t>
            </a:r>
          </a:p>
        </p:txBody>
      </p:sp>
      <p:sp>
        <p:nvSpPr>
          <p:cNvPr id="12" name="下箭头 11">
            <a:extLst>
              <a:ext uri="{FF2B5EF4-FFF2-40B4-BE49-F238E27FC236}">
                <a16:creationId xmlns:a16="http://schemas.microsoft.com/office/drawing/2014/main" xmlns="" id="{4E6C634F-F34C-AF48-9B2F-4D047DD7A274}"/>
              </a:ext>
            </a:extLst>
          </p:cNvPr>
          <p:cNvSpPr/>
          <p:nvPr/>
        </p:nvSpPr>
        <p:spPr>
          <a:xfrm>
            <a:off x="6410803" y="3626872"/>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 name="文本框 12">
            <a:extLst>
              <a:ext uri="{FF2B5EF4-FFF2-40B4-BE49-F238E27FC236}">
                <a16:creationId xmlns:a16="http://schemas.microsoft.com/office/drawing/2014/main" xmlns="" id="{1441EFDA-3FAD-6C4C-AD50-01EAC20FD886}"/>
              </a:ext>
            </a:extLst>
          </p:cNvPr>
          <p:cNvSpPr txBox="1"/>
          <p:nvPr/>
        </p:nvSpPr>
        <p:spPr>
          <a:xfrm>
            <a:off x="4689987" y="3944094"/>
            <a:ext cx="485581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10</a:t>
            </a:r>
            <a:r>
              <a:rPr kumimoji="1" lang="zh-CN" altLang="en-US" sz="2400" dirty="0">
                <a:latin typeface="Microsoft YaHei" panose="020B0503020204020204" pitchFamily="34" charset="-122"/>
                <a:ea typeface="Microsoft YaHei" panose="020B0503020204020204" pitchFamily="34" charset="-122"/>
              </a:rPr>
              <a:t>世纪初，中央集权体制开始瓦解</a:t>
            </a:r>
          </a:p>
        </p:txBody>
      </p:sp>
      <p:cxnSp>
        <p:nvCxnSpPr>
          <p:cNvPr id="14" name="直线箭头连接符 13">
            <a:extLst>
              <a:ext uri="{FF2B5EF4-FFF2-40B4-BE49-F238E27FC236}">
                <a16:creationId xmlns:a16="http://schemas.microsoft.com/office/drawing/2014/main" xmlns="" id="{4FC7EAB0-F01B-2C4D-A146-AE1E249A3BFA}"/>
              </a:ext>
            </a:extLst>
          </p:cNvPr>
          <p:cNvCxnSpPr>
            <a:cxnSpLocks/>
          </p:cNvCxnSpPr>
          <p:nvPr/>
        </p:nvCxnSpPr>
        <p:spPr>
          <a:xfrm flipH="1">
            <a:off x="9499157" y="4178372"/>
            <a:ext cx="2579771" cy="0"/>
          </a:xfrm>
          <a:prstGeom prst="straightConnector1">
            <a:avLst/>
          </a:prstGeom>
          <a:ln w="38100">
            <a:prstDash val="solid"/>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1255347951"/>
      </p:ext>
    </p:extLst>
  </p:cSld>
  <p:clrMapOvr>
    <a:masterClrMapping/>
  </p:clrMapOvr>
  <mc:AlternateContent xmlns:mc="http://schemas.openxmlformats.org/markup-compatibility/2006">
    <mc:Choice xmlns:p14="http://schemas.microsoft.com/office/powerpoint/2010/main" xmlns="" Requires="p14">
      <p:transition spd="slow" p14:dur="2000" advTm="84724"/>
    </mc:Choice>
    <mc:Fallback>
      <p:transition spd="slow" advTm="847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7D959369-F5D3-CE4A-94DC-C9D9980E0BC6}"/>
              </a:ext>
            </a:extLst>
          </p:cNvPr>
          <p:cNvSpPr txBox="1"/>
          <p:nvPr/>
        </p:nvSpPr>
        <p:spPr>
          <a:xfrm>
            <a:off x="250723" y="355875"/>
            <a:ext cx="2339102"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三、古代日本</a:t>
            </a:r>
          </a:p>
        </p:txBody>
      </p:sp>
      <p:pic>
        <p:nvPicPr>
          <p:cNvPr id="3" name="图片 2">
            <a:extLst>
              <a:ext uri="{FF2B5EF4-FFF2-40B4-BE49-F238E27FC236}">
                <a16:creationId xmlns:a16="http://schemas.microsoft.com/office/drawing/2014/main" xmlns="" id="{A11B5273-59C1-7448-BFE9-A67FF50C0A1D}"/>
              </a:ext>
            </a:extLst>
          </p:cNvPr>
          <p:cNvPicPr>
            <a:picLocks noChangeAspect="1"/>
          </p:cNvPicPr>
          <p:nvPr/>
        </p:nvPicPr>
        <p:blipFill>
          <a:blip r:embed="rId4"/>
          <a:stretch>
            <a:fillRect/>
          </a:stretch>
        </p:blipFill>
        <p:spPr>
          <a:xfrm>
            <a:off x="147484" y="1216740"/>
            <a:ext cx="4542503" cy="4918589"/>
          </a:xfrm>
          <a:prstGeom prst="rect">
            <a:avLst/>
          </a:prstGeom>
        </p:spPr>
      </p:pic>
      <p:sp>
        <p:nvSpPr>
          <p:cNvPr id="4" name="文本框 3">
            <a:extLst>
              <a:ext uri="{FF2B5EF4-FFF2-40B4-BE49-F238E27FC236}">
                <a16:creationId xmlns:a16="http://schemas.microsoft.com/office/drawing/2014/main" xmlns="" id="{C596B8D1-0BEA-414B-ABC3-8DEBE8CE3E5C}"/>
              </a:ext>
            </a:extLst>
          </p:cNvPr>
          <p:cNvSpPr txBox="1"/>
          <p:nvPr/>
        </p:nvSpPr>
        <p:spPr>
          <a:xfrm>
            <a:off x="1637071" y="6288308"/>
            <a:ext cx="1595309"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日本地形图</a:t>
            </a:r>
          </a:p>
        </p:txBody>
      </p:sp>
      <p:sp>
        <p:nvSpPr>
          <p:cNvPr id="5" name="文本框 4">
            <a:extLst>
              <a:ext uri="{FF2B5EF4-FFF2-40B4-BE49-F238E27FC236}">
                <a16:creationId xmlns:a16="http://schemas.microsoft.com/office/drawing/2014/main" xmlns="" id="{4AFF05BD-6DF6-EA41-AB7C-BB53D52E34B2}"/>
              </a:ext>
            </a:extLst>
          </p:cNvPr>
          <p:cNvSpPr txBox="1"/>
          <p:nvPr/>
        </p:nvSpPr>
        <p:spPr>
          <a:xfrm>
            <a:off x="4689987" y="1224112"/>
            <a:ext cx="375134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5</a:t>
            </a:r>
            <a:r>
              <a:rPr kumimoji="1" lang="zh-CN" altLang="en-US" sz="2400" dirty="0">
                <a:latin typeface="Microsoft YaHei" panose="020B0503020204020204" pitchFamily="34" charset="-122"/>
                <a:ea typeface="Microsoft YaHei" panose="020B0503020204020204" pitchFamily="34" charset="-122"/>
              </a:rPr>
              <a:t>世纪初，大和国统一日本</a:t>
            </a:r>
          </a:p>
        </p:txBody>
      </p:sp>
      <p:sp>
        <p:nvSpPr>
          <p:cNvPr id="6" name="下箭头 5">
            <a:extLst>
              <a:ext uri="{FF2B5EF4-FFF2-40B4-BE49-F238E27FC236}">
                <a16:creationId xmlns:a16="http://schemas.microsoft.com/office/drawing/2014/main" xmlns="" id="{59C5F800-A0FE-4E44-954D-2775311FC5EF}"/>
              </a:ext>
            </a:extLst>
          </p:cNvPr>
          <p:cNvSpPr/>
          <p:nvPr/>
        </p:nvSpPr>
        <p:spPr>
          <a:xfrm>
            <a:off x="6410803" y="1791927"/>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文本框 6">
            <a:extLst>
              <a:ext uri="{FF2B5EF4-FFF2-40B4-BE49-F238E27FC236}">
                <a16:creationId xmlns:a16="http://schemas.microsoft.com/office/drawing/2014/main" xmlns="" id="{CE458946-6CE5-FB45-9BB6-F87F41425C7B}"/>
              </a:ext>
            </a:extLst>
          </p:cNvPr>
          <p:cNvSpPr txBox="1"/>
          <p:nvPr/>
        </p:nvSpPr>
        <p:spPr>
          <a:xfrm>
            <a:off x="4689987" y="2163548"/>
            <a:ext cx="3821880"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6-7</a:t>
            </a:r>
            <a:r>
              <a:rPr kumimoji="1" lang="zh-CN" altLang="en-US" sz="2400" dirty="0">
                <a:latin typeface="Microsoft YaHei" panose="020B0503020204020204" pitchFamily="34" charset="-122"/>
                <a:ea typeface="Microsoft YaHei" panose="020B0503020204020204" pitchFamily="34" charset="-122"/>
              </a:rPr>
              <a:t>世纪，各阶级矛盾激化</a:t>
            </a:r>
          </a:p>
        </p:txBody>
      </p:sp>
      <p:sp>
        <p:nvSpPr>
          <p:cNvPr id="9" name="下箭头 8">
            <a:extLst>
              <a:ext uri="{FF2B5EF4-FFF2-40B4-BE49-F238E27FC236}">
                <a16:creationId xmlns:a16="http://schemas.microsoft.com/office/drawing/2014/main" xmlns="" id="{AFCCE127-9F66-774F-9578-4B7C7F6D3E46}"/>
              </a:ext>
            </a:extLst>
          </p:cNvPr>
          <p:cNvSpPr/>
          <p:nvPr/>
        </p:nvSpPr>
        <p:spPr>
          <a:xfrm>
            <a:off x="6410803" y="2731363"/>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文本框 9">
            <a:extLst>
              <a:ext uri="{FF2B5EF4-FFF2-40B4-BE49-F238E27FC236}">
                <a16:creationId xmlns:a16="http://schemas.microsoft.com/office/drawing/2014/main" xmlns="" id="{D994ECDB-3D6A-F041-A885-96B7A7D9E4AB}"/>
              </a:ext>
            </a:extLst>
          </p:cNvPr>
          <p:cNvSpPr txBox="1"/>
          <p:nvPr/>
        </p:nvSpPr>
        <p:spPr>
          <a:xfrm>
            <a:off x="4689987" y="3102984"/>
            <a:ext cx="4421403"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646</a:t>
            </a:r>
            <a:r>
              <a:rPr kumimoji="1" lang="zh-CN" altLang="en-US" sz="2400" dirty="0">
                <a:latin typeface="Microsoft YaHei" panose="020B0503020204020204" pitchFamily="34" charset="-122"/>
                <a:ea typeface="Microsoft YaHei" panose="020B0503020204020204" pitchFamily="34" charset="-122"/>
              </a:rPr>
              <a:t>年开始，实行“大化改新”</a:t>
            </a:r>
          </a:p>
        </p:txBody>
      </p:sp>
      <p:sp>
        <p:nvSpPr>
          <p:cNvPr id="12" name="下箭头 11">
            <a:extLst>
              <a:ext uri="{FF2B5EF4-FFF2-40B4-BE49-F238E27FC236}">
                <a16:creationId xmlns:a16="http://schemas.microsoft.com/office/drawing/2014/main" xmlns="" id="{4E6C634F-F34C-AF48-9B2F-4D047DD7A274}"/>
              </a:ext>
            </a:extLst>
          </p:cNvPr>
          <p:cNvSpPr/>
          <p:nvPr/>
        </p:nvSpPr>
        <p:spPr>
          <a:xfrm>
            <a:off x="6410803" y="3626872"/>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 name="文本框 12">
            <a:extLst>
              <a:ext uri="{FF2B5EF4-FFF2-40B4-BE49-F238E27FC236}">
                <a16:creationId xmlns:a16="http://schemas.microsoft.com/office/drawing/2014/main" xmlns="" id="{1441EFDA-3FAD-6C4C-AD50-01EAC20FD886}"/>
              </a:ext>
            </a:extLst>
          </p:cNvPr>
          <p:cNvSpPr txBox="1"/>
          <p:nvPr/>
        </p:nvSpPr>
        <p:spPr>
          <a:xfrm>
            <a:off x="4689987" y="3944094"/>
            <a:ext cx="485581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10</a:t>
            </a:r>
            <a:r>
              <a:rPr kumimoji="1" lang="zh-CN" altLang="en-US" sz="2400" dirty="0">
                <a:latin typeface="Microsoft YaHei" panose="020B0503020204020204" pitchFamily="34" charset="-122"/>
                <a:ea typeface="Microsoft YaHei" panose="020B0503020204020204" pitchFamily="34" charset="-122"/>
              </a:rPr>
              <a:t>世纪初，中央集权体制开始瓦解</a:t>
            </a:r>
          </a:p>
        </p:txBody>
      </p:sp>
      <p:sp>
        <p:nvSpPr>
          <p:cNvPr id="15" name="下箭头 14">
            <a:extLst>
              <a:ext uri="{FF2B5EF4-FFF2-40B4-BE49-F238E27FC236}">
                <a16:creationId xmlns:a16="http://schemas.microsoft.com/office/drawing/2014/main" xmlns="" id="{44AE9222-966B-944A-B57E-B66301EEC3B3}"/>
              </a:ext>
            </a:extLst>
          </p:cNvPr>
          <p:cNvSpPr/>
          <p:nvPr/>
        </p:nvSpPr>
        <p:spPr>
          <a:xfrm>
            <a:off x="6410803" y="4563878"/>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文本框 15">
            <a:extLst>
              <a:ext uri="{FF2B5EF4-FFF2-40B4-BE49-F238E27FC236}">
                <a16:creationId xmlns:a16="http://schemas.microsoft.com/office/drawing/2014/main" xmlns="" id="{C990905B-A22D-5948-8B08-828B9AFBEC63}"/>
              </a:ext>
            </a:extLst>
          </p:cNvPr>
          <p:cNvSpPr txBox="1"/>
          <p:nvPr/>
        </p:nvSpPr>
        <p:spPr>
          <a:xfrm>
            <a:off x="4689987" y="4881100"/>
            <a:ext cx="485581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12</a:t>
            </a:r>
            <a:r>
              <a:rPr kumimoji="1" lang="zh-CN" altLang="en-US" sz="2400" dirty="0">
                <a:latin typeface="Microsoft YaHei" panose="020B0503020204020204" pitchFamily="34" charset="-122"/>
                <a:ea typeface="Microsoft YaHei" panose="020B0503020204020204" pitchFamily="34" charset="-122"/>
              </a:rPr>
              <a:t>世纪末，源赖朝在镰仓建立幕府</a:t>
            </a:r>
          </a:p>
        </p:txBody>
      </p:sp>
      <p:sp>
        <p:nvSpPr>
          <p:cNvPr id="17" name="文本框 16">
            <a:extLst>
              <a:ext uri="{FF2B5EF4-FFF2-40B4-BE49-F238E27FC236}">
                <a16:creationId xmlns:a16="http://schemas.microsoft.com/office/drawing/2014/main" xmlns="" id="{653A936C-CEF3-2D41-BA84-4E544C4CC128}"/>
              </a:ext>
            </a:extLst>
          </p:cNvPr>
          <p:cNvSpPr txBox="1"/>
          <p:nvPr/>
        </p:nvSpPr>
        <p:spPr>
          <a:xfrm>
            <a:off x="4934445" y="5508214"/>
            <a:ext cx="3262432" cy="461665"/>
          </a:xfrm>
          <a:prstGeom prst="rect">
            <a:avLst/>
          </a:prstGeom>
          <a:noFill/>
        </p:spPr>
        <p:txBody>
          <a:bodyPr wrap="none" rtlCol="0">
            <a:spAutoFit/>
          </a:bodyPr>
          <a:lstStyle/>
          <a:p>
            <a:r>
              <a:rPr kumimoji="1" lang="zh-CN" altLang="en-US" sz="2400" dirty="0">
                <a:solidFill>
                  <a:srgbClr val="C00000"/>
                </a:solidFill>
                <a:latin typeface="Microsoft YaHei" panose="020B0503020204020204" pitchFamily="34" charset="-122"/>
                <a:ea typeface="Microsoft YaHei" panose="020B0503020204020204" pitchFamily="34" charset="-122"/>
              </a:rPr>
              <a:t>日本进入幕府政治时期</a:t>
            </a:r>
          </a:p>
        </p:txBody>
      </p:sp>
      <p:sp>
        <p:nvSpPr>
          <p:cNvPr id="18" name="文本框 17">
            <a:extLst>
              <a:ext uri="{FF2B5EF4-FFF2-40B4-BE49-F238E27FC236}">
                <a16:creationId xmlns:a16="http://schemas.microsoft.com/office/drawing/2014/main" xmlns="" id="{37173B91-363C-6144-A21D-373163A242FE}"/>
              </a:ext>
            </a:extLst>
          </p:cNvPr>
          <p:cNvSpPr txBox="1"/>
          <p:nvPr/>
        </p:nvSpPr>
        <p:spPr>
          <a:xfrm>
            <a:off x="9904072" y="995382"/>
            <a:ext cx="2145359" cy="4154984"/>
          </a:xfrm>
          <a:prstGeom prst="rect">
            <a:avLst/>
          </a:prstGeom>
          <a:noFill/>
          <a:ln w="25400">
            <a:solidFill>
              <a:srgbClr val="0070C0"/>
            </a:solidFill>
            <a:prstDash val="dash"/>
          </a:ln>
        </p:spPr>
        <p:txBody>
          <a:bodyPr wrap="square" rtlCol="0">
            <a:spAutoFit/>
          </a:bodyPr>
          <a:lstStyle/>
          <a:p>
            <a:r>
              <a:rPr kumimoji="1" lang="zh-CN" altLang="en-US" sz="2200" dirty="0">
                <a:latin typeface="Microsoft YaHei" panose="020B0503020204020204" pitchFamily="34" charset="-122"/>
                <a:ea typeface="Microsoft YaHei" panose="020B0503020204020204" pitchFamily="34" charset="-122"/>
              </a:rPr>
              <a:t>以天皇为首的朝廷只保有名义上的中央政府称号，实权由以将军为首的幕府掌握。武士与将军结成主从关系。将军赐予武士官职和俸禄，武士对将军宣誓效忠，并承担纳贡和兵役等义务。 </a:t>
            </a:r>
          </a:p>
        </p:txBody>
      </p:sp>
      <p:cxnSp>
        <p:nvCxnSpPr>
          <p:cNvPr id="19" name="直线箭头连接符 18">
            <a:extLst>
              <a:ext uri="{FF2B5EF4-FFF2-40B4-BE49-F238E27FC236}">
                <a16:creationId xmlns:a16="http://schemas.microsoft.com/office/drawing/2014/main" xmlns="" id="{BA21341F-5D46-0645-A40D-6F7A8F022D72}"/>
              </a:ext>
            </a:extLst>
          </p:cNvPr>
          <p:cNvCxnSpPr>
            <a:cxnSpLocks/>
          </p:cNvCxnSpPr>
          <p:nvPr/>
        </p:nvCxnSpPr>
        <p:spPr>
          <a:xfrm flipH="1">
            <a:off x="9469660" y="5150366"/>
            <a:ext cx="2579771" cy="0"/>
          </a:xfrm>
          <a:prstGeom prst="straightConnector1">
            <a:avLst/>
          </a:prstGeom>
          <a:ln w="38100">
            <a:prstDash val="solid"/>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2740908901"/>
      </p:ext>
    </p:extLst>
  </p:cSld>
  <p:clrMapOvr>
    <a:masterClrMapping/>
  </p:clrMapOvr>
  <mc:AlternateContent xmlns:mc="http://schemas.openxmlformats.org/markup-compatibility/2006">
    <mc:Choice xmlns:p14="http://schemas.microsoft.com/office/powerpoint/2010/main" xmlns="" Requires="p14">
      <p:transition spd="slow" p14:dur="2000" advTm="58625"/>
    </mc:Choice>
    <mc:Fallback>
      <p:transition spd="slow" advTm="586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7D959369-F5D3-CE4A-94DC-C9D9980E0BC6}"/>
              </a:ext>
            </a:extLst>
          </p:cNvPr>
          <p:cNvSpPr txBox="1"/>
          <p:nvPr/>
        </p:nvSpPr>
        <p:spPr>
          <a:xfrm>
            <a:off x="250723" y="355875"/>
            <a:ext cx="2339102"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三、古代日本</a:t>
            </a:r>
          </a:p>
        </p:txBody>
      </p:sp>
      <p:pic>
        <p:nvPicPr>
          <p:cNvPr id="3" name="图片 2">
            <a:extLst>
              <a:ext uri="{FF2B5EF4-FFF2-40B4-BE49-F238E27FC236}">
                <a16:creationId xmlns:a16="http://schemas.microsoft.com/office/drawing/2014/main" xmlns="" id="{A11B5273-59C1-7448-BFE9-A67FF50C0A1D}"/>
              </a:ext>
            </a:extLst>
          </p:cNvPr>
          <p:cNvPicPr>
            <a:picLocks noChangeAspect="1"/>
          </p:cNvPicPr>
          <p:nvPr/>
        </p:nvPicPr>
        <p:blipFill>
          <a:blip r:embed="rId4"/>
          <a:stretch>
            <a:fillRect/>
          </a:stretch>
        </p:blipFill>
        <p:spPr>
          <a:xfrm>
            <a:off x="147484" y="1216740"/>
            <a:ext cx="4542503" cy="4918589"/>
          </a:xfrm>
          <a:prstGeom prst="rect">
            <a:avLst/>
          </a:prstGeom>
        </p:spPr>
      </p:pic>
      <p:sp>
        <p:nvSpPr>
          <p:cNvPr id="4" name="文本框 3">
            <a:extLst>
              <a:ext uri="{FF2B5EF4-FFF2-40B4-BE49-F238E27FC236}">
                <a16:creationId xmlns:a16="http://schemas.microsoft.com/office/drawing/2014/main" xmlns="" id="{C596B8D1-0BEA-414B-ABC3-8DEBE8CE3E5C}"/>
              </a:ext>
            </a:extLst>
          </p:cNvPr>
          <p:cNvSpPr txBox="1"/>
          <p:nvPr/>
        </p:nvSpPr>
        <p:spPr>
          <a:xfrm>
            <a:off x="1637071" y="6288308"/>
            <a:ext cx="1595309"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日本地形图</a:t>
            </a:r>
          </a:p>
        </p:txBody>
      </p:sp>
      <p:sp>
        <p:nvSpPr>
          <p:cNvPr id="5" name="文本框 4">
            <a:extLst>
              <a:ext uri="{FF2B5EF4-FFF2-40B4-BE49-F238E27FC236}">
                <a16:creationId xmlns:a16="http://schemas.microsoft.com/office/drawing/2014/main" xmlns="" id="{4AFF05BD-6DF6-EA41-AB7C-BB53D52E34B2}"/>
              </a:ext>
            </a:extLst>
          </p:cNvPr>
          <p:cNvSpPr txBox="1"/>
          <p:nvPr/>
        </p:nvSpPr>
        <p:spPr>
          <a:xfrm>
            <a:off x="4689987" y="1224112"/>
            <a:ext cx="375134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5</a:t>
            </a:r>
            <a:r>
              <a:rPr kumimoji="1" lang="zh-CN" altLang="en-US" sz="2400" dirty="0">
                <a:latin typeface="Microsoft YaHei" panose="020B0503020204020204" pitchFamily="34" charset="-122"/>
                <a:ea typeface="Microsoft YaHei" panose="020B0503020204020204" pitchFamily="34" charset="-122"/>
              </a:rPr>
              <a:t>世纪初，大和国统一日本</a:t>
            </a:r>
          </a:p>
        </p:txBody>
      </p:sp>
      <p:sp>
        <p:nvSpPr>
          <p:cNvPr id="6" name="下箭头 5">
            <a:extLst>
              <a:ext uri="{FF2B5EF4-FFF2-40B4-BE49-F238E27FC236}">
                <a16:creationId xmlns:a16="http://schemas.microsoft.com/office/drawing/2014/main" xmlns="" id="{59C5F800-A0FE-4E44-954D-2775311FC5EF}"/>
              </a:ext>
            </a:extLst>
          </p:cNvPr>
          <p:cNvSpPr/>
          <p:nvPr/>
        </p:nvSpPr>
        <p:spPr>
          <a:xfrm>
            <a:off x="6410803" y="1791927"/>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文本框 6">
            <a:extLst>
              <a:ext uri="{FF2B5EF4-FFF2-40B4-BE49-F238E27FC236}">
                <a16:creationId xmlns:a16="http://schemas.microsoft.com/office/drawing/2014/main" xmlns="" id="{CE458946-6CE5-FB45-9BB6-F87F41425C7B}"/>
              </a:ext>
            </a:extLst>
          </p:cNvPr>
          <p:cNvSpPr txBox="1"/>
          <p:nvPr/>
        </p:nvSpPr>
        <p:spPr>
          <a:xfrm>
            <a:off x="4689987" y="2163548"/>
            <a:ext cx="3821880"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6-7</a:t>
            </a:r>
            <a:r>
              <a:rPr kumimoji="1" lang="zh-CN" altLang="en-US" sz="2400" dirty="0">
                <a:latin typeface="Microsoft YaHei" panose="020B0503020204020204" pitchFamily="34" charset="-122"/>
                <a:ea typeface="Microsoft YaHei" panose="020B0503020204020204" pitchFamily="34" charset="-122"/>
              </a:rPr>
              <a:t>世纪，各阶级矛盾激化</a:t>
            </a:r>
          </a:p>
        </p:txBody>
      </p:sp>
      <p:sp>
        <p:nvSpPr>
          <p:cNvPr id="9" name="下箭头 8">
            <a:extLst>
              <a:ext uri="{FF2B5EF4-FFF2-40B4-BE49-F238E27FC236}">
                <a16:creationId xmlns:a16="http://schemas.microsoft.com/office/drawing/2014/main" xmlns="" id="{AFCCE127-9F66-774F-9578-4B7C7F6D3E46}"/>
              </a:ext>
            </a:extLst>
          </p:cNvPr>
          <p:cNvSpPr/>
          <p:nvPr/>
        </p:nvSpPr>
        <p:spPr>
          <a:xfrm>
            <a:off x="6410803" y="2731363"/>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文本框 9">
            <a:extLst>
              <a:ext uri="{FF2B5EF4-FFF2-40B4-BE49-F238E27FC236}">
                <a16:creationId xmlns:a16="http://schemas.microsoft.com/office/drawing/2014/main" xmlns="" id="{D994ECDB-3D6A-F041-A885-96B7A7D9E4AB}"/>
              </a:ext>
            </a:extLst>
          </p:cNvPr>
          <p:cNvSpPr txBox="1"/>
          <p:nvPr/>
        </p:nvSpPr>
        <p:spPr>
          <a:xfrm>
            <a:off x="4689987" y="3102984"/>
            <a:ext cx="4421403"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646</a:t>
            </a:r>
            <a:r>
              <a:rPr kumimoji="1" lang="zh-CN" altLang="en-US" sz="2400" dirty="0">
                <a:latin typeface="Microsoft YaHei" panose="020B0503020204020204" pitchFamily="34" charset="-122"/>
                <a:ea typeface="Microsoft YaHei" panose="020B0503020204020204" pitchFamily="34" charset="-122"/>
              </a:rPr>
              <a:t>年开始，实行“大化改新”</a:t>
            </a:r>
          </a:p>
        </p:txBody>
      </p:sp>
      <p:sp>
        <p:nvSpPr>
          <p:cNvPr id="12" name="下箭头 11">
            <a:extLst>
              <a:ext uri="{FF2B5EF4-FFF2-40B4-BE49-F238E27FC236}">
                <a16:creationId xmlns:a16="http://schemas.microsoft.com/office/drawing/2014/main" xmlns="" id="{4E6C634F-F34C-AF48-9B2F-4D047DD7A274}"/>
              </a:ext>
            </a:extLst>
          </p:cNvPr>
          <p:cNvSpPr/>
          <p:nvPr/>
        </p:nvSpPr>
        <p:spPr>
          <a:xfrm>
            <a:off x="6410803" y="3626872"/>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 name="文本框 12">
            <a:extLst>
              <a:ext uri="{FF2B5EF4-FFF2-40B4-BE49-F238E27FC236}">
                <a16:creationId xmlns:a16="http://schemas.microsoft.com/office/drawing/2014/main" xmlns="" id="{1441EFDA-3FAD-6C4C-AD50-01EAC20FD886}"/>
              </a:ext>
            </a:extLst>
          </p:cNvPr>
          <p:cNvSpPr txBox="1"/>
          <p:nvPr/>
        </p:nvSpPr>
        <p:spPr>
          <a:xfrm>
            <a:off x="4689987" y="3944094"/>
            <a:ext cx="485581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10</a:t>
            </a:r>
            <a:r>
              <a:rPr kumimoji="1" lang="zh-CN" altLang="en-US" sz="2400" dirty="0">
                <a:latin typeface="Microsoft YaHei" panose="020B0503020204020204" pitchFamily="34" charset="-122"/>
                <a:ea typeface="Microsoft YaHei" panose="020B0503020204020204" pitchFamily="34" charset="-122"/>
              </a:rPr>
              <a:t>世纪初，中央集权体制开始瓦解</a:t>
            </a:r>
          </a:p>
        </p:txBody>
      </p:sp>
      <p:sp>
        <p:nvSpPr>
          <p:cNvPr id="15" name="下箭头 14">
            <a:extLst>
              <a:ext uri="{FF2B5EF4-FFF2-40B4-BE49-F238E27FC236}">
                <a16:creationId xmlns:a16="http://schemas.microsoft.com/office/drawing/2014/main" xmlns="" id="{44AE9222-966B-944A-B57E-B66301EEC3B3}"/>
              </a:ext>
            </a:extLst>
          </p:cNvPr>
          <p:cNvSpPr/>
          <p:nvPr/>
        </p:nvSpPr>
        <p:spPr>
          <a:xfrm>
            <a:off x="6410803" y="4563878"/>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文本框 15">
            <a:extLst>
              <a:ext uri="{FF2B5EF4-FFF2-40B4-BE49-F238E27FC236}">
                <a16:creationId xmlns:a16="http://schemas.microsoft.com/office/drawing/2014/main" xmlns="" id="{C990905B-A22D-5948-8B08-828B9AFBEC63}"/>
              </a:ext>
            </a:extLst>
          </p:cNvPr>
          <p:cNvSpPr txBox="1"/>
          <p:nvPr/>
        </p:nvSpPr>
        <p:spPr>
          <a:xfrm>
            <a:off x="4689987" y="4881100"/>
            <a:ext cx="485581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12</a:t>
            </a:r>
            <a:r>
              <a:rPr kumimoji="1" lang="zh-CN" altLang="en-US" sz="2400" dirty="0">
                <a:latin typeface="Microsoft YaHei" panose="020B0503020204020204" pitchFamily="34" charset="-122"/>
                <a:ea typeface="Microsoft YaHei" panose="020B0503020204020204" pitchFamily="34" charset="-122"/>
              </a:rPr>
              <a:t>世纪末，源赖朝在镰仓建立幕府</a:t>
            </a:r>
          </a:p>
        </p:txBody>
      </p:sp>
      <p:sp>
        <p:nvSpPr>
          <p:cNvPr id="20" name="下箭头 19">
            <a:extLst>
              <a:ext uri="{FF2B5EF4-FFF2-40B4-BE49-F238E27FC236}">
                <a16:creationId xmlns:a16="http://schemas.microsoft.com/office/drawing/2014/main" xmlns="" id="{B44C9857-A32C-5344-9F2C-30492B7371DF}"/>
              </a:ext>
            </a:extLst>
          </p:cNvPr>
          <p:cNvSpPr/>
          <p:nvPr/>
        </p:nvSpPr>
        <p:spPr>
          <a:xfrm>
            <a:off x="6410803" y="5425291"/>
            <a:ext cx="309716" cy="265471"/>
          </a:xfrm>
          <a:prstGeom prst="downArrow">
            <a:avLst/>
          </a:prstGeom>
          <a:solidFill>
            <a:schemeClr val="tx1">
              <a:lumMod val="75000"/>
              <a:lumOff val="2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文本框 20">
            <a:extLst>
              <a:ext uri="{FF2B5EF4-FFF2-40B4-BE49-F238E27FC236}">
                <a16:creationId xmlns:a16="http://schemas.microsoft.com/office/drawing/2014/main" xmlns="" id="{C729A5F6-5CD4-9A48-87DA-73E8A83A94C5}"/>
              </a:ext>
            </a:extLst>
          </p:cNvPr>
          <p:cNvSpPr txBox="1"/>
          <p:nvPr/>
        </p:nvSpPr>
        <p:spPr>
          <a:xfrm>
            <a:off x="4689987" y="5742513"/>
            <a:ext cx="6086923"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17</a:t>
            </a:r>
            <a:r>
              <a:rPr kumimoji="1" lang="zh-CN" altLang="en-US" sz="2400" dirty="0">
                <a:latin typeface="Microsoft YaHei" panose="020B0503020204020204" pitchFamily="34" charset="-122"/>
                <a:ea typeface="Microsoft YaHei" panose="020B0503020204020204" pitchFamily="34" charset="-122"/>
              </a:rPr>
              <a:t>世纪，德川幕府开始锁国，抵御外来影响</a:t>
            </a:r>
          </a:p>
        </p:txBody>
      </p:sp>
    </p:spTree>
    <p:custDataLst>
      <p:tags r:id="rId1"/>
    </p:custDataLst>
    <p:extLst>
      <p:ext uri="{BB962C8B-B14F-4D97-AF65-F5344CB8AC3E}">
        <p14:creationId xmlns:p14="http://schemas.microsoft.com/office/powerpoint/2010/main" xmlns="" val="741365733"/>
      </p:ext>
    </p:extLst>
  </p:cSld>
  <p:clrMapOvr>
    <a:masterClrMapping/>
  </p:clrMapOvr>
  <mc:AlternateContent xmlns:mc="http://schemas.openxmlformats.org/markup-compatibility/2006">
    <mc:Choice xmlns:p14="http://schemas.microsoft.com/office/powerpoint/2010/main" xmlns="" Requires="p14">
      <p:transition spd="slow" p14:dur="2000" advTm="54100"/>
    </mc:Choice>
    <mc:Fallback>
      <p:transition spd="slow" advTm="541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E248DAA8-7F19-E547-AA3B-C0CC1A2A01DD}"/>
              </a:ext>
            </a:extLst>
          </p:cNvPr>
          <p:cNvSpPr/>
          <p:nvPr/>
        </p:nvSpPr>
        <p:spPr>
          <a:xfrm>
            <a:off x="235974" y="614516"/>
            <a:ext cx="11665514" cy="4685385"/>
          </a:xfrm>
          <a:prstGeom prst="rect">
            <a:avLst/>
          </a:prstGeom>
          <a:ln w="25400">
            <a:solidFill>
              <a:schemeClr val="bg2">
                <a:lumMod val="25000"/>
              </a:schemeClr>
            </a:solidFill>
          </a:ln>
        </p:spPr>
        <p:txBody>
          <a:bodyPr wrap="square">
            <a:spAutoFit/>
          </a:bodyPr>
          <a:lstStyle/>
          <a:p>
            <a:pPr>
              <a:lnSpc>
                <a:spcPts val="4000"/>
              </a:lnSpc>
            </a:pPr>
            <a:r>
              <a:rPr lang="zh-CN" altLang="en-US" sz="2800" dirty="0">
                <a:latin typeface="Microsoft YaHei" panose="020B0503020204020204" pitchFamily="34" charset="-122"/>
                <a:ea typeface="Microsoft YaHei" panose="020B0503020204020204" pitchFamily="34" charset="-122"/>
              </a:rPr>
              <a:t>材料  </a:t>
            </a:r>
            <a:r>
              <a:rPr lang="en-US" altLang="zh-CN" sz="2800" dirty="0">
                <a:latin typeface="Kaiti SC" panose="02010600040101010101" pitchFamily="2" charset="-122"/>
                <a:ea typeface="Kaiti SC" panose="02010600040101010101" pitchFamily="2" charset="-122"/>
              </a:rPr>
              <a:t>7 </a:t>
            </a:r>
            <a:r>
              <a:rPr lang="zh-CN" altLang="en-US" sz="2800" dirty="0">
                <a:latin typeface="Kaiti SC" panose="02010600040101010101" pitchFamily="2" charset="-122"/>
                <a:ea typeface="Kaiti SC" panose="02010600040101010101" pitchFamily="2" charset="-122"/>
              </a:rPr>
              <a:t>世纪末，新罗初步统一了朝鲜半岛，模仿中国建立中央集权国家。</a:t>
            </a:r>
            <a:r>
              <a:rPr lang="en-US" altLang="zh-CN" sz="2800" dirty="0">
                <a:latin typeface="Kaiti SC" panose="02010600040101010101" pitchFamily="2" charset="-122"/>
                <a:ea typeface="Kaiti SC" panose="02010600040101010101" pitchFamily="2" charset="-122"/>
              </a:rPr>
              <a:t>10 </a:t>
            </a:r>
            <a:r>
              <a:rPr lang="zh-CN" altLang="en-US" sz="2800" dirty="0">
                <a:latin typeface="Kaiti SC" panose="02010600040101010101" pitchFamily="2" charset="-122"/>
                <a:ea typeface="Kaiti SC" panose="02010600040101010101" pitchFamily="2" charset="-122"/>
              </a:rPr>
              <a:t>世纪初，新罗人王建建立高丽王朝。高丽王朝仿效中国唐朝制度，中央政府设三省六部，地方划分为十道，推行土地国有，引入科举考试选拔 官员，中国的儒家经典和词章之学广为传播。</a:t>
            </a:r>
            <a:r>
              <a:rPr lang="en-US" altLang="zh-CN" sz="2800" dirty="0">
                <a:latin typeface="Kaiti SC" panose="02010600040101010101" pitchFamily="2" charset="-122"/>
                <a:ea typeface="Kaiti SC" panose="02010600040101010101" pitchFamily="2" charset="-122"/>
              </a:rPr>
              <a:t>14 </a:t>
            </a:r>
            <a:r>
              <a:rPr lang="zh-CN" altLang="en-US" sz="2800" dirty="0">
                <a:latin typeface="Kaiti SC" panose="02010600040101010101" pitchFamily="2" charset="-122"/>
                <a:ea typeface="Kaiti SC" panose="02010600040101010101" pitchFamily="2" charset="-122"/>
              </a:rPr>
              <a:t>世纪末， 高丽大将李成桂自立为王，迁都汉城，改国号为朝鲜。</a:t>
            </a:r>
            <a:r>
              <a:rPr lang="en-US" altLang="zh-CN" sz="2800" dirty="0">
                <a:latin typeface="Kaiti SC" panose="02010600040101010101" pitchFamily="2" charset="-122"/>
                <a:ea typeface="Kaiti SC" panose="02010600040101010101" pitchFamily="2" charset="-122"/>
              </a:rPr>
              <a:t>16 </a:t>
            </a:r>
            <a:r>
              <a:rPr lang="zh-CN" altLang="en-US" sz="2800" dirty="0">
                <a:latin typeface="Kaiti SC" panose="02010600040101010101" pitchFamily="2" charset="-122"/>
                <a:ea typeface="Kaiti SC" panose="02010600040101010101" pitchFamily="2" charset="-122"/>
              </a:rPr>
              <a:t>世纪末，日本丰臣秀吉派</a:t>
            </a:r>
            <a:r>
              <a:rPr lang="en-US" altLang="zh-CN" sz="2800" dirty="0">
                <a:latin typeface="Kaiti SC" panose="02010600040101010101" pitchFamily="2" charset="-122"/>
                <a:ea typeface="Kaiti SC" panose="02010600040101010101" pitchFamily="2" charset="-122"/>
              </a:rPr>
              <a:t>20</a:t>
            </a:r>
            <a:r>
              <a:rPr lang="zh-CN" altLang="en-US" sz="2800" dirty="0">
                <a:latin typeface="Kaiti SC" panose="02010600040101010101" pitchFamily="2" charset="-122"/>
                <a:ea typeface="Kaiti SC" panose="02010600040101010101" pitchFamily="2" charset="-122"/>
              </a:rPr>
              <a:t>万大军侵略朝鲜，朝鲜请求明朝支援，明朝派军队赴朝鲜作战，明朝大将邓子龙，朝鲜大将李舜臣在战斗中壮烈牺牲，经过</a:t>
            </a:r>
            <a:r>
              <a:rPr lang="en-US" altLang="zh-CN" sz="2800" dirty="0">
                <a:latin typeface="Kaiti SC" panose="02010600040101010101" pitchFamily="2" charset="-122"/>
                <a:ea typeface="Kaiti SC" panose="02010600040101010101" pitchFamily="2" charset="-122"/>
              </a:rPr>
              <a:t>7</a:t>
            </a:r>
            <a:r>
              <a:rPr lang="zh-CN" altLang="en-US" sz="2800" dirty="0">
                <a:latin typeface="Kaiti SC" panose="02010600040101010101" pitchFamily="2" charset="-122"/>
                <a:ea typeface="Kaiti SC" panose="02010600040101010101" pitchFamily="2" charset="-122"/>
              </a:rPr>
              <a:t>年的艰苦奋斗，中朝军民取得了抗击日本侵略的胜利。 </a:t>
            </a:r>
            <a:endParaRPr lang="en-US" altLang="zh-CN" sz="2800" dirty="0">
              <a:latin typeface="Kaiti SC" panose="02010600040101010101" pitchFamily="2" charset="-122"/>
              <a:ea typeface="Kaiti SC" panose="02010600040101010101" pitchFamily="2" charset="-122"/>
            </a:endParaRPr>
          </a:p>
          <a:p>
            <a:pPr algn="r">
              <a:lnSpc>
                <a:spcPts val="4000"/>
              </a:lnSpc>
            </a:pPr>
            <a:r>
              <a:rPr lang="en-US" altLang="zh-CN" sz="2800" dirty="0">
                <a:latin typeface="Kaiti SC" panose="02010600040101010101" pitchFamily="2" charset="-122"/>
                <a:ea typeface="Kaiti SC" panose="02010600040101010101" pitchFamily="2" charset="-122"/>
              </a:rPr>
              <a:t>——《</a:t>
            </a:r>
            <a:r>
              <a:rPr lang="zh-CN" altLang="en-US" sz="2800" dirty="0">
                <a:latin typeface="Kaiti SC" panose="02010600040101010101" pitchFamily="2" charset="-122"/>
                <a:ea typeface="Kaiti SC" panose="02010600040101010101" pitchFamily="2" charset="-122"/>
              </a:rPr>
              <a:t>中外历史纲要</a:t>
            </a:r>
            <a:r>
              <a:rPr lang="en-US" altLang="zh-CN" sz="2800" dirty="0">
                <a:latin typeface="Kaiti SC" panose="02010600040101010101" pitchFamily="2" charset="-122"/>
                <a:ea typeface="Kaiti SC" panose="02010600040101010101" pitchFamily="2" charset="-122"/>
              </a:rPr>
              <a:t>》</a:t>
            </a:r>
            <a:r>
              <a:rPr lang="zh-CN" altLang="en-US" sz="2800" dirty="0">
                <a:latin typeface="Kaiti SC" panose="02010600040101010101" pitchFamily="2" charset="-122"/>
                <a:ea typeface="Kaiti SC" panose="02010600040101010101" pitchFamily="2" charset="-122"/>
              </a:rPr>
              <a:t>下册</a:t>
            </a:r>
          </a:p>
        </p:txBody>
      </p:sp>
      <p:sp>
        <p:nvSpPr>
          <p:cNvPr id="3" name="文本框 2">
            <a:extLst>
              <a:ext uri="{FF2B5EF4-FFF2-40B4-BE49-F238E27FC236}">
                <a16:creationId xmlns:a16="http://schemas.microsoft.com/office/drawing/2014/main" xmlns="" id="{D6A3845D-751E-F64A-85CA-7ED36A20F6DA}"/>
              </a:ext>
            </a:extLst>
          </p:cNvPr>
          <p:cNvSpPr txBox="1"/>
          <p:nvPr/>
        </p:nvSpPr>
        <p:spPr>
          <a:xfrm>
            <a:off x="120734" y="5331250"/>
            <a:ext cx="10536357" cy="461665"/>
          </a:xfrm>
          <a:prstGeom prst="rect">
            <a:avLst/>
          </a:prstGeom>
          <a:noFill/>
        </p:spPr>
        <p:txBody>
          <a:bodyPr wrap="square" rtlCol="0">
            <a:spAutoFit/>
          </a:bodyPr>
          <a:lstStyle/>
          <a:p>
            <a:r>
              <a:rPr kumimoji="1" lang="zh-CN" altLang="en-US" sz="2400" dirty="0">
                <a:latin typeface="Microsoft YaHei" panose="020B0503020204020204" pitchFamily="34" charset="-122"/>
                <a:ea typeface="Microsoft YaHei" panose="020B0503020204020204" pitchFamily="34" charset="-122"/>
              </a:rPr>
              <a:t>思考：在朝鲜半岛国家维护统一和巩固统治的过程中，中国起到了哪些作用？</a:t>
            </a:r>
          </a:p>
        </p:txBody>
      </p:sp>
      <p:sp>
        <p:nvSpPr>
          <p:cNvPr id="4" name="文本框 3">
            <a:extLst>
              <a:ext uri="{FF2B5EF4-FFF2-40B4-BE49-F238E27FC236}">
                <a16:creationId xmlns:a16="http://schemas.microsoft.com/office/drawing/2014/main" xmlns="" id="{953818B7-CF25-8748-8564-36603D00E2F9}"/>
              </a:ext>
            </a:extLst>
          </p:cNvPr>
          <p:cNvSpPr txBox="1"/>
          <p:nvPr/>
        </p:nvSpPr>
        <p:spPr>
          <a:xfrm>
            <a:off x="235974" y="63675"/>
            <a:ext cx="2339102"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四、古代朝鲜</a:t>
            </a:r>
          </a:p>
        </p:txBody>
      </p:sp>
      <p:grpSp>
        <p:nvGrpSpPr>
          <p:cNvPr id="17" name="组合 16">
            <a:extLst>
              <a:ext uri="{FF2B5EF4-FFF2-40B4-BE49-F238E27FC236}">
                <a16:creationId xmlns:a16="http://schemas.microsoft.com/office/drawing/2014/main" xmlns="" id="{655FC75C-B3AB-4F45-80CC-40B4889CF4F6}"/>
              </a:ext>
            </a:extLst>
          </p:cNvPr>
          <p:cNvGrpSpPr/>
          <p:nvPr/>
        </p:nvGrpSpPr>
        <p:grpSpPr>
          <a:xfrm>
            <a:off x="1405525" y="614516"/>
            <a:ext cx="10238787" cy="2095308"/>
            <a:chOff x="1405525" y="614516"/>
            <a:chExt cx="10238787" cy="2095308"/>
          </a:xfrm>
        </p:grpSpPr>
        <p:sp>
          <p:nvSpPr>
            <p:cNvPr id="5" name="椭圆 4">
              <a:extLst>
                <a:ext uri="{FF2B5EF4-FFF2-40B4-BE49-F238E27FC236}">
                  <a16:creationId xmlns:a16="http://schemas.microsoft.com/office/drawing/2014/main" xmlns="" id="{AC2934DE-6A7B-F049-8411-361E9A041193}"/>
                </a:ext>
              </a:extLst>
            </p:cNvPr>
            <p:cNvSpPr/>
            <p:nvPr/>
          </p:nvSpPr>
          <p:spPr>
            <a:xfrm>
              <a:off x="9258300" y="614516"/>
              <a:ext cx="2386012" cy="565380"/>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a:extLst>
                <a:ext uri="{FF2B5EF4-FFF2-40B4-BE49-F238E27FC236}">
                  <a16:creationId xmlns:a16="http://schemas.microsoft.com/office/drawing/2014/main" xmlns="" id="{01A44737-F8C6-5C4E-85A4-70C6FEE35904}"/>
                </a:ext>
              </a:extLst>
            </p:cNvPr>
            <p:cNvSpPr/>
            <p:nvPr/>
          </p:nvSpPr>
          <p:spPr>
            <a:xfrm>
              <a:off x="8553450" y="1159868"/>
              <a:ext cx="2386012" cy="565380"/>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a:extLst>
                <a:ext uri="{FF2B5EF4-FFF2-40B4-BE49-F238E27FC236}">
                  <a16:creationId xmlns:a16="http://schemas.microsoft.com/office/drawing/2014/main" xmlns="" id="{A50DDD74-3822-7B47-B979-9792FE40A9FA}"/>
                </a:ext>
              </a:extLst>
            </p:cNvPr>
            <p:cNvSpPr/>
            <p:nvPr/>
          </p:nvSpPr>
          <p:spPr>
            <a:xfrm>
              <a:off x="1405525" y="1634609"/>
              <a:ext cx="1504005" cy="565380"/>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a:extLst>
                <a:ext uri="{FF2B5EF4-FFF2-40B4-BE49-F238E27FC236}">
                  <a16:creationId xmlns:a16="http://schemas.microsoft.com/office/drawing/2014/main" xmlns="" id="{2C1EC283-AEB1-DA47-833C-5A594B64C4A2}"/>
                </a:ext>
              </a:extLst>
            </p:cNvPr>
            <p:cNvSpPr/>
            <p:nvPr/>
          </p:nvSpPr>
          <p:spPr>
            <a:xfrm>
              <a:off x="3102912" y="1634609"/>
              <a:ext cx="2740676" cy="565380"/>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a:extLst>
                <a:ext uri="{FF2B5EF4-FFF2-40B4-BE49-F238E27FC236}">
                  <a16:creationId xmlns:a16="http://schemas.microsoft.com/office/drawing/2014/main" xmlns="" id="{098FF32A-5306-6349-B5E3-398717C375C4}"/>
                </a:ext>
              </a:extLst>
            </p:cNvPr>
            <p:cNvSpPr/>
            <p:nvPr/>
          </p:nvSpPr>
          <p:spPr>
            <a:xfrm>
              <a:off x="5958828" y="1634609"/>
              <a:ext cx="2386012" cy="565380"/>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a:extLst>
                <a:ext uri="{FF2B5EF4-FFF2-40B4-BE49-F238E27FC236}">
                  <a16:creationId xmlns:a16="http://schemas.microsoft.com/office/drawing/2014/main" xmlns="" id="{37D27A05-AC09-794B-BAD1-6010E444787F}"/>
                </a:ext>
              </a:extLst>
            </p:cNvPr>
            <p:cNvSpPr/>
            <p:nvPr/>
          </p:nvSpPr>
          <p:spPr>
            <a:xfrm>
              <a:off x="9130541" y="1705220"/>
              <a:ext cx="1627947" cy="494769"/>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椭圆 10">
              <a:extLst>
                <a:ext uri="{FF2B5EF4-FFF2-40B4-BE49-F238E27FC236}">
                  <a16:creationId xmlns:a16="http://schemas.microsoft.com/office/drawing/2014/main" xmlns="" id="{E6F8AF90-DAA3-FB4A-8250-A633F9279A07}"/>
                </a:ext>
              </a:extLst>
            </p:cNvPr>
            <p:cNvSpPr/>
            <p:nvPr/>
          </p:nvSpPr>
          <p:spPr>
            <a:xfrm>
              <a:off x="2095556" y="2215055"/>
              <a:ext cx="1627947" cy="494769"/>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cxnSp>
        <p:nvCxnSpPr>
          <p:cNvPr id="12" name="直线连接符 11">
            <a:extLst>
              <a:ext uri="{FF2B5EF4-FFF2-40B4-BE49-F238E27FC236}">
                <a16:creationId xmlns:a16="http://schemas.microsoft.com/office/drawing/2014/main" xmlns="" id="{C6B818E4-5078-AC40-837F-1519AC72C2A4}"/>
              </a:ext>
            </a:extLst>
          </p:cNvPr>
          <p:cNvCxnSpPr/>
          <p:nvPr/>
        </p:nvCxnSpPr>
        <p:spPr>
          <a:xfrm>
            <a:off x="6955338" y="2222936"/>
            <a:ext cx="0" cy="486888"/>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xmlns="" id="{37EDABC4-AD86-F545-8C2F-6A5592809384}"/>
              </a:ext>
            </a:extLst>
          </p:cNvPr>
          <p:cNvSpPr txBox="1"/>
          <p:nvPr/>
        </p:nvSpPr>
        <p:spPr>
          <a:xfrm>
            <a:off x="120734" y="5824264"/>
            <a:ext cx="8494633"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学习中国先进的政治、经济和考试制度，建立中央集权国家；</a:t>
            </a:r>
          </a:p>
        </p:txBody>
      </p:sp>
      <p:sp>
        <p:nvSpPr>
          <p:cNvPr id="14" name="文本框 13">
            <a:extLst>
              <a:ext uri="{FF2B5EF4-FFF2-40B4-BE49-F238E27FC236}">
                <a16:creationId xmlns:a16="http://schemas.microsoft.com/office/drawing/2014/main" xmlns="" id="{B203ED0C-09A3-0D40-9848-C2CD86ED3D4D}"/>
              </a:ext>
            </a:extLst>
          </p:cNvPr>
          <p:cNvSpPr txBox="1"/>
          <p:nvPr/>
        </p:nvSpPr>
        <p:spPr>
          <a:xfrm>
            <a:off x="120734" y="6317278"/>
            <a:ext cx="7571303"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中国在军事上援助朝鲜抗击侵略，维护朝鲜独立统一。</a:t>
            </a:r>
          </a:p>
        </p:txBody>
      </p:sp>
      <p:sp>
        <p:nvSpPr>
          <p:cNvPr id="15" name="矩形 14">
            <a:extLst>
              <a:ext uri="{FF2B5EF4-FFF2-40B4-BE49-F238E27FC236}">
                <a16:creationId xmlns:a16="http://schemas.microsoft.com/office/drawing/2014/main" xmlns="" id="{9B48342A-58D3-5D4F-AA84-C3BE7E3BE182}"/>
              </a:ext>
            </a:extLst>
          </p:cNvPr>
          <p:cNvSpPr/>
          <p:nvPr/>
        </p:nvSpPr>
        <p:spPr>
          <a:xfrm>
            <a:off x="8553450" y="5870430"/>
            <a:ext cx="357020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学习和传播儒学等文化；</a:t>
            </a:r>
            <a:endParaRPr lang="zh-CN" altLang="en-US" sz="2400" dirty="0"/>
          </a:p>
        </p:txBody>
      </p:sp>
      <p:sp>
        <p:nvSpPr>
          <p:cNvPr id="16" name="椭圆 15">
            <a:extLst>
              <a:ext uri="{FF2B5EF4-FFF2-40B4-BE49-F238E27FC236}">
                <a16:creationId xmlns:a16="http://schemas.microsoft.com/office/drawing/2014/main" xmlns="" id="{5A940E3D-5850-D74F-B9B8-D1EF56D658C3}"/>
              </a:ext>
            </a:extLst>
          </p:cNvPr>
          <p:cNvSpPr/>
          <p:nvPr/>
        </p:nvSpPr>
        <p:spPr>
          <a:xfrm>
            <a:off x="5568302" y="3156792"/>
            <a:ext cx="3689997" cy="565380"/>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ustDataLst>
      <p:tags r:id="rId1"/>
    </p:custDataLst>
    <p:extLst>
      <p:ext uri="{BB962C8B-B14F-4D97-AF65-F5344CB8AC3E}">
        <p14:creationId xmlns:p14="http://schemas.microsoft.com/office/powerpoint/2010/main" xmlns="" val="2376349152"/>
      </p:ext>
    </p:extLst>
  </p:cSld>
  <p:clrMapOvr>
    <a:masterClrMapping/>
  </p:clrMapOvr>
  <mc:AlternateContent xmlns:mc="http://schemas.openxmlformats.org/markup-compatibility/2006">
    <mc:Choice xmlns:p14="http://schemas.microsoft.com/office/powerpoint/2010/main" xmlns="" Requires="p14">
      <p:transition spd="slow" p14:dur="2000" advTm="57741"/>
    </mc:Choice>
    <mc:Fallback>
      <p:transition spd="slow" advTm="577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F1A355D6-F4DA-2B4A-8830-E99D3AF11285}"/>
              </a:ext>
            </a:extLst>
          </p:cNvPr>
          <p:cNvSpPr txBox="1"/>
          <p:nvPr/>
        </p:nvSpPr>
        <p:spPr>
          <a:xfrm>
            <a:off x="309484" y="192263"/>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五、古代阿拉伯帝国</a:t>
            </a:r>
          </a:p>
        </p:txBody>
      </p:sp>
      <p:pic>
        <p:nvPicPr>
          <p:cNvPr id="3" name="图片 2">
            <a:extLst>
              <a:ext uri="{FF2B5EF4-FFF2-40B4-BE49-F238E27FC236}">
                <a16:creationId xmlns:a16="http://schemas.microsoft.com/office/drawing/2014/main" xmlns="" id="{E68D633A-DDC5-6F4B-A668-74C4565843F7}"/>
              </a:ext>
            </a:extLst>
          </p:cNvPr>
          <p:cNvPicPr>
            <a:picLocks noChangeAspect="1"/>
          </p:cNvPicPr>
          <p:nvPr/>
        </p:nvPicPr>
        <p:blipFill>
          <a:blip r:embed="rId4"/>
          <a:stretch>
            <a:fillRect/>
          </a:stretch>
        </p:blipFill>
        <p:spPr>
          <a:xfrm>
            <a:off x="309484" y="947551"/>
            <a:ext cx="6197600" cy="5105400"/>
          </a:xfrm>
          <a:prstGeom prst="rect">
            <a:avLst/>
          </a:prstGeom>
        </p:spPr>
      </p:pic>
      <p:sp>
        <p:nvSpPr>
          <p:cNvPr id="4" name="Text Box 14">
            <a:extLst>
              <a:ext uri="{FF2B5EF4-FFF2-40B4-BE49-F238E27FC236}">
                <a16:creationId xmlns:a16="http://schemas.microsoft.com/office/drawing/2014/main" xmlns="" id="{128D26A5-A31B-EB4A-A384-6EDBBF2BE42A}"/>
              </a:ext>
            </a:extLst>
          </p:cNvPr>
          <p:cNvSpPr txBox="1">
            <a:spLocks noChangeArrowheads="1"/>
          </p:cNvSpPr>
          <p:nvPr/>
        </p:nvSpPr>
        <p:spPr bwMode="auto">
          <a:xfrm>
            <a:off x="7623237" y="1744641"/>
            <a:ext cx="2879725"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800" dirty="0">
                <a:latin typeface="Microsoft YaHei" panose="020B0503020204020204" pitchFamily="34" charset="-122"/>
                <a:ea typeface="Microsoft YaHei" panose="020B0503020204020204" pitchFamily="34" charset="-122"/>
              </a:rPr>
              <a:t>游牧生活</a:t>
            </a:r>
          </a:p>
        </p:txBody>
      </p:sp>
      <p:sp>
        <p:nvSpPr>
          <p:cNvPr id="5" name="Text Box 15">
            <a:extLst>
              <a:ext uri="{FF2B5EF4-FFF2-40B4-BE49-F238E27FC236}">
                <a16:creationId xmlns:a16="http://schemas.microsoft.com/office/drawing/2014/main" xmlns="" id="{97BA260A-EA48-DE4F-BE53-3F57114C25DC}"/>
              </a:ext>
            </a:extLst>
          </p:cNvPr>
          <p:cNvSpPr txBox="1">
            <a:spLocks noChangeArrowheads="1"/>
          </p:cNvSpPr>
          <p:nvPr/>
        </p:nvSpPr>
        <p:spPr bwMode="auto">
          <a:xfrm>
            <a:off x="7623237" y="2740829"/>
            <a:ext cx="2879725" cy="900112"/>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800" dirty="0">
                <a:latin typeface="Microsoft YaHei" panose="020B0503020204020204" pitchFamily="34" charset="-122"/>
                <a:ea typeface="Microsoft YaHei" panose="020B0503020204020204" pitchFamily="34" charset="-122"/>
              </a:rPr>
              <a:t>氏族部落</a:t>
            </a:r>
          </a:p>
        </p:txBody>
      </p:sp>
      <p:sp>
        <p:nvSpPr>
          <p:cNvPr id="6" name="Text Box 16">
            <a:extLst>
              <a:ext uri="{FF2B5EF4-FFF2-40B4-BE49-F238E27FC236}">
                <a16:creationId xmlns:a16="http://schemas.microsoft.com/office/drawing/2014/main" xmlns="" id="{A724FC42-E914-FA4F-A672-DFDB7D4C74D3}"/>
              </a:ext>
            </a:extLst>
          </p:cNvPr>
          <p:cNvSpPr txBox="1">
            <a:spLocks noChangeArrowheads="1"/>
          </p:cNvSpPr>
          <p:nvPr/>
        </p:nvSpPr>
        <p:spPr bwMode="auto">
          <a:xfrm>
            <a:off x="7623237" y="3737016"/>
            <a:ext cx="2879725" cy="900112"/>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800" dirty="0">
                <a:latin typeface="Microsoft YaHei" panose="020B0503020204020204" pitchFamily="34" charset="-122"/>
                <a:ea typeface="Microsoft YaHei" panose="020B0503020204020204" pitchFamily="34" charset="-122"/>
              </a:rPr>
              <a:t>多神崇拜</a:t>
            </a:r>
          </a:p>
        </p:txBody>
      </p:sp>
      <p:sp>
        <p:nvSpPr>
          <p:cNvPr id="7" name="文本框 6">
            <a:extLst>
              <a:ext uri="{FF2B5EF4-FFF2-40B4-BE49-F238E27FC236}">
                <a16:creationId xmlns:a16="http://schemas.microsoft.com/office/drawing/2014/main" xmlns="" id="{7EE1E2E2-57BF-5142-8183-D9AF7E36C4BE}"/>
              </a:ext>
            </a:extLst>
          </p:cNvPr>
          <p:cNvSpPr txBox="1"/>
          <p:nvPr/>
        </p:nvSpPr>
        <p:spPr>
          <a:xfrm>
            <a:off x="2380021" y="6285019"/>
            <a:ext cx="2441694"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阿拉伯半岛地形图</a:t>
            </a:r>
          </a:p>
        </p:txBody>
      </p:sp>
    </p:spTree>
    <p:custDataLst>
      <p:tags r:id="rId1"/>
    </p:custDataLst>
    <p:extLst>
      <p:ext uri="{BB962C8B-B14F-4D97-AF65-F5344CB8AC3E}">
        <p14:creationId xmlns:p14="http://schemas.microsoft.com/office/powerpoint/2010/main" xmlns="" val="1560885893"/>
      </p:ext>
    </p:extLst>
  </p:cSld>
  <p:clrMapOvr>
    <a:masterClrMapping/>
  </p:clrMapOvr>
  <mc:AlternateContent xmlns:mc="http://schemas.openxmlformats.org/markup-compatibility/2006">
    <mc:Choice xmlns:p14="http://schemas.microsoft.com/office/powerpoint/2010/main" xmlns="" Requires="p14">
      <p:transition spd="slow" p14:dur="2000" advTm="37464"/>
    </mc:Choice>
    <mc:Fallback>
      <p:transition spd="slow" advTm="374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a:extLst>
              <a:ext uri="{FF2B5EF4-FFF2-40B4-BE49-F238E27FC236}">
                <a16:creationId xmlns:a16="http://schemas.microsoft.com/office/drawing/2014/main" xmlns="" id="{B2F3A55A-17F0-5A40-8C71-E60C92EDB879}"/>
              </a:ext>
            </a:extLst>
          </p:cNvPr>
          <p:cNvSpPr txBox="1"/>
          <p:nvPr/>
        </p:nvSpPr>
        <p:spPr>
          <a:xfrm>
            <a:off x="309484" y="192263"/>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五、古代阿拉伯帝国</a:t>
            </a:r>
          </a:p>
        </p:txBody>
      </p:sp>
      <p:sp>
        <p:nvSpPr>
          <p:cNvPr id="10" name="Text Box 14">
            <a:extLst>
              <a:ext uri="{FF2B5EF4-FFF2-40B4-BE49-F238E27FC236}">
                <a16:creationId xmlns:a16="http://schemas.microsoft.com/office/drawing/2014/main" xmlns="" id="{72029DD0-B861-BB43-B0C5-666933F384C2}"/>
              </a:ext>
            </a:extLst>
          </p:cNvPr>
          <p:cNvSpPr txBox="1">
            <a:spLocks noChangeArrowheads="1"/>
          </p:cNvSpPr>
          <p:nvPr/>
        </p:nvSpPr>
        <p:spPr bwMode="auto">
          <a:xfrm>
            <a:off x="6944991" y="1137314"/>
            <a:ext cx="3432690"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1.</a:t>
            </a:r>
            <a:r>
              <a:rPr kumimoji="1" lang="zh-CN" altLang="en-US" sz="2600" dirty="0">
                <a:latin typeface="Microsoft YaHei" panose="020B0503020204020204" pitchFamily="34" charset="-122"/>
                <a:ea typeface="Microsoft YaHei" panose="020B0503020204020204" pitchFamily="34" charset="-122"/>
              </a:rPr>
              <a:t>阿拉伯半岛的统一</a:t>
            </a:r>
          </a:p>
        </p:txBody>
      </p:sp>
      <p:sp>
        <p:nvSpPr>
          <p:cNvPr id="11" name="Text Box 14">
            <a:extLst>
              <a:ext uri="{FF2B5EF4-FFF2-40B4-BE49-F238E27FC236}">
                <a16:creationId xmlns:a16="http://schemas.microsoft.com/office/drawing/2014/main" xmlns="" id="{FD7F6B52-66C6-3346-A6BD-D80666F44570}"/>
              </a:ext>
            </a:extLst>
          </p:cNvPr>
          <p:cNvSpPr txBox="1">
            <a:spLocks noChangeArrowheads="1"/>
          </p:cNvSpPr>
          <p:nvPr/>
        </p:nvSpPr>
        <p:spPr bwMode="auto">
          <a:xfrm>
            <a:off x="6944992" y="1887203"/>
            <a:ext cx="5258883"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600" dirty="0">
                <a:latin typeface="Microsoft YaHei" panose="020B0503020204020204" pitchFamily="34" charset="-122"/>
                <a:ea typeface="Microsoft YaHei" panose="020B0503020204020204" pitchFamily="34" charset="-122"/>
              </a:rPr>
              <a:t>内部因素：</a:t>
            </a:r>
            <a:endParaRPr kumimoji="1" lang="en-US" altLang="zh-CN" sz="2600" dirty="0">
              <a:latin typeface="Microsoft YaHei" panose="020B0503020204020204" pitchFamily="34" charset="-122"/>
              <a:ea typeface="Microsoft YaHei" panose="020B0503020204020204" pitchFamily="34" charset="-122"/>
            </a:endParaRPr>
          </a:p>
          <a:p>
            <a:pPr eaLnBrk="1" hangingPunct="1">
              <a:defRPr/>
            </a:pPr>
            <a:r>
              <a:rPr kumimoji="1" lang="zh-CN" altLang="en-US" sz="2600" dirty="0">
                <a:latin typeface="Microsoft YaHei" panose="020B0503020204020204" pitchFamily="34" charset="-122"/>
                <a:ea typeface="Microsoft YaHei" panose="020B0503020204020204" pitchFamily="34" charset="-122"/>
              </a:rPr>
              <a:t>部落战争；阶级矛盾</a:t>
            </a:r>
          </a:p>
        </p:txBody>
      </p:sp>
      <p:sp>
        <p:nvSpPr>
          <p:cNvPr id="12" name="Text Box 14">
            <a:extLst>
              <a:ext uri="{FF2B5EF4-FFF2-40B4-BE49-F238E27FC236}">
                <a16:creationId xmlns:a16="http://schemas.microsoft.com/office/drawing/2014/main" xmlns="" id="{D5ED5CD3-216E-DF4B-98AF-BDE377ACE513}"/>
              </a:ext>
            </a:extLst>
          </p:cNvPr>
          <p:cNvSpPr txBox="1">
            <a:spLocks noChangeArrowheads="1"/>
          </p:cNvSpPr>
          <p:nvPr/>
        </p:nvSpPr>
        <p:spPr bwMode="auto">
          <a:xfrm>
            <a:off x="6944991" y="2957340"/>
            <a:ext cx="5082733"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600" dirty="0">
                <a:latin typeface="Microsoft YaHei" panose="020B0503020204020204" pitchFamily="34" charset="-122"/>
                <a:ea typeface="Microsoft YaHei" panose="020B0503020204020204" pitchFamily="34" charset="-122"/>
              </a:rPr>
              <a:t>外部因素：</a:t>
            </a:r>
            <a:endParaRPr kumimoji="1" lang="en-US" altLang="zh-CN" sz="2600" dirty="0">
              <a:latin typeface="Microsoft YaHei" panose="020B0503020204020204" pitchFamily="34" charset="-122"/>
              <a:ea typeface="Microsoft YaHei" panose="020B0503020204020204" pitchFamily="34" charset="-122"/>
            </a:endParaRPr>
          </a:p>
          <a:p>
            <a:pPr eaLnBrk="1" hangingPunct="1">
              <a:defRPr/>
            </a:pPr>
            <a:r>
              <a:rPr kumimoji="1" lang="zh-CN" altLang="en-US" sz="2600" dirty="0">
                <a:latin typeface="Microsoft YaHei" panose="020B0503020204020204" pitchFamily="34" charset="-122"/>
                <a:ea typeface="Microsoft YaHei" panose="020B0503020204020204" pitchFamily="34" charset="-122"/>
              </a:rPr>
              <a:t>拜占庭帝国与波斯帝国的入侵</a:t>
            </a:r>
            <a:endParaRPr kumimoji="1" lang="en-US" altLang="zh-CN" sz="2600" dirty="0">
              <a:latin typeface="Microsoft YaHei" panose="020B0503020204020204" pitchFamily="34" charset="-122"/>
              <a:ea typeface="Microsoft YaHei" panose="020B0503020204020204" pitchFamily="34" charset="-122"/>
            </a:endParaRPr>
          </a:p>
        </p:txBody>
      </p:sp>
      <p:sp>
        <p:nvSpPr>
          <p:cNvPr id="13" name="Text Box 14">
            <a:extLst>
              <a:ext uri="{FF2B5EF4-FFF2-40B4-BE49-F238E27FC236}">
                <a16:creationId xmlns:a16="http://schemas.microsoft.com/office/drawing/2014/main" xmlns="" id="{36D64DA6-5A5D-4041-99A9-AC4B5EC04D01}"/>
              </a:ext>
            </a:extLst>
          </p:cNvPr>
          <p:cNvSpPr txBox="1">
            <a:spLocks noChangeArrowheads="1"/>
          </p:cNvSpPr>
          <p:nvPr/>
        </p:nvSpPr>
        <p:spPr bwMode="auto">
          <a:xfrm>
            <a:off x="6944991" y="4016829"/>
            <a:ext cx="5381596" cy="516669"/>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600" dirty="0">
                <a:latin typeface="Microsoft YaHei" panose="020B0503020204020204" pitchFamily="34" charset="-122"/>
                <a:ea typeface="Microsoft YaHei" panose="020B0503020204020204" pitchFamily="34" charset="-122"/>
              </a:rPr>
              <a:t>过程：</a:t>
            </a:r>
            <a:endParaRPr kumimoji="1" lang="en-US" altLang="zh-CN" sz="2600" dirty="0">
              <a:latin typeface="Microsoft YaHei" panose="020B0503020204020204" pitchFamily="34" charset="-122"/>
              <a:ea typeface="Microsoft YaHei" panose="020B0503020204020204" pitchFamily="34" charset="-122"/>
            </a:endParaRPr>
          </a:p>
        </p:txBody>
      </p:sp>
      <p:sp>
        <p:nvSpPr>
          <p:cNvPr id="14" name="矩形 13">
            <a:extLst>
              <a:ext uri="{FF2B5EF4-FFF2-40B4-BE49-F238E27FC236}">
                <a16:creationId xmlns:a16="http://schemas.microsoft.com/office/drawing/2014/main" xmlns="" id="{2D6EAD46-D567-1645-8A86-6AD352B940D9}"/>
              </a:ext>
            </a:extLst>
          </p:cNvPr>
          <p:cNvSpPr/>
          <p:nvPr/>
        </p:nvSpPr>
        <p:spPr>
          <a:xfrm>
            <a:off x="6944991" y="5038626"/>
            <a:ext cx="3185487" cy="492443"/>
          </a:xfrm>
          <a:prstGeom prst="rect">
            <a:avLst/>
          </a:prstGeom>
        </p:spPr>
        <p:txBody>
          <a:bodyPr wrap="none">
            <a:spAutoFit/>
          </a:bodyPr>
          <a:lstStyle/>
          <a:p>
            <a:r>
              <a:rPr kumimoji="1" lang="zh-CN" altLang="en-US" sz="2600" dirty="0">
                <a:latin typeface="Microsoft YaHei" panose="020B0503020204020204" pitchFamily="34" charset="-122"/>
                <a:ea typeface="Microsoft YaHei" panose="020B0503020204020204" pitchFamily="34" charset="-122"/>
              </a:rPr>
              <a:t>阿拉伯半岛基本统一</a:t>
            </a:r>
            <a:endParaRPr lang="zh-CN" altLang="en-US" sz="2600" dirty="0"/>
          </a:p>
        </p:txBody>
      </p:sp>
      <p:pic>
        <p:nvPicPr>
          <p:cNvPr id="15" name="图片 14">
            <a:extLst>
              <a:ext uri="{FF2B5EF4-FFF2-40B4-BE49-F238E27FC236}">
                <a16:creationId xmlns:a16="http://schemas.microsoft.com/office/drawing/2014/main" xmlns="" id="{AC7276FE-DC5C-C94E-BC89-909E36EA02B7}"/>
              </a:ext>
            </a:extLst>
          </p:cNvPr>
          <p:cNvPicPr>
            <a:picLocks noChangeAspect="1"/>
          </p:cNvPicPr>
          <p:nvPr/>
        </p:nvPicPr>
        <p:blipFill>
          <a:blip r:embed="rId4"/>
          <a:stretch>
            <a:fillRect/>
          </a:stretch>
        </p:blipFill>
        <p:spPr>
          <a:xfrm>
            <a:off x="93564" y="1701291"/>
            <a:ext cx="6669431" cy="3519727"/>
          </a:xfrm>
          <a:prstGeom prst="rect">
            <a:avLst/>
          </a:prstGeom>
        </p:spPr>
      </p:pic>
      <p:sp>
        <p:nvSpPr>
          <p:cNvPr id="16" name="矩形 15">
            <a:extLst>
              <a:ext uri="{FF2B5EF4-FFF2-40B4-BE49-F238E27FC236}">
                <a16:creationId xmlns:a16="http://schemas.microsoft.com/office/drawing/2014/main" xmlns="" id="{FD97B0FA-0B0B-964D-812A-D7731EB10771}"/>
              </a:ext>
            </a:extLst>
          </p:cNvPr>
          <p:cNvSpPr/>
          <p:nvPr/>
        </p:nvSpPr>
        <p:spPr>
          <a:xfrm>
            <a:off x="6973637" y="4507926"/>
            <a:ext cx="5381601" cy="492443"/>
          </a:xfrm>
          <a:prstGeom prst="rect">
            <a:avLst/>
          </a:prstGeom>
        </p:spPr>
        <p:txBody>
          <a:bodyPr wrap="none">
            <a:spAutoFit/>
          </a:bodyPr>
          <a:lstStyle/>
          <a:p>
            <a:pPr>
              <a:defRPr/>
            </a:pPr>
            <a:r>
              <a:rPr kumimoji="1" lang="en-US" altLang="zh-CN" sz="2600" dirty="0">
                <a:latin typeface="Microsoft YaHei" panose="020B0503020204020204" pitchFamily="34" charset="-122"/>
                <a:ea typeface="Microsoft YaHei" panose="020B0503020204020204" pitchFamily="34" charset="-122"/>
              </a:rPr>
              <a:t>7</a:t>
            </a:r>
            <a:r>
              <a:rPr kumimoji="1" lang="zh-CN" altLang="en-US" sz="2600" dirty="0">
                <a:latin typeface="Microsoft YaHei" panose="020B0503020204020204" pitchFamily="34" charset="-122"/>
                <a:ea typeface="Microsoft YaHei" panose="020B0503020204020204" pitchFamily="34" charset="-122"/>
              </a:rPr>
              <a:t>世纪初，穆罕默德创立伊斯兰教；</a:t>
            </a:r>
            <a:endParaRPr kumimoji="1" lang="en-US" altLang="zh-CN" sz="2600" dirty="0">
              <a:latin typeface="Microsoft YaHei" panose="020B0503020204020204" pitchFamily="34" charset="-122"/>
              <a:ea typeface="Microsoft YaHei" panose="020B0503020204020204" pitchFamily="34" charset="-122"/>
            </a:endParaRPr>
          </a:p>
        </p:txBody>
      </p:sp>
      <p:sp>
        <p:nvSpPr>
          <p:cNvPr id="17" name="文本框 16">
            <a:extLst>
              <a:ext uri="{FF2B5EF4-FFF2-40B4-BE49-F238E27FC236}">
                <a16:creationId xmlns:a16="http://schemas.microsoft.com/office/drawing/2014/main" xmlns="" id="{2D5352AA-D455-3D4D-B179-4FF3D37D4CCD}"/>
              </a:ext>
            </a:extLst>
          </p:cNvPr>
          <p:cNvSpPr txBox="1"/>
          <p:nvPr/>
        </p:nvSpPr>
        <p:spPr>
          <a:xfrm>
            <a:off x="1706493" y="5467239"/>
            <a:ext cx="289213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8</a:t>
            </a:r>
            <a:r>
              <a:rPr kumimoji="1" lang="zh-CN" altLang="en-US" sz="2400" dirty="0">
                <a:latin typeface="Microsoft YaHei" panose="020B0503020204020204" pitchFamily="34" charset="-122"/>
                <a:ea typeface="Microsoft YaHei" panose="020B0503020204020204" pitchFamily="34" charset="-122"/>
              </a:rPr>
              <a:t>世纪的阿拉伯帝国</a:t>
            </a:r>
          </a:p>
        </p:txBody>
      </p:sp>
    </p:spTree>
    <p:custDataLst>
      <p:tags r:id="rId1"/>
    </p:custDataLst>
    <p:extLst>
      <p:ext uri="{BB962C8B-B14F-4D97-AF65-F5344CB8AC3E}">
        <p14:creationId xmlns:p14="http://schemas.microsoft.com/office/powerpoint/2010/main" xmlns="" val="889821404"/>
      </p:ext>
    </p:extLst>
  </p:cSld>
  <p:clrMapOvr>
    <a:masterClrMapping/>
  </p:clrMapOvr>
  <mc:AlternateContent xmlns:mc="http://schemas.openxmlformats.org/markup-compatibility/2006">
    <mc:Choice xmlns:p14="http://schemas.microsoft.com/office/powerpoint/2010/main" xmlns="" Requires="p14">
      <p:transition spd="slow" p14:dur="2000" advTm="81968"/>
    </mc:Choice>
    <mc:Fallback>
      <p:transition spd="slow" advTm="81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3DB377AD-43C3-2A48-8F20-A827F8372A33}"/>
              </a:ext>
            </a:extLst>
          </p:cNvPr>
          <p:cNvSpPr txBox="1"/>
          <p:nvPr/>
        </p:nvSpPr>
        <p:spPr>
          <a:xfrm>
            <a:off x="309484" y="192263"/>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五、古代阿拉伯帝国</a:t>
            </a:r>
          </a:p>
        </p:txBody>
      </p:sp>
      <p:pic>
        <p:nvPicPr>
          <p:cNvPr id="3" name="图片 2">
            <a:extLst>
              <a:ext uri="{FF2B5EF4-FFF2-40B4-BE49-F238E27FC236}">
                <a16:creationId xmlns:a16="http://schemas.microsoft.com/office/drawing/2014/main" xmlns="" id="{F75F7C9D-59D9-7A43-9E63-9474CA7F35B4}"/>
              </a:ext>
            </a:extLst>
          </p:cNvPr>
          <p:cNvPicPr>
            <a:picLocks noChangeAspect="1"/>
          </p:cNvPicPr>
          <p:nvPr/>
        </p:nvPicPr>
        <p:blipFill>
          <a:blip r:embed="rId4"/>
          <a:stretch>
            <a:fillRect/>
          </a:stretch>
        </p:blipFill>
        <p:spPr>
          <a:xfrm>
            <a:off x="106136" y="1657350"/>
            <a:ext cx="6703209" cy="3555918"/>
          </a:xfrm>
          <a:prstGeom prst="rect">
            <a:avLst/>
          </a:prstGeom>
        </p:spPr>
      </p:pic>
      <p:sp>
        <p:nvSpPr>
          <p:cNvPr id="4" name="Text Box 14">
            <a:extLst>
              <a:ext uri="{FF2B5EF4-FFF2-40B4-BE49-F238E27FC236}">
                <a16:creationId xmlns:a16="http://schemas.microsoft.com/office/drawing/2014/main" xmlns="" id="{5F769685-4595-844E-8276-310F8C467BF7}"/>
              </a:ext>
            </a:extLst>
          </p:cNvPr>
          <p:cNvSpPr txBox="1">
            <a:spLocks noChangeArrowheads="1"/>
          </p:cNvSpPr>
          <p:nvPr/>
        </p:nvSpPr>
        <p:spPr bwMode="auto">
          <a:xfrm>
            <a:off x="6944990" y="1137314"/>
            <a:ext cx="4621575"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2.</a:t>
            </a:r>
            <a:r>
              <a:rPr kumimoji="1" lang="zh-CN" altLang="en-US" sz="2600" dirty="0">
                <a:latin typeface="Microsoft YaHei" panose="020B0503020204020204" pitchFamily="34" charset="-122"/>
                <a:ea typeface="Microsoft YaHei" panose="020B0503020204020204" pitchFamily="34" charset="-122"/>
              </a:rPr>
              <a:t>阿拉伯帝国的形成与扩张</a:t>
            </a:r>
          </a:p>
        </p:txBody>
      </p:sp>
      <p:sp>
        <p:nvSpPr>
          <p:cNvPr id="5" name="矩形 4">
            <a:extLst>
              <a:ext uri="{FF2B5EF4-FFF2-40B4-BE49-F238E27FC236}">
                <a16:creationId xmlns:a16="http://schemas.microsoft.com/office/drawing/2014/main" xmlns="" id="{DFD1AD32-F0FD-A240-801E-BD01BAA10D14}"/>
              </a:ext>
            </a:extLst>
          </p:cNvPr>
          <p:cNvSpPr/>
          <p:nvPr/>
        </p:nvSpPr>
        <p:spPr>
          <a:xfrm>
            <a:off x="6944990" y="1850261"/>
            <a:ext cx="2518638" cy="771814"/>
          </a:xfrm>
          <a:prstGeom prst="rect">
            <a:avLst/>
          </a:prstGeom>
        </p:spPr>
        <p:txBody>
          <a:bodyPr wrap="none" anchor="t">
            <a:spAutoFit/>
          </a:bodyPr>
          <a:lstStyle/>
          <a:p>
            <a:pPr>
              <a:lnSpc>
                <a:spcPct val="200000"/>
              </a:lnSpc>
              <a:defRPr/>
            </a:pPr>
            <a:r>
              <a:rPr lang="zh-CN" altLang="zh-CN" sz="2600" dirty="0">
                <a:latin typeface="Microsoft YaHei" panose="020B0503020204020204" pitchFamily="34" charset="-122"/>
                <a:ea typeface="Microsoft YaHei" panose="020B0503020204020204" pitchFamily="34" charset="-122"/>
              </a:rPr>
              <a:t>四大哈里发时期</a:t>
            </a:r>
            <a:endParaRPr lang="en-US" altLang="zh-CN" sz="2600" dirty="0">
              <a:latin typeface="Microsoft YaHei" panose="020B0503020204020204" pitchFamily="34" charset="-122"/>
              <a:ea typeface="Microsoft YaHei" panose="020B0503020204020204" pitchFamily="34" charset="-122"/>
            </a:endParaRPr>
          </a:p>
        </p:txBody>
      </p:sp>
      <p:sp>
        <p:nvSpPr>
          <p:cNvPr id="6" name="矩形 5">
            <a:extLst>
              <a:ext uri="{FF2B5EF4-FFF2-40B4-BE49-F238E27FC236}">
                <a16:creationId xmlns:a16="http://schemas.microsoft.com/office/drawing/2014/main" xmlns="" id="{564B21C4-76C2-1447-ABFF-0AA7246BFB68}"/>
              </a:ext>
            </a:extLst>
          </p:cNvPr>
          <p:cNvSpPr/>
          <p:nvPr/>
        </p:nvSpPr>
        <p:spPr>
          <a:xfrm>
            <a:off x="6944990" y="2690129"/>
            <a:ext cx="1851789" cy="771814"/>
          </a:xfrm>
          <a:prstGeom prst="rect">
            <a:avLst/>
          </a:prstGeom>
        </p:spPr>
        <p:txBody>
          <a:bodyPr wrap="none">
            <a:spAutoFit/>
          </a:bodyPr>
          <a:lstStyle/>
          <a:p>
            <a:pPr>
              <a:lnSpc>
                <a:spcPct val="200000"/>
              </a:lnSpc>
              <a:defRPr/>
            </a:pPr>
            <a:r>
              <a:rPr lang="zh-CN" altLang="en-US" sz="2600" dirty="0">
                <a:latin typeface="Microsoft YaHei" panose="020B0503020204020204" pitchFamily="34" charset="-122"/>
                <a:ea typeface="Microsoft YaHei" panose="020B0503020204020204" pitchFamily="34" charset="-122"/>
              </a:rPr>
              <a:t>倭玛亚</a:t>
            </a:r>
            <a:r>
              <a:rPr lang="zh-CN" altLang="zh-CN" sz="2600" dirty="0">
                <a:latin typeface="Microsoft YaHei" panose="020B0503020204020204" pitchFamily="34" charset="-122"/>
                <a:ea typeface="Microsoft YaHei" panose="020B0503020204020204" pitchFamily="34" charset="-122"/>
              </a:rPr>
              <a:t>王朝</a:t>
            </a:r>
            <a:endParaRPr lang="en-US" altLang="zh-CN" sz="2600" dirty="0">
              <a:latin typeface="Microsoft YaHei" panose="020B0503020204020204" pitchFamily="34" charset="-122"/>
              <a:ea typeface="Microsoft YaHei" panose="020B0503020204020204" pitchFamily="34" charset="-122"/>
            </a:endParaRPr>
          </a:p>
        </p:txBody>
      </p:sp>
      <p:sp>
        <p:nvSpPr>
          <p:cNvPr id="7" name="矩形 6">
            <a:extLst>
              <a:ext uri="{FF2B5EF4-FFF2-40B4-BE49-F238E27FC236}">
                <a16:creationId xmlns:a16="http://schemas.microsoft.com/office/drawing/2014/main" xmlns="" id="{E497539D-BCB3-B442-A889-F3CCEF484474}"/>
              </a:ext>
            </a:extLst>
          </p:cNvPr>
          <p:cNvSpPr/>
          <p:nvPr/>
        </p:nvSpPr>
        <p:spPr>
          <a:xfrm>
            <a:off x="7028118" y="4622527"/>
            <a:ext cx="1851789" cy="771814"/>
          </a:xfrm>
          <a:prstGeom prst="rect">
            <a:avLst/>
          </a:prstGeom>
        </p:spPr>
        <p:txBody>
          <a:bodyPr wrap="none">
            <a:spAutoFit/>
          </a:bodyPr>
          <a:lstStyle/>
          <a:p>
            <a:pPr>
              <a:lnSpc>
                <a:spcPct val="200000"/>
              </a:lnSpc>
              <a:defRPr/>
            </a:pPr>
            <a:r>
              <a:rPr lang="zh-CN" altLang="zh-CN" sz="2600" dirty="0">
                <a:latin typeface="Microsoft YaHei" panose="020B0503020204020204" pitchFamily="34" charset="-122"/>
                <a:ea typeface="Microsoft YaHei" panose="020B0503020204020204" pitchFamily="34" charset="-122"/>
              </a:rPr>
              <a:t>阿拔斯王朝</a:t>
            </a:r>
            <a:endParaRPr lang="zh-CN" altLang="en-US" sz="2600" kern="0" dirty="0">
              <a:solidFill>
                <a:srgbClr val="FFFFFF"/>
              </a:solidFill>
              <a:latin typeface="Microsoft YaHei" panose="020B0503020204020204" pitchFamily="34" charset="-122"/>
              <a:ea typeface="Microsoft YaHei" panose="020B0503020204020204" pitchFamily="34" charset="-122"/>
            </a:endParaRPr>
          </a:p>
        </p:txBody>
      </p:sp>
      <p:sp>
        <p:nvSpPr>
          <p:cNvPr id="8" name="文本框 7">
            <a:extLst>
              <a:ext uri="{FF2B5EF4-FFF2-40B4-BE49-F238E27FC236}">
                <a16:creationId xmlns:a16="http://schemas.microsoft.com/office/drawing/2014/main" xmlns="" id="{EB3648F7-0C95-2A4E-86F8-5D1BBAE6DB94}"/>
              </a:ext>
            </a:extLst>
          </p:cNvPr>
          <p:cNvSpPr txBox="1"/>
          <p:nvPr/>
        </p:nvSpPr>
        <p:spPr>
          <a:xfrm>
            <a:off x="7028118" y="3729975"/>
            <a:ext cx="5186035" cy="892552"/>
          </a:xfrm>
          <a:prstGeom prst="rect">
            <a:avLst/>
          </a:prstGeom>
          <a:noFill/>
        </p:spPr>
        <p:txBody>
          <a:bodyPr wrap="none" rtlCol="0">
            <a:spAutoFit/>
          </a:bodyPr>
          <a:lstStyle/>
          <a:p>
            <a:r>
              <a:rPr kumimoji="1" lang="en-US" altLang="zh-CN" sz="2600" dirty="0">
                <a:latin typeface="Microsoft YaHei" panose="020B0503020204020204" pitchFamily="34" charset="-122"/>
                <a:ea typeface="Microsoft YaHei" panose="020B0503020204020204" pitchFamily="34" charset="-122"/>
              </a:rPr>
              <a:t>8</a:t>
            </a:r>
            <a:r>
              <a:rPr kumimoji="1" lang="zh-CN" altLang="en-US" sz="2600" dirty="0">
                <a:latin typeface="Microsoft YaHei" panose="020B0503020204020204" pitchFamily="34" charset="-122"/>
                <a:ea typeface="Microsoft YaHei" panose="020B0503020204020204" pitchFamily="34" charset="-122"/>
              </a:rPr>
              <a:t>世纪中期，</a:t>
            </a:r>
            <a:endParaRPr kumimoji="1" lang="en-US" altLang="zh-CN" sz="2600" dirty="0">
              <a:latin typeface="Microsoft YaHei" panose="020B0503020204020204" pitchFamily="34" charset="-122"/>
              <a:ea typeface="Microsoft YaHei" panose="020B0503020204020204" pitchFamily="34" charset="-122"/>
            </a:endParaRPr>
          </a:p>
          <a:p>
            <a:r>
              <a:rPr kumimoji="1" lang="zh-CN" altLang="en-US" sz="2600" dirty="0">
                <a:latin typeface="Microsoft YaHei" panose="020B0503020204020204" pitchFamily="34" charset="-122"/>
                <a:ea typeface="Microsoft YaHei" panose="020B0503020204020204" pitchFamily="34" charset="-122"/>
              </a:rPr>
              <a:t>建立地跨亚、欧、非的阿拉伯帝国</a:t>
            </a:r>
          </a:p>
        </p:txBody>
      </p:sp>
      <p:sp>
        <p:nvSpPr>
          <p:cNvPr id="9" name="文本框 8">
            <a:extLst>
              <a:ext uri="{FF2B5EF4-FFF2-40B4-BE49-F238E27FC236}">
                <a16:creationId xmlns:a16="http://schemas.microsoft.com/office/drawing/2014/main" xmlns="" id="{F1FCF60F-5CEF-3F49-9AC6-3956FDC25060}"/>
              </a:ext>
            </a:extLst>
          </p:cNvPr>
          <p:cNvSpPr txBox="1"/>
          <p:nvPr/>
        </p:nvSpPr>
        <p:spPr>
          <a:xfrm>
            <a:off x="1706493" y="5467239"/>
            <a:ext cx="289213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8</a:t>
            </a:r>
            <a:r>
              <a:rPr kumimoji="1" lang="zh-CN" altLang="en-US" sz="2400" dirty="0">
                <a:latin typeface="Microsoft YaHei" panose="020B0503020204020204" pitchFamily="34" charset="-122"/>
                <a:ea typeface="Microsoft YaHei" panose="020B0503020204020204" pitchFamily="34" charset="-122"/>
              </a:rPr>
              <a:t>世纪的阿拉伯帝国</a:t>
            </a:r>
          </a:p>
        </p:txBody>
      </p:sp>
    </p:spTree>
    <p:custDataLst>
      <p:tags r:id="rId1"/>
    </p:custDataLst>
    <p:extLst>
      <p:ext uri="{BB962C8B-B14F-4D97-AF65-F5344CB8AC3E}">
        <p14:creationId xmlns:p14="http://schemas.microsoft.com/office/powerpoint/2010/main" xmlns="" val="1306166509"/>
      </p:ext>
    </p:extLst>
  </p:cSld>
  <p:clrMapOvr>
    <a:masterClrMapping/>
  </p:clrMapOvr>
  <mc:AlternateContent xmlns:mc="http://schemas.openxmlformats.org/markup-compatibility/2006">
    <mc:Choice xmlns:p14="http://schemas.microsoft.com/office/powerpoint/2010/main" xmlns="" Requires="p14">
      <p:transition spd="slow" p14:dur="2000" advTm="104303"/>
    </mc:Choice>
    <mc:Fallback>
      <p:transition spd="slow" advTm="1043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5FAF892C-2CA6-9648-A5C2-2BA55C5273A6}"/>
              </a:ext>
            </a:extLst>
          </p:cNvPr>
          <p:cNvSpPr txBox="1"/>
          <p:nvPr/>
        </p:nvSpPr>
        <p:spPr>
          <a:xfrm>
            <a:off x="309484" y="192263"/>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五、古代阿拉伯帝国</a:t>
            </a:r>
          </a:p>
        </p:txBody>
      </p:sp>
      <p:pic>
        <p:nvPicPr>
          <p:cNvPr id="3" name="图片 2">
            <a:extLst>
              <a:ext uri="{FF2B5EF4-FFF2-40B4-BE49-F238E27FC236}">
                <a16:creationId xmlns:a16="http://schemas.microsoft.com/office/drawing/2014/main" xmlns="" id="{4A63701F-0750-494C-BA95-CF60F1377136}"/>
              </a:ext>
            </a:extLst>
          </p:cNvPr>
          <p:cNvPicPr>
            <a:picLocks noChangeAspect="1"/>
          </p:cNvPicPr>
          <p:nvPr/>
        </p:nvPicPr>
        <p:blipFill>
          <a:blip r:embed="rId4"/>
          <a:stretch>
            <a:fillRect/>
          </a:stretch>
        </p:blipFill>
        <p:spPr>
          <a:xfrm>
            <a:off x="106137" y="1710618"/>
            <a:ext cx="6602794" cy="3502650"/>
          </a:xfrm>
          <a:prstGeom prst="rect">
            <a:avLst/>
          </a:prstGeom>
        </p:spPr>
      </p:pic>
      <p:sp>
        <p:nvSpPr>
          <p:cNvPr id="4" name="Text Box 14">
            <a:extLst>
              <a:ext uri="{FF2B5EF4-FFF2-40B4-BE49-F238E27FC236}">
                <a16:creationId xmlns:a16="http://schemas.microsoft.com/office/drawing/2014/main" xmlns="" id="{7F13CA54-98D4-384D-A88B-D501F2045B61}"/>
              </a:ext>
            </a:extLst>
          </p:cNvPr>
          <p:cNvSpPr txBox="1">
            <a:spLocks noChangeArrowheads="1"/>
          </p:cNvSpPr>
          <p:nvPr/>
        </p:nvSpPr>
        <p:spPr bwMode="auto">
          <a:xfrm>
            <a:off x="6935190" y="961273"/>
            <a:ext cx="4417619"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3.</a:t>
            </a:r>
            <a:r>
              <a:rPr kumimoji="1" lang="zh-CN" altLang="en-US" sz="2600" dirty="0">
                <a:latin typeface="Microsoft YaHei" panose="020B0503020204020204" pitchFamily="34" charset="-122"/>
                <a:ea typeface="Microsoft YaHei" panose="020B0503020204020204" pitchFamily="34" charset="-122"/>
              </a:rPr>
              <a:t>阿拉伯帝国的政治与经济</a:t>
            </a:r>
          </a:p>
        </p:txBody>
      </p:sp>
      <p:sp>
        <p:nvSpPr>
          <p:cNvPr id="5" name="文本框 4">
            <a:extLst>
              <a:ext uri="{FF2B5EF4-FFF2-40B4-BE49-F238E27FC236}">
                <a16:creationId xmlns:a16="http://schemas.microsoft.com/office/drawing/2014/main" xmlns="" id="{A32408F0-98C4-CE4D-BDBE-126D4015D3B6}"/>
              </a:ext>
            </a:extLst>
          </p:cNvPr>
          <p:cNvSpPr txBox="1"/>
          <p:nvPr/>
        </p:nvSpPr>
        <p:spPr>
          <a:xfrm>
            <a:off x="7847112" y="1925631"/>
            <a:ext cx="1184940"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哈里发</a:t>
            </a:r>
          </a:p>
        </p:txBody>
      </p:sp>
      <p:sp>
        <p:nvSpPr>
          <p:cNvPr id="6" name="文本框 5">
            <a:extLst>
              <a:ext uri="{FF2B5EF4-FFF2-40B4-BE49-F238E27FC236}">
                <a16:creationId xmlns:a16="http://schemas.microsoft.com/office/drawing/2014/main" xmlns="" id="{441D4E0F-D9B5-CB40-93A0-3E329B6E7E21}"/>
              </a:ext>
            </a:extLst>
          </p:cNvPr>
          <p:cNvSpPr txBox="1"/>
          <p:nvPr/>
        </p:nvSpPr>
        <p:spPr>
          <a:xfrm>
            <a:off x="10093042" y="1881357"/>
            <a:ext cx="1851789"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最高统治者</a:t>
            </a:r>
          </a:p>
        </p:txBody>
      </p:sp>
      <p:sp>
        <p:nvSpPr>
          <p:cNvPr id="17" name="文本框 16">
            <a:extLst>
              <a:ext uri="{FF2B5EF4-FFF2-40B4-BE49-F238E27FC236}">
                <a16:creationId xmlns:a16="http://schemas.microsoft.com/office/drawing/2014/main" xmlns="" id="{40F2A10F-9B06-3445-8D3C-BCCA84F7518E}"/>
              </a:ext>
            </a:extLst>
          </p:cNvPr>
          <p:cNvSpPr txBox="1"/>
          <p:nvPr/>
        </p:nvSpPr>
        <p:spPr>
          <a:xfrm>
            <a:off x="10657068" y="3461943"/>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中央</a:t>
            </a:r>
          </a:p>
        </p:txBody>
      </p:sp>
      <p:grpSp>
        <p:nvGrpSpPr>
          <p:cNvPr id="28" name="组合 27">
            <a:extLst>
              <a:ext uri="{FF2B5EF4-FFF2-40B4-BE49-F238E27FC236}">
                <a16:creationId xmlns:a16="http://schemas.microsoft.com/office/drawing/2014/main" xmlns="" id="{E2550EFD-AFA4-F14B-B6BD-B15038003A9A}"/>
              </a:ext>
            </a:extLst>
          </p:cNvPr>
          <p:cNvGrpSpPr/>
          <p:nvPr/>
        </p:nvGrpSpPr>
        <p:grpSpPr>
          <a:xfrm>
            <a:off x="7065818" y="2628176"/>
            <a:ext cx="2696394" cy="2208191"/>
            <a:chOff x="7065818" y="2628176"/>
            <a:chExt cx="2696394" cy="2208191"/>
          </a:xfrm>
        </p:grpSpPr>
        <p:sp>
          <p:nvSpPr>
            <p:cNvPr id="7" name="文本框 6">
              <a:extLst>
                <a:ext uri="{FF2B5EF4-FFF2-40B4-BE49-F238E27FC236}">
                  <a16:creationId xmlns:a16="http://schemas.microsoft.com/office/drawing/2014/main" xmlns="" id="{02514D9C-4401-DB4E-8ECA-1D95BAEA2527}"/>
                </a:ext>
              </a:extLst>
            </p:cNvPr>
            <p:cNvSpPr txBox="1"/>
            <p:nvPr/>
          </p:nvSpPr>
          <p:spPr>
            <a:xfrm>
              <a:off x="7994142" y="2628176"/>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宰相</a:t>
              </a:r>
            </a:p>
          </p:txBody>
        </p:sp>
        <p:sp>
          <p:nvSpPr>
            <p:cNvPr id="8" name="文本框 7">
              <a:extLst>
                <a:ext uri="{FF2B5EF4-FFF2-40B4-BE49-F238E27FC236}">
                  <a16:creationId xmlns:a16="http://schemas.microsoft.com/office/drawing/2014/main" xmlns="" id="{5A1FB3E9-AD4A-B84D-9654-C3EA36F227C8}"/>
                </a:ext>
              </a:extLst>
            </p:cNvPr>
            <p:cNvSpPr txBox="1"/>
            <p:nvPr/>
          </p:nvSpPr>
          <p:spPr>
            <a:xfrm>
              <a:off x="7164217" y="3346186"/>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财政</a:t>
              </a:r>
            </a:p>
          </p:txBody>
        </p:sp>
        <p:sp>
          <p:nvSpPr>
            <p:cNvPr id="9" name="文本框 8">
              <a:extLst>
                <a:ext uri="{FF2B5EF4-FFF2-40B4-BE49-F238E27FC236}">
                  <a16:creationId xmlns:a16="http://schemas.microsoft.com/office/drawing/2014/main" xmlns="" id="{D9A445B9-51F2-E749-B131-332D8812D126}"/>
                </a:ext>
              </a:extLst>
            </p:cNvPr>
            <p:cNvSpPr txBox="1"/>
            <p:nvPr/>
          </p:nvSpPr>
          <p:spPr>
            <a:xfrm>
              <a:off x="8045794" y="3333334"/>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邮政</a:t>
              </a:r>
            </a:p>
          </p:txBody>
        </p:sp>
        <p:sp>
          <p:nvSpPr>
            <p:cNvPr id="10" name="文本框 9">
              <a:extLst>
                <a:ext uri="{FF2B5EF4-FFF2-40B4-BE49-F238E27FC236}">
                  <a16:creationId xmlns:a16="http://schemas.microsoft.com/office/drawing/2014/main" xmlns="" id="{55932A97-5AB1-D54D-B9BD-9C004B8A5C23}"/>
                </a:ext>
              </a:extLst>
            </p:cNvPr>
            <p:cNvSpPr txBox="1"/>
            <p:nvPr/>
          </p:nvSpPr>
          <p:spPr>
            <a:xfrm>
              <a:off x="8910696" y="3329702"/>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司法</a:t>
              </a:r>
            </a:p>
          </p:txBody>
        </p:sp>
        <p:sp>
          <p:nvSpPr>
            <p:cNvPr id="11" name="文本框 10">
              <a:extLst>
                <a:ext uri="{FF2B5EF4-FFF2-40B4-BE49-F238E27FC236}">
                  <a16:creationId xmlns:a16="http://schemas.microsoft.com/office/drawing/2014/main" xmlns="" id="{F916103D-91EA-F148-997F-330CCA70AE06}"/>
                </a:ext>
              </a:extLst>
            </p:cNvPr>
            <p:cNvSpPr txBox="1"/>
            <p:nvPr/>
          </p:nvSpPr>
          <p:spPr>
            <a:xfrm>
              <a:off x="7162310" y="4299941"/>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商业</a:t>
              </a:r>
            </a:p>
          </p:txBody>
        </p:sp>
        <p:sp>
          <p:nvSpPr>
            <p:cNvPr id="12" name="文本框 11">
              <a:extLst>
                <a:ext uri="{FF2B5EF4-FFF2-40B4-BE49-F238E27FC236}">
                  <a16:creationId xmlns:a16="http://schemas.microsoft.com/office/drawing/2014/main" xmlns="" id="{3335925F-3580-CA4D-86FC-C83B33BF70A6}"/>
                </a:ext>
              </a:extLst>
            </p:cNvPr>
            <p:cNvSpPr txBox="1"/>
            <p:nvPr/>
          </p:nvSpPr>
          <p:spPr>
            <a:xfrm>
              <a:off x="8045794" y="3838629"/>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农业</a:t>
              </a:r>
            </a:p>
          </p:txBody>
        </p:sp>
        <p:sp>
          <p:nvSpPr>
            <p:cNvPr id="13" name="文本框 12">
              <a:extLst>
                <a:ext uri="{FF2B5EF4-FFF2-40B4-BE49-F238E27FC236}">
                  <a16:creationId xmlns:a16="http://schemas.microsoft.com/office/drawing/2014/main" xmlns="" id="{E2766B5E-6471-984E-B4DE-68ADE40FC002}"/>
                </a:ext>
              </a:extLst>
            </p:cNvPr>
            <p:cNvSpPr txBox="1"/>
            <p:nvPr/>
          </p:nvSpPr>
          <p:spPr>
            <a:xfrm>
              <a:off x="7155659" y="3841005"/>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工业</a:t>
              </a:r>
            </a:p>
          </p:txBody>
        </p:sp>
        <p:sp>
          <p:nvSpPr>
            <p:cNvPr id="14" name="文本框 13">
              <a:extLst>
                <a:ext uri="{FF2B5EF4-FFF2-40B4-BE49-F238E27FC236}">
                  <a16:creationId xmlns:a16="http://schemas.microsoft.com/office/drawing/2014/main" xmlns="" id="{D5E3AD7B-F6C6-0740-84D8-6F0BCE750057}"/>
                </a:ext>
              </a:extLst>
            </p:cNvPr>
            <p:cNvSpPr txBox="1"/>
            <p:nvPr/>
          </p:nvSpPr>
          <p:spPr>
            <a:xfrm>
              <a:off x="8052445" y="4343924"/>
              <a:ext cx="1184940"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枢密院</a:t>
              </a:r>
            </a:p>
          </p:txBody>
        </p:sp>
        <p:sp>
          <p:nvSpPr>
            <p:cNvPr id="15" name="文本框 14">
              <a:extLst>
                <a:ext uri="{FF2B5EF4-FFF2-40B4-BE49-F238E27FC236}">
                  <a16:creationId xmlns:a16="http://schemas.microsoft.com/office/drawing/2014/main" xmlns="" id="{9E04DAB0-1B46-AB4D-AA12-2B9DF85A4349}"/>
                </a:ext>
              </a:extLst>
            </p:cNvPr>
            <p:cNvSpPr txBox="1"/>
            <p:nvPr/>
          </p:nvSpPr>
          <p:spPr>
            <a:xfrm>
              <a:off x="8910696" y="3838629"/>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军政</a:t>
              </a:r>
            </a:p>
          </p:txBody>
        </p:sp>
        <p:sp>
          <p:nvSpPr>
            <p:cNvPr id="16" name="矩形 15">
              <a:extLst>
                <a:ext uri="{FF2B5EF4-FFF2-40B4-BE49-F238E27FC236}">
                  <a16:creationId xmlns:a16="http://schemas.microsoft.com/office/drawing/2014/main" xmlns="" id="{40B52B2A-6925-834A-B6F8-2B18B40DB7AF}"/>
                </a:ext>
              </a:extLst>
            </p:cNvPr>
            <p:cNvSpPr/>
            <p:nvPr/>
          </p:nvSpPr>
          <p:spPr>
            <a:xfrm>
              <a:off x="7065818" y="3248402"/>
              <a:ext cx="2696394" cy="1587965"/>
            </a:xfrm>
            <a:prstGeom prst="rect">
              <a:avLst/>
            </a:prstGeom>
            <a:noFill/>
            <a:ln w="254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18" name="直线箭头连接符 17">
              <a:extLst>
                <a:ext uri="{FF2B5EF4-FFF2-40B4-BE49-F238E27FC236}">
                  <a16:creationId xmlns:a16="http://schemas.microsoft.com/office/drawing/2014/main" xmlns="" id="{A82EBA62-3596-6549-9EC2-7B1C65354D84}"/>
                </a:ext>
              </a:extLst>
            </p:cNvPr>
            <p:cNvCxnSpPr>
              <a:cxnSpLocks/>
              <a:stCxn id="7" idx="1"/>
            </p:cNvCxnSpPr>
            <p:nvPr/>
          </p:nvCxnSpPr>
          <p:spPr>
            <a:xfrm flipH="1">
              <a:off x="7122944" y="2874398"/>
              <a:ext cx="871198" cy="246221"/>
            </a:xfrm>
            <a:prstGeom prst="straightConnector1">
              <a:avLst/>
            </a:prstGeom>
            <a:ln w="25400">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线箭头连接符 18">
              <a:extLst>
                <a:ext uri="{FF2B5EF4-FFF2-40B4-BE49-F238E27FC236}">
                  <a16:creationId xmlns:a16="http://schemas.microsoft.com/office/drawing/2014/main" xmlns="" id="{A4DD269A-8163-5A4A-8DD0-DDBAC7A42481}"/>
                </a:ext>
              </a:extLst>
            </p:cNvPr>
            <p:cNvCxnSpPr>
              <a:stCxn id="7" idx="3"/>
            </p:cNvCxnSpPr>
            <p:nvPr/>
          </p:nvCxnSpPr>
          <p:spPr>
            <a:xfrm>
              <a:off x="8845657" y="2874398"/>
              <a:ext cx="753673" cy="246221"/>
            </a:xfrm>
            <a:prstGeom prst="straightConnector1">
              <a:avLst/>
            </a:prstGeom>
            <a:ln w="25400">
              <a:solidFill>
                <a:schemeClr val="tx1">
                  <a:lumMod val="65000"/>
                  <a:lumOff val="35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9" name="组合 28">
            <a:extLst>
              <a:ext uri="{FF2B5EF4-FFF2-40B4-BE49-F238E27FC236}">
                <a16:creationId xmlns:a16="http://schemas.microsoft.com/office/drawing/2014/main" xmlns="" id="{8E2CA82B-03BA-D340-B03C-7463E42B208A}"/>
              </a:ext>
            </a:extLst>
          </p:cNvPr>
          <p:cNvGrpSpPr/>
          <p:nvPr/>
        </p:nvGrpSpPr>
        <p:grpSpPr>
          <a:xfrm>
            <a:off x="7142627" y="5064309"/>
            <a:ext cx="4365956" cy="1270780"/>
            <a:chOff x="7142627" y="5064309"/>
            <a:chExt cx="4365956" cy="1270780"/>
          </a:xfrm>
        </p:grpSpPr>
        <p:sp>
          <p:nvSpPr>
            <p:cNvPr id="20" name="文本框 19">
              <a:extLst>
                <a:ext uri="{FF2B5EF4-FFF2-40B4-BE49-F238E27FC236}">
                  <a16:creationId xmlns:a16="http://schemas.microsoft.com/office/drawing/2014/main" xmlns="" id="{C195B07C-6912-284B-8560-AD9BA7CA5B43}"/>
                </a:ext>
              </a:extLst>
            </p:cNvPr>
            <p:cNvSpPr txBox="1"/>
            <p:nvPr/>
          </p:nvSpPr>
          <p:spPr>
            <a:xfrm>
              <a:off x="7712369" y="5064309"/>
              <a:ext cx="1518364"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行省总督</a:t>
              </a:r>
            </a:p>
          </p:txBody>
        </p:sp>
        <p:sp>
          <p:nvSpPr>
            <p:cNvPr id="21" name="文本框 20">
              <a:extLst>
                <a:ext uri="{FF2B5EF4-FFF2-40B4-BE49-F238E27FC236}">
                  <a16:creationId xmlns:a16="http://schemas.microsoft.com/office/drawing/2014/main" xmlns="" id="{CBD0C7F3-D74A-A84A-8285-5BEC912977B5}"/>
                </a:ext>
              </a:extLst>
            </p:cNvPr>
            <p:cNvSpPr txBox="1"/>
            <p:nvPr/>
          </p:nvSpPr>
          <p:spPr>
            <a:xfrm>
              <a:off x="10657068" y="5138226"/>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地方</a:t>
              </a:r>
            </a:p>
          </p:txBody>
        </p:sp>
        <p:sp>
          <p:nvSpPr>
            <p:cNvPr id="22" name="文本框 21">
              <a:extLst>
                <a:ext uri="{FF2B5EF4-FFF2-40B4-BE49-F238E27FC236}">
                  <a16:creationId xmlns:a16="http://schemas.microsoft.com/office/drawing/2014/main" xmlns="" id="{AF3C75E6-A097-4245-B414-AF593EE3A12C}"/>
                </a:ext>
              </a:extLst>
            </p:cNvPr>
            <p:cNvSpPr txBox="1"/>
            <p:nvPr/>
          </p:nvSpPr>
          <p:spPr>
            <a:xfrm>
              <a:off x="7142627" y="5842646"/>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政务</a:t>
              </a:r>
            </a:p>
          </p:txBody>
        </p:sp>
        <p:sp>
          <p:nvSpPr>
            <p:cNvPr id="23" name="文本框 22">
              <a:extLst>
                <a:ext uri="{FF2B5EF4-FFF2-40B4-BE49-F238E27FC236}">
                  <a16:creationId xmlns:a16="http://schemas.microsoft.com/office/drawing/2014/main" xmlns="" id="{7C4B6FB3-C5A6-B04D-82BA-0E772B014B04}"/>
                </a:ext>
              </a:extLst>
            </p:cNvPr>
            <p:cNvSpPr txBox="1"/>
            <p:nvPr/>
          </p:nvSpPr>
          <p:spPr>
            <a:xfrm>
              <a:off x="8033597" y="5842645"/>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税务</a:t>
              </a:r>
            </a:p>
          </p:txBody>
        </p:sp>
        <p:sp>
          <p:nvSpPr>
            <p:cNvPr id="24" name="文本框 23">
              <a:extLst>
                <a:ext uri="{FF2B5EF4-FFF2-40B4-BE49-F238E27FC236}">
                  <a16:creationId xmlns:a16="http://schemas.microsoft.com/office/drawing/2014/main" xmlns="" id="{D06E7C86-83A3-5146-8FEF-54BD08851BED}"/>
                </a:ext>
              </a:extLst>
            </p:cNvPr>
            <p:cNvSpPr txBox="1"/>
            <p:nvPr/>
          </p:nvSpPr>
          <p:spPr>
            <a:xfrm>
              <a:off x="8963248" y="5830757"/>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宗教</a:t>
              </a:r>
            </a:p>
          </p:txBody>
        </p:sp>
        <p:cxnSp>
          <p:nvCxnSpPr>
            <p:cNvPr id="25" name="直线箭头连接符 24">
              <a:extLst>
                <a:ext uri="{FF2B5EF4-FFF2-40B4-BE49-F238E27FC236}">
                  <a16:creationId xmlns:a16="http://schemas.microsoft.com/office/drawing/2014/main" xmlns="" id="{BCD3EED8-26C3-8F4B-A159-8AC123B421E4}"/>
                </a:ext>
              </a:extLst>
            </p:cNvPr>
            <p:cNvCxnSpPr>
              <a:stCxn id="20" idx="2"/>
            </p:cNvCxnSpPr>
            <p:nvPr/>
          </p:nvCxnSpPr>
          <p:spPr>
            <a:xfrm>
              <a:off x="8471551" y="5556752"/>
              <a:ext cx="0" cy="342619"/>
            </a:xfrm>
            <a:prstGeom prst="straightConnector1">
              <a:avLst/>
            </a:prstGeom>
            <a:ln w="2540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文本框 25">
            <a:extLst>
              <a:ext uri="{FF2B5EF4-FFF2-40B4-BE49-F238E27FC236}">
                <a16:creationId xmlns:a16="http://schemas.microsoft.com/office/drawing/2014/main" xmlns="" id="{66AB2EAD-EBD5-5945-9F40-E7B591BB3897}"/>
              </a:ext>
            </a:extLst>
          </p:cNvPr>
          <p:cNvSpPr txBox="1"/>
          <p:nvPr/>
        </p:nvSpPr>
        <p:spPr>
          <a:xfrm>
            <a:off x="9389005" y="2390284"/>
            <a:ext cx="3005951"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（政治、军事、宗教）</a:t>
            </a:r>
          </a:p>
        </p:txBody>
      </p:sp>
      <p:sp>
        <p:nvSpPr>
          <p:cNvPr id="27" name="文本框 26">
            <a:extLst>
              <a:ext uri="{FF2B5EF4-FFF2-40B4-BE49-F238E27FC236}">
                <a16:creationId xmlns:a16="http://schemas.microsoft.com/office/drawing/2014/main" xmlns="" id="{DE6C994B-A96F-F64F-8078-0DFCB6573A96}"/>
              </a:ext>
            </a:extLst>
          </p:cNvPr>
          <p:cNvSpPr txBox="1"/>
          <p:nvPr/>
        </p:nvSpPr>
        <p:spPr>
          <a:xfrm>
            <a:off x="1706493" y="5467239"/>
            <a:ext cx="289213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8</a:t>
            </a:r>
            <a:r>
              <a:rPr kumimoji="1" lang="zh-CN" altLang="en-US" sz="2400" dirty="0">
                <a:latin typeface="Microsoft YaHei" panose="020B0503020204020204" pitchFamily="34" charset="-122"/>
                <a:ea typeface="Microsoft YaHei" panose="020B0503020204020204" pitchFamily="34" charset="-122"/>
              </a:rPr>
              <a:t>世纪的阿拉伯帝国</a:t>
            </a:r>
          </a:p>
        </p:txBody>
      </p:sp>
    </p:spTree>
    <p:custDataLst>
      <p:tags r:id="rId1"/>
    </p:custDataLst>
    <p:extLst>
      <p:ext uri="{BB962C8B-B14F-4D97-AF65-F5344CB8AC3E}">
        <p14:creationId xmlns:p14="http://schemas.microsoft.com/office/powerpoint/2010/main" xmlns="" val="4162279513"/>
      </p:ext>
    </p:extLst>
  </p:cSld>
  <p:clrMapOvr>
    <a:masterClrMapping/>
  </p:clrMapOvr>
  <mc:AlternateContent xmlns:mc="http://schemas.openxmlformats.org/markup-compatibility/2006">
    <mc:Choice xmlns:p14="http://schemas.microsoft.com/office/powerpoint/2010/main" xmlns="" Requires="p14">
      <p:transition spd="slow" p14:dur="2000" advTm="48252"/>
    </mc:Choice>
    <mc:Fallback>
      <p:transition spd="slow" advTm="482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7"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87FAACC1-94FF-2944-AFD7-48F9421B3D0D}"/>
              </a:ext>
            </a:extLst>
          </p:cNvPr>
          <p:cNvPicPr>
            <a:picLocks noChangeAspect="1"/>
          </p:cNvPicPr>
          <p:nvPr/>
        </p:nvPicPr>
        <p:blipFill>
          <a:blip r:embed="rId3"/>
          <a:stretch>
            <a:fillRect/>
          </a:stretch>
        </p:blipFill>
        <p:spPr>
          <a:xfrm>
            <a:off x="533648" y="226200"/>
            <a:ext cx="9983080" cy="5295824"/>
          </a:xfrm>
          <a:prstGeom prst="rect">
            <a:avLst/>
          </a:prstGeom>
        </p:spPr>
      </p:pic>
      <p:sp>
        <p:nvSpPr>
          <p:cNvPr id="3" name="文本框 2">
            <a:extLst>
              <a:ext uri="{FF2B5EF4-FFF2-40B4-BE49-F238E27FC236}">
                <a16:creationId xmlns:a16="http://schemas.microsoft.com/office/drawing/2014/main" xmlns="" id="{5D67CC1D-A6AC-7144-BD2F-54F98C107EE7}"/>
              </a:ext>
            </a:extLst>
          </p:cNvPr>
          <p:cNvSpPr txBox="1"/>
          <p:nvPr/>
        </p:nvSpPr>
        <p:spPr>
          <a:xfrm>
            <a:off x="3408218" y="5735782"/>
            <a:ext cx="3570208"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阿拉伯人商业活动示意图</a:t>
            </a:r>
          </a:p>
        </p:txBody>
      </p:sp>
      <p:sp>
        <p:nvSpPr>
          <p:cNvPr id="4" name="椭圆 3">
            <a:extLst>
              <a:ext uri="{FF2B5EF4-FFF2-40B4-BE49-F238E27FC236}">
                <a16:creationId xmlns:a16="http://schemas.microsoft.com/office/drawing/2014/main" xmlns="" id="{2EAC8B2D-3234-4C46-8688-77F80A85DDE3}"/>
              </a:ext>
            </a:extLst>
          </p:cNvPr>
          <p:cNvSpPr/>
          <p:nvPr/>
        </p:nvSpPr>
        <p:spPr>
          <a:xfrm>
            <a:off x="4120737" y="2375065"/>
            <a:ext cx="758119" cy="356259"/>
          </a:xfrm>
          <a:prstGeom prst="ellipse">
            <a:avLst/>
          </a:prstGeom>
          <a:noFill/>
          <a:ln w="635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文本框 4">
            <a:extLst>
              <a:ext uri="{FF2B5EF4-FFF2-40B4-BE49-F238E27FC236}">
                <a16:creationId xmlns:a16="http://schemas.microsoft.com/office/drawing/2014/main" xmlns="" id="{B29DF4A5-EBC2-1046-A1A9-CC1ECAB0DBF4}"/>
              </a:ext>
            </a:extLst>
          </p:cNvPr>
          <p:cNvSpPr txBox="1"/>
          <p:nvPr/>
        </p:nvSpPr>
        <p:spPr>
          <a:xfrm>
            <a:off x="4878857" y="2731324"/>
            <a:ext cx="646331" cy="369332"/>
          </a:xfrm>
          <a:prstGeom prst="rect">
            <a:avLst/>
          </a:prstGeom>
          <a:noFill/>
        </p:spPr>
        <p:txBody>
          <a:bodyPr wrap="none" rtlCol="0">
            <a:spAutoFit/>
          </a:bodyPr>
          <a:lstStyle/>
          <a:p>
            <a:r>
              <a:rPr kumimoji="1" lang="zh-CN" altLang="en-US" dirty="0">
                <a:solidFill>
                  <a:srgbClr val="C00000"/>
                </a:solidFill>
                <a:latin typeface="Microsoft YaHei" panose="020B0503020204020204" pitchFamily="34" charset="-122"/>
                <a:ea typeface="Microsoft YaHei" panose="020B0503020204020204" pitchFamily="34" charset="-122"/>
              </a:rPr>
              <a:t>都城</a:t>
            </a:r>
          </a:p>
        </p:txBody>
      </p:sp>
      <p:cxnSp>
        <p:nvCxnSpPr>
          <p:cNvPr id="6" name="直线箭头连接符 5">
            <a:extLst>
              <a:ext uri="{FF2B5EF4-FFF2-40B4-BE49-F238E27FC236}">
                <a16:creationId xmlns:a16="http://schemas.microsoft.com/office/drawing/2014/main" xmlns="" id="{A5F6E63A-C336-CA4C-81CE-E9B8B3CE1E23}"/>
              </a:ext>
            </a:extLst>
          </p:cNvPr>
          <p:cNvCxnSpPr>
            <a:cxnSpLocks/>
          </p:cNvCxnSpPr>
          <p:nvPr/>
        </p:nvCxnSpPr>
        <p:spPr>
          <a:xfrm flipH="1" flipV="1">
            <a:off x="4506083" y="2746995"/>
            <a:ext cx="523117" cy="168995"/>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43313219"/>
      </p:ext>
    </p:extLst>
  </p:cSld>
  <p:clrMapOvr>
    <a:masterClrMapping/>
  </p:clrMapOvr>
  <mc:AlternateContent xmlns:mc="http://schemas.openxmlformats.org/markup-compatibility/2006">
    <mc:Choice xmlns:p14="http://schemas.microsoft.com/office/powerpoint/2010/main" xmlns="" Requires="p14">
      <p:transition spd="slow" p14:dur="2000" advTm="56341"/>
    </mc:Choice>
    <mc:Fallback>
      <p:transition spd="slow" advTm="563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0058" y="305018"/>
            <a:ext cx="11607142" cy="3198204"/>
          </a:xfrm>
          <a:ln w="25400">
            <a:solidFill>
              <a:schemeClr val="tx1">
                <a:lumMod val="75000"/>
                <a:lumOff val="25000"/>
              </a:schemeClr>
            </a:solidFill>
          </a:ln>
        </p:spPr>
        <p:txBody>
          <a:bodyPr>
            <a:normAutofit/>
          </a:bodyPr>
          <a:lstStyle/>
          <a:p>
            <a:pPr marL="0" indent="0">
              <a:lnSpc>
                <a:spcPct val="120000"/>
              </a:lnSpc>
              <a:spcBef>
                <a:spcPts val="0"/>
              </a:spcBef>
              <a:buNone/>
            </a:pPr>
            <a:r>
              <a:rPr lang="zh-CN" altLang="en-US" dirty="0">
                <a:latin typeface="Microsoft YaHei" panose="020B0503020204020204" pitchFamily="34" charset="-122"/>
                <a:ea typeface="Microsoft YaHei" panose="020B0503020204020204" pitchFamily="34" charset="-122"/>
              </a:rPr>
              <a:t>材料</a:t>
            </a:r>
            <a:r>
              <a:rPr lang="zh-CN" altLang="zh-CN" dirty="0">
                <a:latin typeface="Kaiti SC" panose="02010600040101010101" pitchFamily="2" charset="-122"/>
                <a:ea typeface="Kaiti SC" panose="02010600040101010101" pitchFamily="2" charset="-122"/>
              </a:rPr>
              <a:t>巴格达城的码头，有好几英里长，那里停泊着几百艘各式各样的船只，有战舰和游艇，有中国大船……市场上有从中国运来的瓷器、丝绸和麝香；从印度和马来群岛运来的香料、矿物和燃料；从中亚细亚和突厥运来的红宝石、青金石、织造品和奴隶；从斯堪的纳维亚和俄罗斯运来的蜂蜜、黄蜡、毛皮和白奴；从非洲东部运来的象牙、金粉和黑奴。</a:t>
            </a:r>
          </a:p>
          <a:p>
            <a:pPr marL="0" indent="0" algn="r">
              <a:lnSpc>
                <a:spcPct val="120000"/>
              </a:lnSpc>
              <a:spcBef>
                <a:spcPts val="0"/>
              </a:spcBef>
              <a:buNone/>
            </a:pPr>
            <a:r>
              <a:rPr lang="en-US" altLang="zh-CN" dirty="0">
                <a:latin typeface="Kaiti SC" panose="02010600040101010101" pitchFamily="2" charset="-122"/>
                <a:ea typeface="Kaiti SC" panose="02010600040101010101" pitchFamily="2" charset="-122"/>
              </a:rPr>
              <a:t>     </a:t>
            </a:r>
            <a:r>
              <a:rPr lang="zh-CN" altLang="zh-CN" dirty="0">
                <a:latin typeface="Kaiti SC" panose="02010600040101010101" pitchFamily="2" charset="-122"/>
                <a:ea typeface="Kaiti SC" panose="02010600040101010101" pitchFamily="2" charset="-122"/>
              </a:rPr>
              <a:t>——【美】菲利浦·希提著，马坚译《阿拉伯通史》</a:t>
            </a:r>
          </a:p>
          <a:p>
            <a:pPr marL="0" indent="0">
              <a:lnSpc>
                <a:spcPct val="120000"/>
              </a:lnSpc>
              <a:spcBef>
                <a:spcPts val="0"/>
              </a:spcBef>
              <a:buNone/>
            </a:pPr>
            <a:endParaRPr lang="en-US" altLang="zh-CN" dirty="0">
              <a:latin typeface="Kaiti SC" panose="02010600040101010101" pitchFamily="2" charset="-122"/>
              <a:ea typeface="Kaiti SC" panose="02010600040101010101" pitchFamily="2" charset="-122"/>
            </a:endParaRPr>
          </a:p>
        </p:txBody>
      </p:sp>
      <p:sp>
        <p:nvSpPr>
          <p:cNvPr id="6" name="文本框 5">
            <a:extLst>
              <a:ext uri="{FF2B5EF4-FFF2-40B4-BE49-F238E27FC236}">
                <a16:creationId xmlns:a16="http://schemas.microsoft.com/office/drawing/2014/main" xmlns="" id="{0AD918B6-99B4-284B-90FD-38BD134585DF}"/>
              </a:ext>
            </a:extLst>
          </p:cNvPr>
          <p:cNvSpPr txBox="1"/>
          <p:nvPr/>
        </p:nvSpPr>
        <p:spPr>
          <a:xfrm>
            <a:off x="280058" y="3639188"/>
            <a:ext cx="7263527"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思考：阿拉伯帝国在沟通世界贸易中的作用是什么？</a:t>
            </a:r>
          </a:p>
        </p:txBody>
      </p:sp>
      <p:cxnSp>
        <p:nvCxnSpPr>
          <p:cNvPr id="8" name="直线连接符 7">
            <a:extLst>
              <a:ext uri="{FF2B5EF4-FFF2-40B4-BE49-F238E27FC236}">
                <a16:creationId xmlns:a16="http://schemas.microsoft.com/office/drawing/2014/main" xmlns="" id="{31A8438E-1631-AF41-AD5E-EE04851D1D81}"/>
              </a:ext>
            </a:extLst>
          </p:cNvPr>
          <p:cNvCxnSpPr/>
          <p:nvPr/>
        </p:nvCxnSpPr>
        <p:spPr>
          <a:xfrm>
            <a:off x="5412288" y="908243"/>
            <a:ext cx="0" cy="486888"/>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3" name="矩形 12">
            <a:extLst>
              <a:ext uri="{FF2B5EF4-FFF2-40B4-BE49-F238E27FC236}">
                <a16:creationId xmlns:a16="http://schemas.microsoft.com/office/drawing/2014/main" xmlns="" id="{64509C2A-B424-5240-998C-09694CD4BEBB}"/>
              </a:ext>
            </a:extLst>
          </p:cNvPr>
          <p:cNvSpPr/>
          <p:nvPr/>
        </p:nvSpPr>
        <p:spPr>
          <a:xfrm>
            <a:off x="6205537" y="4126699"/>
            <a:ext cx="4185761"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说明巴格达城本身非常繁华。</a:t>
            </a:r>
            <a:endParaRPr lang="zh-CN" altLang="en-US" sz="2400" dirty="0"/>
          </a:p>
        </p:txBody>
      </p:sp>
      <p:sp>
        <p:nvSpPr>
          <p:cNvPr id="14" name="矩形 13">
            <a:extLst>
              <a:ext uri="{FF2B5EF4-FFF2-40B4-BE49-F238E27FC236}">
                <a16:creationId xmlns:a16="http://schemas.microsoft.com/office/drawing/2014/main" xmlns="" id="{9B08A536-64B3-0745-A10C-BF13E36DA68C}"/>
              </a:ext>
            </a:extLst>
          </p:cNvPr>
          <p:cNvSpPr/>
          <p:nvPr/>
        </p:nvSpPr>
        <p:spPr>
          <a:xfrm>
            <a:off x="1157866" y="4126699"/>
            <a:ext cx="449353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现象：巴格达城，各式各样的船</a:t>
            </a:r>
            <a:endParaRPr lang="zh-CN" altLang="en-US" sz="2400" dirty="0"/>
          </a:p>
        </p:txBody>
      </p:sp>
      <p:sp>
        <p:nvSpPr>
          <p:cNvPr id="15" name="椭圆 14">
            <a:extLst>
              <a:ext uri="{FF2B5EF4-FFF2-40B4-BE49-F238E27FC236}">
                <a16:creationId xmlns:a16="http://schemas.microsoft.com/office/drawing/2014/main" xmlns="" id="{35AFECBF-5B50-4541-BBEC-E364DA0D0EE3}"/>
              </a:ext>
            </a:extLst>
          </p:cNvPr>
          <p:cNvSpPr/>
          <p:nvPr/>
        </p:nvSpPr>
        <p:spPr>
          <a:xfrm>
            <a:off x="1042927" y="374400"/>
            <a:ext cx="150618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椭圆 15">
            <a:extLst>
              <a:ext uri="{FF2B5EF4-FFF2-40B4-BE49-F238E27FC236}">
                <a16:creationId xmlns:a16="http://schemas.microsoft.com/office/drawing/2014/main" xmlns="" id="{FFF98D27-9652-384B-88F7-2C4317B117E7}"/>
              </a:ext>
            </a:extLst>
          </p:cNvPr>
          <p:cNvSpPr/>
          <p:nvPr/>
        </p:nvSpPr>
        <p:spPr>
          <a:xfrm>
            <a:off x="8324603" y="374400"/>
            <a:ext cx="3336966"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2" name="右箭头 21">
            <a:extLst>
              <a:ext uri="{FF2B5EF4-FFF2-40B4-BE49-F238E27FC236}">
                <a16:creationId xmlns:a16="http://schemas.microsoft.com/office/drawing/2014/main" xmlns="" id="{ADAEA5BA-7170-C549-BE2A-76CCC73E0435}"/>
              </a:ext>
            </a:extLst>
          </p:cNvPr>
          <p:cNvSpPr/>
          <p:nvPr/>
        </p:nvSpPr>
        <p:spPr>
          <a:xfrm>
            <a:off x="5651404" y="4200902"/>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5" name="文本框 24">
            <a:extLst>
              <a:ext uri="{FF2B5EF4-FFF2-40B4-BE49-F238E27FC236}">
                <a16:creationId xmlns:a16="http://schemas.microsoft.com/office/drawing/2014/main" xmlns="" id="{DD129BBC-F100-0643-83A5-416CF9D84BF2}"/>
              </a:ext>
            </a:extLst>
          </p:cNvPr>
          <p:cNvSpPr txBox="1"/>
          <p:nvPr/>
        </p:nvSpPr>
        <p:spPr>
          <a:xfrm>
            <a:off x="0" y="4116714"/>
            <a:ext cx="141577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第一层：</a:t>
            </a:r>
          </a:p>
        </p:txBody>
      </p:sp>
    </p:spTree>
    <p:custDataLst>
      <p:tags r:id="rId1"/>
    </p:custDataLst>
    <p:extLst>
      <p:ext uri="{BB962C8B-B14F-4D97-AF65-F5344CB8AC3E}">
        <p14:creationId xmlns:p14="http://schemas.microsoft.com/office/powerpoint/2010/main" xmlns="" val="1206025784"/>
      </p:ext>
    </p:extLst>
  </p:cSld>
  <p:clrMapOvr>
    <a:masterClrMapping/>
  </p:clrMapOvr>
  <mc:AlternateContent xmlns:mc="http://schemas.openxmlformats.org/markup-compatibility/2006">
    <mc:Choice xmlns:p14="http://schemas.microsoft.com/office/powerpoint/2010/main" xmlns="" Requires="p14">
      <p:transition spd="slow" p14:dur="2000" advTm="25084"/>
    </mc:Choice>
    <mc:Fallback>
      <p:transition spd="slow" advTm="250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6" grpId="0" animBg="1"/>
      <p:bldP spid="22" grpId="0" animBg="1"/>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0058" y="305018"/>
            <a:ext cx="11607142" cy="3198204"/>
          </a:xfrm>
          <a:ln w="25400">
            <a:solidFill>
              <a:schemeClr val="tx1">
                <a:lumMod val="75000"/>
                <a:lumOff val="25000"/>
              </a:schemeClr>
            </a:solidFill>
          </a:ln>
        </p:spPr>
        <p:txBody>
          <a:bodyPr>
            <a:normAutofit/>
          </a:bodyPr>
          <a:lstStyle/>
          <a:p>
            <a:pPr marL="0" indent="0">
              <a:lnSpc>
                <a:spcPct val="120000"/>
              </a:lnSpc>
              <a:spcBef>
                <a:spcPts val="0"/>
              </a:spcBef>
              <a:buNone/>
            </a:pPr>
            <a:r>
              <a:rPr lang="zh-CN" altLang="en-US" dirty="0">
                <a:latin typeface="Microsoft YaHei" panose="020B0503020204020204" pitchFamily="34" charset="-122"/>
                <a:ea typeface="Microsoft YaHei" panose="020B0503020204020204" pitchFamily="34" charset="-122"/>
              </a:rPr>
              <a:t>材料</a:t>
            </a:r>
            <a:r>
              <a:rPr lang="zh-CN" altLang="zh-CN" dirty="0">
                <a:latin typeface="Kaiti SC" panose="02010600040101010101" pitchFamily="2" charset="-122"/>
                <a:ea typeface="Kaiti SC" panose="02010600040101010101" pitchFamily="2" charset="-122"/>
              </a:rPr>
              <a:t>巴格达城的码头，有好几英里长，那里停泊着几百艘各式各样的船只，有战舰和游艇，有中国大船……市场上有从中国运来的瓷器、丝绸和麝香；从印度和马来群岛运来的香料、矿物和燃料；从中亚细亚和突厥运来的红宝石、青金石、织造品和奴隶；从斯堪的纳维亚和俄罗斯运来的蜂蜜、黄蜡、毛皮和白奴；从非洲东部运来的象牙、金粉和黑奴。</a:t>
            </a:r>
          </a:p>
          <a:p>
            <a:pPr marL="0" indent="0" algn="r">
              <a:lnSpc>
                <a:spcPct val="120000"/>
              </a:lnSpc>
              <a:spcBef>
                <a:spcPts val="0"/>
              </a:spcBef>
              <a:buNone/>
            </a:pPr>
            <a:r>
              <a:rPr lang="en-US" altLang="zh-CN" dirty="0">
                <a:latin typeface="Kaiti SC" panose="02010600040101010101" pitchFamily="2" charset="-122"/>
                <a:ea typeface="Kaiti SC" panose="02010600040101010101" pitchFamily="2" charset="-122"/>
              </a:rPr>
              <a:t>     </a:t>
            </a:r>
            <a:r>
              <a:rPr lang="zh-CN" altLang="zh-CN" dirty="0">
                <a:latin typeface="Kaiti SC" panose="02010600040101010101" pitchFamily="2" charset="-122"/>
                <a:ea typeface="Kaiti SC" panose="02010600040101010101" pitchFamily="2" charset="-122"/>
              </a:rPr>
              <a:t>——【美】菲利浦·希提著，马坚译《阿拉伯通史》</a:t>
            </a:r>
          </a:p>
          <a:p>
            <a:pPr marL="0" indent="0">
              <a:lnSpc>
                <a:spcPct val="120000"/>
              </a:lnSpc>
              <a:spcBef>
                <a:spcPts val="0"/>
              </a:spcBef>
              <a:buNone/>
            </a:pPr>
            <a:endParaRPr lang="en-US" altLang="zh-CN" dirty="0">
              <a:latin typeface="Kaiti SC" panose="02010600040101010101" pitchFamily="2" charset="-122"/>
              <a:ea typeface="Kaiti SC" panose="02010600040101010101" pitchFamily="2" charset="-122"/>
            </a:endParaRPr>
          </a:p>
        </p:txBody>
      </p:sp>
      <p:cxnSp>
        <p:nvCxnSpPr>
          <p:cNvPr id="8" name="直线连接符 7">
            <a:extLst>
              <a:ext uri="{FF2B5EF4-FFF2-40B4-BE49-F238E27FC236}">
                <a16:creationId xmlns:a16="http://schemas.microsoft.com/office/drawing/2014/main" xmlns="" id="{31A8438E-1631-AF41-AD5E-EE04851D1D81}"/>
              </a:ext>
            </a:extLst>
          </p:cNvPr>
          <p:cNvCxnSpPr/>
          <p:nvPr/>
        </p:nvCxnSpPr>
        <p:spPr>
          <a:xfrm>
            <a:off x="5412288" y="908243"/>
            <a:ext cx="0" cy="486888"/>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椭圆 9">
            <a:extLst>
              <a:ext uri="{FF2B5EF4-FFF2-40B4-BE49-F238E27FC236}">
                <a16:creationId xmlns:a16="http://schemas.microsoft.com/office/drawing/2014/main" xmlns="" id="{232B3383-AFF5-CD43-8F98-F065EC538BD8}"/>
              </a:ext>
            </a:extLst>
          </p:cNvPr>
          <p:cNvSpPr/>
          <p:nvPr/>
        </p:nvSpPr>
        <p:spPr>
          <a:xfrm>
            <a:off x="7109288" y="861288"/>
            <a:ext cx="700644"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1" name="椭圆 10">
            <a:extLst>
              <a:ext uri="{FF2B5EF4-FFF2-40B4-BE49-F238E27FC236}">
                <a16:creationId xmlns:a16="http://schemas.microsoft.com/office/drawing/2014/main" xmlns="" id="{70FA013F-426B-3946-862B-394492ACBF1E}"/>
              </a:ext>
            </a:extLst>
          </p:cNvPr>
          <p:cNvSpPr/>
          <p:nvPr/>
        </p:nvSpPr>
        <p:spPr>
          <a:xfrm>
            <a:off x="756396" y="1417232"/>
            <a:ext cx="700644"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椭圆 11">
            <a:extLst>
              <a:ext uri="{FF2B5EF4-FFF2-40B4-BE49-F238E27FC236}">
                <a16:creationId xmlns:a16="http://schemas.microsoft.com/office/drawing/2014/main" xmlns="" id="{70C56802-1446-9E4E-9D89-EB126BC3B0D3}"/>
              </a:ext>
            </a:extLst>
          </p:cNvPr>
          <p:cNvSpPr/>
          <p:nvPr/>
        </p:nvSpPr>
        <p:spPr>
          <a:xfrm>
            <a:off x="1779213" y="1395131"/>
            <a:ext cx="150618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 name="矩形 12">
            <a:extLst>
              <a:ext uri="{FF2B5EF4-FFF2-40B4-BE49-F238E27FC236}">
                <a16:creationId xmlns:a16="http://schemas.microsoft.com/office/drawing/2014/main" xmlns="" id="{64509C2A-B424-5240-998C-09694CD4BEBB}"/>
              </a:ext>
            </a:extLst>
          </p:cNvPr>
          <p:cNvSpPr/>
          <p:nvPr/>
        </p:nvSpPr>
        <p:spPr>
          <a:xfrm>
            <a:off x="6188772" y="4178624"/>
            <a:ext cx="4185761"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说明巴格达城本身非常繁华。</a:t>
            </a:r>
            <a:endParaRPr lang="zh-CN" altLang="en-US" sz="2400" dirty="0"/>
          </a:p>
        </p:txBody>
      </p:sp>
      <p:sp>
        <p:nvSpPr>
          <p:cNvPr id="14" name="矩形 13">
            <a:extLst>
              <a:ext uri="{FF2B5EF4-FFF2-40B4-BE49-F238E27FC236}">
                <a16:creationId xmlns:a16="http://schemas.microsoft.com/office/drawing/2014/main" xmlns="" id="{9B08A536-64B3-0745-A10C-BF13E36DA68C}"/>
              </a:ext>
            </a:extLst>
          </p:cNvPr>
          <p:cNvSpPr/>
          <p:nvPr/>
        </p:nvSpPr>
        <p:spPr>
          <a:xfrm>
            <a:off x="1195987" y="4169563"/>
            <a:ext cx="449353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现象：巴格达城，各式各样的船</a:t>
            </a:r>
            <a:endParaRPr lang="zh-CN" altLang="en-US" sz="2400" dirty="0"/>
          </a:p>
        </p:txBody>
      </p:sp>
      <p:sp>
        <p:nvSpPr>
          <p:cNvPr id="19" name="椭圆 18">
            <a:extLst>
              <a:ext uri="{FF2B5EF4-FFF2-40B4-BE49-F238E27FC236}">
                <a16:creationId xmlns:a16="http://schemas.microsoft.com/office/drawing/2014/main" xmlns="" id="{E1FF846A-94A6-FC42-A6ED-A7E821A4BD7D}"/>
              </a:ext>
            </a:extLst>
          </p:cNvPr>
          <p:cNvSpPr/>
          <p:nvPr/>
        </p:nvSpPr>
        <p:spPr>
          <a:xfrm>
            <a:off x="7809932" y="1381553"/>
            <a:ext cx="150618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0" name="椭圆 19">
            <a:extLst>
              <a:ext uri="{FF2B5EF4-FFF2-40B4-BE49-F238E27FC236}">
                <a16:creationId xmlns:a16="http://schemas.microsoft.com/office/drawing/2014/main" xmlns="" id="{79607AFD-46ED-E747-8E3A-02D5D4F9FD27}"/>
              </a:ext>
            </a:extLst>
          </p:cNvPr>
          <p:cNvSpPr/>
          <p:nvPr/>
        </p:nvSpPr>
        <p:spPr>
          <a:xfrm>
            <a:off x="5664079" y="1886970"/>
            <a:ext cx="2145853"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椭圆 20">
            <a:extLst>
              <a:ext uri="{FF2B5EF4-FFF2-40B4-BE49-F238E27FC236}">
                <a16:creationId xmlns:a16="http://schemas.microsoft.com/office/drawing/2014/main" xmlns="" id="{098542D1-6599-734E-AA9C-49FE89CB9D9F}"/>
              </a:ext>
            </a:extLst>
          </p:cNvPr>
          <p:cNvSpPr/>
          <p:nvPr/>
        </p:nvSpPr>
        <p:spPr>
          <a:xfrm>
            <a:off x="8159138" y="1930694"/>
            <a:ext cx="120182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2" name="右箭头 21">
            <a:extLst>
              <a:ext uri="{FF2B5EF4-FFF2-40B4-BE49-F238E27FC236}">
                <a16:creationId xmlns:a16="http://schemas.microsoft.com/office/drawing/2014/main" xmlns="" id="{ADAEA5BA-7170-C549-BE2A-76CCC73E0435}"/>
              </a:ext>
            </a:extLst>
          </p:cNvPr>
          <p:cNvSpPr/>
          <p:nvPr/>
        </p:nvSpPr>
        <p:spPr>
          <a:xfrm>
            <a:off x="5712784" y="4236819"/>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3" name="椭圆 22">
            <a:extLst>
              <a:ext uri="{FF2B5EF4-FFF2-40B4-BE49-F238E27FC236}">
                <a16:creationId xmlns:a16="http://schemas.microsoft.com/office/drawing/2014/main" xmlns="" id="{2880187F-C31A-3A44-AD4A-BBB1983A7CDD}"/>
              </a:ext>
            </a:extLst>
          </p:cNvPr>
          <p:cNvSpPr/>
          <p:nvPr/>
        </p:nvSpPr>
        <p:spPr>
          <a:xfrm>
            <a:off x="3592981" y="2417582"/>
            <a:ext cx="150618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4" name="椭圆 23">
            <a:extLst>
              <a:ext uri="{FF2B5EF4-FFF2-40B4-BE49-F238E27FC236}">
                <a16:creationId xmlns:a16="http://schemas.microsoft.com/office/drawing/2014/main" xmlns="" id="{956A4B86-5662-7146-B56F-A109469D7675}"/>
              </a:ext>
            </a:extLst>
          </p:cNvPr>
          <p:cNvSpPr/>
          <p:nvPr/>
        </p:nvSpPr>
        <p:spPr>
          <a:xfrm>
            <a:off x="9659209" y="1389670"/>
            <a:ext cx="703991"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5" name="文本框 24">
            <a:extLst>
              <a:ext uri="{FF2B5EF4-FFF2-40B4-BE49-F238E27FC236}">
                <a16:creationId xmlns:a16="http://schemas.microsoft.com/office/drawing/2014/main" xmlns="" id="{DD129BBC-F100-0643-83A5-416CF9D84BF2}"/>
              </a:ext>
            </a:extLst>
          </p:cNvPr>
          <p:cNvSpPr txBox="1"/>
          <p:nvPr/>
        </p:nvSpPr>
        <p:spPr>
          <a:xfrm>
            <a:off x="0" y="4162616"/>
            <a:ext cx="141577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第一层：</a:t>
            </a:r>
          </a:p>
        </p:txBody>
      </p:sp>
      <p:sp>
        <p:nvSpPr>
          <p:cNvPr id="26" name="文本框 25">
            <a:extLst>
              <a:ext uri="{FF2B5EF4-FFF2-40B4-BE49-F238E27FC236}">
                <a16:creationId xmlns:a16="http://schemas.microsoft.com/office/drawing/2014/main" xmlns="" id="{1E865244-784F-B743-99ED-BC2F0584E0D0}"/>
              </a:ext>
            </a:extLst>
          </p:cNvPr>
          <p:cNvSpPr txBox="1"/>
          <p:nvPr/>
        </p:nvSpPr>
        <p:spPr>
          <a:xfrm>
            <a:off x="0" y="4740049"/>
            <a:ext cx="141577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第二层：</a:t>
            </a:r>
          </a:p>
        </p:txBody>
      </p:sp>
      <p:sp>
        <p:nvSpPr>
          <p:cNvPr id="27" name="矩形 26">
            <a:extLst>
              <a:ext uri="{FF2B5EF4-FFF2-40B4-BE49-F238E27FC236}">
                <a16:creationId xmlns:a16="http://schemas.microsoft.com/office/drawing/2014/main" xmlns="" id="{206A2C02-FA93-2647-B44C-C5AEC875D4D7}"/>
              </a:ext>
            </a:extLst>
          </p:cNvPr>
          <p:cNvSpPr/>
          <p:nvPr/>
        </p:nvSpPr>
        <p:spPr>
          <a:xfrm>
            <a:off x="1174108" y="4762041"/>
            <a:ext cx="8186857"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现象：中国、亚细亚、突厥、斯堪的纳维亚、俄罗斯、非洲</a:t>
            </a:r>
            <a:endParaRPr lang="zh-CN" altLang="en-US" sz="2400" dirty="0"/>
          </a:p>
        </p:txBody>
      </p:sp>
      <p:sp>
        <p:nvSpPr>
          <p:cNvPr id="28" name="右箭头 27">
            <a:extLst>
              <a:ext uri="{FF2B5EF4-FFF2-40B4-BE49-F238E27FC236}">
                <a16:creationId xmlns:a16="http://schemas.microsoft.com/office/drawing/2014/main" xmlns="" id="{775ABB5D-97AE-AA47-B112-0E9F38BAE4C9}"/>
              </a:ext>
            </a:extLst>
          </p:cNvPr>
          <p:cNvSpPr/>
          <p:nvPr/>
        </p:nvSpPr>
        <p:spPr>
          <a:xfrm>
            <a:off x="9230750" y="4807305"/>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9" name="矩形 28">
            <a:extLst>
              <a:ext uri="{FF2B5EF4-FFF2-40B4-BE49-F238E27FC236}">
                <a16:creationId xmlns:a16="http://schemas.microsoft.com/office/drawing/2014/main" xmlns="" id="{BEBDC236-C6A1-7443-9644-03AD62F4DBDD}"/>
              </a:ext>
            </a:extLst>
          </p:cNvPr>
          <p:cNvSpPr/>
          <p:nvPr/>
        </p:nvSpPr>
        <p:spPr>
          <a:xfrm>
            <a:off x="9659209" y="4740050"/>
            <a:ext cx="264687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说明贸易范围广泛</a:t>
            </a:r>
            <a:endParaRPr lang="zh-CN" altLang="en-US" sz="2400" dirty="0"/>
          </a:p>
        </p:txBody>
      </p:sp>
      <p:sp>
        <p:nvSpPr>
          <p:cNvPr id="2" name="文本框 1">
            <a:extLst>
              <a:ext uri="{FF2B5EF4-FFF2-40B4-BE49-F238E27FC236}">
                <a16:creationId xmlns:a16="http://schemas.microsoft.com/office/drawing/2014/main" xmlns="" id="{27BC0C20-4E1E-7448-8922-4BD9078950CF}"/>
              </a:ext>
            </a:extLst>
          </p:cNvPr>
          <p:cNvSpPr txBox="1"/>
          <p:nvPr/>
        </p:nvSpPr>
        <p:spPr>
          <a:xfrm>
            <a:off x="10363200" y="2442805"/>
            <a:ext cx="1231003" cy="461665"/>
          </a:xfrm>
          <a:prstGeom prst="rect">
            <a:avLst/>
          </a:prstGeom>
          <a:noFill/>
          <a:ln w="25400">
            <a:solidFill>
              <a:srgbClr val="C00000"/>
            </a:solidFill>
          </a:ln>
        </p:spPr>
        <p:txBody>
          <a:bodyPr wrap="square" rtlCol="0">
            <a:spAutoFit/>
          </a:bodyPr>
          <a:lstStyle/>
          <a:p>
            <a:pPr algn="ctr"/>
            <a:r>
              <a:rPr kumimoji="1" lang="zh-CN" altLang="en-US" sz="2400" dirty="0">
                <a:solidFill>
                  <a:srgbClr val="C00000"/>
                </a:solidFill>
                <a:latin typeface="Microsoft YaHei" panose="020B0503020204020204" pitchFamily="34" charset="-122"/>
                <a:ea typeface="Microsoft YaHei" panose="020B0503020204020204" pitchFamily="34" charset="-122"/>
              </a:rPr>
              <a:t>地点</a:t>
            </a:r>
          </a:p>
        </p:txBody>
      </p:sp>
      <p:sp>
        <p:nvSpPr>
          <p:cNvPr id="30" name="右箭头 29">
            <a:extLst>
              <a:ext uri="{FF2B5EF4-FFF2-40B4-BE49-F238E27FC236}">
                <a16:creationId xmlns:a16="http://schemas.microsoft.com/office/drawing/2014/main" xmlns="" id="{BE2CED2E-0BAB-0345-A554-C88B371B7B78}"/>
              </a:ext>
            </a:extLst>
          </p:cNvPr>
          <p:cNvSpPr/>
          <p:nvPr/>
        </p:nvSpPr>
        <p:spPr>
          <a:xfrm rot="1182952">
            <a:off x="9734842" y="2455448"/>
            <a:ext cx="504262" cy="118299"/>
          </a:xfrm>
          <a:prstGeom prst="rightArrow">
            <a:avLst/>
          </a:prstGeom>
          <a:solidFill>
            <a:srgbClr val="C00000"/>
          </a:solid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1" name="文本框 30">
            <a:extLst>
              <a:ext uri="{FF2B5EF4-FFF2-40B4-BE49-F238E27FC236}">
                <a16:creationId xmlns:a16="http://schemas.microsoft.com/office/drawing/2014/main" xmlns="" id="{046782EF-4A17-C449-A454-80DD18637021}"/>
              </a:ext>
            </a:extLst>
          </p:cNvPr>
          <p:cNvSpPr txBox="1"/>
          <p:nvPr/>
        </p:nvSpPr>
        <p:spPr>
          <a:xfrm>
            <a:off x="280058" y="3639188"/>
            <a:ext cx="6647974"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思考：阿拉伯帝国在世界贸易中的作用是什么？</a:t>
            </a:r>
          </a:p>
        </p:txBody>
      </p:sp>
    </p:spTree>
    <p:custDataLst>
      <p:tags r:id="rId1"/>
    </p:custDataLst>
    <p:extLst>
      <p:ext uri="{BB962C8B-B14F-4D97-AF65-F5344CB8AC3E}">
        <p14:creationId xmlns:p14="http://schemas.microsoft.com/office/powerpoint/2010/main" xmlns="" val="3168180310"/>
      </p:ext>
    </p:extLst>
  </p:cSld>
  <p:clrMapOvr>
    <a:masterClrMapping/>
  </p:clrMapOvr>
  <mc:AlternateContent xmlns:mc="http://schemas.openxmlformats.org/markup-compatibility/2006">
    <mc:Choice xmlns:p14="http://schemas.microsoft.com/office/powerpoint/2010/main" xmlns="" Requires="p14">
      <p:transition spd="slow" p14:dur="2000" advTm="14291"/>
    </mc:Choice>
    <mc:Fallback>
      <p:transition spd="slow" advTm="14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9" grpId="0" animBg="1"/>
      <p:bldP spid="20" grpId="0" animBg="1"/>
      <p:bldP spid="21" grpId="0" animBg="1"/>
      <p:bldP spid="23" grpId="0" animBg="1"/>
      <p:bldP spid="24" grpId="0" animBg="1"/>
      <p:bldP spid="26" grpId="0"/>
      <p:bldP spid="27" grpId="0"/>
      <p:bldP spid="28" grpId="0" animBg="1"/>
      <p:bldP spid="29" grpId="0"/>
      <p:bldP spid="2" grpId="0" animBg="1"/>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0058" y="305018"/>
            <a:ext cx="11607142" cy="3198204"/>
          </a:xfrm>
          <a:ln w="25400">
            <a:solidFill>
              <a:schemeClr val="tx1">
                <a:lumMod val="75000"/>
                <a:lumOff val="25000"/>
              </a:schemeClr>
            </a:solidFill>
          </a:ln>
        </p:spPr>
        <p:txBody>
          <a:bodyPr>
            <a:normAutofit/>
          </a:bodyPr>
          <a:lstStyle/>
          <a:p>
            <a:pPr marL="0" indent="0">
              <a:lnSpc>
                <a:spcPct val="120000"/>
              </a:lnSpc>
              <a:spcBef>
                <a:spcPts val="0"/>
              </a:spcBef>
              <a:buNone/>
            </a:pPr>
            <a:r>
              <a:rPr lang="zh-CN" altLang="en-US" dirty="0">
                <a:latin typeface="Microsoft YaHei" panose="020B0503020204020204" pitchFamily="34" charset="-122"/>
                <a:ea typeface="Microsoft YaHei" panose="020B0503020204020204" pitchFamily="34" charset="-122"/>
              </a:rPr>
              <a:t>材料</a:t>
            </a:r>
            <a:r>
              <a:rPr lang="zh-CN" altLang="zh-CN" dirty="0">
                <a:latin typeface="Kaiti SC" panose="02010600040101010101" pitchFamily="2" charset="-122"/>
                <a:ea typeface="Kaiti SC" panose="02010600040101010101" pitchFamily="2" charset="-122"/>
              </a:rPr>
              <a:t>巴格达城的码头，有好几英里长，那里停泊着几百艘各式各样的船只，有战舰和游艇，有中国大船……市场上有从中国运来的瓷器、丝绸和麝香；从印度和马来群岛运来的香料、矿物和燃料；从中亚细亚和突厥运来的红宝石、青金石、织造品和奴隶；从斯堪的纳维亚和俄罗斯运来的蜂蜜、黄蜡、毛皮和白奴；从非洲东部运来的象牙、金粉和黑奴。</a:t>
            </a:r>
          </a:p>
          <a:p>
            <a:pPr marL="0" indent="0" algn="r">
              <a:lnSpc>
                <a:spcPct val="120000"/>
              </a:lnSpc>
              <a:spcBef>
                <a:spcPts val="0"/>
              </a:spcBef>
              <a:buNone/>
            </a:pPr>
            <a:r>
              <a:rPr lang="en-US" altLang="zh-CN" dirty="0">
                <a:latin typeface="Kaiti SC" panose="02010600040101010101" pitchFamily="2" charset="-122"/>
                <a:ea typeface="Kaiti SC" panose="02010600040101010101" pitchFamily="2" charset="-122"/>
              </a:rPr>
              <a:t>     </a:t>
            </a:r>
            <a:r>
              <a:rPr lang="zh-CN" altLang="zh-CN" dirty="0">
                <a:latin typeface="Kaiti SC" panose="02010600040101010101" pitchFamily="2" charset="-122"/>
                <a:ea typeface="Kaiti SC" panose="02010600040101010101" pitchFamily="2" charset="-122"/>
              </a:rPr>
              <a:t>——【美】菲利浦·希提著，马坚译《阿拉伯通史》</a:t>
            </a:r>
          </a:p>
          <a:p>
            <a:pPr marL="0" indent="0">
              <a:lnSpc>
                <a:spcPct val="120000"/>
              </a:lnSpc>
              <a:spcBef>
                <a:spcPts val="0"/>
              </a:spcBef>
              <a:buNone/>
            </a:pPr>
            <a:endParaRPr lang="en-US" altLang="zh-CN" dirty="0">
              <a:latin typeface="Kaiti SC" panose="02010600040101010101" pitchFamily="2" charset="-122"/>
              <a:ea typeface="Kaiti SC" panose="02010600040101010101" pitchFamily="2" charset="-122"/>
            </a:endParaRPr>
          </a:p>
        </p:txBody>
      </p:sp>
      <p:sp>
        <p:nvSpPr>
          <p:cNvPr id="6" name="文本框 5">
            <a:extLst>
              <a:ext uri="{FF2B5EF4-FFF2-40B4-BE49-F238E27FC236}">
                <a16:creationId xmlns:a16="http://schemas.microsoft.com/office/drawing/2014/main" xmlns="" id="{0AD918B6-99B4-284B-90FD-38BD134585DF}"/>
              </a:ext>
            </a:extLst>
          </p:cNvPr>
          <p:cNvSpPr txBox="1"/>
          <p:nvPr/>
        </p:nvSpPr>
        <p:spPr>
          <a:xfrm>
            <a:off x="280058" y="3639188"/>
            <a:ext cx="943880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思考：依据材料，结合地图，说明阿拉伯帝国在世界贸易中的作用。</a:t>
            </a:r>
          </a:p>
        </p:txBody>
      </p:sp>
      <p:cxnSp>
        <p:nvCxnSpPr>
          <p:cNvPr id="8" name="直线连接符 7">
            <a:extLst>
              <a:ext uri="{FF2B5EF4-FFF2-40B4-BE49-F238E27FC236}">
                <a16:creationId xmlns:a16="http://schemas.microsoft.com/office/drawing/2014/main" xmlns="" id="{31A8438E-1631-AF41-AD5E-EE04851D1D81}"/>
              </a:ext>
            </a:extLst>
          </p:cNvPr>
          <p:cNvCxnSpPr/>
          <p:nvPr/>
        </p:nvCxnSpPr>
        <p:spPr>
          <a:xfrm>
            <a:off x="5412288" y="908243"/>
            <a:ext cx="0" cy="486888"/>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椭圆 9">
            <a:extLst>
              <a:ext uri="{FF2B5EF4-FFF2-40B4-BE49-F238E27FC236}">
                <a16:creationId xmlns:a16="http://schemas.microsoft.com/office/drawing/2014/main" xmlns="" id="{232B3383-AFF5-CD43-8F98-F065EC538BD8}"/>
              </a:ext>
            </a:extLst>
          </p:cNvPr>
          <p:cNvSpPr/>
          <p:nvPr/>
        </p:nvSpPr>
        <p:spPr>
          <a:xfrm>
            <a:off x="8880428" y="861038"/>
            <a:ext cx="3006772"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1" name="椭圆 10">
            <a:extLst>
              <a:ext uri="{FF2B5EF4-FFF2-40B4-BE49-F238E27FC236}">
                <a16:creationId xmlns:a16="http://schemas.microsoft.com/office/drawing/2014/main" xmlns="" id="{70FA013F-426B-3946-862B-394492ACBF1E}"/>
              </a:ext>
            </a:extLst>
          </p:cNvPr>
          <p:cNvSpPr/>
          <p:nvPr/>
        </p:nvSpPr>
        <p:spPr>
          <a:xfrm>
            <a:off x="4346073" y="1443806"/>
            <a:ext cx="281474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 name="矩形 12">
            <a:extLst>
              <a:ext uri="{FF2B5EF4-FFF2-40B4-BE49-F238E27FC236}">
                <a16:creationId xmlns:a16="http://schemas.microsoft.com/office/drawing/2014/main" xmlns="" id="{64509C2A-B424-5240-998C-09694CD4BEBB}"/>
              </a:ext>
            </a:extLst>
          </p:cNvPr>
          <p:cNvSpPr/>
          <p:nvPr/>
        </p:nvSpPr>
        <p:spPr>
          <a:xfrm>
            <a:off x="6266917" y="4162616"/>
            <a:ext cx="4185761"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说明巴格达城本身非常繁华。</a:t>
            </a:r>
            <a:endParaRPr lang="zh-CN" altLang="en-US" sz="2400" dirty="0"/>
          </a:p>
        </p:txBody>
      </p:sp>
      <p:sp>
        <p:nvSpPr>
          <p:cNvPr id="14" name="矩形 13">
            <a:extLst>
              <a:ext uri="{FF2B5EF4-FFF2-40B4-BE49-F238E27FC236}">
                <a16:creationId xmlns:a16="http://schemas.microsoft.com/office/drawing/2014/main" xmlns="" id="{9B08A536-64B3-0745-A10C-BF13E36DA68C}"/>
              </a:ext>
            </a:extLst>
          </p:cNvPr>
          <p:cNvSpPr/>
          <p:nvPr/>
        </p:nvSpPr>
        <p:spPr>
          <a:xfrm>
            <a:off x="1219246" y="4162616"/>
            <a:ext cx="449353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现象：巴格达城，各式各样的船</a:t>
            </a:r>
            <a:endParaRPr lang="zh-CN" altLang="en-US" sz="2400" dirty="0"/>
          </a:p>
        </p:txBody>
      </p:sp>
      <p:sp>
        <p:nvSpPr>
          <p:cNvPr id="20" name="椭圆 19">
            <a:extLst>
              <a:ext uri="{FF2B5EF4-FFF2-40B4-BE49-F238E27FC236}">
                <a16:creationId xmlns:a16="http://schemas.microsoft.com/office/drawing/2014/main" xmlns="" id="{79607AFD-46ED-E747-8E3A-02D5D4F9FD27}"/>
              </a:ext>
            </a:extLst>
          </p:cNvPr>
          <p:cNvSpPr/>
          <p:nvPr/>
        </p:nvSpPr>
        <p:spPr>
          <a:xfrm>
            <a:off x="10295456" y="1930694"/>
            <a:ext cx="1461115"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椭圆 20">
            <a:extLst>
              <a:ext uri="{FF2B5EF4-FFF2-40B4-BE49-F238E27FC236}">
                <a16:creationId xmlns:a16="http://schemas.microsoft.com/office/drawing/2014/main" xmlns="" id="{098542D1-6599-734E-AA9C-49FE89CB9D9F}"/>
              </a:ext>
            </a:extLst>
          </p:cNvPr>
          <p:cNvSpPr/>
          <p:nvPr/>
        </p:nvSpPr>
        <p:spPr>
          <a:xfrm>
            <a:off x="358146" y="1904120"/>
            <a:ext cx="359633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2" name="右箭头 21">
            <a:extLst>
              <a:ext uri="{FF2B5EF4-FFF2-40B4-BE49-F238E27FC236}">
                <a16:creationId xmlns:a16="http://schemas.microsoft.com/office/drawing/2014/main" xmlns="" id="{ADAEA5BA-7170-C549-BE2A-76CCC73E0435}"/>
              </a:ext>
            </a:extLst>
          </p:cNvPr>
          <p:cNvSpPr/>
          <p:nvPr/>
        </p:nvSpPr>
        <p:spPr>
          <a:xfrm>
            <a:off x="5712784" y="4236819"/>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3" name="椭圆 22">
            <a:extLst>
              <a:ext uri="{FF2B5EF4-FFF2-40B4-BE49-F238E27FC236}">
                <a16:creationId xmlns:a16="http://schemas.microsoft.com/office/drawing/2014/main" xmlns="" id="{2880187F-C31A-3A44-AD4A-BBB1983A7CDD}"/>
              </a:ext>
            </a:extLst>
          </p:cNvPr>
          <p:cNvSpPr/>
          <p:nvPr/>
        </p:nvSpPr>
        <p:spPr>
          <a:xfrm>
            <a:off x="358146" y="2442786"/>
            <a:ext cx="1506187"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5" name="文本框 24">
            <a:extLst>
              <a:ext uri="{FF2B5EF4-FFF2-40B4-BE49-F238E27FC236}">
                <a16:creationId xmlns:a16="http://schemas.microsoft.com/office/drawing/2014/main" xmlns="" id="{DD129BBC-F100-0643-83A5-416CF9D84BF2}"/>
              </a:ext>
            </a:extLst>
          </p:cNvPr>
          <p:cNvSpPr txBox="1"/>
          <p:nvPr/>
        </p:nvSpPr>
        <p:spPr>
          <a:xfrm>
            <a:off x="61380" y="4152631"/>
            <a:ext cx="141577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第一层：</a:t>
            </a:r>
          </a:p>
        </p:txBody>
      </p:sp>
      <p:sp>
        <p:nvSpPr>
          <p:cNvPr id="26" name="文本框 25">
            <a:extLst>
              <a:ext uri="{FF2B5EF4-FFF2-40B4-BE49-F238E27FC236}">
                <a16:creationId xmlns:a16="http://schemas.microsoft.com/office/drawing/2014/main" xmlns="" id="{1E865244-784F-B743-99ED-BC2F0584E0D0}"/>
              </a:ext>
            </a:extLst>
          </p:cNvPr>
          <p:cNvSpPr txBox="1"/>
          <p:nvPr/>
        </p:nvSpPr>
        <p:spPr>
          <a:xfrm>
            <a:off x="75908" y="4725476"/>
            <a:ext cx="1415772"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第二层：</a:t>
            </a:r>
          </a:p>
        </p:txBody>
      </p:sp>
      <p:sp>
        <p:nvSpPr>
          <p:cNvPr id="27" name="矩形 26">
            <a:extLst>
              <a:ext uri="{FF2B5EF4-FFF2-40B4-BE49-F238E27FC236}">
                <a16:creationId xmlns:a16="http://schemas.microsoft.com/office/drawing/2014/main" xmlns="" id="{206A2C02-FA93-2647-B44C-C5AEC875D4D7}"/>
              </a:ext>
            </a:extLst>
          </p:cNvPr>
          <p:cNvSpPr/>
          <p:nvPr/>
        </p:nvSpPr>
        <p:spPr>
          <a:xfrm>
            <a:off x="1219246" y="4740051"/>
            <a:ext cx="8186857"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现象：中国、亚细亚、突厥、斯堪的纳维亚、俄罗斯、非洲</a:t>
            </a:r>
            <a:endParaRPr lang="zh-CN" altLang="en-US" sz="2400" dirty="0"/>
          </a:p>
        </p:txBody>
      </p:sp>
      <p:sp>
        <p:nvSpPr>
          <p:cNvPr id="28" name="右箭头 27">
            <a:extLst>
              <a:ext uri="{FF2B5EF4-FFF2-40B4-BE49-F238E27FC236}">
                <a16:creationId xmlns:a16="http://schemas.microsoft.com/office/drawing/2014/main" xmlns="" id="{775ABB5D-97AE-AA47-B112-0E9F38BAE4C9}"/>
              </a:ext>
            </a:extLst>
          </p:cNvPr>
          <p:cNvSpPr/>
          <p:nvPr/>
        </p:nvSpPr>
        <p:spPr>
          <a:xfrm>
            <a:off x="9230750" y="4807305"/>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9" name="矩形 28">
            <a:extLst>
              <a:ext uri="{FF2B5EF4-FFF2-40B4-BE49-F238E27FC236}">
                <a16:creationId xmlns:a16="http://schemas.microsoft.com/office/drawing/2014/main" xmlns="" id="{BEBDC236-C6A1-7443-9644-03AD62F4DBDD}"/>
              </a:ext>
            </a:extLst>
          </p:cNvPr>
          <p:cNvSpPr/>
          <p:nvPr/>
        </p:nvSpPr>
        <p:spPr>
          <a:xfrm>
            <a:off x="9659209" y="4740050"/>
            <a:ext cx="264687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说明贸易范围广泛</a:t>
            </a:r>
            <a:endParaRPr lang="zh-CN" altLang="en-US" sz="2400" dirty="0"/>
          </a:p>
        </p:txBody>
      </p:sp>
      <p:sp>
        <p:nvSpPr>
          <p:cNvPr id="30" name="右箭头 29">
            <a:extLst>
              <a:ext uri="{FF2B5EF4-FFF2-40B4-BE49-F238E27FC236}">
                <a16:creationId xmlns:a16="http://schemas.microsoft.com/office/drawing/2014/main" xmlns="" id="{D81746D2-AD7C-DB47-A725-4876B799264E}"/>
              </a:ext>
            </a:extLst>
          </p:cNvPr>
          <p:cNvSpPr/>
          <p:nvPr/>
        </p:nvSpPr>
        <p:spPr>
          <a:xfrm>
            <a:off x="9659209" y="5330734"/>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2" name="椭圆 31">
            <a:extLst>
              <a:ext uri="{FF2B5EF4-FFF2-40B4-BE49-F238E27FC236}">
                <a16:creationId xmlns:a16="http://schemas.microsoft.com/office/drawing/2014/main" xmlns="" id="{22070853-22ED-5547-8655-52A6C1B13AA3}"/>
              </a:ext>
            </a:extLst>
          </p:cNvPr>
          <p:cNvSpPr/>
          <p:nvPr/>
        </p:nvSpPr>
        <p:spPr>
          <a:xfrm>
            <a:off x="4278883" y="1930694"/>
            <a:ext cx="756256"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3" name="椭圆 32">
            <a:extLst>
              <a:ext uri="{FF2B5EF4-FFF2-40B4-BE49-F238E27FC236}">
                <a16:creationId xmlns:a16="http://schemas.microsoft.com/office/drawing/2014/main" xmlns="" id="{4495127F-770D-BC46-8346-941CAD30E3C3}"/>
              </a:ext>
            </a:extLst>
          </p:cNvPr>
          <p:cNvSpPr/>
          <p:nvPr/>
        </p:nvSpPr>
        <p:spPr>
          <a:xfrm>
            <a:off x="2156314" y="2442786"/>
            <a:ext cx="717515"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4" name="椭圆 33">
            <a:extLst>
              <a:ext uri="{FF2B5EF4-FFF2-40B4-BE49-F238E27FC236}">
                <a16:creationId xmlns:a16="http://schemas.microsoft.com/office/drawing/2014/main" xmlns="" id="{6AC163EA-CD67-1A4D-8D36-99EA0CD74BAE}"/>
              </a:ext>
            </a:extLst>
          </p:cNvPr>
          <p:cNvSpPr/>
          <p:nvPr/>
        </p:nvSpPr>
        <p:spPr>
          <a:xfrm>
            <a:off x="6083629" y="2417582"/>
            <a:ext cx="1765961"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5" name="椭圆 34">
            <a:extLst>
              <a:ext uri="{FF2B5EF4-FFF2-40B4-BE49-F238E27FC236}">
                <a16:creationId xmlns:a16="http://schemas.microsoft.com/office/drawing/2014/main" xmlns="" id="{2D49095F-5AB8-CC46-B277-17346D1A1A18}"/>
              </a:ext>
            </a:extLst>
          </p:cNvPr>
          <p:cNvSpPr/>
          <p:nvPr/>
        </p:nvSpPr>
        <p:spPr>
          <a:xfrm>
            <a:off x="8169775" y="2417582"/>
            <a:ext cx="864190"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6" name="文本框 35">
            <a:extLst>
              <a:ext uri="{FF2B5EF4-FFF2-40B4-BE49-F238E27FC236}">
                <a16:creationId xmlns:a16="http://schemas.microsoft.com/office/drawing/2014/main" xmlns="" id="{A0ED00CB-B36C-424F-80D3-74B11D092A33}"/>
              </a:ext>
            </a:extLst>
          </p:cNvPr>
          <p:cNvSpPr txBox="1"/>
          <p:nvPr/>
        </p:nvSpPr>
        <p:spPr>
          <a:xfrm>
            <a:off x="9904541" y="2501104"/>
            <a:ext cx="1543272" cy="461665"/>
          </a:xfrm>
          <a:prstGeom prst="rect">
            <a:avLst/>
          </a:prstGeom>
          <a:noFill/>
          <a:ln w="25400">
            <a:solidFill>
              <a:srgbClr val="C00000"/>
            </a:solidFill>
          </a:ln>
        </p:spPr>
        <p:txBody>
          <a:bodyPr wrap="square" rtlCol="0">
            <a:spAutoFit/>
          </a:bodyPr>
          <a:lstStyle/>
          <a:p>
            <a:pPr algn="ctr"/>
            <a:r>
              <a:rPr kumimoji="1" lang="zh-CN" altLang="en-US" sz="2400" dirty="0">
                <a:solidFill>
                  <a:srgbClr val="C00000"/>
                </a:solidFill>
                <a:latin typeface="Microsoft YaHei" panose="020B0503020204020204" pitchFamily="34" charset="-122"/>
                <a:ea typeface="Microsoft YaHei" panose="020B0503020204020204" pitchFamily="34" charset="-122"/>
              </a:rPr>
              <a:t>物品和人</a:t>
            </a:r>
          </a:p>
        </p:txBody>
      </p:sp>
      <p:sp>
        <p:nvSpPr>
          <p:cNvPr id="37" name="右箭头 36">
            <a:extLst>
              <a:ext uri="{FF2B5EF4-FFF2-40B4-BE49-F238E27FC236}">
                <a16:creationId xmlns:a16="http://schemas.microsoft.com/office/drawing/2014/main" xmlns="" id="{66F145AB-3042-014F-B451-CCA77BB16F72}"/>
              </a:ext>
            </a:extLst>
          </p:cNvPr>
          <p:cNvSpPr/>
          <p:nvPr/>
        </p:nvSpPr>
        <p:spPr>
          <a:xfrm rot="1182952">
            <a:off x="9276183" y="2513747"/>
            <a:ext cx="504262" cy="118299"/>
          </a:xfrm>
          <a:prstGeom prst="rightArrow">
            <a:avLst/>
          </a:prstGeom>
          <a:solidFill>
            <a:srgbClr val="C00000"/>
          </a:solidFill>
          <a:ln w="158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8" name="矩形 37">
            <a:extLst>
              <a:ext uri="{FF2B5EF4-FFF2-40B4-BE49-F238E27FC236}">
                <a16:creationId xmlns:a16="http://schemas.microsoft.com/office/drawing/2014/main" xmlns="" id="{8254D938-BB54-D644-8F2F-FA7C6E810BDB}"/>
              </a:ext>
            </a:extLst>
          </p:cNvPr>
          <p:cNvSpPr/>
          <p:nvPr/>
        </p:nvSpPr>
        <p:spPr>
          <a:xfrm>
            <a:off x="1219246" y="5263479"/>
            <a:ext cx="8439963" cy="461665"/>
          </a:xfrm>
          <a:prstGeom prst="rect">
            <a:avLst/>
          </a:prstGeom>
        </p:spPr>
        <p:txBody>
          <a:bodyPr wrap="square">
            <a:spAutoFit/>
          </a:bodyPr>
          <a:lstStyle/>
          <a:p>
            <a:r>
              <a:rPr kumimoji="1" lang="zh-CN" altLang="en-US" sz="2400" dirty="0">
                <a:latin typeface="Microsoft YaHei" panose="020B0503020204020204" pitchFamily="34" charset="-122"/>
                <a:ea typeface="Microsoft YaHei" panose="020B0503020204020204" pitchFamily="34" charset="-122"/>
              </a:rPr>
              <a:t>现象：瓷器、丝绸、麝香、宝石；香料、织造品、蜂蜜、毛皮</a:t>
            </a:r>
            <a:endParaRPr lang="zh-CN" altLang="en-US" sz="2400" dirty="0"/>
          </a:p>
        </p:txBody>
      </p:sp>
      <p:sp>
        <p:nvSpPr>
          <p:cNvPr id="39" name="矩形 38">
            <a:extLst>
              <a:ext uri="{FF2B5EF4-FFF2-40B4-BE49-F238E27FC236}">
                <a16:creationId xmlns:a16="http://schemas.microsoft.com/office/drawing/2014/main" xmlns="" id="{253BD6A5-C99D-C642-A396-C38DFC7AE82C}"/>
              </a:ext>
            </a:extLst>
          </p:cNvPr>
          <p:cNvSpPr/>
          <p:nvPr/>
        </p:nvSpPr>
        <p:spPr>
          <a:xfrm>
            <a:off x="2156314" y="5786536"/>
            <a:ext cx="541686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说明商品种类丰富；贸易深入社会生活</a:t>
            </a:r>
            <a:endParaRPr lang="zh-CN" altLang="en-US" sz="2400" dirty="0"/>
          </a:p>
        </p:txBody>
      </p:sp>
      <p:sp>
        <p:nvSpPr>
          <p:cNvPr id="40" name="矩形 39">
            <a:extLst>
              <a:ext uri="{FF2B5EF4-FFF2-40B4-BE49-F238E27FC236}">
                <a16:creationId xmlns:a16="http://schemas.microsoft.com/office/drawing/2014/main" xmlns="" id="{2AB58E64-BCD3-B041-9925-2307A904494F}"/>
              </a:ext>
            </a:extLst>
          </p:cNvPr>
          <p:cNvSpPr/>
          <p:nvPr/>
        </p:nvSpPr>
        <p:spPr>
          <a:xfrm>
            <a:off x="1219246" y="6286894"/>
            <a:ext cx="2646878"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现象：黑奴、白奴</a:t>
            </a:r>
            <a:endParaRPr lang="zh-CN" altLang="en-US" sz="2400" dirty="0"/>
          </a:p>
        </p:txBody>
      </p:sp>
      <p:sp>
        <p:nvSpPr>
          <p:cNvPr id="41" name="右箭头 40">
            <a:extLst>
              <a:ext uri="{FF2B5EF4-FFF2-40B4-BE49-F238E27FC236}">
                <a16:creationId xmlns:a16="http://schemas.microsoft.com/office/drawing/2014/main" xmlns="" id="{C1256F50-1498-2C42-93A5-E3CA05DD17DA}"/>
              </a:ext>
            </a:extLst>
          </p:cNvPr>
          <p:cNvSpPr/>
          <p:nvPr/>
        </p:nvSpPr>
        <p:spPr>
          <a:xfrm>
            <a:off x="3866124" y="6354149"/>
            <a:ext cx="504262" cy="327154"/>
          </a:xfrm>
          <a:prstGeom prst="rightArrow">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 name="矩形 1">
            <a:extLst>
              <a:ext uri="{FF2B5EF4-FFF2-40B4-BE49-F238E27FC236}">
                <a16:creationId xmlns:a16="http://schemas.microsoft.com/office/drawing/2014/main" xmlns="" id="{D2EC4E60-4093-5640-B3B9-3CBA1D1BC901}"/>
              </a:ext>
            </a:extLst>
          </p:cNvPr>
          <p:cNvSpPr/>
          <p:nvPr/>
        </p:nvSpPr>
        <p:spPr>
          <a:xfrm>
            <a:off x="4370386" y="6286893"/>
            <a:ext cx="5109091" cy="461665"/>
          </a:xfrm>
          <a:prstGeom prst="rect">
            <a:avLst/>
          </a:prstGeom>
        </p:spPr>
        <p:txBody>
          <a:bodyPr wrap="none">
            <a:spAutoFit/>
          </a:bodyPr>
          <a:lstStyle/>
          <a:p>
            <a:r>
              <a:rPr lang="zh-CN" altLang="zh-CN" sz="2400" dirty="0">
                <a:latin typeface="Microsoft YaHei" panose="020B0503020204020204" pitchFamily="34" charset="-122"/>
                <a:ea typeface="Microsoft YaHei" panose="020B0503020204020204" pitchFamily="34" charset="-122"/>
              </a:rPr>
              <a:t>说明阿拉伯人仍广泛实行奴隶制度。</a:t>
            </a:r>
            <a:endParaRPr lang="zh-CN" altLang="en-US" sz="2400" dirty="0">
              <a:latin typeface="Microsoft YaHei" panose="020B0503020204020204" pitchFamily="34" charset="-122"/>
              <a:ea typeface="Microsoft YaHei" panose="020B0503020204020204" pitchFamily="34" charset="-122"/>
            </a:endParaRPr>
          </a:p>
        </p:txBody>
      </p:sp>
    </p:spTree>
    <p:custDataLst>
      <p:tags r:id="rId1"/>
    </p:custDataLst>
    <p:extLst>
      <p:ext uri="{BB962C8B-B14F-4D97-AF65-F5344CB8AC3E}">
        <p14:creationId xmlns:p14="http://schemas.microsoft.com/office/powerpoint/2010/main" xmlns="" val="1972761672"/>
      </p:ext>
    </p:extLst>
  </p:cSld>
  <p:clrMapOvr>
    <a:masterClrMapping/>
  </p:clrMapOvr>
  <mc:AlternateContent xmlns:mc="http://schemas.openxmlformats.org/markup-compatibility/2006">
    <mc:Choice xmlns:p14="http://schemas.microsoft.com/office/powerpoint/2010/main" xmlns="" Requires="p14">
      <p:transition spd="slow" p14:dur="2000" advTm="27408"/>
    </mc:Choice>
    <mc:Fallback>
      <p:transition spd="slow" advTm="274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20" grpId="0" animBg="1"/>
      <p:bldP spid="21" grpId="0" animBg="1"/>
      <p:bldP spid="23" grpId="0" animBg="1"/>
      <p:bldP spid="30" grpId="0" animBg="1"/>
      <p:bldP spid="32" grpId="0" animBg="1"/>
      <p:bldP spid="33" grpId="0" animBg="1"/>
      <p:bldP spid="34" grpId="0" animBg="1"/>
      <p:bldP spid="35" grpId="0" animBg="1"/>
      <p:bldP spid="36" grpId="0" animBg="1"/>
      <p:bldP spid="37" grpId="0" animBg="1"/>
      <p:bldP spid="38" grpId="0"/>
      <p:bldP spid="39" grpId="0"/>
      <p:bldP spid="40" grpId="0"/>
      <p:bldP spid="41"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4">
            <a:extLst>
              <a:ext uri="{FF2B5EF4-FFF2-40B4-BE49-F238E27FC236}">
                <a16:creationId xmlns:a16="http://schemas.microsoft.com/office/drawing/2014/main" xmlns="" id="{6445FA0D-3DDD-1F42-83C7-DA360E88943E}"/>
              </a:ext>
            </a:extLst>
          </p:cNvPr>
          <p:cNvSpPr txBox="1">
            <a:spLocks noChangeArrowheads="1"/>
          </p:cNvSpPr>
          <p:nvPr/>
        </p:nvSpPr>
        <p:spPr bwMode="auto">
          <a:xfrm>
            <a:off x="5317786" y="682027"/>
            <a:ext cx="4621575"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4.</a:t>
            </a:r>
            <a:r>
              <a:rPr kumimoji="1" lang="zh-CN" altLang="en-US" sz="2600" dirty="0">
                <a:latin typeface="Microsoft YaHei" panose="020B0503020204020204" pitchFamily="34" charset="-122"/>
                <a:ea typeface="Microsoft YaHei" panose="020B0503020204020204" pitchFamily="34" charset="-122"/>
              </a:rPr>
              <a:t>阿拉伯帝国的文化</a:t>
            </a:r>
          </a:p>
        </p:txBody>
      </p:sp>
      <p:pic>
        <p:nvPicPr>
          <p:cNvPr id="5" name="图片 4">
            <a:extLst>
              <a:ext uri="{FF2B5EF4-FFF2-40B4-BE49-F238E27FC236}">
                <a16:creationId xmlns:a16="http://schemas.microsoft.com/office/drawing/2014/main" xmlns="" id="{360F69BC-35E0-104F-873A-DC886D7ABA78}"/>
              </a:ext>
            </a:extLst>
          </p:cNvPr>
          <p:cNvPicPr>
            <a:picLocks noChangeAspect="1"/>
          </p:cNvPicPr>
          <p:nvPr/>
        </p:nvPicPr>
        <p:blipFill>
          <a:blip r:embed="rId4"/>
          <a:stretch>
            <a:fillRect/>
          </a:stretch>
        </p:blipFill>
        <p:spPr>
          <a:xfrm>
            <a:off x="129754" y="1006624"/>
            <a:ext cx="1832534" cy="2858149"/>
          </a:xfrm>
          <a:prstGeom prst="rect">
            <a:avLst/>
          </a:prstGeom>
        </p:spPr>
      </p:pic>
      <p:sp>
        <p:nvSpPr>
          <p:cNvPr id="6" name="文本框 5">
            <a:extLst>
              <a:ext uri="{FF2B5EF4-FFF2-40B4-BE49-F238E27FC236}">
                <a16:creationId xmlns:a16="http://schemas.microsoft.com/office/drawing/2014/main" xmlns="" id="{FD160AD7-BB87-8F40-9DAF-1EC772966890}"/>
              </a:ext>
            </a:extLst>
          </p:cNvPr>
          <p:cNvSpPr txBox="1"/>
          <p:nvPr/>
        </p:nvSpPr>
        <p:spPr>
          <a:xfrm>
            <a:off x="161795" y="3868684"/>
            <a:ext cx="1800493" cy="646331"/>
          </a:xfrm>
          <a:prstGeom prst="rect">
            <a:avLst/>
          </a:prstGeom>
          <a:noFill/>
        </p:spPr>
        <p:txBody>
          <a:bodyPr wrap="none" rtlCol="0">
            <a:spAutoFit/>
          </a:bodyPr>
          <a:lstStyle/>
          <a:p>
            <a:r>
              <a:rPr kumimoji="1" lang="en-US" altLang="zh-CN" dirty="0">
                <a:latin typeface="Microsoft YaHei" panose="020B0503020204020204" pitchFamily="34" charset="-122"/>
                <a:ea typeface="Microsoft YaHei" panose="020B0503020204020204" pitchFamily="34" charset="-122"/>
              </a:rPr>
              <a:t>《</a:t>
            </a:r>
            <a:r>
              <a:rPr kumimoji="1" lang="zh-CN" altLang="en-US" dirty="0">
                <a:latin typeface="Microsoft YaHei" panose="020B0503020204020204" pitchFamily="34" charset="-122"/>
                <a:ea typeface="Microsoft YaHei" panose="020B0503020204020204" pitchFamily="34" charset="-122"/>
              </a:rPr>
              <a:t>一千零一夜</a:t>
            </a:r>
            <a:r>
              <a:rPr kumimoji="1" lang="en-US" altLang="zh-CN" dirty="0">
                <a:latin typeface="Microsoft YaHei" panose="020B0503020204020204" pitchFamily="34" charset="-122"/>
                <a:ea typeface="Microsoft YaHei" panose="020B0503020204020204" pitchFamily="34" charset="-122"/>
              </a:rPr>
              <a:t>》</a:t>
            </a:r>
          </a:p>
          <a:p>
            <a:r>
              <a:rPr kumimoji="1" lang="zh-CN" altLang="en-US" dirty="0">
                <a:latin typeface="Microsoft YaHei" panose="020B0503020204020204" pitchFamily="34" charset="-122"/>
                <a:ea typeface="Microsoft YaHei" panose="020B0503020204020204" pitchFamily="34" charset="-122"/>
              </a:rPr>
              <a:t>中文版缩影</a:t>
            </a:r>
          </a:p>
        </p:txBody>
      </p:sp>
      <p:sp>
        <p:nvSpPr>
          <p:cNvPr id="7" name="Text Box 7">
            <a:extLst>
              <a:ext uri="{FF2B5EF4-FFF2-40B4-BE49-F238E27FC236}">
                <a16:creationId xmlns:a16="http://schemas.microsoft.com/office/drawing/2014/main" xmlns="" id="{816F9F6B-FC36-A846-97CD-E39229A923DE}"/>
              </a:ext>
            </a:extLst>
          </p:cNvPr>
          <p:cNvSpPr txBox="1">
            <a:spLocks noChangeArrowheads="1"/>
          </p:cNvSpPr>
          <p:nvPr/>
        </p:nvSpPr>
        <p:spPr bwMode="auto">
          <a:xfrm>
            <a:off x="2492087" y="1624452"/>
            <a:ext cx="1111560" cy="471569"/>
          </a:xfrm>
          <a:prstGeom prst="rect">
            <a:avLst/>
          </a:prstGeom>
          <a:solidFill>
            <a:schemeClr val="tx1">
              <a:lumMod val="65000"/>
              <a:lumOff val="35000"/>
            </a:schemeClr>
          </a:solidFill>
          <a:ln w="28575">
            <a:solidFill>
              <a:schemeClr val="tx1"/>
            </a:solidFill>
            <a:miter lim="800000"/>
          </a:ln>
        </p:spPr>
        <p:txBody>
          <a:bodyPr anchor="ctr" anchorCtr="1"/>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400" dirty="0">
                <a:solidFill>
                  <a:schemeClr val="bg1"/>
                </a:solidFill>
                <a:latin typeface="Microsoft YaHei" panose="020B0503020204020204" pitchFamily="34" charset="-122"/>
                <a:ea typeface="Microsoft YaHei" panose="020B0503020204020204" pitchFamily="34" charset="-122"/>
              </a:rPr>
              <a:t>文学</a:t>
            </a:r>
          </a:p>
        </p:txBody>
      </p:sp>
      <p:sp>
        <p:nvSpPr>
          <p:cNvPr id="8" name="Text Box 16">
            <a:extLst>
              <a:ext uri="{FF2B5EF4-FFF2-40B4-BE49-F238E27FC236}">
                <a16:creationId xmlns:a16="http://schemas.microsoft.com/office/drawing/2014/main" xmlns="" id="{2EA5C27C-D2B1-C044-9BB9-7FC936CF9FBC}"/>
              </a:ext>
            </a:extLst>
          </p:cNvPr>
          <p:cNvSpPr txBox="1">
            <a:spLocks noChangeArrowheads="1"/>
          </p:cNvSpPr>
          <p:nvPr/>
        </p:nvSpPr>
        <p:spPr bwMode="auto">
          <a:xfrm>
            <a:off x="3708702" y="1634639"/>
            <a:ext cx="2988980" cy="471569"/>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400" dirty="0">
                <a:latin typeface="Microsoft YaHei" panose="020B0503020204020204" pitchFamily="34" charset="-122"/>
                <a:ea typeface="Microsoft YaHei" panose="020B0503020204020204" pitchFamily="34" charset="-122"/>
              </a:rPr>
              <a:t>《</a:t>
            </a:r>
            <a:r>
              <a:rPr kumimoji="1" lang="zh-CN" altLang="en-US" sz="2400" dirty="0">
                <a:latin typeface="Microsoft YaHei" panose="020B0503020204020204" pitchFamily="34" charset="-122"/>
                <a:ea typeface="Microsoft YaHei" panose="020B0503020204020204" pitchFamily="34" charset="-122"/>
              </a:rPr>
              <a:t>一千零一夜</a:t>
            </a:r>
            <a:r>
              <a:rPr kumimoji="1" lang="en-US" altLang="zh-CN" sz="2400" dirty="0">
                <a:latin typeface="Microsoft YaHei" panose="020B0503020204020204" pitchFamily="34" charset="-122"/>
                <a:ea typeface="Microsoft YaHei" panose="020B0503020204020204" pitchFamily="34" charset="-122"/>
              </a:rPr>
              <a:t>》</a:t>
            </a:r>
            <a:endParaRPr kumimoji="1" lang="zh-CN" altLang="en-US" sz="2400" dirty="0">
              <a:latin typeface="Microsoft YaHei" panose="020B0503020204020204" pitchFamily="34" charset="-122"/>
              <a:ea typeface="Microsoft YaHei" panose="020B0503020204020204" pitchFamily="34" charset="-122"/>
            </a:endParaRPr>
          </a:p>
        </p:txBody>
      </p:sp>
      <p:sp>
        <p:nvSpPr>
          <p:cNvPr id="9" name="Text Box 5">
            <a:extLst>
              <a:ext uri="{FF2B5EF4-FFF2-40B4-BE49-F238E27FC236}">
                <a16:creationId xmlns:a16="http://schemas.microsoft.com/office/drawing/2014/main" xmlns="" id="{6439A58A-52B9-F446-9D13-8B6D32ABC973}"/>
              </a:ext>
            </a:extLst>
          </p:cNvPr>
          <p:cNvSpPr txBox="1">
            <a:spLocks noChangeArrowheads="1"/>
          </p:cNvSpPr>
          <p:nvPr/>
        </p:nvSpPr>
        <p:spPr bwMode="auto">
          <a:xfrm>
            <a:off x="2492087" y="2217590"/>
            <a:ext cx="1111560" cy="471570"/>
          </a:xfrm>
          <a:prstGeom prst="rect">
            <a:avLst/>
          </a:prstGeom>
          <a:solidFill>
            <a:schemeClr val="tx1">
              <a:lumMod val="65000"/>
              <a:lumOff val="35000"/>
            </a:schemeClr>
          </a:solidFill>
          <a:ln w="28575">
            <a:solidFill>
              <a:schemeClr val="tx1"/>
            </a:solidFill>
            <a:miter lim="800000"/>
          </a:ln>
        </p:spPr>
        <p:txBody>
          <a:bodyPr anchor="ctr" anchorCtr="1"/>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400" dirty="0">
                <a:solidFill>
                  <a:schemeClr val="bg1"/>
                </a:solidFill>
                <a:latin typeface="Microsoft YaHei" panose="020B0503020204020204" pitchFamily="34" charset="-122"/>
                <a:ea typeface="Microsoft YaHei" panose="020B0503020204020204" pitchFamily="34" charset="-122"/>
              </a:rPr>
              <a:t>数学</a:t>
            </a:r>
          </a:p>
        </p:txBody>
      </p:sp>
      <p:sp>
        <p:nvSpPr>
          <p:cNvPr id="10" name="Text Box 14">
            <a:extLst>
              <a:ext uri="{FF2B5EF4-FFF2-40B4-BE49-F238E27FC236}">
                <a16:creationId xmlns:a16="http://schemas.microsoft.com/office/drawing/2014/main" xmlns="" id="{A4875401-A5D1-D84A-9C0D-B8EC22EE2642}"/>
              </a:ext>
            </a:extLst>
          </p:cNvPr>
          <p:cNvSpPr txBox="1">
            <a:spLocks noChangeArrowheads="1"/>
          </p:cNvSpPr>
          <p:nvPr/>
        </p:nvSpPr>
        <p:spPr bwMode="auto">
          <a:xfrm>
            <a:off x="3708704" y="2248826"/>
            <a:ext cx="2988979" cy="471570"/>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400" dirty="0">
                <a:latin typeface="Microsoft YaHei" panose="020B0503020204020204" pitchFamily="34" charset="-122"/>
                <a:ea typeface="Microsoft YaHei" panose="020B0503020204020204" pitchFamily="34" charset="-122"/>
              </a:rPr>
              <a:t>阿拉伯数字、代数学</a:t>
            </a:r>
          </a:p>
        </p:txBody>
      </p:sp>
      <p:sp>
        <p:nvSpPr>
          <p:cNvPr id="11" name="Text Box 6">
            <a:extLst>
              <a:ext uri="{FF2B5EF4-FFF2-40B4-BE49-F238E27FC236}">
                <a16:creationId xmlns:a16="http://schemas.microsoft.com/office/drawing/2014/main" xmlns="" id="{04F549E8-792F-AB43-9452-D5583F6D9F80}"/>
              </a:ext>
            </a:extLst>
          </p:cNvPr>
          <p:cNvSpPr txBox="1">
            <a:spLocks noChangeArrowheads="1"/>
          </p:cNvSpPr>
          <p:nvPr/>
        </p:nvSpPr>
        <p:spPr bwMode="auto">
          <a:xfrm>
            <a:off x="2488398" y="2927576"/>
            <a:ext cx="1111560" cy="451169"/>
          </a:xfrm>
          <a:prstGeom prst="rect">
            <a:avLst/>
          </a:prstGeom>
          <a:solidFill>
            <a:schemeClr val="tx1">
              <a:lumMod val="65000"/>
              <a:lumOff val="35000"/>
            </a:schemeClr>
          </a:solidFill>
          <a:ln w="28575">
            <a:solidFill>
              <a:schemeClr val="tx1"/>
            </a:solidFill>
            <a:miter lim="800000"/>
          </a:ln>
        </p:spPr>
        <p:txBody>
          <a:bodyPr anchor="ctr" anchorCtr="1"/>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800" dirty="0">
                <a:solidFill>
                  <a:schemeClr val="bg1"/>
                </a:solidFill>
                <a:latin typeface="+mn-ea"/>
                <a:ea typeface="+mn-ea"/>
              </a:rPr>
              <a:t>医学</a:t>
            </a:r>
          </a:p>
        </p:txBody>
      </p:sp>
      <p:sp>
        <p:nvSpPr>
          <p:cNvPr id="12" name="Text Box 15">
            <a:extLst>
              <a:ext uri="{FF2B5EF4-FFF2-40B4-BE49-F238E27FC236}">
                <a16:creationId xmlns:a16="http://schemas.microsoft.com/office/drawing/2014/main" xmlns="" id="{ADE0209D-3DAF-7F42-AD85-FD40EDED97CC}"/>
              </a:ext>
            </a:extLst>
          </p:cNvPr>
          <p:cNvSpPr txBox="1">
            <a:spLocks noChangeArrowheads="1"/>
          </p:cNvSpPr>
          <p:nvPr/>
        </p:nvSpPr>
        <p:spPr bwMode="auto">
          <a:xfrm>
            <a:off x="3708703" y="2922291"/>
            <a:ext cx="2988979" cy="471569"/>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400" dirty="0">
                <a:latin typeface="Microsoft YaHei" panose="020B0503020204020204" pitchFamily="34" charset="-122"/>
                <a:ea typeface="Microsoft YaHei" panose="020B0503020204020204" pitchFamily="34" charset="-122"/>
              </a:rPr>
              <a:t>《</a:t>
            </a:r>
            <a:r>
              <a:rPr kumimoji="1" lang="zh-CN" altLang="en-US" sz="2400" dirty="0">
                <a:latin typeface="Microsoft YaHei" panose="020B0503020204020204" pitchFamily="34" charset="-122"/>
                <a:ea typeface="Microsoft YaHei" panose="020B0503020204020204" pitchFamily="34" charset="-122"/>
              </a:rPr>
              <a:t>医典</a:t>
            </a:r>
            <a:r>
              <a:rPr kumimoji="1" lang="en-US" altLang="zh-CN" sz="2400" dirty="0">
                <a:latin typeface="Microsoft YaHei" panose="020B0503020204020204" pitchFamily="34" charset="-122"/>
                <a:ea typeface="Microsoft YaHei" panose="020B0503020204020204" pitchFamily="34" charset="-122"/>
              </a:rPr>
              <a:t>》</a:t>
            </a:r>
            <a:endParaRPr kumimoji="1" lang="zh-CN" altLang="en-US" sz="2400" dirty="0">
              <a:latin typeface="Microsoft YaHei" panose="020B0503020204020204" pitchFamily="34" charset="-122"/>
              <a:ea typeface="Microsoft YaHei" panose="020B0503020204020204" pitchFamily="34" charset="-122"/>
            </a:endParaRPr>
          </a:p>
        </p:txBody>
      </p:sp>
      <p:sp>
        <p:nvSpPr>
          <p:cNvPr id="13" name="Text Box 6">
            <a:extLst>
              <a:ext uri="{FF2B5EF4-FFF2-40B4-BE49-F238E27FC236}">
                <a16:creationId xmlns:a16="http://schemas.microsoft.com/office/drawing/2014/main" xmlns="" id="{855FEEDF-496C-524E-86A3-5C8E69C846EB}"/>
              </a:ext>
            </a:extLst>
          </p:cNvPr>
          <p:cNvSpPr txBox="1">
            <a:spLocks noChangeArrowheads="1"/>
          </p:cNvSpPr>
          <p:nvPr/>
        </p:nvSpPr>
        <p:spPr bwMode="auto">
          <a:xfrm>
            <a:off x="2488398" y="3586837"/>
            <a:ext cx="1111560" cy="451169"/>
          </a:xfrm>
          <a:prstGeom prst="rect">
            <a:avLst/>
          </a:prstGeom>
          <a:solidFill>
            <a:schemeClr val="tx1">
              <a:lumMod val="65000"/>
              <a:lumOff val="35000"/>
            </a:schemeClr>
          </a:solidFill>
          <a:ln w="28575">
            <a:solidFill>
              <a:schemeClr val="tx1"/>
            </a:solidFill>
            <a:miter lim="800000"/>
          </a:ln>
        </p:spPr>
        <p:txBody>
          <a:bodyPr anchor="ctr" anchorCtr="1"/>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lang="zh-CN" altLang="en-US" sz="2800" dirty="0">
                <a:solidFill>
                  <a:schemeClr val="bg1"/>
                </a:solidFill>
                <a:latin typeface="+mn-ea"/>
                <a:ea typeface="+mn-ea"/>
              </a:rPr>
              <a:t>天文</a:t>
            </a:r>
          </a:p>
        </p:txBody>
      </p:sp>
      <p:sp>
        <p:nvSpPr>
          <p:cNvPr id="14" name="Text Box 15">
            <a:extLst>
              <a:ext uri="{FF2B5EF4-FFF2-40B4-BE49-F238E27FC236}">
                <a16:creationId xmlns:a16="http://schemas.microsoft.com/office/drawing/2014/main" xmlns="" id="{E5EC7AE2-A12D-4A41-BE4C-C08E297E909C}"/>
              </a:ext>
            </a:extLst>
          </p:cNvPr>
          <p:cNvSpPr txBox="1">
            <a:spLocks noChangeArrowheads="1"/>
          </p:cNvSpPr>
          <p:nvPr/>
        </p:nvSpPr>
        <p:spPr bwMode="auto">
          <a:xfrm>
            <a:off x="3708704" y="3574984"/>
            <a:ext cx="2988978" cy="458614"/>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400" dirty="0">
                <a:latin typeface="Microsoft YaHei" panose="020B0503020204020204" pitchFamily="34" charset="-122"/>
                <a:ea typeface="Microsoft YaHei" panose="020B0503020204020204" pitchFamily="34" charset="-122"/>
              </a:rPr>
              <a:t>花拉子密天文表</a:t>
            </a:r>
          </a:p>
        </p:txBody>
      </p:sp>
      <p:pic>
        <p:nvPicPr>
          <p:cNvPr id="15" name="Picture 3">
            <a:extLst>
              <a:ext uri="{FF2B5EF4-FFF2-40B4-BE49-F238E27FC236}">
                <a16:creationId xmlns:a16="http://schemas.microsoft.com/office/drawing/2014/main" xmlns="" id="{39744482-B34F-1F47-8C33-B533D6F94725}"/>
              </a:ext>
            </a:extLst>
          </p:cNvPr>
          <p:cNvPicPr>
            <a:picLocks noChangeAspect="1" noChangeArrowheads="1"/>
          </p:cNvPicPr>
          <p:nvPr/>
        </p:nvPicPr>
        <p:blipFill>
          <a:blip r:embed="rId5" cstate="print"/>
          <a:srcRect/>
          <a:stretch>
            <a:fillRect/>
          </a:stretch>
        </p:blipFill>
        <p:spPr bwMode="auto">
          <a:xfrm>
            <a:off x="74994" y="4700206"/>
            <a:ext cx="2106564" cy="495983"/>
          </a:xfrm>
          <a:prstGeom prst="rect">
            <a:avLst/>
          </a:prstGeom>
          <a:noFill/>
          <a:ln w="9525">
            <a:noFill/>
            <a:miter lim="800000"/>
            <a:headEnd/>
            <a:tailEnd/>
          </a:ln>
        </p:spPr>
      </p:pic>
      <p:pic>
        <p:nvPicPr>
          <p:cNvPr id="16" name="Picture 4">
            <a:extLst>
              <a:ext uri="{FF2B5EF4-FFF2-40B4-BE49-F238E27FC236}">
                <a16:creationId xmlns:a16="http://schemas.microsoft.com/office/drawing/2014/main" xmlns="" id="{8AB358F5-0E97-BC44-A573-67500FA44467}"/>
              </a:ext>
            </a:extLst>
          </p:cNvPr>
          <p:cNvPicPr>
            <a:picLocks noChangeAspect="1" noChangeArrowheads="1"/>
          </p:cNvPicPr>
          <p:nvPr/>
        </p:nvPicPr>
        <p:blipFill>
          <a:blip r:embed="rId6" cstate="print"/>
          <a:srcRect/>
          <a:stretch>
            <a:fillRect/>
          </a:stretch>
        </p:blipFill>
        <p:spPr bwMode="auto">
          <a:xfrm>
            <a:off x="61030" y="5381380"/>
            <a:ext cx="2120528" cy="413421"/>
          </a:xfrm>
          <a:prstGeom prst="rect">
            <a:avLst/>
          </a:prstGeom>
          <a:noFill/>
          <a:ln w="9525">
            <a:noFill/>
            <a:miter lim="800000"/>
            <a:headEnd/>
            <a:tailEnd/>
          </a:ln>
        </p:spPr>
      </p:pic>
      <p:pic>
        <p:nvPicPr>
          <p:cNvPr id="17" name="Picture 5">
            <a:extLst>
              <a:ext uri="{FF2B5EF4-FFF2-40B4-BE49-F238E27FC236}">
                <a16:creationId xmlns:a16="http://schemas.microsoft.com/office/drawing/2014/main" xmlns="" id="{01E3DA0A-C955-DD45-84E7-B8E13DB11165}"/>
              </a:ext>
            </a:extLst>
          </p:cNvPr>
          <p:cNvPicPr>
            <a:picLocks noChangeAspect="1" noChangeArrowheads="1"/>
          </p:cNvPicPr>
          <p:nvPr/>
        </p:nvPicPr>
        <p:blipFill rotWithShape="1">
          <a:blip r:embed="rId7" cstate="print"/>
          <a:srcRect r="4381" b="18957"/>
          <a:stretch/>
        </p:blipFill>
        <p:spPr bwMode="auto">
          <a:xfrm>
            <a:off x="74994" y="5979992"/>
            <a:ext cx="2417093" cy="403096"/>
          </a:xfrm>
          <a:prstGeom prst="rect">
            <a:avLst/>
          </a:prstGeom>
          <a:noFill/>
          <a:ln w="9525">
            <a:noFill/>
            <a:miter lim="800000"/>
            <a:headEnd/>
            <a:tailEnd/>
          </a:ln>
        </p:spPr>
      </p:pic>
      <p:sp>
        <p:nvSpPr>
          <p:cNvPr id="18" name="文本框 17">
            <a:extLst>
              <a:ext uri="{FF2B5EF4-FFF2-40B4-BE49-F238E27FC236}">
                <a16:creationId xmlns:a16="http://schemas.microsoft.com/office/drawing/2014/main" xmlns="" id="{4CD861B3-F803-E847-A20A-81D9278DDE3A}"/>
              </a:ext>
            </a:extLst>
          </p:cNvPr>
          <p:cNvSpPr txBox="1"/>
          <p:nvPr/>
        </p:nvSpPr>
        <p:spPr>
          <a:xfrm>
            <a:off x="30358" y="6476793"/>
            <a:ext cx="2031325" cy="369332"/>
          </a:xfrm>
          <a:prstGeom prst="rect">
            <a:avLst/>
          </a:prstGeom>
          <a:noFill/>
        </p:spPr>
        <p:txBody>
          <a:bodyPr wrap="none" rtlCol="0">
            <a:spAutoFit/>
          </a:bodyPr>
          <a:lstStyle/>
          <a:p>
            <a:r>
              <a:rPr kumimoji="1" lang="zh-CN" altLang="en-US" dirty="0">
                <a:latin typeface="Microsoft YaHei" panose="020B0503020204020204" pitchFamily="34" charset="-122"/>
                <a:ea typeface="Microsoft YaHei" panose="020B0503020204020204" pitchFamily="34" charset="-122"/>
              </a:rPr>
              <a:t>阿拉伯数字的演变</a:t>
            </a:r>
          </a:p>
        </p:txBody>
      </p:sp>
      <p:sp>
        <p:nvSpPr>
          <p:cNvPr id="19" name="文本框 18">
            <a:extLst>
              <a:ext uri="{FF2B5EF4-FFF2-40B4-BE49-F238E27FC236}">
                <a16:creationId xmlns:a16="http://schemas.microsoft.com/office/drawing/2014/main" xmlns="" id="{EACFEF20-DD83-C14F-A458-92199E350DD9}"/>
              </a:ext>
            </a:extLst>
          </p:cNvPr>
          <p:cNvSpPr txBox="1"/>
          <p:nvPr/>
        </p:nvSpPr>
        <p:spPr>
          <a:xfrm>
            <a:off x="4447827" y="4361365"/>
            <a:ext cx="7263527"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历史学、哲学、地理学、化学、物理、建筑、音乐等</a:t>
            </a:r>
          </a:p>
        </p:txBody>
      </p:sp>
      <p:sp>
        <p:nvSpPr>
          <p:cNvPr id="20" name="Text Box 16">
            <a:extLst>
              <a:ext uri="{FF2B5EF4-FFF2-40B4-BE49-F238E27FC236}">
                <a16:creationId xmlns:a16="http://schemas.microsoft.com/office/drawing/2014/main" xmlns="" id="{5C962452-21A0-624D-B378-30B9067B69E4}"/>
              </a:ext>
            </a:extLst>
          </p:cNvPr>
          <p:cNvSpPr txBox="1">
            <a:spLocks noChangeArrowheads="1"/>
          </p:cNvSpPr>
          <p:nvPr/>
        </p:nvSpPr>
        <p:spPr bwMode="auto">
          <a:xfrm>
            <a:off x="6814374" y="1642103"/>
            <a:ext cx="5038689" cy="471569"/>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400" dirty="0">
                <a:latin typeface="Microsoft YaHei" panose="020B0503020204020204" pitchFamily="34" charset="-122"/>
                <a:ea typeface="Microsoft YaHei" panose="020B0503020204020204" pitchFamily="34" charset="-122"/>
              </a:rPr>
              <a:t>译成各国语言；又名</a:t>
            </a:r>
            <a:r>
              <a:rPr kumimoji="1" lang="en-US" altLang="zh-CN" sz="2400" dirty="0">
                <a:latin typeface="Microsoft YaHei" panose="020B0503020204020204" pitchFamily="34" charset="-122"/>
                <a:ea typeface="Microsoft YaHei" panose="020B0503020204020204" pitchFamily="34" charset="-122"/>
              </a:rPr>
              <a:t>《</a:t>
            </a:r>
            <a:r>
              <a:rPr kumimoji="1" lang="zh-CN" altLang="en-US" sz="2400" dirty="0">
                <a:latin typeface="Microsoft YaHei" panose="020B0503020204020204" pitchFamily="34" charset="-122"/>
                <a:ea typeface="Microsoft YaHei" panose="020B0503020204020204" pitchFamily="34" charset="-122"/>
              </a:rPr>
              <a:t>天方夜谭</a:t>
            </a:r>
            <a:r>
              <a:rPr kumimoji="1" lang="en-US" altLang="zh-CN" sz="2400" dirty="0">
                <a:latin typeface="Microsoft YaHei" panose="020B0503020204020204" pitchFamily="34" charset="-122"/>
                <a:ea typeface="Microsoft YaHei" panose="020B0503020204020204" pitchFamily="34" charset="-122"/>
              </a:rPr>
              <a:t>》</a:t>
            </a:r>
            <a:endParaRPr kumimoji="1" lang="zh-CN" altLang="en-US" sz="2400" dirty="0">
              <a:latin typeface="Microsoft YaHei" panose="020B0503020204020204" pitchFamily="34" charset="-122"/>
              <a:ea typeface="Microsoft YaHei" panose="020B0503020204020204" pitchFamily="34" charset="-122"/>
            </a:endParaRPr>
          </a:p>
        </p:txBody>
      </p:sp>
      <p:sp>
        <p:nvSpPr>
          <p:cNvPr id="21" name="Text Box 16">
            <a:extLst>
              <a:ext uri="{FF2B5EF4-FFF2-40B4-BE49-F238E27FC236}">
                <a16:creationId xmlns:a16="http://schemas.microsoft.com/office/drawing/2014/main" xmlns="" id="{72CD1EB4-A615-C148-B5C8-0C270004F2E0}"/>
              </a:ext>
            </a:extLst>
          </p:cNvPr>
          <p:cNvSpPr txBox="1">
            <a:spLocks noChangeArrowheads="1"/>
          </p:cNvSpPr>
          <p:nvPr/>
        </p:nvSpPr>
        <p:spPr bwMode="auto">
          <a:xfrm>
            <a:off x="6828312" y="2922291"/>
            <a:ext cx="5038689" cy="471569"/>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400" dirty="0">
                <a:latin typeface="Microsoft YaHei" panose="020B0503020204020204" pitchFamily="34" charset="-122"/>
                <a:ea typeface="Microsoft YaHei" panose="020B0503020204020204" pitchFamily="34" charset="-122"/>
              </a:rPr>
              <a:t>欧洲大学教科书；亚洲广为流传</a:t>
            </a:r>
          </a:p>
        </p:txBody>
      </p:sp>
      <p:sp>
        <p:nvSpPr>
          <p:cNvPr id="22" name="Text Box 16">
            <a:extLst>
              <a:ext uri="{FF2B5EF4-FFF2-40B4-BE49-F238E27FC236}">
                <a16:creationId xmlns:a16="http://schemas.microsoft.com/office/drawing/2014/main" xmlns="" id="{8CA0F3F5-CB07-3047-8A4B-F846333D53C8}"/>
              </a:ext>
            </a:extLst>
          </p:cNvPr>
          <p:cNvSpPr txBox="1">
            <a:spLocks noChangeArrowheads="1"/>
          </p:cNvSpPr>
          <p:nvPr/>
        </p:nvSpPr>
        <p:spPr bwMode="auto">
          <a:xfrm>
            <a:off x="6828313" y="2248826"/>
            <a:ext cx="5024750" cy="471569"/>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400" dirty="0">
                <a:latin typeface="Microsoft YaHei" panose="020B0503020204020204" pitchFamily="34" charset="-122"/>
                <a:ea typeface="Microsoft YaHei" panose="020B0503020204020204" pitchFamily="34" charset="-122"/>
              </a:rPr>
              <a:t>世界各国通用</a:t>
            </a:r>
          </a:p>
        </p:txBody>
      </p:sp>
      <p:sp>
        <p:nvSpPr>
          <p:cNvPr id="23" name="Text Box 16">
            <a:extLst>
              <a:ext uri="{FF2B5EF4-FFF2-40B4-BE49-F238E27FC236}">
                <a16:creationId xmlns:a16="http://schemas.microsoft.com/office/drawing/2014/main" xmlns="" id="{5949E0C6-D756-BE40-9C43-D9CC230D89AC}"/>
              </a:ext>
            </a:extLst>
          </p:cNvPr>
          <p:cNvSpPr txBox="1">
            <a:spLocks noChangeArrowheads="1"/>
          </p:cNvSpPr>
          <p:nvPr/>
        </p:nvSpPr>
        <p:spPr bwMode="auto">
          <a:xfrm>
            <a:off x="6814374" y="3542842"/>
            <a:ext cx="5038689" cy="471569"/>
          </a:xfrm>
          <a:prstGeom prst="rect">
            <a:avLst/>
          </a:prstGeom>
          <a:noFill/>
          <a:ln w="28575" algn="ctr">
            <a:solidFill>
              <a:srgbClr val="333333"/>
            </a:solid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zh-CN" altLang="en-US" sz="2400" dirty="0">
                <a:latin typeface="Microsoft YaHei" panose="020B0503020204020204" pitchFamily="34" charset="-122"/>
                <a:ea typeface="Microsoft YaHei" panose="020B0503020204020204" pitchFamily="34" charset="-122"/>
              </a:rPr>
              <a:t>东西方天文表蓝本</a:t>
            </a:r>
          </a:p>
        </p:txBody>
      </p:sp>
      <p:sp>
        <p:nvSpPr>
          <p:cNvPr id="24" name="文本框 23">
            <a:extLst>
              <a:ext uri="{FF2B5EF4-FFF2-40B4-BE49-F238E27FC236}">
                <a16:creationId xmlns:a16="http://schemas.microsoft.com/office/drawing/2014/main" xmlns="" id="{1A4701DD-50BB-D04E-BF04-27C302DA840E}"/>
              </a:ext>
            </a:extLst>
          </p:cNvPr>
          <p:cNvSpPr txBox="1"/>
          <p:nvPr/>
        </p:nvSpPr>
        <p:spPr>
          <a:xfrm>
            <a:off x="309484" y="192263"/>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五、古代阿拉伯帝国</a:t>
            </a:r>
          </a:p>
        </p:txBody>
      </p:sp>
    </p:spTree>
    <p:custDataLst>
      <p:tags r:id="rId1"/>
    </p:custDataLst>
    <p:extLst>
      <p:ext uri="{BB962C8B-B14F-4D97-AF65-F5344CB8AC3E}">
        <p14:creationId xmlns:p14="http://schemas.microsoft.com/office/powerpoint/2010/main" xmlns="" val="3237231956"/>
      </p:ext>
    </p:extLst>
  </p:cSld>
  <p:clrMapOvr>
    <a:masterClrMapping/>
  </p:clrMapOvr>
  <mc:AlternateContent xmlns:mc="http://schemas.openxmlformats.org/markup-compatibility/2006">
    <mc:Choice xmlns:p14="http://schemas.microsoft.com/office/powerpoint/2010/main" xmlns="" Requires="p14">
      <p:transition spd="slow" p14:dur="2000" advTm="78686"/>
    </mc:Choice>
    <mc:Fallback>
      <p:transition spd="slow" advTm="786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animBg="1"/>
      <p:bldP spid="12" grpId="0" animBg="1"/>
      <p:bldP spid="13" grpId="0" animBg="1"/>
      <p:bldP spid="14" grpId="0" animBg="1"/>
      <p:bldP spid="18" grpId="0"/>
      <p:bldP spid="19" grpId="0"/>
      <p:bldP spid="20" grpId="0" animBg="1"/>
      <p:bldP spid="21"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E9EFF5A5-E41B-0444-8F99-FB56DFD26999}"/>
              </a:ext>
            </a:extLst>
          </p:cNvPr>
          <p:cNvSpPr/>
          <p:nvPr/>
        </p:nvSpPr>
        <p:spPr>
          <a:xfrm>
            <a:off x="107168" y="684725"/>
            <a:ext cx="10945311" cy="5262979"/>
          </a:xfrm>
          <a:prstGeom prst="rect">
            <a:avLst/>
          </a:prstGeom>
          <a:ln>
            <a:solidFill>
              <a:schemeClr val="tx1"/>
            </a:solidFill>
          </a:ln>
        </p:spPr>
        <p:txBody>
          <a:bodyPr wrap="square">
            <a:spAutoFit/>
          </a:bodyPr>
          <a:lstStyle/>
          <a:p>
            <a:r>
              <a:rPr lang="zh-CN" altLang="en-US" sz="2800" dirty="0">
                <a:latin typeface="Microsoft YaHei" panose="020B0503020204020204" pitchFamily="34" charset="-122"/>
                <a:ea typeface="Microsoft YaHei" panose="020B0503020204020204" pitchFamily="34" charset="-122"/>
              </a:rPr>
              <a:t>材料</a:t>
            </a:r>
            <a:r>
              <a:rPr lang="zh-CN" altLang="en-US" sz="2800" dirty="0">
                <a:latin typeface="Kaiti SC" panose="02010600040101010101" pitchFamily="2" charset="-122"/>
                <a:ea typeface="Kaiti SC" panose="02010600040101010101" pitchFamily="2" charset="-122"/>
                <a:cs typeface="宋体" panose="02010600030101010101" pitchFamily="2" charset="-122"/>
              </a:rPr>
              <a:t>哈里发麦蒙执政期间 </a:t>
            </a:r>
            <a:r>
              <a:rPr lang="en-US" altLang="zh-CN" sz="2800" dirty="0">
                <a:latin typeface="Kaiti SC" panose="02010600040101010101" pitchFamily="2" charset="-122"/>
                <a:ea typeface="Kaiti SC" panose="02010600040101010101" pitchFamily="2" charset="-122"/>
                <a:cs typeface="宋体" panose="02010600030101010101" pitchFamily="2" charset="-122"/>
              </a:rPr>
              <a:t>, </a:t>
            </a:r>
            <a:r>
              <a:rPr lang="zh-CN" altLang="en-US" sz="2800" dirty="0">
                <a:latin typeface="Kaiti SC" panose="02010600040101010101" pitchFamily="2" charset="-122"/>
                <a:ea typeface="Kaiti SC" panose="02010600040101010101" pitchFamily="2" charset="-122"/>
                <a:cs typeface="宋体" panose="02010600030101010101" pitchFamily="2" charset="-122"/>
              </a:rPr>
              <a:t>将“智慧宫”扩建成一所集图书馆、科学院和翻译局为一体的多功能机构 。 全国各地的学者们从事翻译、注释、校勘以及著述等项工作。数百部各门学科的著作 </a:t>
            </a:r>
            <a:r>
              <a:rPr lang="en-US" altLang="zh-CN" sz="2800" dirty="0">
                <a:latin typeface="Kaiti SC" panose="02010600040101010101" pitchFamily="2" charset="-122"/>
                <a:ea typeface="Kaiti SC" panose="02010600040101010101" pitchFamily="2" charset="-122"/>
                <a:cs typeface="宋体" panose="02010600030101010101" pitchFamily="2" charset="-122"/>
              </a:rPr>
              <a:t>, </a:t>
            </a:r>
            <a:r>
              <a:rPr lang="zh-CN" altLang="en-US" sz="2800" dirty="0">
                <a:latin typeface="Kaiti SC" panose="02010600040101010101" pitchFamily="2" charset="-122"/>
                <a:ea typeface="Kaiti SC" panose="02010600040101010101" pitchFamily="2" charset="-122"/>
                <a:cs typeface="宋体" panose="02010600030101010101" pitchFamily="2" charset="-122"/>
              </a:rPr>
              <a:t>从希腊文 、波斯文 、古叙利亚文 、希伯来文 、印地文和拉丁文被翻译成阿拉伯文 。</a:t>
            </a:r>
            <a:r>
              <a:rPr lang="zh-CN" altLang="zh-CN" sz="2800" dirty="0">
                <a:latin typeface="Kaiti SC" panose="02010600040101010101" pitchFamily="2" charset="-122"/>
                <a:ea typeface="Kaiti SC" panose="02010600040101010101" pitchFamily="2" charset="-122"/>
                <a:cs typeface="宋体" panose="02010600030101010101" pitchFamily="2" charset="-122"/>
              </a:rPr>
              <a:t>阿巴斯王朝前期结束时</a:t>
            </a:r>
            <a:r>
              <a:rPr lang="en-US" altLang="zh-CN" sz="2800" dirty="0">
                <a:latin typeface="Kaiti SC" panose="02010600040101010101" pitchFamily="2" charset="-122"/>
                <a:ea typeface="Kaiti SC" panose="02010600040101010101" pitchFamily="2" charset="-122"/>
                <a:cs typeface="宋体" panose="02010600030101010101" pitchFamily="2" charset="-122"/>
              </a:rPr>
              <a:t>, </a:t>
            </a:r>
            <a:r>
              <a:rPr lang="zh-CN" altLang="zh-CN" sz="2800" dirty="0">
                <a:latin typeface="Kaiti SC" panose="02010600040101010101" pitchFamily="2" charset="-122"/>
                <a:ea typeface="Kaiti SC" panose="02010600040101010101" pitchFamily="2" charset="-122"/>
                <a:cs typeface="宋体" panose="02010600030101010101" pitchFamily="2" charset="-122"/>
              </a:rPr>
              <a:t>古希腊科学典籍中的大部分重要著作 </a:t>
            </a:r>
            <a:r>
              <a:rPr lang="en-US" altLang="zh-CN" sz="2800" dirty="0">
                <a:latin typeface="Kaiti SC" panose="02010600040101010101" pitchFamily="2" charset="-122"/>
                <a:ea typeface="Kaiti SC" panose="02010600040101010101" pitchFamily="2" charset="-122"/>
                <a:cs typeface="宋体" panose="02010600030101010101" pitchFamily="2" charset="-122"/>
              </a:rPr>
              <a:t>, </a:t>
            </a:r>
            <a:r>
              <a:rPr lang="zh-CN" altLang="zh-CN" sz="2800" dirty="0">
                <a:latin typeface="Kaiti SC" panose="02010600040101010101" pitchFamily="2" charset="-122"/>
                <a:ea typeface="Kaiti SC" panose="02010600040101010101" pitchFamily="2" charset="-122"/>
                <a:cs typeface="宋体" panose="02010600030101010101" pitchFamily="2" charset="-122"/>
              </a:rPr>
              <a:t>都被翻译成阿拉伯文。</a:t>
            </a:r>
            <a:r>
              <a:rPr lang="zh-CN" altLang="en-US" sz="2800" dirty="0">
                <a:latin typeface="Kaiti SC" panose="02010600040101010101" pitchFamily="2" charset="-122"/>
                <a:ea typeface="Kaiti SC" panose="02010600040101010101" pitchFamily="2" charset="-122"/>
                <a:cs typeface="宋体" panose="02010600030101010101" pitchFamily="2" charset="-122"/>
              </a:rPr>
              <a:t>如</a:t>
            </a:r>
            <a:r>
              <a:rPr lang="zh-CN" altLang="zh-CN" sz="2800" dirty="0">
                <a:latin typeface="Kaiti SC" panose="02010600040101010101" pitchFamily="2" charset="-122"/>
                <a:ea typeface="Kaiti SC" panose="02010600040101010101" pitchFamily="2" charset="-122"/>
                <a:cs typeface="宋体" panose="02010600030101010101" pitchFamily="2" charset="-122"/>
              </a:rPr>
              <a:t>柏拉图的《理想国》等；亚里士多德的《工具论》中的逻辑著作《范畴篇》以及《物理学》等；医学家希波克拉第的大部分医学著作</a:t>
            </a:r>
            <a:r>
              <a:rPr lang="zh-CN" altLang="en-US" sz="2800" dirty="0">
                <a:latin typeface="Kaiti SC" panose="02010600040101010101" pitchFamily="2" charset="-122"/>
                <a:ea typeface="Kaiti SC" panose="02010600040101010101" pitchFamily="2" charset="-122"/>
                <a:cs typeface="宋体" panose="02010600030101010101" pitchFamily="2" charset="-122"/>
              </a:rPr>
              <a:t>；</a:t>
            </a:r>
            <a:r>
              <a:rPr lang="zh-CN" altLang="zh-CN" sz="2800" dirty="0">
                <a:latin typeface="Kaiti SC" panose="02010600040101010101" pitchFamily="2" charset="-122"/>
                <a:ea typeface="Kaiti SC" panose="02010600040101010101" pitchFamily="2" charset="-122"/>
                <a:cs typeface="宋体" panose="02010600030101010101" pitchFamily="2" charset="-122"/>
              </a:rPr>
              <a:t>毕达哥拉斯的《金色格言》及有关音乐的论文等</a:t>
            </a:r>
            <a:r>
              <a:rPr lang="zh-CN" altLang="en-US" sz="2800" dirty="0">
                <a:latin typeface="Kaiti SC" panose="02010600040101010101" pitchFamily="2" charset="-122"/>
                <a:ea typeface="Kaiti SC" panose="02010600040101010101" pitchFamily="2" charset="-122"/>
                <a:cs typeface="宋体" panose="02010600030101010101" pitchFamily="2" charset="-122"/>
              </a:rPr>
              <a:t>；</a:t>
            </a:r>
            <a:r>
              <a:rPr lang="zh-CN" altLang="zh-CN" sz="2800" dirty="0">
                <a:latin typeface="Kaiti SC" panose="02010600040101010101" pitchFamily="2" charset="-122"/>
                <a:ea typeface="Kaiti SC" panose="02010600040101010101" pitchFamily="2" charset="-122"/>
                <a:cs typeface="宋体" panose="02010600030101010101" pitchFamily="2" charset="-122"/>
              </a:rPr>
              <a:t>数学家欧几里得的《几何原理》、阿波罗尼乌斯的《圆锥曲线》 等；数学家、物理学家阿基米德的《论球和圆柱》等</a:t>
            </a:r>
            <a:r>
              <a:rPr lang="zh-CN" altLang="en-US" sz="2800" dirty="0">
                <a:latin typeface="Kaiti SC" panose="02010600040101010101" pitchFamily="2" charset="-122"/>
                <a:ea typeface="Kaiti SC" panose="02010600040101010101" pitchFamily="2" charset="-122"/>
                <a:cs typeface="宋体" panose="02010600030101010101" pitchFamily="2" charset="-122"/>
              </a:rPr>
              <a:t>以及</a:t>
            </a:r>
            <a:r>
              <a:rPr lang="zh-CN" altLang="zh-CN" sz="2800" dirty="0">
                <a:latin typeface="Kaiti SC" panose="02010600040101010101" pitchFamily="2" charset="-122"/>
                <a:ea typeface="Kaiti SC" panose="02010600040101010101" pitchFamily="2" charset="-122"/>
                <a:cs typeface="宋体" panose="02010600030101010101" pitchFamily="2" charset="-122"/>
              </a:rPr>
              <a:t>古罗马著名天文学家 、地理学家托勒密的《地理学》 等。 </a:t>
            </a:r>
            <a:endParaRPr lang="en-US" altLang="zh-CN" sz="2800" dirty="0">
              <a:latin typeface="Kaiti SC" panose="02010600040101010101" pitchFamily="2" charset="-122"/>
              <a:ea typeface="Kaiti SC" panose="02010600040101010101" pitchFamily="2" charset="-122"/>
              <a:cs typeface="宋体" panose="02010600030101010101" pitchFamily="2" charset="-122"/>
            </a:endParaRPr>
          </a:p>
          <a:p>
            <a:r>
              <a:rPr lang="zh-CN" altLang="en-US" sz="2800" dirty="0">
                <a:latin typeface="Kaiti SC" panose="02010600040101010101" pitchFamily="2" charset="-122"/>
                <a:ea typeface="Kaiti SC" panose="02010600040101010101" pitchFamily="2" charset="-122"/>
                <a:cs typeface="宋体" panose="02010600030101010101" pitchFamily="2" charset="-122"/>
              </a:rPr>
              <a:t>     </a:t>
            </a:r>
            <a:r>
              <a:rPr lang="en-US" altLang="zh-CN" sz="2800" dirty="0">
                <a:latin typeface="Kaiti SC" panose="02010600040101010101" pitchFamily="2" charset="-122"/>
                <a:ea typeface="Kaiti SC" panose="02010600040101010101" pitchFamily="2" charset="-122"/>
                <a:cs typeface="宋体" panose="02010600030101010101" pitchFamily="2" charset="-122"/>
              </a:rPr>
              <a:t>——</a:t>
            </a:r>
            <a:r>
              <a:rPr lang="zh-CN" altLang="en-US" sz="2800" dirty="0">
                <a:latin typeface="Kaiti SC" panose="02010600040101010101" pitchFamily="2" charset="-122"/>
                <a:ea typeface="Kaiti SC" panose="02010600040101010101" pitchFamily="2" charset="-122"/>
                <a:cs typeface="宋体" panose="02010600030101010101" pitchFamily="2" charset="-122"/>
              </a:rPr>
              <a:t>根据</a:t>
            </a:r>
            <a:r>
              <a:rPr lang="en-US" altLang="zh-CN" sz="2800" dirty="0">
                <a:latin typeface="Kaiti SC" panose="02010600040101010101" pitchFamily="2" charset="-122"/>
                <a:ea typeface="Kaiti SC" panose="02010600040101010101" pitchFamily="2" charset="-122"/>
                <a:cs typeface="宋体" panose="02010600030101010101" pitchFamily="2" charset="-122"/>
              </a:rPr>
              <a:t>《</a:t>
            </a:r>
            <a:r>
              <a:rPr lang="zh-CN" altLang="en-US" sz="2800" dirty="0">
                <a:latin typeface="Kaiti SC" panose="02010600040101010101" pitchFamily="2" charset="-122"/>
                <a:ea typeface="Kaiti SC" panose="02010600040101010101" pitchFamily="2" charset="-122"/>
                <a:cs typeface="宋体" panose="02010600030101010101" pitchFamily="2" charset="-122"/>
              </a:rPr>
              <a:t>中古时期阿拉伯文化与西方文化的交流</a:t>
            </a:r>
            <a:r>
              <a:rPr lang="en-US" altLang="zh-CN" sz="2800" dirty="0">
                <a:latin typeface="Kaiti SC" panose="02010600040101010101" pitchFamily="2" charset="-122"/>
                <a:ea typeface="Kaiti SC" panose="02010600040101010101" pitchFamily="2" charset="-122"/>
                <a:cs typeface="宋体" panose="02010600030101010101" pitchFamily="2" charset="-122"/>
              </a:rPr>
              <a:t>》</a:t>
            </a:r>
            <a:r>
              <a:rPr lang="zh-CN" altLang="en-US" sz="2800" dirty="0">
                <a:latin typeface="Kaiti SC" panose="02010600040101010101" pitchFamily="2" charset="-122"/>
                <a:ea typeface="Kaiti SC" panose="02010600040101010101" pitchFamily="2" charset="-122"/>
                <a:cs typeface="宋体" panose="02010600030101010101" pitchFamily="2" charset="-122"/>
              </a:rPr>
              <a:t> 李荣建 整理</a:t>
            </a:r>
          </a:p>
        </p:txBody>
      </p:sp>
      <p:sp>
        <p:nvSpPr>
          <p:cNvPr id="5" name="文本框 4">
            <a:extLst>
              <a:ext uri="{FF2B5EF4-FFF2-40B4-BE49-F238E27FC236}">
                <a16:creationId xmlns:a16="http://schemas.microsoft.com/office/drawing/2014/main" xmlns="" id="{563FCB9F-F44B-4C4F-8840-1D02E90A4178}"/>
              </a:ext>
            </a:extLst>
          </p:cNvPr>
          <p:cNvSpPr txBox="1"/>
          <p:nvPr/>
        </p:nvSpPr>
        <p:spPr>
          <a:xfrm>
            <a:off x="162956" y="118534"/>
            <a:ext cx="5416868"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思考：阿拉伯文化繁荣的原因是什么？</a:t>
            </a:r>
          </a:p>
        </p:txBody>
      </p:sp>
      <p:sp>
        <p:nvSpPr>
          <p:cNvPr id="6" name="椭圆 5">
            <a:extLst>
              <a:ext uri="{FF2B5EF4-FFF2-40B4-BE49-F238E27FC236}">
                <a16:creationId xmlns:a16="http://schemas.microsoft.com/office/drawing/2014/main" xmlns="" id="{B4D4DE38-23B5-C147-8271-567D2B0230C8}"/>
              </a:ext>
            </a:extLst>
          </p:cNvPr>
          <p:cNvSpPr/>
          <p:nvPr/>
        </p:nvSpPr>
        <p:spPr>
          <a:xfrm>
            <a:off x="946512" y="684725"/>
            <a:ext cx="1768113" cy="48688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7" name="椭圆 6">
            <a:extLst>
              <a:ext uri="{FF2B5EF4-FFF2-40B4-BE49-F238E27FC236}">
                <a16:creationId xmlns:a16="http://schemas.microsoft.com/office/drawing/2014/main" xmlns="" id="{B327688D-AFF3-7945-92FA-477CAC6F42B4}"/>
              </a:ext>
            </a:extLst>
          </p:cNvPr>
          <p:cNvSpPr/>
          <p:nvPr/>
        </p:nvSpPr>
        <p:spPr>
          <a:xfrm>
            <a:off x="3077596" y="1072847"/>
            <a:ext cx="1838788" cy="494696"/>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8" name="文本框 7">
            <a:extLst>
              <a:ext uri="{FF2B5EF4-FFF2-40B4-BE49-F238E27FC236}">
                <a16:creationId xmlns:a16="http://schemas.microsoft.com/office/drawing/2014/main" xmlns="" id="{E6B0FDA1-87D9-9D49-A1EC-6FEC0395FA7D}"/>
              </a:ext>
            </a:extLst>
          </p:cNvPr>
          <p:cNvSpPr txBox="1"/>
          <p:nvPr/>
        </p:nvSpPr>
        <p:spPr>
          <a:xfrm>
            <a:off x="122941" y="5991275"/>
            <a:ext cx="2954655"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统治者的政策推动；</a:t>
            </a:r>
          </a:p>
        </p:txBody>
      </p:sp>
      <p:sp>
        <p:nvSpPr>
          <p:cNvPr id="9" name="椭圆 8">
            <a:extLst>
              <a:ext uri="{FF2B5EF4-FFF2-40B4-BE49-F238E27FC236}">
                <a16:creationId xmlns:a16="http://schemas.microsoft.com/office/drawing/2014/main" xmlns="" id="{BF33B063-1737-624D-B7CF-C7040E2F3263}"/>
              </a:ext>
            </a:extLst>
          </p:cNvPr>
          <p:cNvSpPr/>
          <p:nvPr/>
        </p:nvSpPr>
        <p:spPr>
          <a:xfrm>
            <a:off x="162956" y="5020075"/>
            <a:ext cx="1307067"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0" name="椭圆 9">
            <a:extLst>
              <a:ext uri="{FF2B5EF4-FFF2-40B4-BE49-F238E27FC236}">
                <a16:creationId xmlns:a16="http://schemas.microsoft.com/office/drawing/2014/main" xmlns="" id="{78FAEB1C-DBE2-8A42-9044-43D60B0AD0F3}"/>
              </a:ext>
            </a:extLst>
          </p:cNvPr>
          <p:cNvSpPr/>
          <p:nvPr/>
        </p:nvSpPr>
        <p:spPr>
          <a:xfrm>
            <a:off x="8915609" y="1104405"/>
            <a:ext cx="1890936"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1" name="椭圆 10">
            <a:extLst>
              <a:ext uri="{FF2B5EF4-FFF2-40B4-BE49-F238E27FC236}">
                <a16:creationId xmlns:a16="http://schemas.microsoft.com/office/drawing/2014/main" xmlns="" id="{6A5DBF8D-7E44-A847-935C-07CE533EA978}"/>
              </a:ext>
            </a:extLst>
          </p:cNvPr>
          <p:cNvSpPr/>
          <p:nvPr/>
        </p:nvSpPr>
        <p:spPr>
          <a:xfrm>
            <a:off x="162957" y="1567543"/>
            <a:ext cx="965200"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椭圆 11">
            <a:extLst>
              <a:ext uri="{FF2B5EF4-FFF2-40B4-BE49-F238E27FC236}">
                <a16:creationId xmlns:a16="http://schemas.microsoft.com/office/drawing/2014/main" xmlns="" id="{2F86BBEA-2989-8641-A985-D5234FA86822}"/>
              </a:ext>
            </a:extLst>
          </p:cNvPr>
          <p:cNvSpPr/>
          <p:nvPr/>
        </p:nvSpPr>
        <p:spPr>
          <a:xfrm>
            <a:off x="8311993" y="1583205"/>
            <a:ext cx="2740486"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3" name="椭圆 12">
            <a:extLst>
              <a:ext uri="{FF2B5EF4-FFF2-40B4-BE49-F238E27FC236}">
                <a16:creationId xmlns:a16="http://schemas.microsoft.com/office/drawing/2014/main" xmlns="" id="{47F7C739-E3B4-8C47-8FB9-2CFD7E331010}"/>
              </a:ext>
            </a:extLst>
          </p:cNvPr>
          <p:cNvSpPr/>
          <p:nvPr/>
        </p:nvSpPr>
        <p:spPr>
          <a:xfrm>
            <a:off x="162956" y="1963473"/>
            <a:ext cx="6677231" cy="530346"/>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4" name="椭圆 13">
            <a:extLst>
              <a:ext uri="{FF2B5EF4-FFF2-40B4-BE49-F238E27FC236}">
                <a16:creationId xmlns:a16="http://schemas.microsoft.com/office/drawing/2014/main" xmlns="" id="{DC160403-85BB-E241-B8F4-FB72DF2D6802}"/>
              </a:ext>
            </a:extLst>
          </p:cNvPr>
          <p:cNvSpPr/>
          <p:nvPr/>
        </p:nvSpPr>
        <p:spPr>
          <a:xfrm>
            <a:off x="2217856" y="2846291"/>
            <a:ext cx="1307067"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5" name="椭圆 14">
            <a:extLst>
              <a:ext uri="{FF2B5EF4-FFF2-40B4-BE49-F238E27FC236}">
                <a16:creationId xmlns:a16="http://schemas.microsoft.com/office/drawing/2014/main" xmlns="" id="{9989645B-6CED-614B-BB55-C9B420ADA337}"/>
              </a:ext>
            </a:extLst>
          </p:cNvPr>
          <p:cNvSpPr/>
          <p:nvPr/>
        </p:nvSpPr>
        <p:spPr>
          <a:xfrm>
            <a:off x="6186653" y="2869202"/>
            <a:ext cx="1876692"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椭圆 15">
            <a:extLst>
              <a:ext uri="{FF2B5EF4-FFF2-40B4-BE49-F238E27FC236}">
                <a16:creationId xmlns:a16="http://schemas.microsoft.com/office/drawing/2014/main" xmlns="" id="{4E7BFEBF-1C16-0149-9D38-14D193150975}"/>
              </a:ext>
            </a:extLst>
          </p:cNvPr>
          <p:cNvSpPr/>
          <p:nvPr/>
        </p:nvSpPr>
        <p:spPr>
          <a:xfrm>
            <a:off x="6471465" y="3309429"/>
            <a:ext cx="1307067"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7" name="椭圆 16">
            <a:extLst>
              <a:ext uri="{FF2B5EF4-FFF2-40B4-BE49-F238E27FC236}">
                <a16:creationId xmlns:a16="http://schemas.microsoft.com/office/drawing/2014/main" xmlns="" id="{E2E077A6-0F6C-8643-AD39-875C0D2F6D67}"/>
              </a:ext>
            </a:extLst>
          </p:cNvPr>
          <p:cNvSpPr/>
          <p:nvPr/>
        </p:nvSpPr>
        <p:spPr>
          <a:xfrm>
            <a:off x="7255530" y="3731385"/>
            <a:ext cx="890944"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8" name="椭圆 17">
            <a:extLst>
              <a:ext uri="{FF2B5EF4-FFF2-40B4-BE49-F238E27FC236}">
                <a16:creationId xmlns:a16="http://schemas.microsoft.com/office/drawing/2014/main" xmlns="" id="{27276AA8-2845-584A-AFE3-BF322D3E5CC3}"/>
              </a:ext>
            </a:extLst>
          </p:cNvPr>
          <p:cNvSpPr/>
          <p:nvPr/>
        </p:nvSpPr>
        <p:spPr>
          <a:xfrm>
            <a:off x="9646611" y="3731385"/>
            <a:ext cx="1307067"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9" name="椭圆 18">
            <a:extLst>
              <a:ext uri="{FF2B5EF4-FFF2-40B4-BE49-F238E27FC236}">
                <a16:creationId xmlns:a16="http://schemas.microsoft.com/office/drawing/2014/main" xmlns="" id="{7976C794-D351-9B4B-A728-D24A840DFA66}"/>
              </a:ext>
            </a:extLst>
          </p:cNvPr>
          <p:cNvSpPr/>
          <p:nvPr/>
        </p:nvSpPr>
        <p:spPr>
          <a:xfrm>
            <a:off x="257576" y="4542226"/>
            <a:ext cx="1307067"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0" name="椭圆 19">
            <a:extLst>
              <a:ext uri="{FF2B5EF4-FFF2-40B4-BE49-F238E27FC236}">
                <a16:creationId xmlns:a16="http://schemas.microsoft.com/office/drawing/2014/main" xmlns="" id="{E0229E61-1E95-A54F-BCF0-A37D613ED2BC}"/>
              </a:ext>
            </a:extLst>
          </p:cNvPr>
          <p:cNvSpPr/>
          <p:nvPr/>
        </p:nvSpPr>
        <p:spPr>
          <a:xfrm>
            <a:off x="8761229" y="4542226"/>
            <a:ext cx="2192449" cy="526742"/>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椭圆 20">
            <a:extLst>
              <a:ext uri="{FF2B5EF4-FFF2-40B4-BE49-F238E27FC236}">
                <a16:creationId xmlns:a16="http://schemas.microsoft.com/office/drawing/2014/main" xmlns="" id="{D4EA767E-5E6B-A94B-AFA3-891CDCB997AF}"/>
              </a:ext>
            </a:extLst>
          </p:cNvPr>
          <p:cNvSpPr/>
          <p:nvPr/>
        </p:nvSpPr>
        <p:spPr>
          <a:xfrm>
            <a:off x="7047468" y="1160706"/>
            <a:ext cx="1307067" cy="46313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2" name="文本框 21">
            <a:extLst>
              <a:ext uri="{FF2B5EF4-FFF2-40B4-BE49-F238E27FC236}">
                <a16:creationId xmlns:a16="http://schemas.microsoft.com/office/drawing/2014/main" xmlns="" id="{DA2011B6-FFC4-5F44-9A14-EF053F622692}"/>
              </a:ext>
            </a:extLst>
          </p:cNvPr>
          <p:cNvSpPr txBox="1"/>
          <p:nvPr/>
        </p:nvSpPr>
        <p:spPr>
          <a:xfrm>
            <a:off x="2871389" y="5991274"/>
            <a:ext cx="4493538"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学者们的研究热情，擅于学习；</a:t>
            </a:r>
          </a:p>
        </p:txBody>
      </p:sp>
      <p:sp>
        <p:nvSpPr>
          <p:cNvPr id="23" name="文本框 22">
            <a:extLst>
              <a:ext uri="{FF2B5EF4-FFF2-40B4-BE49-F238E27FC236}">
                <a16:creationId xmlns:a16="http://schemas.microsoft.com/office/drawing/2014/main" xmlns="" id="{B8614625-764C-2C45-B74E-8E18229AF583}"/>
              </a:ext>
            </a:extLst>
          </p:cNvPr>
          <p:cNvSpPr txBox="1"/>
          <p:nvPr/>
        </p:nvSpPr>
        <p:spPr>
          <a:xfrm>
            <a:off x="107168" y="6420060"/>
            <a:ext cx="7263527"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各个领域广泛吸收东、西方文化遗产并进行融合创造</a:t>
            </a:r>
          </a:p>
        </p:txBody>
      </p:sp>
      <p:cxnSp>
        <p:nvCxnSpPr>
          <p:cNvPr id="24" name="直线连接符 23">
            <a:extLst>
              <a:ext uri="{FF2B5EF4-FFF2-40B4-BE49-F238E27FC236}">
                <a16:creationId xmlns:a16="http://schemas.microsoft.com/office/drawing/2014/main" xmlns="" id="{47CD1826-3A18-E344-81EE-88670113019C}"/>
              </a:ext>
            </a:extLst>
          </p:cNvPr>
          <p:cNvCxnSpPr/>
          <p:nvPr/>
        </p:nvCxnSpPr>
        <p:spPr>
          <a:xfrm>
            <a:off x="9970001" y="2046343"/>
            <a:ext cx="0" cy="486888"/>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xmlns="" val="386729828"/>
      </p:ext>
    </p:extLst>
  </p:cSld>
  <p:clrMapOvr>
    <a:masterClrMapping/>
  </p:clrMapOvr>
  <mc:AlternateContent xmlns:mc="http://schemas.openxmlformats.org/markup-compatibility/2006">
    <mc:Choice xmlns:p14="http://schemas.microsoft.com/office/powerpoint/2010/main" xmlns="" Requires="p14">
      <p:transition spd="slow" p14:dur="2000" advTm="109154"/>
    </mc:Choice>
    <mc:Fallback>
      <p:transition spd="slow" advTm="1091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xmlns="" id="{458B66DA-38E7-4841-9806-0BAC8B4FDE00}"/>
              </a:ext>
            </a:extLst>
          </p:cNvPr>
          <p:cNvSpPr txBox="1"/>
          <p:nvPr/>
        </p:nvSpPr>
        <p:spPr>
          <a:xfrm>
            <a:off x="451261" y="221352"/>
            <a:ext cx="3570208"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中国对阿拉伯文化的影响</a:t>
            </a:r>
          </a:p>
        </p:txBody>
      </p:sp>
      <p:sp>
        <p:nvSpPr>
          <p:cNvPr id="5" name="文本框 4">
            <a:extLst>
              <a:ext uri="{FF2B5EF4-FFF2-40B4-BE49-F238E27FC236}">
                <a16:creationId xmlns:a16="http://schemas.microsoft.com/office/drawing/2014/main" xmlns="" id="{8EDDD08A-47C3-5A45-B170-B051619A2A7F}"/>
              </a:ext>
            </a:extLst>
          </p:cNvPr>
          <p:cNvSpPr txBox="1"/>
          <p:nvPr/>
        </p:nvSpPr>
        <p:spPr>
          <a:xfrm>
            <a:off x="451263" y="1465119"/>
            <a:ext cx="6359433" cy="461665"/>
          </a:xfrm>
          <a:prstGeom prst="rect">
            <a:avLst/>
          </a:prstGeom>
          <a:noFill/>
        </p:spPr>
        <p:txBody>
          <a:bodyPr wrap="none" rtlCol="0">
            <a:spAutoFit/>
          </a:bodyPr>
          <a:lstStyle/>
          <a:p>
            <a:r>
              <a:rPr kumimoji="1" lang="zh-CN" altLang="en-US" sz="2400" dirty="0">
                <a:latin typeface="Microsoft YaHei" panose="020B0503020204020204" pitchFamily="34" charset="-122"/>
                <a:ea typeface="Microsoft YaHei" panose="020B0503020204020204" pitchFamily="34" charset="-122"/>
              </a:rPr>
              <a:t>造纸术：</a:t>
            </a:r>
            <a:r>
              <a:rPr kumimoji="1" lang="en-US" altLang="zh-CN" sz="2400" dirty="0">
                <a:latin typeface="Microsoft YaHei" panose="020B0503020204020204" pitchFamily="34" charset="-122"/>
                <a:ea typeface="Microsoft YaHei" panose="020B0503020204020204" pitchFamily="34" charset="-122"/>
              </a:rPr>
              <a:t>8</a:t>
            </a:r>
            <a:r>
              <a:rPr kumimoji="1" lang="zh-CN" altLang="en-US" sz="2400" dirty="0">
                <a:latin typeface="Microsoft YaHei" panose="020B0503020204020204" pitchFamily="34" charset="-122"/>
                <a:ea typeface="Microsoft YaHei" panose="020B0503020204020204" pitchFamily="34" charset="-122"/>
              </a:rPr>
              <a:t>世纪传入阿拉伯，</a:t>
            </a:r>
            <a:r>
              <a:rPr kumimoji="1" lang="en-US" altLang="zh-CN" sz="2400" dirty="0">
                <a:latin typeface="Microsoft YaHei" panose="020B0503020204020204" pitchFamily="34" charset="-122"/>
                <a:ea typeface="Microsoft YaHei" panose="020B0503020204020204" pitchFamily="34" charset="-122"/>
              </a:rPr>
              <a:t>12</a:t>
            </a:r>
            <a:r>
              <a:rPr kumimoji="1" lang="zh-CN" altLang="en-US" sz="2400" dirty="0">
                <a:latin typeface="Microsoft YaHei" panose="020B0503020204020204" pitchFamily="34" charset="-122"/>
                <a:ea typeface="Microsoft YaHei" panose="020B0503020204020204" pitchFamily="34" charset="-122"/>
              </a:rPr>
              <a:t>世纪传入欧洲 </a:t>
            </a:r>
          </a:p>
        </p:txBody>
      </p:sp>
      <p:sp>
        <p:nvSpPr>
          <p:cNvPr id="6" name="矩形 5">
            <a:extLst>
              <a:ext uri="{FF2B5EF4-FFF2-40B4-BE49-F238E27FC236}">
                <a16:creationId xmlns:a16="http://schemas.microsoft.com/office/drawing/2014/main" xmlns="" id="{7C3EE563-74C0-ED4D-933D-FC2078D0197E}"/>
              </a:ext>
            </a:extLst>
          </p:cNvPr>
          <p:cNvSpPr/>
          <p:nvPr/>
        </p:nvSpPr>
        <p:spPr>
          <a:xfrm>
            <a:off x="451263" y="2131050"/>
            <a:ext cx="8480207"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印刷术：雕版印刷</a:t>
            </a:r>
            <a:r>
              <a:rPr kumimoji="1" lang="en-US" altLang="zh-CN" sz="2400" dirty="0">
                <a:latin typeface="Microsoft YaHei" panose="020B0503020204020204" pitchFamily="34" charset="-122"/>
                <a:ea typeface="Microsoft YaHei" panose="020B0503020204020204" pitchFamily="34" charset="-122"/>
              </a:rPr>
              <a:t>8</a:t>
            </a:r>
            <a:r>
              <a:rPr kumimoji="1" lang="zh-CN" altLang="en-US" sz="2400" dirty="0">
                <a:latin typeface="Microsoft YaHei" panose="020B0503020204020204" pitchFamily="34" charset="-122"/>
                <a:ea typeface="Microsoft YaHei" panose="020B0503020204020204" pitchFamily="34" charset="-122"/>
              </a:rPr>
              <a:t>世纪传入阿拉伯，</a:t>
            </a:r>
            <a:r>
              <a:rPr kumimoji="1" lang="en-US" altLang="zh-CN" sz="2400" dirty="0">
                <a:latin typeface="Microsoft YaHei" panose="020B0503020204020204" pitchFamily="34" charset="-122"/>
                <a:ea typeface="Microsoft YaHei" panose="020B0503020204020204" pitchFamily="34" charset="-122"/>
              </a:rPr>
              <a:t>12</a:t>
            </a:r>
            <a:r>
              <a:rPr kumimoji="1" lang="zh-CN" altLang="en-US" sz="2400" dirty="0">
                <a:latin typeface="Microsoft YaHei" panose="020B0503020204020204" pitchFamily="34" charset="-122"/>
                <a:ea typeface="Microsoft YaHei" panose="020B0503020204020204" pitchFamily="34" charset="-122"/>
              </a:rPr>
              <a:t>世纪初传入欧洲。    </a:t>
            </a:r>
            <a:endParaRPr lang="zh-CN" altLang="en-US" sz="2400" dirty="0"/>
          </a:p>
        </p:txBody>
      </p:sp>
      <p:sp>
        <p:nvSpPr>
          <p:cNvPr id="7" name="矩形 6">
            <a:extLst>
              <a:ext uri="{FF2B5EF4-FFF2-40B4-BE49-F238E27FC236}">
                <a16:creationId xmlns:a16="http://schemas.microsoft.com/office/drawing/2014/main" xmlns="" id="{B158D430-B38C-BB49-8BF1-144EBF593B5D}"/>
              </a:ext>
            </a:extLst>
          </p:cNvPr>
          <p:cNvSpPr/>
          <p:nvPr/>
        </p:nvSpPr>
        <p:spPr>
          <a:xfrm>
            <a:off x="451263" y="2715611"/>
            <a:ext cx="7010252"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指南针：阿拉伯人用于航海，</a:t>
            </a:r>
            <a:r>
              <a:rPr kumimoji="1" lang="en-US" altLang="zh-CN" sz="2400" dirty="0">
                <a:latin typeface="Microsoft YaHei" panose="020B0503020204020204" pitchFamily="34" charset="-122"/>
                <a:ea typeface="Microsoft YaHei" panose="020B0503020204020204" pitchFamily="34" charset="-122"/>
              </a:rPr>
              <a:t>12</a:t>
            </a:r>
            <a:r>
              <a:rPr kumimoji="1" lang="zh-CN" altLang="en-US" sz="2400" dirty="0">
                <a:latin typeface="Microsoft YaHei" panose="020B0503020204020204" pitchFamily="34" charset="-122"/>
                <a:ea typeface="Microsoft YaHei" panose="020B0503020204020204" pitchFamily="34" charset="-122"/>
              </a:rPr>
              <a:t>世纪初传入欧洲。</a:t>
            </a:r>
            <a:endParaRPr lang="zh-CN" altLang="en-US" sz="2400" dirty="0"/>
          </a:p>
        </p:txBody>
      </p:sp>
      <p:sp>
        <p:nvSpPr>
          <p:cNvPr id="8" name="矩形 7">
            <a:extLst>
              <a:ext uri="{FF2B5EF4-FFF2-40B4-BE49-F238E27FC236}">
                <a16:creationId xmlns:a16="http://schemas.microsoft.com/office/drawing/2014/main" xmlns="" id="{FBB3DB7F-2752-2C42-B50E-68EEFC9CF761}"/>
              </a:ext>
            </a:extLst>
          </p:cNvPr>
          <p:cNvSpPr/>
          <p:nvPr/>
        </p:nvSpPr>
        <p:spPr>
          <a:xfrm>
            <a:off x="451261" y="3298495"/>
            <a:ext cx="6340197"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火药：唐朝时经印度传入阿拉伯，再传到欧洲</a:t>
            </a:r>
            <a:endParaRPr lang="zh-CN" altLang="en-US" sz="2400" dirty="0"/>
          </a:p>
        </p:txBody>
      </p:sp>
      <p:sp>
        <p:nvSpPr>
          <p:cNvPr id="9" name="矩形 8">
            <a:extLst>
              <a:ext uri="{FF2B5EF4-FFF2-40B4-BE49-F238E27FC236}">
                <a16:creationId xmlns:a16="http://schemas.microsoft.com/office/drawing/2014/main" xmlns="" id="{E9D99D44-D5FA-904A-A079-EB8D60EE428D}"/>
              </a:ext>
            </a:extLst>
          </p:cNvPr>
          <p:cNvSpPr/>
          <p:nvPr/>
        </p:nvSpPr>
        <p:spPr>
          <a:xfrm>
            <a:off x="451261" y="862004"/>
            <a:ext cx="5585632" cy="461665"/>
          </a:xfrm>
          <a:prstGeom prst="rect">
            <a:avLst/>
          </a:prstGeom>
        </p:spPr>
        <p:txBody>
          <a:bodyPr wrap="none">
            <a:spAutoFit/>
          </a:bodyPr>
          <a:lstStyle/>
          <a:p>
            <a:r>
              <a:rPr kumimoji="1" lang="zh-CN" altLang="en-US" sz="2400" dirty="0">
                <a:latin typeface="Microsoft YaHei" panose="020B0503020204020204" pitchFamily="34" charset="-122"/>
                <a:ea typeface="Microsoft YaHei" panose="020B0503020204020204" pitchFamily="34" charset="-122"/>
              </a:rPr>
              <a:t>瓷器、丝绸：成为阿拉伯人财富的象征</a:t>
            </a:r>
            <a:endParaRPr lang="zh-CN" altLang="en-US" sz="2400" dirty="0"/>
          </a:p>
        </p:txBody>
      </p:sp>
    </p:spTree>
    <p:extLst>
      <p:ext uri="{BB962C8B-B14F-4D97-AF65-F5344CB8AC3E}">
        <p14:creationId xmlns:p14="http://schemas.microsoft.com/office/powerpoint/2010/main" xmlns="" val="2372623804"/>
      </p:ext>
    </p:extLst>
  </p:cSld>
  <p:clrMapOvr>
    <a:masterClrMapping/>
  </p:clrMapOvr>
  <mc:AlternateContent xmlns:mc="http://schemas.openxmlformats.org/markup-compatibility/2006">
    <mc:Choice xmlns:p14="http://schemas.microsoft.com/office/powerpoint/2010/main" xmlns="" Requires="p14">
      <p:transition spd="slow" p14:dur="2000" advTm="31309"/>
    </mc:Choice>
    <mc:Fallback>
      <p:transition spd="slow" advTm="313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xmlns="" id="{0C5BDD5E-E100-9645-9ED4-330ECFAD5154}"/>
              </a:ext>
            </a:extLst>
          </p:cNvPr>
          <p:cNvSpPr txBox="1"/>
          <p:nvPr/>
        </p:nvSpPr>
        <p:spPr>
          <a:xfrm>
            <a:off x="309484" y="192263"/>
            <a:ext cx="3416320"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五、古代阿拉伯帝国</a:t>
            </a:r>
          </a:p>
        </p:txBody>
      </p:sp>
      <p:pic>
        <p:nvPicPr>
          <p:cNvPr id="5" name="图片 4">
            <a:extLst>
              <a:ext uri="{FF2B5EF4-FFF2-40B4-BE49-F238E27FC236}">
                <a16:creationId xmlns:a16="http://schemas.microsoft.com/office/drawing/2014/main" xmlns="" id="{7B07867D-DBC5-E942-A4F7-A73582C4B153}"/>
              </a:ext>
            </a:extLst>
          </p:cNvPr>
          <p:cNvPicPr>
            <a:picLocks noChangeAspect="1"/>
          </p:cNvPicPr>
          <p:nvPr/>
        </p:nvPicPr>
        <p:blipFill>
          <a:blip r:embed="rId4"/>
          <a:stretch>
            <a:fillRect/>
          </a:stretch>
        </p:blipFill>
        <p:spPr>
          <a:xfrm>
            <a:off x="106137" y="1710618"/>
            <a:ext cx="6602794" cy="3502650"/>
          </a:xfrm>
          <a:prstGeom prst="rect">
            <a:avLst/>
          </a:prstGeom>
        </p:spPr>
      </p:pic>
      <p:sp>
        <p:nvSpPr>
          <p:cNvPr id="6" name="Text Box 14">
            <a:extLst>
              <a:ext uri="{FF2B5EF4-FFF2-40B4-BE49-F238E27FC236}">
                <a16:creationId xmlns:a16="http://schemas.microsoft.com/office/drawing/2014/main" xmlns="" id="{92A49321-B69B-2444-A352-14D353521F24}"/>
              </a:ext>
            </a:extLst>
          </p:cNvPr>
          <p:cNvSpPr txBox="1">
            <a:spLocks noChangeArrowheads="1"/>
          </p:cNvSpPr>
          <p:nvPr/>
        </p:nvSpPr>
        <p:spPr bwMode="auto">
          <a:xfrm>
            <a:off x="7156073" y="1144153"/>
            <a:ext cx="4417619"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4.</a:t>
            </a:r>
            <a:r>
              <a:rPr kumimoji="1" lang="zh-CN" altLang="en-US" sz="2600" dirty="0">
                <a:latin typeface="Microsoft YaHei" panose="020B0503020204020204" pitchFamily="34" charset="-122"/>
                <a:ea typeface="Microsoft YaHei" panose="020B0503020204020204" pitchFamily="34" charset="-122"/>
              </a:rPr>
              <a:t>阿拉伯帝国的灭亡</a:t>
            </a:r>
          </a:p>
        </p:txBody>
      </p:sp>
      <p:sp>
        <p:nvSpPr>
          <p:cNvPr id="7" name="文本框 6">
            <a:extLst>
              <a:ext uri="{FF2B5EF4-FFF2-40B4-BE49-F238E27FC236}">
                <a16:creationId xmlns:a16="http://schemas.microsoft.com/office/drawing/2014/main" xmlns="" id="{34B32706-B570-5949-B4B6-452025648996}"/>
              </a:ext>
            </a:extLst>
          </p:cNvPr>
          <p:cNvSpPr txBox="1"/>
          <p:nvPr/>
        </p:nvSpPr>
        <p:spPr>
          <a:xfrm>
            <a:off x="7035503" y="2468881"/>
            <a:ext cx="4368372"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zh-CN" altLang="en-US" dirty="0"/>
              <a:t>      </a:t>
            </a:r>
            <a:r>
              <a:rPr lang="en-US" altLang="zh-CN" dirty="0"/>
              <a:t>1258</a:t>
            </a:r>
            <a:r>
              <a:rPr lang="zh-CN" altLang="en-US" dirty="0"/>
              <a:t>年蒙古入侵巴格达，阿巴斯王朝结束。</a:t>
            </a:r>
          </a:p>
        </p:txBody>
      </p:sp>
      <p:sp>
        <p:nvSpPr>
          <p:cNvPr id="8" name="文本框 7">
            <a:extLst>
              <a:ext uri="{FF2B5EF4-FFF2-40B4-BE49-F238E27FC236}">
                <a16:creationId xmlns:a16="http://schemas.microsoft.com/office/drawing/2014/main" xmlns="" id="{FEF87055-A5D9-8E4E-9B19-CCF568370715}"/>
              </a:ext>
            </a:extLst>
          </p:cNvPr>
          <p:cNvSpPr txBox="1"/>
          <p:nvPr/>
        </p:nvSpPr>
        <p:spPr>
          <a:xfrm>
            <a:off x="1706493" y="5467239"/>
            <a:ext cx="2828018"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8</a:t>
            </a:r>
            <a:r>
              <a:rPr kumimoji="1" lang="zh-CN" altLang="en-US" sz="2400" dirty="0">
                <a:latin typeface="Microsoft YaHei" panose="020B0503020204020204" pitchFamily="34" charset="-122"/>
                <a:ea typeface="Microsoft YaHei" panose="020B0503020204020204" pitchFamily="34" charset="-122"/>
              </a:rPr>
              <a:t>世纪的阿拉伯帝国</a:t>
            </a:r>
          </a:p>
        </p:txBody>
      </p:sp>
    </p:spTree>
    <p:custDataLst>
      <p:tags r:id="rId1"/>
    </p:custDataLst>
    <p:extLst>
      <p:ext uri="{BB962C8B-B14F-4D97-AF65-F5344CB8AC3E}">
        <p14:creationId xmlns:p14="http://schemas.microsoft.com/office/powerpoint/2010/main" xmlns="" val="3405087902"/>
      </p:ext>
    </p:extLst>
  </p:cSld>
  <p:clrMapOvr>
    <a:masterClrMapping/>
  </p:clrMapOvr>
  <mc:AlternateContent xmlns:mc="http://schemas.openxmlformats.org/markup-compatibility/2006">
    <mc:Choice xmlns:p14="http://schemas.microsoft.com/office/powerpoint/2010/main" xmlns="" Requires="p14">
      <p:transition spd="slow" p14:dur="2000" advTm="33379"/>
    </mc:Choice>
    <mc:Fallback>
      <p:transition spd="slow" advTm="3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4">
            <a:extLst>
              <a:ext uri="{FF2B5EF4-FFF2-40B4-BE49-F238E27FC236}">
                <a16:creationId xmlns:a16="http://schemas.microsoft.com/office/drawing/2014/main" xmlns="" id="{FEAB234B-6682-B74D-8157-B993A0964DB3}"/>
              </a:ext>
            </a:extLst>
          </p:cNvPr>
          <p:cNvSpPr txBox="1">
            <a:spLocks noChangeArrowheads="1"/>
          </p:cNvSpPr>
          <p:nvPr/>
        </p:nvSpPr>
        <p:spPr bwMode="auto">
          <a:xfrm>
            <a:off x="6245547" y="1169066"/>
            <a:ext cx="4417619"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1.</a:t>
            </a:r>
            <a:r>
              <a:rPr kumimoji="1" lang="zh-CN" altLang="en-US" sz="2600" dirty="0">
                <a:latin typeface="Microsoft YaHei" panose="020B0503020204020204" pitchFamily="34" charset="-122"/>
                <a:ea typeface="Microsoft YaHei" panose="020B0503020204020204" pitchFamily="34" charset="-122"/>
              </a:rPr>
              <a:t>突厥人的崛起与扩张</a:t>
            </a:r>
          </a:p>
        </p:txBody>
      </p:sp>
      <p:sp>
        <p:nvSpPr>
          <p:cNvPr id="5" name="文本框 4">
            <a:extLst>
              <a:ext uri="{FF2B5EF4-FFF2-40B4-BE49-F238E27FC236}">
                <a16:creationId xmlns:a16="http://schemas.microsoft.com/office/drawing/2014/main" xmlns="" id="{0A0F35B7-990A-2D42-9867-56703840C946}"/>
              </a:ext>
            </a:extLst>
          </p:cNvPr>
          <p:cNvSpPr txBox="1"/>
          <p:nvPr/>
        </p:nvSpPr>
        <p:spPr>
          <a:xfrm>
            <a:off x="6270171" y="2192290"/>
            <a:ext cx="4368372"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10</a:t>
            </a:r>
            <a:r>
              <a:rPr lang="zh-CN" altLang="en-US" dirty="0"/>
              <a:t>世纪信奉伊斯兰教</a:t>
            </a:r>
          </a:p>
        </p:txBody>
      </p:sp>
      <p:pic>
        <p:nvPicPr>
          <p:cNvPr id="6" name="图片 5">
            <a:extLst>
              <a:ext uri="{FF2B5EF4-FFF2-40B4-BE49-F238E27FC236}">
                <a16:creationId xmlns:a16="http://schemas.microsoft.com/office/drawing/2014/main" xmlns="" id="{2B4689BC-C582-8847-B5F1-9DE85EA0CA24}"/>
              </a:ext>
            </a:extLst>
          </p:cNvPr>
          <p:cNvPicPr>
            <a:picLocks noChangeAspect="1"/>
          </p:cNvPicPr>
          <p:nvPr/>
        </p:nvPicPr>
        <p:blipFill>
          <a:blip r:embed="rId4"/>
          <a:stretch>
            <a:fillRect/>
          </a:stretch>
        </p:blipFill>
        <p:spPr>
          <a:xfrm>
            <a:off x="37702" y="1502229"/>
            <a:ext cx="6207845" cy="3685101"/>
          </a:xfrm>
          <a:prstGeom prst="rect">
            <a:avLst/>
          </a:prstGeom>
        </p:spPr>
      </p:pic>
      <p:sp>
        <p:nvSpPr>
          <p:cNvPr id="7" name="文本框 6">
            <a:extLst>
              <a:ext uri="{FF2B5EF4-FFF2-40B4-BE49-F238E27FC236}">
                <a16:creationId xmlns:a16="http://schemas.microsoft.com/office/drawing/2014/main" xmlns="" id="{732DDB3C-5CC4-574D-B7C3-4150EB19C672}"/>
              </a:ext>
            </a:extLst>
          </p:cNvPr>
          <p:cNvSpPr txBox="1"/>
          <p:nvPr/>
        </p:nvSpPr>
        <p:spPr>
          <a:xfrm>
            <a:off x="6270171" y="2930955"/>
            <a:ext cx="5921829"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11</a:t>
            </a:r>
            <a:r>
              <a:rPr lang="zh-CN" altLang="en-US" dirty="0"/>
              <a:t>世纪建立塞尔柱帝国，占领小亚细亚</a:t>
            </a:r>
          </a:p>
        </p:txBody>
      </p:sp>
      <p:sp>
        <p:nvSpPr>
          <p:cNvPr id="8" name="文本框 7">
            <a:extLst>
              <a:ext uri="{FF2B5EF4-FFF2-40B4-BE49-F238E27FC236}">
                <a16:creationId xmlns:a16="http://schemas.microsoft.com/office/drawing/2014/main" xmlns="" id="{5878C533-6354-AA4C-A0B8-C636D4E107FE}"/>
              </a:ext>
            </a:extLst>
          </p:cNvPr>
          <p:cNvSpPr txBox="1"/>
          <p:nvPr/>
        </p:nvSpPr>
        <p:spPr>
          <a:xfrm>
            <a:off x="6270171" y="3804581"/>
            <a:ext cx="5921829"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1243</a:t>
            </a:r>
            <a:r>
              <a:rPr lang="zh-CN" altLang="en-US" dirty="0"/>
              <a:t>年，被蒙古人打败，形成分散独立政权。</a:t>
            </a:r>
          </a:p>
        </p:txBody>
      </p:sp>
      <p:sp>
        <p:nvSpPr>
          <p:cNvPr id="9" name="文本框 8">
            <a:extLst>
              <a:ext uri="{FF2B5EF4-FFF2-40B4-BE49-F238E27FC236}">
                <a16:creationId xmlns:a16="http://schemas.microsoft.com/office/drawing/2014/main" xmlns="" id="{2060B7ED-0E65-2747-B9F4-AC3E77D7975D}"/>
              </a:ext>
            </a:extLst>
          </p:cNvPr>
          <p:cNvSpPr txBox="1"/>
          <p:nvPr/>
        </p:nvSpPr>
        <p:spPr>
          <a:xfrm>
            <a:off x="309484" y="192263"/>
            <a:ext cx="2698175"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六、奥斯曼帝国</a:t>
            </a:r>
          </a:p>
        </p:txBody>
      </p:sp>
      <p:sp>
        <p:nvSpPr>
          <p:cNvPr id="10" name="文本框 9">
            <a:extLst>
              <a:ext uri="{FF2B5EF4-FFF2-40B4-BE49-F238E27FC236}">
                <a16:creationId xmlns:a16="http://schemas.microsoft.com/office/drawing/2014/main" xmlns="" id="{7C6574F5-BB8A-B847-B69A-A7132526CD01}"/>
              </a:ext>
            </a:extLst>
          </p:cNvPr>
          <p:cNvSpPr txBox="1"/>
          <p:nvPr/>
        </p:nvSpPr>
        <p:spPr>
          <a:xfrm>
            <a:off x="1389381" y="5520493"/>
            <a:ext cx="350448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15-16</a:t>
            </a:r>
            <a:r>
              <a:rPr kumimoji="1" lang="zh-CN" altLang="en-US" sz="2400" dirty="0">
                <a:latin typeface="Microsoft YaHei" panose="020B0503020204020204" pitchFamily="34" charset="-122"/>
                <a:ea typeface="Microsoft YaHei" panose="020B0503020204020204" pitchFamily="34" charset="-122"/>
              </a:rPr>
              <a:t>世纪的奥斯曼帝国</a:t>
            </a:r>
          </a:p>
        </p:txBody>
      </p:sp>
    </p:spTree>
    <p:custDataLst>
      <p:tags r:id="rId1"/>
    </p:custDataLst>
    <p:extLst>
      <p:ext uri="{BB962C8B-B14F-4D97-AF65-F5344CB8AC3E}">
        <p14:creationId xmlns:p14="http://schemas.microsoft.com/office/powerpoint/2010/main" xmlns="" val="1480863468"/>
      </p:ext>
    </p:extLst>
  </p:cSld>
  <p:clrMapOvr>
    <a:masterClrMapping/>
  </p:clrMapOvr>
  <mc:AlternateContent xmlns:mc="http://schemas.openxmlformats.org/markup-compatibility/2006">
    <mc:Choice xmlns:p14="http://schemas.microsoft.com/office/powerpoint/2010/main" xmlns="" Requires="p14">
      <p:transition spd="slow" p14:dur="2000" advTm="117362"/>
    </mc:Choice>
    <mc:Fallback>
      <p:transition spd="slow" advTm="1173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4">
            <a:extLst>
              <a:ext uri="{FF2B5EF4-FFF2-40B4-BE49-F238E27FC236}">
                <a16:creationId xmlns:a16="http://schemas.microsoft.com/office/drawing/2014/main" xmlns="" id="{335C25B4-80FE-5A49-8186-2ECE750E14C4}"/>
              </a:ext>
            </a:extLst>
          </p:cNvPr>
          <p:cNvSpPr txBox="1">
            <a:spLocks noChangeArrowheads="1"/>
          </p:cNvSpPr>
          <p:nvPr/>
        </p:nvSpPr>
        <p:spPr bwMode="auto">
          <a:xfrm>
            <a:off x="6556638" y="1057093"/>
            <a:ext cx="4417619"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2.</a:t>
            </a:r>
            <a:r>
              <a:rPr kumimoji="1" lang="zh-CN" altLang="en-US" sz="2600" dirty="0">
                <a:latin typeface="Microsoft YaHei" panose="020B0503020204020204" pitchFamily="34" charset="-122"/>
                <a:ea typeface="Microsoft YaHei" panose="020B0503020204020204" pitchFamily="34" charset="-122"/>
              </a:rPr>
              <a:t>奥斯曼帝国的建立与扩张</a:t>
            </a:r>
          </a:p>
        </p:txBody>
      </p:sp>
      <p:sp>
        <p:nvSpPr>
          <p:cNvPr id="5" name="文本框 4">
            <a:extLst>
              <a:ext uri="{FF2B5EF4-FFF2-40B4-BE49-F238E27FC236}">
                <a16:creationId xmlns:a16="http://schemas.microsoft.com/office/drawing/2014/main" xmlns="" id="{FB5DEE93-8CA1-4C4D-B953-E95EE1E1882B}"/>
              </a:ext>
            </a:extLst>
          </p:cNvPr>
          <p:cNvSpPr txBox="1"/>
          <p:nvPr/>
        </p:nvSpPr>
        <p:spPr>
          <a:xfrm>
            <a:off x="6678870" y="2771271"/>
            <a:ext cx="4417618"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1299</a:t>
            </a:r>
            <a:r>
              <a:rPr lang="zh-CN" altLang="en-US" dirty="0"/>
              <a:t>年，奥斯曼宣布独立，自称</a:t>
            </a:r>
            <a:r>
              <a:rPr lang="en-US" altLang="zh-CN" dirty="0"/>
              <a:t>”</a:t>
            </a:r>
            <a:r>
              <a:rPr lang="zh-CN" altLang="en-US" dirty="0"/>
              <a:t>苏丹“</a:t>
            </a:r>
            <a:endParaRPr lang="en-US" altLang="zh-CN" dirty="0"/>
          </a:p>
          <a:p>
            <a:r>
              <a:rPr lang="zh-CN" altLang="en-US" dirty="0"/>
              <a:t>攻打拜占庭，征服小亚细亚</a:t>
            </a:r>
          </a:p>
        </p:txBody>
      </p:sp>
      <p:pic>
        <p:nvPicPr>
          <p:cNvPr id="6" name="图片 5">
            <a:extLst>
              <a:ext uri="{FF2B5EF4-FFF2-40B4-BE49-F238E27FC236}">
                <a16:creationId xmlns:a16="http://schemas.microsoft.com/office/drawing/2014/main" xmlns="" id="{8401F7D8-C0B2-CA47-B7D0-D51481E41502}"/>
              </a:ext>
            </a:extLst>
          </p:cNvPr>
          <p:cNvPicPr>
            <a:picLocks noChangeAspect="1"/>
          </p:cNvPicPr>
          <p:nvPr/>
        </p:nvPicPr>
        <p:blipFill>
          <a:blip r:embed="rId4"/>
          <a:stretch>
            <a:fillRect/>
          </a:stretch>
        </p:blipFill>
        <p:spPr>
          <a:xfrm>
            <a:off x="139667" y="1507149"/>
            <a:ext cx="6316688" cy="3749712"/>
          </a:xfrm>
          <a:prstGeom prst="rect">
            <a:avLst/>
          </a:prstGeom>
        </p:spPr>
      </p:pic>
      <p:sp>
        <p:nvSpPr>
          <p:cNvPr id="7" name="文本框 6">
            <a:extLst>
              <a:ext uri="{FF2B5EF4-FFF2-40B4-BE49-F238E27FC236}">
                <a16:creationId xmlns:a16="http://schemas.microsoft.com/office/drawing/2014/main" xmlns="" id="{85CC557B-B638-794D-9B80-7738DC040A15}"/>
              </a:ext>
            </a:extLst>
          </p:cNvPr>
          <p:cNvSpPr txBox="1"/>
          <p:nvPr/>
        </p:nvSpPr>
        <p:spPr>
          <a:xfrm>
            <a:off x="6678870" y="5010639"/>
            <a:ext cx="4976407"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1453</a:t>
            </a:r>
            <a:r>
              <a:rPr lang="zh-CN" altLang="en-US" dirty="0"/>
              <a:t>年，攻占君士坦丁堡，拜占庭帝国灭亡。定都伊斯坦布尔</a:t>
            </a:r>
          </a:p>
        </p:txBody>
      </p:sp>
      <p:sp>
        <p:nvSpPr>
          <p:cNvPr id="8" name="文本框 7">
            <a:extLst>
              <a:ext uri="{FF2B5EF4-FFF2-40B4-BE49-F238E27FC236}">
                <a16:creationId xmlns:a16="http://schemas.microsoft.com/office/drawing/2014/main" xmlns="" id="{36188FBD-E579-4C4B-B4A5-396B729D726F}"/>
              </a:ext>
            </a:extLst>
          </p:cNvPr>
          <p:cNvSpPr txBox="1"/>
          <p:nvPr/>
        </p:nvSpPr>
        <p:spPr>
          <a:xfrm>
            <a:off x="6678870" y="6239053"/>
            <a:ext cx="4976407"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16</a:t>
            </a:r>
            <a:r>
              <a:rPr lang="zh-CN" altLang="en-US" dirty="0"/>
              <a:t>世纪，</a:t>
            </a:r>
            <a:r>
              <a:rPr lang="zh-CN" altLang="zh-CN" dirty="0"/>
              <a:t>成为地跨亚</a:t>
            </a:r>
            <a:r>
              <a:rPr lang="zh-CN" altLang="en-US" dirty="0"/>
              <a:t>、</a:t>
            </a:r>
            <a:r>
              <a:rPr lang="zh-CN" altLang="zh-CN" dirty="0"/>
              <a:t>非</a:t>
            </a:r>
            <a:r>
              <a:rPr lang="zh-CN" altLang="en-US" dirty="0"/>
              <a:t>、</a:t>
            </a:r>
            <a:r>
              <a:rPr lang="zh-CN" altLang="zh-CN" dirty="0"/>
              <a:t>欧三洲的帝国。</a:t>
            </a:r>
          </a:p>
          <a:p>
            <a:endParaRPr lang="zh-CN" altLang="en-US" dirty="0"/>
          </a:p>
        </p:txBody>
      </p:sp>
      <p:sp>
        <p:nvSpPr>
          <p:cNvPr id="9" name="文本框 8">
            <a:extLst>
              <a:ext uri="{FF2B5EF4-FFF2-40B4-BE49-F238E27FC236}">
                <a16:creationId xmlns:a16="http://schemas.microsoft.com/office/drawing/2014/main" xmlns="" id="{10659449-BB8E-944B-8DF2-BBD552C7525C}"/>
              </a:ext>
            </a:extLst>
          </p:cNvPr>
          <p:cNvSpPr txBox="1"/>
          <p:nvPr/>
        </p:nvSpPr>
        <p:spPr>
          <a:xfrm>
            <a:off x="6678870" y="1830239"/>
            <a:ext cx="2185214"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信奉伊斯兰教</a:t>
            </a:r>
          </a:p>
        </p:txBody>
      </p:sp>
      <p:sp>
        <p:nvSpPr>
          <p:cNvPr id="10" name="文本框 9">
            <a:extLst>
              <a:ext uri="{FF2B5EF4-FFF2-40B4-BE49-F238E27FC236}">
                <a16:creationId xmlns:a16="http://schemas.microsoft.com/office/drawing/2014/main" xmlns="" id="{E6EC4D2F-A8BC-FA4D-9524-B8E97D2D6000}"/>
              </a:ext>
            </a:extLst>
          </p:cNvPr>
          <p:cNvSpPr txBox="1"/>
          <p:nvPr/>
        </p:nvSpPr>
        <p:spPr>
          <a:xfrm>
            <a:off x="6678870" y="3828392"/>
            <a:ext cx="5243743" cy="892552"/>
          </a:xfrm>
          <a:prstGeom prst="rect">
            <a:avLst/>
          </a:prstGeom>
          <a:noFill/>
        </p:spPr>
        <p:txBody>
          <a:bodyPr wrap="none" rtlCol="0">
            <a:spAutoFit/>
          </a:bodyPr>
          <a:lstStyle/>
          <a:p>
            <a:r>
              <a:rPr kumimoji="1" lang="en-US" altLang="zh-CN" sz="2600" dirty="0">
                <a:latin typeface="Microsoft YaHei" panose="020B0503020204020204" pitchFamily="34" charset="-122"/>
                <a:ea typeface="Microsoft YaHei" panose="020B0503020204020204" pitchFamily="34" charset="-122"/>
              </a:rPr>
              <a:t>14</a:t>
            </a:r>
            <a:r>
              <a:rPr kumimoji="1" lang="zh-CN" altLang="en-US" sz="2600" dirty="0">
                <a:latin typeface="Microsoft YaHei" panose="020B0503020204020204" pitchFamily="34" charset="-122"/>
                <a:ea typeface="Microsoft YaHei" panose="020B0503020204020204" pitchFamily="34" charset="-122"/>
              </a:rPr>
              <a:t>世纪中期，征服巴尔干和东南欧</a:t>
            </a:r>
            <a:endParaRPr kumimoji="1" lang="en-US" altLang="zh-CN" sz="2600" dirty="0">
              <a:latin typeface="Microsoft YaHei" panose="020B0503020204020204" pitchFamily="34" charset="-122"/>
              <a:ea typeface="Microsoft YaHei" panose="020B0503020204020204" pitchFamily="34" charset="-122"/>
            </a:endParaRPr>
          </a:p>
          <a:p>
            <a:r>
              <a:rPr kumimoji="1" lang="zh-CN" altLang="en-US" sz="2600" dirty="0">
                <a:latin typeface="Microsoft YaHei" panose="020B0503020204020204" pitchFamily="34" charset="-122"/>
                <a:ea typeface="Microsoft YaHei" panose="020B0503020204020204" pitchFamily="34" charset="-122"/>
              </a:rPr>
              <a:t>部分地区</a:t>
            </a:r>
          </a:p>
        </p:txBody>
      </p:sp>
      <p:sp>
        <p:nvSpPr>
          <p:cNvPr id="11" name="文本框 10">
            <a:extLst>
              <a:ext uri="{FF2B5EF4-FFF2-40B4-BE49-F238E27FC236}">
                <a16:creationId xmlns:a16="http://schemas.microsoft.com/office/drawing/2014/main" xmlns="" id="{B32E1459-2D03-CC41-B055-6C1C0C43B8A5}"/>
              </a:ext>
            </a:extLst>
          </p:cNvPr>
          <p:cNvSpPr txBox="1"/>
          <p:nvPr/>
        </p:nvSpPr>
        <p:spPr>
          <a:xfrm>
            <a:off x="1389381" y="5520493"/>
            <a:ext cx="350448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15-16</a:t>
            </a:r>
            <a:r>
              <a:rPr kumimoji="1" lang="zh-CN" altLang="en-US" sz="2400" dirty="0">
                <a:latin typeface="Microsoft YaHei" panose="020B0503020204020204" pitchFamily="34" charset="-122"/>
                <a:ea typeface="Microsoft YaHei" panose="020B0503020204020204" pitchFamily="34" charset="-122"/>
              </a:rPr>
              <a:t>世纪的奥斯曼帝国</a:t>
            </a:r>
          </a:p>
        </p:txBody>
      </p:sp>
      <p:sp>
        <p:nvSpPr>
          <p:cNvPr id="12" name="文本框 11">
            <a:extLst>
              <a:ext uri="{FF2B5EF4-FFF2-40B4-BE49-F238E27FC236}">
                <a16:creationId xmlns:a16="http://schemas.microsoft.com/office/drawing/2014/main" xmlns="" id="{8F657C8D-B3E6-0E41-8A84-E6A297D437F2}"/>
              </a:ext>
            </a:extLst>
          </p:cNvPr>
          <p:cNvSpPr txBox="1"/>
          <p:nvPr/>
        </p:nvSpPr>
        <p:spPr>
          <a:xfrm>
            <a:off x="309484" y="192263"/>
            <a:ext cx="2698175"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六、奥斯曼帝国</a:t>
            </a:r>
          </a:p>
        </p:txBody>
      </p:sp>
    </p:spTree>
    <p:custDataLst>
      <p:tags r:id="rId1"/>
    </p:custDataLst>
    <p:extLst>
      <p:ext uri="{BB962C8B-B14F-4D97-AF65-F5344CB8AC3E}">
        <p14:creationId xmlns:p14="http://schemas.microsoft.com/office/powerpoint/2010/main" xmlns="" val="456335684"/>
      </p:ext>
    </p:extLst>
  </p:cSld>
  <p:clrMapOvr>
    <a:masterClrMapping/>
  </p:clrMapOvr>
  <mc:AlternateContent xmlns:mc="http://schemas.openxmlformats.org/markup-compatibility/2006">
    <mc:Choice xmlns:p14="http://schemas.microsoft.com/office/powerpoint/2010/main" xmlns="" Requires="p14">
      <p:transition spd="slow" p14:dur="2000" advTm="117154"/>
    </mc:Choice>
    <mc:Fallback>
      <p:transition spd="slow" advTm="1171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4">
            <a:extLst>
              <a:ext uri="{FF2B5EF4-FFF2-40B4-BE49-F238E27FC236}">
                <a16:creationId xmlns:a16="http://schemas.microsoft.com/office/drawing/2014/main" xmlns="" id="{AC8469E8-51D2-5A4F-A785-250F046F893D}"/>
              </a:ext>
            </a:extLst>
          </p:cNvPr>
          <p:cNvSpPr txBox="1">
            <a:spLocks noChangeArrowheads="1"/>
          </p:cNvSpPr>
          <p:nvPr/>
        </p:nvSpPr>
        <p:spPr bwMode="auto">
          <a:xfrm>
            <a:off x="6592601" y="1096282"/>
            <a:ext cx="4417619"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3.</a:t>
            </a:r>
            <a:r>
              <a:rPr kumimoji="1" lang="zh-CN" altLang="en-US" sz="2600" dirty="0">
                <a:latin typeface="Microsoft YaHei" panose="020B0503020204020204" pitchFamily="34" charset="-122"/>
                <a:ea typeface="Microsoft YaHei" panose="020B0503020204020204" pitchFamily="34" charset="-122"/>
              </a:rPr>
              <a:t>奥斯曼帝国的政治与经济</a:t>
            </a:r>
          </a:p>
        </p:txBody>
      </p:sp>
      <p:sp>
        <p:nvSpPr>
          <p:cNvPr id="5" name="文本框 4">
            <a:extLst>
              <a:ext uri="{FF2B5EF4-FFF2-40B4-BE49-F238E27FC236}">
                <a16:creationId xmlns:a16="http://schemas.microsoft.com/office/drawing/2014/main" xmlns="" id="{28981894-AD15-BD4F-A677-457D302628D2}"/>
              </a:ext>
            </a:extLst>
          </p:cNvPr>
          <p:cNvSpPr txBox="1"/>
          <p:nvPr/>
        </p:nvSpPr>
        <p:spPr>
          <a:xfrm>
            <a:off x="8130383" y="1997800"/>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苏丹</a:t>
            </a:r>
          </a:p>
        </p:txBody>
      </p:sp>
      <p:sp>
        <p:nvSpPr>
          <p:cNvPr id="6" name="文本框 5">
            <a:extLst>
              <a:ext uri="{FF2B5EF4-FFF2-40B4-BE49-F238E27FC236}">
                <a16:creationId xmlns:a16="http://schemas.microsoft.com/office/drawing/2014/main" xmlns="" id="{A25D641E-6DA6-EA43-8EF6-FCE9BB9BE5BD}"/>
              </a:ext>
            </a:extLst>
          </p:cNvPr>
          <p:cNvSpPr txBox="1"/>
          <p:nvPr/>
        </p:nvSpPr>
        <p:spPr>
          <a:xfrm>
            <a:off x="10220571" y="1996395"/>
            <a:ext cx="1851789"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最高统治者</a:t>
            </a:r>
          </a:p>
        </p:txBody>
      </p:sp>
      <p:sp>
        <p:nvSpPr>
          <p:cNvPr id="7" name="文本框 6">
            <a:extLst>
              <a:ext uri="{FF2B5EF4-FFF2-40B4-BE49-F238E27FC236}">
                <a16:creationId xmlns:a16="http://schemas.microsoft.com/office/drawing/2014/main" xmlns="" id="{916A2EB6-8655-A842-980B-1A835D5CE267}"/>
              </a:ext>
            </a:extLst>
          </p:cNvPr>
          <p:cNvSpPr txBox="1"/>
          <p:nvPr/>
        </p:nvSpPr>
        <p:spPr>
          <a:xfrm>
            <a:off x="6886864" y="3274446"/>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宰相</a:t>
            </a:r>
          </a:p>
        </p:txBody>
      </p:sp>
      <p:sp>
        <p:nvSpPr>
          <p:cNvPr id="8" name="矩形 7">
            <a:extLst>
              <a:ext uri="{FF2B5EF4-FFF2-40B4-BE49-F238E27FC236}">
                <a16:creationId xmlns:a16="http://schemas.microsoft.com/office/drawing/2014/main" xmlns="" id="{75728FAF-CB9E-5C4E-893A-B5019704629F}"/>
              </a:ext>
            </a:extLst>
          </p:cNvPr>
          <p:cNvSpPr/>
          <p:nvPr/>
        </p:nvSpPr>
        <p:spPr>
          <a:xfrm>
            <a:off x="6708484" y="3248910"/>
            <a:ext cx="3361412" cy="585428"/>
          </a:xfrm>
          <a:prstGeom prst="rect">
            <a:avLst/>
          </a:prstGeom>
          <a:noFill/>
          <a:ln w="25400">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文本框 8">
            <a:extLst>
              <a:ext uri="{FF2B5EF4-FFF2-40B4-BE49-F238E27FC236}">
                <a16:creationId xmlns:a16="http://schemas.microsoft.com/office/drawing/2014/main" xmlns="" id="{B3869317-C0D3-7B4B-A277-14B13A386F54}"/>
              </a:ext>
            </a:extLst>
          </p:cNvPr>
          <p:cNvSpPr txBox="1"/>
          <p:nvPr/>
        </p:nvSpPr>
        <p:spPr>
          <a:xfrm>
            <a:off x="10698383" y="2896508"/>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中央</a:t>
            </a:r>
          </a:p>
        </p:txBody>
      </p:sp>
      <p:sp>
        <p:nvSpPr>
          <p:cNvPr id="10" name="文本框 9">
            <a:extLst>
              <a:ext uri="{FF2B5EF4-FFF2-40B4-BE49-F238E27FC236}">
                <a16:creationId xmlns:a16="http://schemas.microsoft.com/office/drawing/2014/main" xmlns="" id="{394EE185-7F6B-E640-8F19-E98BCDA41ED5}"/>
              </a:ext>
            </a:extLst>
          </p:cNvPr>
          <p:cNvSpPr txBox="1"/>
          <p:nvPr/>
        </p:nvSpPr>
        <p:spPr>
          <a:xfrm>
            <a:off x="7787674" y="4337020"/>
            <a:ext cx="1518364"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行省总督</a:t>
            </a:r>
          </a:p>
        </p:txBody>
      </p:sp>
      <p:sp>
        <p:nvSpPr>
          <p:cNvPr id="11" name="文本框 10">
            <a:extLst>
              <a:ext uri="{FF2B5EF4-FFF2-40B4-BE49-F238E27FC236}">
                <a16:creationId xmlns:a16="http://schemas.microsoft.com/office/drawing/2014/main" xmlns="" id="{90858C20-F8A1-564D-8BE8-B00114E8E808}"/>
              </a:ext>
            </a:extLst>
          </p:cNvPr>
          <p:cNvSpPr txBox="1"/>
          <p:nvPr/>
        </p:nvSpPr>
        <p:spPr>
          <a:xfrm>
            <a:off x="10720707" y="4337019"/>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地方</a:t>
            </a:r>
          </a:p>
        </p:txBody>
      </p:sp>
      <p:sp>
        <p:nvSpPr>
          <p:cNvPr id="12" name="文本框 11">
            <a:extLst>
              <a:ext uri="{FF2B5EF4-FFF2-40B4-BE49-F238E27FC236}">
                <a16:creationId xmlns:a16="http://schemas.microsoft.com/office/drawing/2014/main" xmlns="" id="{298514EC-EEC3-474A-A7AB-F502531999CF}"/>
              </a:ext>
            </a:extLst>
          </p:cNvPr>
          <p:cNvSpPr txBox="1"/>
          <p:nvPr/>
        </p:nvSpPr>
        <p:spPr>
          <a:xfrm>
            <a:off x="7015658" y="2527621"/>
            <a:ext cx="2852063"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宰相（国务会议）</a:t>
            </a:r>
          </a:p>
        </p:txBody>
      </p:sp>
      <p:sp>
        <p:nvSpPr>
          <p:cNvPr id="13" name="文本框 12">
            <a:extLst>
              <a:ext uri="{FF2B5EF4-FFF2-40B4-BE49-F238E27FC236}">
                <a16:creationId xmlns:a16="http://schemas.microsoft.com/office/drawing/2014/main" xmlns="" id="{4AFDB22F-EBE8-5C4E-A42B-20C1F26A244F}"/>
              </a:ext>
            </a:extLst>
          </p:cNvPr>
          <p:cNvSpPr txBox="1"/>
          <p:nvPr/>
        </p:nvSpPr>
        <p:spPr>
          <a:xfrm>
            <a:off x="7738378" y="3274445"/>
            <a:ext cx="1518364"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财务大臣</a:t>
            </a:r>
          </a:p>
        </p:txBody>
      </p:sp>
      <p:sp>
        <p:nvSpPr>
          <p:cNvPr id="14" name="文本框 13">
            <a:extLst>
              <a:ext uri="{FF2B5EF4-FFF2-40B4-BE49-F238E27FC236}">
                <a16:creationId xmlns:a16="http://schemas.microsoft.com/office/drawing/2014/main" xmlns="" id="{E818E90B-E6C7-3B45-B094-2E8BA07047DE}"/>
              </a:ext>
            </a:extLst>
          </p:cNvPr>
          <p:cNvSpPr txBox="1"/>
          <p:nvPr/>
        </p:nvSpPr>
        <p:spPr>
          <a:xfrm>
            <a:off x="9218381" y="3270784"/>
            <a:ext cx="8515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法官</a:t>
            </a:r>
          </a:p>
        </p:txBody>
      </p:sp>
      <p:cxnSp>
        <p:nvCxnSpPr>
          <p:cNvPr id="15" name="直线箭头连接符 14">
            <a:extLst>
              <a:ext uri="{FF2B5EF4-FFF2-40B4-BE49-F238E27FC236}">
                <a16:creationId xmlns:a16="http://schemas.microsoft.com/office/drawing/2014/main" xmlns="" id="{60DD342F-E516-734C-817D-2671F45327E7}"/>
              </a:ext>
            </a:extLst>
          </p:cNvPr>
          <p:cNvCxnSpPr/>
          <p:nvPr/>
        </p:nvCxnSpPr>
        <p:spPr>
          <a:xfrm>
            <a:off x="8540613" y="3994401"/>
            <a:ext cx="0" cy="342619"/>
          </a:xfrm>
          <a:prstGeom prst="straightConnector1">
            <a:avLst/>
          </a:prstGeom>
          <a:ln w="2540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直线箭头连接符 15">
            <a:extLst>
              <a:ext uri="{FF2B5EF4-FFF2-40B4-BE49-F238E27FC236}">
                <a16:creationId xmlns:a16="http://schemas.microsoft.com/office/drawing/2014/main" xmlns="" id="{5DD4A9B6-2892-EB4D-AC5A-C7F58BE43264}"/>
              </a:ext>
            </a:extLst>
          </p:cNvPr>
          <p:cNvCxnSpPr/>
          <p:nvPr/>
        </p:nvCxnSpPr>
        <p:spPr>
          <a:xfrm>
            <a:off x="8556141" y="2928165"/>
            <a:ext cx="0" cy="342619"/>
          </a:xfrm>
          <a:prstGeom prst="straightConnector1">
            <a:avLst/>
          </a:prstGeom>
          <a:ln w="2540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17" name="图片 16">
            <a:extLst>
              <a:ext uri="{FF2B5EF4-FFF2-40B4-BE49-F238E27FC236}">
                <a16:creationId xmlns:a16="http://schemas.microsoft.com/office/drawing/2014/main" xmlns="" id="{74196F2B-A733-A944-BD5A-892018F3C034}"/>
              </a:ext>
            </a:extLst>
          </p:cNvPr>
          <p:cNvPicPr>
            <a:picLocks noChangeAspect="1"/>
          </p:cNvPicPr>
          <p:nvPr/>
        </p:nvPicPr>
        <p:blipFill>
          <a:blip r:embed="rId4"/>
          <a:stretch>
            <a:fillRect/>
          </a:stretch>
        </p:blipFill>
        <p:spPr>
          <a:xfrm>
            <a:off x="146411" y="835226"/>
            <a:ext cx="6409334" cy="3804709"/>
          </a:xfrm>
          <a:prstGeom prst="rect">
            <a:avLst/>
          </a:prstGeom>
        </p:spPr>
      </p:pic>
      <p:sp>
        <p:nvSpPr>
          <p:cNvPr id="18" name="文本框 17">
            <a:extLst>
              <a:ext uri="{FF2B5EF4-FFF2-40B4-BE49-F238E27FC236}">
                <a16:creationId xmlns:a16="http://schemas.microsoft.com/office/drawing/2014/main" xmlns="" id="{4DE58FE8-7BA9-8B45-8F08-AB4632CEABAC}"/>
              </a:ext>
            </a:extLst>
          </p:cNvPr>
          <p:cNvSpPr txBox="1"/>
          <p:nvPr/>
        </p:nvSpPr>
        <p:spPr>
          <a:xfrm>
            <a:off x="139666" y="5086853"/>
            <a:ext cx="7417415"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思考</a:t>
            </a:r>
            <a:r>
              <a:rPr kumimoji="1" lang="zh-CN" altLang="en-US" dirty="0"/>
              <a:t>：</a:t>
            </a:r>
            <a:r>
              <a:rPr kumimoji="1" lang="zh-CN" altLang="en-US" sz="2600" dirty="0">
                <a:latin typeface="Microsoft YaHei" panose="020B0503020204020204" pitchFamily="34" charset="-122"/>
                <a:ea typeface="Microsoft YaHei" panose="020B0503020204020204" pitchFamily="34" charset="-122"/>
              </a:rPr>
              <a:t>奥斯曼帝国对东西方贸易会产生什么影响？</a:t>
            </a:r>
          </a:p>
        </p:txBody>
      </p:sp>
      <p:sp>
        <p:nvSpPr>
          <p:cNvPr id="19" name="文本框 18">
            <a:extLst>
              <a:ext uri="{FF2B5EF4-FFF2-40B4-BE49-F238E27FC236}">
                <a16:creationId xmlns:a16="http://schemas.microsoft.com/office/drawing/2014/main" xmlns="" id="{CA76AE81-AB70-6E48-8300-F8B5E2025AB4}"/>
              </a:ext>
            </a:extLst>
          </p:cNvPr>
          <p:cNvSpPr txBox="1"/>
          <p:nvPr/>
        </p:nvSpPr>
        <p:spPr>
          <a:xfrm>
            <a:off x="139666" y="5682519"/>
            <a:ext cx="7520007" cy="492443"/>
          </a:xfrm>
          <a:prstGeom prst="rect">
            <a:avLst/>
          </a:prstGeom>
          <a:noFill/>
        </p:spPr>
        <p:txBody>
          <a:bodyPr wrap="none" rtlCol="0">
            <a:spAutoFit/>
          </a:bodyPr>
          <a:lstStyle/>
          <a:p>
            <a:r>
              <a:rPr kumimoji="1" lang="zh-CN" altLang="en-US" sz="2600" dirty="0">
                <a:latin typeface="Microsoft YaHei" panose="020B0503020204020204" pitchFamily="34" charset="-122"/>
                <a:ea typeface="Microsoft YaHei" panose="020B0503020204020204" pitchFamily="34" charset="-122"/>
              </a:rPr>
              <a:t>控制了连接亚欧的商路；促进了帝国的商业繁荣；</a:t>
            </a:r>
            <a:endParaRPr kumimoji="1" lang="en-US" altLang="zh-CN" sz="2600" dirty="0">
              <a:latin typeface="Microsoft YaHei" panose="020B0503020204020204" pitchFamily="34" charset="-122"/>
              <a:ea typeface="Microsoft YaHei" panose="020B0503020204020204" pitchFamily="34" charset="-122"/>
            </a:endParaRPr>
          </a:p>
        </p:txBody>
      </p:sp>
      <p:sp>
        <p:nvSpPr>
          <p:cNvPr id="20" name="矩形 19">
            <a:extLst>
              <a:ext uri="{FF2B5EF4-FFF2-40B4-BE49-F238E27FC236}">
                <a16:creationId xmlns:a16="http://schemas.microsoft.com/office/drawing/2014/main" xmlns="" id="{8001413A-2740-504B-BECC-459FF2BB0D0C}"/>
              </a:ext>
            </a:extLst>
          </p:cNvPr>
          <p:cNvSpPr/>
          <p:nvPr/>
        </p:nvSpPr>
        <p:spPr>
          <a:xfrm>
            <a:off x="139666" y="6278185"/>
            <a:ext cx="8619667" cy="492443"/>
          </a:xfrm>
          <a:prstGeom prst="rect">
            <a:avLst/>
          </a:prstGeom>
        </p:spPr>
        <p:txBody>
          <a:bodyPr wrap="none">
            <a:spAutoFit/>
          </a:bodyPr>
          <a:lstStyle/>
          <a:p>
            <a:r>
              <a:rPr kumimoji="1" lang="zh-CN" altLang="en-US" sz="2600" dirty="0">
                <a:latin typeface="Microsoft YaHei" panose="020B0503020204020204" pitchFamily="34" charset="-122"/>
                <a:ea typeface="Microsoft YaHei" panose="020B0503020204020204" pitchFamily="34" charset="-122"/>
              </a:rPr>
              <a:t>对过往商品征收重税，东西方之间的贸易受到一定影响 。</a:t>
            </a:r>
          </a:p>
        </p:txBody>
      </p:sp>
      <p:sp>
        <p:nvSpPr>
          <p:cNvPr id="21" name="文本框 20">
            <a:extLst>
              <a:ext uri="{FF2B5EF4-FFF2-40B4-BE49-F238E27FC236}">
                <a16:creationId xmlns:a16="http://schemas.microsoft.com/office/drawing/2014/main" xmlns="" id="{BB668736-1A2B-F640-9D38-047789738A50}"/>
              </a:ext>
            </a:extLst>
          </p:cNvPr>
          <p:cNvSpPr txBox="1"/>
          <p:nvPr/>
        </p:nvSpPr>
        <p:spPr>
          <a:xfrm>
            <a:off x="9578147" y="2523960"/>
            <a:ext cx="2749471" cy="400110"/>
          </a:xfrm>
          <a:prstGeom prst="rect">
            <a:avLst/>
          </a:prstGeom>
          <a:noFill/>
        </p:spPr>
        <p:txBody>
          <a:bodyPr wrap="none" rtlCol="0">
            <a:spAutoFit/>
          </a:bodyPr>
          <a:lstStyle/>
          <a:p>
            <a:r>
              <a:rPr kumimoji="1" lang="zh-CN" altLang="en-US" sz="2000" dirty="0">
                <a:latin typeface="Microsoft YaHei" panose="020B0503020204020204" pitchFamily="34" charset="-122"/>
                <a:ea typeface="Microsoft YaHei" panose="020B0503020204020204" pitchFamily="34" charset="-122"/>
              </a:rPr>
              <a:t>（军队、国家、宗教）</a:t>
            </a:r>
          </a:p>
        </p:txBody>
      </p:sp>
      <p:sp>
        <p:nvSpPr>
          <p:cNvPr id="22" name="文本框 21">
            <a:extLst>
              <a:ext uri="{FF2B5EF4-FFF2-40B4-BE49-F238E27FC236}">
                <a16:creationId xmlns:a16="http://schemas.microsoft.com/office/drawing/2014/main" xmlns="" id="{979353F5-A1BC-0A4A-A403-59B92CBAA55E}"/>
              </a:ext>
            </a:extLst>
          </p:cNvPr>
          <p:cNvSpPr txBox="1"/>
          <p:nvPr/>
        </p:nvSpPr>
        <p:spPr>
          <a:xfrm>
            <a:off x="1528973" y="4598629"/>
            <a:ext cx="3504486" cy="461665"/>
          </a:xfrm>
          <a:prstGeom prst="rect">
            <a:avLst/>
          </a:prstGeom>
          <a:noFill/>
        </p:spPr>
        <p:txBody>
          <a:bodyPr wrap="none" rtlCol="0">
            <a:spAutoFit/>
          </a:bodyPr>
          <a:lstStyle/>
          <a:p>
            <a:r>
              <a:rPr kumimoji="1" lang="en-US" altLang="zh-CN" sz="2400" dirty="0">
                <a:latin typeface="Microsoft YaHei" panose="020B0503020204020204" pitchFamily="34" charset="-122"/>
                <a:ea typeface="Microsoft YaHei" panose="020B0503020204020204" pitchFamily="34" charset="-122"/>
              </a:rPr>
              <a:t>15-16</a:t>
            </a:r>
            <a:r>
              <a:rPr kumimoji="1" lang="zh-CN" altLang="en-US" sz="2400" dirty="0">
                <a:latin typeface="Microsoft YaHei" panose="020B0503020204020204" pitchFamily="34" charset="-122"/>
                <a:ea typeface="Microsoft YaHei" panose="020B0503020204020204" pitchFamily="34" charset="-122"/>
              </a:rPr>
              <a:t>世纪的奥斯曼帝国</a:t>
            </a:r>
          </a:p>
        </p:txBody>
      </p:sp>
      <p:sp>
        <p:nvSpPr>
          <p:cNvPr id="23" name="文本框 22">
            <a:extLst>
              <a:ext uri="{FF2B5EF4-FFF2-40B4-BE49-F238E27FC236}">
                <a16:creationId xmlns:a16="http://schemas.microsoft.com/office/drawing/2014/main" xmlns="" id="{3BA4AFA0-32A0-1745-912F-D0BFFAC201F3}"/>
              </a:ext>
            </a:extLst>
          </p:cNvPr>
          <p:cNvSpPr txBox="1"/>
          <p:nvPr/>
        </p:nvSpPr>
        <p:spPr>
          <a:xfrm>
            <a:off x="309484" y="192263"/>
            <a:ext cx="2698175" cy="523220"/>
          </a:xfrm>
          <a:prstGeom prst="rect">
            <a:avLst/>
          </a:prstGeom>
          <a:noFill/>
        </p:spPr>
        <p:txBody>
          <a:bodyPr wrap="none" rtlCol="0">
            <a:spAutoFit/>
          </a:bodyPr>
          <a:lstStyle/>
          <a:p>
            <a:r>
              <a:rPr kumimoji="1" lang="zh-CN" altLang="en-US" sz="2800" b="1" dirty="0">
                <a:latin typeface="Microsoft YaHei" panose="020B0503020204020204" pitchFamily="34" charset="-122"/>
                <a:ea typeface="Microsoft YaHei" panose="020B0503020204020204" pitchFamily="34" charset="-122"/>
              </a:rPr>
              <a:t>六、奥斯曼帝国</a:t>
            </a:r>
          </a:p>
        </p:txBody>
      </p:sp>
    </p:spTree>
    <p:custDataLst>
      <p:tags r:id="rId1"/>
    </p:custDataLst>
    <p:extLst>
      <p:ext uri="{BB962C8B-B14F-4D97-AF65-F5344CB8AC3E}">
        <p14:creationId xmlns:p14="http://schemas.microsoft.com/office/powerpoint/2010/main" xmlns="" val="3351388177"/>
      </p:ext>
    </p:extLst>
  </p:cSld>
  <p:clrMapOvr>
    <a:masterClrMapping/>
  </p:clrMapOvr>
  <mc:AlternateContent xmlns:mc="http://schemas.openxmlformats.org/markup-compatibility/2006">
    <mc:Choice xmlns:p14="http://schemas.microsoft.com/office/powerpoint/2010/main" xmlns="" Requires="p14">
      <p:transition spd="slow" p14:dur="2000" advTm="68448"/>
    </mc:Choice>
    <mc:Fallback>
      <p:transition spd="slow" advTm="68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7">
            <a:extLst>
              <a:ext uri="{FF2B5EF4-FFF2-40B4-BE49-F238E27FC236}">
                <a16:creationId xmlns:a16="http://schemas.microsoft.com/office/drawing/2014/main" xmlns="" id="{411AAB52-4903-0047-90EC-F161B5741DF6}"/>
              </a:ext>
            </a:extLst>
          </p:cNvPr>
          <p:cNvSpPr txBox="1"/>
          <p:nvPr/>
        </p:nvSpPr>
        <p:spPr>
          <a:xfrm>
            <a:off x="309484" y="180669"/>
            <a:ext cx="2708428" cy="615549"/>
          </a:xfrm>
          <a:prstGeom prst="rect">
            <a:avLst/>
          </a:prstGeom>
          <a:noFill/>
        </p:spPr>
        <p:txBody>
          <a:bodyPr wrap="none" lIns="121917" tIns="60958" rIns="121917" bIns="60958" rtlCol="0">
            <a:spAutoFit/>
          </a:bodyPr>
          <a:lstStyle/>
          <a:p>
            <a:pPr lvl="0">
              <a:spcBef>
                <a:spcPct val="0"/>
              </a:spcBef>
              <a:defRPr/>
            </a:pPr>
            <a:r>
              <a:rPr lang="zh-CN" altLang="en-US" sz="3200" b="1" dirty="0">
                <a:solidFill>
                  <a:schemeClr val="tx1">
                    <a:lumMod val="75000"/>
                    <a:lumOff val="25000"/>
                  </a:schemeClr>
                </a:solidFill>
                <a:latin typeface="Microsoft YaHei" panose="020B0503020204020204" pitchFamily="34" charset="-122"/>
                <a:ea typeface="Microsoft YaHei" panose="020B0503020204020204" pitchFamily="34" charset="-122"/>
                <a:cs typeface="Heiti SC Medium" charset="-122"/>
              </a:rPr>
              <a:t>七、古代印度</a:t>
            </a:r>
          </a:p>
        </p:txBody>
      </p:sp>
      <p:sp>
        <p:nvSpPr>
          <p:cNvPr id="5" name="Text Box 14">
            <a:extLst>
              <a:ext uri="{FF2B5EF4-FFF2-40B4-BE49-F238E27FC236}">
                <a16:creationId xmlns:a16="http://schemas.microsoft.com/office/drawing/2014/main" xmlns="" id="{F0729FF4-681A-E244-BB7A-AFCB538667DB}"/>
              </a:ext>
            </a:extLst>
          </p:cNvPr>
          <p:cNvSpPr txBox="1">
            <a:spLocks noChangeArrowheads="1"/>
          </p:cNvSpPr>
          <p:nvPr/>
        </p:nvSpPr>
        <p:spPr bwMode="auto">
          <a:xfrm>
            <a:off x="5821445" y="1099956"/>
            <a:ext cx="4417619"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1.</a:t>
            </a:r>
            <a:r>
              <a:rPr kumimoji="1" lang="zh-CN" altLang="en-US" sz="2600" dirty="0">
                <a:latin typeface="Microsoft YaHei" panose="020B0503020204020204" pitchFamily="34" charset="-122"/>
                <a:ea typeface="Microsoft YaHei" panose="020B0503020204020204" pitchFamily="34" charset="-122"/>
              </a:rPr>
              <a:t>芨多帝国（</a:t>
            </a:r>
            <a:r>
              <a:rPr kumimoji="1" lang="en-US" altLang="zh-CN" sz="2600" dirty="0">
                <a:latin typeface="Microsoft YaHei" panose="020B0503020204020204" pitchFamily="34" charset="-122"/>
                <a:ea typeface="Microsoft YaHei" panose="020B0503020204020204" pitchFamily="34" charset="-122"/>
              </a:rPr>
              <a:t>320-550</a:t>
            </a:r>
            <a:r>
              <a:rPr kumimoji="1" lang="zh-CN" altLang="en-US" sz="2600" dirty="0">
                <a:latin typeface="Microsoft YaHei" panose="020B0503020204020204" pitchFamily="34" charset="-122"/>
                <a:ea typeface="Microsoft YaHei" panose="020B0503020204020204" pitchFamily="34" charset="-122"/>
              </a:rPr>
              <a:t>年）</a:t>
            </a:r>
          </a:p>
        </p:txBody>
      </p:sp>
      <p:sp>
        <p:nvSpPr>
          <p:cNvPr id="6" name="文本框 5">
            <a:extLst>
              <a:ext uri="{FF2B5EF4-FFF2-40B4-BE49-F238E27FC236}">
                <a16:creationId xmlns:a16="http://schemas.microsoft.com/office/drawing/2014/main" xmlns="" id="{C604AE74-243A-2346-BF70-4DD0DDF0628E}"/>
              </a:ext>
            </a:extLst>
          </p:cNvPr>
          <p:cNvSpPr txBox="1"/>
          <p:nvPr/>
        </p:nvSpPr>
        <p:spPr>
          <a:xfrm>
            <a:off x="6161079" y="2330802"/>
            <a:ext cx="5355968"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4</a:t>
            </a:r>
            <a:r>
              <a:rPr lang="zh-CN" altLang="en-US" dirty="0"/>
              <a:t>世纪初，芨多帝国几乎统一北印度</a:t>
            </a:r>
          </a:p>
        </p:txBody>
      </p:sp>
      <p:sp>
        <p:nvSpPr>
          <p:cNvPr id="7" name="文本框 6">
            <a:extLst>
              <a:ext uri="{FF2B5EF4-FFF2-40B4-BE49-F238E27FC236}">
                <a16:creationId xmlns:a16="http://schemas.microsoft.com/office/drawing/2014/main" xmlns="" id="{444D298C-4E67-5B45-9C86-928EF08AC96E}"/>
              </a:ext>
            </a:extLst>
          </p:cNvPr>
          <p:cNvSpPr txBox="1"/>
          <p:nvPr/>
        </p:nvSpPr>
        <p:spPr>
          <a:xfrm>
            <a:off x="6161079" y="3574190"/>
            <a:ext cx="5355968"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zh-CN" altLang="en-US" dirty="0"/>
              <a:t>印度教获得王朝支持，逐渐发展为主要宗教</a:t>
            </a:r>
          </a:p>
        </p:txBody>
      </p:sp>
      <p:pic>
        <p:nvPicPr>
          <p:cNvPr id="8" name="图片 7">
            <a:extLst>
              <a:ext uri="{FF2B5EF4-FFF2-40B4-BE49-F238E27FC236}">
                <a16:creationId xmlns:a16="http://schemas.microsoft.com/office/drawing/2014/main" xmlns="" id="{19E14D75-3F4E-4643-BD5C-01467DBFC2AC}"/>
              </a:ext>
            </a:extLst>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09484" y="893045"/>
            <a:ext cx="4984775" cy="5473479"/>
          </a:xfrm>
          <a:prstGeom prst="rect">
            <a:avLst/>
          </a:prstGeom>
        </p:spPr>
      </p:pic>
      <p:sp>
        <p:nvSpPr>
          <p:cNvPr id="9" name="文本框 8">
            <a:extLst>
              <a:ext uri="{FF2B5EF4-FFF2-40B4-BE49-F238E27FC236}">
                <a16:creationId xmlns:a16="http://schemas.microsoft.com/office/drawing/2014/main" xmlns="" id="{3A0FBEB1-EA4D-E941-93B5-48ABE91FE9C7}"/>
              </a:ext>
            </a:extLst>
          </p:cNvPr>
          <p:cNvSpPr txBox="1"/>
          <p:nvPr/>
        </p:nvSpPr>
        <p:spPr>
          <a:xfrm>
            <a:off x="1663698" y="6366524"/>
            <a:ext cx="1595309" cy="430887"/>
          </a:xfrm>
          <a:prstGeom prst="rect">
            <a:avLst/>
          </a:prstGeom>
          <a:noFill/>
        </p:spPr>
        <p:txBody>
          <a:bodyPr wrap="none" rtlCol="0">
            <a:spAutoFit/>
          </a:bodyPr>
          <a:lstStyle/>
          <a:p>
            <a:r>
              <a:rPr kumimoji="1" lang="zh-CN" altLang="en-US" sz="2200" dirty="0">
                <a:latin typeface="Microsoft YaHei" panose="020B0503020204020204" pitchFamily="34" charset="-122"/>
                <a:ea typeface="Microsoft YaHei" panose="020B0503020204020204" pitchFamily="34" charset="-122"/>
              </a:rPr>
              <a:t>印度地形图</a:t>
            </a:r>
          </a:p>
        </p:txBody>
      </p:sp>
    </p:spTree>
    <p:custDataLst>
      <p:tags r:id="rId1"/>
    </p:custDataLst>
    <p:extLst>
      <p:ext uri="{BB962C8B-B14F-4D97-AF65-F5344CB8AC3E}">
        <p14:creationId xmlns:p14="http://schemas.microsoft.com/office/powerpoint/2010/main" xmlns="" val="523558403"/>
      </p:ext>
    </p:extLst>
  </p:cSld>
  <p:clrMapOvr>
    <a:masterClrMapping/>
  </p:clrMapOvr>
  <mc:AlternateContent xmlns:mc="http://schemas.openxmlformats.org/markup-compatibility/2006">
    <mc:Choice xmlns:p14="http://schemas.microsoft.com/office/powerpoint/2010/main" xmlns="" Requires="p14">
      <p:transition spd="slow" p14:dur="2000" advTm="31922"/>
    </mc:Choice>
    <mc:Fallback>
      <p:transition spd="slow" advTm="319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4">
            <a:extLst>
              <a:ext uri="{FF2B5EF4-FFF2-40B4-BE49-F238E27FC236}">
                <a16:creationId xmlns:a16="http://schemas.microsoft.com/office/drawing/2014/main" xmlns="" id="{E6F6052A-B372-5E4A-99BA-315150A43326}"/>
              </a:ext>
            </a:extLst>
          </p:cNvPr>
          <p:cNvSpPr txBox="1">
            <a:spLocks noChangeArrowheads="1"/>
          </p:cNvSpPr>
          <p:nvPr/>
        </p:nvSpPr>
        <p:spPr bwMode="auto">
          <a:xfrm>
            <a:off x="6203942" y="1014705"/>
            <a:ext cx="5186870" cy="90011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defRPr/>
            </a:pPr>
            <a:r>
              <a:rPr kumimoji="1" lang="en-US" altLang="zh-CN" sz="2600" dirty="0">
                <a:latin typeface="Microsoft YaHei" panose="020B0503020204020204" pitchFamily="34" charset="-122"/>
                <a:ea typeface="Microsoft YaHei" panose="020B0503020204020204" pitchFamily="34" charset="-122"/>
              </a:rPr>
              <a:t>2.</a:t>
            </a:r>
            <a:r>
              <a:rPr kumimoji="1" lang="zh-CN" altLang="en-US" sz="2600" dirty="0">
                <a:latin typeface="Microsoft YaHei" panose="020B0503020204020204" pitchFamily="34" charset="-122"/>
                <a:ea typeface="Microsoft YaHei" panose="020B0503020204020204" pitchFamily="34" charset="-122"/>
              </a:rPr>
              <a:t>德里苏丹国（</a:t>
            </a:r>
            <a:r>
              <a:rPr kumimoji="1" lang="en-US" altLang="zh-CN" sz="2600" dirty="0">
                <a:latin typeface="Microsoft YaHei" panose="020B0503020204020204" pitchFamily="34" charset="-122"/>
                <a:ea typeface="Microsoft YaHei" panose="020B0503020204020204" pitchFamily="34" charset="-122"/>
              </a:rPr>
              <a:t>1206-1526</a:t>
            </a:r>
            <a:r>
              <a:rPr kumimoji="1" lang="zh-CN" altLang="en-US" sz="2600" dirty="0">
                <a:latin typeface="Microsoft YaHei" panose="020B0503020204020204" pitchFamily="34" charset="-122"/>
                <a:ea typeface="Microsoft YaHei" panose="020B0503020204020204" pitchFamily="34" charset="-122"/>
              </a:rPr>
              <a:t>年）</a:t>
            </a:r>
          </a:p>
        </p:txBody>
      </p:sp>
      <p:sp>
        <p:nvSpPr>
          <p:cNvPr id="5" name="文本框 4">
            <a:extLst>
              <a:ext uri="{FF2B5EF4-FFF2-40B4-BE49-F238E27FC236}">
                <a16:creationId xmlns:a16="http://schemas.microsoft.com/office/drawing/2014/main" xmlns="" id="{40817C1E-1681-BD43-B90A-51592B07E3B0}"/>
              </a:ext>
            </a:extLst>
          </p:cNvPr>
          <p:cNvSpPr txBox="1"/>
          <p:nvPr/>
        </p:nvSpPr>
        <p:spPr>
          <a:xfrm>
            <a:off x="6203942" y="2230629"/>
            <a:ext cx="5355968"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en-US" altLang="zh-CN" dirty="0"/>
              <a:t>13</a:t>
            </a:r>
            <a:r>
              <a:rPr lang="zh-CN" altLang="en-US" dirty="0"/>
              <a:t>世纪初，突厥人建立德里苏丹国伊斯兰教为国教</a:t>
            </a:r>
          </a:p>
        </p:txBody>
      </p:sp>
      <p:sp>
        <p:nvSpPr>
          <p:cNvPr id="6" name="文本框 5">
            <a:extLst>
              <a:ext uri="{FF2B5EF4-FFF2-40B4-BE49-F238E27FC236}">
                <a16:creationId xmlns:a16="http://schemas.microsoft.com/office/drawing/2014/main" xmlns="" id="{4393E42F-5EB9-D549-81B3-8294D993837B}"/>
              </a:ext>
            </a:extLst>
          </p:cNvPr>
          <p:cNvSpPr txBox="1"/>
          <p:nvPr/>
        </p:nvSpPr>
        <p:spPr>
          <a:xfrm>
            <a:off x="6203942" y="3641403"/>
            <a:ext cx="5683258" cy="492443"/>
          </a:xfrm>
          <a:prstGeom prst="rect">
            <a:avLst/>
          </a:prstGeom>
          <a:noFill/>
          <a:ln w="28575" algn="ctr">
            <a:noFill/>
            <a:miter lim="800000"/>
          </a:ln>
          <a:extLst>
            <a:ext uri="{909E8E84-426E-40DD-AFC4-6F175D3DCCD1}">
              <a14:hiddenFill xmlns:a14="http://schemas.microsoft.com/office/drawing/2010/main" xmlns="">
                <a:solidFill>
                  <a:srgbClr val="FFFFFF"/>
                </a:solidFill>
              </a14:hiddenFill>
            </a:ext>
          </a:extLst>
        </p:spPr>
        <p:txBody>
          <a:bodyPr anchor="ctr"/>
          <a:lstStyle>
            <a:defPPr>
              <a:defRPr lang="zh-CN"/>
            </a:defPPr>
            <a:lvl1pPr>
              <a:defRPr kumimoji="1" sz="2600">
                <a:latin typeface="Microsoft YaHei" panose="020B0503020204020204" pitchFamily="34" charset="-122"/>
                <a:ea typeface="Microsoft YaHei" panose="020B0503020204020204" pitchFamily="34" charset="-122"/>
              </a:defRPr>
            </a:lvl1pPr>
            <a:lvl2pPr marL="742950" indent="-285750">
              <a:defRPr>
                <a:latin typeface="Arial" panose="020B0604020202020204" pitchFamily="34" charset="0"/>
                <a:ea typeface="微软雅黑" panose="020B0503020204020204" pitchFamily="34" charset="-122"/>
              </a:defRPr>
            </a:lvl2pPr>
            <a:lvl3pPr marL="1143000" indent="-228600">
              <a:defRPr>
                <a:latin typeface="Arial" panose="020B0604020202020204" pitchFamily="34" charset="0"/>
                <a:ea typeface="微软雅黑" panose="020B0503020204020204" pitchFamily="34" charset="-122"/>
              </a:defRPr>
            </a:lvl3pPr>
            <a:lvl4pPr marL="1600200" indent="-228600">
              <a:defRPr>
                <a:latin typeface="Arial" panose="020B0604020202020204" pitchFamily="34" charset="0"/>
                <a:ea typeface="微软雅黑" panose="020B0503020204020204" pitchFamily="34" charset="-122"/>
              </a:defRPr>
            </a:lvl4pPr>
            <a:lvl5pPr marL="2057400" indent="-228600">
              <a:defRPr>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latin typeface="Arial" panose="020B0604020202020204" pitchFamily="34" charset="0"/>
                <a:ea typeface="微软雅黑" panose="020B0503020204020204" pitchFamily="34" charset="-122"/>
              </a:defRPr>
            </a:lvl9pPr>
          </a:lstStyle>
          <a:p>
            <a:r>
              <a:rPr lang="zh-CN" altLang="en-US" dirty="0"/>
              <a:t>政治制度：苏丹是最高统治者，拥有最高行政、立法、司法和军事权利；</a:t>
            </a:r>
            <a:endParaRPr lang="en-US" altLang="zh-CN" dirty="0"/>
          </a:p>
        </p:txBody>
      </p:sp>
      <p:pic>
        <p:nvPicPr>
          <p:cNvPr id="7" name="图片 6">
            <a:extLst>
              <a:ext uri="{FF2B5EF4-FFF2-40B4-BE49-F238E27FC236}">
                <a16:creationId xmlns:a16="http://schemas.microsoft.com/office/drawing/2014/main" xmlns="" id="{31B74808-3F90-E44E-8A18-A75D39E3E545}"/>
              </a:ext>
            </a:extLst>
          </p:cNvPr>
          <p:cNvPicPr>
            <a:picLocks noChangeAspect="1"/>
          </p:cNvPicPr>
          <p:nvPr/>
        </p:nvPicPr>
        <p:blipFill>
          <a:blip r:embed="rId4"/>
          <a:stretch>
            <a:fillRect/>
          </a:stretch>
        </p:blipFill>
        <p:spPr>
          <a:xfrm>
            <a:off x="405109" y="810871"/>
            <a:ext cx="5191622" cy="5312046"/>
          </a:xfrm>
          <a:prstGeom prst="rect">
            <a:avLst/>
          </a:prstGeom>
        </p:spPr>
      </p:pic>
      <p:sp>
        <p:nvSpPr>
          <p:cNvPr id="8" name="文本框 7">
            <a:extLst>
              <a:ext uri="{FF2B5EF4-FFF2-40B4-BE49-F238E27FC236}">
                <a16:creationId xmlns:a16="http://schemas.microsoft.com/office/drawing/2014/main" xmlns="" id="{6C36260F-145D-3049-B883-393808ACAD87}"/>
              </a:ext>
            </a:extLst>
          </p:cNvPr>
          <p:cNvSpPr txBox="1"/>
          <p:nvPr/>
        </p:nvSpPr>
        <p:spPr>
          <a:xfrm>
            <a:off x="1050706" y="6275531"/>
            <a:ext cx="3900427" cy="430887"/>
          </a:xfrm>
          <a:prstGeom prst="rect">
            <a:avLst/>
          </a:prstGeom>
          <a:noFill/>
        </p:spPr>
        <p:txBody>
          <a:bodyPr wrap="none" rtlCol="0">
            <a:spAutoFit/>
          </a:bodyPr>
          <a:lstStyle/>
          <a:p>
            <a:r>
              <a:rPr kumimoji="1" lang="en-US" altLang="zh-CN" sz="2200" dirty="0">
                <a:latin typeface="Microsoft YaHei" panose="020B0503020204020204" pitchFamily="34" charset="-122"/>
                <a:ea typeface="Microsoft YaHei" panose="020B0503020204020204" pitchFamily="34" charset="-122"/>
              </a:rPr>
              <a:t>13</a:t>
            </a:r>
            <a:r>
              <a:rPr kumimoji="1" lang="zh-CN" altLang="en-US" sz="2200" dirty="0">
                <a:latin typeface="Microsoft YaHei" panose="020B0503020204020204" pitchFamily="34" charset="-122"/>
                <a:ea typeface="Microsoft YaHei" panose="020B0503020204020204" pitchFamily="34" charset="-122"/>
              </a:rPr>
              <a:t>世纪初，德里苏丹国疆域图</a:t>
            </a:r>
          </a:p>
        </p:txBody>
      </p:sp>
      <p:sp>
        <p:nvSpPr>
          <p:cNvPr id="9" name="TextBox 17">
            <a:extLst>
              <a:ext uri="{FF2B5EF4-FFF2-40B4-BE49-F238E27FC236}">
                <a16:creationId xmlns:a16="http://schemas.microsoft.com/office/drawing/2014/main" xmlns="" id="{A132F9B9-810B-7744-B9E2-E0687A86A9C2}"/>
              </a:ext>
            </a:extLst>
          </p:cNvPr>
          <p:cNvSpPr txBox="1"/>
          <p:nvPr/>
        </p:nvSpPr>
        <p:spPr>
          <a:xfrm>
            <a:off x="309484" y="180669"/>
            <a:ext cx="2708428" cy="615549"/>
          </a:xfrm>
          <a:prstGeom prst="rect">
            <a:avLst/>
          </a:prstGeom>
          <a:noFill/>
        </p:spPr>
        <p:txBody>
          <a:bodyPr wrap="none" lIns="121917" tIns="60958" rIns="121917" bIns="60958" rtlCol="0">
            <a:spAutoFit/>
          </a:bodyPr>
          <a:lstStyle/>
          <a:p>
            <a:pPr lvl="0">
              <a:spcBef>
                <a:spcPct val="0"/>
              </a:spcBef>
              <a:defRPr/>
            </a:pPr>
            <a:r>
              <a:rPr lang="zh-CN" altLang="en-US" sz="3200" b="1" dirty="0">
                <a:solidFill>
                  <a:schemeClr val="tx1">
                    <a:lumMod val="75000"/>
                    <a:lumOff val="25000"/>
                  </a:schemeClr>
                </a:solidFill>
                <a:latin typeface="Microsoft YaHei" panose="020B0503020204020204" pitchFamily="34" charset="-122"/>
                <a:ea typeface="Microsoft YaHei" panose="020B0503020204020204" pitchFamily="34" charset="-122"/>
                <a:cs typeface="Heiti SC Medium" charset="-122"/>
              </a:rPr>
              <a:t>七、古代印度</a:t>
            </a:r>
          </a:p>
        </p:txBody>
      </p:sp>
      <p:sp>
        <p:nvSpPr>
          <p:cNvPr id="10" name="矩形 9">
            <a:extLst>
              <a:ext uri="{FF2B5EF4-FFF2-40B4-BE49-F238E27FC236}">
                <a16:creationId xmlns:a16="http://schemas.microsoft.com/office/drawing/2014/main" xmlns="" id="{5C38CCB3-2937-6542-A2F2-021517DED0CD}"/>
              </a:ext>
            </a:extLst>
          </p:cNvPr>
          <p:cNvSpPr/>
          <p:nvPr/>
        </p:nvSpPr>
        <p:spPr>
          <a:xfrm>
            <a:off x="6203942" y="4754282"/>
            <a:ext cx="5355968" cy="892552"/>
          </a:xfrm>
          <a:prstGeom prst="rect">
            <a:avLst/>
          </a:prstGeom>
        </p:spPr>
        <p:txBody>
          <a:bodyPr wrap="square">
            <a:spAutoFit/>
          </a:bodyPr>
          <a:lstStyle/>
          <a:p>
            <a:r>
              <a:rPr lang="zh-CN" altLang="en-US" sz="2600" dirty="0">
                <a:latin typeface="Microsoft YaHei" panose="020B0503020204020204" pitchFamily="34" charset="-122"/>
                <a:ea typeface="Microsoft YaHei" panose="020B0503020204020204" pitchFamily="34" charset="-122"/>
              </a:rPr>
              <a:t>地方设置行省，总督由苏丹任命，主要由穆斯林担任。</a:t>
            </a:r>
          </a:p>
        </p:txBody>
      </p:sp>
    </p:spTree>
    <p:custDataLst>
      <p:tags r:id="rId1"/>
    </p:custDataLst>
    <p:extLst>
      <p:ext uri="{BB962C8B-B14F-4D97-AF65-F5344CB8AC3E}">
        <p14:creationId xmlns:p14="http://schemas.microsoft.com/office/powerpoint/2010/main" xmlns="" val="2136729566"/>
      </p:ext>
    </p:extLst>
  </p:cSld>
  <p:clrMapOvr>
    <a:masterClrMapping/>
  </p:clrMapOvr>
  <mc:AlternateContent xmlns:mc="http://schemas.openxmlformats.org/markup-compatibility/2006">
    <mc:Choice xmlns:p14="http://schemas.microsoft.com/office/powerpoint/2010/main" xmlns="" Requires="p14">
      <p:transition spd="slow" p14:dur="2000" advTm="90061"/>
    </mc:Choice>
    <mc:Fallback>
      <p:transition spd="slow" advTm="900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2.9|3.2|5.3|5.4|7.4"/>
</p:tagLst>
</file>

<file path=ppt/tags/tag2.xml><?xml version="1.0" encoding="utf-8"?>
<p:tagLst xmlns:a="http://schemas.openxmlformats.org/drawingml/2006/main" xmlns:r="http://schemas.openxmlformats.org/officeDocument/2006/relationships" xmlns:p="http://schemas.openxmlformats.org/presentationml/2006/main">
  <p:tag name="TIMING" val="|3.5|4.2|6.5|14.3|19.9|12.9|7.5|2.5|3|9.3|9.4|17|2"/>
</p:tagLst>
</file>

<file path=ppt/tags/tag3.xml><?xml version="1.0" encoding="utf-8"?>
<p:tagLst xmlns:a="http://schemas.openxmlformats.org/drawingml/2006/main" xmlns:r="http://schemas.openxmlformats.org/officeDocument/2006/relationships" xmlns:p="http://schemas.openxmlformats.org/presentationml/2006/main">
  <p:tag name="TIMING" val="|14.4|5.3|9|10.6|18.9|8.1"/>
</p:tagLst>
</file>

<file path=ppt/tags/tag4.xml><?xml version="1.0" encoding="utf-8"?>
<p:tagLst xmlns:a="http://schemas.openxmlformats.org/drawingml/2006/main" xmlns:r="http://schemas.openxmlformats.org/officeDocument/2006/relationships" xmlns:p="http://schemas.openxmlformats.org/presentationml/2006/main">
  <p:tag name="TIMING" val="|18.6|29.6|10.3"/>
</p:tagLst>
</file>

<file path=ppt/tags/tag5.xml><?xml version="1.0" encoding="utf-8"?>
<p:tagLst xmlns:a="http://schemas.openxmlformats.org/drawingml/2006/main" xmlns:r="http://schemas.openxmlformats.org/officeDocument/2006/relationships" xmlns:p="http://schemas.openxmlformats.org/presentationml/2006/main">
  <p:tag name="TIMING" val="|16.5|20.1|60.6"/>
</p:tagLst>
</file>

<file path=ppt/tags/tag6.xml><?xml version="1.0" encoding="utf-8"?>
<p:tagLst xmlns:a="http://schemas.openxmlformats.org/drawingml/2006/main" xmlns:r="http://schemas.openxmlformats.org/officeDocument/2006/relationships" xmlns:p="http://schemas.openxmlformats.org/presentationml/2006/main">
  <p:tag name="TIMING" val="|4.5|6.4|7.4|9.4|0"/>
</p:tagLst>
</file>

<file path=ppt/tags/tag7.xml><?xml version="1.0" encoding="utf-8"?>
<p:tagLst xmlns:a="http://schemas.openxmlformats.org/drawingml/2006/main" xmlns:r="http://schemas.openxmlformats.org/officeDocument/2006/relationships" xmlns:p="http://schemas.openxmlformats.org/presentationml/2006/main">
  <p:tag name="TIMING" val="|54.6|25.6"/>
</p:tagLst>
</file>

<file path=ppt/tags/tag8.xml><?xml version="1.0" encoding="utf-8"?>
<p:tagLst xmlns:a="http://schemas.openxmlformats.org/drawingml/2006/main" xmlns:r="http://schemas.openxmlformats.org/officeDocument/2006/relationships" xmlns:p="http://schemas.openxmlformats.org/presentationml/2006/main">
  <p:tag name="TIMING" val="|36.6|1.6"/>
</p:tagLst>
</file>

<file path=ppt/tags/tag9.xml><?xml version="1.0" encoding="utf-8"?>
<p:tagLst xmlns:a="http://schemas.openxmlformats.org/drawingml/2006/main" xmlns:r="http://schemas.openxmlformats.org/officeDocument/2006/relationships" xmlns:p="http://schemas.openxmlformats.org/presentationml/2006/main">
  <p:tag name="TIMING" val="|20.4"/>
</p:tagLst>
</file>

<file path=ppt/tags/tag10.xml><?xml version="1.0" encoding="utf-8"?>
<p:tagLst xmlns:a="http://schemas.openxmlformats.org/drawingml/2006/main" xmlns:r="http://schemas.openxmlformats.org/officeDocument/2006/relationships" xmlns:p="http://schemas.openxmlformats.org/presentationml/2006/main">
  <p:tag name="TIMING" val="|24.2|4.6|5.8|9.5|8.7"/>
</p:tagLst>
</file>

<file path=ppt/tags/tag11.xml><?xml version="1.0" encoding="utf-8"?>
<p:tagLst xmlns:a="http://schemas.openxmlformats.org/drawingml/2006/main" xmlns:r="http://schemas.openxmlformats.org/officeDocument/2006/relationships" xmlns:p="http://schemas.openxmlformats.org/presentationml/2006/main">
  <p:tag name="TIMING" val="|20.8|7.4|7.6"/>
</p:tagLst>
</file>

<file path=ppt/tags/tag12.xml><?xml version="1.0" encoding="utf-8"?>
<p:tagLst xmlns:a="http://schemas.openxmlformats.org/drawingml/2006/main" xmlns:r="http://schemas.openxmlformats.org/officeDocument/2006/relationships" xmlns:p="http://schemas.openxmlformats.org/presentationml/2006/main">
  <p:tag name="TIMING" val="|9.9|20.4|31.4|14.1"/>
</p:tagLst>
</file>

<file path=ppt/tags/tag13.xml><?xml version="1.0" encoding="utf-8"?>
<p:tagLst xmlns:a="http://schemas.openxmlformats.org/drawingml/2006/main" xmlns:r="http://schemas.openxmlformats.org/officeDocument/2006/relationships" xmlns:p="http://schemas.openxmlformats.org/presentationml/2006/main">
  <p:tag name="TIMING" val="|5|8.7|57.4|24.1"/>
</p:tagLst>
</file>

<file path=ppt/tags/tag14.xml><?xml version="1.0" encoding="utf-8"?>
<p:tagLst xmlns:a="http://schemas.openxmlformats.org/drawingml/2006/main" xmlns:r="http://schemas.openxmlformats.org/officeDocument/2006/relationships" xmlns:p="http://schemas.openxmlformats.org/presentationml/2006/main">
  <p:tag name="TIMING" val="|7.2|5.5|15|1.2"/>
</p:tagLst>
</file>

<file path=ppt/tags/tag15.xml><?xml version="1.0" encoding="utf-8"?>
<p:tagLst xmlns:a="http://schemas.openxmlformats.org/drawingml/2006/main" xmlns:r="http://schemas.openxmlformats.org/officeDocument/2006/relationships" xmlns:p="http://schemas.openxmlformats.org/presentationml/2006/main">
  <p:tag name="TIMING" val="|15.5|1.4|1.4"/>
</p:tagLst>
</file>

<file path=ppt/tags/tag16.xml><?xml version="1.0" encoding="utf-8"?>
<p:tagLst xmlns:a="http://schemas.openxmlformats.org/drawingml/2006/main" xmlns:r="http://schemas.openxmlformats.org/officeDocument/2006/relationships" xmlns:p="http://schemas.openxmlformats.org/presentationml/2006/main">
  <p:tag name="TIMING" val="|5.4|3.5"/>
</p:tagLst>
</file>

<file path=ppt/tags/tag17.xml><?xml version="1.0" encoding="utf-8"?>
<p:tagLst xmlns:a="http://schemas.openxmlformats.org/drawingml/2006/main" xmlns:r="http://schemas.openxmlformats.org/officeDocument/2006/relationships" xmlns:p="http://schemas.openxmlformats.org/presentationml/2006/main">
  <p:tag name="TIMING" val="|1.9|8.8|4.9"/>
</p:tagLst>
</file>

<file path=ppt/tags/tag18.xml><?xml version="1.0" encoding="utf-8"?>
<p:tagLst xmlns:a="http://schemas.openxmlformats.org/drawingml/2006/main" xmlns:r="http://schemas.openxmlformats.org/officeDocument/2006/relationships" xmlns:p="http://schemas.openxmlformats.org/presentationml/2006/main">
  <p:tag name="TIMING" val="|6.6|14.2|11.7|15.4|21.9"/>
</p:tagLst>
</file>

<file path=ppt/tags/tag19.xml><?xml version="1.0" encoding="utf-8"?>
<p:tagLst xmlns:a="http://schemas.openxmlformats.org/drawingml/2006/main" xmlns:r="http://schemas.openxmlformats.org/officeDocument/2006/relationships" xmlns:p="http://schemas.openxmlformats.org/presentationml/2006/main">
  <p:tag name="TIMING" val="|5.7|2.7|5.3|4.8|34.8|6.5"/>
</p:tagLst>
</file>

<file path=ppt/tags/tag20.xml><?xml version="1.0" encoding="utf-8"?>
<p:tagLst xmlns:a="http://schemas.openxmlformats.org/drawingml/2006/main" xmlns:r="http://schemas.openxmlformats.org/officeDocument/2006/relationships" xmlns:p="http://schemas.openxmlformats.org/presentationml/2006/main">
  <p:tag name="TIMING" val="|24.7"/>
</p:tagLst>
</file>

<file path=ppt/tags/tag21.xml><?xml version="1.0" encoding="utf-8"?>
<p:tagLst xmlns:a="http://schemas.openxmlformats.org/drawingml/2006/main" xmlns:r="http://schemas.openxmlformats.org/officeDocument/2006/relationships" xmlns:p="http://schemas.openxmlformats.org/presentationml/2006/main">
  <p:tag name="TIMING" val="|17.5|9.7|25.2|42.2"/>
</p:tagLst>
</file>

<file path=ppt/tags/tag22.xml><?xml version="1.0" encoding="utf-8"?>
<p:tagLst xmlns:a="http://schemas.openxmlformats.org/drawingml/2006/main" xmlns:r="http://schemas.openxmlformats.org/officeDocument/2006/relationships" xmlns:p="http://schemas.openxmlformats.org/presentationml/2006/main">
  <p:tag name="TIMING" val="|16.1|7.8|15.9|50.1|20.5"/>
</p:tagLst>
</file>

<file path=ppt/tags/tag23.xml><?xml version="1.0" encoding="utf-8"?>
<p:tagLst xmlns:a="http://schemas.openxmlformats.org/drawingml/2006/main" xmlns:r="http://schemas.openxmlformats.org/officeDocument/2006/relationships" xmlns:p="http://schemas.openxmlformats.org/presentationml/2006/main">
  <p:tag name="TIMING" val="|41.9|5.9|11"/>
</p:tagLst>
</file>

<file path=ppt/tags/tag24.xml><?xml version="1.0" encoding="utf-8"?>
<p:tagLst xmlns:a="http://schemas.openxmlformats.org/drawingml/2006/main" xmlns:r="http://schemas.openxmlformats.org/officeDocument/2006/relationships" xmlns:p="http://schemas.openxmlformats.org/presentationml/2006/main">
  <p:tag name="TIMING" val="|7.1|5.3|9"/>
</p:tagLst>
</file>

<file path=ppt/tags/tag25.xml><?xml version="1.0" encoding="utf-8"?>
<p:tagLst xmlns:a="http://schemas.openxmlformats.org/drawingml/2006/main" xmlns:r="http://schemas.openxmlformats.org/officeDocument/2006/relationships" xmlns:p="http://schemas.openxmlformats.org/presentationml/2006/main">
  <p:tag name="TIMING" val="|27.6|4.5|20.9|8.4"/>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14945</TotalTime>
  <Words>2462</Words>
  <Application>Microsoft Office PowerPoint</Application>
  <PresentationFormat>自定义</PresentationFormat>
  <Paragraphs>280</Paragraphs>
  <Slides>30</Slides>
  <Notes>29</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sunli</dc:creator>
  <cp:lastModifiedBy>hp</cp:lastModifiedBy>
  <cp:revision>549</cp:revision>
  <dcterms:created xsi:type="dcterms:W3CDTF">2019-09-04T11:11:49Z</dcterms:created>
  <dcterms:modified xsi:type="dcterms:W3CDTF">2020-04-08T07:31:11Z</dcterms:modified>
</cp:coreProperties>
</file>