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sldIdLst>
    <p:sldId id="256" r:id="rId2"/>
    <p:sldId id="282" r:id="rId3"/>
    <p:sldId id="283" r:id="rId4"/>
    <p:sldId id="284" r:id="rId5"/>
    <p:sldId id="285" r:id="rId6"/>
    <p:sldId id="286" r:id="rId7"/>
    <p:sldId id="287" r:id="rId8"/>
    <p:sldId id="277" r:id="rId9"/>
    <p:sldId id="288" r:id="rId10"/>
    <p:sldId id="289" r:id="rId11"/>
    <p:sldId id="290" r:id="rId12"/>
    <p:sldId id="291" r:id="rId13"/>
    <p:sldId id="292" r:id="rId14"/>
    <p:sldId id="293" r:id="rId15"/>
  </p:sldIdLst>
  <p:sldSz cx="9144000" cy="6858000" type="screen4x3"/>
  <p:notesSz cx="6858000" cy="9144000"/>
  <p:custDataLst>
    <p:tags r:id="rId16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167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tags" Target="tags/tag1.xml" /><Relationship Id="rId17" Type="http://schemas.openxmlformats.org/officeDocument/2006/relationships/presProps" Target="presProps.xml" /><Relationship Id="rId18" Type="http://schemas.openxmlformats.org/officeDocument/2006/relationships/viewProps" Target="viewProps.xml" /><Relationship Id="rId19" Type="http://schemas.openxmlformats.org/officeDocument/2006/relationships/theme" Target="theme/theme1.xml" /><Relationship Id="rId2" Type="http://schemas.openxmlformats.org/officeDocument/2006/relationships/slide" Target="slides/slide1.xml" /><Relationship Id="rId20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BF020-A4FD-4BB6-AC76-DFFB995150F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01B48-3AF5-4CED-88BB-ADC6C6BFAA5D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BF020-A4FD-4BB6-AC76-DFFB995150F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01B48-3AF5-4CED-88BB-ADC6C6BFAA5D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BF020-A4FD-4BB6-AC76-DFFB995150F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01B48-3AF5-4CED-88BB-ADC6C6BFAA5D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BF020-A4FD-4BB6-AC76-DFFB995150F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01B48-3AF5-4CED-88BB-ADC6C6BFAA5D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BF020-A4FD-4BB6-AC76-DFFB995150F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01B48-3AF5-4CED-88BB-ADC6C6BFAA5D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BF020-A4FD-4BB6-AC76-DFFB995150F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01B48-3AF5-4CED-88BB-ADC6C6BFAA5D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BF020-A4FD-4BB6-AC76-DFFB995150F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01B48-3AF5-4CED-88BB-ADC6C6BFAA5D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BF020-A4FD-4BB6-AC76-DFFB995150F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01B48-3AF5-4CED-88BB-ADC6C6BFAA5D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BF020-A4FD-4BB6-AC76-DFFB995150F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01B48-3AF5-4CED-88BB-ADC6C6BFAA5D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BF020-A4FD-4BB6-AC76-DFFB995150F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01B48-3AF5-4CED-88BB-ADC6C6BFAA5D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BF020-A4FD-4BB6-AC76-DFFB995150F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01B48-3AF5-4CED-88BB-ADC6C6BFAA5D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FBF020-A4FD-4BB6-AC76-DFFB995150F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401B48-3AF5-4CED-88BB-ADC6C6BFAA5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jpeg" /><Relationship Id="rId3" Type="http://schemas.openxmlformats.org/officeDocument/2006/relationships/image" Target="../media/image6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jpeg" /><Relationship Id="rId3" Type="http://schemas.openxmlformats.org/officeDocument/2006/relationships/image" Target="../media/image10.png" /><Relationship Id="rId4" Type="http://schemas.openxmlformats.org/officeDocument/2006/relationships/image" Target="../media/image11.jpeg" /><Relationship Id="rId5" Type="http://schemas.openxmlformats.org/officeDocument/2006/relationships/image" Target="../media/image12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jpeg" /><Relationship Id="rId3" Type="http://schemas.openxmlformats.org/officeDocument/2006/relationships/image" Target="../media/image16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" y="0"/>
            <a:ext cx="9143999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720313" y="2064697"/>
            <a:ext cx="3598370" cy="512621"/>
          </a:xfrm>
          <a:solidFill>
            <a:schemeClr val="bg1"/>
          </a:solidFill>
        </p:spPr>
        <p:txBody>
          <a:bodyPr anchor="ctr" anchorCtr="1">
            <a:normAutofit/>
          </a:bodyPr>
          <a:lstStyle/>
          <a:p>
            <a:r>
              <a:rPr lang="zh-CN" altLang="en-US" sz="2700" b="1">
                <a:latin typeface="宋体" panose="02010600030101010101" pitchFamily="2" charset="-122"/>
                <a:ea typeface="宋体" panose="02010600030101010101" pitchFamily="2" charset="-122"/>
              </a:rPr>
              <a:t>第三单元 法律与教化</a:t>
            </a:r>
            <a:endParaRPr lang="zh-CN" altLang="en-US" sz="27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104012" y="2974571"/>
            <a:ext cx="4833891" cy="525874"/>
          </a:xfrm>
          <a:solidFill>
            <a:schemeClr val="bg1"/>
          </a:solidFill>
        </p:spPr>
        <p:txBody>
          <a:bodyPr anchor="ctr" anchorCtr="1">
            <a:normAutofit/>
          </a:bodyPr>
          <a:lstStyle/>
          <a:p>
            <a:r>
              <a:rPr lang="zh-CN" altLang="en-US" sz="2700" b="1"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en-US" altLang="zh-CN" sz="2700" b="1">
                <a:latin typeface="宋体" panose="02010600030101010101" pitchFamily="2" charset="-122"/>
                <a:ea typeface="宋体" panose="02010600030101010101" pitchFamily="2" charset="-122"/>
              </a:rPr>
              <a:t>8</a:t>
            </a:r>
            <a:r>
              <a:rPr lang="zh-CN" altLang="en-US" sz="2700" b="1">
                <a:latin typeface="宋体" panose="02010600030101010101" pitchFamily="2" charset="-122"/>
                <a:ea typeface="宋体" panose="02010600030101010101" pitchFamily="2" charset="-122"/>
              </a:rPr>
              <a:t>课 近代西方的法律与教化</a:t>
            </a:r>
            <a:endParaRPr lang="zh-CN" altLang="en-US" sz="27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>
    <mc:Choice xmlns:p15="http://schemas.microsoft.com/office/powerpoint/2012/main" Requires="p15">
      <p:transition spd="slow" p14:dur="6000">
        <p15:prstTrans prst="curtains"/>
      </p:transition>
    </mc:Choice>
    <mc:Fallback>
      <p:transition spd="slow">
        <p:fade/>
      </p:transition>
    </mc:Fallback>
  </mc:AlternateContent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0593" y="1075442"/>
            <a:ext cx="3930161" cy="5679424"/>
          </a:xfrm>
        </p:spPr>
      </p:pic>
      <p:sp>
        <p:nvSpPr>
          <p:cNvPr id="5" name="矩形 4"/>
          <p:cNvSpPr/>
          <p:nvPr/>
        </p:nvSpPr>
        <p:spPr>
          <a:xfrm>
            <a:off x="731961" y="396238"/>
            <a:ext cx="3611439" cy="11737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古罗马正义女神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endParaRPr lang="en-US" altLang="zh-CN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zh-CN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朱斯提提亚</a:t>
            </a:r>
            <a:endParaRPr lang="zh-CN" alt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>
    <mc:Choice xmlns:p15="http://schemas.microsoft.com/office/powerpoint/2012/main" Requires="p15">
      <p:transition spd="slow" p14:dur="1250">
        <p15:prstTrans prst="peelOff"/>
      </p:transition>
    </mc:Choice>
    <mc:Fallback>
      <p:transition spd="slow">
        <p:fade/>
      </p:transition>
    </mc:Fallback>
  </mc:AlternateContent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6" y="1"/>
            <a:ext cx="9133863" cy="686562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85800" y="975946"/>
            <a:ext cx="5987562" cy="17496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zh-CN" sz="2800" b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以问题链为导向，梳理近代西方法律制度的发展历程，并用表格或时间轴呈现出来。</a:t>
            </a:r>
            <a:endParaRPr lang="zh-CN" altLang="zh-CN" sz="2800">
              <a:solidFill>
                <a:schemeClr val="tx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88733" y="2825256"/>
            <a:ext cx="7751882" cy="3373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30000"/>
              </a:lnSpc>
            </a:pPr>
            <a:r>
              <a:rPr lang="zh-CN" altLang="zh-CN" sz="24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问题链：</a:t>
            </a:r>
            <a:endParaRPr lang="zh-CN" altLang="zh-CN" sz="24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4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zh-CN" sz="24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、西方的成文法何时出现？</a:t>
            </a:r>
            <a:endParaRPr lang="zh-CN" altLang="zh-CN" sz="24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4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zh-CN" sz="24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、为什么说罗马法是近代西方法律制度的渊源？</a:t>
            </a:r>
            <a:endParaRPr lang="zh-CN" altLang="zh-CN" sz="24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4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zh-CN" sz="24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、在不同历史时期，西方社会主要使用哪些法律，各自有什么特点？</a:t>
            </a:r>
            <a:endParaRPr lang="zh-CN" altLang="zh-CN" sz="24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4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zh-CN" sz="24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、英美法系和大陆法系是如何形成的？有何特征？</a:t>
            </a:r>
            <a:endParaRPr lang="zh-CN" altLang="zh-CN" sz="24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47346" y="386863"/>
            <a:ext cx="2391508" cy="553915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学习任务一：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>
    <mc:Choice xmlns:p15="http://schemas.microsoft.com/office/powerpoint/2012/main" Requires="p15">
      <p:transition spd="slow" p14:dur="1250">
        <p15:prstTrans prst="pageCurlDouble"/>
      </p:transition>
    </mc:Choice>
    <mc:Fallback>
      <p:transition spd="slow">
        <p:fade/>
      </p:transition>
    </mc:Fallback>
  </mc:AlternateContent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905965" y="896805"/>
          <a:ext cx="7297262" cy="56393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7155"/>
                <a:gridCol w="1866763"/>
                <a:gridCol w="1983854"/>
                <a:gridCol w="1999490"/>
              </a:tblGrid>
              <a:tr h="201953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b="1" smtClean="0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时期</a:t>
                      </a:r>
                      <a:endParaRPr lang="zh-CN" altLang="en-US" sz="2000" b="1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b="1" smtClean="0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地区</a:t>
                      </a:r>
                      <a:r>
                        <a:rPr lang="en-US" altLang="zh-CN" sz="2000" b="1" smtClean="0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2000" b="1" smtClean="0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范围</a:t>
                      </a:r>
                      <a:endParaRPr lang="zh-CN" altLang="en-US" sz="2000" b="1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b="1" smtClean="0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出现时间</a:t>
                      </a:r>
                      <a:endParaRPr lang="zh-CN" altLang="en-US" sz="2000" b="1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b="1" smtClean="0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法律</a:t>
                      </a:r>
                      <a:endParaRPr lang="zh-CN" altLang="en-US" sz="2000" b="1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FF"/>
                    </a:solidFill>
                  </a:tcPr>
                </a:tc>
              </a:tr>
              <a:tr h="201953">
                <a:tc rowSpan="3"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奴隶社会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古希腊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前</a:t>
                      </a:r>
                      <a:r>
                        <a:rPr lang="en-US" altLang="zh-CN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</a:t>
                      </a:r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世纪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石刻成文法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03905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rowSpan="2"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古罗马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前</a:t>
                      </a:r>
                      <a:r>
                        <a:rPr lang="en-US" altLang="zh-CN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</a:t>
                      </a:r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世纪中期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《</a:t>
                      </a:r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十二铜表法</a:t>
                      </a:r>
                      <a:r>
                        <a:rPr lang="en-US" altLang="zh-CN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》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03905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</a:t>
                      </a:r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世纪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万民法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03905">
                <a:tc rowSpan="3"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中世纪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教会及教徒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</a:t>
                      </a:r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世纪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教会法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</a:tr>
              <a:tr h="403905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日耳曼国家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</a:t>
                      </a:r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世纪末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日耳曼法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</a:tr>
              <a:tr h="403905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东罗马帝国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</a:t>
                      </a:r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世纪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《</a:t>
                      </a:r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民法大全</a:t>
                      </a:r>
                      <a:r>
                        <a:rPr lang="en-US" altLang="zh-CN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》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</a:tr>
              <a:tr h="403905">
                <a:tc rowSpan="7"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近代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3"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英国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12</a:t>
                      </a:r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世纪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普通法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/>
                    </a:solidFill>
                  </a:tcPr>
                </a:tc>
              </a:tr>
              <a:tr h="403905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13</a:t>
                      </a:r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世纪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《</a:t>
                      </a:r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大宪章</a:t>
                      </a:r>
                      <a:r>
                        <a:rPr lang="en-US" altLang="zh-CN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》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/>
                    </a:solidFill>
                  </a:tcPr>
                </a:tc>
              </a:tr>
              <a:tr h="403905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1689</a:t>
                      </a:r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年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《</a:t>
                      </a:r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权利法案</a:t>
                      </a:r>
                      <a:r>
                        <a:rPr lang="en-US" altLang="zh-CN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》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/>
                    </a:solidFill>
                  </a:tcPr>
                </a:tc>
              </a:tr>
              <a:tr h="403905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gridSpan="3"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英美法系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</a:tr>
              <a:tr h="403905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rowSpan="2"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法国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13</a:t>
                      </a:r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世纪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地方法律统一化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CCFF"/>
                    </a:solidFill>
                  </a:tcPr>
                </a:tc>
              </a:tr>
              <a:tr h="403905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1804</a:t>
                      </a:r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年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《</a:t>
                      </a:r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民法典</a:t>
                      </a:r>
                      <a:r>
                        <a:rPr lang="en-US" altLang="zh-CN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》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CCFF"/>
                    </a:solidFill>
                  </a:tcPr>
                </a:tc>
              </a:tr>
              <a:tr h="403905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 gridSpan="3"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大陆法系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1046638" y="193429"/>
            <a:ext cx="7046406" cy="6945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西方法律制度发展概况</a:t>
            </a:r>
            <a:endParaRPr lang="zh-CN" altLang="zh-CN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1802422" y="527539"/>
            <a:ext cx="5477609" cy="64184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英美法系和大陆法系有何异同？</a:t>
            </a:r>
            <a:endParaRPr lang="zh-CN" altLang="en-US" sz="2800">
              <a:solidFill>
                <a:schemeClr val="tx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870439" y="1641353"/>
            <a:ext cx="7359161" cy="145952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30000"/>
              </a:lnSpc>
            </a:pPr>
            <a:r>
              <a:rPr lang="zh-CN" altLang="en-US" sz="2400" b="1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提示</a:t>
            </a:r>
            <a:r>
              <a:rPr lang="zh-CN" altLang="en-US" sz="24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：可从法律渊源、判例的地位、法官的作用、适用国家和地区、</a:t>
            </a:r>
            <a:r>
              <a:rPr lang="zh-CN" altLang="zh-CN" sz="24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法律结构</a:t>
            </a:r>
            <a:r>
              <a:rPr lang="zh-CN" altLang="en-US" sz="24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zh-CN" sz="24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法院体系设置</a:t>
            </a:r>
            <a:r>
              <a:rPr lang="zh-CN" altLang="en-US" sz="24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、论证</a:t>
            </a:r>
            <a:r>
              <a:rPr lang="zh-CN" altLang="zh-CN" sz="24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方式</a:t>
            </a:r>
            <a:r>
              <a:rPr lang="zh-CN" altLang="en-US" sz="24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等角度分析，并结合司法案例具体说明。</a:t>
            </a:r>
            <a:endParaRPr lang="en-US" altLang="zh-CN" sz="24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6" y="1"/>
            <a:ext cx="9133863" cy="686562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609605" y="2825256"/>
            <a:ext cx="7866182" cy="25028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30000"/>
              </a:lnSpc>
            </a:pPr>
            <a:r>
              <a:rPr lang="en-US" altLang="zh-CN" sz="2400" b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zh-CN" sz="2400" b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根据</a:t>
            </a:r>
            <a:r>
              <a:rPr lang="zh-CN" altLang="en-US" sz="2400" b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学案</a:t>
            </a:r>
            <a:r>
              <a:rPr lang="zh-CN" altLang="zh-CN" sz="2400" b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材料</a:t>
            </a:r>
            <a:r>
              <a:rPr lang="en-US" altLang="zh-CN" sz="24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</a:t>
            </a:r>
            <a:r>
              <a:rPr lang="zh-CN" altLang="zh-CN" sz="24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、材料</a:t>
            </a:r>
            <a:r>
              <a:rPr lang="en-US" altLang="zh-CN" sz="24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2</a:t>
            </a:r>
            <a:r>
              <a:rPr lang="zh-CN" altLang="zh-CN" sz="24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和教材</a:t>
            </a:r>
            <a:r>
              <a:rPr lang="en-US" altLang="zh-CN" sz="24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43</a:t>
            </a:r>
            <a:r>
              <a:rPr lang="zh-CN" altLang="zh-CN" sz="24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页</a:t>
            </a:r>
            <a:r>
              <a:rPr lang="zh-CN" altLang="zh-CN" sz="2400" b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“历史纵横”</a:t>
            </a:r>
            <a:r>
              <a:rPr lang="zh-CN" altLang="en-US" sz="2400" b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、</a:t>
            </a:r>
            <a:r>
              <a:rPr lang="zh-CN" altLang="zh-CN" sz="2400" b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“</a:t>
            </a:r>
            <a:r>
              <a:rPr lang="zh-CN" altLang="zh-CN" sz="24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学思之窗”等</a:t>
            </a:r>
            <a:r>
              <a:rPr lang="zh-CN" altLang="zh-CN" sz="2400" b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</a:t>
            </a:r>
            <a:r>
              <a:rPr lang="zh-CN" altLang="en-US" sz="24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概括</a:t>
            </a:r>
            <a:r>
              <a:rPr lang="zh-CN" altLang="zh-CN" sz="2400" b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指出</a:t>
            </a:r>
            <a:r>
              <a:rPr lang="zh-CN" altLang="zh-CN" sz="24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近代西方法律制度的基本特征</a:t>
            </a:r>
            <a:r>
              <a:rPr lang="zh-CN" altLang="zh-CN" sz="2400" b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；</a:t>
            </a:r>
            <a:endParaRPr lang="en-US" altLang="zh-CN" sz="2400" b="1" smtClean="0">
              <a:solidFill>
                <a:schemeClr val="tx1"/>
              </a:solidFill>
              <a:latin typeface="仿宋" pitchFamily="49" charset="-122"/>
              <a:ea typeface="仿宋" pitchFamily="49" charset="-122"/>
            </a:endParaRPr>
          </a:p>
          <a:p>
            <a:pPr>
              <a:lnSpc>
                <a:spcPct val="130000"/>
              </a:lnSpc>
              <a:spcBef>
                <a:spcPts val="2400"/>
              </a:spcBef>
            </a:pPr>
            <a:r>
              <a:rPr lang="en-US" altLang="zh-CN" sz="2400" b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zh-CN" sz="2400" b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根据</a:t>
            </a:r>
            <a:r>
              <a:rPr lang="zh-CN" altLang="en-US" sz="2400" b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学案</a:t>
            </a:r>
            <a:r>
              <a:rPr lang="zh-CN" altLang="zh-CN" sz="2400" b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材料</a:t>
            </a:r>
            <a:r>
              <a:rPr lang="en-US" altLang="zh-CN" sz="24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3</a:t>
            </a:r>
            <a:r>
              <a:rPr lang="zh-CN" altLang="zh-CN" sz="24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和所学知识，说明近代西方法律制度有哪些局限性。</a:t>
            </a:r>
            <a:endParaRPr lang="zh-CN" altLang="zh-CN" sz="2400" b="1">
              <a:solidFill>
                <a:schemeClr val="tx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47346" y="1521072"/>
            <a:ext cx="2356339" cy="553915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学习</a:t>
            </a:r>
            <a:r>
              <a:rPr lang="zh-CN" altLang="zh-CN" sz="2800" b="1" smtClean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任务</a:t>
            </a:r>
            <a:r>
              <a:rPr lang="zh-CN" altLang="en-US" sz="2800" b="1" smtClean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二</a:t>
            </a:r>
            <a:r>
              <a:rPr lang="zh-CN" altLang="zh-CN" sz="2800" b="1" smtClean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>
    <mc:Choice xmlns:p15="http://schemas.microsoft.com/office/powerpoint/2012/main" Requires="p15">
      <p:transition spd="slow" p14:dur="1250">
        <p15:prstTrans prst="pageCurlDouble"/>
      </p:transition>
    </mc:Choice>
    <mc:Fallback>
      <p:transition spd="slow">
        <p:fade/>
      </p:transition>
    </mc:Fallback>
  </mc:AlternateContent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208" y="365126"/>
            <a:ext cx="2237642" cy="2983523"/>
          </a:xfr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194" y="1781422"/>
            <a:ext cx="3963396" cy="4628170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3458063" y="626404"/>
            <a:ext cx="4973755" cy="707886"/>
            <a:chOff x="3458063" y="626404"/>
            <a:chExt cx="4973755" cy="707886"/>
          </a:xfrm>
        </p:grpSpPr>
        <p:sp>
          <p:nvSpPr>
            <p:cNvPr id="5" name="矩形 4"/>
            <p:cNvSpPr/>
            <p:nvPr/>
          </p:nvSpPr>
          <p:spPr>
            <a:xfrm>
              <a:off x="3683973" y="626404"/>
              <a:ext cx="4747845" cy="70788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zh-CN" altLang="en-US" sz="2000" b="1" smtClean="0">
                  <a:solidFill>
                    <a:srgbClr val="333333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电影</a:t>
              </a:r>
              <a:r>
                <a:rPr lang="en-US" altLang="zh-CN" sz="2000" b="1" smtClean="0">
                  <a:solidFill>
                    <a:srgbClr val="333333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《</a:t>
              </a:r>
              <a:r>
                <a:rPr lang="zh-CN" altLang="en-US" sz="2000" b="1">
                  <a:solidFill>
                    <a:srgbClr val="333333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十二怒汉</a:t>
              </a:r>
              <a:r>
                <a:rPr lang="en-US" altLang="zh-CN" sz="2000" b="1">
                  <a:solidFill>
                    <a:srgbClr val="333333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》</a:t>
              </a:r>
              <a:r>
                <a:rPr lang="zh-CN" altLang="en-US" sz="2000" b="1">
                  <a:solidFill>
                    <a:srgbClr val="333333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通过一场</a:t>
              </a:r>
              <a:r>
                <a:rPr lang="zh-CN" altLang="en-US" sz="20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陪审团</a:t>
              </a:r>
              <a:r>
                <a:rPr lang="zh-CN" altLang="en-US" sz="2000" b="1">
                  <a:solidFill>
                    <a:srgbClr val="333333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审判，生动演绎了美国的法律制度与文化。</a:t>
              </a:r>
              <a:endParaRPr lang="zh-CN" altLang="en-US" sz="2000" b="1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3427291" y="898165"/>
              <a:ext cx="225910" cy="164365"/>
            </a:xfrm>
            <a:prstGeom prst="triangle">
              <a:avLst>
                <a:gd name="adj" fmla="val 51111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95655" y="3805363"/>
            <a:ext cx="4279164" cy="2554545"/>
            <a:chOff x="395655" y="3805363"/>
            <a:chExt cx="4279164" cy="2554545"/>
          </a:xfrm>
        </p:grpSpPr>
        <p:sp>
          <p:nvSpPr>
            <p:cNvPr id="8" name="矩形 7"/>
            <p:cNvSpPr/>
            <p:nvPr/>
          </p:nvSpPr>
          <p:spPr>
            <a:xfrm>
              <a:off x="395655" y="3805363"/>
              <a:ext cx="4088423" cy="255454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smtClean="0"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    1995</a:t>
              </a:r>
              <a:r>
                <a:rPr lang="zh-CN" altLang="zh-CN" sz="2000" b="1"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年，美国发生了一起轰动全国的黑人橄榄球明星辛普森涉嫌杀妻案。当时，警方有许多证据可以证明他是杀人凶手，但是警方在办案和起诉过程中出现了重大失误，导致一些有力证据丧失或可信度下降</a:t>
              </a:r>
              <a:r>
                <a:rPr lang="zh-CN" altLang="zh-CN" sz="2000" b="1" smtClean="0"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。</a:t>
              </a:r>
              <a:r>
                <a:rPr lang="zh-CN" altLang="en-US" sz="2000" b="1" smtClean="0"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根据</a:t>
              </a:r>
              <a:r>
                <a:rPr lang="zh-CN" altLang="en-US" sz="2000" b="1" smtClean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疑罪从无</a:t>
              </a:r>
              <a:r>
                <a:rPr lang="zh-CN" altLang="en-US" sz="2000" b="1" smtClean="0"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原则</a:t>
              </a:r>
              <a:r>
                <a:rPr lang="zh-CN" altLang="zh-CN" sz="2000" b="1" smtClean="0"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，</a:t>
              </a:r>
              <a:r>
                <a:rPr lang="zh-CN" altLang="zh-CN" sz="2000" b="1"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辛普森被判无罪。</a:t>
              </a:r>
              <a:endParaRPr lang="zh-CN" altLang="en-US" sz="2000" b="1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0" name="等腰三角形 9"/>
            <p:cNvSpPr/>
            <p:nvPr/>
          </p:nvSpPr>
          <p:spPr>
            <a:xfrm rot="16200000">
              <a:off x="4479682" y="4034504"/>
              <a:ext cx="225910" cy="164365"/>
            </a:xfrm>
            <a:prstGeom prst="triangle">
              <a:avLst>
                <a:gd name="adj" fmla="val 51111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783" y="3786276"/>
            <a:ext cx="4992079" cy="2777670"/>
          </a:xfrm>
          <a:prstGeom prst="rect">
            <a:avLst/>
          </a:prstGeom>
        </p:spPr>
      </p:pic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1101238" y="1776046"/>
            <a:ext cx="6970103" cy="2690446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zh-CN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法律</a:t>
            </a:r>
            <a:r>
              <a:rPr lang="zh-CN" altLang="zh-CN" sz="2400" b="1">
                <a:latin typeface="楷体" panose="02010609060101010101" pitchFamily="49" charset="-122"/>
                <a:ea typeface="楷体" panose="02010609060101010101" pitchFamily="49" charset="-122"/>
              </a:rPr>
              <a:t>都有着时代和阶级的烙印</a:t>
            </a:r>
            <a:r>
              <a:rPr lang="zh-CN" altLang="zh-CN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br>
              <a:rPr lang="en-US" altLang="zh-CN" sz="2400" b="1" smtClean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en-US" altLang="zh-CN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、西方</a:t>
            </a:r>
            <a:r>
              <a:rPr lang="zh-CN" altLang="zh-CN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法律</a:t>
            </a:r>
            <a:r>
              <a:rPr lang="zh-CN" altLang="zh-CN" sz="2400" b="1">
                <a:latin typeface="楷体" panose="02010609060101010101" pitchFamily="49" charset="-122"/>
                <a:ea typeface="楷体" panose="02010609060101010101" pitchFamily="49" charset="-122"/>
              </a:rPr>
              <a:t>制度中融入自由、平等、民主等启蒙思想，推动了人类政治文明的发展</a:t>
            </a:r>
            <a:r>
              <a:rPr lang="zh-CN" altLang="zh-CN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br>
              <a:rPr lang="en-US" altLang="zh-CN" sz="2400" b="1" smtClean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en-US" altLang="zh-CN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zh-CN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西方</a:t>
            </a:r>
            <a:r>
              <a:rPr lang="zh-CN" altLang="zh-CN" sz="2400" b="1">
                <a:latin typeface="楷体" panose="02010609060101010101" pitchFamily="49" charset="-122"/>
                <a:ea typeface="楷体" panose="02010609060101010101" pitchFamily="49" charset="-122"/>
              </a:rPr>
              <a:t>法律制度是资产阶级意志的体现，随着资产阶级民主政治的发展而不断完善。 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213340" y="826480"/>
            <a:ext cx="6752492" cy="896815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b="1" smtClean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通过分析近代西方法律制度的基本特征和局限性，你得到了哪些认识？</a:t>
            </a:r>
            <a:endParaRPr lang="zh-CN" altLang="en-US" sz="24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36" y="1090245"/>
            <a:ext cx="3349942" cy="5188511"/>
          </a:xfrm>
          <a:prstGeom prst="rect">
            <a:avLst/>
          </a:prstGeom>
        </p:spPr>
      </p:pic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2989382" y="1714503"/>
            <a:ext cx="5838093" cy="4018085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en-US" altLang="zh-CN" sz="20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000" b="1" smtClean="0">
                <a:latin typeface="楷体" panose="02010609060101010101" pitchFamily="49" charset="-122"/>
                <a:ea typeface="楷体" panose="02010609060101010101" pitchFamily="49" charset="-122"/>
              </a:rPr>
              <a:t>公元</a:t>
            </a:r>
            <a:r>
              <a:rPr lang="en-US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  <a:t>世纪诞生于巴勒斯坦的耶路撒冷地区，此后两百多年间受压制，教徒受到迫害；</a:t>
            </a:r>
            <a:br>
              <a:rPr lang="zh-CN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en-US" altLang="zh-CN" sz="20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313</a:t>
            </a:r>
            <a:r>
              <a:rPr lang="zh-CN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  <a:t>年，罗马帝国君士坦丁大帝颁布《米兰敕令》，承认基督教的合法性；</a:t>
            </a:r>
            <a:br>
              <a:rPr lang="zh-CN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en-US" altLang="zh-CN" sz="20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392</a:t>
            </a:r>
            <a:r>
              <a:rPr lang="zh-CN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  <a:t>年，狄奥多西一世宣布基督教为罗马国教；</a:t>
            </a:r>
            <a:br>
              <a:rPr lang="zh-CN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en-US" altLang="zh-CN" sz="20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495</a:t>
            </a:r>
            <a:r>
              <a:rPr lang="zh-CN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  <a:t>年，罗马帝国分裂为东西两部，基督教随之开始分裂，形成东西两派；</a:t>
            </a:r>
            <a:br>
              <a:rPr lang="zh-CN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en-US" altLang="zh-CN" sz="20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1054</a:t>
            </a:r>
            <a:r>
              <a:rPr lang="zh-CN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  <a:t>年，东西两派教会正式分裂，东派自称正教（即东正教），西派自称公教（即天主教）；</a:t>
            </a:r>
            <a:br>
              <a:rPr lang="zh-CN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en-US" altLang="zh-CN" sz="20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16</a:t>
            </a:r>
            <a:r>
              <a:rPr lang="zh-CN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  <a:t>世纪宗教改革，从天主教中分离出新教（包括路德派、加尔文派和英国国教）。</a:t>
            </a:r>
            <a:endParaRPr lang="zh-CN" altLang="en-US" sz="20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305905" y="870441"/>
            <a:ext cx="4739055" cy="641838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smtClean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知识链接：基督教的发展演变</a:t>
            </a:r>
            <a:endParaRPr lang="zh-CN" altLang="en-US" sz="24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>
    <mc:Choice xmlns:p15="http://schemas.microsoft.com/office/powerpoint/2012/main" Requires="p15">
      <p:transition spd="slow" p14:dur="1250">
        <p15:prstTrans prst="peelOff"/>
      </p:transition>
    </mc:Choice>
    <mc:Fallback>
      <p:transition spd="slow">
        <p:fade/>
      </p:transition>
    </mc:Fallback>
  </mc:AlternateContent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6" y="1"/>
            <a:ext cx="9133863" cy="686562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609605" y="2825256"/>
            <a:ext cx="7866182" cy="25028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30000"/>
              </a:lnSpc>
            </a:pPr>
            <a:r>
              <a:rPr lang="en-US" altLang="zh-CN" sz="2400" b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zh-CN" sz="2400" b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根据</a:t>
            </a:r>
            <a:r>
              <a:rPr lang="zh-CN" altLang="en-US" sz="2400" b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学案</a:t>
            </a:r>
            <a:r>
              <a:rPr lang="zh-CN" altLang="zh-CN" sz="2400" b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材料</a:t>
            </a:r>
            <a:r>
              <a:rPr lang="en-US" altLang="zh-CN" sz="24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4</a:t>
            </a:r>
            <a:r>
              <a:rPr lang="zh-CN" altLang="zh-CN" sz="24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—材料</a:t>
            </a:r>
            <a:r>
              <a:rPr lang="en-US" altLang="zh-CN" sz="24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6</a:t>
            </a:r>
            <a:r>
              <a:rPr lang="zh-CN" altLang="zh-CN" sz="24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以及教材相关内容，</a:t>
            </a:r>
            <a:r>
              <a:rPr lang="zh-CN" altLang="zh-CN" sz="2400" b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概</a:t>
            </a:r>
            <a:r>
              <a:rPr lang="zh-CN" altLang="en-US" sz="2400" b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括</a:t>
            </a:r>
            <a:r>
              <a:rPr lang="zh-CN" altLang="zh-CN" sz="2400" b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基督教</a:t>
            </a:r>
            <a:r>
              <a:rPr lang="zh-CN" altLang="zh-CN" sz="24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对中世纪欧洲的影响</a:t>
            </a:r>
            <a:r>
              <a:rPr lang="zh-CN" altLang="zh-CN" sz="2400" b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；</a:t>
            </a:r>
            <a:endParaRPr lang="en-US" altLang="zh-CN" sz="2400" b="1" smtClean="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30000"/>
              </a:lnSpc>
              <a:spcBef>
                <a:spcPts val="2400"/>
              </a:spcBef>
            </a:pPr>
            <a:r>
              <a:rPr lang="en-US" altLang="zh-CN" sz="24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</a:t>
            </a:r>
            <a:r>
              <a:rPr lang="en-US" altLang="zh-CN" sz="2400" b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</a:t>
            </a:r>
            <a:r>
              <a:rPr lang="zh-CN" altLang="zh-CN" sz="2400" b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根据</a:t>
            </a:r>
            <a:r>
              <a:rPr lang="zh-CN" altLang="en-US" sz="2400" b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学案</a:t>
            </a:r>
            <a:r>
              <a:rPr lang="zh-CN" altLang="zh-CN" sz="2400" b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材料</a:t>
            </a:r>
            <a:r>
              <a:rPr lang="en-US" altLang="zh-CN" sz="24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7</a:t>
            </a:r>
            <a:r>
              <a:rPr lang="zh-CN" altLang="zh-CN" sz="24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—材料</a:t>
            </a:r>
            <a:r>
              <a:rPr lang="en-US" altLang="zh-CN" sz="24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9</a:t>
            </a:r>
            <a:r>
              <a:rPr lang="zh-CN" altLang="zh-CN" sz="24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，分析基督教在宗教改革后所起的作用。</a:t>
            </a:r>
            <a:endParaRPr lang="zh-CN" altLang="zh-CN" sz="2400" b="1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47345" y="1521072"/>
            <a:ext cx="2365131" cy="553915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学习</a:t>
            </a:r>
            <a:r>
              <a:rPr lang="zh-CN" altLang="zh-CN" sz="2800" b="1" smtClean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任务</a:t>
            </a:r>
            <a:r>
              <a:rPr lang="zh-CN" altLang="en-US" sz="2800" b="1" smtClean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三</a:t>
            </a:r>
            <a:r>
              <a:rPr lang="zh-CN" altLang="zh-CN" sz="2800" b="1" smtClean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>
    <mc:Choice xmlns:p15="http://schemas.microsoft.com/office/powerpoint/2012/main" Requires="p15">
      <p:transition spd="slow" p14:dur="1250">
        <p15:prstTrans prst="pageCurlDouble"/>
      </p:transition>
    </mc:Choice>
    <mc:Fallback>
      <p:transition spd="slow">
        <p:fade/>
      </p:transition>
    </mc:Fallback>
  </mc:AlternateContent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内容占位符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841" y="577122"/>
            <a:ext cx="3098734" cy="2188085"/>
          </a:xfrm>
        </p:spPr>
      </p:pic>
      <p:grpSp>
        <p:nvGrpSpPr>
          <p:cNvPr id="9" name="组合 8"/>
          <p:cNvGrpSpPr/>
          <p:nvPr/>
        </p:nvGrpSpPr>
        <p:grpSpPr>
          <a:xfrm>
            <a:off x="4440117" y="3385284"/>
            <a:ext cx="3920637" cy="3225358"/>
            <a:chOff x="1532147" y="514903"/>
            <a:chExt cx="4546662" cy="3661411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32147" y="514903"/>
              <a:ext cx="4546662" cy="3143317"/>
            </a:xfrm>
            <a:prstGeom prst="rect">
              <a:avLst/>
            </a:prstGeom>
          </p:spPr>
        </p:pic>
        <p:sp>
          <p:nvSpPr>
            <p:cNvPr id="11" name="矩形 10"/>
            <p:cNvSpPr/>
            <p:nvPr/>
          </p:nvSpPr>
          <p:spPr>
            <a:xfrm>
              <a:off x="2146971" y="3644725"/>
              <a:ext cx="3533397" cy="53158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b="1" smtClean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巴黎</a:t>
              </a:r>
              <a:r>
                <a:rPr lang="zh-CN" altLang="en-US" b="1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圣母院</a:t>
              </a:r>
              <a:endParaRPr lang="zh-CN" altLang="en-US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440117" y="193020"/>
            <a:ext cx="3920637" cy="2976195"/>
            <a:chOff x="4651129" y="193020"/>
            <a:chExt cx="3920637" cy="2976195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1129" y="577329"/>
              <a:ext cx="3920637" cy="2591886"/>
            </a:xfrm>
            <a:prstGeom prst="rect">
              <a:avLst/>
            </a:prstGeom>
          </p:spPr>
        </p:pic>
        <p:sp>
          <p:nvSpPr>
            <p:cNvPr id="13" name="矩形 12"/>
            <p:cNvSpPr/>
            <p:nvPr/>
          </p:nvSpPr>
          <p:spPr>
            <a:xfrm>
              <a:off x="5181299" y="193020"/>
              <a:ext cx="3070219" cy="30797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b="1" smtClean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查理曼加冕“罗马人的皇帝”</a:t>
              </a:r>
              <a:endParaRPr lang="zh-CN" altLang="en-US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1314447" y="149056"/>
            <a:ext cx="2312376" cy="4169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克洛维皈依基督教</a:t>
            </a:r>
            <a:endParaRPr lang="zh-CN" altLang="en-US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1019905" y="2953545"/>
            <a:ext cx="2891380" cy="3665890"/>
            <a:chOff x="1019905" y="2953545"/>
            <a:chExt cx="2891380" cy="3665890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8313" y="2953545"/>
              <a:ext cx="2442972" cy="3665890"/>
            </a:xfrm>
            <a:prstGeom prst="rect">
              <a:avLst/>
            </a:prstGeom>
          </p:spPr>
        </p:pic>
        <p:sp>
          <p:nvSpPr>
            <p:cNvPr id="16" name="矩形 15"/>
            <p:cNvSpPr/>
            <p:nvPr/>
          </p:nvSpPr>
          <p:spPr>
            <a:xfrm>
              <a:off x="1019905" y="3745769"/>
              <a:ext cx="413238" cy="188130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zh-CN" altLang="en-US" b="1" smtClean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索邦神学院</a:t>
              </a:r>
              <a:endParaRPr lang="zh-CN" altLang="en-US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4" y="0"/>
            <a:ext cx="9126832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53965" y="365126"/>
            <a:ext cx="7143750" cy="927343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基督教</a:t>
            </a:r>
            <a:r>
              <a:rPr lang="zh-CN" altLang="zh-CN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在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中世纪欧洲的</a:t>
            </a:r>
            <a:r>
              <a:rPr lang="zh-CN" altLang="zh-CN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政治</a:t>
            </a:r>
            <a:r>
              <a:rPr lang="zh-CN" altLang="zh-CN" sz="2400" b="1">
                <a:latin typeface="楷体" panose="02010609060101010101" pitchFamily="49" charset="-122"/>
                <a:ea typeface="楷体" panose="02010609060101010101" pitchFamily="49" charset="-122"/>
              </a:rPr>
              <a:t>、经济、思想文化、社会生活等各个方面起着主导作用。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标题 1"/>
          <p:cNvSpPr txBox="1"/>
          <p:nvPr/>
        </p:nvSpPr>
        <p:spPr>
          <a:xfrm>
            <a:off x="953965" y="1657595"/>
            <a:ext cx="7143750" cy="1041643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宗教改革推动了思想解放、文化普及和资本主义经济的发展。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436" y="2795952"/>
            <a:ext cx="3477357" cy="3477357"/>
          </a:xfrm>
          <a:prstGeom prst="rect">
            <a:avLst/>
          </a:prstGeom>
        </p:spPr>
      </p:pic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1101238" y="2365129"/>
            <a:ext cx="5589707" cy="2927838"/>
          </a:xfrm>
        </p:spPr>
        <p:txBody>
          <a:bodyPr>
            <a:noAutofit/>
          </a:bodyPr>
          <a:lstStyle/>
          <a:p>
            <a:pPr>
              <a:lnSpc>
                <a:spcPct val="130000"/>
              </a:lnSpc>
              <a:spcBef>
                <a:spcPts val="1200"/>
              </a:spcBef>
            </a:pPr>
            <a:r>
              <a:rPr lang="en-US" altLang="zh-CN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zh-CN" sz="2400" b="1">
                <a:latin typeface="楷体" panose="02010609060101010101" pitchFamily="49" charset="-122"/>
                <a:ea typeface="楷体" panose="02010609060101010101" pitchFamily="49" charset="-122"/>
              </a:rPr>
              <a:t>由于时代背景不同，基督教在中世纪和近代发挥着不同的作用</a:t>
            </a:r>
            <a:r>
              <a:rPr lang="zh-CN" altLang="zh-CN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应当</a:t>
            </a:r>
            <a:r>
              <a:rPr lang="zh-CN" altLang="zh-CN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用</a:t>
            </a:r>
            <a:r>
              <a:rPr lang="zh-CN" altLang="zh-CN" sz="2400" b="1">
                <a:latin typeface="楷体" panose="02010609060101010101" pitchFamily="49" charset="-122"/>
                <a:ea typeface="楷体" panose="02010609060101010101" pitchFamily="49" charset="-122"/>
              </a:rPr>
              <a:t>发展的眼光看</a:t>
            </a:r>
            <a:r>
              <a:rPr lang="zh-CN" altLang="zh-CN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问题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br>
              <a:rPr lang="en-US" altLang="zh-CN" sz="2400" b="1" smtClean="0">
                <a:latin typeface="楷体" panose="02010609060101010101" pitchFamily="49" charset="-122"/>
                <a:ea typeface="楷体" panose="02010609060101010101" pitchFamily="49" charset="-122"/>
              </a:rPr>
            </a:br>
            <a:br>
              <a:rPr lang="en-US" altLang="zh-CN" sz="2400" b="1" smtClean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en-US" altLang="zh-CN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、基督教有积极作用，也有消极影响，应当一分为二来看待。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213340" y="914400"/>
            <a:ext cx="6752492" cy="896815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b="1" smtClean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通过分析基督教在中世纪和宗教改革后所起的作用，你得到了哪些认识？</a:t>
            </a:r>
            <a:endParaRPr lang="zh-CN" altLang="en-US" sz="24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28950" y="545123"/>
            <a:ext cx="2677258" cy="756139"/>
          </a:xfrm>
          <a:solidFill>
            <a:schemeClr val="bg1"/>
          </a:solidFill>
          <a:ln>
            <a:solidFill>
              <a:srgbClr val="0000FF"/>
            </a:solidFill>
          </a:ln>
        </p:spPr>
        <p:txBody>
          <a:bodyPr>
            <a:normAutofit/>
          </a:bodyPr>
          <a:lstStyle/>
          <a:p>
            <a:pPr algn="ctr"/>
            <a:r>
              <a:rPr lang="zh-CN" altLang="en-US" sz="400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总结提升</a:t>
            </a:r>
            <a:endParaRPr lang="zh-CN" altLang="en-US" sz="4000">
              <a:solidFill>
                <a:srgbClr val="0000FF"/>
              </a:solidFill>
              <a:latin typeface="隶书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02273" y="1591408"/>
            <a:ext cx="7939454" cy="3446584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30000"/>
              </a:lnSpc>
            </a:pPr>
            <a:r>
              <a:rPr lang="en-US" altLang="zh-CN" sz="2400" b="1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400" b="1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自</a:t>
            </a:r>
            <a:r>
              <a:rPr lang="zh-CN" altLang="zh-CN" sz="24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人类进入文明社会以来，法律与教化一直是社会治理的重要工具，二者历经社会变迁而经久不衰，归根结底在于不断地进行自我调整和完善，适应了不断发展变化的客观现实的需求。</a:t>
            </a:r>
            <a:endParaRPr lang="en-US" altLang="zh-CN" sz="24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4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4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当前中国已进入现代化建设高速发展的新时期，社会主要矛盾发生了变化，国家法律、政策等也作出了相应调整，对此，你有什么感受和思考？请同学们各抒己见。</a:t>
            </a:r>
            <a:endParaRPr lang="zh-CN" altLang="en-US" sz="2400">
              <a:solidFill>
                <a:schemeClr val="tx1"/>
              </a:solidFill>
            </a:endParaRPr>
          </a:p>
        </p:txBody>
      </p:sp>
      <p:pic>
        <p:nvPicPr>
          <p:cNvPr id="6" name="New picture" hidden="1"/>
          <p:cNvPicPr/>
          <p:nvPr/>
        </p:nvPicPr>
        <p:blipFill>
          <a:blip r:embed="rId3"/>
          <a:stretch>
            <a:fillRect/>
          </a:stretch>
        </p:blipFill>
        <p:spPr>
          <a:xfrm>
            <a:off x="10947400" y="10591800"/>
            <a:ext cx="381000" cy="3175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Template>Office Theme</Template>
  <Company/>
  <PresentationFormat>On-screen Show (4:3)</PresentationFormat>
  <Paragraphs>37</Paragraphs>
  <Slides>14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baseType="lpstr" size="24">
      <vt:lpstr>Arial</vt:lpstr>
      <vt:lpstr>Calibri Light</vt:lpstr>
      <vt:lpstr>Calibri</vt:lpstr>
      <vt:lpstr>宋体</vt:lpstr>
      <vt:lpstr>仿宋</vt:lpstr>
      <vt:lpstr>楷体</vt:lpstr>
      <vt:lpstr>华文行楷</vt:lpstr>
      <vt:lpstr>Times New Roman</vt:lpstr>
      <vt:lpstr>隶书</vt:lpstr>
      <vt:lpstr>Office 主题​​</vt:lpstr>
      <vt:lpstr>第三单元 法律与教化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1、法律都有着时代和阶级的烙印。2、西方法律制度中融入自由、平等、民主等启蒙思想，推动了人类政治文明的发展。3、西方法律制度是资产阶级意志的体现，随着资产阶级民主政治的发展而不断完善。 </vt:lpstr>
      <vt:lpstr>    公元1世纪诞生于巴勒斯坦的耶路撒冷地区，此后两百多年间受压制，教徒受到迫害；    313年，罗马帝国君士坦丁大帝颁布《米兰敕令》，承认基督教的合法性；    392年，狄奥多西一世宣布基督教为罗马国教；    495年，罗马帝国分裂为东西两部，基督教随之开始分裂，形成东西两派；    1054年，东西两派教会正式分裂，东派自称正教（即东正教），西派自称公教（即天主教）；    16世纪宗教改革，从天主教中分离出新教（包括路德派、加尔文派和英国国教）。</vt:lpstr>
      <vt:lpstr>PowerPoint Presentation</vt:lpstr>
      <vt:lpstr>PowerPoint Presentation</vt:lpstr>
      <vt:lpstr>    基督教在中世纪欧洲的政治、经济、思想文化、社会生活等各个方面起着主导作用。</vt:lpstr>
      <vt:lpstr>1、由于时代背景不同，基督教在中世纪和近代发挥着不同的作用，应当用发展的眼光看问题。2、基督教有积极作用，也有消极影响，应当一分为二来看待。</vt:lpstr>
      <vt:lpstr>总结提升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2018-12-07T01:27:00Z</dcterms:created>
  <dcterms:modified xsi:type="dcterms:W3CDTF">2020-07-03T08:09:42Z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2052-11.1.0.9828</vt:lpwstr>
  </property>
</Properties>
</file>