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fntdata" ContentType="application/x-fontdata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 embedTrueTypeFonts="1" saveSubsetFonts="1">
  <p:sldMasterIdLst>
    <p:sldMasterId id="2147483648" r:id="rId1"/>
    <p:sldMasterId id="2147483661" r:id="rId2"/>
  </p:sldMasterIdLst>
  <p:notesMasterIdLst>
    <p:notesMasterId r:id="rId3"/>
  </p:notesMasterIdLst>
  <p:sldIdLst>
    <p:sldId id="294" r:id="rId4"/>
    <p:sldId id="320" r:id="rId5"/>
    <p:sldId id="256" r:id="rId6"/>
    <p:sldId id="269" r:id="rId7"/>
    <p:sldId id="270" r:id="rId8"/>
    <p:sldId id="268" r:id="rId9"/>
    <p:sldId id="321" r:id="rId10"/>
    <p:sldId id="257" r:id="rId11"/>
    <p:sldId id="258" r:id="rId12"/>
    <p:sldId id="271" r:id="rId13"/>
    <p:sldId id="259" r:id="rId14"/>
    <p:sldId id="260" r:id="rId15"/>
    <p:sldId id="279" r:id="rId16"/>
    <p:sldId id="280" r:id="rId17"/>
    <p:sldId id="281" r:id="rId18"/>
    <p:sldId id="261" r:id="rId19"/>
    <p:sldId id="262" r:id="rId20"/>
    <p:sldId id="283" r:id="rId21"/>
    <p:sldId id="263" r:id="rId22"/>
    <p:sldId id="264" r:id="rId23"/>
    <p:sldId id="274" r:id="rId24"/>
    <p:sldId id="273" r:id="rId25"/>
    <p:sldId id="275" r:id="rId26"/>
    <p:sldId id="272" r:id="rId27"/>
    <p:sldId id="276" r:id="rId28"/>
    <p:sldId id="277" r:id="rId29"/>
    <p:sldId id="322" r:id="rId30"/>
    <p:sldId id="323" r:id="rId31"/>
    <p:sldId id="348" r:id="rId32"/>
  </p:sldIdLst>
  <p:sldSz cx="12192000" cy="6858000"/>
  <p:notesSz cx="6858000" cy="9144000"/>
  <p:embeddedFontLst>
    <p:embeddedFont>
      <p:font typeface="方正粗黑宋简体" pitchFamily="2" charset="-122"/>
      <p:regular r:id="rId34"/>
    </p:embeddedFont>
    <p:embeddedFont>
      <p:font typeface="Calibri Light" charset="0"/>
      <p:regular r:id="rId35"/>
      <p:italic r:id="rId36"/>
    </p:embeddedFont>
    <p:embeddedFont>
      <p:font typeface="Calibri" pitchFamily="34" charset="0"/>
      <p:regular r:id="rId37"/>
      <p:bold r:id="rId38"/>
      <p:italic r:id="rId39"/>
      <p:boldItalic r:id="rId40"/>
    </p:embeddedFont>
    <p:embeddedFont>
      <p:font typeface="Gill Sans MT" pitchFamily="34" charset="0"/>
      <p:regular r:id="rId41"/>
      <p:bold r:id="rId42"/>
      <p:italic r:id="rId43"/>
      <p:boldItalic r:id="rId44"/>
    </p:embeddedFont>
    <p:embeddedFont>
      <p:font typeface="仿宋" charset="-122"/>
      <p:regular r:id="rId45"/>
    </p:embeddedFont>
    <p:embeddedFont>
      <p:font typeface="微软雅黑" pitchFamily="34" charset="-122"/>
      <p:regular r:id="rId46"/>
      <p:bold r:id="rId47"/>
    </p:embeddedFont>
    <p:embeddedFont>
      <p:font typeface="华文中宋" pitchFamily="2" charset="-122"/>
      <p:regular r:id="rId48"/>
    </p:embeddedFont>
    <p:embeddedFont>
      <p:font typeface="楷体" charset="-122"/>
      <p:regular r:id="rId49"/>
    </p:embeddedFont>
    <p:embeddedFont>
      <p:font typeface="黑体" pitchFamily="2" charset="-122"/>
      <p:regular r:id="rId50"/>
    </p:embeddedFont>
  </p:embeddedFontLst>
  <p:custDataLst>
    <p:tags r:id="rId33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8A107856-5554-42FB-B03E-39F5DBC370BA}" styleName="中度样式 4 - 强调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fill>
          <a:solidFill>
            <a:schemeClr val="accent2">
              <a:tint val="40000"/>
            </a:schemeClr>
          </a:solidFill>
        </a:fill>
      </a:tcStyle>
    </a:band1H>
    <a:band1V>
      <a:tcStyle>
        <a:fill>
          <a:solidFill>
            <a:schemeClr val="accent2">
              <a:tint val="40000"/>
            </a:schemeClr>
          </a:solidFill>
        </a:fill>
      </a:tcStyle>
    </a:band1V>
    <a:lastCol>
      <a:tcTxStyle b="on"/>
    </a:lastCol>
    <a:firstCol>
      <a:tcTxStyle b="on"/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-822" y="-96"/>
      </p:cViewPr>
      <p:guideLst>
        <p:guide orient="horz" pos="219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7.xml" /><Relationship Id="rId31" Type="http://schemas.openxmlformats.org/officeDocument/2006/relationships/slide" Target="slides/slide28.xml" /><Relationship Id="rId32" Type="http://schemas.openxmlformats.org/officeDocument/2006/relationships/slide" Target="slides/slide29.xml" /><Relationship Id="rId33" Type="http://schemas.openxmlformats.org/officeDocument/2006/relationships/tags" Target="tags/tag5.xml" /><Relationship Id="rId34" Type="http://schemas.openxmlformats.org/officeDocument/2006/relationships/font" Target="fonts/font1.fntdata" /><Relationship Id="rId35" Type="http://schemas.openxmlformats.org/officeDocument/2006/relationships/font" Target="fonts/font2.fntdata" /><Relationship Id="rId36" Type="http://schemas.openxmlformats.org/officeDocument/2006/relationships/font" Target="fonts/font3.fntdata" /><Relationship Id="rId37" Type="http://schemas.openxmlformats.org/officeDocument/2006/relationships/font" Target="fonts/font4.fntdata" /><Relationship Id="rId38" Type="http://schemas.openxmlformats.org/officeDocument/2006/relationships/font" Target="fonts/font5.fntdata" /><Relationship Id="rId39" Type="http://schemas.openxmlformats.org/officeDocument/2006/relationships/font" Target="fonts/font6.fntdata" /><Relationship Id="rId4" Type="http://schemas.openxmlformats.org/officeDocument/2006/relationships/slide" Target="slides/slide1.xml" /><Relationship Id="rId40" Type="http://schemas.openxmlformats.org/officeDocument/2006/relationships/font" Target="fonts/font7.fntdata" /><Relationship Id="rId41" Type="http://schemas.openxmlformats.org/officeDocument/2006/relationships/font" Target="fonts/font8.fntdata" /><Relationship Id="rId42" Type="http://schemas.openxmlformats.org/officeDocument/2006/relationships/font" Target="fonts/font9.fntdata" /><Relationship Id="rId43" Type="http://schemas.openxmlformats.org/officeDocument/2006/relationships/font" Target="fonts/font10.fntdata" /><Relationship Id="rId44" Type="http://schemas.openxmlformats.org/officeDocument/2006/relationships/font" Target="fonts/font11.fntdata" /><Relationship Id="rId45" Type="http://schemas.openxmlformats.org/officeDocument/2006/relationships/font" Target="fonts/font12.fntdata" /><Relationship Id="rId46" Type="http://schemas.openxmlformats.org/officeDocument/2006/relationships/font" Target="fonts/font13.fntdata" /><Relationship Id="rId47" Type="http://schemas.openxmlformats.org/officeDocument/2006/relationships/font" Target="fonts/font14.fntdata" /><Relationship Id="rId48" Type="http://schemas.openxmlformats.org/officeDocument/2006/relationships/font" Target="fonts/font15.fntdata" /><Relationship Id="rId49" Type="http://schemas.openxmlformats.org/officeDocument/2006/relationships/font" Target="fonts/font16.fntdata" /><Relationship Id="rId5" Type="http://schemas.openxmlformats.org/officeDocument/2006/relationships/slide" Target="slides/slide2.xml" /><Relationship Id="rId50" Type="http://schemas.openxmlformats.org/officeDocument/2006/relationships/font" Target="fonts/font17.fntdata" /><Relationship Id="rId51" Type="http://schemas.openxmlformats.org/officeDocument/2006/relationships/presProps" Target="presProps.xml" /><Relationship Id="rId52" Type="http://schemas.openxmlformats.org/officeDocument/2006/relationships/viewProps" Target="viewProps.xml" /><Relationship Id="rId53" Type="http://schemas.openxmlformats.org/officeDocument/2006/relationships/theme" Target="theme/theme1.xml" /><Relationship Id="rId54" Type="http://schemas.openxmlformats.org/officeDocument/2006/relationships/tableStyles" Target="tableStyles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114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image" Target="../media/image1.jpeg" /><Relationship Id="rId5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png" /><Relationship Id="rId2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4F1A-38D3-4AD9-85A8-CFDB7BB5DB07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394B8-E953-4047-AD92-338033F71F6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4F1A-38D3-4AD9-85A8-CFDB7BB5DB07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394B8-E953-4047-AD92-338033F71F6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4F1A-38D3-4AD9-85A8-CFDB7BB5DB07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394B8-E953-4047-AD92-338033F71F6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4F1A-38D3-4AD9-85A8-CFDB7BB5DB07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394B8-E953-4047-AD92-338033F71F6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4F1A-38D3-4AD9-85A8-CFDB7BB5DB07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394B8-E953-4047-AD92-338033F71F6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4F1A-38D3-4AD9-85A8-CFDB7BB5DB07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394B8-E953-4047-AD92-338033F71F6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4F1A-38D3-4AD9-85A8-CFDB7BB5DB07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394B8-E953-4047-AD92-338033F71F6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4F1A-38D3-4AD9-85A8-CFDB7BB5DB07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67503" cy="320040"/>
          </a:xfrm>
        </p:spPr>
        <p:txBody>
          <a:bodyPr/>
          <a:lstStyle>
            <a:lvl1pPr>
              <a:defRPr>
                <a:solidFill>
                  <a:srgbClr val="FFFFFF">
                    <a:alpha val="69804"/>
                  </a:srgb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394B8-E953-4047-AD92-338033F71F6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9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916E4F1A-38D3-4AD9-85A8-CFDB7BB5DB07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8523" y="6236208"/>
            <a:ext cx="5103729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394B8-E953-4047-AD92-338033F71F6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4F1A-38D3-4AD9-85A8-CFDB7BB5DB07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394B8-E953-4047-AD92-338033F71F6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4F1A-38D3-4AD9-85A8-CFDB7BB5DB07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394B8-E953-4047-AD92-338033F71F6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0"/>
            <a:ext cx="12293600" cy="685800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  <p:pic>
        <p:nvPicPr>
          <p:cNvPr id="7" name="图片 6" descr="视频水印小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9125374" y="6391275"/>
            <a:ext cx="2810933" cy="29210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1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70573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slideLayout" Target="../slideLayouts/slideLayout22.xml" /><Relationship Id="rId11" Type="http://schemas.openxmlformats.org/officeDocument/2006/relationships/slideLayout" Target="../slideLayouts/slideLayout23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4.xml" /><Relationship Id="rId3" Type="http://schemas.openxmlformats.org/officeDocument/2006/relationships/slideLayout" Target="../slideLayouts/slideLayout15.xml" /><Relationship Id="rId4" Type="http://schemas.openxmlformats.org/officeDocument/2006/relationships/slideLayout" Target="../slideLayouts/slideLayout16.xml" /><Relationship Id="rId5" Type="http://schemas.openxmlformats.org/officeDocument/2006/relationships/slideLayout" Target="../slideLayouts/slideLayout17.xml" /><Relationship Id="rId6" Type="http://schemas.openxmlformats.org/officeDocument/2006/relationships/slideLayout" Target="../slideLayouts/slideLayout18.xml" /><Relationship Id="rId7" Type="http://schemas.openxmlformats.org/officeDocument/2006/relationships/slideLayout" Target="../slideLayouts/slideLayout19.xml" /><Relationship Id="rId8" Type="http://schemas.openxmlformats.org/officeDocument/2006/relationships/slideLayout" Target="../slideLayouts/slideLayout20.xml" /><Relationship Id="rId9" Type="http://schemas.openxmlformats.org/officeDocument/2006/relationships/slideLayout" Target="../slideLayouts/slideLayout2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916E4F1A-38D3-4AD9-85A8-CFDB7BB5DB07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CBA394B8-E953-4047-AD92-338033F71F6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318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63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 indent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 idx="5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34290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>
              <a:latin typeface="Arial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/>
  <p:timing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4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jpeg" /><Relationship Id="rId3" Type="http://schemas.openxmlformats.org/officeDocument/2006/relationships/image" Target="../media/image4.jpeg" /><Relationship Id="rId4" Type="http://schemas.openxmlformats.org/officeDocument/2006/relationships/image" Target="../media/image5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jpeg" /><Relationship Id="rId3" Type="http://schemas.openxmlformats.org/officeDocument/2006/relationships/image" Target="../media/image7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jpeg" /><Relationship Id="rId3" Type="http://schemas.openxmlformats.org/officeDocument/2006/relationships/image" Target="../media/image9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jpeg" /><Relationship Id="rId3" Type="http://schemas.openxmlformats.org/officeDocument/2006/relationships/image" Target="../media/image11.jpeg" /><Relationship Id="rId4" Type="http://schemas.openxmlformats.org/officeDocument/2006/relationships/image" Target="../media/image12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3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jpeg" /><Relationship Id="rId3" Type="http://schemas.openxmlformats.org/officeDocument/2006/relationships/image" Target="../media/image15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jpeg" /><Relationship Id="rId3" Type="http://schemas.openxmlformats.org/officeDocument/2006/relationships/image" Target="../media/image17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jpeg" /><Relationship Id="rId3" Type="http://schemas.openxmlformats.org/officeDocument/2006/relationships/image" Target="../media/image19.jpeg" /><Relationship Id="rId4" Type="http://schemas.openxmlformats.org/officeDocument/2006/relationships/image" Target="../media/image20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1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3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3.jpeg" /><Relationship Id="rId3" Type="http://schemas.openxmlformats.org/officeDocument/2006/relationships/image" Target="../media/image24.jpeg" /><Relationship Id="rId4" Type="http://schemas.openxmlformats.org/officeDocument/2006/relationships/image" Target="../media/image25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6.jpeg" /><Relationship Id="rId3" Type="http://schemas.openxmlformats.org/officeDocument/2006/relationships/image" Target="../media/image27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8.jpeg" /><Relationship Id="rId3" Type="http://schemas.openxmlformats.org/officeDocument/2006/relationships/image" Target="../media/image29.jpeg" /><Relationship Id="rId4" Type="http://schemas.openxmlformats.org/officeDocument/2006/relationships/image" Target="../media/image30.jpeg" /><Relationship Id="rId5" Type="http://schemas.openxmlformats.org/officeDocument/2006/relationships/image" Target="../media/image31.jpeg" /><Relationship Id="rId6" Type="http://schemas.openxmlformats.org/officeDocument/2006/relationships/image" Target="../media/image32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3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4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5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6.jpeg" /><Relationship Id="rId3" Type="http://schemas.openxmlformats.org/officeDocument/2006/relationships/image" Target="../media/image37.jpeg" /><Relationship Id="rId4" Type="http://schemas.openxmlformats.org/officeDocument/2006/relationships/image" Target="../media/image38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9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0.jpeg" /><Relationship Id="rId3" Type="http://schemas.openxmlformats.org/officeDocument/2006/relationships/image" Target="../media/image41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2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43.png" /><Relationship Id="rId3" Type="http://schemas.openxmlformats.org/officeDocument/2006/relationships/image" Target="../media/image44.png" /><Relationship Id="rId4" Type="http://schemas.openxmlformats.org/officeDocument/2006/relationships/image" Target="../media/image45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536812" y="359783"/>
            <a:ext cx="11655188" cy="131420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>
              <a:lnSpc>
                <a:spcPct val="150000"/>
              </a:lnSpc>
            </a:pPr>
            <a:r>
              <a:rPr lang="zh-CN" altLang="en-US" sz="6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sz="6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资本主义国家的新变化</a:t>
            </a:r>
            <a:endParaRPr lang="zh-CN" altLang="en-US" sz="60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/>
              <a:ea typeface="微软雅黑"/>
              <a:cs typeface="微软雅黑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142341" y="2254379"/>
            <a:ext cx="10444130" cy="3169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40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【课标要求】</a:t>
            </a:r>
            <a:endParaRPr lang="en-US" altLang="zh-CN" sz="4000" b="1" kern="100">
              <a:solidFill>
                <a:srgbClr val="000000"/>
              </a:solidFill>
              <a:latin typeface="Calibri" pitchFamily="34" charset="0"/>
              <a:ea typeface="宋体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ct val="0"/>
              </a:spcAft>
            </a:pPr>
            <a:r>
              <a:rPr lang="en-US" altLang="zh-CN" sz="40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1.</a:t>
            </a:r>
            <a:r>
              <a:rPr lang="zh-CN" altLang="en-US" sz="40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了解资本主义国家新变化的主要表现。</a:t>
            </a:r>
            <a:endParaRPr lang="en-US" altLang="zh-CN" sz="4000" b="1" kern="10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ct val="0"/>
              </a:spcAft>
            </a:pPr>
            <a:r>
              <a:rPr lang="en-US" altLang="zh-CN" sz="40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2.</a:t>
            </a:r>
            <a:r>
              <a:rPr lang="zh-CN" altLang="en-US" sz="40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掌握资本主义国家新变化的原因和影响。</a:t>
            </a:r>
            <a:endParaRPr lang="en-US" altLang="zh-CN" sz="4000" b="1" kern="10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ct val="0"/>
              </a:spcAft>
            </a:pPr>
            <a:r>
              <a:rPr lang="en-US" altLang="zh-CN" sz="40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3.</a:t>
            </a:r>
            <a:r>
              <a:rPr lang="zh-CN" altLang="en-US" sz="40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理清近代以来资本主义经济政策调整的基本线索。</a:t>
            </a:r>
            <a:endParaRPr lang="zh-CN" altLang="en-US" sz="3200" kern="100">
              <a:solidFill>
                <a:srgbClr val="000000"/>
              </a:solidFill>
              <a:latin typeface="方正粗黑宋简体" panose="02000000000000000000" charset="-122"/>
              <a:ea typeface="方正粗黑宋简体" panose="02000000000000000000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19075" y="102235"/>
            <a:ext cx="829691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《中外历史纲要》下 </a:t>
            </a:r>
            <a:r>
              <a:rPr lang="zh-CN" altLang="en-US" sz="2400" b="1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第八单元  </a:t>
            </a:r>
            <a:r>
              <a:rPr lang="en-US" altLang="zh-CN" sz="2400" b="1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20</a:t>
            </a:r>
            <a:r>
              <a:rPr lang="zh-CN" altLang="en-US" sz="2400" b="1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世纪下半叶世界的新变化</a:t>
            </a: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2166103" y="1463302"/>
            <a:ext cx="5059680" cy="40309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一、 国家的宏观调控</a:t>
            </a:r>
            <a:endParaRPr lang="en-US" altLang="zh-CN" sz="3200" b="1">
              <a:latin typeface="微软雅黑"/>
              <a:ea typeface="微软雅黑"/>
              <a:cs typeface="微软雅黑"/>
            </a:endParaRPr>
          </a:p>
          <a:p>
            <a:pPr>
              <a:lnSpc>
                <a:spcPct val="200000"/>
              </a:lnSpc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二、科学技术的发展</a:t>
            </a:r>
            <a:endParaRPr lang="en-US" altLang="zh-CN" sz="32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三、 社会结构的新变化</a:t>
            </a:r>
            <a:endParaRPr lang="en-US" altLang="zh-CN" sz="32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四、“福利国家”社会运动</a:t>
            </a:r>
            <a:endParaRPr lang="en-US" altLang="zh-CN" sz="32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0" y="477762"/>
            <a:ext cx="11977160" cy="10147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>
              <a:lnSpc>
                <a:spcPct val="150000"/>
              </a:lnSpc>
            </a:pP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第1</a:t>
            </a:r>
            <a:r>
              <a:rPr lang="en-US" altLang="zh-CN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课   </a:t>
            </a:r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资本主义国家的</a:t>
            </a:r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新变化</a:t>
            </a:r>
            <a:endParaRPr lang="zh-CN" altLang="en-US" sz="40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/>
              <a:ea typeface="微软雅黑"/>
              <a:cs typeface="微软雅黑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31445" y="134620"/>
            <a:ext cx="6731635" cy="82994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/>
            <a:r>
              <a:rPr lang="zh-CN" altLang="zh-CN" sz="4800" b="1">
                <a:solidFill>
                  <a:srgbClr val="00006E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一、国家的宏观调控</a:t>
            </a:r>
          </a:p>
        </p:txBody>
      </p:sp>
      <p:sp>
        <p:nvSpPr>
          <p:cNvPr id="3" name="矩形 2"/>
          <p:cNvSpPr/>
          <p:nvPr/>
        </p:nvSpPr>
        <p:spPr>
          <a:xfrm>
            <a:off x="345763" y="930922"/>
            <a:ext cx="179070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36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1</a:t>
            </a:r>
            <a:r>
              <a:rPr lang="zh-CN" altLang="zh-CN" sz="36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、背景</a:t>
            </a:r>
          </a:p>
        </p:txBody>
      </p:sp>
      <p:sp>
        <p:nvSpPr>
          <p:cNvPr id="5" name="矩形 4"/>
          <p:cNvSpPr/>
          <p:nvPr/>
        </p:nvSpPr>
        <p:spPr>
          <a:xfrm>
            <a:off x="335823" y="1842606"/>
            <a:ext cx="11511619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zh-CN" sz="32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32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zh-CN" sz="32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r>
              <a:rPr lang="en-US" altLang="zh-CN" sz="32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1929</a:t>
            </a:r>
            <a:r>
              <a:rPr lang="zh-CN" altLang="zh-CN" sz="32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——</a:t>
            </a:r>
            <a:r>
              <a:rPr lang="en-US" altLang="zh-CN" sz="32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1933</a:t>
            </a:r>
            <a:r>
              <a:rPr lang="zh-CN" altLang="zh-CN" sz="32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年的经济大危机，暴露了自由放任的弊病；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335915" y="3001010"/>
            <a:ext cx="11577320" cy="3178810"/>
            <a:chOff x="529" y="4726"/>
            <a:chExt cx="18232" cy="5006"/>
          </a:xfrm>
        </p:grpSpPr>
        <p:pic>
          <p:nvPicPr>
            <p:cNvPr id="1032" name="Picture 8" descr="https://timgsa.baidu.com/timg?image&amp;quality=80&amp;size=b9999_10000&amp;sec=1584424744221&amp;di=62bf40ea6ece01954350ab8cace7f268&amp;imgtype=0&amp;src=http%3A%2F%2F5b0988e595225.cdn.sohucs.com%2Fimages%2F20171011%2F4b6aed219d614016a6213c737f684304.jpe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417" y="4795"/>
              <a:ext cx="6849" cy="396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https://timgsa.baidu.com/timg?image&amp;quality=80&amp;size=b9999_10000&amp;sec=1584424839017&amp;di=b86f5fce1e1c2355a01776f07891270d&amp;imgtype=0&amp;src=http%3A%2F%2F5b0988e595225.cdn.sohucs.com%2Fq_70%2Cc_zoom%2Cw_640%2Fimages%2F20180416%2F8659add35ca9495cbeb4dbd0ecfa14bc.jpe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29" y="4726"/>
              <a:ext cx="5646" cy="396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https://timgsa.baidu.com/timg?image&amp;quality=80&amp;size=b9999_10000&amp;sec=1584424928274&amp;di=13c50a6565de9beab092add7cd0db885&amp;imgtype=0&amp;src=http%3A%2F%2Fd.hiphotos.baidu.com%2Fzhidao%2Fwh%3D450%2C600%2Fsign%3D9120af0362d0f703e6e79dd83dca7d0b%2F7a899e510fb30f2459941517c895d143ad4b0393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3509" y="4726"/>
              <a:ext cx="5252" cy="396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1142" y="9008"/>
              <a:ext cx="4336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>
                  <a:latin typeface="仿宋" panose="02010609060101010101" pitchFamily="49" charset="-122"/>
                  <a:ea typeface="仿宋" panose="02010609060101010101" pitchFamily="49" charset="-122"/>
                </a:rPr>
                <a:t>倾倒牛奶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777" y="8890"/>
              <a:ext cx="560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>
                  <a:latin typeface="仿宋" panose="02010609060101010101" pitchFamily="49" charset="-122"/>
                  <a:ea typeface="仿宋" panose="02010609060101010101" pitchFamily="49" charset="-122"/>
                </a:rPr>
                <a:t>失业后的求职者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3509" y="8989"/>
              <a:ext cx="5252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>
                  <a:latin typeface="仿宋" panose="02010609060101010101" pitchFamily="49" charset="-122"/>
                  <a:ea typeface="仿宋" panose="02010609060101010101" pitchFamily="49" charset="-122"/>
                </a:rPr>
                <a:t>排队领取救济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335824" y="1126666"/>
            <a:ext cx="7118524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zh-CN" sz="32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32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zh-CN" sz="32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）第二次世界大战的生死存亡教训；</a:t>
            </a:r>
          </a:p>
        </p:txBody>
      </p:sp>
      <p:pic>
        <p:nvPicPr>
          <p:cNvPr id="2050" name="Picture 2" descr="https://timgsa.baidu.com/timg?image&amp;quality=80&amp;size=b9999_10000&amp;sec=1584425134783&amp;di=1c73af10a9861185185246858f8318a2&amp;imgtype=0&amp;src=http%3A%2F%2Fn.sinaimg.cn%2Fsinacn10%2F142%2Fw565h377%2F20180830%2F0cc9-hikcahf84666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4120" y="2358029"/>
            <a:ext cx="4855702" cy="324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timgsa.baidu.com/timg?image&amp;quality=80&amp;size=b9999_10000&amp;sec=1584425461545&amp;di=db3005811c4831a3f3e32ce54a6e1c03&amp;imgtype=0&amp;src=http%3A%2F%2Fwww.qulishi.com%2FUploadFile%2F2014122516541757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27169" y="2358029"/>
            <a:ext cx="5005618" cy="324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263676" y="5818779"/>
            <a:ext cx="355658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轰炸后的断壁残垣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51683" y="5782334"/>
            <a:ext cx="355658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战场上的血腥杀戮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35915" y="1008380"/>
            <a:ext cx="10165080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）社会主义对资本主义的冲击与影响。</a:t>
            </a:r>
            <a:endParaRPr lang="zh-CN" altLang="zh-CN" sz="3200" b="1">
              <a:effectLst/>
              <a:latin typeface="微软雅黑"/>
              <a:ea typeface="微软雅黑"/>
              <a:cs typeface="微软雅黑"/>
            </a:endParaRPr>
          </a:p>
        </p:txBody>
      </p:sp>
      <p:pic>
        <p:nvPicPr>
          <p:cNvPr id="3074" name="Picture 2" descr="https://timgsa.baidu.com/timg?image&amp;quality=80&amp;size=b9999_10000&amp;sec=1584425888899&amp;di=bb57cd8333ec0383022ef24da5d44449&amp;imgtype=0&amp;src=http%3A%2F%2Fn.sinaimg.cn%2Fsinacn20109%2F265%2Fw600h465%2F20181218%2F4907-hqhtqsp76381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52441" y="2376765"/>
            <a:ext cx="4180636" cy="324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timgsa.baidu.com/timg?image&amp;quality=80&amp;size=b9999_10000&amp;sec=1584426085232&amp;di=0ac773b50bb960a6e57a45804f3d0b4d&amp;imgtype=0&amp;src=http%3A%2F%2Fpic.rmb.bdstatic.com%2F6fa41bc8c2a32668fbac5ffc95db388d.png%40wm_2%2Ct_55m%2B5a625Y%2B3L%2Badn%2Be8iuWuteihjOWNgemHjOW8ug%3D%3D%2Cfc_ffffff%2Cff_U2ltSGVp%2Csz_15%2Cx_10%2Cy_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39953" y="2376765"/>
            <a:ext cx="4833148" cy="324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263675" y="5710604"/>
            <a:ext cx="355658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苏联的工业化成就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051562" y="5710604"/>
            <a:ext cx="355658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苏军的钢铁洪流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" name="Picture 8" descr="0130000030595212274328768721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8470" y="1261110"/>
            <a:ext cx="3152140" cy="3683635"/>
          </a:xfrm>
          <a:prstGeom prst="rect">
            <a:avLst/>
          </a:prstGeom>
          <a:noFill/>
          <a:ln w="28575">
            <a:solidFill>
              <a:srgbClr val="000066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3" descr="20055211263626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85640" y="1199515"/>
            <a:ext cx="3220085" cy="380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5" descr="3538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27085" y="1199515"/>
            <a:ext cx="3101340" cy="374078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本框 2"/>
          <p:cNvSpPr txBox="1"/>
          <p:nvPr/>
        </p:nvSpPr>
        <p:spPr>
          <a:xfrm>
            <a:off x="1371600" y="5193030"/>
            <a:ext cx="17068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</a:rPr>
              <a:t>罗斯福新政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241925" y="5193030"/>
            <a:ext cx="17068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</a:rPr>
              <a:t>凯恩斯主义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9226550" y="5193030"/>
            <a:ext cx="23164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</a:rPr>
              <a:t>第三次科技革命</a:t>
            </a: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130300" y="1003300"/>
            <a:ext cx="10379710" cy="33229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en-US" altLang="zh-CN" sz="2800" b="1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 </a:t>
            </a:r>
            <a:r>
              <a:rPr lang="zh-CN" altLang="en-US" sz="2800" b="1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钱乘旦在</a:t>
            </a:r>
            <a:r>
              <a:rPr lang="en-US" altLang="zh-CN" sz="2800" b="1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《</a:t>
            </a:r>
            <a:r>
              <a:rPr lang="zh-CN" altLang="en-US" sz="2800" b="1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不平衡发展：</a:t>
            </a:r>
            <a:r>
              <a:rPr lang="en-US" altLang="zh-CN" sz="2800" b="1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20</a:t>
            </a:r>
            <a:r>
              <a:rPr lang="zh-CN" altLang="en-US" sz="2800" b="1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世纪历史与现代化</a:t>
            </a:r>
            <a:r>
              <a:rPr lang="en-US" altLang="zh-CN" sz="2800" b="1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》</a:t>
            </a:r>
            <a:r>
              <a:rPr lang="zh-CN" altLang="en-US" sz="2800" b="1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说：西方现代化经过几百年的发展，其优势与弊端都已经十分清楚。二战后人们企图修补这个社会，修补在两个方向上进行，一是</a:t>
            </a:r>
            <a:r>
              <a:rPr lang="zh-CN" altLang="en-US" sz="2800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修补资本主义</a:t>
            </a:r>
            <a:r>
              <a:rPr lang="zh-CN" altLang="en-US" sz="2800" b="1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，二是</a:t>
            </a:r>
            <a:r>
              <a:rPr lang="zh-CN" altLang="en-US" sz="2800" b="1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修正民族国家。</a:t>
            </a:r>
            <a:r>
              <a:rPr lang="zh-CN" altLang="en-US" sz="2800" b="1"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修正的方向是企图‘超越’民族国家，但并不是消灭民族国家。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42569" y="1338614"/>
            <a:ext cx="11484996" cy="2153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zh-CN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）措施</a:t>
            </a:r>
            <a:endParaRPr lang="zh-CN" altLang="zh-CN" sz="2400">
              <a:latin typeface="微软雅黑"/>
              <a:ea typeface="微软雅黑"/>
              <a:cs typeface="微软雅黑"/>
            </a:endParaRPr>
          </a:p>
          <a:p>
            <a:pPr indent="133350">
              <a:spcAft>
                <a:spcPts val="1200"/>
              </a:spcAft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．加大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政府开支</a:t>
            </a: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，增加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就业机会</a:t>
            </a: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，刺激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消费需求</a:t>
            </a: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；</a:t>
            </a:r>
          </a:p>
          <a:p>
            <a:pPr indent="133350">
              <a:spcAft>
                <a:spcPts val="1200"/>
              </a:spcAft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</a:t>
            </a: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．制订经济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发展计划</a:t>
            </a: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，促进经济协调发展；</a:t>
            </a:r>
          </a:p>
          <a:p>
            <a:pPr indent="133350">
              <a:spcAft>
                <a:spcPts val="1200"/>
              </a:spcAft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</a:t>
            </a: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．利用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经济杠杆</a:t>
            </a: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实施宏观调控。（信贷利率税收）</a:t>
            </a:r>
            <a:endParaRPr lang="zh-CN" altLang="zh-CN" sz="2400" b="1">
              <a:effectLst/>
              <a:latin typeface="微软雅黑"/>
              <a:ea typeface="微软雅黑"/>
              <a:cs typeface="微软雅黑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42569" y="551245"/>
            <a:ext cx="556768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36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zh-CN" sz="36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、国内——国家干预经济</a:t>
            </a: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355270" y="3798643"/>
            <a:ext cx="11484996" cy="1198880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美国联邦政府在战后对许多新兴的工业部门、重大科研项目、进行大量的投资。比如美国政府对发展原子能工业的投资，从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1945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年至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1970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年共计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175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亿美元；对宇航工业的投资，从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60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年代末起每年投入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50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多亿美元。</a:t>
            </a:r>
            <a:endParaRPr lang="en-US" altLang="zh-CN" sz="2400" b="1">
              <a:latin typeface="楷体" pitchFamily="49" charset="-122"/>
              <a:ea typeface="楷体" pitchFamily="49" charset="-122"/>
              <a:cs typeface="楷体" panose="02010609060101010101" pitchFamily="49" charset="-122"/>
            </a:endParaRPr>
          </a:p>
        </p:txBody>
      </p:sp>
      <p:pic>
        <p:nvPicPr>
          <p:cNvPr id="4100" name="Picture 4" descr="https://timgsa.baidu.com/timg?image&amp;quality=80&amp;size=b9999_10000&amp;sec=1584428033656&amp;di=282f9186c13028387ba6e8f5c4b0e637&amp;imgtype=0&amp;src=http%3A%2F%2Fpic.enorth.com.cn%2F0%2F04%2F57%2F16%2F4571657_36619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54925" y="688340"/>
            <a:ext cx="4172585" cy="28035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351620" y="5303827"/>
            <a:ext cx="11488645" cy="1198880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为了引导经济发展，日本政府积极制定了一系列经济计划，如</a:t>
            </a:r>
            <a:r>
              <a:rPr lang="en-US" altLang="zh-CN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1955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年的</a:t>
            </a:r>
            <a:r>
              <a:rPr lang="en-US" altLang="zh-CN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《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经济自立五年计划</a:t>
            </a:r>
            <a:r>
              <a:rPr lang="en-US" altLang="zh-CN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》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、</a:t>
            </a:r>
            <a:r>
              <a:rPr lang="en-US" altLang="zh-CN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1957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年的</a:t>
            </a:r>
            <a:r>
              <a:rPr lang="en-US" altLang="zh-CN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《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新长期经济计划</a:t>
            </a:r>
            <a:r>
              <a:rPr lang="en-US" altLang="zh-CN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》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和</a:t>
            </a:r>
            <a:r>
              <a:rPr lang="en-US" altLang="zh-CN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1960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年的</a:t>
            </a:r>
            <a:r>
              <a:rPr lang="en-US" altLang="zh-CN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《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国民收入倍增计划</a:t>
            </a:r>
            <a:r>
              <a:rPr lang="en-US" altLang="zh-CN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》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等，引导全社会集中力量进行经济建设，有效的推动了日本经济的高速发展</a:t>
            </a:r>
            <a:endParaRPr lang="en-US" altLang="zh-CN" sz="2400" b="1">
              <a:solidFill>
                <a:srgbClr val="000000"/>
              </a:solidFill>
              <a:latin typeface="楷体" pitchFamily="49" charset="-122"/>
              <a:ea typeface="楷体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7" grpId="0"/>
      <p:bldP spid="7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44557" y="552775"/>
            <a:ext cx="11512826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zh-CN" sz="4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4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zh-CN" sz="40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）影响：</a:t>
            </a:r>
            <a:endParaRPr lang="zh-CN" altLang="zh-CN" sz="2400">
              <a:latin typeface="+mn-ea"/>
              <a:cs typeface="Times New Roman" panose="02020603050405020304" pitchFamily="18" charset="0"/>
            </a:endParaRPr>
          </a:p>
          <a:p>
            <a:pPr indent="133350">
              <a:spcAft>
                <a:spcPct val="0"/>
              </a:spcAft>
            </a:pPr>
            <a:endParaRPr lang="en-US" altLang="zh-CN" sz="2800" b="1">
              <a:latin typeface="+mn-ea"/>
              <a:cs typeface="Times New Roman" panose="02020603050405020304" pitchFamily="18" charset="0"/>
            </a:endParaRPr>
          </a:p>
          <a:p>
            <a:pPr indent="133350">
              <a:spcAft>
                <a:spcPct val="0"/>
              </a:spcAft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．积极：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50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年代——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70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年代初，</a:t>
            </a:r>
            <a:r>
              <a:rPr lang="zh-CN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“黄金时期”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r>
              <a:rPr lang="zh-CN" altLang="zh-CN" sz="2800" b="1">
                <a:latin typeface="+mn-ea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5122" name="Picture 2" descr="https://timgsa.baidu.com/timg?image&amp;quality=80&amp;size=b9999_10000&amp;sec=1584428270195&amp;di=88c058215747cc43e5869ae5757ea485&amp;imgtype=0&amp;src=http%3A%2F%2Folbpic.ol-img.com%2Falbum%2F201309%2F30%2F142120t11z96yh9heeywx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7985" y="2530475"/>
            <a:ext cx="5895975" cy="399605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http://img4.imgtn.bdimg.com/it/u=2387087154,1666738097&amp;fm=214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2053" name="Picture 5" descr="http://img.jk51.com/img_jk51/122619185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90385" y="2409825"/>
            <a:ext cx="4685030" cy="371919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342256" y="6240277"/>
            <a:ext cx="355658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60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年代的美国街头小店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36619" y="235528"/>
            <a:ext cx="11510823" cy="1630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133350"/>
            <a:r>
              <a:rPr lang="en-US" altLang="zh-CN" sz="36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</a:t>
            </a:r>
            <a:r>
              <a:rPr lang="zh-CN" altLang="zh-CN" sz="36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．消极：</a:t>
            </a:r>
            <a:endParaRPr lang="zh-CN" altLang="zh-CN" sz="2400" b="1">
              <a:solidFill>
                <a:srgbClr val="000000"/>
              </a:solidFill>
              <a:latin typeface="微软雅黑"/>
              <a:ea typeface="微软雅黑"/>
              <a:cs typeface="微软雅黑"/>
            </a:endParaRPr>
          </a:p>
          <a:p>
            <a:pPr lvl="0" indent="133350"/>
            <a:endParaRPr lang="en-US" altLang="zh-CN" sz="3200" b="1">
              <a:solidFill>
                <a:srgbClr val="000000"/>
              </a:solidFill>
              <a:latin typeface="微软雅黑"/>
              <a:ea typeface="微软雅黑"/>
              <a:cs typeface="微软雅黑"/>
            </a:endParaRPr>
          </a:p>
          <a:p>
            <a:pPr lvl="0" indent="133350"/>
            <a:r>
              <a:rPr lang="en-US" altLang="zh-CN" sz="32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70 </a:t>
            </a:r>
            <a:r>
              <a:rPr lang="zh-CN" altLang="zh-CN" sz="32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年代，出现</a:t>
            </a:r>
            <a:r>
              <a:rPr lang="zh-CN" altLang="zh-CN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“滞胀”</a:t>
            </a:r>
            <a:r>
              <a:rPr lang="zh-CN" altLang="zh-CN" sz="32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现象（</a:t>
            </a:r>
            <a:r>
              <a:rPr lang="zh-CN" altLang="zh-CN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经济停滞</a:t>
            </a:r>
            <a:r>
              <a:rPr lang="en-US" altLang="zh-CN" sz="32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+</a:t>
            </a:r>
            <a:r>
              <a:rPr lang="zh-CN" altLang="zh-CN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通货膨胀</a:t>
            </a:r>
            <a:r>
              <a:rPr lang="zh-CN" altLang="zh-CN" sz="32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）。</a:t>
            </a:r>
          </a:p>
        </p:txBody>
      </p:sp>
      <p:pic>
        <p:nvPicPr>
          <p:cNvPr id="6146" name="Picture 2" descr="https://timgsa.baidu.com/timg?image&amp;quality=80&amp;size=b9999_10000&amp;sec=1584428579340&amp;di=3b2eeaf72b94f6dc40dcd913da52f423&amp;imgtype=jpg&amp;src=http%3A%2F%2Fimg4.imgtn.bdimg.com%2Fit%2Fu%3D1336678739%2C1497721892%26fm%3D214%26gp%3D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6550" y="2248535"/>
            <a:ext cx="5741670" cy="33324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本框 2"/>
          <p:cNvSpPr txBox="1"/>
          <p:nvPr/>
        </p:nvSpPr>
        <p:spPr>
          <a:xfrm>
            <a:off x="763905" y="5754370"/>
            <a:ext cx="841248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zh-CN" sz="36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解决措施：</a:t>
            </a:r>
            <a:r>
              <a:rPr lang="zh-CN" altLang="zh-CN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适当减少政府对经济的干预</a:t>
            </a:r>
            <a:r>
              <a:rPr lang="zh-CN" altLang="zh-CN" sz="36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。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6409055" y="2014855"/>
            <a:ext cx="5228590" cy="3638550"/>
            <a:chOff x="10093" y="3173"/>
            <a:chExt cx="8234" cy="5730"/>
          </a:xfrm>
        </p:grpSpPr>
        <p:sp>
          <p:nvSpPr>
            <p:cNvPr id="4" name="矩形 1"/>
            <p:cNvSpPr>
              <a:spLocks noChangeArrowheads="1"/>
            </p:cNvSpPr>
            <p:nvPr/>
          </p:nvSpPr>
          <p:spPr bwMode="auto">
            <a:xfrm>
              <a:off x="10093" y="7596"/>
              <a:ext cx="8234" cy="1307"/>
            </a:xfrm>
            <a:prstGeom prst="rect">
              <a:avLst/>
            </a:prstGeom>
            <a:noFill/>
            <a:ln w="19050">
              <a:solidFill>
                <a:schemeClr val="accent6">
                  <a:lumMod val="50000"/>
                </a:schemeClr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/>
            <a:p>
              <a:pPr indent="457200"/>
              <a:r>
                <a:rPr lang="zh-CN" altLang="en-US" sz="24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政府并不能解决问题，政府本身就是问题。     </a:t>
              </a:r>
              <a:r>
                <a:rPr lang="en-US" altLang="zh-CN" sz="24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——</a:t>
              </a:r>
              <a:r>
                <a:rPr lang="zh-CN" altLang="en-US" sz="2400" b="1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美国总统里根</a:t>
              </a:r>
            </a:p>
          </p:txBody>
        </p:sp>
        <p:pic>
          <p:nvPicPr>
            <p:cNvPr id="5" name="图片 4" descr="t016eceed37083b684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051" y="3173"/>
              <a:ext cx="4912" cy="4187"/>
            </a:xfrm>
            <a:prstGeom prst="rect">
              <a:avLst/>
            </a:prstGeom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27231" y="970452"/>
            <a:ext cx="6096000" cy="22764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1200"/>
              </a:spcAft>
            </a:pP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）组成：</a:t>
            </a:r>
          </a:p>
          <a:p>
            <a:pPr indent="133350">
              <a:spcAft>
                <a:spcPts val="1200"/>
              </a:spcAft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．金融：</a:t>
            </a:r>
            <a:r>
              <a:rPr lang="zh-CN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国际货币基金组织</a:t>
            </a:r>
            <a:endParaRPr lang="zh-CN" altLang="zh-CN" sz="2800" b="1">
              <a:latin typeface="微软雅黑"/>
              <a:ea typeface="微软雅黑"/>
              <a:cs typeface="微软雅黑"/>
            </a:endParaRPr>
          </a:p>
          <a:p>
            <a:pPr indent="133350">
              <a:spcAft>
                <a:spcPts val="1200"/>
              </a:spcAft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．投资：</a:t>
            </a:r>
            <a:r>
              <a:rPr lang="zh-CN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世界银行</a:t>
            </a:r>
            <a:endParaRPr lang="zh-CN" altLang="zh-CN" sz="2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133350">
              <a:spcAft>
                <a:spcPts val="1200"/>
              </a:spcAft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．贸易：</a:t>
            </a:r>
            <a:r>
              <a:rPr lang="zh-CN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关税与贸易总协定</a:t>
            </a:r>
            <a:endParaRPr lang="zh-CN" altLang="zh-CN" sz="2800" b="1">
              <a:solidFill>
                <a:srgbClr val="FF0000"/>
              </a:solidFill>
              <a:effectLst/>
              <a:latin typeface="微软雅黑"/>
              <a:ea typeface="微软雅黑"/>
              <a:cs typeface="微软雅黑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27025" y="183515"/>
            <a:ext cx="10602595" cy="706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40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zh-CN" sz="40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、国际——建立资本主义世界经济体系</a:t>
            </a:r>
          </a:p>
        </p:txBody>
      </p:sp>
      <p:pic>
        <p:nvPicPr>
          <p:cNvPr id="1030" name="Picture 6" descr="https://timgsa.baidu.com/timg?image&amp;quality=80&amp;size=b9999_10000&amp;sec=1584433873936&amp;di=a0a140686269cde106866d246991e602&amp;imgtype=0&amp;src=http%3A%2F%2Fe.hiphotos.baidu.com%2Fbaike%2Fs%3D220%2Fsign%3D8dc08d4d304e251fe6f7e3fa9787c9c2%2Fe7cd7b899e510fb3c3d058e0d933c895d0430cf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22360" y="3604260"/>
            <a:ext cx="2718435" cy="28797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timgsa.baidu.com/timg?image&amp;quality=80&amp;size=b9999_10000&amp;sec=1584433741919&amp;di=c2f84ebf9291b3740c274f36c6032bb3&amp;imgtype=0&amp;src=http%3A%2F%2Fres.dyhjw.com%2Fueditor%2Fphp%2Fupload%2Fimage%2F20160413%2F14605132102034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1855" y="3604260"/>
            <a:ext cx="2884170" cy="28797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s://ss1.bdstatic.com/70cFuXSh_Q1YnxGkpoWK1HF6hhy/it/u=3614521788,437717411&amp;fm=15&amp;gp=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51070" y="3604260"/>
            <a:ext cx="3248660" cy="28797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5" name="Group 23"/>
          <p:cNvGraphicFramePr>
            <a:graphicFrameLocks noGrp="1"/>
          </p:cNvGraphicFramePr>
          <p:nvPr/>
        </p:nvGraphicFramePr>
        <p:xfrm>
          <a:off x="884555" y="1092835"/>
          <a:ext cx="10109835" cy="1675765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1805305"/>
                <a:gridCol w="2799080"/>
                <a:gridCol w="2708275"/>
                <a:gridCol w="2797175"/>
              </a:tblGrid>
              <a:tr h="1085850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3200" b="1" u="none" strike="noStrike" cap="none" normalizeH="0" baseline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Calibri" panose="020f0502020204030204" pitchFamily="34" charset="0"/>
                        </a:rPr>
                        <a:t> </a:t>
                      </a:r>
                      <a:r>
                        <a:rPr kumimoji="0" lang="zh-CN" altLang="en-US" sz="3200" b="1" u="none" strike="noStrike" cap="none" normalizeH="0" baseline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  <a:sym typeface="Calibri" panose="020f0502020204030204" pitchFamily="34" charset="0"/>
                        </a:rPr>
                        <a:t>时间</a:t>
                      </a: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rgbClr val="3333FF"/>
                        </a:solidFill>
                        <a:effectLst/>
                        <a:latin typeface="微软雅黑"/>
                        <a:ea typeface="微软雅黑"/>
                        <a:cs typeface="微软雅黑"/>
                        <a:sym typeface="Calibri" pitchFamily="34" charset="0"/>
                      </a:endParaRPr>
                    </a:p>
                  </a:txBody>
                  <a:tcPr marT="45626" marB="45626" anchor="ctr" horzOverflow="overflow"/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3200" b="1" u="none" strike="noStrike" cap="none" normalizeH="0" baseline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Calibri" panose="020f0502020204030204" pitchFamily="34" charset="0"/>
                        </a:rPr>
                        <a:t>1948—1960</a:t>
                      </a:r>
                      <a:endParaRPr kumimoji="0" lang="en-US" altLang="zh-CN" sz="3200" b="1" i="0" u="none" strike="noStrike" cap="none" normalizeH="0" baseline="0">
                        <a:ln>
                          <a:noFill/>
                        </a:ln>
                        <a:solidFill>
                          <a:srgbClr val="3333FF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Calibri" panose="020f0502020204030204" pitchFamily="34" charset="0"/>
                      </a:endParaRPr>
                    </a:p>
                  </a:txBody>
                  <a:tcPr marT="45626" marB="45626" anchor="ctr" horzOverflow="overflow"/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3200" b="1" u="none" strike="noStrike" cap="none" normalizeH="0" baseline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Calibri" panose="020f0502020204030204" pitchFamily="34" charset="0"/>
                        </a:rPr>
                        <a:t>1960—1965</a:t>
                      </a:r>
                      <a:endParaRPr kumimoji="0" lang="en-US" altLang="zh-CN" sz="3200" b="1" i="0" u="none" strike="noStrike" cap="none" normalizeH="0" baseline="0">
                        <a:ln>
                          <a:noFill/>
                        </a:ln>
                        <a:solidFill>
                          <a:srgbClr val="3333FF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Calibri" panose="020f0502020204030204" pitchFamily="34" charset="0"/>
                      </a:endParaRPr>
                    </a:p>
                  </a:txBody>
                  <a:tcPr marT="45626" marB="45626" anchor="ctr" horzOverflow="overflow"/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3200" b="1" u="none" strike="noStrike" cap="none" normalizeH="0" baseline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Calibri" panose="020f0502020204030204" pitchFamily="34" charset="0"/>
                        </a:rPr>
                        <a:t>1965—1970</a:t>
                      </a:r>
                      <a:endParaRPr kumimoji="0" lang="en-US" altLang="zh-CN" sz="3200" b="1" i="0" u="none" strike="noStrike" cap="none" normalizeH="0" baseline="0">
                        <a:ln>
                          <a:noFill/>
                        </a:ln>
                        <a:solidFill>
                          <a:srgbClr val="3333FF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Calibri" panose="020f0502020204030204" pitchFamily="34" charset="0"/>
                      </a:endParaRPr>
                    </a:p>
                  </a:txBody>
                  <a:tcPr marT="45626" marB="45626" anchor="ctr" horzOverflow="overflow"/>
                </a:tc>
              </a:tr>
              <a:tr h="589915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3200" b="1" u="none" strike="noStrike" cap="none" normalizeH="0" baseline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Calibri" panose="020f0502020204030204" pitchFamily="34" charset="0"/>
                        </a:rPr>
                        <a:t>增长率</a:t>
                      </a: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rgbClr val="3333FF"/>
                        </a:solidFill>
                        <a:effectLst/>
                        <a:latin typeface="微软雅黑"/>
                        <a:ea typeface="微软雅黑"/>
                        <a:sym typeface="Calibri" pitchFamily="34" charset="0"/>
                      </a:endParaRPr>
                    </a:p>
                  </a:txBody>
                  <a:tcPr marT="45626" marB="45626" anchor="ctr" horzOverflow="overflow"/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3200" b="1" u="none" strike="noStrike" cap="none" normalizeH="0" baseline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Calibri" panose="020f0502020204030204" pitchFamily="34" charset="0"/>
                        </a:rPr>
                        <a:t>   6.8%</a:t>
                      </a:r>
                      <a:endParaRPr kumimoji="0" lang="en-US" altLang="zh-CN" sz="3200" b="1" i="0" u="none" strike="noStrike" cap="none" normalizeH="0" baseline="0">
                        <a:ln>
                          <a:noFill/>
                        </a:ln>
                        <a:solidFill>
                          <a:srgbClr val="3333FF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Calibri" panose="020f0502020204030204" pitchFamily="34" charset="0"/>
                      </a:endParaRPr>
                    </a:p>
                  </a:txBody>
                  <a:tcPr marT="45626" marB="45626" anchor="ctr" horzOverflow="overflow"/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3200" b="1" u="none" strike="noStrike" cap="none" normalizeH="0" baseline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Calibri" panose="020f0502020204030204" pitchFamily="34" charset="0"/>
                        </a:rPr>
                        <a:t>  7.9%</a:t>
                      </a:r>
                      <a:endParaRPr kumimoji="0" lang="en-US" altLang="zh-CN" sz="3200" b="1" i="0" u="none" strike="noStrike" cap="none" normalizeH="0" baseline="0">
                        <a:ln>
                          <a:noFill/>
                        </a:ln>
                        <a:solidFill>
                          <a:srgbClr val="3333FF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Calibri" panose="020f0502020204030204" pitchFamily="34" charset="0"/>
                      </a:endParaRPr>
                    </a:p>
                  </a:txBody>
                  <a:tcPr marT="45626" marB="45626" anchor="ctr" horzOverflow="overflow"/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3200" b="1" u="none" strike="noStrike" cap="none" normalizeH="0" baseline="0">
                          <a:ln>
                            <a:noFill/>
                          </a:ln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Calibri" panose="020f0502020204030204" pitchFamily="34" charset="0"/>
                        </a:rPr>
                        <a:t>   11%</a:t>
                      </a:r>
                      <a:endParaRPr kumimoji="0" lang="en-US" altLang="zh-CN" sz="3200" b="1" i="0" u="none" strike="noStrike" cap="none" normalizeH="0" baseline="0">
                        <a:ln>
                          <a:noFill/>
                        </a:ln>
                        <a:solidFill>
                          <a:srgbClr val="3333FF"/>
                        </a:solidFill>
                        <a:effectLst/>
                        <a:latin typeface="微软雅黑"/>
                        <a:ea typeface="微软雅黑"/>
                        <a:sym typeface="Calibri" pitchFamily="34" charset="0"/>
                      </a:endParaRPr>
                    </a:p>
                  </a:txBody>
                  <a:tcPr marT="45626" marB="45626" anchor="ctr" horzOverflow="overflow"/>
                </a:tc>
              </a:tr>
            </a:tbl>
          </a:graphicData>
        </a:graphic>
      </p:graphicFrame>
      <p:sp>
        <p:nvSpPr>
          <p:cNvPr id="6" name="Text Box 3"/>
          <p:cNvSpPr txBox="1"/>
          <p:nvPr/>
        </p:nvSpPr>
        <p:spPr>
          <a:xfrm>
            <a:off x="1798982" y="351903"/>
            <a:ext cx="8460133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3600" b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世界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出口贸易总额</a:t>
            </a:r>
            <a:r>
              <a:rPr lang="zh-CN" altLang="en-US" sz="3600" b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年均增长率</a:t>
            </a:r>
          </a:p>
        </p:txBody>
      </p:sp>
      <p:pic>
        <p:nvPicPr>
          <p:cNvPr id="4100" name="Picture 4" descr="https://timgsa.baidu.com/timg?image&amp;quality=80&amp;size=b9999_10000&amp;sec=1584505026995&amp;di=cd57b8dee2dce0e6965fc1e5d1f12cd0&amp;imgtype=0&amp;src=http%3A%2F%2F03imgmini.eastday.com%2Fmobile%2F20190214%2F20190214173359_c7218357feb082cf0a62a97bc2aeb69e_1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04962" y="2937052"/>
            <a:ext cx="6598069" cy="342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4919870" y="1008675"/>
            <a:ext cx="6937513" cy="1938020"/>
          </a:xfrm>
          <a:prstGeom prst="rect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1963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年，诺贝尔经济学奖得主耶鲁大学教授詹姆斯</a:t>
            </a:r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·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托宾说：“在自家的院子里有印钞机是一件愉快的事，而黄金兑换标准给了我们这个特权，</a:t>
            </a:r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……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十年来我们在收支平衡中能够允许亏空，是因为我们的债券普遍地被作为货币接受。”</a:t>
            </a:r>
          </a:p>
        </p:txBody>
      </p:sp>
      <p:pic>
        <p:nvPicPr>
          <p:cNvPr id="3074" name="Picture 2" descr="https://timgsa.baidu.com/timg?image&amp;quality=80&amp;size=b9999_10000&amp;sec=1584504692762&amp;di=2c7e6c6d67c85d67e8479b97537bce22&amp;imgtype=0&amp;src=http%3A%2F%2F5b0988e595225.cdn.sohucs.com%2Fimages%2F20180207%2F98f87a2571b74ef8905512af26210f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7869" y="760200"/>
            <a:ext cx="4300771" cy="23905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347870" y="4082030"/>
            <a:ext cx="11509513" cy="1568450"/>
          </a:xfrm>
          <a:prstGeom prst="rect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国际货币基金组织和世界银行的</a:t>
            </a:r>
            <a:r>
              <a:rPr lang="zh-CN" altLang="en-US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总部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都设在美国的</a:t>
            </a:r>
            <a:r>
              <a:rPr lang="zh-CN" altLang="en-US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华盛顿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，美国在国际货币基金组织中拥有</a:t>
            </a:r>
            <a:r>
              <a:rPr lang="en-US" altLang="zh-CN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27%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的投票权</a:t>
            </a:r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,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在世界银行拥有</a:t>
            </a:r>
            <a:r>
              <a:rPr lang="en-US" altLang="zh-CN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24%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的投票权。而这两个经济组织任何重大决策的通过都必须获得</a:t>
            </a:r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85%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的投票率。换言之，</a:t>
            </a:r>
            <a:r>
              <a:rPr lang="zh-CN" altLang="en-US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美国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在这两个经济组织中拥有</a:t>
            </a:r>
            <a:r>
              <a:rPr lang="zh-CN" altLang="en-US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最大表决权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和</a:t>
            </a:r>
            <a:r>
              <a:rPr lang="zh-CN" altLang="en-US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一票否决权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334617" y="529137"/>
            <a:ext cx="11512826" cy="2430145"/>
          </a:xfrm>
          <a:prstGeom prst="rect">
            <a:avLst/>
          </a:prstGeom>
          <a:noFill/>
          <a:ln w="28575">
            <a:solidFill>
              <a:schemeClr val="accent4">
                <a:lumMod val="50000"/>
              </a:schemeClr>
            </a:solidFill>
            <a:miter lim="800000"/>
          </a:ln>
        </p:spPr>
        <p:txBody>
          <a:bodyPr>
            <a:spAutoFit/>
          </a:bodyPr>
          <a:lstStyle/>
          <a:p>
            <a:pPr marR="0" defTabSz="914400">
              <a:spcBef>
                <a:spcPts val="1200"/>
              </a:spcBef>
              <a:spcAft>
                <a:spcPts val="1200"/>
              </a:spcAft>
              <a:buClr>
                <a:schemeClr val="tx1"/>
              </a:buClr>
              <a:buSzTx/>
              <a:buFont typeface="Arial" panose="020b0604020202020204" pitchFamily="34" charset="0"/>
              <a:defRPr/>
            </a:pPr>
            <a:r>
              <a:rPr kumimoji="0" lang="zh-CN" altLang="en-US" sz="2800" b="1" kern="1200" cap="none" spc="0" normalizeH="0" baseline="0" noProof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有关二战后资本主义世界经济的下列评说，有以下两种观点。</a:t>
            </a:r>
            <a:endParaRPr kumimoji="0" lang="zh-CN" altLang="en-US" sz="2800" b="1" kern="1200" cap="none" spc="0" normalizeH="0" baseline="0" noProof="0">
              <a:solidFill>
                <a:schemeClr val="accent6">
                  <a:lumMod val="50000"/>
                </a:schemeClr>
              </a:solidFill>
              <a:latin typeface="仿宋" pitchFamily="49" charset="-122"/>
              <a:ea typeface="仿宋" pitchFamily="49" charset="-122"/>
            </a:endParaRPr>
          </a:p>
          <a:p>
            <a:pPr marR="0" defTabSz="914400">
              <a:spcBef>
                <a:spcPts val="1200"/>
              </a:spcBef>
              <a:spcAft>
                <a:spcPts val="1200"/>
              </a:spcAft>
              <a:buClr>
                <a:schemeClr val="tx1"/>
              </a:buClr>
              <a:buSzTx/>
              <a:buFont typeface="Arial" panose="020b0604020202020204" pitchFamily="34" charset="0"/>
              <a:defRPr/>
            </a:pPr>
            <a:r>
              <a:rPr kumimoji="0" lang="zh-CN" altLang="en-US" sz="2800" b="1" kern="1200" cap="none" spc="0" normalizeH="0" baseline="0" noProof="0">
                <a:solidFill>
                  <a:schemeClr val="accent6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观点一</a:t>
            </a:r>
            <a:r>
              <a:rPr kumimoji="0" lang="zh-CN" altLang="en-US" sz="2800" b="1" kern="1200" cap="none" spc="0" normalizeH="0" baseline="0" noProof="0">
                <a:solidFill>
                  <a:schemeClr val="tx1">
                    <a:lumMod val="95000"/>
                    <a:lumOff val="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：</a:t>
            </a:r>
            <a:r>
              <a:rPr kumimoji="0" lang="zh-CN" altLang="en-US" sz="2800" b="1" kern="1200" cap="none" spc="0" normalizeH="0" baseline="0" noProof="0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它使二战后资本主义世界重建经济秩序。正如法国哲学家伯克所说，“良好的秩序是一切美好事物的基础”。 </a:t>
            </a:r>
          </a:p>
          <a:p>
            <a:pPr marR="0" defTabSz="914400">
              <a:spcBef>
                <a:spcPts val="1200"/>
              </a:spcBef>
              <a:spcAft>
                <a:spcPts val="1200"/>
              </a:spcAft>
              <a:buClr>
                <a:schemeClr val="tx1"/>
              </a:buClr>
              <a:buSzTx/>
              <a:buFont typeface="Arial" panose="020b0604020202020204" pitchFamily="34" charset="0"/>
              <a:defRPr/>
            </a:pPr>
            <a:r>
              <a:rPr kumimoji="0" lang="zh-CN" altLang="en-US" sz="2800" b="1" kern="1200" cap="none" spc="0" normalizeH="0" baseline="0" noProof="0">
                <a:solidFill>
                  <a:schemeClr val="accent6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观点二</a:t>
            </a:r>
            <a:r>
              <a:rPr kumimoji="0" lang="zh-CN" altLang="en-US" sz="2800" b="1" kern="1200" cap="none" spc="0" normalizeH="0" baseline="0" noProof="0">
                <a:solidFill>
                  <a:schemeClr val="tx1">
                    <a:lumMod val="95000"/>
                    <a:lumOff val="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：</a:t>
            </a:r>
            <a:r>
              <a:rPr kumimoji="0" lang="zh-CN" altLang="en-US" sz="2800" b="1" kern="1200" cap="none" spc="0" normalizeH="0" baseline="0" noProof="0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在这个体系中我们看到的是一个大写的</a:t>
            </a:r>
            <a:r>
              <a:rPr kumimoji="0" lang="en-US" altLang="zh-CN" sz="2800" b="1" kern="1200" cap="none" spc="0" normalizeH="0" baseline="0" noProof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USA</a:t>
            </a:r>
            <a:r>
              <a:rPr kumimoji="0" lang="zh-CN" altLang="en-US" sz="2800" b="1" kern="1200" cap="none" spc="0" normalizeH="0" baseline="0" noProof="0">
                <a:solidFill>
                  <a:schemeClr val="accent2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en-US" altLang="zh-CN" sz="2800" b="1" kern="1200" cap="none" spc="0" normalizeH="0" baseline="0" noProof="0">
              <a:solidFill>
                <a:schemeClr val="accent2">
                  <a:lumMod val="50000"/>
                </a:schemeClr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691005" y="3754120"/>
            <a:ext cx="8519795" cy="1753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有利于</a:t>
            </a:r>
            <a:r>
              <a:rPr lang="zh-CN" altLang="zh-CN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加强国际协调，促进经济发展；</a:t>
            </a:r>
            <a:endParaRPr lang="zh-CN" altLang="zh-CN" sz="3600" b="1">
              <a:latin typeface="微软雅黑"/>
              <a:ea typeface="微软雅黑"/>
              <a:cs typeface="Times New Roman" panose="02020603050405020304" pitchFamily="18" charset="0"/>
            </a:endParaRPr>
          </a:p>
          <a:p>
            <a:pPr>
              <a:spcAft>
                <a:spcPct val="0"/>
              </a:spcAft>
            </a:pPr>
            <a:endParaRPr lang="zh-CN" altLang="zh-CN" sz="3600" b="1"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>
              <a:spcAft>
                <a:spcPct val="0"/>
              </a:spcAft>
            </a:pPr>
            <a:r>
              <a:rPr lang="zh-CN" altLang="zh-CN" sz="3600" b="1"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但</a:t>
            </a:r>
            <a:r>
              <a:rPr lang="zh-CN" altLang="zh-CN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美国</a:t>
            </a:r>
            <a:r>
              <a:rPr lang="zh-CN" altLang="zh-CN" sz="3600" b="1"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居于主导地位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。</a:t>
            </a:r>
            <a:endParaRPr lang="zh-CN" altLang="zh-CN" sz="3600" b="1">
              <a:effectLst/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7664" y="1630015"/>
            <a:ext cx="2702702" cy="36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641" y="1630015"/>
            <a:ext cx="2732450" cy="36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4723658" y="5338191"/>
            <a:ext cx="2732433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1982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</a:t>
            </a:r>
          </a:p>
          <a:p>
            <a:pPr algn="ctr"/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个人计算机</a:t>
            </a:r>
          </a:p>
        </p:txBody>
      </p:sp>
      <p:sp>
        <p:nvSpPr>
          <p:cNvPr id="5" name="矩形 4"/>
          <p:cNvSpPr/>
          <p:nvPr/>
        </p:nvSpPr>
        <p:spPr>
          <a:xfrm>
            <a:off x="3551924" y="560769"/>
            <a:ext cx="505968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chemeClr val="accent3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sz="3200" b="1">
                <a:solidFill>
                  <a:schemeClr val="accent3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时代周刊</a:t>
            </a:r>
            <a:r>
              <a:rPr lang="en-US" altLang="zh-CN" sz="3200" b="1">
                <a:solidFill>
                  <a:schemeClr val="accent3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》</a:t>
            </a:r>
            <a:r>
              <a:rPr lang="zh-CN" altLang="en-US" sz="3200" b="1">
                <a:solidFill>
                  <a:schemeClr val="accent3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年度风云人物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432798" y="5338190"/>
            <a:ext cx="2732433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2006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</a:t>
            </a:r>
          </a:p>
          <a:p>
            <a:pPr algn="ctr"/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“你”</a:t>
            </a:r>
          </a:p>
        </p:txBody>
      </p:sp>
      <p:pic>
        <p:nvPicPr>
          <p:cNvPr id="5122" name="Picture 2" descr="https://bkimg.cdn.bcebos.com/pic/2fdda3cc7cd98d10316573b8213fb80e7aec9081?x-bce-process=image/watermark,g_7,image_d2F0ZXIvYmFpa2U4MA==,xp_5,yp_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20278" y="1630014"/>
            <a:ext cx="2736000" cy="36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23845" y="5338189"/>
            <a:ext cx="2732433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世纪风云人物</a:t>
            </a:r>
            <a:endParaRPr lang="en-US" altLang="zh-CN" sz="2400" b="1">
              <a:latin typeface="微软雅黑"/>
              <a:ea typeface="微软雅黑"/>
            </a:endParaRPr>
          </a:p>
          <a:p>
            <a:pPr algn="ctr"/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爱因斯坦</a:t>
            </a:r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21203" y="1352083"/>
            <a:ext cx="6096000" cy="98361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1200"/>
              </a:spcAft>
            </a:pP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</a:t>
            </a: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世纪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科学理论</a:t>
            </a: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的重大突破</a:t>
            </a:r>
          </a:p>
          <a:p>
            <a:pPr>
              <a:spcAft>
                <a:spcPts val="1200"/>
              </a:spcAft>
            </a:pP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）两次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世界大战</a:t>
            </a: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的促进</a:t>
            </a:r>
          </a:p>
        </p:txBody>
      </p:sp>
      <p:sp>
        <p:nvSpPr>
          <p:cNvPr id="3" name="矩形 2"/>
          <p:cNvSpPr/>
          <p:nvPr/>
        </p:nvSpPr>
        <p:spPr>
          <a:xfrm>
            <a:off x="160655" y="73025"/>
            <a:ext cx="6416675" cy="64516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zh-CN" altLang="zh-CN" sz="3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二、科学技术的新发展</a:t>
            </a:r>
          </a:p>
        </p:txBody>
      </p:sp>
      <p:sp>
        <p:nvSpPr>
          <p:cNvPr id="4" name="矩形 3"/>
          <p:cNvSpPr/>
          <p:nvPr/>
        </p:nvSpPr>
        <p:spPr>
          <a:xfrm>
            <a:off x="321203" y="720278"/>
            <a:ext cx="1468755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zh-CN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、背景</a:t>
            </a:r>
          </a:p>
        </p:txBody>
      </p:sp>
      <p:sp>
        <p:nvSpPr>
          <p:cNvPr id="5" name="矩形 4"/>
          <p:cNvSpPr/>
          <p:nvPr/>
        </p:nvSpPr>
        <p:spPr>
          <a:xfrm>
            <a:off x="321203" y="2712790"/>
            <a:ext cx="5118722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zh-CN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、兴起：</a:t>
            </a:r>
            <a:r>
              <a:rPr lang="en-US" altLang="zh-CN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</a:t>
            </a:r>
            <a:r>
              <a:rPr lang="zh-CN" altLang="zh-CN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世纪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40</a:t>
            </a:r>
            <a:r>
              <a:rPr lang="zh-CN" altLang="zh-CN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年代中期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884555" y="3434080"/>
            <a:ext cx="4403090" cy="3349625"/>
            <a:chOff x="1393" y="5408"/>
            <a:chExt cx="6934" cy="5275"/>
          </a:xfrm>
        </p:grpSpPr>
        <p:pic>
          <p:nvPicPr>
            <p:cNvPr id="1026" name="Picture 2" descr="http://dingyue.ws.126.net/Rg3IZllPrSvlRhgDCqIwoG3WiUzB4ctD1fZp=5shuIhG71566878544943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675" y="5408"/>
              <a:ext cx="6418" cy="396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Box 7"/>
            <p:cNvSpPr txBox="1"/>
            <p:nvPr/>
          </p:nvSpPr>
          <p:spPr>
            <a:xfrm>
              <a:off x="1393" y="9377"/>
              <a:ext cx="6934" cy="13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相对论</a:t>
              </a:r>
              <a:r>
                <a:rPr lang="zh-CN" altLang="en-US" sz="2400" b="1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和光</a:t>
              </a:r>
              <a:r>
                <a:rPr lang="zh-CN" altLang="en-US" sz="2400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量子理论</a:t>
              </a:r>
              <a:r>
                <a:rPr lang="zh-CN" altLang="en-US" sz="2400" b="1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的提出者</a:t>
              </a:r>
              <a:endParaRPr lang="en-US" altLang="zh-CN" sz="2400" b="1">
                <a:latin typeface="微软雅黑"/>
                <a:ea typeface="微软雅黑"/>
                <a:cs typeface="微软雅黑"/>
              </a:endParaRPr>
            </a:p>
            <a:p>
              <a:pPr algn="ctr"/>
              <a:r>
                <a:rPr lang="en-US" altLang="zh-CN" sz="2400" b="1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——</a:t>
              </a:r>
              <a:r>
                <a:rPr lang="zh-CN" altLang="en-US" sz="2400" b="1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爱因斯坦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132955" y="3434080"/>
            <a:ext cx="4075430" cy="3372485"/>
            <a:chOff x="11233" y="5408"/>
            <a:chExt cx="6418" cy="5311"/>
          </a:xfrm>
        </p:grpSpPr>
        <p:pic>
          <p:nvPicPr>
            <p:cNvPr id="1028" name="Picture 4" descr="http://photocdn.sohu.com/20160913/Img468356706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1233" y="5408"/>
              <a:ext cx="6259" cy="396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Box 8"/>
            <p:cNvSpPr txBox="1"/>
            <p:nvPr/>
          </p:nvSpPr>
          <p:spPr>
            <a:xfrm>
              <a:off x="11233" y="9413"/>
              <a:ext cx="6418" cy="13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量子理论的新表述</a:t>
              </a:r>
              <a:endPara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  <a:p>
              <a:pPr algn="ctr"/>
              <a:r>
                <a:rPr lang="en-US" altLang="zh-CN" sz="2400" b="1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——</a:t>
              </a:r>
              <a:r>
                <a:rPr lang="zh-CN" altLang="en-US" sz="2400" b="1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薛定谔的猫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37792" y="3216567"/>
            <a:ext cx="11509651" cy="891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影响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</a:t>
            </a: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使社会发展进入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信息时代</a:t>
            </a: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，劳动方式日益自动化和智能化，极大地提升了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社会生产力</a:t>
            </a: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zh-CN" altLang="zh-CN" sz="2400" b="1"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37792" y="1010167"/>
            <a:ext cx="5446781" cy="1938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）原子能的开发利用</a:t>
            </a:r>
          </a:p>
          <a:p>
            <a:pPr lvl="0"/>
            <a:r>
              <a:rPr lang="zh-CN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）电子计算机与互联网</a:t>
            </a:r>
          </a:p>
          <a:p>
            <a:pPr lvl="0"/>
            <a:r>
              <a:rPr lang="zh-CN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）空间技术和海洋技术</a:t>
            </a:r>
          </a:p>
          <a:p>
            <a:pPr lvl="0"/>
            <a:r>
              <a:rPr lang="zh-CN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lang="zh-CN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）新材料的出现</a:t>
            </a:r>
          </a:p>
          <a:p>
            <a:pPr lvl="0"/>
            <a:r>
              <a:rPr lang="zh-CN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</a:t>
            </a:r>
            <a:r>
              <a:rPr lang="zh-CN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）生物工程技术</a:t>
            </a:r>
          </a:p>
        </p:txBody>
      </p:sp>
      <p:sp>
        <p:nvSpPr>
          <p:cNvPr id="4" name="矩形 3"/>
          <p:cNvSpPr/>
          <p:nvPr/>
        </p:nvSpPr>
        <p:spPr>
          <a:xfrm>
            <a:off x="337793" y="292745"/>
            <a:ext cx="1468755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zh-CN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、内容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268217" y="4550253"/>
            <a:ext cx="11606931" cy="2160000"/>
            <a:chOff x="258278" y="4550253"/>
            <a:chExt cx="11606931" cy="2160000"/>
          </a:xfrm>
        </p:grpSpPr>
        <p:pic>
          <p:nvPicPr>
            <p:cNvPr id="2050" name="Picture 2" descr="http://img.mp.itc.cn/upload/20170811/b94ebeeb83dd4d2fada383f642471382_th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58278" y="4550253"/>
              <a:ext cx="2160000" cy="216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 descr="https://p2.ssl.qhimgs1.com/sdr/400__/t0170e14944ea896d9c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533"/>
            <a:stretch>
              <a:fillRect/>
            </a:stretch>
          </p:blipFill>
          <p:spPr bwMode="auto">
            <a:xfrm>
              <a:off x="2418278" y="4550253"/>
              <a:ext cx="2506102" cy="216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4" name="Picture 6" descr="http://www.chinadaily.com.cn/hqgj/images/attachement/jpg/site1/20090718/0021701405ba0bcb63e001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861" r="15405"/>
            <a:stretch>
              <a:fillRect/>
            </a:stretch>
          </p:blipFill>
          <p:spPr bwMode="auto">
            <a:xfrm>
              <a:off x="4924380" y="4550253"/>
              <a:ext cx="2273199" cy="216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8" name="Picture 10" descr="http://p4.so.qhmsg.com/t016006ecd1840f9d8d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9856409" y="4550253"/>
              <a:ext cx="2008800" cy="216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0" name="Picture 12" descr="http://n1.itc.cn/img8/wb/smccloud/fetch/2015/07/10/83020693534101110.JPE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066"/>
            <a:stretch>
              <a:fillRect/>
            </a:stretch>
          </p:blipFill>
          <p:spPr bwMode="auto">
            <a:xfrm>
              <a:off x="7197579" y="4550253"/>
              <a:ext cx="2658830" cy="216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3551924" y="560769"/>
            <a:ext cx="51090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b="1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时代周刊</a:t>
            </a:r>
            <a:r>
              <a:rPr lang="en-US" altLang="zh-CN" sz="3200" b="1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200" b="1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年度风云人物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247" y="1686145"/>
            <a:ext cx="2732444" cy="36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4645416" y="5452918"/>
            <a:ext cx="292210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1969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</a:t>
            </a:r>
            <a:endParaRPr lang="en-US" altLang="zh-CN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中产阶级美国人</a:t>
            </a:r>
          </a:p>
        </p:txBody>
      </p:sp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43069" y="1478352"/>
            <a:ext cx="11506499" cy="9836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）农业和工业的人口比重下降，服务业的人口比重增加。</a:t>
            </a:r>
          </a:p>
          <a:p>
            <a:pPr>
              <a:spcAft>
                <a:spcPts val="1200"/>
              </a:spcAft>
            </a:pP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 “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中间阶层</a:t>
            </a:r>
            <a:r>
              <a:rPr lang="zh-CN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”的人数增加。</a:t>
            </a:r>
          </a:p>
        </p:txBody>
      </p:sp>
      <p:sp>
        <p:nvSpPr>
          <p:cNvPr id="3" name="矩形 2"/>
          <p:cNvSpPr/>
          <p:nvPr/>
        </p:nvSpPr>
        <p:spPr>
          <a:xfrm>
            <a:off x="233679" y="155425"/>
            <a:ext cx="4472609" cy="583565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zh-CN" altLang="zh-CN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三、社会结构的新变化</a:t>
            </a:r>
          </a:p>
        </p:txBody>
      </p:sp>
      <p:sp>
        <p:nvSpPr>
          <p:cNvPr id="4" name="矩形 3"/>
          <p:cNvSpPr/>
          <p:nvPr/>
        </p:nvSpPr>
        <p:spPr>
          <a:xfrm>
            <a:off x="331005" y="828070"/>
            <a:ext cx="1468755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zh-CN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、表现</a:t>
            </a:r>
          </a:p>
        </p:txBody>
      </p:sp>
      <p:sp>
        <p:nvSpPr>
          <p:cNvPr id="5" name="矩形 4"/>
          <p:cNvSpPr/>
          <p:nvPr/>
        </p:nvSpPr>
        <p:spPr>
          <a:xfrm>
            <a:off x="331005" y="2590339"/>
            <a:ext cx="11506498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zh-CN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、实质：</a:t>
            </a:r>
            <a:r>
              <a:rPr lang="zh-CN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社会结构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多层次化现象</a:t>
            </a:r>
            <a:r>
              <a:rPr lang="zh-CN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是资本主义生产力发展在</a:t>
            </a:r>
            <a:r>
              <a:rPr lang="zh-CN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生产关系上</a:t>
            </a:r>
            <a:r>
              <a:rPr lang="zh-CN" altLang="zh-CN" sz="24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的反映。</a:t>
            </a:r>
          </a:p>
        </p:txBody>
      </p:sp>
      <p:graphicFrame>
        <p:nvGraphicFramePr>
          <p:cNvPr id="9" name="表格 8"/>
          <p:cNvGraphicFramePr>
            <a:graphicFrameLocks noGrp="1"/>
          </p:cNvGraphicFramePr>
          <p:nvPr/>
        </p:nvGraphicFramePr>
        <p:xfrm>
          <a:off x="382120" y="3508500"/>
          <a:ext cx="6480000" cy="2773680"/>
        </p:xfrm>
        <a:graphic>
          <a:graphicData uri="http://schemas.openxmlformats.org/drawingml/2006/table">
            <a:tbl>
              <a:tblPr firstRow="1" firstCol="1">
                <a:tableStyleId>{8A107856-5554-42FB-B03E-39F5DBC370BA}</a:tableStyleId>
              </a:tblPr>
              <a:tblGrid>
                <a:gridCol w="1296000"/>
                <a:gridCol w="1296000"/>
                <a:gridCol w="1296000"/>
                <a:gridCol w="1296035"/>
                <a:gridCol w="1295965"/>
              </a:tblGrid>
              <a:tr h="360000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/>
                        <a:t>经济部门</a:t>
                      </a: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/>
                        <a:t>年份</a:t>
                      </a: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/>
                        <a:t>美国</a:t>
                      </a: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/>
                        <a:t>联邦德国</a:t>
                      </a: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/>
                        <a:t>日本</a:t>
                      </a:r>
                    </a:p>
                  </a:txBody>
                  <a:tcPr anchor="ctr"/>
                </a:tc>
              </a:tr>
              <a:tr h="360000">
                <a:tc rowSpan="2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/>
                        <a:t>农业</a:t>
                      </a: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1950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12.2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23.2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50.7</a:t>
                      </a:r>
                      <a:endParaRPr lang="zh-CN" altLang="en-US" sz="2000" b="1"/>
                    </a:p>
                  </a:txBody>
                  <a:tcPr anchor="ctr"/>
                </a:tc>
              </a:tr>
              <a:tr h="360000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1990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2.8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5.1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7.2</a:t>
                      </a:r>
                      <a:endParaRPr lang="zh-CN" altLang="en-US" sz="2000" b="1"/>
                    </a:p>
                  </a:txBody>
                  <a:tcPr anchor="ctr"/>
                </a:tc>
              </a:tr>
              <a:tr h="360000">
                <a:tc rowSpan="2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/>
                        <a:t>工业</a:t>
                      </a: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1950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34.7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42.2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22.2</a:t>
                      </a:r>
                      <a:endParaRPr lang="zh-CN" altLang="en-US" sz="2000" b="1"/>
                    </a:p>
                  </a:txBody>
                  <a:tcPr anchor="ctr"/>
                </a:tc>
              </a:tr>
              <a:tr h="360000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1990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25.8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40.5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000"/>
                        <a:t>33.6</a:t>
                      </a:r>
                      <a:endParaRPr lang="zh-CN" altLang="en-US" sz="2000" b="1"/>
                    </a:p>
                  </a:txBody>
                  <a:tcPr anchor="ctr"/>
                </a:tc>
              </a:tr>
              <a:tr h="360000">
                <a:tc rowSpan="2"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000"/>
                        <a:t>服务业</a:t>
                      </a: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1950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48.9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32.4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26.6</a:t>
                      </a:r>
                      <a:endParaRPr lang="zh-CN" altLang="en-US" sz="2000" b="1"/>
                    </a:p>
                  </a:txBody>
                  <a:tcPr anchor="ctr"/>
                </a:tc>
              </a:tr>
              <a:tr h="360000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1990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71.4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54.4</a:t>
                      </a:r>
                      <a:endParaRPr lang="zh-CN" altLang="en-US" sz="2000" b="1"/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000"/>
                        <a:t>59.2</a:t>
                      </a:r>
                      <a:endParaRPr lang="zh-CN" altLang="en-US" sz="2000" b="1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074" name="Picture 2" descr="https://timgsa.baidu.com/timg?image&amp;quality=80&amp;size=b9999_10000&amp;sec=1584451272704&amp;di=2eb37f336917a85cef2bb29327bcb8e6&amp;imgtype=0&amp;src=http%3A%2F%2Fn.sinaimg.cn%2Ffinance%2Fcrawl%2F115%2Fw550h365%2F20180902%2FyWGU-hikxxmz74254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67966" y="3431611"/>
            <a:ext cx="4339720" cy="288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29210" y="201295"/>
            <a:ext cx="6157595" cy="583565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zh-CN" altLang="zh-CN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四、“福利国家”与社会运动</a:t>
            </a:r>
            <a:endParaRPr lang="zh-CN" altLang="zh-CN" sz="320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7870" y="1394543"/>
            <a:ext cx="11519452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、含义：是指国家通过构建社会保障体系，保证个人和家庭的经济安全；通过加大社会服务开支，保证全体公民享受较好的公共福利。</a:t>
            </a:r>
          </a:p>
        </p:txBody>
      </p:sp>
      <p:sp>
        <p:nvSpPr>
          <p:cNvPr id="7" name="矩形 6"/>
          <p:cNvSpPr/>
          <p:nvPr/>
        </p:nvSpPr>
        <p:spPr>
          <a:xfrm>
            <a:off x="1441173" y="4350399"/>
            <a:ext cx="9293088" cy="1198880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(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我们的</a:t>
            </a:r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)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社会有一个梯子和一张安全网，梯子用来供人们自己努力改善生活，安全网则用来防止人们跌入深渊。</a:t>
            </a:r>
            <a:endParaRPr lang="en-US" altLang="zh-CN" sz="2400" b="1">
              <a:latin typeface="仿宋" pitchFamily="49" charset="-122"/>
              <a:ea typeface="仿宋" pitchFamily="49" charset="-122"/>
            </a:endParaRPr>
          </a:p>
          <a:p>
            <a:pPr algn="r"/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英国首相撒切尔夫人</a:t>
            </a:r>
          </a:p>
        </p:txBody>
      </p:sp>
      <p:sp>
        <p:nvSpPr>
          <p:cNvPr id="10" name="Rectangle 16"/>
          <p:cNvSpPr>
            <a:spLocks noChangeArrowheads="1"/>
          </p:cNvSpPr>
          <p:nvPr/>
        </p:nvSpPr>
        <p:spPr bwMode="auto">
          <a:xfrm>
            <a:off x="1441173" y="2766671"/>
            <a:ext cx="9293089" cy="829945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如果自由社会不能帮助众多的穷人，就不能保全少数富人。</a:t>
            </a:r>
          </a:p>
          <a:p>
            <a:pPr algn="r" eaLnBrk="0" hangingPunct="0"/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美国总统肯尼迪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83845" y="828675"/>
            <a:ext cx="33832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（一）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福利国家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</a:p>
        </p:txBody>
      </p:sp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36661" y="1086807"/>
            <a:ext cx="11519452" cy="5262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在欧洲社会保险投入度中，法国排在第一位，占了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GDP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</a:t>
            </a:r>
            <a:r>
              <a:rPr lang="en-US" altLang="zh-CN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32%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。福利包括：公民从出生到死亡可以享受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400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多个名目的福利保险。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岁之前的孩子上政府补贴的托儿所；失业者在失业两年间，可以领取每月最高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5000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欧元的失业金；失业的单亲妈妈政府每个月固定发“工资”、租房补贴，另外还有“家庭开支补贴”；产妇可以自己决定要休一年产假还是两年；员工生病请病假，按照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《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劳工法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》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工资全发等。</a:t>
            </a:r>
          </a:p>
        </p:txBody>
      </p:sp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04799" y="1188844"/>
            <a:ext cx="11522765" cy="1537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）在</a:t>
            </a:r>
            <a:r>
              <a:rPr lang="zh-CN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缓和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收入分配不平等，保持社会</a:t>
            </a:r>
            <a:r>
              <a:rPr lang="zh-CN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稳定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方面起到一定积极作用。</a:t>
            </a:r>
          </a:p>
          <a:p>
            <a:pPr>
              <a:spcAft>
                <a:spcPts val="1200"/>
              </a:spcAft>
            </a:pP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）增加了国家</a:t>
            </a:r>
            <a:r>
              <a:rPr lang="zh-CN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财政负担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，当 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70 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年代发生“滞涨”后，西方国家</a:t>
            </a:r>
            <a:r>
              <a:rPr lang="zh-CN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减少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社会福利。</a:t>
            </a:r>
            <a:endParaRPr lang="zh-CN" altLang="zh-CN" sz="2800" b="1"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83869" y="319416"/>
            <a:ext cx="183642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36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zh-CN" sz="36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、评价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83870" y="3204845"/>
            <a:ext cx="11264265" cy="3107690"/>
            <a:chOff x="762" y="5047"/>
            <a:chExt cx="17739" cy="4894"/>
          </a:xfrm>
        </p:grpSpPr>
        <p:pic>
          <p:nvPicPr>
            <p:cNvPr id="4098" name="Picture 2" descr="https://pics2.baidu.com/feed/4610b912c8fcc3cea6c4732b69b10d8cd53f209f.jpeg?token=3f69645140b852298eeff6ebe8b75f84&amp;s=9D374D944817E7EF4E95FD56030010E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4443" y="5286"/>
              <a:ext cx="4059" cy="453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矩形 1"/>
            <p:cNvSpPr>
              <a:spLocks noChangeArrowheads="1"/>
            </p:cNvSpPr>
            <p:nvPr/>
          </p:nvSpPr>
          <p:spPr bwMode="auto">
            <a:xfrm>
              <a:off x="762" y="5047"/>
              <a:ext cx="12746" cy="4894"/>
            </a:xfrm>
            <a:prstGeom prst="rect">
              <a:avLst/>
            </a:prstGeom>
            <a:noFill/>
            <a:ln w="19050">
              <a:solidFill>
                <a:schemeClr val="accent6">
                  <a:lumMod val="50000"/>
                </a:schemeClr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/>
            <a:p>
              <a:pPr indent="457200"/>
              <a:r>
                <a:rPr lang="zh-CN" altLang="en-US" sz="2800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英国社会福利计划的各项开支占到了公共支出总额的 </a:t>
              </a:r>
              <a:r>
                <a:rPr lang="en-US" altLang="zh-CN" sz="2800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50% </a:t>
              </a:r>
              <a:r>
                <a:rPr lang="zh-CN" altLang="en-US" sz="2800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。瑞典主要靠借债和赤字预算来维持社会福利的各项开支。在各国社会福利开支仍在不断增加的同时</a:t>
              </a:r>
              <a:r>
                <a:rPr lang="en-US" altLang="zh-CN" sz="2800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,</a:t>
              </a:r>
              <a:r>
                <a:rPr lang="zh-CN" altLang="en-US" sz="2800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各国的经济增长速度大幅度下降。联邦德国从 </a:t>
              </a:r>
              <a:r>
                <a:rPr lang="en-US" altLang="zh-CN" sz="2800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1970</a:t>
              </a:r>
              <a:r>
                <a:rPr lang="zh-CN" altLang="en-US" sz="2800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年到 </a:t>
              </a:r>
              <a:r>
                <a:rPr lang="en-US" altLang="zh-CN" sz="2800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80</a:t>
              </a:r>
              <a:r>
                <a:rPr lang="zh-CN" altLang="en-US" sz="2800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年代中期</a:t>
              </a:r>
              <a:r>
                <a:rPr lang="en-US" altLang="zh-CN" sz="2800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,</a:t>
              </a:r>
              <a:r>
                <a:rPr lang="zh-CN" altLang="en-US" sz="2800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领取维持日常生活救济的人数增加了一倍。</a:t>
              </a:r>
              <a:r>
                <a:rPr lang="en-US" altLang="zh-CN" sz="2800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70%</a:t>
              </a:r>
              <a:r>
                <a:rPr lang="zh-CN" altLang="en-US" sz="2800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以上的美国人反对政府在福利救济方面花更多的钱。 </a:t>
              </a:r>
              <a:endParaRPr lang="en-US" altLang="zh-CN" sz="2800">
                <a:latin typeface="微软雅黑"/>
                <a:ea typeface="微软雅黑"/>
                <a:cs typeface="微软雅黑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435" y="1741617"/>
            <a:ext cx="2732433" cy="36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1875" y="1741617"/>
            <a:ext cx="2732433" cy="36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796" y="1741617"/>
            <a:ext cx="2732433" cy="360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4743435" y="5391047"/>
            <a:ext cx="2732433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1966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年的</a:t>
            </a:r>
            <a:endParaRPr lang="en-US" altLang="zh-CN" sz="2400" b="1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青年学生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427038" y="5391046"/>
            <a:ext cx="292210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1975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年</a:t>
            </a:r>
            <a:endParaRPr lang="en-US" altLang="zh-CN" sz="2400" b="1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美国妇女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02796" y="5358072"/>
            <a:ext cx="2732433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1963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年</a:t>
            </a:r>
            <a:endParaRPr lang="en-US" altLang="zh-CN" sz="2400" b="1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马丁</a:t>
            </a:r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·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路德</a:t>
            </a:r>
            <a:r>
              <a:rPr lang="en-US" altLang="zh-CN" sz="2400" b="1">
                <a:latin typeface="仿宋" panose="02010609060101010101" pitchFamily="49" charset="-122"/>
                <a:ea typeface="仿宋" panose="02010609060101010101" pitchFamily="49" charset="-122"/>
              </a:rPr>
              <a:t>·</a:t>
            </a:r>
            <a:r>
              <a:rPr lang="zh-CN" altLang="en-US" sz="2400" b="1">
                <a:latin typeface="仿宋" panose="02010609060101010101" pitchFamily="49" charset="-122"/>
                <a:ea typeface="仿宋" panose="02010609060101010101" pitchFamily="49" charset="-122"/>
              </a:rPr>
              <a:t>金</a:t>
            </a:r>
          </a:p>
        </p:txBody>
      </p:sp>
      <p:sp>
        <p:nvSpPr>
          <p:cNvPr id="8" name="矩形 7"/>
          <p:cNvSpPr/>
          <p:nvPr/>
        </p:nvSpPr>
        <p:spPr>
          <a:xfrm>
            <a:off x="3551924" y="560769"/>
            <a:ext cx="51090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b="1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时代周刊</a:t>
            </a:r>
            <a:r>
              <a:rPr lang="en-US" altLang="zh-CN" sz="3200" b="1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200" b="1">
                <a:solidFill>
                  <a:schemeClr val="accent3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年度风云人物</a:t>
            </a:r>
          </a:p>
        </p:txBody>
      </p:sp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324678" y="1509389"/>
            <a:ext cx="8501270" cy="737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美国黑人民权运动，反对</a:t>
            </a:r>
            <a:r>
              <a:rPr lang="zh-CN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种族隔离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和</a:t>
            </a:r>
            <a:r>
              <a:rPr lang="zh-CN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歧视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政策。</a:t>
            </a:r>
          </a:p>
        </p:txBody>
      </p:sp>
      <p:sp>
        <p:nvSpPr>
          <p:cNvPr id="4" name="矩形 3"/>
          <p:cNvSpPr/>
          <p:nvPr/>
        </p:nvSpPr>
        <p:spPr>
          <a:xfrm>
            <a:off x="695739" y="2333400"/>
            <a:ext cx="5772978" cy="3784600"/>
          </a:xfrm>
          <a:prstGeom prst="rect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indent="457200"/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我梦想有一天，这个国家会站立起来，真正实现其信条的真谛：“我们认为这些真理是不言而喻的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——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人人生而平等。” </a:t>
            </a:r>
            <a:endParaRPr lang="en-US" altLang="zh-CN" sz="2400">
              <a:latin typeface="微软雅黑"/>
              <a:ea typeface="微软雅黑"/>
              <a:cs typeface="微软雅黑"/>
            </a:endParaRPr>
          </a:p>
          <a:p>
            <a:pPr indent="457200"/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我梦想有一天，在佐治亚的红山上，昔日奴隶的儿子将能够和昔日奴隶主的儿子坐在一起，共叙兄弟情谊。</a:t>
            </a:r>
            <a:endParaRPr lang="en-US" altLang="zh-CN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457200"/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……</a:t>
            </a:r>
          </a:p>
          <a:p>
            <a:pPr indent="457200"/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我梦想有一天，我的四个孩子将在一个不是以他们的肤色，而是以他们的品格优劣来评价他们的国度里生活。</a:t>
            </a:r>
          </a:p>
        </p:txBody>
      </p:sp>
      <p:pic>
        <p:nvPicPr>
          <p:cNvPr id="3074" name="Picture 2" descr="https://timgsa.baidu.com/timg?image&amp;quality=80&amp;size=b9999_10000&amp;sec=1584500382669&amp;di=12499b633f8b2b743990d76b0bb09c63&amp;imgtype=0&amp;src=http%3A%2F%2Fi0.sinaimg.cn%2Fbook%2F2011%2F0114%2FU5636P112DT201101141458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95490" y="2427148"/>
            <a:ext cx="4762500" cy="36004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29210" y="201295"/>
            <a:ext cx="6157595" cy="583565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zh-CN" altLang="zh-CN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四、“福利国家”与社会运动</a:t>
            </a:r>
            <a:endParaRPr lang="zh-CN" altLang="zh-CN" sz="320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83845" y="960120"/>
            <a:ext cx="31216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（二）社会运动</a:t>
            </a:r>
          </a:p>
        </p:txBody>
      </p:sp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336825" y="552886"/>
            <a:ext cx="7008192" cy="737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zh-CN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妇女运动，争取妇女与男子平等的权利。</a:t>
            </a:r>
          </a:p>
        </p:txBody>
      </p:sp>
      <p:pic>
        <p:nvPicPr>
          <p:cNvPr id="9218" name="Picture 2" descr="https://timgsa.baidu.com/timg?image&amp;quality=80&amp;size=b9999_10000&amp;sec=1584462781168&amp;di=2b850316136bc10b0e3327e679c59bc4&amp;imgtype=0&amp;src=http%3A%2F%2Ff.hiphotos.baidu.com%2Fbaike%2Fpic%2Fitem%2F359b033b5bb5c9ea487ec66fdf39b6003bf3b3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4025" y="2226364"/>
            <a:ext cx="5754240" cy="324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97174" y="2226364"/>
            <a:ext cx="4082573" cy="324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34617" y="552126"/>
            <a:ext cx="6096000" cy="52197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ct val="0"/>
              </a:spcAft>
            </a:pP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学生运动，反对越南战争。</a:t>
            </a:r>
          </a:p>
        </p:txBody>
      </p:sp>
      <p:sp>
        <p:nvSpPr>
          <p:cNvPr id="3" name="矩形 2"/>
          <p:cNvSpPr/>
          <p:nvPr/>
        </p:nvSpPr>
        <p:spPr>
          <a:xfrm>
            <a:off x="6698976" y="572898"/>
            <a:ext cx="4979504" cy="6063198"/>
          </a:xfrm>
          <a:prstGeom prst="rect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400" b="1">
                <a:latin typeface="+mn-ea"/>
              </a:rPr>
              <a:t>答案在风中飘扬</a:t>
            </a:r>
            <a:endParaRPr lang="en-US" altLang="zh-CN" sz="2400" b="1">
              <a:latin typeface="+mn-ea"/>
            </a:endParaRPr>
          </a:p>
          <a:p>
            <a:pPr algn="r"/>
            <a:r>
              <a:rPr lang="en-US" altLang="zh-CN" sz="2000"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000">
                <a:latin typeface="仿宋" panose="02010609060101010101" pitchFamily="49" charset="-122"/>
                <a:ea typeface="仿宋" panose="02010609060101010101" pitchFamily="49" charset="-122"/>
              </a:rPr>
              <a:t>鲍勃</a:t>
            </a:r>
            <a:r>
              <a:rPr lang="en-US" altLang="zh-CN" sz="2000">
                <a:latin typeface="仿宋" panose="02010609060101010101" pitchFamily="49" charset="-122"/>
                <a:ea typeface="仿宋" panose="02010609060101010101" pitchFamily="49" charset="-122"/>
              </a:rPr>
              <a:t>·</a:t>
            </a:r>
            <a:r>
              <a:rPr lang="zh-CN" altLang="en-US" sz="2000">
                <a:latin typeface="仿宋" panose="02010609060101010101" pitchFamily="49" charset="-122"/>
                <a:ea typeface="仿宋" panose="02010609060101010101" pitchFamily="49" charset="-122"/>
              </a:rPr>
              <a:t>迪伦</a:t>
            </a:r>
            <a:endParaRPr lang="en-US" altLang="zh-CN" sz="2000">
              <a:latin typeface="仿宋" pitchFamily="49" charset="-122"/>
              <a:ea typeface="仿宋" pitchFamily="49" charset="-122"/>
            </a:endParaRP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一个人要走过多少路</a:t>
            </a:r>
            <a:endParaRPr lang="en-US" altLang="zh-CN" sz="2000" b="1">
              <a:solidFill>
                <a:schemeClr val="accent2">
                  <a:lumMod val="50000"/>
                </a:schemeClr>
              </a:solidFill>
              <a:latin typeface="仿宋" pitchFamily="49" charset="-122"/>
              <a:ea typeface="仿宋" pitchFamily="49" charset="-122"/>
            </a:endParaRP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才能被称为真正的男子汉</a:t>
            </a: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一只白鸽要飞过多少片大海</a:t>
            </a:r>
            <a:endParaRPr lang="en-US" altLang="zh-CN" sz="2000" b="1">
              <a:solidFill>
                <a:schemeClr val="accent2">
                  <a:lumMod val="5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才能在沙丘安眠</a:t>
            </a: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炮弹要多少次掠过天空</a:t>
            </a: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才能被永远禁止</a:t>
            </a:r>
            <a:endParaRPr lang="en-US" altLang="zh-CN" sz="2000" b="1">
              <a:solidFill>
                <a:schemeClr val="accent2">
                  <a:lumMod val="5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答案啊 我的朋友 在风中飘扬</a:t>
            </a: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答案它在这风中飘扬</a:t>
            </a:r>
          </a:p>
          <a:p>
            <a:pPr algn="ctr"/>
            <a:r>
              <a:rPr lang="en-US" altLang="zh-CN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……</a:t>
            </a: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一个人要仰望多少次</a:t>
            </a: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才能望见天空</a:t>
            </a: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一个人有多少耳朵</a:t>
            </a: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才能听见身后人的哭泣</a:t>
            </a:r>
            <a:endParaRPr lang="en-US" altLang="zh-CN" sz="2000" b="1">
              <a:solidFill>
                <a:schemeClr val="accent2">
                  <a:lumMod val="5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要牺牲多少条生命</a:t>
            </a: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才能知道太多的人已经死去</a:t>
            </a: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答案啊 我的朋友 在风中飘扬</a:t>
            </a:r>
          </a:p>
          <a:p>
            <a:pPr algn="ctr"/>
            <a:r>
              <a:rPr lang="zh-CN" altLang="en-US" sz="2000" b="1">
                <a:solidFill>
                  <a:schemeClr val="accent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答案它在这风中飘扬</a:t>
            </a:r>
            <a:r>
              <a:rPr lang="zh-CN" altLang="en-US" sz="2000">
                <a:latin typeface="仿宋" panose="02010609060101010101" pitchFamily="49" charset="-122"/>
                <a:ea typeface="仿宋" panose="02010609060101010101" pitchFamily="49" charset="-122"/>
              </a:rPr>
              <a:t>  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1384" y="2009666"/>
            <a:ext cx="5288661" cy="342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77991" y="1652193"/>
            <a:ext cx="10466167" cy="175323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无论自由放任、国家干预，还是建立福利国家，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实质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都是资本主义制度的自我调节，其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目的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是都是为了维护资本主义制度！</a:t>
            </a:r>
            <a:endParaRPr lang="zh-CN" altLang="en-US" sz="3600" b="1">
              <a:solidFill>
                <a:srgbClr val="FF0000"/>
              </a:solidFill>
              <a:latin typeface="微软雅黑"/>
              <a:ea typeface="微软雅黑"/>
              <a:cs typeface="微软雅黑"/>
            </a:endParaRPr>
          </a:p>
        </p:txBody>
      </p:sp>
      <p:sp>
        <p:nvSpPr>
          <p:cNvPr id="5" name="Rectangle 16"/>
          <p:cNvSpPr>
            <a:spLocks noChangeArrowheads="1"/>
          </p:cNvSpPr>
          <p:nvPr/>
        </p:nvSpPr>
        <p:spPr bwMode="auto">
          <a:xfrm>
            <a:off x="1143000" y="3720465"/>
            <a:ext cx="8021320" cy="1014730"/>
          </a:xfrm>
          <a:prstGeom prst="rect">
            <a:avLst/>
          </a:prstGeom>
          <a:gradFill flip="none" rotWithShape="1">
            <a:gsLst>
              <a:gs pos="0">
                <a:srgbClr val="FFFF99">
                  <a:shade val="30000"/>
                  <a:satMod val="115000"/>
                </a:srgbClr>
              </a:gs>
              <a:gs pos="50000">
                <a:srgbClr val="FFFF99">
                  <a:shade val="67500"/>
                  <a:satMod val="115000"/>
                </a:srgbClr>
              </a:gs>
              <a:gs pos="100000">
                <a:srgbClr val="FFFF99">
                  <a:shade val="100000"/>
                  <a:satMod val="115000"/>
                </a:srgbClr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zh-CN" altLang="en-US" sz="6000" b="1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变化</a:t>
            </a:r>
            <a:r>
              <a:rPr lang="en-US" altLang="zh-CN" sz="6000" b="1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</a:t>
            </a:r>
            <a:r>
              <a:rPr lang="zh-CN" altLang="en-US" sz="6000" b="1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统治的手段方法</a:t>
            </a:r>
          </a:p>
        </p:txBody>
      </p:sp>
      <p:sp>
        <p:nvSpPr>
          <p:cNvPr id="6" name="Text Box 17"/>
          <p:cNvSpPr txBox="1">
            <a:spLocks noChangeArrowheads="1"/>
          </p:cNvSpPr>
          <p:nvPr/>
        </p:nvSpPr>
        <p:spPr bwMode="auto">
          <a:xfrm>
            <a:off x="1142365" y="5084445"/>
            <a:ext cx="8021955" cy="101473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</a:gra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6000" b="1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不变</a:t>
            </a:r>
            <a:r>
              <a:rPr lang="en-US" altLang="zh-CN" sz="6000" b="1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</a:t>
            </a:r>
            <a:r>
              <a:rPr lang="zh-CN" altLang="en-US" sz="6000" b="1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资本主义制度</a:t>
            </a:r>
          </a:p>
        </p:txBody>
      </p:sp>
      <p:sp>
        <p:nvSpPr>
          <p:cNvPr id="7" name="AutoShape 4"/>
          <p:cNvSpPr>
            <a:spLocks noChangeArrowheads="1"/>
          </p:cNvSpPr>
          <p:nvPr/>
        </p:nvSpPr>
        <p:spPr bwMode="auto">
          <a:xfrm>
            <a:off x="345890" y="400500"/>
            <a:ext cx="4032776" cy="1153474"/>
          </a:xfrm>
          <a:prstGeom prst="horizontalScroll">
            <a:avLst>
              <a:gd name="adj" fmla="val 12500"/>
            </a:avLst>
          </a:prstGeom>
          <a:solidFill>
            <a:schemeClr val="accent2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/>
            <a:r>
              <a:rPr lang="zh-CN" altLang="en-US" sz="4435" b="1" i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看透本质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569528" y="1668629"/>
            <a:ext cx="11249436" cy="4411485"/>
          </a:xfrm>
        </p:spPr>
        <p:txBody>
          <a:bodyPr/>
          <a:lstStyle/>
          <a:p>
            <a:pPr eaLnBrk="1" hangingPunct="1">
              <a:buNone/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本课我们讲述了资本主义国家的新变化，其实质是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资本主义主动地寻求自我调节和调整的结果。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资本主义之所以要主动地变化，既是利润最大化的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需要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，同时，也是在与社会主义制度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较量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的过程中，不得不采取的一些改善措施，包括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借鉴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社会主义的一些良好的经验。这些变化有其根源，受客观规律支配，一方面使其自身有了更好地发展，提高了实力，同时，也带来与自身相否定的因素。但是，这些变化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未能根本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解决资本主义固有的矛盾和问题。 </a:t>
            </a:r>
          </a:p>
        </p:txBody>
      </p:sp>
      <p:sp>
        <p:nvSpPr>
          <p:cNvPr id="5" name="AutoShape 4"/>
          <p:cNvSpPr>
            <a:spLocks noChangeArrowheads="1"/>
          </p:cNvSpPr>
          <p:nvPr/>
        </p:nvSpPr>
        <p:spPr bwMode="auto">
          <a:xfrm>
            <a:off x="371649" y="515155"/>
            <a:ext cx="4032776" cy="1153474"/>
          </a:xfrm>
          <a:prstGeom prst="horizontalScroll">
            <a:avLst>
              <a:gd name="adj" fmla="val 1250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zh-CN" altLang="en-US" sz="4435" b="1">
                <a:solidFill>
                  <a:srgbClr val="0033CC"/>
                </a:solidFill>
                <a:ea typeface="黑体" panose="02010609060101010101" pitchFamily="49" charset="-122"/>
              </a:rPr>
              <a:t>课堂小结</a:t>
            </a:r>
          </a:p>
        </p:txBody>
      </p:sp>
    </p:spTree>
  </p:cSld>
  <p:clrMapOvr>
    <a:masterClrMapping/>
  </p:clrMapOvr>
  <p:transition/>
  <p:timing/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940" y="4364809"/>
            <a:ext cx="12192000" cy="256177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9100" y="2311400"/>
            <a:ext cx="4794885" cy="1684020"/>
          </a:xfrm>
          <a:prstGeom prst="rect">
            <a:avLst/>
          </a:prstGeom>
        </p:spPr>
      </p:pic>
      <p:pic>
        <p:nvPicPr>
          <p:cNvPr id="10" name="New picture" hidden="1"/>
          <p:cNvPicPr/>
          <p:nvPr/>
        </p:nvPicPr>
        <p:blipFill>
          <a:blip r:embed="rId4"/>
          <a:stretch>
            <a:fillRect/>
          </a:stretch>
        </p:blipFill>
        <p:spPr>
          <a:xfrm>
            <a:off x="10541000" y="10350500"/>
            <a:ext cx="330200" cy="2921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5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包裹">
  <a:themeElements>
    <a:clrScheme name="包裹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A6B727"/>
      </a:accent1>
      <a:accent2>
        <a:srgbClr val="418AB3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包裹">
      <a:majorFont>
        <a:latin typeface="Gill Sans MT"/>
        <a:ea typeface="Arial"/>
        <a:cs typeface="Arial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Arial"/>
        <a:cs typeface="Arial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包裹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Template>包裹</Template>
  <Company/>
  <PresentationFormat>自定义</PresentationFormat>
  <Paragraphs>138</Paragraphs>
  <Slides>29</Slides>
  <Notes>3</Notes>
  <TotalTime>1</TotalTime>
  <HiddenSlides>0</HiddenSlides>
  <MMClips>0</MMClips>
  <ScaleCrop>0</ScaleCrop>
  <HeadingPairs>
    <vt:vector baseType="variant" size="6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baseType="lpstr" size="41">
      <vt:lpstr>Arial</vt:lpstr>
      <vt:lpstr>Gill Sans MT</vt:lpstr>
      <vt:lpstr>宋体</vt:lpstr>
      <vt:lpstr>Calibri Light</vt:lpstr>
      <vt:lpstr>Calibri</vt:lpstr>
      <vt:lpstr>微软雅黑</vt:lpstr>
      <vt:lpstr>Times New Roman</vt:lpstr>
      <vt:lpstr>方正粗黑宋简体</vt:lpstr>
      <vt:lpstr>楷体</vt:lpstr>
      <vt:lpstr>仿宋</vt:lpstr>
      <vt:lpstr>黑体</vt:lpstr>
      <vt:lpstr>包裹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PowerPoint 演示文稿</dc:title>
  <dc:creator>王 宝松</dc:creator>
  <cp:lastModifiedBy>User</cp:lastModifiedBy>
  <cp:revision>72</cp:revision>
  <dcterms:created xsi:type="dcterms:W3CDTF">2020-03-16T13:59:00Z</dcterms:created>
  <dcterms:modified xsi:type="dcterms:W3CDTF">2020-07-02T01:56:55Z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2052-11.1.0.9584</vt:lpwstr>
  </property>
</Properties>
</file>