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1374" r:id="rId2"/>
    <p:sldId id="619" r:id="rId3"/>
    <p:sldId id="1372" r:id="rId4"/>
    <p:sldId id="1350" r:id="rId5"/>
    <p:sldId id="1118" r:id="rId6"/>
    <p:sldId id="1287" r:id="rId7"/>
    <p:sldId id="1117" r:id="rId8"/>
    <p:sldId id="1373" r:id="rId9"/>
    <p:sldId id="1213" r:id="rId10"/>
    <p:sldId id="1330" r:id="rId11"/>
    <p:sldId id="1197" r:id="rId12"/>
    <p:sldId id="1198" r:id="rId13"/>
    <p:sldId id="1318" r:id="rId14"/>
    <p:sldId id="1051" r:id="rId15"/>
    <p:sldId id="1317" r:id="rId16"/>
    <p:sldId id="1349" r:id="rId17"/>
    <p:sldId id="1279" r:id="rId18"/>
    <p:sldId id="938" r:id="rId19"/>
    <p:sldId id="939" r:id="rId20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BFA"/>
    <a:srgbClr val="FF8810"/>
    <a:srgbClr val="0070C0"/>
    <a:srgbClr val="AD5059"/>
    <a:srgbClr val="DF3621"/>
    <a:srgbClr val="FD5C0C"/>
    <a:srgbClr val="EE8001"/>
    <a:srgbClr val="A6C5BF"/>
    <a:srgbClr val="B7D1C8"/>
    <a:srgbClr val="14CBB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558"/>
    <p:restoredTop sz="94660"/>
  </p:normalViewPr>
  <p:slideViewPr>
    <p:cSldViewPr showGuides="1">
      <p:cViewPr>
        <p:scale>
          <a:sx n="80" d="100"/>
          <a:sy n="80" d="100"/>
        </p:scale>
        <p:origin x="-1680" y="-168"/>
      </p:cViewPr>
      <p:guideLst>
        <p:guide orient="horz" pos="1944"/>
        <p:guide pos="29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lvl="0" algn="r" eaLnBrk="1" fontAlgn="base" hangingPunct="1"/>
              <a:t>‹#›</a:t>
            </a:fld>
            <a:endParaRPr lang="zh-CN" altLang="en-US" sz="1200" strike="noStrike" noProof="1"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5363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/>
            <a:r>
              <a:rPr lang="zh-CN" altLang="en-US" dirty="0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lvl="0" algn="r" eaLnBrk="1" fontAlgn="base" hangingPunct="1"/>
              <a:t>‹#›</a:t>
            </a:fld>
            <a:endParaRPr lang="en-US" altLang="zh-CN" sz="1200" strike="noStrike" noProof="1"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r>
              <a:rPr lang="zh-CN" altLang="en-US" b="1"/>
              <a:t>讲述：</a:t>
            </a:r>
            <a:r>
              <a:rPr lang="zh-CN" altLang="en-US"/>
              <a:t>新航路开辟后，西班牙、葡萄牙对拉丁美洲殖民掠夺的概况，指出拉美地区除巴西是葡萄牙的殖民地以外，其余地区基本上处于西班牙殖民统治之下。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strike="noStrike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pPr lvl="0" algn="r" eaLnBrk="1" fontAlgn="base" hangingPunct="1"/>
              <a:t>‹#›</a:t>
            </a:fld>
            <a:endParaRPr lang="zh-CN" altLang="en-US" sz="1400" strike="noStrike" noProof="1"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黑体" panose="02010609060101010101" pitchFamily="49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黑体" panose="02010609060101010101" pitchFamily="49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黑体" panose="02010609060101010101" pitchFamily="49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黑体" panose="02010609060101010101" pitchFamily="49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黑体" panose="02010609060101010101" pitchFamily="49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8"/>
          <p:cNvSpPr txBox="1"/>
          <p:nvPr/>
        </p:nvSpPr>
        <p:spPr>
          <a:xfrm>
            <a:off x="1571604" y="1857364"/>
            <a:ext cx="57246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Microsoft Himalaya" panose="01010100010101010101" pitchFamily="2" charset="0"/>
              </a:rPr>
              <a:t>     </a:t>
            </a:r>
            <a:r>
              <a:rPr lang="en-US" altLang="zh-CN" sz="4800" b="1" dirty="0" smtClean="0">
                <a:solidFill>
                  <a:srgbClr val="FF0000"/>
                </a:solidFill>
                <a:latin typeface="Kozuka Gothic Pr6N L" pitchFamily="34" charset="-128"/>
                <a:ea typeface="Kozuka Gothic Pr6N L" pitchFamily="34" charset="-128"/>
              </a:rPr>
              <a:t>第11课</a:t>
            </a:r>
          </a:p>
          <a:p>
            <a:pPr algn="l"/>
            <a:r>
              <a:rPr lang="zh-CN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Microsoft Himalaya" panose="01010100010101010101" pitchFamily="2" charset="0"/>
              </a:rPr>
              <a:t>苏联的社会主义建设</a:t>
            </a:r>
            <a:endParaRPr lang="zh-CN" sz="4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Microsoft Himalaya" panose="01010100010101010101" pitchFamily="2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灯片编号占位符 1"/>
          <p:cNvSpPr/>
          <p:nvPr/>
        </p:nvSpPr>
        <p:spPr>
          <a:xfrm>
            <a:off x="6553200" y="678688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200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9pPr>
          </a:lstStyle>
          <a:p>
            <a:pPr lvl="0"/>
            <a:fld id="{9A0DB2DC-4C9A-4742-B13C-FB6460FD3503}" type="slidenum">
              <a:rPr lang="zh-CN" altLang="en-US" dirty="0"/>
              <a:pPr lvl="0"/>
              <a:t>2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48844" name="TextBox 28"/>
          <p:cNvSpPr/>
          <p:nvPr/>
        </p:nvSpPr>
        <p:spPr>
          <a:xfrm>
            <a:off x="6768465" y="360045"/>
            <a:ext cx="9537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altLang="zh-CN" sz="2400" i="1" baseline="0" dirty="0">
                <a:solidFill>
                  <a:srgbClr val="FFFFFF"/>
                </a:solidFill>
                <a:latin typeface="浪漫雅圆" charset="-122"/>
                <a:ea typeface="BatangChe" panose="02030609000101010101" pitchFamily="1" charset="-127"/>
                <a:sym typeface="浪漫雅圆" charset="-122"/>
              </a:rPr>
              <a:t>07-18</a:t>
            </a:r>
          </a:p>
        </p:txBody>
      </p:sp>
      <p:sp>
        <p:nvSpPr>
          <p:cNvPr id="79876" name="左大括号 79875"/>
          <p:cNvSpPr/>
          <p:nvPr/>
        </p:nvSpPr>
        <p:spPr>
          <a:xfrm>
            <a:off x="4327525" y="4336733"/>
            <a:ext cx="184150" cy="476250"/>
          </a:xfrm>
          <a:prstGeom prst="leftBrace">
            <a:avLst>
              <a:gd name="adj1" fmla="val 21551"/>
              <a:gd name="adj2" fmla="val 50000"/>
            </a:avLst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endParaRPr lang="zh-CN" altLang="en-US" sz="1800" b="0" dirty="0">
              <a:latin typeface="Times New Roman" panose="02020603050405020304" pitchFamily="2" charset="0"/>
            </a:endParaRPr>
          </a:p>
        </p:txBody>
      </p:sp>
      <p:sp>
        <p:nvSpPr>
          <p:cNvPr id="79879" name="文本框 79878"/>
          <p:cNvSpPr txBox="1"/>
          <p:nvPr/>
        </p:nvSpPr>
        <p:spPr>
          <a:xfrm>
            <a:off x="0" y="785794"/>
            <a:ext cx="8426450" cy="5509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 smtClean="0"/>
              <a:t>一、新经济政策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zh-CN" altLang="en-US" sz="4400" b="1" dirty="0" smtClean="0"/>
              <a:t>背景</a:t>
            </a:r>
            <a:r>
              <a:rPr lang="zh-CN" altLang="en-US" sz="4400" b="1" dirty="0" smtClean="0"/>
              <a:t>（社会经济危机） </a:t>
            </a:r>
            <a:r>
              <a:rPr lang="en-US" sz="4400" b="1" dirty="0" smtClean="0"/>
              <a:t> </a:t>
            </a:r>
            <a:br>
              <a:rPr lang="en-US" sz="4400" b="1" dirty="0" smtClean="0"/>
            </a:br>
            <a:r>
              <a:rPr lang="en-US" sz="4400" b="1" dirty="0" smtClean="0"/>
              <a:t>    1.</a:t>
            </a:r>
            <a:r>
              <a:rPr lang="zh-CN" altLang="en-US" sz="4400" b="1" dirty="0" smtClean="0"/>
              <a:t>经历数年战争的苏维埃俄国，满目疮痍，经济困难，社会矛盾加剧。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sz="4400" b="1" dirty="0" smtClean="0"/>
              <a:t>    2.</a:t>
            </a:r>
            <a:r>
              <a:rPr lang="zh-CN" altLang="en-US" sz="4400" b="1" dirty="0" smtClean="0"/>
              <a:t>列宁经过调查后认为，必须改变“战时共产主义”政策，才能恢复和发展生产</a:t>
            </a:r>
            <a:endParaRPr lang="zh-CN" altLang="x-none" sz="4400" b="1" i="1" dirty="0">
              <a:solidFill>
                <a:srgbClr val="99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灯片编号占位符 1"/>
          <p:cNvSpPr/>
          <p:nvPr/>
        </p:nvSpPr>
        <p:spPr>
          <a:xfrm>
            <a:off x="6553200" y="678688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200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9pPr>
          </a:lstStyle>
          <a:p>
            <a:pPr lvl="0"/>
            <a:fld id="{9A0DB2DC-4C9A-4742-B13C-FB6460FD3503}" type="slidenum">
              <a:rPr lang="zh-CN" altLang="en-US" dirty="0"/>
              <a:pPr lvl="0"/>
              <a:t>3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5580" y="464820"/>
            <a:ext cx="855789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时间及内容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    1.</a:t>
            </a:r>
            <a:r>
              <a:rPr lang="zh-CN" altLang="en-US" sz="2800" b="1" dirty="0" smtClean="0"/>
              <a:t>时间：</a:t>
            </a:r>
            <a:r>
              <a:rPr lang="en-US" sz="2800" b="1" dirty="0" smtClean="0"/>
              <a:t>1921</a:t>
            </a:r>
            <a:r>
              <a:rPr lang="zh-CN" altLang="en-US" sz="2800" b="1" dirty="0" smtClean="0"/>
              <a:t>年春，苏维埃政府开始实施新经济政策。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    2.</a:t>
            </a:r>
            <a:r>
              <a:rPr lang="zh-CN" altLang="en-US" sz="2800" b="1" dirty="0" smtClean="0"/>
              <a:t>内容</a:t>
            </a:r>
            <a:r>
              <a:rPr lang="zh-CN" altLang="en-US" sz="2800" b="1" dirty="0" smtClean="0"/>
              <a:t>：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（</a:t>
            </a:r>
            <a:r>
              <a:rPr lang="en-US" sz="2800" b="1" dirty="0" smtClean="0"/>
              <a:t>1</a:t>
            </a:r>
            <a:r>
              <a:rPr lang="zh-CN" altLang="en-US" sz="2800" b="1" dirty="0" smtClean="0"/>
              <a:t>）以征收粮食税代替余粮征集制；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zh-CN" altLang="en-US" sz="2800" b="1" dirty="0" smtClean="0"/>
              <a:t>（</a:t>
            </a:r>
            <a:r>
              <a:rPr lang="en-US" sz="2800" b="1" dirty="0" smtClean="0"/>
              <a:t>2</a:t>
            </a:r>
            <a:r>
              <a:rPr lang="zh-CN" altLang="en-US" sz="2800" b="1" dirty="0" smtClean="0"/>
              <a:t>）允许使用雇佣劳动力，允许出租土地，农民可以自由买卖纳税后的剩余产品，实行自由贸易；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zh-CN" altLang="en-US" sz="2800" b="1" dirty="0" smtClean="0"/>
              <a:t>（</a:t>
            </a:r>
            <a:r>
              <a:rPr lang="en-US" sz="2800" b="1" dirty="0" smtClean="0"/>
              <a:t>3</a:t>
            </a:r>
            <a:r>
              <a:rPr lang="zh-CN" altLang="en-US" sz="2800" b="1" dirty="0" smtClean="0"/>
              <a:t>）允许私人经营中小企业</a:t>
            </a:r>
            <a:r>
              <a:rPr lang="zh-CN" altLang="en-US" sz="2800" b="1" dirty="0" smtClean="0"/>
              <a:t>；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（</a:t>
            </a:r>
            <a:r>
              <a:rPr lang="en-US" sz="2800" b="1" dirty="0" smtClean="0"/>
              <a:t>4</a:t>
            </a:r>
            <a:r>
              <a:rPr lang="zh-CN" altLang="en-US" sz="2800" b="1" dirty="0" smtClean="0"/>
              <a:t>）实行按劳取酬的工资制。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b="1" dirty="0" smtClean="0"/>
              <a:t>    3.</a:t>
            </a:r>
            <a:r>
              <a:rPr lang="zh-CN" altLang="en-US" sz="2800" b="1" dirty="0" smtClean="0"/>
              <a:t>意义：新经济政策从苏维埃俄国的国情出发，调动了生产者的积极性，迅速缓解了危机，巩固了工农联盟，促使国民经济稳步发展。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30" y="499745"/>
            <a:ext cx="4285615" cy="3213735"/>
          </a:xfrm>
          <a:prstGeom prst="rect">
            <a:avLst/>
          </a:prstGeom>
        </p:spPr>
      </p:pic>
      <p:pic>
        <p:nvPicPr>
          <p:cNvPr id="135173" name="图片 135172" descr="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245" y="393065"/>
            <a:ext cx="4330700" cy="3328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5177" name="文本框 135176"/>
          <p:cNvSpPr txBox="1"/>
          <p:nvPr/>
        </p:nvSpPr>
        <p:spPr>
          <a:xfrm>
            <a:off x="558800" y="3709035"/>
            <a:ext cx="3558540" cy="52197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l">
              <a:buClr>
                <a:schemeClr val="bg1"/>
              </a:buClr>
            </a:pPr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新经济政策后的市场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00880" y="3692525"/>
            <a:ext cx="4594860" cy="52197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l">
              <a:buClr>
                <a:schemeClr val="bg1"/>
              </a:buClr>
            </a:pPr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新经济政策后农业恢复情况</a:t>
            </a:r>
          </a:p>
        </p:txBody>
      </p:sp>
      <p:sp>
        <p:nvSpPr>
          <p:cNvPr id="136201" name="文本框 136200"/>
          <p:cNvSpPr txBox="1"/>
          <p:nvPr/>
        </p:nvSpPr>
        <p:spPr>
          <a:xfrm>
            <a:off x="396875" y="4365625"/>
            <a:ext cx="3866515" cy="583565"/>
          </a:xfrm>
          <a:prstGeom prst="rect">
            <a:avLst/>
          </a:prstGeom>
          <a:solidFill>
            <a:srgbClr val="B7D1C8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新经济政策的评价：</a:t>
            </a:r>
          </a:p>
        </p:txBody>
      </p:sp>
      <p:sp>
        <p:nvSpPr>
          <p:cNvPr id="136203" name="文本框 136202"/>
          <p:cNvSpPr txBox="1"/>
          <p:nvPr/>
        </p:nvSpPr>
        <p:spPr>
          <a:xfrm>
            <a:off x="396875" y="4982210"/>
            <a:ext cx="835977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※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提高了人民的生产积极性，促进了经济的迅速恢复，有利于稳定政治形势。</a:t>
            </a:r>
          </a:p>
        </p:txBody>
      </p:sp>
      <p:sp>
        <p:nvSpPr>
          <p:cNvPr id="136204" name="文本框 136203"/>
          <p:cNvSpPr txBox="1"/>
          <p:nvPr/>
        </p:nvSpPr>
        <p:spPr>
          <a:xfrm>
            <a:off x="472440" y="5948045"/>
            <a:ext cx="65938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※</a:t>
            </a:r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探索了向社会主义过渡的正确道路。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3" grpId="0"/>
      <p:bldP spid="136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980" y="3098165"/>
            <a:ext cx="4510405" cy="340550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340" y="389255"/>
            <a:ext cx="86334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 dirty="0" smtClean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二</a:t>
            </a:r>
            <a:r>
              <a:rPr sz="2800" b="1" dirty="0" smtClean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</a:t>
            </a:r>
            <a:r>
              <a:rPr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苏联的工业化和农业集体化</a:t>
            </a:r>
          </a:p>
        </p:txBody>
      </p:sp>
      <p:graphicFrame>
        <p:nvGraphicFramePr>
          <p:cNvPr id="3" name="对象 2"/>
          <p:cNvGraphicFramePr>
            <a:graphicFrameLocks/>
          </p:cNvGraphicFramePr>
          <p:nvPr/>
        </p:nvGraphicFramePr>
        <p:xfrm>
          <a:off x="53340" y="911225"/>
          <a:ext cx="4485640" cy="2883535"/>
        </p:xfrm>
        <a:graphic>
          <a:graphicData uri="http://schemas.openxmlformats.org/presentationml/2006/ole">
            <p:oleObj spid="_x0000_s33793" r:id="rId5" imgW="694800" imgH="434160" progId="PBrush">
              <p:embed/>
            </p:oleObj>
          </a:graphicData>
        </a:graphic>
      </p:graphicFrame>
      <p:sp>
        <p:nvSpPr>
          <p:cNvPr id="136203" name="文本框 136202"/>
          <p:cNvSpPr txBox="1"/>
          <p:nvPr/>
        </p:nvSpPr>
        <p:spPr>
          <a:xfrm>
            <a:off x="53340" y="3861435"/>
            <a:ext cx="53854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zh-CN" altLang="en-US" sz="2800" dirty="0">
                <a:solidFill>
                  <a:srgbClr val="000000"/>
                </a:solidFill>
              </a:rPr>
              <a:t>1922年12月苏维埃社会主</a:t>
            </a:r>
          </a:p>
          <a:p>
            <a:pPr algn="l">
              <a:spcBef>
                <a:spcPts val="0"/>
              </a:spcBef>
            </a:pPr>
            <a:r>
              <a:rPr lang="zh-CN" altLang="en-US" sz="2800" dirty="0">
                <a:solidFill>
                  <a:srgbClr val="000000"/>
                </a:solidFill>
              </a:rPr>
              <a:t>义共和国联盟成立</a:t>
            </a: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57395" y="2625090"/>
            <a:ext cx="53854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zh-CN" altLang="en-US" sz="2800" dirty="0">
                <a:solidFill>
                  <a:srgbClr val="000000"/>
                </a:solidFill>
              </a:rPr>
              <a:t>192</a:t>
            </a:r>
            <a:r>
              <a:rPr lang="en-US" altLang="zh-CN" sz="2800" dirty="0">
                <a:solidFill>
                  <a:srgbClr val="000000"/>
                </a:solidFill>
              </a:rPr>
              <a:t>4</a:t>
            </a:r>
            <a:r>
              <a:rPr lang="zh-CN" altLang="en-US" sz="2800" dirty="0">
                <a:solidFill>
                  <a:srgbClr val="000000"/>
                </a:solidFill>
              </a:rPr>
              <a:t>年1月21日，列宁逝世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15" name="圆角矩形 164865"/>
          <p:cNvSpPr/>
          <p:nvPr/>
        </p:nvSpPr>
        <p:spPr>
          <a:xfrm>
            <a:off x="235585" y="818515"/>
            <a:ext cx="8526145" cy="4493260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315" y="912495"/>
            <a:ext cx="8110855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材料一</a:t>
            </a:r>
            <a:r>
              <a:rPr lang="zh-CN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20世纪20年代，西方各国从第一次世界大战中恢复过来，各个主要工业国家的工业生产总值都达到或超过一战前水平的1.5倍。一些欧美经济学家称资本主义已消灭了贫困，空前的繁荣让他们充满信心，并继续封锁苏联经济。 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虽然新经济政策使苏联得到复苏，但直到1928年，苏联的工业产值还不到德国的一半，美国的八分之一。全国只有不到三万辆拖拉机，99％的耕种靠畜力、人力完成。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           ——《大国崛起》</a:t>
            </a:r>
          </a:p>
        </p:txBody>
      </p:sp>
      <p:sp>
        <p:nvSpPr>
          <p:cNvPr id="322568" name="任意多边形 505864"/>
          <p:cNvSpPr/>
          <p:nvPr/>
        </p:nvSpPr>
        <p:spPr>
          <a:xfrm rot="-468625">
            <a:off x="6203315" y="1028700"/>
            <a:ext cx="2240280" cy="1266825"/>
          </a:xfrm>
          <a:custGeom>
            <a:avLst/>
            <a:gdLst/>
            <a:ahLst/>
            <a:cxnLst/>
            <a:rect l="0" t="0" r="0" b="0"/>
            <a:pathLst>
              <a:path w="2032" h="1536">
                <a:moveTo>
                  <a:pt x="647" y="131"/>
                </a:moveTo>
                <a:lnTo>
                  <a:pt x="716" y="96"/>
                </a:lnTo>
                <a:lnTo>
                  <a:pt x="787" y="67"/>
                </a:lnTo>
                <a:lnTo>
                  <a:pt x="859" y="43"/>
                </a:lnTo>
                <a:lnTo>
                  <a:pt x="933" y="25"/>
                </a:lnTo>
                <a:lnTo>
                  <a:pt x="1008" y="11"/>
                </a:lnTo>
                <a:lnTo>
                  <a:pt x="1082" y="4"/>
                </a:lnTo>
                <a:lnTo>
                  <a:pt x="1157" y="0"/>
                </a:lnTo>
                <a:lnTo>
                  <a:pt x="1231" y="0"/>
                </a:lnTo>
                <a:lnTo>
                  <a:pt x="1305" y="3"/>
                </a:lnTo>
                <a:lnTo>
                  <a:pt x="1377" y="8"/>
                </a:lnTo>
                <a:lnTo>
                  <a:pt x="1448" y="17"/>
                </a:lnTo>
                <a:lnTo>
                  <a:pt x="1517" y="29"/>
                </a:lnTo>
                <a:lnTo>
                  <a:pt x="1582" y="42"/>
                </a:lnTo>
                <a:lnTo>
                  <a:pt x="1647" y="55"/>
                </a:lnTo>
                <a:lnTo>
                  <a:pt x="1706" y="70"/>
                </a:lnTo>
                <a:lnTo>
                  <a:pt x="1762" y="86"/>
                </a:lnTo>
                <a:lnTo>
                  <a:pt x="1814" y="102"/>
                </a:lnTo>
                <a:lnTo>
                  <a:pt x="1861" y="116"/>
                </a:lnTo>
                <a:lnTo>
                  <a:pt x="1905" y="131"/>
                </a:lnTo>
                <a:lnTo>
                  <a:pt x="1941" y="146"/>
                </a:lnTo>
                <a:lnTo>
                  <a:pt x="1972" y="157"/>
                </a:lnTo>
                <a:lnTo>
                  <a:pt x="1998" y="167"/>
                </a:lnTo>
                <a:lnTo>
                  <a:pt x="2016" y="175"/>
                </a:lnTo>
                <a:lnTo>
                  <a:pt x="2027" y="179"/>
                </a:lnTo>
                <a:lnTo>
                  <a:pt x="2032" y="182"/>
                </a:lnTo>
                <a:lnTo>
                  <a:pt x="2030" y="186"/>
                </a:lnTo>
                <a:lnTo>
                  <a:pt x="2029" y="200"/>
                </a:lnTo>
                <a:lnTo>
                  <a:pt x="2026" y="220"/>
                </a:lnTo>
                <a:lnTo>
                  <a:pt x="2021" y="249"/>
                </a:lnTo>
                <a:lnTo>
                  <a:pt x="2017" y="286"/>
                </a:lnTo>
                <a:lnTo>
                  <a:pt x="2008" y="327"/>
                </a:lnTo>
                <a:lnTo>
                  <a:pt x="2000" y="375"/>
                </a:lnTo>
                <a:lnTo>
                  <a:pt x="1988" y="427"/>
                </a:lnTo>
                <a:lnTo>
                  <a:pt x="1975" y="483"/>
                </a:lnTo>
                <a:lnTo>
                  <a:pt x="1957" y="542"/>
                </a:lnTo>
                <a:lnTo>
                  <a:pt x="1940" y="607"/>
                </a:lnTo>
                <a:lnTo>
                  <a:pt x="1918" y="672"/>
                </a:lnTo>
                <a:lnTo>
                  <a:pt x="1893" y="738"/>
                </a:lnTo>
                <a:lnTo>
                  <a:pt x="1865" y="807"/>
                </a:lnTo>
                <a:lnTo>
                  <a:pt x="1835" y="875"/>
                </a:lnTo>
                <a:lnTo>
                  <a:pt x="1801" y="944"/>
                </a:lnTo>
                <a:lnTo>
                  <a:pt x="1763" y="1011"/>
                </a:lnTo>
                <a:lnTo>
                  <a:pt x="1721" y="1076"/>
                </a:lnTo>
                <a:lnTo>
                  <a:pt x="1676" y="1141"/>
                </a:lnTo>
                <a:lnTo>
                  <a:pt x="1626" y="1202"/>
                </a:lnTo>
                <a:lnTo>
                  <a:pt x="1572" y="1259"/>
                </a:lnTo>
                <a:lnTo>
                  <a:pt x="1514" y="1313"/>
                </a:lnTo>
                <a:lnTo>
                  <a:pt x="1451" y="1361"/>
                </a:lnTo>
                <a:lnTo>
                  <a:pt x="1383" y="1405"/>
                </a:lnTo>
                <a:lnTo>
                  <a:pt x="1314" y="1440"/>
                </a:lnTo>
                <a:lnTo>
                  <a:pt x="1244" y="1469"/>
                </a:lnTo>
                <a:lnTo>
                  <a:pt x="1173" y="1494"/>
                </a:lnTo>
                <a:lnTo>
                  <a:pt x="1098" y="1511"/>
                </a:lnTo>
                <a:lnTo>
                  <a:pt x="1024" y="1524"/>
                </a:lnTo>
                <a:lnTo>
                  <a:pt x="949" y="1532"/>
                </a:lnTo>
                <a:lnTo>
                  <a:pt x="875" y="1536"/>
                </a:lnTo>
                <a:lnTo>
                  <a:pt x="801" y="1536"/>
                </a:lnTo>
                <a:lnTo>
                  <a:pt x="726" y="1533"/>
                </a:lnTo>
                <a:lnTo>
                  <a:pt x="653" y="1527"/>
                </a:lnTo>
                <a:lnTo>
                  <a:pt x="583" y="1519"/>
                </a:lnTo>
                <a:lnTo>
                  <a:pt x="515" y="1507"/>
                </a:lnTo>
                <a:lnTo>
                  <a:pt x="449" y="1495"/>
                </a:lnTo>
                <a:lnTo>
                  <a:pt x="385" y="1481"/>
                </a:lnTo>
                <a:lnTo>
                  <a:pt x="325" y="1466"/>
                </a:lnTo>
                <a:lnTo>
                  <a:pt x="270" y="1450"/>
                </a:lnTo>
                <a:lnTo>
                  <a:pt x="217" y="1434"/>
                </a:lnTo>
                <a:lnTo>
                  <a:pt x="169" y="1419"/>
                </a:lnTo>
                <a:lnTo>
                  <a:pt x="127" y="1405"/>
                </a:lnTo>
                <a:lnTo>
                  <a:pt x="90" y="1390"/>
                </a:lnTo>
                <a:lnTo>
                  <a:pt x="58" y="1379"/>
                </a:lnTo>
                <a:lnTo>
                  <a:pt x="33" y="1368"/>
                </a:lnTo>
                <a:lnTo>
                  <a:pt x="16" y="1361"/>
                </a:lnTo>
                <a:lnTo>
                  <a:pt x="4" y="1357"/>
                </a:lnTo>
                <a:lnTo>
                  <a:pt x="0" y="1355"/>
                </a:lnTo>
                <a:lnTo>
                  <a:pt x="0" y="1349"/>
                </a:lnTo>
                <a:lnTo>
                  <a:pt x="3" y="1336"/>
                </a:lnTo>
                <a:lnTo>
                  <a:pt x="4" y="1316"/>
                </a:lnTo>
                <a:lnTo>
                  <a:pt x="9" y="1287"/>
                </a:lnTo>
                <a:lnTo>
                  <a:pt x="14" y="1250"/>
                </a:lnTo>
                <a:lnTo>
                  <a:pt x="22" y="1209"/>
                </a:lnTo>
                <a:lnTo>
                  <a:pt x="32" y="1161"/>
                </a:lnTo>
                <a:lnTo>
                  <a:pt x="44" y="1109"/>
                </a:lnTo>
                <a:lnTo>
                  <a:pt x="57" y="1053"/>
                </a:lnTo>
                <a:lnTo>
                  <a:pt x="73" y="993"/>
                </a:lnTo>
                <a:lnTo>
                  <a:pt x="92" y="929"/>
                </a:lnTo>
                <a:lnTo>
                  <a:pt x="114" y="865"/>
                </a:lnTo>
                <a:lnTo>
                  <a:pt x="138" y="798"/>
                </a:lnTo>
                <a:lnTo>
                  <a:pt x="166" y="729"/>
                </a:lnTo>
                <a:lnTo>
                  <a:pt x="197" y="661"/>
                </a:lnTo>
                <a:lnTo>
                  <a:pt x="230" y="592"/>
                </a:lnTo>
                <a:lnTo>
                  <a:pt x="268" y="525"/>
                </a:lnTo>
                <a:lnTo>
                  <a:pt x="311" y="459"/>
                </a:lnTo>
                <a:lnTo>
                  <a:pt x="356" y="395"/>
                </a:lnTo>
                <a:lnTo>
                  <a:pt x="405" y="334"/>
                </a:lnTo>
                <a:lnTo>
                  <a:pt x="459" y="277"/>
                </a:lnTo>
                <a:lnTo>
                  <a:pt x="518" y="223"/>
                </a:lnTo>
                <a:lnTo>
                  <a:pt x="580" y="175"/>
                </a:lnTo>
                <a:lnTo>
                  <a:pt x="647" y="131"/>
                </a:lnTo>
              </a:path>
            </a:pathLst>
          </a:custGeom>
          <a:gradFill rotWithShape="1">
            <a:gsLst>
              <a:gs pos="0">
                <a:srgbClr val="FFEEAA"/>
              </a:gs>
              <a:gs pos="100000">
                <a:srgbClr val="FFCC00"/>
              </a:gs>
            </a:gsLst>
            <a:lin ang="18900000" scaled="1"/>
            <a:tileRect/>
          </a:gradFill>
          <a:ln w="381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35001" dir="2928846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505870"/>
          <p:cNvSpPr txBox="1"/>
          <p:nvPr/>
        </p:nvSpPr>
        <p:spPr>
          <a:xfrm rot="20100000">
            <a:off x="6415564" y="1164590"/>
            <a:ext cx="181610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工业落后</a:t>
            </a:r>
          </a:p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的穷国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 bldLvl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灯片编号占位符 1"/>
          <p:cNvSpPr/>
          <p:nvPr/>
        </p:nvSpPr>
        <p:spPr>
          <a:xfrm>
            <a:off x="6553200" y="678688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200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9pPr>
          </a:lstStyle>
          <a:p>
            <a:pPr lvl="0"/>
            <a:fld id="{9A0DB2DC-4C9A-4742-B13C-FB6460FD3503}" type="slidenum">
              <a:rPr lang="zh-CN" altLang="en-US" dirty="0"/>
              <a:pPr lvl="0"/>
              <a:t>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pic>
        <p:nvPicPr>
          <p:cNvPr id="142340" name="图片 142339" descr="industr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070" y="532765"/>
            <a:ext cx="3813810" cy="59220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42" name="文本框 142341"/>
          <p:cNvSpPr txBox="1"/>
          <p:nvPr/>
        </p:nvSpPr>
        <p:spPr>
          <a:xfrm>
            <a:off x="8296275" y="532765"/>
            <a:ext cx="537845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战争即将爆发，尽早实现工业化 </a:t>
            </a:r>
          </a:p>
        </p:txBody>
      </p:sp>
      <p:sp>
        <p:nvSpPr>
          <p:cNvPr id="3" name="圆角矩形 164865"/>
          <p:cNvSpPr/>
          <p:nvPr/>
        </p:nvSpPr>
        <p:spPr>
          <a:xfrm>
            <a:off x="362585" y="1260475"/>
            <a:ext cx="3543300" cy="2814320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6560" y="1326515"/>
            <a:ext cx="341757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材料二 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苏联是当时唯一的社会主义国家。资本主义国家把苏联看作是“毒瘤”，欲彻底除之而后快。</a:t>
            </a:r>
          </a:p>
        </p:txBody>
      </p:sp>
      <p:sp>
        <p:nvSpPr>
          <p:cNvPr id="16" name="任意多边形 505864"/>
          <p:cNvSpPr/>
          <p:nvPr/>
        </p:nvSpPr>
        <p:spPr>
          <a:xfrm rot="-468625">
            <a:off x="2041525" y="4499610"/>
            <a:ext cx="2240280" cy="1266825"/>
          </a:xfrm>
          <a:custGeom>
            <a:avLst/>
            <a:gdLst/>
            <a:ahLst/>
            <a:cxnLst/>
            <a:rect l="0" t="0" r="0" b="0"/>
            <a:pathLst>
              <a:path w="2032" h="1536">
                <a:moveTo>
                  <a:pt x="647" y="131"/>
                </a:moveTo>
                <a:lnTo>
                  <a:pt x="716" y="96"/>
                </a:lnTo>
                <a:lnTo>
                  <a:pt x="787" y="67"/>
                </a:lnTo>
                <a:lnTo>
                  <a:pt x="859" y="43"/>
                </a:lnTo>
                <a:lnTo>
                  <a:pt x="933" y="25"/>
                </a:lnTo>
                <a:lnTo>
                  <a:pt x="1008" y="11"/>
                </a:lnTo>
                <a:lnTo>
                  <a:pt x="1082" y="4"/>
                </a:lnTo>
                <a:lnTo>
                  <a:pt x="1157" y="0"/>
                </a:lnTo>
                <a:lnTo>
                  <a:pt x="1231" y="0"/>
                </a:lnTo>
                <a:lnTo>
                  <a:pt x="1305" y="3"/>
                </a:lnTo>
                <a:lnTo>
                  <a:pt x="1377" y="8"/>
                </a:lnTo>
                <a:lnTo>
                  <a:pt x="1448" y="17"/>
                </a:lnTo>
                <a:lnTo>
                  <a:pt x="1517" y="29"/>
                </a:lnTo>
                <a:lnTo>
                  <a:pt x="1582" y="42"/>
                </a:lnTo>
                <a:lnTo>
                  <a:pt x="1647" y="55"/>
                </a:lnTo>
                <a:lnTo>
                  <a:pt x="1706" y="70"/>
                </a:lnTo>
                <a:lnTo>
                  <a:pt x="1762" y="86"/>
                </a:lnTo>
                <a:lnTo>
                  <a:pt x="1814" y="102"/>
                </a:lnTo>
                <a:lnTo>
                  <a:pt x="1861" y="116"/>
                </a:lnTo>
                <a:lnTo>
                  <a:pt x="1905" y="131"/>
                </a:lnTo>
                <a:lnTo>
                  <a:pt x="1941" y="146"/>
                </a:lnTo>
                <a:lnTo>
                  <a:pt x="1972" y="157"/>
                </a:lnTo>
                <a:lnTo>
                  <a:pt x="1998" y="167"/>
                </a:lnTo>
                <a:lnTo>
                  <a:pt x="2016" y="175"/>
                </a:lnTo>
                <a:lnTo>
                  <a:pt x="2027" y="179"/>
                </a:lnTo>
                <a:lnTo>
                  <a:pt x="2032" y="182"/>
                </a:lnTo>
                <a:lnTo>
                  <a:pt x="2030" y="186"/>
                </a:lnTo>
                <a:lnTo>
                  <a:pt x="2029" y="200"/>
                </a:lnTo>
                <a:lnTo>
                  <a:pt x="2026" y="220"/>
                </a:lnTo>
                <a:lnTo>
                  <a:pt x="2021" y="249"/>
                </a:lnTo>
                <a:lnTo>
                  <a:pt x="2017" y="286"/>
                </a:lnTo>
                <a:lnTo>
                  <a:pt x="2008" y="327"/>
                </a:lnTo>
                <a:lnTo>
                  <a:pt x="2000" y="375"/>
                </a:lnTo>
                <a:lnTo>
                  <a:pt x="1988" y="427"/>
                </a:lnTo>
                <a:lnTo>
                  <a:pt x="1975" y="483"/>
                </a:lnTo>
                <a:lnTo>
                  <a:pt x="1957" y="542"/>
                </a:lnTo>
                <a:lnTo>
                  <a:pt x="1940" y="607"/>
                </a:lnTo>
                <a:lnTo>
                  <a:pt x="1918" y="672"/>
                </a:lnTo>
                <a:lnTo>
                  <a:pt x="1893" y="738"/>
                </a:lnTo>
                <a:lnTo>
                  <a:pt x="1865" y="807"/>
                </a:lnTo>
                <a:lnTo>
                  <a:pt x="1835" y="875"/>
                </a:lnTo>
                <a:lnTo>
                  <a:pt x="1801" y="944"/>
                </a:lnTo>
                <a:lnTo>
                  <a:pt x="1763" y="1011"/>
                </a:lnTo>
                <a:lnTo>
                  <a:pt x="1721" y="1076"/>
                </a:lnTo>
                <a:lnTo>
                  <a:pt x="1676" y="1141"/>
                </a:lnTo>
                <a:lnTo>
                  <a:pt x="1626" y="1202"/>
                </a:lnTo>
                <a:lnTo>
                  <a:pt x="1572" y="1259"/>
                </a:lnTo>
                <a:lnTo>
                  <a:pt x="1514" y="1313"/>
                </a:lnTo>
                <a:lnTo>
                  <a:pt x="1451" y="1361"/>
                </a:lnTo>
                <a:lnTo>
                  <a:pt x="1383" y="1405"/>
                </a:lnTo>
                <a:lnTo>
                  <a:pt x="1314" y="1440"/>
                </a:lnTo>
                <a:lnTo>
                  <a:pt x="1244" y="1469"/>
                </a:lnTo>
                <a:lnTo>
                  <a:pt x="1173" y="1494"/>
                </a:lnTo>
                <a:lnTo>
                  <a:pt x="1098" y="1511"/>
                </a:lnTo>
                <a:lnTo>
                  <a:pt x="1024" y="1524"/>
                </a:lnTo>
                <a:lnTo>
                  <a:pt x="949" y="1532"/>
                </a:lnTo>
                <a:lnTo>
                  <a:pt x="875" y="1536"/>
                </a:lnTo>
                <a:lnTo>
                  <a:pt x="801" y="1536"/>
                </a:lnTo>
                <a:lnTo>
                  <a:pt x="726" y="1533"/>
                </a:lnTo>
                <a:lnTo>
                  <a:pt x="653" y="1527"/>
                </a:lnTo>
                <a:lnTo>
                  <a:pt x="583" y="1519"/>
                </a:lnTo>
                <a:lnTo>
                  <a:pt x="515" y="1507"/>
                </a:lnTo>
                <a:lnTo>
                  <a:pt x="449" y="1495"/>
                </a:lnTo>
                <a:lnTo>
                  <a:pt x="385" y="1481"/>
                </a:lnTo>
                <a:lnTo>
                  <a:pt x="325" y="1466"/>
                </a:lnTo>
                <a:lnTo>
                  <a:pt x="270" y="1450"/>
                </a:lnTo>
                <a:lnTo>
                  <a:pt x="217" y="1434"/>
                </a:lnTo>
                <a:lnTo>
                  <a:pt x="169" y="1419"/>
                </a:lnTo>
                <a:lnTo>
                  <a:pt x="127" y="1405"/>
                </a:lnTo>
                <a:lnTo>
                  <a:pt x="90" y="1390"/>
                </a:lnTo>
                <a:lnTo>
                  <a:pt x="58" y="1379"/>
                </a:lnTo>
                <a:lnTo>
                  <a:pt x="33" y="1368"/>
                </a:lnTo>
                <a:lnTo>
                  <a:pt x="16" y="1361"/>
                </a:lnTo>
                <a:lnTo>
                  <a:pt x="4" y="1357"/>
                </a:lnTo>
                <a:lnTo>
                  <a:pt x="0" y="1355"/>
                </a:lnTo>
                <a:lnTo>
                  <a:pt x="0" y="1349"/>
                </a:lnTo>
                <a:lnTo>
                  <a:pt x="3" y="1336"/>
                </a:lnTo>
                <a:lnTo>
                  <a:pt x="4" y="1316"/>
                </a:lnTo>
                <a:lnTo>
                  <a:pt x="9" y="1287"/>
                </a:lnTo>
                <a:lnTo>
                  <a:pt x="14" y="1250"/>
                </a:lnTo>
                <a:lnTo>
                  <a:pt x="22" y="1209"/>
                </a:lnTo>
                <a:lnTo>
                  <a:pt x="32" y="1161"/>
                </a:lnTo>
                <a:lnTo>
                  <a:pt x="44" y="1109"/>
                </a:lnTo>
                <a:lnTo>
                  <a:pt x="57" y="1053"/>
                </a:lnTo>
                <a:lnTo>
                  <a:pt x="73" y="993"/>
                </a:lnTo>
                <a:lnTo>
                  <a:pt x="92" y="929"/>
                </a:lnTo>
                <a:lnTo>
                  <a:pt x="114" y="865"/>
                </a:lnTo>
                <a:lnTo>
                  <a:pt x="138" y="798"/>
                </a:lnTo>
                <a:lnTo>
                  <a:pt x="166" y="729"/>
                </a:lnTo>
                <a:lnTo>
                  <a:pt x="197" y="661"/>
                </a:lnTo>
                <a:lnTo>
                  <a:pt x="230" y="592"/>
                </a:lnTo>
                <a:lnTo>
                  <a:pt x="268" y="525"/>
                </a:lnTo>
                <a:lnTo>
                  <a:pt x="311" y="459"/>
                </a:lnTo>
                <a:lnTo>
                  <a:pt x="356" y="395"/>
                </a:lnTo>
                <a:lnTo>
                  <a:pt x="405" y="334"/>
                </a:lnTo>
                <a:lnTo>
                  <a:pt x="459" y="277"/>
                </a:lnTo>
                <a:lnTo>
                  <a:pt x="518" y="223"/>
                </a:lnTo>
                <a:lnTo>
                  <a:pt x="580" y="175"/>
                </a:lnTo>
                <a:lnTo>
                  <a:pt x="647" y="131"/>
                </a:lnTo>
              </a:path>
            </a:pathLst>
          </a:custGeom>
          <a:gradFill rotWithShape="1">
            <a:gsLst>
              <a:gs pos="0">
                <a:srgbClr val="FFEEAA"/>
              </a:gs>
              <a:gs pos="100000">
                <a:srgbClr val="FFCC00"/>
              </a:gs>
            </a:gsLst>
            <a:lin ang="18900000" scaled="1"/>
            <a:tileRect/>
          </a:gradFill>
          <a:ln w="381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35001" dir="2928846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8" name="文本框 505870"/>
          <p:cNvSpPr txBox="1"/>
          <p:nvPr/>
        </p:nvSpPr>
        <p:spPr>
          <a:xfrm rot="20100000">
            <a:off x="2182019" y="4563745"/>
            <a:ext cx="181610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严峻</a:t>
            </a:r>
          </a:p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国际形势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ldLvl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灯片编号占位符 1"/>
          <p:cNvSpPr/>
          <p:nvPr/>
        </p:nvSpPr>
        <p:spPr>
          <a:xfrm>
            <a:off x="6553200" y="678688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marL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200" kern="1200" baseline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800" kern="1200" baseline="0">
                <a:solidFill>
                  <a:srgbClr val="000000"/>
                </a:solidFill>
                <a:ea typeface="宋体" panose="02010600030101010101" pitchFamily="2" charset="-122"/>
                <a:cs typeface="+mn-ea"/>
              </a:defRPr>
            </a:lvl9pPr>
          </a:lstStyle>
          <a:p>
            <a:pPr lvl="0"/>
            <a:fld id="{9A0DB2DC-4C9A-4742-B13C-FB6460FD3503}" type="slidenum">
              <a:rPr lang="zh-CN" altLang="en-US" dirty="0"/>
              <a:pPr lvl="0"/>
              <a:t>8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pic>
        <p:nvPicPr>
          <p:cNvPr id="142341" name="图片 142340" descr="ironsu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790" y="474980"/>
            <a:ext cx="3587115" cy="48806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43" name="文本框 142342"/>
          <p:cNvSpPr txBox="1"/>
          <p:nvPr/>
        </p:nvSpPr>
        <p:spPr>
          <a:xfrm>
            <a:off x="4358640" y="5373370"/>
            <a:ext cx="39592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钢铁工人们生产钢铁 </a:t>
            </a:r>
          </a:p>
        </p:txBody>
      </p:sp>
      <p:sp>
        <p:nvSpPr>
          <p:cNvPr id="9" name="圆角矩形 164865"/>
          <p:cNvSpPr/>
          <p:nvPr/>
        </p:nvSpPr>
        <p:spPr>
          <a:xfrm>
            <a:off x="227330" y="474980"/>
            <a:ext cx="3898900" cy="5714365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3060" y="619125"/>
            <a:ext cx="366903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材料三 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斯大林说：“没有重工业，那我们就不会有一切现代化国防武器，那时我们的地位就会和目前中国所处的地位多少相似：中国没有自己的重工业，没有自己的军事工业，现在只要谁高兴，谁就可以蹂躏它。”</a:t>
            </a:r>
          </a:p>
        </p:txBody>
      </p:sp>
      <p:sp>
        <p:nvSpPr>
          <p:cNvPr id="2" name="任意多边形 505864"/>
          <p:cNvSpPr/>
          <p:nvPr/>
        </p:nvSpPr>
        <p:spPr>
          <a:xfrm rot="-468625">
            <a:off x="6776085" y="2485390"/>
            <a:ext cx="2240280" cy="1266825"/>
          </a:xfrm>
          <a:custGeom>
            <a:avLst/>
            <a:gdLst/>
            <a:ahLst/>
            <a:cxnLst/>
            <a:rect l="0" t="0" r="0" b="0"/>
            <a:pathLst>
              <a:path w="2032" h="1536">
                <a:moveTo>
                  <a:pt x="647" y="131"/>
                </a:moveTo>
                <a:lnTo>
                  <a:pt x="716" y="96"/>
                </a:lnTo>
                <a:lnTo>
                  <a:pt x="787" y="67"/>
                </a:lnTo>
                <a:lnTo>
                  <a:pt x="859" y="43"/>
                </a:lnTo>
                <a:lnTo>
                  <a:pt x="933" y="25"/>
                </a:lnTo>
                <a:lnTo>
                  <a:pt x="1008" y="11"/>
                </a:lnTo>
                <a:lnTo>
                  <a:pt x="1082" y="4"/>
                </a:lnTo>
                <a:lnTo>
                  <a:pt x="1157" y="0"/>
                </a:lnTo>
                <a:lnTo>
                  <a:pt x="1231" y="0"/>
                </a:lnTo>
                <a:lnTo>
                  <a:pt x="1305" y="3"/>
                </a:lnTo>
                <a:lnTo>
                  <a:pt x="1377" y="8"/>
                </a:lnTo>
                <a:lnTo>
                  <a:pt x="1448" y="17"/>
                </a:lnTo>
                <a:lnTo>
                  <a:pt x="1517" y="29"/>
                </a:lnTo>
                <a:lnTo>
                  <a:pt x="1582" y="42"/>
                </a:lnTo>
                <a:lnTo>
                  <a:pt x="1647" y="55"/>
                </a:lnTo>
                <a:lnTo>
                  <a:pt x="1706" y="70"/>
                </a:lnTo>
                <a:lnTo>
                  <a:pt x="1762" y="86"/>
                </a:lnTo>
                <a:lnTo>
                  <a:pt x="1814" y="102"/>
                </a:lnTo>
                <a:lnTo>
                  <a:pt x="1861" y="116"/>
                </a:lnTo>
                <a:lnTo>
                  <a:pt x="1905" y="131"/>
                </a:lnTo>
                <a:lnTo>
                  <a:pt x="1941" y="146"/>
                </a:lnTo>
                <a:lnTo>
                  <a:pt x="1972" y="157"/>
                </a:lnTo>
                <a:lnTo>
                  <a:pt x="1998" y="167"/>
                </a:lnTo>
                <a:lnTo>
                  <a:pt x="2016" y="175"/>
                </a:lnTo>
                <a:lnTo>
                  <a:pt x="2027" y="179"/>
                </a:lnTo>
                <a:lnTo>
                  <a:pt x="2032" y="182"/>
                </a:lnTo>
                <a:lnTo>
                  <a:pt x="2030" y="186"/>
                </a:lnTo>
                <a:lnTo>
                  <a:pt x="2029" y="200"/>
                </a:lnTo>
                <a:lnTo>
                  <a:pt x="2026" y="220"/>
                </a:lnTo>
                <a:lnTo>
                  <a:pt x="2021" y="249"/>
                </a:lnTo>
                <a:lnTo>
                  <a:pt x="2017" y="286"/>
                </a:lnTo>
                <a:lnTo>
                  <a:pt x="2008" y="327"/>
                </a:lnTo>
                <a:lnTo>
                  <a:pt x="2000" y="375"/>
                </a:lnTo>
                <a:lnTo>
                  <a:pt x="1988" y="427"/>
                </a:lnTo>
                <a:lnTo>
                  <a:pt x="1975" y="483"/>
                </a:lnTo>
                <a:lnTo>
                  <a:pt x="1957" y="542"/>
                </a:lnTo>
                <a:lnTo>
                  <a:pt x="1940" y="607"/>
                </a:lnTo>
                <a:lnTo>
                  <a:pt x="1918" y="672"/>
                </a:lnTo>
                <a:lnTo>
                  <a:pt x="1893" y="738"/>
                </a:lnTo>
                <a:lnTo>
                  <a:pt x="1865" y="807"/>
                </a:lnTo>
                <a:lnTo>
                  <a:pt x="1835" y="875"/>
                </a:lnTo>
                <a:lnTo>
                  <a:pt x="1801" y="944"/>
                </a:lnTo>
                <a:lnTo>
                  <a:pt x="1763" y="1011"/>
                </a:lnTo>
                <a:lnTo>
                  <a:pt x="1721" y="1076"/>
                </a:lnTo>
                <a:lnTo>
                  <a:pt x="1676" y="1141"/>
                </a:lnTo>
                <a:lnTo>
                  <a:pt x="1626" y="1202"/>
                </a:lnTo>
                <a:lnTo>
                  <a:pt x="1572" y="1259"/>
                </a:lnTo>
                <a:lnTo>
                  <a:pt x="1514" y="1313"/>
                </a:lnTo>
                <a:lnTo>
                  <a:pt x="1451" y="1361"/>
                </a:lnTo>
                <a:lnTo>
                  <a:pt x="1383" y="1405"/>
                </a:lnTo>
                <a:lnTo>
                  <a:pt x="1314" y="1440"/>
                </a:lnTo>
                <a:lnTo>
                  <a:pt x="1244" y="1469"/>
                </a:lnTo>
                <a:lnTo>
                  <a:pt x="1173" y="1494"/>
                </a:lnTo>
                <a:lnTo>
                  <a:pt x="1098" y="1511"/>
                </a:lnTo>
                <a:lnTo>
                  <a:pt x="1024" y="1524"/>
                </a:lnTo>
                <a:lnTo>
                  <a:pt x="949" y="1532"/>
                </a:lnTo>
                <a:lnTo>
                  <a:pt x="875" y="1536"/>
                </a:lnTo>
                <a:lnTo>
                  <a:pt x="801" y="1536"/>
                </a:lnTo>
                <a:lnTo>
                  <a:pt x="726" y="1533"/>
                </a:lnTo>
                <a:lnTo>
                  <a:pt x="653" y="1527"/>
                </a:lnTo>
                <a:lnTo>
                  <a:pt x="583" y="1519"/>
                </a:lnTo>
                <a:lnTo>
                  <a:pt x="515" y="1507"/>
                </a:lnTo>
                <a:lnTo>
                  <a:pt x="449" y="1495"/>
                </a:lnTo>
                <a:lnTo>
                  <a:pt x="385" y="1481"/>
                </a:lnTo>
                <a:lnTo>
                  <a:pt x="325" y="1466"/>
                </a:lnTo>
                <a:lnTo>
                  <a:pt x="270" y="1450"/>
                </a:lnTo>
                <a:lnTo>
                  <a:pt x="217" y="1434"/>
                </a:lnTo>
                <a:lnTo>
                  <a:pt x="169" y="1419"/>
                </a:lnTo>
                <a:lnTo>
                  <a:pt x="127" y="1405"/>
                </a:lnTo>
                <a:lnTo>
                  <a:pt x="90" y="1390"/>
                </a:lnTo>
                <a:lnTo>
                  <a:pt x="58" y="1379"/>
                </a:lnTo>
                <a:lnTo>
                  <a:pt x="33" y="1368"/>
                </a:lnTo>
                <a:lnTo>
                  <a:pt x="16" y="1361"/>
                </a:lnTo>
                <a:lnTo>
                  <a:pt x="4" y="1357"/>
                </a:lnTo>
                <a:lnTo>
                  <a:pt x="0" y="1355"/>
                </a:lnTo>
                <a:lnTo>
                  <a:pt x="0" y="1349"/>
                </a:lnTo>
                <a:lnTo>
                  <a:pt x="3" y="1336"/>
                </a:lnTo>
                <a:lnTo>
                  <a:pt x="4" y="1316"/>
                </a:lnTo>
                <a:lnTo>
                  <a:pt x="9" y="1287"/>
                </a:lnTo>
                <a:lnTo>
                  <a:pt x="14" y="1250"/>
                </a:lnTo>
                <a:lnTo>
                  <a:pt x="22" y="1209"/>
                </a:lnTo>
                <a:lnTo>
                  <a:pt x="32" y="1161"/>
                </a:lnTo>
                <a:lnTo>
                  <a:pt x="44" y="1109"/>
                </a:lnTo>
                <a:lnTo>
                  <a:pt x="57" y="1053"/>
                </a:lnTo>
                <a:lnTo>
                  <a:pt x="73" y="993"/>
                </a:lnTo>
                <a:lnTo>
                  <a:pt x="92" y="929"/>
                </a:lnTo>
                <a:lnTo>
                  <a:pt x="114" y="865"/>
                </a:lnTo>
                <a:lnTo>
                  <a:pt x="138" y="798"/>
                </a:lnTo>
                <a:lnTo>
                  <a:pt x="166" y="729"/>
                </a:lnTo>
                <a:lnTo>
                  <a:pt x="197" y="661"/>
                </a:lnTo>
                <a:lnTo>
                  <a:pt x="230" y="592"/>
                </a:lnTo>
                <a:lnTo>
                  <a:pt x="268" y="525"/>
                </a:lnTo>
                <a:lnTo>
                  <a:pt x="311" y="459"/>
                </a:lnTo>
                <a:lnTo>
                  <a:pt x="356" y="395"/>
                </a:lnTo>
                <a:lnTo>
                  <a:pt x="405" y="334"/>
                </a:lnTo>
                <a:lnTo>
                  <a:pt x="459" y="277"/>
                </a:lnTo>
                <a:lnTo>
                  <a:pt x="518" y="223"/>
                </a:lnTo>
                <a:lnTo>
                  <a:pt x="580" y="175"/>
                </a:lnTo>
                <a:lnTo>
                  <a:pt x="647" y="131"/>
                </a:lnTo>
              </a:path>
            </a:pathLst>
          </a:custGeom>
          <a:gradFill rotWithShape="1">
            <a:gsLst>
              <a:gs pos="0">
                <a:srgbClr val="FFEEAA"/>
              </a:gs>
              <a:gs pos="100000">
                <a:srgbClr val="FFCC00"/>
              </a:gs>
            </a:gsLst>
            <a:lin ang="18900000" scaled="1"/>
            <a:tileRect/>
          </a:gradFill>
          <a:ln w="381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35001" dir="2928846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" name="文本框 505870"/>
          <p:cNvSpPr txBox="1"/>
          <p:nvPr/>
        </p:nvSpPr>
        <p:spPr>
          <a:xfrm rot="20100000">
            <a:off x="6988334" y="2621280"/>
            <a:ext cx="181610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优先发展</a:t>
            </a:r>
          </a:p>
          <a:p>
            <a:pPr algn="ctr" eaLnBrk="0" hangingPunct="0"/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重工业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bldLvl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pic>
        <p:nvPicPr>
          <p:cNvPr id="26626" name="Picture 2" descr="斯大林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800" y="389255"/>
            <a:ext cx="1405255" cy="20015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07950" y="536258"/>
            <a:ext cx="7308850" cy="246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社会主义工业化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①特点：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②过程：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③成果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：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330643" y="1156018"/>
            <a:ext cx="367347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重点发展重工业。</a:t>
            </a: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1402398" y="1757680"/>
            <a:ext cx="604837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1928-1937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年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,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完成两个五年计划。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330643" y="2332673"/>
            <a:ext cx="774065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l" defTabSz="914400" rtl="0" ea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苏联由传统的农业国变成强盛的工业国，</a:t>
            </a:r>
          </a:p>
          <a:p>
            <a:pPr marL="0" marR="0" lvl="0" indent="0" algn="l" defTabSz="914400" rtl="0" ea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国防力量大为增强。</a:t>
            </a:r>
          </a:p>
        </p:txBody>
      </p:sp>
      <p:pic>
        <p:nvPicPr>
          <p:cNvPr id="55303" name="Picture 7" descr="苏联第一个五年计划的重点项目之一——第聂伯河上的大坝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320" y="3429635"/>
            <a:ext cx="4334510" cy="2117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304" name="Picture 8" descr="斯大林格勒拖拉机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7270" y="3429635"/>
            <a:ext cx="3747135" cy="2117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34290" y="5519420"/>
            <a:ext cx="454660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苏联一五计划的重点项目一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第聂伯河上的大坝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4751070" y="5519420"/>
            <a:ext cx="4500563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16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ctr" defTabSz="914400" rtl="0" ea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苏联一五计划的重点项目</a:t>
            </a:r>
            <a:r>
              <a:rPr lang="zh-CN" altLang="en-US" sz="2800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一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斯大林格勒拖拉机厂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bldLvl="0" animBg="1"/>
      <p:bldP spid="55301" grpId="0" bldLvl="0" animBg="1"/>
      <p:bldP spid="55302" grpId="0" bldLvl="0" animBg="1"/>
      <p:bldP spid="55305" grpId="0" bldLvl="0" animBg="1"/>
      <p:bldP spid="5530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9" name="圆角矩形 164865"/>
          <p:cNvSpPr/>
          <p:nvPr/>
        </p:nvSpPr>
        <p:spPr>
          <a:xfrm>
            <a:off x="227330" y="474980"/>
            <a:ext cx="8681085" cy="4831080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3060" y="475615"/>
            <a:ext cx="828167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集体农庄庄员伊万在河里捉到一条大鱼，高兴地回到家里和老婆说：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看，我们有炸鱼吃了！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没有油啊。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那就煮！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没锅。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烤鱼！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没柴。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伊万气死了，走到河边把鱼扔了回去。那鱼在水里划了一个半圆，上身出水，举起右鳍激动地高呼：“斯大林万岁！”。</a:t>
            </a:r>
          </a:p>
        </p:txBody>
      </p:sp>
      <p:sp>
        <p:nvSpPr>
          <p:cNvPr id="8" name="圆角矩形 264196"/>
          <p:cNvSpPr/>
          <p:nvPr/>
        </p:nvSpPr>
        <p:spPr>
          <a:xfrm>
            <a:off x="299085" y="5347335"/>
            <a:ext cx="3919855" cy="1076960"/>
          </a:xfrm>
          <a:prstGeom prst="roundRect">
            <a:avLst>
              <a:gd name="adj" fmla="val 9616"/>
            </a:avLst>
          </a:prstGeom>
          <a:gradFill rotWithShape="1">
            <a:gsLst>
              <a:gs pos="0">
                <a:srgbClr val="F5F5F5"/>
              </a:gs>
              <a:gs pos="100000">
                <a:srgbClr val="DDDDDD"/>
              </a:gs>
            </a:gsLst>
            <a:lin ang="5400000" scaled="1"/>
            <a:tileRect/>
          </a:gradFill>
          <a:ln w="28575" cap="flat" cmpd="sng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圆角矩形 264200"/>
          <p:cNvSpPr/>
          <p:nvPr/>
        </p:nvSpPr>
        <p:spPr>
          <a:xfrm>
            <a:off x="269875" y="5337810"/>
            <a:ext cx="1241425" cy="587375"/>
          </a:xfrm>
          <a:prstGeom prst="roundRect">
            <a:avLst>
              <a:gd name="adj" fmla="val 19773"/>
            </a:avLst>
          </a:prstGeom>
          <a:gradFill rotWithShape="1">
            <a:gsLst>
              <a:gs pos="0">
                <a:srgbClr val="3399FF"/>
              </a:gs>
              <a:gs pos="100000">
                <a:srgbClr val="2266AA"/>
              </a:gs>
            </a:gsLst>
            <a:lin ang="5400000" scaled="1"/>
            <a:tileRect/>
          </a:gradFill>
          <a:ln w="19050" cap="flat" cmpd="sng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264205"/>
          <p:cNvSpPr txBox="1"/>
          <p:nvPr/>
        </p:nvSpPr>
        <p:spPr>
          <a:xfrm>
            <a:off x="229870" y="5347335"/>
            <a:ext cx="1242060" cy="55308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00000">
                <a:alpha val="50000"/>
              </a:srgbClr>
            </a:outerShdw>
          </a:effectLst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思考</a:t>
            </a:r>
          </a:p>
        </p:txBody>
      </p:sp>
      <p:sp>
        <p:nvSpPr>
          <p:cNvPr id="13" name="文本框 264208"/>
          <p:cNvSpPr txBox="1"/>
          <p:nvPr/>
        </p:nvSpPr>
        <p:spPr>
          <a:xfrm>
            <a:off x="299720" y="5993765"/>
            <a:ext cx="39198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280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这则笑话说明了什么？</a:t>
            </a:r>
          </a:p>
        </p:txBody>
      </p:sp>
      <p:sp>
        <p:nvSpPr>
          <p:cNvPr id="40966" name="Text Box 6"/>
          <p:cNvSpPr txBox="1"/>
          <p:nvPr/>
        </p:nvSpPr>
        <p:spPr>
          <a:xfrm>
            <a:off x="4608513" y="5430520"/>
            <a:ext cx="428466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农业集体化严重损害了农民的利益！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bldLvl="0" animBg="1"/>
      <p:bldP spid="10" grpId="0"/>
      <p:bldP spid="409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19885" y="-24765"/>
            <a:ext cx="309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ym typeface="+mn-ea"/>
              </a:rPr>
              <a:t>  </a:t>
            </a:r>
            <a:endParaRPr lang="zh-CN" altLang="en-US"/>
          </a:p>
        </p:txBody>
      </p:sp>
      <p:sp>
        <p:nvSpPr>
          <p:cNvPr id="9" name="圆角矩形 164865"/>
          <p:cNvSpPr/>
          <p:nvPr/>
        </p:nvSpPr>
        <p:spPr>
          <a:xfrm>
            <a:off x="227330" y="403225"/>
            <a:ext cx="8681085" cy="2676525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3060" y="403860"/>
            <a:ext cx="85553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毛泽东在《论十大关系》中说：“苏联的办法把农民挖得很苦。他们采取所谓义务交售制等项办法，把农民生产的东西拿走太多，给的代价又极低。他们这样来积累资金，使农民的生产积极性受到极大的损害。你要母鸡多生蛋，又不给它米吃，你要马儿跑得好，又要马儿不吃草。世界上哪有这样的道理。</a:t>
            </a:r>
          </a:p>
        </p:txBody>
      </p:sp>
      <p:sp>
        <p:nvSpPr>
          <p:cNvPr id="5" name="圆角矩形 164865"/>
          <p:cNvSpPr/>
          <p:nvPr/>
        </p:nvSpPr>
        <p:spPr>
          <a:xfrm>
            <a:off x="282575" y="3113405"/>
            <a:ext cx="8681085" cy="2162175"/>
          </a:xfrm>
          <a:prstGeom prst="roundRect">
            <a:avLst>
              <a:gd name="adj" fmla="val 8097"/>
            </a:avLst>
          </a:prstGeom>
          <a:solidFill>
            <a:srgbClr val="FFFFFF">
              <a:alpha val="50000"/>
            </a:srgbClr>
          </a:solidFill>
          <a:ln w="9525" cap="flat" cmpd="sng">
            <a:solidFill>
              <a:srgbClr val="3333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8305" y="3114040"/>
            <a:ext cx="848550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在莫斯科市政府召开的一次会议上，一位农民代表说：“你们号召我们改进耕作，实现机械化。这样我们就会得到发展，我们的收入将增加，我们将有更多的马、牛和机器，到那时你们会怎样呢?”</a:t>
            </a:r>
          </a:p>
          <a:p>
            <a:r>
              <a:rPr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得到的回答是：“我们将把你作为富农加以剥夺。 ”</a:t>
            </a:r>
          </a:p>
        </p:txBody>
      </p:sp>
      <p:sp>
        <p:nvSpPr>
          <p:cNvPr id="8" name="圆角矩形 264196"/>
          <p:cNvSpPr/>
          <p:nvPr/>
        </p:nvSpPr>
        <p:spPr>
          <a:xfrm>
            <a:off x="299085" y="5419090"/>
            <a:ext cx="3919855" cy="1076960"/>
          </a:xfrm>
          <a:prstGeom prst="roundRect">
            <a:avLst>
              <a:gd name="adj" fmla="val 9616"/>
            </a:avLst>
          </a:prstGeom>
          <a:gradFill rotWithShape="1">
            <a:gsLst>
              <a:gs pos="0">
                <a:srgbClr val="F5F5F5"/>
              </a:gs>
              <a:gs pos="100000">
                <a:srgbClr val="DDDDDD"/>
              </a:gs>
            </a:gsLst>
            <a:lin ang="5400000" scaled="1"/>
            <a:tileRect/>
          </a:gradFill>
          <a:ln w="28575" cap="flat" cmpd="sng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000000"/>
            </a:outerShdw>
          </a:effectLst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圆角矩形 264200"/>
          <p:cNvSpPr/>
          <p:nvPr/>
        </p:nvSpPr>
        <p:spPr>
          <a:xfrm>
            <a:off x="269875" y="5409565"/>
            <a:ext cx="1241425" cy="587375"/>
          </a:xfrm>
          <a:prstGeom prst="roundRect">
            <a:avLst>
              <a:gd name="adj" fmla="val 19773"/>
            </a:avLst>
          </a:prstGeom>
          <a:gradFill rotWithShape="1">
            <a:gsLst>
              <a:gs pos="0">
                <a:srgbClr val="3399FF"/>
              </a:gs>
              <a:gs pos="100000">
                <a:srgbClr val="2266AA"/>
              </a:gs>
            </a:gsLst>
            <a:lin ang="5400000" scaled="1"/>
            <a:tileRect/>
          </a:gradFill>
          <a:ln w="19050" cap="flat" cmpd="sng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264205"/>
          <p:cNvSpPr txBox="1"/>
          <p:nvPr/>
        </p:nvSpPr>
        <p:spPr>
          <a:xfrm>
            <a:off x="229870" y="5419090"/>
            <a:ext cx="1242060" cy="55308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00000">
                <a:alpha val="50000"/>
              </a:srgbClr>
            </a:outerShdw>
          </a:effectLst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思考</a:t>
            </a:r>
          </a:p>
        </p:txBody>
      </p:sp>
      <p:sp>
        <p:nvSpPr>
          <p:cNvPr id="13" name="文本框 264208"/>
          <p:cNvSpPr txBox="1"/>
          <p:nvPr/>
        </p:nvSpPr>
        <p:spPr>
          <a:xfrm>
            <a:off x="299720" y="5993765"/>
            <a:ext cx="39198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2800">
                <a:solidFill>
                  <a:srgbClr val="00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两则材料又说明了什么？</a:t>
            </a:r>
          </a:p>
        </p:txBody>
      </p:sp>
      <p:sp>
        <p:nvSpPr>
          <p:cNvPr id="40966" name="Text Box 6"/>
          <p:cNvSpPr txBox="1"/>
          <p:nvPr/>
        </p:nvSpPr>
        <p:spPr>
          <a:xfrm>
            <a:off x="4608513" y="5502275"/>
            <a:ext cx="428466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对农民剥夺太多，严重挫伤农民生产积极性！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bldLvl="0" animBg="1"/>
      <p:bldP spid="10" grpId="0"/>
      <p:bldP spid="5" grpId="1" bldLvl="0" animBg="1"/>
      <p:bldP spid="6" grpId="0"/>
      <p:bldP spid="409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pic>
        <p:nvPicPr>
          <p:cNvPr id="57346" name="Picture 2" descr="农民加入集体农庄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97835"/>
            <a:ext cx="4831715" cy="28809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47" name="Rectangle 3"/>
          <p:cNvSpPr/>
          <p:nvPr/>
        </p:nvSpPr>
        <p:spPr>
          <a:xfrm>
            <a:off x="574040" y="5878830"/>
            <a:ext cx="3027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49" charset="-122"/>
              </a:rPr>
              <a:t>农民加入集体农庄</a:t>
            </a:r>
          </a:p>
        </p:txBody>
      </p:sp>
      <p:sp>
        <p:nvSpPr>
          <p:cNvPr id="57349" name="Text Box 5"/>
          <p:cNvSpPr txBox="1"/>
          <p:nvPr/>
        </p:nvSpPr>
        <p:spPr>
          <a:xfrm>
            <a:off x="5469573" y="5878830"/>
            <a:ext cx="41767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49" charset="-122"/>
              </a:rPr>
              <a:t>农业集体化宣传画</a:t>
            </a:r>
          </a:p>
        </p:txBody>
      </p:sp>
      <p:sp>
        <p:nvSpPr>
          <p:cNvPr id="28678" name="Text Box 6"/>
          <p:cNvSpPr txBox="1"/>
          <p:nvPr/>
        </p:nvSpPr>
        <p:spPr>
          <a:xfrm>
            <a:off x="323850" y="388938"/>
            <a:ext cx="2843213" cy="2461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农业集体化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①目的：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②措施：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③导火索：</a:t>
            </a:r>
          </a:p>
        </p:txBody>
      </p:sp>
      <p:sp>
        <p:nvSpPr>
          <p:cNvPr id="57351" name="Text Box 7"/>
          <p:cNvSpPr txBox="1"/>
          <p:nvPr/>
        </p:nvSpPr>
        <p:spPr>
          <a:xfrm>
            <a:off x="1834833" y="1035685"/>
            <a:ext cx="705643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49" charset="-122"/>
              </a:rPr>
              <a:t>为了适应工业化的需要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49" charset="-122"/>
              </a:rPr>
              <a:t>放弃新经济政策，农民加入集体农庄</a:t>
            </a:r>
          </a:p>
        </p:txBody>
      </p:sp>
      <p:sp>
        <p:nvSpPr>
          <p:cNvPr id="57352" name="Text Box 8"/>
          <p:cNvSpPr txBox="1"/>
          <p:nvPr/>
        </p:nvSpPr>
        <p:spPr>
          <a:xfrm>
            <a:off x="2223770" y="2328228"/>
            <a:ext cx="64817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年底至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1929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年初 严重粮食收购危机</a:t>
            </a:r>
          </a:p>
        </p:txBody>
      </p:sp>
      <p:pic>
        <p:nvPicPr>
          <p:cNvPr id="143364" name="图片 143363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7125" y="2997835"/>
            <a:ext cx="4076700" cy="29095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9" grpId="0"/>
      <p:bldP spid="57351" grpId="0"/>
      <p:bldP spid="573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340" y="389255"/>
            <a:ext cx="86334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 dirty="0" smtClean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三</a:t>
            </a:r>
            <a:r>
              <a:rPr sz="2800" b="1" dirty="0" smtClean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</a:t>
            </a:r>
            <a:r>
              <a:rPr sz="2800" b="1" dirty="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苏联模式及其评价</a:t>
            </a:r>
          </a:p>
        </p:txBody>
      </p:sp>
      <p:pic>
        <p:nvPicPr>
          <p:cNvPr id="29698" name="Picture 2" descr="5MA9YJBUUKKB$O`2~SPQW~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710" y="3149600"/>
            <a:ext cx="5374640" cy="33426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253365" y="1674495"/>
            <a:ext cx="70993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确立了社会主义制度</a:t>
            </a:r>
          </a:p>
        </p:txBody>
      </p:sp>
      <p:sp>
        <p:nvSpPr>
          <p:cNvPr id="136201" name="文本框 136200"/>
          <p:cNvSpPr txBox="1"/>
          <p:nvPr/>
        </p:nvSpPr>
        <p:spPr>
          <a:xfrm>
            <a:off x="253365" y="921385"/>
            <a:ext cx="3866515" cy="583565"/>
          </a:xfrm>
          <a:prstGeom prst="rect">
            <a:avLst/>
          </a:prstGeom>
          <a:solidFill>
            <a:srgbClr val="B7D1C8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1936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年苏联新宪法</a:t>
            </a:r>
          </a:p>
        </p:txBody>
      </p:sp>
      <p:sp>
        <p:nvSpPr>
          <p:cNvPr id="2" name="Text Box 5"/>
          <p:cNvSpPr txBox="1"/>
          <p:nvPr/>
        </p:nvSpPr>
        <p:spPr>
          <a:xfrm>
            <a:off x="250825" y="2196465"/>
            <a:ext cx="884745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标志着斯大林创建的政治经济体制的形成，这一体制被称为“苏联模式”，又称“斯大林模式”。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graphicFrame>
        <p:nvGraphicFramePr>
          <p:cNvPr id="222275" name="Group 67"/>
          <p:cNvGraphicFramePr>
            <a:graphicFrameLocks noGrp="1"/>
          </p:cNvGraphicFramePr>
          <p:nvPr/>
        </p:nvGraphicFramePr>
        <p:xfrm>
          <a:off x="528638" y="1560830"/>
          <a:ext cx="8086725" cy="4344508"/>
        </p:xfrm>
        <a:graphic>
          <a:graphicData uri="http://schemas.openxmlformats.org/drawingml/2006/table">
            <a:tbl>
              <a:tblPr/>
              <a:tblGrid>
                <a:gridCol w="1325880"/>
                <a:gridCol w="1332230"/>
                <a:gridCol w="1221740"/>
                <a:gridCol w="1049338"/>
                <a:gridCol w="1054100"/>
                <a:gridCol w="1050925"/>
                <a:gridCol w="1052512"/>
              </a:tblGrid>
              <a:tr h="47944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1913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1928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1932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1937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7309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世界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世界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世界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欧洲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世界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欧洲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449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工业总产值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59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机器制造业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2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电力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煤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钢</a:t>
                      </a:r>
                    </a:p>
                  </a:txBody>
                  <a:tcPr marL="36000" marR="36000" marT="36002" marB="36002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36000" marR="36000" marT="36002" marB="36002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2273" name="Rectangle 65"/>
          <p:cNvSpPr/>
          <p:nvPr/>
        </p:nvSpPr>
        <p:spPr>
          <a:xfrm>
            <a:off x="410210" y="6008688"/>
            <a:ext cx="8616950" cy="43021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lIns="0" tIns="0" rIns="0" bIns="0" anchor="t" anchorCtr="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在国民经济恢复和工业化初期，发挥了一定的积极作用</a:t>
            </a:r>
          </a:p>
        </p:txBody>
      </p:sp>
      <p:sp>
        <p:nvSpPr>
          <p:cNvPr id="2" name="Rectangle 65"/>
          <p:cNvSpPr>
            <a:spLocks noChangeArrowheads="1"/>
          </p:cNvSpPr>
          <p:nvPr/>
        </p:nvSpPr>
        <p:spPr bwMode="auto">
          <a:xfrm>
            <a:off x="1425893" y="1122363"/>
            <a:ext cx="643509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Ctr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兰亭超细黑简体" panose="02000000000000000000" charset="-122"/>
                <a:ea typeface="方正兰亭超细黑简体" panose="02000000000000000000" charset="-122"/>
                <a:cs typeface="+mn-cs"/>
              </a:rPr>
              <a:t>苏联工业总产值及重要工业产品所占地位</a:t>
            </a:r>
          </a:p>
        </p:txBody>
      </p:sp>
      <p:sp>
        <p:nvSpPr>
          <p:cNvPr id="136201" name="文本框 136200"/>
          <p:cNvSpPr txBox="1"/>
          <p:nvPr/>
        </p:nvSpPr>
        <p:spPr>
          <a:xfrm>
            <a:off x="263525" y="532130"/>
            <a:ext cx="3528695" cy="583565"/>
          </a:xfrm>
          <a:prstGeom prst="rect">
            <a:avLst/>
          </a:prstGeom>
          <a:solidFill>
            <a:srgbClr val="B7D1C8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如何评价</a:t>
            </a:r>
            <a:r>
              <a:rPr lang="zh-CN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苏联</a:t>
            </a:r>
            <a:r>
              <a:rPr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模式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2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7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5180" y="454660"/>
            <a:ext cx="4442460" cy="4202430"/>
          </a:xfrm>
          <a:prstGeom prst="rect">
            <a:avLst/>
          </a:prstGeom>
        </p:spPr>
      </p:pic>
      <p:sp>
        <p:nvSpPr>
          <p:cNvPr id="222273" name="Rectangle 65"/>
          <p:cNvSpPr/>
          <p:nvPr/>
        </p:nvSpPr>
        <p:spPr>
          <a:xfrm>
            <a:off x="5248910" y="4676140"/>
            <a:ext cx="3023235" cy="86169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lIns="0" tIns="0" rIns="0" bIns="0" anchor="t" anchorCtr="1">
            <a:spAutoFit/>
          </a:bodyPr>
          <a:lstStyle/>
          <a:p>
            <a:pPr algn="l">
              <a:spcBef>
                <a:spcPts val="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政治上，表现为</a:t>
            </a:r>
          </a:p>
          <a:p>
            <a:pPr algn="l">
              <a:spcBef>
                <a:spcPts val="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权力高度集中</a:t>
            </a:r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70" y="454660"/>
            <a:ext cx="3060065" cy="42017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65"/>
          <p:cNvSpPr/>
          <p:nvPr/>
        </p:nvSpPr>
        <p:spPr>
          <a:xfrm>
            <a:off x="3810" y="4656455"/>
            <a:ext cx="4702175" cy="86169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lIns="0" tIns="0" rIns="0" bIns="0" anchor="t" anchorCtr="1">
            <a:spAutoFit/>
          </a:bodyPr>
          <a:lstStyle/>
          <a:p>
            <a:pPr algn="ctr">
              <a:spcBef>
                <a:spcPts val="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经济上，片面发展重工业，</a:t>
            </a:r>
          </a:p>
          <a:p>
            <a:pPr algn="ctr">
              <a:spcBef>
                <a:spcPts val="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造成农业、轻工业发展落后</a:t>
            </a:r>
          </a:p>
        </p:txBody>
      </p:sp>
      <p:sp>
        <p:nvSpPr>
          <p:cNvPr id="9" name="Rectangle 4"/>
          <p:cNvSpPr/>
          <p:nvPr/>
        </p:nvSpPr>
        <p:spPr>
          <a:xfrm>
            <a:off x="95250" y="5518150"/>
            <a:ext cx="39306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片面强调产量、产值，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忽视质量与品种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2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73" grpId="0" bldLvl="0" animBg="1"/>
      <p:bldP spid="3" grpId="0" bldLvl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47320" y="-71120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新课探究</a:t>
            </a:r>
          </a:p>
        </p:txBody>
      </p:sp>
      <p:sp>
        <p:nvSpPr>
          <p:cNvPr id="149508" name="文本框 149507"/>
          <p:cNvSpPr txBox="1"/>
          <p:nvPr/>
        </p:nvSpPr>
        <p:spPr>
          <a:xfrm>
            <a:off x="323850" y="549275"/>
            <a:ext cx="39331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苏联模式的评价</a:t>
            </a:r>
          </a:p>
        </p:txBody>
      </p:sp>
      <p:sp>
        <p:nvSpPr>
          <p:cNvPr id="149509" name="矩形 149508"/>
          <p:cNvSpPr/>
          <p:nvPr/>
        </p:nvSpPr>
        <p:spPr>
          <a:xfrm>
            <a:off x="250825" y="1125538"/>
            <a:ext cx="8675688" cy="181483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）积极作用：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苏联社会主义建设取得巨大成就，成为工业强国；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为反法西斯战争胜利奠定物质基础；                                                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为一些资本主义国家提供了借鉴。</a:t>
            </a:r>
          </a:p>
        </p:txBody>
      </p:sp>
      <p:sp>
        <p:nvSpPr>
          <p:cNvPr id="149510" name="矩形 149509"/>
          <p:cNvSpPr/>
          <p:nvPr/>
        </p:nvSpPr>
        <p:spPr>
          <a:xfrm>
            <a:off x="323850" y="2924175"/>
            <a:ext cx="8820150" cy="353822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）弊端：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片面发展重工业，使农业和轻工业长期落后，人民生活水平提高缓慢；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牺牲广大农民利益，农民生产积极性不高，造成农业生产的长期落后；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长期执行计划指令</a:t>
            </a:r>
            <a:r>
              <a:rPr lang="zh-CN" altLang="en-US" sz="28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压抑了地方和企业的积极性；</a:t>
            </a: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④</a:t>
            </a:r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高度集中的计划经济体制没有随社会的变化进行调整，</a:t>
            </a:r>
          </a:p>
          <a:p>
            <a:pPr algn="l"/>
            <a:r>
              <a:rPr lang="zh-CN" altLang="en-US" sz="28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  日益僵化，成为苏联解体的重要因素。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>
                                            <p:txEl>
                                              <p:charRg st="7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510">
                                            <p:txEl>
                                              <p:charRg st="7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>
                                            <p:txEl>
                                              <p:charRg st="43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9510">
                                            <p:txEl>
                                              <p:charRg st="43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>
                                            <p:txEl>
                                              <p:charRg st="79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9510">
                                            <p:txEl>
                                              <p:charRg st="79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>
                                            <p:txEl>
                                              <p:charRg st="103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9510">
                                            <p:txEl>
                                              <p:charRg st="103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>
                                            <p:txEl>
                                              <p:charRg st="129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9510">
                                            <p:txEl>
                                              <p:charRg st="129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19075" y="-50165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课堂小结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4488" y="219088"/>
            <a:ext cx="7308850" cy="5950887"/>
            <a:chOff x="751037" y="381169"/>
            <a:chExt cx="7308726" cy="5951101"/>
          </a:xfrm>
        </p:grpSpPr>
        <p:sp>
          <p:nvSpPr>
            <p:cNvPr id="31" name="Text Box 2"/>
            <p:cNvSpPr txBox="1">
              <a:spLocks noChangeArrowheads="1"/>
            </p:cNvSpPr>
            <p:nvPr/>
          </p:nvSpPr>
          <p:spPr bwMode="auto">
            <a:xfrm>
              <a:off x="751037" y="1363538"/>
              <a:ext cx="689598" cy="44000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对社会主义道路的探 索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367612" y="919969"/>
              <a:ext cx="571490" cy="2245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列宁的探索</a:t>
              </a:r>
            </a:p>
          </p:txBody>
        </p:sp>
        <p:sp>
          <p:nvSpPr>
            <p:cNvPr id="33" name="Text Box 4"/>
            <p:cNvSpPr txBox="1">
              <a:spLocks noChangeArrowheads="1"/>
            </p:cNvSpPr>
            <p:nvPr/>
          </p:nvSpPr>
          <p:spPr bwMode="auto">
            <a:xfrm>
              <a:off x="1226008" y="3655649"/>
              <a:ext cx="835011" cy="26766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斯大林的探索</a:t>
              </a:r>
            </a:p>
          </p:txBody>
        </p:sp>
        <p:sp>
          <p:nvSpPr>
            <p:cNvPr id="34" name="AutoShape 5"/>
            <p:cNvSpPr/>
            <p:nvPr/>
          </p:nvSpPr>
          <p:spPr bwMode="auto">
            <a:xfrm>
              <a:off x="1928621" y="1200014"/>
              <a:ext cx="144461" cy="1655822"/>
            </a:xfrm>
            <a:prstGeom prst="leftBrace">
              <a:avLst>
                <a:gd name="adj1" fmla="val 95513"/>
                <a:gd name="adj2" fmla="val 50000"/>
              </a:avLst>
            </a:prstGeom>
            <a:noFill/>
            <a:ln w="25400">
              <a:solidFill>
                <a:srgbClr val="C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5" name="AutoShape 6"/>
            <p:cNvSpPr/>
            <p:nvPr/>
          </p:nvSpPr>
          <p:spPr bwMode="auto">
            <a:xfrm>
              <a:off x="1885128" y="3777907"/>
              <a:ext cx="187957" cy="2553427"/>
            </a:xfrm>
            <a:prstGeom prst="leftBrace">
              <a:avLst>
                <a:gd name="adj1" fmla="val 66483"/>
                <a:gd name="adj2" fmla="val 50000"/>
              </a:avLst>
            </a:prstGeom>
            <a:noFill/>
            <a:ln w="25400">
              <a:solidFill>
                <a:srgbClr val="C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6" name="AutoShape 7"/>
            <p:cNvSpPr/>
            <p:nvPr/>
          </p:nvSpPr>
          <p:spPr bwMode="auto">
            <a:xfrm>
              <a:off x="1225373" y="2242723"/>
              <a:ext cx="215896" cy="2519453"/>
            </a:xfrm>
            <a:prstGeom prst="leftBrace">
              <a:avLst>
                <a:gd name="adj1" fmla="val 97243"/>
                <a:gd name="adj2" fmla="val 50000"/>
              </a:avLst>
            </a:prstGeom>
            <a:noFill/>
            <a:ln w="25400">
              <a:solidFill>
                <a:srgbClr val="C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7" name="Text Box 8"/>
            <p:cNvSpPr txBox="1">
              <a:spLocks noChangeArrowheads="1"/>
            </p:cNvSpPr>
            <p:nvPr/>
          </p:nvSpPr>
          <p:spPr bwMode="auto">
            <a:xfrm>
              <a:off x="2073399" y="1098410"/>
              <a:ext cx="1728759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经济上：</a:t>
              </a:r>
            </a:p>
          </p:txBody>
        </p:sp>
        <p:sp>
          <p:nvSpPr>
            <p:cNvPr id="38" name="Text Box 9"/>
            <p:cNvSpPr txBox="1">
              <a:spLocks noChangeArrowheads="1"/>
            </p:cNvSpPr>
            <p:nvPr/>
          </p:nvSpPr>
          <p:spPr bwMode="auto">
            <a:xfrm>
              <a:off x="2142615" y="2538011"/>
              <a:ext cx="1944655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政治上：</a:t>
              </a:r>
            </a:p>
          </p:txBody>
        </p:sp>
        <p:grpSp>
          <p:nvGrpSpPr>
            <p:cNvPr id="33804" name="Group 10"/>
            <p:cNvGrpSpPr/>
            <p:nvPr/>
          </p:nvGrpSpPr>
          <p:grpSpPr>
            <a:xfrm>
              <a:off x="5977034" y="381169"/>
              <a:ext cx="1068388" cy="2157413"/>
              <a:chOff x="-225" y="-225"/>
              <a:chExt cx="673" cy="1359"/>
            </a:xfrm>
          </p:grpSpPr>
          <p:sp>
            <p:nvSpPr>
              <p:cNvPr id="40" name="Text Box 11"/>
              <p:cNvSpPr txBox="1">
                <a:spLocks noChangeArrowheads="1"/>
              </p:cNvSpPr>
              <p:nvPr/>
            </p:nvSpPr>
            <p:spPr bwMode="auto">
              <a:xfrm>
                <a:off x="-225" y="-225"/>
                <a:ext cx="590" cy="3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algn="just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zh-CN" altLang="en-US" sz="2800" kern="1200" cap="none" spc="0" normalizeH="0" baseline="0" noProof="0" dirty="0"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背景</a:t>
                </a:r>
              </a:p>
            </p:txBody>
          </p:sp>
          <p:sp>
            <p:nvSpPr>
              <p:cNvPr id="41" name="Text Box 12"/>
              <p:cNvSpPr txBox="1">
                <a:spLocks noChangeArrowheads="1"/>
              </p:cNvSpPr>
              <p:nvPr/>
            </p:nvSpPr>
            <p:spPr bwMode="auto">
              <a:xfrm>
                <a:off x="-216" y="114"/>
                <a:ext cx="590" cy="3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algn="just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zh-CN" altLang="en-US" sz="2800" kern="1200" cap="none" spc="0" normalizeH="0" baseline="0" noProof="0"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时间</a:t>
                </a:r>
              </a:p>
            </p:txBody>
          </p:sp>
          <p:sp>
            <p:nvSpPr>
              <p:cNvPr id="42" name="Text Box 13"/>
              <p:cNvSpPr txBox="1">
                <a:spLocks noChangeArrowheads="1"/>
              </p:cNvSpPr>
              <p:nvPr/>
            </p:nvSpPr>
            <p:spPr bwMode="auto">
              <a:xfrm>
                <a:off x="-216" y="443"/>
                <a:ext cx="590" cy="3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algn="just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zh-CN" altLang="en-US" sz="2800" kern="1200" cap="none" spc="0" normalizeH="0" baseline="0" noProof="0"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内容</a:t>
                </a:r>
              </a:p>
            </p:txBody>
          </p:sp>
          <p:sp>
            <p:nvSpPr>
              <p:cNvPr id="43" name="Text Box 14"/>
              <p:cNvSpPr txBox="1">
                <a:spLocks noChangeArrowheads="1"/>
              </p:cNvSpPr>
              <p:nvPr/>
            </p:nvSpPr>
            <p:spPr bwMode="auto">
              <a:xfrm>
                <a:off x="-142" y="796"/>
                <a:ext cx="590" cy="3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algn="just" defTabSz="91440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0" lang="zh-CN" altLang="en-US" sz="2800" kern="1200" cap="none" spc="0" normalizeH="0" baseline="0" noProof="0"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作用</a:t>
                </a:r>
              </a:p>
            </p:txBody>
          </p:sp>
        </p:grpSp>
        <p:sp>
          <p:nvSpPr>
            <p:cNvPr id="44" name="Text Box 15"/>
            <p:cNvSpPr txBox="1">
              <a:spLocks noChangeArrowheads="1"/>
            </p:cNvSpPr>
            <p:nvPr/>
          </p:nvSpPr>
          <p:spPr bwMode="auto">
            <a:xfrm>
              <a:off x="3682782" y="1098414"/>
              <a:ext cx="2087527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新经济政策</a:t>
              </a:r>
            </a:p>
          </p:txBody>
        </p:sp>
        <p:sp>
          <p:nvSpPr>
            <p:cNvPr id="45" name="Text Box 16"/>
            <p:cNvSpPr txBox="1">
              <a:spLocks noChangeArrowheads="1"/>
            </p:cNvSpPr>
            <p:nvPr/>
          </p:nvSpPr>
          <p:spPr bwMode="auto">
            <a:xfrm>
              <a:off x="3682782" y="2538012"/>
              <a:ext cx="2736804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1922</a:t>
              </a: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年成立苏联</a:t>
              </a:r>
            </a:p>
          </p:txBody>
        </p:sp>
        <p:sp>
          <p:nvSpPr>
            <p:cNvPr id="46" name="Text Box 17"/>
            <p:cNvSpPr txBox="1">
              <a:spLocks noChangeArrowheads="1"/>
            </p:cNvSpPr>
            <p:nvPr/>
          </p:nvSpPr>
          <p:spPr bwMode="auto">
            <a:xfrm>
              <a:off x="2142298" y="3655334"/>
              <a:ext cx="1944654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经济上：</a:t>
              </a:r>
            </a:p>
          </p:txBody>
        </p:sp>
        <p:sp>
          <p:nvSpPr>
            <p:cNvPr id="47" name="Text Box 18"/>
            <p:cNvSpPr txBox="1">
              <a:spLocks noChangeArrowheads="1"/>
            </p:cNvSpPr>
            <p:nvPr/>
          </p:nvSpPr>
          <p:spPr bwMode="auto">
            <a:xfrm>
              <a:off x="2142298" y="5494043"/>
              <a:ext cx="1873218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政治上：</a:t>
              </a:r>
            </a:p>
          </p:txBody>
        </p:sp>
        <p:sp>
          <p:nvSpPr>
            <p:cNvPr id="48" name="Text Box 19"/>
            <p:cNvSpPr txBox="1">
              <a:spLocks noChangeArrowheads="1"/>
            </p:cNvSpPr>
            <p:nvPr/>
          </p:nvSpPr>
          <p:spPr bwMode="auto">
            <a:xfrm>
              <a:off x="3548165" y="3555954"/>
              <a:ext cx="3637853" cy="9531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实行社会主义工业化和农业集体化</a:t>
              </a:r>
            </a:p>
          </p:txBody>
        </p:sp>
        <p:sp>
          <p:nvSpPr>
            <p:cNvPr id="49" name="Text Box 20"/>
            <p:cNvSpPr txBox="1">
              <a:spLocks noChangeArrowheads="1"/>
            </p:cNvSpPr>
            <p:nvPr/>
          </p:nvSpPr>
          <p:spPr bwMode="auto">
            <a:xfrm>
              <a:off x="3673574" y="5494043"/>
              <a:ext cx="3240033" cy="521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just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颁布</a:t>
              </a:r>
              <a:r>
                <a:rPr kumimoji="0" 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1936</a:t>
              </a: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年新宪法</a:t>
              </a:r>
            </a:p>
          </p:txBody>
        </p:sp>
        <p:sp>
          <p:nvSpPr>
            <p:cNvPr id="50" name="AutoShape 21"/>
            <p:cNvSpPr/>
            <p:nvPr/>
          </p:nvSpPr>
          <p:spPr bwMode="auto">
            <a:xfrm>
              <a:off x="5769992" y="665011"/>
              <a:ext cx="215896" cy="1873317"/>
            </a:xfrm>
            <a:prstGeom prst="leftBrace">
              <a:avLst>
                <a:gd name="adj1" fmla="val 72304"/>
                <a:gd name="adj2" fmla="val 50000"/>
              </a:avLst>
            </a:prstGeom>
            <a:noFill/>
            <a:ln w="25400">
              <a:solidFill>
                <a:srgbClr val="C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1" name="AutoShape 6"/>
            <p:cNvSpPr/>
            <p:nvPr/>
          </p:nvSpPr>
          <p:spPr bwMode="auto">
            <a:xfrm flipH="1">
              <a:off x="7186653" y="3882050"/>
              <a:ext cx="123823" cy="1964761"/>
            </a:xfrm>
            <a:prstGeom prst="leftBrace">
              <a:avLst>
                <a:gd name="adj1" fmla="val 66483"/>
                <a:gd name="adj2" fmla="val 50000"/>
              </a:avLst>
            </a:prstGeom>
            <a:noFill/>
            <a:ln w="25400">
              <a:solidFill>
                <a:srgbClr val="C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2" name="Text Box 17"/>
            <p:cNvSpPr txBox="1">
              <a:spLocks noChangeArrowheads="1"/>
            </p:cNvSpPr>
            <p:nvPr/>
          </p:nvSpPr>
          <p:spPr bwMode="auto">
            <a:xfrm>
              <a:off x="7186018" y="4014440"/>
              <a:ext cx="873745" cy="18148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2800" kern="1200" cap="none" spc="0" normalizeH="0" baseline="0" noProof="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苏联模式</a:t>
              </a:r>
            </a:p>
          </p:txBody>
        </p:sp>
      </p:grpSp>
      <p:sp>
        <p:nvSpPr>
          <p:cNvPr id="4" name="AutoShape 6"/>
          <p:cNvSpPr/>
          <p:nvPr/>
        </p:nvSpPr>
        <p:spPr bwMode="auto">
          <a:xfrm>
            <a:off x="7848919" y="3437904"/>
            <a:ext cx="187960" cy="2553335"/>
          </a:xfrm>
          <a:prstGeom prst="leftBrace">
            <a:avLst>
              <a:gd name="adj1" fmla="val 66483"/>
              <a:gd name="adj2" fmla="val 50000"/>
            </a:avLst>
          </a:prstGeom>
          <a:noFill/>
          <a:ln w="2540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8036878" y="3330575"/>
            <a:ext cx="1944687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algn="just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利</a:t>
            </a:r>
          </a:p>
        </p:txBody>
      </p:sp>
      <p:sp>
        <p:nvSpPr>
          <p:cNvPr id="8" name="Text Box 17"/>
          <p:cNvSpPr txBox="1">
            <a:spLocks noChangeArrowheads="1"/>
          </p:cNvSpPr>
          <p:nvPr/>
        </p:nvSpPr>
        <p:spPr bwMode="auto">
          <a:xfrm>
            <a:off x="8036878" y="5469255"/>
            <a:ext cx="1944687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algn="just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弊</a:t>
            </a:r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7419340" y="3361055"/>
            <a:ext cx="376555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algn="just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集中</a:t>
            </a:r>
          </a:p>
          <a:p>
            <a:pPr marR="0" algn="just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just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集权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44" name="TextBox 28"/>
          <p:cNvSpPr/>
          <p:nvPr/>
        </p:nvSpPr>
        <p:spPr>
          <a:xfrm>
            <a:off x="6768465" y="360045"/>
            <a:ext cx="9537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altLang="zh-CN" sz="2400" i="1" baseline="0" dirty="0">
                <a:solidFill>
                  <a:srgbClr val="FFFFFF"/>
                </a:solidFill>
                <a:latin typeface="浪漫雅圆" charset="-122"/>
                <a:ea typeface="BatangChe" panose="02030609000101010101" pitchFamily="1" charset="-127"/>
                <a:sym typeface="浪漫雅圆" charset="-122"/>
              </a:rPr>
              <a:t>18-1</a:t>
            </a:r>
          </a:p>
        </p:txBody>
      </p:sp>
      <p:sp>
        <p:nvSpPr>
          <p:cNvPr id="62481" name="圆角矩形 270353"/>
          <p:cNvSpPr/>
          <p:nvPr/>
        </p:nvSpPr>
        <p:spPr>
          <a:xfrm>
            <a:off x="664845" y="812800"/>
            <a:ext cx="7884795" cy="4097020"/>
          </a:xfrm>
          <a:prstGeom prst="roundRect">
            <a:avLst>
              <a:gd name="adj" fmla="val 16667"/>
            </a:avLst>
          </a:prstGeom>
          <a:solidFill>
            <a:srgbClr val="F9FBFA"/>
          </a:solidFill>
          <a:ln w="28575" cap="flat" cmpd="sng">
            <a:solidFill>
              <a:schemeClr val="bg2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anchor="t"/>
          <a:lstStyle/>
          <a:p>
            <a:pPr>
              <a:lnSpc>
                <a:spcPct val="150000"/>
              </a:lnSpc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1.苏联第一个五年计划开始于</a:t>
            </a:r>
          </a:p>
          <a:p>
            <a:pPr>
              <a:lnSpc>
                <a:spcPct val="150000"/>
              </a:lnSpc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A.1920年　　</a:t>
            </a:r>
          </a:p>
          <a:p>
            <a:pPr>
              <a:lnSpc>
                <a:spcPct val="150000"/>
              </a:lnSpc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B.1921年　　</a:t>
            </a:r>
          </a:p>
          <a:p>
            <a:pPr>
              <a:lnSpc>
                <a:spcPct val="150000"/>
              </a:lnSpc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C.1928年　　</a:t>
            </a:r>
          </a:p>
          <a:p>
            <a:pPr>
              <a:lnSpc>
                <a:spcPct val="150000"/>
              </a:lnSpc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D.1933年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19075" y="-50165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随堂训练</a:t>
            </a:r>
          </a:p>
        </p:txBody>
      </p:sp>
      <p:grpSp>
        <p:nvGrpSpPr>
          <p:cNvPr id="4" name="组合 44051"/>
          <p:cNvGrpSpPr/>
          <p:nvPr/>
        </p:nvGrpSpPr>
        <p:grpSpPr>
          <a:xfrm>
            <a:off x="6085205" y="4452620"/>
            <a:ext cx="995680" cy="974725"/>
            <a:chOff x="3745" y="1818"/>
            <a:chExt cx="382" cy="382"/>
          </a:xfrm>
        </p:grpSpPr>
        <p:sp>
          <p:nvSpPr>
            <p:cNvPr id="7" name="椭圆 44052"/>
            <p:cNvSpPr/>
            <p:nvPr/>
          </p:nvSpPr>
          <p:spPr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rgbClr val="FEA694"/>
                </a:gs>
                <a:gs pos="50000">
                  <a:schemeClr val="accent1"/>
                </a:gs>
                <a:gs pos="100000">
                  <a:srgbClr val="FEA694"/>
                </a:gs>
              </a:gsLst>
              <a:lin ang="5400000" scaled="1"/>
              <a:tileRect/>
            </a:gradFill>
            <a:ln w="63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bg2"/>
              </a:outerShdw>
            </a:effectLst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椭圆 44053"/>
            <p:cNvSpPr/>
            <p:nvPr/>
          </p:nvSpPr>
          <p:spPr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rgbClr val="FEA694"/>
                </a:gs>
                <a:gs pos="50000">
                  <a:schemeClr val="accent1"/>
                </a:gs>
                <a:gs pos="100000">
                  <a:srgbClr val="FEA694"/>
                </a:gs>
              </a:gsLst>
              <a:lin ang="5400000" scaled="1"/>
              <a:tileRect/>
            </a:gradFill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6322060" y="4594860"/>
            <a:ext cx="6832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1" grpId="0" bldLvl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44" name="TextBox 28"/>
          <p:cNvSpPr/>
          <p:nvPr/>
        </p:nvSpPr>
        <p:spPr>
          <a:xfrm>
            <a:off x="6768465" y="360045"/>
            <a:ext cx="9537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altLang="zh-CN" sz="2400" i="1" baseline="0" dirty="0">
                <a:solidFill>
                  <a:srgbClr val="FFFFFF"/>
                </a:solidFill>
                <a:latin typeface="浪漫雅圆" charset="-122"/>
                <a:ea typeface="BatangChe" panose="02030609000101010101" pitchFamily="1" charset="-127"/>
                <a:sym typeface="浪漫雅圆" charset="-122"/>
              </a:rPr>
              <a:t>18-1</a:t>
            </a:r>
          </a:p>
        </p:txBody>
      </p:sp>
      <p:sp>
        <p:nvSpPr>
          <p:cNvPr id="62481" name="圆角矩形 270353"/>
          <p:cNvSpPr/>
          <p:nvPr/>
        </p:nvSpPr>
        <p:spPr>
          <a:xfrm>
            <a:off x="792480" y="589280"/>
            <a:ext cx="7797165" cy="4337685"/>
          </a:xfrm>
          <a:prstGeom prst="roundRect">
            <a:avLst>
              <a:gd name="adj" fmla="val 16667"/>
            </a:avLst>
          </a:prstGeom>
          <a:solidFill>
            <a:srgbClr val="F9FBFA"/>
          </a:solidFill>
          <a:ln w="28575" cap="flat" cmpd="sng">
            <a:solidFill>
              <a:schemeClr val="bg2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anchor="t"/>
          <a:lstStyle/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2.下列按事件发生的先后顺序是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①苏俄政府　②沙皇政府 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③苏联政府 ④临时政府</a:t>
            </a:r>
          </a:p>
          <a:p>
            <a:pPr>
              <a:lnSpc>
                <a:spcPct val="100000"/>
              </a:lnSpc>
            </a:pP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A.①②③④　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B.②④①③　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C.①③②④　</a:t>
            </a:r>
          </a:p>
          <a:p>
            <a:pPr>
              <a:lnSpc>
                <a:spcPct val="10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D.②①④③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19075" y="-50165"/>
            <a:ext cx="147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随堂训练</a:t>
            </a:r>
          </a:p>
        </p:txBody>
      </p:sp>
      <p:grpSp>
        <p:nvGrpSpPr>
          <p:cNvPr id="2" name="组合 44051"/>
          <p:cNvGrpSpPr/>
          <p:nvPr/>
        </p:nvGrpSpPr>
        <p:grpSpPr>
          <a:xfrm>
            <a:off x="6199505" y="3621405"/>
            <a:ext cx="995680" cy="974725"/>
            <a:chOff x="3745" y="1818"/>
            <a:chExt cx="382" cy="382"/>
          </a:xfrm>
        </p:grpSpPr>
        <p:sp>
          <p:nvSpPr>
            <p:cNvPr id="3" name="椭圆 44052"/>
            <p:cNvSpPr/>
            <p:nvPr/>
          </p:nvSpPr>
          <p:spPr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rgbClr val="FEA694"/>
                </a:gs>
                <a:gs pos="50000">
                  <a:schemeClr val="accent1"/>
                </a:gs>
                <a:gs pos="100000">
                  <a:srgbClr val="FEA694"/>
                </a:gs>
              </a:gsLst>
              <a:lin ang="5400000" scaled="1"/>
              <a:tileRect/>
            </a:gradFill>
            <a:ln w="63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bg2"/>
              </a:outerShdw>
            </a:effectLst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" name="椭圆 44053"/>
            <p:cNvSpPr/>
            <p:nvPr/>
          </p:nvSpPr>
          <p:spPr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rgbClr val="FEA694"/>
                </a:gs>
                <a:gs pos="50000">
                  <a:schemeClr val="accent1"/>
                </a:gs>
                <a:gs pos="100000">
                  <a:srgbClr val="FEA694"/>
                </a:gs>
              </a:gsLst>
              <a:lin ang="5400000" scaled="1"/>
              <a:tileRect/>
            </a:gradFill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405880" y="3717925"/>
            <a:ext cx="6832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1" grpId="0" bldLvl="0" animBg="1"/>
      <p:bldP spid="6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835</Words>
  <PresentationFormat>全屏显示(4:3)</PresentationFormat>
  <Paragraphs>197</Paragraphs>
  <Slides>19</Slides>
  <Notes>15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2015-07-09T08:14:00Z</dcterms:created>
  <dcterms:modified xsi:type="dcterms:W3CDTF">2020-04-24T01:47:44Z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