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409" r:id="rId3"/>
    <p:sldId id="410" r:id="rId4"/>
    <p:sldId id="411" r:id="rId5"/>
    <p:sldId id="425" r:id="rId6"/>
    <p:sldId id="412" r:id="rId7"/>
    <p:sldId id="414" r:id="rId8"/>
    <p:sldId id="415" r:id="rId9"/>
    <p:sldId id="416" r:id="rId10"/>
    <p:sldId id="417" r:id="rId11"/>
    <p:sldId id="418" r:id="rId12"/>
    <p:sldId id="426" r:id="rId13"/>
    <p:sldId id="419" r:id="rId14"/>
    <p:sldId id="420" r:id="rId15"/>
    <p:sldId id="421" r:id="rId16"/>
    <p:sldId id="422" r:id="rId17"/>
    <p:sldId id="423" r:id="rId18"/>
    <p:sldId id="424" r:id="rId19"/>
  </p:sldIdLst>
  <p:sldSz cx="9144000" cy="5143500" type="screen16x9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1586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tags" Target="tags/tag81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l">
              <a:defRPr sz="1200"/>
            </a:lvl1pPr>
          </a:lstStyle>
          <a:p>
            <a:pPr/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r">
              <a:defRPr sz="1200"/>
            </a:lvl1pPr>
          </a:lstStyle>
          <a:p>
            <a:pPr/>
            <a:fld id="{D2A48B96-639E-45A3-A0BA-2464DFDB1FAA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6139" y="1143000"/>
            <a:ext cx="5485723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l">
              <a:defRPr sz="1200"/>
            </a:lvl1pPr>
          </a:lstStyle>
          <a:p>
            <a:pPr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r">
              <a:defRPr sz="1200"/>
            </a:lvl1pPr>
          </a:lstStyle>
          <a:p>
            <a:pPr/>
            <a:fld id="{A6837353-30EB-4A48-80EB-173D804AEFBD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defPPr/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899100" y="685920"/>
            <a:ext cx="7349400" cy="1928137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5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899100" y="2670767"/>
            <a:ext cx="7349400" cy="1104493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18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defPPr/>
          </a:lstStyle>
          <a:p>
            <a:pPr/>
            <a:fld id="{760FBDFE-C587-4B4C-A407-44438C67B59E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defPPr/>
          </a:lstStyle>
          <a:p>
            <a:pPr/>
            <a:fld id="{49AE70B2-8BF9-45C0-BB95-33D1B9D3A85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6300" y="456380"/>
            <a:ext cx="8226900" cy="529293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6300" y="1117996"/>
            <a:ext cx="8226900" cy="3570024"/>
          </a:xfrm>
        </p:spPr>
        <p:txBody>
          <a:bodyPr vert="horz" lIns="90000" tIns="46800" rIns="90000" bIns="4680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●"/>
              <a:defRPr kumimoji="0" lang="zh-CN" altLang="en-US" sz="13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  <a:lvl6pPr marL="1714500" indent="0">
              <a:buNone/>
              <a:defRPr/>
            </a:lvl6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defPPr/>
          </a:lstStyle>
          <a:p>
            <a:pPr/>
            <a:fld id="{760FBDFE-C587-4B4C-A407-44438C67B59E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defPPr/>
          </a:lstStyle>
          <a:p>
            <a:pPr/>
            <a:fld id="{49AE70B2-8BF9-45C0-BB95-33D1B9D3A85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493100" y="2886805"/>
            <a:ext cx="5826600" cy="575201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33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493100" y="3462006"/>
            <a:ext cx="5826600" cy="650814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3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defPPr/>
          </a:lstStyle>
          <a:p>
            <a:pPr/>
            <a:fld id="{760FBDFE-C587-4B4C-A407-44438C67B59E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defPPr/>
          </a:lstStyle>
          <a:p>
            <a:pPr/>
            <a:fld id="{49AE70B2-8BF9-45C0-BB95-33D1B9D3A85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6300" y="456380"/>
            <a:ext cx="8226900" cy="529293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6300" y="1126097"/>
            <a:ext cx="3882600" cy="3561923"/>
          </a:xfrm>
        </p:spPr>
        <p:txBody>
          <a:bodyPr vert="horz" lIns="90000" tIns="46800" rIns="90000" bIns="4680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808700" y="1126097"/>
            <a:ext cx="3882600" cy="3561923"/>
          </a:xfrm>
        </p:spPr>
        <p:txBody>
          <a:bodyPr lIns="90000" tIns="46800" rIns="90000" bIns="46800">
            <a:normAutofit/>
          </a:bodyPr>
          <a:lstStyle>
            <a:lvl1pPr marL="171450" indent="-17145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itchFamily="34" charset="0"/>
              <a:buChar char="●"/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/>
              </a:tabLst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2pPr>
            <a:lvl3pPr marL="857250" indent="-17145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3pPr>
            <a:lvl4pPr marL="1200150" indent="-171450" eaLnBrk="1" fontAlgn="auto" latinLnBrk="0" hangingPunct="1">
              <a:lnSpc>
                <a:spcPct val="120000"/>
              </a:lnSpc>
              <a:buFont typeface="Wingdings"/>
              <a:buChar char=""/>
              <a:defRPr sz="105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05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defPPr/>
          </a:lstStyle>
          <a:p>
            <a:pPr/>
            <a:fld id="{760FBDFE-C587-4B4C-A407-44438C67B59E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defPPr/>
          </a:lstStyle>
          <a:p>
            <a:pPr/>
            <a:fld id="{49AE70B2-8BF9-45C0-BB95-33D1B9D3A85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6300" y="456380"/>
            <a:ext cx="8226900" cy="529293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456300" y="1072088"/>
            <a:ext cx="4006800" cy="28625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15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8035" indent="0">
              <a:buNone/>
              <a:defRPr sz="1200" b="1"/>
            </a:lvl7pPr>
            <a:lvl8pPr marL="2400935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56300" y="1390743"/>
            <a:ext cx="4006800" cy="3297277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4676813" y="1066483"/>
            <a:ext cx="4006800" cy="28625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15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8035" indent="0">
              <a:buNone/>
              <a:defRPr sz="1200" b="1"/>
            </a:lvl7pPr>
            <a:lvl8pPr marL="2400935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76813" y="1390743"/>
            <a:ext cx="4006800" cy="3297277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defPPr/>
          </a:lstStyle>
          <a:p>
            <a:pPr/>
            <a:fld id="{760FBDFE-C587-4B4C-A407-44438C67B59E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defPPr/>
          </a:lstStyle>
          <a:p>
            <a:pPr/>
            <a:fld id="{49AE70B2-8BF9-45C0-BB95-33D1B9D3A85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6300" y="456380"/>
            <a:ext cx="8226900" cy="529293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defPPr/>
          </a:lstStyle>
          <a:p>
            <a:pPr/>
            <a:fld id="{760FBDFE-C587-4B4C-A407-44438C67B59E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defPPr/>
          </a:lstStyle>
          <a:p>
            <a:pPr/>
            <a:fld id="{49AE70B2-8BF9-45C0-BB95-33D1B9D3A85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defPPr/>
          </a:lstStyle>
          <a:p>
            <a:pPr/>
            <a:fld id="{760FBDFE-C587-4B4C-A407-44438C67B59E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defPPr/>
          </a:lstStyle>
          <a:p>
            <a:pPr/>
            <a:fld id="{49AE70B2-8BF9-45C0-BB95-33D1B9D3A85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456300" y="1166604"/>
            <a:ext cx="3924808" cy="345660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2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4762800" y="1166604"/>
            <a:ext cx="3920400" cy="345660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342900" indent="0" defTabSz="914400" eaLnBrk="1" fontAlgn="auto" latinLnBrk="0" hangingPunct="1">
              <a:buFont typeface="Arial" pitchFamily="34" charset="0"/>
              <a:buNone/>
              <a:tabLst>
                <a:tab pos="1609725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2pPr>
            <a:lvl3pPr eaLnBrk="1" fontAlgn="auto" latinLnBrk="0" hangingPunct="1">
              <a:buFont typeface="Arial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defPPr/>
          </a:lstStyle>
          <a:p>
            <a:pPr/>
            <a:fld id="{9EFD9D74-47D9-4702-A33C-335B63B48DBF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defPPr/>
          </a:lstStyle>
          <a:p>
            <a:pPr/>
            <a:fld id="{FABC47A4-756D-490B-A52F-7D9E2C9FC05F}" type="slidenum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defPPr/>
            <a:lvl1pPr>
              <a:defRPr baseline="0"/>
            </a:lvl1pPr>
          </a:lstStyle>
          <a:p>
            <a:pPr/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7676100" y="685920"/>
            <a:ext cx="783000" cy="377256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1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85800" y="685920"/>
            <a:ext cx="6876900" cy="3772560"/>
          </a:xfrm>
        </p:spPr>
        <p:txBody>
          <a:bodyPr vert="eaVert" lIns="46800" tIns="46800" rIns="46800" bIns="46800"/>
          <a:lstStyle>
            <a:defPPr/>
            <a:lvl1pPr marL="171450" indent="-17145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857250" indent="-17145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200150" indent="-17145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1543050" indent="-17145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defPPr/>
          </a:lstStyle>
          <a:p>
            <a:pPr/>
            <a:fld id="{760FBDFE-C587-4B4C-A407-44438C67B59E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defPPr/>
          </a:lstStyle>
          <a:p>
            <a:pPr/>
            <a:fld id="{49AE70B2-8BF9-45C0-BB95-33D1B9D3A854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defPPr/>
          </a:lstStyle>
          <a:p>
            <a:pPr/>
            <a:fld id="{760FBDFE-C587-4B4C-A407-44438C67B59E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defPPr/>
          </a:lstStyle>
          <a:p>
            <a:pPr/>
            <a:fld id="{49AE70B2-8BF9-45C0-BB95-33D1B9D3A854}" type="slidenum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456300" y="580602"/>
            <a:ext cx="8229600" cy="4112819"/>
          </a:xfrm>
        </p:spPr>
        <p:txBody>
          <a:bodyPr/>
          <a:lstStyle>
            <a:defPPr/>
            <a:lvl1pPr marL="171450" indent="-171450" eaLnBrk="1" fontAlgn="auto" latinLnBrk="0" hangingPunct="1">
              <a:lnSpc>
                <a:spcPct val="13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857250" indent="-17145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200150" indent="-171450" eaLnBrk="1" fontAlgn="auto" latinLnBrk="0" hangingPunct="1">
              <a:lnSpc>
                <a:spcPct val="120000"/>
              </a:lnSpc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1543050" indent="-171450" eaLnBrk="1" fontAlgn="auto" latinLnBrk="0" hangingPunct="1">
              <a:lnSpc>
                <a:spcPct val="120000"/>
              </a:lnSpc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defPPr/>
          </a:lstStyle>
          <a:p>
            <a:pPr/>
            <a:fld id="{760FBDFE-C587-4B4C-A407-44438C67B59E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defPPr/>
          </a:lstStyle>
          <a:p>
            <a:pPr/>
            <a:fld id="{49AE70B2-8BF9-45C0-BB95-33D1B9D3A854}" type="slidenum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899100" y="1863326"/>
            <a:ext cx="7349400" cy="76423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5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899100" y="2670767"/>
            <a:ext cx="7349400" cy="353762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18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7.xml" /><Relationship Id="rId13" Type="http://schemas.openxmlformats.org/officeDocument/2006/relationships/tags" Target="../tags/tag58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tags" Target="../tags/tag62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456300" y="456380"/>
            <a:ext cx="8226900" cy="529293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>
            <a:defPPr/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456300" y="1117996"/>
            <a:ext cx="8226900" cy="3570024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>
            <a:defPPr/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459000" y="4736628"/>
            <a:ext cx="2025000" cy="237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75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87000" y="4736628"/>
            <a:ext cx="2970000" cy="237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75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658200" y="4736628"/>
            <a:ext cx="2025000" cy="237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75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0</a:t>
            </a:fld>
            <a:endParaRPr lang="zh-CN" altLang="en-US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7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 pitchFamily="34" charset="-122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●"/>
        <a:defRPr sz="13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1pPr>
      <a:lvl2pPr marL="5143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itchFamily="34" charset="0"/>
        <a:buChar char="●"/>
        <a:tabLst>
          <a:tab pos="1207770"/>
        </a:tabLst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2pPr>
      <a:lvl3pPr marL="8572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itchFamily="34" charset="0"/>
        <a:buChar char="●"/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3pPr>
      <a:lvl4pPr marL="12001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/>
        <a:buChar char="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4pPr>
      <a:lvl5pPr marL="15430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itchFamily="34" charset="0"/>
        <a:buChar char="•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tags" Target="../tags/tag64.xml" /><Relationship Id="rId4" Type="http://schemas.openxmlformats.org/officeDocument/2006/relationships/image" Target="../media/image2.png" /><Relationship Id="rId5" Type="http://schemas.openxmlformats.org/officeDocument/2006/relationships/tags" Target="../tags/tag65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6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openxmlformats.org/officeDocument/2006/relationships/tags" Target="../tags/tag6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68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9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Relationship Id="rId3" Type="http://schemas.openxmlformats.org/officeDocument/2006/relationships/tags" Target="../tags/tag70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71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7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73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Relationship Id="rId3" Type="http://schemas.openxmlformats.org/officeDocument/2006/relationships/tags" Target="../tags/tag74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75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76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7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78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79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Relationship Id="rId3" Type="http://schemas.openxmlformats.org/officeDocument/2006/relationships/tags" Target="../tags/tag80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434658" y="1775460"/>
            <a:ext cx="827468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ctr"/>
            <a:r>
              <a:rPr lang="zh-CN" altLang="en-US" sz="3200" b="1"/>
              <a:t>第2课 西方国家古代和近代政治制度的演变</a:t>
            </a: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4715510" y="0"/>
            <a:ext cx="4428490" cy="3524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一、古希腊罗马的政治制度</a:t>
            </a:r>
          </a:p>
          <a:p>
            <a:pPr/>
            <a:r>
              <a:rPr lang="zh-CN" altLang="en-US" sz="2400" b="1">
                <a:solidFill>
                  <a:srgbClr val="FF0000"/>
                </a:solidFill>
              </a:rPr>
              <a:t>古希腊——雅典、斯巴达；古罗马——共和国、帝国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60" y="935355"/>
            <a:ext cx="7751445" cy="3950970"/>
          </a:xfrm>
          <a:prstGeom prst="rect">
            <a:avLst/>
          </a:prstGeom>
        </p:spPr>
      </p:pic>
      <p:graphicFrame>
        <p:nvGraphicFramePr>
          <p:cNvPr id="8" name="内容占位符 133121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668655" y="1378585"/>
          <a:ext cx="7806690" cy="2387035"/>
        </p:xfrm>
        <a:graphic>
          <a:graphicData uri="http://schemas.openxmlformats.org/drawingml/2006/table">
            <a:tbl>
              <a:tblPr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377315"/>
                <a:gridCol w="3999865"/>
                <a:gridCol w="2429510"/>
              </a:tblGrid>
              <a:tr h="396240"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类型</a:t>
                      </a:r>
                    </a:p>
                  </a:txBody>
                  <a:tcPr marL="91444" marR="91444" marT="45727" marB="4572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各自特点</a:t>
                      </a:r>
                    </a:p>
                  </a:txBody>
                  <a:tcPr marL="91444" marR="91444" marT="45727" marB="45727" anchor="ctr">
                    <a:lnL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相同点</a:t>
                      </a:r>
                    </a:p>
                  </a:txBody>
                  <a:tcPr marL="91444" marR="91444" marT="45727" marB="45727" anchor="ctr">
                    <a:lnL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</a:tr>
              <a:tr h="396240"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zh-CN" sz="2000" b="0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民主制</a:t>
                      </a:r>
                    </a:p>
                  </a:txBody>
                  <a:tcPr marL="91444" marR="91444" marT="45727" marB="4572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  <a:sym typeface="+mn-ea"/>
                        </a:rPr>
                        <a:t>公民大会拥有最高的权力</a:t>
                      </a:r>
                      <a:endParaRPr lang="zh-CN" altLang="en-US" sz="2000" b="0">
                        <a:solidFill>
                          <a:srgbClr val="923B1A"/>
                        </a:solidFill>
                        <a:latin typeface="微软雅黑" pitchFamily="34" charset="-122"/>
                        <a:ea typeface="微软雅黑" pitchFamily="34" charset="-122"/>
                        <a:sym typeface="+mn-ea"/>
                      </a:endParaRPr>
                    </a:p>
                  </a:txBody>
                  <a:tcPr marL="91444" marR="91444" marT="45727" marB="45727" anchor="ctr">
                    <a:lnL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  <a:tc rowSpan="5"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0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城邦公民或多或少享有政治权利</a:t>
                      </a:r>
                    </a:p>
                  </a:txBody>
                  <a:tcPr marL="91444" marR="91444" marT="45727" marB="45727" anchor="ctr">
                    <a:lnL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</a:tr>
              <a:tr h="396240"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0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贵族制</a:t>
                      </a:r>
                    </a:p>
                  </a:txBody>
                  <a:tcPr marL="91444" marR="91444" marT="45727" marB="4572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  <a:sym typeface="+mn-ea"/>
                        </a:rPr>
                        <a:t>贵族议会掌权，公民权较少</a:t>
                      </a:r>
                      <a:endParaRPr lang="zh-CN" altLang="en-US" sz="2000" b="0">
                        <a:solidFill>
                          <a:srgbClr val="923B1A"/>
                        </a:solidFill>
                        <a:latin typeface="微软雅黑" pitchFamily="34" charset="-122"/>
                        <a:ea typeface="微软雅黑" pitchFamily="34" charset="-122"/>
                        <a:sym typeface="+mn-ea"/>
                      </a:endParaRPr>
                    </a:p>
                  </a:txBody>
                  <a:tcPr marL="91444" marR="91444" marT="45727" marB="45727" anchor="ctr">
                    <a:lnL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  <a:tc vMerge="1">
                  <a:txBody>
                    <a:bodyPr vert="horz" wrap="square"/>
                    <a:lstStyle>
                      <a:defPPr/>
                    </a:lstStyle>
                    <a:p>
                      <a:pPr/>
                    </a:p>
                  </a:txBody>
                  <a:tcPr>
                    <a:lnL w="38100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396240"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0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寡头制</a:t>
                      </a:r>
                    </a:p>
                  </a:txBody>
                  <a:tcPr marL="91444" marR="91444" marT="45727" marB="4572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  <a:sym typeface="+mn-ea"/>
                        </a:rPr>
                        <a:t>少数贵族掌权，公民权较少</a:t>
                      </a:r>
                      <a:endParaRPr lang="zh-CN" altLang="en-US" sz="2000" b="0">
                        <a:solidFill>
                          <a:srgbClr val="923B1A"/>
                        </a:solidFill>
                        <a:latin typeface="微软雅黑" pitchFamily="34" charset="-122"/>
                        <a:ea typeface="微软雅黑" pitchFamily="34" charset="-122"/>
                        <a:sym typeface="+mn-ea"/>
                      </a:endParaRPr>
                    </a:p>
                  </a:txBody>
                  <a:tcPr marL="91444" marR="91444" marT="45727" marB="45727" anchor="ctr">
                    <a:lnL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  <a:tc vMerge="1">
                  <a:txBody>
                    <a:bodyPr vert="horz" wrap="square"/>
                    <a:lstStyle>
                      <a:defPPr/>
                    </a:lstStyle>
                    <a:p>
                      <a:pPr/>
                    </a:p>
                  </a:txBody>
                  <a:tcPr>
                    <a:lnL w="38100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396240"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0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君主制</a:t>
                      </a:r>
                    </a:p>
                  </a:txBody>
                  <a:tcPr marL="91444" marR="91444" marT="45727" marB="4572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  <a:sym typeface="+mn-ea"/>
                        </a:rPr>
                        <a:t>君主个人掌权，公民权很少</a:t>
                      </a:r>
                      <a:endParaRPr lang="zh-CN" altLang="en-US" sz="2000" b="0">
                        <a:solidFill>
                          <a:srgbClr val="923B1A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+mn-ea"/>
                      </a:endParaRPr>
                    </a:p>
                  </a:txBody>
                  <a:tcPr marL="91444" marR="91444" marT="45727" marB="45727" anchor="ctr">
                    <a:lnL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  <a:tc vMerge="1">
                  <a:txBody>
                    <a:bodyPr vert="horz" wrap="square"/>
                    <a:lstStyle>
                      <a:defPPr/>
                    </a:lstStyle>
                    <a:p>
                      <a:pPr/>
                    </a:p>
                  </a:txBody>
                  <a:tcPr>
                    <a:lnL w="38100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405765"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0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僭主制</a:t>
                      </a:r>
                    </a:p>
                  </a:txBody>
                  <a:tcPr marL="91444" marR="91444" marT="45727" marB="4572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  <a:tc>
                  <a:txBody>
                    <a:bodyPr vert="horz" wrap="square"/>
                    <a:lstStyle>
                      <a:defPPr/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0">
                          <a:solidFill>
                            <a:srgbClr val="923B1A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非法取得，公民有一定的权力</a:t>
                      </a:r>
                    </a:p>
                  </a:txBody>
                  <a:tcPr marL="91444" marR="91444" marT="45727" marB="45727" anchor="ctr">
                    <a:lnL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3B1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8DC"/>
                    </a:solidFill>
                  </a:tcPr>
                </a:tc>
                <a:tc vMerge="1">
                  <a:txBody>
                    <a:bodyPr vert="horz" wrap="square"/>
                    <a:lstStyle>
                      <a:defPPr/>
                    </a:lstStyle>
                    <a:p>
                      <a:pPr/>
                    </a:p>
                  </a:txBody>
                  <a:tcPr>
                    <a:lnL w="38100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38100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7990" y="113030"/>
            <a:ext cx="3355340" cy="365252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5" name="文本框 4"/>
          <p:cNvSpPr txBox="1"/>
          <p:nvPr/>
        </p:nvSpPr>
        <p:spPr>
          <a:xfrm>
            <a:off x="757555" y="3765550"/>
            <a:ext cx="7960995" cy="129159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2600" b="1"/>
              <a:t>古希腊公民既是士兵，也是土地所有者。他们承担保卫城邦的责任，掌握绝大部分社会财富，是希腊城邦制度的基础。</a:t>
            </a: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4715510" y="0"/>
            <a:ext cx="4428490" cy="3524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一、古希腊罗马的政治制度</a:t>
            </a:r>
          </a:p>
          <a:p>
            <a:pPr/>
            <a:r>
              <a:rPr lang="zh-CN" altLang="en-US" sz="2400" b="1"/>
              <a:t>1.雅典民主政治</a:t>
            </a:r>
          </a:p>
          <a:p>
            <a:pPr/>
            <a:r>
              <a:rPr lang="zh-CN" altLang="en-US" sz="2400" b="1"/>
              <a:t>（1）国家权力掌握在公民大会、议事会、官员和陪审法庭手中</a:t>
            </a:r>
          </a:p>
          <a:p>
            <a:pPr algn="l"/>
            <a:r>
              <a:rPr lang="zh-CN" altLang="en-US" sz="2400" b="1"/>
              <a:t>①</a:t>
            </a:r>
            <a:r>
              <a:rPr lang="zh-CN" altLang="en-US" sz="2400" b="1">
                <a:solidFill>
                  <a:srgbClr val="FF0000"/>
                </a:solidFill>
              </a:rPr>
              <a:t>公民大会</a:t>
            </a:r>
            <a:r>
              <a:rPr lang="zh-CN" altLang="en-US" sz="2400" b="1"/>
              <a:t>由</a:t>
            </a:r>
            <a:r>
              <a:rPr lang="zh-CN" altLang="en-US" sz="2400" b="1">
                <a:solidFill>
                  <a:srgbClr val="0206B4"/>
                </a:solidFill>
              </a:rPr>
              <a:t>全体成年男性公民</a:t>
            </a:r>
            <a:r>
              <a:rPr lang="zh-CN" altLang="en-US" sz="2400" b="1"/>
              <a:t>组成，是</a:t>
            </a:r>
            <a:r>
              <a:rPr lang="zh-CN" altLang="en-US" sz="2400" b="1">
                <a:solidFill>
                  <a:srgbClr val="0206B4"/>
                </a:solidFill>
              </a:rPr>
              <a:t>国家最高权力机关</a:t>
            </a:r>
            <a:r>
              <a:rPr lang="zh-CN" altLang="en-US" sz="2400" b="1"/>
              <a:t>，决定国家法律和政策</a:t>
            </a:r>
          </a:p>
          <a:p>
            <a:pPr/>
            <a:r>
              <a:rPr lang="zh-CN" altLang="en-US" sz="2400" b="1"/>
              <a:t>②</a:t>
            </a:r>
            <a:r>
              <a:rPr lang="zh-CN" altLang="en-US" sz="2400" b="1">
                <a:solidFill>
                  <a:srgbClr val="FF0000"/>
                </a:solidFill>
              </a:rPr>
              <a:t>议事会</a:t>
            </a:r>
            <a:r>
              <a:rPr lang="zh-CN" altLang="en-US" sz="2400" b="1"/>
              <a:t>议员</a:t>
            </a:r>
            <a:r>
              <a:rPr lang="zh-CN" altLang="en-US" sz="2400" b="1">
                <a:solidFill>
                  <a:srgbClr val="0206B4"/>
                </a:solidFill>
              </a:rPr>
              <a:t>从公民中抽签</a:t>
            </a:r>
            <a:r>
              <a:rPr lang="zh-CN" altLang="en-US" sz="2400" b="1"/>
              <a:t>产生，主要负责为</a:t>
            </a:r>
            <a:r>
              <a:rPr lang="zh-CN" altLang="en-US" sz="2400" b="1">
                <a:solidFill>
                  <a:srgbClr val="0206B4"/>
                </a:solidFill>
              </a:rPr>
              <a:t>公民大会</a:t>
            </a:r>
            <a:r>
              <a:rPr lang="zh-CN" altLang="en-US" sz="2400" b="1"/>
              <a:t>准备决议草案，并参与国家日常管理</a:t>
            </a:r>
          </a:p>
          <a:p>
            <a:pPr/>
            <a:r>
              <a:rPr lang="zh-CN" altLang="en-US" sz="2400" b="1"/>
              <a:t>③</a:t>
            </a:r>
            <a:r>
              <a:rPr lang="zh-CN" altLang="en-US" sz="2400" b="1">
                <a:solidFill>
                  <a:srgbClr val="FF0000"/>
                </a:solidFill>
              </a:rPr>
              <a:t>官员</a:t>
            </a:r>
            <a:r>
              <a:rPr lang="zh-CN" altLang="en-US" sz="2400" b="1"/>
              <a:t>由选举产生，大多一年一任，在任时须接受</a:t>
            </a:r>
            <a:r>
              <a:rPr lang="zh-CN" altLang="en-US" sz="2400" b="1">
                <a:solidFill>
                  <a:srgbClr val="0206B4"/>
                </a:solidFill>
              </a:rPr>
              <a:t>监督</a:t>
            </a:r>
            <a:r>
              <a:rPr lang="zh-CN" altLang="en-US" sz="2400" b="1"/>
              <a:t>，随时可以被</a:t>
            </a:r>
            <a:r>
              <a:rPr lang="zh-CN" altLang="en-US" sz="2400" b="1">
                <a:solidFill>
                  <a:srgbClr val="0206B4"/>
                </a:solidFill>
              </a:rPr>
              <a:t>罢免</a:t>
            </a:r>
            <a:r>
              <a:rPr lang="zh-CN" altLang="en-US" sz="2400" b="1"/>
              <a:t>和</a:t>
            </a:r>
            <a:r>
              <a:rPr lang="zh-CN" altLang="en-US" sz="2400" b="1">
                <a:solidFill>
                  <a:srgbClr val="0206B4"/>
                </a:solidFill>
              </a:rPr>
              <a:t>审判</a:t>
            </a:r>
            <a:endParaRPr lang="zh-CN" altLang="en-US" sz="2400" b="1"/>
          </a:p>
          <a:p>
            <a:pPr/>
            <a:r>
              <a:rPr lang="zh-CN" altLang="en-US" sz="2400" b="1"/>
              <a:t>④</a:t>
            </a:r>
            <a:r>
              <a:rPr lang="zh-CN" altLang="en-US" sz="2400" b="1">
                <a:solidFill>
                  <a:srgbClr val="FF0000"/>
                </a:solidFill>
              </a:rPr>
              <a:t>陪审法庭</a:t>
            </a:r>
            <a:r>
              <a:rPr lang="zh-CN" altLang="en-US" sz="2400" b="1"/>
              <a:t>是主要</a:t>
            </a:r>
            <a:r>
              <a:rPr lang="zh-CN" altLang="en-US" sz="2400" b="1">
                <a:solidFill>
                  <a:srgbClr val="0206B4"/>
                </a:solidFill>
              </a:rPr>
              <a:t>司法机关</a:t>
            </a:r>
            <a:r>
              <a:rPr lang="zh-CN" altLang="en-US" sz="2400" b="1"/>
              <a:t>。陪审员组成规模不等的法庭审理大小案件</a:t>
            </a:r>
          </a:p>
          <a:p>
            <a:pPr/>
            <a:r>
              <a:rPr lang="zh-CN" altLang="en-US" sz="2400" b="1"/>
              <a:t>（2）雅典民主是建立在</a:t>
            </a:r>
            <a:r>
              <a:rPr lang="zh-CN" altLang="en-US" sz="2400" b="1">
                <a:solidFill>
                  <a:srgbClr val="0206B4"/>
                </a:solidFill>
              </a:rPr>
              <a:t>奴隶制</a:t>
            </a:r>
            <a:r>
              <a:rPr lang="zh-CN" altLang="en-US" sz="2400" b="1"/>
              <a:t>之上的民主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9880" y="183515"/>
            <a:ext cx="2752725" cy="30899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文本框 4"/>
          <p:cNvSpPr txBox="1"/>
          <p:nvPr/>
        </p:nvSpPr>
        <p:spPr>
          <a:xfrm>
            <a:off x="3727450" y="0"/>
            <a:ext cx="5594985" cy="483108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200" b="1">
                <a:solidFill>
                  <a:srgbClr val="FF0000"/>
                </a:solidFill>
                <a:latin typeface="楷体" charset="-122"/>
                <a:ea typeface="楷体" charset="-122"/>
                <a:cs typeface="楷体" panose="02010609060101010101" charset="-122"/>
              </a:rPr>
              <a:t>制度优点</a:t>
            </a:r>
          </a:p>
          <a:p>
            <a:pPr/>
            <a:r>
              <a:rPr lang="zh-CN" altLang="en-US" sz="2200" b="1">
                <a:latin typeface="楷体" charset="-122"/>
                <a:ea typeface="楷体" charset="-122"/>
                <a:cs typeface="楷体" panose="02010609060101010101" charset="-122"/>
              </a:rPr>
              <a:t>体现了古代雅典民主政治的广泛性;有利于淘汰那些没有维护公民利益的官员，反对有损公民利益的行为，同时可以约束官员的行为，消除不稳定因素，从而有利于国家的稳定和正常民主秩序的维护。</a:t>
            </a:r>
          </a:p>
          <a:p>
            <a:pPr/>
            <a:r>
              <a:rPr lang="zh-CN" altLang="en-US" sz="2200" b="1">
                <a:solidFill>
                  <a:srgbClr val="FF0000"/>
                </a:solidFill>
                <a:latin typeface="楷体" charset="-122"/>
                <a:ea typeface="楷体" charset="-122"/>
                <a:cs typeface="楷体" panose="02010609060101010101" charset="-122"/>
              </a:rPr>
              <a:t>制度弊病</a:t>
            </a:r>
          </a:p>
          <a:p>
            <a:pPr/>
            <a:r>
              <a:rPr lang="zh-CN" altLang="en-US" sz="2200" b="1">
                <a:latin typeface="楷体" charset="-122"/>
                <a:ea typeface="楷体" charset="-122"/>
                <a:cs typeface="楷体" panose="02010609060101010101" charset="-122"/>
              </a:rPr>
              <a:t>是依此法作出的判决，在相当程度上取决于公民的情绪，而公民的情绪常常因受一些政治家的鼓励波动不定。雅典民主政治后期，党派斗争频繁尖锐，一些政客常常以民主为号召，鼓动民众把"陶片放逐法"作为打击政敌的武器。越来越失去了维护民主秩序的作用，相反，加剧了无政府主义的泛滥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932180" y="3273425"/>
            <a:ext cx="1713230" cy="5340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/>
          </a:lstStyle>
          <a:p>
            <a:pPr algn="ctr" fontAlgn="base">
              <a:lnSpc>
                <a:spcPct val="120000"/>
              </a:lnSpc>
            </a:pPr>
            <a:r>
              <a:rPr lang="zh-CN" altLang="en-US" sz="2400" b="1" kern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cs typeface="楷体" panose="02010609060101010101" charset="-122"/>
                <a:sym typeface="+mn-ea"/>
              </a:rPr>
              <a:t>陶片放逐法</a:t>
            </a: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4715510" y="0"/>
            <a:ext cx="4428490" cy="3524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一、古希腊罗马的政治制度</a:t>
            </a:r>
          </a:p>
          <a:p>
            <a:pPr/>
            <a:r>
              <a:rPr lang="zh-CN" altLang="en-US" sz="2400" b="1"/>
              <a:t>2.斯巴达寡头政治</a:t>
            </a:r>
          </a:p>
          <a:p>
            <a:pPr/>
            <a:r>
              <a:rPr lang="zh-CN" altLang="en-US" sz="2400" b="1"/>
              <a:t>（1）</a:t>
            </a:r>
            <a:r>
              <a:rPr lang="zh-CN" altLang="en-US" sz="2400" b="1">
                <a:solidFill>
                  <a:srgbClr val="C00000"/>
                </a:solidFill>
              </a:rPr>
              <a:t>公民大会</a:t>
            </a:r>
            <a:r>
              <a:rPr lang="zh-CN" altLang="en-US" sz="2400" b="1">
                <a:solidFill>
                  <a:srgbClr val="0206B4"/>
                </a:solidFill>
              </a:rPr>
              <a:t>名义上</a:t>
            </a:r>
            <a:r>
              <a:rPr lang="zh-CN" altLang="en-US" sz="2400" b="1"/>
              <a:t>是国家最高权力机关，</a:t>
            </a:r>
          </a:p>
          <a:p>
            <a:pPr/>
            <a:r>
              <a:rPr lang="zh-CN" altLang="en-US" sz="2400" b="1"/>
              <a:t>（</a:t>
            </a:r>
            <a:r>
              <a:rPr lang="en-US" altLang="zh-CN" sz="2400" b="1"/>
              <a:t>2</a:t>
            </a:r>
            <a:r>
              <a:rPr lang="zh-CN" altLang="en-US" sz="2400" b="1"/>
              <a:t>）王位世袭，国王垄断军事统帅权</a:t>
            </a:r>
          </a:p>
          <a:p>
            <a:pPr/>
            <a:r>
              <a:rPr lang="zh-CN" altLang="en-US" sz="2400" b="1"/>
              <a:t>（</a:t>
            </a:r>
            <a:r>
              <a:rPr lang="en-US" altLang="zh-CN" sz="2400" b="1"/>
              <a:t>4</a:t>
            </a:r>
            <a:r>
              <a:rPr lang="zh-CN" altLang="en-US" sz="2400" b="1"/>
              <a:t>）</a:t>
            </a:r>
            <a:r>
              <a:rPr lang="zh-CN" altLang="en-US" sz="2400" b="1">
                <a:solidFill>
                  <a:srgbClr val="C00000"/>
                </a:solidFill>
              </a:rPr>
              <a:t>长老会</a:t>
            </a:r>
            <a:r>
              <a:rPr lang="zh-CN" altLang="en-US" sz="2400" b="1"/>
              <a:t>议员仅30人（寡头），终身任职</a:t>
            </a:r>
          </a:p>
          <a:p>
            <a:pPr/>
            <a:r>
              <a:rPr lang="zh-CN" altLang="en-US" sz="2400" b="1"/>
              <a:t>（3）</a:t>
            </a:r>
            <a:r>
              <a:rPr lang="zh-CN" altLang="en-US" sz="2400" b="1">
                <a:solidFill>
                  <a:srgbClr val="C00000"/>
                </a:solidFill>
              </a:rPr>
              <a:t>监察官</a:t>
            </a:r>
            <a:r>
              <a:rPr lang="zh-CN" altLang="en-US" sz="2400" b="1"/>
              <a:t>从全体公民中选举产生，拥有主持公民大会、审判国王等重要权利，但</a:t>
            </a:r>
            <a:r>
              <a:rPr lang="zh-CN" altLang="en-US" sz="2400" b="1">
                <a:solidFill>
                  <a:srgbClr val="0206B4"/>
                </a:solidFill>
              </a:rPr>
              <a:t>一年一任</a:t>
            </a:r>
            <a:r>
              <a:rPr lang="zh-CN" altLang="en-US" sz="2400" b="1"/>
              <a:t>，一般</a:t>
            </a:r>
            <a:r>
              <a:rPr lang="zh-CN" altLang="en-US" sz="2400" b="1">
                <a:solidFill>
                  <a:srgbClr val="0206B4"/>
                </a:solidFill>
              </a:rPr>
              <a:t>不得连任</a:t>
            </a:r>
            <a:r>
              <a:rPr lang="zh-CN" altLang="en-US" sz="2400" b="1"/>
              <a:t>，作用有限。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12725" y="2770505"/>
            <a:ext cx="8717915" cy="2306955"/>
          </a:xfrm>
          <a:prstGeom prst="rect">
            <a:avLst/>
          </a:prstGeom>
          <a:ln w="19050">
            <a:prstDash val="lg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/>
          </a:lstStyle>
          <a:p>
            <a:pPr algn="ctr"/>
            <a:r>
              <a:rPr lang="zh-CN" altLang="en-US" sz="2400" b="1">
                <a:latin typeface="楷体" charset="-122"/>
                <a:ea typeface="楷体" charset="-122"/>
                <a:cs typeface="楷体" panose="02010609060101010101" charset="-122"/>
              </a:rPr>
              <a:t>史料阅读</a:t>
            </a:r>
          </a:p>
          <a:p>
            <a:pPr/>
            <a:r>
              <a:rPr lang="zh-CN" altLang="en-US" sz="2400" b="1">
                <a:latin typeface="楷体" charset="-122"/>
                <a:ea typeface="楷体" charset="-122"/>
                <a:cs typeface="楷体" panose="02010609060101010101" charset="-122"/>
              </a:rPr>
              <a:t>（斯巴达的）君王们希望城邦长存，因为他们在臣民中享有应有的荣誉，贵族们乐于在长老院中有一席之地（长老职位本身是对德性的一种奖励），平民则安于监察制，所有人都有入选的机会。</a:t>
            </a:r>
          </a:p>
          <a:p>
            <a:pPr algn="r"/>
            <a:r>
              <a:rPr lang="en-US" altLang="zh-CN" sz="2400" b="1">
                <a:latin typeface="楷体" charset="-122"/>
                <a:ea typeface="楷体" charset="-122"/>
                <a:cs typeface="楷体" panose="02010609060101010101" charset="-122"/>
              </a:rPr>
              <a:t>——</a:t>
            </a:r>
            <a:r>
              <a:rPr lang="zh-CN" altLang="en-US" sz="2400" b="1">
                <a:latin typeface="楷体" charset="-122"/>
                <a:ea typeface="楷体" charset="-122"/>
                <a:cs typeface="楷体" panose="02010609060101010101" charset="-122"/>
              </a:rPr>
              <a:t>亚里士多德《政治学》</a:t>
            </a: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14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45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4715510" y="0"/>
            <a:ext cx="4428490" cy="3524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41541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一、古希腊罗马的政治制度</a:t>
            </a:r>
          </a:p>
          <a:p>
            <a:pPr/>
            <a:r>
              <a:rPr lang="zh-CN" altLang="en-US" sz="2400" b="1"/>
              <a:t>3.罗马共和国</a:t>
            </a:r>
          </a:p>
          <a:p>
            <a:pPr/>
            <a:r>
              <a:rPr lang="zh-CN" altLang="en-US" sz="2400" b="1"/>
              <a:t>（1）国家权力由执政官、元老院、公民大会掌握</a:t>
            </a:r>
          </a:p>
          <a:p>
            <a:pPr/>
            <a:r>
              <a:rPr lang="zh-CN" altLang="en-US" sz="2400" b="1"/>
              <a:t>①</a:t>
            </a:r>
            <a:r>
              <a:rPr lang="zh-CN" altLang="en-US" sz="2400" b="1">
                <a:solidFill>
                  <a:srgbClr val="C00000"/>
                </a:solidFill>
              </a:rPr>
              <a:t>执政官</a:t>
            </a:r>
            <a:r>
              <a:rPr lang="zh-CN" altLang="en-US" sz="2400" b="1"/>
              <a:t>有</a:t>
            </a:r>
            <a:r>
              <a:rPr lang="zh-CN" altLang="en-US" sz="2400" b="1">
                <a:solidFill>
                  <a:srgbClr val="0206B4"/>
                </a:solidFill>
              </a:rPr>
              <a:t>两</a:t>
            </a:r>
            <a:r>
              <a:rPr lang="zh-CN" altLang="en-US" sz="2400" b="1"/>
              <a:t>人，</a:t>
            </a:r>
            <a:r>
              <a:rPr lang="zh-CN" altLang="en-US" sz="2400" b="1">
                <a:solidFill>
                  <a:srgbClr val="0206B4"/>
                </a:solidFill>
              </a:rPr>
              <a:t>一年一任</a:t>
            </a:r>
            <a:r>
              <a:rPr lang="zh-CN" altLang="en-US" sz="2400" b="1"/>
              <a:t>，由全体公民选举产生，主要职责是担任军事统帅，主持公民大会和元老院，并执行相关决议</a:t>
            </a:r>
          </a:p>
          <a:p>
            <a:pPr/>
            <a:r>
              <a:rPr lang="zh-CN" altLang="en-US" sz="2400" b="1"/>
              <a:t>②</a:t>
            </a:r>
            <a:r>
              <a:rPr lang="zh-CN" altLang="en-US" sz="2400" b="1">
                <a:solidFill>
                  <a:srgbClr val="C00000"/>
                </a:solidFill>
              </a:rPr>
              <a:t>元老院</a:t>
            </a:r>
            <a:r>
              <a:rPr lang="zh-CN" altLang="en-US" sz="2400" b="1"/>
              <a:t>由卸任高级官员组成，</a:t>
            </a:r>
            <a:r>
              <a:rPr lang="zh-CN" altLang="en-US" sz="2400" b="1">
                <a:solidFill>
                  <a:srgbClr val="0206B4"/>
                </a:solidFill>
              </a:rPr>
              <a:t>终身</a:t>
            </a:r>
            <a:r>
              <a:rPr lang="zh-CN" altLang="en-US" sz="2400" b="1"/>
              <a:t>任职，负责向官员提出建议，协调他们的行动</a:t>
            </a:r>
          </a:p>
          <a:p>
            <a:pPr/>
            <a:r>
              <a:rPr lang="zh-CN" altLang="en-US" sz="2400" b="1"/>
              <a:t>③</a:t>
            </a:r>
            <a:r>
              <a:rPr lang="zh-CN" altLang="en-US" sz="2400" b="1">
                <a:solidFill>
                  <a:srgbClr val="C00000"/>
                </a:solidFill>
              </a:rPr>
              <a:t>公民大会</a:t>
            </a:r>
            <a:r>
              <a:rPr lang="zh-CN" altLang="en-US" sz="2400" b="1"/>
              <a:t>有权立法、宣战、媾和和审判，是</a:t>
            </a:r>
            <a:r>
              <a:rPr lang="zh-CN" altLang="en-US" sz="2400" b="1">
                <a:solidFill>
                  <a:srgbClr val="0206B4"/>
                </a:solidFill>
              </a:rPr>
              <a:t>罗马国家最高权力机关</a:t>
            </a:r>
            <a:r>
              <a:rPr lang="zh-CN" altLang="en-US" sz="2400" b="1"/>
              <a:t>，但其召开和表决受到高级官员和元老院的限制，</a:t>
            </a:r>
            <a:r>
              <a:rPr lang="zh-CN" altLang="en-US" sz="2400" b="1">
                <a:solidFill>
                  <a:srgbClr val="0206B4"/>
                </a:solidFill>
              </a:rPr>
              <a:t>作用有限</a:t>
            </a:r>
            <a:endParaRPr lang="zh-CN" altLang="en-US" sz="2400" b="1"/>
          </a:p>
          <a:p>
            <a:pPr/>
            <a:r>
              <a:rPr lang="zh-CN" altLang="en-US" sz="2400" b="1"/>
              <a:t>（2）所有官职均</a:t>
            </a:r>
            <a:r>
              <a:rPr lang="zh-CN" altLang="en-US" sz="2400" b="1">
                <a:solidFill>
                  <a:srgbClr val="0206B4"/>
                </a:solidFill>
              </a:rPr>
              <a:t>无薪金</a:t>
            </a:r>
            <a:r>
              <a:rPr lang="zh-CN" altLang="en-US" sz="2400" b="1"/>
              <a:t>，穷人实际上无法出任——</a:t>
            </a:r>
            <a:r>
              <a:rPr lang="zh-CN" altLang="en-US" sz="2400" b="1">
                <a:solidFill>
                  <a:srgbClr val="C00000"/>
                </a:solidFill>
              </a:rPr>
              <a:t>政体具有浓厚的贵族寡头特征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46368" y="664210"/>
            <a:ext cx="8849995" cy="230695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/>
          </a:lstStyle>
          <a:p>
            <a:pPr algn="just"/>
            <a:r>
              <a:rPr lang="en-US" altLang="zh-CN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     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约公元前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500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年，罗马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......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开始成为独立城邦。最初国王拥有帝权，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......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后来，君主政体被废除，贵族成为社会统治者。从前由国王掌握的帝权这时转到两名执政官手中；执政官由选举产生，任期一年，总是由贵族担任；元老院是主要立法机关，也是贵族团体，甚至在接纳若干平民后其性质仍然不变。</a:t>
            </a:r>
          </a:p>
          <a:p>
            <a:pPr algn="just"/>
            <a:r>
              <a:rPr lang="en-US" altLang="zh-CN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  <a:sym typeface="+mn-ea"/>
              </a:rPr>
              <a:t>     ——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  <a:sym typeface="+mn-ea"/>
              </a:rPr>
              <a:t>斯塔夫里拉诺斯《全球通史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  <a:sym typeface="+mn-ea"/>
              </a:rPr>
              <a:t>——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  <a:sym typeface="+mn-ea"/>
              </a:rPr>
              <a:t>从史前史到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  <a:sym typeface="+mn-ea"/>
              </a:rPr>
              <a:t>21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  <a:sym typeface="+mn-ea"/>
              </a:rPr>
              <a:t>世纪》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2349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649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5449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598"/>
                            </p:stCondLst>
                            <p:childTnLst>
                              <p:par>
                                <p:cTn id="29" presetID="40" presetClass="entr" presetSubtype="0" fill="hold" nodeType="afterEffect">
                                  <p:stCondLst>
                                    <p:cond delay="7699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8797"/>
                            </p:stCondLst>
                            <p:childTnLst>
                              <p:par>
                                <p:cTn id="35" presetID="40" presetClass="entr" presetSubtype="0" fill="hold" nodeType="afterEffect">
                                  <p:stCondLst>
                                    <p:cond delay="109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4715510" y="0"/>
            <a:ext cx="4428490" cy="3524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一、古希腊罗马的政治制度</a:t>
            </a:r>
          </a:p>
          <a:p>
            <a:pPr/>
            <a:r>
              <a:rPr lang="zh-CN" altLang="en-US" sz="2400" b="1"/>
              <a:t>4.罗马帝国——</a:t>
            </a:r>
            <a:r>
              <a:rPr lang="zh-CN" altLang="en-US" sz="2400" b="1">
                <a:solidFill>
                  <a:srgbClr val="0206B4"/>
                </a:solidFill>
              </a:rPr>
              <a:t>公元1世纪末，屋大维建立元首制，形成君主专制</a:t>
            </a:r>
            <a:endParaRPr lang="zh-CN" altLang="en-US" sz="2400" b="1"/>
          </a:p>
          <a:p>
            <a:pPr/>
            <a:r>
              <a:rPr lang="zh-CN" altLang="en-US" sz="2400" b="1"/>
              <a:t>（1）</a:t>
            </a:r>
            <a:r>
              <a:rPr lang="zh-CN" altLang="en-US" sz="2400" b="1">
                <a:solidFill>
                  <a:srgbClr val="C00000"/>
                </a:solidFill>
              </a:rPr>
              <a:t>皇帝（元首）</a:t>
            </a:r>
            <a:r>
              <a:rPr lang="zh-CN" altLang="en-US" sz="2400" b="1"/>
              <a:t>掌握罗马国家的权力，既是最高立法者，又是最高法官</a:t>
            </a:r>
          </a:p>
          <a:p>
            <a:pPr/>
            <a:r>
              <a:rPr lang="zh-CN" altLang="en-US" sz="2400" b="1"/>
              <a:t>（2）</a:t>
            </a:r>
            <a:r>
              <a:rPr lang="zh-CN" altLang="en-US" sz="2400" b="1">
                <a:solidFill>
                  <a:srgbClr val="C00000"/>
                </a:solidFill>
              </a:rPr>
              <a:t>军队</a:t>
            </a:r>
            <a:r>
              <a:rPr lang="zh-CN" altLang="en-US" sz="2400" b="1"/>
              <a:t>听命于皇帝，是实行独裁统治的重要工具。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32080" y="2154555"/>
            <a:ext cx="4669155" cy="22840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mpd="sng">
            <a:solidFill>
              <a:schemeClr val="accent1">
                <a:shade val="50000"/>
              </a:schemeClr>
            </a:solidFill>
            <a:prstDash val="sysDot"/>
          </a:ln>
        </p:spPr>
        <p:txBody>
          <a:bodyPr wrap="square" rtlCol="0" anchor="t">
            <a:spAutoFit/>
          </a:bodyPr>
          <a:lstStyle>
            <a:defPPr/>
          </a:lstStyle>
          <a:p>
            <a:pPr>
              <a:lnSpc>
                <a:spcPct val="140000"/>
              </a:lnSpc>
            </a:pPr>
            <a:r>
              <a:rPr lang="zh-CN" altLang="en-US" sz="2000">
                <a:latin typeface="黑体" pitchFamily="2" charset="-122"/>
                <a:ea typeface="黑体" pitchFamily="2" charset="-122"/>
                <a:cs typeface="黑体" panose="02010609060101010101" pitchFamily="2" charset="-122"/>
              </a:rPr>
              <a:t>古罗马的元首制，Principate源自于Princeps--直译为第一公民。由这位第一公民来领导国家的制度，就称为元首制。在罗马史的划分上，罗马的"元首制"</a:t>
            </a:r>
            <a:r>
              <a:rPr lang="zh-CN" altLang="en-US" sz="2000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黑体" panose="02010609060101010101" pitchFamily="2" charset="-122"/>
              </a:rPr>
              <a:t>始于公元前27年，终止于公元287年</a:t>
            </a:r>
            <a:r>
              <a:rPr lang="zh-CN" altLang="en-US" sz="2000">
                <a:latin typeface="黑体" pitchFamily="2" charset="-122"/>
                <a:ea typeface="黑体" pitchFamily="2" charset="-122"/>
                <a:cs typeface="黑体" panose="02010609060101010101" pitchFamily="2" charset="-122"/>
              </a:rPr>
              <a:t>。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6860" y="2154555"/>
            <a:ext cx="3383915" cy="2284095"/>
          </a:xfrm>
          <a:prstGeom prst="rect">
            <a:avLst/>
          </a:prstGeom>
          <a:effectLst>
            <a:softEdge rad="31750"/>
          </a:effectLst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4715510" y="0"/>
            <a:ext cx="4428490" cy="3524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一、古希腊罗马的政治制度</a:t>
            </a:r>
          </a:p>
          <a:p>
            <a:pPr/>
            <a:r>
              <a:rPr lang="zh-CN" altLang="en-US" sz="2400" b="1"/>
              <a:t>5.古希腊罗马的制度局限</a:t>
            </a:r>
          </a:p>
          <a:p>
            <a:pPr/>
            <a:r>
              <a:rPr lang="zh-CN" altLang="en-US" sz="2400" b="1"/>
              <a:t>（1）公民占少数</a:t>
            </a:r>
          </a:p>
          <a:p>
            <a:pPr/>
            <a:r>
              <a:rPr lang="zh-CN" altLang="en-US" sz="2400" b="1"/>
              <a:t>（2）妇女、外邦人、奴隶无资格参与政治，收到剥削和压迫</a:t>
            </a:r>
          </a:p>
        </p:txBody>
      </p:sp>
      <p:sp>
        <p:nvSpPr>
          <p:cNvPr id="3" name="文本框 18"/>
          <p:cNvSpPr txBox="1"/>
          <p:nvPr/>
        </p:nvSpPr>
        <p:spPr>
          <a:xfrm>
            <a:off x="582295" y="1739265"/>
            <a:ext cx="7979410" cy="25533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>
            <a:defPPr/>
          </a:lstStyle>
          <a:p>
            <a:pPr algn="just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000" b="1" smtClean="0">
                <a:latin typeface="楷体" charset="-122"/>
                <a:ea typeface="楷体" charset="-122"/>
                <a:cs typeface="楷体" panose="02010609060101010101" charset="-122"/>
              </a:rPr>
              <a:t>    </a:t>
            </a:r>
            <a:r>
              <a:rPr sz="2000" b="1">
                <a:latin typeface="楷体" charset="-122"/>
                <a:ea typeface="楷体" charset="-122"/>
                <a:cs typeface="楷体" panose="02010609060101010101" charset="-122"/>
              </a:rPr>
              <a:t>雅典民主制的核心内容是全体公民直接参与城邦国家公共事务管理，实行“</a:t>
            </a:r>
            <a:r>
              <a:rPr sz="2000" b="1">
                <a:solidFill>
                  <a:srgbClr val="FF0000"/>
                </a:solidFill>
                <a:latin typeface="楷体" charset="-122"/>
                <a:ea typeface="楷体" charset="-122"/>
                <a:cs typeface="楷体" panose="02010609060101010101" charset="-122"/>
              </a:rPr>
              <a:t>多数决定</a:t>
            </a:r>
            <a:r>
              <a:rPr sz="2000" b="1">
                <a:latin typeface="楷体" charset="-122"/>
                <a:ea typeface="楷体" charset="-122"/>
                <a:cs typeface="楷体" panose="02010609060101010101" charset="-122"/>
              </a:rPr>
              <a:t>”原则。.......然而，这一原则也存在缺陷，如果运用不当则可能与民主精神、民主原则和民主理想相背离。......可能出现因多数人认识的局限、偏误和冲动而造成对真理探求的压制和扼杀，甚至出现无可挽回的悲剧。如雅典当时就发生了希腊最杰出的哲学家、法学家苏格拉，被公众法庭强加蛊惑人心的罪名，</a:t>
            </a:r>
            <a:r>
              <a:rPr sz="2000" b="1">
                <a:solidFill>
                  <a:srgbClr val="FF0000"/>
                </a:solidFill>
                <a:latin typeface="楷体" charset="-122"/>
                <a:ea typeface="楷体" charset="-122"/>
                <a:cs typeface="楷体" panose="02010609060101010101" charset="-122"/>
              </a:rPr>
              <a:t>以多数人决定的方式判处死刑的冤案</a:t>
            </a:r>
            <a:r>
              <a:rPr sz="2000" b="1">
                <a:latin typeface="楷体" charset="-122"/>
                <a:ea typeface="楷体" charset="-122"/>
                <a:cs typeface="楷体" panose="02010609060101010101" charset="-122"/>
              </a:rPr>
              <a:t>。</a:t>
            </a:r>
          </a:p>
          <a:p>
            <a:pPr algn="r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2000" b="1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——于幼军《求索民主政治——玉渊潭书房札记》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4715510" y="0"/>
            <a:ext cx="4428490" cy="3524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二、中古西欧的封建制度</a:t>
            </a:r>
          </a:p>
          <a:p>
            <a:pPr/>
            <a:r>
              <a:rPr lang="zh-CN" altLang="en-US" sz="2400" b="1">
                <a:solidFill>
                  <a:srgbClr val="C00000"/>
                </a:solidFill>
              </a:rPr>
              <a:t>法：等级君主制  英：议会君主制  神圣罗马帝国：选帝侯制度</a:t>
            </a:r>
            <a:endParaRPr lang="zh-CN" altLang="en-US" sz="2400" b="1"/>
          </a:p>
          <a:p>
            <a:pPr/>
            <a:r>
              <a:rPr lang="zh-CN" altLang="en-US" sz="2400" b="1">
                <a:sym typeface="+mn-ea"/>
              </a:rPr>
              <a:t>1.形成</a:t>
            </a:r>
            <a:endParaRPr lang="zh-CN" altLang="en-US" sz="2400" b="1"/>
          </a:p>
          <a:p>
            <a:pPr/>
            <a:r>
              <a:rPr lang="zh-CN" altLang="en-US" sz="2400" b="1">
                <a:sym typeface="+mn-ea"/>
              </a:rPr>
              <a:t>（1）国家更替：西罗马灭亡，日耳曼列国兴起</a:t>
            </a:r>
            <a:endParaRPr lang="zh-CN" altLang="en-US" sz="2400" b="1"/>
          </a:p>
          <a:p>
            <a:pPr/>
            <a:r>
              <a:rPr lang="zh-CN" altLang="en-US" sz="2400" b="1">
                <a:sym typeface="+mn-ea"/>
              </a:rPr>
              <a:t>（2）封建制度：日耳曼君主将征服地区分封给儿子随从，形成</a:t>
            </a:r>
            <a:r>
              <a:rPr lang="zh-CN" altLang="en-US" sz="2400" b="1">
                <a:solidFill>
                  <a:srgbClr val="C00000"/>
                </a:solidFill>
                <a:sym typeface="+mn-ea"/>
              </a:rPr>
              <a:t>封君封臣制度</a:t>
            </a:r>
            <a:endParaRPr lang="zh-CN" altLang="en-US" sz="2400" b="1"/>
          </a:p>
          <a:p>
            <a:pPr/>
            <a:r>
              <a:rPr lang="zh-CN" altLang="en-US" sz="2400" b="1">
                <a:sym typeface="+mn-ea"/>
              </a:rPr>
              <a:t>（3）查理大帝去世后，统一的</a:t>
            </a:r>
            <a:r>
              <a:rPr lang="zh-CN" altLang="en-US" sz="2400" b="1">
                <a:solidFill>
                  <a:srgbClr val="C00000"/>
                </a:solidFill>
                <a:sym typeface="+mn-ea"/>
              </a:rPr>
              <a:t>法兰克王国</a:t>
            </a:r>
            <a:r>
              <a:rPr lang="zh-CN" altLang="en-US" sz="2400" b="1">
                <a:sym typeface="+mn-ea"/>
              </a:rPr>
              <a:t>陷入分裂，形成后世法国、意大利、德国的雏形</a:t>
            </a:r>
            <a:endParaRPr lang="zh-CN" altLang="en-US" sz="2400" b="1"/>
          </a:p>
        </p:txBody>
      </p:sp>
      <p:sp>
        <p:nvSpPr>
          <p:cNvPr id="3" name="文本框 8"/>
          <p:cNvSpPr txBox="1"/>
          <p:nvPr/>
        </p:nvSpPr>
        <p:spPr>
          <a:xfrm>
            <a:off x="92710" y="2984500"/>
            <a:ext cx="8975090" cy="178371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 anchor="t">
            <a:spAutoFit/>
          </a:bodyPr>
          <a:lstStyle>
            <a:defPPr/>
          </a:lstStyle>
          <a:p>
            <a:pPr algn="just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200" b="1">
                <a:solidFill>
                  <a:srgbClr val="C00000"/>
                </a:solidFill>
                <a:latin typeface="黑体" pitchFamily="2" charset="-122"/>
                <a:ea typeface="黑体" pitchFamily="2" charset="-122"/>
                <a:cs typeface="楷体" panose="02010609060101010101" charset="-122"/>
                <a:sym typeface="+mn-ea"/>
              </a:rPr>
              <a:t>    </a:t>
            </a:r>
            <a:r>
              <a:rPr sz="2200" b="1">
                <a:latin typeface="黑体" pitchFamily="2" charset="-122"/>
                <a:ea typeface="黑体" pitchFamily="2" charset="-122"/>
                <a:cs typeface="楷体" panose="02010609060101010101" charset="-122"/>
                <a:sym typeface="+mn-ea"/>
              </a:rPr>
              <a:t>由普遍的封君封臣关系而导致的封建割据制约了商业的发展，领主之间的私战导致了社会的不安定。因此，适应市场经济的发展的趋势，消除封建割据，在政治上实现国家统一，建立以王权为代表的中央集权的政府，是这一时期政治发展的重要内容。</a:t>
            </a:r>
          </a:p>
          <a:p>
            <a:pPr algn="r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2200" b="1">
                <a:latin typeface="黑体" pitchFamily="2" charset="-122"/>
                <a:ea typeface="黑体" pitchFamily="2" charset="-122"/>
                <a:cs typeface="楷体" panose="02010609060101010101" charset="-122"/>
                <a:sym typeface="+mn-ea"/>
              </a:rPr>
              <a:t> ——吕嘉《世界中世纪政治史》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4715510" y="0"/>
            <a:ext cx="4428490" cy="3524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二、中古西欧的封建制度</a:t>
            </a:r>
          </a:p>
          <a:p>
            <a:pPr/>
            <a:r>
              <a:rPr lang="zh-CN" altLang="en-US" sz="2400" b="1"/>
              <a:t>2.</a:t>
            </a:r>
            <a:r>
              <a:rPr lang="zh-CN" altLang="en-US" sz="2400" b="1">
                <a:solidFill>
                  <a:srgbClr val="C00000"/>
                </a:solidFill>
              </a:rPr>
              <a:t>重要特征：世俗王权和基督教会的权力长期并立</a:t>
            </a:r>
            <a:r>
              <a:rPr lang="zh-CN" altLang="en-US" sz="2400" b="1"/>
              <a:t>——以法国为例</a:t>
            </a:r>
          </a:p>
          <a:p>
            <a:pPr/>
            <a:r>
              <a:rPr lang="zh-CN" altLang="en-US" sz="2400" b="1"/>
              <a:t>（1）</a:t>
            </a:r>
            <a:r>
              <a:rPr lang="zh-CN" altLang="en-US" sz="2400" b="1">
                <a:solidFill>
                  <a:srgbClr val="C00000"/>
                </a:solidFill>
              </a:rPr>
              <a:t>关系</a:t>
            </a:r>
            <a:r>
              <a:rPr lang="zh-CN" altLang="en-US" sz="2400" b="1"/>
              <a:t>：国王依靠教会支持获得政权的合法性；教会依靠王权扩展基督教，维护教会权威</a:t>
            </a:r>
          </a:p>
          <a:p>
            <a:pPr/>
            <a:r>
              <a:rPr lang="zh-CN" altLang="en-US" sz="2400" b="1"/>
              <a:t>（2）冲突：14世纪，法国国王</a:t>
            </a:r>
            <a:r>
              <a:rPr lang="zh-CN" altLang="en-US" sz="2400" b="1">
                <a:solidFill>
                  <a:srgbClr val="0206B4"/>
                </a:solidFill>
              </a:rPr>
              <a:t>腓力四世</a:t>
            </a:r>
            <a:r>
              <a:rPr lang="zh-CN" altLang="en-US" sz="2400" b="1"/>
              <a:t>为对抗教皇召开三级会议</a:t>
            </a:r>
          </a:p>
          <a:p>
            <a:pPr/>
            <a:r>
              <a:rPr lang="zh-CN" altLang="en-US" sz="2400" b="1"/>
              <a:t>①</a:t>
            </a:r>
            <a:r>
              <a:rPr lang="zh-CN" altLang="en-US" sz="2400" b="1">
                <a:solidFill>
                  <a:srgbClr val="C00000"/>
                </a:solidFill>
              </a:rPr>
              <a:t>组成</a:t>
            </a:r>
            <a:r>
              <a:rPr lang="zh-CN" altLang="en-US" sz="2400" b="1"/>
              <a:t>：教士、贵族、城市市民代表</a:t>
            </a:r>
          </a:p>
          <a:p>
            <a:pPr/>
            <a:r>
              <a:rPr lang="zh-CN" altLang="en-US" sz="2400" b="1"/>
              <a:t>②</a:t>
            </a:r>
            <a:r>
              <a:rPr lang="zh-CN" altLang="en-US" sz="2400" b="1">
                <a:solidFill>
                  <a:srgbClr val="C00000"/>
                </a:solidFill>
              </a:rPr>
              <a:t>立场</a:t>
            </a:r>
            <a:r>
              <a:rPr lang="zh-CN" altLang="en-US" sz="2400" b="1"/>
              <a:t>：</a:t>
            </a:r>
            <a:r>
              <a:rPr lang="zh-CN" altLang="en-US" sz="2400" b="1">
                <a:solidFill>
                  <a:srgbClr val="0206B4"/>
                </a:solidFill>
              </a:rPr>
              <a:t>支持国王，反对教皇</a:t>
            </a:r>
            <a:r>
              <a:rPr lang="zh-CN" altLang="en-US" sz="2400" b="1"/>
              <a:t>，确立了国王有权征税的原则</a:t>
            </a:r>
          </a:p>
          <a:p>
            <a:pPr/>
            <a:r>
              <a:rPr lang="zh-CN" altLang="en-US" sz="2400" b="1"/>
              <a:t>③</a:t>
            </a:r>
            <a:r>
              <a:rPr lang="zh-CN" altLang="en-US" sz="2400" b="1">
                <a:solidFill>
                  <a:srgbClr val="C00000"/>
                </a:solidFill>
              </a:rPr>
              <a:t>意义</a:t>
            </a:r>
            <a:r>
              <a:rPr lang="zh-CN" altLang="en-US" sz="2400" b="1"/>
              <a:t>：三级会议标志着法国进入</a:t>
            </a:r>
            <a:r>
              <a:rPr lang="zh-CN" altLang="en-US" sz="2400" b="1" u="sng">
                <a:solidFill>
                  <a:srgbClr val="0206B4"/>
                </a:solidFill>
              </a:rPr>
              <a:t>等级君主制</a:t>
            </a:r>
            <a:r>
              <a:rPr lang="zh-CN" altLang="en-US" sz="2400" b="1"/>
              <a:t>阶段，国王与贵族、教会、市民通过三级会议相互合作，</a:t>
            </a:r>
            <a:r>
              <a:rPr lang="zh-CN" altLang="en-US" sz="2400" b="1">
                <a:solidFill>
                  <a:srgbClr val="0206B4"/>
                </a:solidFill>
              </a:rPr>
              <a:t>有利于进一步加强王权</a:t>
            </a:r>
            <a:r>
              <a:rPr lang="zh-CN" altLang="en-US" sz="2400" b="1"/>
              <a:t>。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9880" y="0"/>
            <a:ext cx="3443605" cy="19094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-635" y="2007870"/>
            <a:ext cx="9144635" cy="30460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 anchor="t">
            <a:spAutoFit/>
          </a:bodyPr>
          <a:lstStyle>
            <a:defPPr/>
          </a:lstStyle>
          <a:p>
            <a:pPr eaLnBrk="1" latinLnBrk="0" hangingPunct="1">
              <a:lnSpc>
                <a:spcPct val="100000"/>
              </a:lnSpc>
            </a:pPr>
            <a:r>
              <a:rPr lang="zh-CN" altLang="en-US" sz="2400" b="1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在法国旧制度中，三级会议指的是法国全国人民的代表应国王的召集而举行的会议。参加者有教士、贵族以及其他民众(称为第三等级)这三个等级的代表。会议通常是在国家遇到困难时，国王为寻求援助而召开，因此是不定期的。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三级会议是作为君主制度的一个补充而出现的。当时它对君主的制约作用是有限的。</a:t>
            </a:r>
            <a:r>
              <a:rPr lang="zh-CN" altLang="en-US" sz="2400" b="1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16世纪以后，君权达到顶峰，三级会议已经形同虚设，几乎被人遗忘。然而，三级会议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所代表的原则后来证明比君主制更有生命力</a:t>
            </a:r>
            <a:r>
              <a:rPr lang="zh-CN" altLang="en-US" sz="2400" b="1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，更有前途。它在中世纪短暂断续的存在，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为近代议会民主埋下了伏笔</a:t>
            </a: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4715510" y="0"/>
            <a:ext cx="4428490" cy="3524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二、中古西欧的封建制度</a:t>
            </a:r>
          </a:p>
          <a:p>
            <a:pPr/>
            <a:r>
              <a:rPr lang="zh-CN" altLang="en-US" sz="2400" b="1"/>
              <a:t>3.英国封建制度</a:t>
            </a:r>
          </a:p>
          <a:p>
            <a:pPr/>
            <a:r>
              <a:rPr lang="zh-CN" altLang="en-US" sz="2400" b="1"/>
              <a:t>（1）13世纪初，英王约翰签署</a:t>
            </a:r>
            <a:r>
              <a:rPr lang="zh-CN" altLang="en-US" sz="2400" b="1">
                <a:solidFill>
                  <a:srgbClr val="0206B4"/>
                </a:solidFill>
              </a:rPr>
              <a:t>《大宪章》</a:t>
            </a:r>
            <a:r>
              <a:rPr lang="zh-CN" altLang="en-US" sz="2400" b="1"/>
              <a:t>，肯定了过往的合法地位与人身神圣不可侵犯，同时保障了</a:t>
            </a:r>
            <a:r>
              <a:rPr lang="zh-CN" altLang="en-US" sz="2400" b="1">
                <a:solidFill>
                  <a:srgbClr val="0206B4"/>
                </a:solidFill>
              </a:rPr>
              <a:t>封建主</a:t>
            </a:r>
            <a:r>
              <a:rPr lang="zh-CN" altLang="en-US" sz="2400" b="1"/>
              <a:t>的特权，并适当</a:t>
            </a:r>
            <a:r>
              <a:rPr lang="zh-CN" altLang="en-US" sz="2400" b="1">
                <a:solidFill>
                  <a:srgbClr val="0206B4"/>
                </a:solidFill>
              </a:rPr>
              <a:t>照顾骑士和市民的利益</a:t>
            </a:r>
            <a:r>
              <a:rPr lang="zh-CN" altLang="en-US" sz="2400" b="1"/>
              <a:t>。</a:t>
            </a:r>
          </a:p>
          <a:p>
            <a:pPr/>
            <a:r>
              <a:rPr lang="zh-CN" altLang="en-US" sz="2400" b="1"/>
              <a:t>（2）13世纪中后期，议会权力逐渐加强</a:t>
            </a:r>
          </a:p>
          <a:p>
            <a:pPr/>
            <a:r>
              <a:rPr lang="zh-CN" altLang="en-US" sz="2400" b="1"/>
              <a:t>（3）14世纪中期，英国进入</a:t>
            </a:r>
            <a:r>
              <a:rPr lang="zh-CN" altLang="en-US" sz="2400" b="1" u="sng">
                <a:solidFill>
                  <a:srgbClr val="0206B4"/>
                </a:solidFill>
              </a:rPr>
              <a:t>议会君主制</a:t>
            </a:r>
            <a:r>
              <a:rPr lang="zh-CN" altLang="en-US" sz="2400" b="1"/>
              <a:t>时期，国王通过议会为自己的政策寻求支持；议会以向国王请愿的形式，要求国王改善统治。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560" y="2216150"/>
            <a:ext cx="9072880" cy="28613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 anchor="t">
            <a:spAutoFit/>
          </a:bodyPr>
          <a:lstStyle>
            <a:defPPr/>
          </a:lstStyle>
          <a:p>
            <a:pPr fontAlgn="auto"/>
            <a:r>
              <a:rPr lang="zh-CN" altLang="en-US" sz="2000" b="1">
                <a:latin typeface="楷体" charset="-122"/>
                <a:ea typeface="楷体" charset="-122"/>
                <a:cs typeface="楷体" panose="02010609060101010101" charset="-122"/>
              </a:rPr>
              <a:t>（14）为了得到王国议会对协助金或免服兵役数量的共识……在所定的日期，按照在场者之建议进行议事。（39）任何自由人，如未经其同级贵族之依法裁判，或经国法判决，皆不得被逮捕、监禁、没收财产、剥夺法律保护权、流放，或加以任何其他损害。……</a:t>
            </a:r>
          </a:p>
          <a:p>
            <a:pPr fontAlgn="auto"/>
            <a:r>
              <a:rPr lang="zh-CN" altLang="en-US" sz="2000" b="1">
                <a:latin typeface="楷体" charset="-122"/>
                <a:ea typeface="楷体" charset="-122"/>
                <a:cs typeface="楷体" panose="02010609060101010101" charset="-122"/>
              </a:rPr>
              <a:t>（41）除战时与予敌对之国家之人民外，一切商人，倘能遵照旧时之公正习惯，皆可免除苛捐杂税，安全经由水路与陆路，出入英格兰……</a:t>
            </a:r>
          </a:p>
          <a:p>
            <a:pPr fontAlgn="auto"/>
            <a:r>
              <a:rPr lang="zh-CN" altLang="en-US" sz="2000" b="1">
                <a:latin typeface="楷体" charset="-122"/>
                <a:ea typeface="楷体" charset="-122"/>
                <a:cs typeface="楷体" panose="02010609060101010101" charset="-122"/>
              </a:rPr>
              <a:t>——周一良、吴于廣总主编，郭守田主编《世界通史资料选辑・中古部分》</a:t>
            </a:r>
          </a:p>
          <a:p>
            <a:pPr fontAlgn="auto"/>
            <a:r>
              <a:rPr lang="zh-CN" altLang="en-US" sz="2000" b="1">
                <a:solidFill>
                  <a:srgbClr val="FF0000"/>
                </a:solidFill>
                <a:latin typeface="楷体" charset="-122"/>
                <a:ea typeface="楷体" charset="-122"/>
                <a:cs typeface="楷体" panose="02010609060101010101" charset="-122"/>
              </a:rPr>
              <a:t>体现：限制国王的军事权、司法权和随意征税的权利。</a:t>
            </a:r>
          </a:p>
          <a:p>
            <a:pPr fontAlgn="auto"/>
            <a:r>
              <a:rPr lang="zh-CN" altLang="en-US" sz="2000" b="1">
                <a:solidFill>
                  <a:srgbClr val="FF0000"/>
                </a:solidFill>
                <a:latin typeface="楷体" charset="-122"/>
                <a:ea typeface="楷体" charset="-122"/>
                <a:cs typeface="楷体" panose="02010609060101010101" charset="-122"/>
              </a:rPr>
              <a:t>目的：限制王权，维护封建贵族利益。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4715510" y="0"/>
            <a:ext cx="4428490" cy="3524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二、中古西欧的封建制度</a:t>
            </a:r>
          </a:p>
          <a:p>
            <a:pPr/>
            <a:r>
              <a:rPr lang="zh-CN" altLang="en-US" sz="2400" b="1"/>
              <a:t>4.神圣罗马帝国</a:t>
            </a:r>
          </a:p>
          <a:p>
            <a:pPr/>
            <a:r>
              <a:rPr lang="zh-CN" altLang="en-US" sz="2400" b="1"/>
              <a:t>（1）开端：962年，德意志国王被教皇加冕为罗马人的皇帝</a:t>
            </a:r>
          </a:p>
          <a:p>
            <a:pPr/>
            <a:r>
              <a:rPr lang="zh-CN" altLang="en-US" sz="2400" b="1"/>
              <a:t>（2）1125年后，国王由诸侯选举成为制度</a:t>
            </a:r>
          </a:p>
          <a:p>
            <a:pPr/>
            <a:r>
              <a:rPr lang="zh-CN" altLang="en-US" sz="2400" b="1"/>
              <a:t>（3）</a:t>
            </a:r>
            <a:r>
              <a:rPr lang="zh-CN" altLang="en-US" sz="2400" b="1">
                <a:solidFill>
                  <a:srgbClr val="0206B4"/>
                </a:solidFill>
              </a:rPr>
              <a:t>1356年，查理四世颁布“黄金诏书”，由七位“选帝侯”选举皇帝</a:t>
            </a:r>
          </a:p>
          <a:p>
            <a:pPr/>
            <a:r>
              <a:rPr lang="zh-CN" altLang="en-US" sz="2400" b="1"/>
              <a:t>（4）1806年，神圣罗马帝国解散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18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85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3349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699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6329680" y="0"/>
            <a:ext cx="2814320" cy="6140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ct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三、西方资本主义政治制度的产生与发展</a:t>
            </a:r>
          </a:p>
          <a:p>
            <a:pPr algn="l"/>
            <a:r>
              <a:rPr lang="zh-CN" altLang="en-US" sz="2400" b="1">
                <a:solidFill>
                  <a:srgbClr val="C00000"/>
                </a:solidFill>
              </a:rPr>
              <a:t>英：君主立宪制； 法美：共和制</a:t>
            </a:r>
            <a:endParaRPr lang="zh-CN" altLang="en-US" sz="2400" b="1"/>
          </a:p>
          <a:p>
            <a:pPr/>
            <a:r>
              <a:rPr lang="zh-CN" altLang="en-US" sz="2400" b="1"/>
              <a:t>1.英国君主立宪制</a:t>
            </a:r>
          </a:p>
          <a:p>
            <a:pPr/>
            <a:r>
              <a:rPr lang="zh-CN" altLang="en-US" sz="2400" b="1"/>
              <a:t>（1）奠基：英国资产阶级革命（1640-1688）</a:t>
            </a:r>
          </a:p>
          <a:p>
            <a:pPr/>
            <a:r>
              <a:rPr lang="zh-CN" altLang="en-US" sz="2400" b="1"/>
              <a:t>（2）特点：英国法律由议会制定，国王无权废止；议会定期召开；未经议会同意，国王不得征税和招募常备军。</a:t>
            </a:r>
          </a:p>
          <a:p>
            <a:pPr/>
            <a:r>
              <a:rPr lang="zh-CN" altLang="en-US" sz="2400" b="1"/>
              <a:t>（3）发展：18世纪形成内阁制度，过往的权力限于任命议会多数派领袖出任首相，并批准首相提名的各部大臣，内阁实际掌握政府权力。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7468" y="1826895"/>
            <a:ext cx="9029065" cy="255333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>
            <a:defPPr/>
          </a:lstStyle>
          <a:p>
            <a:pPr fontAlgn="auto">
              <a:lnSpc>
                <a:spcPct val="10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2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、原因：</a:t>
            </a:r>
          </a:p>
          <a:p>
            <a:pPr fontAlgn="auto">
              <a:lnSpc>
                <a:spcPct val="10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①经济基础：</a:t>
            </a:r>
            <a:r>
              <a:rPr lang="zh-CN" altLang="en-US" sz="2000" b="1">
                <a:latin typeface="宋体" pitchFamily="2" charset="-122"/>
                <a:cs typeface="宋体" panose="02010600030101010101" pitchFamily="2" charset="-122"/>
                <a:sym typeface="+mn-ea"/>
              </a:rPr>
              <a:t>英国资本主义有了较大发展、工业革命的进行</a:t>
            </a:r>
            <a:endParaRPr lang="zh-CN" altLang="en-US" sz="20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②阶级基础：</a:t>
            </a:r>
            <a:r>
              <a:rPr lang="zh-CN" altLang="en-US" sz="2000" b="1">
                <a:latin typeface="宋体" pitchFamily="2" charset="-122"/>
                <a:cs typeface="宋体" panose="02010600030101010101" pitchFamily="2" charset="-122"/>
                <a:sym typeface="+mn-ea"/>
              </a:rPr>
              <a:t>新兴资产阶级和新贵族壮大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 </a:t>
            </a:r>
          </a:p>
          <a:p>
            <a:pPr fontAlgn="auto">
              <a:lnSpc>
                <a:spcPct val="10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③思想基础：</a:t>
            </a:r>
            <a:r>
              <a:rPr lang="zh-CN" altLang="en-US" sz="2000" b="1">
                <a:latin typeface="宋体" pitchFamily="2" charset="-122"/>
                <a:cs typeface="宋体" panose="02010600030101010101" pitchFamily="2" charset="-122"/>
                <a:sym typeface="+mn-ea"/>
              </a:rPr>
              <a:t>文艺复兴的影响</a:t>
            </a:r>
            <a:endParaRPr lang="zh-CN" altLang="en-US" sz="2000" b="1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④历史传统：大宪章开创法律至上、王权有限的精神；英国具有议会政治的民主传统</a:t>
            </a:r>
          </a:p>
          <a:p>
            <a:pPr fontAlgn="auto">
              <a:lnSpc>
                <a:spcPct val="10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⑤前提条件：资产阶级革命的胜利（光荣革命）奠定基础</a:t>
            </a:r>
          </a:p>
          <a:p>
            <a:pPr fontAlgn="auto">
              <a:lnSpc>
                <a:spcPct val="10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rPr>
              <a:t>⑥制度保障：</a:t>
            </a:r>
            <a:r>
              <a:rPr lang="zh-CN" altLang="en-US" sz="2000" b="1">
                <a:latin typeface="宋体" pitchFamily="2" charset="-122"/>
                <a:cs typeface="宋体" panose="02010600030101010101" pitchFamily="2" charset="-122"/>
                <a:sym typeface="+mn-ea"/>
              </a:rPr>
              <a:t>议会制的创立</a:t>
            </a:r>
            <a:endParaRPr lang="zh-CN" altLang="en-US" sz="2000" b="1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6329680" y="0"/>
            <a:ext cx="2814320" cy="6140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ct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三、西方资本主义政治制度的产生与发展</a:t>
            </a:r>
          </a:p>
          <a:p>
            <a:pPr/>
            <a:r>
              <a:rPr lang="zh-CN" altLang="en-US" sz="2400" b="1"/>
              <a:t>2.美国独立与发展</a:t>
            </a:r>
          </a:p>
          <a:p>
            <a:pPr/>
            <a:r>
              <a:rPr lang="zh-CN" altLang="en-US" sz="2400" b="1"/>
              <a:t>（1）独立战争——</a:t>
            </a:r>
            <a:r>
              <a:rPr lang="zh-CN" altLang="en-US" sz="2400" b="1">
                <a:solidFill>
                  <a:srgbClr val="0206B4"/>
                </a:solidFill>
              </a:rPr>
              <a:t>1775年发起独立战争；1776年美利坚合众国宣告成立；1783年独立战争胜利</a:t>
            </a:r>
          </a:p>
          <a:p>
            <a:pPr/>
            <a:r>
              <a:rPr lang="zh-CN" altLang="en-US" sz="2400" b="1"/>
              <a:t>（2）根据1787年宪法，美国是联邦制共和国</a:t>
            </a:r>
          </a:p>
          <a:p>
            <a:pPr/>
            <a:r>
              <a:rPr lang="zh-CN" altLang="en-US" sz="2400" b="1"/>
              <a:t>①</a:t>
            </a:r>
            <a:r>
              <a:rPr lang="zh-CN" altLang="en-US" sz="24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联邦制</a:t>
            </a:r>
            <a:r>
              <a:rPr lang="zh-CN" altLang="en-US" sz="2400" b="1"/>
              <a:t>：联邦政府对外代表国家主权，拥有宪法明确规定的权力，各州拥有一定的自治权。</a:t>
            </a:r>
          </a:p>
          <a:p>
            <a:pPr/>
            <a:r>
              <a:rPr lang="zh-CN" altLang="en-US" sz="2400" b="1"/>
              <a:t>②</a:t>
            </a:r>
            <a:r>
              <a:rPr lang="zh-CN" altLang="en-US" sz="2400" b="1">
                <a:solidFill>
                  <a:srgbClr val="C00000"/>
                </a:solidFill>
              </a:rPr>
              <a:t>联邦政府实行三权分立</a:t>
            </a:r>
            <a:r>
              <a:rPr lang="zh-CN" altLang="en-US" sz="2400" b="1"/>
              <a:t>——总统是政府首脑，掌握行政权，兼任陆海军总司令。国会分为众议院和参议院，拥有立法权和批准税收的权力。司法权属于最高法院和国会规定设立的下级法院。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6329680" y="0"/>
            <a:ext cx="2814320" cy="6140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ct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三、西方资本主义政治制度的产生与发展</a:t>
            </a:r>
          </a:p>
          <a:p>
            <a:pPr/>
            <a:r>
              <a:rPr lang="zh-CN" altLang="en-US" sz="2400" b="1"/>
              <a:t>3.法国政体更迭</a:t>
            </a:r>
          </a:p>
          <a:p>
            <a:pPr/>
            <a:r>
              <a:rPr lang="zh-CN" altLang="en-US" sz="2400" b="1"/>
              <a:t>（1）1792年，法国首次建立共和国，但并不稳固</a:t>
            </a:r>
          </a:p>
          <a:p>
            <a:pPr/>
            <a:r>
              <a:rPr lang="zh-CN" altLang="en-US" sz="2400" b="1"/>
              <a:t>（2）1870年，法国建立第三共和国，颁布1875年新宪法</a:t>
            </a:r>
          </a:p>
          <a:p>
            <a:pPr/>
            <a:r>
              <a:rPr lang="zh-CN" altLang="en-US" sz="2400" b="1"/>
              <a:t>①</a:t>
            </a:r>
            <a:r>
              <a:rPr lang="zh-CN" altLang="en-US" sz="2400" b="1">
                <a:solidFill>
                  <a:srgbClr val="C00000"/>
                </a:solidFill>
              </a:rPr>
              <a:t>法国国会</a:t>
            </a:r>
            <a:r>
              <a:rPr lang="zh-CN" altLang="en-US" sz="2400" b="1"/>
              <a:t>由参议院和众议院组成，立法权由两院行使</a:t>
            </a:r>
          </a:p>
          <a:p>
            <a:pPr/>
            <a:r>
              <a:rPr lang="zh-CN" altLang="en-US" sz="2400" b="1"/>
              <a:t>②</a:t>
            </a:r>
            <a:r>
              <a:rPr lang="zh-CN" altLang="en-US" sz="2400" b="1">
                <a:solidFill>
                  <a:srgbClr val="C00000"/>
                </a:solidFill>
              </a:rPr>
              <a:t>总统</a:t>
            </a:r>
            <a:r>
              <a:rPr lang="zh-CN" altLang="en-US" sz="2400" b="1"/>
              <a:t>任期七年，可连选连任，经参议院同意有权解散众议院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6329680" y="0"/>
            <a:ext cx="2814320" cy="6140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 algn="ctr"/>
            <a:r>
              <a:rPr lang="zh-CN" altLang="en-US" sz="1700"/>
              <a:t>第2课 西方国家古代和近代政治制度的演变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/>
          </a:lstStyle>
          <a:p>
            <a:pPr/>
            <a:r>
              <a:rPr lang="zh-CN" altLang="en-US" sz="2400" b="1"/>
              <a:t>三、西方资本主义政治制度的产生与发展</a:t>
            </a:r>
          </a:p>
          <a:p>
            <a:pPr/>
            <a:r>
              <a:rPr lang="zh-CN" altLang="en-US" sz="2400" b="1"/>
              <a:t>4.评价</a:t>
            </a:r>
          </a:p>
          <a:p>
            <a:pPr/>
            <a:r>
              <a:rPr lang="zh-CN" altLang="en-US" sz="2400" b="1"/>
              <a:t>（1）近代西方政治制度适应了资本主义发展的需要，部分实现了文艺复兴和启蒙运动的理想</a:t>
            </a:r>
          </a:p>
          <a:p>
            <a:pPr/>
            <a:r>
              <a:rPr lang="zh-CN" altLang="en-US" sz="2400" b="1"/>
              <a:t>（2）局限：英国妇女长期没有选举权，美国宪法一度承认黑奴合法</a:t>
            </a:r>
          </a:p>
          <a:p>
            <a:pPr/>
            <a:r>
              <a:rPr lang="zh-CN" altLang="en-US" sz="2400" b="1"/>
              <a:t>（3）发展：经过19-20世纪的多次改革和革命，西方政治制度逐渐走向稳定和成熟。</a:t>
            </a:r>
          </a:p>
        </p:txBody>
      </p:sp>
      <p:sp>
        <p:nvSpPr>
          <p:cNvPr id="122882" name="矩形 122881"/>
          <p:cNvSpPr/>
          <p:nvPr/>
        </p:nvSpPr>
        <p:spPr>
          <a:xfrm>
            <a:off x="541655" y="2704465"/>
            <a:ext cx="8060055" cy="230695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 cap="flat" cmpd="sng">
            <a:solidFill>
              <a:schemeClr val="accent1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>
            <a:defPPr/>
          </a:lstStyle>
          <a:p>
            <a:pPr fontAlgn="auto">
              <a:spcBef>
                <a:spcPct val="0"/>
              </a:spcBef>
            </a:pPr>
            <a:r>
              <a:rPr lang="en-US" altLang="zh-CN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1832</a:t>
            </a:r>
            <a:r>
              <a:rPr lang="zh-CN" altLang="en-US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年，第一次议会改革，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工业资产阶级；</a:t>
            </a:r>
          </a:p>
          <a:p>
            <a:pPr fontAlgn="auto">
              <a:spcBef>
                <a:spcPct val="0"/>
              </a:spcBef>
            </a:pPr>
            <a:r>
              <a:rPr lang="en-US" altLang="zh-CN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1867</a:t>
            </a:r>
            <a:r>
              <a:rPr lang="zh-CN" altLang="en-US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年，第二次议会改革，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城市小资产阶级和城市工人</a:t>
            </a:r>
            <a:r>
              <a:rPr lang="zh-CN" altLang="en-US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fontAlgn="auto">
              <a:spcBef>
                <a:spcPct val="0"/>
              </a:spcBef>
            </a:pPr>
            <a:r>
              <a:rPr lang="en-US" altLang="zh-CN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1884</a:t>
            </a:r>
            <a:r>
              <a:rPr lang="zh-CN" altLang="en-US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年，第三次议会改革，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农业工人</a:t>
            </a:r>
            <a:r>
              <a:rPr lang="zh-CN" altLang="en-US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fontAlgn="auto">
              <a:spcBef>
                <a:spcPct val="0"/>
              </a:spcBef>
            </a:pPr>
            <a:r>
              <a:rPr lang="en-US" altLang="zh-CN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1918</a:t>
            </a:r>
            <a:r>
              <a:rPr lang="zh-CN" altLang="en-US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年，</a:t>
            </a:r>
            <a:r>
              <a:rPr lang="en-US" altLang="zh-CN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30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岁</a:t>
            </a:r>
            <a:r>
              <a:rPr lang="zh-CN" altLang="en-US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以上有一定财产的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妇女；</a:t>
            </a:r>
          </a:p>
          <a:p>
            <a:pPr fontAlgn="auto">
              <a:spcBef>
                <a:spcPct val="0"/>
              </a:spcBef>
            </a:pPr>
            <a:r>
              <a:rPr lang="en-US" altLang="zh-CN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1928</a:t>
            </a:r>
            <a:r>
              <a:rPr lang="zh-CN" altLang="en-US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年，妇女的年龄降到</a:t>
            </a:r>
            <a:r>
              <a:rPr lang="en-US" altLang="zh-CN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21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岁；</a:t>
            </a:r>
          </a:p>
          <a:p>
            <a:pPr fontAlgn="auto">
              <a:spcBef>
                <a:spcPct val="0"/>
              </a:spcBef>
            </a:pPr>
            <a:r>
              <a:rPr lang="en-US" altLang="zh-CN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1969</a:t>
            </a:r>
            <a:r>
              <a:rPr lang="zh-CN" altLang="en-US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年，凡满</a:t>
            </a:r>
            <a:r>
              <a:rPr lang="en-US" altLang="zh-CN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18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岁</a:t>
            </a:r>
            <a:r>
              <a:rPr lang="zh-CN" altLang="en-US" sz="240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的男女都获普选权；</a:t>
            </a:r>
            <a:r>
              <a:rPr lang="zh-CN" altLang="en-US" sz="2400" b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pic>
        <p:nvPicPr>
          <p:cNvPr id="12288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061700" y="11074400"/>
            <a:ext cx="317500" cy="228600"/>
          </a:xfrm>
          <a:prstGeom prst="cube">
            <a:avLst/>
          </a:prstGeom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228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4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28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228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228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228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4.xml><?xml version="1.0" encoding="utf-8"?>
<p:tagLst xmlns:p="http://schemas.openxmlformats.org/presentationml/2006/main">
  <p:tag name="KSO_WM_UNIT_TABLE_BEAUTIFY" val="smartTable{33eb3bd9-6286-4a50-beb4-ecf48260323d}"/>
</p:tagLst>
</file>

<file path=ppt/tags/tag65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6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9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0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1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2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3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5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6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7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8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9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80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8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(16:9)</PresentationFormat>
  <Paragraphs>128</Paragraphs>
  <Slides>17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baseType="lpstr" size="26">
      <vt:lpstr>Arial</vt:lpstr>
      <vt:lpstr>微软雅黑</vt:lpstr>
      <vt:lpstr>Wingdings</vt:lpstr>
      <vt:lpstr>Calibri Light</vt:lpstr>
      <vt:lpstr>Calibri</vt:lpstr>
      <vt:lpstr>楷体</vt:lpstr>
      <vt:lpstr>黑体</vt:lpstr>
      <vt:lpstr>宋体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2020-12-21T11:04:40.443</cp:lastPrinted>
  <dcterms:created xsi:type="dcterms:W3CDTF">2020-12-21T11:04:40Z</dcterms:created>
  <dcterms:modified xsi:type="dcterms:W3CDTF">2020-12-21T03:04:40Z</dcterms:modified>
</cp:coreProperties>
</file>