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autoCompressPictures="0">
  <p:sldMasterIdLst>
    <p:sldMasterId id="2147483648" r:id="rId1"/>
  </p:sldMasterIdLst>
  <p:notesMasterIdLst>
    <p:notesMasterId r:id="rId2"/>
  </p:notesMasterIdLst>
  <p:sldIdLst>
    <p:sldId id="640" r:id="rId3"/>
    <p:sldId id="605" r:id="rId4"/>
    <p:sldId id="606" r:id="rId5"/>
    <p:sldId id="607" r:id="rId6"/>
    <p:sldId id="608" r:id="rId7"/>
    <p:sldId id="609" r:id="rId8"/>
    <p:sldId id="634" r:id="rId9"/>
    <p:sldId id="632" r:id="rId10"/>
    <p:sldId id="633" r:id="rId11"/>
    <p:sldId id="612" r:id="rId12"/>
    <p:sldId id="613" r:id="rId13"/>
    <p:sldId id="614" r:id="rId14"/>
    <p:sldId id="615" r:id="rId15"/>
    <p:sldId id="617" r:id="rId16"/>
    <p:sldId id="619" r:id="rId17"/>
    <p:sldId id="635" r:id="rId18"/>
    <p:sldId id="636" r:id="rId19"/>
    <p:sldId id="621" r:id="rId20"/>
    <p:sldId id="637" r:id="rId21"/>
    <p:sldId id="638" r:id="rId22"/>
    <p:sldId id="622" r:id="rId23"/>
    <p:sldId id="625" r:id="rId24"/>
    <p:sldId id="626" r:id="rId25"/>
    <p:sldId id="627" r:id="rId26"/>
    <p:sldId id="628" r:id="rId27"/>
    <p:sldId id="639" r:id="rId28"/>
    <p:sldId id="629" r:id="rId29"/>
    <p:sldId id="631" r:id="rId30"/>
  </p:sldIdLst>
  <p:sldSz cx="12192000" cy="6858000"/>
  <p:notesSz cx="6858000" cy="9144000"/>
  <p:custDataLst>
    <p:tags r:id="rId31"/>
  </p:custDataLst>
  <p:defaultTextStyle>
    <a:defPPr>
      <a:defRPr lang="en-US"/>
    </a:defPPr>
    <a:lvl1pPr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0" d="100"/>
          <a:sy n="70" d="100"/>
        </p:scale>
        <p:origin x="-726" y="-108"/>
      </p:cViewPr>
      <p:guideLst>
        <p:guide orient="horz" pos="2160"/>
        <p:guide pos="3840"/>
      </p:guideLst>
    </p:cSldViewPr>
  </p:slideViewPr>
  <p:notesTextViewPr>
    <p:cViewPr>
      <p:scale>
        <a:sx n="1" d="1"/>
        <a:sy n="1" d="1"/>
      </p:scale>
      <p:origin x="0" y="0"/>
    </p:cViewPr>
  </p:notesTextViewPr>
  <p:sorterViewPr>
    <p:cViewPr>
      <p:scale>
        <a:sx n="125" d="100"/>
        <a:sy n="125" d="100"/>
      </p:scale>
      <p:origin x="0" y="23597"/>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tags" Target="tags/tag1.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ct val="0"/>
              </a:spcBef>
              <a:spcAft>
                <a:spcPct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ct val="0"/>
              </a:spcBef>
              <a:spcAft>
                <a:spcPct val="0"/>
              </a:spcAft>
              <a:defRPr sz="1200">
                <a:latin typeface="+mn-lt"/>
                <a:ea typeface="+mn-ea"/>
              </a:defRPr>
            </a:lvl1pPr>
          </a:lstStyle>
          <a:p>
            <a:pPr>
              <a:defRPr/>
            </a:pPr>
            <a:fld id="{65707582-7BBC-492D-82EB-DED46E3D5AD4}" type="datetimeFigureOut">
              <a:rPr lang="zh-CN" altLang="en-US"/>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ct val="0"/>
              </a:spcBef>
              <a:spcAft>
                <a:spcPct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ct val="0"/>
              </a:spcBef>
              <a:spcAft>
                <a:spcPct val="0"/>
              </a:spcAft>
              <a:defRPr sz="1200">
                <a:latin typeface="+mn-lt"/>
                <a:ea typeface="+mn-ea"/>
              </a:defRPr>
            </a:lvl1pPr>
          </a:lstStyle>
          <a:p>
            <a:pPr>
              <a:defRPr/>
            </a:pPr>
            <a:fld id="{0F0A476C-C0BF-40F8-BEEC-5481B88F2741}" type="slidenum">
              <a:rPr lang="zh-CN" altLang="en-US"/>
              <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61FDDB0-3C58-4574-BD75-D437F32E9468}"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9697" name="Rectangle 7"/>
          <p:cNvSpPr>
            <a:spLocks noGrp="1" noChangeArrowheads="1"/>
          </p:cNvSpPr>
          <p:nvPr>
            <p:ph type="sldNum" sz="quarter" idx="5"/>
          </p:nvPr>
        </p:nvSpPr>
        <p:spPr bwMode="auto">
          <a:noFill/>
          <a:ln>
            <a:miter lim="800000"/>
          </a:ln>
        </p:spPr>
        <p:txBody>
          <a:bodyPr/>
          <a:lstStyle/>
          <a:p>
            <a:fld id="{90D974FE-A56F-49F1-AE9F-E5113B21F8DB}" type="slidenum">
              <a:rPr lang="zh-CN" altLang="en-US"/>
              <a:t>12</a:t>
            </a:fld>
            <a:endParaRPr lang="zh-CN" altLang="en-US"/>
          </a:p>
        </p:txBody>
      </p:sp>
      <p:sp>
        <p:nvSpPr>
          <p:cNvPr id="29698" name="Rectangle 2"/>
          <p:cNvSpPr>
            <a:spLocks noGrp="1" noRot="1" noChangeAspect="1" noChangeArrowheads="1" noTextEdit="1"/>
          </p:cNvSpPr>
          <p:nvPr>
            <p:ph type="sldImg" idx="4294967295"/>
          </p:nvPr>
        </p:nvSpPr>
        <p:spPr>
          <a:xfrm>
            <a:off x="1143000" y="685800"/>
            <a:ext cx="4572000" cy="3429000"/>
          </a:xfrm>
        </p:spPr>
      </p:sp>
      <p:sp>
        <p:nvSpPr>
          <p:cNvPr id="29699" name="Rectangle 3"/>
          <p:cNvSpPr>
            <a:spLocks noGrp="1" noChangeArrowheads="1"/>
          </p:cNvSpPr>
          <p:nvPr>
            <p:ph type="body" idx="6"/>
          </p:nvPr>
        </p:nvSpPr>
        <p:spPr/>
        <p:txBody>
          <a:bodyPr/>
          <a:lstStyle/>
          <a:p>
            <a:r>
              <a:rPr lang="zh-CN" altLang="en-US" b="1" smtClean="0"/>
              <a:t>三公九卿制的特点：</a:t>
            </a:r>
            <a:endParaRPr lang="zh-CN" altLang="en-US" b="1" smtClean="0"/>
          </a:p>
          <a:p>
            <a:r>
              <a:rPr lang="zh-CN" altLang="en-US" b="1" smtClean="0">
                <a:solidFill>
                  <a:srgbClr val="0000FF"/>
                </a:solidFill>
              </a:rPr>
              <a:t> 是一种新的官僚体制</a:t>
            </a:r>
            <a:endParaRPr lang="en-US" altLang="zh-CN" b="1" smtClean="0">
              <a:solidFill>
                <a:srgbClr val="0000FF"/>
              </a:solidFill>
            </a:endParaRPr>
          </a:p>
          <a:p>
            <a:r>
              <a:rPr lang="zh-CN" altLang="en-US" b="1" smtClean="0">
                <a:solidFill>
                  <a:srgbClr val="0000FF"/>
                </a:solidFill>
              </a:rPr>
              <a:t> 分工明确，互相牵制，防止皇权旁落，行政效率提高，减少决策失误</a:t>
            </a:r>
            <a:endParaRPr lang="zh-CN" altLang="en-US" b="1" smtClean="0">
              <a:solidFill>
                <a:srgbClr val="0000FF"/>
              </a:solidFill>
            </a:endParaRPr>
          </a:p>
          <a:p>
            <a:r>
              <a:rPr lang="zh-CN" altLang="en-US" b="1" smtClean="0">
                <a:solidFill>
                  <a:srgbClr val="0000FF"/>
                </a:solidFill>
              </a:rPr>
              <a:t> 皇权至高无上，官员由皇帝任免，不得世袭</a:t>
            </a:r>
            <a:endParaRPr lang="zh-CN" altLang="en-US" b="1" smtClean="0">
              <a:solidFill>
                <a:srgbClr val="0000FF"/>
              </a:solidFill>
            </a:endParaRPr>
          </a:p>
          <a:p>
            <a:r>
              <a:rPr lang="zh-CN" altLang="en-US" b="1" smtClean="0">
                <a:solidFill>
                  <a:srgbClr val="0000FF"/>
                </a:solidFill>
              </a:rPr>
              <a:t>丞相位高权重</a:t>
            </a:r>
            <a:endParaRPr lang="zh-CN" altLang="en-US" b="1" smtClean="0">
              <a:solidFill>
                <a:srgbClr val="0000FF"/>
              </a:solidFill>
            </a:endParaRPr>
          </a:p>
          <a:p>
            <a:endParaRPr lang="zh-CN" altLang="en-US"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4" name="Group 15"/>
          <p:cNvGrpSpPr/>
          <p:nvPr/>
        </p:nvGrpSpPr>
        <p:grpSpPr>
          <a:xfrm>
            <a:off x="0" y="-7938"/>
            <a:ext cx="12192000" cy="6865938"/>
            <a:chOff x="0" y="-8467"/>
            <a:chExt cx="12192000" cy="6866467"/>
          </a:xfrm>
        </p:grpSpPr>
        <p:sp>
          <p:nvSpPr>
            <p:cNvPr id="5" name="Freeform 14"/>
            <p:cNvSpPr/>
            <p:nvPr/>
          </p:nvSpPr>
          <p:spPr>
            <a:xfrm>
              <a:off x="0" y="-8467"/>
              <a:ext cx="863600" cy="5697977"/>
            </a:xfrm>
            <a:custGeom>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cxnSp>
          <p:nvCxnSpPr>
            <p:cNvPr id="6" name="Straight Connector 18"/>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19"/>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Rectangle 23"/>
            <p:cNvSpPr/>
            <p:nvPr/>
          </p:nvSpPr>
          <p:spPr>
            <a:xfrm>
              <a:off x="9182100" y="-8467"/>
              <a:ext cx="3006725"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9" name="Rectangle 25"/>
            <p:cNvSpPr/>
            <p:nvPr/>
          </p:nvSpPr>
          <p:spPr>
            <a:xfrm>
              <a:off x="9602788" y="-8467"/>
              <a:ext cx="2589212"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0" name="Isosceles Triangle 22"/>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1" name="Rectangle 27"/>
            <p:cNvSpPr/>
            <p:nvPr/>
          </p:nvSpPr>
          <p:spPr>
            <a:xfrm>
              <a:off x="9334500" y="-8467"/>
              <a:ext cx="2854325"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2" name="Rectangle 28"/>
            <p:cNvSpPr/>
            <p:nvPr/>
          </p:nvSpPr>
          <p:spPr>
            <a:xfrm>
              <a:off x="10898188" y="-8467"/>
              <a:ext cx="1290637"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3" name="Rectangle 29"/>
            <p:cNvSpPr/>
            <p:nvPr/>
          </p:nvSpPr>
          <p:spPr>
            <a:xfrm>
              <a:off x="10939463" y="-8467"/>
              <a:ext cx="1249362"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4" name="Isosceles Triangle 26"/>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CN" altLang="en-US" smtClean="0"/>
              <a:t>单击此处编辑母版标题样式</a:t>
            </a:r>
            <a:endParaRPr lang="en-US"/>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15" name="Date Placeholder 3"/>
          <p:cNvSpPr>
            <a:spLocks noGrp="1"/>
          </p:cNvSpPr>
          <p:nvPr>
            <p:ph type="dt" sz="half" idx="10"/>
          </p:nvPr>
        </p:nvSpPr>
        <p:spPr/>
        <p:txBody>
          <a:bodyPr/>
          <a:lstStyle>
            <a:lvl1pPr>
              <a:defRPr/>
            </a:lvl1pPr>
          </a:lstStyle>
          <a:p>
            <a:pPr>
              <a:defRPr/>
            </a:pPr>
            <a:fld id="{B6F032FD-BBFD-4010-B4A9-9D1BC1DF6DD8}" type="datetimeFigureOut">
              <a:rPr lang="en-US"/>
              <a:t/>
            </a:fld>
            <a:endParaRPr lang="en-US"/>
          </a:p>
        </p:txBody>
      </p:sp>
      <p:sp>
        <p:nvSpPr>
          <p:cNvPr id="16" name="Footer Placeholder 4"/>
          <p:cNvSpPr>
            <a:spLocks noGrp="1"/>
          </p:cNvSpPr>
          <p:nvPr>
            <p:ph type="ftr" sz="quarter" idx="11"/>
          </p:nvPr>
        </p:nvSpPr>
        <p:spPr/>
        <p:txBody>
          <a:bodyPr/>
          <a:lstStyle>
            <a:lvl1pPr>
              <a:defRPr/>
            </a:lvl1pPr>
          </a:lstStyle>
          <a:p>
            <a:pPr>
              <a:defRPr/>
            </a:pPr>
            <a:endParaRPr lang="en-US"/>
          </a:p>
        </p:txBody>
      </p:sp>
      <p:sp>
        <p:nvSpPr>
          <p:cNvPr id="17" name="Slide Number Placeholder 5"/>
          <p:cNvSpPr>
            <a:spLocks noGrp="1"/>
          </p:cNvSpPr>
          <p:nvPr>
            <p:ph type="sldNum" sz="quarter" idx="12"/>
          </p:nvPr>
        </p:nvSpPr>
        <p:spPr/>
        <p:txBody>
          <a:bodyPr/>
          <a:lstStyle>
            <a:lvl1pPr>
              <a:defRPr/>
            </a:lvl1pPr>
          </a:lstStyle>
          <a:p>
            <a:pPr>
              <a:defRPr/>
            </a:pPr>
            <a:fld id="{6E26D127-62E3-47ED-9BD0-149FF5515416}" type="slidenum">
              <a:rPr lang="en-US"/>
              <a:t/>
            </a:fld>
            <a:endParaRPr lang="en-US"/>
          </a:p>
        </p:txBody>
      </p:sp>
    </p:spTree>
  </p:cSld>
  <p:clrMapOvr>
    <a:masterClrMapping/>
  </p:clrMapOvr>
  <p:transition>
    <p:blinds/>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CE0A7FA0-E5AC-4EFB-A178-D35659CF167F}" type="datetimeFigureOut">
              <a:rPr lang="en-US"/>
              <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32EF6B-A630-42EF-AEAA-3C7A1F204431}" type="slidenum">
              <a:rPr lang="en-US"/>
              <a:t/>
            </a:fld>
            <a:endParaRPr lang="en-US"/>
          </a:p>
        </p:txBody>
      </p:sp>
    </p:spTree>
  </p:cSld>
  <p:clrMapOvr>
    <a:masterClrMapping/>
  </p:clrMapOvr>
  <p:transition>
    <p:blinds/>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lvl1pPr>
              <a:defRPr/>
            </a:lvl1pPr>
          </a:lstStyle>
          <a:p>
            <a:pPr>
              <a:defRPr/>
            </a:pPr>
            <a:fld id="{EA438534-FBCF-44FC-883D-6ED48D649E54}" type="datetimeFigureOut">
              <a:rPr lang="en-US"/>
              <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C575006-0190-48EE-8E4F-29A0FF237EFC}" type="slidenum">
              <a:rPr lang="en-US"/>
              <a:t/>
            </a:fld>
            <a:endParaRPr lang="en-US"/>
          </a:p>
        </p:txBody>
      </p:sp>
    </p:spTree>
  </p:cSld>
  <p:clrMapOvr>
    <a:masterClrMapping/>
  </p:clrMapOvr>
  <p:transition>
    <p:blinds/>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677334" y="2160589"/>
            <a:ext cx="4184035" cy="388077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Content Placeholder 3"/>
          <p:cNvSpPr>
            <a:spLocks noGrp="1"/>
          </p:cNvSpPr>
          <p:nvPr>
            <p:ph sz="half" idx="2"/>
          </p:nvPr>
        </p:nvSpPr>
        <p:spPr>
          <a:xfrm>
            <a:off x="5089970" y="2160589"/>
            <a:ext cx="4184034" cy="388077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Date Placeholder 3"/>
          <p:cNvSpPr>
            <a:spLocks noGrp="1"/>
          </p:cNvSpPr>
          <p:nvPr>
            <p:ph type="dt" sz="half" idx="10"/>
          </p:nvPr>
        </p:nvSpPr>
        <p:spPr/>
        <p:txBody>
          <a:bodyPr/>
          <a:lstStyle>
            <a:lvl1pPr>
              <a:defRPr/>
            </a:lvl1pPr>
          </a:lstStyle>
          <a:p>
            <a:pPr>
              <a:defRPr/>
            </a:pPr>
            <a:fld id="{4CF9AB04-49A8-4243-BD13-282D00C91073}" type="datetimeFigureOut">
              <a:rPr lang="en-US"/>
              <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9553BD7-0410-479C-AE8A-B74704EE070B}" type="slidenum">
              <a:rPr lang="en-US"/>
              <a:t/>
            </a:fld>
            <a:endParaRPr lang="en-US"/>
          </a:p>
        </p:txBody>
      </p:sp>
    </p:spTree>
  </p:cSld>
  <p:clrMapOvr>
    <a:masterClrMapping/>
  </p:clrMapOvr>
  <p:transition>
    <p:blinds/>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Date Placeholder 3"/>
          <p:cNvSpPr>
            <a:spLocks noGrp="1"/>
          </p:cNvSpPr>
          <p:nvPr>
            <p:ph type="dt" sz="half" idx="10"/>
          </p:nvPr>
        </p:nvSpPr>
        <p:spPr/>
        <p:txBody>
          <a:bodyPr/>
          <a:lstStyle>
            <a:lvl1pPr>
              <a:defRPr/>
            </a:lvl1pPr>
          </a:lstStyle>
          <a:p>
            <a:pPr>
              <a:defRPr/>
            </a:pPr>
            <a:fld id="{54D1C334-F5FF-41E8-8155-8F696F92CCAF}" type="datetimeFigureOut">
              <a:rPr lang="en-US"/>
              <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13D86D0-926D-4AC9-8833-A4337939A17F}" type="slidenum">
              <a:rPr lang="en-US"/>
              <a:t/>
            </a:fld>
            <a:endParaRPr lang="en-US"/>
          </a:p>
        </p:txBody>
      </p:sp>
    </p:spTree>
  </p:cSld>
  <p:clrMapOvr>
    <a:masterClrMapping/>
  </p:clrMapOvr>
  <p:transition>
    <p:blinds/>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a:xfrm>
            <a:off x="677334" y="609600"/>
            <a:ext cx="8596668" cy="1320800"/>
          </a:xfrm>
        </p:spPr>
        <p:txBody>
          <a:bodyPr/>
          <a:lstStyle/>
          <a:p>
            <a:r>
              <a:rPr lang="zh-CN" altLang="en-US" smtClean="0"/>
              <a:t>单击此处编辑母版标题样式</a:t>
            </a:r>
            <a:endParaRPr lang="en-US"/>
          </a:p>
        </p:txBody>
      </p:sp>
      <p:sp>
        <p:nvSpPr>
          <p:cNvPr id="3" name="Date Placeholder 3"/>
          <p:cNvSpPr>
            <a:spLocks noGrp="1"/>
          </p:cNvSpPr>
          <p:nvPr>
            <p:ph type="dt" sz="half" idx="10"/>
          </p:nvPr>
        </p:nvSpPr>
        <p:spPr/>
        <p:txBody>
          <a:bodyPr/>
          <a:lstStyle>
            <a:lvl1pPr>
              <a:defRPr/>
            </a:lvl1pPr>
          </a:lstStyle>
          <a:p>
            <a:pPr>
              <a:defRPr/>
            </a:pPr>
            <a:fld id="{9069F399-7169-4435-B2F7-D73DC13D87AC}" type="datetimeFigureOut">
              <a:rPr lang="en-US"/>
              <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3284292-B22A-4D9B-9665-7A112A8607CC}" type="slidenum">
              <a:rPr lang="en-US"/>
              <a:t/>
            </a:fld>
            <a:endParaRPr lang="en-US"/>
          </a:p>
        </p:txBody>
      </p:sp>
    </p:spTree>
  </p:cSld>
  <p:clrMapOvr>
    <a:masterClrMapping/>
  </p:clrMapOvr>
  <p:transition>
    <p:blinds/>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3"/>
          <p:cNvSpPr>
            <a:spLocks noGrp="1"/>
          </p:cNvSpPr>
          <p:nvPr>
            <p:ph type="dt" sz="half" idx="10"/>
          </p:nvPr>
        </p:nvSpPr>
        <p:spPr/>
        <p:txBody>
          <a:bodyPr/>
          <a:lstStyle>
            <a:lvl1pPr>
              <a:defRPr/>
            </a:lvl1pPr>
          </a:lstStyle>
          <a:p>
            <a:pPr>
              <a:defRPr/>
            </a:pPr>
            <a:fld id="{FAE8590C-67AF-48F2-9DA1-23F40FDBFE39}" type="datetimeFigureOut">
              <a:rPr lang="en-US"/>
              <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D2555AE-844D-4D26-AD53-DE218CAC2273}" type="slidenum">
              <a:rPr lang="en-US"/>
              <a:t/>
            </a:fld>
            <a:endParaRPr lang="en-US"/>
          </a:p>
        </p:txBody>
      </p:sp>
    </p:spTree>
  </p:cSld>
  <p:clrMapOvr>
    <a:masterClrMapping/>
  </p:clrMapOvr>
  <p:transition>
    <p:blinds/>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CN" altLang="en-US" smtClean="0"/>
              <a:t>单击此处编辑母版标题样式</a:t>
            </a:r>
            <a:endParaRPr lang="en-US"/>
          </a:p>
        </p:txBody>
      </p:sp>
      <p:sp>
        <p:nvSpPr>
          <p:cNvPr id="3" name="Content Placeholder 2"/>
          <p:cNvSpPr>
            <a:spLocks noGrp="1"/>
          </p:cNvSpPr>
          <p:nvPr>
            <p:ph idx="1"/>
          </p:nvPr>
        </p:nvSpPr>
        <p:spPr>
          <a:xfrm>
            <a:off x="4760461" y="514924"/>
            <a:ext cx="4513541" cy="5526437"/>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smtClean="0"/>
              <a:t>单击此处编辑母版文本样式</a:t>
            </a:r>
            <a:endParaRPr lang="zh-CN" altLang="en-US" smtClean="0"/>
          </a:p>
        </p:txBody>
      </p:sp>
      <p:sp>
        <p:nvSpPr>
          <p:cNvPr id="5" name="Date Placeholder 3"/>
          <p:cNvSpPr>
            <a:spLocks noGrp="1"/>
          </p:cNvSpPr>
          <p:nvPr>
            <p:ph type="dt" sz="half" idx="10"/>
          </p:nvPr>
        </p:nvSpPr>
        <p:spPr/>
        <p:txBody>
          <a:bodyPr/>
          <a:lstStyle>
            <a:lvl1pPr>
              <a:defRPr/>
            </a:lvl1pPr>
          </a:lstStyle>
          <a:p>
            <a:pPr>
              <a:defRPr/>
            </a:pPr>
            <a:fld id="{9027CB60-D515-4BFB-809A-241829DB355E}" type="datetimeFigureOut">
              <a:rPr lang="en-US"/>
              <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A39A0C-29D2-47C6-B03A-EC51BC3BA28B}" type="slidenum">
              <a:rPr lang="en-US"/>
              <a:t/>
            </a:fld>
            <a:endParaRPr lang="en-US"/>
          </a:p>
        </p:txBody>
      </p:sp>
    </p:spTree>
  </p:cSld>
  <p:clrMapOvr>
    <a:masterClrMapping/>
  </p:clrMapOvr>
  <p:transition>
    <p:blinds/>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noProof="0" smtClean="0"/>
              <a:t>单击图标添加图片</a:t>
            </a:r>
            <a:endParaRPr lang="en-US" noProof="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Date Placeholder 3"/>
          <p:cNvSpPr>
            <a:spLocks noGrp="1"/>
          </p:cNvSpPr>
          <p:nvPr>
            <p:ph type="dt" sz="half" idx="10"/>
          </p:nvPr>
        </p:nvSpPr>
        <p:spPr/>
        <p:txBody>
          <a:bodyPr/>
          <a:lstStyle>
            <a:lvl1pPr>
              <a:defRPr/>
            </a:lvl1pPr>
          </a:lstStyle>
          <a:p>
            <a:pPr>
              <a:defRPr/>
            </a:pPr>
            <a:fld id="{1847DDE8-D9F3-4675-9013-9374B46A1C2E}" type="datetimeFigureOut">
              <a:rPr lang="en-US"/>
              <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497A76B-546E-44F7-B738-1DC3AE34E933}" type="slidenum">
              <a:rPr lang="en-US"/>
              <a:t/>
            </a:fld>
            <a:endParaRPr lang="en-US"/>
          </a:p>
        </p:txBody>
      </p:sp>
    </p:spTree>
  </p:cSld>
  <p:clrMapOvr>
    <a:masterClrMapping/>
  </p:clrMapOvr>
  <p:transition>
    <p:blinds/>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lvl1pPr>
              <a:defRPr/>
            </a:lvl1pPr>
          </a:lstStyle>
          <a:p>
            <a:pPr>
              <a:defRPr/>
            </a:pPr>
            <a:fld id="{EBADFD68-DCC8-449D-A0E4-3160E7B3AF7E}" type="datetimeFigureOut">
              <a:rPr lang="en-US"/>
              <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D9A083-A013-486F-9D2F-5B51AC6D3A57}" type="slidenum">
              <a:rPr lang="en-US"/>
              <a:t/>
            </a:fld>
            <a:endParaRPr lang="en-US"/>
          </a:p>
        </p:txBody>
      </p:sp>
    </p:spTree>
  </p:cSld>
  <p:clrMapOvr>
    <a:masterClrMapping/>
  </p:clrMapOvr>
  <p:transition>
    <p:blinds/>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5" name="TextBox 23"/>
          <p:cNvSpPr txBox="1"/>
          <p:nvPr/>
        </p:nvSpPr>
        <p:spPr>
          <a:xfrm>
            <a:off x="541338" y="790575"/>
            <a:ext cx="609600" cy="584200"/>
          </a:xfrm>
          <a:prstGeom prst="rect">
            <a:avLst/>
          </a:prstGeom>
        </p:spPr>
        <p:txBody>
          <a:bodyPr anchor="ctr"/>
          <a:lstStyle/>
          <a:p>
            <a:pPr fontAlgn="auto">
              <a:spcBef>
                <a:spcPct val="0"/>
              </a:spcBef>
              <a:spcAft>
                <a:spcPct val="0"/>
              </a:spcAft>
              <a:defRPr/>
            </a:pPr>
            <a:r>
              <a:rPr lang="en-US" sz="8000">
                <a:ln w="3175" cmpd="sng">
                  <a:noFill/>
                </a:ln>
                <a:solidFill>
                  <a:schemeClr val="accent1">
                    <a:lumMod val="60000"/>
                    <a:lumOff val="40000"/>
                  </a:schemeClr>
                </a:solidFill>
                <a:latin typeface="Arial"/>
                <a:ea typeface="+mn-ea"/>
              </a:rPr>
              <a:t>“</a:t>
            </a:r>
            <a:endParaRPr lang="en-US" sz="8000">
              <a:ln w="3175" cmpd="sng">
                <a:noFill/>
              </a:ln>
              <a:solidFill>
                <a:schemeClr val="accent1">
                  <a:lumMod val="60000"/>
                  <a:lumOff val="40000"/>
                </a:schemeClr>
              </a:solidFill>
              <a:latin typeface="Arial"/>
              <a:ea typeface="+mn-ea"/>
            </a:endParaRPr>
          </a:p>
        </p:txBody>
      </p:sp>
      <p:sp>
        <p:nvSpPr>
          <p:cNvPr id="6" name="TextBox 24"/>
          <p:cNvSpPr txBox="1"/>
          <p:nvPr/>
        </p:nvSpPr>
        <p:spPr>
          <a:xfrm>
            <a:off x="8893175" y="2886075"/>
            <a:ext cx="609600" cy="585788"/>
          </a:xfrm>
          <a:prstGeom prst="rect">
            <a:avLst/>
          </a:prstGeom>
        </p:spPr>
        <p:txBody>
          <a:bodyPr anchor="ctr"/>
          <a:lstStyle/>
          <a:p>
            <a:pPr fontAlgn="auto">
              <a:spcBef>
                <a:spcPct val="0"/>
              </a:spcBef>
              <a:spcAft>
                <a:spcPct val="0"/>
              </a:spcAft>
              <a:defRPr/>
            </a:pPr>
            <a:r>
              <a:rPr lang="en-US" sz="8000">
                <a:ln w="3175" cmpd="sng">
                  <a:noFill/>
                </a:ln>
                <a:solidFill>
                  <a:schemeClr val="accent1">
                    <a:lumMod val="60000"/>
                    <a:lumOff val="40000"/>
                  </a:schemeClr>
                </a:solidFill>
                <a:latin typeface="Arial"/>
                <a:ea typeface="+mn-ea"/>
              </a:rPr>
              <a:t>”</a:t>
            </a:r>
            <a:endParaRPr lang="en-US" sz="8000">
              <a:ln w="3175" cmpd="sng">
                <a:noFill/>
              </a:ln>
              <a:solidFill>
                <a:schemeClr val="accent1">
                  <a:lumMod val="60000"/>
                  <a:lumOff val="40000"/>
                </a:schemeClr>
              </a:solidFill>
              <a:latin typeface="Arial"/>
              <a:ea typeface="+mn-ea"/>
            </a:endParaRP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CN" altLang="en-US" smtClean="0"/>
              <a:t>单击此处编辑母版标题样式</a:t>
            </a:r>
            <a:endParaRPr lang="en-US"/>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单击此处编辑母版文本样式</a:t>
            </a:r>
            <a:endParaRPr lang="zh-CN" altLang="en-US" smtClean="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7" name="Date Placeholder 3"/>
          <p:cNvSpPr>
            <a:spLocks noGrp="1"/>
          </p:cNvSpPr>
          <p:nvPr>
            <p:ph type="dt" sz="half" idx="14"/>
          </p:nvPr>
        </p:nvSpPr>
        <p:spPr/>
        <p:txBody>
          <a:bodyPr/>
          <a:lstStyle>
            <a:lvl1pPr>
              <a:defRPr/>
            </a:lvl1pPr>
          </a:lstStyle>
          <a:p>
            <a:pPr>
              <a:defRPr/>
            </a:pPr>
            <a:fld id="{0C5AB7E3-A829-4510-8867-DAEDCD519A22}" type="datetimeFigureOut">
              <a:rPr lang="en-US"/>
              <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E16EE694-6499-4B85-A3A9-E70EE2487269}" type="slidenum">
              <a:rPr lang="en-US"/>
              <a:t/>
            </a:fld>
            <a:endParaRPr lang="en-US"/>
          </a:p>
        </p:txBody>
      </p:sp>
    </p:spTree>
  </p:cSld>
  <p:clrMapOvr>
    <a:masterClrMapping/>
  </p:clrMapOvr>
  <p:transition>
    <p:blinds/>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lvl1pPr>
              <a:defRPr/>
            </a:lvl1pPr>
          </a:lstStyle>
          <a:p>
            <a:pPr>
              <a:defRPr/>
            </a:pPr>
            <a:fld id="{65549F29-2F4E-4D45-A2F0-8EC4DB640279}" type="datetimeFigureOut">
              <a:rPr lang="en-US"/>
              <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E2E56E-EEEC-4121-979E-11AF9C3BE86C}" type="slidenum">
              <a:rPr lang="en-US"/>
              <a:t/>
            </a:fld>
            <a:endParaRPr lang="en-US"/>
          </a:p>
        </p:txBody>
      </p:sp>
    </p:spTree>
  </p:cSld>
  <p:clrMapOvr>
    <a:masterClrMapping/>
  </p:clrMapOvr>
  <p:transition>
    <p:blinds/>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5" name="TextBox 23"/>
          <p:cNvSpPr txBox="1"/>
          <p:nvPr/>
        </p:nvSpPr>
        <p:spPr>
          <a:xfrm>
            <a:off x="541338" y="790575"/>
            <a:ext cx="609600" cy="584200"/>
          </a:xfrm>
          <a:prstGeom prst="rect">
            <a:avLst/>
          </a:prstGeom>
        </p:spPr>
        <p:txBody>
          <a:bodyPr anchor="ctr"/>
          <a:lstStyle/>
          <a:p>
            <a:pPr fontAlgn="auto">
              <a:spcBef>
                <a:spcPct val="0"/>
              </a:spcBef>
              <a:spcAft>
                <a:spcPct val="0"/>
              </a:spcAft>
              <a:defRPr/>
            </a:pPr>
            <a:r>
              <a:rPr lang="en-US" sz="8000">
                <a:ln w="3175" cmpd="sng">
                  <a:noFill/>
                </a:ln>
                <a:solidFill>
                  <a:schemeClr val="accent1">
                    <a:lumMod val="60000"/>
                    <a:lumOff val="40000"/>
                  </a:schemeClr>
                </a:solidFill>
                <a:latin typeface="Arial"/>
                <a:ea typeface="+mn-ea"/>
              </a:rPr>
              <a:t>“</a:t>
            </a:r>
            <a:endParaRPr lang="en-US" sz="8000">
              <a:ln w="3175" cmpd="sng">
                <a:noFill/>
              </a:ln>
              <a:solidFill>
                <a:schemeClr val="accent1">
                  <a:lumMod val="60000"/>
                  <a:lumOff val="40000"/>
                </a:schemeClr>
              </a:solidFill>
              <a:latin typeface="Arial"/>
              <a:ea typeface="+mn-ea"/>
            </a:endParaRPr>
          </a:p>
        </p:txBody>
      </p:sp>
      <p:sp>
        <p:nvSpPr>
          <p:cNvPr id="6" name="TextBox 24"/>
          <p:cNvSpPr txBox="1"/>
          <p:nvPr/>
        </p:nvSpPr>
        <p:spPr>
          <a:xfrm>
            <a:off x="8893175" y="2886075"/>
            <a:ext cx="609600" cy="585788"/>
          </a:xfrm>
          <a:prstGeom prst="rect">
            <a:avLst/>
          </a:prstGeom>
        </p:spPr>
        <p:txBody>
          <a:bodyPr anchor="ctr"/>
          <a:lstStyle/>
          <a:p>
            <a:pPr fontAlgn="auto">
              <a:spcBef>
                <a:spcPct val="0"/>
              </a:spcBef>
              <a:spcAft>
                <a:spcPct val="0"/>
              </a:spcAft>
              <a:defRPr/>
            </a:pPr>
            <a:r>
              <a:rPr lang="en-US" sz="8000">
                <a:ln w="3175" cmpd="sng">
                  <a:noFill/>
                </a:ln>
                <a:solidFill>
                  <a:schemeClr val="accent1">
                    <a:lumMod val="60000"/>
                    <a:lumOff val="40000"/>
                  </a:schemeClr>
                </a:solidFill>
                <a:latin typeface="Arial"/>
                <a:ea typeface="+mn-ea"/>
              </a:rPr>
              <a:t>”</a:t>
            </a:r>
            <a:endParaRPr lang="en-US" sz="8000">
              <a:ln w="3175" cmpd="sng">
                <a:noFill/>
              </a:ln>
              <a:solidFill>
                <a:schemeClr val="accent1">
                  <a:lumMod val="60000"/>
                  <a:lumOff val="40000"/>
                </a:schemeClr>
              </a:solidFill>
              <a:latin typeface="Arial"/>
              <a:ea typeface="+mn-ea"/>
            </a:endParaRP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CN" altLang="en-US" smtClean="0"/>
              <a:t>单击此处编辑母版标题样式</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单击此处编辑母版文本样式</a:t>
            </a:r>
            <a:endParaRPr lang="zh-CN" altLang="en-US" smtClean="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7" name="Date Placeholder 3"/>
          <p:cNvSpPr>
            <a:spLocks noGrp="1"/>
          </p:cNvSpPr>
          <p:nvPr>
            <p:ph type="dt" sz="half" idx="14"/>
          </p:nvPr>
        </p:nvSpPr>
        <p:spPr/>
        <p:txBody>
          <a:bodyPr/>
          <a:lstStyle>
            <a:lvl1pPr>
              <a:defRPr/>
            </a:lvl1pPr>
          </a:lstStyle>
          <a:p>
            <a:pPr>
              <a:defRPr/>
            </a:pPr>
            <a:fld id="{7DDDD73F-5E16-4B80-B9AA-00EFD868C822}" type="datetimeFigureOut">
              <a:rPr lang="en-US"/>
              <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A9F5CCE6-C604-47AF-8574-CF90B5D0794B}" type="slidenum">
              <a:rPr lang="en-US"/>
              <a:t/>
            </a:fld>
            <a:endParaRPr lang="en-US"/>
          </a:p>
        </p:txBody>
      </p:sp>
    </p:spTree>
  </p:cSld>
  <p:clrMapOvr>
    <a:masterClrMapping/>
  </p:clrMapOvr>
  <p:transition>
    <p:blinds/>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CN" altLang="en-US" smtClean="0"/>
              <a:t>单击此处编辑母版标题样式</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单击此处编辑母版文本样式</a:t>
            </a:r>
            <a:endParaRPr lang="zh-CN" altLang="en-US" smtClean="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5" name="Date Placeholder 3"/>
          <p:cNvSpPr>
            <a:spLocks noGrp="1"/>
          </p:cNvSpPr>
          <p:nvPr>
            <p:ph type="dt" sz="half" idx="14"/>
          </p:nvPr>
        </p:nvSpPr>
        <p:spPr/>
        <p:txBody>
          <a:bodyPr/>
          <a:lstStyle>
            <a:lvl1pPr>
              <a:defRPr/>
            </a:lvl1pPr>
          </a:lstStyle>
          <a:p>
            <a:pPr>
              <a:defRPr/>
            </a:pPr>
            <a:fld id="{63D98381-F0AD-490A-B294-C437FF01BE90}" type="datetimeFigureOut">
              <a:rPr lang="en-US"/>
              <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63CF5D20-21F1-4735-9DE1-95A91681B2B2}" type="slidenum">
              <a:rPr lang="en-US"/>
              <a:t/>
            </a:fld>
            <a:endParaRPr lang="en-US"/>
          </a:p>
        </p:txBody>
      </p:sp>
    </p:spTree>
  </p:cSld>
  <p:clrMapOvr>
    <a:masterClrMapping/>
  </p:clrMapOvr>
  <p:transition>
    <p:blinds/>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D8CADFF7-5E61-4FC2-9F68-689F86ED16E8}" type="datetimeFigureOut">
              <a:rPr lang="en-US"/>
              <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F5B841-049A-494B-959F-36637392CBE3}" type="slidenum">
              <a:rPr lang="en-US"/>
              <a:t/>
            </a:fld>
            <a:endParaRPr lang="en-US"/>
          </a:p>
        </p:txBody>
      </p:sp>
    </p:spTree>
  </p:cSld>
  <p:clrMapOvr>
    <a:masterClrMapping/>
  </p:clrMapOvr>
  <p:transition>
    <p:blinds/>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532B10DD-B4B6-4203-B3F7-778D150CDF55}" type="datetimeFigureOut">
              <a:rPr lang="en-US"/>
              <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9284796-91FD-4D1F-8AAA-FFAA83ABAC17}" type="slidenum">
              <a:rPr lang="en-US"/>
              <a:t/>
            </a:fld>
            <a:endParaRPr lang="en-US"/>
          </a:p>
        </p:txBody>
      </p:sp>
    </p:spTree>
  </p:cSld>
  <p:clrMapOvr>
    <a:masterClrMapping/>
  </p:clrMapOvr>
  <p:transition>
    <p:blinds/>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Obj">
  <p:cSld name="标题，文本与内容">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endParaRPr lang="zh-CN" altLang="en-US"/>
          </a:p>
        </p:txBody>
      </p:sp>
      <p:sp>
        <p:nvSpPr>
          <p:cNvPr id="3" name="文本占位符 2"/>
          <p:cNvSpPr>
            <a:spLocks noGrp="1"/>
          </p:cNvSpPr>
          <p:nvPr>
            <p:ph type="body" sz="half" idx="1"/>
          </p:nvPr>
        </p:nvSpPr>
        <p:spPr>
          <a:xfrm>
            <a:off x="609600" y="1600201"/>
            <a:ext cx="5384800" cy="452596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E9E5C40D-E00A-4586-8559-F0706D1D42BF}" type="datetimeFigureOut">
              <a:rPr lang="zh-CN" altLang="en-US"/>
              <a:t/>
            </a:fld>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B4EEF1C-0CFD-41CF-B56B-36EAB03EE2B4}" type="slidenum">
              <a:rPr lang="zh-CN" altLang="en-US"/>
              <a:t/>
            </a:fld>
            <a:endParaRPr lang="en-US" altLang="zh-CN"/>
          </a:p>
        </p:txBody>
      </p:sp>
    </p:spTree>
  </p:cSld>
  <p:clrMapOvr>
    <a:masterClrMapping/>
  </p:clrMapOvr>
  <p:transition>
    <p:blinds/>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grpSp>
        <p:nvGrpSpPr>
          <p:cNvPr id="1026" name="Group 43"/>
          <p:cNvGrpSpPr/>
          <p:nvPr/>
        </p:nvGrpSpPr>
        <p:grpSpPr>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3" name="Rectangle 25"/>
            <p:cNvSpPr/>
            <p:nvPr/>
          </p:nvSpPr>
          <p:spPr>
            <a:xfrm>
              <a:off x="9602788" y="-8467"/>
              <a:ext cx="2589212"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4" name="Isosceles Triangle 23"/>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5" name="Rectangle 27"/>
            <p:cNvSpPr/>
            <p:nvPr/>
          </p:nvSpPr>
          <p:spPr>
            <a:xfrm>
              <a:off x="9334500" y="-8467"/>
              <a:ext cx="2854325"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6" name="Rectangle 28"/>
            <p:cNvSpPr/>
            <p:nvPr/>
          </p:nvSpPr>
          <p:spPr>
            <a:xfrm>
              <a:off x="10898188" y="-8467"/>
              <a:ext cx="1290637"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7" name="Rectangle 29"/>
            <p:cNvSpPr/>
            <p:nvPr/>
          </p:nvSpPr>
          <p:spPr>
            <a:xfrm>
              <a:off x="10939463" y="-8467"/>
              <a:ext cx="1249362"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8" name="Isosceles Triangle 27"/>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9" name="Isosceles Triangle 18"/>
            <p:cNvSpPr/>
            <p:nvPr/>
          </p:nvSpPr>
          <p:spPr>
            <a:xfrm>
              <a:off x="0" y="4012981"/>
              <a:ext cx="449263" cy="2845019"/>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1027" name="Title Placeholder 1"/>
          <p:cNvSpPr>
            <a:spLocks noGrp="1"/>
          </p:cNvSpPr>
          <p:nvPr>
            <p:ph type="title"/>
          </p:nvPr>
        </p:nvSpPr>
        <p:spPr bwMode="auto">
          <a:xfrm>
            <a:off x="677863" y="609600"/>
            <a:ext cx="8596312" cy="1320800"/>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单击此处编辑母版标题样式</a:t>
            </a:r>
            <a:endParaRPr lang="zh-CN" altLang="en-US" smtClean="0"/>
          </a:p>
        </p:txBody>
      </p:sp>
      <p:sp>
        <p:nvSpPr>
          <p:cNvPr id="1028" name="Text Placeholder 2"/>
          <p:cNvSpPr>
            <a:spLocks noGrp="1"/>
          </p:cNvSpPr>
          <p:nvPr>
            <p:ph type="body" idx="1"/>
          </p:nvPr>
        </p:nvSpPr>
        <p:spPr bwMode="auto">
          <a:xfrm>
            <a:off x="677863" y="2160588"/>
            <a:ext cx="8596312" cy="3881437"/>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fontAlgn="auto">
              <a:spcBef>
                <a:spcPct val="0"/>
              </a:spcBef>
              <a:spcAft>
                <a:spcPct val="0"/>
              </a:spcAft>
              <a:defRPr sz="900">
                <a:solidFill>
                  <a:schemeClr val="tx1">
                    <a:tint val="75000"/>
                  </a:schemeClr>
                </a:solidFill>
                <a:latin typeface="+mn-lt"/>
                <a:ea typeface="+mn-ea"/>
              </a:defRPr>
            </a:lvl1pPr>
          </a:lstStyle>
          <a:p>
            <a:pPr>
              <a:defRPr/>
            </a:pPr>
            <a:fld id="{FE9BA995-FFB1-4002-BB8B-E2CB28E6356A}" type="datetimeFigureOut">
              <a:rPr lang="en-US"/>
              <a:t/>
            </a:fld>
            <a:endParaRPr lang="en-US"/>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fontAlgn="auto">
              <a:spcBef>
                <a:spcPct val="0"/>
              </a:spcBef>
              <a:spcAft>
                <a:spcPct val="0"/>
              </a:spcAft>
              <a:defRPr sz="9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fontAlgn="auto">
              <a:spcBef>
                <a:spcPct val="0"/>
              </a:spcBef>
              <a:spcAft>
                <a:spcPct val="0"/>
              </a:spcAft>
              <a:defRPr sz="900">
                <a:solidFill>
                  <a:schemeClr val="accent1"/>
                </a:solidFill>
                <a:latin typeface="+mn-lt"/>
                <a:ea typeface="+mn-ea"/>
              </a:defRPr>
            </a:lvl1pPr>
          </a:lstStyle>
          <a:p>
            <a:pPr>
              <a:defRPr/>
            </a:pPr>
            <a:fld id="{C1F0A103-8040-4AC2-968F-A703ACF5F26B}" type="slidenum">
              <a:rPr lang="en-US"/>
              <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p:blinds/>
  </p:transition>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ct val="0"/>
        </a:spcAft>
        <a:buClr>
          <a:schemeClr val="accent1"/>
        </a:buClr>
        <a:buSzPct val="80000"/>
        <a:buFont typeface="Wingdings 3" pitchFamily="18"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SzPct val="80000"/>
        <a:buFont typeface="Wingdings 3" pitchFamily="18"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SzPct val="80000"/>
        <a:buFont typeface="Wingdings 3" pitchFamily="18"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SzPct val="80000"/>
        <a:buFont typeface="Wingdings 3" pitchFamily="18"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jpeg" /><Relationship Id="rId3"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3.jpeg" /><Relationship Id="rId3" Type="http://schemas.openxmlformats.org/officeDocument/2006/relationships/hyperlink" Target="http://photo.blog.sina.com.cn/showpic.html" TargetMode="Externa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4.jpeg" /><Relationship Id="rId3" Type="http://schemas.openxmlformats.org/officeDocument/2006/relationships/image" Target="../media/image5.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6"/>
          <p:cNvSpPr>
            <a:spLocks noGrp="1"/>
          </p:cNvSpPr>
          <p:nvPr>
            <p:ph type="ctrTitle"/>
          </p:nvPr>
        </p:nvSpPr>
        <p:spPr>
          <a:xfrm>
            <a:off x="982639" y="2404534"/>
            <a:ext cx="9594376" cy="1646302"/>
          </a:xfrm>
        </p:spPr>
        <p:txBody>
          <a:bodyPr/>
          <a:lstStyle/>
          <a:p>
            <a:r>
              <a:rPr lang="zh-CN" altLang="en-US" b="1" smtClean="0">
                <a:solidFill>
                  <a:srgbClr val="FF0000"/>
                </a:solidFill>
              </a:rPr>
              <a:t>第</a:t>
            </a:r>
            <a:r>
              <a:rPr lang="en-US" altLang="zh-CN" b="1" smtClean="0">
                <a:solidFill>
                  <a:srgbClr val="FF0000"/>
                </a:solidFill>
              </a:rPr>
              <a:t>1</a:t>
            </a:r>
            <a:r>
              <a:rPr lang="zh-CN" altLang="en-US" b="1" smtClean="0">
                <a:solidFill>
                  <a:srgbClr val="FF0000"/>
                </a:solidFill>
              </a:rPr>
              <a:t>课     中国古代政治体制的形成与发展</a:t>
            </a:r>
            <a:endParaRPr lang="zh-CN" altLang="en-US">
              <a:solidFill>
                <a:srgbClr val="FF0000"/>
              </a:solidFill>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标题 8"/>
          <p:cNvSpPr>
            <a:spLocks noGrp="1"/>
          </p:cNvSpPr>
          <p:nvPr>
            <p:ph type="title"/>
          </p:nvPr>
        </p:nvSpPr>
        <p:spPr/>
        <p:txBody>
          <a:bodyPr>
            <a:normAutofit/>
          </a:bodyPr>
          <a:lstStyle/>
          <a:p>
            <a:endParaRPr lang="zh-CN" altLang="en-US" sz="2800" b="1"/>
          </a:p>
        </p:txBody>
      </p:sp>
      <p:sp>
        <p:nvSpPr>
          <p:cNvPr id="10" name="文本占位符 9"/>
          <p:cNvSpPr>
            <a:spLocks noGrp="1"/>
          </p:cNvSpPr>
          <p:nvPr>
            <p:ph type="body" idx="1"/>
          </p:nvPr>
        </p:nvSpPr>
        <p:spPr>
          <a:xfrm>
            <a:off x="857213" y="1535113"/>
            <a:ext cx="5139304" cy="1751012"/>
          </a:xfrm>
        </p:spPr>
        <p:txBody>
          <a:bodyPr/>
          <a:lstStyle/>
          <a:p>
            <a:endParaRPr lang="zh-CN" altLang="en-US"/>
          </a:p>
        </p:txBody>
      </p:sp>
      <p:sp>
        <p:nvSpPr>
          <p:cNvPr id="11" name="文本占位符 10"/>
          <p:cNvSpPr>
            <a:spLocks noGrp="1"/>
          </p:cNvSpPr>
          <p:nvPr>
            <p:ph type="body" sz="quarter" idx="3"/>
          </p:nvPr>
        </p:nvSpPr>
        <p:spPr>
          <a:xfrm>
            <a:off x="6193370" y="1535114"/>
            <a:ext cx="5389033" cy="1751011"/>
          </a:xfrm>
        </p:spPr>
        <p:txBody>
          <a:bodyPr/>
          <a:lstStyle/>
          <a:p>
            <a:endParaRPr lang="zh-CN" altLang="en-US"/>
          </a:p>
        </p:txBody>
      </p:sp>
      <p:sp>
        <p:nvSpPr>
          <p:cNvPr id="12" name="内容占位符 11"/>
          <p:cNvSpPr>
            <a:spLocks noGrp="1"/>
          </p:cNvSpPr>
          <p:nvPr>
            <p:ph sz="quarter" idx="4"/>
          </p:nvPr>
        </p:nvSpPr>
        <p:spPr>
          <a:xfrm>
            <a:off x="6286501" y="3571878"/>
            <a:ext cx="5295899" cy="2554287"/>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a:buNone/>
            </a:pPr>
            <a:r>
              <a:rPr lang="zh-CN" altLang="en-US"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“治”</a:t>
            </a:r>
            <a:r>
              <a:rPr lang="zh-CN" altLang="en-US"/>
              <a:t>，</a:t>
            </a:r>
            <a:r>
              <a:rPr lang="en-US" err="1" smtClean="0"/>
              <a:t>自水的初始处</a:t>
            </a:r>
            <a:r>
              <a:rPr lang="en-US" err="1"/>
              <a:t>、基础、细小处开始，以水的特征为法，进行的修整、疏通，是为治。</a:t>
            </a:r>
            <a:endParaRPr lang="zh-CN" altLang="en-US"/>
          </a:p>
          <a:p>
            <a:r>
              <a:rPr lang="zh-CN" altLang="en-US" b="1"/>
              <a:t>主要指对社会的管理及其成效。</a:t>
            </a:r>
            <a:endParaRPr lang="zh-CN" altLang="en-US"/>
          </a:p>
          <a:p>
            <a:endParaRPr lang="zh-CN" altLang="en-US"/>
          </a:p>
        </p:txBody>
      </p:sp>
      <p:sp>
        <p:nvSpPr>
          <p:cNvPr id="13" name="内容占位符 12"/>
          <p:cNvSpPr>
            <a:spLocks noGrp="1"/>
          </p:cNvSpPr>
          <p:nvPr>
            <p:ph sz="half" idx="2"/>
          </p:nvPr>
        </p:nvSpPr>
        <p:spPr>
          <a:xfrm>
            <a:off x="761963" y="3500439"/>
            <a:ext cx="5234555" cy="2625725"/>
          </a:xfrm>
        </p:spPr>
        <p:style>
          <a:lnRef idx="2">
            <a:schemeClr val="accent2"/>
          </a:lnRef>
          <a:fillRef idx="1">
            <a:schemeClr val="lt1"/>
          </a:fillRef>
          <a:effectRef idx="0">
            <a:schemeClr val="accent2"/>
          </a:effectRef>
          <a:fontRef idx="minor">
            <a:schemeClr val="dk1"/>
          </a:fontRef>
        </p:style>
        <p:txBody>
          <a:bodyPr>
            <a:normAutofit lnSpcReduction="10000"/>
          </a:bodyPr>
          <a:lstStyle/>
          <a:p>
            <a:pPr>
              <a:buNone/>
            </a:pPr>
            <a:r>
              <a:rPr lang="zh-CN" altLang="en-US"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“政”</a:t>
            </a:r>
            <a:r>
              <a:rPr lang="zh-CN" altLang="en-US" smtClean="0"/>
              <a:t>，字的构义，源于用棍棒驱使他人向既定目标前行。</a:t>
            </a:r>
            <a:endParaRPr lang="zh-CN" altLang="en-US" smtClean="0"/>
          </a:p>
          <a:p>
            <a:r>
              <a:rPr lang="zh-CN" altLang="en-US" b="1" smtClean="0"/>
              <a:t>主要指以制度为核心的国家支配行为。</a:t>
            </a:r>
            <a:endParaRPr lang="zh-CN" altLang="en-US"/>
          </a:p>
        </p:txBody>
      </p:sp>
      <p:pic>
        <p:nvPicPr>
          <p:cNvPr id="15" name="图片 14" descr="https://p1.ssl.qhmsg.com/dr/270_500_/t01cf0cc30eec29c499.jpg?size=500x500"/>
          <p:cNvPicPr/>
          <p:nvPr/>
        </p:nvPicPr>
        <p:blipFill>
          <a:blip r:embed="rId2"/>
          <a:stretch>
            <a:fillRect/>
          </a:stretch>
        </p:blipFill>
        <p:spPr bwMode="auto">
          <a:xfrm>
            <a:off x="1809720" y="1643051"/>
            <a:ext cx="3048021" cy="1785951"/>
          </a:xfrm>
          <a:prstGeom prst="rect">
            <a:avLst/>
          </a:prstGeom>
          <a:noFill/>
          <a:ln w="9525">
            <a:noFill/>
            <a:miter lim="800000"/>
          </a:ln>
        </p:spPr>
      </p:pic>
      <p:pic>
        <p:nvPicPr>
          <p:cNvPr id="16" name="图片 15" descr="https://p1.ssl.qhmsg.com/t012dcf014f5275583a.jpg"/>
          <p:cNvPicPr/>
          <p:nvPr/>
        </p:nvPicPr>
        <p:blipFill>
          <a:blip r:embed="rId3"/>
          <a:stretch>
            <a:fillRect/>
          </a:stretch>
        </p:blipFill>
        <p:spPr bwMode="auto">
          <a:xfrm>
            <a:off x="7048507" y="1643051"/>
            <a:ext cx="3048021" cy="1500199"/>
          </a:xfrm>
          <a:prstGeom prst="rect">
            <a:avLst/>
          </a:prstGeom>
          <a:noFill/>
          <a:ln w="9525">
            <a:noFill/>
            <a:miter lim="800000"/>
          </a:ln>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1020986" y="557834"/>
            <a:ext cx="8464208" cy="1428759"/>
          </a:xfrm>
        </p:spPr>
        <p:txBody>
          <a:bodyPr/>
          <a:lstStyle/>
          <a:p>
            <a:r>
              <a:rPr lang="zh-CN" altLang="en-US" b="1"/>
              <a:t>第一单元</a:t>
            </a:r>
            <a:r>
              <a:rPr lang="en-US" b="1"/>
              <a:t>   </a:t>
            </a:r>
            <a:r>
              <a:rPr lang="zh-CN" altLang="en-US" b="1"/>
              <a:t>政治体制</a:t>
            </a:r>
            <a:endParaRPr lang="zh-CN" altLang="en-US"/>
          </a:p>
        </p:txBody>
      </p:sp>
      <p:sp>
        <p:nvSpPr>
          <p:cNvPr id="3" name="副标题 2"/>
          <p:cNvSpPr>
            <a:spLocks noGrp="1"/>
          </p:cNvSpPr>
          <p:nvPr>
            <p:ph type="subTitle" idx="1"/>
          </p:nvPr>
        </p:nvSpPr>
        <p:spPr>
          <a:xfrm>
            <a:off x="1333467" y="1857364"/>
            <a:ext cx="9429816" cy="4214842"/>
          </a:xfrm>
        </p:spPr>
        <p:style>
          <a:lnRef idx="2">
            <a:schemeClr val="accent2"/>
          </a:lnRef>
          <a:fillRef idx="1">
            <a:schemeClr val="lt1"/>
          </a:fillRef>
          <a:effectRef idx="0">
            <a:schemeClr val="accent2"/>
          </a:effectRef>
          <a:fontRef idx="minor">
            <a:schemeClr val="dk1"/>
          </a:fontRef>
        </p:style>
        <p:txBody>
          <a:bodyPr>
            <a:noAutofit/>
          </a:bodyPr>
          <a:lstStyle/>
          <a:p>
            <a:pPr algn="l"/>
            <a:r>
              <a:rPr lang="zh-CN" altLang="en-US" sz="2400" b="1" smtClean="0">
                <a:solidFill>
                  <a:schemeClr val="tx1"/>
                </a:solidFill>
                <a:latin typeface="+mn-ea"/>
              </a:rPr>
              <a:t>    人类社会进入文明时代的重要标志是国家的产生，国家统治依赖一些列制度的建设，包括建立组织和制定规则。以权力分配、机构设置和运行为主的政治体制，规定了国家制度的基本框架。</a:t>
            </a:r>
            <a:endParaRPr lang="en-US" altLang="zh-CN" sz="2400" b="1" smtClean="0">
              <a:solidFill>
                <a:schemeClr val="tx1"/>
              </a:solidFill>
              <a:latin typeface="+mn-ea"/>
            </a:endParaRPr>
          </a:p>
          <a:p>
            <a:pPr algn="l"/>
            <a:r>
              <a:rPr lang="en-US" altLang="zh-CN" sz="2400" b="1" smtClean="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latin typeface="+mn-ea"/>
              </a:rPr>
              <a:t>    </a:t>
            </a:r>
            <a:r>
              <a:rPr lang="zh-CN" altLang="en-US" sz="2400" b="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n-ea"/>
              </a:rPr>
              <a:t>政治体制</a:t>
            </a:r>
            <a:r>
              <a:rPr lang="zh-CN" altLang="en-US" sz="2400" b="1" smtClean="0">
                <a:solidFill>
                  <a:schemeClr val="tx1"/>
                </a:solidFill>
                <a:latin typeface="+mn-ea"/>
              </a:rPr>
              <a:t>是指国家政权的组织和管理形式以及有关国家政治活动的制度。</a:t>
            </a:r>
            <a:endParaRPr lang="en-US" altLang="zh-CN" sz="2400" b="1" smtClean="0">
              <a:solidFill>
                <a:schemeClr val="tx1"/>
              </a:solidFill>
              <a:latin typeface="+mn-ea"/>
            </a:endParaRPr>
          </a:p>
          <a:p>
            <a:pPr algn="l"/>
            <a:r>
              <a:rPr lang="zh-CN" altLang="en-US" sz="2400" b="1" smtClean="0">
                <a:solidFill>
                  <a:schemeClr val="tx1"/>
                </a:solidFill>
                <a:latin typeface="+mn-ea"/>
              </a:rPr>
              <a:t>   每个国家的政治体制都因其历史传承、文化传统、经济社会发展等因素长期演进的变化而不同，具有本国的特色。</a:t>
            </a:r>
            <a:endParaRPr lang="zh-CN" altLang="en-US" sz="2400" b="1" smtClean="0">
              <a:solidFill>
                <a:schemeClr val="tx1"/>
              </a:solidFill>
              <a:latin typeface="+mn-ea"/>
            </a:endParaRPr>
          </a:p>
          <a:p>
            <a:endParaRPr lang="zh-CN" altLang="en-US" sz="2400" smtClean="0">
              <a:solidFill>
                <a:schemeClr val="tx1"/>
              </a:solidFill>
              <a:latin typeface="+mn-ea"/>
            </a:endParaRPr>
          </a:p>
          <a:p>
            <a:r>
              <a:rPr lang="zh-CN" altLang="en-US" sz="2400" smtClean="0">
                <a:solidFill>
                  <a:schemeClr val="tx1"/>
                </a:solidFill>
                <a:latin typeface="+mn-ea"/>
              </a:rPr>
              <a:t> </a:t>
            </a:r>
            <a:endParaRPr lang="zh-CN" altLang="en-US" sz="2400">
              <a:solidFill>
                <a:schemeClr val="tx1"/>
              </a:solidFill>
              <a:latin typeface="+mn-ea"/>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6"/>
          <p:cNvSpPr>
            <a:spLocks noGrp="1"/>
          </p:cNvSpPr>
          <p:nvPr>
            <p:ph type="ctrTitle"/>
          </p:nvPr>
        </p:nvSpPr>
        <p:spPr>
          <a:xfrm>
            <a:off x="982639" y="2404534"/>
            <a:ext cx="9594376" cy="1646302"/>
          </a:xfrm>
        </p:spPr>
        <p:txBody>
          <a:bodyPr/>
          <a:lstStyle/>
          <a:p>
            <a:r>
              <a:rPr lang="zh-CN" altLang="en-US" b="1" smtClean="0">
                <a:solidFill>
                  <a:srgbClr val="FF0000"/>
                </a:solidFill>
              </a:rPr>
              <a:t>第</a:t>
            </a:r>
            <a:r>
              <a:rPr lang="en-US" altLang="zh-CN" b="1" smtClean="0">
                <a:solidFill>
                  <a:srgbClr val="FF0000"/>
                </a:solidFill>
              </a:rPr>
              <a:t>1</a:t>
            </a:r>
            <a:r>
              <a:rPr lang="zh-CN" altLang="en-US" b="1" smtClean="0">
                <a:solidFill>
                  <a:srgbClr val="FF0000"/>
                </a:solidFill>
              </a:rPr>
              <a:t>课     中国古代政治体制的形成与发展</a:t>
            </a:r>
            <a:endParaRPr lang="zh-CN" altLang="en-US">
              <a:solidFill>
                <a:srgbClr val="FF0000"/>
              </a:solidFill>
            </a:endParaRPr>
          </a:p>
        </p:txBody>
      </p:sp>
      <p:sp>
        <p:nvSpPr>
          <p:cNvPr id="4" name="副标题 3"/>
          <p:cNvSpPr>
            <a:spLocks noGrp="1"/>
          </p:cNvSpPr>
          <p:nvPr>
            <p:ph type="subTitle" idx="1"/>
          </p:nvPr>
        </p:nvSpPr>
        <p:spPr/>
        <p:txBody>
          <a:bodyPr/>
          <a:lstStyle/>
          <a:p>
            <a:endParaRPr lang="zh-CN" altLang="en-US"/>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6"/>
          <p:cNvSpPr>
            <a:spLocks noGrp="1"/>
          </p:cNvSpPr>
          <p:nvPr>
            <p:ph type="ctrTitle"/>
          </p:nvPr>
        </p:nvSpPr>
        <p:spPr/>
        <p:txBody>
          <a:bodyPr>
            <a:normAutofit/>
          </a:bodyPr>
          <a:lstStyle/>
          <a:p>
            <a:r>
              <a:rPr lang="zh-CN" altLang="en-US" b="1"/>
              <a:t>一、先秦时期的政治</a:t>
            </a:r>
            <a:r>
              <a:rPr lang="zh-CN" altLang="en-US" b="1" smtClean="0"/>
              <a:t>体制</a:t>
            </a:r>
            <a:endParaRPr lang="zh-CN" altLang="en-US"/>
          </a:p>
        </p:txBody>
      </p:sp>
      <p:sp>
        <p:nvSpPr>
          <p:cNvPr id="8" name="副标题 7"/>
          <p:cNvSpPr>
            <a:spLocks noGrp="1"/>
          </p:cNvSpPr>
          <p:nvPr>
            <p:ph type="subTitle" idx="1"/>
          </p:nvPr>
        </p:nvSpPr>
        <p:spPr/>
        <p:txBody>
          <a:bodyPr/>
          <a:lstStyle/>
          <a:p>
            <a:r>
              <a:rPr lang="zh-CN" altLang="en-US" b="1" smtClean="0"/>
              <a:t>（约前</a:t>
            </a:r>
            <a:r>
              <a:rPr lang="en-US" b="1" smtClean="0"/>
              <a:t>21</a:t>
            </a:r>
            <a:r>
              <a:rPr lang="zh-CN" altLang="en-US" b="1" smtClean="0"/>
              <a:t>世纪</a:t>
            </a:r>
            <a:r>
              <a:rPr lang="en-US" altLang="zh-CN" b="1" smtClean="0"/>
              <a:t>——</a:t>
            </a:r>
            <a:r>
              <a:rPr lang="zh-CN" altLang="en-US" b="1" smtClean="0"/>
              <a:t>前</a:t>
            </a:r>
            <a:r>
              <a:rPr lang="en-US" b="1" smtClean="0"/>
              <a:t>3</a:t>
            </a:r>
            <a:r>
              <a:rPr lang="zh-CN" altLang="en-US" b="1" smtClean="0"/>
              <a:t>世纪）</a:t>
            </a:r>
            <a:br>
              <a:rPr lang="zh-CN" altLang="en-US" smtClean="0"/>
            </a:br>
            <a:endParaRPr lang="zh-CN" altLang="en-US"/>
          </a:p>
        </p:txBody>
      </p:sp>
    </p:spTree>
  </p:cSld>
  <p:clrMapOvr>
    <a:masterClrMapping/>
  </p:clrMapOvr>
  <p:transition spd="med" advTm="1000"/>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阅读教材并指出下列史料，反映了先秦时期</a:t>
            </a:r>
            <a:br>
              <a:rPr lang="en-US" altLang="zh-CN" sz="2800" b="1" smtClean="0">
                <a:solidFill>
                  <a:srgbClr val="FF0000"/>
                </a:solidFill>
              </a:rPr>
            </a:br>
            <a:r>
              <a:rPr lang="zh-CN" altLang="en-US" sz="2800" b="1" smtClean="0">
                <a:solidFill>
                  <a:srgbClr val="FF0000"/>
                </a:solidFill>
              </a:rPr>
              <a:t>政治体制的哪些内容？</a:t>
            </a:r>
            <a:endParaRPr lang="zh-CN" altLang="en-US" sz="2800" b="1">
              <a:solidFill>
                <a:srgbClr val="FF0000"/>
              </a:solidFill>
            </a:endParaRPr>
          </a:p>
        </p:txBody>
      </p:sp>
      <p:sp>
        <p:nvSpPr>
          <p:cNvPr id="3" name="内容占位符 2"/>
          <p:cNvSpPr>
            <a:spLocks noGrp="1"/>
          </p:cNvSpPr>
          <p:nvPr>
            <p:ph idx="1"/>
          </p:nvPr>
        </p:nvSpPr>
        <p:spPr/>
        <p:txBody>
          <a:bodyPr>
            <a:normAutofit fontScale="77500" lnSpcReduction="20000"/>
          </a:bodyPr>
          <a:lstStyle/>
          <a:p>
            <a:pPr>
              <a:buNone/>
            </a:pPr>
            <a:r>
              <a:rPr lang="zh-CN" altLang="en-US" sz="2400" b="1" smtClean="0"/>
              <a:t>“大道之行也，天下为公。选贤与能，讲信修睦。今大道既隐，天下为家，各亲其亲，各子其子，货力为己。 ”</a:t>
            </a:r>
            <a:endParaRPr lang="en-US" altLang="zh-CN" sz="2400" b="1" smtClean="0"/>
          </a:p>
          <a:p>
            <a:pPr>
              <a:buNone/>
            </a:pPr>
            <a:r>
              <a:rPr lang="en-US" altLang="zh-CN" sz="2400" b="1"/>
              <a:t> </a:t>
            </a:r>
            <a:r>
              <a:rPr lang="en-US" altLang="zh-CN" sz="2400" b="1" smtClean="0"/>
              <a:t>                                                                                    ——《</a:t>
            </a:r>
            <a:r>
              <a:rPr lang="zh-CN" altLang="en-US" sz="2400" b="1" smtClean="0"/>
              <a:t>礼记</a:t>
            </a:r>
            <a:r>
              <a:rPr lang="en-US" sz="2400" b="1" smtClean="0"/>
              <a:t>·</a:t>
            </a:r>
            <a:r>
              <a:rPr lang="zh-CN" altLang="en-US" sz="2400" b="1" smtClean="0"/>
              <a:t>礼</a:t>
            </a:r>
            <a:r>
              <a:rPr lang="zh-CN" altLang="en-US" sz="2400" b="1"/>
              <a:t>运</a:t>
            </a:r>
            <a:r>
              <a:rPr lang="en-US" altLang="zh-CN" sz="2400" b="1" smtClean="0"/>
              <a:t>》</a:t>
            </a:r>
            <a:endParaRPr lang="en-US" altLang="zh-CN" sz="2400" b="1" smtClean="0"/>
          </a:p>
          <a:p>
            <a:pPr>
              <a:buNone/>
            </a:pPr>
            <a:r>
              <a:rPr lang="zh-CN" altLang="en-US" sz="2400" b="1"/>
              <a:t>“殷道衰，诸侯或不至。殷复兴，诸侯归之。</a:t>
            </a:r>
            <a:r>
              <a:rPr lang="zh-CN" altLang="en-US" sz="2400" b="1" smtClean="0"/>
              <a:t>”</a:t>
            </a:r>
            <a:endParaRPr lang="en-US" altLang="zh-CN" sz="2400" b="1" smtClean="0"/>
          </a:p>
          <a:p>
            <a:pPr>
              <a:buNone/>
            </a:pPr>
            <a:r>
              <a:rPr lang="en-US" altLang="zh-CN" sz="2400" b="1"/>
              <a:t> </a:t>
            </a:r>
            <a:r>
              <a:rPr lang="en-US" altLang="zh-CN" sz="2400" b="1" smtClean="0"/>
              <a:t>                                                                                               ——《</a:t>
            </a:r>
            <a:r>
              <a:rPr lang="zh-CN" altLang="en-US" sz="2400" b="1"/>
              <a:t>史记</a:t>
            </a:r>
            <a:r>
              <a:rPr lang="en-US" altLang="zh-CN" sz="2400" b="1"/>
              <a:t>》 </a:t>
            </a:r>
            <a:endParaRPr lang="zh-CN" altLang="en-US" sz="2400"/>
          </a:p>
          <a:p>
            <a:pPr>
              <a:buNone/>
            </a:pPr>
            <a:r>
              <a:rPr lang="zh-CN" altLang="en-US" sz="2400" b="1" smtClean="0"/>
              <a:t>“封建亲戚，以藩屏周。</a:t>
            </a:r>
            <a:r>
              <a:rPr lang="en-US" sz="2400" b="1" smtClean="0"/>
              <a:t> </a:t>
            </a:r>
            <a:r>
              <a:rPr lang="zh-CN" altLang="en-US" sz="2400" b="1" smtClean="0"/>
              <a:t>”</a:t>
            </a:r>
            <a:endParaRPr lang="en-US" sz="2400" b="1" smtClean="0"/>
          </a:p>
          <a:p>
            <a:pPr>
              <a:buNone/>
            </a:pPr>
            <a:r>
              <a:rPr lang="en-US" altLang="zh-CN" sz="2400" b="1" smtClean="0"/>
              <a:t>                                                                         ——《</a:t>
            </a:r>
            <a:r>
              <a:rPr lang="zh-CN" altLang="en-US" sz="2400" b="1" smtClean="0"/>
              <a:t>左传</a:t>
            </a:r>
            <a:r>
              <a:rPr lang="en-US" sz="2400" b="1" smtClean="0"/>
              <a:t>·</a:t>
            </a:r>
            <a:r>
              <a:rPr lang="zh-CN" altLang="en-US" sz="2400" b="1" smtClean="0"/>
              <a:t>僖公二十四年</a:t>
            </a:r>
            <a:r>
              <a:rPr lang="en-US" altLang="zh-CN" sz="2400" smtClean="0"/>
              <a:t>》</a:t>
            </a:r>
            <a:endParaRPr lang="en-US" altLang="zh-CN" sz="2400" smtClean="0"/>
          </a:p>
          <a:p>
            <a:pPr>
              <a:buNone/>
            </a:pPr>
            <a:r>
              <a:rPr lang="zh-CN" altLang="en-US" sz="2400" b="1" smtClean="0"/>
              <a:t>“立嫡以长不以贤，立子以贵不以长。”</a:t>
            </a:r>
            <a:endParaRPr lang="en-US" altLang="zh-CN" sz="2400" b="1" smtClean="0"/>
          </a:p>
          <a:p>
            <a:pPr>
              <a:buNone/>
            </a:pPr>
            <a:r>
              <a:rPr lang="en-US" sz="2400" b="1" smtClean="0"/>
              <a:t>                                                                                    ——</a:t>
            </a:r>
            <a:r>
              <a:rPr lang="en-US" altLang="zh-CN" sz="2400" b="1" smtClean="0"/>
              <a:t>《</a:t>
            </a:r>
            <a:r>
              <a:rPr lang="zh-CN" altLang="en-US" sz="2400" b="1" smtClean="0"/>
              <a:t>春秋</a:t>
            </a:r>
            <a:r>
              <a:rPr lang="en-US" sz="2400" b="1" smtClean="0"/>
              <a:t>·</a:t>
            </a:r>
            <a:r>
              <a:rPr lang="zh-CN" altLang="en-US" sz="2400" b="1" smtClean="0"/>
              <a:t>公羊</a:t>
            </a:r>
            <a:r>
              <a:rPr lang="zh-CN" altLang="en-US" sz="2400" b="1"/>
              <a:t>传</a:t>
            </a:r>
            <a:r>
              <a:rPr lang="en-US" altLang="zh-CN" sz="2400" b="1" smtClean="0"/>
              <a:t>》</a:t>
            </a:r>
            <a:endParaRPr lang="zh-CN" altLang="en-US" sz="2400" b="1"/>
          </a:p>
          <a:p>
            <a:pPr>
              <a:buNone/>
            </a:pPr>
            <a:r>
              <a:rPr lang="en-US" sz="2400" b="1" smtClean="0">
                <a:latin typeface="+mn-ea"/>
              </a:rPr>
              <a:t>“</a:t>
            </a:r>
            <a:r>
              <a:rPr lang="zh-CN" altLang="en-US" sz="2400" b="1" smtClean="0">
                <a:latin typeface="+mn-ea"/>
              </a:rPr>
              <a:t>乐在宗庙之中，君臣上下同听之，则莫不和敬。</a:t>
            </a:r>
            <a:r>
              <a:rPr lang="en-US" sz="2400" b="1" smtClean="0">
                <a:latin typeface="+mn-ea"/>
              </a:rPr>
              <a:t>”</a:t>
            </a:r>
            <a:endParaRPr lang="en-US" sz="2400" b="1" smtClean="0">
              <a:latin typeface="+mn-ea"/>
            </a:endParaRPr>
          </a:p>
          <a:p>
            <a:pPr>
              <a:buNone/>
            </a:pPr>
            <a:r>
              <a:rPr lang="en-US" altLang="zh-CN" sz="2400" b="1" smtClean="0">
                <a:latin typeface="+mn-ea"/>
              </a:rPr>
              <a:t>                                       </a:t>
            </a:r>
            <a:r>
              <a:rPr lang="en-US" altLang="zh-CN" sz="2400" smtClean="0">
                <a:latin typeface="+mn-ea"/>
              </a:rPr>
              <a:t>——</a:t>
            </a:r>
            <a:r>
              <a:rPr lang="en-US" altLang="zh-CN" sz="2400" b="1" smtClean="0"/>
              <a:t>《</a:t>
            </a:r>
            <a:r>
              <a:rPr lang="zh-CN" altLang="en-US" sz="2400" b="1" smtClean="0"/>
              <a:t>礼记</a:t>
            </a:r>
            <a:r>
              <a:rPr lang="en-US" sz="2400" b="1" smtClean="0"/>
              <a:t>·</a:t>
            </a:r>
            <a:r>
              <a:rPr lang="zh-CN" altLang="en-US" sz="2400" b="1" smtClean="0"/>
              <a:t>乐记</a:t>
            </a:r>
            <a:r>
              <a:rPr lang="en-US" altLang="zh-CN" sz="2400" b="1" smtClean="0"/>
              <a:t>》</a:t>
            </a:r>
            <a:endParaRPr lang="en-US" altLang="zh-CN" sz="2400" b="1" smtClean="0"/>
          </a:p>
          <a:p>
            <a:pPr>
              <a:buNone/>
            </a:pPr>
            <a:endParaRPr lang="zh-CN" altLang="en-US" sz="2400" b="1"/>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 calcmode="lin" valueType="num">
                                      <p:cBhvr additive="base">
                                        <p:cTn id="5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6"/>
          <p:cNvSpPr>
            <a:spLocks noGrp="1"/>
          </p:cNvSpPr>
          <p:nvPr>
            <p:ph type="title"/>
          </p:nvPr>
        </p:nvSpPr>
        <p:spPr>
          <a:xfrm>
            <a:off x="677863" y="609600"/>
            <a:ext cx="8596312" cy="605051"/>
          </a:xfrm>
        </p:spPr>
        <p:txBody>
          <a:bodyPr/>
          <a:lstStyle/>
          <a:p>
            <a:endParaRPr lang="zh-CN" altLang="en-US"/>
          </a:p>
        </p:txBody>
      </p:sp>
      <p:sp>
        <p:nvSpPr>
          <p:cNvPr id="9" name="内容占位符 8"/>
          <p:cNvSpPr>
            <a:spLocks noGrp="1"/>
          </p:cNvSpPr>
          <p:nvPr>
            <p:ph sz="half" idx="2"/>
          </p:nvPr>
        </p:nvSpPr>
        <p:spPr>
          <a:xfrm>
            <a:off x="5991367" y="1528549"/>
            <a:ext cx="4162567" cy="4512813"/>
          </a:xfrm>
        </p:spPr>
        <p:txBody>
          <a:bodyPr>
            <a:normAutofit fontScale="25000" lnSpcReduction="20000"/>
          </a:bodyPr>
          <a:lstStyle/>
          <a:p>
            <a:pPr>
              <a:buNone/>
            </a:pPr>
            <a:r>
              <a:rPr lang="zh-CN" altLang="en-US" sz="7200" smtClean="0"/>
              <a:t>     周康王对盂说：“</a:t>
            </a:r>
            <a:r>
              <a:rPr lang="zh-CN" altLang="en-US" sz="7200" b="1" smtClean="0"/>
              <a:t>赏赐给你一卣（</a:t>
            </a:r>
            <a:r>
              <a:rPr lang="en-US" sz="7200" smtClean="0"/>
              <a:t> yǒu </a:t>
            </a:r>
            <a:r>
              <a:rPr lang="zh-CN" altLang="en-US" sz="7200" b="1" smtClean="0"/>
              <a:t>）香酒、头巾、蔽膝、木底鞋、车、马；赐给你先祖南公的旗帜，用以巡狩，赐给你邦国的官员四名，人众自驭手至庶人六百五十九人；</a:t>
            </a:r>
            <a:r>
              <a:rPr lang="en-US" altLang="zh-CN" sz="7200" b="1" smtClean="0"/>
              <a:t>"</a:t>
            </a:r>
            <a:r>
              <a:rPr lang="zh-CN" altLang="en-US" sz="7200" b="1" smtClean="0"/>
              <a:t>赐给你异族的王臣十三名，夷众一千零五十人，要尽量让这些人在他们所耕作的土地上努力劳动。</a:t>
            </a:r>
            <a:r>
              <a:rPr lang="zh-CN" altLang="en-US" sz="7200" smtClean="0"/>
              <a:t>”</a:t>
            </a:r>
            <a:endParaRPr lang="en-US" sz="7200" b="1" smtClean="0"/>
          </a:p>
          <a:p>
            <a:pPr>
              <a:buNone/>
            </a:pPr>
            <a:r>
              <a:rPr lang="en-US" sz="7200" b="1"/>
              <a:t> </a:t>
            </a:r>
            <a:r>
              <a:rPr lang="en-US" sz="7200" b="1" smtClean="0"/>
              <a:t>                   </a:t>
            </a:r>
            <a:r>
              <a:rPr lang="en-US" altLang="zh-CN" sz="7200" b="1" smtClean="0"/>
              <a:t>——</a:t>
            </a:r>
            <a:r>
              <a:rPr lang="zh-CN" altLang="en-US" sz="7200" b="1" smtClean="0"/>
              <a:t>西周</a:t>
            </a:r>
            <a:r>
              <a:rPr lang="en-US" altLang="zh-CN" sz="7200" b="1" smtClean="0"/>
              <a:t>《</a:t>
            </a:r>
            <a:r>
              <a:rPr lang="zh-CN" altLang="en-US" sz="7200" b="1" smtClean="0"/>
              <a:t>大盂鼎</a:t>
            </a:r>
            <a:r>
              <a:rPr lang="en-US" altLang="zh-CN" sz="7200" b="1" smtClean="0"/>
              <a:t>》</a:t>
            </a:r>
            <a:r>
              <a:rPr lang="zh-CN" altLang="en-US" sz="7200" b="1" smtClean="0"/>
              <a:t>释文</a:t>
            </a:r>
            <a:endParaRPr lang="en-US" altLang="zh-CN" sz="7200" b="1" smtClean="0"/>
          </a:p>
          <a:p>
            <a:pPr>
              <a:buNone/>
            </a:pPr>
            <a:r>
              <a:rPr lang="zh-CN" altLang="en-US" sz="7200" b="1" smtClean="0"/>
              <a:t>    </a:t>
            </a:r>
            <a:endParaRPr lang="en-US" altLang="zh-CN" sz="7200" b="1" smtClean="0"/>
          </a:p>
          <a:p>
            <a:pPr>
              <a:buNone/>
            </a:pPr>
            <a:endParaRPr lang="en-US" altLang="zh-CN" sz="7200" b="1" smtClean="0"/>
          </a:p>
          <a:p>
            <a:pPr>
              <a:buNone/>
            </a:pPr>
            <a:r>
              <a:rPr lang="en-US" altLang="zh-CN" sz="7200" b="1" smtClean="0"/>
              <a:t>    </a:t>
            </a:r>
            <a:r>
              <a:rPr lang="zh-CN" altLang="en-US" sz="7200" b="1" smtClean="0"/>
              <a:t>康王（姬钊，周武王之孙，距周建国二十多年，在位</a:t>
            </a:r>
            <a:r>
              <a:rPr lang="en-US" sz="7200" b="1" smtClean="0"/>
              <a:t>26</a:t>
            </a:r>
            <a:r>
              <a:rPr lang="zh-CN" altLang="en-US" sz="7200" b="1" smtClean="0"/>
              <a:t>年），历史上有“成康之治”之说，史家称</a:t>
            </a:r>
            <a:r>
              <a:rPr lang="en-US" sz="7200" b="1" smtClean="0"/>
              <a:t>"</a:t>
            </a:r>
            <a:r>
              <a:rPr lang="zh-CN" altLang="en-US" sz="7200" b="1" smtClean="0"/>
              <a:t>成康之际，天下安宁，刑措四十余年不用</a:t>
            </a:r>
            <a:r>
              <a:rPr lang="en-US" sz="7200" b="1" smtClean="0"/>
              <a:t>"</a:t>
            </a:r>
            <a:r>
              <a:rPr lang="zh-CN" altLang="en-US" sz="7200" b="1" smtClean="0"/>
              <a:t>。</a:t>
            </a:r>
            <a:endParaRPr lang="zh-CN" altLang="en-US" sz="7200" smtClean="0"/>
          </a:p>
          <a:p>
            <a:pPr>
              <a:buNone/>
            </a:pPr>
            <a:endParaRPr lang="zh-CN" altLang="en-US" sz="7200" b="1"/>
          </a:p>
          <a:p>
            <a:pPr>
              <a:buNone/>
            </a:pPr>
            <a:r>
              <a:rPr lang="en-US" sz="7200"/>
              <a:t> </a:t>
            </a:r>
            <a:endParaRPr lang="zh-CN" altLang="en-US" sz="7200"/>
          </a:p>
          <a:p>
            <a:endParaRPr lang="zh-CN" altLang="en-US"/>
          </a:p>
        </p:txBody>
      </p:sp>
      <p:pic>
        <p:nvPicPr>
          <p:cNvPr id="6" name="内容占位符 5" descr="西周《大盂鼎》铭文拓片（高清详解）">
            <a:hlinkClick r:id="rId3" tgtFrame="&quot;_blank&quot;"/>
          </p:cNvPr>
          <p:cNvPicPr>
            <a:picLocks noGrp="1"/>
          </p:cNvPicPr>
          <p:nvPr>
            <p:ph sz="half" idx="1"/>
          </p:nvPr>
        </p:nvPicPr>
        <p:blipFill>
          <a:blip r:embed="rId2"/>
          <a:stretch>
            <a:fillRect/>
          </a:stretch>
        </p:blipFill>
        <p:spPr bwMode="auto">
          <a:xfrm>
            <a:off x="1238216" y="1714488"/>
            <a:ext cx="4381531" cy="2928958"/>
          </a:xfrm>
          <a:prstGeom prst="rect">
            <a:avLst/>
          </a:prstGeom>
          <a:noFill/>
          <a:ln w="9525">
            <a:noFill/>
            <a:miter lim="800000"/>
          </a:ln>
        </p:spPr>
      </p:pic>
      <p:sp>
        <p:nvSpPr>
          <p:cNvPr id="31745" name="Rectangle 1"/>
          <p:cNvSpPr>
            <a:spLocks noChangeArrowheads="1"/>
          </p:cNvSpPr>
          <p:nvPr/>
        </p:nvSpPr>
        <p:spPr bwMode="auto">
          <a:xfrm>
            <a:off x="0" y="5062192"/>
            <a:ext cx="5905499" cy="120032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06705" algn="l" defTabSz="914400" rtl="0" eaLnBrk="1" fontAlgn="base" latinLnBrk="0" hangingPunct="1">
              <a:lnSpc>
                <a:spcPct val="100000"/>
              </a:lnSpc>
              <a:spcBef>
                <a:spcPct val="0"/>
              </a:spcBef>
              <a:spcAft>
                <a:spcPct val="0"/>
              </a:spcAft>
              <a:buClrTx/>
              <a:buSzTx/>
              <a:buFontTx/>
              <a:buNone/>
            </a:pPr>
            <a:r>
              <a:rPr kumimoji="0" lang="zh-CN"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大盂鼎，西周炊器。</a:t>
            </a:r>
            <a:r>
              <a:rPr kumimoji="0" lang="en-US" altLang="zh-CN"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1849</a:t>
            </a:r>
            <a:r>
              <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年出土于陕西郿县礼村。现藏中国国家博物馆。</a:t>
            </a:r>
            <a:endPar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宋体" panose="02010600030101010101" pitchFamily="2" charset="-122"/>
            </a:endParaRPr>
          </a:p>
          <a:p>
            <a:pPr marL="0" marR="0" lvl="0" indent="306705" algn="l" defTabSz="914400" rtl="0" eaLnBrk="0" fontAlgn="base" latinLnBrk="0" hangingPunct="0">
              <a:lnSpc>
                <a:spcPct val="100000"/>
              </a:lnSpc>
              <a:spcBef>
                <a:spcPct val="0"/>
              </a:spcBef>
              <a:spcAft>
                <a:spcPct val="0"/>
              </a:spcAft>
              <a:buClrTx/>
              <a:buSzTx/>
              <a:buFontTx/>
              <a:buNone/>
            </a:pPr>
            <a:r>
              <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鼎高</a:t>
            </a:r>
            <a:r>
              <a:rPr kumimoji="0" lang="en-US" altLang="zh-CN"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101.9</a:t>
            </a:r>
            <a:r>
              <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厘米，口径</a:t>
            </a:r>
            <a:r>
              <a:rPr kumimoji="0" lang="en-US" altLang="zh-CN"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77.8</a:t>
            </a:r>
            <a:r>
              <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厘米，重</a:t>
            </a:r>
            <a:r>
              <a:rPr kumimoji="0" lang="en-US" altLang="zh-CN"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153.5</a:t>
            </a:r>
            <a:r>
              <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千克。铭文</a:t>
            </a:r>
            <a:r>
              <a:rPr kumimoji="0" lang="en-US" altLang="zh-CN"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291</a:t>
            </a:r>
            <a:r>
              <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字，记载了周康王在宗周训诰盂之事。</a:t>
            </a:r>
            <a:endParaRPr kumimoji="0" lang="zh-CN" altLang="en-US" b="0" i="0" u="none" strike="noStrike" cap="none" normalizeH="0" baseline="0" smtClean="0">
              <a:ln>
                <a:noFill/>
              </a:ln>
              <a:effectLst/>
              <a:latin typeface="Arial" panose="020b0604020202020204" pitchFamily="34" charset="0"/>
              <a:ea typeface="宋体" panose="02010600030101010101" pitchFamily="2" charset="-122"/>
              <a:cs typeface="宋体"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zh-CN" b="1" smtClean="0"/>
              <a:t>探究一</a:t>
            </a:r>
            <a:r>
              <a:rPr lang="zh-CN" altLang="zh-CN" smtClean="0"/>
              <a:t>：</a:t>
            </a:r>
            <a:r>
              <a:rPr lang="zh-CN" altLang="zh-CN" b="1" smtClean="0"/>
              <a:t>“夏商</a:t>
            </a:r>
            <a:r>
              <a:rPr lang="zh-CN" altLang="en-US" b="1" smtClean="0"/>
              <a:t>西</a:t>
            </a:r>
            <a:r>
              <a:rPr lang="zh-CN" altLang="zh-CN" b="1" smtClean="0"/>
              <a:t>周时期是中华早期政治体制的形成时期，根据材料并结合教材回答：先秦时期政治体制有哪些特点？”</a:t>
            </a:r>
            <a:endParaRPr lang="zh-CN" altLang="zh-CN" smtClean="0"/>
          </a:p>
          <a:p>
            <a:endParaRPr lang="zh-CN" altLang="en-US"/>
          </a:p>
        </p:txBody>
      </p:sp>
    </p:spTree>
  </p:cSld>
  <p:clrMapOvr>
    <a:masterClrMapping/>
  </p:clrMapOvr>
  <p:transition>
    <p:blinds/>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smtClean="0"/>
              <a:t>“</a:t>
            </a:r>
            <a:r>
              <a:rPr lang="zh-CN" altLang="zh-CN" smtClean="0"/>
              <a:t>天下有道，礼乐征伐自天子出。天下无道，礼乐征伐自诸侯出。</a:t>
            </a:r>
            <a:r>
              <a:rPr lang="en-US" altLang="zh-CN" smtClean="0"/>
              <a:t> ” </a:t>
            </a:r>
            <a:endParaRPr lang="en-US" altLang="zh-CN" smtClean="0"/>
          </a:p>
          <a:p>
            <a:r>
              <a:rPr lang="en-US" altLang="zh-CN" smtClean="0"/>
              <a:t>                                  ——</a:t>
            </a:r>
            <a:r>
              <a:rPr lang="zh-CN" altLang="zh-CN" smtClean="0"/>
              <a:t>《论语·季氏篇》 </a:t>
            </a:r>
            <a:endParaRPr lang="zh-CN" altLang="zh-CN" smtClean="0"/>
          </a:p>
          <a:p>
            <a:endParaRPr lang="en-US" altLang="zh-CN" b="1" smtClean="0"/>
          </a:p>
          <a:p>
            <a:r>
              <a:rPr lang="zh-CN" altLang="zh-CN" b="1" smtClean="0"/>
              <a:t>结合史料分析春秋战国时期“礼乐征伐自诸侯出”的原因和影响。</a:t>
            </a:r>
            <a:endParaRPr lang="zh-CN" altLang="zh-CN" smtClean="0"/>
          </a:p>
          <a:p>
            <a:endParaRPr lang="zh-CN" altLang="en-US"/>
          </a:p>
        </p:txBody>
      </p:sp>
    </p:spTree>
  </p:cSld>
  <p:clrMapOvr>
    <a:masterClrMapping/>
  </p:clrMapOvr>
  <p:transition>
    <p:blinds/>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ctrTitle"/>
          </p:nvPr>
        </p:nvSpPr>
        <p:spPr/>
        <p:txBody>
          <a:bodyPr>
            <a:normAutofit fontScale="90000"/>
          </a:bodyPr>
          <a:lstStyle/>
          <a:p>
            <a:r>
              <a:rPr lang="zh-CN" altLang="en-US" b="1"/>
              <a:t>二、秦朝君主专制中央集权的</a:t>
            </a:r>
            <a:r>
              <a:rPr lang="zh-CN" altLang="en-US" b="1" smtClean="0"/>
              <a:t>建立</a:t>
            </a:r>
            <a:endParaRPr lang="zh-CN" altLang="en-US"/>
          </a:p>
        </p:txBody>
      </p:sp>
      <p:sp>
        <p:nvSpPr>
          <p:cNvPr id="5" name="副标题 4"/>
          <p:cNvSpPr>
            <a:spLocks noGrp="1"/>
          </p:cNvSpPr>
          <p:nvPr>
            <p:ph type="subTitle" idx="1"/>
          </p:nvPr>
        </p:nvSpPr>
        <p:spPr/>
        <p:txBody>
          <a:bodyPr/>
          <a:lstStyle/>
          <a:p>
            <a:r>
              <a:rPr lang="zh-CN" altLang="en-US" b="1" smtClean="0"/>
              <a:t>（前</a:t>
            </a:r>
            <a:r>
              <a:rPr lang="en-US" b="1" smtClean="0"/>
              <a:t>3</a:t>
            </a:r>
            <a:r>
              <a:rPr lang="zh-CN" altLang="en-US" b="1" smtClean="0"/>
              <a:t>世纪晚期）</a:t>
            </a:r>
            <a:br>
              <a:rPr lang="zh-CN" altLang="en-US" smtClean="0"/>
            </a:br>
            <a:endParaRPr lang="zh-CN" altLang="en-US"/>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77862" y="1501254"/>
            <a:ext cx="9353241" cy="4540771"/>
          </a:xfrm>
        </p:spPr>
        <p:txBody>
          <a:bodyPr/>
          <a:lstStyle/>
          <a:p>
            <a:r>
              <a:rPr lang="zh-CN" altLang="zh-CN" sz="2000" smtClean="0"/>
              <a:t>（二十六年，公元前</a:t>
            </a:r>
            <a:r>
              <a:rPr lang="en-US" altLang="zh-CN" sz="2000" smtClean="0"/>
              <a:t>221</a:t>
            </a:r>
            <a:r>
              <a:rPr lang="zh-CN" altLang="zh-CN" sz="2000" smtClean="0"/>
              <a:t>年）秦初并天下，令丞相、御史曰：“今名号不更，无以称成功，传后世。其议帝号。”制曰：“朕闻太古有号毋谥，中古有号，死而以行为谥。如此，则子议父，臣议君也，甚无谓，朕弗取焉。自今已来，除谥法。朕为始皇帝。后世以计数，二世三世至于万世，传之无穷。”</a:t>
            </a:r>
            <a:endParaRPr lang="zh-CN" altLang="zh-CN" sz="2000" smtClean="0"/>
          </a:p>
          <a:p>
            <a:r>
              <a:rPr lang="zh-CN" altLang="zh-CN" sz="2000" smtClean="0"/>
              <a:t>始皇下其议于群臣，群臣皆以为便，廷尉李斯议曰：“周文武所封子弟同姓甚众，然后属疏远，相攻击如仇雠，诸侯更相诛伐，今海内赖陛下神灵一统，皆为郡县，诸子功臣以公赋税重赏赐之，甚足易制。天下无异意，则安宁之术。置诸侯不便。”始皇曰：“天下共苦战斗不休，以有侯王，赖宗庙，天下初定，又复立国，是树兵也，而求其宁息，岂不难哉！廷尉议是。”分天下以为三十六郡，郡置守、尉、监。</a:t>
            </a:r>
            <a:endParaRPr lang="zh-CN" altLang="zh-CN" sz="2000" smtClean="0"/>
          </a:p>
          <a:p>
            <a:r>
              <a:rPr lang="en-US" altLang="zh-CN" sz="2000" smtClean="0"/>
              <a:t>                                                         </a:t>
            </a:r>
            <a:r>
              <a:rPr lang="zh-CN" altLang="zh-CN" sz="2000" smtClean="0"/>
              <a:t>——摘编自《史记·秦始皇本纪》</a:t>
            </a:r>
            <a:endParaRPr lang="zh-CN" altLang="zh-CN" sz="2000" smtClean="0"/>
          </a:p>
          <a:p>
            <a:r>
              <a:rPr lang="en-US" altLang="zh-CN" sz="2000" smtClean="0"/>
              <a:t>  </a:t>
            </a:r>
            <a:r>
              <a:rPr lang="zh-CN" altLang="zh-CN" sz="2000" b="1" smtClean="0"/>
              <a:t>阅读教材并提取材料中的信息，此则材料反映了秦朝哪些政治体制？并简要概括其内容。 </a:t>
            </a:r>
            <a:endParaRPr lang="zh-CN" altLang="zh-CN" sz="2000" b="1" smtClean="0"/>
          </a:p>
          <a:p>
            <a:pPr>
              <a:buNone/>
            </a:pPr>
            <a:r>
              <a:rPr lang="en-US" altLang="zh-CN" sz="2400" b="1" smtClean="0"/>
              <a:t>           </a:t>
            </a:r>
            <a:r>
              <a:rPr lang="zh-CN" altLang="en-US" sz="2400" b="1" smtClean="0"/>
              <a:t> </a:t>
            </a:r>
            <a:endParaRPr lang="zh-CN" altLang="en-US" sz="2400">
              <a:solidFill>
                <a:srgbClr val="FF0000"/>
              </a:solidFill>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6"/>
          <p:cNvGrpSpPr/>
          <p:nvPr/>
        </p:nvGrpSpPr>
        <p:grpSpPr>
          <a:xfrm>
            <a:off x="334437" y="4076702"/>
            <a:ext cx="11425767" cy="1731963"/>
            <a:chOff x="158" y="1797"/>
            <a:chExt cx="5398" cy="1091"/>
          </a:xfrm>
        </p:grpSpPr>
        <p:grpSp>
          <p:nvGrpSpPr>
            <p:cNvPr id="3" name="Group 7"/>
            <p:cNvGrpSpPr/>
            <p:nvPr/>
          </p:nvGrpSpPr>
          <p:grpSpPr>
            <a:xfrm>
              <a:off x="158" y="2636"/>
              <a:ext cx="5398" cy="252"/>
              <a:chOff x="113" y="2251"/>
              <a:chExt cx="5398" cy="252"/>
            </a:xfrm>
          </p:grpSpPr>
          <p:sp>
            <p:nvSpPr>
              <p:cNvPr id="28676" name="Text Box 8"/>
              <p:cNvSpPr txBox="1">
                <a:spLocks noChangeArrowheads="1"/>
              </p:cNvSpPr>
              <p:nvPr/>
            </p:nvSpPr>
            <p:spPr bwMode="auto">
              <a:xfrm>
                <a:off x="113" y="2251"/>
                <a:ext cx="499"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奉常</a:t>
                </a:r>
                <a:endParaRPr lang="zh-CN" altLang="en-US" sz="2000" b="1">
                  <a:ea typeface="黑体" pitchFamily="49" charset="-122"/>
                </a:endParaRPr>
              </a:p>
            </p:txBody>
          </p:sp>
          <p:sp>
            <p:nvSpPr>
              <p:cNvPr id="28677" name="Text Box 9"/>
              <p:cNvSpPr txBox="1">
                <a:spLocks noChangeArrowheads="1"/>
              </p:cNvSpPr>
              <p:nvPr/>
            </p:nvSpPr>
            <p:spPr bwMode="auto">
              <a:xfrm>
                <a:off x="703" y="2251"/>
                <a:ext cx="635"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郎中令</a:t>
                </a:r>
                <a:endParaRPr lang="zh-CN" altLang="en-US" sz="2000" b="1">
                  <a:ea typeface="黑体" panose="02010609060101010101" pitchFamily="49" charset="-122"/>
                </a:endParaRPr>
              </a:p>
            </p:txBody>
          </p:sp>
          <p:sp>
            <p:nvSpPr>
              <p:cNvPr id="28678" name="Text Box 10"/>
              <p:cNvSpPr txBox="1">
                <a:spLocks noChangeArrowheads="1"/>
              </p:cNvSpPr>
              <p:nvPr/>
            </p:nvSpPr>
            <p:spPr bwMode="auto">
              <a:xfrm>
                <a:off x="1428" y="2251"/>
                <a:ext cx="499"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卫尉</a:t>
                </a:r>
                <a:endParaRPr lang="zh-CN" altLang="en-US" sz="2000" b="1">
                  <a:ea typeface="黑体" panose="02010609060101010101" pitchFamily="49" charset="-122"/>
                </a:endParaRPr>
              </a:p>
            </p:txBody>
          </p:sp>
          <p:sp>
            <p:nvSpPr>
              <p:cNvPr id="28679" name="Text Box 11"/>
              <p:cNvSpPr txBox="1">
                <a:spLocks noChangeArrowheads="1"/>
              </p:cNvSpPr>
              <p:nvPr/>
            </p:nvSpPr>
            <p:spPr bwMode="auto">
              <a:xfrm>
                <a:off x="5062" y="2251"/>
                <a:ext cx="449"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太仆</a:t>
                </a:r>
                <a:endParaRPr lang="zh-CN" altLang="en-US" sz="2000" b="1">
                  <a:ea typeface="黑体" panose="02010609060101010101" pitchFamily="49" charset="-122"/>
                </a:endParaRPr>
              </a:p>
            </p:txBody>
          </p:sp>
          <p:sp>
            <p:nvSpPr>
              <p:cNvPr id="28680" name="Text Box 12"/>
              <p:cNvSpPr txBox="1">
                <a:spLocks noChangeArrowheads="1"/>
              </p:cNvSpPr>
              <p:nvPr/>
            </p:nvSpPr>
            <p:spPr bwMode="auto">
              <a:xfrm>
                <a:off x="2018" y="2251"/>
                <a:ext cx="454"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廷尉</a:t>
                </a:r>
                <a:endParaRPr lang="zh-CN" altLang="en-US" sz="2000" b="1">
                  <a:ea typeface="黑体" panose="02010609060101010101" pitchFamily="49" charset="-122"/>
                </a:endParaRPr>
              </a:p>
            </p:txBody>
          </p:sp>
          <p:sp>
            <p:nvSpPr>
              <p:cNvPr id="28681" name="Text Box 13"/>
              <p:cNvSpPr txBox="1">
                <a:spLocks noChangeArrowheads="1"/>
              </p:cNvSpPr>
              <p:nvPr/>
            </p:nvSpPr>
            <p:spPr bwMode="auto">
              <a:xfrm>
                <a:off x="2562" y="2251"/>
                <a:ext cx="454"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典客</a:t>
                </a:r>
                <a:endParaRPr lang="zh-CN" altLang="en-US" sz="2000" b="1">
                  <a:ea typeface="黑体" panose="02010609060101010101" pitchFamily="49" charset="-122"/>
                </a:endParaRPr>
              </a:p>
            </p:txBody>
          </p:sp>
          <p:sp>
            <p:nvSpPr>
              <p:cNvPr id="28682" name="Text Box 14"/>
              <p:cNvSpPr txBox="1">
                <a:spLocks noChangeArrowheads="1"/>
              </p:cNvSpPr>
              <p:nvPr/>
            </p:nvSpPr>
            <p:spPr bwMode="auto">
              <a:xfrm>
                <a:off x="3107" y="2251"/>
                <a:ext cx="454"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宗正</a:t>
                </a:r>
                <a:endParaRPr lang="zh-CN" altLang="en-US" sz="2000" b="1">
                  <a:ea typeface="黑体" panose="02010609060101010101" pitchFamily="49" charset="-122"/>
                </a:endParaRPr>
              </a:p>
            </p:txBody>
          </p:sp>
          <p:sp>
            <p:nvSpPr>
              <p:cNvPr id="28683" name="Text Box 15"/>
              <p:cNvSpPr txBox="1">
                <a:spLocks noChangeArrowheads="1"/>
              </p:cNvSpPr>
              <p:nvPr/>
            </p:nvSpPr>
            <p:spPr bwMode="auto">
              <a:xfrm>
                <a:off x="3651" y="2251"/>
                <a:ext cx="771"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治栗内史</a:t>
                </a:r>
                <a:endParaRPr lang="zh-CN" altLang="en-US" sz="2000" b="1">
                  <a:ea typeface="黑体" panose="02010609060101010101" pitchFamily="49" charset="-122"/>
                </a:endParaRPr>
              </a:p>
            </p:txBody>
          </p:sp>
          <p:sp>
            <p:nvSpPr>
              <p:cNvPr id="28684" name="Text Box 16"/>
              <p:cNvSpPr txBox="1">
                <a:spLocks noChangeArrowheads="1"/>
              </p:cNvSpPr>
              <p:nvPr/>
            </p:nvSpPr>
            <p:spPr bwMode="auto">
              <a:xfrm>
                <a:off x="4513" y="2251"/>
                <a:ext cx="453" cy="252"/>
              </a:xfrm>
              <a:prstGeom prst="rect">
                <a:avLst/>
              </a:prstGeom>
              <a:solidFill>
                <a:srgbClr val="CCFFCC"/>
              </a:solidFill>
              <a:ln w="12700">
                <a:noFill/>
                <a:miter lim="800000"/>
              </a:ln>
            </p:spPr>
            <p:txBody>
              <a:bodyPr>
                <a:spAutoFit/>
              </a:bodyPr>
              <a:lstStyle/>
              <a:p>
                <a:pPr>
                  <a:spcBef>
                    <a:spcPct val="50000"/>
                  </a:spcBef>
                </a:pPr>
                <a:r>
                  <a:rPr lang="zh-CN" altLang="en-US" sz="2000" b="1">
                    <a:ea typeface="黑体" panose="02010609060101010101" pitchFamily="49" charset="-122"/>
                  </a:rPr>
                  <a:t>少府</a:t>
                </a:r>
                <a:endParaRPr lang="zh-CN" altLang="en-US" sz="2000" b="1">
                  <a:ea typeface="黑体" panose="02010609060101010101" pitchFamily="49" charset="-122"/>
                </a:endParaRPr>
              </a:p>
            </p:txBody>
          </p:sp>
        </p:grpSp>
        <p:sp>
          <p:nvSpPr>
            <p:cNvPr id="28685" name="Text Box 17"/>
            <p:cNvSpPr txBox="1">
              <a:spLocks noChangeArrowheads="1"/>
            </p:cNvSpPr>
            <p:nvPr/>
          </p:nvSpPr>
          <p:spPr bwMode="auto">
            <a:xfrm>
              <a:off x="1973" y="1797"/>
              <a:ext cx="1724" cy="368"/>
            </a:xfrm>
            <a:prstGeom prst="rect">
              <a:avLst/>
            </a:prstGeom>
            <a:solidFill>
              <a:srgbClr val="CCFFCC"/>
            </a:solidFill>
            <a:ln w="9525">
              <a:noFill/>
              <a:miter lim="800000"/>
            </a:ln>
          </p:spPr>
          <p:txBody>
            <a:bodyPr>
              <a:spAutoFit/>
            </a:bodyPr>
            <a:lstStyle/>
            <a:p>
              <a:pPr algn="ctr">
                <a:spcBef>
                  <a:spcPct val="50000"/>
                </a:spcBef>
              </a:pPr>
              <a:r>
                <a:rPr lang="zh-CN" altLang="en-US" sz="3200" b="1">
                  <a:solidFill>
                    <a:srgbClr val="CC0000"/>
                  </a:solidFill>
                  <a:latin typeface="Arial" panose="020b0604020202020204" pitchFamily="34" charset="0"/>
                  <a:ea typeface="黑体" panose="02010609060101010101" pitchFamily="49" charset="-122"/>
                </a:rPr>
                <a:t>九     卿</a:t>
              </a:r>
              <a:endParaRPr lang="zh-CN" altLang="en-US" sz="3200" b="1">
                <a:solidFill>
                  <a:srgbClr val="CC0000"/>
                </a:solidFill>
                <a:latin typeface="Arial" panose="020b0604020202020204" pitchFamily="34" charset="0"/>
                <a:ea typeface="黑体" pitchFamily="49" charset="-122"/>
              </a:endParaRPr>
            </a:p>
          </p:txBody>
        </p:sp>
        <p:sp>
          <p:nvSpPr>
            <p:cNvPr id="28686" name="Line 18"/>
            <p:cNvSpPr>
              <a:spLocks noChangeShapeType="1"/>
            </p:cNvSpPr>
            <p:nvPr/>
          </p:nvSpPr>
          <p:spPr bwMode="auto">
            <a:xfrm>
              <a:off x="385" y="2387"/>
              <a:ext cx="4945" cy="0"/>
            </a:xfrm>
            <a:prstGeom prst="line">
              <a:avLst/>
            </a:prstGeom>
            <a:noFill/>
            <a:ln w="38100">
              <a:solidFill>
                <a:schemeClr val="tx1"/>
              </a:solidFill>
              <a:round/>
            </a:ln>
          </p:spPr>
          <p:txBody>
            <a:bodyPr/>
            <a:lstStyle/>
            <a:p>
              <a:endParaRPr lang="zh-CN" altLang="en-US"/>
            </a:p>
          </p:txBody>
        </p:sp>
        <p:sp>
          <p:nvSpPr>
            <p:cNvPr id="28687" name="Line 19"/>
            <p:cNvSpPr>
              <a:spLocks noChangeShapeType="1"/>
            </p:cNvSpPr>
            <p:nvPr/>
          </p:nvSpPr>
          <p:spPr bwMode="auto">
            <a:xfrm flipH="1">
              <a:off x="385" y="2387"/>
              <a:ext cx="0" cy="227"/>
            </a:xfrm>
            <a:prstGeom prst="line">
              <a:avLst/>
            </a:prstGeom>
            <a:noFill/>
            <a:ln w="38100">
              <a:solidFill>
                <a:schemeClr val="tx1"/>
              </a:solidFill>
              <a:round/>
            </a:ln>
          </p:spPr>
          <p:txBody>
            <a:bodyPr/>
            <a:lstStyle/>
            <a:p>
              <a:endParaRPr lang="zh-CN" altLang="en-US"/>
            </a:p>
          </p:txBody>
        </p:sp>
        <p:sp>
          <p:nvSpPr>
            <p:cNvPr id="28688" name="Line 20"/>
            <p:cNvSpPr>
              <a:spLocks noChangeShapeType="1"/>
            </p:cNvSpPr>
            <p:nvPr/>
          </p:nvSpPr>
          <p:spPr bwMode="auto">
            <a:xfrm flipH="1">
              <a:off x="1066" y="2387"/>
              <a:ext cx="0" cy="227"/>
            </a:xfrm>
            <a:prstGeom prst="line">
              <a:avLst/>
            </a:prstGeom>
            <a:noFill/>
            <a:ln w="38100">
              <a:solidFill>
                <a:schemeClr val="tx1"/>
              </a:solidFill>
              <a:round/>
            </a:ln>
          </p:spPr>
          <p:txBody>
            <a:bodyPr/>
            <a:lstStyle/>
            <a:p>
              <a:endParaRPr lang="zh-CN" altLang="en-US"/>
            </a:p>
          </p:txBody>
        </p:sp>
        <p:sp>
          <p:nvSpPr>
            <p:cNvPr id="28689" name="Line 21"/>
            <p:cNvSpPr>
              <a:spLocks noChangeShapeType="1"/>
            </p:cNvSpPr>
            <p:nvPr/>
          </p:nvSpPr>
          <p:spPr bwMode="auto">
            <a:xfrm flipH="1">
              <a:off x="1701" y="2387"/>
              <a:ext cx="0" cy="227"/>
            </a:xfrm>
            <a:prstGeom prst="line">
              <a:avLst/>
            </a:prstGeom>
            <a:noFill/>
            <a:ln w="38100">
              <a:solidFill>
                <a:schemeClr val="tx1"/>
              </a:solidFill>
              <a:round/>
            </a:ln>
          </p:spPr>
          <p:txBody>
            <a:bodyPr/>
            <a:lstStyle/>
            <a:p>
              <a:endParaRPr lang="zh-CN" altLang="en-US"/>
            </a:p>
          </p:txBody>
        </p:sp>
        <p:sp>
          <p:nvSpPr>
            <p:cNvPr id="28690" name="Line 22"/>
            <p:cNvSpPr>
              <a:spLocks noChangeShapeType="1"/>
            </p:cNvSpPr>
            <p:nvPr/>
          </p:nvSpPr>
          <p:spPr bwMode="auto">
            <a:xfrm flipH="1">
              <a:off x="2290" y="2387"/>
              <a:ext cx="0" cy="227"/>
            </a:xfrm>
            <a:prstGeom prst="line">
              <a:avLst/>
            </a:prstGeom>
            <a:noFill/>
            <a:ln w="38100">
              <a:solidFill>
                <a:schemeClr val="tx1"/>
              </a:solidFill>
              <a:round/>
            </a:ln>
          </p:spPr>
          <p:txBody>
            <a:bodyPr/>
            <a:lstStyle/>
            <a:p>
              <a:endParaRPr lang="zh-CN" altLang="en-US"/>
            </a:p>
          </p:txBody>
        </p:sp>
        <p:sp>
          <p:nvSpPr>
            <p:cNvPr id="28691" name="Line 23"/>
            <p:cNvSpPr>
              <a:spLocks noChangeShapeType="1"/>
            </p:cNvSpPr>
            <p:nvPr/>
          </p:nvSpPr>
          <p:spPr bwMode="auto">
            <a:xfrm flipH="1">
              <a:off x="2835" y="2160"/>
              <a:ext cx="0" cy="454"/>
            </a:xfrm>
            <a:prstGeom prst="line">
              <a:avLst/>
            </a:prstGeom>
            <a:noFill/>
            <a:ln w="38100">
              <a:solidFill>
                <a:schemeClr val="tx1"/>
              </a:solidFill>
              <a:round/>
            </a:ln>
          </p:spPr>
          <p:txBody>
            <a:bodyPr/>
            <a:lstStyle/>
            <a:p>
              <a:endParaRPr lang="zh-CN" altLang="en-US"/>
            </a:p>
          </p:txBody>
        </p:sp>
        <p:sp>
          <p:nvSpPr>
            <p:cNvPr id="28692" name="Line 24"/>
            <p:cNvSpPr>
              <a:spLocks noChangeShapeType="1"/>
            </p:cNvSpPr>
            <p:nvPr/>
          </p:nvSpPr>
          <p:spPr bwMode="auto">
            <a:xfrm flipH="1">
              <a:off x="3379" y="2387"/>
              <a:ext cx="0" cy="227"/>
            </a:xfrm>
            <a:prstGeom prst="line">
              <a:avLst/>
            </a:prstGeom>
            <a:noFill/>
            <a:ln w="38100">
              <a:solidFill>
                <a:schemeClr val="tx1"/>
              </a:solidFill>
              <a:round/>
            </a:ln>
          </p:spPr>
          <p:txBody>
            <a:bodyPr/>
            <a:lstStyle/>
            <a:p>
              <a:endParaRPr lang="zh-CN" altLang="en-US"/>
            </a:p>
          </p:txBody>
        </p:sp>
        <p:sp>
          <p:nvSpPr>
            <p:cNvPr id="28693" name="Line 25"/>
            <p:cNvSpPr>
              <a:spLocks noChangeShapeType="1"/>
            </p:cNvSpPr>
            <p:nvPr/>
          </p:nvSpPr>
          <p:spPr bwMode="auto">
            <a:xfrm flipH="1">
              <a:off x="4105" y="2387"/>
              <a:ext cx="0" cy="227"/>
            </a:xfrm>
            <a:prstGeom prst="line">
              <a:avLst/>
            </a:prstGeom>
            <a:noFill/>
            <a:ln w="38100">
              <a:solidFill>
                <a:schemeClr val="tx1"/>
              </a:solidFill>
              <a:round/>
            </a:ln>
          </p:spPr>
          <p:txBody>
            <a:bodyPr/>
            <a:lstStyle/>
            <a:p>
              <a:endParaRPr lang="zh-CN" altLang="en-US"/>
            </a:p>
          </p:txBody>
        </p:sp>
        <p:sp>
          <p:nvSpPr>
            <p:cNvPr id="28694" name="Line 26"/>
            <p:cNvSpPr>
              <a:spLocks noChangeShapeType="1"/>
            </p:cNvSpPr>
            <p:nvPr/>
          </p:nvSpPr>
          <p:spPr bwMode="auto">
            <a:xfrm flipH="1">
              <a:off x="4740" y="2387"/>
              <a:ext cx="0" cy="227"/>
            </a:xfrm>
            <a:prstGeom prst="line">
              <a:avLst/>
            </a:prstGeom>
            <a:noFill/>
            <a:ln w="38100">
              <a:solidFill>
                <a:schemeClr val="tx1"/>
              </a:solidFill>
              <a:round/>
            </a:ln>
          </p:spPr>
          <p:txBody>
            <a:bodyPr/>
            <a:lstStyle/>
            <a:p>
              <a:endParaRPr lang="zh-CN" altLang="en-US"/>
            </a:p>
          </p:txBody>
        </p:sp>
        <p:sp>
          <p:nvSpPr>
            <p:cNvPr id="28695" name="Line 27"/>
            <p:cNvSpPr>
              <a:spLocks noChangeShapeType="1"/>
            </p:cNvSpPr>
            <p:nvPr/>
          </p:nvSpPr>
          <p:spPr bwMode="auto">
            <a:xfrm flipH="1">
              <a:off x="5329" y="2387"/>
              <a:ext cx="0" cy="227"/>
            </a:xfrm>
            <a:prstGeom prst="line">
              <a:avLst/>
            </a:prstGeom>
            <a:noFill/>
            <a:ln w="38100">
              <a:solidFill>
                <a:schemeClr val="tx1"/>
              </a:solidFill>
              <a:round/>
            </a:ln>
          </p:spPr>
          <p:txBody>
            <a:bodyPr/>
            <a:lstStyle/>
            <a:p>
              <a:endParaRPr lang="zh-CN" altLang="en-US"/>
            </a:p>
          </p:txBody>
        </p:sp>
      </p:grpSp>
      <p:grpSp>
        <p:nvGrpSpPr>
          <p:cNvPr id="4" name="Group 28"/>
          <p:cNvGrpSpPr/>
          <p:nvPr/>
        </p:nvGrpSpPr>
        <p:grpSpPr>
          <a:xfrm>
            <a:off x="239187" y="1125539"/>
            <a:ext cx="11618383" cy="2668588"/>
            <a:chOff x="113" y="119"/>
            <a:chExt cx="5489" cy="1681"/>
          </a:xfrm>
        </p:grpSpPr>
        <p:sp>
          <p:nvSpPr>
            <p:cNvPr id="28697" name="Text Box 29"/>
            <p:cNvSpPr txBox="1">
              <a:spLocks noChangeArrowheads="1"/>
            </p:cNvSpPr>
            <p:nvPr/>
          </p:nvSpPr>
          <p:spPr bwMode="auto">
            <a:xfrm>
              <a:off x="1791" y="119"/>
              <a:ext cx="1815" cy="368"/>
            </a:xfrm>
            <a:prstGeom prst="rect">
              <a:avLst/>
            </a:prstGeom>
            <a:solidFill>
              <a:srgbClr val="FF6600"/>
            </a:solidFill>
            <a:ln w="12700">
              <a:noFill/>
              <a:miter lim="800000"/>
            </a:ln>
          </p:spPr>
          <p:txBody>
            <a:bodyPr>
              <a:spAutoFit/>
            </a:bodyPr>
            <a:lstStyle/>
            <a:p>
              <a:pPr algn="ctr">
                <a:spcBef>
                  <a:spcPct val="50000"/>
                </a:spcBef>
              </a:pPr>
              <a:r>
                <a:rPr lang="zh-CN" altLang="en-US" sz="3200" b="1">
                  <a:solidFill>
                    <a:schemeClr val="bg1"/>
                  </a:solidFill>
                  <a:ea typeface="黑体" panose="02010609060101010101" pitchFamily="49" charset="-122"/>
                </a:rPr>
                <a:t>皇　　帝</a:t>
              </a:r>
              <a:endParaRPr lang="zh-CN" altLang="en-US" sz="3200" b="1">
                <a:solidFill>
                  <a:schemeClr val="bg1"/>
                </a:solidFill>
                <a:ea typeface="黑体" pitchFamily="49" charset="-122"/>
              </a:endParaRPr>
            </a:p>
          </p:txBody>
        </p:sp>
        <p:sp>
          <p:nvSpPr>
            <p:cNvPr id="28698" name="Text Box 30"/>
            <p:cNvSpPr txBox="1">
              <a:spLocks noChangeArrowheads="1"/>
            </p:cNvSpPr>
            <p:nvPr/>
          </p:nvSpPr>
          <p:spPr bwMode="auto">
            <a:xfrm>
              <a:off x="113" y="1432"/>
              <a:ext cx="1633" cy="368"/>
            </a:xfrm>
            <a:prstGeom prst="rect">
              <a:avLst/>
            </a:prstGeom>
            <a:solidFill>
              <a:srgbClr val="00CCFF"/>
            </a:solidFill>
            <a:ln w="12700">
              <a:noFill/>
              <a:miter lim="800000"/>
            </a:ln>
          </p:spPr>
          <p:txBody>
            <a:bodyPr>
              <a:spAutoFit/>
            </a:bodyPr>
            <a:lstStyle/>
            <a:p>
              <a:pPr algn="ctr">
                <a:spcBef>
                  <a:spcPct val="50000"/>
                </a:spcBef>
              </a:pPr>
              <a:r>
                <a:rPr lang="zh-CN" altLang="en-US" sz="3200" b="1">
                  <a:solidFill>
                    <a:srgbClr val="CC0000"/>
                  </a:solidFill>
                  <a:ea typeface="黑体" panose="02010609060101010101" pitchFamily="49" charset="-122"/>
                </a:rPr>
                <a:t>太尉</a:t>
              </a:r>
              <a:r>
                <a:rPr lang="en-US" altLang="zh-CN" sz="3200" b="1">
                  <a:solidFill>
                    <a:srgbClr val="CC0000"/>
                  </a:solidFill>
                  <a:ea typeface="黑体" panose="02010609060101010101" pitchFamily="49" charset="-122"/>
                </a:rPr>
                <a:t>(</a:t>
              </a:r>
              <a:r>
                <a:rPr lang="zh-CN" altLang="en-US" sz="3200" b="1">
                  <a:solidFill>
                    <a:srgbClr val="CC0000"/>
                  </a:solidFill>
                  <a:ea typeface="黑体" panose="02010609060101010101" pitchFamily="49" charset="-122"/>
                </a:rPr>
                <a:t>军事</a:t>
              </a:r>
              <a:r>
                <a:rPr lang="en-US" altLang="zh-CN" sz="3200" b="1">
                  <a:solidFill>
                    <a:srgbClr val="CC0000"/>
                  </a:solidFill>
                  <a:ea typeface="黑体" panose="02010609060101010101" pitchFamily="49" charset="-122"/>
                </a:rPr>
                <a:t>)</a:t>
              </a:r>
              <a:endParaRPr lang="en-US" altLang="zh-CN" sz="3200" b="1">
                <a:solidFill>
                  <a:srgbClr val="CC0000"/>
                </a:solidFill>
                <a:ea typeface="黑体" pitchFamily="49" charset="-122"/>
              </a:endParaRPr>
            </a:p>
          </p:txBody>
        </p:sp>
        <p:sp>
          <p:nvSpPr>
            <p:cNvPr id="28699" name="Text Box 31"/>
            <p:cNvSpPr txBox="1">
              <a:spLocks noChangeArrowheads="1"/>
            </p:cNvSpPr>
            <p:nvPr/>
          </p:nvSpPr>
          <p:spPr bwMode="auto">
            <a:xfrm>
              <a:off x="1837" y="1430"/>
              <a:ext cx="1769" cy="368"/>
            </a:xfrm>
            <a:prstGeom prst="rect">
              <a:avLst/>
            </a:prstGeom>
            <a:solidFill>
              <a:srgbClr val="00CCFF"/>
            </a:solidFill>
            <a:ln w="12700">
              <a:noFill/>
              <a:miter lim="800000"/>
            </a:ln>
          </p:spPr>
          <p:txBody>
            <a:bodyPr>
              <a:spAutoFit/>
            </a:bodyPr>
            <a:lstStyle/>
            <a:p>
              <a:pPr algn="ctr">
                <a:spcBef>
                  <a:spcPct val="50000"/>
                </a:spcBef>
              </a:pPr>
              <a:r>
                <a:rPr lang="zh-CN" altLang="en-US" sz="3200" b="1">
                  <a:solidFill>
                    <a:srgbClr val="CC0000"/>
                  </a:solidFill>
                  <a:ea typeface="黑体" panose="02010609060101010101" pitchFamily="49" charset="-122"/>
                </a:rPr>
                <a:t>丞相</a:t>
              </a:r>
              <a:r>
                <a:rPr lang="en-US" altLang="zh-CN" sz="3200" b="1">
                  <a:solidFill>
                    <a:srgbClr val="CC0000"/>
                  </a:solidFill>
                  <a:ea typeface="黑体" panose="02010609060101010101" pitchFamily="49" charset="-122"/>
                </a:rPr>
                <a:t>(</a:t>
              </a:r>
              <a:r>
                <a:rPr lang="zh-CN" altLang="en-US" sz="3200" b="1">
                  <a:solidFill>
                    <a:srgbClr val="CC0000"/>
                  </a:solidFill>
                  <a:ea typeface="黑体" panose="02010609060101010101" pitchFamily="49" charset="-122"/>
                </a:rPr>
                <a:t>政事</a:t>
              </a:r>
              <a:r>
                <a:rPr lang="en-US" altLang="zh-CN" sz="3200" b="1">
                  <a:solidFill>
                    <a:srgbClr val="CC0000"/>
                  </a:solidFill>
                  <a:ea typeface="黑体" panose="02010609060101010101" pitchFamily="49" charset="-122"/>
                </a:rPr>
                <a:t>)</a:t>
              </a:r>
              <a:endParaRPr lang="en-US" altLang="zh-CN" sz="3200" b="1">
                <a:solidFill>
                  <a:srgbClr val="CC0000"/>
                </a:solidFill>
                <a:ea typeface="黑体" panose="02010609060101010101" pitchFamily="49" charset="-122"/>
              </a:endParaRPr>
            </a:p>
          </p:txBody>
        </p:sp>
        <p:sp>
          <p:nvSpPr>
            <p:cNvPr id="28700" name="Text Box 32"/>
            <p:cNvSpPr txBox="1">
              <a:spLocks noChangeArrowheads="1"/>
            </p:cNvSpPr>
            <p:nvPr/>
          </p:nvSpPr>
          <p:spPr bwMode="auto">
            <a:xfrm>
              <a:off x="3697" y="1430"/>
              <a:ext cx="1905" cy="368"/>
            </a:xfrm>
            <a:prstGeom prst="rect">
              <a:avLst/>
            </a:prstGeom>
            <a:solidFill>
              <a:srgbClr val="00CCFF"/>
            </a:solidFill>
            <a:ln w="12700">
              <a:noFill/>
              <a:miter lim="800000"/>
            </a:ln>
          </p:spPr>
          <p:txBody>
            <a:bodyPr>
              <a:spAutoFit/>
            </a:bodyPr>
            <a:lstStyle/>
            <a:p>
              <a:pPr>
                <a:spcBef>
                  <a:spcPct val="50000"/>
                </a:spcBef>
              </a:pPr>
              <a:r>
                <a:rPr lang="zh-CN" altLang="en-US" sz="3200" b="1">
                  <a:solidFill>
                    <a:srgbClr val="CC0000"/>
                  </a:solidFill>
                  <a:ea typeface="黑体" panose="02010609060101010101" pitchFamily="49" charset="-122"/>
                </a:rPr>
                <a:t>御史大夫</a:t>
              </a:r>
              <a:r>
                <a:rPr lang="en-US" altLang="zh-CN" sz="3200" b="1">
                  <a:solidFill>
                    <a:srgbClr val="CC0000"/>
                  </a:solidFill>
                  <a:ea typeface="黑体" panose="02010609060101010101" pitchFamily="49" charset="-122"/>
                </a:rPr>
                <a:t>(</a:t>
              </a:r>
              <a:r>
                <a:rPr lang="zh-CN" altLang="en-US" sz="3200" b="1">
                  <a:solidFill>
                    <a:srgbClr val="CC0000"/>
                  </a:solidFill>
                  <a:ea typeface="黑体" panose="02010609060101010101" pitchFamily="49" charset="-122"/>
                </a:rPr>
                <a:t>监察</a:t>
              </a:r>
              <a:r>
                <a:rPr lang="en-US" altLang="zh-CN" sz="3200" b="1">
                  <a:solidFill>
                    <a:srgbClr val="CC0000"/>
                  </a:solidFill>
                  <a:ea typeface="黑体" panose="02010609060101010101" pitchFamily="49" charset="-122"/>
                </a:rPr>
                <a:t>)</a:t>
              </a:r>
              <a:endParaRPr lang="en-US" altLang="zh-CN" sz="3200" b="1">
                <a:solidFill>
                  <a:srgbClr val="CC0000"/>
                </a:solidFill>
                <a:ea typeface="黑体" panose="02010609060101010101" pitchFamily="49" charset="-122"/>
              </a:endParaRPr>
            </a:p>
          </p:txBody>
        </p:sp>
        <p:sp>
          <p:nvSpPr>
            <p:cNvPr id="28701" name="Text Box 33"/>
            <p:cNvSpPr txBox="1">
              <a:spLocks noChangeArrowheads="1"/>
            </p:cNvSpPr>
            <p:nvPr/>
          </p:nvSpPr>
          <p:spPr bwMode="auto">
            <a:xfrm>
              <a:off x="1837" y="661"/>
              <a:ext cx="1769" cy="368"/>
            </a:xfrm>
            <a:prstGeom prst="rect">
              <a:avLst/>
            </a:prstGeom>
            <a:solidFill>
              <a:srgbClr val="00CCFF"/>
            </a:solidFill>
            <a:ln w="9525">
              <a:noFill/>
              <a:miter lim="800000"/>
            </a:ln>
          </p:spPr>
          <p:txBody>
            <a:bodyPr>
              <a:spAutoFit/>
            </a:bodyPr>
            <a:lstStyle/>
            <a:p>
              <a:pPr algn="ctr">
                <a:spcBef>
                  <a:spcPct val="50000"/>
                </a:spcBef>
              </a:pPr>
              <a:r>
                <a:rPr lang="zh-CN" altLang="en-US" sz="3200" b="1">
                  <a:solidFill>
                    <a:srgbClr val="CC0000"/>
                  </a:solidFill>
                  <a:latin typeface="Arial" panose="020b0604020202020204" pitchFamily="34" charset="0"/>
                  <a:ea typeface="黑体" panose="02010609060101010101" pitchFamily="49" charset="-122"/>
                </a:rPr>
                <a:t>三      公</a:t>
              </a:r>
              <a:endParaRPr lang="zh-CN" altLang="en-US" sz="3200" b="1">
                <a:solidFill>
                  <a:srgbClr val="CC0000"/>
                </a:solidFill>
                <a:latin typeface="Arial" panose="020b0604020202020204" pitchFamily="34" charset="0"/>
                <a:ea typeface="黑体" panose="02010609060101010101" pitchFamily="49" charset="-122"/>
              </a:endParaRPr>
            </a:p>
          </p:txBody>
        </p:sp>
        <p:sp>
          <p:nvSpPr>
            <p:cNvPr id="28702" name="Line 34"/>
            <p:cNvSpPr>
              <a:spLocks noChangeShapeType="1"/>
            </p:cNvSpPr>
            <p:nvPr/>
          </p:nvSpPr>
          <p:spPr bwMode="auto">
            <a:xfrm>
              <a:off x="748" y="1207"/>
              <a:ext cx="3946" cy="0"/>
            </a:xfrm>
            <a:prstGeom prst="line">
              <a:avLst/>
            </a:prstGeom>
            <a:noFill/>
            <a:ln w="38100">
              <a:solidFill>
                <a:schemeClr val="tx1"/>
              </a:solidFill>
              <a:round/>
            </a:ln>
          </p:spPr>
          <p:txBody>
            <a:bodyPr/>
            <a:lstStyle/>
            <a:p>
              <a:endParaRPr lang="zh-CN" altLang="en-US"/>
            </a:p>
          </p:txBody>
        </p:sp>
        <p:sp>
          <p:nvSpPr>
            <p:cNvPr id="28703" name="Line 35"/>
            <p:cNvSpPr>
              <a:spLocks noChangeShapeType="1"/>
            </p:cNvSpPr>
            <p:nvPr/>
          </p:nvSpPr>
          <p:spPr bwMode="auto">
            <a:xfrm flipH="1">
              <a:off x="748" y="1207"/>
              <a:ext cx="0" cy="182"/>
            </a:xfrm>
            <a:prstGeom prst="line">
              <a:avLst/>
            </a:prstGeom>
            <a:noFill/>
            <a:ln w="38100">
              <a:solidFill>
                <a:schemeClr val="tx1"/>
              </a:solidFill>
              <a:round/>
            </a:ln>
          </p:spPr>
          <p:txBody>
            <a:bodyPr/>
            <a:lstStyle/>
            <a:p>
              <a:endParaRPr lang="zh-CN" altLang="en-US"/>
            </a:p>
          </p:txBody>
        </p:sp>
        <p:sp>
          <p:nvSpPr>
            <p:cNvPr id="28704" name="Line 36"/>
            <p:cNvSpPr>
              <a:spLocks noChangeShapeType="1"/>
            </p:cNvSpPr>
            <p:nvPr/>
          </p:nvSpPr>
          <p:spPr bwMode="auto">
            <a:xfrm flipH="1">
              <a:off x="2653" y="1026"/>
              <a:ext cx="0" cy="363"/>
            </a:xfrm>
            <a:prstGeom prst="line">
              <a:avLst/>
            </a:prstGeom>
            <a:noFill/>
            <a:ln w="38100">
              <a:solidFill>
                <a:schemeClr val="tx1"/>
              </a:solidFill>
              <a:round/>
            </a:ln>
          </p:spPr>
          <p:txBody>
            <a:bodyPr/>
            <a:lstStyle/>
            <a:p>
              <a:endParaRPr lang="zh-CN" altLang="en-US"/>
            </a:p>
          </p:txBody>
        </p:sp>
        <p:sp>
          <p:nvSpPr>
            <p:cNvPr id="28705" name="Line 37"/>
            <p:cNvSpPr>
              <a:spLocks noChangeShapeType="1"/>
            </p:cNvSpPr>
            <p:nvPr/>
          </p:nvSpPr>
          <p:spPr bwMode="auto">
            <a:xfrm flipH="1">
              <a:off x="4694" y="1207"/>
              <a:ext cx="0" cy="182"/>
            </a:xfrm>
            <a:prstGeom prst="line">
              <a:avLst/>
            </a:prstGeom>
            <a:noFill/>
            <a:ln w="38100">
              <a:solidFill>
                <a:schemeClr val="tx1"/>
              </a:solidFill>
              <a:round/>
            </a:ln>
          </p:spPr>
          <p:txBody>
            <a:bodyPr/>
            <a:lstStyle/>
            <a:p>
              <a:endParaRPr lang="zh-CN" altLang="en-US"/>
            </a:p>
          </p:txBody>
        </p:sp>
        <p:sp>
          <p:nvSpPr>
            <p:cNvPr id="28706" name="Line 38"/>
            <p:cNvSpPr>
              <a:spLocks noChangeShapeType="1"/>
            </p:cNvSpPr>
            <p:nvPr/>
          </p:nvSpPr>
          <p:spPr bwMode="auto">
            <a:xfrm flipH="1">
              <a:off x="2653" y="482"/>
              <a:ext cx="0" cy="182"/>
            </a:xfrm>
            <a:prstGeom prst="line">
              <a:avLst/>
            </a:prstGeom>
            <a:noFill/>
            <a:ln w="38100">
              <a:solidFill>
                <a:schemeClr val="tx1"/>
              </a:solidFill>
              <a:round/>
            </a:ln>
          </p:spPr>
          <p:txBody>
            <a:bodyP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5368"/>
          <p:cNvGrpSpPr>
            <a:grpSpLocks noChangeAspect="1"/>
          </p:cNvGrpSpPr>
          <p:nvPr/>
        </p:nvGrpSpPr>
        <p:grpSpPr>
          <a:xfrm>
            <a:off x="1576917" y="719139"/>
            <a:ext cx="8066616" cy="2624137"/>
            <a:chOff x="-388" y="484"/>
            <a:chExt cx="10331" cy="857"/>
          </a:xfrm>
        </p:grpSpPr>
        <p:sp>
          <p:nvSpPr>
            <p:cNvPr id="16407" name="矩形 15367"/>
            <p:cNvSpPr>
              <a:spLocks noChangeAspect="1" noChangeArrowheads="1" noTextEdit="1"/>
            </p:cNvSpPr>
            <p:nvPr/>
          </p:nvSpPr>
          <p:spPr bwMode="auto">
            <a:xfrm>
              <a:off x="-388" y="521"/>
              <a:ext cx="10331" cy="820"/>
            </a:xfrm>
            <a:prstGeom prst="rect">
              <a:avLst/>
            </a:prstGeom>
            <a:noFill/>
            <a:ln w="9525">
              <a:noFill/>
              <a:miter lim="800000"/>
            </a:ln>
          </p:spPr>
          <p:txBody>
            <a:bodyPr/>
            <a:lstStyle/>
            <a:p>
              <a:endParaRPr lang="zh-CN" altLang="en-US"/>
            </a:p>
          </p:txBody>
        </p:sp>
        <p:cxnSp>
          <p:nvCxnSpPr>
            <p:cNvPr id="16408" name="_s15376"/>
            <p:cNvCxnSpPr>
              <a:cxnSpLocks noChangeShapeType="1"/>
              <a:stCxn id="16414" idx="0"/>
              <a:endCxn id="16411" idx="2"/>
            </p:cNvCxnSpPr>
            <p:nvPr/>
          </p:nvCxnSpPr>
          <p:spPr bwMode="auto">
            <a:xfrm rot="16200000" flipV="1">
              <a:off x="6425" y="-835"/>
              <a:ext cx="200" cy="3501"/>
            </a:xfrm>
            <a:prstGeom prst="bentConnector3">
              <a:avLst>
                <a:gd name="adj1" fmla="val 50000"/>
              </a:avLst>
            </a:prstGeom>
            <a:noFill/>
            <a:ln w="28575">
              <a:solidFill>
                <a:schemeClr val="tx1"/>
              </a:solidFill>
              <a:miter lim="800000"/>
            </a:ln>
          </p:spPr>
        </p:cxnSp>
        <p:cxnSp>
          <p:nvCxnSpPr>
            <p:cNvPr id="16409" name="_s15375"/>
            <p:cNvCxnSpPr>
              <a:cxnSpLocks noChangeShapeType="1"/>
              <a:stCxn id="16413" idx="0"/>
              <a:endCxn id="16411" idx="2"/>
            </p:cNvCxnSpPr>
            <p:nvPr/>
          </p:nvCxnSpPr>
          <p:spPr bwMode="auto">
            <a:xfrm flipH="1" flipV="1">
              <a:off x="4775" y="815"/>
              <a:ext cx="3" cy="200"/>
            </a:xfrm>
            <a:prstGeom prst="straightConnector1">
              <a:avLst/>
            </a:prstGeom>
            <a:noFill/>
            <a:ln w="28575">
              <a:solidFill>
                <a:schemeClr val="tx1"/>
              </a:solidFill>
              <a:round/>
            </a:ln>
          </p:spPr>
        </p:cxnSp>
        <p:cxnSp>
          <p:nvCxnSpPr>
            <p:cNvPr id="16410" name="_s15374"/>
            <p:cNvCxnSpPr>
              <a:cxnSpLocks noChangeShapeType="1"/>
              <a:stCxn id="16412" idx="0"/>
              <a:endCxn id="16411" idx="2"/>
            </p:cNvCxnSpPr>
            <p:nvPr/>
          </p:nvCxnSpPr>
          <p:spPr bwMode="auto">
            <a:xfrm rot="5400000" flipH="1" flipV="1">
              <a:off x="2927" y="-833"/>
              <a:ext cx="200" cy="3495"/>
            </a:xfrm>
            <a:prstGeom prst="bentConnector3">
              <a:avLst>
                <a:gd name="adj1" fmla="val 50000"/>
              </a:avLst>
            </a:prstGeom>
            <a:noFill/>
            <a:ln w="28575">
              <a:solidFill>
                <a:schemeClr val="tx1"/>
              </a:solidFill>
              <a:miter lim="800000"/>
            </a:ln>
          </p:spPr>
        </p:cxnSp>
        <p:sp>
          <p:nvSpPr>
            <p:cNvPr id="16411" name="_s15370"/>
            <p:cNvSpPr>
              <a:spLocks noChangeArrowheads="1"/>
            </p:cNvSpPr>
            <p:nvPr/>
          </p:nvSpPr>
          <p:spPr bwMode="auto">
            <a:xfrm>
              <a:off x="2403" y="484"/>
              <a:ext cx="4744" cy="331"/>
            </a:xfrm>
            <a:prstGeom prst="roundRect">
              <a:avLst>
                <a:gd name="adj" fmla="val 16667"/>
              </a:avLst>
            </a:prstGeom>
            <a:solidFill>
              <a:schemeClr val="accent1"/>
            </a:solidFill>
            <a:ln w="9525">
              <a:solidFill>
                <a:schemeClr val="tx1"/>
              </a:solidFill>
              <a:round/>
            </a:ln>
          </p:spPr>
          <p:txBody>
            <a:bodyPr wrap="none" lIns="29133" tIns="14566" rIns="29133" bIns="14566" anchor="ctr"/>
            <a:lstStyle/>
            <a:p>
              <a:pPr marL="342900" indent="-342900" algn="ctr">
                <a:spcBef>
                  <a:spcPct val="20000"/>
                </a:spcBef>
              </a:pPr>
              <a:r>
                <a:rPr lang="zh-CN" altLang="en-US" sz="2000" b="1">
                  <a:ea typeface="黑体" panose="02010609060101010101" pitchFamily="49" charset="-122"/>
                </a:rPr>
                <a:t>郡（地方最高统治机构）</a:t>
              </a:r>
              <a:endParaRPr lang="zh-CN" altLang="en-US" sz="2000" b="1">
                <a:ea typeface="黑体" panose="02010609060101010101" pitchFamily="49" charset="-122"/>
              </a:endParaRPr>
            </a:p>
          </p:txBody>
        </p:sp>
        <p:sp>
          <p:nvSpPr>
            <p:cNvPr id="16412" name="_s15371"/>
            <p:cNvSpPr>
              <a:spLocks noChangeArrowheads="1"/>
            </p:cNvSpPr>
            <p:nvPr/>
          </p:nvSpPr>
          <p:spPr bwMode="auto">
            <a:xfrm>
              <a:off x="-388" y="1015"/>
              <a:ext cx="3335" cy="326"/>
            </a:xfrm>
            <a:prstGeom prst="roundRect">
              <a:avLst>
                <a:gd name="adj" fmla="val 16667"/>
              </a:avLst>
            </a:prstGeom>
            <a:solidFill>
              <a:schemeClr val="accent1"/>
            </a:solidFill>
            <a:ln w="9525">
              <a:solidFill>
                <a:schemeClr val="tx1"/>
              </a:solidFill>
              <a:round/>
            </a:ln>
          </p:spPr>
          <p:txBody>
            <a:bodyPr wrap="none" lIns="29133" tIns="14566" rIns="29133" bIns="14566" anchor="ctr"/>
            <a:lstStyle/>
            <a:p>
              <a:pPr marL="342900" indent="-342900" algn="ctr">
                <a:spcBef>
                  <a:spcPct val="20000"/>
                </a:spcBef>
              </a:pPr>
              <a:r>
                <a:rPr lang="zh-CN" altLang="en-US" sz="2000" b="1">
                  <a:ea typeface="黑体" panose="02010609060101010101" pitchFamily="49" charset="-122"/>
                </a:rPr>
                <a:t>郡守（最高长官）</a:t>
              </a:r>
              <a:endParaRPr lang="zh-CN" altLang="en-US" sz="2000" b="1">
                <a:ea typeface="黑体" panose="02010609060101010101" pitchFamily="49" charset="-122"/>
              </a:endParaRPr>
            </a:p>
          </p:txBody>
        </p:sp>
        <p:sp>
          <p:nvSpPr>
            <p:cNvPr id="16413" name="_s15372"/>
            <p:cNvSpPr>
              <a:spLocks noChangeArrowheads="1"/>
            </p:cNvSpPr>
            <p:nvPr/>
          </p:nvSpPr>
          <p:spPr bwMode="auto">
            <a:xfrm>
              <a:off x="3110" y="1015"/>
              <a:ext cx="3335" cy="326"/>
            </a:xfrm>
            <a:prstGeom prst="roundRect">
              <a:avLst>
                <a:gd name="adj" fmla="val 16667"/>
              </a:avLst>
            </a:prstGeom>
            <a:solidFill>
              <a:schemeClr val="accent1"/>
            </a:solidFill>
            <a:ln w="9525">
              <a:solidFill>
                <a:schemeClr val="tx1"/>
              </a:solidFill>
              <a:round/>
            </a:ln>
          </p:spPr>
          <p:txBody>
            <a:bodyPr wrap="none" lIns="29133" tIns="14566" rIns="29133" bIns="14566" anchor="ctr"/>
            <a:lstStyle/>
            <a:p>
              <a:pPr marL="342900" indent="-342900">
                <a:spcBef>
                  <a:spcPct val="20000"/>
                </a:spcBef>
              </a:pPr>
              <a:r>
                <a:rPr lang="zh-CN" altLang="en-US" b="1">
                  <a:ea typeface="黑体" panose="02010609060101010101" pitchFamily="49" charset="-122"/>
                </a:rPr>
                <a:t>郡丞（行政、刑狱）</a:t>
              </a:r>
              <a:endParaRPr lang="zh-CN" altLang="en-US" b="1">
                <a:ea typeface="黑体" pitchFamily="49" charset="-122"/>
              </a:endParaRPr>
            </a:p>
          </p:txBody>
        </p:sp>
        <p:sp>
          <p:nvSpPr>
            <p:cNvPr id="16414" name="_s15373"/>
            <p:cNvSpPr>
              <a:spLocks noChangeArrowheads="1"/>
            </p:cNvSpPr>
            <p:nvPr/>
          </p:nvSpPr>
          <p:spPr bwMode="auto">
            <a:xfrm>
              <a:off x="6608" y="1015"/>
              <a:ext cx="3335" cy="326"/>
            </a:xfrm>
            <a:prstGeom prst="roundRect">
              <a:avLst>
                <a:gd name="adj" fmla="val 16667"/>
              </a:avLst>
            </a:prstGeom>
            <a:solidFill>
              <a:schemeClr val="accent1"/>
            </a:solidFill>
            <a:ln w="9525">
              <a:solidFill>
                <a:schemeClr val="tx1"/>
              </a:solidFill>
              <a:round/>
            </a:ln>
          </p:spPr>
          <p:txBody>
            <a:bodyPr wrap="none" lIns="29133" tIns="14566" rIns="29133" bIns="14566" anchor="ctr"/>
            <a:lstStyle/>
            <a:p>
              <a:pPr marL="342900" indent="-342900">
                <a:spcBef>
                  <a:spcPct val="20000"/>
                </a:spcBef>
              </a:pPr>
              <a:r>
                <a:rPr lang="zh-CN" altLang="en-US" b="1">
                  <a:ea typeface="黑体" panose="02010609060101010101" pitchFamily="49" charset="-122"/>
                </a:rPr>
                <a:t>郡尉（军事、治安）</a:t>
              </a:r>
              <a:endParaRPr lang="zh-CN" altLang="en-US" b="1">
                <a:ea typeface="黑体" panose="02010609060101010101" pitchFamily="49" charset="-122"/>
              </a:endParaRPr>
            </a:p>
          </p:txBody>
        </p:sp>
      </p:grpSp>
      <p:grpSp>
        <p:nvGrpSpPr>
          <p:cNvPr id="3" name="组合 14"/>
          <p:cNvGrpSpPr>
            <a:grpSpLocks noChangeAspect="1"/>
          </p:cNvGrpSpPr>
          <p:nvPr/>
        </p:nvGrpSpPr>
        <p:grpSpPr>
          <a:xfrm>
            <a:off x="1191688" y="3343275"/>
            <a:ext cx="8832849" cy="1447800"/>
            <a:chOff x="-388" y="521"/>
            <a:chExt cx="10604" cy="825"/>
          </a:xfrm>
        </p:grpSpPr>
        <p:sp>
          <p:nvSpPr>
            <p:cNvPr id="16399" name="矩形 17416"/>
            <p:cNvSpPr>
              <a:spLocks noChangeAspect="1" noChangeArrowheads="1" noTextEdit="1"/>
            </p:cNvSpPr>
            <p:nvPr/>
          </p:nvSpPr>
          <p:spPr bwMode="auto">
            <a:xfrm>
              <a:off x="-388" y="521"/>
              <a:ext cx="10604" cy="820"/>
            </a:xfrm>
            <a:prstGeom prst="rect">
              <a:avLst/>
            </a:prstGeom>
            <a:noFill/>
            <a:ln w="9525">
              <a:noFill/>
              <a:miter lim="800000"/>
            </a:ln>
          </p:spPr>
          <p:txBody>
            <a:bodyPr/>
            <a:lstStyle/>
            <a:p>
              <a:endParaRPr lang="zh-CN" altLang="en-US"/>
            </a:p>
          </p:txBody>
        </p:sp>
        <p:cxnSp>
          <p:nvCxnSpPr>
            <p:cNvPr id="16400" name="_s17418"/>
            <p:cNvCxnSpPr>
              <a:cxnSpLocks noChangeShapeType="1"/>
              <a:stCxn id="16406" idx="0"/>
              <a:endCxn id="16403" idx="2"/>
            </p:cNvCxnSpPr>
            <p:nvPr/>
          </p:nvCxnSpPr>
          <p:spPr bwMode="auto">
            <a:xfrm rot="5400000" flipH="1">
              <a:off x="6627" y="-863"/>
              <a:ext cx="163" cy="3589"/>
            </a:xfrm>
            <a:prstGeom prst="bentConnector3">
              <a:avLst>
                <a:gd name="adj1" fmla="val 18181"/>
              </a:avLst>
            </a:prstGeom>
            <a:noFill/>
            <a:ln w="28575">
              <a:solidFill>
                <a:schemeClr val="tx1"/>
              </a:solidFill>
              <a:miter lim="800000"/>
            </a:ln>
          </p:spPr>
        </p:cxnSp>
        <p:cxnSp>
          <p:nvCxnSpPr>
            <p:cNvPr id="16401" name="_s17419"/>
            <p:cNvCxnSpPr>
              <a:cxnSpLocks noChangeShapeType="1"/>
              <a:stCxn id="16405" idx="0"/>
              <a:endCxn id="16403" idx="2"/>
            </p:cNvCxnSpPr>
            <p:nvPr/>
          </p:nvCxnSpPr>
          <p:spPr bwMode="auto">
            <a:xfrm rot="5400000" flipH="1" flipV="1">
              <a:off x="4830" y="935"/>
              <a:ext cx="168" cy="1"/>
            </a:xfrm>
            <a:prstGeom prst="bentConnector3">
              <a:avLst>
                <a:gd name="adj1" fmla="val 50000"/>
              </a:avLst>
            </a:prstGeom>
            <a:noFill/>
            <a:ln w="28575">
              <a:solidFill>
                <a:schemeClr val="tx1"/>
              </a:solidFill>
              <a:miter lim="800000"/>
            </a:ln>
          </p:spPr>
        </p:cxnSp>
        <p:cxnSp>
          <p:nvCxnSpPr>
            <p:cNvPr id="16402" name="_s17420"/>
            <p:cNvCxnSpPr>
              <a:cxnSpLocks noChangeShapeType="1"/>
              <a:stCxn id="16404" idx="0"/>
              <a:endCxn id="16403" idx="2"/>
            </p:cNvCxnSpPr>
            <p:nvPr/>
          </p:nvCxnSpPr>
          <p:spPr bwMode="auto">
            <a:xfrm rot="-5400000">
              <a:off x="3037" y="-861"/>
              <a:ext cx="163" cy="3590"/>
            </a:xfrm>
            <a:prstGeom prst="bentConnector3">
              <a:avLst>
                <a:gd name="adj1" fmla="val 18181"/>
              </a:avLst>
            </a:prstGeom>
            <a:noFill/>
            <a:ln w="28575">
              <a:solidFill>
                <a:schemeClr val="tx1"/>
              </a:solidFill>
              <a:miter lim="800000"/>
            </a:ln>
          </p:spPr>
        </p:cxnSp>
        <p:sp>
          <p:nvSpPr>
            <p:cNvPr id="16403" name="_s17421"/>
            <p:cNvSpPr>
              <a:spLocks noChangeArrowheads="1"/>
            </p:cNvSpPr>
            <p:nvPr/>
          </p:nvSpPr>
          <p:spPr bwMode="auto">
            <a:xfrm>
              <a:off x="4426" y="521"/>
              <a:ext cx="977" cy="331"/>
            </a:xfrm>
            <a:prstGeom prst="roundRect">
              <a:avLst>
                <a:gd name="adj" fmla="val 16667"/>
              </a:avLst>
            </a:prstGeom>
            <a:solidFill>
              <a:schemeClr val="accent1"/>
            </a:solidFill>
            <a:ln w="9525">
              <a:solidFill>
                <a:schemeClr val="tx1"/>
              </a:solidFill>
              <a:round/>
            </a:ln>
          </p:spPr>
          <p:txBody>
            <a:bodyPr wrap="none" lIns="28267" tIns="14134" rIns="28267" bIns="14134" anchor="ctr"/>
            <a:lstStyle/>
            <a:p>
              <a:pPr marL="342900" indent="-342900" algn="ctr">
                <a:spcBef>
                  <a:spcPct val="20000"/>
                </a:spcBef>
              </a:pPr>
              <a:r>
                <a:rPr lang="zh-CN" altLang="en-US" sz="2000" b="1">
                  <a:ea typeface="黑体" panose="02010609060101010101" pitchFamily="49" charset="-122"/>
                </a:rPr>
                <a:t>县</a:t>
              </a:r>
              <a:endParaRPr lang="zh-CN" altLang="en-US" sz="2000" b="1">
                <a:ea typeface="黑体" panose="02010609060101010101" pitchFamily="49" charset="-122"/>
              </a:endParaRPr>
            </a:p>
          </p:txBody>
        </p:sp>
        <p:sp>
          <p:nvSpPr>
            <p:cNvPr id="16404" name="_s17422"/>
            <p:cNvSpPr>
              <a:spLocks noChangeArrowheads="1"/>
            </p:cNvSpPr>
            <p:nvPr/>
          </p:nvSpPr>
          <p:spPr bwMode="auto">
            <a:xfrm>
              <a:off x="-388" y="1015"/>
              <a:ext cx="3426" cy="326"/>
            </a:xfrm>
            <a:prstGeom prst="roundRect">
              <a:avLst>
                <a:gd name="adj" fmla="val 16667"/>
              </a:avLst>
            </a:prstGeom>
            <a:solidFill>
              <a:schemeClr val="accent1"/>
            </a:solidFill>
            <a:ln w="9525">
              <a:solidFill>
                <a:schemeClr val="tx1"/>
              </a:solidFill>
              <a:round/>
            </a:ln>
          </p:spPr>
          <p:txBody>
            <a:bodyPr wrap="none" lIns="28267" tIns="14134" rIns="28267" bIns="14134" anchor="ctr"/>
            <a:lstStyle/>
            <a:p>
              <a:pPr marL="342900" indent="-342900" algn="ctr">
                <a:spcBef>
                  <a:spcPct val="20000"/>
                </a:spcBef>
              </a:pPr>
              <a:r>
                <a:rPr lang="zh-CN" altLang="en-US" b="1">
                  <a:ea typeface="黑体" panose="02010609060101010101" pitchFamily="49" charset="-122"/>
                </a:rPr>
                <a:t>县令（最高长官）</a:t>
              </a:r>
              <a:endParaRPr lang="zh-CN" altLang="en-US" b="1">
                <a:ea typeface="黑体" panose="02010609060101010101" pitchFamily="49" charset="-122"/>
              </a:endParaRPr>
            </a:p>
          </p:txBody>
        </p:sp>
        <p:sp>
          <p:nvSpPr>
            <p:cNvPr id="16405" name="_s17423"/>
            <p:cNvSpPr>
              <a:spLocks noChangeArrowheads="1"/>
            </p:cNvSpPr>
            <p:nvPr/>
          </p:nvSpPr>
          <p:spPr bwMode="auto">
            <a:xfrm>
              <a:off x="3200" y="1020"/>
              <a:ext cx="3426" cy="326"/>
            </a:xfrm>
            <a:prstGeom prst="roundRect">
              <a:avLst>
                <a:gd name="adj" fmla="val 16667"/>
              </a:avLst>
            </a:prstGeom>
            <a:solidFill>
              <a:schemeClr val="accent1"/>
            </a:solidFill>
            <a:ln w="9525">
              <a:solidFill>
                <a:schemeClr val="tx1"/>
              </a:solidFill>
              <a:round/>
            </a:ln>
          </p:spPr>
          <p:txBody>
            <a:bodyPr wrap="none" lIns="28267" tIns="14134" rIns="28267" bIns="14134" anchor="ctr"/>
            <a:lstStyle/>
            <a:p>
              <a:pPr marL="342900" indent="-342900">
                <a:spcBef>
                  <a:spcPct val="20000"/>
                </a:spcBef>
              </a:pPr>
              <a:r>
                <a:rPr lang="zh-CN" altLang="en-US" b="1">
                  <a:ea typeface="黑体" panose="02010609060101010101" pitchFamily="49" charset="-122"/>
                </a:rPr>
                <a:t>县丞（行政、刑狱）</a:t>
              </a:r>
              <a:endParaRPr lang="zh-CN" altLang="en-US" b="1">
                <a:ea typeface="黑体" panose="02010609060101010101" pitchFamily="49" charset="-122"/>
              </a:endParaRPr>
            </a:p>
          </p:txBody>
        </p:sp>
        <p:sp>
          <p:nvSpPr>
            <p:cNvPr id="16406" name="_s17424"/>
            <p:cNvSpPr>
              <a:spLocks noChangeArrowheads="1"/>
            </p:cNvSpPr>
            <p:nvPr/>
          </p:nvSpPr>
          <p:spPr bwMode="auto">
            <a:xfrm>
              <a:off x="6790" y="1015"/>
              <a:ext cx="3426" cy="326"/>
            </a:xfrm>
            <a:prstGeom prst="roundRect">
              <a:avLst>
                <a:gd name="adj" fmla="val 16667"/>
              </a:avLst>
            </a:prstGeom>
            <a:solidFill>
              <a:schemeClr val="accent1"/>
            </a:solidFill>
            <a:ln w="9525">
              <a:solidFill>
                <a:schemeClr val="tx1"/>
              </a:solidFill>
              <a:round/>
            </a:ln>
          </p:spPr>
          <p:txBody>
            <a:bodyPr wrap="none" lIns="28267" tIns="14134" rIns="28267" bIns="14134" anchor="ctr"/>
            <a:lstStyle/>
            <a:p>
              <a:pPr marL="342900" indent="-342900">
                <a:spcBef>
                  <a:spcPct val="20000"/>
                </a:spcBef>
              </a:pPr>
              <a:r>
                <a:rPr lang="zh-CN" altLang="en-US" b="1">
                  <a:ea typeface="黑体" panose="02010609060101010101" pitchFamily="49" charset="-122"/>
                </a:rPr>
                <a:t>县尉（军事、治安）</a:t>
              </a:r>
              <a:endParaRPr lang="zh-CN" altLang="en-US" b="1">
                <a:ea typeface="黑体" panose="02010609060101010101" pitchFamily="49" charset="-122"/>
              </a:endParaRPr>
            </a:p>
          </p:txBody>
        </p:sp>
      </p:grpSp>
      <p:sp>
        <p:nvSpPr>
          <p:cNvPr id="31" name="文本占位符 30"/>
          <p:cNvSpPr>
            <a:spLocks noGrp="1"/>
          </p:cNvSpPr>
          <p:nvPr>
            <p:ph type="body" sz="half" idx="1"/>
          </p:nvPr>
        </p:nvSpPr>
        <p:spPr/>
        <p:txBody>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Dgm spid="2" grpId="0"/>
      <p:bldDgm spid="3"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5" name="图片 330753" descr="msotw9_temp0"/>
          <p:cNvPicPr>
            <a:picLocks noGrp="1" noChangeAspect="1" noChangeArrowheads="1"/>
          </p:cNvPicPr>
          <p:nvPr>
            <p:ph sz="half" idx="1"/>
          </p:nvPr>
        </p:nvPicPr>
        <p:blipFill>
          <a:blip r:embed="rId2">
            <a:lum bright="-20000" contrast="26000"/>
          </a:blip>
          <a:srcRect b="18"/>
          <a:stretch>
            <a:fillRect/>
          </a:stretch>
        </p:blipFill>
        <p:spPr bwMode="auto">
          <a:xfrm>
            <a:off x="571461" y="1285862"/>
            <a:ext cx="5384800" cy="5000659"/>
          </a:xfrm>
          <a:prstGeom prst="rect">
            <a:avLst/>
          </a:prstGeom>
          <a:noFill/>
          <a:ln w="9525">
            <a:noFill/>
            <a:miter lim="800000"/>
          </a:ln>
        </p:spPr>
      </p:pic>
      <p:sp>
        <p:nvSpPr>
          <p:cNvPr id="6" name="Text Box 9"/>
          <p:cNvSpPr txBox="1">
            <a:spLocks noChangeArrowheads="1"/>
          </p:cNvSpPr>
          <p:nvPr/>
        </p:nvSpPr>
        <p:spPr bwMode="auto">
          <a:xfrm>
            <a:off x="742952" y="1714489"/>
            <a:ext cx="800219" cy="2944813"/>
          </a:xfrm>
          <a:prstGeom prst="rect">
            <a:avLst/>
          </a:prstGeom>
          <a:noFill/>
          <a:ln w="38100">
            <a:solidFill>
              <a:schemeClr val="hlink"/>
            </a:solidFill>
            <a:miter lim="800000"/>
          </a:ln>
        </p:spPr>
        <p:txBody>
          <a:bodyPr vert="eaVert" wrap="square">
            <a:spAutoFit/>
          </a:bodyPr>
          <a:lstStyle/>
          <a:p>
            <a:r>
              <a:rPr kumimoji="1" lang="zh-CN" altLang="en-US" sz="4000">
                <a:solidFill>
                  <a:srgbClr val="000000"/>
                </a:solidFill>
                <a:latin typeface="Constantia" panose="02030602050306030303" pitchFamily="18" charset="0"/>
                <a:ea typeface="华文中宋" panose="02010600040101010101" pitchFamily="2" charset="-122"/>
              </a:rPr>
              <a:t>西到陇西</a:t>
            </a:r>
            <a:endParaRPr kumimoji="1" lang="zh-CN" altLang="en-US" sz="4000">
              <a:solidFill>
                <a:srgbClr val="000000"/>
              </a:solidFill>
              <a:latin typeface="Constantia" panose="02030602050306030303" pitchFamily="18" charset="0"/>
              <a:ea typeface="华文中宋" panose="02010600040101010101" pitchFamily="2" charset="-122"/>
            </a:endParaRPr>
          </a:p>
        </p:txBody>
      </p:sp>
      <p:sp>
        <p:nvSpPr>
          <p:cNvPr id="8" name="Text Box 6"/>
          <p:cNvSpPr txBox="1">
            <a:spLocks noChangeArrowheads="1"/>
          </p:cNvSpPr>
          <p:nvPr/>
        </p:nvSpPr>
        <p:spPr bwMode="auto">
          <a:xfrm>
            <a:off x="5029233" y="1714490"/>
            <a:ext cx="800219" cy="3121035"/>
          </a:xfrm>
          <a:prstGeom prst="rect">
            <a:avLst/>
          </a:prstGeom>
          <a:noFill/>
          <a:ln w="38100">
            <a:solidFill>
              <a:schemeClr val="hlink"/>
            </a:solidFill>
            <a:miter lim="800000"/>
          </a:ln>
        </p:spPr>
        <p:txBody>
          <a:bodyPr vert="eaVert" wrap="square">
            <a:spAutoFit/>
          </a:bodyPr>
          <a:lstStyle/>
          <a:p>
            <a:r>
              <a:rPr kumimoji="1" lang="zh-CN" altLang="en-US" sz="4000">
                <a:solidFill>
                  <a:srgbClr val="000000"/>
                </a:solidFill>
                <a:latin typeface="Constantia" panose="02030602050306030303" pitchFamily="18" charset="0"/>
                <a:ea typeface="华文中宋" panose="02010600040101010101" pitchFamily="2" charset="-122"/>
              </a:rPr>
              <a:t>东到东海</a:t>
            </a:r>
            <a:endParaRPr kumimoji="1" lang="zh-CN" altLang="en-US" sz="4000">
              <a:solidFill>
                <a:srgbClr val="000000"/>
              </a:solidFill>
              <a:latin typeface="Constantia" panose="02030602050306030303" pitchFamily="18" charset="0"/>
              <a:ea typeface="华文中宋" panose="02010600040101010101" pitchFamily="2" charset="-122"/>
            </a:endParaRPr>
          </a:p>
        </p:txBody>
      </p:sp>
      <p:sp>
        <p:nvSpPr>
          <p:cNvPr id="9" name="Text Box 7"/>
          <p:cNvSpPr txBox="1">
            <a:spLocks noChangeArrowheads="1"/>
          </p:cNvSpPr>
          <p:nvPr/>
        </p:nvSpPr>
        <p:spPr bwMode="auto">
          <a:xfrm>
            <a:off x="1714473" y="1000108"/>
            <a:ext cx="3074561" cy="707886"/>
          </a:xfrm>
          <a:prstGeom prst="rect">
            <a:avLst/>
          </a:prstGeom>
          <a:noFill/>
          <a:ln w="38100">
            <a:solidFill>
              <a:schemeClr val="hlink"/>
            </a:solidFill>
            <a:miter lim="800000"/>
          </a:ln>
        </p:spPr>
        <p:txBody>
          <a:bodyPr wrap="square">
            <a:spAutoFit/>
          </a:bodyPr>
          <a:lstStyle/>
          <a:p>
            <a:r>
              <a:rPr kumimoji="1" lang="zh-CN" altLang="en-US" sz="4000">
                <a:solidFill>
                  <a:srgbClr val="000000"/>
                </a:solidFill>
                <a:latin typeface="Constantia" panose="02030602050306030303" pitchFamily="18" charset="0"/>
                <a:ea typeface="华文中宋" panose="02010600040101010101" pitchFamily="2" charset="-122"/>
              </a:rPr>
              <a:t>北至长城</a:t>
            </a:r>
            <a:endParaRPr kumimoji="1" lang="zh-CN" altLang="en-US" sz="4000">
              <a:solidFill>
                <a:srgbClr val="000000"/>
              </a:solidFill>
              <a:latin typeface="Constantia" panose="02030602050306030303" pitchFamily="18" charset="0"/>
              <a:ea typeface="华文中宋" panose="02010600040101010101" pitchFamily="2" charset="-122"/>
            </a:endParaRPr>
          </a:p>
        </p:txBody>
      </p:sp>
      <p:sp>
        <p:nvSpPr>
          <p:cNvPr id="10" name="Text Box 8"/>
          <p:cNvSpPr txBox="1">
            <a:spLocks noChangeArrowheads="1"/>
          </p:cNvSpPr>
          <p:nvPr/>
        </p:nvSpPr>
        <p:spPr bwMode="auto">
          <a:xfrm>
            <a:off x="1619219" y="5643577"/>
            <a:ext cx="3005667" cy="707886"/>
          </a:xfrm>
          <a:prstGeom prst="rect">
            <a:avLst/>
          </a:prstGeom>
          <a:noFill/>
          <a:ln w="38100">
            <a:solidFill>
              <a:schemeClr val="hlink"/>
            </a:solidFill>
            <a:miter lim="800000"/>
          </a:ln>
        </p:spPr>
        <p:txBody>
          <a:bodyPr wrap="square">
            <a:spAutoFit/>
          </a:bodyPr>
          <a:lstStyle/>
          <a:p>
            <a:r>
              <a:rPr kumimoji="1" lang="zh-CN" altLang="en-US" sz="4000">
                <a:solidFill>
                  <a:srgbClr val="000000"/>
                </a:solidFill>
                <a:latin typeface="Constantia" panose="02030602050306030303" pitchFamily="18" charset="0"/>
                <a:ea typeface="华文中宋" panose="02010600040101010101" pitchFamily="2" charset="-122"/>
              </a:rPr>
              <a:t>南到南海</a:t>
            </a:r>
            <a:endParaRPr kumimoji="1" lang="zh-CN" altLang="en-US" sz="4000">
              <a:solidFill>
                <a:srgbClr val="000000"/>
              </a:solidFill>
              <a:latin typeface="Constantia" panose="02030602050306030303" pitchFamily="18" charset="0"/>
              <a:ea typeface="华文中宋" panose="02010600040101010101" pitchFamily="2" charset="-122"/>
            </a:endParaRPr>
          </a:p>
        </p:txBody>
      </p:sp>
      <p:sp>
        <p:nvSpPr>
          <p:cNvPr id="11" name="Text Box 11"/>
          <p:cNvSpPr txBox="1">
            <a:spLocks noChangeArrowheads="1"/>
          </p:cNvSpPr>
          <p:nvPr/>
        </p:nvSpPr>
        <p:spPr bwMode="auto">
          <a:xfrm>
            <a:off x="1428717" y="4643448"/>
            <a:ext cx="4381531" cy="1200329"/>
          </a:xfrm>
          <a:prstGeom prst="rect">
            <a:avLst/>
          </a:prstGeom>
          <a:noFill/>
          <a:ln w="9525">
            <a:noFill/>
            <a:miter lim="800000"/>
          </a:ln>
        </p:spPr>
        <p:txBody>
          <a:bodyPr wrap="square">
            <a:spAutoFit/>
          </a:bodyPr>
          <a:lstStyle/>
          <a:p>
            <a:r>
              <a:rPr kumimoji="1" lang="zh-CN" altLang="en-US" sz="3600">
                <a:solidFill>
                  <a:srgbClr val="000000"/>
                </a:solidFill>
                <a:latin typeface="华文中宋" panose="02010600040101010101" pitchFamily="2" charset="-122"/>
                <a:ea typeface="华文中宋" panose="02010600040101010101" pitchFamily="2" charset="-122"/>
              </a:rPr>
              <a:t>人口达</a:t>
            </a:r>
            <a:r>
              <a:rPr kumimoji="1" lang="en-US" altLang="zh-CN" sz="3600">
                <a:solidFill>
                  <a:srgbClr val="000000"/>
                </a:solidFill>
                <a:latin typeface="华文中宋" panose="02010600040101010101" pitchFamily="2" charset="-122"/>
                <a:ea typeface="华文中宋" panose="02010600040101010101" pitchFamily="2" charset="-122"/>
              </a:rPr>
              <a:t>2000</a:t>
            </a:r>
            <a:r>
              <a:rPr kumimoji="1" lang="zh-CN" altLang="en-US" sz="3600">
                <a:solidFill>
                  <a:srgbClr val="000000"/>
                </a:solidFill>
                <a:latin typeface="华文中宋" panose="02010600040101010101" pitchFamily="2" charset="-122"/>
                <a:ea typeface="华文中宋" panose="02010600040101010101" pitchFamily="2" charset="-122"/>
              </a:rPr>
              <a:t>万</a:t>
            </a:r>
            <a:endParaRPr kumimoji="1" lang="zh-CN" altLang="en-US" sz="3600">
              <a:solidFill>
                <a:srgbClr val="000000"/>
              </a:solidFill>
              <a:latin typeface="华文中宋" panose="02010600040101010101" pitchFamily="2" charset="-122"/>
              <a:ea typeface="华文中宋" panose="02010600040101010101" pitchFamily="2" charset="-122"/>
            </a:endParaRPr>
          </a:p>
          <a:p>
            <a:endParaRPr kumimoji="1" lang="en-US" altLang="zh-CN" sz="3600">
              <a:solidFill>
                <a:srgbClr val="000000"/>
              </a:solidFill>
              <a:latin typeface="华文中宋" panose="02010600040101010101" pitchFamily="2" charset="-122"/>
              <a:ea typeface="华文中宋" panose="02010600040101010101" pitchFamily="2" charset="-122"/>
            </a:endParaRPr>
          </a:p>
        </p:txBody>
      </p:sp>
      <p:pic>
        <p:nvPicPr>
          <p:cNvPr id="12" name="内容占位符 11" descr="https://p1.ssl.qhmsg.com/t01e9c46abc5a8c37a0.jpg"/>
          <p:cNvPicPr>
            <a:picLocks noGrp="1"/>
          </p:cNvPicPr>
          <p:nvPr>
            <p:ph sz="half" idx="2"/>
          </p:nvPr>
        </p:nvPicPr>
        <p:blipFill>
          <a:blip r:embed="rId3"/>
          <a:stretch>
            <a:fillRect/>
          </a:stretch>
        </p:blipFill>
        <p:spPr bwMode="auto">
          <a:xfrm>
            <a:off x="6381752" y="1643052"/>
            <a:ext cx="5048285" cy="3153581"/>
          </a:xfrm>
          <a:prstGeom prst="rect">
            <a:avLst/>
          </a:prstGeom>
          <a:noFill/>
          <a:ln w="9525">
            <a:noFill/>
            <a:miter lim="800000"/>
          </a:ln>
        </p:spPr>
      </p:pic>
      <p:sp>
        <p:nvSpPr>
          <p:cNvPr id="13" name="矩形 12"/>
          <p:cNvSpPr/>
          <p:nvPr/>
        </p:nvSpPr>
        <p:spPr>
          <a:xfrm>
            <a:off x="6477003" y="4864539"/>
            <a:ext cx="5048285" cy="923330"/>
          </a:xfrm>
          <a:prstGeom prst="rect">
            <a:avLst/>
          </a:prstGeom>
        </p:spPr>
        <p:txBody>
          <a:bodyPr wrap="square">
            <a:spAutoFit/>
          </a:bodyPr>
          <a:lstStyle/>
          <a:p>
            <a:r>
              <a:rPr lang="zh-CN" altLang="en-US" b="1"/>
              <a:t>睡虎地秦墓竹简</a:t>
            </a:r>
            <a:r>
              <a:rPr lang="zh-CN" altLang="en-US" b="1" smtClean="0"/>
              <a:t>，</a:t>
            </a:r>
            <a:r>
              <a:rPr lang="en-US" altLang="zh-CN" smtClean="0"/>
              <a:t>1975</a:t>
            </a:r>
            <a:r>
              <a:rPr lang="zh-CN" altLang="en-US" smtClean="0"/>
              <a:t>年出土湖北省</a:t>
            </a:r>
            <a:r>
              <a:rPr lang="zh-CN" altLang="en-US"/>
              <a:t>云梦县睡虎地秦</a:t>
            </a:r>
            <a:r>
              <a:rPr lang="zh-CN" altLang="en-US" smtClean="0"/>
              <a:t>墓，</a:t>
            </a:r>
            <a:r>
              <a:rPr lang="zh-CN" altLang="en-US"/>
              <a:t>写于战国晚期及秦始皇</a:t>
            </a:r>
            <a:r>
              <a:rPr lang="zh-CN" altLang="en-US" smtClean="0"/>
              <a:t>时期，</a:t>
            </a:r>
            <a:r>
              <a:rPr lang="zh-CN" altLang="en-US"/>
              <a:t>共</a:t>
            </a:r>
            <a:r>
              <a:rPr lang="en-US"/>
              <a:t>1155</a:t>
            </a:r>
            <a:r>
              <a:rPr lang="zh-CN" altLang="en-US"/>
              <a:t>枚，残片</a:t>
            </a:r>
            <a:r>
              <a:rPr lang="en-US"/>
              <a:t>80</a:t>
            </a:r>
            <a:r>
              <a:rPr lang="zh-CN" altLang="en-US" smtClean="0"/>
              <a:t>枚，</a:t>
            </a:r>
            <a:r>
              <a:rPr lang="zh-CN" altLang="en-US"/>
              <a:t>载法条六百</a:t>
            </a:r>
            <a:r>
              <a:rPr lang="zh-CN" altLang="en-US" smtClean="0"/>
              <a:t>条。</a:t>
            </a:r>
            <a:endParaRPr lang="zh-CN" altLang="en-US"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ctrTitle"/>
          </p:nvPr>
        </p:nvSpPr>
        <p:spPr/>
        <p:txBody>
          <a:bodyPr>
            <a:normAutofit fontScale="90000"/>
          </a:bodyPr>
          <a:lstStyle/>
          <a:p>
            <a:r>
              <a:rPr lang="zh-CN" altLang="en-US" b="1"/>
              <a:t>三、两汉至明清时期政治体制的</a:t>
            </a:r>
            <a:r>
              <a:rPr lang="zh-CN" altLang="en-US" b="1" smtClean="0"/>
              <a:t>演变</a:t>
            </a:r>
            <a:br>
              <a:rPr lang="zh-CN" altLang="en-US"/>
            </a:br>
            <a:endParaRPr lang="zh-CN" altLang="en-US"/>
          </a:p>
        </p:txBody>
      </p:sp>
      <p:sp>
        <p:nvSpPr>
          <p:cNvPr id="5" name="副标题 4"/>
          <p:cNvSpPr>
            <a:spLocks noGrp="1"/>
          </p:cNvSpPr>
          <p:nvPr>
            <p:ph type="subTitle" idx="1"/>
          </p:nvPr>
        </p:nvSpPr>
        <p:spPr/>
        <p:txBody>
          <a:bodyPr/>
          <a:lstStyle/>
          <a:p>
            <a:r>
              <a:rPr lang="zh-CN" altLang="en-US" b="1" smtClean="0"/>
              <a:t>（前</a:t>
            </a:r>
            <a:r>
              <a:rPr lang="en-US" b="1" smtClean="0"/>
              <a:t>3</a:t>
            </a:r>
            <a:r>
              <a:rPr lang="zh-CN" altLang="en-US" b="1" smtClean="0"/>
              <a:t>世纪晚期</a:t>
            </a:r>
            <a:r>
              <a:rPr lang="en-US" altLang="zh-CN" b="1" smtClean="0"/>
              <a:t>——</a:t>
            </a:r>
            <a:r>
              <a:rPr lang="en-US" b="1" smtClean="0"/>
              <a:t>19</a:t>
            </a:r>
            <a:r>
              <a:rPr lang="zh-CN" altLang="en-US" b="1" smtClean="0"/>
              <a:t>世纪中期）</a:t>
            </a:r>
            <a:endParaRPr lang="zh-CN" altLang="en-US"/>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09624" y="186520"/>
            <a:ext cx="8596312" cy="1320800"/>
          </a:xfrm>
        </p:spPr>
        <p:txBody>
          <a:bodyPr/>
          <a:lstStyle/>
          <a:p>
            <a:endParaRPr lang="zh-CN" altLang="en-US"/>
          </a:p>
        </p:txBody>
      </p:sp>
      <p:sp>
        <p:nvSpPr>
          <p:cNvPr id="3" name="内容占位符 2"/>
          <p:cNvSpPr>
            <a:spLocks noGrp="1"/>
          </p:cNvSpPr>
          <p:nvPr>
            <p:ph idx="1"/>
          </p:nvPr>
        </p:nvSpPr>
        <p:spPr>
          <a:xfrm>
            <a:off x="677862" y="1323834"/>
            <a:ext cx="9967391" cy="4718192"/>
          </a:xfrm>
        </p:spPr>
        <p:txBody>
          <a:bodyPr/>
          <a:lstStyle/>
          <a:p>
            <a:r>
              <a:rPr lang="zh-CN" altLang="zh-CN" sz="2000" smtClean="0"/>
              <a:t>……其所置中书之名，因汉武帝游宴后庭，始以宦者典事尚书，谓之中书谒者，置令、仆射。元帝时，令弘恭，仆射石显，秉势用事，权倾内外。</a:t>
            </a:r>
            <a:endParaRPr lang="zh-CN" altLang="zh-CN" sz="2000" smtClean="0"/>
          </a:p>
          <a:p>
            <a:r>
              <a:rPr lang="en-US" altLang="zh-CN" sz="2000" smtClean="0"/>
              <a:t>                                                           </a:t>
            </a:r>
            <a:r>
              <a:rPr lang="zh-CN" altLang="zh-CN" sz="2000" smtClean="0"/>
              <a:t>──［唐］杜佑《通典》卷二一《职官》</a:t>
            </a:r>
            <a:endParaRPr lang="zh-CN" altLang="zh-CN" sz="2000" smtClean="0"/>
          </a:p>
          <a:p>
            <a:r>
              <a:rPr lang="zh-CN" altLang="zh-CN" sz="2000" smtClean="0"/>
              <a:t>秦变周法，天下之事皆决丞相府。置尚书于禁中，有令、丞，掌通章奏而已，汉初因之。武、宣之后，稍以委任。及光武亲总吏职，天下事皆上尚书，与人主参决，乃下三府</a:t>
            </a:r>
            <a:r>
              <a:rPr lang="zh-CN" altLang="zh-CN" sz="2000" baseline="30000" smtClean="0"/>
              <a:t>④</a:t>
            </a:r>
            <a:r>
              <a:rPr lang="zh-CN" altLang="zh-CN" sz="2000" smtClean="0"/>
              <a:t>。尚书令为端揆</a:t>
            </a:r>
            <a:r>
              <a:rPr lang="zh-CN" altLang="zh-CN" sz="2000" baseline="30000" smtClean="0"/>
              <a:t>⑤</a:t>
            </a:r>
            <a:r>
              <a:rPr lang="zh-CN" altLang="zh-CN" sz="2000" smtClean="0"/>
              <a:t>之官，魏晋以来其任尤重。</a:t>
            </a:r>
            <a:endParaRPr lang="zh-CN" altLang="zh-CN" sz="2000" smtClean="0"/>
          </a:p>
          <a:p>
            <a:r>
              <a:rPr lang="en-US" altLang="zh-CN" sz="2000" smtClean="0"/>
              <a:t>                                                        </a:t>
            </a:r>
            <a:r>
              <a:rPr lang="zh-CN" altLang="zh-CN" sz="2000" smtClean="0"/>
              <a:t>──［唐］李林甫《唐六典》卷一《尚书省》</a:t>
            </a:r>
            <a:endParaRPr lang="zh-CN" altLang="zh-CN" sz="2000" smtClean="0"/>
          </a:p>
          <a:p>
            <a:endParaRPr lang="en-US" altLang="zh-CN" sz="2000" b="1" smtClean="0"/>
          </a:p>
          <a:p>
            <a:r>
              <a:rPr lang="zh-CN" altLang="zh-CN" sz="2000" b="1" smtClean="0"/>
              <a:t>汉武帝建立中朝反映了君主解决与相权矛盾的历史趋向是什么？</a:t>
            </a:r>
            <a:endParaRPr lang="zh-CN" altLang="zh-CN" sz="2000" b="1" smtClean="0"/>
          </a:p>
          <a:p>
            <a:endParaRPr lang="zh-CN" altLang="en-US" sz="2000"/>
          </a:p>
        </p:txBody>
      </p:sp>
    </p:spTree>
  </p:cSld>
  <p:clrMapOvr>
    <a:masterClrMapping/>
  </p:clrMapOvr>
  <p:transition>
    <p:blinds/>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zh-CN" sz="2400" b="1" smtClean="0"/>
              <a:t>史料：（</a:t>
            </a:r>
            <a:r>
              <a:rPr lang="zh-CN" altLang="zh-CN" sz="2400" smtClean="0"/>
              <a:t>尚书省</a:t>
            </a:r>
            <a:r>
              <a:rPr lang="zh-CN" altLang="zh-CN" sz="2400" b="1" smtClean="0"/>
              <a:t>）</a:t>
            </a:r>
            <a:r>
              <a:rPr lang="zh-CN" altLang="zh-CN" sz="2400" smtClean="0"/>
              <a:t>……掌统理六官，纲纪庶务，以贰令之职。</a:t>
            </a:r>
            <a:endParaRPr lang="zh-CN" altLang="zh-CN" sz="2400" smtClean="0"/>
          </a:p>
          <a:p>
            <a:r>
              <a:rPr lang="zh-CN" altLang="zh-CN" sz="2400" smtClean="0"/>
              <a:t>（门下省）……给事中掌陪侍左右，分判省事。凡百司奏抄，侍中审定，则先读而署之，以驳正违失。……</a:t>
            </a:r>
            <a:endParaRPr lang="zh-CN" altLang="zh-CN" sz="2400" smtClean="0"/>
          </a:p>
          <a:p>
            <a:r>
              <a:rPr lang="zh-CN" altLang="zh-CN" sz="2400" smtClean="0"/>
              <a:t>（中书省）……舍人掌侍奉进奏，参议表章。凡诏旨敕制，及玺书册命，皆按典故起草进画。既下，则署而行之。</a:t>
            </a:r>
            <a:endParaRPr lang="zh-CN" altLang="zh-CN" sz="2400" smtClean="0"/>
          </a:p>
          <a:p>
            <a:r>
              <a:rPr lang="zh-CN" altLang="zh-CN" sz="2400" smtClean="0"/>
              <a:t>──［五代后晋］刘昫《旧唐书》卷四三《职官志》</a:t>
            </a:r>
            <a:endParaRPr lang="zh-CN" altLang="zh-CN" sz="2400" smtClean="0"/>
          </a:p>
          <a:p>
            <a:pPr>
              <a:buNone/>
            </a:pPr>
            <a:r>
              <a:rPr lang="en-US" altLang="zh-CN" sz="2400" b="1" smtClean="0"/>
              <a:t>      </a:t>
            </a:r>
            <a:r>
              <a:rPr lang="zh-CN" altLang="zh-CN" sz="2400" b="1" smtClean="0"/>
              <a:t>唐代三省六部制是怎样分工的？中央机构处理正事的运转程序是怎样的？三省六部制的确立有何影响？”。</a:t>
            </a:r>
            <a:endParaRPr lang="zh-CN" altLang="zh-CN" sz="2400" b="1" smtClean="0"/>
          </a:p>
          <a:p>
            <a:endParaRPr lang="zh-CN" altLang="en-US"/>
          </a:p>
        </p:txBody>
      </p:sp>
    </p:spTree>
  </p:cSld>
  <p:clrMapOvr>
    <a:masterClrMapping/>
  </p:clrMapOvr>
  <p:transition>
    <p:blinds/>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5778" name="文本框 75777"/>
          <p:cNvSpPr txBox="1"/>
          <p:nvPr/>
        </p:nvSpPr>
        <p:spPr>
          <a:xfrm>
            <a:off x="5384800" y="331790"/>
            <a:ext cx="1422400" cy="584775"/>
          </a:xfrm>
          <a:prstGeom prst="rect">
            <a:avLst/>
          </a:prstGeom>
          <a:noFill/>
          <a:ln w="38100" cap="flat" cmpd="sng">
            <a:solidFill>
              <a:srgbClr val="CC3300"/>
            </a:solidFill>
            <a:prstDash val="solid"/>
            <a:miter/>
            <a:headEnd type="none" w="med" len="med"/>
            <a:tailEnd type="none" w="med" len="med"/>
          </a:ln>
        </p:spPr>
        <p:txBody>
          <a:bodyPr>
            <a:spAutoFit/>
          </a:bodyPr>
          <a:lstStyle/>
          <a:p>
            <a:pPr algn="l"/>
            <a:r>
              <a:rPr lang="zh-CN" altLang="en-US" sz="3200" b="0">
                <a:solidFill>
                  <a:srgbClr val="CC3300"/>
                </a:solidFill>
                <a:effectLst>
                  <a:outerShdw blurRad="38100" dist="38100" dir="2700000">
                    <a:srgbClr val="C0C0C0"/>
                  </a:outerShdw>
                </a:effectLst>
                <a:latin typeface="Times New Roman" panose="02020603050405020304" pitchFamily="18" charset="0"/>
                <a:ea typeface="华文新魏" pitchFamily="2" charset="-122"/>
              </a:rPr>
              <a:t>皇帝</a:t>
            </a:r>
            <a:endParaRPr lang="zh-CN" altLang="en-US" sz="3200" b="0">
              <a:solidFill>
                <a:srgbClr val="CC3300"/>
              </a:solidFill>
              <a:effectLst>
                <a:outerShdw blurRad="38100" dist="38100" dir="2700000">
                  <a:srgbClr val="C0C0C0"/>
                </a:outerShdw>
              </a:effectLst>
              <a:latin typeface="Times New Roman" panose="02020603050405020304" pitchFamily="18" charset="0"/>
              <a:ea typeface="华文新魏" pitchFamily="2" charset="-122"/>
            </a:endParaRPr>
          </a:p>
        </p:txBody>
      </p:sp>
      <p:sp>
        <p:nvSpPr>
          <p:cNvPr id="75779" name="直接连接符 75778"/>
          <p:cNvSpPr/>
          <p:nvPr/>
        </p:nvSpPr>
        <p:spPr>
          <a:xfrm flipH="1">
            <a:off x="6096000" y="990600"/>
            <a:ext cx="0" cy="685800"/>
          </a:xfrm>
          <a:prstGeom prst="line">
            <a:avLst/>
          </a:prstGeom>
          <a:ln w="38100" cap="flat" cmpd="sng">
            <a:solidFill>
              <a:schemeClr val="tx2"/>
            </a:solidFill>
            <a:prstDash val="solid"/>
            <a:headEnd type="none" w="med" len="med"/>
            <a:tailEnd type="none" w="med" len="med"/>
          </a:ln>
        </p:spPr>
        <p:txBody>
          <a:bodyPr/>
          <a:lstStyle/>
          <a:p/>
        </p:txBody>
      </p:sp>
      <p:sp>
        <p:nvSpPr>
          <p:cNvPr id="75780" name="直接连接符 75779"/>
          <p:cNvSpPr/>
          <p:nvPr/>
        </p:nvSpPr>
        <p:spPr>
          <a:xfrm>
            <a:off x="3860800" y="1371600"/>
            <a:ext cx="4572000" cy="0"/>
          </a:xfrm>
          <a:prstGeom prst="line">
            <a:avLst/>
          </a:prstGeom>
          <a:ln w="38100" cap="flat" cmpd="sng">
            <a:solidFill>
              <a:schemeClr val="tx2"/>
            </a:solidFill>
            <a:prstDash val="solid"/>
            <a:headEnd type="none" w="med" len="med"/>
            <a:tailEnd type="none" w="med" len="med"/>
          </a:ln>
        </p:spPr>
        <p:txBody>
          <a:bodyPr/>
          <a:lstStyle/>
          <a:p/>
        </p:txBody>
      </p:sp>
      <p:sp>
        <p:nvSpPr>
          <p:cNvPr id="75781" name="文本框 75780"/>
          <p:cNvSpPr txBox="1"/>
          <p:nvPr/>
        </p:nvSpPr>
        <p:spPr>
          <a:xfrm>
            <a:off x="3352800" y="1752601"/>
            <a:ext cx="812800" cy="1569660"/>
          </a:xfrm>
          <a:prstGeom prst="rect">
            <a:avLst/>
          </a:prstGeom>
          <a:noFill/>
          <a:ln w="38100" cap="flat" cmpd="sng">
            <a:solidFill>
              <a:srgbClr val="CC3300"/>
            </a:solidFill>
            <a:prstDash val="solid"/>
            <a:miter/>
            <a:headEnd type="none" w="med" len="med"/>
            <a:tailEnd type="none" w="med" len="med"/>
          </a:ln>
        </p:spPr>
        <p:txBody>
          <a:bodyPr>
            <a:spAutoFit/>
          </a:bodyPr>
          <a:lstStyle/>
          <a:p>
            <a:pPr algn="l"/>
            <a:r>
              <a:rPr lang="zh-CN" altLang="en-US" sz="3200" b="0">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rPr>
              <a:t>中书省</a:t>
            </a:r>
            <a:endParaRPr lang="zh-CN" altLang="en-US" sz="3200" b="0">
              <a:solidFill>
                <a:srgbClr val="FF0000"/>
              </a:solidFill>
              <a:effectLst>
                <a:outerShdw blurRad="38100" dist="38100" dir="2700000">
                  <a:srgbClr val="C0C0C0"/>
                </a:outerShdw>
              </a:effectLst>
              <a:latin typeface="Times New Roman" panose="02020603050405020304" pitchFamily="18" charset="0"/>
              <a:ea typeface="黑体" pitchFamily="49" charset="-122"/>
            </a:endParaRPr>
          </a:p>
        </p:txBody>
      </p:sp>
      <p:sp>
        <p:nvSpPr>
          <p:cNvPr id="75782" name="文本框 75781"/>
          <p:cNvSpPr txBox="1"/>
          <p:nvPr/>
        </p:nvSpPr>
        <p:spPr>
          <a:xfrm>
            <a:off x="5698070" y="1670051"/>
            <a:ext cx="886884" cy="1569660"/>
          </a:xfrm>
          <a:prstGeom prst="rect">
            <a:avLst/>
          </a:prstGeom>
          <a:noFill/>
          <a:ln w="38100" cap="flat" cmpd="sng">
            <a:solidFill>
              <a:srgbClr val="CC3300"/>
            </a:solidFill>
            <a:prstDash val="solid"/>
            <a:miter/>
            <a:headEnd type="none" w="med" len="med"/>
            <a:tailEnd type="none" w="med" len="med"/>
          </a:ln>
        </p:spPr>
        <p:txBody>
          <a:bodyPr>
            <a:spAutoFit/>
          </a:bodyPr>
          <a:lstStyle/>
          <a:p>
            <a:pPr algn="l"/>
            <a:r>
              <a:rPr lang="zh-CN" altLang="en-US" sz="3200" b="0">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rPr>
              <a:t>尚书省</a:t>
            </a:r>
            <a:endParaRPr lang="zh-CN" altLang="en-US" sz="3200" b="0">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83" name="文本框 75782"/>
          <p:cNvSpPr txBox="1"/>
          <p:nvPr/>
        </p:nvSpPr>
        <p:spPr>
          <a:xfrm>
            <a:off x="7945970" y="1711325"/>
            <a:ext cx="893233" cy="1569660"/>
          </a:xfrm>
          <a:prstGeom prst="rect">
            <a:avLst/>
          </a:prstGeom>
          <a:noFill/>
          <a:ln w="38100" cap="flat" cmpd="sng">
            <a:solidFill>
              <a:srgbClr val="CC3300"/>
            </a:solidFill>
            <a:prstDash val="solid"/>
            <a:miter/>
            <a:headEnd type="none" w="med" len="med"/>
            <a:tailEnd type="none" w="med" len="med"/>
          </a:ln>
        </p:spPr>
        <p:txBody>
          <a:bodyPr>
            <a:spAutoFit/>
          </a:bodyPr>
          <a:lstStyle/>
          <a:p>
            <a:pPr algn="l"/>
            <a:r>
              <a:rPr lang="zh-CN" altLang="en-US" sz="3200" b="0">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rPr>
              <a:t>门下省</a:t>
            </a:r>
            <a:endParaRPr lang="zh-CN" altLang="en-US" sz="3200" b="0">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84" name="直接连接符 75783"/>
          <p:cNvSpPr/>
          <p:nvPr/>
        </p:nvSpPr>
        <p:spPr>
          <a:xfrm flipH="1">
            <a:off x="6096000" y="3276600"/>
            <a:ext cx="0" cy="533400"/>
          </a:xfrm>
          <a:prstGeom prst="line">
            <a:avLst/>
          </a:prstGeom>
          <a:ln w="38100" cap="flat" cmpd="sng">
            <a:solidFill>
              <a:schemeClr val="tx2"/>
            </a:solidFill>
            <a:prstDash val="solid"/>
            <a:headEnd type="none" w="med" len="med"/>
            <a:tailEnd type="none" w="med" len="med"/>
          </a:ln>
        </p:spPr>
        <p:txBody>
          <a:bodyPr/>
          <a:lstStyle/>
          <a:p/>
        </p:txBody>
      </p:sp>
      <p:sp>
        <p:nvSpPr>
          <p:cNvPr id="75785" name="直接连接符 75784"/>
          <p:cNvSpPr/>
          <p:nvPr/>
        </p:nvSpPr>
        <p:spPr>
          <a:xfrm>
            <a:off x="711200" y="3810000"/>
            <a:ext cx="10566400" cy="0"/>
          </a:xfrm>
          <a:prstGeom prst="line">
            <a:avLst/>
          </a:prstGeom>
          <a:ln w="38100" cap="flat" cmpd="sng">
            <a:solidFill>
              <a:schemeClr val="tx2"/>
            </a:solidFill>
            <a:prstDash val="solid"/>
            <a:headEnd type="none" w="med" len="med"/>
            <a:tailEnd type="none" w="med" len="med"/>
          </a:ln>
        </p:spPr>
        <p:txBody>
          <a:bodyPr/>
          <a:lstStyle/>
          <a:p/>
        </p:txBody>
      </p:sp>
      <p:sp>
        <p:nvSpPr>
          <p:cNvPr id="75786" name="直接连接符 75785"/>
          <p:cNvSpPr/>
          <p:nvPr/>
        </p:nvSpPr>
        <p:spPr>
          <a:xfrm flipH="1">
            <a:off x="711200" y="38100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787" name="文本框 75786"/>
          <p:cNvSpPr txBox="1"/>
          <p:nvPr/>
        </p:nvSpPr>
        <p:spPr>
          <a:xfrm>
            <a:off x="304800" y="4114800"/>
            <a:ext cx="772584" cy="1077218"/>
          </a:xfrm>
          <a:prstGeom prst="rect">
            <a:avLst/>
          </a:prstGeom>
          <a:noFill/>
          <a:ln w="38100" cap="flat" cmpd="sng">
            <a:solidFill>
              <a:schemeClr val="accent2"/>
            </a:solidFill>
            <a:prstDash val="solid"/>
            <a:miter/>
            <a:headEnd type="none" w="med" len="med"/>
            <a:tailEnd type="none" w="med" len="med"/>
          </a:ln>
        </p:spPr>
        <p:txBody>
          <a:bodyPr>
            <a:spAutoFit/>
          </a:bodyPr>
          <a:lstStyle/>
          <a:p>
            <a:pPr algn="l"/>
            <a:r>
              <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rPr>
              <a:t>吏部</a:t>
            </a:r>
            <a:endParaRPr lang="zh-CN" altLang="en-US" sz="3200">
              <a:solidFill>
                <a:srgbClr val="0033CC"/>
              </a:solidFill>
              <a:effectLst>
                <a:outerShdw blurRad="38100" dist="38100" dir="2700000">
                  <a:srgbClr val="C0C0C0"/>
                </a:outerShdw>
              </a:effectLst>
              <a:latin typeface="Times New Roman" panose="02020603050405020304" pitchFamily="18" charset="0"/>
              <a:ea typeface="黑体" pitchFamily="49" charset="-122"/>
            </a:endParaRPr>
          </a:p>
        </p:txBody>
      </p:sp>
      <p:sp>
        <p:nvSpPr>
          <p:cNvPr id="75788" name="文本框 75787"/>
          <p:cNvSpPr txBox="1"/>
          <p:nvPr/>
        </p:nvSpPr>
        <p:spPr>
          <a:xfrm>
            <a:off x="2417233" y="4114800"/>
            <a:ext cx="772584" cy="1077218"/>
          </a:xfrm>
          <a:prstGeom prst="rect">
            <a:avLst/>
          </a:prstGeom>
          <a:noFill/>
          <a:ln w="38100" cap="flat" cmpd="sng">
            <a:solidFill>
              <a:schemeClr val="accent2"/>
            </a:solidFill>
            <a:prstDash val="solid"/>
            <a:miter/>
            <a:headEnd type="none" w="med" len="med"/>
            <a:tailEnd type="none" w="med" len="med"/>
          </a:ln>
        </p:spPr>
        <p:txBody>
          <a:bodyPr>
            <a:spAutoFit/>
          </a:bodyPr>
          <a:lstStyle/>
          <a:p>
            <a:pPr algn="l"/>
            <a:r>
              <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rPr>
              <a:t>户部</a:t>
            </a:r>
            <a:endPar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89" name="直接连接符 75788"/>
          <p:cNvSpPr/>
          <p:nvPr/>
        </p:nvSpPr>
        <p:spPr>
          <a:xfrm flipH="1">
            <a:off x="4936067" y="38100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790" name="文本框 75789"/>
          <p:cNvSpPr txBox="1"/>
          <p:nvPr/>
        </p:nvSpPr>
        <p:spPr>
          <a:xfrm>
            <a:off x="4529667" y="4114800"/>
            <a:ext cx="772584" cy="1077218"/>
          </a:xfrm>
          <a:prstGeom prst="rect">
            <a:avLst/>
          </a:prstGeom>
          <a:noFill/>
          <a:ln w="38100" cap="flat" cmpd="sng">
            <a:solidFill>
              <a:schemeClr val="accent2"/>
            </a:solidFill>
            <a:prstDash val="solid"/>
            <a:miter/>
            <a:headEnd type="none" w="med" len="med"/>
            <a:tailEnd type="none" w="med" len="med"/>
          </a:ln>
        </p:spPr>
        <p:txBody>
          <a:bodyPr>
            <a:spAutoFit/>
          </a:bodyPr>
          <a:lstStyle/>
          <a:p>
            <a:pPr algn="l"/>
            <a:r>
              <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rPr>
              <a:t>礼部</a:t>
            </a:r>
            <a:endPar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91" name="直接连接符 75790"/>
          <p:cNvSpPr/>
          <p:nvPr/>
        </p:nvSpPr>
        <p:spPr>
          <a:xfrm flipH="1">
            <a:off x="7050617" y="38100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792" name="文本框 75791"/>
          <p:cNvSpPr txBox="1"/>
          <p:nvPr/>
        </p:nvSpPr>
        <p:spPr>
          <a:xfrm>
            <a:off x="6644217" y="4114800"/>
            <a:ext cx="795867" cy="1077218"/>
          </a:xfrm>
          <a:prstGeom prst="rect">
            <a:avLst/>
          </a:prstGeom>
          <a:noFill/>
          <a:ln w="38100" cap="flat" cmpd="sng">
            <a:solidFill>
              <a:schemeClr val="accent2"/>
            </a:solidFill>
            <a:prstDash val="solid"/>
            <a:miter/>
            <a:headEnd type="none" w="med" len="med"/>
            <a:tailEnd type="none" w="med" len="med"/>
          </a:ln>
        </p:spPr>
        <p:txBody>
          <a:bodyPr>
            <a:spAutoFit/>
          </a:bodyPr>
          <a:lstStyle/>
          <a:p>
            <a:pPr algn="l"/>
            <a:r>
              <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rPr>
              <a:t>兵部</a:t>
            </a:r>
            <a:endPar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93" name="直接连接符 75792"/>
          <p:cNvSpPr/>
          <p:nvPr/>
        </p:nvSpPr>
        <p:spPr>
          <a:xfrm flipH="1">
            <a:off x="9163051" y="38100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794" name="文本框 75793"/>
          <p:cNvSpPr txBox="1"/>
          <p:nvPr/>
        </p:nvSpPr>
        <p:spPr>
          <a:xfrm>
            <a:off x="8756651" y="4114800"/>
            <a:ext cx="795867" cy="1077218"/>
          </a:xfrm>
          <a:prstGeom prst="rect">
            <a:avLst/>
          </a:prstGeom>
          <a:noFill/>
          <a:ln w="38100" cap="flat" cmpd="sng">
            <a:solidFill>
              <a:schemeClr val="accent2"/>
            </a:solidFill>
            <a:prstDash val="solid"/>
            <a:miter/>
            <a:headEnd type="none" w="med" len="med"/>
            <a:tailEnd type="none" w="med" len="med"/>
          </a:ln>
        </p:spPr>
        <p:txBody>
          <a:bodyPr>
            <a:spAutoFit/>
          </a:bodyPr>
          <a:lstStyle/>
          <a:p>
            <a:pPr algn="l"/>
            <a:r>
              <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rPr>
              <a:t>刑部</a:t>
            </a:r>
            <a:endPar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95" name="直接连接符 75794"/>
          <p:cNvSpPr/>
          <p:nvPr/>
        </p:nvSpPr>
        <p:spPr>
          <a:xfrm flipH="1">
            <a:off x="11277600" y="38100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796" name="文本框 75795"/>
          <p:cNvSpPr txBox="1"/>
          <p:nvPr/>
        </p:nvSpPr>
        <p:spPr>
          <a:xfrm>
            <a:off x="10871203" y="4114800"/>
            <a:ext cx="793751" cy="1077218"/>
          </a:xfrm>
          <a:prstGeom prst="rect">
            <a:avLst/>
          </a:prstGeom>
          <a:noFill/>
          <a:ln w="38100" cap="flat" cmpd="sng">
            <a:solidFill>
              <a:schemeClr val="accent2"/>
            </a:solidFill>
            <a:prstDash val="solid"/>
            <a:miter/>
            <a:headEnd type="none" w="med" len="med"/>
            <a:tailEnd type="none" w="med" len="med"/>
          </a:ln>
        </p:spPr>
        <p:txBody>
          <a:bodyPr>
            <a:spAutoFit/>
          </a:bodyPr>
          <a:lstStyle/>
          <a:p>
            <a:pPr algn="l"/>
            <a:r>
              <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rPr>
              <a:t>工部</a:t>
            </a:r>
            <a:endParaRPr lang="zh-CN" altLang="en-US" sz="3200">
              <a:solidFill>
                <a:srgbClr val="0033CC"/>
              </a:solidFill>
              <a:effectLst>
                <a:outerShdw blurRad="38100" dist="38100" dir="2700000">
                  <a:srgbClr val="C0C0C0"/>
                </a:outerShdw>
              </a:effectLst>
              <a:latin typeface="Times New Roman" panose="02020603050405020304" pitchFamily="18" charset="0"/>
              <a:ea typeface="黑体" panose="02010609060101010101" pitchFamily="49" charset="-122"/>
            </a:endParaRPr>
          </a:p>
        </p:txBody>
      </p:sp>
      <p:sp>
        <p:nvSpPr>
          <p:cNvPr id="75797" name="直接连接符 75796"/>
          <p:cNvSpPr/>
          <p:nvPr/>
        </p:nvSpPr>
        <p:spPr>
          <a:xfrm flipH="1">
            <a:off x="3860800" y="1371600"/>
            <a:ext cx="0" cy="381000"/>
          </a:xfrm>
          <a:prstGeom prst="line">
            <a:avLst/>
          </a:prstGeom>
          <a:ln w="38100" cap="flat" cmpd="sng">
            <a:solidFill>
              <a:schemeClr val="tx2"/>
            </a:solidFill>
            <a:prstDash val="solid"/>
            <a:headEnd type="none" w="med" len="med"/>
            <a:tailEnd type="none" w="med" len="med"/>
          </a:ln>
        </p:spPr>
        <p:txBody>
          <a:bodyPr/>
          <a:lstStyle/>
          <a:p/>
        </p:txBody>
      </p:sp>
      <p:sp>
        <p:nvSpPr>
          <p:cNvPr id="75798" name="直接连接符 75797"/>
          <p:cNvSpPr/>
          <p:nvPr/>
        </p:nvSpPr>
        <p:spPr>
          <a:xfrm flipH="1">
            <a:off x="8432800" y="13716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799" name="直接连接符 75798"/>
          <p:cNvSpPr/>
          <p:nvPr/>
        </p:nvSpPr>
        <p:spPr>
          <a:xfrm flipH="1">
            <a:off x="2823633" y="3810000"/>
            <a:ext cx="0" cy="304800"/>
          </a:xfrm>
          <a:prstGeom prst="line">
            <a:avLst/>
          </a:prstGeom>
          <a:ln w="38100" cap="flat" cmpd="sng">
            <a:solidFill>
              <a:schemeClr val="tx2"/>
            </a:solidFill>
            <a:prstDash val="solid"/>
            <a:headEnd type="none" w="med" len="med"/>
            <a:tailEnd type="none" w="med" len="med"/>
          </a:ln>
        </p:spPr>
        <p:txBody>
          <a:bodyPr/>
          <a:lstStyle/>
          <a:p/>
        </p:txBody>
      </p:sp>
      <p:sp>
        <p:nvSpPr>
          <p:cNvPr id="75800" name="文本框 75799"/>
          <p:cNvSpPr txBox="1"/>
          <p:nvPr/>
        </p:nvSpPr>
        <p:spPr>
          <a:xfrm>
            <a:off x="1016000" y="3886201"/>
            <a:ext cx="1117600" cy="1200329"/>
          </a:xfrm>
          <a:prstGeom prst="rect">
            <a:avLst/>
          </a:prstGeom>
          <a:noFill/>
          <a:ln w="9525">
            <a:noFill/>
          </a:ln>
        </p:spPr>
        <p:txBody>
          <a:bodyPr>
            <a:spAutoFit/>
          </a:bodyPr>
          <a:lstStyle/>
          <a:p>
            <a:pPr algn="l">
              <a:spcBef>
                <a:spcPct val="50000"/>
              </a:spcBef>
            </a:pPr>
            <a:r>
              <a:rPr lang="zh-CN" altLang="en-US" sz="2400">
                <a:solidFill>
                  <a:schemeClr val="tx1"/>
                </a:solidFill>
                <a:latin typeface="Times New Roman" panose="02020603050405020304" pitchFamily="18" charset="0"/>
                <a:ea typeface="宋体" panose="02010600030101010101" pitchFamily="2" charset="-122"/>
              </a:rPr>
              <a:t>掌管官员任免考核</a:t>
            </a:r>
            <a:endParaRPr lang="zh-CN" altLang="en-US" sz="2400">
              <a:solidFill>
                <a:schemeClr val="tx1"/>
              </a:solidFill>
              <a:latin typeface="Times New Roman" panose="02020603050405020304" pitchFamily="18" charset="0"/>
              <a:ea typeface="宋体" panose="02010600030101010101" pitchFamily="2" charset="-122"/>
            </a:endParaRPr>
          </a:p>
        </p:txBody>
      </p:sp>
      <p:sp>
        <p:nvSpPr>
          <p:cNvPr id="75801" name="文本框 75800"/>
          <p:cNvSpPr txBox="1"/>
          <p:nvPr/>
        </p:nvSpPr>
        <p:spPr>
          <a:xfrm>
            <a:off x="3149600" y="3886201"/>
            <a:ext cx="1117600" cy="1200329"/>
          </a:xfrm>
          <a:prstGeom prst="rect">
            <a:avLst/>
          </a:prstGeom>
          <a:noFill/>
          <a:ln w="9525">
            <a:noFill/>
          </a:ln>
        </p:spPr>
        <p:txBody>
          <a:bodyPr>
            <a:spAutoFit/>
          </a:bodyPr>
          <a:lstStyle/>
          <a:p>
            <a:pPr algn="l">
              <a:spcBef>
                <a:spcPct val="50000"/>
              </a:spcBef>
            </a:pPr>
            <a:r>
              <a:rPr lang="zh-CN" altLang="en-US" sz="2400">
                <a:solidFill>
                  <a:schemeClr val="tx1"/>
                </a:solidFill>
                <a:latin typeface="Times New Roman" panose="02020603050405020304" pitchFamily="18" charset="0"/>
                <a:ea typeface="宋体" panose="02010600030101010101" pitchFamily="2" charset="-122"/>
              </a:rPr>
              <a:t>掌管全国土地财政</a:t>
            </a:r>
            <a:endParaRPr lang="zh-CN" altLang="en-US" sz="2400">
              <a:solidFill>
                <a:schemeClr val="tx1"/>
              </a:solidFill>
              <a:latin typeface="Times New Roman" panose="02020603050405020304" pitchFamily="18" charset="0"/>
              <a:ea typeface="宋体" panose="02010600030101010101" pitchFamily="2" charset="-122"/>
            </a:endParaRPr>
          </a:p>
        </p:txBody>
      </p:sp>
      <p:sp>
        <p:nvSpPr>
          <p:cNvPr id="75802" name="文本框 75801"/>
          <p:cNvSpPr txBox="1"/>
          <p:nvPr/>
        </p:nvSpPr>
        <p:spPr>
          <a:xfrm>
            <a:off x="5181600" y="3886201"/>
            <a:ext cx="1219200" cy="1200329"/>
          </a:xfrm>
          <a:prstGeom prst="rect">
            <a:avLst/>
          </a:prstGeom>
          <a:noFill/>
          <a:ln w="9525">
            <a:noFill/>
          </a:ln>
        </p:spPr>
        <p:txBody>
          <a:bodyPr>
            <a:spAutoFit/>
          </a:bodyPr>
          <a:lstStyle/>
          <a:p>
            <a:pPr algn="l">
              <a:spcBef>
                <a:spcPct val="50000"/>
              </a:spcBef>
            </a:pPr>
            <a:r>
              <a:rPr lang="zh-CN" altLang="en-US" sz="2400">
                <a:solidFill>
                  <a:schemeClr val="tx1"/>
                </a:solidFill>
                <a:latin typeface="Times New Roman" panose="02020603050405020304" pitchFamily="18" charset="0"/>
                <a:ea typeface="宋体" panose="02010600030101010101" pitchFamily="2" charset="-122"/>
              </a:rPr>
              <a:t>掌管祭祀教育考试</a:t>
            </a:r>
            <a:endParaRPr lang="zh-CN" altLang="en-US" sz="2400">
              <a:solidFill>
                <a:schemeClr val="tx1"/>
              </a:solidFill>
              <a:latin typeface="Times New Roman" panose="02020603050405020304" pitchFamily="18" charset="0"/>
              <a:ea typeface="宋体" panose="02010600030101010101" pitchFamily="2" charset="-122"/>
            </a:endParaRPr>
          </a:p>
        </p:txBody>
      </p:sp>
      <p:sp>
        <p:nvSpPr>
          <p:cNvPr id="75803" name="文本框 75802"/>
          <p:cNvSpPr txBox="1"/>
          <p:nvPr/>
        </p:nvSpPr>
        <p:spPr>
          <a:xfrm>
            <a:off x="7315200" y="3886201"/>
            <a:ext cx="609600" cy="1569660"/>
          </a:xfrm>
          <a:prstGeom prst="rect">
            <a:avLst/>
          </a:prstGeom>
          <a:noFill/>
          <a:ln w="9525">
            <a:noFill/>
          </a:ln>
        </p:spPr>
        <p:txBody>
          <a:bodyPr>
            <a:spAutoFit/>
          </a:bodyPr>
          <a:lstStyle/>
          <a:p>
            <a:pPr algn="l">
              <a:spcBef>
                <a:spcPct val="50000"/>
              </a:spcBef>
            </a:pPr>
            <a:r>
              <a:rPr lang="zh-CN" altLang="en-US" sz="2400">
                <a:solidFill>
                  <a:schemeClr val="tx1"/>
                </a:solidFill>
                <a:latin typeface="Times New Roman" panose="02020603050405020304" pitchFamily="18" charset="0"/>
                <a:ea typeface="宋体" panose="02010600030101010101" pitchFamily="2" charset="-122"/>
              </a:rPr>
              <a:t>掌管军事</a:t>
            </a:r>
            <a:endParaRPr lang="zh-CN" altLang="en-US" sz="2400">
              <a:solidFill>
                <a:schemeClr val="tx1"/>
              </a:solidFill>
              <a:latin typeface="Times New Roman" panose="02020603050405020304" pitchFamily="18" charset="0"/>
              <a:ea typeface="宋体" panose="02010600030101010101" pitchFamily="2" charset="-122"/>
            </a:endParaRPr>
          </a:p>
        </p:txBody>
      </p:sp>
      <p:sp>
        <p:nvSpPr>
          <p:cNvPr id="75804" name="文本框 75803"/>
          <p:cNvSpPr txBox="1"/>
          <p:nvPr/>
        </p:nvSpPr>
        <p:spPr>
          <a:xfrm>
            <a:off x="8208437" y="3886201"/>
            <a:ext cx="649817" cy="1569660"/>
          </a:xfrm>
          <a:prstGeom prst="rect">
            <a:avLst/>
          </a:prstGeom>
          <a:noFill/>
          <a:ln w="9525">
            <a:noFill/>
          </a:ln>
        </p:spPr>
        <p:txBody>
          <a:bodyPr>
            <a:spAutoFit/>
          </a:bodyPr>
          <a:lstStyle/>
          <a:p>
            <a:pPr algn="l">
              <a:spcBef>
                <a:spcPct val="50000"/>
              </a:spcBef>
            </a:pPr>
            <a:r>
              <a:rPr lang="zh-CN" altLang="en-US" sz="2400">
                <a:solidFill>
                  <a:schemeClr val="tx1"/>
                </a:solidFill>
                <a:latin typeface="Times New Roman" panose="02020603050405020304" pitchFamily="18" charset="0"/>
                <a:ea typeface="宋体" panose="02010600030101010101" pitchFamily="2" charset="-122"/>
              </a:rPr>
              <a:t>掌管司法</a:t>
            </a:r>
            <a:endParaRPr lang="zh-CN" altLang="en-US" sz="2400">
              <a:solidFill>
                <a:schemeClr val="tx1"/>
              </a:solidFill>
              <a:latin typeface="Times New Roman" panose="02020603050405020304" pitchFamily="18" charset="0"/>
              <a:ea typeface="宋体" panose="02010600030101010101" pitchFamily="2" charset="-122"/>
            </a:endParaRPr>
          </a:p>
        </p:txBody>
      </p:sp>
      <p:sp>
        <p:nvSpPr>
          <p:cNvPr id="75805" name="文本框 75804"/>
          <p:cNvSpPr txBox="1"/>
          <p:nvPr/>
        </p:nvSpPr>
        <p:spPr>
          <a:xfrm>
            <a:off x="9956800" y="3886201"/>
            <a:ext cx="1117600" cy="1200329"/>
          </a:xfrm>
          <a:prstGeom prst="rect">
            <a:avLst/>
          </a:prstGeom>
          <a:noFill/>
          <a:ln w="9525">
            <a:noFill/>
          </a:ln>
        </p:spPr>
        <p:txBody>
          <a:bodyPr>
            <a:spAutoFit/>
          </a:bodyPr>
          <a:lstStyle/>
          <a:p>
            <a:pPr algn="l">
              <a:spcBef>
                <a:spcPct val="50000"/>
              </a:spcBef>
            </a:pPr>
            <a:r>
              <a:rPr lang="zh-CN" altLang="en-US" sz="2400">
                <a:solidFill>
                  <a:schemeClr val="tx1"/>
                </a:solidFill>
                <a:latin typeface="Times New Roman" panose="02020603050405020304" pitchFamily="18" charset="0"/>
                <a:ea typeface="宋体" panose="02010600030101010101" pitchFamily="2" charset="-122"/>
              </a:rPr>
              <a:t>掌管土木建筑交通</a:t>
            </a:r>
            <a:endParaRPr lang="zh-CN" altLang="en-US" sz="2400">
              <a:solidFill>
                <a:schemeClr val="tx1"/>
              </a:solidFill>
              <a:latin typeface="Times New Roman" panose="02020603050405020304" pitchFamily="18" charset="0"/>
              <a:ea typeface="宋体" panose="02010600030101010101" pitchFamily="2" charset="-122"/>
            </a:endParaRPr>
          </a:p>
        </p:txBody>
      </p:sp>
      <p:sp>
        <p:nvSpPr>
          <p:cNvPr id="75806" name="文本框 75805"/>
          <p:cNvSpPr txBox="1"/>
          <p:nvPr/>
        </p:nvSpPr>
        <p:spPr>
          <a:xfrm>
            <a:off x="408519" y="404815"/>
            <a:ext cx="2852063" cy="584775"/>
          </a:xfrm>
          <a:prstGeom prst="rect">
            <a:avLst/>
          </a:prstGeom>
          <a:solidFill>
            <a:srgbClr val="FFFF66"/>
          </a:solidFill>
          <a:ln w="9525">
            <a:noFill/>
          </a:ln>
        </p:spPr>
        <p:txBody>
          <a:bodyPr wrap="none" anchor="t">
            <a:spAutoFit/>
          </a:bodyPr>
          <a:lstStyle/>
          <a:p>
            <a:pPr algn="l"/>
            <a:r>
              <a:rPr lang="zh-CN" altLang="en-US" sz="3200" b="0">
                <a:solidFill>
                  <a:srgbClr val="CC0000"/>
                </a:solidFill>
                <a:latin typeface="Times New Roman" panose="02020603050405020304" pitchFamily="18" charset="0"/>
                <a:ea typeface="黑体" panose="02010609060101010101" pitchFamily="49" charset="-122"/>
              </a:rPr>
              <a:t>唐  三省六部制</a:t>
            </a:r>
            <a:endParaRPr lang="zh-CN" altLang="en-US" sz="3200" b="0">
              <a:solidFill>
                <a:srgbClr val="CC0000"/>
              </a:solidFill>
              <a:latin typeface="Times New Roman" panose="02020603050405020304" pitchFamily="18" charset="0"/>
              <a:ea typeface="华文新魏" pitchFamily="2" charset="-122"/>
            </a:endParaRPr>
          </a:p>
        </p:txBody>
      </p:sp>
      <p:sp>
        <p:nvSpPr>
          <p:cNvPr id="75808" name="文本框 75807"/>
          <p:cNvSpPr txBox="1"/>
          <p:nvPr/>
        </p:nvSpPr>
        <p:spPr>
          <a:xfrm>
            <a:off x="719667" y="5445224"/>
            <a:ext cx="10668000" cy="400110"/>
          </a:xfrm>
          <a:prstGeom prst="rect">
            <a:avLst/>
          </a:prstGeom>
          <a:noFill/>
          <a:ln w="9525">
            <a:noFill/>
          </a:ln>
        </p:spPr>
        <p:txBody>
          <a:bodyPr wrap="square">
            <a:spAutoFit/>
          </a:bodyPr>
          <a:lstStyle/>
          <a:p>
            <a:pPr algn="l">
              <a:spcBef>
                <a:spcPct val="50000"/>
              </a:spcBef>
              <a:buClrTx/>
            </a:pPr>
            <a:r>
              <a:rPr lang="en-US" altLang="zh-CN" sz="2000" b="1">
                <a:solidFill>
                  <a:schemeClr val="tx1"/>
                </a:solidFill>
                <a:latin typeface="Arial" panose="020b0604020202020204" pitchFamily="34" charset="0"/>
                <a:ea typeface="楷体_GB2312" pitchFamily="49" charset="-122"/>
              </a:rPr>
              <a:t>①</a:t>
            </a:r>
            <a:r>
              <a:rPr lang="zh-CN" altLang="en-US" sz="2000" b="1">
                <a:solidFill>
                  <a:schemeClr val="tx1"/>
                </a:solidFill>
                <a:latin typeface="Arial" panose="020b0604020202020204" pitchFamily="34" charset="0"/>
                <a:ea typeface="楷体_GB2312" pitchFamily="49" charset="-122"/>
              </a:rPr>
              <a:t>既互相牵制又互为补充，分工明确，提高了办事效率；</a:t>
            </a:r>
            <a:endParaRPr lang="zh-CN" altLang="en-US" sz="2000" b="1">
              <a:solidFill>
                <a:schemeClr val="tx1"/>
              </a:solidFill>
              <a:latin typeface="Arial" panose="020b0604020202020204" pitchFamily="34" charset="0"/>
              <a:ea typeface="楷体_GB2312" pitchFamily="49" charset="-122"/>
            </a:endParaRPr>
          </a:p>
        </p:txBody>
      </p:sp>
      <p:sp>
        <p:nvSpPr>
          <p:cNvPr id="75809" name="文本框 75808"/>
          <p:cNvSpPr txBox="1"/>
          <p:nvPr/>
        </p:nvSpPr>
        <p:spPr>
          <a:xfrm>
            <a:off x="719667" y="5805264"/>
            <a:ext cx="11074400" cy="400110"/>
          </a:xfrm>
          <a:prstGeom prst="rect">
            <a:avLst/>
          </a:prstGeom>
          <a:noFill/>
          <a:ln w="9525">
            <a:noFill/>
          </a:ln>
        </p:spPr>
        <p:txBody>
          <a:bodyPr wrap="square">
            <a:spAutoFit/>
          </a:bodyPr>
          <a:lstStyle/>
          <a:p>
            <a:pPr algn="l">
              <a:spcBef>
                <a:spcPct val="50000"/>
              </a:spcBef>
              <a:buClrTx/>
            </a:pPr>
            <a:r>
              <a:rPr lang="en-US" altLang="zh-CN" sz="2000" b="1" smtClean="0">
                <a:solidFill>
                  <a:schemeClr val="tx1"/>
                </a:solidFill>
                <a:latin typeface="Arial" panose="020b0604020202020204" pitchFamily="34" charset="0"/>
                <a:ea typeface="楷体_GB2312" pitchFamily="49" charset="-122"/>
              </a:rPr>
              <a:t>②</a:t>
            </a:r>
            <a:r>
              <a:rPr lang="zh-CN" altLang="en-US" sz="2000" b="1" smtClean="0">
                <a:solidFill>
                  <a:schemeClr val="tx1"/>
                </a:solidFill>
                <a:latin typeface="Arial" panose="020b0604020202020204" pitchFamily="34" charset="0"/>
                <a:ea typeface="楷体_GB2312" pitchFamily="49" charset="-122"/>
              </a:rPr>
              <a:t>相权一分为三，避免权臣独揽大权，有利于加强皇权。</a:t>
            </a:r>
            <a:endParaRPr lang="zh-CN" altLang="en-US" sz="2000" b="1">
              <a:solidFill>
                <a:schemeClr val="tx1"/>
              </a:solidFill>
              <a:latin typeface="Arial" panose="020b0604020202020204" pitchFamily="34" charset="0"/>
              <a:ea typeface="楷体_GB2312" pitchFamily="49" charset="-122"/>
            </a:endParaRPr>
          </a:p>
        </p:txBody>
      </p:sp>
      <p:sp>
        <p:nvSpPr>
          <p:cNvPr id="75810" name="文本框 75809"/>
          <p:cNvSpPr txBox="1"/>
          <p:nvPr/>
        </p:nvSpPr>
        <p:spPr>
          <a:xfrm>
            <a:off x="4176187" y="1773239"/>
            <a:ext cx="670983" cy="1569660"/>
          </a:xfrm>
          <a:prstGeom prst="rect">
            <a:avLst/>
          </a:prstGeom>
          <a:noFill/>
          <a:ln w="9525">
            <a:noFill/>
          </a:ln>
        </p:spPr>
        <p:txBody>
          <a:bodyPr>
            <a:spAutoFit/>
          </a:bodyPr>
          <a:lstStyle/>
          <a:p>
            <a:pPr algn="l">
              <a:spcBef>
                <a:spcPct val="50000"/>
              </a:spcBef>
            </a:pPr>
            <a:r>
              <a:rPr lang="zh-CN" altLang="en-US" sz="2400">
                <a:solidFill>
                  <a:srgbClr val="000066"/>
                </a:solidFill>
                <a:latin typeface="Times New Roman" panose="02020603050405020304" pitchFamily="18" charset="0"/>
                <a:ea typeface="宋体" panose="02010600030101010101" pitchFamily="2" charset="-122"/>
              </a:rPr>
              <a:t>起草诏令</a:t>
            </a:r>
            <a:endParaRPr lang="zh-CN" altLang="en-US" sz="2400">
              <a:solidFill>
                <a:srgbClr val="000066"/>
              </a:solidFill>
              <a:latin typeface="Times New Roman" panose="02020603050405020304" pitchFamily="18" charset="0"/>
              <a:ea typeface="宋体" panose="02010600030101010101" pitchFamily="2" charset="-122"/>
            </a:endParaRPr>
          </a:p>
        </p:txBody>
      </p:sp>
      <p:sp>
        <p:nvSpPr>
          <p:cNvPr id="75811" name="文本框 75810"/>
          <p:cNvSpPr txBox="1"/>
          <p:nvPr/>
        </p:nvSpPr>
        <p:spPr>
          <a:xfrm>
            <a:off x="8881533" y="1773239"/>
            <a:ext cx="670984" cy="1569660"/>
          </a:xfrm>
          <a:prstGeom prst="rect">
            <a:avLst/>
          </a:prstGeom>
          <a:noFill/>
          <a:ln w="9525">
            <a:noFill/>
          </a:ln>
        </p:spPr>
        <p:txBody>
          <a:bodyPr>
            <a:spAutoFit/>
          </a:bodyPr>
          <a:lstStyle/>
          <a:p>
            <a:pPr algn="l">
              <a:spcBef>
                <a:spcPct val="50000"/>
              </a:spcBef>
            </a:pPr>
            <a:r>
              <a:rPr lang="zh-CN" altLang="en-US" sz="2400">
                <a:solidFill>
                  <a:srgbClr val="000066"/>
                </a:solidFill>
                <a:latin typeface="Times New Roman" panose="02020603050405020304" pitchFamily="18" charset="0"/>
                <a:ea typeface="宋体" panose="02010600030101010101" pitchFamily="2" charset="-122"/>
              </a:rPr>
              <a:t>封驳审议</a:t>
            </a:r>
            <a:endParaRPr lang="zh-CN" altLang="en-US" sz="2400">
              <a:solidFill>
                <a:srgbClr val="000066"/>
              </a:solidFill>
              <a:latin typeface="Times New Roman" panose="02020603050405020304" pitchFamily="18" charset="0"/>
              <a:ea typeface="宋体" panose="02010600030101010101" pitchFamily="2" charset="-122"/>
            </a:endParaRPr>
          </a:p>
        </p:txBody>
      </p:sp>
      <p:sp>
        <p:nvSpPr>
          <p:cNvPr id="75812" name="文本框 75811"/>
          <p:cNvSpPr txBox="1"/>
          <p:nvPr/>
        </p:nvSpPr>
        <p:spPr>
          <a:xfrm>
            <a:off x="6576487" y="1773239"/>
            <a:ext cx="670983" cy="1569660"/>
          </a:xfrm>
          <a:prstGeom prst="rect">
            <a:avLst/>
          </a:prstGeom>
          <a:noFill/>
          <a:ln w="9525">
            <a:noFill/>
          </a:ln>
        </p:spPr>
        <p:txBody>
          <a:bodyPr>
            <a:spAutoFit/>
          </a:bodyPr>
          <a:lstStyle/>
          <a:p>
            <a:pPr algn="l">
              <a:spcBef>
                <a:spcPct val="50000"/>
              </a:spcBef>
            </a:pPr>
            <a:r>
              <a:rPr lang="zh-CN" altLang="en-US" sz="2400">
                <a:solidFill>
                  <a:srgbClr val="000066"/>
                </a:solidFill>
                <a:latin typeface="Times New Roman" panose="02020603050405020304" pitchFamily="18" charset="0"/>
                <a:ea typeface="宋体" panose="02010600030101010101" pitchFamily="2" charset="-122"/>
              </a:rPr>
              <a:t>负责执行</a:t>
            </a:r>
            <a:endParaRPr lang="zh-CN" altLang="en-US" sz="2400">
              <a:solidFill>
                <a:srgbClr val="000066"/>
              </a:solidFill>
              <a:latin typeface="Times New Roman" panose="02020603050405020304" pitchFamily="18" charset="0"/>
              <a:ea typeface="宋体" panose="02010600030101010101" pitchFamily="2" charset="-122"/>
            </a:endParaRPr>
          </a:p>
        </p:txBody>
      </p:sp>
      <p:sp>
        <p:nvSpPr>
          <p:cNvPr id="75813" name="矩形 75812"/>
          <p:cNvSpPr/>
          <p:nvPr/>
        </p:nvSpPr>
        <p:spPr>
          <a:xfrm>
            <a:off x="4368800" y="3357563"/>
            <a:ext cx="3837517" cy="1569660"/>
          </a:xfrm>
          <a:prstGeom prst="rect">
            <a:avLst/>
          </a:prstGeom>
          <a:solidFill>
            <a:srgbClr val="0000FF"/>
          </a:solidFill>
          <a:ln w="9525">
            <a:noFill/>
          </a:ln>
        </p:spPr>
        <p:txBody>
          <a:bodyPr>
            <a:spAutoFit/>
          </a:bodyPr>
          <a:lstStyle/>
          <a:p>
            <a:pPr algn="l">
              <a:buClrTx/>
            </a:pPr>
            <a:r>
              <a:rPr lang="zh-CN" altLang="en-US" sz="4800">
                <a:solidFill>
                  <a:srgbClr val="FFFF00"/>
                </a:solidFill>
                <a:latin typeface="Garamond" pitchFamily="18" charset="0"/>
                <a:ea typeface="宋体" panose="02010600030101010101" pitchFamily="2" charset="-122"/>
              </a:rPr>
              <a:t>相</a:t>
            </a:r>
            <a:r>
              <a:rPr lang="zh-CN" altLang="en-US" sz="4800" smtClean="0">
                <a:solidFill>
                  <a:srgbClr val="FFFF00"/>
                </a:solidFill>
                <a:latin typeface="Garamond" pitchFamily="18" charset="0"/>
                <a:ea typeface="宋体" panose="02010600030101010101" pitchFamily="2" charset="-122"/>
              </a:rPr>
              <a:t>权削弱    </a:t>
            </a:r>
            <a:r>
              <a:rPr lang="zh-CN" altLang="en-US" sz="4800">
                <a:solidFill>
                  <a:srgbClr val="FFFF00"/>
                </a:solidFill>
                <a:latin typeface="Garamond" pitchFamily="18" charset="0"/>
                <a:ea typeface="宋体" panose="02010600030101010101" pitchFamily="2" charset="-122"/>
              </a:rPr>
              <a:t>皇权加强</a:t>
            </a:r>
            <a:endParaRPr lang="zh-CN" altLang="en-US" sz="4800">
              <a:solidFill>
                <a:srgbClr val="FFFF00"/>
              </a:solidFill>
              <a:latin typeface="Garamond" panose="02020404030301010803" pitchFamily="18" charset="0"/>
              <a:ea typeface="宋体" panose="02010600030101010101" pitchFamily="2" charset="-122"/>
            </a:endParaRPr>
          </a:p>
        </p:txBody>
      </p:sp>
      <p:sp>
        <p:nvSpPr>
          <p:cNvPr id="37" name="TextBox 36"/>
          <p:cNvSpPr txBox="1"/>
          <p:nvPr/>
        </p:nvSpPr>
        <p:spPr>
          <a:xfrm>
            <a:off x="0" y="6165304"/>
            <a:ext cx="11952651" cy="400110"/>
          </a:xfrm>
          <a:prstGeom prst="rect">
            <a:avLst/>
          </a:prstGeom>
          <a:noFill/>
        </p:spPr>
        <p:txBody>
          <a:bodyPr wrap="square" rtlCol="0">
            <a:spAutoFit/>
          </a:bodyPr>
          <a:lstStyle/>
          <a:p>
            <a:r>
              <a:rPr lang="zh-CN" altLang="en-US" sz="2000" smtClean="0">
                <a:solidFill>
                  <a:schemeClr val="tx2"/>
                </a:solidFill>
                <a:effectLst>
                  <a:outerShdw blurRad="38100" dist="38100" dir="2700000" algn="tl">
                    <a:srgbClr val="C0C0C0"/>
                  </a:outerShdw>
                </a:effectLst>
                <a:latin typeface="宋体" panose="02010600030101010101" pitchFamily="2" charset="-122"/>
              </a:rPr>
              <a:t>      标志着中国古代</a:t>
            </a:r>
            <a:r>
              <a:rPr lang="zh-CN" altLang="en-US" sz="2000" b="1" smtClean="0">
                <a:latin typeface="微软雅黑" panose="020b0503020204020204" charset="-122"/>
                <a:ea typeface="微软雅黑" panose="020b0503020204020204" charset="-122"/>
              </a:rPr>
              <a:t>官僚体制的成熟</a:t>
            </a:r>
            <a:r>
              <a:rPr lang="zh-CN" altLang="en-US" sz="2000" smtClean="0">
                <a:solidFill>
                  <a:schemeClr val="tx2"/>
                </a:solidFill>
                <a:effectLst>
                  <a:outerShdw blurRad="38100" dist="38100" dir="2700000" algn="tl">
                    <a:srgbClr val="C0C0C0"/>
                  </a:outerShdw>
                </a:effectLst>
                <a:latin typeface="宋体" panose="02010600030101010101" pitchFamily="2" charset="-122"/>
              </a:rPr>
              <a:t>，对后世的国家体制产生了深远的影响</a:t>
            </a:r>
            <a:endParaRPr lang="zh-CN" altLang="en-US" sz="2000">
              <a:solidFill>
                <a:schemeClr val="tx2"/>
              </a:solidFill>
              <a:effectLst>
                <a:outerShdw blurRad="38100" dist="38100" dir="2700000" algn="tl">
                  <a:srgbClr val="C0C0C0"/>
                </a:outerShdw>
              </a:effectLst>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5810"/>
                                        </p:tgtEl>
                                        <p:attrNameLst>
                                          <p:attrName>style.visibility</p:attrName>
                                        </p:attrNameLst>
                                      </p:cBhvr>
                                      <p:to>
                                        <p:strVal val="visible"/>
                                      </p:to>
                                    </p:set>
                                    <p:animEffect transition="in" filter="box(in)">
                                      <p:cBhvr>
                                        <p:cTn id="7" dur="500"/>
                                        <p:tgtEl>
                                          <p:spTgt spid="758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5811"/>
                                        </p:tgtEl>
                                        <p:attrNameLst>
                                          <p:attrName>style.visibility</p:attrName>
                                        </p:attrNameLst>
                                      </p:cBhvr>
                                      <p:to>
                                        <p:strVal val="visible"/>
                                      </p:to>
                                    </p:set>
                                    <p:animEffect transition="in" filter="box(in)">
                                      <p:cBhvr>
                                        <p:cTn id="12" dur="500"/>
                                        <p:tgtEl>
                                          <p:spTgt spid="758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5812"/>
                                        </p:tgtEl>
                                        <p:attrNameLst>
                                          <p:attrName>style.visibility</p:attrName>
                                        </p:attrNameLst>
                                      </p:cBhvr>
                                      <p:to>
                                        <p:strVal val="visible"/>
                                      </p:to>
                                    </p:set>
                                    <p:animEffect transition="in" filter="box(in)">
                                      <p:cBhvr>
                                        <p:cTn id="17" dur="500"/>
                                        <p:tgtEl>
                                          <p:spTgt spid="758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5808"/>
                                        </p:tgtEl>
                                        <p:attrNameLst>
                                          <p:attrName>style.visibility</p:attrName>
                                        </p:attrNameLst>
                                      </p:cBhvr>
                                      <p:to>
                                        <p:strVal val="visible"/>
                                      </p:to>
                                    </p:set>
                                    <p:anim calcmode="lin" valueType="num">
                                      <p:cBhvr additive="base">
                                        <p:cTn id="22" dur="500" fill="hold"/>
                                        <p:tgtEl>
                                          <p:spTgt spid="75808"/>
                                        </p:tgtEl>
                                        <p:attrNameLst>
                                          <p:attrName>ppt_x</p:attrName>
                                        </p:attrNameLst>
                                      </p:cBhvr>
                                      <p:tavLst>
                                        <p:tav tm="0">
                                          <p:val>
                                            <p:strVal val="#ppt_x"/>
                                          </p:val>
                                        </p:tav>
                                        <p:tav tm="100000">
                                          <p:val>
                                            <p:strVal val="#ppt_x"/>
                                          </p:val>
                                        </p:tav>
                                      </p:tavLst>
                                    </p:anim>
                                    <p:anim calcmode="lin" valueType="num">
                                      <p:cBhvr additive="base">
                                        <p:cTn id="23" dur="500" fill="hold"/>
                                        <p:tgtEl>
                                          <p:spTgt spid="75808"/>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5809"/>
                                        </p:tgtEl>
                                        <p:attrNameLst>
                                          <p:attrName>style.visibility</p:attrName>
                                        </p:attrNameLst>
                                      </p:cBhvr>
                                      <p:to>
                                        <p:strVal val="visible"/>
                                      </p:to>
                                    </p:set>
                                    <p:anim calcmode="lin" valueType="num">
                                      <p:cBhvr additive="base">
                                        <p:cTn id="28" dur="500" fill="hold"/>
                                        <p:tgtEl>
                                          <p:spTgt spid="75809"/>
                                        </p:tgtEl>
                                        <p:attrNameLst>
                                          <p:attrName>ppt_x</p:attrName>
                                        </p:attrNameLst>
                                      </p:cBhvr>
                                      <p:tavLst>
                                        <p:tav tm="0">
                                          <p:val>
                                            <p:strVal val="#ppt_x"/>
                                          </p:val>
                                        </p:tav>
                                        <p:tav tm="100000">
                                          <p:val>
                                            <p:strVal val="#ppt_x"/>
                                          </p:val>
                                        </p:tav>
                                      </p:tavLst>
                                    </p:anim>
                                    <p:anim calcmode="lin" valueType="num">
                                      <p:cBhvr additive="base">
                                        <p:cTn id="29" dur="500" fill="hold"/>
                                        <p:tgtEl>
                                          <p:spTgt spid="75809"/>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additive="base">
                                        <p:cTn id="34" dur="500" fill="hold"/>
                                        <p:tgtEl>
                                          <p:spTgt spid="37"/>
                                        </p:tgtEl>
                                        <p:attrNameLst>
                                          <p:attrName>ppt_x</p:attrName>
                                        </p:attrNameLst>
                                      </p:cBhvr>
                                      <p:tavLst>
                                        <p:tav tm="0">
                                          <p:val>
                                            <p:strVal val="#ppt_x"/>
                                          </p:val>
                                        </p:tav>
                                        <p:tav tm="100000">
                                          <p:val>
                                            <p:strVal val="#ppt_x"/>
                                          </p:val>
                                        </p:tav>
                                      </p:tavLst>
                                    </p:anim>
                                    <p:anim calcmode="lin" valueType="num">
                                      <p:cBhvr additive="base">
                                        <p:cTn id="3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75813"/>
                                        </p:tgtEl>
                                        <p:attrNameLst>
                                          <p:attrName>style.visibility</p:attrName>
                                        </p:attrNameLst>
                                      </p:cBhvr>
                                      <p:to>
                                        <p:strVal val="visible"/>
                                      </p:to>
                                    </p:set>
                                    <p:animEffect transition="in" filter="box(in)">
                                      <p:cBhvr>
                                        <p:cTn id="40" dur="500"/>
                                        <p:tgtEl>
                                          <p:spTgt spid="758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808" grpId="0"/>
      <p:bldP spid="75809" grpId="0"/>
      <p:bldP spid="75810" grpId="0"/>
      <p:bldP spid="75811" grpId="0"/>
      <p:bldP spid="75812" grpId="0"/>
      <p:bldP spid="75813" grpId="0"/>
      <p:bldP spid="3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77863" y="609600"/>
            <a:ext cx="8596312" cy="946245"/>
          </a:xfrm>
        </p:spPr>
        <p:txBody>
          <a:bodyPr/>
          <a:lstStyle/>
          <a:p>
            <a:endParaRPr lang="zh-CN" altLang="en-US"/>
          </a:p>
        </p:txBody>
      </p:sp>
      <p:sp>
        <p:nvSpPr>
          <p:cNvPr id="3" name="内容占位符 2"/>
          <p:cNvSpPr>
            <a:spLocks noGrp="1"/>
          </p:cNvSpPr>
          <p:nvPr>
            <p:ph idx="1"/>
          </p:nvPr>
        </p:nvSpPr>
        <p:spPr>
          <a:xfrm>
            <a:off x="677862" y="1665028"/>
            <a:ext cx="8916513" cy="4376998"/>
          </a:xfrm>
        </p:spPr>
        <p:txBody>
          <a:bodyPr/>
          <a:lstStyle/>
          <a:p>
            <a:r>
              <a:rPr lang="zh-CN" altLang="zh-CN" sz="2400" smtClean="0"/>
              <a:t>宋承唐制，抑又甚焉。三师、三公不常置，宰相不专任三省长官，尚书、门下并列于外，又别置中书禁中，是为政事堂，与枢密对掌大政。天下财赋，内庭诸司，中外管库，悉隶三司。</a:t>
            </a:r>
            <a:endParaRPr lang="zh-CN" altLang="zh-CN" sz="2400" smtClean="0"/>
          </a:p>
          <a:p>
            <a:r>
              <a:rPr lang="en-US" altLang="zh-CN" sz="2400" smtClean="0"/>
              <a:t>                  </a:t>
            </a:r>
            <a:r>
              <a:rPr lang="zh-CN" altLang="zh-CN" sz="2400" smtClean="0"/>
              <a:t>──［元］脱脱等《宋史》卷一六一《职官志》</a:t>
            </a:r>
            <a:endParaRPr lang="zh-CN" altLang="zh-CN" sz="2400" smtClean="0"/>
          </a:p>
          <a:p>
            <a:r>
              <a:rPr lang="zh-CN" altLang="zh-CN" smtClean="0"/>
              <a:t>“</a:t>
            </a:r>
            <a:r>
              <a:rPr lang="zh-CN" altLang="zh-CN" sz="2400" smtClean="0"/>
              <a:t>中书令一员</a:t>
            </a:r>
            <a:r>
              <a:rPr lang="en-US" altLang="zh-CN" sz="2400" smtClean="0"/>
              <a:t>……</a:t>
            </a:r>
            <a:r>
              <a:rPr lang="zh-CN" altLang="zh-CN" sz="2400" smtClean="0"/>
              <a:t>世祖以太子兼之</a:t>
            </a:r>
            <a:r>
              <a:rPr lang="en-US" altLang="zh-CN" sz="2400" smtClean="0"/>
              <a:t>;</a:t>
            </a:r>
            <a:r>
              <a:rPr lang="zh-CN" altLang="zh-CN" sz="2400" smtClean="0"/>
              <a:t>至元十年</a:t>
            </a:r>
            <a:r>
              <a:rPr lang="en-US" altLang="zh-CN" sz="2400" smtClean="0"/>
              <a:t>(</a:t>
            </a:r>
            <a:r>
              <a:rPr lang="zh-CN" altLang="zh-CN" sz="2400" smtClean="0"/>
              <a:t>公元</a:t>
            </a:r>
            <a:r>
              <a:rPr lang="en-US" altLang="zh-CN" sz="2400" smtClean="0"/>
              <a:t>1273</a:t>
            </a:r>
            <a:r>
              <a:rPr lang="zh-CN" altLang="zh-CN" sz="2400" smtClean="0"/>
              <a:t>年</a:t>
            </a:r>
            <a:r>
              <a:rPr lang="en-US" altLang="zh-CN" sz="2400" smtClean="0"/>
              <a:t>)</a:t>
            </a:r>
            <a:r>
              <a:rPr lang="zh-CN" altLang="zh-CN" sz="2400" smtClean="0"/>
              <a:t>，立皇太子，行中书令。大德十一年</a:t>
            </a:r>
            <a:r>
              <a:rPr lang="en-US" altLang="zh-CN" sz="2400" smtClean="0"/>
              <a:t>(</a:t>
            </a:r>
            <a:r>
              <a:rPr lang="zh-CN" altLang="zh-CN" sz="2400" smtClean="0"/>
              <a:t>公元</a:t>
            </a:r>
            <a:r>
              <a:rPr lang="en-US" altLang="zh-CN" sz="2400" smtClean="0"/>
              <a:t>1307</a:t>
            </a:r>
            <a:r>
              <a:rPr lang="zh-CN" altLang="zh-CN" sz="2400" smtClean="0"/>
              <a:t>年</a:t>
            </a:r>
            <a:r>
              <a:rPr lang="en-US" altLang="zh-CN" sz="2400" smtClean="0"/>
              <a:t>)</a:t>
            </a:r>
            <a:r>
              <a:rPr lang="zh-CN" altLang="zh-CN" sz="2400" smtClean="0"/>
              <a:t>，以皇太子领中书令。延佑三年</a:t>
            </a:r>
            <a:r>
              <a:rPr lang="en-US" altLang="zh-CN" sz="2400" smtClean="0"/>
              <a:t>(</a:t>
            </a:r>
            <a:r>
              <a:rPr lang="zh-CN" altLang="zh-CN" sz="2400" smtClean="0"/>
              <a:t>公元</a:t>
            </a:r>
            <a:r>
              <a:rPr lang="en-US" altLang="zh-CN" sz="2400" smtClean="0"/>
              <a:t>1316</a:t>
            </a:r>
            <a:r>
              <a:rPr lang="zh-CN" altLang="zh-CN" sz="2400" smtClean="0"/>
              <a:t>年</a:t>
            </a:r>
            <a:r>
              <a:rPr lang="en-US" altLang="zh-CN" sz="2400" smtClean="0"/>
              <a:t>)</a:t>
            </a:r>
            <a:r>
              <a:rPr lang="zh-CN" altLang="zh-CN" sz="2400" smtClean="0"/>
              <a:t>，复以皇太子行中书令”。 </a:t>
            </a:r>
            <a:endParaRPr lang="zh-CN" altLang="zh-CN" sz="2400" smtClean="0"/>
          </a:p>
          <a:p>
            <a:r>
              <a:rPr lang="en-US" altLang="zh-CN" sz="2400" smtClean="0"/>
              <a:t>                                                             </a:t>
            </a:r>
            <a:r>
              <a:rPr lang="zh-CN" altLang="zh-CN" sz="2400" smtClean="0"/>
              <a:t>——《元史</a:t>
            </a:r>
            <a:r>
              <a:rPr lang="en-US" altLang="zh-CN" sz="2400" smtClean="0"/>
              <a:t>·</a:t>
            </a:r>
            <a:r>
              <a:rPr lang="zh-CN" altLang="zh-CN" sz="2400" smtClean="0"/>
              <a:t>百官志》</a:t>
            </a:r>
            <a:endParaRPr lang="zh-CN" altLang="zh-CN" sz="2400" smtClean="0"/>
          </a:p>
          <a:p>
            <a:pPr>
              <a:buNone/>
            </a:pPr>
            <a:r>
              <a:rPr lang="en-US" altLang="zh-CN" sz="2800" b="1" smtClean="0"/>
              <a:t>      </a:t>
            </a:r>
            <a:r>
              <a:rPr lang="zh-CN" altLang="zh-CN" sz="2800" b="1" smtClean="0"/>
              <a:t>宋</a:t>
            </a:r>
            <a:r>
              <a:rPr lang="zh-CN" altLang="en-US" sz="2800" b="1" smtClean="0"/>
              <a:t>元时期</a:t>
            </a:r>
            <a:r>
              <a:rPr lang="zh-CN" altLang="zh-CN" sz="2800" b="1" smtClean="0"/>
              <a:t>的宰相制度的有何特点？</a:t>
            </a:r>
            <a:endParaRPr lang="zh-CN" altLang="zh-CN" sz="2800" b="1" smtClean="0"/>
          </a:p>
          <a:p>
            <a:pPr>
              <a:buNone/>
            </a:pPr>
            <a:endParaRPr lang="zh-CN" altLang="en-US"/>
          </a:p>
        </p:txBody>
      </p:sp>
    </p:spTree>
  </p:cSld>
  <p:clrMapOvr>
    <a:masterClrMapping/>
  </p:clrMapOvr>
  <p:transition>
    <p:blinds/>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77863" y="1787858"/>
            <a:ext cx="8596312" cy="4254168"/>
          </a:xfrm>
        </p:spPr>
        <p:txBody>
          <a:bodyPr/>
          <a:lstStyle/>
          <a:p>
            <a:r>
              <a:rPr lang="en-US" altLang="zh-CN" sz="2000" smtClean="0"/>
              <a:t>“</a:t>
            </a:r>
            <a:r>
              <a:rPr lang="zh-CN" altLang="zh-CN" sz="2000" smtClean="0"/>
              <a:t>自秦以下，人人君天下者，</a:t>
            </a:r>
            <a:r>
              <a:rPr lang="en-US" altLang="zh-CN" sz="2000" smtClean="0"/>
              <a:t>  </a:t>
            </a:r>
            <a:r>
              <a:rPr lang="zh-CN" altLang="zh-CN" sz="2000" smtClean="0"/>
              <a:t>皆不鉴秦设相之患，相从而命之，往往病及于国君者，其故在擅专威福。”</a:t>
            </a:r>
            <a:r>
              <a:rPr lang="en-US" altLang="zh-CN" sz="2000" smtClean="0"/>
              <a:t> </a:t>
            </a:r>
            <a:endParaRPr lang="en-US" altLang="zh-CN" sz="2000" smtClean="0"/>
          </a:p>
          <a:p>
            <a:pPr>
              <a:buNone/>
            </a:pPr>
            <a:r>
              <a:rPr lang="en-US" altLang="zh-CN" sz="2000" smtClean="0"/>
              <a:t>                                                          ——</a:t>
            </a:r>
            <a:r>
              <a:rPr lang="zh-CN" altLang="zh-CN" sz="2000" smtClean="0"/>
              <a:t>黄佐《南雍志》引明太祖语 </a:t>
            </a:r>
            <a:endParaRPr lang="en-US" altLang="zh-CN" sz="2000" smtClean="0"/>
          </a:p>
          <a:p>
            <a:r>
              <a:rPr lang="zh-CN" altLang="zh-CN" sz="2000" b="1" smtClean="0"/>
              <a:t>材料中明初对丞相的态度是怎样的</a:t>
            </a:r>
            <a:r>
              <a:rPr lang="en-US" altLang="zh-CN" sz="2000" b="1" smtClean="0"/>
              <a:t>?</a:t>
            </a:r>
            <a:r>
              <a:rPr lang="zh-CN" altLang="zh-CN" sz="2000" b="1" smtClean="0"/>
              <a:t>对中枢体制采取了哪些措施？ </a:t>
            </a:r>
            <a:endParaRPr lang="zh-CN" altLang="zh-CN" sz="2000" b="1" smtClean="0"/>
          </a:p>
          <a:p>
            <a:r>
              <a:rPr lang="en-US" altLang="zh-CN" sz="2000" smtClean="0"/>
              <a:t>“</a:t>
            </a:r>
            <a:r>
              <a:rPr lang="zh-CN" altLang="zh-CN" sz="2000" smtClean="0"/>
              <a:t>雍正年间，用兵西北两路，以内阁在太和门外，保直者多，虑漏泄事机，始设军需房于隆宗门内，选内阁中书之谨密者入直缮写。后名军机处，地近宫廷，便于宣召。为军机大臣者，皆亲臣、重臣。于是承旨出政，皆在于此矣。” </a:t>
            </a:r>
            <a:r>
              <a:rPr lang="en-US" altLang="zh-CN" sz="2000" smtClean="0"/>
              <a:t>          </a:t>
            </a:r>
            <a:endParaRPr lang="zh-CN" altLang="zh-CN" sz="2000" smtClean="0"/>
          </a:p>
          <a:p>
            <a:pPr>
              <a:buNone/>
            </a:pPr>
            <a:r>
              <a:rPr lang="en-US" altLang="zh-CN" sz="2000" smtClean="0"/>
              <a:t>                                                                         ——</a:t>
            </a:r>
            <a:r>
              <a:rPr lang="zh-CN" altLang="zh-CN" sz="2000" smtClean="0"/>
              <a:t>赵翼《檐曝杂记》</a:t>
            </a:r>
            <a:endParaRPr lang="zh-CN" altLang="zh-CN" sz="2000" smtClean="0"/>
          </a:p>
          <a:p>
            <a:r>
              <a:rPr lang="zh-CN" altLang="zh-CN" sz="2000" b="1" smtClean="0"/>
              <a:t>怎样认识军机处的作用？明清两代中枢机构内阁和军机处的共同特点是什么？</a:t>
            </a:r>
            <a:endParaRPr lang="zh-CN" altLang="en-US" sz="2000" b="1"/>
          </a:p>
        </p:txBody>
      </p:sp>
    </p:spTree>
  </p:cSld>
  <p:clrMapOvr>
    <a:masterClrMapping/>
  </p:clrMapOvr>
  <p:transition>
    <p:blinds/>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9634" name="文本框 69633"/>
          <p:cNvSpPr txBox="1"/>
          <p:nvPr/>
        </p:nvSpPr>
        <p:spPr>
          <a:xfrm>
            <a:off x="431800" y="260351"/>
            <a:ext cx="9120717" cy="523220"/>
          </a:xfrm>
          <a:prstGeom prst="rect">
            <a:avLst/>
          </a:prstGeom>
          <a:noFill/>
          <a:ln w="9525">
            <a:noFill/>
          </a:ln>
        </p:spPr>
        <p:txBody>
          <a:bodyPr>
            <a:spAutoFit/>
          </a:bodyPr>
          <a:lstStyle/>
          <a:p>
            <a:pPr algn="l">
              <a:spcBef>
                <a:spcPct val="50000"/>
              </a:spcBef>
            </a:pPr>
            <a:r>
              <a:rPr lang="zh-CN" altLang="en-US" sz="2800" smtClean="0">
                <a:latin typeface="黑体" panose="02010609060101010101" pitchFamily="49" charset="-122"/>
                <a:ea typeface="黑体" panose="02010609060101010101" pitchFamily="49" charset="-122"/>
              </a:rPr>
              <a:t> </a:t>
            </a:r>
            <a:r>
              <a:rPr lang="zh-CN" altLang="en-US" sz="2800" smtClean="0">
                <a:solidFill>
                  <a:schemeClr val="tx1"/>
                </a:solidFill>
                <a:latin typeface="黑体" panose="02010609060101010101" pitchFamily="49" charset="-122"/>
                <a:ea typeface="黑体" panose="02010609060101010101" pitchFamily="49" charset="-122"/>
              </a:rPr>
              <a:t>中枢</a:t>
            </a:r>
            <a:r>
              <a:rPr lang="zh-CN" altLang="en-US" sz="2800">
                <a:solidFill>
                  <a:schemeClr val="tx1"/>
                </a:solidFill>
                <a:latin typeface="黑体" panose="02010609060101010101" pitchFamily="49" charset="-122"/>
                <a:ea typeface="黑体" panose="02010609060101010101" pitchFamily="49" charset="-122"/>
              </a:rPr>
              <a:t>权力体系的调整： </a:t>
            </a:r>
            <a:endParaRPr lang="zh-CN" altLang="en-US" sz="2800">
              <a:solidFill>
                <a:schemeClr val="tx1"/>
              </a:solidFill>
              <a:latin typeface="黑体" pitchFamily="49" charset="-122"/>
              <a:ea typeface="黑体" pitchFamily="49" charset="-122"/>
            </a:endParaRPr>
          </a:p>
        </p:txBody>
      </p:sp>
      <p:sp>
        <p:nvSpPr>
          <p:cNvPr id="69635" name="文本框 69634"/>
          <p:cNvSpPr txBox="1"/>
          <p:nvPr/>
        </p:nvSpPr>
        <p:spPr>
          <a:xfrm>
            <a:off x="3310470" y="765176"/>
            <a:ext cx="6625167" cy="523220"/>
          </a:xfrm>
          <a:prstGeom prst="rect">
            <a:avLst/>
          </a:prstGeom>
          <a:noFill/>
          <a:ln w="9525">
            <a:noFill/>
          </a:ln>
        </p:spPr>
        <p:txBody>
          <a:bodyPr>
            <a:spAutoFit/>
          </a:bodyPr>
          <a:lstStyle/>
          <a:p>
            <a:pPr algn="l">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黑体" panose="02010609060101010101" pitchFamily="49" charset="-122"/>
                <a:ea typeface="黑体" panose="02010609060101010101" pitchFamily="49" charset="-122"/>
              </a:rPr>
              <a:t>中央政治制度的演变 </a:t>
            </a:r>
            <a:endParaRPr lang="zh-CN" altLang="en-US" sz="2800">
              <a:solidFill>
                <a:schemeClr val="tx1"/>
              </a:solidFill>
              <a:latin typeface="黑体" panose="02010609060101010101" pitchFamily="49" charset="-122"/>
              <a:ea typeface="黑体" panose="02010609060101010101" pitchFamily="49" charset="-122"/>
            </a:endParaRPr>
          </a:p>
        </p:txBody>
      </p:sp>
      <p:sp>
        <p:nvSpPr>
          <p:cNvPr id="69636" name="文本框 69635"/>
          <p:cNvSpPr txBox="1"/>
          <p:nvPr/>
        </p:nvSpPr>
        <p:spPr>
          <a:xfrm>
            <a:off x="624421" y="1268413"/>
            <a:ext cx="2880783" cy="523220"/>
          </a:xfrm>
          <a:prstGeom prst="rect">
            <a:avLst/>
          </a:prstGeom>
          <a:noFill/>
          <a:ln w="9525">
            <a:noFill/>
          </a:ln>
        </p:spPr>
        <p:txBody>
          <a:bodyPr>
            <a:spAutoFit/>
          </a:bodyPr>
          <a:lstStyle/>
          <a:p>
            <a:pPr algn="l">
              <a:spcBef>
                <a:spcPct val="50000"/>
              </a:spcBef>
            </a:pPr>
            <a:r>
              <a:rPr lang="en-US" altLang="zh-CN" sz="2800">
                <a:solidFill>
                  <a:schemeClr val="tx1"/>
                </a:solidFill>
                <a:latin typeface="黑体" panose="02010609060101010101" pitchFamily="49" charset="-122"/>
                <a:ea typeface="黑体" panose="02010609060101010101" pitchFamily="49" charset="-122"/>
              </a:rPr>
              <a:t>1</a:t>
            </a:r>
            <a:r>
              <a:rPr lang="zh-CN" altLang="en-US" sz="2800">
                <a:solidFill>
                  <a:schemeClr val="tx1"/>
                </a:solidFill>
                <a:latin typeface="黑体" panose="02010609060101010101" pitchFamily="49" charset="-122"/>
                <a:ea typeface="黑体" panose="02010609060101010101" pitchFamily="49" charset="-122"/>
              </a:rPr>
              <a:t>、秦朝： </a:t>
            </a:r>
            <a:endParaRPr lang="zh-CN" altLang="en-US" sz="2800">
              <a:solidFill>
                <a:schemeClr val="tx1"/>
              </a:solidFill>
              <a:latin typeface="黑体" panose="02010609060101010101" pitchFamily="49" charset="-122"/>
              <a:ea typeface="黑体" panose="02010609060101010101" pitchFamily="49" charset="-122"/>
            </a:endParaRPr>
          </a:p>
        </p:txBody>
      </p:sp>
      <p:sp>
        <p:nvSpPr>
          <p:cNvPr id="69637" name="文本框 69636"/>
          <p:cNvSpPr txBox="1"/>
          <p:nvPr/>
        </p:nvSpPr>
        <p:spPr>
          <a:xfrm>
            <a:off x="2832103" y="1282700"/>
            <a:ext cx="6337300" cy="523220"/>
          </a:xfrm>
          <a:prstGeom prst="rect">
            <a:avLst/>
          </a:prstGeom>
          <a:noFill/>
          <a:ln w="9525">
            <a:noFill/>
          </a:ln>
        </p:spPr>
        <p:txBody>
          <a:bodyPr>
            <a:spAutoFit/>
          </a:bodyPr>
          <a:lstStyle/>
          <a:p>
            <a:pPr algn="l">
              <a:spcBef>
                <a:spcPct val="50000"/>
              </a:spcBef>
            </a:pPr>
            <a:r>
              <a:rPr lang="zh-CN" altLang="en-US" sz="2800">
                <a:solidFill>
                  <a:srgbClr val="0033CC"/>
                </a:solidFill>
                <a:latin typeface="黑体" panose="02010609060101010101" pitchFamily="49" charset="-122"/>
                <a:ea typeface="黑体" panose="02010609060101010101" pitchFamily="49" charset="-122"/>
              </a:rPr>
              <a:t>建立皇帝制度；三公九卿制 </a:t>
            </a:r>
            <a:endParaRPr lang="zh-CN" altLang="en-US" sz="2800">
              <a:solidFill>
                <a:srgbClr val="0033CC"/>
              </a:solidFill>
              <a:latin typeface="黑体" pitchFamily="49" charset="-122"/>
              <a:ea typeface="黑体" pitchFamily="49" charset="-122"/>
            </a:endParaRPr>
          </a:p>
        </p:txBody>
      </p:sp>
      <p:sp>
        <p:nvSpPr>
          <p:cNvPr id="69638" name="文本框 69637"/>
          <p:cNvSpPr txBox="1"/>
          <p:nvPr/>
        </p:nvSpPr>
        <p:spPr>
          <a:xfrm>
            <a:off x="624421" y="1787525"/>
            <a:ext cx="2880783" cy="523220"/>
          </a:xfrm>
          <a:prstGeom prst="rect">
            <a:avLst/>
          </a:prstGeom>
          <a:noFill/>
          <a:ln w="9525">
            <a:noFill/>
          </a:ln>
        </p:spPr>
        <p:txBody>
          <a:bodyPr>
            <a:spAutoFit/>
          </a:bodyPr>
          <a:lstStyle/>
          <a:p>
            <a:pPr algn="l">
              <a:spcBef>
                <a:spcPct val="50000"/>
              </a:spcBef>
            </a:pPr>
            <a:r>
              <a:rPr lang="en-US" altLang="zh-CN" sz="2800">
                <a:solidFill>
                  <a:schemeClr val="tx1"/>
                </a:solidFill>
                <a:latin typeface="黑体" panose="02010609060101010101" pitchFamily="49" charset="-122"/>
                <a:ea typeface="黑体" panose="02010609060101010101" pitchFamily="49" charset="-122"/>
              </a:rPr>
              <a:t>2</a:t>
            </a:r>
            <a:r>
              <a:rPr lang="zh-CN" altLang="en-US" sz="2800">
                <a:solidFill>
                  <a:schemeClr val="tx1"/>
                </a:solidFill>
                <a:latin typeface="黑体" panose="02010609060101010101" pitchFamily="49" charset="-122"/>
                <a:ea typeface="黑体" panose="02010609060101010101" pitchFamily="49" charset="-122"/>
              </a:rPr>
              <a:t>、汉代： </a:t>
            </a:r>
            <a:endParaRPr lang="zh-CN" altLang="en-US" sz="2800">
              <a:solidFill>
                <a:schemeClr val="tx1"/>
              </a:solidFill>
              <a:latin typeface="黑体" panose="02010609060101010101" pitchFamily="49" charset="-122"/>
              <a:ea typeface="黑体" panose="02010609060101010101" pitchFamily="49" charset="-122"/>
            </a:endParaRPr>
          </a:p>
        </p:txBody>
      </p:sp>
      <p:sp>
        <p:nvSpPr>
          <p:cNvPr id="69639" name="文本框 69638"/>
          <p:cNvSpPr txBox="1"/>
          <p:nvPr/>
        </p:nvSpPr>
        <p:spPr>
          <a:xfrm>
            <a:off x="2832100" y="1787525"/>
            <a:ext cx="7103533" cy="523220"/>
          </a:xfrm>
          <a:prstGeom prst="rect">
            <a:avLst/>
          </a:prstGeom>
          <a:noFill/>
          <a:ln w="9525">
            <a:noFill/>
          </a:ln>
        </p:spPr>
        <p:txBody>
          <a:bodyPr>
            <a:spAutoFit/>
          </a:bodyPr>
          <a:lstStyle/>
          <a:p>
            <a:pPr algn="l">
              <a:spcBef>
                <a:spcPct val="50000"/>
              </a:spcBef>
            </a:pPr>
            <a:r>
              <a:rPr lang="zh-CN" altLang="en-US" sz="2800">
                <a:solidFill>
                  <a:srgbClr val="0033CC"/>
                </a:solidFill>
                <a:latin typeface="黑体" panose="02010609060101010101" pitchFamily="49" charset="-122"/>
                <a:ea typeface="黑体" panose="02010609060101010101" pitchFamily="49" charset="-122"/>
              </a:rPr>
              <a:t>武帝建立“中朝”，削弱相权； </a:t>
            </a:r>
            <a:endParaRPr lang="zh-CN" altLang="en-US" sz="2800">
              <a:solidFill>
                <a:srgbClr val="0033CC"/>
              </a:solidFill>
              <a:latin typeface="黑体" panose="02010609060101010101" pitchFamily="49" charset="-122"/>
              <a:ea typeface="黑体" panose="02010609060101010101" pitchFamily="49" charset="-122"/>
            </a:endParaRPr>
          </a:p>
        </p:txBody>
      </p:sp>
      <p:sp>
        <p:nvSpPr>
          <p:cNvPr id="69640" name="文本框 69639"/>
          <p:cNvSpPr txBox="1"/>
          <p:nvPr/>
        </p:nvSpPr>
        <p:spPr>
          <a:xfrm>
            <a:off x="2832100" y="2276476"/>
            <a:ext cx="7681384" cy="523220"/>
          </a:xfrm>
          <a:prstGeom prst="rect">
            <a:avLst/>
          </a:prstGeom>
          <a:noFill/>
          <a:ln w="9525">
            <a:noFill/>
          </a:ln>
        </p:spPr>
        <p:txBody>
          <a:bodyPr>
            <a:spAutoFit/>
          </a:bodyPr>
          <a:lstStyle/>
          <a:p>
            <a:pPr algn="l">
              <a:spcBef>
                <a:spcPct val="50000"/>
              </a:spcBef>
            </a:pPr>
            <a:r>
              <a:rPr lang="zh-CN" altLang="en-US" sz="2800">
                <a:solidFill>
                  <a:srgbClr val="0033CC"/>
                </a:solidFill>
                <a:latin typeface="黑体" panose="02010609060101010101" pitchFamily="49" charset="-122"/>
                <a:ea typeface="黑体" panose="02010609060101010101" pitchFamily="49" charset="-122"/>
              </a:rPr>
              <a:t>东汉时形成尚书台，取代三公权力</a:t>
            </a:r>
            <a:r>
              <a:rPr lang="zh-CN" altLang="en-US" sz="2800" b="0">
                <a:solidFill>
                  <a:srgbClr val="0033CC"/>
                </a:solidFill>
                <a:latin typeface="黑体" panose="02010609060101010101" pitchFamily="49" charset="-122"/>
                <a:ea typeface="黑体" panose="02010609060101010101" pitchFamily="49" charset="-122"/>
              </a:rPr>
              <a:t> </a:t>
            </a:r>
            <a:endParaRPr lang="zh-CN" altLang="en-US" sz="2800" b="0">
              <a:solidFill>
                <a:srgbClr val="0033CC"/>
              </a:solidFill>
              <a:latin typeface="黑体" pitchFamily="49" charset="-122"/>
              <a:ea typeface="黑体" pitchFamily="49" charset="-122"/>
            </a:endParaRPr>
          </a:p>
        </p:txBody>
      </p:sp>
      <p:sp>
        <p:nvSpPr>
          <p:cNvPr id="69642" name="文本框 69641"/>
          <p:cNvSpPr txBox="1"/>
          <p:nvPr/>
        </p:nvSpPr>
        <p:spPr>
          <a:xfrm>
            <a:off x="624418" y="2854325"/>
            <a:ext cx="4222749" cy="523220"/>
          </a:xfrm>
          <a:prstGeom prst="rect">
            <a:avLst/>
          </a:prstGeom>
          <a:noFill/>
          <a:ln w="9525">
            <a:noFill/>
          </a:ln>
        </p:spPr>
        <p:txBody>
          <a:bodyPr>
            <a:spAutoFit/>
          </a:bodyPr>
          <a:lstStyle/>
          <a:p>
            <a:pPr algn="l">
              <a:spcBef>
                <a:spcPct val="50000"/>
              </a:spcBef>
            </a:pPr>
            <a:r>
              <a:rPr lang="en-US" altLang="zh-CN" sz="2800">
                <a:solidFill>
                  <a:schemeClr val="tx1"/>
                </a:solidFill>
                <a:latin typeface="黑体" panose="02010609060101010101" pitchFamily="49" charset="-122"/>
                <a:ea typeface="黑体" panose="02010609060101010101" pitchFamily="49" charset="-122"/>
              </a:rPr>
              <a:t>3</a:t>
            </a:r>
            <a:r>
              <a:rPr lang="zh-CN" altLang="en-US" sz="2800">
                <a:solidFill>
                  <a:schemeClr val="tx1"/>
                </a:solidFill>
                <a:latin typeface="黑体" panose="02010609060101010101" pitchFamily="49" charset="-122"/>
                <a:ea typeface="黑体" panose="02010609060101010101" pitchFamily="49" charset="-122"/>
              </a:rPr>
              <a:t>、魏晋南北朝：</a:t>
            </a:r>
            <a:endParaRPr lang="zh-CN" altLang="en-US" sz="2800">
              <a:solidFill>
                <a:schemeClr val="tx1"/>
              </a:solidFill>
              <a:latin typeface="黑体" panose="02010609060101010101" pitchFamily="49" charset="-122"/>
              <a:ea typeface="黑体" panose="02010609060101010101" pitchFamily="49" charset="-122"/>
            </a:endParaRPr>
          </a:p>
        </p:txBody>
      </p:sp>
      <p:sp>
        <p:nvSpPr>
          <p:cNvPr id="69643" name="文本框 69642"/>
          <p:cNvSpPr txBox="1"/>
          <p:nvPr/>
        </p:nvSpPr>
        <p:spPr>
          <a:xfrm>
            <a:off x="4176184" y="2854325"/>
            <a:ext cx="4224867" cy="523220"/>
          </a:xfrm>
          <a:prstGeom prst="rect">
            <a:avLst/>
          </a:prstGeom>
          <a:noFill/>
          <a:ln w="9525">
            <a:noFill/>
          </a:ln>
        </p:spPr>
        <p:txBody>
          <a:bodyPr>
            <a:spAutoFit/>
          </a:bodyPr>
          <a:lstStyle/>
          <a:p>
            <a:pPr algn="l">
              <a:spcBef>
                <a:spcPct val="50000"/>
              </a:spcBef>
            </a:pPr>
            <a:r>
              <a:rPr lang="zh-CN" altLang="en-US" sz="2800">
                <a:solidFill>
                  <a:srgbClr val="0033CC"/>
                </a:solidFill>
                <a:latin typeface="黑体" panose="02010609060101010101" pitchFamily="49" charset="-122"/>
                <a:ea typeface="黑体" panose="02010609060101010101" pitchFamily="49" charset="-122"/>
              </a:rPr>
              <a:t>逐步形成三省体制</a:t>
            </a:r>
            <a:r>
              <a:rPr lang="zh-CN" altLang="en-US" sz="2800" b="0">
                <a:solidFill>
                  <a:srgbClr val="0033CC"/>
                </a:solidFill>
                <a:latin typeface="黑体" panose="02010609060101010101" pitchFamily="49" charset="-122"/>
                <a:ea typeface="黑体" panose="02010609060101010101" pitchFamily="49" charset="-122"/>
              </a:rPr>
              <a:t> </a:t>
            </a:r>
            <a:endParaRPr lang="zh-CN" altLang="en-US" sz="2800" b="0">
              <a:solidFill>
                <a:srgbClr val="0033CC"/>
              </a:solidFill>
              <a:latin typeface="黑体" panose="02010609060101010101" pitchFamily="49" charset="-122"/>
              <a:ea typeface="黑体" panose="02010609060101010101" pitchFamily="49" charset="-122"/>
            </a:endParaRPr>
          </a:p>
        </p:txBody>
      </p:sp>
      <p:sp>
        <p:nvSpPr>
          <p:cNvPr id="69644" name="文本框 69643"/>
          <p:cNvSpPr txBox="1"/>
          <p:nvPr/>
        </p:nvSpPr>
        <p:spPr>
          <a:xfrm>
            <a:off x="624421" y="3414713"/>
            <a:ext cx="2688167" cy="523220"/>
          </a:xfrm>
          <a:prstGeom prst="rect">
            <a:avLst/>
          </a:prstGeom>
          <a:noFill/>
          <a:ln w="9525">
            <a:noFill/>
          </a:ln>
        </p:spPr>
        <p:txBody>
          <a:bodyPr>
            <a:spAutoFit/>
          </a:bodyPr>
          <a:lstStyle/>
          <a:p>
            <a:pPr algn="l">
              <a:spcBef>
                <a:spcPct val="50000"/>
              </a:spcBef>
            </a:pPr>
            <a:r>
              <a:rPr lang="en-US" altLang="zh-CN" sz="2800">
                <a:solidFill>
                  <a:schemeClr val="tx1"/>
                </a:solidFill>
                <a:latin typeface="黑体" panose="02010609060101010101" pitchFamily="49" charset="-122"/>
                <a:ea typeface="黑体" panose="02010609060101010101" pitchFamily="49" charset="-122"/>
              </a:rPr>
              <a:t>4</a:t>
            </a:r>
            <a:r>
              <a:rPr lang="zh-CN" altLang="en-US" sz="2800">
                <a:solidFill>
                  <a:schemeClr val="tx1"/>
                </a:solidFill>
                <a:latin typeface="黑体" panose="02010609060101010101" pitchFamily="49" charset="-122"/>
                <a:ea typeface="黑体" panose="02010609060101010101" pitchFamily="49" charset="-122"/>
              </a:rPr>
              <a:t>、隋唐：</a:t>
            </a:r>
            <a:endParaRPr lang="zh-CN" altLang="en-US" sz="2800">
              <a:solidFill>
                <a:schemeClr val="tx1"/>
              </a:solidFill>
              <a:latin typeface="黑体" panose="02010609060101010101" pitchFamily="49" charset="-122"/>
              <a:ea typeface="黑体" panose="02010609060101010101" pitchFamily="49" charset="-122"/>
            </a:endParaRPr>
          </a:p>
        </p:txBody>
      </p:sp>
      <p:sp>
        <p:nvSpPr>
          <p:cNvPr id="69645" name="文本框 69644"/>
          <p:cNvSpPr txBox="1"/>
          <p:nvPr/>
        </p:nvSpPr>
        <p:spPr>
          <a:xfrm>
            <a:off x="2734737" y="3414713"/>
            <a:ext cx="7778751" cy="523220"/>
          </a:xfrm>
          <a:prstGeom prst="rect">
            <a:avLst/>
          </a:prstGeom>
          <a:noFill/>
          <a:ln w="9525">
            <a:noFill/>
          </a:ln>
        </p:spPr>
        <p:txBody>
          <a:bodyPr>
            <a:spAutoFit/>
          </a:bodyPr>
          <a:lstStyle/>
          <a:p>
            <a:pPr algn="l">
              <a:spcBef>
                <a:spcPct val="50000"/>
              </a:spcBef>
            </a:pPr>
            <a:r>
              <a:rPr lang="zh-CN" altLang="en-US" sz="2800">
                <a:solidFill>
                  <a:srgbClr val="0033CC"/>
                </a:solidFill>
                <a:latin typeface="黑体" panose="02010609060101010101" pitchFamily="49" charset="-122"/>
                <a:ea typeface="黑体" panose="02010609060101010101" pitchFamily="49" charset="-122"/>
              </a:rPr>
              <a:t>三省六部制（中枢权力机构定型）</a:t>
            </a:r>
            <a:r>
              <a:rPr lang="zh-CN" altLang="en-US" sz="2800" b="0">
                <a:solidFill>
                  <a:srgbClr val="0033CC"/>
                </a:solidFill>
                <a:latin typeface="黑体" panose="02010609060101010101" pitchFamily="49" charset="-122"/>
                <a:ea typeface="黑体" panose="02010609060101010101" pitchFamily="49" charset="-122"/>
              </a:rPr>
              <a:t> </a:t>
            </a:r>
            <a:endParaRPr lang="zh-CN" altLang="en-US" sz="2800" b="0">
              <a:solidFill>
                <a:srgbClr val="0033CC"/>
              </a:solidFill>
              <a:latin typeface="黑体" panose="02010609060101010101" pitchFamily="49" charset="-122"/>
              <a:ea typeface="黑体" panose="02010609060101010101" pitchFamily="49" charset="-122"/>
            </a:endParaRPr>
          </a:p>
        </p:txBody>
      </p:sp>
      <p:sp>
        <p:nvSpPr>
          <p:cNvPr id="69648" name="文本框 69647"/>
          <p:cNvSpPr txBox="1"/>
          <p:nvPr/>
        </p:nvSpPr>
        <p:spPr>
          <a:xfrm>
            <a:off x="624417" y="3989388"/>
            <a:ext cx="2783416" cy="523220"/>
          </a:xfrm>
          <a:prstGeom prst="rect">
            <a:avLst/>
          </a:prstGeom>
          <a:noFill/>
          <a:ln w="9525">
            <a:noFill/>
          </a:ln>
        </p:spPr>
        <p:txBody>
          <a:bodyPr>
            <a:spAutoFit/>
          </a:bodyPr>
          <a:lstStyle/>
          <a:p>
            <a:pPr algn="l">
              <a:spcBef>
                <a:spcPct val="50000"/>
              </a:spcBef>
            </a:pPr>
            <a:r>
              <a:rPr lang="en-US" altLang="zh-CN" sz="2800">
                <a:solidFill>
                  <a:schemeClr val="tx1"/>
                </a:solidFill>
                <a:latin typeface="黑体" panose="02010609060101010101" pitchFamily="49" charset="-122"/>
                <a:ea typeface="黑体" panose="02010609060101010101" pitchFamily="49" charset="-122"/>
              </a:rPr>
              <a:t>5</a:t>
            </a:r>
            <a:r>
              <a:rPr lang="zh-CN" altLang="en-US" sz="2800">
                <a:solidFill>
                  <a:schemeClr val="tx1"/>
                </a:solidFill>
                <a:latin typeface="黑体" panose="02010609060101010101" pitchFamily="49" charset="-122"/>
                <a:ea typeface="黑体" panose="02010609060101010101" pitchFamily="49" charset="-122"/>
              </a:rPr>
              <a:t>、北宋：</a:t>
            </a:r>
            <a:endParaRPr lang="zh-CN" altLang="en-US" sz="2800">
              <a:solidFill>
                <a:schemeClr val="tx1"/>
              </a:solidFill>
              <a:latin typeface="黑体" panose="02010609060101010101" pitchFamily="49" charset="-122"/>
              <a:ea typeface="黑体" panose="02010609060101010101" pitchFamily="49" charset="-122"/>
            </a:endParaRPr>
          </a:p>
        </p:txBody>
      </p:sp>
      <p:sp>
        <p:nvSpPr>
          <p:cNvPr id="69649" name="文本框 69648"/>
          <p:cNvSpPr txBox="1"/>
          <p:nvPr/>
        </p:nvSpPr>
        <p:spPr>
          <a:xfrm>
            <a:off x="2734734" y="3989388"/>
            <a:ext cx="6722533" cy="523220"/>
          </a:xfrm>
          <a:prstGeom prst="rect">
            <a:avLst/>
          </a:prstGeom>
          <a:noFill/>
          <a:ln w="9525">
            <a:noFill/>
          </a:ln>
        </p:spPr>
        <p:txBody>
          <a:bodyPr>
            <a:spAutoFit/>
          </a:bodyPr>
          <a:lstStyle/>
          <a:p>
            <a:pPr algn="l">
              <a:spcBef>
                <a:spcPct val="50000"/>
              </a:spcBef>
            </a:pPr>
            <a:r>
              <a:rPr lang="zh-CN" altLang="en-US" sz="2800">
                <a:solidFill>
                  <a:srgbClr val="0033CC"/>
                </a:solidFill>
                <a:latin typeface="黑体" panose="02010609060101010101" pitchFamily="49" charset="-122"/>
                <a:ea typeface="黑体" panose="02010609060101010101" pitchFamily="49" charset="-122"/>
              </a:rPr>
              <a:t>二府三司制（再次分割相权）</a:t>
            </a:r>
            <a:r>
              <a:rPr lang="zh-CN" altLang="en-US" sz="2800" b="0">
                <a:solidFill>
                  <a:srgbClr val="0033CC"/>
                </a:solidFill>
                <a:latin typeface="黑体" panose="02010609060101010101" pitchFamily="49" charset="-122"/>
                <a:ea typeface="黑体" panose="02010609060101010101" pitchFamily="49" charset="-122"/>
              </a:rPr>
              <a:t> </a:t>
            </a:r>
            <a:endParaRPr lang="zh-CN" altLang="en-US" sz="2800" b="0">
              <a:solidFill>
                <a:srgbClr val="0033CC"/>
              </a:solidFill>
              <a:latin typeface="黑体" panose="02010609060101010101" pitchFamily="49" charset="-122"/>
              <a:ea typeface="黑体" panose="02010609060101010101" pitchFamily="49" charset="-122"/>
            </a:endParaRPr>
          </a:p>
        </p:txBody>
      </p:sp>
      <p:sp>
        <p:nvSpPr>
          <p:cNvPr id="69650" name="文本框 69649"/>
          <p:cNvSpPr txBox="1"/>
          <p:nvPr/>
        </p:nvSpPr>
        <p:spPr>
          <a:xfrm>
            <a:off x="666712" y="4500571"/>
            <a:ext cx="11049035" cy="523220"/>
          </a:xfrm>
          <a:prstGeom prst="rect">
            <a:avLst/>
          </a:prstGeom>
          <a:noFill/>
          <a:ln w="9525">
            <a:noFill/>
          </a:ln>
        </p:spPr>
        <p:txBody>
          <a:bodyPr wrap="square">
            <a:spAutoFit/>
          </a:bodyPr>
          <a:lstStyle/>
          <a:p>
            <a:pPr algn="l"/>
            <a:r>
              <a:rPr lang="en-US" altLang="zh-CN" sz="2800" smtClean="0">
                <a:solidFill>
                  <a:schemeClr val="tx2"/>
                </a:solidFill>
                <a:latin typeface="+mn-ea"/>
                <a:ea typeface="+mn-ea"/>
              </a:rPr>
              <a:t>6</a:t>
            </a:r>
            <a:r>
              <a:rPr lang="zh-CN" altLang="en-US" sz="2800" smtClean="0">
                <a:solidFill>
                  <a:schemeClr val="tx2"/>
                </a:solidFill>
                <a:latin typeface="+mn-ea"/>
                <a:ea typeface="+mn-ea"/>
              </a:rPr>
              <a:t>、</a:t>
            </a:r>
            <a:r>
              <a:rPr lang="zh-CN" altLang="en-US" sz="2800" b="1" smtClean="0">
                <a:latin typeface="宋体" panose="02010600030101010101" pitchFamily="2" charset="-122"/>
                <a:ea typeface="宋体" panose="02010600030101010101" pitchFamily="2" charset="-122"/>
              </a:rPr>
              <a:t>元朝</a:t>
            </a:r>
            <a:r>
              <a:rPr lang="zh-CN" altLang="en-US" sz="2800" b="1" smtClean="0">
                <a:solidFill>
                  <a:schemeClr val="tx2"/>
                </a:solidFill>
                <a:latin typeface="宋体" panose="02010600030101010101" pitchFamily="2" charset="-122"/>
                <a:ea typeface="宋体" panose="02010600030101010101" pitchFamily="2" charset="-122"/>
              </a:rPr>
              <a:t>：</a:t>
            </a:r>
            <a:r>
              <a:rPr lang="zh-CN" altLang="en-US" sz="2800" smtClean="0">
                <a:solidFill>
                  <a:srgbClr val="0033CC"/>
                </a:solidFill>
                <a:latin typeface="黑体" panose="02010609060101010101" pitchFamily="49" charset="-122"/>
                <a:ea typeface="黑体" panose="02010609060101010101" pitchFamily="49" charset="-122"/>
              </a:rPr>
              <a:t>设中书省，实行一省制中枢体制</a:t>
            </a:r>
            <a:endParaRPr lang="zh-CN" altLang="en-US" sz="2800">
              <a:solidFill>
                <a:srgbClr val="0033CC"/>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69648"/>
                                        </p:tgtEl>
                                        <p:attrNameLst>
                                          <p:attrName>style.visibility</p:attrName>
                                        </p:attrNameLst>
                                      </p:cBhvr>
                                      <p:to>
                                        <p:strVal val="visible"/>
                                      </p:to>
                                    </p:set>
                                    <p:anim calcmode="lin" valueType="num">
                                      <p:cBhvr additive="base">
                                        <p:cTn id="7" dur="500" fill="hold"/>
                                        <p:tgtEl>
                                          <p:spTgt spid="69648"/>
                                        </p:tgtEl>
                                        <p:attrNameLst>
                                          <p:attrName>ppt_x</p:attrName>
                                        </p:attrNameLst>
                                      </p:cBhvr>
                                      <p:tavLst>
                                        <p:tav tm="0">
                                          <p:val>
                                            <p:strVal val="0-#ppt_w/2"/>
                                          </p:val>
                                        </p:tav>
                                        <p:tav tm="100000">
                                          <p:val>
                                            <p:strVal val="#ppt_x"/>
                                          </p:val>
                                        </p:tav>
                                      </p:tavLst>
                                    </p:anim>
                                    <p:anim calcmode="lin" valueType="num">
                                      <p:cBhvr additive="base">
                                        <p:cTn id="8" dur="500" fill="hold"/>
                                        <p:tgtEl>
                                          <p:spTgt spid="6964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9649"/>
                                        </p:tgtEl>
                                        <p:attrNameLst>
                                          <p:attrName>style.visibility</p:attrName>
                                        </p:attrNameLst>
                                      </p:cBhvr>
                                      <p:to>
                                        <p:strVal val="visible"/>
                                      </p:to>
                                    </p:set>
                                    <p:animEffect transition="in" filter="blinds(horizontal)">
                                      <p:cBhvr>
                                        <p:cTn id="13" dur="500"/>
                                        <p:tgtEl>
                                          <p:spTgt spid="69649"/>
                                        </p:tgtEl>
                                      </p:cBhvr>
                                    </p:animEffec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9650"/>
                                        </p:tgtEl>
                                        <p:attrNameLst>
                                          <p:attrName>style.visibility</p:attrName>
                                        </p:attrNameLst>
                                      </p:cBhvr>
                                      <p:to>
                                        <p:strVal val="visible"/>
                                      </p:to>
                                    </p:set>
                                    <p:animEffect transition="in" filter="blinds(horizontal)">
                                      <p:cBhvr>
                                        <p:cTn id="18" dur="500"/>
                                        <p:tgtEl>
                                          <p:spTgt spid="69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48" grpId="0"/>
      <p:bldP spid="69649" grpId="0"/>
      <p:bldP spid="6965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4"/>
          <p:cNvSpPr>
            <a:spLocks noGrp="1"/>
          </p:cNvSpPr>
          <p:nvPr>
            <p:ph type="title"/>
          </p:nvPr>
        </p:nvSpPr>
        <p:spPr/>
        <p:txBody>
          <a:bodyPr/>
          <a:lstStyle/>
          <a:p>
            <a:endParaRPr lang="zh-CN" altLang="en-US"/>
          </a:p>
        </p:txBody>
      </p:sp>
      <p:sp>
        <p:nvSpPr>
          <p:cNvPr id="7" name="内容占位符 6"/>
          <p:cNvSpPr>
            <a:spLocks noGrp="1"/>
          </p:cNvSpPr>
          <p:nvPr>
            <p:ph sz="half" idx="2"/>
          </p:nvPr>
        </p:nvSpPr>
        <p:spPr>
          <a:xfrm>
            <a:off x="5333996" y="1571613"/>
            <a:ext cx="3864595" cy="4525963"/>
          </a:xfrm>
        </p:spPr>
        <p:style>
          <a:lnRef idx="2">
            <a:schemeClr val="accent2"/>
          </a:lnRef>
          <a:fillRef idx="1">
            <a:schemeClr val="lt1"/>
          </a:fillRef>
          <a:effectRef idx="0">
            <a:schemeClr val="accent2"/>
          </a:effectRef>
          <a:fontRef idx="minor">
            <a:schemeClr val="dk1"/>
          </a:fontRef>
        </p:style>
        <p:txBody>
          <a:bodyPr>
            <a:normAutofit fontScale="25000" lnSpcReduction="20000"/>
          </a:bodyPr>
          <a:lstStyle/>
          <a:p>
            <a:pPr>
              <a:buNone/>
            </a:pPr>
            <a:r>
              <a:rPr lang="zh-CN" altLang="en-US" sz="6400" b="1" smtClean="0"/>
              <a:t>                                    目录</a:t>
            </a:r>
            <a:endParaRPr lang="zh-CN" altLang="en-US" sz="6400"/>
          </a:p>
          <a:p>
            <a:pPr>
              <a:buNone/>
            </a:pPr>
            <a:r>
              <a:rPr lang="zh-CN" altLang="en-US" sz="6400" b="1"/>
              <a:t>第三章</a:t>
            </a:r>
            <a:r>
              <a:rPr lang="en-US" sz="6400" b="1"/>
              <a:t>  </a:t>
            </a:r>
            <a:r>
              <a:rPr lang="zh-CN" altLang="en-US" sz="6400" b="1"/>
              <a:t>两千年三循环</a:t>
            </a:r>
            <a:r>
              <a:rPr lang="en-US" altLang="zh-CN" sz="6400" b="1"/>
              <a:t>——</a:t>
            </a:r>
            <a:r>
              <a:rPr lang="zh-CN" altLang="en-US" sz="6400" b="1"/>
              <a:t>行政区划与地方行政组织层级的增减</a:t>
            </a:r>
            <a:endParaRPr lang="zh-CN" altLang="en-US" sz="6400"/>
          </a:p>
          <a:p>
            <a:pPr>
              <a:buNone/>
            </a:pPr>
            <a:r>
              <a:rPr lang="zh-CN" altLang="en-US" sz="6400" b="1"/>
              <a:t>第一节</a:t>
            </a:r>
            <a:r>
              <a:rPr lang="en-US" sz="6400" b="1"/>
              <a:t>   </a:t>
            </a:r>
            <a:r>
              <a:rPr lang="zh-CN" altLang="en-US" sz="6400" b="1"/>
              <a:t>从郡县两级制向州郡县三级制的转化</a:t>
            </a:r>
            <a:endParaRPr lang="zh-CN" altLang="en-US" sz="6400"/>
          </a:p>
          <a:p>
            <a:pPr>
              <a:buNone/>
            </a:pPr>
            <a:r>
              <a:rPr lang="zh-CN" altLang="en-US" sz="6400" smtClean="0"/>
              <a:t>    </a:t>
            </a:r>
            <a:endParaRPr lang="zh-CN" altLang="en-US" sz="6400"/>
          </a:p>
          <a:p>
            <a:pPr>
              <a:buNone/>
            </a:pPr>
            <a:r>
              <a:rPr lang="zh-CN" altLang="en-US" sz="6400" b="1"/>
              <a:t>第二节</a:t>
            </a:r>
            <a:r>
              <a:rPr lang="en-US" sz="6400" b="1"/>
              <a:t>    </a:t>
            </a:r>
            <a:r>
              <a:rPr lang="zh-CN" altLang="en-US" sz="6400" b="1"/>
              <a:t>从州县二级制向道（路）州县三级制的转化</a:t>
            </a:r>
            <a:endParaRPr lang="zh-CN" altLang="en-US" sz="6400"/>
          </a:p>
          <a:p>
            <a:pPr>
              <a:buNone/>
            </a:pPr>
            <a:r>
              <a:rPr lang="zh-CN" altLang="en-US" sz="6400" smtClean="0"/>
              <a:t>）</a:t>
            </a:r>
            <a:endParaRPr lang="zh-CN" altLang="en-US" sz="6400"/>
          </a:p>
          <a:p>
            <a:pPr>
              <a:buNone/>
            </a:pPr>
            <a:r>
              <a:rPr lang="zh-CN" altLang="en-US" sz="6400" b="1"/>
              <a:t>第三节</a:t>
            </a:r>
            <a:r>
              <a:rPr lang="en-US" sz="6400" b="1"/>
              <a:t>    </a:t>
            </a:r>
            <a:r>
              <a:rPr lang="zh-CN" altLang="en-US" sz="6400" b="1"/>
              <a:t>从省路府州多级制向省县两级制的简</a:t>
            </a:r>
            <a:r>
              <a:rPr lang="zh-CN" altLang="en-US" sz="6400" b="1" smtClean="0"/>
              <a:t>化</a:t>
            </a:r>
            <a:endParaRPr lang="en-US" altLang="zh-CN" sz="6400" b="1" smtClean="0"/>
          </a:p>
          <a:p>
            <a:pPr>
              <a:buNone/>
            </a:pPr>
            <a:r>
              <a:rPr lang="en-US" altLang="zh-CN" sz="6400" b="1"/>
              <a:t> </a:t>
            </a:r>
            <a:r>
              <a:rPr lang="en-US" altLang="zh-CN" sz="6400" b="1" smtClean="0"/>
              <a:t>  ——</a:t>
            </a:r>
            <a:r>
              <a:rPr lang="zh-CN" altLang="en-US" sz="6400" b="1"/>
              <a:t>周振鹤 </a:t>
            </a:r>
            <a:r>
              <a:rPr lang="en-US" altLang="zh-CN" sz="6400" b="1"/>
              <a:t>《</a:t>
            </a:r>
            <a:r>
              <a:rPr lang="zh-CN" altLang="en-US" sz="6400" b="1"/>
              <a:t>中国地方行政制度史</a:t>
            </a:r>
            <a:r>
              <a:rPr lang="en-US" altLang="zh-CN" sz="6400" b="1" smtClean="0"/>
              <a:t>》   </a:t>
            </a:r>
            <a:endParaRPr lang="en-US" altLang="zh-CN" sz="6400" b="1" smtClean="0"/>
          </a:p>
          <a:p>
            <a:pPr>
              <a:buNone/>
            </a:pPr>
            <a:endParaRPr lang="en-US" altLang="zh-CN" sz="6400" b="1" smtClean="0"/>
          </a:p>
          <a:p>
            <a:pPr>
              <a:buNone/>
            </a:pPr>
            <a:r>
              <a:rPr lang="en-US" altLang="zh-CN" sz="6400" b="1" smtClean="0"/>
              <a:t>  </a:t>
            </a:r>
            <a:r>
              <a:rPr lang="en-US" altLang="zh-CN" sz="7200" b="1" smtClean="0"/>
              <a:t> </a:t>
            </a:r>
            <a:r>
              <a:rPr lang="zh-CN" altLang="zh-CN" sz="7200" b="1" smtClean="0">
                <a:latin typeface="黑体" panose="02010609060101010101" pitchFamily="49" charset="-122"/>
                <a:ea typeface="黑体" panose="02010609060101010101" pitchFamily="49" charset="-122"/>
              </a:rPr>
              <a:t>汉朝至清前期中国古代地方行政体制的基本内容是什么？有何特点？</a:t>
            </a:r>
            <a:r>
              <a:rPr lang="en-US" altLang="zh-CN" sz="7200" b="1" smtClean="0">
                <a:latin typeface="黑体" panose="02010609060101010101" pitchFamily="49" charset="-122"/>
                <a:ea typeface="黑体" panose="02010609060101010101" pitchFamily="49" charset="-122"/>
              </a:rPr>
              <a:t>                                   </a:t>
            </a:r>
            <a:endParaRPr lang="zh-CN" altLang="zh-CN" sz="7200" b="1" smtClean="0">
              <a:latin typeface="黑体" pitchFamily="49" charset="-122"/>
              <a:ea typeface="黑体" pitchFamily="49" charset="-122"/>
            </a:endParaRPr>
          </a:p>
          <a:p>
            <a:pPr>
              <a:buNone/>
            </a:pPr>
            <a:endParaRPr lang="en-US" altLang="zh-CN" sz="6400" b="1" smtClean="0"/>
          </a:p>
          <a:p>
            <a:pPr>
              <a:buNone/>
            </a:pPr>
            <a:endParaRPr lang="en-US" altLang="zh-CN" sz="6400" b="1" smtClean="0"/>
          </a:p>
          <a:p>
            <a:pPr>
              <a:buNone/>
            </a:pPr>
            <a:endParaRPr lang="en-US" altLang="zh-CN" sz="6400" b="1" smtClean="0"/>
          </a:p>
          <a:p>
            <a:pPr>
              <a:buNone/>
            </a:pPr>
            <a:endParaRPr lang="zh-CN" altLang="en-US" sz="6400"/>
          </a:p>
          <a:p>
            <a:pPr>
              <a:buNone/>
            </a:pPr>
            <a:r>
              <a:rPr lang="en-US" sz="6400" b="1"/>
              <a:t> </a:t>
            </a:r>
            <a:endParaRPr lang="zh-CN" altLang="en-US" sz="6400"/>
          </a:p>
          <a:p>
            <a:endParaRPr lang="zh-CN" altLang="en-US" sz="3200"/>
          </a:p>
        </p:txBody>
      </p:sp>
      <p:pic>
        <p:nvPicPr>
          <p:cNvPr id="21506" name="Picture 2" descr="C:\Users\Administrator\Desktop\s1771465.jpg"/>
          <p:cNvPicPr>
            <a:picLocks noGrp="1" noChangeAspect="1" noChangeArrowheads="1"/>
          </p:cNvPicPr>
          <p:nvPr>
            <p:ph sz="half" idx="1"/>
          </p:nvPr>
        </p:nvPicPr>
        <p:blipFill>
          <a:blip r:embed="rId2"/>
          <a:stretch>
            <a:fillRect/>
          </a:stretch>
        </p:blipFill>
        <p:spPr bwMode="auto">
          <a:xfrm>
            <a:off x="1144211" y="1600202"/>
            <a:ext cx="3808781" cy="4525963"/>
          </a:xfrm>
          <a:prstGeom prst="rect">
            <a:avLst/>
          </a:prstGeom>
          <a:noFill/>
        </p:spPr>
      </p:pic>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4"/>
          <p:cNvSpPr>
            <a:spLocks noGrp="1"/>
          </p:cNvSpPr>
          <p:nvPr>
            <p:ph type="title"/>
          </p:nvPr>
        </p:nvSpPr>
        <p:spPr/>
        <p:txBody>
          <a:bodyPr/>
          <a:lstStyle/>
          <a:p>
            <a:endParaRPr lang="zh-CN" altLang="en-US"/>
          </a:p>
        </p:txBody>
      </p:sp>
      <p:sp>
        <p:nvSpPr>
          <p:cNvPr id="6" name="内容占位符 5"/>
          <p:cNvSpPr>
            <a:spLocks noGrp="1"/>
          </p:cNvSpPr>
          <p:nvPr>
            <p:ph idx="1"/>
          </p:nvPr>
        </p:nvSpPr>
        <p:spPr/>
        <p:style>
          <a:lnRef idx="2">
            <a:schemeClr val="accent2"/>
          </a:lnRef>
          <a:fillRef idx="1">
            <a:schemeClr val="lt1"/>
          </a:fillRef>
          <a:effectRef idx="0">
            <a:schemeClr val="accent2"/>
          </a:effectRef>
          <a:fontRef idx="minor">
            <a:schemeClr val="dk1"/>
          </a:fontRef>
        </p:style>
        <p:txBody>
          <a:bodyPr>
            <a:normAutofit lnSpcReduction="10000"/>
          </a:bodyPr>
          <a:lstStyle/>
          <a:p>
            <a:pPr>
              <a:buNone/>
            </a:pPr>
            <a:r>
              <a:rPr lang="zh-CN" altLang="en-US" b="1" smtClean="0"/>
              <a:t>   从</a:t>
            </a:r>
            <a:r>
              <a:rPr lang="zh-CN" altLang="en-US" b="1"/>
              <a:t>郡县两级制向州郡县三级制的转化</a:t>
            </a:r>
            <a:endParaRPr lang="zh-CN" altLang="en-US"/>
          </a:p>
          <a:p>
            <a:pPr>
              <a:buNone/>
            </a:pPr>
            <a:r>
              <a:rPr lang="zh-CN" altLang="en-US" sz="2000" smtClean="0"/>
              <a:t>        </a:t>
            </a:r>
            <a:r>
              <a:rPr lang="zh-CN" altLang="en-US" sz="2000" smtClean="0">
                <a:solidFill>
                  <a:srgbClr val="002060"/>
                </a:solidFill>
              </a:rPr>
              <a:t>（</a:t>
            </a:r>
            <a:r>
              <a:rPr lang="zh-CN" altLang="en-US" sz="2000">
                <a:solidFill>
                  <a:srgbClr val="002060"/>
                </a:solidFill>
              </a:rPr>
              <a:t>秦汉魏晋南北朝时期，历时</a:t>
            </a:r>
            <a:r>
              <a:rPr lang="en-US" sz="2000">
                <a:solidFill>
                  <a:srgbClr val="002060"/>
                </a:solidFill>
              </a:rPr>
              <a:t>800</a:t>
            </a:r>
            <a:r>
              <a:rPr lang="zh-CN" altLang="en-US" sz="2000">
                <a:solidFill>
                  <a:srgbClr val="002060"/>
                </a:solidFill>
              </a:rPr>
              <a:t>年）</a:t>
            </a:r>
            <a:endParaRPr lang="zh-CN" altLang="en-US" sz="2000">
              <a:solidFill>
                <a:srgbClr val="002060"/>
              </a:solidFill>
            </a:endParaRPr>
          </a:p>
          <a:p>
            <a:pPr>
              <a:buNone/>
            </a:pPr>
            <a:r>
              <a:rPr lang="en-US" b="1"/>
              <a:t>      </a:t>
            </a:r>
            <a:r>
              <a:rPr lang="zh-CN" altLang="en-US" b="1" smtClean="0"/>
              <a:t>秦汉时期：郡</a:t>
            </a:r>
            <a:r>
              <a:rPr lang="en-US" altLang="zh-CN" b="1"/>
              <a:t>——</a:t>
            </a:r>
            <a:r>
              <a:rPr lang="zh-CN" altLang="en-US" b="1"/>
              <a:t>县两级</a:t>
            </a:r>
            <a:r>
              <a:rPr lang="zh-CN" altLang="en-US" b="1" smtClean="0"/>
              <a:t>制</a:t>
            </a:r>
            <a:endParaRPr lang="en-US" altLang="zh-CN" b="1" smtClean="0"/>
          </a:p>
          <a:p>
            <a:pPr>
              <a:buNone/>
            </a:pPr>
            <a:r>
              <a:rPr lang="zh-CN" altLang="en-US" sz="1900" smtClean="0"/>
              <a:t>      秦：郡</a:t>
            </a:r>
            <a:r>
              <a:rPr lang="en-US" altLang="zh-CN" sz="1900" smtClean="0"/>
              <a:t>—</a:t>
            </a:r>
            <a:r>
              <a:rPr lang="zh-CN" altLang="en-US" sz="1900" smtClean="0"/>
              <a:t>郡守、郡丞、郡尉</a:t>
            </a:r>
            <a:endParaRPr lang="en-US" altLang="zh-CN" sz="1900" smtClean="0"/>
          </a:p>
          <a:p>
            <a:pPr>
              <a:buNone/>
            </a:pPr>
            <a:r>
              <a:rPr lang="en-US" altLang="zh-CN" sz="1900" smtClean="0"/>
              <a:t>          </a:t>
            </a:r>
            <a:r>
              <a:rPr lang="zh-CN" altLang="en-US" sz="1900" smtClean="0"/>
              <a:t>县</a:t>
            </a:r>
            <a:r>
              <a:rPr lang="en-US" altLang="zh-CN" sz="1900" smtClean="0"/>
              <a:t>—</a:t>
            </a:r>
            <a:r>
              <a:rPr lang="zh-CN" altLang="en-US" sz="1900" smtClean="0"/>
              <a:t>县令（长）、县丞、县尉</a:t>
            </a:r>
            <a:endParaRPr lang="en-US" altLang="zh-CN" sz="1900" smtClean="0"/>
          </a:p>
          <a:p>
            <a:pPr>
              <a:buNone/>
            </a:pPr>
            <a:r>
              <a:rPr lang="zh-CN" altLang="en-US" sz="1900" smtClean="0"/>
              <a:t>      汉：汉承秦制，有所损益。郡设太守、分曹理事</a:t>
            </a:r>
            <a:endParaRPr lang="zh-CN" altLang="en-US" sz="1900"/>
          </a:p>
          <a:p>
            <a:pPr>
              <a:buNone/>
            </a:pPr>
            <a:r>
              <a:rPr lang="en-US" sz="1900" b="1"/>
              <a:t>      </a:t>
            </a:r>
            <a:r>
              <a:rPr lang="en-US" sz="1900" b="1" smtClean="0"/>
              <a:t>         </a:t>
            </a:r>
            <a:r>
              <a:rPr lang="zh-CN" altLang="en-US" sz="1900" b="1" smtClean="0"/>
              <a:t>州</a:t>
            </a:r>
            <a:r>
              <a:rPr lang="en-US" altLang="zh-CN" sz="1900" b="1" smtClean="0"/>
              <a:t>—</a:t>
            </a:r>
            <a:r>
              <a:rPr lang="zh-CN" altLang="en-US" sz="1900" b="1" smtClean="0"/>
              <a:t>郡</a:t>
            </a:r>
            <a:r>
              <a:rPr lang="en-US" altLang="zh-CN" sz="1900" b="1" smtClean="0"/>
              <a:t>—</a:t>
            </a:r>
            <a:r>
              <a:rPr lang="zh-CN" altLang="en-US" sz="1900" b="1" smtClean="0"/>
              <a:t>县</a:t>
            </a:r>
            <a:endParaRPr lang="en-US" sz="1900" b="1"/>
          </a:p>
          <a:p>
            <a:pPr>
              <a:buNone/>
            </a:pPr>
            <a:r>
              <a:rPr lang="zh-CN" altLang="en-US" b="1" smtClean="0"/>
              <a:t>      魏晋南北朝：州</a:t>
            </a:r>
            <a:r>
              <a:rPr lang="en-US" altLang="zh-CN" b="1"/>
              <a:t>——</a:t>
            </a:r>
            <a:r>
              <a:rPr lang="zh-CN" altLang="en-US" b="1"/>
              <a:t>郡</a:t>
            </a:r>
            <a:r>
              <a:rPr lang="en-US" altLang="zh-CN" b="1"/>
              <a:t>——</a:t>
            </a:r>
            <a:r>
              <a:rPr lang="zh-CN" altLang="en-US" b="1"/>
              <a:t>县三级制</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additive="base">
                                        <p:cTn id="1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box(in)">
                                      <p:cBhvr>
                                        <p:cTn id="23" dur="500"/>
                                        <p:tgtEl>
                                          <p:spTgt spid="6">
                                            <p:txEl>
                                              <p:pRg st="3" end="3"/>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animEffect transition="in" filter="box(in)">
                                      <p:cBhvr>
                                        <p:cTn id="26" dur="500"/>
                                        <p:tgtEl>
                                          <p:spTgt spid="6">
                                            <p:txEl>
                                              <p:pRg st="4" end="4"/>
                                            </p:txEl>
                                          </p:spTgt>
                                        </p:tgtEl>
                                      </p:cBhvr>
                                    </p:animEffect>
                                  </p:childTnLst>
                                </p:cTn>
                              </p:par>
                              <p:par>
                                <p:cTn id="27" presetID="4" presetClass="entr" presetSubtype="16" fill="hold" nodeType="with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animEffect transition="in" filter="box(in)">
                                      <p:cBhvr>
                                        <p:cTn id="29" dur="500"/>
                                        <p:tgtEl>
                                          <p:spTgt spid="6">
                                            <p:txEl>
                                              <p:pRg st="5" end="5"/>
                                            </p:txEl>
                                          </p:spTgt>
                                        </p:tgtEl>
                                      </p:cBhvr>
                                    </p:animEffect>
                                  </p:childTnLst>
                                </p:cTn>
                              </p:par>
                              <p:par>
                                <p:cTn id="30" presetID="4" presetClass="entr" presetSubtype="16" fill="hold" nodeType="with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box(in)">
                                      <p:cBhvr>
                                        <p:cTn id="32" dur="500"/>
                                        <p:tgtEl>
                                          <p:spTgt spid="6">
                                            <p:txEl>
                                              <p:pRg st="6" end="6"/>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blinds(horizontal)">
                                      <p:cBhvr>
                                        <p:cTn id="37"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4"/>
          <p:cNvSpPr>
            <a:spLocks noGrp="1"/>
          </p:cNvSpPr>
          <p:nvPr>
            <p:ph type="title"/>
          </p:nvPr>
        </p:nvSpPr>
        <p:spPr/>
        <p:txBody>
          <a:bodyPr/>
          <a:lstStyle/>
          <a:p>
            <a:endParaRPr lang="zh-CN" altLang="en-US"/>
          </a:p>
        </p:txBody>
      </p:sp>
      <p:sp>
        <p:nvSpPr>
          <p:cNvPr id="6" name="内容占位符 5"/>
          <p:cNvSpPr>
            <a:spLocks noGrp="1"/>
          </p:cNvSpPr>
          <p:nvPr>
            <p:ph idx="1"/>
          </p:nvPr>
        </p:nvSpPr>
        <p:spPr/>
        <p:style>
          <a:lnRef idx="2">
            <a:schemeClr val="accent2"/>
          </a:lnRef>
          <a:fillRef idx="1">
            <a:schemeClr val="lt1"/>
          </a:fillRef>
          <a:effectRef idx="0">
            <a:schemeClr val="accent2"/>
          </a:effectRef>
          <a:fontRef idx="minor">
            <a:schemeClr val="dk1"/>
          </a:fontRef>
        </p:style>
        <p:txBody>
          <a:bodyPr/>
          <a:lstStyle/>
          <a:p>
            <a:pPr>
              <a:buNone/>
            </a:pPr>
            <a:r>
              <a:rPr lang="zh-CN" altLang="en-US" b="1" smtClean="0"/>
              <a:t>   从</a:t>
            </a:r>
            <a:r>
              <a:rPr lang="zh-CN" altLang="en-US" b="1"/>
              <a:t>州县二级制向道（路）州县三级制的转化</a:t>
            </a:r>
            <a:endParaRPr lang="zh-CN" altLang="en-US"/>
          </a:p>
          <a:p>
            <a:pPr>
              <a:buNone/>
            </a:pPr>
            <a:r>
              <a:rPr lang="zh-CN" altLang="en-US" sz="2000" smtClean="0">
                <a:solidFill>
                  <a:srgbClr val="002060"/>
                </a:solidFill>
              </a:rPr>
              <a:t>                        （</a:t>
            </a:r>
            <a:r>
              <a:rPr lang="zh-CN" altLang="en-US" sz="2000">
                <a:solidFill>
                  <a:srgbClr val="002060"/>
                </a:solidFill>
              </a:rPr>
              <a:t>隋唐五代宋辽金时期，历时约</a:t>
            </a:r>
            <a:r>
              <a:rPr lang="en-US" sz="2000">
                <a:solidFill>
                  <a:srgbClr val="002060"/>
                </a:solidFill>
              </a:rPr>
              <a:t>700</a:t>
            </a:r>
            <a:r>
              <a:rPr lang="zh-CN" altLang="en-US" sz="2000">
                <a:solidFill>
                  <a:srgbClr val="002060"/>
                </a:solidFill>
              </a:rPr>
              <a:t>年）</a:t>
            </a:r>
            <a:endParaRPr lang="zh-CN" altLang="en-US" sz="2000">
              <a:solidFill>
                <a:srgbClr val="002060"/>
              </a:solidFill>
            </a:endParaRPr>
          </a:p>
          <a:p>
            <a:pPr>
              <a:buNone/>
            </a:pPr>
            <a:r>
              <a:rPr lang="en-US" b="1"/>
              <a:t>     </a:t>
            </a:r>
            <a:r>
              <a:rPr lang="zh-CN" altLang="en-US" b="1" smtClean="0"/>
              <a:t>隋代及</a:t>
            </a:r>
            <a:r>
              <a:rPr lang="zh-CN" altLang="en-US" b="1"/>
              <a:t>唐</a:t>
            </a:r>
            <a:r>
              <a:rPr lang="zh-CN" altLang="en-US" b="1" smtClean="0"/>
              <a:t>前期：州</a:t>
            </a:r>
            <a:r>
              <a:rPr lang="zh-CN" altLang="en-US" b="1"/>
              <a:t>（郡）</a:t>
            </a:r>
            <a:r>
              <a:rPr lang="en-US" altLang="zh-CN" b="1"/>
              <a:t>——</a:t>
            </a:r>
            <a:r>
              <a:rPr lang="zh-CN" altLang="en-US" b="1"/>
              <a:t>县两级</a:t>
            </a:r>
            <a:r>
              <a:rPr lang="zh-CN" altLang="en-US" b="1" smtClean="0"/>
              <a:t>制</a:t>
            </a:r>
            <a:endParaRPr lang="en-US" altLang="zh-CN" b="1" smtClean="0"/>
          </a:p>
          <a:p>
            <a:pPr>
              <a:buNone/>
            </a:pPr>
            <a:r>
              <a:rPr lang="zh-CN" altLang="en-US" smtClean="0"/>
              <a:t>     </a:t>
            </a:r>
            <a:r>
              <a:rPr lang="zh-CN" altLang="en-US" sz="2000" smtClean="0"/>
              <a:t>隋：废郡，以州统县     州</a:t>
            </a:r>
            <a:r>
              <a:rPr lang="en-US" altLang="zh-CN" sz="2000" smtClean="0"/>
              <a:t>——</a:t>
            </a:r>
            <a:r>
              <a:rPr lang="zh-CN" altLang="en-US" sz="2000" smtClean="0"/>
              <a:t>县</a:t>
            </a:r>
            <a:endParaRPr lang="zh-CN" altLang="en-US" sz="2000"/>
          </a:p>
          <a:p>
            <a:pPr>
              <a:buNone/>
            </a:pPr>
            <a:r>
              <a:rPr lang="en-US" b="1" smtClean="0"/>
              <a:t>     </a:t>
            </a:r>
            <a:r>
              <a:rPr lang="zh-CN" altLang="en-US" b="1" smtClean="0"/>
              <a:t>唐</a:t>
            </a:r>
            <a:r>
              <a:rPr lang="zh-CN" altLang="en-US" b="1"/>
              <a:t>后期及</a:t>
            </a:r>
            <a:r>
              <a:rPr lang="zh-CN" altLang="en-US" b="1" smtClean="0"/>
              <a:t>宋辽金：道</a:t>
            </a:r>
            <a:r>
              <a:rPr lang="zh-CN" altLang="en-US" b="1"/>
              <a:t>（路）</a:t>
            </a:r>
            <a:r>
              <a:rPr lang="en-US" altLang="zh-CN" b="1"/>
              <a:t>——</a:t>
            </a:r>
            <a:r>
              <a:rPr lang="zh-CN" altLang="en-US" b="1"/>
              <a:t>州</a:t>
            </a:r>
            <a:r>
              <a:rPr lang="en-US" altLang="zh-CN" b="1"/>
              <a:t>——</a:t>
            </a:r>
            <a:r>
              <a:rPr lang="zh-CN" altLang="en-US" b="1"/>
              <a:t>县三级</a:t>
            </a:r>
            <a:r>
              <a:rPr lang="zh-CN" altLang="en-US" b="1" smtClean="0"/>
              <a:t>制</a:t>
            </a:r>
            <a:endParaRPr lang="en-US" altLang="zh-CN" b="1" smtClean="0"/>
          </a:p>
          <a:p>
            <a:pPr>
              <a:buNone/>
            </a:pPr>
            <a:r>
              <a:rPr lang="en-US" altLang="zh-CN" smtClean="0"/>
              <a:t>     </a:t>
            </a:r>
            <a:r>
              <a:rPr lang="zh-CN" altLang="en-US" sz="2000" smtClean="0"/>
              <a:t>唐：道（监察区），兼并役使州县，藩镇割据     道</a:t>
            </a:r>
            <a:r>
              <a:rPr lang="en-US" altLang="zh-CN" sz="2000" smtClean="0"/>
              <a:t>——</a:t>
            </a:r>
            <a:r>
              <a:rPr lang="zh-CN" altLang="en-US" sz="2000" smtClean="0"/>
              <a:t>州</a:t>
            </a:r>
            <a:r>
              <a:rPr lang="en-US" altLang="zh-CN" sz="2000" smtClean="0"/>
              <a:t>——</a:t>
            </a:r>
            <a:r>
              <a:rPr lang="zh-CN" altLang="en-US" sz="2000" smtClean="0"/>
              <a:t>县</a:t>
            </a:r>
            <a:endParaRPr lang="en-US" altLang="zh-CN" sz="2000" smtClean="0"/>
          </a:p>
          <a:p>
            <a:pPr>
              <a:buNone/>
            </a:pPr>
            <a:r>
              <a:rPr lang="en-US" altLang="zh-CN" sz="2000" smtClean="0"/>
              <a:t>        </a:t>
            </a:r>
            <a:r>
              <a:rPr lang="zh-CN" altLang="en-US" sz="2000" smtClean="0"/>
              <a:t>宋：改道为路，府（军事改为行政）  路</a:t>
            </a:r>
            <a:r>
              <a:rPr lang="en-US" altLang="zh-CN" sz="2000" smtClean="0"/>
              <a:t>—</a:t>
            </a:r>
            <a:r>
              <a:rPr lang="zh-CN" altLang="en-US" sz="2000" smtClean="0"/>
              <a:t>府</a:t>
            </a:r>
            <a:r>
              <a:rPr lang="en-US" altLang="zh-CN" sz="2000" smtClean="0"/>
              <a:t>——</a:t>
            </a:r>
            <a:r>
              <a:rPr lang="zh-CN" altLang="en-US" sz="2000" smtClean="0"/>
              <a:t>县</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blinds(horizontal)">
                                      <p:cBhvr>
                                        <p:cTn id="10" dur="500"/>
                                        <p:tgtEl>
                                          <p:spTgt spid="6">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additive="base">
                                        <p:cTn id="2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ox(in)">
                                      <p:cBhvr>
                                        <p:cTn id="27" dur="500"/>
                                        <p:tgtEl>
                                          <p:spTgt spid="6">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box(in)">
                                      <p:cBhvr>
                                        <p:cTn id="32" dur="2000"/>
                                        <p:tgtEl>
                                          <p:spTgt spid="6">
                                            <p:txEl>
                                              <p:pRg st="5" end="5"/>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box(in)">
                                      <p:cBhvr>
                                        <p:cTn id="37"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4"/>
          <p:cNvSpPr>
            <a:spLocks noGrp="1"/>
          </p:cNvSpPr>
          <p:nvPr>
            <p:ph type="title"/>
          </p:nvPr>
        </p:nvSpPr>
        <p:spPr/>
        <p:txBody>
          <a:bodyPr/>
          <a:lstStyle/>
          <a:p>
            <a:endParaRPr lang="zh-CN" altLang="en-US"/>
          </a:p>
        </p:txBody>
      </p:sp>
      <p:sp>
        <p:nvSpPr>
          <p:cNvPr id="6" name="内容占位符 5"/>
          <p:cNvSpPr>
            <a:spLocks noGrp="1"/>
          </p:cNvSpPr>
          <p:nvPr>
            <p:ph idx="1"/>
          </p:nvPr>
        </p:nvSpPr>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a:buNone/>
            </a:pPr>
            <a:r>
              <a:rPr lang="zh-CN" altLang="en-US" b="1"/>
              <a:t>从省路府州多级制向省县两级制的简化</a:t>
            </a:r>
            <a:endParaRPr lang="zh-CN" altLang="en-US"/>
          </a:p>
          <a:p>
            <a:pPr>
              <a:buNone/>
            </a:pPr>
            <a:r>
              <a:rPr lang="en-US" sz="2800"/>
              <a:t>     </a:t>
            </a:r>
            <a:r>
              <a:rPr lang="en-US" sz="2800" smtClean="0"/>
              <a:t>      </a:t>
            </a:r>
            <a:r>
              <a:rPr lang="zh-CN" altLang="en-US" sz="2200" smtClean="0">
                <a:solidFill>
                  <a:srgbClr val="002060"/>
                </a:solidFill>
              </a:rPr>
              <a:t>（</a:t>
            </a:r>
            <a:r>
              <a:rPr lang="zh-CN" altLang="en-US" sz="2200">
                <a:solidFill>
                  <a:srgbClr val="002060"/>
                </a:solidFill>
              </a:rPr>
              <a:t>元明清</a:t>
            </a:r>
            <a:r>
              <a:rPr lang="zh-CN" altLang="en-US" sz="2200" smtClean="0">
                <a:solidFill>
                  <a:srgbClr val="002060"/>
                </a:solidFill>
              </a:rPr>
              <a:t>时期，历时</a:t>
            </a:r>
            <a:r>
              <a:rPr lang="en-US" altLang="zh-CN" sz="2200" smtClean="0">
                <a:solidFill>
                  <a:srgbClr val="002060"/>
                </a:solidFill>
              </a:rPr>
              <a:t>570</a:t>
            </a:r>
            <a:r>
              <a:rPr lang="zh-CN" altLang="en-US" sz="2200" smtClean="0">
                <a:solidFill>
                  <a:srgbClr val="002060"/>
                </a:solidFill>
              </a:rPr>
              <a:t>年</a:t>
            </a:r>
            <a:r>
              <a:rPr lang="zh-CN" altLang="en-US" sz="2200">
                <a:solidFill>
                  <a:srgbClr val="002060"/>
                </a:solidFill>
              </a:rPr>
              <a:t>）</a:t>
            </a:r>
            <a:endParaRPr lang="zh-CN" altLang="en-US" sz="2200">
              <a:solidFill>
                <a:srgbClr val="002060"/>
              </a:solidFill>
            </a:endParaRPr>
          </a:p>
          <a:p>
            <a:pPr>
              <a:buNone/>
            </a:pPr>
            <a:r>
              <a:rPr lang="en-US" b="1"/>
              <a:t>       </a:t>
            </a:r>
            <a:r>
              <a:rPr lang="zh-CN" altLang="en-US" b="1" smtClean="0"/>
              <a:t>元代：多级</a:t>
            </a:r>
            <a:r>
              <a:rPr lang="zh-CN" altLang="en-US" b="1"/>
              <a:t>复合</a:t>
            </a:r>
            <a:r>
              <a:rPr lang="zh-CN" altLang="en-US" b="1" smtClean="0"/>
              <a:t>制</a:t>
            </a:r>
            <a:endParaRPr lang="en-US" altLang="zh-CN" b="1" smtClean="0"/>
          </a:p>
          <a:p>
            <a:pPr>
              <a:buNone/>
            </a:pPr>
            <a:r>
              <a:rPr lang="zh-CN" altLang="en-US" sz="2200" smtClean="0"/>
              <a:t>              省</a:t>
            </a:r>
            <a:r>
              <a:rPr lang="en-US" altLang="zh-CN" sz="2200"/>
              <a:t>——</a:t>
            </a:r>
            <a:r>
              <a:rPr lang="zh-CN" altLang="en-US" sz="2200"/>
              <a:t>路</a:t>
            </a:r>
            <a:r>
              <a:rPr lang="en-US" altLang="zh-CN" sz="2200"/>
              <a:t>——</a:t>
            </a:r>
            <a:r>
              <a:rPr lang="zh-CN" altLang="en-US" sz="2200"/>
              <a:t>府</a:t>
            </a:r>
            <a:r>
              <a:rPr lang="en-US" altLang="zh-CN" sz="2200"/>
              <a:t>——</a:t>
            </a:r>
            <a:r>
              <a:rPr lang="zh-CN" altLang="en-US" sz="2200"/>
              <a:t>州</a:t>
            </a:r>
            <a:r>
              <a:rPr lang="en-US" altLang="zh-CN" sz="2200"/>
              <a:t>——</a:t>
            </a:r>
            <a:r>
              <a:rPr lang="zh-CN" altLang="en-US" sz="2200" smtClean="0"/>
              <a:t>县</a:t>
            </a:r>
            <a:endParaRPr lang="zh-CN" altLang="en-US" sz="2200"/>
          </a:p>
          <a:p>
            <a:pPr>
              <a:buNone/>
            </a:pPr>
            <a:r>
              <a:rPr lang="en-US" b="1"/>
              <a:t> </a:t>
            </a:r>
            <a:r>
              <a:rPr lang="en-US" b="1" smtClean="0"/>
              <a:t>      </a:t>
            </a:r>
            <a:r>
              <a:rPr lang="zh-CN" altLang="en-US" b="1" smtClean="0"/>
              <a:t>明清：对</a:t>
            </a:r>
            <a:r>
              <a:rPr lang="zh-CN" altLang="en-US" b="1"/>
              <a:t>政区层级的</a:t>
            </a:r>
            <a:r>
              <a:rPr lang="zh-CN" altLang="en-US" b="1" smtClean="0"/>
              <a:t>简化</a:t>
            </a:r>
            <a:endParaRPr lang="en-US" altLang="zh-CN" b="1" smtClean="0"/>
          </a:p>
          <a:p>
            <a:pPr>
              <a:buNone/>
            </a:pPr>
            <a:r>
              <a:rPr lang="zh-CN" altLang="en-US" smtClean="0"/>
              <a:t>           </a:t>
            </a:r>
            <a:r>
              <a:rPr lang="zh-CN" altLang="en-US" sz="2200" smtClean="0"/>
              <a:t>省</a:t>
            </a:r>
            <a:r>
              <a:rPr lang="en-US" altLang="zh-CN" sz="2200"/>
              <a:t>——</a:t>
            </a:r>
            <a:r>
              <a:rPr lang="zh-CN" altLang="en-US" sz="2200"/>
              <a:t>府（直隶州）</a:t>
            </a:r>
            <a:r>
              <a:rPr lang="en-US" altLang="zh-CN" sz="2200"/>
              <a:t>——</a:t>
            </a:r>
            <a:r>
              <a:rPr lang="zh-CN" altLang="en-US" sz="2200"/>
              <a:t>县（州</a:t>
            </a:r>
            <a:r>
              <a:rPr lang="zh-CN" altLang="en-US" sz="2200" smtClean="0"/>
              <a:t>）</a:t>
            </a:r>
            <a:endParaRPr lang="en-US" altLang="zh-CN" sz="2200" smtClean="0"/>
          </a:p>
          <a:p>
            <a:pPr>
              <a:buNone/>
            </a:pPr>
            <a:r>
              <a:rPr lang="zh-CN" altLang="en-US" sz="2400"/>
              <a:t>明：（中书省权力）布政使</a:t>
            </a:r>
            <a:r>
              <a:rPr lang="en-US" sz="2400"/>
              <a:t>  </a:t>
            </a:r>
            <a:r>
              <a:rPr lang="zh-CN" altLang="en-US" sz="2400"/>
              <a:t>按察使</a:t>
            </a:r>
            <a:r>
              <a:rPr lang="en-US" sz="2400"/>
              <a:t>  </a:t>
            </a:r>
            <a:r>
              <a:rPr lang="zh-CN" altLang="en-US" sz="2400"/>
              <a:t>都指挥使</a:t>
            </a:r>
            <a:endParaRPr lang="zh-CN" altLang="en-US" sz="2400"/>
          </a:p>
          <a:p>
            <a:pPr>
              <a:buNone/>
            </a:pPr>
            <a:r>
              <a:rPr lang="en-US" sz="2400"/>
              <a:t>                  </a:t>
            </a:r>
            <a:r>
              <a:rPr lang="zh-CN" altLang="en-US" sz="2400"/>
              <a:t>巡抚、巡按</a:t>
            </a:r>
            <a:endParaRPr lang="zh-CN" altLang="en-US" sz="2400"/>
          </a:p>
          <a:p>
            <a:pPr>
              <a:buNone/>
            </a:pPr>
            <a:r>
              <a:rPr lang="en-US" sz="2400"/>
              <a:t> </a:t>
            </a:r>
            <a:r>
              <a:rPr lang="zh-CN" altLang="en-US" sz="2400"/>
              <a:t>清：清承明制</a:t>
            </a:r>
            <a:r>
              <a:rPr lang="en-US" sz="2400"/>
              <a:t>     </a:t>
            </a:r>
            <a:r>
              <a:rPr lang="zh-CN" altLang="en-US" sz="2400"/>
              <a:t>巡抚（一省长官）；总督（管数省军政）</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blinds(horizontal)">
                                      <p:cBhvr>
                                        <p:cTn id="10" dur="500"/>
                                        <p:tgtEl>
                                          <p:spTgt spid="6">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additive="base">
                                        <p:cTn id="2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linds(horizontal)">
                                      <p:cBhvr>
                                        <p:cTn id="27" dur="500"/>
                                        <p:tgtEl>
                                          <p:spTgt spid="6">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 calcmode="lin" valueType="num">
                                      <p:cBhvr additive="base">
                                        <p:cTn id="32"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2" presetClass="entr" presetSubtype="4" fill="hold" nodeType="clickEffect">
                                  <p:stCondLst>
                                    <p:cond delay="0"/>
                                  </p:stCondLst>
                                  <p:childTnLst>
                                    <p:set>
                                      <p:cBhvr>
                                        <p:cTn id="37" dur="1" fill="hold">
                                          <p:stCondLst>
                                            <p:cond delay="0"/>
                                          </p:stCondLst>
                                        </p:cTn>
                                        <p:tgtEl>
                                          <p:spTgt spid="6">
                                            <p:txEl>
                                              <p:pRg st="6" end="6"/>
                                            </p:txEl>
                                          </p:spTgt>
                                        </p:tgtEl>
                                        <p:attrNameLst>
                                          <p:attrName>style.visibility</p:attrName>
                                        </p:attrNameLst>
                                      </p:cBhvr>
                                      <p:to>
                                        <p:strVal val="visible"/>
                                      </p:to>
                                    </p:set>
                                    <p:anim calcmode="lin" valueType="num">
                                      <p:cBhvr additive="base">
                                        <p:cTn id="38"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6">
                                            <p:txEl>
                                              <p:pRg st="6" end="6"/>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 calcmode="lin" valueType="num">
                                      <p:cBhvr additive="base">
                                        <p:cTn id="42"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6">
                                            <p:txEl>
                                              <p:pRg st="7" end="7"/>
                                            </p:txEl>
                                          </p:spTgt>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6">
                                            <p:txEl>
                                              <p:pRg st="8" end="8"/>
                                            </p:txEl>
                                          </p:spTgt>
                                        </p:tgtEl>
                                        <p:attrNameLst>
                                          <p:attrName>style.visibility</p:attrName>
                                        </p:attrNameLst>
                                      </p:cBhvr>
                                      <p:to>
                                        <p:strVal val="visible"/>
                                      </p:to>
                                    </p:set>
                                    <p:anim calcmode="lin" valueType="num">
                                      <p:cBhvr additive="base">
                                        <p:cTn id="46"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sz="1800" smtClean="0"/>
              <a:t>      </a:t>
            </a:r>
            <a:r>
              <a:rPr lang="zh-CN" altLang="zh-CN" sz="1800" smtClean="0"/>
              <a:t>各地财赋集中于行省，行省把大部分财赋解运京师上供朝廷，少部分则与各省留用，其中中央与地方财赋分割比例为</a:t>
            </a:r>
            <a:r>
              <a:rPr lang="en-US" altLang="zh-CN" sz="1800" smtClean="0"/>
              <a:t>7</a:t>
            </a:r>
            <a:r>
              <a:rPr lang="zh-CN" altLang="zh-CN" sz="1800" smtClean="0"/>
              <a:t>∶</a:t>
            </a:r>
            <a:r>
              <a:rPr lang="en-US" altLang="zh-CN" sz="1800" smtClean="0"/>
              <a:t>3</a:t>
            </a:r>
            <a:r>
              <a:rPr lang="zh-CN" altLang="zh-CN" sz="1800" smtClean="0"/>
              <a:t>……在行政的另一方面——命官权和人事权方面又表现得无甚作为，可以说元代的地方官吏的选用主要由中书省和吏部负责，通常，从七品至九品的地方官吏由吏部“拟注”，中书省参知政事等审核，每月举行一次。正三品至正七品由中书省“自除”。二品以上则“选自特旨”，由皇帝根据需要选拔。……在军事方面，行省是元代地方诸官府中唯一握有较大军权的机构，但调动行省所属军队的批准权，集中于皇帝一人，行省只能遵照朝廷的号令行事。</a:t>
            </a:r>
            <a:endParaRPr lang="zh-CN" altLang="zh-CN" sz="1800" smtClean="0"/>
          </a:p>
          <a:p>
            <a:r>
              <a:rPr lang="en-US" altLang="zh-CN" sz="1800" smtClean="0"/>
              <a:t>          ——</a:t>
            </a:r>
            <a:r>
              <a:rPr lang="zh-CN" altLang="zh-CN" sz="1800" smtClean="0"/>
              <a:t>摘编自赵军英《论元代行省制在专制主义中央集权中的地位和作用》</a:t>
            </a:r>
            <a:endParaRPr lang="zh-CN" altLang="zh-CN" sz="1800" smtClean="0"/>
          </a:p>
          <a:p>
            <a:endParaRPr lang="en-US" altLang="zh-CN" sz="1800" b="1" smtClean="0"/>
          </a:p>
          <a:p>
            <a:r>
              <a:rPr lang="zh-CN" altLang="zh-CN" sz="1800" b="1" smtClean="0"/>
              <a:t>探究二：元朝实行的行省制度与郡县制有何区别？</a:t>
            </a:r>
            <a:endParaRPr lang="zh-CN" altLang="zh-CN" sz="1800" b="1" smtClean="0"/>
          </a:p>
          <a:p>
            <a:endParaRPr lang="zh-CN" altLang="en-US" b="1"/>
          </a:p>
        </p:txBody>
      </p:sp>
    </p:spTree>
  </p:cSld>
  <p:clrMapOvr>
    <a:masterClrMapping/>
  </p:clrMapOvr>
  <p:transition>
    <p:blinds/>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517" name="Text Box 61"/>
          <p:cNvSpPr txBox="1">
            <a:spLocks noChangeArrowheads="1"/>
          </p:cNvSpPr>
          <p:nvPr/>
        </p:nvSpPr>
        <p:spPr bwMode="auto">
          <a:xfrm>
            <a:off x="8432803" y="1295400"/>
            <a:ext cx="3831167" cy="523220"/>
          </a:xfrm>
          <a:prstGeom prst="rect">
            <a:avLst/>
          </a:prstGeom>
          <a:noFill/>
          <a:ln w="9525">
            <a:noFill/>
            <a:miter lim="800000"/>
          </a:ln>
        </p:spPr>
        <p:txBody>
          <a:bodyPr wrap="square">
            <a:spAutoFit/>
          </a:bodyPr>
          <a:lstStyle/>
          <a:p>
            <a:endParaRPr lang="zh-CN" altLang="en-US" sz="2800" b="1">
              <a:solidFill>
                <a:srgbClr val="0000FF"/>
              </a:solidFill>
              <a:ea typeface="楷体_GB2312" pitchFamily="49" charset="-122"/>
            </a:endParaRPr>
          </a:p>
        </p:txBody>
      </p:sp>
      <p:graphicFrame>
        <p:nvGraphicFramePr>
          <p:cNvPr id="61" name="表格 60"/>
          <p:cNvGraphicFramePr>
            <a:graphicFrameLocks noGrp="1"/>
          </p:cNvGraphicFramePr>
          <p:nvPr/>
        </p:nvGraphicFramePr>
        <p:xfrm>
          <a:off x="857214" y="1071546"/>
          <a:ext cx="6858049" cy="5214976"/>
        </p:xfrm>
        <a:graphic>
          <a:graphicData uri="http://schemas.openxmlformats.org/drawingml/2006/table">
            <a:tbl>
              <a:tblPr/>
              <a:tblGrid>
                <a:gridCol w="848797"/>
                <a:gridCol w="591608"/>
                <a:gridCol w="1016007"/>
                <a:gridCol w="677605"/>
                <a:gridCol w="676807"/>
                <a:gridCol w="1016007"/>
                <a:gridCol w="1114741"/>
                <a:gridCol w="916477"/>
              </a:tblGrid>
              <a:tr h="1303744">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时期</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秦汉</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魏晋南北朝</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隋唐</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宋金</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元</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明</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清</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44">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高层政区</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endParaRPr lang="en-US"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州</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endParaRPr lang="en-US"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路</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行省</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布政使司</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省</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44">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统县政区</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郡</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郡</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州</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州</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路、府、州</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府、直隶州</a:t>
                      </a:r>
                      <a:r>
                        <a:rPr lang="en-US" sz="1800" b="1" kern="100">
                          <a:latin typeface="Calibri"/>
                          <a:ea typeface="宋体" panose="02010600030101010101" pitchFamily="2" charset="-122"/>
                          <a:cs typeface="Times New Roman" panose="02020603050405020304"/>
                        </a:rPr>
                        <a:t>/</a:t>
                      </a:r>
                      <a:r>
                        <a:rPr lang="zh-CN" sz="1800" b="1" kern="100">
                          <a:latin typeface="Calibri"/>
                          <a:ea typeface="宋体" panose="02010600030101010101" pitchFamily="2" charset="-122"/>
                          <a:cs typeface="Times New Roman" panose="02020603050405020304"/>
                        </a:rPr>
                        <a:t>州</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府、直隶州</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44">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县级政区</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1800" b="1" kern="100">
                          <a:latin typeface="Calibri"/>
                          <a:ea typeface="宋体" panose="02010600030101010101" pitchFamily="2" charset="-122"/>
                          <a:cs typeface="Times New Roman" panose="02020603050405020304"/>
                        </a:rPr>
                        <a:t>州、县</a:t>
                      </a:r>
                      <a:endParaRPr lang="zh-CN" sz="1800" b="1" kern="100">
                        <a:latin typeface="Calibri"/>
                        <a:ea typeface="宋体" panose="0201060003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53250" name="Picture 2"/>
          <p:cNvPicPr>
            <a:picLocks noChangeAspect="1" noChangeArrowheads="1"/>
          </p:cNvPicPr>
          <p:nvPr/>
        </p:nvPicPr>
        <p:blipFill>
          <a:blip r:embed="rId2"/>
          <a:stretch>
            <a:fillRect/>
          </a:stretch>
        </p:blipFill>
        <p:spPr bwMode="auto">
          <a:xfrm>
            <a:off x="666712" y="642918"/>
            <a:ext cx="7239051" cy="5929354"/>
          </a:xfrm>
          <a:prstGeom prst="rect">
            <a:avLst/>
          </a:prstGeom>
          <a:noFill/>
          <a:ln w="9525">
            <a:noFill/>
            <a:miter lim="800000"/>
          </a:ln>
          <a:effectLst/>
        </p:spPr>
      </p:pic>
      <p:sp>
        <p:nvSpPr>
          <p:cNvPr id="6" name="矩形 5"/>
          <p:cNvSpPr/>
          <p:nvPr/>
        </p:nvSpPr>
        <p:spPr>
          <a:xfrm>
            <a:off x="1047715" y="1000108"/>
            <a:ext cx="6191295" cy="369332"/>
          </a:xfrm>
          <a:prstGeom prst="rect">
            <a:avLst/>
          </a:prstGeom>
        </p:spPr>
        <p:txBody>
          <a:bodyPr wrap="square">
            <a:spAutoFit/>
          </a:bodyPr>
          <a:lstStyle/>
          <a:p>
            <a:r>
              <a:rPr lang="zh-CN" altLang="en-US" b="1" smtClean="0"/>
              <a:t>摘自周振鹤 </a:t>
            </a:r>
            <a:r>
              <a:rPr lang="en-US" altLang="zh-CN" b="1" smtClean="0"/>
              <a:t>《</a:t>
            </a:r>
            <a:r>
              <a:rPr lang="zh-CN" altLang="en-US" b="1" smtClean="0"/>
              <a:t>中国地方行政制度史</a:t>
            </a:r>
            <a:r>
              <a:rPr lang="en-US" altLang="zh-CN" b="1" smtClean="0"/>
              <a:t>》</a:t>
            </a:r>
            <a:endParaRPr lang="zh-CN" altLang="en-US"/>
          </a:p>
        </p:txBody>
      </p:sp>
      <p:sp>
        <p:nvSpPr>
          <p:cNvPr id="9218" name="Rectangle 2"/>
          <p:cNvSpPr>
            <a:spLocks noChangeArrowheads="1"/>
          </p:cNvSpPr>
          <p:nvPr/>
        </p:nvSpPr>
        <p:spPr bwMode="auto">
          <a:xfrm>
            <a:off x="8297838" y="1207462"/>
            <a:ext cx="3894161" cy="181588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FF0000"/>
                </a:solidFill>
                <a:effectLst/>
                <a:latin typeface="Calibri"/>
                <a:ea typeface="宋体" panose="02010600030101010101" pitchFamily="2" charset="-122"/>
                <a:cs typeface="Times New Roman" panose="02020603050405020304" pitchFamily="18" charset="0"/>
              </a:rPr>
              <a:t>探究三：</a:t>
            </a:r>
            <a:r>
              <a:rPr kumimoji="0" lang="zh-CN" sz="2800" b="1" i="0" u="none" strike="noStrike" cap="none" normalizeH="0" baseline="0" smtClean="0">
                <a:ln>
                  <a:noFill/>
                </a:ln>
                <a:solidFill>
                  <a:srgbClr val="000000"/>
                </a:solidFill>
                <a:effectLst/>
                <a:latin typeface="Calibri"/>
                <a:ea typeface="宋体" panose="02010600030101010101" pitchFamily="2" charset="-122"/>
                <a:cs typeface="Times New Roman" panose="02020603050405020304" pitchFamily="18" charset="0"/>
              </a:rPr>
              <a:t>概括指出中国古代中央行政中枢体制与地方行政体制的基本特征有哪些？</a:t>
            </a:r>
            <a:endParaRPr kumimoji="0" 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9517"/>
                                        </p:tgtEl>
                                        <p:attrNameLst>
                                          <p:attrName>style.visibility</p:attrName>
                                        </p:attrNameLst>
                                      </p:cBhvr>
                                      <p:to>
                                        <p:strVal val="visible"/>
                                      </p:to>
                                    </p:set>
                                    <p:anim calcmode="lin" valueType="num">
                                      <p:cBhvr additive="base">
                                        <p:cTn id="7" dur="500" fill="hold"/>
                                        <p:tgtEl>
                                          <p:spTgt spid="19517"/>
                                        </p:tgtEl>
                                        <p:attrNameLst>
                                          <p:attrName>ppt_x</p:attrName>
                                        </p:attrNameLst>
                                      </p:cBhvr>
                                      <p:tavLst>
                                        <p:tav tm="0">
                                          <p:val>
                                            <p:strVal val="1+#ppt_w/2"/>
                                          </p:val>
                                        </p:tav>
                                        <p:tav tm="100000">
                                          <p:val>
                                            <p:strVal val="#ppt_x"/>
                                          </p:val>
                                        </p:tav>
                                      </p:tavLst>
                                    </p:anim>
                                    <p:anim calcmode="lin" valueType="num">
                                      <p:cBhvr additive="base">
                                        <p:cTn id="8" dur="500" fill="hold"/>
                                        <p:tgtEl>
                                          <p:spTgt spid="195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17"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b="1" smtClean="0"/>
              <a:t>课后作业</a:t>
            </a:r>
            <a:br>
              <a:rPr lang="en-US" altLang="zh-CN" b="1" smtClean="0"/>
            </a:br>
            <a:endParaRPr lang="zh-CN" altLang="en-US" b="1"/>
          </a:p>
        </p:txBody>
      </p:sp>
      <p:sp>
        <p:nvSpPr>
          <p:cNvPr id="3" name="内容占位符 2"/>
          <p:cNvSpPr>
            <a:spLocks noGrp="1"/>
          </p:cNvSpPr>
          <p:nvPr>
            <p:ph idx="1"/>
          </p:nvPr>
        </p:nvSpPr>
        <p:spPr>
          <a:xfrm>
            <a:off x="691511" y="1901281"/>
            <a:ext cx="8596312" cy="3881437"/>
          </a:xfrm>
        </p:spPr>
        <p:style>
          <a:lnRef idx="2">
            <a:schemeClr val="accent2"/>
          </a:lnRef>
          <a:fillRef idx="1">
            <a:schemeClr val="lt1"/>
          </a:fillRef>
          <a:effectRef idx="0">
            <a:schemeClr val="accent2"/>
          </a:effectRef>
          <a:fontRef idx="minor">
            <a:schemeClr val="dk1"/>
          </a:fontRef>
        </p:style>
        <p:txBody>
          <a:bodyPr>
            <a:normAutofit/>
          </a:bodyPr>
          <a:lstStyle/>
          <a:p>
            <a:pPr>
              <a:buNone/>
            </a:pPr>
            <a:r>
              <a:rPr lang="zh-CN" altLang="en-US" smtClean="0"/>
              <a:t>完成下列问题的探究</a:t>
            </a:r>
            <a:endParaRPr lang="en-US" altLang="zh-CN" smtClean="0"/>
          </a:p>
          <a:p>
            <a:pPr>
              <a:buNone/>
            </a:pPr>
            <a:r>
              <a:rPr lang="zh-CN" altLang="en-US" smtClean="0"/>
              <a:t>（</a:t>
            </a:r>
            <a:r>
              <a:rPr lang="en-US" altLang="zh-CN" smtClean="0"/>
              <a:t>1</a:t>
            </a:r>
            <a:r>
              <a:rPr lang="zh-CN" altLang="en-US" smtClean="0"/>
              <a:t>）查阅资料，结合本课内容，概括秦至清前期中枢权力机构演变的过程及特点。</a:t>
            </a:r>
            <a:endParaRPr lang="zh-CN" altLang="en-US" smtClean="0"/>
          </a:p>
          <a:p>
            <a:pPr>
              <a:buNone/>
            </a:pPr>
            <a:r>
              <a:rPr lang="zh-CN" altLang="en-US" smtClean="0"/>
              <a:t>（</a:t>
            </a:r>
            <a:r>
              <a:rPr lang="en-US" altLang="zh-CN" smtClean="0"/>
              <a:t>2</a:t>
            </a:r>
            <a:r>
              <a:rPr lang="zh-CN" altLang="en-US" smtClean="0"/>
              <a:t>）中国古代自秦汉以后地方行政体制组织层级的变化是怎样的？其历史作用是什么？</a:t>
            </a:r>
            <a:endParaRPr lang="en-US" altLang="zh-CN" smtClean="0"/>
          </a:p>
          <a:p>
            <a:pPr>
              <a:buNone/>
            </a:pPr>
            <a:r>
              <a:rPr lang="zh-CN" altLang="en-US" sz="2000" b="1" smtClean="0"/>
              <a:t>参考书目：周振鹤 著</a:t>
            </a:r>
            <a:r>
              <a:rPr lang="en-US" altLang="zh-CN" sz="2000" b="1" smtClean="0"/>
              <a:t>《</a:t>
            </a:r>
            <a:r>
              <a:rPr lang="zh-CN" altLang="en-US" sz="2000" b="1" smtClean="0"/>
              <a:t>中国地方行政制度史</a:t>
            </a:r>
            <a:r>
              <a:rPr lang="en-US" altLang="zh-CN" sz="2000" b="1" smtClean="0"/>
              <a:t>》  </a:t>
            </a:r>
            <a:r>
              <a:rPr lang="zh-CN" altLang="en-US" sz="2000" b="1" smtClean="0"/>
              <a:t>上海人民出版社</a:t>
            </a:r>
            <a:endParaRPr lang="en-US" altLang="zh-CN" sz="2000" b="1" smtClean="0"/>
          </a:p>
          <a:p>
            <a:pPr>
              <a:buNone/>
            </a:pPr>
            <a:r>
              <a:rPr lang="zh-CN" altLang="en-US" sz="2000" b="1" smtClean="0"/>
              <a:t>                       白钢主编</a:t>
            </a:r>
            <a:r>
              <a:rPr lang="en-US" altLang="zh-CN" sz="2000" b="1" smtClean="0"/>
              <a:t>《</a:t>
            </a:r>
            <a:r>
              <a:rPr lang="zh-CN" altLang="en-US" sz="2000" b="1" smtClean="0"/>
              <a:t>中国政治制度史</a:t>
            </a:r>
            <a:r>
              <a:rPr lang="en-US" altLang="zh-CN" sz="2000" b="1" smtClean="0"/>
              <a:t>》</a:t>
            </a:r>
            <a:r>
              <a:rPr lang="zh-CN" altLang="en-US" sz="2000" b="1" smtClean="0"/>
              <a:t>            人民出版社</a:t>
            </a:r>
            <a:endParaRPr lang="zh-CN" altLang="en-US" sz="2000" b="1"/>
          </a:p>
        </p:txBody>
      </p:sp>
      <p:pic>
        <p:nvPicPr>
          <p:cNvPr id="4" name="New picture" hidden="1"/>
          <p:cNvPicPr/>
          <p:nvPr/>
        </p:nvPicPr>
        <p:blipFill>
          <a:blip r:embed="rId2"/>
          <a:stretch>
            <a:fillRect/>
          </a:stretch>
        </p:blipFill>
        <p:spPr>
          <a:xfrm>
            <a:off x="11811000" y="11049000"/>
            <a:ext cx="254000" cy="254000"/>
          </a:xfrm>
          <a:prstGeom prst="cube">
            <a:avLst/>
          </a:prstGeom>
        </p:spPr>
      </p:pic>
    </p:spTree>
  </p:cSld>
  <p:clrMapOvr>
    <a:masterClrMapping/>
  </p:clrMapOvr>
  <p:transition advClick="0"/>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平面">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Arial"/>
        <a:cs typeface="Arial"/>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Arial"/>
        <a:cs typeface="Arial"/>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177</Paragraphs>
  <Slides>28</Slides>
  <Notes>2</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28</vt:i4>
      </vt:variant>
    </vt:vector>
  </HeadingPairs>
  <TitlesOfParts>
    <vt:vector baseType="lpstr" size="43">
      <vt:lpstr>Arial</vt:lpstr>
      <vt:lpstr>Trebuchet MS</vt:lpstr>
      <vt:lpstr>Wingdings 3</vt:lpstr>
      <vt:lpstr>Calibri Light</vt:lpstr>
      <vt:lpstr>Calibri</vt:lpstr>
      <vt:lpstr>宋体</vt:lpstr>
      <vt:lpstr>黑体</vt:lpstr>
      <vt:lpstr>Constantia</vt:lpstr>
      <vt:lpstr>华文中宋</vt:lpstr>
      <vt:lpstr>Times New Roman</vt:lpstr>
      <vt:lpstr>华文新魏</vt:lpstr>
      <vt:lpstr>楷体_GB2312</vt:lpstr>
      <vt:lpstr>Garamond</vt:lpstr>
      <vt:lpstr>微软雅黑</vt:lpstr>
      <vt:lpstr>平面</vt:lpstr>
      <vt:lpstr>第1课     中国古代政治体制的形成与发展</vt:lpstr>
      <vt:lpstr>PowerPoint Presentation</vt:lpstr>
      <vt:lpstr>第一单元   政治体制</vt:lpstr>
      <vt:lpstr>第1课     中国古代政治体制的形成与发展</vt:lpstr>
      <vt:lpstr>一、先秦时期的政治体制</vt:lpstr>
      <vt:lpstr>阅读教材并指出下列史料，反映了先秦时期政治体制的哪些内容？</vt:lpstr>
      <vt:lpstr>PowerPoint Presentation</vt:lpstr>
      <vt:lpstr>PowerPoint Presentation</vt:lpstr>
      <vt:lpstr>PowerPoint Presentation</vt:lpstr>
      <vt:lpstr>二、秦朝君主专制中央集权的建立</vt:lpstr>
      <vt:lpstr>PowerPoint Presentation</vt:lpstr>
      <vt:lpstr>PowerPoint Presentation</vt:lpstr>
      <vt:lpstr>PowerPoint Presentation</vt:lpstr>
      <vt:lpstr>PowerPoint Presentation</vt:lpstr>
      <vt:lpstr>三、两汉至明清时期政治体制的演变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课后作业</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2020-12-21T11:00:26.998</cp:lastPrinted>
  <dcterms:created xsi:type="dcterms:W3CDTF">2020-12-21T11:00:26Z</dcterms:created>
  <dcterms:modified xsi:type="dcterms:W3CDTF">2020-12-21T03:00:27Z</dcterms:modified>
</cp:coreProperties>
</file>