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5143500" type="screen16x9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0" y="-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tags" Target="tags/tag1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png" /><Relationship Id="rId13" Type="http://schemas.microsoft.com/office/2007/relationships/hdphoto" Target="../media/image2.wdp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12">
            <a:lum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microsoft.com/office/2007/relationships/hdphoto" Target="../media/image9.wdp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Relationship Id="rId3" Type="http://schemas.openxmlformats.org/officeDocument/2006/relationships/image" Target="../media/image10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Relationship Id="rId4" Type="http://schemas.openxmlformats.org/officeDocument/2006/relationships/image" Target="../media/image13.png" /><Relationship Id="rId5" Type="http://schemas.openxmlformats.org/officeDocument/2006/relationships/image" Target="../media/image14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png" /><Relationship Id="rId3" Type="http://schemas.openxmlformats.org/officeDocument/2006/relationships/image" Target="../media/image1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png" /><Relationship Id="rId3" Type="http://schemas.microsoft.com/office/2007/relationships/hdphoto" Target="../media/image19.wdp" /><Relationship Id="rId4" Type="http://schemas.openxmlformats.org/officeDocument/2006/relationships/image" Target="../media/image17.png" /><Relationship Id="rId5" Type="http://schemas.microsoft.com/office/2007/relationships/hdphoto" Target="../media/image21.wdp" /><Relationship Id="rId6" Type="http://schemas.openxmlformats.org/officeDocument/2006/relationships/image" Target="../media/image18.png" /><Relationship Id="rId7" Type="http://schemas.microsoft.com/office/2007/relationships/hdphoto" Target="../media/image23.wdp" /><Relationship Id="rId8" Type="http://schemas.openxmlformats.org/officeDocument/2006/relationships/image" Target="../media/image1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png" /><Relationship Id="rId3" Type="http://schemas.microsoft.com/office/2007/relationships/hdphoto" Target="../media/image25.wdp" /><Relationship Id="rId4" Type="http://schemas.openxmlformats.org/officeDocument/2006/relationships/image" Target="../media/image2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png" /><Relationship Id="rId3" Type="http://schemas.microsoft.com/office/2007/relationships/hdphoto" Target="../media/image27.wdp" /><Relationship Id="rId4" Type="http://schemas.openxmlformats.org/officeDocument/2006/relationships/image" Target="../media/image2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Relationship Id="rId3" Type="http://schemas.openxmlformats.org/officeDocument/2006/relationships/image" Target="../media/image10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Relationship Id="rId4" Type="http://schemas.openxmlformats.org/officeDocument/2006/relationships/image" Target="../media/image24.jpeg" /><Relationship Id="rId5" Type="http://schemas.openxmlformats.org/officeDocument/2006/relationships/image" Target="../media/image25.png" /><Relationship Id="rId6" Type="http://schemas.openxmlformats.org/officeDocument/2006/relationships/image" Target="../media/image26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2" descr="2-d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899592" y="339502"/>
            <a:ext cx="7445929" cy="43989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" name="AutoShape 11" descr="之字形"/>
          <p:cNvSpPr>
            <a:spLocks noChangeArrowheads="1"/>
          </p:cNvSpPr>
          <p:nvPr/>
        </p:nvSpPr>
        <p:spPr bwMode="auto">
          <a:xfrm>
            <a:off x="2042586" y="2931791"/>
            <a:ext cx="1665318" cy="720080"/>
          </a:xfrm>
          <a:prstGeom prst="wedgeEllipseCallout">
            <a:avLst>
              <a:gd name="adj1" fmla="val -53384"/>
              <a:gd name="adj2" fmla="val -87111"/>
            </a:avLst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folHlink"/>
            </a:solidFill>
            <a:miter lim="800000"/>
          </a:ln>
        </p:spPr>
        <p:txBody>
          <a:bodyPr lIns="61220" tIns="30610" rIns="61220" bIns="30610"/>
          <a:lstStyle/>
          <a:p>
            <a:pPr defTabSz="612458" eaLnBrk="0" hangingPunct="0"/>
            <a:r>
              <a:rPr lang="zh-CN" altLang="zh-CN" sz="2400" b="1" smtClean="0">
                <a:solidFill>
                  <a:srgbClr val="800000"/>
                </a:solidFill>
                <a:latin typeface="Arial" pitchFamily="34" charset="0"/>
                <a:ea typeface="幼圆" pitchFamily="49" charset="-122"/>
              </a:rPr>
              <a:t>古埃及</a:t>
            </a:r>
            <a:endParaRPr lang="zh-CN" altLang="zh-CN" sz="2400" b="1">
              <a:solidFill>
                <a:srgbClr val="800000"/>
              </a:solidFill>
              <a:latin typeface="Arial" pitchFamily="34" charset="0"/>
              <a:ea typeface="幼圆" pitchFamily="49" charset="-122"/>
            </a:endParaRPr>
          </a:p>
        </p:txBody>
      </p:sp>
      <p:sp>
        <p:nvSpPr>
          <p:cNvPr id="4" name="AutoShape 11" descr="之字形"/>
          <p:cNvSpPr>
            <a:spLocks noChangeArrowheads="1"/>
          </p:cNvSpPr>
          <p:nvPr/>
        </p:nvSpPr>
        <p:spPr bwMode="auto">
          <a:xfrm>
            <a:off x="3131840" y="1203598"/>
            <a:ext cx="2376264" cy="648072"/>
          </a:xfrm>
          <a:prstGeom prst="wedgeEllipseCallout">
            <a:avLst>
              <a:gd name="adj1" fmla="val -71096"/>
              <a:gd name="adj2" fmla="val 68549"/>
            </a:avLst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folHlink"/>
            </a:solidFill>
            <a:miter lim="800000"/>
          </a:ln>
        </p:spPr>
        <p:txBody>
          <a:bodyPr lIns="61220" tIns="30610" rIns="61220" bIns="30610"/>
          <a:lstStyle/>
          <a:p>
            <a:pPr algn="ctr" defTabSz="612458" eaLnBrk="0" hangingPunct="0"/>
            <a:r>
              <a:rPr lang="zh-CN" altLang="zh-CN" sz="2000" b="1" smtClean="0">
                <a:solidFill>
                  <a:srgbClr val="800000"/>
                </a:solidFill>
                <a:latin typeface="Arial" pitchFamily="34" charset="0"/>
                <a:ea typeface="幼圆" pitchFamily="49" charset="-122"/>
              </a:rPr>
              <a:t>古</a:t>
            </a:r>
            <a:r>
              <a:rPr lang="zh-CN" altLang="en-US" sz="2000" b="1" smtClean="0">
                <a:solidFill>
                  <a:srgbClr val="800000"/>
                </a:solidFill>
                <a:latin typeface="Arial" pitchFamily="34" charset="0"/>
                <a:ea typeface="幼圆" pitchFamily="49" charset="-122"/>
              </a:rPr>
              <a:t>代两河流域</a:t>
            </a:r>
            <a:endParaRPr lang="zh-CN" altLang="zh-CN" sz="2000" b="1">
              <a:solidFill>
                <a:srgbClr val="800000"/>
              </a:solidFill>
              <a:latin typeface="Arial" pitchFamily="34" charset="0"/>
              <a:ea typeface="幼圆" pitchFamily="49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6516216" y="1707654"/>
            <a:ext cx="1656184" cy="10081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9718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1"/>
      <p:bldP spid="2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AFE1C2BE-8691-49BD-BC0C-EAE3CEDD60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429" r="36160"/>
          <a:stretch>
            <a:fillRect/>
          </a:stretch>
        </p:blipFill>
        <p:spPr>
          <a:xfrm>
            <a:off x="20" y="10"/>
            <a:ext cx="4499972" cy="5122855"/>
          </a:xfrm>
          <a:custGeom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标题 1">
            <a:extLst>
              <a:ext uri="{FF2B5EF4-FFF2-40B4-BE49-F238E27FC236}">
                <a16:creationId xmlns="" xmlns:a16="http://schemas.microsoft.com/office/drawing/2014/main" id="{064BC2AE-2870-4AF7-BCCE-6FF85CF4AD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04502" y="1083292"/>
            <a:ext cx="4087978" cy="1848498"/>
          </a:xfrm>
        </p:spPr>
        <p:txBody>
          <a:bodyPr anchor="b">
            <a:norm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480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</a:t>
            </a:r>
            <a:r>
              <a:rPr lang="en-US" altLang="zh-CN" sz="480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2</a:t>
            </a:r>
            <a:r>
              <a:rPr lang="zh-CN" altLang="en-US" sz="480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课 </a:t>
            </a:r>
            <a:br>
              <a:rPr lang="en-US" altLang="zh-CN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</a:br>
            <a:r>
              <a:rPr lang="zh-CN" altLang="en-US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古代两河流域</a:t>
            </a:r>
          </a:p>
        </p:txBody>
      </p:sp>
    </p:spTree>
    <p:extLst>
      <p:ext uri="{BB962C8B-B14F-4D97-AF65-F5344CB8AC3E}">
        <p14:creationId xmlns:p14="http://schemas.microsoft.com/office/powerpoint/2010/main" val="2155583090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Rectangle 33">
            <a:extLst>
              <a:ext uri="{FF2B5EF4-FFF2-40B4-BE49-F238E27FC236}">
                <a16:creationId xmlns="" xmlns:a16="http://schemas.microsoft.com/office/drawing/2014/main" id="{0CFBA2BA-8E71-4F5B-8D9F-B69EE92F363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8" name="Rounded Rectangle 9">
            <a:extLst>
              <a:ext uri="{FF2B5EF4-FFF2-40B4-BE49-F238E27FC236}">
                <a16:creationId xmlns="" xmlns:a16="http://schemas.microsoft.com/office/drawing/2014/main" id="{A034A1A2-571C-4D7C-97E5-1210DBA3746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63474" y="363475"/>
            <a:ext cx="3844195" cy="430439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54F228EC-9AAC-4649-AAAA-37D6CCC5B6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161" y="833269"/>
            <a:ext cx="3590819" cy="324406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793022" y="828456"/>
            <a:ext cx="1278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华文新魏" pitchFamily="2" charset="-122"/>
                <a:ea typeface="华文新魏" pitchFamily="2" charset="-122"/>
              </a:rPr>
              <a:t>1.</a:t>
            </a:r>
            <a:r>
              <a:rPr lang="zh-CN" altLang="en-US" sz="2400" b="1" smtClean="0">
                <a:latin typeface="华文新魏" pitchFamily="2" charset="-122"/>
                <a:ea typeface="华文新魏" pitchFamily="2" charset="-122"/>
              </a:rPr>
              <a:t>两</a:t>
            </a:r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河：</a:t>
            </a:r>
          </a:p>
        </p:txBody>
      </p:sp>
      <p:sp>
        <p:nvSpPr>
          <p:cNvPr id="15" name="矩形 14"/>
          <p:cNvSpPr/>
          <p:nvPr/>
        </p:nvSpPr>
        <p:spPr>
          <a:xfrm>
            <a:off x="6047742" y="837748"/>
            <a:ext cx="17235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幼发拉底河</a:t>
            </a:r>
            <a:endParaRPr lang="en-US" altLang="zh-CN" sz="2400" b="1" smtClean="0">
              <a:solidFill>
                <a:srgbClr val="FF0000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r>
              <a:rPr lang="zh-CN" altLang="en-US" sz="2400" b="1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底格里斯河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19" name="标题 1">
            <a:extLst>
              <a:ext uri="{FF2B5EF4-FFF2-40B4-BE49-F238E27FC236}">
                <a16:creationId xmlns="" xmlns:a16="http://schemas.microsoft.com/office/drawing/2014/main" id="{8F996A6A-7AFB-4F74-A2F3-C4A9AC72174A}"/>
              </a:ext>
            </a:extLst>
          </p:cNvPr>
          <p:cNvSpPr txBox="1"/>
          <p:nvPr/>
        </p:nvSpPr>
        <p:spPr>
          <a:xfrm>
            <a:off x="4800369" y="195486"/>
            <a:ext cx="3948095" cy="5705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000" smtClean="0">
                <a:solidFill>
                  <a:schemeClr val="accent1">
                    <a:lumMod val="7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两河流域文明</a:t>
            </a:r>
            <a:endParaRPr lang="zh-CN" altLang="en-US" sz="3000">
              <a:solidFill>
                <a:schemeClr val="accent1">
                  <a:lumMod val="75000"/>
                </a:scheme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07592" y="1668745"/>
            <a:ext cx="1754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华文新魏" pitchFamily="2" charset="-122"/>
                <a:ea typeface="华文新魏" pitchFamily="2" charset="-122"/>
              </a:rPr>
              <a:t>2.</a:t>
            </a:r>
            <a:r>
              <a:rPr lang="zh-CN" altLang="en-US" sz="2400" b="1" smtClean="0">
                <a:latin typeface="华文新魏" pitchFamily="2" charset="-122"/>
                <a:ea typeface="华文新魏" pitchFamily="2" charset="-122"/>
              </a:rPr>
              <a:t>地理位置</a:t>
            </a:r>
            <a:endParaRPr lang="zh-CN" altLang="en-US" sz="24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977549" y="2124600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大体上</a:t>
            </a:r>
            <a:r>
              <a:rPr lang="zh-CN" altLang="en-US" sz="24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是以今天</a:t>
            </a:r>
            <a:r>
              <a:rPr lang="zh-CN" altLang="en-US" sz="2400" b="1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伊拉克</a:t>
            </a:r>
            <a:r>
              <a:rPr lang="zh-CN" altLang="en-US" sz="24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首都巴格达为中心的狭长地带。</a:t>
            </a:r>
            <a:endParaRPr lang="zh-CN" altLang="en-US" sz="2400"/>
          </a:p>
        </p:txBody>
      </p:sp>
      <p:sp>
        <p:nvSpPr>
          <p:cNvPr id="22" name="TextBox 21"/>
          <p:cNvSpPr txBox="1"/>
          <p:nvPr/>
        </p:nvSpPr>
        <p:spPr>
          <a:xfrm>
            <a:off x="4833533" y="3036897"/>
            <a:ext cx="1278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华文新魏" pitchFamily="2" charset="-122"/>
                <a:ea typeface="华文新魏" pitchFamily="2" charset="-122"/>
              </a:rPr>
              <a:t>3.</a:t>
            </a:r>
            <a:r>
              <a:rPr lang="zh-CN" altLang="en-US" sz="2400" b="1" smtClean="0">
                <a:latin typeface="华文新魏" pitchFamily="2" charset="-122"/>
                <a:ea typeface="华文新魏" pitchFamily="2" charset="-122"/>
              </a:rPr>
              <a:t>建国</a:t>
            </a:r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：</a:t>
            </a:r>
          </a:p>
        </p:txBody>
      </p:sp>
      <p:sp>
        <p:nvSpPr>
          <p:cNvPr id="23" name="矩形 22"/>
          <p:cNvSpPr/>
          <p:nvPr/>
        </p:nvSpPr>
        <p:spPr>
          <a:xfrm>
            <a:off x="5841645" y="3046189"/>
            <a:ext cx="30508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约从公元前</a:t>
            </a:r>
            <a:r>
              <a:rPr lang="en-US" altLang="zh-CN" sz="2400" b="1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3500</a:t>
            </a:r>
            <a:r>
              <a:rPr lang="zh-CN" altLang="en-US" sz="2400" b="1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年起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33533" y="3612961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华文新魏" pitchFamily="2" charset="-122"/>
                <a:ea typeface="华文新魏" pitchFamily="2" charset="-122"/>
              </a:rPr>
              <a:t>4.</a:t>
            </a:r>
            <a:r>
              <a:rPr lang="zh-CN" altLang="en-US" sz="2400" b="1" smtClean="0">
                <a:latin typeface="华文新魏" pitchFamily="2" charset="-122"/>
                <a:ea typeface="华文新魏" pitchFamily="2" charset="-122"/>
              </a:rPr>
              <a:t>初步统一</a:t>
            </a:r>
            <a:endParaRPr lang="zh-CN" altLang="en-US" sz="24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977549" y="4045009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</a:t>
            </a:r>
            <a:r>
              <a:rPr lang="zh-CN" altLang="en-US" sz="2400" b="1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大约</a:t>
            </a:r>
            <a:r>
              <a:rPr lang="zh-CN" altLang="en-US" sz="24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在公元前</a:t>
            </a:r>
            <a:r>
              <a:rPr lang="en-US" altLang="zh-CN" sz="2400" b="1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24</a:t>
            </a:r>
            <a:r>
              <a:rPr lang="zh-CN" altLang="en-US" sz="2400" b="1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世纪，</a:t>
            </a:r>
            <a:r>
              <a:rPr lang="zh-CN" altLang="en-US" sz="24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两河流域实现了初步</a:t>
            </a:r>
            <a:r>
              <a:rPr lang="zh-CN" altLang="en-US" sz="2400" b="1" smtClean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统一。</a:t>
            </a:r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17805052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1"/>
      <p:bldP spid="20" grpId="2"/>
      <p:bldP spid="21" grpId="3"/>
      <p:bldP spid="22" grpId="4"/>
      <p:bldP spid="23" grpId="5"/>
      <p:bldP spid="24" grpId="6"/>
      <p:bldP spid="25" grpId="7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D695D1F0-6A69-44F2-8DC4-45E1798E6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0593" y="267494"/>
            <a:ext cx="2177489" cy="2686778"/>
          </a:xfrm>
          <a:prstGeom prst="rect">
            <a:avLst/>
          </a:prstGeom>
        </p:spPr>
      </p:pic>
      <p:sp>
        <p:nvSpPr>
          <p:cNvPr id="29" name="标题 1">
            <a:extLst>
              <a:ext uri="{FF2B5EF4-FFF2-40B4-BE49-F238E27FC236}">
                <a16:creationId xmlns="" xmlns:a16="http://schemas.microsoft.com/office/drawing/2014/main" id="{9C3E1765-1E3E-48F1-AFEE-C63EF09221C4}"/>
              </a:ext>
            </a:extLst>
          </p:cNvPr>
          <p:cNvSpPr txBox="1"/>
          <p:nvPr/>
        </p:nvSpPr>
        <p:spPr>
          <a:xfrm>
            <a:off x="-28552" y="-25250"/>
            <a:ext cx="4073669" cy="1257452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smtClean="0">
                <a:solidFill>
                  <a:srgbClr val="C0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一个王国</a:t>
            </a:r>
            <a:br>
              <a:rPr lang="en-US" altLang="zh-CN" b="1" smtClean="0">
                <a:solidFill>
                  <a:srgbClr val="C0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</a:br>
            <a:r>
              <a:rPr lang="en-US" altLang="zh-CN" b="1" smtClean="0">
                <a:solidFill>
                  <a:srgbClr val="C0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  ——</a:t>
            </a:r>
            <a:r>
              <a:rPr lang="zh-CN" altLang="en-US" b="1" smtClean="0">
                <a:solidFill>
                  <a:srgbClr val="C0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古巴比伦王国</a:t>
            </a:r>
            <a:endParaRPr lang="zh-CN" altLang="en-US" b="1">
              <a:solidFill>
                <a:srgbClr val="C00000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11D757DC-B9D5-4F53-8570-9BA3FF7CBF7D}"/>
              </a:ext>
            </a:extLst>
          </p:cNvPr>
          <p:cNvSpPr/>
          <p:nvPr/>
        </p:nvSpPr>
        <p:spPr>
          <a:xfrm>
            <a:off x="509015" y="1059582"/>
            <a:ext cx="4783065" cy="19389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1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1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、统一：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公元前</a:t>
            </a:r>
            <a:r>
              <a:rPr lang="en-US" altLang="zh-CN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18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世纪，第六代国王</a:t>
            </a:r>
            <a:r>
              <a:rPr lang="zh-CN" altLang="en-US" sz="21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汉谟拉比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完成了整个</a:t>
            </a:r>
            <a:r>
              <a:rPr lang="zh-CN" altLang="en-US" sz="21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两河流域中下游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地区的统一事业，建立了统一、强大的奴隶制国家。</a:t>
            </a:r>
          </a:p>
          <a:p>
            <a:pPr>
              <a:lnSpc>
                <a:spcPct val="150000"/>
              </a:lnSpc>
            </a:pPr>
            <a:r>
              <a:rPr lang="en-US" altLang="zh-CN" sz="21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1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、制度：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实行君主专制制度，加强中央集权。</a:t>
            </a:r>
          </a:p>
        </p:txBody>
      </p:sp>
      <p:sp>
        <p:nvSpPr>
          <p:cNvPr id="31" name="箭头: 右 4">
            <a:extLst>
              <a:ext uri="{FF2B5EF4-FFF2-40B4-BE49-F238E27FC236}">
                <a16:creationId xmlns="" xmlns:a16="http://schemas.microsoft.com/office/drawing/2014/main" id="{BB55663F-C9F8-4A73-A1E6-8B6E3F4A5D35}"/>
              </a:ext>
            </a:extLst>
          </p:cNvPr>
          <p:cNvSpPr/>
          <p:nvPr/>
        </p:nvSpPr>
        <p:spPr>
          <a:xfrm>
            <a:off x="1115616" y="4288908"/>
            <a:ext cx="6975510" cy="24658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5">
            <a:extLst>
              <a:ext uri="{FF2B5EF4-FFF2-40B4-BE49-F238E27FC236}">
                <a16:creationId xmlns="" xmlns:a16="http://schemas.microsoft.com/office/drawing/2014/main" id="{D81DCFC4-7C43-4058-B573-9B09ECF8F233}"/>
              </a:ext>
            </a:extLst>
          </p:cNvPr>
          <p:cNvSpPr txBox="1"/>
          <p:nvPr/>
        </p:nvSpPr>
        <p:spPr>
          <a:xfrm>
            <a:off x="1283517" y="3077897"/>
            <a:ext cx="1241633" cy="7155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>
                <a:latin typeface="华文楷体" panose="02010600040101010101" pitchFamily="2" charset="-122"/>
                <a:ea typeface="华文楷体" panose="02010600040101010101" pitchFamily="2" charset="-122"/>
              </a:rPr>
              <a:t>约公元前</a:t>
            </a:r>
            <a:r>
              <a:rPr lang="en-US" altLang="zh-CN" sz="2100" b="1">
                <a:latin typeface="华文楷体" panose="02010600040101010101" pitchFamily="2" charset="-122"/>
                <a:ea typeface="华文楷体" panose="02010600040101010101" pitchFamily="2" charset="-122"/>
              </a:rPr>
              <a:t>3500</a:t>
            </a:r>
            <a:r>
              <a:rPr lang="zh-CN" altLang="en-US" sz="2100" b="1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</a:p>
        </p:txBody>
      </p:sp>
      <p:sp>
        <p:nvSpPr>
          <p:cNvPr id="33" name="文本框 8">
            <a:extLst>
              <a:ext uri="{FF2B5EF4-FFF2-40B4-BE49-F238E27FC236}">
                <a16:creationId xmlns="" xmlns:a16="http://schemas.microsoft.com/office/drawing/2014/main" id="{0E2310D0-6A2A-4839-A58C-3E709CCD42F2}"/>
              </a:ext>
            </a:extLst>
          </p:cNvPr>
          <p:cNvSpPr txBox="1"/>
          <p:nvPr/>
        </p:nvSpPr>
        <p:spPr>
          <a:xfrm>
            <a:off x="2859305" y="3077897"/>
            <a:ext cx="1063499" cy="7155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>
                <a:latin typeface="华文楷体" panose="02010600040101010101" pitchFamily="2" charset="-122"/>
                <a:ea typeface="华文楷体" panose="02010600040101010101" pitchFamily="2" charset="-122"/>
              </a:rPr>
              <a:t>公元前</a:t>
            </a:r>
            <a:r>
              <a:rPr lang="en-US" altLang="zh-CN" sz="21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24</a:t>
            </a:r>
            <a:r>
              <a:rPr lang="zh-CN" altLang="en-US" sz="21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世纪</a:t>
            </a:r>
            <a:endParaRPr lang="zh-CN" altLang="en-US" sz="21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4" name="文本框 9">
            <a:extLst>
              <a:ext uri="{FF2B5EF4-FFF2-40B4-BE49-F238E27FC236}">
                <a16:creationId xmlns="" xmlns:a16="http://schemas.microsoft.com/office/drawing/2014/main" id="{7F9D2A09-BF28-44DE-AFC7-D4055A75F09A}"/>
              </a:ext>
            </a:extLst>
          </p:cNvPr>
          <p:cNvSpPr txBox="1"/>
          <p:nvPr/>
        </p:nvSpPr>
        <p:spPr>
          <a:xfrm>
            <a:off x="4041430" y="3373015"/>
            <a:ext cx="1923515" cy="39241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>
                <a:latin typeface="华文楷体" panose="02010600040101010101" pitchFamily="2" charset="-122"/>
                <a:ea typeface="华文楷体" panose="02010600040101010101" pitchFamily="2" charset="-122"/>
              </a:rPr>
              <a:t>公元前</a:t>
            </a:r>
            <a:r>
              <a:rPr lang="en-US" altLang="zh-CN" sz="2100" b="1">
                <a:latin typeface="华文楷体" panose="02010600040101010101" pitchFamily="2" charset="-122"/>
                <a:ea typeface="华文楷体" panose="02010600040101010101" pitchFamily="2" charset="-122"/>
              </a:rPr>
              <a:t>18</a:t>
            </a:r>
            <a:r>
              <a:rPr lang="zh-CN" altLang="en-US" sz="2100" b="1">
                <a:latin typeface="华文楷体" panose="02010600040101010101" pitchFamily="2" charset="-122"/>
                <a:ea typeface="华文楷体" panose="02010600040101010101" pitchFamily="2" charset="-122"/>
              </a:rPr>
              <a:t>世纪</a:t>
            </a:r>
          </a:p>
        </p:txBody>
      </p:sp>
      <p:sp>
        <p:nvSpPr>
          <p:cNvPr id="35" name="文本框 10">
            <a:extLst>
              <a:ext uri="{FF2B5EF4-FFF2-40B4-BE49-F238E27FC236}">
                <a16:creationId xmlns="" xmlns:a16="http://schemas.microsoft.com/office/drawing/2014/main" id="{E99D610C-1BE9-477A-824E-0A125C437746}"/>
              </a:ext>
            </a:extLst>
          </p:cNvPr>
          <p:cNvSpPr txBox="1"/>
          <p:nvPr/>
        </p:nvSpPr>
        <p:spPr>
          <a:xfrm>
            <a:off x="6094108" y="3075806"/>
            <a:ext cx="1063499" cy="7155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>
                <a:latin typeface="华文楷体" panose="02010600040101010101" pitchFamily="2" charset="-122"/>
                <a:ea typeface="华文楷体" panose="02010600040101010101" pitchFamily="2" charset="-122"/>
              </a:rPr>
              <a:t>公元前</a:t>
            </a:r>
            <a:r>
              <a:rPr lang="en-US" altLang="zh-CN" sz="2100" b="1">
                <a:latin typeface="华文楷体" panose="02010600040101010101" pitchFamily="2" charset="-122"/>
                <a:ea typeface="华文楷体" panose="02010600040101010101" pitchFamily="2" charset="-122"/>
              </a:rPr>
              <a:t>1595</a:t>
            </a:r>
            <a:r>
              <a:rPr lang="zh-CN" altLang="en-US" sz="2100" b="1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</a:p>
        </p:txBody>
      </p:sp>
      <p:sp>
        <p:nvSpPr>
          <p:cNvPr id="36" name="箭头: 上 11">
            <a:extLst>
              <a:ext uri="{FF2B5EF4-FFF2-40B4-BE49-F238E27FC236}">
                <a16:creationId xmlns="" xmlns:a16="http://schemas.microsoft.com/office/drawing/2014/main" id="{78FEB700-BD31-4E0B-8F01-6387D6DACF8E}"/>
              </a:ext>
            </a:extLst>
          </p:cNvPr>
          <p:cNvSpPr/>
          <p:nvPr/>
        </p:nvSpPr>
        <p:spPr>
          <a:xfrm>
            <a:off x="1719399" y="3881799"/>
            <a:ext cx="369869" cy="518652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6FEC01DD-E322-4F0B-81D9-ECE67E0134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2134" y="3881800"/>
            <a:ext cx="397799" cy="530398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8A2F4B5F-48F1-46A3-80DC-8FEB205039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5662" y="3885260"/>
            <a:ext cx="397799" cy="530398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4E2C5E07-0750-4C46-A77C-596CA4D62F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6957" y="3870054"/>
            <a:ext cx="397799" cy="530398"/>
          </a:xfrm>
          <a:prstGeom prst="rect">
            <a:avLst/>
          </a:prstGeom>
        </p:spPr>
      </p:pic>
      <p:sp>
        <p:nvSpPr>
          <p:cNvPr id="40" name="文本框 15">
            <a:extLst>
              <a:ext uri="{FF2B5EF4-FFF2-40B4-BE49-F238E27FC236}">
                <a16:creationId xmlns="" xmlns:a16="http://schemas.microsoft.com/office/drawing/2014/main" id="{84E04341-02CD-4A91-8128-43255494F695}"/>
              </a:ext>
            </a:extLst>
          </p:cNvPr>
          <p:cNvSpPr txBox="1"/>
          <p:nvPr/>
        </p:nvSpPr>
        <p:spPr>
          <a:xfrm>
            <a:off x="1189698" y="4622879"/>
            <a:ext cx="1309955" cy="3924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10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国家产生</a:t>
            </a:r>
          </a:p>
        </p:txBody>
      </p:sp>
      <p:sp>
        <p:nvSpPr>
          <p:cNvPr id="41" name="文本框 16">
            <a:extLst>
              <a:ext uri="{FF2B5EF4-FFF2-40B4-BE49-F238E27FC236}">
                <a16:creationId xmlns="" xmlns:a16="http://schemas.microsoft.com/office/drawing/2014/main" id="{3AE0A852-673A-4D60-B858-F803206092EA}"/>
              </a:ext>
            </a:extLst>
          </p:cNvPr>
          <p:cNvSpPr txBox="1"/>
          <p:nvPr/>
        </p:nvSpPr>
        <p:spPr>
          <a:xfrm>
            <a:off x="2627784" y="4630629"/>
            <a:ext cx="1300169" cy="3924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10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初步统一</a:t>
            </a:r>
          </a:p>
        </p:txBody>
      </p:sp>
      <p:sp>
        <p:nvSpPr>
          <p:cNvPr id="42" name="文本框 17">
            <a:extLst>
              <a:ext uri="{FF2B5EF4-FFF2-40B4-BE49-F238E27FC236}">
                <a16:creationId xmlns="" xmlns:a16="http://schemas.microsoft.com/office/drawing/2014/main" id="{166D52F0-B735-417A-B3B9-AA41B84CD7E2}"/>
              </a:ext>
            </a:extLst>
          </p:cNvPr>
          <p:cNvSpPr txBox="1"/>
          <p:nvPr/>
        </p:nvSpPr>
        <p:spPr>
          <a:xfrm>
            <a:off x="4499992" y="4638377"/>
            <a:ext cx="809362" cy="3924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10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强盛</a:t>
            </a:r>
          </a:p>
        </p:txBody>
      </p:sp>
      <p:sp>
        <p:nvSpPr>
          <p:cNvPr id="43" name="文本框 18">
            <a:extLst>
              <a:ext uri="{FF2B5EF4-FFF2-40B4-BE49-F238E27FC236}">
                <a16:creationId xmlns="" xmlns:a16="http://schemas.microsoft.com/office/drawing/2014/main" id="{EF33A48F-D304-43C5-87FC-C45593D857C4}"/>
              </a:ext>
            </a:extLst>
          </p:cNvPr>
          <p:cNvSpPr txBox="1"/>
          <p:nvPr/>
        </p:nvSpPr>
        <p:spPr>
          <a:xfrm>
            <a:off x="5508104" y="4638377"/>
            <a:ext cx="2304256" cy="3924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10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古巴比伦王国灭亡</a:t>
            </a:r>
            <a:endParaRPr lang="zh-CN" altLang="en-US" sz="210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4E950B90-C6F8-4AE0-AC40-E22377FBEC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9024" y1="73729" x2="70732" y2="72034"/>
                        <a14:foregroundMark x1="70732" y1="72034" x2="75610" y2="720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306" y="73848"/>
            <a:ext cx="923761" cy="66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8573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1"/>
      <p:bldP spid="33" grpId="2"/>
      <p:bldP spid="34" grpId="3"/>
      <p:bldP spid="35" grpId="4"/>
      <p:bldP spid="36" grpId="5"/>
      <p:bldP spid="40" grpId="6"/>
      <p:bldP spid="41" grpId="7"/>
      <p:bldP spid="42" grpId="8"/>
      <p:bldP spid="43" grpId="9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FEDA82D5-EDA9-4FFA-96A6-AB2CB109A4EF}"/>
              </a:ext>
            </a:extLst>
          </p:cNvPr>
          <p:cNvSpPr/>
          <p:nvPr/>
        </p:nvSpPr>
        <p:spPr>
          <a:xfrm>
            <a:off x="755576" y="483518"/>
            <a:ext cx="7704856" cy="430887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zh-CN" altLang="en-US" sz="2200" b="1" smtClean="0">
                <a:solidFill>
                  <a:srgbClr val="000000"/>
                </a:solidFill>
                <a:latin typeface="幼圆" panose="02010509060101010101" pitchFamily="49" charset="-122"/>
                <a:ea typeface="幼圆" pitchFamily="49" charset="-122"/>
              </a:rPr>
              <a:t>我们是如何了解到古代两河流域历史的呢？</a:t>
            </a:r>
            <a:endParaRPr lang="en-US" altLang="zh-CN" sz="2200" b="1">
              <a:solidFill>
                <a:srgbClr val="000000"/>
              </a:solidFill>
              <a:latin typeface="幼圆" panose="02010509060101010101" pitchFamily="49" charset="-122"/>
              <a:ea typeface="幼圆" pitchFamily="49" charset="-122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E67B1FA3-CEDC-460D-BDA7-3A9008C517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019" r="1" b="2966"/>
          <a:stretch>
            <a:fillRect/>
          </a:stretch>
        </p:blipFill>
        <p:spPr>
          <a:xfrm>
            <a:off x="886119" y="1275606"/>
            <a:ext cx="3417572" cy="30755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3" name="组合 2"/>
          <p:cNvGrpSpPr/>
          <p:nvPr/>
        </p:nvGrpSpPr>
        <p:grpSpPr>
          <a:xfrm>
            <a:off x="5148064" y="1275606"/>
            <a:ext cx="3312368" cy="3075573"/>
            <a:chOff x="5148064" y="1275606"/>
            <a:chExt cx="3312368" cy="3075573"/>
          </a:xfrm>
        </p:grpSpPr>
        <p:sp>
          <p:nvSpPr>
            <p:cNvPr id="2" name="矩形 1"/>
            <p:cNvSpPr/>
            <p:nvPr/>
          </p:nvSpPr>
          <p:spPr>
            <a:xfrm>
              <a:off x="5148064" y="1275606"/>
              <a:ext cx="3312368" cy="307557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Content Placeholder 10">
              <a:extLst>
                <a:ext uri="{FF2B5EF4-FFF2-40B4-BE49-F238E27FC236}">
                  <a16:creationId xmlns="" xmlns:a16="http://schemas.microsoft.com/office/drawing/2014/main" id="{C72E2F81-0B73-4B0F-9FE4-D6995E2988CB}"/>
                </a:ext>
              </a:extLst>
            </p:cNvPr>
            <p:cNvSpPr txBox="1"/>
            <p:nvPr/>
          </p:nvSpPr>
          <p:spPr>
            <a:xfrm>
              <a:off x="5358408" y="1796710"/>
              <a:ext cx="2958008" cy="2287208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sz="2000" b="1" smtClean="0">
                  <a:solidFill>
                    <a:srgbClr val="FFFFFF"/>
                  </a:solidFill>
                  <a:latin typeface="楷体" pitchFamily="49" charset="-122"/>
                  <a:ea typeface="楷体" pitchFamily="49" charset="-122"/>
                </a:rPr>
                <a:t>    苏美尔人使用削尖的芦苇秆或木棒在软泥版上刻写，写在泥板上的字一笔一划都像一个个小小的楔（</a:t>
              </a:r>
              <a:r>
                <a:rPr lang="en-US" altLang="zh-CN" sz="2000" b="1" err="1" smtClean="0">
                  <a:solidFill>
                    <a:srgbClr val="FFFFFF"/>
                  </a:solidFill>
                  <a:latin typeface="楷体" pitchFamily="49" charset="-122"/>
                  <a:ea typeface="楷体" pitchFamily="49" charset="-122"/>
                </a:rPr>
                <a:t>xiē</a:t>
              </a:r>
              <a:r>
                <a:rPr lang="zh-CN" altLang="en-US" sz="2000" b="1" smtClean="0">
                  <a:solidFill>
                    <a:srgbClr val="FFFFFF"/>
                  </a:solidFill>
                  <a:latin typeface="楷体" pitchFamily="49" charset="-122"/>
                  <a:ea typeface="楷体" pitchFamily="49" charset="-122"/>
                </a:rPr>
                <a:t>）子。</a:t>
              </a:r>
              <a:endParaRPr lang="en-US" sz="2000" b="1">
                <a:solidFill>
                  <a:srgbClr val="FFFFFF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8" name="文本框 12">
              <a:extLst>
                <a:ext uri="{FF2B5EF4-FFF2-40B4-BE49-F238E27FC236}">
                  <a16:creationId xmlns="" xmlns:a16="http://schemas.microsoft.com/office/drawing/2014/main" id="{5D7214E9-F0CC-481B-B5C0-C6C9EF28D206}"/>
                </a:ext>
              </a:extLst>
            </p:cNvPr>
            <p:cNvSpPr txBox="1"/>
            <p:nvPr/>
          </p:nvSpPr>
          <p:spPr>
            <a:xfrm>
              <a:off x="5335988" y="1491630"/>
              <a:ext cx="1557158" cy="407804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lIns="68580" tIns="34290" rIns="68580" bIns="34290" rtlCol="0">
              <a:spAutoFit/>
            </a:bodyPr>
            <a:lstStyle/>
            <a:p>
              <a:pPr>
                <a:spcAft>
                  <a:spcPts val="450"/>
                </a:spcAft>
              </a:pPr>
              <a:r>
                <a:rPr lang="zh-CN" altLang="en-US" sz="2200" b="1">
                  <a:solidFill>
                    <a:srgbClr val="000000"/>
                  </a:solidFill>
                </a:rPr>
                <a:t>楔形文字：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97260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内容占位符 3" descr="图片包含 室内, 旧, 桌子, 黑色&#10;&#10;描述已自动生成">
            <a:extLst>
              <a:ext uri="{FF2B5EF4-FFF2-40B4-BE49-F238E27FC236}">
                <a16:creationId xmlns:a16="http://schemas.microsoft.com/office/drawing/2014/main" xmlns="" id="{2CE5BA69-5A45-4CC0-B5A7-5DA38D420C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24" y="1733762"/>
            <a:ext cx="3856241" cy="2998228"/>
          </a:xfrm>
          <a:prstGeom prst="rect">
            <a:avLst/>
          </a:prstGeom>
        </p:spPr>
      </p:pic>
      <p:cxnSp>
        <p:nvCxnSpPr>
          <p:cNvPr id="13" name="Straight Connector 14">
            <a:extLst>
              <a:ext uri="{FF2B5EF4-FFF2-40B4-BE49-F238E27FC236}">
                <a16:creationId xmlns:a16="http://schemas.microsoft.com/office/drawing/2014/main" xmlns="" id="{DB146403-F3D6-484B-B2ED-97F9565D03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 flipH="1">
            <a:off x="4587209" y="1947627"/>
            <a:ext cx="0" cy="27432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F187752F-CB78-4D46-9BD1-BF03C82CFD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805" y="1896701"/>
            <a:ext cx="4091938" cy="2651976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6947A6EE-710F-4825-B290-2EE1084D7172}"/>
              </a:ext>
            </a:extLst>
          </p:cNvPr>
          <p:cNvSpPr/>
          <p:nvPr/>
        </p:nvSpPr>
        <p:spPr>
          <a:xfrm>
            <a:off x="1589836" y="513859"/>
            <a:ext cx="5964328" cy="761747"/>
          </a:xfrm>
          <a:prstGeom prst="rect">
            <a:avLst/>
          </a:prstGeom>
          <a:solidFill>
            <a:schemeClr val="lt1">
              <a:alpha val="71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>
              <a:spcAft>
                <a:spcPts val="450"/>
              </a:spcAft>
            </a:pPr>
            <a:r>
              <a:rPr lang="zh-CN" altLang="en-US" sz="2100" smtClean="0">
                <a:latin typeface="华文新魏" pitchFamily="2" charset="-122"/>
                <a:ea typeface="华文新魏" pitchFamily="2" charset="-122"/>
              </a:rPr>
              <a:t>    汉</a:t>
            </a:r>
            <a:r>
              <a:rPr lang="zh-CN" altLang="en-US" sz="2100">
                <a:latin typeface="华文新魏" pitchFamily="2" charset="-122"/>
                <a:ea typeface="华文新魏" pitchFamily="2" charset="-122"/>
              </a:rPr>
              <a:t>谟拉比令后人敬仰的功业不是他的沙场征伐，而是他勒石以记之的</a:t>
            </a:r>
            <a:r>
              <a:rPr lang="zh-CN" altLang="en-US" sz="2400" b="1" u="sng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一部较为系统完整的法典</a:t>
            </a:r>
            <a:r>
              <a:rPr lang="zh-CN" altLang="en-US" sz="2100">
                <a:latin typeface="华文新魏" pitchFamily="2" charset="-122"/>
                <a:ea typeface="华文新魏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1835963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9E657CA-9039-4A27-8C4B-F184BEEC54EA}"/>
              </a:ext>
            </a:extLst>
          </p:cNvPr>
          <p:cNvSpPr/>
          <p:nvPr/>
        </p:nvSpPr>
        <p:spPr>
          <a:xfrm>
            <a:off x="3552622" y="480441"/>
            <a:ext cx="5282768" cy="651371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zh-CN" altLang="en-US" sz="3100">
                <a:solidFill>
                  <a:srgbClr val="C00000"/>
                </a:solidFill>
                <a:latin typeface="方正舒体" panose="02010601030101010101" pitchFamily="2" charset="-122"/>
                <a:ea typeface="方正舒体" panose="02010601030101010101" pitchFamily="2" charset="-122"/>
                <a:cs typeface="+mj-cs"/>
              </a:rPr>
              <a:t>一部法典</a:t>
            </a:r>
            <a:r>
              <a:rPr lang="en-US" altLang="zh-CN" sz="3100">
                <a:solidFill>
                  <a:srgbClr val="C00000"/>
                </a:solidFill>
                <a:latin typeface="方正舒体" panose="02010601030101010101" pitchFamily="2" charset="-122"/>
                <a:ea typeface="方正舒体" panose="02010601030101010101" pitchFamily="2" charset="-122"/>
                <a:cs typeface="+mj-cs"/>
              </a:rPr>
              <a:t>——《</a:t>
            </a:r>
            <a:r>
              <a:rPr lang="zh-CN" altLang="en-US" sz="3100">
                <a:solidFill>
                  <a:srgbClr val="C00000"/>
                </a:solidFill>
                <a:latin typeface="方正舒体" panose="02010601030101010101" pitchFamily="2" charset="-122"/>
                <a:ea typeface="方正舒体" panose="02010601030101010101" pitchFamily="2" charset="-122"/>
                <a:cs typeface="+mj-cs"/>
              </a:rPr>
              <a:t>汉谟拉比法典</a:t>
            </a:r>
            <a:r>
              <a:rPr lang="en-US" altLang="zh-CN" sz="3100">
                <a:solidFill>
                  <a:srgbClr val="C00000"/>
                </a:solidFill>
                <a:latin typeface="方正舒体" panose="02010601030101010101" pitchFamily="2" charset="-122"/>
                <a:ea typeface="方正舒体" panose="02010601030101010101" pitchFamily="2" charset="-122"/>
                <a:cs typeface="+mj-cs"/>
              </a:rPr>
              <a:t>》</a:t>
            </a:r>
          </a:p>
        </p:txBody>
      </p:sp>
      <p:pic>
        <p:nvPicPr>
          <p:cNvPr id="7" name="内容占位符 17" descr="图片包含 照片, 旧, 黑色, 玻璃&#10;&#10;描述已自动生成">
            <a:extLst>
              <a:ext uri="{FF2B5EF4-FFF2-40B4-BE49-F238E27FC236}">
                <a16:creationId xmlns:a16="http://schemas.microsoft.com/office/drawing/2014/main" xmlns="" id="{ABB767DB-E355-4D53-AD41-894BC60E88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246" r="25114" b="1"/>
          <a:stretch>
            <a:fillRect/>
          </a:stretch>
        </p:blipFill>
        <p:spPr>
          <a:xfrm>
            <a:off x="-36512" y="0"/>
            <a:ext cx="3476678" cy="5143493"/>
          </a:xfrm>
          <a:prstGeom prst="rect">
            <a:avLst/>
          </a:prstGeom>
          <a:effectLst/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5F1EF2BF-7619-443D-957E-5664AA7F9B1F}"/>
              </a:ext>
            </a:extLst>
          </p:cNvPr>
          <p:cNvSpPr/>
          <p:nvPr/>
        </p:nvSpPr>
        <p:spPr>
          <a:xfrm>
            <a:off x="3926756" y="1598803"/>
            <a:ext cx="4942616" cy="240065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>
              <a:spcAft>
                <a:spcPts val="450"/>
              </a:spcAft>
            </a:pPr>
            <a:r>
              <a:rPr lang="zh-CN" altLang="en-US" sz="1800" b="1">
                <a:latin typeface="幼圆" panose="02010509060101010101" pitchFamily="49" charset="-122"/>
                <a:ea typeface="幼圆" pitchFamily="49" charset="-122"/>
              </a:rPr>
              <a:t>石碑由三块黑色玄武岩合成，高</a:t>
            </a:r>
            <a:r>
              <a:rPr lang="en-US" altLang="zh-CN" sz="1800" b="1">
                <a:latin typeface="幼圆" panose="02010509060101010101" pitchFamily="49" charset="-122"/>
                <a:ea typeface="幼圆" pitchFamily="49" charset="-122"/>
              </a:rPr>
              <a:t>2.25</a:t>
            </a:r>
            <a:r>
              <a:rPr lang="zh-CN" altLang="en-US" sz="1800" b="1">
                <a:latin typeface="幼圆" panose="02010509060101010101" pitchFamily="49" charset="-122"/>
                <a:ea typeface="幼圆" pitchFamily="49" charset="-122"/>
              </a:rPr>
              <a:t>米，上部周长</a:t>
            </a:r>
            <a:r>
              <a:rPr lang="en-US" altLang="zh-CN" sz="1800" b="1">
                <a:latin typeface="幼圆" panose="02010509060101010101" pitchFamily="49" charset="-122"/>
                <a:ea typeface="幼圆" pitchFamily="49" charset="-122"/>
              </a:rPr>
              <a:t>1.65</a:t>
            </a:r>
            <a:r>
              <a:rPr lang="zh-CN" altLang="en-US" sz="1800" b="1">
                <a:latin typeface="幼圆" panose="02010509060101010101" pitchFamily="49" charset="-122"/>
                <a:ea typeface="幼圆" pitchFamily="49" charset="-122"/>
              </a:rPr>
              <a:t>米，底部周长</a:t>
            </a:r>
            <a:r>
              <a:rPr lang="en-US" altLang="zh-CN" sz="1800" b="1">
                <a:latin typeface="幼圆" panose="02010509060101010101" pitchFamily="49" charset="-122"/>
                <a:ea typeface="幼圆" pitchFamily="49" charset="-122"/>
              </a:rPr>
              <a:t>1.9</a:t>
            </a:r>
            <a:r>
              <a:rPr lang="zh-CN" altLang="en-US" sz="1800" b="1">
                <a:latin typeface="幼圆" panose="02010509060101010101" pitchFamily="49" charset="-122"/>
                <a:ea typeface="幼圆" pitchFamily="49" charset="-122"/>
              </a:rPr>
              <a:t>米。</a:t>
            </a:r>
            <a:endParaRPr lang="en-US" altLang="zh-CN" sz="1800" b="1">
              <a:latin typeface="幼圆" panose="02010509060101010101" pitchFamily="49" charset="-122"/>
              <a:ea typeface="幼圆" pitchFamily="49" charset="-122"/>
            </a:endParaRPr>
          </a:p>
          <a:p>
            <a:pPr>
              <a:spcAft>
                <a:spcPts val="450"/>
              </a:spcAft>
            </a:pPr>
            <a:r>
              <a:rPr lang="zh-CN" altLang="en-US" sz="1800" b="1">
                <a:latin typeface="幼圆" panose="02010509060101010101" pitchFamily="49" charset="-122"/>
                <a:ea typeface="幼圆" pitchFamily="49" charset="-122"/>
              </a:rPr>
              <a:t>它的上方刻着两个人的浮雕像：一个人坐着，右手握着一根短棍；另一个人站着，双手打拱，好像在朝拜。石柱的下部，刻着像箭头或钉头那样的文字。</a:t>
            </a:r>
            <a:endParaRPr lang="en-US" altLang="zh-CN" sz="1800" b="1">
              <a:latin typeface="幼圆" panose="02010509060101010101" pitchFamily="49" charset="-122"/>
              <a:ea typeface="幼圆" pitchFamily="49" charset="-122"/>
            </a:endParaRPr>
          </a:p>
          <a:p>
            <a:pPr>
              <a:spcAft>
                <a:spcPts val="450"/>
              </a:spcAft>
            </a:pPr>
            <a:r>
              <a:rPr lang="zh-CN" altLang="en-US" sz="1800" b="1">
                <a:latin typeface="幼圆" panose="02010509060101010101" pitchFamily="49" charset="-122"/>
                <a:ea typeface="幼圆" pitchFamily="49" charset="-122"/>
              </a:rPr>
              <a:t>经考证，这正是用</a:t>
            </a:r>
            <a:r>
              <a:rPr lang="zh-CN" altLang="en-US" sz="1800" b="1">
                <a:solidFill>
                  <a:srgbClr val="FF0000"/>
                </a:solidFill>
                <a:latin typeface="幼圆" panose="02010509060101010101" pitchFamily="49" charset="-122"/>
                <a:ea typeface="幼圆" pitchFamily="49" charset="-122"/>
              </a:rPr>
              <a:t>楔形文字</a:t>
            </a:r>
            <a:r>
              <a:rPr lang="zh-CN" altLang="en-US" sz="1800" b="1">
                <a:latin typeface="幼圆" panose="02010509060101010101" pitchFamily="49" charset="-122"/>
                <a:ea typeface="幼圆" pitchFamily="49" charset="-122"/>
              </a:rPr>
              <a:t>记录的法律条文</a:t>
            </a:r>
            <a:r>
              <a:rPr lang="en-US" altLang="zh-CN" sz="1800" b="1">
                <a:latin typeface="幼圆" panose="02010509060101010101" pitchFamily="49" charset="-122"/>
                <a:ea typeface="幼圆" pitchFamily="49" charset="-122"/>
              </a:rPr>
              <a:t>——《</a:t>
            </a:r>
            <a:r>
              <a:rPr lang="zh-CN" altLang="en-US" sz="1800" b="1">
                <a:latin typeface="幼圆" panose="02010509060101010101" pitchFamily="49" charset="-122"/>
                <a:ea typeface="幼圆" pitchFamily="49" charset="-122"/>
              </a:rPr>
              <a:t>汉谟拉比法典</a:t>
            </a:r>
            <a:r>
              <a:rPr lang="en-US" altLang="zh-CN" sz="1800" b="1">
                <a:latin typeface="幼圆" panose="02010509060101010101" pitchFamily="49" charset="-122"/>
                <a:ea typeface="幼圆" pitchFamily="49" charset="-122"/>
              </a:rPr>
              <a:t>》</a:t>
            </a:r>
            <a:r>
              <a:rPr lang="zh-CN" altLang="en-US" sz="1800" b="1">
                <a:latin typeface="幼圆" panose="02010509060101010101" pitchFamily="49" charset="-122"/>
                <a:ea typeface="幼圆" pitchFamily="49" charset="-122"/>
              </a:rPr>
              <a:t>。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2F29489C-C42B-4A6E-9602-A4C960F64E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494" y="411510"/>
            <a:ext cx="443522" cy="480101"/>
          </a:xfrm>
          <a:prstGeom prst="rect">
            <a:avLst/>
          </a:prstGeom>
        </p:spPr>
      </p:pic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88EDDA04-3F94-47FC-A32E-448CDB1B0BF0}"/>
              </a:ext>
            </a:extLst>
          </p:cNvPr>
          <p:cNvSpPr/>
          <p:nvPr/>
        </p:nvSpPr>
        <p:spPr>
          <a:xfrm>
            <a:off x="234053" y="715345"/>
            <a:ext cx="999781" cy="112372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箭头连接符 13">
            <a:extLst>
              <a:ext uri="{FF2B5EF4-FFF2-40B4-BE49-F238E27FC236}">
                <a16:creationId xmlns:a16="http://schemas.microsoft.com/office/drawing/2014/main" xmlns="" id="{4F79C59B-A9D4-4528-B0B5-031A3D49F4BA}"/>
              </a:ext>
            </a:extLst>
          </p:cNvPr>
          <p:cNvCxnSpPr/>
          <p:nvPr/>
        </p:nvCxnSpPr>
        <p:spPr>
          <a:xfrm flipH="1">
            <a:off x="365775" y="1839066"/>
            <a:ext cx="261049" cy="93516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4">
            <a:extLst>
              <a:ext uri="{FF2B5EF4-FFF2-40B4-BE49-F238E27FC236}">
                <a16:creationId xmlns:a16="http://schemas.microsoft.com/office/drawing/2014/main" xmlns="" id="{10CDF119-4483-432D-9947-5EE9492CA2D4}"/>
              </a:ext>
            </a:extLst>
          </p:cNvPr>
          <p:cNvSpPr txBox="1"/>
          <p:nvPr/>
        </p:nvSpPr>
        <p:spPr>
          <a:xfrm>
            <a:off x="99030" y="2901966"/>
            <a:ext cx="1144843" cy="34624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800" b="1"/>
              <a:t>汉谟拉比</a:t>
            </a: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6522CAE9-063F-4C21-B076-4A88D14AD4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8245" y="611783"/>
            <a:ext cx="1024217" cy="1547309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B79E26EA-F607-406A-8D88-EED319F762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8266" y="1766703"/>
            <a:ext cx="655916" cy="784780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81207A4D-9112-4796-94F7-B5CC0F88D6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76" y="4385056"/>
            <a:ext cx="2492390" cy="744164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xmlns="" id="{B4A8E60E-2719-4451-8917-32944772C2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001342">
            <a:off x="1558522" y="2517177"/>
            <a:ext cx="333785" cy="996782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D0EB683E-B2EE-4942-A9B7-690C98D52C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066068">
            <a:off x="2976478" y="2104051"/>
            <a:ext cx="333785" cy="828833"/>
          </a:xfrm>
          <a:prstGeom prst="rect">
            <a:avLst/>
          </a:prstGeom>
        </p:spPr>
      </p:pic>
      <p:sp>
        <p:nvSpPr>
          <p:cNvPr id="23" name="文本框 23">
            <a:extLst>
              <a:ext uri="{FF2B5EF4-FFF2-40B4-BE49-F238E27FC236}">
                <a16:creationId xmlns:a16="http://schemas.microsoft.com/office/drawing/2014/main" xmlns="" id="{FA9A41C3-3F2B-4167-802D-88870A9E87E0}"/>
              </a:ext>
            </a:extLst>
          </p:cNvPr>
          <p:cNvSpPr txBox="1"/>
          <p:nvPr/>
        </p:nvSpPr>
        <p:spPr>
          <a:xfrm>
            <a:off x="2700387" y="2901966"/>
            <a:ext cx="957816" cy="34624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800" b="1"/>
              <a:t>太阳神</a:t>
            </a:r>
          </a:p>
        </p:txBody>
      </p:sp>
      <p:sp>
        <p:nvSpPr>
          <p:cNvPr id="24" name="文本框 25">
            <a:extLst>
              <a:ext uri="{FF2B5EF4-FFF2-40B4-BE49-F238E27FC236}">
                <a16:creationId xmlns:a16="http://schemas.microsoft.com/office/drawing/2014/main" xmlns="" id="{C0FFB4B1-53BE-4F50-B6E1-0BE3822BF056}"/>
              </a:ext>
            </a:extLst>
          </p:cNvPr>
          <p:cNvSpPr txBox="1"/>
          <p:nvPr/>
        </p:nvSpPr>
        <p:spPr>
          <a:xfrm>
            <a:off x="733943" y="3505621"/>
            <a:ext cx="2259505" cy="34624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800" b="1"/>
              <a:t>接受象征权力的权杖</a:t>
            </a:r>
          </a:p>
        </p:txBody>
      </p:sp>
      <p:sp>
        <p:nvSpPr>
          <p:cNvPr id="25" name="文本框 26">
            <a:extLst>
              <a:ext uri="{FF2B5EF4-FFF2-40B4-BE49-F238E27FC236}">
                <a16:creationId xmlns:a16="http://schemas.microsoft.com/office/drawing/2014/main" xmlns="" id="{D68260D4-2B74-4229-810E-4607F27E6808}"/>
              </a:ext>
            </a:extLst>
          </p:cNvPr>
          <p:cNvSpPr txBox="1"/>
          <p:nvPr/>
        </p:nvSpPr>
        <p:spPr>
          <a:xfrm>
            <a:off x="4572000" y="4332457"/>
            <a:ext cx="2002452" cy="34624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</a:rPr>
              <a:t>法典上的楔形文字</a:t>
            </a:r>
          </a:p>
        </p:txBody>
      </p:sp>
    </p:spTree>
    <p:extLst>
      <p:ext uri="{BB962C8B-B14F-4D97-AF65-F5344CB8AC3E}">
        <p14:creationId xmlns:p14="http://schemas.microsoft.com/office/powerpoint/2010/main" val="562069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28" presetID="1" presetClass="entr" presetSubtype="0" fill="hold" grpId="3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1"/>
      <p:bldP spid="23" grpId="2"/>
      <p:bldP spid="24" grpId="3"/>
      <p:bldP spid="25" grpId="4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7" name="Straight Connector 24">
            <a:extLst>
              <a:ext uri="{FF2B5EF4-FFF2-40B4-BE49-F238E27FC236}">
                <a16:creationId xmlns:a16="http://schemas.microsoft.com/office/drawing/2014/main" xmlns="" id="{A7F400EE-A8A5-48AF-B4D6-291B52C6F0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3810701" y="1586338"/>
            <a:ext cx="47320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8A5A91B2-87B5-4CCC-B410-AC20237F969F}"/>
              </a:ext>
            </a:extLst>
          </p:cNvPr>
          <p:cNvSpPr/>
          <p:nvPr/>
        </p:nvSpPr>
        <p:spPr>
          <a:xfrm>
            <a:off x="3625656" y="1327798"/>
            <a:ext cx="5446970" cy="18876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>
              <a:lnSpc>
                <a:spcPts val="2925"/>
              </a:lnSpc>
              <a:spcAft>
                <a:spcPts val="450"/>
              </a:spcAft>
            </a:pPr>
            <a:r>
              <a:rPr lang="zh-CN" altLang="en-US" sz="2400" b="1" smtClean="0">
                <a:latin typeface="幼圆" panose="02010509060101010101" pitchFamily="49" charset="-122"/>
                <a:ea typeface="幼圆" pitchFamily="49" charset="-122"/>
              </a:rPr>
              <a:t>    在</a:t>
            </a:r>
            <a:r>
              <a:rPr lang="zh-CN" altLang="en-US" sz="2400" b="1">
                <a:latin typeface="幼圆" panose="02010509060101010101" pitchFamily="49" charset="-122"/>
                <a:ea typeface="幼圆" pitchFamily="49" charset="-122"/>
              </a:rPr>
              <a:t>法典的序言部分有这样的表述：“我，荣耀而畏神的君主，汉穆拉比，发扬正义于世，灭除不法邪恶之人，使强不凌弱，使我有如消马什，昭临黔首，光耀大地”。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F1D820D1-A4C0-4DF0-A85A-CDE98C64FE1C}"/>
              </a:ext>
            </a:extLst>
          </p:cNvPr>
          <p:cNvSpPr/>
          <p:nvPr/>
        </p:nvSpPr>
        <p:spPr>
          <a:xfrm>
            <a:off x="3885064" y="3446231"/>
            <a:ext cx="4928154" cy="138499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spcAft>
                <a:spcPts val="450"/>
              </a:spcAft>
            </a:pP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除序言和结语外，这部</a:t>
            </a:r>
            <a:r>
              <a:rPr lang="en-US" altLang="zh-CN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法典</a:t>
            </a:r>
            <a:r>
              <a:rPr lang="en-US" altLang="zh-CN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共有条文</a:t>
            </a:r>
            <a:r>
              <a:rPr lang="en-US" altLang="zh-CN" sz="21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282</a:t>
            </a:r>
            <a:r>
              <a:rPr lang="zh-CN" altLang="en-US" sz="21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条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>
              <a:spcAft>
                <a:spcPts val="450"/>
              </a:spcAft>
            </a:pP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法典正文包括</a:t>
            </a:r>
            <a:r>
              <a:rPr lang="en-US" altLang="zh-CN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282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条法律，对</a:t>
            </a:r>
            <a:r>
              <a:rPr lang="zh-CN" altLang="en-US" sz="1800" b="1" u="sng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、民事、贸易、婚姻、继承、审判等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方面都作了</a:t>
            </a:r>
            <a:r>
              <a:rPr lang="zh-CN" altLang="en-US" sz="1800" b="1" u="sng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刑事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详细的规定。</a:t>
            </a:r>
            <a:endParaRPr lang="en-US" altLang="zh-CN" sz="18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Aft>
                <a:spcPts val="450"/>
              </a:spcAft>
            </a:pP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是现存世界上</a:t>
            </a:r>
            <a:r>
              <a:rPr lang="zh-CN" altLang="en-US" sz="21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第一部较为完整的</a:t>
            </a:r>
            <a:r>
              <a:rPr lang="zh-CN" altLang="en-US" sz="1800" b="1">
                <a:latin typeface="华文楷体" panose="02010600040101010101" pitchFamily="2" charset="-122"/>
                <a:ea typeface="华文楷体" panose="02010600040101010101" pitchFamily="2" charset="-122"/>
              </a:rPr>
              <a:t>成文法典。</a:t>
            </a:r>
            <a:endParaRPr lang="zh-CN" altLang="en-US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30" name="图片 29">
            <a:extLst>
              <a:ext uri="{FF2B5EF4-FFF2-40B4-BE49-F238E27FC236}">
                <a16:creationId xmlns:a16="http://schemas.microsoft.com/office/drawing/2014/main" xmlns="" id="{491DE6CE-7D5A-4C2A-80C4-DB467C3D8F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0013" y="94524"/>
            <a:ext cx="4764286" cy="707143"/>
          </a:xfrm>
          <a:prstGeom prst="rect">
            <a:avLst/>
          </a:prstGeom>
        </p:spPr>
      </p:pic>
      <p:pic>
        <p:nvPicPr>
          <p:cNvPr id="34" name="内容占位符 17" descr="图片包含 照片, 旧, 黑色, 玻璃&#10;&#10;描述已自动生成">
            <a:extLst>
              <a:ext uri="{FF2B5EF4-FFF2-40B4-BE49-F238E27FC236}">
                <a16:creationId xmlns:a16="http://schemas.microsoft.com/office/drawing/2014/main" xmlns="" id="{ABB767DB-E355-4D53-AD41-894BC60E886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246" r="25114" b="1"/>
          <a:stretch>
            <a:fillRect/>
          </a:stretch>
        </p:blipFill>
        <p:spPr>
          <a:xfrm>
            <a:off x="-36512" y="0"/>
            <a:ext cx="3476678" cy="5143493"/>
          </a:xfrm>
          <a:prstGeom prst="rect">
            <a:avLst/>
          </a:prstGeom>
          <a:effectLst/>
        </p:spPr>
      </p:pic>
      <p:sp>
        <p:nvSpPr>
          <p:cNvPr id="35" name="文本框 3">
            <a:extLst>
              <a:ext uri="{FF2B5EF4-FFF2-40B4-BE49-F238E27FC236}">
                <a16:creationId xmlns:a16="http://schemas.microsoft.com/office/drawing/2014/main" xmlns="" id="{3090D7CF-91F8-4508-8447-C24C202A2663}"/>
              </a:ext>
            </a:extLst>
          </p:cNvPr>
          <p:cNvSpPr txBox="1"/>
          <p:nvPr/>
        </p:nvSpPr>
        <p:spPr>
          <a:xfrm>
            <a:off x="641442" y="2906855"/>
            <a:ext cx="1914334" cy="545841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000" b="1" spc="38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幼圆" panose="02010509060101010101" pitchFamily="49" charset="-122"/>
                <a:ea typeface="幼圆" pitchFamily="49" charset="-122"/>
              </a:rPr>
              <a:t>君权神授</a:t>
            </a:r>
          </a:p>
        </p:txBody>
      </p:sp>
    </p:spTree>
    <p:extLst>
      <p:ext uri="{BB962C8B-B14F-4D97-AF65-F5344CB8AC3E}">
        <p14:creationId xmlns:p14="http://schemas.microsoft.com/office/powerpoint/2010/main" val="12172234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Rectangle 12">
            <a:extLst>
              <a:ext uri="{FF2B5EF4-FFF2-40B4-BE49-F238E27FC236}">
                <a16:creationId xmlns:a16="http://schemas.microsoft.com/office/drawing/2014/main" xmlns="" id="{3AC8D60F-2DCA-48D7-9903-D4D31B501A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252663" y="240883"/>
            <a:ext cx="5380685" cy="4422557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7B530F9E-65CC-4AD0-8110-FDF8BFD79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4753" r="95620">
                        <a14:foregroundMark x1="9040" y1="32400" x2="7269" y2="48500"/>
                        <a14:foregroundMark x1="7269" y1="48500" x2="8667" y2="55600"/>
                        <a14:foregroundMark x1="8667" y1="55600" x2="12675" y2="56500"/>
                        <a14:foregroundMark x1="4846" y1="33700" x2="5033" y2="44800"/>
                        <a14:foregroundMark x1="4753" y1="44900" x2="7269" y2="58100"/>
                        <a14:foregroundMark x1="24418" y1="58000" x2="18080" y2="70800"/>
                        <a14:foregroundMark x1="18080" y1="70800" x2="12954" y2="74300"/>
                        <a14:foregroundMark x1="20037" y1="68900" x2="16309" y2="71600"/>
                        <a14:foregroundMark x1="33458" y1="64100" x2="34296" y2="68800"/>
                        <a14:foregroundMark x1="78285" y1="26700" x2="73066" y2="33100"/>
                        <a14:foregroundMark x1="73066" y1="33100" x2="71202" y2="43400"/>
                        <a14:foregroundMark x1="71202" y1="43400" x2="73998" y2="57800"/>
                        <a14:foregroundMark x1="64306" y1="27400" x2="71016" y2="23000"/>
                        <a14:foregroundMark x1="71016" y1="23000" x2="79776" y2="24600"/>
                        <a14:foregroundMark x1="79776" y1="24600" x2="84063" y2="29900"/>
                        <a14:foregroundMark x1="84063" y1="29900" x2="84063" y2="33600"/>
                        <a14:foregroundMark x1="88630" y1="36300" x2="95527" y2="36100"/>
                        <a14:foregroundMark x1="95527" y1="36100" x2="95620" y2="36100"/>
                        <a14:foregroundMark x1="64865" y1="44500" x2="65797" y2="51500"/>
                        <a14:foregroundMark x1="65797" y1="51500" x2="66263" y2="52000"/>
                        <a14:foregroundMark x1="66449" y1="61700" x2="66449" y2="59900"/>
                        <a14:foregroundMark x1="81920" y1="68200" x2="82386" y2="69700"/>
                      </a14:backgroundRemoval>
                    </a14:imgEffect>
                  </a14:imgLayer>
                </a14:imgProps>
              </a:ext>
            </a:extLst>
          </a:blip>
          <a:srcRect l="2505" t="14017" r="47556" b="16175"/>
          <a:stretch>
            <a:fillRect/>
          </a:stretch>
        </p:blipFill>
        <p:spPr>
          <a:xfrm>
            <a:off x="252663" y="371085"/>
            <a:ext cx="1041881" cy="1357337"/>
          </a:xfrm>
          <a:prstGeom prst="rect">
            <a:avLst/>
          </a:prstGeom>
        </p:spPr>
      </p:pic>
      <p:sp>
        <p:nvSpPr>
          <p:cNvPr id="12" name="文本框 10">
            <a:extLst>
              <a:ext uri="{FF2B5EF4-FFF2-40B4-BE49-F238E27FC236}">
                <a16:creationId xmlns:a16="http://schemas.microsoft.com/office/drawing/2014/main" xmlns="" id="{CF3C5522-DE9C-49F0-B3DD-65A3B662F8E0}"/>
              </a:ext>
            </a:extLst>
          </p:cNvPr>
          <p:cNvSpPr txBox="1"/>
          <p:nvPr/>
        </p:nvSpPr>
        <p:spPr>
          <a:xfrm>
            <a:off x="1117223" y="1196682"/>
            <a:ext cx="4318873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800" b="1"/>
              <a:t>1.</a:t>
            </a:r>
            <a:r>
              <a:rPr lang="zh-CN" altLang="en-US" sz="1800" b="1"/>
              <a:t>如果一个</a:t>
            </a:r>
            <a:r>
              <a:rPr lang="zh-CN" altLang="en-US" sz="1800" b="1">
                <a:solidFill>
                  <a:srgbClr val="FF0000"/>
                </a:solidFill>
              </a:rPr>
              <a:t>自由民</a:t>
            </a:r>
            <a:r>
              <a:rPr lang="zh-CN" altLang="en-US" sz="1800" b="1"/>
              <a:t>毁掉另一</a:t>
            </a:r>
            <a:r>
              <a:rPr lang="zh-CN" altLang="en-US" sz="1800" b="1">
                <a:solidFill>
                  <a:srgbClr val="FF0000"/>
                </a:solidFill>
              </a:rPr>
              <a:t>自由民</a:t>
            </a:r>
            <a:r>
              <a:rPr lang="zh-CN" altLang="en-US" sz="1800" b="1"/>
              <a:t>的一只眼睛，那么他的眼睛应该被弄瞎</a:t>
            </a:r>
            <a:r>
              <a:rPr lang="zh-CN" altLang="en-US" sz="1800" b="1" smtClean="0"/>
              <a:t>。</a:t>
            </a:r>
            <a:endParaRPr lang="zh-CN" altLang="en-US" sz="1800" b="1"/>
          </a:p>
        </p:txBody>
      </p:sp>
      <p:sp>
        <p:nvSpPr>
          <p:cNvPr id="13" name="文本框 13">
            <a:extLst>
              <a:ext uri="{FF2B5EF4-FFF2-40B4-BE49-F238E27FC236}">
                <a16:creationId xmlns:a16="http://schemas.microsoft.com/office/drawing/2014/main" xmlns="" id="{5715A55A-038B-4357-BCDA-63553593ED1A}"/>
              </a:ext>
            </a:extLst>
          </p:cNvPr>
          <p:cNvSpPr txBox="1"/>
          <p:nvPr/>
        </p:nvSpPr>
        <p:spPr>
          <a:xfrm>
            <a:off x="495413" y="2949698"/>
            <a:ext cx="508718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800" b="1"/>
              <a:t>3.</a:t>
            </a:r>
            <a:r>
              <a:rPr lang="zh-CN" altLang="en-US" sz="1800" b="1"/>
              <a:t> 如果</a:t>
            </a:r>
            <a:r>
              <a:rPr lang="zh-CN" altLang="en-US" sz="1800" b="1">
                <a:solidFill>
                  <a:srgbClr val="FF0000"/>
                </a:solidFill>
              </a:rPr>
              <a:t>自由民</a:t>
            </a:r>
            <a:r>
              <a:rPr lang="zh-CN" altLang="en-US" sz="1800" b="1"/>
              <a:t>打瞎</a:t>
            </a:r>
            <a:r>
              <a:rPr lang="zh-CN" altLang="en-US" sz="1800" b="1">
                <a:solidFill>
                  <a:srgbClr val="FF0000"/>
                </a:solidFill>
              </a:rPr>
              <a:t>奴隶</a:t>
            </a:r>
            <a:r>
              <a:rPr lang="zh-CN" altLang="en-US" sz="1800" b="1"/>
              <a:t>的眼，那么他的</a:t>
            </a:r>
            <a:r>
              <a:rPr lang="zh-CN" altLang="en-US" sz="1800" b="1" smtClean="0"/>
              <a:t>眼睛不应该</a:t>
            </a:r>
            <a:r>
              <a:rPr lang="zh-CN" altLang="en-US" sz="1800" b="1"/>
              <a:t>被弄瞎。</a:t>
            </a:r>
          </a:p>
        </p:txBody>
      </p:sp>
      <p:sp>
        <p:nvSpPr>
          <p:cNvPr id="14" name="文本框 15">
            <a:extLst>
              <a:ext uri="{FF2B5EF4-FFF2-40B4-BE49-F238E27FC236}">
                <a16:creationId xmlns:a16="http://schemas.microsoft.com/office/drawing/2014/main" xmlns="" id="{9FB984BD-FC57-413E-A1A3-7786B1FEFDDF}"/>
              </a:ext>
            </a:extLst>
          </p:cNvPr>
          <p:cNvSpPr txBox="1"/>
          <p:nvPr/>
        </p:nvSpPr>
        <p:spPr>
          <a:xfrm>
            <a:off x="1924694" y="548610"/>
            <a:ext cx="2287266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400" b="1" u="sng" smtClean="0">
                <a:solidFill>
                  <a:srgbClr val="C0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2400" b="1" u="sng" smtClean="0">
                <a:solidFill>
                  <a:srgbClr val="C0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汉谟拉比法典</a:t>
            </a:r>
            <a:r>
              <a:rPr lang="en-US" altLang="zh-CN" sz="2400" b="1" u="sng" smtClean="0">
                <a:solidFill>
                  <a:srgbClr val="C0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endParaRPr lang="zh-CN" altLang="en-US" sz="2400" b="1" u="sng">
              <a:solidFill>
                <a:srgbClr val="C0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1F892752-6C54-4EBE-8DC3-F3756227E32C}"/>
              </a:ext>
            </a:extLst>
          </p:cNvPr>
          <p:cNvSpPr/>
          <p:nvPr/>
        </p:nvSpPr>
        <p:spPr>
          <a:xfrm>
            <a:off x="239036" y="3788970"/>
            <a:ext cx="5394312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 algn="ctr"/>
            <a:r>
              <a:rPr lang="zh-CN" altLang="en-US" b="1">
                <a:solidFill>
                  <a:prstClr val="black"/>
                </a:solidFill>
              </a:rPr>
              <a:t>该题整合自</a:t>
            </a:r>
            <a:r>
              <a:rPr lang="en-US" altLang="zh-CN" b="1">
                <a:solidFill>
                  <a:prstClr val="black"/>
                </a:solidFill>
              </a:rPr>
              <a:t>《</a:t>
            </a:r>
            <a:r>
              <a:rPr lang="zh-CN" altLang="en-US" b="1">
                <a:solidFill>
                  <a:prstClr val="black"/>
                </a:solidFill>
              </a:rPr>
              <a:t>汉谟拉比法典</a:t>
            </a:r>
            <a:r>
              <a:rPr lang="en-US" altLang="zh-CN" b="1" smtClean="0">
                <a:solidFill>
                  <a:prstClr val="black"/>
                </a:solidFill>
              </a:rPr>
              <a:t>》</a:t>
            </a:r>
            <a:r>
              <a:rPr lang="zh-CN" altLang="en-US" b="1" smtClean="0">
                <a:solidFill>
                  <a:prstClr val="black"/>
                </a:solidFill>
              </a:rPr>
              <a:t>第</a:t>
            </a:r>
            <a:r>
              <a:rPr lang="en-US" altLang="zh-CN" b="1" smtClean="0">
                <a:solidFill>
                  <a:prstClr val="black"/>
                </a:solidFill>
              </a:rPr>
              <a:t>196</a:t>
            </a:r>
            <a:r>
              <a:rPr lang="zh-CN" altLang="en-US" b="1">
                <a:solidFill>
                  <a:prstClr val="black"/>
                </a:solidFill>
              </a:rPr>
              <a:t>、</a:t>
            </a:r>
            <a:r>
              <a:rPr lang="en-US" altLang="zh-CN" b="1">
                <a:solidFill>
                  <a:prstClr val="black"/>
                </a:solidFill>
              </a:rPr>
              <a:t>197</a:t>
            </a:r>
            <a:r>
              <a:rPr lang="zh-CN" altLang="en-US" b="1">
                <a:solidFill>
                  <a:prstClr val="black"/>
                </a:solidFill>
              </a:rPr>
              <a:t>、</a:t>
            </a:r>
            <a:r>
              <a:rPr lang="en-US" altLang="zh-CN" b="1" smtClean="0">
                <a:solidFill>
                  <a:prstClr val="black"/>
                </a:solidFill>
              </a:rPr>
              <a:t>198</a:t>
            </a:r>
            <a:r>
              <a:rPr lang="zh-CN" altLang="en-US" b="1" smtClean="0">
                <a:solidFill>
                  <a:prstClr val="black"/>
                </a:solidFill>
              </a:rPr>
              <a:t>条</a:t>
            </a:r>
            <a:endParaRPr lang="zh-CN" altLang="en-US" b="1">
              <a:solidFill>
                <a:prstClr val="black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22CDCB58-BB79-4296-A001-7CDD64DB197F}"/>
              </a:ext>
            </a:extLst>
          </p:cNvPr>
          <p:cNvSpPr/>
          <p:nvPr/>
        </p:nvSpPr>
        <p:spPr>
          <a:xfrm>
            <a:off x="495413" y="2132786"/>
            <a:ext cx="5012691" cy="6232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/>
            <a:r>
              <a:rPr lang="en-US" altLang="zh-CN" sz="1800" b="1">
                <a:solidFill>
                  <a:prstClr val="black"/>
                </a:solidFill>
              </a:rPr>
              <a:t>2.</a:t>
            </a:r>
            <a:r>
              <a:rPr lang="zh-CN" altLang="en-US" sz="1800" b="1">
                <a:solidFill>
                  <a:prstClr val="black"/>
                </a:solidFill>
              </a:rPr>
              <a:t>如果一个有公民权的</a:t>
            </a:r>
            <a:r>
              <a:rPr lang="zh-CN" altLang="en-US" sz="1800" b="1">
                <a:solidFill>
                  <a:srgbClr val="FF0000"/>
                </a:solidFill>
              </a:rPr>
              <a:t>自由民</a:t>
            </a:r>
            <a:r>
              <a:rPr lang="zh-CN" altLang="en-US" sz="1800" b="1">
                <a:solidFill>
                  <a:prstClr val="black"/>
                </a:solidFill>
              </a:rPr>
              <a:t>弄瞎</a:t>
            </a:r>
            <a:r>
              <a:rPr lang="zh-CN" altLang="en-US" sz="1800" b="1">
                <a:solidFill>
                  <a:srgbClr val="FF0000"/>
                </a:solidFill>
              </a:rPr>
              <a:t>了无公民权的</a:t>
            </a:r>
            <a:r>
              <a:rPr lang="zh-CN" altLang="en-US" sz="1800" b="1" smtClean="0">
                <a:solidFill>
                  <a:srgbClr val="FF0000"/>
                </a:solidFill>
              </a:rPr>
              <a:t>自由人</a:t>
            </a:r>
            <a:r>
              <a:rPr lang="zh-CN" altLang="en-US" sz="1800" b="1">
                <a:solidFill>
                  <a:prstClr val="black"/>
                </a:solidFill>
              </a:rPr>
              <a:t>的眼睛，那么他应该赔偿一弥那的白银</a:t>
            </a:r>
            <a:r>
              <a:rPr lang="zh-CN" altLang="en-US" sz="1800" b="1" smtClean="0">
                <a:solidFill>
                  <a:prstClr val="black"/>
                </a:solidFill>
              </a:rPr>
              <a:t>。</a:t>
            </a:r>
            <a:endParaRPr lang="en-US" altLang="zh-CN" sz="1800" b="1">
              <a:solidFill>
                <a:prstClr val="black"/>
              </a:solidFill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6E92BC58-0BB1-41FF-B312-E322C0058C82}"/>
              </a:ext>
            </a:extLst>
          </p:cNvPr>
          <p:cNvSpPr/>
          <p:nvPr/>
        </p:nvSpPr>
        <p:spPr>
          <a:xfrm>
            <a:off x="252663" y="4286493"/>
            <a:ext cx="5329938" cy="438582"/>
          </a:xfrm>
          <a:prstGeom prst="rect">
            <a:avLst/>
          </a:prstGeom>
          <a:solidFill>
            <a:srgbClr val="FF0000"/>
          </a:solidFill>
        </p:spPr>
        <p:txBody>
          <a:bodyPr wrap="square" lIns="68580" tIns="34290" rIns="68580" bIns="34290">
            <a:spAutoFit/>
          </a:bodyPr>
          <a:lstStyle/>
          <a:p>
            <a:pPr algn="ctr">
              <a:spcAft>
                <a:spcPts val="450"/>
              </a:spcAft>
            </a:pPr>
            <a:r>
              <a:rPr lang="en-US" altLang="zh-CN" sz="240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240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法典</a:t>
            </a:r>
            <a:r>
              <a:rPr lang="en-US" altLang="zh-CN" sz="240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r>
              <a:rPr lang="zh-CN" altLang="en-US" sz="240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中反映</a:t>
            </a:r>
            <a:r>
              <a:rPr lang="zh-CN" altLang="en-US" sz="2400" smtClean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了社会等级、奴隶制度。</a:t>
            </a:r>
            <a:endParaRPr lang="zh-CN" altLang="en-US" sz="2400">
              <a:solidFill>
                <a:schemeClr val="bg1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A3A3359C-E2F4-4E86-B9F6-C62A867BDD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67" b="94933" l="10000" r="90000">
                        <a14:foregroundMark x1="41000" y1="80800" x2="42600" y2="94133"/>
                        <a14:foregroundMark x1="42600" y1="94133" x2="56400" y2="94933"/>
                        <a14:backgroundMark x1="51800" y1="14133" x2="61800" y2="14933"/>
                        <a14:backgroundMark x1="61800" y1="14933" x2="68600" y2="33333"/>
                        <a14:backgroundMark x1="62200" y1="56000" x2="61200" y2="62400"/>
                        <a14:backgroundMark x1="67600" y1="46933" x2="72800" y2="53067"/>
                      </a14:backgroundRemoval>
                    </a14:imgEffect>
                  </a14:imgLayer>
                </a14:imgProps>
              </a:ext>
            </a:extLst>
          </a:blip>
          <a:srcRect l="29147" r="25490"/>
          <a:stretch>
            <a:fillRect/>
          </a:stretch>
        </p:blipFill>
        <p:spPr>
          <a:xfrm>
            <a:off x="7485031" y="898157"/>
            <a:ext cx="1191425" cy="2078054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1D7726C5-9E0E-44EA-AD04-F9A1BD5C77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712" b="96403" l="9816" r="91718">
                        <a14:foregroundMark x1="39264" y1="93525" x2="64110" y2="96403"/>
                        <a14:foregroundMark x1="91718" y1="57014" x2="85890" y2="59712"/>
                        <a14:foregroundMark x1="66564" y1="28957" x2="51840" y2="31835"/>
                        <a14:foregroundMark x1="51840" y1="31835" x2="67791" y2="27518"/>
                        <a14:foregroundMark x1="67791" y1="27518" x2="76687" y2="18525"/>
                        <a14:foregroundMark x1="76687" y1="18525" x2="72393" y2="10612"/>
                        <a14:backgroundMark x1="6135" y1="41007" x2="43558" y2="415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45371" y="411510"/>
            <a:ext cx="1060871" cy="1980077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31921AF7-5E71-4498-A0F7-1754C0AE958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28184" y="3003798"/>
            <a:ext cx="1546307" cy="1514309"/>
          </a:xfrm>
          <a:prstGeom prst="rect">
            <a:avLst/>
          </a:prstGeom>
        </p:spPr>
      </p:pic>
      <p:sp>
        <p:nvSpPr>
          <p:cNvPr id="25" name="文本框 5">
            <a:extLst>
              <a:ext uri="{FF2B5EF4-FFF2-40B4-BE49-F238E27FC236}">
                <a16:creationId xmlns:a16="http://schemas.microsoft.com/office/drawing/2014/main" xmlns="" id="{EDFFB3DA-5E97-49C0-9F0D-76D72E93CBCB}"/>
              </a:ext>
            </a:extLst>
          </p:cNvPr>
          <p:cNvSpPr txBox="1"/>
          <p:nvPr/>
        </p:nvSpPr>
        <p:spPr>
          <a:xfrm>
            <a:off x="6169528" y="1466244"/>
            <a:ext cx="976880" cy="5309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b="1"/>
              <a:t>有公民权的自由民</a:t>
            </a:r>
          </a:p>
        </p:txBody>
      </p:sp>
      <p:sp>
        <p:nvSpPr>
          <p:cNvPr id="26" name="文本框 26">
            <a:extLst>
              <a:ext uri="{FF2B5EF4-FFF2-40B4-BE49-F238E27FC236}">
                <a16:creationId xmlns:a16="http://schemas.microsoft.com/office/drawing/2014/main" xmlns="" id="{679FAEC6-68D1-4E14-B29A-C2BF8BD54D54}"/>
              </a:ext>
            </a:extLst>
          </p:cNvPr>
          <p:cNvSpPr txBox="1"/>
          <p:nvPr/>
        </p:nvSpPr>
        <p:spPr>
          <a:xfrm>
            <a:off x="7380312" y="2263843"/>
            <a:ext cx="976880" cy="5309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b="1"/>
              <a:t>无公民权的自由民</a:t>
            </a:r>
          </a:p>
        </p:txBody>
      </p:sp>
      <p:sp>
        <p:nvSpPr>
          <p:cNvPr id="31" name="文本框 31">
            <a:extLst>
              <a:ext uri="{FF2B5EF4-FFF2-40B4-BE49-F238E27FC236}">
                <a16:creationId xmlns:a16="http://schemas.microsoft.com/office/drawing/2014/main" xmlns="" id="{288739A9-7604-4DF9-9779-B59A94315DD5}"/>
              </a:ext>
            </a:extLst>
          </p:cNvPr>
          <p:cNvSpPr txBox="1"/>
          <p:nvPr/>
        </p:nvSpPr>
        <p:spPr>
          <a:xfrm>
            <a:off x="6524112" y="4017156"/>
            <a:ext cx="603549" cy="34624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800" b="1"/>
              <a:t>奴隶</a:t>
            </a:r>
          </a:p>
        </p:txBody>
      </p:sp>
    </p:spTree>
    <p:extLst>
      <p:ext uri="{BB962C8B-B14F-4D97-AF65-F5344CB8AC3E}">
        <p14:creationId xmlns:p14="http://schemas.microsoft.com/office/powerpoint/2010/main" val="30174137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26" presetClass="emph" presetSubtype="0" fill="hold" grpId="3" nodeType="afterEffect"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1"/>
      <p:bldP spid="14" grpId="2"/>
      <p:bldP spid="14" grpId="3"/>
      <p:bldP spid="18" grpId="4"/>
      <p:bldP spid="19" grpId="5"/>
      <p:bldP spid="21" grpId="6"/>
      <p:bldP spid="25" grpId="7"/>
      <p:bldP spid="26" grpId="8"/>
      <p:bldP spid="31" grpId="9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Rectangle 12">
            <a:extLst>
              <a:ext uri="{FF2B5EF4-FFF2-40B4-BE49-F238E27FC236}">
                <a16:creationId xmlns:a16="http://schemas.microsoft.com/office/drawing/2014/main" xmlns="" id="{3AC8D60F-2DCA-48D7-9903-D4D31B501A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252663" y="240883"/>
            <a:ext cx="5380685" cy="4422557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7B530F9E-65CC-4AD0-8110-FDF8BFD79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4753" r="95620">
                        <a14:foregroundMark x1="9040" y1="32400" x2="7269" y2="48500"/>
                        <a14:foregroundMark x1="7269" y1="48500" x2="8667" y2="55600"/>
                        <a14:foregroundMark x1="8667" y1="55600" x2="12675" y2="56500"/>
                        <a14:foregroundMark x1="4846" y1="33700" x2="5033" y2="44800"/>
                        <a14:foregroundMark x1="4753" y1="44900" x2="7269" y2="58100"/>
                        <a14:foregroundMark x1="24418" y1="58000" x2="18080" y2="70800"/>
                        <a14:foregroundMark x1="18080" y1="70800" x2="12954" y2="74300"/>
                        <a14:foregroundMark x1="20037" y1="68900" x2="16309" y2="71600"/>
                        <a14:foregroundMark x1="33458" y1="64100" x2="34296" y2="68800"/>
                        <a14:foregroundMark x1="78285" y1="26700" x2="73066" y2="33100"/>
                        <a14:foregroundMark x1="73066" y1="33100" x2="71202" y2="43400"/>
                        <a14:foregroundMark x1="71202" y1="43400" x2="73998" y2="57800"/>
                        <a14:foregroundMark x1="64306" y1="27400" x2="71016" y2="23000"/>
                        <a14:foregroundMark x1="71016" y1="23000" x2="79776" y2="24600"/>
                        <a14:foregroundMark x1="79776" y1="24600" x2="84063" y2="29900"/>
                        <a14:foregroundMark x1="84063" y1="29900" x2="84063" y2="33600"/>
                        <a14:foregroundMark x1="88630" y1="36300" x2="95527" y2="36100"/>
                        <a14:foregroundMark x1="95527" y1="36100" x2="95620" y2="36100"/>
                        <a14:foregroundMark x1="64865" y1="44500" x2="65797" y2="51500"/>
                        <a14:foregroundMark x1="65797" y1="51500" x2="66263" y2="52000"/>
                        <a14:foregroundMark x1="66449" y1="61700" x2="66449" y2="59900"/>
                        <a14:foregroundMark x1="81920" y1="68200" x2="82386" y2="69700"/>
                      </a14:backgroundRemoval>
                    </a14:imgEffect>
                  </a14:imgLayer>
                </a14:imgProps>
              </a:ext>
            </a:extLst>
          </a:blip>
          <a:srcRect l="2505" t="14017" r="47556" b="16175"/>
          <a:stretch>
            <a:fillRect/>
          </a:stretch>
        </p:blipFill>
        <p:spPr>
          <a:xfrm>
            <a:off x="252663" y="371085"/>
            <a:ext cx="1041881" cy="1357337"/>
          </a:xfrm>
          <a:prstGeom prst="rect">
            <a:avLst/>
          </a:prstGeom>
        </p:spPr>
      </p:pic>
      <p:sp>
        <p:nvSpPr>
          <p:cNvPr id="12" name="文本框 10">
            <a:extLst>
              <a:ext uri="{FF2B5EF4-FFF2-40B4-BE49-F238E27FC236}">
                <a16:creationId xmlns:a16="http://schemas.microsoft.com/office/drawing/2014/main" xmlns="" id="{CF3C5522-DE9C-49F0-B3DD-65A3B662F8E0}"/>
              </a:ext>
            </a:extLst>
          </p:cNvPr>
          <p:cNvSpPr txBox="1"/>
          <p:nvPr/>
        </p:nvSpPr>
        <p:spPr>
          <a:xfrm>
            <a:off x="1117223" y="1196682"/>
            <a:ext cx="4318873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b="1"/>
              <a:t>1.</a:t>
            </a:r>
            <a:r>
              <a:rPr lang="zh-CN" altLang="en-US" b="1"/>
              <a:t>如果奴隶骂了</a:t>
            </a:r>
            <a:r>
              <a:rPr lang="zh-CN" altLang="en-US" b="1">
                <a:solidFill>
                  <a:srgbClr val="FF0000"/>
                </a:solidFill>
              </a:rPr>
              <a:t>主人</a:t>
            </a:r>
            <a:r>
              <a:rPr lang="zh-CN" altLang="en-US" b="1"/>
              <a:t>一句，一经定罪，主人可以割下他的耳朵</a:t>
            </a:r>
            <a:r>
              <a:rPr lang="zh-CN" altLang="en-US" b="1" smtClean="0"/>
              <a:t>。</a:t>
            </a:r>
            <a:endParaRPr lang="zh-CN" altLang="en-US" b="1"/>
          </a:p>
        </p:txBody>
      </p:sp>
      <p:sp>
        <p:nvSpPr>
          <p:cNvPr id="13" name="文本框 13">
            <a:extLst>
              <a:ext uri="{FF2B5EF4-FFF2-40B4-BE49-F238E27FC236}">
                <a16:creationId xmlns:a16="http://schemas.microsoft.com/office/drawing/2014/main" xmlns="" id="{5715A55A-038B-4357-BCDA-63553593ED1A}"/>
              </a:ext>
            </a:extLst>
          </p:cNvPr>
          <p:cNvSpPr txBox="1"/>
          <p:nvPr/>
        </p:nvSpPr>
        <p:spPr>
          <a:xfrm>
            <a:off x="495413" y="2949698"/>
            <a:ext cx="508718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800" b="1"/>
              <a:t>3.</a:t>
            </a:r>
            <a:r>
              <a:rPr lang="zh-CN" altLang="en-US" sz="1800" b="1"/>
              <a:t> </a:t>
            </a:r>
            <a:r>
              <a:rPr lang="zh-CN" altLang="en-US" sz="1800" b="1" smtClean="0"/>
              <a:t>一个人如果欠某人钱，可以把</a:t>
            </a:r>
            <a:r>
              <a:rPr lang="zh-CN" altLang="en-US" sz="1800" b="1" smtClean="0">
                <a:solidFill>
                  <a:srgbClr val="FF0000"/>
                </a:solidFill>
              </a:rPr>
              <a:t>妻子儿女</a:t>
            </a:r>
            <a:r>
              <a:rPr lang="zh-CN" altLang="en-US" sz="1800" b="1" smtClean="0"/>
              <a:t>借给他当奴隶。</a:t>
            </a:r>
            <a:endParaRPr lang="zh-CN" altLang="en-US" sz="1800" b="1"/>
          </a:p>
        </p:txBody>
      </p:sp>
      <p:sp>
        <p:nvSpPr>
          <p:cNvPr id="14" name="文本框 15">
            <a:extLst>
              <a:ext uri="{FF2B5EF4-FFF2-40B4-BE49-F238E27FC236}">
                <a16:creationId xmlns:a16="http://schemas.microsoft.com/office/drawing/2014/main" xmlns="" id="{9FB984BD-FC57-413E-A1A3-7786B1FEFDDF}"/>
              </a:ext>
            </a:extLst>
          </p:cNvPr>
          <p:cNvSpPr txBox="1"/>
          <p:nvPr/>
        </p:nvSpPr>
        <p:spPr>
          <a:xfrm>
            <a:off x="1924694" y="548610"/>
            <a:ext cx="2287266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400" b="1" u="sng" smtClean="0">
                <a:solidFill>
                  <a:srgbClr val="C0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2400" b="1" u="sng" smtClean="0">
                <a:solidFill>
                  <a:srgbClr val="C0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汉谟拉比法典</a:t>
            </a:r>
            <a:r>
              <a:rPr lang="en-US" altLang="zh-CN" sz="2400" b="1" u="sng" smtClean="0">
                <a:solidFill>
                  <a:srgbClr val="C0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endParaRPr lang="zh-CN" altLang="en-US" sz="2400" b="1" u="sng">
              <a:solidFill>
                <a:srgbClr val="C0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1F892752-6C54-4EBE-8DC3-F3756227E32C}"/>
              </a:ext>
            </a:extLst>
          </p:cNvPr>
          <p:cNvSpPr/>
          <p:nvPr/>
        </p:nvSpPr>
        <p:spPr>
          <a:xfrm>
            <a:off x="239036" y="3788970"/>
            <a:ext cx="5394312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 algn="ctr"/>
            <a:r>
              <a:rPr lang="zh-CN" altLang="en-US" b="1">
                <a:solidFill>
                  <a:prstClr val="black"/>
                </a:solidFill>
              </a:rPr>
              <a:t>该题整合自</a:t>
            </a:r>
            <a:r>
              <a:rPr lang="en-US" altLang="zh-CN" b="1">
                <a:solidFill>
                  <a:prstClr val="black"/>
                </a:solidFill>
              </a:rPr>
              <a:t>《</a:t>
            </a:r>
            <a:r>
              <a:rPr lang="zh-CN" altLang="en-US" b="1">
                <a:solidFill>
                  <a:prstClr val="black"/>
                </a:solidFill>
              </a:rPr>
              <a:t>汉谟拉比法典</a:t>
            </a:r>
            <a:r>
              <a:rPr lang="en-US" altLang="zh-CN" b="1" smtClean="0">
                <a:solidFill>
                  <a:prstClr val="black"/>
                </a:solidFill>
              </a:rPr>
              <a:t>》</a:t>
            </a:r>
            <a:r>
              <a:rPr lang="zh-CN" altLang="en-US" b="1" smtClean="0">
                <a:solidFill>
                  <a:prstClr val="black"/>
                </a:solidFill>
              </a:rPr>
              <a:t>第</a:t>
            </a:r>
            <a:r>
              <a:rPr lang="en-US" altLang="zh-CN" b="1" smtClean="0">
                <a:solidFill>
                  <a:prstClr val="black"/>
                </a:solidFill>
              </a:rPr>
              <a:t>282</a:t>
            </a:r>
            <a:r>
              <a:rPr lang="zh-CN" altLang="en-US" b="1">
                <a:solidFill>
                  <a:prstClr val="black"/>
                </a:solidFill>
              </a:rPr>
              <a:t>、</a:t>
            </a:r>
            <a:r>
              <a:rPr lang="en-US" altLang="zh-CN" b="1">
                <a:solidFill>
                  <a:prstClr val="black"/>
                </a:solidFill>
              </a:rPr>
              <a:t>195</a:t>
            </a:r>
            <a:r>
              <a:rPr lang="zh-CN" altLang="en-US" b="1">
                <a:solidFill>
                  <a:prstClr val="black"/>
                </a:solidFill>
              </a:rPr>
              <a:t>、</a:t>
            </a:r>
            <a:r>
              <a:rPr lang="en-US" altLang="zh-CN" b="1" smtClean="0">
                <a:solidFill>
                  <a:prstClr val="black"/>
                </a:solidFill>
              </a:rPr>
              <a:t>142</a:t>
            </a:r>
            <a:r>
              <a:rPr lang="zh-CN" altLang="en-US" b="1" smtClean="0">
                <a:solidFill>
                  <a:prstClr val="black"/>
                </a:solidFill>
              </a:rPr>
              <a:t>条</a:t>
            </a:r>
            <a:endParaRPr lang="en-US" altLang="zh-CN" b="1">
              <a:solidFill>
                <a:prstClr val="black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22CDCB58-BB79-4296-A001-7CDD64DB197F}"/>
              </a:ext>
            </a:extLst>
          </p:cNvPr>
          <p:cNvSpPr/>
          <p:nvPr/>
        </p:nvSpPr>
        <p:spPr>
          <a:xfrm>
            <a:off x="495413" y="2132786"/>
            <a:ext cx="5012691" cy="6232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/>
            <a:r>
              <a:rPr lang="en-US" altLang="zh-CN" b="1">
                <a:solidFill>
                  <a:prstClr val="black"/>
                </a:solidFill>
              </a:rPr>
              <a:t>2.</a:t>
            </a:r>
            <a:r>
              <a:rPr lang="zh-CN" altLang="en-US" b="1">
                <a:solidFill>
                  <a:prstClr val="black"/>
                </a:solidFill>
              </a:rPr>
              <a:t>如果孩子打自己</a:t>
            </a:r>
            <a:r>
              <a:rPr lang="zh-CN" altLang="en-US" b="1">
                <a:solidFill>
                  <a:srgbClr val="FF0000"/>
                </a:solidFill>
              </a:rPr>
              <a:t>父亲</a:t>
            </a:r>
            <a:r>
              <a:rPr lang="zh-CN" altLang="en-US" b="1">
                <a:solidFill>
                  <a:prstClr val="black"/>
                </a:solidFill>
              </a:rPr>
              <a:t>的人，那么孩子要被砍断</a:t>
            </a:r>
            <a:r>
              <a:rPr lang="zh-CN" altLang="en-US" b="1" smtClean="0">
                <a:solidFill>
                  <a:prstClr val="black"/>
                </a:solidFill>
              </a:rPr>
              <a:t>双手。</a:t>
            </a:r>
            <a:endParaRPr lang="zh-CN" altLang="en-US" b="1">
              <a:solidFill>
                <a:prstClr val="black"/>
              </a:solidFill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6E92BC58-0BB1-41FF-B312-E322C0058C82}"/>
              </a:ext>
            </a:extLst>
          </p:cNvPr>
          <p:cNvSpPr/>
          <p:nvPr/>
        </p:nvSpPr>
        <p:spPr>
          <a:xfrm>
            <a:off x="252663" y="4286493"/>
            <a:ext cx="5329938" cy="438582"/>
          </a:xfrm>
          <a:prstGeom prst="rect">
            <a:avLst/>
          </a:prstGeom>
          <a:solidFill>
            <a:srgbClr val="FF0000"/>
          </a:solidFill>
        </p:spPr>
        <p:txBody>
          <a:bodyPr wrap="square" lIns="68580" tIns="34290" rIns="68580" bIns="34290">
            <a:spAutoFit/>
          </a:bodyPr>
          <a:lstStyle/>
          <a:p>
            <a:pPr algn="ctr">
              <a:spcAft>
                <a:spcPts val="450"/>
              </a:spcAft>
            </a:pPr>
            <a:r>
              <a:rPr lang="zh-CN" altLang="en-US" sz="240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家庭</a:t>
            </a:r>
            <a:r>
              <a:rPr lang="zh-CN" altLang="en-US" sz="2400" smtClean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奴隶制，男性</a:t>
            </a:r>
            <a:r>
              <a:rPr lang="zh-CN" altLang="en-US" sz="240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家长拥有绝对</a:t>
            </a:r>
            <a:r>
              <a:rPr lang="zh-CN" altLang="en-US" sz="2400" smtClean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权威。</a:t>
            </a:r>
            <a:endParaRPr lang="zh-CN" altLang="en-US" sz="2400">
              <a:solidFill>
                <a:schemeClr val="bg1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E7C670EC-2BCB-4B06-A4E7-002A8AF6B39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743" r="25579" b="28140"/>
          <a:stretch>
            <a:fillRect/>
          </a:stretch>
        </p:blipFill>
        <p:spPr>
          <a:xfrm>
            <a:off x="5868144" y="1635646"/>
            <a:ext cx="3068664" cy="186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9764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26" presetClass="emph" presetSubtype="0" fill="hold" grpId="3" nodeType="afterEffect"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1"/>
      <p:bldP spid="14" grpId="2"/>
      <p:bldP spid="14" grpId="3"/>
      <p:bldP spid="18" grpId="4"/>
      <p:bldP spid="19" grpId="5"/>
      <p:bldP spid="21" grpId="6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Rectangle 12">
            <a:extLst>
              <a:ext uri="{FF2B5EF4-FFF2-40B4-BE49-F238E27FC236}">
                <a16:creationId xmlns:a16="http://schemas.microsoft.com/office/drawing/2014/main" xmlns="" id="{3AC8D60F-2DCA-48D7-9903-D4D31B501A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252663" y="240883"/>
            <a:ext cx="5380685" cy="4422557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7B530F9E-65CC-4AD0-8110-FDF8BFD79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4753" r="95620">
                        <a14:foregroundMark x1="9040" y1="32400" x2="7269" y2="48500"/>
                        <a14:foregroundMark x1="7269" y1="48500" x2="8667" y2="55600"/>
                        <a14:foregroundMark x1="8667" y1="55600" x2="12675" y2="56500"/>
                        <a14:foregroundMark x1="4846" y1="33700" x2="5033" y2="44800"/>
                        <a14:foregroundMark x1="4753" y1="44900" x2="7269" y2="58100"/>
                        <a14:foregroundMark x1="24418" y1="58000" x2="18080" y2="70800"/>
                        <a14:foregroundMark x1="18080" y1="70800" x2="12954" y2="74300"/>
                        <a14:foregroundMark x1="20037" y1="68900" x2="16309" y2="71600"/>
                        <a14:foregroundMark x1="33458" y1="64100" x2="34296" y2="68800"/>
                        <a14:foregroundMark x1="78285" y1="26700" x2="73066" y2="33100"/>
                        <a14:foregroundMark x1="73066" y1="33100" x2="71202" y2="43400"/>
                        <a14:foregroundMark x1="71202" y1="43400" x2="73998" y2="57800"/>
                        <a14:foregroundMark x1="64306" y1="27400" x2="71016" y2="23000"/>
                        <a14:foregroundMark x1="71016" y1="23000" x2="79776" y2="24600"/>
                        <a14:foregroundMark x1="79776" y1="24600" x2="84063" y2="29900"/>
                        <a14:foregroundMark x1="84063" y1="29900" x2="84063" y2="33600"/>
                        <a14:foregroundMark x1="88630" y1="36300" x2="95527" y2="36100"/>
                        <a14:foregroundMark x1="95527" y1="36100" x2="95620" y2="36100"/>
                        <a14:foregroundMark x1="64865" y1="44500" x2="65797" y2="51500"/>
                        <a14:foregroundMark x1="65797" y1="51500" x2="66263" y2="52000"/>
                        <a14:foregroundMark x1="66449" y1="61700" x2="66449" y2="59900"/>
                        <a14:foregroundMark x1="81920" y1="68200" x2="82386" y2="69700"/>
                      </a14:backgroundRemoval>
                    </a14:imgEffect>
                  </a14:imgLayer>
                </a14:imgProps>
              </a:ext>
            </a:extLst>
          </a:blip>
          <a:srcRect l="2505" t="14017" r="47556" b="16175"/>
          <a:stretch>
            <a:fillRect/>
          </a:stretch>
        </p:blipFill>
        <p:spPr>
          <a:xfrm>
            <a:off x="252663" y="371085"/>
            <a:ext cx="1041881" cy="1357337"/>
          </a:xfrm>
          <a:prstGeom prst="rect">
            <a:avLst/>
          </a:prstGeom>
        </p:spPr>
      </p:pic>
      <p:sp>
        <p:nvSpPr>
          <p:cNvPr id="12" name="文本框 10">
            <a:extLst>
              <a:ext uri="{FF2B5EF4-FFF2-40B4-BE49-F238E27FC236}">
                <a16:creationId xmlns:a16="http://schemas.microsoft.com/office/drawing/2014/main" xmlns="" id="{CF3C5522-DE9C-49F0-B3DD-65A3B662F8E0}"/>
              </a:ext>
            </a:extLst>
          </p:cNvPr>
          <p:cNvSpPr txBox="1"/>
          <p:nvPr/>
        </p:nvSpPr>
        <p:spPr>
          <a:xfrm>
            <a:off x="1117223" y="1196682"/>
            <a:ext cx="4318873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b="1" smtClean="0"/>
              <a:t>1.</a:t>
            </a:r>
            <a:r>
              <a:rPr lang="zh-CN" altLang="en-US" b="1" smtClean="0"/>
              <a:t>倘自由民</a:t>
            </a:r>
            <a:r>
              <a:rPr lang="zh-CN" altLang="en-US" b="1" smtClean="0">
                <a:solidFill>
                  <a:srgbClr val="FF0000"/>
                </a:solidFill>
              </a:rPr>
              <a:t>雇佣耕者</a:t>
            </a:r>
            <a:r>
              <a:rPr lang="zh-CN" altLang="en-US" b="1" smtClean="0"/>
              <a:t>，则彼每年应给以八库鲁之谷。</a:t>
            </a:r>
            <a:endParaRPr lang="zh-CN" altLang="en-US" b="1"/>
          </a:p>
        </p:txBody>
      </p:sp>
      <p:sp>
        <p:nvSpPr>
          <p:cNvPr id="13" name="文本框 13">
            <a:extLst>
              <a:ext uri="{FF2B5EF4-FFF2-40B4-BE49-F238E27FC236}">
                <a16:creationId xmlns:a16="http://schemas.microsoft.com/office/drawing/2014/main" xmlns="" id="{5715A55A-038B-4357-BCDA-63553593ED1A}"/>
              </a:ext>
            </a:extLst>
          </p:cNvPr>
          <p:cNvSpPr txBox="1"/>
          <p:nvPr/>
        </p:nvSpPr>
        <p:spPr>
          <a:xfrm>
            <a:off x="495413" y="2949698"/>
            <a:ext cx="508718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800" b="1"/>
              <a:t>3.</a:t>
            </a:r>
            <a:r>
              <a:rPr lang="zh-CN" altLang="en-US" sz="1800" b="1"/>
              <a:t> </a:t>
            </a:r>
            <a:r>
              <a:rPr lang="zh-CN" altLang="en-US" sz="1800" b="1" smtClean="0"/>
              <a:t>倘自由民</a:t>
            </a:r>
            <a:r>
              <a:rPr lang="zh-CN" altLang="en-US" sz="1800" b="1" smtClean="0">
                <a:solidFill>
                  <a:srgbClr val="FF0000"/>
                </a:solidFill>
              </a:rPr>
              <a:t>雇佣佣工</a:t>
            </a:r>
            <a:r>
              <a:rPr lang="zh-CN" altLang="en-US" sz="1800" b="1" smtClean="0"/>
              <a:t>，则自年初至五月，每日应付银六塞，自六月至年终，每日应付银五塞。</a:t>
            </a:r>
            <a:endParaRPr lang="zh-CN" altLang="en-US" sz="1800" b="1"/>
          </a:p>
        </p:txBody>
      </p:sp>
      <p:sp>
        <p:nvSpPr>
          <p:cNvPr id="14" name="文本框 15">
            <a:extLst>
              <a:ext uri="{FF2B5EF4-FFF2-40B4-BE49-F238E27FC236}">
                <a16:creationId xmlns:a16="http://schemas.microsoft.com/office/drawing/2014/main" xmlns="" id="{9FB984BD-FC57-413E-A1A3-7786B1FEFDDF}"/>
              </a:ext>
            </a:extLst>
          </p:cNvPr>
          <p:cNvSpPr txBox="1"/>
          <p:nvPr/>
        </p:nvSpPr>
        <p:spPr>
          <a:xfrm>
            <a:off x="1924694" y="548610"/>
            <a:ext cx="2287266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400" b="1" u="sng" smtClean="0">
                <a:solidFill>
                  <a:srgbClr val="C0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2400" b="1" u="sng" smtClean="0">
                <a:solidFill>
                  <a:srgbClr val="C0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汉谟拉比法典</a:t>
            </a:r>
            <a:r>
              <a:rPr lang="en-US" altLang="zh-CN" sz="2400" b="1" u="sng" smtClean="0">
                <a:solidFill>
                  <a:srgbClr val="C0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endParaRPr lang="zh-CN" altLang="en-US" sz="2400" b="1" u="sng">
              <a:solidFill>
                <a:srgbClr val="C0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1F892752-6C54-4EBE-8DC3-F3756227E32C}"/>
              </a:ext>
            </a:extLst>
          </p:cNvPr>
          <p:cNvSpPr/>
          <p:nvPr/>
        </p:nvSpPr>
        <p:spPr>
          <a:xfrm>
            <a:off x="239036" y="3788970"/>
            <a:ext cx="5394312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 algn="ctr"/>
            <a:r>
              <a:rPr lang="zh-CN" altLang="en-US" b="1">
                <a:solidFill>
                  <a:prstClr val="black"/>
                </a:solidFill>
              </a:rPr>
              <a:t>该题整合自</a:t>
            </a:r>
            <a:r>
              <a:rPr lang="en-US" altLang="zh-CN" b="1">
                <a:solidFill>
                  <a:prstClr val="black"/>
                </a:solidFill>
              </a:rPr>
              <a:t>《</a:t>
            </a:r>
            <a:r>
              <a:rPr lang="zh-CN" altLang="en-US" b="1">
                <a:solidFill>
                  <a:prstClr val="black"/>
                </a:solidFill>
              </a:rPr>
              <a:t>汉谟拉比法典</a:t>
            </a:r>
            <a:r>
              <a:rPr lang="en-US" altLang="zh-CN" b="1" smtClean="0">
                <a:solidFill>
                  <a:prstClr val="black"/>
                </a:solidFill>
              </a:rPr>
              <a:t>》</a:t>
            </a:r>
            <a:r>
              <a:rPr lang="zh-CN" altLang="en-US" b="1" smtClean="0">
                <a:solidFill>
                  <a:prstClr val="black"/>
                </a:solidFill>
              </a:rPr>
              <a:t>第</a:t>
            </a:r>
            <a:r>
              <a:rPr lang="en-US" altLang="zh-CN" b="1" smtClean="0">
                <a:solidFill>
                  <a:prstClr val="black"/>
                </a:solidFill>
              </a:rPr>
              <a:t>257</a:t>
            </a:r>
            <a:r>
              <a:rPr lang="zh-CN" altLang="en-US" b="1" smtClean="0">
                <a:solidFill>
                  <a:prstClr val="black"/>
                </a:solidFill>
              </a:rPr>
              <a:t>、</a:t>
            </a:r>
            <a:r>
              <a:rPr lang="en-US" altLang="zh-CN" b="1" smtClean="0">
                <a:solidFill>
                  <a:prstClr val="black"/>
                </a:solidFill>
              </a:rPr>
              <a:t>261</a:t>
            </a:r>
            <a:r>
              <a:rPr lang="zh-CN" altLang="en-US" b="1" smtClean="0">
                <a:solidFill>
                  <a:prstClr val="black"/>
                </a:solidFill>
              </a:rPr>
              <a:t>、</a:t>
            </a:r>
            <a:r>
              <a:rPr lang="en-US" altLang="zh-CN" b="1" smtClean="0">
                <a:solidFill>
                  <a:prstClr val="black"/>
                </a:solidFill>
              </a:rPr>
              <a:t>273</a:t>
            </a:r>
            <a:r>
              <a:rPr lang="zh-CN" altLang="en-US" b="1" smtClean="0">
                <a:solidFill>
                  <a:prstClr val="black"/>
                </a:solidFill>
              </a:rPr>
              <a:t>条</a:t>
            </a:r>
            <a:endParaRPr lang="en-US" altLang="zh-CN" b="1">
              <a:solidFill>
                <a:prstClr val="black"/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22CDCB58-BB79-4296-A001-7CDD64DB197F}"/>
              </a:ext>
            </a:extLst>
          </p:cNvPr>
          <p:cNvSpPr/>
          <p:nvPr/>
        </p:nvSpPr>
        <p:spPr>
          <a:xfrm>
            <a:off x="495413" y="2132786"/>
            <a:ext cx="5012691" cy="6232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/>
            <a:r>
              <a:rPr lang="en-US" altLang="zh-CN" b="1">
                <a:solidFill>
                  <a:prstClr val="black"/>
                </a:solidFill>
              </a:rPr>
              <a:t>2</a:t>
            </a:r>
            <a:r>
              <a:rPr lang="en-US" altLang="zh-CN" b="1" smtClean="0">
                <a:solidFill>
                  <a:prstClr val="black"/>
                </a:solidFill>
              </a:rPr>
              <a:t>.</a:t>
            </a:r>
            <a:r>
              <a:rPr lang="zh-CN" altLang="en-US" b="1">
                <a:solidFill>
                  <a:prstClr val="black"/>
                </a:solidFill>
              </a:rPr>
              <a:t>倘自由民</a:t>
            </a:r>
            <a:r>
              <a:rPr lang="zh-CN" altLang="en-US" b="1" smtClean="0">
                <a:solidFill>
                  <a:srgbClr val="FF0000"/>
                </a:solidFill>
              </a:rPr>
              <a:t>雇佣牧人</a:t>
            </a:r>
            <a:r>
              <a:rPr lang="zh-CN" altLang="en-US" b="1" smtClean="0">
                <a:solidFill>
                  <a:prstClr val="black"/>
                </a:solidFill>
              </a:rPr>
              <a:t>牧放牛羊，</a:t>
            </a:r>
            <a:r>
              <a:rPr lang="zh-CN" altLang="en-US" b="1">
                <a:solidFill>
                  <a:prstClr val="black"/>
                </a:solidFill>
              </a:rPr>
              <a:t>则彼每年应给以八库鲁之谷。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6E92BC58-0BB1-41FF-B312-E322C0058C82}"/>
              </a:ext>
            </a:extLst>
          </p:cNvPr>
          <p:cNvSpPr/>
          <p:nvPr/>
        </p:nvSpPr>
        <p:spPr>
          <a:xfrm>
            <a:off x="107504" y="4227934"/>
            <a:ext cx="5760640" cy="807913"/>
          </a:xfrm>
          <a:prstGeom prst="rect">
            <a:avLst/>
          </a:prstGeom>
          <a:solidFill>
            <a:srgbClr val="FF0000"/>
          </a:solidFill>
        </p:spPr>
        <p:txBody>
          <a:bodyPr wrap="square" lIns="68580" tIns="34290" rIns="68580" bIns="34290">
            <a:spAutoFit/>
          </a:bodyPr>
          <a:lstStyle/>
          <a:p>
            <a:pPr algn="ctr">
              <a:spcAft>
                <a:spcPts val="450"/>
              </a:spcAft>
            </a:pPr>
            <a:r>
              <a:rPr lang="en-US" altLang="zh-CN" sz="240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240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法典</a:t>
            </a:r>
            <a:r>
              <a:rPr lang="en-US" altLang="zh-CN" sz="240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r>
              <a:rPr lang="zh-CN" altLang="en-US" sz="240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中对于租赁、雇佣、交换、借贷等方面的规定，说明当时商品经济活跃。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274B93C9-D5B9-4DC2-90E0-1AF56B4F7A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323087" y="1863996"/>
            <a:ext cx="2117265" cy="144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6059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26" presetClass="emph" presetSubtype="0" fill="hold" grpId="3" nodeType="afterEffect"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1"/>
      <p:bldP spid="14" grpId="2"/>
      <p:bldP spid="14" grpId="3"/>
      <p:bldP spid="18" grpId="4"/>
      <p:bldP spid="19" grpId="5"/>
      <p:bldP spid="21" grpId="6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内容占位符 3" descr="图片包含 室内, 旧, 桌子, 黑色&#10;&#10;描述已自动生成">
            <a:extLst>
              <a:ext uri="{FF2B5EF4-FFF2-40B4-BE49-F238E27FC236}">
                <a16:creationId xmlns:a16="http://schemas.microsoft.com/office/drawing/2014/main" xmlns="" id="{2CE5BA69-5A45-4CC0-B5A7-5DA38D420C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24" y="1733762"/>
            <a:ext cx="3856241" cy="2998228"/>
          </a:xfrm>
          <a:prstGeom prst="rect">
            <a:avLst/>
          </a:prstGeom>
        </p:spPr>
      </p:pic>
      <p:cxnSp>
        <p:nvCxnSpPr>
          <p:cNvPr id="13" name="Straight Connector 14">
            <a:extLst>
              <a:ext uri="{FF2B5EF4-FFF2-40B4-BE49-F238E27FC236}">
                <a16:creationId xmlns:a16="http://schemas.microsoft.com/office/drawing/2014/main" xmlns="" id="{DB146403-F3D6-484B-B2ED-97F9565D03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 flipH="1">
            <a:off x="4587209" y="1947627"/>
            <a:ext cx="0" cy="27432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F187752F-CB78-4D46-9BD1-BF03C82CFD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805" y="1896701"/>
            <a:ext cx="4091938" cy="2651976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6947A6EE-710F-4825-B290-2EE1084D7172}"/>
              </a:ext>
            </a:extLst>
          </p:cNvPr>
          <p:cNvSpPr/>
          <p:nvPr/>
        </p:nvSpPr>
        <p:spPr>
          <a:xfrm>
            <a:off x="755576" y="411510"/>
            <a:ext cx="7920880" cy="1084912"/>
          </a:xfrm>
          <a:prstGeom prst="rect">
            <a:avLst/>
          </a:prstGeom>
          <a:solidFill>
            <a:schemeClr val="lt1">
              <a:alpha val="71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>
              <a:spcAft>
                <a:spcPts val="450"/>
              </a:spcAft>
            </a:pPr>
            <a:r>
              <a:rPr lang="en-US" altLang="zh-CN" sz="2100" smtClean="0">
                <a:latin typeface="幼圆" panose="02010509060101010101" pitchFamily="49" charset="-122"/>
                <a:ea typeface="幼圆" pitchFamily="49" charset="-122"/>
              </a:rPr>
              <a:t>  </a:t>
            </a:r>
            <a:r>
              <a:rPr lang="en-US" altLang="zh-CN" sz="2200" b="1" smtClean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200" b="1" smtClean="0">
                <a:latin typeface="华文新魏" pitchFamily="2" charset="-122"/>
                <a:ea typeface="华文新魏" pitchFamily="2" charset="-122"/>
              </a:rPr>
              <a:t>汉谟拉比法典</a:t>
            </a:r>
            <a:r>
              <a:rPr lang="en-US" altLang="zh-CN" sz="2200" b="1" smtClean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200" b="1" smtClean="0">
                <a:latin typeface="华文新魏" pitchFamily="2" charset="-122"/>
                <a:ea typeface="华文新魏" pitchFamily="2" charset="-122"/>
              </a:rPr>
              <a:t>的</a:t>
            </a:r>
            <a:r>
              <a:rPr lang="zh-CN" altLang="en-US" sz="22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实质</a:t>
            </a:r>
            <a:r>
              <a:rPr lang="zh-CN" altLang="en-US" sz="2200" b="1" smtClean="0">
                <a:latin typeface="华文新魏" pitchFamily="2" charset="-122"/>
                <a:ea typeface="华文新魏" pitchFamily="2" charset="-122"/>
              </a:rPr>
              <a:t>是</a:t>
            </a:r>
            <a:r>
              <a:rPr lang="zh-CN" altLang="en-US" sz="2200" b="1">
                <a:latin typeface="华文新魏" pitchFamily="2" charset="-122"/>
                <a:ea typeface="华文新魏" pitchFamily="2" charset="-122"/>
              </a:rPr>
              <a:t>代表奴隶主意志的法律，是维护奴隶主阶级统治的</a:t>
            </a:r>
            <a:r>
              <a:rPr lang="zh-CN" altLang="en-US" sz="2200" b="1" smtClean="0">
                <a:latin typeface="华文新魏" pitchFamily="2" charset="-122"/>
                <a:ea typeface="华文新魏" pitchFamily="2" charset="-122"/>
              </a:rPr>
              <a:t>工具。但其具有的</a:t>
            </a:r>
            <a:r>
              <a:rPr lang="zh-CN" altLang="en-US" sz="22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法制精神</a:t>
            </a:r>
            <a:r>
              <a:rPr lang="zh-CN" altLang="en-US" sz="2200" b="1" smtClean="0">
                <a:latin typeface="华文新魏" pitchFamily="2" charset="-122"/>
                <a:ea typeface="华文新魏" pitchFamily="2" charset="-122"/>
              </a:rPr>
              <a:t>为后世留下宝贵文化遗产。</a:t>
            </a:r>
            <a:endParaRPr lang="zh-CN" altLang="en-US" sz="2200" b="1"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176204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 Box 41"/>
          <p:cNvSpPr txBox="1"/>
          <p:nvPr/>
        </p:nvSpPr>
        <p:spPr>
          <a:xfrm>
            <a:off x="336550" y="354013"/>
            <a:ext cx="4811514" cy="561692"/>
          </a:xfrm>
          <a:prstGeom prst="rect">
            <a:avLst/>
          </a:prstGeom>
          <a:solidFill>
            <a:schemeClr val="bg1"/>
          </a:solidFill>
          <a:ln w="57150" cap="flat" cmpd="thinThick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68580" tIns="34290" rIns="68580" bIns="34290">
            <a:spAutoFit/>
          </a:bodyPr>
          <a:lstStyle/>
          <a:p>
            <a:pPr algn="ctr" defTabSz="685800" eaLnBrk="0" hangingPunct="0">
              <a:spcBef>
                <a:spcPct val="50000"/>
              </a:spcBef>
            </a:pPr>
            <a:r>
              <a:rPr lang="zh-CN" altLang="en-US" sz="3200" b="1" noProof="1" smtClean="0"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古代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两</a:t>
            </a:r>
            <a:r>
              <a:rPr lang="zh-CN" altLang="en-US" sz="3200" b="1" noProof="1" smtClean="0"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河流域文明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关键词</a:t>
            </a:r>
            <a:endParaRPr lang="zh-CN" altLang="en-US" sz="3600" b="1" noProof="1"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346952" y="1507136"/>
            <a:ext cx="2593200" cy="2946114"/>
            <a:chOff x="5115389" y="1363120"/>
            <a:chExt cx="2593200" cy="2946114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5DF1BC7D-6596-498C-97CF-C083ED1A5E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8767"/>
            <a:stretch>
              <a:fillRect/>
            </a:stretch>
          </p:blipFill>
          <p:spPr>
            <a:xfrm>
              <a:off x="5115389" y="1363120"/>
              <a:ext cx="2593200" cy="23762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A47640D8-8E3A-4274-9A2E-EE1802302D2A}"/>
                </a:ext>
              </a:extLst>
            </p:cNvPr>
            <p:cNvSpPr/>
            <p:nvPr/>
          </p:nvSpPr>
          <p:spPr>
            <a:xfrm>
              <a:off x="5857988" y="3939902"/>
              <a:ext cx="1107997" cy="369332"/>
            </a:xfrm>
            <a:prstGeom prst="rect">
              <a:avLst/>
            </a:prstGeom>
            <a:ln w="3175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/>
              <a:r>
                <a:rPr lang="zh-CN" altLang="en-US" b="1" smtClean="0">
                  <a:solidFill>
                    <a:schemeClr val="dk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楔形文字</a:t>
              </a:r>
              <a:endParaRPr lang="zh-CN" altLang="en-US" b="1">
                <a:solidFill>
                  <a:schemeClr val="dk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55576" y="1583142"/>
            <a:ext cx="2232248" cy="2931083"/>
            <a:chOff x="627282" y="1583142"/>
            <a:chExt cx="2232248" cy="2931083"/>
          </a:xfrm>
        </p:grpSpPr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27282" y="1583142"/>
              <a:ext cx="2232248" cy="221112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A47640D8-8E3A-4274-9A2E-EE1802302D2A}"/>
                </a:ext>
              </a:extLst>
            </p:cNvPr>
            <p:cNvSpPr/>
            <p:nvPr/>
          </p:nvSpPr>
          <p:spPr>
            <a:xfrm>
              <a:off x="1015007" y="3867894"/>
              <a:ext cx="1338828" cy="646331"/>
            </a:xfrm>
            <a:prstGeom prst="rect">
              <a:avLst/>
            </a:prstGeom>
            <a:ln w="3175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/>
              <a:r>
                <a:rPr lang="zh-CN" altLang="en-US" b="1" smtClean="0">
                  <a:solidFill>
                    <a:schemeClr val="dk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幼发拉底河</a:t>
              </a:r>
              <a:endParaRPr lang="en-US" altLang="zh-CN" b="1" smtClean="0">
                <a:solidFill>
                  <a:schemeClr val="dk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  <a:p>
              <a:pPr algn="ctr"/>
              <a:r>
                <a:rPr lang="zh-CN" altLang="en-US" b="1" smtClean="0">
                  <a:latin typeface="华文楷体" panose="02010600040101010101" pitchFamily="2" charset="-122"/>
                  <a:ea typeface="华文楷体" panose="02010600040101010101" pitchFamily="2" charset="-122"/>
                </a:rPr>
                <a:t>底格里斯河</a:t>
              </a:r>
              <a:endParaRPr lang="zh-CN" altLang="en-US" b="1">
                <a:solidFill>
                  <a:schemeClr val="dk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330384" y="1207483"/>
            <a:ext cx="2031326" cy="3308483"/>
            <a:chOff x="1717963" y="1000751"/>
            <a:chExt cx="2031326" cy="3308483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DEBE3C3E-FD04-4E3C-BA91-EE61B25416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265" y="1000751"/>
              <a:ext cx="1796722" cy="2660411"/>
            </a:xfrm>
            <a:prstGeom prst="rect">
              <a:avLst/>
            </a:prstGeom>
          </p:spPr>
        </p:pic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A47640D8-8E3A-4274-9A2E-EE1802302D2A}"/>
                </a:ext>
              </a:extLst>
            </p:cNvPr>
            <p:cNvSpPr/>
            <p:nvPr/>
          </p:nvSpPr>
          <p:spPr>
            <a:xfrm>
              <a:off x="1717963" y="3939902"/>
              <a:ext cx="2031326" cy="369332"/>
            </a:xfrm>
            <a:prstGeom prst="rect">
              <a:avLst/>
            </a:prstGeom>
            <a:ln w="3175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/>
              <a:r>
                <a:rPr lang="en-US" altLang="zh-CN" b="1" smtClean="0">
                  <a:solidFill>
                    <a:schemeClr val="dk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《</a:t>
              </a:r>
              <a:r>
                <a:rPr lang="zh-CN" altLang="en-US" b="1" smtClean="0">
                  <a:solidFill>
                    <a:schemeClr val="dk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汉谟拉比法典</a:t>
              </a:r>
              <a:r>
                <a:rPr lang="en-US" altLang="zh-CN" b="1" smtClean="0">
                  <a:solidFill>
                    <a:schemeClr val="dk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》</a:t>
              </a:r>
              <a:endParaRPr lang="zh-CN" altLang="en-US" b="1">
                <a:solidFill>
                  <a:schemeClr val="dk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pic>
        <p:nvPicPr>
          <p:cNvPr id="20" name="New picture" hidden="1"/>
          <p:cNvPicPr/>
          <p:nvPr/>
        </p:nvPicPr>
        <p:blipFill>
          <a:blip r:embed="rId5"/>
          <a:stretch>
            <a:fillRect/>
          </a:stretch>
        </p:blipFill>
        <p:spPr>
          <a:xfrm>
            <a:off x="11163300" y="11912600"/>
            <a:ext cx="254000" cy="381000"/>
          </a:xfrm>
          <a:prstGeom prst="cube">
            <a:avLst/>
          </a:prstGeom>
        </p:spPr>
      </p:pic>
      <p:pic>
        <p:nvPicPr>
          <p:cNvPr id="21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604500" y="11836400"/>
            <a:ext cx="3556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9996789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(16:9)</PresentationFormat>
  <Paragraphs>68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主题</vt:lpstr>
      <vt:lpstr>Slide 1</vt:lpstr>
      <vt:lpstr>第2课 古代两河流域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17.0600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2020-12-13T20:28:27Z</cp:lastPrinted>
  <dcterms:created xsi:type="dcterms:W3CDTF">2020-12-13T20:28:27Z</dcterms:created>
  <dcterms:modified xsi:type="dcterms:W3CDTF">2020-12-13T12:28:30Z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