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56" r:id="rId8"/>
    <p:sldId id="270" r:id="rId9"/>
    <p:sldId id="269" r:id="rId10"/>
    <p:sldId id="288" r:id="rId11"/>
    <p:sldId id="274" r:id="rId12"/>
    <p:sldId id="289" r:id="rId13"/>
    <p:sldId id="272" r:id="rId14"/>
    <p:sldId id="273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77" r:id="rId23"/>
    <p:sldId id="276" r:id="rId24"/>
    <p:sldId id="275" r:id="rId25"/>
    <p:sldId id="295" r:id="rId26"/>
    <p:sldId id="261" r:id="rId27"/>
    <p:sldId id="291" r:id="rId28"/>
    <p:sldId id="292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60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18-11-08T14:45:30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814 115,'-1'0,"1"3,0 0,0-2,0 1,0 0,0-1,0 0,0 0,0 1,0 0,0 0,0-1,0 0,0 1,1-2,-1 1,1 0,0 0,-1 0,1 0,1 1,-1 0,2 0,-2-2,0 2,-1-1,1 1,-1 0,0-1,0 0,0 1,0-1,0 1,0-1,0 0,0 0,0 0,0 0,1 1,-1-1,1 1,-1-1,0 0,1 0,-1 0,0 0,1 0,-1 0,0 0,1 0,1 1,-2-1,0 0,1-1,1 1,-1 1,0-1,-1 0,0 0,0 1,0-1,0 0,0 0,0 0,0 0,0 0,-1 1,0 0,1-1,-2 0,1 2,1-1,-2 0,2-1,0 1,0-1,0 1,0-1,0 0,0 0,1 0,0-1,0 0,0 0,0 0,-1 1,1-1,0 1,-1 0,0 1,0-1,0 0,0 1,0 0,-1-2,-1 0,0 0,1 0,-1 0,1 0,-1 0,0 0,1 1,0-1,0 0,0 0,0 0,0 0,0 0,0 0,0 0,0 0,-1 1,1-1,-1 0,0 1,1-1,0 0,0 0,0 1,-1 0,1-1,0 1,0-1,1 1,0 1,1-1,0 1,-1-1,0 0,0 0,1 0,-1 0,0 0,1-1,0 2,0-1,0 1,-1 0,0-1,0 0,-1-1,0 1,0-1,0 0,0 0,0 0,0 0,0 0,0 0,0-1,0 1,0 0,0 0,0 0,0 0,0 0,0 1,1 1,0 0,0 0,0-1,0 0,-1 1,0-2,1 1,-1 0,1 0,0 0,0 1,0-1,1-1,-1 2,0-1,1 0,-1 0,0 0,0 1,0-1,0 0,0 0,0 0,-1-1,1 1,-2 1,1-2,0 0,0 1,-1-1,1 0,0 0,1 1,-2 0,-1 2,2-3,-1 0,1 0,-1 0,1-1,0 1,0 0,0 0,0 0,-1 0,2-1,-1 0,0 1,0 0,0 0,0 0,0 0,-1 0,1 1,0 0,0-1,0 0,0 1,0-1,1 1,-2-1,0 0,1 1,0-1,0 0,0 0,0 0,0 0,0 0,0 0,-1 0,1 1,0-1,-1 0,1 0,0 0,0-1,0 1,-1 0,1 0,0 0,0 0,-1 0,1 0,0 0,0 0,0 0,-1 0,1 1,0 0,0 0,0 0,0 0,0 0,0 1,0-2,0 2,1-1,0 0,-1-1,1 1,-2 0,2 0,0 0,-2 0,2 0,-1 1,0-2,0 1,1 0,-1 1,0-1,0 0,1 0,0 0,-1 0,0 0,1 0,0 0,0 1,0-1,0 0,0 0,0 0,1-1,0 0,1 0,-1 1,0-1,0 0,0 0,0 1,0-1,0 0,0 1,0-1,0 0,0 0,-1 1,1-1,1 2,-1-1,0 0,-1 0,1-1,-1 1,1 1,-1-1,1 0,-1 0,0 0,0 0,1-1,-1 1,0 0,1-1,0 1,0-1,0 0,0 0,-1 1,1-1,0 0,0 0,0 1,1-1,-1 1,0-1,1 0,-1 0,1 0,0 0,2 0,-3 0,1 0,-1 0,0 0,0 0,0 0,1 0,0 0,-1 0,1 0,-1 0,1 0,-2 1,1 0,-1 1,1-1,0 1,-1-1,0 0,-1 0,0 0,-1 1,1-1,0 1,1-1,0 0,-1 0,0 0,0 0,1 0,0 0,0 0,1-1,1 0,-1 0,0 0,0 0,0 0,0 1,0-1,0 0,0 0,-1 1,1-1,-1 1,1 0,0-1,0 1,-1 0,0 0,0 0,0 0,1-1,0 1,-1 0,1-1,0 2,0-2,0 0,1 0,-1 0,1 0,-1 0,1 0,-1 0,0 0,1 0,0 0,0 0,-1 0,0 0,0 0,1 0,-1 0,1 0,0 0,-1 0,0 0,0 1,1-1,-1 0,1 1,-1-1,2 0,-3 1,0 0,1 0,-1 0,0 0,0 0,0 1,1-1,-1 1,1-1,-1 0,1 0,0 0,-1 1,1-1,0 0,0 1,-1-1,2-1,-1 1,0 1,-1-1,0 0,0 0,0 0,1-1,-1 1,0 1,0-1,1 0,-1 1,1-1,0 0,0 0,0 0,0 0,-1 0,0 0,1-1,0 0,1 1,-1-1,1 0,-1 0,1 1,0-1,1 0,-1 0,1 0,-2 0,0 0,1 0,-1 0,0 0,1 0,-1-1,0 1,0-1,0 1,0-2,0 2,0-1,0 0,2 1,2-2,-3 0,0 1,-1 0,0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18-11-08T14:45:30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793 440,'0'-1,"0"0,-1 1,0-1,-1 1,1 1,0-1,2-1,1 1,-1 0,2 0,-1 0,-1 0,0 0,0 0,0 2,0-1,-1 0,1-1,-1 2,0-1,0 0,0 1,1-1,-1 1,0-1,1 0,-1 1,0-1,-1 0,1 0,0 0,0 0,0 0,0 1,0-1,0 0,0 0,0 0,0 0,-1-1,0 1,1 0,-1-1,-1 2,0-2,1 0,0 0,0 0,0 0,0 0,-1 0,1 0,0-1,0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18-11-08T14:45:30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789 441,'-1'0,"0"0,0 0,0 0,0 0,0 0,-1 0,0 0,0 1,1-1,0 0,0 0,0 0,1 1,-1-1,0 1,1 1,0-1,0 0,0 1,0-1,0-2,1 1,1 0,-1 1,0-1,-1 1,0 0,0 0,0 0,1-2,1 3,-1-1,0 0,0 0,0-1,-1 2,1-1,0 0,0-1,0 0,0 0,0 0,2 1,-2 0,-1 0,1-1,1 0,-1 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18-11-08T18:25:0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791 83,'1'0,"-1"1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21.xml"/><Relationship Id="rId7" Type="http://schemas.openxmlformats.org/officeDocument/2006/relationships/image" Target="../media/image9.png"/><Relationship Id="rId6" Type="http://schemas.openxmlformats.org/officeDocument/2006/relationships/customXml" Target="../ink/ink3.xml"/><Relationship Id="rId5" Type="http://schemas.openxmlformats.org/officeDocument/2006/relationships/image" Target="../media/image8.png"/><Relationship Id="rId4" Type="http://schemas.openxmlformats.org/officeDocument/2006/relationships/customXml" Target="../ink/ink2.xml"/><Relationship Id="rId3" Type="http://schemas.openxmlformats.org/officeDocument/2006/relationships/image" Target="../media/image7.png"/><Relationship Id="rId2" Type="http://schemas.openxmlformats.org/officeDocument/2006/relationships/customXml" Target="../ink/ink1.xml"/><Relationship Id="rId10" Type="http://schemas.openxmlformats.org/officeDocument/2006/relationships/notesSlide" Target="../notesSlides/notesSlide15.xml"/><Relationship Id="rId1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6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customXml" Target="../ink/ink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02895" y="158115"/>
            <a:ext cx="11633835" cy="640651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sz="6000" b="1" dirty="0"/>
              <a:t>部编人教版九年级历史下册</a:t>
            </a:r>
            <a:br>
              <a:rPr b="1" dirty="0"/>
            </a:br>
            <a:r>
              <a:rPr sz="4800" b="1" dirty="0"/>
              <a:t>第五单元</a:t>
            </a:r>
            <a:br>
              <a:rPr sz="5400" b="1" dirty="0"/>
            </a:b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第</a:t>
            </a:r>
            <a:r>
              <a:rPr lang="en-US"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16</a:t>
            </a: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课 </a:t>
            </a:r>
            <a:r>
              <a:rPr lang="zh-CN"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冷  战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26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3"/>
          <p:cNvSpPr/>
          <p:nvPr>
            <p:ph type="subTitle" idx="1"/>
          </p:nvPr>
        </p:nvSpPr>
        <p:spPr>
          <a:xfrm>
            <a:off x="390525" y="140335"/>
            <a:ext cx="11364595" cy="6158230"/>
          </a:xfrm>
        </p:spPr>
        <p:txBody>
          <a:bodyPr>
            <a:normAutofit lnSpcReduction="20000"/>
          </a:bodyPr>
          <a:p>
            <a:pPr algn="ctr"/>
            <a:r>
              <a:rPr lang="zh-CN" altLang="en-US" sz="4400" b="1">
                <a:solidFill>
                  <a:srgbClr val="FF0000"/>
                </a:solidFill>
                <a:sym typeface="+mn-ea"/>
              </a:rPr>
              <a:t>单元导读</a:t>
            </a:r>
            <a:endParaRPr lang="zh-CN" altLang="en-US" sz="3600" b="1"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3600" b="1">
                <a:sym typeface="+mn-ea"/>
              </a:rPr>
              <a:t>      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二战后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，世界形势发生了重大变化。战后初期，美国成为资本主义世界的头号强国，而社会主义的苏联是这一时期唯一能与之抗衡的国家，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美苏两国之间开始了长达数十年的冷战对峙局面。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二战后，一些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资本主义国家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相继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调整统治政策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，逐步实现经济复苏，并出现了新的变化。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苏联和东欧国家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的社会主义建设取得很大成就，也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遇到了不少挫折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，改革遭到失败。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与此同时，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亚非拉地区民族解放运动空前高涨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，世界资本主义殖民体系逐渐崩溃。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3"/>
          <p:cNvSpPr/>
          <p:nvPr>
            <p:ph type="subTitle" idx="1"/>
          </p:nvPr>
        </p:nvSpPr>
        <p:spPr>
          <a:xfrm>
            <a:off x="390525" y="140335"/>
            <a:ext cx="11364595" cy="6158230"/>
          </a:xfrm>
        </p:spPr>
        <p:txBody>
          <a:bodyPr>
            <a:normAutofit/>
          </a:bodyPr>
          <a:p>
            <a:pPr algn="ctr"/>
            <a:r>
              <a:rPr lang="zh-CN" altLang="en-US" sz="4800" b="1">
                <a:sym typeface="+mn-ea"/>
              </a:rPr>
              <a:t>课前导入</a:t>
            </a:r>
            <a:endParaRPr lang="zh-CN" altLang="en-US" sz="4000" b="1"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4000" b="1"/>
              <a:t>       第二次世界大战后初期，</a:t>
            </a:r>
            <a:r>
              <a:rPr lang="zh-CN" altLang="en-US" sz="4000" b="1">
                <a:solidFill>
                  <a:srgbClr val="FF0000"/>
                </a:solidFill>
              </a:rPr>
              <a:t>美国</a:t>
            </a:r>
            <a:r>
              <a:rPr lang="zh-CN" altLang="en-US" sz="4000" b="1"/>
              <a:t>为了遏制苏联和其他社会主义国家，开始推行</a:t>
            </a:r>
            <a:r>
              <a:rPr lang="zh-CN" altLang="en-US" sz="4000" b="1">
                <a:solidFill>
                  <a:srgbClr val="FF0000"/>
                </a:solidFill>
              </a:rPr>
              <a:t>冷战政策</a:t>
            </a:r>
            <a:r>
              <a:rPr lang="zh-CN" altLang="en-US" sz="4000" b="1"/>
              <a:t>。冷战开始后，出现了分别以</a:t>
            </a:r>
            <a:r>
              <a:rPr lang="zh-CN" altLang="en-US" sz="4000" b="1">
                <a:solidFill>
                  <a:srgbClr val="FF0000"/>
                </a:solidFill>
              </a:rPr>
              <a:t>美、苏为首的两大集团的斗争</a:t>
            </a:r>
            <a:r>
              <a:rPr lang="zh-CN" altLang="en-US" sz="4000" b="1"/>
              <a:t>。为什么美国和苏联从战时的盟友转变为战后的敌手？冷战对世界造成了什么影响？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04190" y="7620"/>
            <a:ext cx="10980420" cy="6960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ctr"/>
            <a:r>
              <a:rPr lang="zh-CN" sz="4800" b="1">
                <a:ea typeface="宋体" panose="02010600030101010101" pitchFamily="2" charset="-122"/>
              </a:rPr>
              <a:t>【学习目标】</a:t>
            </a:r>
            <a:endParaRPr lang="zh-CN" sz="4800" b="1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掌握冷战的定义以及冷战的原因。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知道杜鲁门主义的内容和影响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马歇尔计划的目的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  <a:sym typeface="+mn-ea"/>
              </a:rPr>
              <a:t>知道德国分裂，基本形成欧洲冷战对峙局面。</a:t>
            </a:r>
            <a:endParaRPr lang="zh-CN" sz="4000">
              <a:ea typeface="宋体" panose="02010600030101010101" pitchFamily="2" charset="-122"/>
              <a:sym typeface="+mn-ea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北大西洋公约组织的性质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了解美苏两极对峙局面的形成。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endParaRPr lang="zh-CN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607310" y="-7620"/>
            <a:ext cx="4464685" cy="86550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一、冷战的发生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300355" y="1121410"/>
            <a:ext cx="5589905" cy="675640"/>
          </a:xfrm>
        </p:spPr>
        <p:txBody>
          <a:bodyPr>
            <a:normAutofit/>
          </a:bodyPr>
          <a:p>
            <a:pPr marL="0" indent="0" algn="l">
              <a:buNone/>
            </a:pPr>
            <a:r>
              <a:rPr sz="4000" b="1"/>
              <a:t>1.</a:t>
            </a:r>
            <a:r>
              <a:rPr lang="zh-CN" sz="4000" b="1">
                <a:ea typeface="宋体" panose="02010600030101010101" pitchFamily="2" charset="-122"/>
              </a:rPr>
              <a:t>什么是冷战</a:t>
            </a:r>
            <a:r>
              <a:rPr sz="4000" b="1"/>
              <a:t>？</a:t>
            </a:r>
            <a:endParaRPr sz="4000" b="1"/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300355" y="2060575"/>
            <a:ext cx="11463655" cy="234759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冷战是指</a:t>
            </a:r>
            <a:r>
              <a:rPr sz="40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第二次世界大战后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的40多年间，以</a:t>
            </a:r>
            <a:r>
              <a:rPr sz="40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美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、</a:t>
            </a:r>
            <a:r>
              <a:rPr sz="40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苏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为首的两大集团之间既</a:t>
            </a:r>
            <a:r>
              <a:rPr sz="40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非战争又非和平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的</a:t>
            </a:r>
            <a:r>
              <a:rPr sz="40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对峙与竞争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状态。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10" name="内容占位符 6"/>
          <p:cNvSpPr>
            <a:spLocks noGrp="1"/>
          </p:cNvSpPr>
          <p:nvPr/>
        </p:nvSpPr>
        <p:spPr>
          <a:xfrm>
            <a:off x="300355" y="4774565"/>
            <a:ext cx="640143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2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推行冷战政策的国家是：</a:t>
            </a:r>
            <a:endParaRPr sz="4000" b="1"/>
          </a:p>
        </p:txBody>
      </p:sp>
      <p:sp>
        <p:nvSpPr>
          <p:cNvPr id="11" name="文本框 10"/>
          <p:cNvSpPr txBox="1"/>
          <p:nvPr/>
        </p:nvSpPr>
        <p:spPr>
          <a:xfrm>
            <a:off x="4686300" y="5689600"/>
            <a:ext cx="1203960" cy="7067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美国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内容占位符 6"/>
          <p:cNvSpPr>
            <a:spLocks noGrp="1"/>
          </p:cNvSpPr>
          <p:nvPr/>
        </p:nvSpPr>
        <p:spPr>
          <a:xfrm>
            <a:off x="416560" y="231140"/>
            <a:ext cx="9622155" cy="9563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3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冷战出现的原因有哪些？</a:t>
            </a:r>
            <a:endParaRPr sz="4000" b="1"/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250825" y="1187450"/>
            <a:ext cx="11744325" cy="21494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二战后，美国称霸的欲望十分强烈。美国认为它的民主制度和自由观念是最优越的，全世界都应该实行和它一样的制度。美国还认定社会主义国家都具有侵略性。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201295" y="3609340"/>
            <a:ext cx="11842750" cy="27781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</a:t>
            </a:r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二战后，苏联的西部边界向西推移，东欧国家建立起与苏联类似的社会制度。苏联认为战争是资本主义垄断和竞争的产物，美国作为最强大的资本主义国家，自然也是苏联潜在的防御对象。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2"/>
          <p:cNvSpPr>
            <a:spLocks noGrp="1"/>
          </p:cNvSpPr>
          <p:nvPr/>
        </p:nvSpPr>
        <p:spPr>
          <a:xfrm>
            <a:off x="455295" y="206375"/>
            <a:ext cx="11628755" cy="132461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3</a:t>
            </a:r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美苏国家战略的对立和社会制度的巨大差异，使      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双方的对抗、冲突不断加剧。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310" y="1772920"/>
            <a:ext cx="4651375" cy="4699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7765" y="1773555"/>
            <a:ext cx="6335395" cy="469836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5950" y="864235"/>
            <a:ext cx="11308080" cy="1804035"/>
          </a:xfrm>
        </p:spPr>
        <p:txBody>
          <a:bodyPr>
            <a:noAutofit/>
          </a:bodyPr>
          <a:p>
            <a:r>
              <a:rPr lang="zh-CN" altLang="zh-CN" sz="54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思考：</a:t>
            </a:r>
            <a:br>
              <a:rPr lang="zh-CN" altLang="zh-CN" sz="54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br>
              <a:rPr lang="zh-CN" altLang="zh-CN" sz="54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en-US" altLang="zh-CN" sz="54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1.</a:t>
            </a:r>
            <a:r>
              <a:rPr lang="zh-CN" altLang="zh-CN" sz="48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美国推行冷战政策的根本目的是什么？</a:t>
            </a:r>
            <a:endParaRPr lang="zh-CN" altLang="zh-CN" sz="48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91535" y="3130550"/>
            <a:ext cx="4072890" cy="1278890"/>
          </a:xfrm>
          <a:solidFill>
            <a:srgbClr val="FF0000"/>
          </a:solidFill>
        </p:spPr>
        <p:txBody>
          <a:bodyPr/>
          <a:p>
            <a:pPr marL="0" indent="0">
              <a:buNone/>
            </a:pPr>
            <a:r>
              <a:rPr lang="zh-CN" altLang="en-US" sz="7200" b="1">
                <a:solidFill>
                  <a:srgbClr val="FFC000"/>
                </a:solidFill>
              </a:rPr>
              <a:t>称霸世界</a:t>
            </a:r>
            <a:endParaRPr lang="zh-CN" altLang="en-US" sz="7200" b="1">
              <a:solidFill>
                <a:srgbClr val="FFC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5490" y="4682490"/>
            <a:ext cx="992378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800" b="1"/>
              <a:t>2.</a:t>
            </a:r>
            <a:r>
              <a:rPr lang="zh-CN" altLang="en-US" sz="4800" b="1"/>
              <a:t>美苏冷战的根源是什么？</a:t>
            </a:r>
            <a:endParaRPr lang="zh-CN" altLang="en-US" sz="4800" b="1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1235075" y="5512435"/>
            <a:ext cx="8766175" cy="848995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>
            <a:normAutofit fontScale="7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6000" b="1">
                <a:solidFill>
                  <a:srgbClr val="FFC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争夺国家利益，都想争当世界霸主</a:t>
            </a:r>
            <a:endParaRPr lang="zh-CN" altLang="en-US" sz="6000" b="1">
              <a:solidFill>
                <a:srgbClr val="FFC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5" grpId="0" animBg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内容占位符 6"/>
          <p:cNvSpPr>
            <a:spLocks noGrp="1"/>
          </p:cNvSpPr>
          <p:nvPr/>
        </p:nvSpPr>
        <p:spPr>
          <a:xfrm>
            <a:off x="399415" y="231140"/>
            <a:ext cx="640143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3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杜鲁门主义的出台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196215" y="906780"/>
            <a:ext cx="2733040" cy="568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  <a:endParaRPr lang="zh-CN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>
                <a:ea typeface="宋体" panose="02010600030101010101" pitchFamily="2" charset="-122"/>
                <a:sym typeface="+mn-ea"/>
              </a:rPr>
              <a:t>2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）</a:t>
            </a:r>
            <a:r>
              <a:rPr lang="zh-CN" sz="4000" b="1">
                <a:ea typeface="宋体" panose="02010600030101010101" pitchFamily="2" charset="-122"/>
              </a:rPr>
              <a:t>背景：</a:t>
            </a:r>
            <a:endParaRPr lang="zh-CN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buNone/>
            </a:pPr>
            <a:endParaRPr lang="zh-CN" sz="4000" b="1">
              <a:ea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>
                <a:ea typeface="宋体" panose="02010600030101010101" pitchFamily="2" charset="-122"/>
                <a:sym typeface="+mn-ea"/>
              </a:rPr>
              <a:t>3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）</a:t>
            </a:r>
            <a:r>
              <a:rPr lang="zh-CN" sz="4000" b="1">
                <a:ea typeface="宋体" panose="02010600030101010101" pitchFamily="2" charset="-122"/>
              </a:rPr>
              <a:t>内容：</a:t>
            </a:r>
            <a:endParaRPr lang="zh-CN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  <a:buNone/>
            </a:pP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95625" y="1092200"/>
            <a:ext cx="3385185" cy="7067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</a:rPr>
              <a:t>1947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年</a:t>
            </a: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</a:rPr>
              <a:t>3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月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95625" y="1967230"/>
            <a:ext cx="8670290" cy="11988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杜鲁门在国会发表演说，声称希腊和土耳其受到共产主义威胁，要求国会拨款援助。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5625" y="3746500"/>
            <a:ext cx="8192135" cy="23069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/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</a:rPr>
              <a:t>杜鲁门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把世界分为</a:t>
            </a:r>
            <a:r>
              <a:rPr sz="36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“自由国家”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和</a:t>
            </a:r>
            <a:r>
              <a:rPr sz="36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“极权政体”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两个对立的营垒，宣称美国将领导和帮助所有选择“自由制度”、抵抗极权统治的力量。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 bldLvl="0" animBg="1"/>
      <p:bldP spid="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1205" cy="3159760"/>
          </a:xfrm>
        </p:spPr>
        <p:txBody>
          <a:bodyPr>
            <a:normAutofit fontScale="90000"/>
          </a:bodyPr>
          <a:p>
            <a:r>
              <a:rPr lang="zh-CN" altLang="en-US" sz="4800" b="1"/>
              <a:t>思考：</a:t>
            </a:r>
            <a:br>
              <a:rPr lang="zh-CN" altLang="en-US" b="1"/>
            </a:br>
            <a:br>
              <a:rPr lang="zh-CN" altLang="en-US" b="1"/>
            </a:br>
            <a:r>
              <a:rPr lang="zh-CN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杜鲁门所谓的</a:t>
            </a:r>
            <a:r>
              <a:rPr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“自由国家”</a:t>
            </a:r>
            <a:r>
              <a:rPr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和</a:t>
            </a:r>
            <a:r>
              <a:rPr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“极权政体”</a:t>
            </a:r>
            <a:br>
              <a:rPr lang="zh-CN" altLang="en-US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altLang="en-US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分别指的是什么？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8470" y="3097530"/>
            <a:ext cx="11274425" cy="2087880"/>
          </a:xfrm>
          <a:solidFill>
            <a:srgbClr val="FFC000"/>
          </a:solidFill>
        </p:spPr>
        <p:txBody>
          <a:bodyPr>
            <a:normAutofit lnSpcReduction="10000"/>
          </a:bodyPr>
          <a:p>
            <a:pPr marL="0" indent="0">
              <a:lnSpc>
                <a:spcPct val="130000"/>
              </a:lnSpc>
              <a:buNone/>
            </a:pPr>
            <a:r>
              <a:rPr lang="zh-CN" altLang="en-US" sz="4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“自由国家”是美国以及西方发达国家</a:t>
            </a:r>
            <a:endParaRPr lang="zh-CN" altLang="en-US" sz="48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4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“极权政体”苏联</a:t>
            </a:r>
            <a:endParaRPr lang="zh-CN" altLang="en-US" sz="48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10210" y="288290"/>
            <a:ext cx="989076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sz="40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>
                <a:ea typeface="宋体" panose="02010600030101010101" pitchFamily="2" charset="-122"/>
                <a:sym typeface="+mn-ea"/>
              </a:rPr>
              <a:t>4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）杜鲁门主义的出台有什么影响？</a:t>
            </a:r>
            <a:endParaRPr lang="zh-CN" altLang="en-US" sz="4000"/>
          </a:p>
        </p:txBody>
      </p:sp>
      <p:sp>
        <p:nvSpPr>
          <p:cNvPr id="4" name="文本框 3"/>
          <p:cNvSpPr txBox="1"/>
          <p:nvPr/>
        </p:nvSpPr>
        <p:spPr>
          <a:xfrm>
            <a:off x="807085" y="1218565"/>
            <a:ext cx="10257155" cy="64516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标志着美、苏战时同盟关系正式破裂，冷战开始。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0" name="内容占位符 6"/>
          <p:cNvSpPr>
            <a:spLocks noGrp="1"/>
          </p:cNvSpPr>
          <p:nvPr/>
        </p:nvSpPr>
        <p:spPr>
          <a:xfrm>
            <a:off x="410210" y="2313305"/>
            <a:ext cx="9110980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5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sz="4000" b="1"/>
              <a:t>你认为杜鲁门主义的实质是什么？</a:t>
            </a:r>
            <a:endParaRPr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807085" y="3277870"/>
            <a:ext cx="10868025" cy="258445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杜鲁门主义是美苏冷战宣言书，其实质是遏制共产主义，干涉别国内政，加紧控制其他国家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，最终达到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称霸世界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的目的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内容占位符 6"/>
          <p:cNvSpPr>
            <a:spLocks noGrp="1"/>
          </p:cNvSpPr>
          <p:nvPr/>
        </p:nvSpPr>
        <p:spPr>
          <a:xfrm>
            <a:off x="399415" y="247650"/>
            <a:ext cx="640143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4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马歇尔计划的提出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3" name="内容占位符 6"/>
          <p:cNvSpPr>
            <a:spLocks noGrp="1"/>
          </p:cNvSpPr>
          <p:nvPr/>
        </p:nvSpPr>
        <p:spPr>
          <a:xfrm>
            <a:off x="31115" y="1068070"/>
            <a:ext cx="2916555" cy="49866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7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  <a:endParaRPr lang="zh-CN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9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altLang="en-US" sz="4000" b="1">
                <a:ea typeface="宋体" panose="02010600030101010101" pitchFamily="2" charset="-122"/>
              </a:rPr>
              <a:t>）目的：</a:t>
            </a:r>
            <a:endParaRPr lang="zh-CN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9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altLang="en-US" sz="4000" b="1">
                <a:ea typeface="宋体" panose="02010600030101010101" pitchFamily="2" charset="-122"/>
              </a:rPr>
              <a:t>）实质：</a:t>
            </a:r>
            <a:endParaRPr lang="zh-CN" altLang="en-US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90000"/>
              </a:lnSpc>
              <a:buNone/>
            </a:pPr>
            <a:r>
              <a:rPr lang="zh-CN" altLang="en-US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altLang="en-US" sz="4000" b="1">
                <a:ea typeface="宋体" panose="02010600030101010101" pitchFamily="2" charset="-122"/>
              </a:rPr>
              <a:t>）评价：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50185" y="1431290"/>
            <a:ext cx="173291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en-US" sz="3600" b="1">
                <a:latin typeface="黑体" panose="02010600030101010101" pitchFamily="49" charset="-122"/>
                <a:ea typeface="黑体" panose="02010600030101010101" pitchFamily="49" charset="-122"/>
              </a:rPr>
              <a:t>1947</a:t>
            </a:r>
            <a:r>
              <a:rPr lang="zh-CN" altLang="en-US" sz="3600" b="1">
                <a:latin typeface="黑体" panose="02010600030101010101" pitchFamily="49" charset="-122"/>
                <a:ea typeface="黑体" panose="02010600030101010101" pitchFamily="49" charset="-122"/>
              </a:rPr>
              <a:t>年</a:t>
            </a:r>
            <a:endParaRPr lang="zh-CN" altLang="en-US" sz="36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50185" y="2253615"/>
            <a:ext cx="8934450" cy="119888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马歇尔计划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原名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“欧洲复兴计划”，企图通过援助西欧恢复经济，稳定资本主义制度。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50185" y="3652520"/>
            <a:ext cx="8934450" cy="11988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以援助西欧复兴经济为名，达到控制西欧、遏制苏联、称霸世界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的目的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50185" y="5084445"/>
            <a:ext cx="8934450" cy="119888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马歇尔计划是杜鲁门主义的一次大规模运用，也是美国实施冷战政策的又一重要步骤。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607310" y="-7620"/>
            <a:ext cx="4464685" cy="86550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二、德国的分裂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pic>
        <p:nvPicPr>
          <p:cNvPr id="17410" name="Picture 4" descr="1287532800078780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12310" y="1355725"/>
            <a:ext cx="4968875" cy="4956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239385" y="3073400"/>
            <a:ext cx="1713230" cy="46037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英国占领区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767955" y="3815715"/>
            <a:ext cx="1713230" cy="46037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苏联占领区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130675" y="5789930"/>
            <a:ext cx="1970405" cy="52197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法国占领区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52615" y="5480685"/>
            <a:ext cx="1970405" cy="52197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美国占领区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300355" y="1121410"/>
            <a:ext cx="3722370" cy="3652520"/>
          </a:xfrm>
        </p:spPr>
        <p:txBody>
          <a:bodyPr>
            <a:normAutofit lnSpcReduction="10000"/>
          </a:bodyPr>
          <a:p>
            <a:pPr marL="0" indent="0" algn="l">
              <a:lnSpc>
                <a:spcPct val="130000"/>
              </a:lnSpc>
              <a:buNone/>
            </a:pPr>
            <a:r>
              <a:rPr sz="3600" b="1"/>
              <a:t>1.纳粹</a:t>
            </a:r>
            <a:r>
              <a:rPr lang="zh-CN" sz="3600" b="1">
                <a:ea typeface="宋体" panose="02010600030101010101" pitchFamily="2" charset="-122"/>
              </a:rPr>
              <a:t>德国</a:t>
            </a:r>
            <a:r>
              <a:rPr sz="3600" b="1"/>
              <a:t>法西斯政权垮台以后，</a:t>
            </a:r>
            <a:r>
              <a:rPr lang="zh-CN" sz="3600" b="1">
                <a:ea typeface="宋体" panose="02010600030101010101" pitchFamily="2" charset="-122"/>
              </a:rPr>
              <a:t>德国领土及首都柏林被哪几个国家分区占领</a:t>
            </a:r>
            <a:r>
              <a:rPr sz="3600" b="1"/>
              <a:t>？</a:t>
            </a:r>
            <a:endParaRPr sz="3600" b="1"/>
          </a:p>
        </p:txBody>
      </p:sp>
      <p:sp>
        <p:nvSpPr>
          <p:cNvPr id="11" name="文本框 10"/>
          <p:cNvSpPr txBox="1"/>
          <p:nvPr/>
        </p:nvSpPr>
        <p:spPr>
          <a:xfrm>
            <a:off x="300355" y="4773930"/>
            <a:ext cx="3830320" cy="7067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苏、美、英、法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rcRect l="56929" t="48012" r="1734" b="446"/>
          <a:stretch>
            <a:fillRect/>
          </a:stretch>
        </p:blipFill>
        <p:spPr>
          <a:xfrm>
            <a:off x="9168765" y="1163955"/>
            <a:ext cx="2806065" cy="265176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4" grpId="0" animBg="1"/>
      <p:bldP spid="5" grpId="0" bldLvl="0" animBg="1"/>
      <p:bldP spid="2" grpId="0" animBg="1"/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514985" y="48260"/>
            <a:ext cx="11832590" cy="1785620"/>
          </a:xfrm>
        </p:spPr>
        <p:txBody>
          <a:bodyPr>
            <a:noAutofit/>
          </a:bodyPr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2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什么原因导致</a:t>
            </a:r>
            <a:r>
              <a:rPr sz="4000" b="1"/>
              <a:t>苏联与美、英、法在处理德国问题上的分歧越来越大</a:t>
            </a:r>
            <a:r>
              <a:rPr lang="zh-CN" sz="4000" b="1">
                <a:ea typeface="宋体" panose="02010600030101010101" pitchFamily="2" charset="-122"/>
              </a:rPr>
              <a:t>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08625" y="843915"/>
            <a:ext cx="3483610" cy="6451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杜鲁门主义出台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514985" y="1685290"/>
            <a:ext cx="3407410" cy="8108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3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柏林危机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61620" y="2496185"/>
            <a:ext cx="11108690" cy="4076700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304800">
              <a:lnSpc>
                <a:spcPct val="12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1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）危机出现：</a:t>
            </a:r>
            <a:endParaRPr lang="zh-CN" sz="3600" b="1">
              <a:ea typeface="宋体" panose="02010600030101010101" pitchFamily="2" charset="-122"/>
            </a:endParaRP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1948年2月，美、英、法三国计划将占领区合并， 准</a:t>
            </a:r>
            <a:endParaRPr lang="zh-CN" sz="3600" b="1">
              <a:ea typeface="宋体" panose="02010600030101010101" pitchFamily="2" charset="-122"/>
            </a:endParaRP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备发行货币，筹建政权，引起苏联的抗议。</a:t>
            </a:r>
            <a:endParaRPr lang="zh-CN" sz="3600" b="1">
              <a:ea typeface="宋体" panose="02010600030101010101" pitchFamily="2" charset="-122"/>
            </a:endParaRPr>
          </a:p>
          <a:p>
            <a:pPr indent="304800">
              <a:lnSpc>
                <a:spcPct val="12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1948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zh-CN" sz="3600" b="1">
                <a:ea typeface="宋体" panose="02010600030101010101" pitchFamily="2" charset="-122"/>
              </a:rPr>
              <a:t>6月，苏联切断西占区与柏林之间的水陆交通，</a:t>
            </a:r>
            <a:endParaRPr lang="zh-CN" sz="3600" b="1">
              <a:ea typeface="宋体" panose="02010600030101010101" pitchFamily="2" charset="-122"/>
            </a:endParaRP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停止向西柏林供应煤、电、食品等生活物资，美、英</a:t>
            </a:r>
            <a:endParaRPr lang="zh-CN" sz="3600" b="1">
              <a:ea typeface="宋体" panose="02010600030101010101" pitchFamily="2" charset="-122"/>
            </a:endParaRP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立即对苏占区实行反封锁。“柏林危机”爆发。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0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80340" y="414655"/>
            <a:ext cx="11831955" cy="4799330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20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ea typeface="宋体" panose="02010600030101010101" pitchFamily="2" charset="-122"/>
              </a:rPr>
              <a:t>）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危机的解除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苏联没有封锁空中通道，美、英通过空  </a:t>
            </a:r>
            <a:endParaRPr lang="zh-CN" sz="3600" b="1">
              <a:ea typeface="宋体" panose="02010600030101010101" pitchFamily="2" charset="-122"/>
            </a:endParaRP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 运向西柏林供应物资。美国也没有采取武力手段</a:t>
            </a:r>
            <a:endParaRPr lang="zh-CN" sz="3600" b="1">
              <a:ea typeface="宋体" panose="02010600030101010101" pitchFamily="2" charset="-122"/>
            </a:endParaRP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 解除苏联对水陆交通的 封锁。双方都留有余地。</a:t>
            </a:r>
            <a:endParaRPr lang="zh-CN" sz="3600" b="1">
              <a:ea typeface="宋体" panose="02010600030101010101" pitchFamily="2" charset="-122"/>
            </a:endParaRP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11个月后（1949 年5月12日）美、苏通过秘密谈判</a:t>
            </a:r>
            <a:endParaRPr lang="zh-CN" sz="3600" b="1">
              <a:ea typeface="宋体" panose="02010600030101010101" pitchFamily="2" charset="-122"/>
            </a:endParaRP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达成协议，双方同时解除封锁。</a:t>
            </a:r>
            <a:endParaRPr lang="zh-CN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7"/>
          <p:cNvSpPr>
            <a:spLocks noGrp="1"/>
          </p:cNvSpPr>
          <p:nvPr/>
        </p:nvSpPr>
        <p:spPr>
          <a:xfrm>
            <a:off x="527050" y="158750"/>
            <a:ext cx="3902710" cy="8108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4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德国的分裂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6995" y="969645"/>
            <a:ext cx="4782185" cy="5573395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lang="zh-CN" sz="3600" b="1">
                <a:ea typeface="宋体" panose="02010600030101010101" pitchFamily="2" charset="-122"/>
              </a:rPr>
              <a:t>1949年9月，在美、英、法占领区成立了德意志联邦共和国，又称“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联邦德国</a:t>
            </a:r>
            <a:r>
              <a:rPr lang="zh-CN" sz="3600" b="1">
                <a:ea typeface="宋体" panose="02010600030101010101" pitchFamily="2" charset="-122"/>
              </a:rPr>
              <a:t>”或“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西德</a:t>
            </a:r>
            <a:r>
              <a:rPr lang="zh-CN" sz="3600" b="1">
                <a:ea typeface="宋体" panose="02010600030101010101" pitchFamily="2" charset="-122"/>
              </a:rPr>
              <a:t>”。  </a:t>
            </a:r>
            <a:endParaRPr lang="zh-CN" sz="3600" b="1">
              <a:ea typeface="宋体" panose="02010600030101010101" pitchFamily="2" charset="-122"/>
            </a:endParaRPr>
          </a:p>
          <a:p>
            <a:pPr indent="30480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2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lang="en-US" altLang="zh-CN" sz="3600" b="1">
                <a:ea typeface="宋体" panose="02010600030101010101" pitchFamily="2" charset="-122"/>
              </a:rPr>
              <a:t>1949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zh-CN" sz="3600" b="1">
                <a:ea typeface="宋体" panose="02010600030101010101" pitchFamily="2" charset="-122"/>
              </a:rPr>
              <a:t>10月，在苏占区成立了德意志民主共和国，又称“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民主德国</a:t>
            </a:r>
            <a:r>
              <a:rPr lang="zh-CN" sz="3600" b="1">
                <a:ea typeface="宋体" panose="02010600030101010101" pitchFamily="2" charset="-122"/>
              </a:rPr>
              <a:t>”或“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东德</a:t>
            </a:r>
            <a:r>
              <a:rPr lang="zh-CN" sz="3600" b="1">
                <a:ea typeface="宋体" panose="02010600030101010101" pitchFamily="2" charset="-122"/>
              </a:rPr>
              <a:t>”。</a:t>
            </a:r>
            <a:endParaRPr lang="zh-CN" sz="3600" b="1"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14110" y="158115"/>
            <a:ext cx="5099685" cy="654558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121775" y="2541905"/>
            <a:ext cx="1560830" cy="9220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5400" b="1">
                <a:solidFill>
                  <a:srgbClr val="FF0000"/>
                </a:solidFill>
              </a:rPr>
              <a:t>东德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432675" y="3463925"/>
            <a:ext cx="871855" cy="175323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5400" b="1">
                <a:solidFill>
                  <a:srgbClr val="FF0000"/>
                </a:solidFill>
              </a:rPr>
              <a:t>西</a:t>
            </a:r>
            <a:endParaRPr lang="zh-CN" altLang="en-US" sz="5400" b="1">
              <a:solidFill>
                <a:srgbClr val="FF0000"/>
              </a:solidFill>
            </a:endParaRPr>
          </a:p>
          <a:p>
            <a:r>
              <a:rPr lang="zh-CN" altLang="en-US" sz="5400" b="1">
                <a:solidFill>
                  <a:srgbClr val="FF0000"/>
                </a:solidFill>
              </a:rPr>
              <a:t>德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7"/>
          <p:cNvSpPr>
            <a:spLocks noGrp="1"/>
          </p:cNvSpPr>
          <p:nvPr/>
        </p:nvSpPr>
        <p:spPr>
          <a:xfrm>
            <a:off x="543560" y="401955"/>
            <a:ext cx="5801995" cy="8108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5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德国分裂造成的影响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9565" y="1394460"/>
            <a:ext cx="4173220" cy="1568450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欧洲冷战对峙的</a:t>
            </a:r>
            <a:endParaRPr sz="4000" b="1">
              <a:ea typeface="宋体" panose="02010600030101010101" pitchFamily="2" charset="-122"/>
            </a:endParaRPr>
          </a:p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局面基本形成。</a:t>
            </a:r>
            <a:endParaRPr sz="4000" b="1"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38420" y="1212850"/>
            <a:ext cx="6571615" cy="503745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5" name="墨迹 4"/>
              <p14:cNvContentPartPr/>
              <p14:nvPr/>
            </p14:nvContentPartPr>
            <p14:xfrm>
              <a:off x="8202930" y="1369060"/>
              <a:ext cx="2226945" cy="396494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3"/>
            </p:blipFill>
            <p:spPr>
              <a:xfrm>
                <a:off x="8202930" y="1369060"/>
                <a:ext cx="2226945" cy="39649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6" name="墨迹 5"/>
              <p14:cNvContentPartPr/>
              <p14:nvPr/>
            </p14:nvContentPartPr>
            <p14:xfrm>
              <a:off x="9357995" y="5202555"/>
              <a:ext cx="214630" cy="40513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5"/>
            </p:blipFill>
            <p:spPr>
              <a:xfrm>
                <a:off x="9357995" y="5202555"/>
                <a:ext cx="214630" cy="4051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7" name="墨迹 6"/>
              <p14:cNvContentPartPr/>
              <p14:nvPr/>
            </p14:nvContentPartPr>
            <p14:xfrm>
              <a:off x="9179560" y="5250180"/>
              <a:ext cx="309245" cy="30988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7"/>
            </p:blipFill>
            <p:spPr>
              <a:xfrm>
                <a:off x="9179560" y="5250180"/>
                <a:ext cx="309245" cy="309880"/>
              </a:xfrm>
              <a:prstGeom prst="rect"/>
            </p:spPr>
          </p:pic>
        </mc:Fallback>
      </mc:AlternateContent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690495" y="223520"/>
            <a:ext cx="5504815" cy="86550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三、北约与华约对峙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394335" y="1089025"/>
            <a:ext cx="8050530" cy="894080"/>
          </a:xfrm>
        </p:spPr>
        <p:txBody>
          <a:bodyPr>
            <a:normAutofit/>
          </a:bodyPr>
          <a:p>
            <a:pPr marL="0" indent="0" algn="l">
              <a:lnSpc>
                <a:spcPct val="130000"/>
              </a:lnSpc>
              <a:buNone/>
            </a:pPr>
            <a:r>
              <a:rPr sz="4000" b="1"/>
              <a:t>1.</a:t>
            </a:r>
            <a:r>
              <a:rPr lang="zh-CN" sz="4000" b="1">
                <a:ea typeface="宋体" panose="02010600030101010101" pitchFamily="2" charset="-122"/>
              </a:rPr>
              <a:t>北大西洋公约组织的成立：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581025" y="1983105"/>
            <a:ext cx="304546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）背景：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1025" y="3128645"/>
            <a:ext cx="11146155" cy="230695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美国把欧洲看作全球战略的重点和遏制苏联扩 </a:t>
            </a:r>
            <a:endParaRPr sz="4000" b="1">
              <a:ea typeface="宋体" panose="02010600030101010101" pitchFamily="2" charset="-122"/>
            </a:endParaRPr>
          </a:p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张的第一线，而尚未复苏的西欧各国也需要美</a:t>
            </a:r>
            <a:endParaRPr sz="4000" b="1">
              <a:ea typeface="宋体" panose="02010600030101010101" pitchFamily="2" charset="-122"/>
            </a:endParaRPr>
          </a:p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国的援助。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581025" y="5687695"/>
            <a:ext cx="439928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sz="4000" b="1">
                <a:ea typeface="宋体" panose="02010600030101010101" pitchFamily="2" charset="-122"/>
              </a:rPr>
              <a:t>）时间地点：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652770" y="5751830"/>
            <a:ext cx="4570730" cy="82994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lang="en-US" sz="4000" b="1">
                <a:ea typeface="宋体" panose="02010600030101010101" pitchFamily="2" charset="-122"/>
              </a:rPr>
              <a:t>1949</a:t>
            </a:r>
            <a:r>
              <a:rPr lang="zh-CN" altLang="en-US" sz="4000" b="1">
                <a:ea typeface="宋体" panose="02010600030101010101" pitchFamily="2" charset="-122"/>
              </a:rPr>
              <a:t>年     </a:t>
            </a:r>
            <a:r>
              <a:rPr sz="4000" b="1">
                <a:ea typeface="宋体" panose="02010600030101010101" pitchFamily="2" charset="-122"/>
                <a:sym typeface="+mn-ea"/>
              </a:rPr>
              <a:t>华盛顿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7"/>
          <p:cNvSpPr>
            <a:spLocks noGrp="1"/>
          </p:cNvSpPr>
          <p:nvPr/>
        </p:nvSpPr>
        <p:spPr>
          <a:xfrm>
            <a:off x="443865" y="280670"/>
            <a:ext cx="5672455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sz="4000" b="1">
                <a:ea typeface="宋体" panose="02010600030101010101" pitchFamily="2" charset="-122"/>
              </a:rPr>
              <a:t>）成员国及总部：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62430" y="1174750"/>
            <a:ext cx="10203815" cy="82994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美、英、法等12个国家  </a:t>
            </a:r>
            <a:r>
              <a:rPr lang="zh-CN" sz="4000" b="1">
                <a:ea typeface="宋体" panose="02010600030101010101" pitchFamily="2" charset="-122"/>
              </a:rPr>
              <a:t>比利时的布鲁塞尔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443865" y="2273935"/>
            <a:ext cx="6564630" cy="8940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sz="4000" b="1">
                <a:ea typeface="宋体" panose="02010600030101010101" pitchFamily="2" charset="-122"/>
              </a:rPr>
              <a:t>）北大西洋公约的内容：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1025" y="3128645"/>
            <a:ext cx="11146155" cy="2861310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任何一个成员国如果受到武装攻击，缔约国将</a:t>
            </a:r>
            <a:endParaRPr sz="4000" b="1">
              <a:ea typeface="宋体" panose="02010600030101010101" pitchFamily="2" charset="-122"/>
            </a:endParaRPr>
          </a:p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作出集体反应；</a:t>
            </a:r>
            <a:endParaRPr sz="4000" b="1">
              <a:ea typeface="宋体" panose="02010600030101010101" pitchFamily="2" charset="-122"/>
            </a:endParaRPr>
          </a:p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各缔约国决心维护共同的社会制度和文化传统。</a:t>
            </a:r>
            <a:endParaRPr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460375" y="31750"/>
            <a:ext cx="8050530" cy="894080"/>
          </a:xfrm>
        </p:spPr>
        <p:txBody>
          <a:bodyPr>
            <a:normAutofit/>
          </a:bodyPr>
          <a:p>
            <a:pPr marL="0" indent="0" algn="l">
              <a:lnSpc>
                <a:spcPct val="130000"/>
              </a:lnSpc>
              <a:buNone/>
            </a:pPr>
            <a:r>
              <a:rPr lang="en-US" sz="4000" b="1"/>
              <a:t>2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华沙条约组织的成立：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460375" y="925830"/>
            <a:ext cx="2962275" cy="8940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422650" y="925830"/>
            <a:ext cx="2340610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1955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年 </a:t>
            </a:r>
            <a:endParaRPr lang="zh-CN" altLang="en-US" sz="4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460375" y="1819910"/>
            <a:ext cx="3242945" cy="8940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sz="4000" b="1">
                <a:ea typeface="宋体" panose="02010600030101010101" pitchFamily="2" charset="-122"/>
              </a:rPr>
              <a:t>）成员国：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03320" y="1884045"/>
            <a:ext cx="7989570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sz="4000" b="1">
                <a:solidFill>
                  <a:srgbClr val="FFC000"/>
                </a:solidFill>
                <a:ea typeface="宋体" panose="02010600030101010101" pitchFamily="2" charset="-122"/>
              </a:rPr>
              <a:t>苏联同东欧7个社会主义国家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  <a:endParaRPr lang="zh-CN" altLang="en-US" sz="4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91590" y="3608070"/>
            <a:ext cx="10401300" cy="149415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sz="3600" b="1">
                <a:solidFill>
                  <a:srgbClr val="FFC000"/>
                </a:solidFill>
                <a:ea typeface="宋体" panose="02010600030101010101" pitchFamily="2" charset="-122"/>
              </a:rPr>
              <a:t>任何一个成员国如果受到武装攻击，其他缔约国</a:t>
            </a:r>
            <a:endParaRPr sz="3600" b="1">
              <a:solidFill>
                <a:srgbClr val="FFC000"/>
              </a:solidFill>
              <a:ea typeface="宋体" panose="02010600030101010101" pitchFamily="2" charset="-122"/>
            </a:endParaRPr>
          </a:p>
          <a:p>
            <a:pPr indent="304800" algn="l">
              <a:lnSpc>
                <a:spcPct val="120000"/>
              </a:lnSpc>
            </a:pPr>
            <a:r>
              <a:rPr sz="3600" b="1">
                <a:solidFill>
                  <a:srgbClr val="FFC000"/>
                </a:solidFill>
                <a:ea typeface="宋体" panose="02010600030101010101" pitchFamily="2" charset="-122"/>
              </a:rPr>
              <a:t>将以一切方式进行援助。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  <a:endParaRPr lang="zh-CN" altLang="en-US" sz="4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内容占位符 7"/>
          <p:cNvSpPr>
            <a:spLocks noGrp="1"/>
          </p:cNvSpPr>
          <p:nvPr/>
        </p:nvSpPr>
        <p:spPr>
          <a:xfrm>
            <a:off x="460375" y="2713990"/>
            <a:ext cx="580263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sz="4000" b="1">
                <a:ea typeface="宋体" panose="02010600030101010101" pitchFamily="2" charset="-122"/>
              </a:rPr>
              <a:t>）华沙条约的内容：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内容占位符 7"/>
          <p:cNvSpPr>
            <a:spLocks noGrp="1"/>
          </p:cNvSpPr>
          <p:nvPr/>
        </p:nvSpPr>
        <p:spPr>
          <a:xfrm>
            <a:off x="460375" y="5314315"/>
            <a:ext cx="7420610" cy="894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sz="4000" b="1">
                <a:ea typeface="宋体" panose="02010600030101010101" pitchFamily="2" charset="-122"/>
              </a:rPr>
              <a:t>）实际控制华约组织的国家：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99630" y="5378450"/>
            <a:ext cx="1730375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苏联 </a:t>
            </a:r>
            <a:endParaRPr lang="zh-CN" altLang="en-US" sz="4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  <p:bldP spid="4" grpId="0" bldLvl="0" animBg="1"/>
      <p:bldP spid="10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278765" y="180340"/>
            <a:ext cx="11434445" cy="2016125"/>
          </a:xfrm>
        </p:spPr>
        <p:txBody>
          <a:bodyPr>
            <a:normAutofit/>
          </a:bodyPr>
          <a:p>
            <a:pPr marL="0" indent="0" algn="l">
              <a:lnSpc>
                <a:spcPct val="130000"/>
              </a:lnSpc>
              <a:buNone/>
            </a:pPr>
            <a:r>
              <a:rPr lang="en-US" sz="4000" b="1"/>
              <a:t>  3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这两大组织有什么共同之处？</a:t>
            </a:r>
            <a:endParaRPr lang="zh-CN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     华约组织成立后形成了怎样的世界格局？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55370" y="2097405"/>
            <a:ext cx="7410450" cy="829945"/>
          </a:xfrm>
          <a:prstGeom prst="rect">
            <a:avLst/>
          </a:prstGeom>
          <a:solidFill>
            <a:srgbClr val="00B0F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都是大国控制的军事政治集团； </a:t>
            </a:r>
            <a:endParaRPr lang="zh-CN" altLang="en-US" sz="4000" b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55370" y="3211830"/>
            <a:ext cx="10657840" cy="2306955"/>
          </a:xfrm>
          <a:prstGeom prst="rect">
            <a:avLst/>
          </a:prstGeom>
          <a:solidFill>
            <a:srgbClr val="00B0F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美苏冷战对峙的两极格局。</a:t>
            </a:r>
            <a:endParaRPr lang="zh-CN" altLang="en-US" sz="4000" b="1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两极格局中的两极分别指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美国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和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苏联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，代表</a:t>
            </a:r>
            <a:endParaRPr lang="zh-CN" altLang="en-US" sz="4000" b="1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资本主义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和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社会主义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两种制度。 </a:t>
            </a:r>
            <a:endParaRPr lang="zh-CN" altLang="en-US" sz="4000" b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" name="墨迹 3"/>
              <p14:cNvContentPartPr/>
              <p14:nvPr/>
            </p14:nvContentPartPr>
            <p14:xfrm>
              <a:off x="9417685" y="988060"/>
              <a:ext cx="12065" cy="1206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2"/>
            </p:blipFill>
            <p:spPr>
              <a:xfrm>
                <a:off x="9417685" y="988060"/>
                <a:ext cx="12065" cy="12065"/>
              </a:xfrm>
              <a:prstGeom prst="rect"/>
            </p:spPr>
          </p:pic>
        </mc:Fallback>
      </mc:AlternateContent>
      <p:sp>
        <p:nvSpPr>
          <p:cNvPr id="8" name="文本框 7"/>
          <p:cNvSpPr txBox="1"/>
          <p:nvPr/>
        </p:nvSpPr>
        <p:spPr>
          <a:xfrm>
            <a:off x="2600325" y="5983605"/>
            <a:ext cx="6307455" cy="5835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北大西洋公约组织和华沙条约组织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35" y="48895"/>
            <a:ext cx="11250930" cy="593471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2430" y="84455"/>
            <a:ext cx="11275060" cy="1325880"/>
          </a:xfrm>
        </p:spPr>
        <p:txBody>
          <a:bodyPr>
            <a:normAutofit/>
          </a:bodyPr>
          <a:p>
            <a:r>
              <a:rPr lang="en-US" altLang="zh-CN">
                <a:sym typeface="+mn-ea"/>
              </a:rPr>
              <a:t>4.</a:t>
            </a:r>
            <a:r>
              <a:rPr lang="zh-CN" altLang="en-US">
                <a:sym typeface="+mn-ea"/>
              </a:rPr>
              <a:t>冷战局面形成后，美苏对抗的事例有哪些？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2430" y="1252855"/>
            <a:ext cx="11406505" cy="4351020"/>
          </a:xfrm>
          <a:solidFill>
            <a:srgbClr val="92D05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1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/>
              <a:t>20世纪60年代，发生了古巴导弹危机和美国</a:t>
            </a:r>
            <a:endParaRPr lang="zh-CN" altLang="en-US" sz="4000" b="1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         侵略越南的战争；</a:t>
            </a:r>
            <a:endParaRPr lang="zh-CN" altLang="en-US" sz="4000" b="1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2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>
                <a:sym typeface="+mn-ea"/>
              </a:rPr>
              <a:t>20世纪</a:t>
            </a:r>
            <a:r>
              <a:rPr lang="zh-CN" altLang="en-US" sz="4000" b="1"/>
              <a:t>70年代，苏联入侵阿富汗；</a:t>
            </a:r>
            <a:endParaRPr lang="zh-CN" altLang="en-US" sz="4000" b="1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3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>
                <a:sym typeface="+mn-ea"/>
              </a:rPr>
              <a:t>20世纪</a:t>
            </a:r>
            <a:r>
              <a:rPr lang="zh-CN" altLang="en-US" sz="4000" b="1"/>
              <a:t>80年代，美国制订“星球大战计划”。</a:t>
            </a:r>
            <a:endParaRPr lang="zh-CN" altLang="en-US" sz="4000" b="1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         双方的军备竞赛不断升级。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0260" y="34925"/>
            <a:ext cx="3444875" cy="91313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p>
            <a:r>
              <a:rPr lang="zh-CN" altLang="en-US" b="1"/>
              <a:t>【互学探究】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467360" y="1382395"/>
            <a:ext cx="1105916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>
                <a:ea typeface="黑体" panose="02010600030101010101" pitchFamily="49" charset="-122"/>
              </a:rPr>
              <a:t>结合本课内容，从政治、经济和军事方面归纳出美苏冷战的表现</a:t>
            </a:r>
            <a:r>
              <a:rPr lang="en-US" altLang="zh-CN" sz="4000">
                <a:ea typeface="黑体" panose="02010600030101010101" pitchFamily="49" charset="-122"/>
              </a:rPr>
              <a:t>?</a:t>
            </a:r>
            <a:endParaRPr lang="en-US" altLang="zh-CN" sz="4000">
              <a:ea typeface="黑体" panose="0201060003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6420" y="3243580"/>
            <a:ext cx="11059160" cy="26765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1</a:t>
            </a:r>
            <a:r>
              <a:rPr lang="zh-CN" altLang="en-US" sz="4000">
                <a:ea typeface="黑体" panose="02010600030101010101" pitchFamily="49" charset="-122"/>
              </a:rPr>
              <a:t>、政治方面：杜鲁门主义的出台</a:t>
            </a:r>
            <a:endParaRPr lang="zh-CN" altLang="en-US" sz="4000">
              <a:ea typeface="黑体" panose="02010600030101010101" pitchFamily="49" charset="-122"/>
            </a:endParaRPr>
          </a:p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2</a:t>
            </a:r>
            <a:r>
              <a:rPr lang="zh-CN" altLang="en-US" sz="4000">
                <a:ea typeface="黑体" panose="02010600030101010101" pitchFamily="49" charset="-122"/>
              </a:rPr>
              <a:t>、经济方面：提出欧洲复兴计划（马歇尔计划）</a:t>
            </a:r>
            <a:endParaRPr lang="zh-CN" altLang="en-US" sz="4000">
              <a:ea typeface="黑体" panose="02010600030101010101" pitchFamily="49" charset="-122"/>
            </a:endParaRPr>
          </a:p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3</a:t>
            </a:r>
            <a:r>
              <a:rPr lang="zh-CN" altLang="en-US" sz="4000">
                <a:ea typeface="黑体" panose="02010600030101010101" pitchFamily="49" charset="-122"/>
              </a:rPr>
              <a:t>、军事方面：北约组织和华约组织先后建立</a:t>
            </a:r>
            <a:endParaRPr lang="zh-CN" altLang="en-US" sz="4000"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2260" y="802005"/>
            <a:ext cx="11720195" cy="5721985"/>
          </a:xfrm>
        </p:spPr>
        <p:txBody>
          <a:bodyPr>
            <a:noAutofit/>
          </a:bodyPr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1.</a:t>
            </a:r>
            <a:r>
              <a:rPr lang="zh-CN" altLang="en-US" sz="3600"/>
              <a:t>冷战是指二战后的40多年间，以美、苏为首的两大集团</a:t>
            </a:r>
            <a:endParaRPr lang="zh-CN" altLang="en-US" sz="3600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/>
              <a:t>   之间既非战争又非和平的对峙与竞争状态。</a:t>
            </a:r>
            <a:endParaRPr lang="zh-CN" altLang="en-US" sz="3600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2.1947</a:t>
            </a:r>
            <a:r>
              <a:rPr lang="zh-CN" altLang="en-US" sz="3600">
                <a:ea typeface="宋体" panose="02010600030101010101" pitchFamily="2" charset="-122"/>
              </a:rPr>
              <a:t>年</a:t>
            </a:r>
            <a:r>
              <a:rPr lang="en-US" altLang="zh-CN" sz="3600"/>
              <a:t>杜鲁门主义的出台，标志着美、苏战时同盟关</a:t>
            </a:r>
            <a:endParaRPr lang="en-US" altLang="zh-CN" sz="3600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   系正式破裂，冷战开始。</a:t>
            </a:r>
            <a:endParaRPr lang="en-US" altLang="zh-CN" sz="3600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3.1947</a:t>
            </a:r>
            <a:r>
              <a:rPr lang="zh-CN" altLang="en-US" sz="3600">
                <a:ea typeface="宋体" panose="02010600030101010101" pitchFamily="2" charset="-122"/>
              </a:rPr>
              <a:t>年</a:t>
            </a:r>
            <a:r>
              <a:rPr lang="en-US" altLang="zh-CN" sz="3600"/>
              <a:t>马歇尔计划是杜鲁门主义的一次大规模运用，</a:t>
            </a:r>
            <a:endParaRPr lang="en-US" altLang="zh-CN" sz="3600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   也是美国实施冷战政策的又一重要步骤。</a:t>
            </a:r>
            <a:endParaRPr lang="en-US" altLang="zh-CN" sz="3600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4.1949年9月，“联邦德国”</a:t>
            </a:r>
            <a:r>
              <a:rPr lang="zh-CN" altLang="en-US" sz="3600">
                <a:ea typeface="宋体" panose="02010600030101010101" pitchFamily="2" charset="-122"/>
              </a:rPr>
              <a:t>（</a:t>
            </a:r>
            <a:r>
              <a:rPr lang="en-US" altLang="zh-CN" sz="3600">
                <a:sym typeface="+mn-ea"/>
              </a:rPr>
              <a:t>“西德”</a:t>
            </a:r>
            <a:r>
              <a:rPr lang="zh-CN" altLang="en-US" sz="3600">
                <a:ea typeface="宋体" panose="02010600030101010101" pitchFamily="2" charset="-122"/>
                <a:sym typeface="+mn-ea"/>
              </a:rPr>
              <a:t>）</a:t>
            </a:r>
            <a:r>
              <a:rPr lang="zh-CN" altLang="en-US" sz="3600">
                <a:ea typeface="宋体" panose="02010600030101010101" pitchFamily="2" charset="-122"/>
              </a:rPr>
              <a:t>成立</a:t>
            </a:r>
            <a:r>
              <a:rPr lang="en-US" altLang="zh-CN" sz="3600"/>
              <a:t>。</a:t>
            </a:r>
            <a:endParaRPr lang="en-US" altLang="zh-CN" sz="3600"/>
          </a:p>
          <a:p>
            <a:pPr marL="0" indent="0">
              <a:buNone/>
            </a:pPr>
            <a:endParaRPr lang="en-US" altLang="zh-CN" sz="3600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350260" y="34925"/>
            <a:ext cx="3444875" cy="6654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/>
              <a:t>【</a:t>
            </a:r>
            <a:r>
              <a:rPr lang="zh-CN" altLang="en-US" sz="400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要点回顾</a:t>
            </a:r>
            <a:r>
              <a:rPr lang="zh-CN" altLang="en-US" sz="4000" b="1"/>
              <a:t>】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925" y="239395"/>
            <a:ext cx="11819890" cy="5937885"/>
          </a:xfrm>
          <a:ln>
            <a:solidFill>
              <a:srgbClr val="FF0000"/>
            </a:solidFill>
          </a:ln>
        </p:spPr>
        <p:txBody>
          <a:bodyPr>
            <a:normAutofit lnSpcReduction="20000"/>
          </a:bodyPr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5.1949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年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10月，“民主德国”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（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“东德”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）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。从此，欧洲</a:t>
            </a:r>
            <a:endParaRPr lang="en-US" altLang="zh-CN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  <a:sym typeface="+mn-ea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  冷战对峙的局面基本形成。</a:t>
            </a:r>
            <a:endParaRPr lang="en-US" altLang="zh-CN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6.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1949年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“北大西洋公约组织”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成立，简称“北约”。</a:t>
            </a:r>
            <a:endParaRPr lang="zh-CN" altLang="en-US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7.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1955年，“华沙条约组织”成立，简称“华约”。两极</a:t>
            </a:r>
            <a:endParaRPr lang="zh-CN" altLang="en-US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8.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北约和华约两大军事政治集团的出现，标志着两极格局</a:t>
            </a:r>
            <a:endParaRPr lang="zh-CN" altLang="en-US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的形成。  </a:t>
            </a:r>
            <a:endParaRPr lang="zh-CN" altLang="en-US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buNone/>
            </a:pPr>
            <a:endParaRPr lang="en-US" altLang="zh-CN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2712</Words>
  <PresentationFormat>宽屏</PresentationFormat>
  <Paragraphs>228</Paragraphs>
  <Slides>26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微软雅黑</vt:lpstr>
      <vt:lpstr>仿宋_GB2312</vt:lpstr>
      <vt:lpstr>Office 主题</vt:lpstr>
      <vt:lpstr>部编人教版九年级历史下册 第四单元 第16课   冷战 （共张PPT） </vt:lpstr>
      <vt:lpstr>PowerPoint 演示文稿</vt:lpstr>
      <vt:lpstr>PowerPoint 演示文稿</vt:lpstr>
      <vt:lpstr>PowerPoint 演示文稿</vt:lpstr>
      <vt:lpstr>一、冷战的发生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二、德国的分裂</vt:lpstr>
      <vt:lpstr>PowerPoint 演示文稿</vt:lpstr>
      <vt:lpstr>PowerPoint 演示文稿</vt:lpstr>
      <vt:lpstr>PowerPoint 演示文稿</vt:lpstr>
      <vt:lpstr>PowerPoint 演示文稿</vt:lpstr>
      <vt:lpstr>三、北约与华约对峙</vt:lpstr>
      <vt:lpstr>PowerPoint 演示文稿</vt:lpstr>
      <vt:lpstr>PowerPoint 演示文稿</vt:lpstr>
      <vt:lpstr>PowerPoint 演示文稿</vt:lpstr>
      <vt:lpstr>PowerPoint 演示文稿</vt:lpstr>
      <vt:lpstr>4.冷战局面形成后，美苏对抗的事例有哪些？</vt:lpstr>
      <vt:lpstr>【互学探究】</vt:lpstr>
      <vt:lpstr>【互学探究】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2018-11-08T11:31:31Z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