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274" r:id="rId3"/>
    <p:sldId id="306" r:id="rId4"/>
    <p:sldId id="267" r:id="rId5"/>
    <p:sldId id="363" r:id="rId6"/>
    <p:sldId id="364" r:id="rId7"/>
    <p:sldId id="356" r:id="rId8"/>
    <p:sldId id="365" r:id="rId9"/>
    <p:sldId id="368" r:id="rId10"/>
    <p:sldId id="366" r:id="rId11"/>
    <p:sldId id="367" r:id="rId12"/>
    <p:sldId id="265" r:id="rId13"/>
    <p:sldId id="369" r:id="rId14"/>
    <p:sldId id="370" r:id="rId15"/>
    <p:sldId id="371" r:id="rId16"/>
    <p:sldId id="372" r:id="rId17"/>
    <p:sldId id="373" r:id="rId18"/>
    <p:sldId id="374" r:id="rId19"/>
    <p:sldId id="354" r:id="rId20"/>
    <p:sldId id="375" r:id="rId21"/>
    <p:sldId id="376" r:id="rId22"/>
    <p:sldId id="377" r:id="rId23"/>
    <p:sldId id="378" r:id="rId24"/>
    <p:sldId id="379" r:id="rId25"/>
    <p:sldId id="355" r:id="rId26"/>
    <p:sldId id="380" r:id="rId27"/>
    <p:sldId id="381" r:id="rId28"/>
    <p:sldId id="382" r:id="rId29"/>
    <p:sldId id="383" r:id="rId30"/>
    <p:sldId id="384" r:id="rId31"/>
    <p:sldId id="385" r:id="rId32"/>
    <p:sldId id="386" r:id="rId33"/>
    <p:sldId id="387" r:id="rId34"/>
    <p:sldId id="388" r:id="rId35"/>
  </p:sldIdLst>
  <p:sldSz cx="9144000" cy="6858000" type="screen4x3"/>
  <p:notesSz cx="6858000" cy="9144000"/>
  <p:custDataLst>
    <p:tags r:id="rId3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529" autoAdjust="0"/>
    <p:restoredTop sz="94660"/>
  </p:normalViewPr>
  <p:slideViewPr>
    <p:cSldViewPr showGuides="1">
      <p:cViewPr varScale="1">
        <p:scale>
          <a:sx n="92" d="100"/>
          <a:sy n="92" d="100"/>
        </p:scale>
        <p:origin x="576" y="84"/>
      </p:cViewPr>
      <p:guideLst>
        <p:guide orient="horz" pos="2160"/>
        <p:guide pos="2880"/>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tags" Target="tags/tag63.xml" /><Relationship Id="rId37" Type="http://schemas.openxmlformats.org/officeDocument/2006/relationships/presProps" Target="presProps.xml" /><Relationship Id="rId38" Type="http://schemas.openxmlformats.org/officeDocument/2006/relationships/viewProps" Target="viewProps.xml" /><Relationship Id="rId39" Type="http://schemas.openxmlformats.org/officeDocument/2006/relationships/theme" Target="theme/theme1.xml" /><Relationship Id="rId4" Type="http://schemas.openxmlformats.org/officeDocument/2006/relationships/slide" Target="slides/slide2.xml" /><Relationship Id="rId40" Type="http://schemas.openxmlformats.org/officeDocument/2006/relationships/tableStyles" Target="tableStyles.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C01EFDD-91F8-495A-91D7-EB018522F674}"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FC5C579-5EAB-4D4D-A688-CF27E536ED03}"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tags" Target="../tags/tag56.xml" /><Relationship Id="rId6"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899100" y="914400"/>
            <a:ext cx="7349400" cy="2570400"/>
          </a:xfrm>
        </p:spPr>
        <p:txBody>
          <a:bodyPr lIns="90000" tIns="46800" rIns="90000" bIns="46800" anchor="b" anchorCtr="0">
            <a:normAutofit/>
          </a:bodyPr>
          <a:lstStyle>
            <a:lvl1pPr algn="ctr">
              <a:defRPr sz="4500"/>
            </a:lvl1pPr>
          </a:lstStyle>
          <a:p>
            <a:r>
              <a:rPr lang="zh-CN" altLang="en-US"/>
              <a:t>单击此处编辑标题</a:t>
            </a:r>
            <a:endParaRPr lang="zh-CN" altLang="en-US"/>
          </a:p>
        </p:txBody>
      </p:sp>
      <p:sp>
        <p:nvSpPr>
          <p:cNvPr id="3" name="副标题 2"/>
          <p:cNvSpPr>
            <a:spLocks noGrp="1"/>
          </p:cNvSpPr>
          <p:nvPr>
            <p:ph type="subTitle" idx="1" hasCustomPrompt="1"/>
            <p:custDataLst>
              <p:tags r:id="rId2"/>
            </p:custDataLst>
          </p:nvPr>
        </p:nvSpPr>
        <p:spPr>
          <a:xfrm>
            <a:off x="899100" y="3560400"/>
            <a:ext cx="7349400" cy="1472400"/>
          </a:xfrm>
        </p:spPr>
        <p:txBody>
          <a:bodyPr lIns="90000" tIns="46800" rIns="90000" bIns="46800">
            <a:normAutofit/>
          </a:bodyPr>
          <a:lstStyle>
            <a:lvl1pPr marL="0" indent="0" algn="ctr">
              <a:lnSpc>
                <a:spcPct val="110000"/>
              </a:lnSpc>
              <a:buNone/>
              <a:defRPr sz="1800" spc="2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单击此处编辑副标题</a:t>
            </a:r>
            <a:endParaRPr lang="zh-CN" altLang="en-US"/>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p>
            <a:pPr lvl="0"/>
            <a:r>
              <a:rPr>
                <a:sym typeface="+mn-ea"/>
              </a:rPr>
              <a:t>单击此处编辑母版标题样式</a:t>
            </a:r>
            <a:endParaRPr>
              <a:sym typeface="+mn-ea"/>
            </a:endParaRPr>
          </a:p>
        </p:txBody>
      </p:sp>
      <p:sp>
        <p:nvSpPr>
          <p:cNvPr id="3" name="内容占位符 2"/>
          <p:cNvSpPr>
            <a:spLocks noGrp="1"/>
          </p:cNvSpPr>
          <p:nvPr>
            <p:ph idx="1"/>
            <p:custDataLst>
              <p:tags r:id="rId2"/>
            </p:custDataLst>
          </p:nvPr>
        </p:nvSpPr>
        <p:spPr>
          <a:xfrm>
            <a:off x="456300" y="1490400"/>
            <a:ext cx="8226900" cy="4759200"/>
          </a:xfrm>
        </p:spPr>
        <p:txBody>
          <a:bodyPr vert="horz" lIns="90000" tIns="46800" rIns="90000" bIns="46800" rtlCol="0">
            <a:normAutofit/>
          </a:body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hasCustomPrompt="1"/>
            <p:custDataLst>
              <p:tags r:id="rId1"/>
            </p:custDataLst>
          </p:nvPr>
        </p:nvSpPr>
        <p:spPr>
          <a:xfrm>
            <a:off x="1493100" y="3848400"/>
            <a:ext cx="5826600" cy="766800"/>
          </a:xfrm>
        </p:spPr>
        <p:txBody>
          <a:bodyPr lIns="90000" tIns="46800" rIns="90000" bIns="46800" anchor="b" anchorCtr="0">
            <a:normAutofit/>
          </a:bodyPr>
          <a:lstStyle>
            <a:lvl1pPr>
              <a:defRPr sz="3300"/>
            </a:lvl1pPr>
          </a:lstStyle>
          <a:p>
            <a:r>
              <a:rPr lang="zh-CN" altLang="en-US"/>
              <a:t>单击此处编辑标题</a:t>
            </a:r>
            <a:endParaRPr lang="zh-CN" altLang="en-US"/>
          </a:p>
        </p:txBody>
      </p:sp>
      <p:sp>
        <p:nvSpPr>
          <p:cNvPr id="3" name="文本占位符 2"/>
          <p:cNvSpPr>
            <a:spLocks noGrp="1"/>
          </p:cNvSpPr>
          <p:nvPr>
            <p:ph type="body" idx="1" hasCustomPrompt="1"/>
            <p:custDataLst>
              <p:tags r:id="rId2"/>
            </p:custDataLst>
          </p:nvPr>
        </p:nvSpPr>
        <p:spPr>
          <a:xfrm>
            <a:off x="1493100" y="4615200"/>
            <a:ext cx="5826600" cy="867600"/>
          </a:xfrm>
        </p:spPr>
        <p:txBody>
          <a:bodyPr lIns="90000" tIns="46800" rIns="90000" bIns="46800">
            <a:normAutofit/>
          </a:bodyPr>
          <a:lstStyle>
            <a:lvl1pPr marL="0" indent="0">
              <a:buNone/>
              <a:defRPr sz="1350">
                <a:solidFill>
                  <a:schemeClr val="tx1">
                    <a:lumMod val="65000"/>
                    <a:lumOff val="35000"/>
                  </a:schemeClr>
                </a:solidFill>
              </a:defRPr>
            </a:lvl1pPr>
            <a:lvl2pPr marL="342900" indent="0">
              <a:buNone/>
              <a:defRPr sz="1200">
                <a:solidFill>
                  <a:schemeClr val="tx1">
                    <a:tint val="75000"/>
                  </a:schemeClr>
                </a:solidFill>
              </a:defRPr>
            </a:lvl2pPr>
            <a:lvl3pPr marL="685800" indent="0">
              <a:buNone/>
              <a:defRPr sz="12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单击此处编辑文本</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2"/>
            </p:custDataLst>
          </p:nvPr>
        </p:nvSpPr>
        <p:spPr>
          <a:xfrm>
            <a:off x="456300" y="1501200"/>
            <a:ext cx="3882600" cy="4748400"/>
          </a:xfrm>
        </p:spPr>
        <p:txBody>
          <a:bodyPr vert="horz" lIns="90000" tIns="46800" rIns="90000" bIns="46800" rtlCol="0">
            <a:normAutofit/>
          </a:body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3"/>
            </p:custDataLst>
          </p:nvPr>
        </p:nvSpPr>
        <p:spPr>
          <a:xfrm>
            <a:off x="4808700" y="1501200"/>
            <a:ext cx="3882600" cy="4748400"/>
          </a:xfrm>
        </p:spPr>
        <p:txBody>
          <a:bodyPr lIns="90000" tIns="46800" rIns="90000" bIns="4680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p>
            <a:pPr lvl="0"/>
            <a:r>
              <a:rPr>
                <a:sym typeface="+mn-ea"/>
              </a:rPr>
              <a:t>单击此处编辑母版标题样式</a:t>
            </a:r>
            <a:endParaRPr>
              <a:sym typeface="+mn-ea"/>
            </a:endParaRPr>
          </a:p>
        </p:txBody>
      </p:sp>
      <p:sp>
        <p:nvSpPr>
          <p:cNvPr id="3" name="文本占位符 2"/>
          <p:cNvSpPr>
            <a:spLocks noGrp="1"/>
          </p:cNvSpPr>
          <p:nvPr>
            <p:ph type="body" idx="1" hasCustomPrompt="1"/>
            <p:custDataLst>
              <p:tags r:id="rId2"/>
            </p:custDataLst>
          </p:nvPr>
        </p:nvSpPr>
        <p:spPr>
          <a:xfrm>
            <a:off x="456300" y="1429200"/>
            <a:ext cx="4006800" cy="381600"/>
          </a:xfrm>
        </p:spPr>
        <p:txBody>
          <a:bodyPr lIns="101600" tIns="38100" rIns="76200" bIns="38100" anchor="t" anchorCtr="0">
            <a:normAutofit/>
          </a:bodyPr>
          <a:lstStyle>
            <a:lvl1pPr marL="0" indent="0">
              <a:lnSpc>
                <a:spcPct val="100000"/>
              </a:lnSpc>
              <a:buNone/>
              <a:defRPr sz="1500" b="1" spc="200">
                <a:solidFill>
                  <a:schemeClr val="tx1">
                    <a:lumMod val="75000"/>
                    <a:lumOff val="25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单击此处编辑文本</a:t>
            </a:r>
            <a:endParaRPr lang="zh-CN" altLang="en-US"/>
          </a:p>
        </p:txBody>
      </p:sp>
      <p:sp>
        <p:nvSpPr>
          <p:cNvPr id="4" name="内容占位符 3"/>
          <p:cNvSpPr>
            <a:spLocks noGrp="1"/>
          </p:cNvSpPr>
          <p:nvPr>
            <p:ph sz="half" idx="2"/>
            <p:custDataLst>
              <p:tags r:id="rId3"/>
            </p:custDataLst>
          </p:nvPr>
        </p:nvSpPr>
        <p:spPr>
          <a:xfrm>
            <a:off x="456300" y="1854000"/>
            <a:ext cx="4006800" cy="4395600"/>
          </a:xfrm>
        </p:spPr>
        <p:txBody>
          <a:bodyPr vert="horz" lIns="101600" tIns="0" rIns="82550" bIns="0" rtlCol="0">
            <a:normAutofit/>
          </a:body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5" name="文本占位符 4"/>
          <p:cNvSpPr>
            <a:spLocks noGrp="1"/>
          </p:cNvSpPr>
          <p:nvPr>
            <p:ph type="body" sz="quarter" idx="3" hasCustomPrompt="1"/>
            <p:custDataLst>
              <p:tags r:id="rId4"/>
            </p:custDataLst>
          </p:nvPr>
        </p:nvSpPr>
        <p:spPr>
          <a:xfrm>
            <a:off x="4676813" y="1421729"/>
            <a:ext cx="4006800" cy="381600"/>
          </a:xfrm>
        </p:spPr>
        <p:txBody>
          <a:bodyPr vert="horz" lIns="101600" tIns="38100" rIns="76200" bIns="38100" rtlCol="0" anchor="t" anchorCtr="0">
            <a:normAutofit/>
          </a:bodyPr>
          <a:lstStyle>
            <a:lvl1pPr marL="0" indent="0">
              <a:lnSpc>
                <a:spcPct val="100000"/>
              </a:lnSpc>
              <a:buNone/>
              <a:defRPr sz="1500" b="1" spc="200">
                <a:solidFill>
                  <a:schemeClr val="tx1">
                    <a:lumMod val="75000"/>
                    <a:lumOff val="25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5"/>
            </p:custDataLst>
          </p:nvPr>
        </p:nvSpPr>
        <p:spPr>
          <a:xfrm>
            <a:off x="4676813" y="1854000"/>
            <a:ext cx="4006800" cy="4395600"/>
          </a:xfrm>
        </p:spPr>
        <p:txBody>
          <a:bodyPr vert="horz" lIns="101600" tIns="0" rIns="82550" bIns="0" rtlCol="0">
            <a:normAutofit/>
          </a:body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456300" y="1555200"/>
            <a:ext cx="3924808" cy="4608000"/>
          </a:xfrm>
        </p:spPr>
        <p:txBody>
          <a:bodyPr vert="horz" lIns="90000" tIns="46800" rIns="90000" bIns="46800" rtlCol="0">
            <a:normAutofit/>
          </a:bodyPr>
          <a:lstStyle>
            <a:lvl1pPr>
              <a:buNone/>
              <a:defRPr sz="1200"/>
            </a:lvl1pPr>
          </a:lstStyle>
          <a:p>
            <a:pPr lvl="0"/>
            <a:endParaRPr>
              <a:sym typeface="+mn-ea"/>
            </a:endParaRPr>
          </a:p>
        </p:txBody>
      </p:sp>
      <p:sp>
        <p:nvSpPr>
          <p:cNvPr id="4" name="文本占位符 3"/>
          <p:cNvSpPr>
            <a:spLocks noGrp="1"/>
          </p:cNvSpPr>
          <p:nvPr>
            <p:ph type="body" sz="half" idx="2"/>
            <p:custDataLst>
              <p:tags r:id="rId2"/>
            </p:custDataLst>
          </p:nvPr>
        </p:nvSpPr>
        <p:spPr>
          <a:xfrm>
            <a:off x="4762800" y="1555200"/>
            <a:ext cx="3920400" cy="4608000"/>
          </a:xfrm>
        </p:spPr>
        <p:txBody>
          <a:bodyPr vert="horz" lIns="90000" tIns="46800" rIns="90000" bIns="46800" rtlCol="0">
            <a:normAutofit/>
          </a:bodyPr>
          <a:lstStyle>
            <a:lvl1pPr>
              <a:buNone/>
              <a:defRPr sz="1200"/>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6"/>
            </p:custDataLst>
          </p:nvPr>
        </p:nvSpPr>
        <p:spPr/>
        <p:txBody>
          <a:bodyPr/>
          <a:lstStyle/>
          <a:p>
            <a:r>
              <a:rPr lang="zh-CN" altLang="en-US"/>
              <a:t>单击此处编辑母版标题样式</a:t>
            </a:r>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hasCustomPrompt="1"/>
            <p:custDataLst>
              <p:tags r:id="rId1"/>
            </p:custDataLst>
          </p:nvPr>
        </p:nvSpPr>
        <p:spPr>
          <a:xfrm>
            <a:off x="7676100" y="914400"/>
            <a:ext cx="783000" cy="5029200"/>
          </a:xfrm>
        </p:spPr>
        <p:txBody>
          <a:bodyPr vert="eaVert" lIns="90000" tIns="46800" rIns="90000" bIns="46800" rtlCol="0" anchor="ctr" anchorCtr="0">
            <a:normAutofit/>
          </a:bodyPr>
          <a:lstStyle>
            <a:lvl1pPr>
              <a:buNone/>
              <a:defRPr sz="2100"/>
            </a:lvl1pPr>
          </a:lstStyle>
          <a:p>
            <a:pPr lvl="0"/>
            <a:r>
              <a:rPr>
                <a:sym typeface="+mn-ea"/>
              </a:rPr>
              <a:t>单击此处编辑标题</a:t>
            </a:r>
            <a:endParaRPr>
              <a:sym typeface="+mn-ea"/>
            </a:endParaRPr>
          </a:p>
        </p:txBody>
      </p:sp>
      <p:sp>
        <p:nvSpPr>
          <p:cNvPr id="3" name="竖排文字占位符 2"/>
          <p:cNvSpPr>
            <a:spLocks noGrp="1"/>
          </p:cNvSpPr>
          <p:nvPr>
            <p:ph type="body" orient="vert" idx="1"/>
            <p:custDataLst>
              <p:tags r:id="rId2"/>
            </p:custDataLst>
          </p:nvPr>
        </p:nvSpPr>
        <p:spPr>
          <a:xfrm>
            <a:off x="685800" y="914400"/>
            <a:ext cx="6876900" cy="5029200"/>
          </a:xfrm>
        </p:spPr>
        <p:txBody>
          <a:bodyPr vert="eaVert" lIns="46800" tIns="46800" rIns="46800" bIns="46800"/>
          <a:lstStyle>
            <a:lvl1pPr marL="171450" indent="-171450">
              <a:spcAft>
                <a:spcPts val="1000"/>
              </a:spcAft>
              <a:defRPr spc="300"/>
            </a:lvl1pPr>
            <a:lvl2pPr marL="514350" indent="-171450">
              <a:defRPr spc="300"/>
            </a:lvl2pPr>
            <a:lvl3pPr marL="857250" indent="-171450">
              <a:defRPr spc="300"/>
            </a:lvl3pPr>
            <a:lvl4pPr marL="1200150" indent="-171450">
              <a:defRPr spc="300"/>
            </a:lvl4pPr>
            <a:lvl5pPr marL="1543050" indent="-171450">
              <a:defRPr spc="300"/>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4"/>
            </p:custDataLst>
          </p:nvPr>
        </p:nvSpPr>
        <p:spPr>
          <a:xfrm>
            <a:off x="456300" y="774000"/>
            <a:ext cx="8229600" cy="5482800"/>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4"/>
            </p:custDataLst>
          </p:nvPr>
        </p:nvSpPr>
        <p:spPr>
          <a:xfrm>
            <a:off x="899100" y="2484000"/>
            <a:ext cx="7349400" cy="1018800"/>
          </a:xfrm>
        </p:spPr>
        <p:txBody>
          <a:bodyPr vert="horz" lIns="90000" tIns="46800" rIns="90000" bIns="46800" rtlCol="0" anchor="t" anchorCtr="0">
            <a:normAutofit/>
          </a:bodyPr>
          <a:lstStyle>
            <a:lvl1pPr algn="ctr">
              <a:defRPr sz="4500"/>
            </a:lvl1pPr>
          </a:lstStyle>
          <a:p>
            <a:pPr lvl="0"/>
            <a:r>
              <a:rPr>
                <a:sym typeface="+mn-ea"/>
              </a:rPr>
              <a:t>单击此处编辑标题</a:t>
            </a:r>
            <a:endParaRPr>
              <a:sym typeface="+mn-ea"/>
            </a:endParaRPr>
          </a:p>
        </p:txBody>
      </p:sp>
      <p:sp>
        <p:nvSpPr>
          <p:cNvPr id="7" name="文本占位符 6"/>
          <p:cNvSpPr>
            <a:spLocks noGrp="1"/>
          </p:cNvSpPr>
          <p:nvPr>
            <p:ph type="body" sz="quarter" idx="13"/>
            <p:custDataLst>
              <p:tags r:id="rId5"/>
            </p:custDataLst>
          </p:nvPr>
        </p:nvSpPr>
        <p:spPr>
          <a:xfrm>
            <a:off x="899100" y="3560400"/>
            <a:ext cx="7349400" cy="471600"/>
          </a:xfrm>
        </p:spPr>
        <p:txBody>
          <a:bodyPr lIns="90000" tIns="46800" rIns="90000" bIns="46800">
            <a:normAutofit/>
          </a:bodyPr>
          <a:lstStyle>
            <a:lvl1pPr algn="ctr">
              <a:lnSpc>
                <a:spcPct val="110000"/>
              </a:lnSpc>
              <a:buNone/>
              <a:defRPr sz="1800" spc="200"/>
            </a:lvl1pPr>
          </a:lstStyle>
          <a:p>
            <a:pPr lvl="0"/>
            <a:r>
              <a:rPr lang="zh-CN" altLang="en-US"/>
              <a:t>单击此处编辑母版文本样式</a:t>
            </a:r>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slideLayout" Target="../slideLayouts/slideLayout17.xml" /><Relationship Id="rId18" Type="http://schemas.openxmlformats.org/officeDocument/2006/relationships/slideLayout" Target="../slideLayouts/slideLayout18.xml" /><Relationship Id="rId19" Type="http://schemas.openxmlformats.org/officeDocument/2006/relationships/slideLayout" Target="../slideLayouts/slideLayout19.xml" /><Relationship Id="rId2" Type="http://schemas.openxmlformats.org/officeDocument/2006/relationships/slideLayout" Target="../slideLayouts/slideLayout2.xml" /><Relationship Id="rId20" Type="http://schemas.openxmlformats.org/officeDocument/2006/relationships/slideLayout" Target="../slideLayouts/slideLayout20.xml" /><Relationship Id="rId21" Type="http://schemas.openxmlformats.org/officeDocument/2006/relationships/slideLayout" Target="../slideLayouts/slideLayout21.xml" /><Relationship Id="rId22" Type="http://schemas.openxmlformats.org/officeDocument/2006/relationships/slideLayout" Target="../slideLayouts/slideLayout22.xml" /><Relationship Id="rId23" Type="http://schemas.openxmlformats.org/officeDocument/2006/relationships/slideLayout" Target="../slideLayouts/slideLayout23.xml" /><Relationship Id="rId24" Type="http://schemas.openxmlformats.org/officeDocument/2006/relationships/slideLayout" Target="../slideLayouts/slideLayout24.xml" /><Relationship Id="rId25" Type="http://schemas.openxmlformats.org/officeDocument/2006/relationships/slideLayout" Target="../slideLayouts/slideLayout25.xml" /><Relationship Id="rId26" Type="http://schemas.openxmlformats.org/officeDocument/2006/relationships/slideLayout" Target="../slideLayouts/slideLayout26.xml" /><Relationship Id="rId27" Type="http://schemas.openxmlformats.org/officeDocument/2006/relationships/slideLayout" Target="../slideLayouts/slideLayout27.xml" /><Relationship Id="rId28" Type="http://schemas.openxmlformats.org/officeDocument/2006/relationships/slideLayout" Target="../slideLayouts/slideLayout28.xml" /><Relationship Id="rId29" Type="http://schemas.openxmlformats.org/officeDocument/2006/relationships/slideLayout" Target="../slideLayouts/slideLayout29.xml" /><Relationship Id="rId3" Type="http://schemas.openxmlformats.org/officeDocument/2006/relationships/slideLayout" Target="../slideLayouts/slideLayout3.xml" /><Relationship Id="rId30" Type="http://schemas.openxmlformats.org/officeDocument/2006/relationships/slideLayout" Target="../slideLayouts/slideLayout30.xml" /><Relationship Id="rId31" Type="http://schemas.openxmlformats.org/officeDocument/2006/relationships/slideLayout" Target="../slideLayouts/slideLayout31.xml" /><Relationship Id="rId32" Type="http://schemas.openxmlformats.org/officeDocument/2006/relationships/slideLayout" Target="../slideLayouts/slideLayout32.xml" /><Relationship Id="rId33" Type="http://schemas.openxmlformats.org/officeDocument/2006/relationships/slideLayout" Target="../slideLayouts/slideLayout33.xml" /><Relationship Id="rId34" Type="http://schemas.openxmlformats.org/officeDocument/2006/relationships/slideLayout" Target="../slideLayouts/slideLayout34.xml" /><Relationship Id="rId35" Type="http://schemas.openxmlformats.org/officeDocument/2006/relationships/slideLayout" Target="../slideLayouts/slideLayout35.xml" /><Relationship Id="rId36" Type="http://schemas.openxmlformats.org/officeDocument/2006/relationships/slideLayout" Target="../slideLayouts/slideLayout36.xml" /><Relationship Id="rId37" Type="http://schemas.openxmlformats.org/officeDocument/2006/relationships/slideLayout" Target="../slideLayouts/slideLayout37.xml" /><Relationship Id="rId38" Type="http://schemas.openxmlformats.org/officeDocument/2006/relationships/slideLayout" Target="../slideLayouts/slideLayout38.xml" /><Relationship Id="rId39" Type="http://schemas.openxmlformats.org/officeDocument/2006/relationships/slideLayout" Target="../slideLayouts/slideLayout39.xml" /><Relationship Id="rId4" Type="http://schemas.openxmlformats.org/officeDocument/2006/relationships/slideLayout" Target="../slideLayouts/slideLayout4.xml" /><Relationship Id="rId40" Type="http://schemas.openxmlformats.org/officeDocument/2006/relationships/slideLayout" Target="../slideLayouts/slideLayout40.xml" /><Relationship Id="rId41" Type="http://schemas.openxmlformats.org/officeDocument/2006/relationships/slideLayout" Target="../slideLayouts/slideLayout41.xml" /><Relationship Id="rId42" Type="http://schemas.openxmlformats.org/officeDocument/2006/relationships/slideLayout" Target="../slideLayouts/slideLayout42.xml" /><Relationship Id="rId43" Type="http://schemas.openxmlformats.org/officeDocument/2006/relationships/slideLayout" Target="../slideLayouts/slideLayout43.xml" /><Relationship Id="rId44" Type="http://schemas.openxmlformats.org/officeDocument/2006/relationships/slideLayout" Target="../slideLayouts/slideLayout44.xml" /><Relationship Id="rId45" Type="http://schemas.openxmlformats.org/officeDocument/2006/relationships/tags" Target="../tags/tag57.xml" /><Relationship Id="rId46" Type="http://schemas.openxmlformats.org/officeDocument/2006/relationships/tags" Target="../tags/tag58.xml" /><Relationship Id="rId47" Type="http://schemas.openxmlformats.org/officeDocument/2006/relationships/tags" Target="../tags/tag59.xml" /><Relationship Id="rId48" Type="http://schemas.openxmlformats.org/officeDocument/2006/relationships/tags" Target="../tags/tag60.xml" /><Relationship Id="rId49" Type="http://schemas.openxmlformats.org/officeDocument/2006/relationships/tags" Target="../tags/tag61.xml" /><Relationship Id="rId5" Type="http://schemas.openxmlformats.org/officeDocument/2006/relationships/slideLayout" Target="../slideLayouts/slideLayout5.xml" /><Relationship Id="rId50" Type="http://schemas.openxmlformats.org/officeDocument/2006/relationships/tags" Target="../tags/tag62.xml" /><Relationship Id="rId51" Type="http://schemas.openxmlformats.org/officeDocument/2006/relationships/theme" Target="../theme/theme1.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FFFFFF"/>
        </a:solidFill>
        <a:effectLst/>
      </p:bgPr>
    </p:bg>
    <p:spTree>
      <p:nvGrpSpPr>
        <p:cNvPr id="1" name=""/>
        <p:cNvGrpSpPr/>
        <p:nvPr/>
      </p:nvGrpSpPr>
      <p:grpSpPr>
        <a:xfrm>
          <a:off x="0" y="0"/>
          <a:ext cx="0" cy="0"/>
        </a:xfrm>
      </p:grpSpPr>
      <p:sp>
        <p:nvSpPr>
          <p:cNvPr id="2" name="标题占位符 1"/>
          <p:cNvSpPr>
            <a:spLocks noGrp="1"/>
          </p:cNvSpPr>
          <p:nvPr>
            <p:ph type="title"/>
            <p:custDataLst>
              <p:tags r:id="rId45"/>
            </p:custDataLst>
          </p:nvPr>
        </p:nvSpPr>
        <p:spPr>
          <a:xfrm>
            <a:off x="456300" y="608400"/>
            <a:ext cx="8226900" cy="705600"/>
          </a:xfrm>
          <a:prstGeom prst="rect">
            <a:avLst/>
          </a:prstGeom>
        </p:spPr>
        <p:txBody>
          <a:bodyPr vert="horz" lIns="90170" tIns="46990" rIns="90170" bIns="46990" rtlCol="0" anchor="ctr" anchorCtr="0">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46"/>
            </p:custDataLst>
          </p:nvPr>
        </p:nvSpPr>
        <p:spPr>
          <a:xfrm>
            <a:off x="456300" y="1490400"/>
            <a:ext cx="8226900" cy="4759200"/>
          </a:xfrm>
          <a:prstGeom prst="rect">
            <a:avLst/>
          </a:prstGeom>
        </p:spPr>
        <p:txBody>
          <a:bodyPr vert="horz" lIns="90000" tIns="46800" rIns="90000" bIns="4680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47"/>
            </p:custDataLst>
          </p:nvPr>
        </p:nvSpPr>
        <p:spPr>
          <a:xfrm>
            <a:off x="459000" y="6314400"/>
            <a:ext cx="2025000" cy="316800"/>
          </a:xfrm>
          <a:prstGeom prst="rect">
            <a:avLst/>
          </a:prstGeom>
        </p:spPr>
        <p:txBody>
          <a:bodyPr vert="horz" lIns="91440" tIns="45720" rIns="91440" bIns="45720" rtlCol="0" anchor="ctr">
            <a:normAutofit/>
          </a:bodyPr>
          <a:lstStyle>
            <a:lvl1pPr algn="l">
              <a:defRPr sz="75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48"/>
            </p:custDataLst>
          </p:nvPr>
        </p:nvSpPr>
        <p:spPr>
          <a:xfrm>
            <a:off x="3087000" y="6314400"/>
            <a:ext cx="2970000" cy="316800"/>
          </a:xfrm>
          <a:prstGeom prst="rect">
            <a:avLst/>
          </a:prstGeom>
        </p:spPr>
        <p:txBody>
          <a:bodyPr vert="horz" lIns="91440" tIns="45720" rIns="91440" bIns="45720" rtlCol="0" anchor="ctr">
            <a:normAutofit/>
          </a:bodyPr>
          <a:lstStyle>
            <a:lvl1pPr algn="ctr">
              <a:defRPr sz="75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a:p>
        </p:txBody>
      </p:sp>
      <p:sp>
        <p:nvSpPr>
          <p:cNvPr id="6" name="灯片编号占位符 5"/>
          <p:cNvSpPr>
            <a:spLocks noGrp="1"/>
          </p:cNvSpPr>
          <p:nvPr>
            <p:ph type="sldNum" sz="quarter" idx="4"/>
            <p:custDataLst>
              <p:tags r:id="rId49"/>
            </p:custDataLst>
          </p:nvPr>
        </p:nvSpPr>
        <p:spPr>
          <a:xfrm>
            <a:off x="6658200" y="6314400"/>
            <a:ext cx="2025000" cy="316800"/>
          </a:xfrm>
          <a:prstGeom prst="rect">
            <a:avLst/>
          </a:prstGeom>
        </p:spPr>
        <p:txBody>
          <a:bodyPr vert="horz" lIns="91440" tIns="45720" rIns="91440" bIns="45720" rtlCol="0" anchor="ctr">
            <a:normAutofit/>
          </a:bodyPr>
          <a:lstStyle>
            <a:lvl1pPr algn="r">
              <a:defRPr sz="75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t>0</a:t>
            </a:fld>
            <a:endParaRPr lang="zh-CN" altLang="en-US"/>
          </a:p>
        </p:txBody>
      </p:sp>
    </p:spTree>
    <p:custDataLst>
      <p:tags r:id="rId50"/>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 id="2147483690" r:id="rId42"/>
    <p:sldLayoutId id="2147483691" r:id="rId43"/>
    <p:sldLayoutId id="2147483692" r:id="rId44"/>
  </p:sldLayoutIdLst>
  <p:transition/>
  <p:timing/>
  <p:txStyles>
    <p:titleStyle>
      <a:lvl1pPr algn="l" defTabSz="685800" rtl="0" eaLnBrk="1" fontAlgn="auto" latinLnBrk="0" hangingPunct="1">
        <a:lnSpc>
          <a:spcPct val="100000"/>
        </a:lnSpc>
        <a:spcBef>
          <a:spcPct val="0"/>
        </a:spcBef>
        <a:buNone/>
        <a:defRPr sz="27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171450" indent="-171450" algn="l" defTabSz="685800" rtl="0" eaLnBrk="1" fontAlgn="auto" latinLnBrk="0" hangingPunct="1">
        <a:lnSpc>
          <a:spcPct val="130000"/>
        </a:lnSpc>
        <a:spcBef>
          <a:spcPct val="0"/>
        </a:spcBef>
        <a:spcAft>
          <a:spcPts val="1000"/>
        </a:spcAft>
        <a:buFont typeface="Arial" panose="020b0604020202020204" pitchFamily="34" charset="0"/>
        <a:buChar char="●"/>
        <a:defRPr sz="135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514350" indent="-171450" algn="l" defTabSz="685800" rtl="0" eaLnBrk="1" fontAlgn="auto" latinLnBrk="0" hangingPunct="1">
        <a:lnSpc>
          <a:spcPct val="120000"/>
        </a:lnSpc>
        <a:spcBef>
          <a:spcPct val="0"/>
        </a:spcBef>
        <a:spcAft>
          <a:spcPts val="600"/>
        </a:spcAft>
        <a:buFont typeface="Arial" panose="020b0604020202020204" pitchFamily="34" charset="0"/>
        <a:buChar char="●"/>
        <a:tabLst>
          <a:tab pos="1207135"/>
        </a:tabLst>
        <a:defRPr sz="12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857250" indent="-171450" algn="l" defTabSz="685800" rtl="0" eaLnBrk="1" fontAlgn="auto" latinLnBrk="0" hangingPunct="1">
        <a:lnSpc>
          <a:spcPct val="120000"/>
        </a:lnSpc>
        <a:spcBef>
          <a:spcPct val="0"/>
        </a:spcBef>
        <a:spcAft>
          <a:spcPts val="600"/>
        </a:spcAft>
        <a:buFont typeface="Arial" panose="020b0604020202020204" pitchFamily="34" charset="0"/>
        <a:buChar char="●"/>
        <a:defRPr sz="12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200150" indent="-171450" algn="l" defTabSz="685800" rtl="0" eaLnBrk="1" fontAlgn="auto" latinLnBrk="0" hangingPunct="1">
        <a:lnSpc>
          <a:spcPct val="120000"/>
        </a:lnSpc>
        <a:spcBef>
          <a:spcPct val="0"/>
        </a:spcBef>
        <a:spcAft>
          <a:spcPts val="300"/>
        </a:spcAft>
        <a:buFont typeface="Wingdings" panose="05000000000000000000" charset="0"/>
        <a:buChar char=""/>
        <a:defRPr sz="105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1543050" indent="-171450" algn="l" defTabSz="685800" rtl="0" eaLnBrk="1" fontAlgn="auto" latinLnBrk="0" hangingPunct="1">
        <a:lnSpc>
          <a:spcPct val="120000"/>
        </a:lnSpc>
        <a:spcBef>
          <a:spcPct val="0"/>
        </a:spcBef>
        <a:spcAft>
          <a:spcPts val="300"/>
        </a:spcAft>
        <a:buFont typeface="Arial" panose="020b0604020202020204" pitchFamily="34" charset="0"/>
        <a:buChar char="•"/>
        <a:defRPr sz="105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4.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5.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6.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7.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8.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9.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0.xml" /><Relationship Id="rId2" Type="http://schemas.openxmlformats.org/officeDocument/2006/relationships/image" Target="../media/image1.jpeg" /><Relationship Id="rId3" Type="http://schemas.openxmlformats.org/officeDocument/2006/relationships/image" Target="../media/image2.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1.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2.xml" /><Relationship Id="rId2" Type="http://schemas.openxmlformats.org/officeDocument/2006/relationships/slide" Target="slide11.xml" TargetMode="Internal" /><Relationship Id="rId3" Type="http://schemas.openxmlformats.org/officeDocument/2006/relationships/slide" Target="slide18.xml" TargetMode="Internal" /><Relationship Id="rId4" Type="http://schemas.openxmlformats.org/officeDocument/2006/relationships/slide" Target="slide24.xml" TargetMode="Interna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3.xml" /><Relationship Id="rId2" Type="http://schemas.openxmlformats.org/officeDocument/2006/relationships/slide" Target="slide11.xml" TargetMode="Internal" /><Relationship Id="rId3" Type="http://schemas.openxmlformats.org/officeDocument/2006/relationships/slide" Target="slide18.xml" TargetMode="Internal" /><Relationship Id="rId4" Type="http://schemas.openxmlformats.org/officeDocument/2006/relationships/slide" Target="slide24.xml" TargetMode="Interna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4.xml" /><Relationship Id="rId2" Type="http://schemas.openxmlformats.org/officeDocument/2006/relationships/slide" Target="slide11.xml" TargetMode="Internal" /><Relationship Id="rId3" Type="http://schemas.openxmlformats.org/officeDocument/2006/relationships/slide" Target="slide18.xml" TargetMode="Internal" /><Relationship Id="rId4" Type="http://schemas.openxmlformats.org/officeDocument/2006/relationships/slide" Target="slide24.xml" TargetMode="Interna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5.xml" /><Relationship Id="rId2" Type="http://schemas.openxmlformats.org/officeDocument/2006/relationships/slide" Target="slide11.xml" TargetMode="Internal" /><Relationship Id="rId3" Type="http://schemas.openxmlformats.org/officeDocument/2006/relationships/slide" Target="slide18.xml" TargetMode="Internal" /><Relationship Id="rId4" Type="http://schemas.openxmlformats.org/officeDocument/2006/relationships/slide" Target="slide24.xml" TargetMode="Interna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6.xml" /><Relationship Id="rId2" Type="http://schemas.openxmlformats.org/officeDocument/2006/relationships/slide" Target="slide11.xml" TargetMode="Internal" /><Relationship Id="rId3" Type="http://schemas.openxmlformats.org/officeDocument/2006/relationships/slide" Target="slide18.xml" TargetMode="Internal" /><Relationship Id="rId4" Type="http://schemas.openxmlformats.org/officeDocument/2006/relationships/slide" Target="slide24.xml" TargetMode="Interna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7.xml" /><Relationship Id="rId2" Type="http://schemas.openxmlformats.org/officeDocument/2006/relationships/slide" Target="slide11.xml" TargetMode="Internal" /><Relationship Id="rId3" Type="http://schemas.openxmlformats.org/officeDocument/2006/relationships/slide" Target="slide18.xml" TargetMode="Internal" /><Relationship Id="rId4" Type="http://schemas.openxmlformats.org/officeDocument/2006/relationships/slide" Target="slide24.xml" TargetMode="Interna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slide" Target="slide11.xml" TargetMode="Internal" /><Relationship Id="rId3" Type="http://schemas.openxmlformats.org/officeDocument/2006/relationships/slide" Target="slide18.xml" TargetMode="Internal" /><Relationship Id="rId4" Type="http://schemas.openxmlformats.org/officeDocument/2006/relationships/slide" Target="slide24.xml" TargetMode="Interna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9.xml" /><Relationship Id="rId2" Type="http://schemas.openxmlformats.org/officeDocument/2006/relationships/slide" Target="slide11.xml" TargetMode="Internal" /><Relationship Id="rId3" Type="http://schemas.openxmlformats.org/officeDocument/2006/relationships/slide" Target="slide18.xml" TargetMode="Internal" /><Relationship Id="rId4" Type="http://schemas.openxmlformats.org/officeDocument/2006/relationships/slide" Target="slide24.xml" TargetMode="Interna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30.xml" /><Relationship Id="rId2" Type="http://schemas.openxmlformats.org/officeDocument/2006/relationships/slide" Target="slide11.xml" TargetMode="Internal" /><Relationship Id="rId3" Type="http://schemas.openxmlformats.org/officeDocument/2006/relationships/slide" Target="slide18.xml" TargetMode="Internal" /><Relationship Id="rId4" Type="http://schemas.openxmlformats.org/officeDocument/2006/relationships/slide" Target="slide24.xml" TargetMode="Interna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31.xml" /><Relationship Id="rId2" Type="http://schemas.openxmlformats.org/officeDocument/2006/relationships/slide" Target="slide11.xml" TargetMode="Internal" /><Relationship Id="rId3" Type="http://schemas.openxmlformats.org/officeDocument/2006/relationships/slide" Target="slide18.xml" TargetMode="Internal" /><Relationship Id="rId4" Type="http://schemas.openxmlformats.org/officeDocument/2006/relationships/slide" Target="slide24.xml" TargetMode="Interna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slide" Target="slide11.xml" TargetMode="Internal" /><Relationship Id="rId3" Type="http://schemas.openxmlformats.org/officeDocument/2006/relationships/slide" Target="slide18.xml" TargetMode="Internal" /><Relationship Id="rId4" Type="http://schemas.openxmlformats.org/officeDocument/2006/relationships/slide" Target="slide24.xml" TargetMode="Interna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33.xml" /><Relationship Id="rId2" Type="http://schemas.openxmlformats.org/officeDocument/2006/relationships/slide" Target="slide11.xml" TargetMode="Internal" /><Relationship Id="rId3" Type="http://schemas.openxmlformats.org/officeDocument/2006/relationships/slide" Target="slide18.xml" TargetMode="Internal" /><Relationship Id="rId4" Type="http://schemas.openxmlformats.org/officeDocument/2006/relationships/slide" Target="slide24.xml" TargetMode="Interna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34.xml" /><Relationship Id="rId2" Type="http://schemas.openxmlformats.org/officeDocument/2006/relationships/slide" Target="slide11.xml" TargetMode="Internal" /><Relationship Id="rId3" Type="http://schemas.openxmlformats.org/officeDocument/2006/relationships/slide" Target="slide18.xml" TargetMode="Internal" /><Relationship Id="rId4" Type="http://schemas.openxmlformats.org/officeDocument/2006/relationships/slide" Target="slide24.xml" TargetMode="Interna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35.xml" /><Relationship Id="rId2" Type="http://schemas.openxmlformats.org/officeDocument/2006/relationships/slide" Target="slide11.xml" TargetMode="Internal" /><Relationship Id="rId3" Type="http://schemas.openxmlformats.org/officeDocument/2006/relationships/slide" Target="slide18.xml" TargetMode="Internal" /><Relationship Id="rId4" Type="http://schemas.openxmlformats.org/officeDocument/2006/relationships/slide" Target="slide24.xml" TargetMode="Internal" /><Relationship Id="rId5" Type="http://schemas.openxmlformats.org/officeDocument/2006/relationships/image" Target="../media/image3.jpe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36.xml" /><Relationship Id="rId2" Type="http://schemas.openxmlformats.org/officeDocument/2006/relationships/slide" Target="slide11.xml" TargetMode="Internal" /><Relationship Id="rId3" Type="http://schemas.openxmlformats.org/officeDocument/2006/relationships/slide" Target="slide18.xml" TargetMode="Internal" /><Relationship Id="rId4" Type="http://schemas.openxmlformats.org/officeDocument/2006/relationships/slide" Target="slide24.xml" TargetMode="Interna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37.xml" /><Relationship Id="rId2" Type="http://schemas.openxmlformats.org/officeDocument/2006/relationships/slide" Target="slide11.xml" TargetMode="Internal" /><Relationship Id="rId3" Type="http://schemas.openxmlformats.org/officeDocument/2006/relationships/slide" Target="slide18.xml" TargetMode="Internal" /><Relationship Id="rId4" Type="http://schemas.openxmlformats.org/officeDocument/2006/relationships/slide" Target="slide24.xml" TargetMode="Interna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38.xml" /><Relationship Id="rId2" Type="http://schemas.openxmlformats.org/officeDocument/2006/relationships/slide" Target="slide11.xml" TargetMode="Internal" /><Relationship Id="rId3" Type="http://schemas.openxmlformats.org/officeDocument/2006/relationships/slide" Target="slide18.xml" TargetMode="Internal" /><Relationship Id="rId4" Type="http://schemas.openxmlformats.org/officeDocument/2006/relationships/slide" Target="slide24.xml" TargetMode="Interna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39.xml" /><Relationship Id="rId2" Type="http://schemas.openxmlformats.org/officeDocument/2006/relationships/slide" Target="slide11.xml" TargetMode="Internal" /><Relationship Id="rId3" Type="http://schemas.openxmlformats.org/officeDocument/2006/relationships/slide" Target="slide18.xml" TargetMode="Internal" /><Relationship Id="rId4" Type="http://schemas.openxmlformats.org/officeDocument/2006/relationships/slide" Target="slide24.xml" TargetMode="Interna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40.xml" /><Relationship Id="rId2" Type="http://schemas.openxmlformats.org/officeDocument/2006/relationships/slide" Target="slide11.xml" TargetMode="Internal" /><Relationship Id="rId3" Type="http://schemas.openxmlformats.org/officeDocument/2006/relationships/slide" Target="slide18.xml" TargetMode="Internal" /><Relationship Id="rId4" Type="http://schemas.openxmlformats.org/officeDocument/2006/relationships/slide" Target="slide24.xml" TargetMode="Interna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41.xml" /><Relationship Id="rId2" Type="http://schemas.openxmlformats.org/officeDocument/2006/relationships/slide" Target="slide11.xml" TargetMode="Internal" /><Relationship Id="rId3" Type="http://schemas.openxmlformats.org/officeDocument/2006/relationships/slide" Target="slide18.xml" TargetMode="Internal" /><Relationship Id="rId4" Type="http://schemas.openxmlformats.org/officeDocument/2006/relationships/slide" Target="slide24.xml" TargetMode="Interna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42.xml" /><Relationship Id="rId2" Type="http://schemas.openxmlformats.org/officeDocument/2006/relationships/slide" Target="slide11.xml" TargetMode="Internal" /><Relationship Id="rId3" Type="http://schemas.openxmlformats.org/officeDocument/2006/relationships/slide" Target="slide18.xml" TargetMode="Internal" /><Relationship Id="rId4" Type="http://schemas.openxmlformats.org/officeDocument/2006/relationships/slide" Target="slide24.xml" TargetMode="Interna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43.xml" /><Relationship Id="rId2" Type="http://schemas.openxmlformats.org/officeDocument/2006/relationships/slide" Target="slide11.xml" TargetMode="Internal" /><Relationship Id="rId3" Type="http://schemas.openxmlformats.org/officeDocument/2006/relationships/slide" Target="slide18.xml" TargetMode="Internal" /><Relationship Id="rId4" Type="http://schemas.openxmlformats.org/officeDocument/2006/relationships/slide" Target="slide24.xml" TargetMode="Interna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44.xml" /><Relationship Id="rId2" Type="http://schemas.openxmlformats.org/officeDocument/2006/relationships/slide" Target="slide11.xml" TargetMode="Internal" /><Relationship Id="rId3" Type="http://schemas.openxmlformats.org/officeDocument/2006/relationships/slide" Target="slide18.xml" TargetMode="Internal" /><Relationship Id="rId4" Type="http://schemas.openxmlformats.org/officeDocument/2006/relationships/slide" Target="slide24.xml" TargetMode="Internal" /><Relationship Id="rId5" Type="http://schemas.openxmlformats.org/officeDocument/2006/relationships/image" Target="../media/image4.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标题 3"/>
          <p:cNvSpPr>
            <a:spLocks noGrp="1"/>
          </p:cNvSpPr>
          <p:nvPr>
            <p:ph type="title"/>
          </p:nvPr>
        </p:nvSpPr>
        <p:spPr>
          <a:xfrm>
            <a:off x="467544" y="2924944"/>
            <a:ext cx="8214084" cy="576064"/>
          </a:xfrm>
        </p:spPr>
        <p:txBody>
          <a:bodyPr/>
          <a:lstStyle/>
          <a:p>
            <a:r>
              <a:rPr lang="zh-CN" altLang="en-US"/>
              <a:t>第</a:t>
            </a:r>
            <a:r>
              <a:rPr lang="en-US" altLang="zh-CN"/>
              <a:t>21</a:t>
            </a:r>
            <a:r>
              <a:rPr lang="zh-CN" altLang="en-US"/>
              <a:t>课　世界殖民体系的瓦解与新兴国家的发展</a:t>
            </a:r>
            <a:endParaRPr lang="zh-CN" altLang="zh-CN"/>
          </a:p>
        </p:txBody>
      </p:sp>
    </p:spTree>
  </p:cSld>
  <p:clrMapOvr>
    <a:masterClrMapping/>
  </p:clrMapOvr>
  <p:transition spd="slow">
    <p:strips dir="ld"/>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3" name="表格 2"/>
          <p:cNvGraphicFramePr>
            <a:graphicFrameLocks noGrp="1"/>
          </p:cNvGraphicFramePr>
          <p:nvPr/>
        </p:nvGraphicFramePr>
        <p:xfrm>
          <a:off x="707517" y="1988840"/>
          <a:ext cx="7728966" cy="2346960"/>
        </p:xfrm>
        <a:graphic>
          <a:graphicData uri="http://schemas.openxmlformats.org/drawingml/2006/table">
            <a:tbl>
              <a:tblPr firstRow="1" firstCol="1" bandRow="1"/>
              <a:tblGrid>
                <a:gridCol w="1848259"/>
                <a:gridCol w="5880707"/>
              </a:tblGrid>
              <a:tr h="0">
                <a:tc>
                  <a:txBody>
                    <a:bodyPr vert="horz" wrap="square"/>
                    <a:lstStyle/>
                    <a:p>
                      <a:pPr algn="ct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黑体" panose="02010609060101010101" pitchFamily="2" charset="-122"/>
                          <a:cs typeface="Times New Roman" panose="02020603050405020304" pitchFamily="18" charset="0"/>
                        </a:rPr>
                        <a:t>课标定位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黑体" panose="02010609060101010101" pitchFamily="2" charset="-122"/>
                          <a:cs typeface="Times New Roman" panose="02020603050405020304" pitchFamily="18" charset="0"/>
                        </a:rPr>
                        <a:t>素养解读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通过了解第二次世界大战后第三世界国家的变化</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认识其发展中的成就与问题</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通过梳理第二次世界大战后亚非拉民族独立运动的史实</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认识世界殖民体系崩溃的基本过程</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结合史料概括亚非拉民族独立和发展中国家发展的史实</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认识发展中国家发展的成就和面临的挑战</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spd="slow">
    <p:cover dir="lu"/>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268760"/>
            <a:ext cx="3366627"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一、世界殖民体系的</a:t>
            </a:r>
            <a:r>
              <a:rPr lang="zh-CN"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崩溃</a:t>
            </a:r>
            <a:r>
              <a:rPr lang="en-US"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p:cNvGraphicFramePr>
          <p:nvPr/>
        </p:nvGraphicFramePr>
        <p:xfrm>
          <a:off x="538004" y="1759687"/>
          <a:ext cx="7728968" cy="3467241"/>
        </p:xfrm>
        <a:graphic>
          <a:graphicData uri="http://schemas.openxmlformats.org/drawingml/2006/table">
            <a:tbl>
              <a:tblPr firstRow="1" firstCol="1" bandRow="1"/>
              <a:tblGrid>
                <a:gridCol w="721628"/>
                <a:gridCol w="720080"/>
                <a:gridCol w="5040560"/>
                <a:gridCol w="1246700"/>
              </a:tblGrid>
              <a:tr h="0">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区域</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事件</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表现</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结果</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26121">
                <a:tc rowSpan="2">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亚洲</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印巴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分立</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第二次世界大战后</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印度人民在国大党领袖</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甘地</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、尼赫鲁和穆斯林联盟领袖</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真纳</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等人的领导下</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迫使英国承认印度独立</a:t>
                      </a:r>
                      <a:r>
                        <a:rPr lang="en-US" sz="220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endParaRPr lang="en-US" sz="220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endParaRPr>
                    </a:p>
                    <a:p>
                      <a:pPr algn="l">
                        <a:spcAft>
                          <a:spcPct val="0"/>
                        </a:spcAft>
                        <a:tabLst>
                          <a:tab pos="1188085"/>
                          <a:tab pos="2163445"/>
                          <a:tab pos="3142615"/>
                          <a:tab pos="4190365"/>
                        </a:tabLst>
                      </a:pPr>
                      <a:r>
                        <a:rPr lang="en-US" sz="2200" u="sng" smtClean="0">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1947</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印度和巴基斯坦分别成为独立的</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自治领</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世纪</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50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年代</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印度和巴基斯坦都成为</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共和国</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帝国主义在亚洲的殖民体系瓦解</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vert="horz" wrap="square"/>
                    <a:lstStyle/>
                    <a:p/>
                  </a:txBody>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其他</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印度尼西亚、老挝、菲律宾、缅甸、锡兰、柬埔寨、马来亚、新加坡等也纷纷独立</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vert="horz" wrap="square"/>
                    <a:lstStyle/>
                    <a:p/>
                  </a:txBody>
                  <a:tcPr/>
                </a:tc>
              </a:tr>
            </a:tbl>
          </a:graphicData>
        </a:graphic>
      </p:graphicFrame>
      <p:sp>
        <p:nvSpPr>
          <p:cNvPr id="4" name="矩形 3"/>
          <p:cNvSpPr/>
          <p:nvPr/>
        </p:nvSpPr>
        <p:spPr>
          <a:xfrm>
            <a:off x="2339752" y="2503287"/>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6247508" y="2510571"/>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050688" y="3140968"/>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2050661" y="3501202"/>
            <a:ext cx="846436"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2618424" y="3851386"/>
            <a:ext cx="846436"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4" fill="hold" grpId="0" nodeType="clickEffect">
                                  <p:stCondLst>
                                    <p:cond delay="0"/>
                                  </p:stCondLst>
                                  <p:childTnLst>
                                    <p:animEffect transition="out" filter="wipe(down)">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xit" presetSubtype="4" fill="hold" grpId="0" nodeType="clickEffect">
                                  <p:stCondLst>
                                    <p:cond delay="0"/>
                                  </p:stCondLst>
                                  <p:childTnLst>
                                    <p:animEffect transition="out" filter="wipe(down)">
                                      <p:cBhvr>
                                        <p:cTn id="16" dur="500"/>
                                        <p:tgtEl>
                                          <p:spTgt spid="6"/>
                                        </p:tgtEl>
                                      </p:cBhvr>
                                    </p:animEffect>
                                    <p:set>
                                      <p:cBhvr>
                                        <p:cTn id="17" dur="1" fill="hold">
                                          <p:stCondLst>
                                            <p:cond delay="499"/>
                                          </p:stCondLst>
                                        </p:cTn>
                                        <p:tgtEl>
                                          <p:spTgt spid="6"/>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xit" presetSubtype="4" fill="hold" grpId="0" nodeType="clickEffect">
                                  <p:stCondLst>
                                    <p:cond delay="0"/>
                                  </p:stCondLst>
                                  <p:childTnLst>
                                    <p:animEffect transition="out" filter="wipe(down)">
                                      <p:cBhvr>
                                        <p:cTn id="21" dur="500"/>
                                        <p:tgtEl>
                                          <p:spTgt spid="7"/>
                                        </p:tgtEl>
                                      </p:cBhvr>
                                    </p:animEffect>
                                    <p:set>
                                      <p:cBhvr>
                                        <p:cTn id="22" dur="1" fill="hold">
                                          <p:stCondLst>
                                            <p:cond delay="499"/>
                                          </p:stCondLst>
                                        </p:cTn>
                                        <p:tgtEl>
                                          <p:spTgt spid="7"/>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xit" presetSubtype="4" fill="hold" grpId="0" nodeType="clickEffect">
                                  <p:stCondLst>
                                    <p:cond delay="0"/>
                                  </p:stCondLst>
                                  <p:childTnLst>
                                    <p:animEffect transition="out" filter="wipe(down)">
                                      <p:cBhvr>
                                        <p:cTn id="26" dur="500"/>
                                        <p:tgtEl>
                                          <p:spTgt spid="8"/>
                                        </p:tgtEl>
                                      </p:cBhvr>
                                    </p:animEffect>
                                    <p:set>
                                      <p:cBhvr>
                                        <p:cTn id="27"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3" name="表格 2"/>
          <p:cNvGraphicFramePr>
            <a:graphicFrameLocks noGrp="1"/>
          </p:cNvGraphicFramePr>
          <p:nvPr/>
        </p:nvGraphicFramePr>
        <p:xfrm>
          <a:off x="538004" y="1759687"/>
          <a:ext cx="7850420" cy="3688080"/>
        </p:xfrm>
        <a:graphic>
          <a:graphicData uri="http://schemas.openxmlformats.org/drawingml/2006/table">
            <a:tbl>
              <a:tblPr firstRow="1" firstCol="1" bandRow="1"/>
              <a:tblGrid>
                <a:gridCol w="721628"/>
                <a:gridCol w="720080"/>
                <a:gridCol w="4968552"/>
                <a:gridCol w="1440160"/>
              </a:tblGrid>
              <a:tr h="0">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区域</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事件</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表现</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结果</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3">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非洲</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埃及</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独立</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en-US"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1952</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埃及中下层军官发动武装起义</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废黜国王</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;1953</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年成立埃及共和国</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;1956</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埃及总统纳赛尔宣布收回</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苏伊士运河</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主权</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英军撤离运河区</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vert="horz" wrap="square"/>
                    <a:lstStyle/>
                    <a:p>
                      <a:pPr algn="l">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到</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世纪</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60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年代末</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非洲的独立国家已达</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41</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个</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英、法、比、葡等在非洲的殖民帝国彻底崩溃</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vert="horz" wrap="square"/>
                    <a:lstStyle/>
                    <a:p/>
                  </a:txBody>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阿尔</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及利</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亚独</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立</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1954</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阿尔及利亚成立</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民族解放阵线</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通过武装斗争</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迫使法国戴高乐政府不得不调整殖民政策</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en-US"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1962</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阿尔及利亚独立</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vert="horz" wrap="square"/>
                    <a:lstStyle/>
                    <a:p/>
                  </a:txBody>
                  <a:tcPr/>
                </a:tc>
              </a:tr>
              <a:tr h="0">
                <a:tc vMerge="1">
                  <a:txBody>
                    <a:bodyPr vert="horz" wrap="square"/>
                    <a:lstStyle/>
                    <a:p/>
                  </a:txBody>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其他</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1960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有</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17</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个非洲国家独立</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这一年被称为</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非洲年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vert="horz" wrap="square"/>
                    <a:lstStyle/>
                    <a:p/>
                  </a:txBody>
                  <a:tcPr/>
                </a:tc>
              </a:tr>
            </a:tbl>
          </a:graphicData>
        </a:graphic>
      </p:graphicFrame>
      <p:sp>
        <p:nvSpPr>
          <p:cNvPr id="4" name="矩形 3"/>
          <p:cNvSpPr/>
          <p:nvPr/>
        </p:nvSpPr>
        <p:spPr>
          <a:xfrm>
            <a:off x="2051720" y="2101683"/>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5497713" y="2771266"/>
            <a:ext cx="1412611"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5081942" y="3470564"/>
            <a:ext cx="1719590" cy="261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4211960" y="4108245"/>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2719845" y="5126019"/>
            <a:ext cx="846436"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4" fill="hold" grpId="0" nodeType="clickEffect">
                                  <p:stCondLst>
                                    <p:cond delay="0"/>
                                  </p:stCondLst>
                                  <p:childTnLst>
                                    <p:animEffect transition="out" filter="wipe(down)">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xit" presetSubtype="4" fill="hold" grpId="0" nodeType="clickEffect">
                                  <p:stCondLst>
                                    <p:cond delay="0"/>
                                  </p:stCondLst>
                                  <p:childTnLst>
                                    <p:animEffect transition="out" filter="wipe(down)">
                                      <p:cBhvr>
                                        <p:cTn id="16" dur="500"/>
                                        <p:tgtEl>
                                          <p:spTgt spid="6"/>
                                        </p:tgtEl>
                                      </p:cBhvr>
                                    </p:animEffect>
                                    <p:set>
                                      <p:cBhvr>
                                        <p:cTn id="17" dur="1" fill="hold">
                                          <p:stCondLst>
                                            <p:cond delay="499"/>
                                          </p:stCondLst>
                                        </p:cTn>
                                        <p:tgtEl>
                                          <p:spTgt spid="6"/>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xit" presetSubtype="4" fill="hold" grpId="0" nodeType="clickEffect">
                                  <p:stCondLst>
                                    <p:cond delay="0"/>
                                  </p:stCondLst>
                                  <p:childTnLst>
                                    <p:animEffect transition="out" filter="wipe(down)">
                                      <p:cBhvr>
                                        <p:cTn id="21" dur="500"/>
                                        <p:tgtEl>
                                          <p:spTgt spid="7"/>
                                        </p:tgtEl>
                                      </p:cBhvr>
                                    </p:animEffect>
                                    <p:set>
                                      <p:cBhvr>
                                        <p:cTn id="22" dur="1" fill="hold">
                                          <p:stCondLst>
                                            <p:cond delay="499"/>
                                          </p:stCondLst>
                                        </p:cTn>
                                        <p:tgtEl>
                                          <p:spTgt spid="7"/>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xit" presetSubtype="4" fill="hold" grpId="0" nodeType="clickEffect">
                                  <p:stCondLst>
                                    <p:cond delay="0"/>
                                  </p:stCondLst>
                                  <p:childTnLst>
                                    <p:animEffect transition="out" filter="wipe(down)">
                                      <p:cBhvr>
                                        <p:cTn id="26" dur="500"/>
                                        <p:tgtEl>
                                          <p:spTgt spid="8"/>
                                        </p:tgtEl>
                                      </p:cBhvr>
                                    </p:animEffect>
                                    <p:set>
                                      <p:cBhvr>
                                        <p:cTn id="27"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3" name="表格 2"/>
          <p:cNvGraphicFramePr>
            <a:graphicFrameLocks noGrp="1"/>
          </p:cNvGraphicFramePr>
          <p:nvPr/>
        </p:nvGraphicFramePr>
        <p:xfrm>
          <a:off x="538004" y="1759687"/>
          <a:ext cx="7728968" cy="2771921"/>
        </p:xfrm>
        <a:graphic>
          <a:graphicData uri="http://schemas.openxmlformats.org/drawingml/2006/table">
            <a:tbl>
              <a:tblPr firstRow="1" firstCol="1" bandRow="1"/>
              <a:tblGrid>
                <a:gridCol w="721628"/>
                <a:gridCol w="720080"/>
                <a:gridCol w="5184576"/>
                <a:gridCol w="1102684"/>
              </a:tblGrid>
              <a:tr h="0">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区域</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事件</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表现</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结果</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2">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拉美</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古巴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独立</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1959</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以</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卡斯特罗</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为首的古巴革命力量武力推翻了美国扶植的傀儡政权</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;1961</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卡斯特罗宣布古巴是</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社会主义</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国家</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vert="horz" wrap="square"/>
                    <a:lstStyle/>
                    <a:p>
                      <a:pPr algn="just">
                        <a:spcAft>
                          <a:spcPct val="0"/>
                        </a:spcAft>
                        <a:tabLst>
                          <a:tab pos="1188085"/>
                          <a:tab pos="2163445"/>
                          <a:tab pos="3142615"/>
                          <a:tab pos="4190365"/>
                        </a:tabLst>
                      </a:pPr>
                      <a:r>
                        <a:rPr lang="en-US" sz="2200">
                          <a:solidFill>
                            <a:srgbClr val="000000"/>
                          </a:solidFill>
                          <a:effectLst/>
                          <a:latin typeface="NEU-BZ-S92"/>
                          <a:ea typeface="方正书宋_GBK" panose="03000509000000000000" pitchFamily="65" charset="-122"/>
                          <a:cs typeface="Times New Roman" panose="02020603050405020304" pitchFamily="18" charset="0"/>
                        </a:rPr>
                        <a:t> </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60241">
                <a:tc vMerge="1">
                  <a:txBody>
                    <a:bodyPr vert="horz" wrap="square"/>
                    <a:lstStyle/>
                    <a:p/>
                  </a:txBody>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其他</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1999</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巴拿马人民从美国手中收回</a:t>
                      </a:r>
                      <a:r>
                        <a:rPr lang="zh-CN" sz="220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了</a:t>
                      </a:r>
                      <a:endParaRPr lang="en-US" altLang="zh-CN" sz="220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endParaRPr>
                    </a:p>
                    <a:p>
                      <a:pPr algn="just">
                        <a:spcAft>
                          <a:spcPct val="0"/>
                        </a:spcAft>
                        <a:tabLst>
                          <a:tab pos="1188085"/>
                          <a:tab pos="2163445"/>
                          <a:tab pos="3142615"/>
                          <a:tab pos="4190365"/>
                        </a:tabLst>
                      </a:pPr>
                      <a:r>
                        <a:rPr lang="zh-CN" sz="2200" u="sng" smtClean="0">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巴拿马运河区</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的全部主权</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vert="horz" wrap="square"/>
                    <a:lstStyle/>
                    <a:p/>
                  </a:txBody>
                  <a:tcPr/>
                </a:tc>
              </a:tr>
              <a:tr h="0">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意义</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1945—1991</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全世界有</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90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多个国家摆脱了殖民统治获得独立</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以惊人的速度摧毁了世界殖民体系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vert="horz" wrap="square"/>
                    <a:lstStyle/>
                    <a:p/>
                  </a:txBody>
                  <a:tcPr/>
                </a:tc>
                <a:tc hMerge="1">
                  <a:txBody>
                    <a:bodyPr vert="horz" wrap="square"/>
                    <a:lstStyle/>
                    <a:p/>
                  </a:txBody>
                  <a:tcPr/>
                </a:tc>
              </a:tr>
            </a:tbl>
          </a:graphicData>
        </a:graphic>
      </p:graphicFrame>
      <p:sp>
        <p:nvSpPr>
          <p:cNvPr id="4" name="矩形 3"/>
          <p:cNvSpPr/>
          <p:nvPr/>
        </p:nvSpPr>
        <p:spPr>
          <a:xfrm>
            <a:off x="3295909" y="2102412"/>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4564154" y="2791319"/>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051720" y="3532181"/>
            <a:ext cx="1669017" cy="261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4" fill="hold" grpId="0" nodeType="clickEffect">
                                  <p:stCondLst>
                                    <p:cond delay="0"/>
                                  </p:stCondLst>
                                  <p:childTnLst>
                                    <p:animEffect transition="out" filter="wipe(down)">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xit" presetSubtype="4" fill="hold" grpId="0" nodeType="clickEffect">
                                  <p:stCondLst>
                                    <p:cond delay="0"/>
                                  </p:stCondLst>
                                  <p:childTnLst>
                                    <p:animEffect transition="out" filter="wipe(down)">
                                      <p:cBhvr>
                                        <p:cTn id="16" dur="500"/>
                                        <p:tgtEl>
                                          <p:spTgt spid="6"/>
                                        </p:tgtEl>
                                      </p:cBhvr>
                                    </p:animEffect>
                                    <p:set>
                                      <p:cBhvr>
                                        <p:cTn id="17"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505471"/>
            <a:ext cx="8128000" cy="410105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预习提醒第二次世界大战后亚非拉民族解放运动的主要斗争类型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在马克思列宁主义的指导下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由无产阶级领导的民族解放运动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如中国新民主主义革命的胜利。</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在资产阶级民族主义指导下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由资产阶级政党领导的民族解放运动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这是亚非拉民族独立运动的主要形式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如印度国大党和穆斯林联盟领导的印巴分立。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在民族主义思想指导下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由小资产阶级领导的民族解放运动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可能转化为社会主义革命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如古巴革命。</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(4)</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在民族主义的旗帜下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由国王或王公贵族领导的民族解放运动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如柬埔寨的西哈努克亲王领导的革命。</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p:transition spd="slow">
    <p:cut thruBlk="1"/>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2564904"/>
            <a:ext cx="8128000" cy="1311128"/>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二、发展中国家的成就</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发展中国家的含义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发展中国家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又称</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第三世界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是指原来的殖民地半殖民地国家取得独立后建立的拥有完全主权的新兴民族国家</a:t>
            </a:r>
            <a:r>
              <a:rPr lang="zh-CN" altLang="zh-CN" sz="2200" smtClean="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5280960" y="3045279"/>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980728"/>
            <a:ext cx="8128000" cy="459741"/>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smtClean="0">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成就</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p:cNvGraphicFramePr>
          <p:nvPr/>
        </p:nvGraphicFramePr>
        <p:xfrm>
          <a:off x="611560" y="1445568"/>
          <a:ext cx="7728966" cy="4693920"/>
        </p:xfrm>
        <a:graphic>
          <a:graphicData uri="http://schemas.openxmlformats.org/drawingml/2006/table">
            <a:tbl>
              <a:tblPr firstRow="1" firstCol="1" bandRow="1"/>
              <a:tblGrid>
                <a:gridCol w="768139"/>
                <a:gridCol w="6960827"/>
              </a:tblGrid>
              <a:tr h="0">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区域</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成就</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2">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亚洲</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世纪</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60—80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年代</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新加坡</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韩国</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等亚洲国家抓住西方发达国家进行产业结构调整的机会</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发展劳动密集型产业</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实现了经济高速增长</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成为新兴工业化国家</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vert="horz" wrap="square"/>
                    <a:lstStyle/>
                    <a:p/>
                  </a:txBody>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沙特阿拉伯、科威特等</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海湾产油国</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出现了</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石油繁荣</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和经济起飞</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3">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非洲</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1960—1975</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经济一度发展较快</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非洲工农业生产总值大约增长了一倍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vert="horz" wrap="square"/>
                    <a:lstStyle/>
                    <a:p/>
                  </a:txBody>
                  <a:tcPr/>
                </a:tc>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世纪</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70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年代中期以后</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经济发展陷入困境</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vert="horz" wrap="square"/>
                    <a:lstStyle/>
                    <a:p/>
                  </a:txBody>
                  <a:tcPr/>
                </a:tc>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世纪</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90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年代中期</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经济经过调整又开始增长</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3">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拉美</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拉美各国大力发展民族工业</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积极促进国家之间的经济合作</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vert="horz" wrap="square"/>
                    <a:lstStyle/>
                    <a:p/>
                  </a:txBody>
                  <a:tcPr/>
                </a:tc>
                <a:tc>
                  <a:txBody>
                    <a:bodyPr vert="horz" wrap="square"/>
                    <a:lstStyle/>
                    <a:p>
                      <a:pPr algn="just">
                        <a:spcAft>
                          <a:spcPct val="0"/>
                        </a:spcAft>
                        <a:tabLst>
                          <a:tab pos="1188085"/>
                          <a:tab pos="2163445"/>
                          <a:tab pos="3142615"/>
                          <a:tab pos="4190365"/>
                        </a:tabLst>
                      </a:pP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巴西</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、墨西哥、</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阿根廷</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等国家基本实现了工业化</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vert="horz" wrap="square"/>
                    <a:lstStyle/>
                    <a:p/>
                  </a:txBody>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大多数拉美国家属于中等收入国家</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矩形 3"/>
          <p:cNvSpPr/>
          <p:nvPr/>
        </p:nvSpPr>
        <p:spPr>
          <a:xfrm>
            <a:off x="3763098" y="1794327"/>
            <a:ext cx="846436"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4890476" y="1794327"/>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283968" y="2801710"/>
            <a:ext cx="1412611"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475656" y="5497179"/>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3375423" y="5497179"/>
            <a:ext cx="846436"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4" fill="hold" grpId="0" nodeType="clickEffect">
                                  <p:stCondLst>
                                    <p:cond delay="0"/>
                                  </p:stCondLst>
                                  <p:childTnLst>
                                    <p:animEffect transition="out" filter="wipe(down)">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xit" presetSubtype="4" fill="hold" grpId="0" nodeType="clickEffect">
                                  <p:stCondLst>
                                    <p:cond delay="0"/>
                                  </p:stCondLst>
                                  <p:childTnLst>
                                    <p:animEffect transition="out" filter="wipe(down)">
                                      <p:cBhvr>
                                        <p:cTn id="16" dur="500"/>
                                        <p:tgtEl>
                                          <p:spTgt spid="6"/>
                                        </p:tgtEl>
                                      </p:cBhvr>
                                    </p:animEffect>
                                    <p:set>
                                      <p:cBhvr>
                                        <p:cTn id="17" dur="1" fill="hold">
                                          <p:stCondLst>
                                            <p:cond delay="499"/>
                                          </p:stCondLst>
                                        </p:cTn>
                                        <p:tgtEl>
                                          <p:spTgt spid="6"/>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xit" presetSubtype="4" fill="hold" grpId="0" nodeType="clickEffect">
                                  <p:stCondLst>
                                    <p:cond delay="0"/>
                                  </p:stCondLst>
                                  <p:childTnLst>
                                    <p:animEffect transition="out" filter="wipe(down)">
                                      <p:cBhvr>
                                        <p:cTn id="21" dur="500"/>
                                        <p:tgtEl>
                                          <p:spTgt spid="7"/>
                                        </p:tgtEl>
                                      </p:cBhvr>
                                    </p:animEffect>
                                    <p:set>
                                      <p:cBhvr>
                                        <p:cTn id="22" dur="1" fill="hold">
                                          <p:stCondLst>
                                            <p:cond delay="499"/>
                                          </p:stCondLst>
                                        </p:cTn>
                                        <p:tgtEl>
                                          <p:spTgt spid="7"/>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xit" presetSubtype="4" fill="hold" grpId="0" nodeType="clickEffect">
                                  <p:stCondLst>
                                    <p:cond delay="0"/>
                                  </p:stCondLst>
                                  <p:childTnLst>
                                    <p:animEffect transition="out" filter="wipe(down)">
                                      <p:cBhvr>
                                        <p:cTn id="26" dur="500"/>
                                        <p:tgtEl>
                                          <p:spTgt spid="8"/>
                                        </p:tgtEl>
                                      </p:cBhvr>
                                    </p:animEffect>
                                    <p:set>
                                      <p:cBhvr>
                                        <p:cTn id="27"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908720"/>
            <a:ext cx="3648756"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三、发展中国家面临的</a:t>
            </a:r>
            <a:r>
              <a:rPr lang="zh-CN"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挑战</a:t>
            </a:r>
            <a:r>
              <a:rPr lang="en-US"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p:cNvGraphicFramePr>
          <p:nvPr/>
        </p:nvGraphicFramePr>
        <p:xfrm>
          <a:off x="564769" y="1433674"/>
          <a:ext cx="7895663" cy="5029200"/>
        </p:xfrm>
        <a:graphic>
          <a:graphicData uri="http://schemas.openxmlformats.org/drawingml/2006/table">
            <a:tbl>
              <a:tblPr firstRow="1" firstCol="1" bandRow="1"/>
              <a:tblGrid>
                <a:gridCol w="478839"/>
                <a:gridCol w="792088"/>
                <a:gridCol w="6624736"/>
              </a:tblGrid>
              <a:tr h="0">
                <a:tc gridSpan="2">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挑战</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vert="horz" wrap="square"/>
                    <a:lstStyle/>
                    <a:p/>
                  </a:txBody>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表现</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3">
                  <a:txBody>
                    <a:bodyPr vert="horz" wrap="square"/>
                    <a:lstStyle/>
                    <a:p>
                      <a:pPr algn="just">
                        <a:spcAft>
                          <a:spcPct val="0"/>
                        </a:spcAft>
                        <a:tabLst>
                          <a:tab pos="1188085"/>
                          <a:tab pos="2163445"/>
                          <a:tab pos="3142615"/>
                          <a:tab pos="4190365"/>
                        </a:tabLst>
                      </a:pPr>
                      <a:endPar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亚洲</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一些国家过分依赖</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国际资本</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和</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国际市场</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承受风险的能力较差。如</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1997</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年的</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亚洲金融危机</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曾使它们受到巨大打击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vert="horz" wrap="square"/>
                    <a:lstStyle/>
                    <a:p/>
                  </a:txBody>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拉美</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过于依赖</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出口贸易和外资</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欠下巨额外债</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影响了发展。经过改革</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世纪</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90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年代的拉美经济出现繁荣势头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vert="horz" wrap="square"/>
                    <a:lstStyle/>
                    <a:p/>
                  </a:txBody>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非洲</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是</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发展最不平衡</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的地区</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到</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21</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世纪初</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近一半的非洲人口仍生活在贫困线以下。非洲国家已经成立了</a:t>
                      </a:r>
                      <a:r>
                        <a:rPr lang="zh-CN" sz="220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各种</a:t>
                      </a:r>
                      <a:endParaRPr lang="en-US" altLang="zh-CN" sz="220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endParaRPr>
                    </a:p>
                    <a:p>
                      <a:pPr algn="l">
                        <a:spcAft>
                          <a:spcPct val="0"/>
                        </a:spcAft>
                        <a:tabLst>
                          <a:tab pos="1188085"/>
                          <a:tab pos="2163445"/>
                          <a:tab pos="3142615"/>
                          <a:tab pos="4190365"/>
                        </a:tabLst>
                      </a:pPr>
                      <a:r>
                        <a:rPr lang="zh-CN" sz="2200" u="sng" smtClean="0">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经济</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合作组织</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共同谋求发展</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3">
                  <a:txBody>
                    <a:bodyPr vert="horz" wrap="square"/>
                    <a:lstStyle/>
                    <a:p>
                      <a:pPr algn="just">
                        <a:spcAft>
                          <a:spcPct val="0"/>
                        </a:spcAft>
                        <a:tabLst>
                          <a:tab pos="1188085"/>
                          <a:tab pos="2163445"/>
                          <a:tab pos="3142615"/>
                          <a:tab pos="4190365"/>
                        </a:tabLst>
                      </a:pPr>
                      <a:endPar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国际</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不平等的国际经济旧秩序</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发达国家</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操纵国际市场</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压低农产品和原料价格</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抬高工业品价格</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vert="horz" wrap="square"/>
                    <a:lstStyle/>
                    <a:p/>
                  </a:txBody>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遗留</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殖民主义侵略遗留的</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边界</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和</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民族</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等矛盾</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造成一些地区冲突和政局动荡</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vert="horz" wrap="square"/>
                    <a:lstStyle/>
                    <a:p/>
                  </a:txBody>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自身</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发展中国家自身存在政策失误、人口</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过快增长</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、社会两极分化、贪污腐败等问题</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6146" name="图片 528"/>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11560" y="2996952"/>
            <a:ext cx="307656" cy="591646"/>
          </a:xfrm>
          <a:prstGeom prst="rect">
            <a:avLst/>
          </a:prstGeom>
          <a:noFill/>
          <a:extLst>
            <a:ext uri="{909E8E84-426E-40DD-AFC4-6F175D3DCCD1}">
              <a14:hiddenFill xmlns:a14="http://schemas.microsoft.com/office/drawing/2010/main">
                <a:solidFill>
                  <a:srgbClr val="FFFFFF"/>
                </a:solidFill>
              </a14:hiddenFill>
            </a:ext>
          </a:extLst>
        </p:spPr>
      </p:pic>
      <p:pic>
        <p:nvPicPr>
          <p:cNvPr id="6145" name="图片 529"/>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30282" y="5013176"/>
            <a:ext cx="288934" cy="555642"/>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p:cNvSpPr/>
          <p:nvPr/>
        </p:nvSpPr>
        <p:spPr>
          <a:xfrm>
            <a:off x="4146365" y="1780478"/>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5508104" y="1780478"/>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4699277" y="2132238"/>
            <a:ext cx="1669017" cy="261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3035553" y="2808348"/>
            <a:ext cx="1927660" cy="261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201044" y="3478456"/>
            <a:ext cx="1669017" cy="261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1907704" y="4141907"/>
            <a:ext cx="1669017" cy="261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5064936" y="4457165"/>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4421040" y="5126199"/>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5272972" y="5126199"/>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6368294" y="5815655"/>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4" fill="hold" grpId="0" nodeType="clickEffect">
                                  <p:stCondLst>
                                    <p:cond delay="0"/>
                                  </p:stCondLst>
                                  <p:childTnLst>
                                    <p:animEffect transition="out" filter="wipe(down)">
                                      <p:cBhvr>
                                        <p:cTn id="11" dur="500"/>
                                        <p:tgtEl>
                                          <p:spTgt spid="7"/>
                                        </p:tgtEl>
                                      </p:cBhvr>
                                    </p:animEffect>
                                    <p:set>
                                      <p:cBhvr>
                                        <p:cTn id="12" dur="1" fill="hold">
                                          <p:stCondLst>
                                            <p:cond delay="499"/>
                                          </p:stCondLst>
                                        </p:cTn>
                                        <p:tgtEl>
                                          <p:spTgt spid="7"/>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xit" presetSubtype="4" fill="hold" grpId="0" nodeType="clickEffect">
                                  <p:stCondLst>
                                    <p:cond delay="0"/>
                                  </p:stCondLst>
                                  <p:childTnLst>
                                    <p:animEffect transition="out" filter="wipe(down)">
                                      <p:cBhvr>
                                        <p:cTn id="16" dur="500"/>
                                        <p:tgtEl>
                                          <p:spTgt spid="8"/>
                                        </p:tgtEl>
                                      </p:cBhvr>
                                    </p:animEffect>
                                    <p:set>
                                      <p:cBhvr>
                                        <p:cTn id="17" dur="1" fill="hold">
                                          <p:stCondLst>
                                            <p:cond delay="499"/>
                                          </p:stCondLst>
                                        </p:cTn>
                                        <p:tgtEl>
                                          <p:spTgt spid="8"/>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xit" presetSubtype="4" fill="hold" grpId="0" nodeType="clickEffect">
                                  <p:stCondLst>
                                    <p:cond delay="0"/>
                                  </p:stCondLst>
                                  <p:childTnLst>
                                    <p:animEffect transition="out" filter="wipe(down)">
                                      <p:cBhvr>
                                        <p:cTn id="21" dur="500"/>
                                        <p:tgtEl>
                                          <p:spTgt spid="9"/>
                                        </p:tgtEl>
                                      </p:cBhvr>
                                    </p:animEffect>
                                    <p:set>
                                      <p:cBhvr>
                                        <p:cTn id="22" dur="1" fill="hold">
                                          <p:stCondLst>
                                            <p:cond delay="499"/>
                                          </p:stCondLst>
                                        </p:cTn>
                                        <p:tgtEl>
                                          <p:spTgt spid="9"/>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xit" presetSubtype="4" fill="hold" grpId="0" nodeType="clickEffect">
                                  <p:stCondLst>
                                    <p:cond delay="0"/>
                                  </p:stCondLst>
                                  <p:childTnLst>
                                    <p:animEffect transition="out" filter="wipe(down)">
                                      <p:cBhvr>
                                        <p:cTn id="26" dur="500"/>
                                        <p:tgtEl>
                                          <p:spTgt spid="10"/>
                                        </p:tgtEl>
                                      </p:cBhvr>
                                    </p:animEffect>
                                    <p:set>
                                      <p:cBhvr>
                                        <p:cTn id="27" dur="1" fill="hold">
                                          <p:stCondLst>
                                            <p:cond delay="499"/>
                                          </p:stCondLst>
                                        </p:cTn>
                                        <p:tgtEl>
                                          <p:spTgt spid="10"/>
                                        </p:tgtEl>
                                        <p:attrNameLst>
                                          <p:attrName>style.visibility</p:attrName>
                                        </p:attrNameLst>
                                      </p:cBhvr>
                                      <p:to>
                                        <p:strVal val="hidden"/>
                                      </p:to>
                                    </p:set>
                                  </p:childTnLst>
                                </p:cTn>
                              </p:par>
                            </p:childTnLst>
                          </p:cTn>
                        </p:par>
                      </p:childTnLst>
                    </p:cTn>
                  </p:par>
                  <p:par>
                    <p:cTn id="28" fill="hold" nodeType="clickPar">
                      <p:stCondLst>
                        <p:cond delay="indefinite"/>
                      </p:stCondLst>
                      <p:childTnLst>
                        <p:par>
                          <p:cTn id="29" fill="hold" nodeType="afterGroup">
                            <p:stCondLst>
                              <p:cond delay="0"/>
                            </p:stCondLst>
                            <p:childTnLst>
                              <p:par>
                                <p:cTn id="30" presetID="22" presetClass="exit" presetSubtype="4" fill="hold" grpId="0" nodeType="clickEffect">
                                  <p:stCondLst>
                                    <p:cond delay="0"/>
                                  </p:stCondLst>
                                  <p:childTnLst>
                                    <p:animEffect transition="out" filter="wipe(down)">
                                      <p:cBhvr>
                                        <p:cTn id="31" dur="500"/>
                                        <p:tgtEl>
                                          <p:spTgt spid="11"/>
                                        </p:tgtEl>
                                      </p:cBhvr>
                                    </p:animEffect>
                                    <p:set>
                                      <p:cBhvr>
                                        <p:cTn id="32" dur="1" fill="hold">
                                          <p:stCondLst>
                                            <p:cond delay="499"/>
                                          </p:stCondLst>
                                        </p:cTn>
                                        <p:tgtEl>
                                          <p:spTgt spid="11"/>
                                        </p:tgtEl>
                                        <p:attrNameLst>
                                          <p:attrName>style.visibility</p:attrName>
                                        </p:attrNameLst>
                                      </p:cBhvr>
                                      <p:to>
                                        <p:strVal val="hidden"/>
                                      </p:to>
                                    </p:set>
                                  </p:childTnLst>
                                </p:cTn>
                              </p:par>
                            </p:childTnLst>
                          </p:cTn>
                        </p:par>
                      </p:childTnLst>
                    </p:cTn>
                  </p:par>
                  <p:par>
                    <p:cTn id="33" fill="hold" nodeType="clickPar">
                      <p:stCondLst>
                        <p:cond delay="indefinite"/>
                      </p:stCondLst>
                      <p:childTnLst>
                        <p:par>
                          <p:cTn id="34" fill="hold" nodeType="afterGroup">
                            <p:stCondLst>
                              <p:cond delay="0"/>
                            </p:stCondLst>
                            <p:childTnLst>
                              <p:par>
                                <p:cTn id="35" presetID="22" presetClass="exit" presetSubtype="4" fill="hold" grpId="0" nodeType="clickEffect">
                                  <p:stCondLst>
                                    <p:cond delay="0"/>
                                  </p:stCondLst>
                                  <p:childTnLst>
                                    <p:animEffect transition="out" filter="wipe(down)">
                                      <p:cBhvr>
                                        <p:cTn id="36" dur="500"/>
                                        <p:tgtEl>
                                          <p:spTgt spid="12"/>
                                        </p:tgtEl>
                                      </p:cBhvr>
                                    </p:animEffect>
                                    <p:set>
                                      <p:cBhvr>
                                        <p:cTn id="37" dur="1" fill="hold">
                                          <p:stCondLst>
                                            <p:cond delay="499"/>
                                          </p:stCondLst>
                                        </p:cTn>
                                        <p:tgtEl>
                                          <p:spTgt spid="12"/>
                                        </p:tgtEl>
                                        <p:attrNameLst>
                                          <p:attrName>style.visibility</p:attrName>
                                        </p:attrNameLst>
                                      </p:cBhvr>
                                      <p:to>
                                        <p:strVal val="hidden"/>
                                      </p:to>
                                    </p:set>
                                  </p:childTnLst>
                                </p:cTn>
                              </p:par>
                            </p:childTnLst>
                          </p:cTn>
                        </p:par>
                      </p:childTnLst>
                    </p:cTn>
                  </p:par>
                  <p:par>
                    <p:cTn id="38" fill="hold" nodeType="clickPar">
                      <p:stCondLst>
                        <p:cond delay="indefinite"/>
                      </p:stCondLst>
                      <p:childTnLst>
                        <p:par>
                          <p:cTn id="39" fill="hold" nodeType="afterGroup">
                            <p:stCondLst>
                              <p:cond delay="0"/>
                            </p:stCondLst>
                            <p:childTnLst>
                              <p:par>
                                <p:cTn id="40" presetID="22" presetClass="exit" presetSubtype="4" fill="hold" grpId="0" nodeType="clickEffect">
                                  <p:stCondLst>
                                    <p:cond delay="0"/>
                                  </p:stCondLst>
                                  <p:childTnLst>
                                    <p:animEffect transition="out" filter="wipe(down)">
                                      <p:cBhvr>
                                        <p:cTn id="41" dur="500"/>
                                        <p:tgtEl>
                                          <p:spTgt spid="13"/>
                                        </p:tgtEl>
                                      </p:cBhvr>
                                    </p:animEffect>
                                    <p:set>
                                      <p:cBhvr>
                                        <p:cTn id="42" dur="1" fill="hold">
                                          <p:stCondLst>
                                            <p:cond delay="499"/>
                                          </p:stCondLst>
                                        </p:cTn>
                                        <p:tgtEl>
                                          <p:spTgt spid="13"/>
                                        </p:tgtEl>
                                        <p:attrNameLst>
                                          <p:attrName>style.visibility</p:attrName>
                                        </p:attrNameLst>
                                      </p:cBhvr>
                                      <p:to>
                                        <p:strVal val="hidden"/>
                                      </p:to>
                                    </p:set>
                                  </p:childTnLst>
                                </p:cTn>
                              </p:par>
                            </p:childTnLst>
                          </p:cTn>
                        </p:par>
                      </p:childTnLst>
                    </p:cTn>
                  </p:par>
                  <p:par>
                    <p:cTn id="43" fill="hold" nodeType="clickPar">
                      <p:stCondLst>
                        <p:cond delay="indefinite"/>
                      </p:stCondLst>
                      <p:childTnLst>
                        <p:par>
                          <p:cTn id="44" fill="hold" nodeType="afterGroup">
                            <p:stCondLst>
                              <p:cond delay="0"/>
                            </p:stCondLst>
                            <p:childTnLst>
                              <p:par>
                                <p:cTn id="45" presetID="22" presetClass="exit" presetSubtype="4" fill="hold" grpId="0" nodeType="clickEffect">
                                  <p:stCondLst>
                                    <p:cond delay="0"/>
                                  </p:stCondLst>
                                  <p:childTnLst>
                                    <p:animEffect transition="out" filter="wipe(down)">
                                      <p:cBhvr>
                                        <p:cTn id="46" dur="500"/>
                                        <p:tgtEl>
                                          <p:spTgt spid="14"/>
                                        </p:tgtEl>
                                      </p:cBhvr>
                                    </p:animEffect>
                                    <p:set>
                                      <p:cBhvr>
                                        <p:cTn id="47" dur="1" fill="hold">
                                          <p:stCondLst>
                                            <p:cond delay="499"/>
                                          </p:stCondLst>
                                        </p:cTn>
                                        <p:tgtEl>
                                          <p:spTgt spid="14"/>
                                        </p:tgtEl>
                                        <p:attrNameLst>
                                          <p:attrName>style.visibility</p:attrName>
                                        </p:attrNameLst>
                                      </p:cBhvr>
                                      <p:to>
                                        <p:strVal val="hidden"/>
                                      </p:to>
                                    </p:set>
                                  </p:childTnLst>
                                </p:cTn>
                              </p:par>
                            </p:childTnLst>
                          </p:cTn>
                        </p:par>
                      </p:childTnLst>
                    </p:cTn>
                  </p:par>
                  <p:par>
                    <p:cTn id="48" fill="hold" nodeType="clickPar">
                      <p:stCondLst>
                        <p:cond delay="indefinite"/>
                      </p:stCondLst>
                      <p:childTnLst>
                        <p:par>
                          <p:cTn id="49" fill="hold" nodeType="afterGroup">
                            <p:stCondLst>
                              <p:cond delay="0"/>
                            </p:stCondLst>
                            <p:childTnLst>
                              <p:par>
                                <p:cTn id="50" presetID="22" presetClass="exit" presetSubtype="4" fill="hold" grpId="0" nodeType="clickEffect">
                                  <p:stCondLst>
                                    <p:cond delay="0"/>
                                  </p:stCondLst>
                                  <p:childTnLst>
                                    <p:animEffect transition="out" filter="wipe(down)">
                                      <p:cBhvr>
                                        <p:cTn id="51" dur="500"/>
                                        <p:tgtEl>
                                          <p:spTgt spid="15"/>
                                        </p:tgtEl>
                                      </p:cBhvr>
                                    </p:animEffect>
                                    <p:set>
                                      <p:cBhvr>
                                        <p:cTn id="52" dur="1" fill="hold">
                                          <p:stCondLst>
                                            <p:cond delay="4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P spid="12" grpId="0"/>
      <p:bldP spid="13" grpId="0"/>
      <p:bldP spid="14" grpId="0"/>
      <p:bldP spid="15"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904201"/>
            <a:ext cx="8128000" cy="330359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知识拓展</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国际经济旧秩序是建立在旧的国际分工、不等价交换、国际金融垄断资本基础上的不公平、不合理的国际经济关系体系上</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是资本主义进入垄断阶段后形成的。当代世界经济中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国际经济旧秩序仍占支配地位。主要表现在</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以美国为首的少数发达国家仍然控制国际货币基金组织、国际复兴开发银行、世界贸易组织等世界性经济组织和机构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维护旧的国际货币体系。</a:t>
            </a: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跨国公司在世界生产中居于垄断地位。</a:t>
            </a: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发达国家控制世界初级产品市场、推行贸易保护主义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继续以不等价交换掠夺和剥削发展中国家。</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p:transition spd="slow">
    <p:cut thruBlk="1"/>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68760"/>
            <a:ext cx="8128000" cy="5170646"/>
          </a:xfrm>
          <a:prstGeom prst="rect">
            <a:avLst/>
          </a:prstGeom>
        </p:spPr>
        <p:txBody>
          <a:bodyPr>
            <a:spAutoFit/>
          </a:bodyPr>
          <a:lstStyle/>
          <a:p>
            <a:pPr>
              <a:spcAft>
                <a:spcPct val="0"/>
              </a:spcAft>
              <a:tabLst>
                <a:tab pos="1188085"/>
                <a:tab pos="2163445"/>
                <a:tab pos="3142615"/>
                <a:tab pos="4190365"/>
              </a:tabLst>
            </a:pPr>
            <a:r>
              <a:rPr lang="zh-CN" altLang="zh-CN" sz="2200" b="1">
                <a:solidFill>
                  <a:srgbClr val="000000"/>
                </a:solidFill>
                <a:latin typeface="Times New Roman" panose="02020603050405020304" pitchFamily="18" charset="0"/>
                <a:cs typeface="Times New Roman" panose="02020603050405020304" pitchFamily="18" charset="0"/>
              </a:rPr>
              <a:t>战后亚非拉民族解放运动与世界殖民体系崩溃</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史料实证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史料</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第二次世界大战是对殖民主义的致命打击。战争期间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反法西斯联盟通过一系列声明、宣言等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支持殖民地半殖民地的独立要求。</a:t>
            </a:r>
            <a:r>
              <a:rPr lang="en-US" altLang="zh-CN" sz="2200">
                <a:solidFill>
                  <a:srgbClr val="000000"/>
                </a:solidFill>
                <a:latin typeface="Times New Roman" panose="02020603050405020304" pitchFamily="18" charset="0"/>
                <a:cs typeface="Times New Roman" panose="02020603050405020304" pitchFamily="18" charset="0"/>
              </a:rPr>
              <a:t>1945</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6</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月通过的《联合国宪章》强调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促成国际合作</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以解决国际间属于经济、社会、文化及人类福利性质之国际问题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且不分种族、性别、语言或宗教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增进并激励对于全体人类之人权及基本自由之尊重。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第二次世界大战后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英帝国很快解体</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法国也不得不承认印度支那、阿尔及利亚等法属殖民地独立。</a:t>
            </a:r>
            <a:r>
              <a:rPr lang="en-US" altLang="zh-CN" sz="2200">
                <a:solidFill>
                  <a:srgbClr val="000000"/>
                </a:solidFill>
                <a:latin typeface="Times New Roman" panose="02020603050405020304" pitchFamily="18" charset="0"/>
                <a:cs typeface="Times New Roman" panose="02020603050405020304" pitchFamily="18" charset="0"/>
              </a:rPr>
              <a:t>1955</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年万隆亚非会议隆重举行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通过《关于促进世界和平和合作的宣言》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引申和发展了和平共处五项原则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提出了各国和平相处友好合作的十项原则</a:t>
            </a:r>
            <a:r>
              <a:rPr lang="en-US" altLang="zh-CN" sz="2200">
                <a:solidFill>
                  <a:srgbClr val="000000"/>
                </a:solidFill>
                <a:latin typeface="Times New Roman" panose="02020603050405020304" pitchFamily="18" charset="0"/>
                <a:cs typeface="Times New Roman" panose="02020603050405020304" pitchFamily="18" charset="0"/>
              </a:rPr>
              <a:t>,60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年代非洲的民族独立运动风起云涌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仅</a:t>
            </a:r>
            <a:r>
              <a:rPr lang="en-US" altLang="zh-CN" sz="2200">
                <a:solidFill>
                  <a:srgbClr val="000000"/>
                </a:solidFill>
                <a:latin typeface="Times New Roman" panose="02020603050405020304" pitchFamily="18" charset="0"/>
                <a:cs typeface="Times New Roman" panose="02020603050405020304" pitchFamily="18" charset="0"/>
              </a:rPr>
              <a:t>1960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年就有</a:t>
            </a:r>
            <a:r>
              <a:rPr lang="en-US" altLang="zh-CN" sz="2200">
                <a:solidFill>
                  <a:srgbClr val="000000"/>
                </a:solidFill>
                <a:latin typeface="Times New Roman" panose="02020603050405020304" pitchFamily="18" charset="0"/>
                <a:cs typeface="Times New Roman" panose="02020603050405020304" pitchFamily="18" charset="0"/>
              </a:rPr>
              <a:t>17</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个非洲国家独立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这一年被称为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非洲年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1945—1991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全世界有</a:t>
            </a:r>
            <a:r>
              <a:rPr lang="en-US" altLang="zh-CN" sz="2200">
                <a:solidFill>
                  <a:srgbClr val="000000"/>
                </a:solidFill>
                <a:latin typeface="Times New Roman" panose="02020603050405020304" pitchFamily="18" charset="0"/>
                <a:cs typeface="Times New Roman" panose="02020603050405020304" pitchFamily="18" charset="0"/>
              </a:rPr>
              <a:t>90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多个国家摆脱了殖民统治获得独立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以惊人的速度摧毁了世界殖民体系。</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摘编自吴于廑、齐世荣主编《世界史</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现代史编》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下</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513599"/>
            <a:ext cx="8128000" cy="2084801"/>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读史技巧</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史料的关键信息有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战后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英帝国很快解体</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法国也不得不承认印度支那、阿尔及利亚等法属殖民地独立</a:t>
            </a:r>
            <a:r>
              <a:rPr lang="en-US" altLang="zh-CN" sz="2200">
                <a:solidFill>
                  <a:srgbClr val="000000"/>
                </a:solidFill>
                <a:latin typeface="Times New Roman" panose="02020603050405020304" pitchFamily="18" charset="0"/>
                <a:cs typeface="Times New Roman" panose="02020603050405020304" pitchFamily="18" charset="0"/>
              </a:rPr>
              <a:t>”“1945</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6</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月通过的《联合国宪章》强调</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促成国际合作</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以解决国际间属于经济、社会、文化及人类福利性质之国际问题</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”“60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年代非洲的民族独立运动风起云涌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仅</a:t>
            </a:r>
            <a:r>
              <a:rPr lang="en-US" altLang="zh-CN" sz="2200">
                <a:solidFill>
                  <a:srgbClr val="000000"/>
                </a:solidFill>
                <a:latin typeface="Times New Roman" panose="02020603050405020304" pitchFamily="18" charset="0"/>
                <a:cs typeface="Times New Roman" panose="02020603050405020304" pitchFamily="18" charset="0"/>
              </a:rPr>
              <a:t>1960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年就有</a:t>
            </a:r>
            <a:r>
              <a:rPr lang="en-US" altLang="zh-CN" sz="2200">
                <a:solidFill>
                  <a:srgbClr val="000000"/>
                </a:solidFill>
                <a:latin typeface="Times New Roman" panose="02020603050405020304" pitchFamily="18" charset="0"/>
                <a:cs typeface="Times New Roman" panose="02020603050405020304" pitchFamily="18" charset="0"/>
              </a:rPr>
              <a:t>17</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个非洲国家独立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据此分析作答即可。</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1069"/>
            <a:ext cx="8128000" cy="370986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互动探究</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根据史料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概括战后世界殖民体系崩溃的原因。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根据史料并结合所学知识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简析世界殖民体系崩溃的历史意义。</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提示</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原因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第二次世界大战中反法西斯同盟的支持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各国人民的反抗斗争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西方资本主义国家的衰落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第二次世界大战后亚非拉地区经济的发展和民族民主意识的广泛传播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联合国等国际组织的推动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第三世界国家的联合。</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意义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实现了亚非拉地区的民族解放和国家独立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推动了世界多极化发展趋势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冲击了两极格局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有利于建立公正、合理的国际政治经济新秩序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有利于推动国际关系民主化。</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wipe(down)">
                                      <p:cBhvr>
                                        <p:cTn id="7" dur="500"/>
                                        <p:tgtEl>
                                          <p:spTgt spid="2">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2">
                                            <p:txEl>
                                              <p:pRg st="3" end="3"/>
                                            </p:txEl>
                                          </p:spTgt>
                                        </p:tgtEl>
                                        <p:attrNameLst>
                                          <p:attrName>style.visibility</p:attrName>
                                        </p:attrNameLst>
                                      </p:cBhvr>
                                      <p:to>
                                        <p:strVal val="visible"/>
                                      </p:to>
                                    </p:set>
                                    <p:animEffect transition="in" filter="wipe(down)">
                                      <p:cBhvr>
                                        <p:cTn id="10"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94804"/>
            <a:ext cx="8128000" cy="452239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历史解释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第二次世界大战后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亚非拉民族解放运动兴起和发展的原因、特点及意义</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原因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cs typeface="Times New Roman" panose="02020603050405020304" pitchFamily="18" charset="0"/>
              </a:rPr>
              <a:t>第二次世界大战沉重打击了帝国主义殖民势力。</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cs typeface="Times New Roman" panose="02020603050405020304" pitchFamily="18" charset="0"/>
              </a:rPr>
              <a:t>亚非拉人民在斗争中民族凝聚力增强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民族独立解放愿望高涨。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特点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cs typeface="Times New Roman" panose="02020603050405020304" pitchFamily="18" charset="0"/>
              </a:rPr>
              <a:t>具有前所未有的规模和空间的广泛性。时间长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持续半个世纪</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范围广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并且不断向纵深发展。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cs typeface="Times New Roman" panose="02020603050405020304" pitchFamily="18" charset="0"/>
              </a:rPr>
              <a:t>取得了前所未有的胜利。帝国主义殖民体系彻底崩溃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第三世界崛起</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有力冲击了两极格局。</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107334"/>
            <a:ext cx="8128000" cy="2897332"/>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cs typeface="Times New Roman" panose="02020603050405020304" pitchFamily="18" charset="0"/>
              </a:rPr>
              <a:t>影响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cs typeface="Times New Roman" panose="02020603050405020304" pitchFamily="18" charset="0"/>
              </a:rPr>
              <a:t>亚非拉民族解放运动牵制了帝国主义的力量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支援了社会主义国家的壮大与发展。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cs typeface="Times New Roman" panose="02020603050405020304" pitchFamily="18" charset="0"/>
              </a:rPr>
              <a:t>亚非拉新独立国家普遍奉行反对帝国主义的侵略与霸权政策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是维护战后世界和平的重要力量。</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③</a:t>
            </a:r>
            <a:r>
              <a:rPr lang="zh-CN" altLang="zh-CN" sz="2200">
                <a:solidFill>
                  <a:srgbClr val="000000"/>
                </a:solidFill>
                <a:latin typeface="Times New Roman" panose="02020603050405020304" pitchFamily="18" charset="0"/>
                <a:cs typeface="Times New Roman" panose="02020603050405020304" pitchFamily="18" charset="0"/>
              </a:rPr>
              <a:t>亚非拉新独立国家相继走上世界政治舞台</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为第三世界的兴起打下了基础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并成为改变战后世界战略格局的重要因素。</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96752"/>
            <a:ext cx="8128000" cy="866006"/>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典例剖析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例题</a:t>
            </a:r>
            <a:r>
              <a:rPr lang="en-US" altLang="zh-CN" sz="2200" b="1">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对以下大事年表的正确解读是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p:cNvGraphicFramePr>
          <p:nvPr/>
        </p:nvGraphicFramePr>
        <p:xfrm>
          <a:off x="512176" y="2132856"/>
          <a:ext cx="7553880" cy="1341120"/>
        </p:xfrm>
        <a:graphic>
          <a:graphicData uri="http://schemas.openxmlformats.org/drawingml/2006/table">
            <a:tbl>
              <a:tblPr firstRow="1" firstCol="1" bandRow="1"/>
              <a:tblGrid>
                <a:gridCol w="1327696"/>
                <a:gridCol w="1872208"/>
                <a:gridCol w="2304256"/>
                <a:gridCol w="2049720"/>
              </a:tblGrid>
              <a:tr h="0">
                <a:tc>
                  <a:txBody>
                    <a:bodyPr vert="horz" wrap="square"/>
                    <a:lstStyle/>
                    <a:p>
                      <a:pPr algn="ctr">
                        <a:spcAft>
                          <a:spcPct val="0"/>
                        </a:spcAft>
                        <a:tabLst>
                          <a:tab pos="1188085"/>
                          <a:tab pos="2163445"/>
                          <a:tab pos="3142615"/>
                          <a:tab pos="4190365"/>
                        </a:tabLst>
                      </a:pPr>
                      <a:r>
                        <a:rPr lang="en-US" sz="2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1947</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en-US" sz="2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1960</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en-US" sz="2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1990</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en-US" sz="2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1999</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印度独立</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喀麦隆等</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17</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个非洲国家独立</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非洲最后一个殖民国家纳米比亚独立</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巴拿马从美国手中收回运河区的全部主权</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矩形 3"/>
          <p:cNvSpPr>
            <a:spLocks noChangeAspect="1"/>
          </p:cNvSpPr>
          <p:nvPr/>
        </p:nvSpPr>
        <p:spPr>
          <a:xfrm>
            <a:off x="508000" y="3573016"/>
            <a:ext cx="8128000" cy="1678536"/>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两极格局美苏对峙</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多极化趋势日渐明显</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殖民体系彻底崩溃</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经济全球化联系加强</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5" name="矩形 4"/>
          <p:cNvSpPr>
            <a:spLocks noChangeAspect="1"/>
          </p:cNvSpPr>
          <p:nvPr/>
        </p:nvSpPr>
        <p:spPr>
          <a:xfrm>
            <a:off x="508000" y="5251552"/>
            <a:ext cx="8128000" cy="1272271"/>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题目立意</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本题以第二次世界大战后关于亚非拉民族解放运动的相关大事年表入手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旨在考查对世界殖民体系逐渐走向瓦解的准确理解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同时也考查了史料实证、历史解释等学科核心素养。</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340768"/>
            <a:ext cx="1470274"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解题指导</a:t>
            </a:r>
            <a:r>
              <a:rPr lang="en-US" altLang="zh-CN" sz="2200" smtClean="0">
                <a:solidFill>
                  <a:srgbClr val="FF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p:cNvGraphicFramePr>
          <p:nvPr/>
        </p:nvGraphicFramePr>
        <p:xfrm>
          <a:off x="617600" y="1839366"/>
          <a:ext cx="7842832" cy="3688080"/>
        </p:xfrm>
        <a:graphic>
          <a:graphicData uri="http://schemas.openxmlformats.org/drawingml/2006/table">
            <a:tbl>
              <a:tblPr firstRow="1" firstCol="1" bandRow="1"/>
              <a:tblGrid>
                <a:gridCol w="714040"/>
                <a:gridCol w="7128792"/>
              </a:tblGrid>
              <a:tr h="0">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选项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分析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材料中没有涉及美苏两个国家冷战对峙的具体表现</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多极化趋势是指世界上除了美苏之外的具有强大综合国力的国家或国际组织的崛起</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而本题涉及的主要是中小国家</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从表格中可看出</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第二次世界大战后亚洲的印度、非洲的喀麦隆等</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17</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个国家独立、</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1990</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年纳米比亚独立以及拉美的巴拿马收回运河区主权</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这些均是西方殖民体系走向崩溃的表现</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项正确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材料并不是突出不同国家之间的经济联系加强</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矩形 3"/>
          <p:cNvSpPr>
            <a:spLocks noChangeAspect="1"/>
          </p:cNvSpPr>
          <p:nvPr/>
        </p:nvSpPr>
        <p:spPr>
          <a:xfrm>
            <a:off x="508000" y="5661248"/>
            <a:ext cx="1085554"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smtClean="0">
                <a:solidFill>
                  <a:srgbClr val="000000"/>
                </a:solidFill>
                <a:latin typeface="Times New Roman" panose="02020603050405020304" pitchFamily="18" charset="0"/>
                <a:cs typeface="Times New Roman" panose="02020603050405020304" pitchFamily="18" charset="0"/>
              </a:rPr>
              <a:t>C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1069"/>
            <a:ext cx="8128000" cy="370986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b="1">
                <a:solidFill>
                  <a:srgbClr val="000000"/>
                </a:solidFill>
                <a:latin typeface="Times New Roman" panose="02020603050405020304" pitchFamily="18" charset="0"/>
                <a:cs typeface="Times New Roman" panose="02020603050405020304" pitchFamily="18" charset="0"/>
              </a:rPr>
              <a:t>当今发展中国家面临的挑战及对策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史料实证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史料</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发达国家和发展中国家经济实力的对比</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决定了国际经济规则的主导权掌握在发达国家手中</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贸易自由化所创造财富的</a:t>
            </a:r>
            <a:r>
              <a:rPr lang="en-US" altLang="zh-CN" sz="2200">
                <a:solidFill>
                  <a:srgbClr val="000000"/>
                </a:solidFill>
                <a:latin typeface="Times New Roman" panose="02020603050405020304" pitchFamily="18" charset="0"/>
                <a:cs typeface="Times New Roman" panose="02020603050405020304" pitchFamily="18" charset="0"/>
              </a:rPr>
              <a:t>70%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被发达国家获得</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发达国家占据着高层次的工业部门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而发展中国家拥有的工业部门的层次是比较低的。</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摘编自吴于廑、齐世荣主编《世界史》</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读史技巧</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史料说明在当今经济全球化的过程中发达国家占主导地位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而在世界工业领域内</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发展中国家处于不利地位。</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716732"/>
            <a:ext cx="8128000" cy="1678536"/>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互动探究</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根据史料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指出发展中国家面临的挑战。</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提示</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发展中国家面临的挑战是发达国家占主导的不平等的国际经济旧秩序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发展中国家与发达国家经济相互依存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但与发达国家之间贫富差距加大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发展中国家工业落后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缺乏竞争力。</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wipe(down)">
                                      <p:cBhvr>
                                        <p:cTn id="7"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302338"/>
            <a:ext cx="8128000" cy="450732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历史解释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经济全球化下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发展中国家面临的挑战及对策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挑战</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cs typeface="Times New Roman" panose="02020603050405020304" pitchFamily="18" charset="0"/>
              </a:rPr>
              <a:t>由于世界经济广泛而紧密的联系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发展中国家经济产生波动的可能性增加。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cs typeface="Times New Roman" panose="02020603050405020304" pitchFamily="18" charset="0"/>
              </a:rPr>
              <a:t>经济全球化将对发展中国家产业和国内市场发展带来不同程度的冲击。</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③</a:t>
            </a:r>
            <a:r>
              <a:rPr lang="zh-CN" altLang="zh-CN" sz="2200">
                <a:solidFill>
                  <a:srgbClr val="000000"/>
                </a:solidFill>
                <a:latin typeface="Times New Roman" panose="02020603050405020304" pitchFamily="18" charset="0"/>
                <a:cs typeface="Times New Roman" panose="02020603050405020304" pitchFamily="18" charset="0"/>
              </a:rPr>
              <a:t>在参与经济全球化的过程中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金融一体化面临最大风险</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可能诱发一国的金融危机。</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④</a:t>
            </a:r>
            <a:r>
              <a:rPr lang="zh-CN" altLang="zh-CN" sz="2200">
                <a:solidFill>
                  <a:srgbClr val="000000"/>
                </a:solidFill>
                <a:latin typeface="Times New Roman" panose="02020603050405020304" pitchFamily="18" charset="0"/>
                <a:cs typeface="Times New Roman" panose="02020603050405020304" pitchFamily="18" charset="0"/>
              </a:rPr>
              <a:t>在国际经济旧秩序下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财富越来越向少数国家和利益集团集中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导致世界范围的贫富差距不断扩大。</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716732"/>
            <a:ext cx="8128000" cy="1678536"/>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对策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cs typeface="Times New Roman" panose="02020603050405020304" pitchFamily="18" charset="0"/>
              </a:rPr>
              <a:t>积极参与全球和区域经济合作</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努力推动国际经济秩序的改革。</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cs typeface="Times New Roman" panose="02020603050405020304" pitchFamily="18" charset="0"/>
              </a:rPr>
              <a:t>切实加强自身的发展与进步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不断提升本国的综合实力。</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③</a:t>
            </a:r>
            <a:r>
              <a:rPr lang="zh-CN" altLang="zh-CN" sz="2200">
                <a:solidFill>
                  <a:srgbClr val="000000"/>
                </a:solidFill>
                <a:latin typeface="Times New Roman" panose="02020603050405020304" pitchFamily="18" charset="0"/>
                <a:cs typeface="Times New Roman" panose="02020603050405020304" pitchFamily="18" charset="0"/>
              </a:rPr>
              <a:t>采取谨慎态度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逐步开放金融市场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规避金融危机的冲击。</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68760"/>
            <a:ext cx="8128000" cy="491358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典例剖析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例题</a:t>
            </a: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70</a:t>
            </a:r>
            <a:r>
              <a:rPr lang="zh-CN" altLang="zh-CN" sz="2200">
                <a:solidFill>
                  <a:srgbClr val="000000"/>
                </a:solidFill>
                <a:latin typeface="Times New Roman" panose="02020603050405020304" pitchFamily="18" charset="0"/>
                <a:cs typeface="Times New Roman" panose="02020603050405020304" pitchFamily="18" charset="0"/>
              </a:rPr>
              <a:t>年代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因发达国家经济的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滞胀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而使发展中国家的长期债务在</a:t>
            </a:r>
            <a:r>
              <a:rPr lang="en-US" altLang="zh-CN" sz="2200">
                <a:solidFill>
                  <a:srgbClr val="000000"/>
                </a:solidFill>
                <a:latin typeface="Times New Roman" panose="02020603050405020304" pitchFamily="18" charset="0"/>
                <a:cs typeface="Times New Roman" panose="02020603050405020304" pitchFamily="18" charset="0"/>
              </a:rPr>
              <a:t>1973—1980</a:t>
            </a:r>
            <a:r>
              <a:rPr lang="zh-CN" altLang="zh-CN" sz="2200">
                <a:solidFill>
                  <a:srgbClr val="000000"/>
                </a:solidFill>
                <a:latin typeface="Times New Roman" panose="02020603050405020304" pitchFamily="18" charset="0"/>
                <a:cs typeface="Times New Roman" panose="02020603050405020304" pitchFamily="18" charset="0"/>
              </a:rPr>
              <a:t>年间年增长</a:t>
            </a:r>
            <a:r>
              <a:rPr lang="en-US" altLang="zh-CN" sz="2200">
                <a:solidFill>
                  <a:srgbClr val="000000"/>
                </a:solidFill>
                <a:latin typeface="Times New Roman" panose="02020603050405020304" pitchFamily="18" charset="0"/>
                <a:cs typeface="Times New Roman" panose="02020603050405020304" pitchFamily="18" charset="0"/>
              </a:rPr>
              <a:t>24.6%</a:t>
            </a:r>
            <a:r>
              <a:rPr lang="zh-CN" altLang="zh-CN" sz="2200">
                <a:solidFill>
                  <a:srgbClr val="000000"/>
                </a:solidFill>
                <a:latin typeface="Times New Roman" panose="02020603050405020304" pitchFamily="18" charset="0"/>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80</a:t>
            </a:r>
            <a:r>
              <a:rPr lang="zh-CN" altLang="zh-CN" sz="2200">
                <a:solidFill>
                  <a:srgbClr val="000000"/>
                </a:solidFill>
                <a:latin typeface="Times New Roman" panose="02020603050405020304" pitchFamily="18" charset="0"/>
                <a:cs typeface="Times New Roman" panose="02020603050405020304" pitchFamily="18" charset="0"/>
              </a:rPr>
              <a:t>年代初</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发达国家为治理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滞胀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采取紧缩通货政策。由此可知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发展中国家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经济获得迅速发展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外部经济环境相对宽松</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债务负担不断增加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与西方的差距逐渐缩小</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题目立意</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本题以</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70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年代以来发达国家为解决</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滞胀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状态而采取的通货紧缩政策对发展中国家的影响为切入点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旨在考查对发展中国家面临的挑战的准确理解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同时也考查了时空观念、史料实证、历史解释等历史学科核心素养。</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340768"/>
            <a:ext cx="1470274"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解题指导</a:t>
            </a:r>
            <a:r>
              <a:rPr lang="en-US" altLang="zh-CN" sz="2200" smtClean="0">
                <a:solidFill>
                  <a:srgbClr val="FF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5" name="表格 4"/>
          <p:cNvGraphicFramePr>
            <a:graphicFrameLocks noGrp="1"/>
          </p:cNvGraphicFramePr>
          <p:nvPr/>
        </p:nvGraphicFramePr>
        <p:xfrm>
          <a:off x="572122" y="1839366"/>
          <a:ext cx="7816302" cy="4023360"/>
        </p:xfrm>
        <a:graphic>
          <a:graphicData uri="http://schemas.openxmlformats.org/drawingml/2006/table">
            <a:tbl>
              <a:tblPr firstRow="1" firstCol="1" bandRow="1"/>
              <a:tblGrid>
                <a:gridCol w="759518"/>
                <a:gridCol w="7056784"/>
              </a:tblGrid>
              <a:tr h="0">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选项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分析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材料体现了发达国家的货币政策对发展中国家的影响</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世纪</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70</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年代</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发展中国家债务增加</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此后发达国家采取紧缩通货政策</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会进一步导致发展中国家面临借贷资金减少、出口减少的情况</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从而使发展中国家经济发展停滞或减缓</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发达国家推行通货紧缩会导致发展中国家外部经济环境紧张</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发展中国家借贷资金减少</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出口减少</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会导致债务负担不断增加</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项正确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发达国家采取紧缩通货政策</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会导致发展中国家经济发展困难</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会拉大与西方国家的差距</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矩形 5"/>
          <p:cNvSpPr>
            <a:spLocks noChangeAspect="1"/>
          </p:cNvSpPr>
          <p:nvPr/>
        </p:nvSpPr>
        <p:spPr>
          <a:xfrm>
            <a:off x="508000" y="5877272"/>
            <a:ext cx="1085554"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smtClean="0">
                <a:solidFill>
                  <a:srgbClr val="000000"/>
                </a:solidFill>
                <a:latin typeface="Times New Roman" panose="02020603050405020304" pitchFamily="18" charset="0"/>
                <a:cs typeface="Times New Roman" panose="02020603050405020304" pitchFamily="18" charset="0"/>
              </a:rPr>
              <a:t>C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68760"/>
            <a:ext cx="8128000" cy="2491067"/>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下面漫画反映的是第二次世界大战后的某一区域的局部冲突。导致这一冲突发生的主要因素是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殖民侵略遗留的边界和民族矛盾</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发达国家主导的国际经济旧秩序</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两国社会两极分化现象日益严重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两国分别依托美苏大搞军备竞赛</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6" name="19M18.eps" descr="id:2147495131;FounderCES"/>
          <p:cNvPicPr/>
          <p:nvPr/>
        </p:nvPicPr>
        <p:blipFill>
          <a:blip r:embed="rId5"/>
          <a:stretch>
            <a:fillRect/>
          </a:stretch>
        </p:blipFill>
        <p:spPr>
          <a:xfrm>
            <a:off x="5436096" y="2189412"/>
            <a:ext cx="2406862" cy="1562403"/>
          </a:xfrm>
          <a:prstGeom prst="rect">
            <a:avLst/>
          </a:prstGeom>
        </p:spPr>
      </p:pic>
      <p:sp>
        <p:nvSpPr>
          <p:cNvPr id="5" name="矩形 4"/>
          <p:cNvSpPr>
            <a:spLocks noChangeAspect="1"/>
          </p:cNvSpPr>
          <p:nvPr/>
        </p:nvSpPr>
        <p:spPr>
          <a:xfrm>
            <a:off x="508000" y="3759827"/>
            <a:ext cx="8128000" cy="1678536"/>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A</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从漫画中可看出冲突的双方是印度和巴基斯坦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根据所学知识可知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两国频繁冲突的根源是《蒙巴顿方案》规定的印巴分治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结果带来了移民迁徙及严重的边界和民族矛盾</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项正确。</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down)">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wipe(down)">
                                      <p:cBhvr>
                                        <p:cTn id="1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497936"/>
            <a:ext cx="8128000" cy="4116127"/>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世界舞台上叱咤风云的历史人物各领风骚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尼赫鲁、毛泽东、纳赛尔、卡斯特罗等人共同掀起的历史大潮是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反抗殖民侵略与扩张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亚非拉国家的独立与振兴</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壮大社会主义阵营</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构建第二次世界大战后的世界格局</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B</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尼赫鲁、毛泽东、纳赛尔、卡斯特罗等人都是亚非拉国家的领导人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都领导本国人民推翻了西方国家的殖民或半殖民统治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因此共同掀起的历史大潮是亚非拉国家的独立与振兴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项正确。</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wipe(down)">
                                      <p:cBhvr>
                                        <p:cTn id="7" dur="500"/>
                                        <p:tgtEl>
                                          <p:spTgt spid="2">
                                            <p:txEl>
                                              <p:pRg st="5" end="5"/>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2">
                                            <p:txEl>
                                              <p:pRg st="6" end="6"/>
                                            </p:txEl>
                                          </p:spTgt>
                                        </p:tgtEl>
                                        <p:attrNameLst>
                                          <p:attrName>style.visibility</p:attrName>
                                        </p:attrNameLst>
                                      </p:cBhvr>
                                      <p:to>
                                        <p:strVal val="visible"/>
                                      </p:to>
                                    </p:set>
                                    <p:animEffect transition="in" filter="wipe(down)">
                                      <p:cBhvr>
                                        <p:cTn id="12"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302338"/>
            <a:ext cx="8128000" cy="4507324"/>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3</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制作复习表格是提高历史学习效率的有效方法之一。如果根据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近代以来美洲人民的民族独立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这个专题列一个表格</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下列内容可以出现在这个表格内的是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美国独立战争中颁布的《人权宣言》宣告了北美</a:t>
            </a:r>
            <a:r>
              <a:rPr lang="en-US" altLang="zh-CN" sz="2200">
                <a:solidFill>
                  <a:srgbClr val="000000"/>
                </a:solidFill>
                <a:latin typeface="Times New Roman" panose="02020603050405020304" pitchFamily="18" charset="0"/>
                <a:cs typeface="Times New Roman" panose="02020603050405020304" pitchFamily="18" charset="0"/>
              </a:rPr>
              <a:t>13</a:t>
            </a:r>
            <a:r>
              <a:rPr lang="zh-CN" altLang="zh-CN" sz="2200">
                <a:solidFill>
                  <a:srgbClr val="000000"/>
                </a:solidFill>
                <a:latin typeface="Times New Roman" panose="02020603050405020304" pitchFamily="18" charset="0"/>
                <a:cs typeface="Times New Roman" panose="02020603050405020304" pitchFamily="18" charset="0"/>
              </a:rPr>
              <a:t>个殖民地脱离英国而独立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B.1954</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民族解放阵线领导阿尔及利亚人民通过艰苦卓绝的斗争取得民族独立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C.1959</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卡斯特罗领导古巴革命取得胜利</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后来走上了社会主义道路</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D.1999</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巴拿马人民经过长期斗争从美国手中收回了苏伊士运河主权</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310467"/>
            <a:ext cx="8128000" cy="249106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C</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美国独立战争中颁布的是《独立宣言》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《人权宣言》是法国大革命中颁布的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阿尔及利亚属于非洲国家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不是美洲国家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r>
              <a:rPr lang="en-US" altLang="zh-CN" sz="2200">
                <a:solidFill>
                  <a:srgbClr val="000000"/>
                </a:solidFill>
                <a:latin typeface="Times New Roman" panose="02020603050405020304" pitchFamily="18" charset="0"/>
                <a:cs typeface="Times New Roman" panose="02020603050405020304" pitchFamily="18" charset="0"/>
              </a:rPr>
              <a:t>;1999</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巴拿马人民从美国手中收回的是巴拿马运河区的主权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收回苏伊士运河主权的是埃及</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项表述符合史实</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故正确。</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wipe(down)">
                                      <p:cBhvr>
                                        <p:cTn id="7"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497936"/>
            <a:ext cx="8128000" cy="4116127"/>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4</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 80</a:t>
            </a:r>
            <a:r>
              <a:rPr lang="zh-CN" altLang="zh-CN" sz="2200">
                <a:solidFill>
                  <a:srgbClr val="000000"/>
                </a:solidFill>
                <a:latin typeface="Times New Roman" panose="02020603050405020304" pitchFamily="18" charset="0"/>
                <a:cs typeface="Times New Roman" panose="02020603050405020304" pitchFamily="18" charset="0"/>
              </a:rPr>
              <a:t>年代以来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富国设立的贸易壁垒</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使发展中国家每年损失</a:t>
            </a:r>
            <a:r>
              <a:rPr lang="en-US" altLang="zh-CN" sz="2200">
                <a:solidFill>
                  <a:srgbClr val="000000"/>
                </a:solidFill>
                <a:latin typeface="Times New Roman" panose="02020603050405020304" pitchFamily="18" charset="0"/>
                <a:cs typeface="Times New Roman" panose="02020603050405020304" pitchFamily="18" charset="0"/>
              </a:rPr>
              <a:t> 5 000</a:t>
            </a:r>
            <a:r>
              <a:rPr lang="zh-CN" altLang="zh-CN" sz="2200">
                <a:solidFill>
                  <a:srgbClr val="000000"/>
                </a:solidFill>
                <a:latin typeface="Times New Roman" panose="02020603050405020304" pitchFamily="18" charset="0"/>
                <a:cs typeface="Times New Roman" panose="02020603050405020304" pitchFamily="18" charset="0"/>
              </a:rPr>
              <a:t>亿美元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相当于发展中国家所获外援的</a:t>
            </a:r>
            <a:r>
              <a:rPr lang="en-US" altLang="zh-CN" sz="2200">
                <a:solidFill>
                  <a:srgbClr val="000000"/>
                </a:solidFill>
                <a:latin typeface="Times New Roman" panose="02020603050405020304" pitchFamily="18" charset="0"/>
                <a:cs typeface="Times New Roman" panose="02020603050405020304" pitchFamily="18" charset="0"/>
              </a:rPr>
              <a:t> 10</a:t>
            </a:r>
            <a:r>
              <a:rPr lang="zh-CN" altLang="zh-CN" sz="2200">
                <a:solidFill>
                  <a:srgbClr val="000000"/>
                </a:solidFill>
                <a:latin typeface="Times New Roman" panose="02020603050405020304" pitchFamily="18" charset="0"/>
                <a:cs typeface="Times New Roman" panose="02020603050405020304" pitchFamily="18" charset="0"/>
              </a:rPr>
              <a:t>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。这一数字说明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全球化对发展中国家的经济发展非常不利</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发达国家与发展中国家无法合作</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国际经济旧秩序严重损害发展中国家的经济发展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全球化趋势只是一种表面的现象</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C</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材料中叙述了发达国家对发展中国家的经济掠夺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这主要是不平等的国际经济旧秩序造成的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项正确。</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wipe(down)">
                                      <p:cBhvr>
                                        <p:cTn id="7" dur="500"/>
                                        <p:tgtEl>
                                          <p:spTgt spid="2">
                                            <p:txEl>
                                              <p:pRg st="5" end="5"/>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2">
                                            <p:txEl>
                                              <p:pRg st="6" end="6"/>
                                            </p:txEl>
                                          </p:spTgt>
                                        </p:tgtEl>
                                        <p:attrNameLst>
                                          <p:attrName>style.visibility</p:attrName>
                                        </p:attrNameLst>
                                      </p:cBhvr>
                                      <p:to>
                                        <p:strVal val="visible"/>
                                      </p:to>
                                    </p:set>
                                    <p:animEffect transition="in" filter="wipe(down)">
                                      <p:cBhvr>
                                        <p:cTn id="12"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310467"/>
            <a:ext cx="8128000" cy="2491067"/>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5</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联合国有关统计资料表明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富国与穷国人均收入的比例</a:t>
            </a:r>
            <a:r>
              <a:rPr lang="en-US" altLang="zh-CN" sz="2200">
                <a:solidFill>
                  <a:srgbClr val="000000"/>
                </a:solidFill>
                <a:latin typeface="Times New Roman" panose="02020603050405020304" pitchFamily="18" charset="0"/>
                <a:cs typeface="Times New Roman" panose="02020603050405020304" pitchFamily="18" charset="0"/>
              </a:rPr>
              <a:t>,1960</a:t>
            </a:r>
            <a:r>
              <a:rPr lang="zh-CN" altLang="zh-CN" sz="2200">
                <a:solidFill>
                  <a:srgbClr val="000000"/>
                </a:solidFill>
                <a:latin typeface="Times New Roman" panose="02020603050405020304" pitchFamily="18" charset="0"/>
                <a:cs typeface="Times New Roman" panose="02020603050405020304" pitchFamily="18" charset="0"/>
              </a:rPr>
              <a:t>年是</a:t>
            </a:r>
            <a:r>
              <a:rPr lang="en-US" altLang="zh-CN" sz="2200">
                <a:solidFill>
                  <a:srgbClr val="000000"/>
                </a:solidFill>
                <a:latin typeface="Times New Roman" panose="02020603050405020304" pitchFamily="18" charset="0"/>
                <a:cs typeface="Times New Roman" panose="02020603050405020304" pitchFamily="18" charset="0"/>
              </a:rPr>
              <a:t>30</a:t>
            </a:r>
            <a:r>
              <a:rPr lang="zh-CN" altLang="zh-CN" sz="2200">
                <a:solidFill>
                  <a:srgbClr val="000000"/>
                </a:solidFill>
                <a:latin typeface="NEU-BZ-S92"/>
                <a:cs typeface="宋体" panose="02010600030101010101" pitchFamily="2" charset="-122"/>
              </a:rPr>
              <a:t>∶</a:t>
            </a:r>
            <a:r>
              <a:rPr lang="en-US" altLang="zh-CN" sz="2200">
                <a:solidFill>
                  <a:srgbClr val="000000"/>
                </a:solidFill>
                <a:latin typeface="Times New Roman" panose="02020603050405020304" pitchFamily="18" charset="0"/>
                <a:cs typeface="Times New Roman" panose="02020603050405020304" pitchFamily="18" charset="0"/>
              </a:rPr>
              <a:t>1,1990</a:t>
            </a:r>
            <a:r>
              <a:rPr lang="zh-CN" altLang="zh-CN" sz="2200">
                <a:solidFill>
                  <a:srgbClr val="000000"/>
                </a:solidFill>
                <a:latin typeface="Times New Roman" panose="02020603050405020304" pitchFamily="18" charset="0"/>
                <a:cs typeface="Times New Roman" panose="02020603050405020304" pitchFamily="18" charset="0"/>
              </a:rPr>
              <a:t>年增加到</a:t>
            </a:r>
            <a:r>
              <a:rPr lang="en-US" altLang="zh-CN" sz="2200">
                <a:solidFill>
                  <a:srgbClr val="000000"/>
                </a:solidFill>
                <a:latin typeface="Times New Roman" panose="02020603050405020304" pitchFamily="18" charset="0"/>
                <a:cs typeface="Times New Roman" panose="02020603050405020304" pitchFamily="18" charset="0"/>
              </a:rPr>
              <a:t>60</a:t>
            </a:r>
            <a:r>
              <a:rPr lang="zh-CN" altLang="zh-CN" sz="2200">
                <a:solidFill>
                  <a:srgbClr val="000000"/>
                </a:solidFill>
                <a:latin typeface="NEU-BZ-S92"/>
                <a:cs typeface="宋体" panose="02010600030101010101" pitchFamily="2" charset="-122"/>
              </a:rPr>
              <a:t>∶</a:t>
            </a:r>
            <a:r>
              <a:rPr lang="en-US" altLang="zh-CN" sz="2200">
                <a:solidFill>
                  <a:srgbClr val="000000"/>
                </a:solidFill>
                <a:latin typeface="Times New Roman" panose="02020603050405020304" pitchFamily="18" charset="0"/>
                <a:cs typeface="Times New Roman" panose="02020603050405020304" pitchFamily="18" charset="0"/>
              </a:rPr>
              <a:t>1,1997</a:t>
            </a:r>
            <a:r>
              <a:rPr lang="zh-CN" altLang="zh-CN" sz="2200">
                <a:solidFill>
                  <a:srgbClr val="000000"/>
                </a:solidFill>
                <a:latin typeface="Times New Roman" panose="02020603050405020304" pitchFamily="18" charset="0"/>
                <a:cs typeface="Times New Roman" panose="02020603050405020304" pitchFamily="18" charset="0"/>
              </a:rPr>
              <a:t>年达到</a:t>
            </a:r>
            <a:r>
              <a:rPr lang="en-US" altLang="zh-CN" sz="2200">
                <a:solidFill>
                  <a:srgbClr val="000000"/>
                </a:solidFill>
                <a:latin typeface="Times New Roman" panose="02020603050405020304" pitchFamily="18" charset="0"/>
                <a:cs typeface="Times New Roman" panose="02020603050405020304" pitchFamily="18" charset="0"/>
              </a:rPr>
              <a:t>74</a:t>
            </a:r>
            <a:r>
              <a:rPr lang="zh-CN" altLang="zh-CN" sz="2200">
                <a:solidFill>
                  <a:srgbClr val="000000"/>
                </a:solidFill>
                <a:latin typeface="NEU-BZ-S92"/>
                <a:cs typeface="宋体" panose="02010600030101010101" pitchFamily="2" charset="-122"/>
              </a:rPr>
              <a:t>∶</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。这说明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发展中国家的经济安全受到挑战</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发展中国家正在改变当前国际经济秩序</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南北</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经济发展的不平衡加剧</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经济全球化对发展中国家来说有害无益</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107334"/>
            <a:ext cx="8128000" cy="289733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C</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富国与穷国人均收入的比例由</a:t>
            </a:r>
            <a:r>
              <a:rPr lang="en-US" altLang="zh-CN" sz="2200">
                <a:solidFill>
                  <a:srgbClr val="000000"/>
                </a:solidFill>
                <a:latin typeface="Times New Roman" panose="02020603050405020304" pitchFamily="18" charset="0"/>
                <a:cs typeface="Times New Roman" panose="02020603050405020304" pitchFamily="18" charset="0"/>
              </a:rPr>
              <a:t>1960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年的</a:t>
            </a:r>
            <a:r>
              <a:rPr lang="en-US" altLang="zh-CN" sz="2200">
                <a:solidFill>
                  <a:srgbClr val="000000"/>
                </a:solidFill>
                <a:latin typeface="Times New Roman" panose="02020603050405020304" pitchFamily="18" charset="0"/>
                <a:cs typeface="Times New Roman" panose="02020603050405020304" pitchFamily="18" charset="0"/>
              </a:rPr>
              <a:t>30</a:t>
            </a:r>
            <a:r>
              <a:rPr lang="zh-CN" altLang="zh-CN" sz="2200">
                <a:solidFill>
                  <a:srgbClr val="000000"/>
                </a:solidFill>
                <a:latin typeface="NEU-BZ-S92"/>
                <a:cs typeface="宋体" panose="02010600030101010101" pitchFamily="2" charset="-122"/>
              </a:rPr>
              <a:t>∶</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到</a:t>
            </a:r>
            <a:r>
              <a:rPr lang="en-US" altLang="zh-CN" sz="2200">
                <a:solidFill>
                  <a:srgbClr val="000000"/>
                </a:solidFill>
                <a:latin typeface="Times New Roman" panose="02020603050405020304" pitchFamily="18" charset="0"/>
                <a:cs typeface="Times New Roman" panose="02020603050405020304" pitchFamily="18" charset="0"/>
              </a:rPr>
              <a:t>1990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年的</a:t>
            </a:r>
            <a:r>
              <a:rPr lang="en-US" altLang="zh-CN" sz="2200">
                <a:solidFill>
                  <a:srgbClr val="000000"/>
                </a:solidFill>
                <a:latin typeface="Times New Roman" panose="02020603050405020304" pitchFamily="18" charset="0"/>
                <a:cs typeface="Times New Roman" panose="02020603050405020304" pitchFamily="18" charset="0"/>
              </a:rPr>
              <a:t>60</a:t>
            </a:r>
            <a:r>
              <a:rPr lang="zh-CN" altLang="zh-CN" sz="2200">
                <a:solidFill>
                  <a:srgbClr val="000000"/>
                </a:solidFill>
                <a:latin typeface="NEU-BZ-S92"/>
                <a:cs typeface="宋体" panose="02010600030101010101" pitchFamily="2" charset="-122"/>
              </a:rPr>
              <a:t>∶</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再到</a:t>
            </a:r>
            <a:r>
              <a:rPr lang="en-US" altLang="zh-CN" sz="2200">
                <a:solidFill>
                  <a:srgbClr val="000000"/>
                </a:solidFill>
                <a:latin typeface="Times New Roman" panose="02020603050405020304" pitchFamily="18" charset="0"/>
                <a:cs typeface="Times New Roman" panose="02020603050405020304" pitchFamily="18" charset="0"/>
              </a:rPr>
              <a:t>1997</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年的</a:t>
            </a:r>
            <a:r>
              <a:rPr lang="en-US" altLang="zh-CN" sz="2200">
                <a:solidFill>
                  <a:srgbClr val="000000"/>
                </a:solidFill>
                <a:latin typeface="Times New Roman" panose="02020603050405020304" pitchFamily="18" charset="0"/>
                <a:cs typeface="Times New Roman" panose="02020603050405020304" pitchFamily="18" charset="0"/>
              </a:rPr>
              <a:t>74</a:t>
            </a:r>
            <a:r>
              <a:rPr lang="zh-CN" altLang="zh-CN" sz="2200">
                <a:solidFill>
                  <a:srgbClr val="000000"/>
                </a:solidFill>
                <a:latin typeface="NEU-BZ-S92"/>
                <a:cs typeface="宋体" panose="02010600030101010101" pitchFamily="2" charset="-122"/>
              </a:rPr>
              <a:t>∶</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说明随着时间的推移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发达国家和发展中国家的经济发展不平衡在加剧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故选</a:t>
            </a: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题干没有提到发展中国家的经济安全问题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排除</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因为发展中国家目前还没有改变当前的国际经济秩序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排除</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经济全球化对发展中国家既有利又有弊</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排除</a:t>
            </a: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wipe(down)">
                                      <p:cBhvr>
                                        <p:cTn id="7"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505471"/>
            <a:ext cx="8128000" cy="4101059"/>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6</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阅读材料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完成下列要求。</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材料一</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当前经济全球化的一个严酷现实是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受益者永远是那些享有特权并主宰世界经济的发达国家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而广大发展中国家尤其是最不发达国家却被甩到世界经济的边缘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贫困不断加深</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与发达国家的经济差距在加大</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许多发展中国家债务负担不断增加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自然灾害不断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加重了经济发展的困难</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人口增长过快</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甚至超过粮食的增长速度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食品缺乏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贫困化问题严重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出现生存危机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生态环境极度恶化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政局动荡、社会不稳定。</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摘编自王慧媞、韩玉贵主编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《当代世界政治经济概论》</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302338"/>
            <a:ext cx="8128000" cy="450732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材料二</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随着世界各国相互依存的不断加深</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发展中国家的发展问题不仅是发展中国家自身的问题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更是关系到发达国家的发展和世界共同发展能否顺利实现的关键问题。广大发展中国家的发展是发达国家发展的重要基础。发展中国家和发达国家间在经济上互补的传统使这两类国家在当前全球化不断深入的情况下具有更为密切的相互依存关系。据世界银行统计</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美国</a:t>
            </a:r>
            <a:r>
              <a:rPr lang="en-US" altLang="zh-CN" sz="2200">
                <a:solidFill>
                  <a:srgbClr val="000000"/>
                </a:solidFill>
                <a:latin typeface="Times New Roman" panose="02020603050405020304" pitchFamily="18" charset="0"/>
                <a:cs typeface="Times New Roman" panose="02020603050405020304" pitchFamily="18" charset="0"/>
              </a:rPr>
              <a:t>42%</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的出口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西欧</a:t>
            </a:r>
            <a:r>
              <a:rPr lang="en-US" altLang="zh-CN" sz="2200">
                <a:solidFill>
                  <a:srgbClr val="000000"/>
                </a:solidFill>
                <a:latin typeface="Times New Roman" panose="02020603050405020304" pitchFamily="18" charset="0"/>
                <a:cs typeface="Times New Roman" panose="02020603050405020304" pitchFamily="18" charset="0"/>
              </a:rPr>
              <a:t>47%</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的出口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日本</a:t>
            </a:r>
            <a:r>
              <a:rPr lang="en-US" altLang="zh-CN" sz="2200">
                <a:solidFill>
                  <a:srgbClr val="000000"/>
                </a:solidFill>
                <a:latin typeface="Times New Roman" panose="02020603050405020304" pitchFamily="18" charset="0"/>
                <a:cs typeface="Times New Roman" panose="02020603050405020304" pitchFamily="18" charset="0"/>
              </a:rPr>
              <a:t>48%</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的出口均依靠发展中国家。其次</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发展中国家的发展是世界经济发展的重要组成部分。如果发展中国家的经济长期不发达</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贫困问题不解决</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世界的发展与繁荣就只能是一句空话。</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摘编自王慧媞、韩玉贵主编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《当代世界政治经济概论》</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68760"/>
            <a:ext cx="8240464" cy="5373779"/>
          </a:xfrm>
          <a:prstGeom prst="rect">
            <a:avLst/>
          </a:prstGeom>
        </p:spPr>
        <p:txBody>
          <a:bodyPr wrap="square">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根据材料一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指出发展中国家经济发展所面临的问题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并结合所学知识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分析其形成原因。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根据材料二并结合所学知识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简要阐述谋求世界经济共同发展的有效途径。</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参考答案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问题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与发达国家的经济差距日益加大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债务负担不断增加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人口增长过快导致食品缺乏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自然生态环境恶化等。</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cs typeface="Times New Roman" panose="02020603050405020304" pitchFamily="18" charset="0"/>
              </a:rPr>
              <a:t>原因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国际经济旧秩序的存在是根源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战争冲突与社会动荡造成巨大破坏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西方国家强权政治下的经济封锁与制裁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发展中国家经济基础薄弱</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存在资金、技术和建设经验不足等。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其他言之有理亦可</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有效途径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建立公正合理的国际经济新秩序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推动南北对话</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改善南北关系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加强南南合作</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推进区域经济一体化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发展中国家要走符合国情的发展道路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反对霸权主义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和平解决各种矛盾冲突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维护世界和平与发展。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其他言之有理亦可</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11" name="New picture"/>
          <p:cNvPicPr/>
          <p:nvPr/>
        </p:nvPicPr>
        <p:blipFill>
          <a:blip r:embed="rId5"/>
          <a:stretch>
            <a:fillRect/>
          </a:stretch>
        </p:blipFill>
        <p:spPr>
          <a:xfrm>
            <a:off x="10515600" y="11315700"/>
            <a:ext cx="342900" cy="241300"/>
          </a:xfrm>
          <a:prstGeom prst="cube">
            <a:avLst/>
          </a:prstGeom>
        </p:spPr>
      </p:pic>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wipe(down)">
                                      <p:cBhvr>
                                        <p:cTn id="7" dur="500"/>
                                        <p:tgtEl>
                                          <p:spTgt spid="2">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2">
                                            <p:txEl>
                                              <p:pRg st="3" end="3"/>
                                            </p:txEl>
                                          </p:spTgt>
                                        </p:tgtEl>
                                        <p:attrNameLst>
                                          <p:attrName>style.visibility</p:attrName>
                                        </p:attrNameLst>
                                      </p:cBhvr>
                                      <p:to>
                                        <p:strVal val="visible"/>
                                      </p:to>
                                    </p:set>
                                    <p:animEffect transition="in" filter="wipe(down)">
                                      <p:cBhvr>
                                        <p:cTn id="10" dur="500"/>
                                        <p:tgtEl>
                                          <p:spTgt spid="2">
                                            <p:txEl>
                                              <p:pRg st="3" end="3"/>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animEffect transition="in" filter="wipe(down)">
                                      <p:cBhvr>
                                        <p:cTn id="13"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7.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63.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自定义设计方案">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resentationFormat>On-screen Show (4:3)</PresentationFormat>
  <Paragraphs>185</Paragraphs>
  <Slides>33</Slides>
  <Notes>0</Notes>
  <TotalTime>0</TotalTime>
  <HiddenSlides>0</HiddenSlides>
  <MMClips>0</MMClips>
  <ScaleCrop>0</ScaleCrop>
  <HeadingPairs>
    <vt:vector baseType="variant" size="6">
      <vt:variant>
        <vt:lpstr>Fonts used</vt:lpstr>
      </vt:variant>
      <vt:variant>
        <vt:i4>11</vt:i4>
      </vt:variant>
      <vt:variant>
        <vt:lpstr>Theme</vt:lpstr>
      </vt:variant>
      <vt:variant>
        <vt:i4>1</vt:i4>
      </vt:variant>
      <vt:variant>
        <vt:lpstr>Slide Titles</vt:lpstr>
      </vt:variant>
      <vt:variant>
        <vt:i4>33</vt:i4>
      </vt:variant>
    </vt:vector>
  </HeadingPairs>
  <TitlesOfParts>
    <vt:vector baseType="lpstr" size="45">
      <vt:lpstr>Arial</vt:lpstr>
      <vt:lpstr>微软雅黑</vt:lpstr>
      <vt:lpstr>Wingdings</vt:lpstr>
      <vt:lpstr>Calibri</vt:lpstr>
      <vt:lpstr>Times New Roman</vt:lpstr>
      <vt:lpstr>宋体</vt:lpstr>
      <vt:lpstr>黑体</vt:lpstr>
      <vt:lpstr>NEU-BZ-S92</vt:lpstr>
      <vt:lpstr>方正书宋_GBK</vt:lpstr>
      <vt:lpstr>楷体</vt:lpstr>
      <vt:lpstr>仿宋</vt:lpstr>
      <vt:lpstr>自定义设计方案</vt:lpstr>
      <vt:lpstr>第21课　世界殖民体系的瓦解与新兴国家的发展</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2021-01-19T16:47:50.153</cp:lastPrinted>
  <dcterms:created xsi:type="dcterms:W3CDTF">2021-01-19T16:47:50Z</dcterms:created>
  <dcterms:modified xsi:type="dcterms:W3CDTF">2021-01-19T08:47:50Z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