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1133" r:id="rId2"/>
    <p:sldId id="1078" r:id="rId3"/>
    <p:sldId id="1079" r:id="rId4"/>
    <p:sldId id="1121" r:id="rId5"/>
    <p:sldId id="1122" r:id="rId6"/>
    <p:sldId id="1123" r:id="rId7"/>
    <p:sldId id="1124" r:id="rId8"/>
    <p:sldId id="1126" r:id="rId9"/>
    <p:sldId id="1125" r:id="rId10"/>
    <p:sldId id="1127" r:id="rId11"/>
    <p:sldId id="1128" r:id="rId12"/>
    <p:sldId id="1129" r:id="rId13"/>
    <p:sldId id="1130" r:id="rId14"/>
    <p:sldId id="1131" r:id="rId15"/>
    <p:sldId id="1132" r:id="rId16"/>
    <p:sldId id="864" r:id="rId17"/>
    <p:sldId id="932" r:id="rId18"/>
    <p:sldId id="933" r:id="rId19"/>
    <p:sldId id="1081" r:id="rId20"/>
    <p:sldId id="1082" r:id="rId21"/>
    <p:sldId id="931" r:id="rId22"/>
    <p:sldId id="934" r:id="rId23"/>
    <p:sldId id="993" r:id="rId24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  <p:cmAuthor id="2" name="FtpDown" initials="F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1BD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主题样式 1 - 强调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0"/>
    <p:restoredTop sz="94676"/>
  </p:normalViewPr>
  <p:slideViewPr>
    <p:cSldViewPr snapToGrid="0" snapToObjects="1">
      <p:cViewPr>
        <p:scale>
          <a:sx n="148" d="100"/>
          <a:sy n="148" d="100"/>
        </p:scale>
        <p:origin x="-564" y="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2018/10/31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6280" y="1143000"/>
            <a:ext cx="548544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899253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2110"/>
            <a:ext cx="6858000" cy="1791418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613"/>
            <a:ext cx="6858000" cy="1242320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670" indent="0" algn="ctr">
              <a:buNone/>
              <a:defRPr sz="1200"/>
            </a:lvl7pPr>
            <a:lvl8pPr marL="2401570" indent="0" algn="ctr">
              <a:buNone/>
              <a:defRPr sz="1200"/>
            </a:lvl8pPr>
            <a:lvl9pPr marL="2744470" indent="0" algn="ctr">
              <a:buNone/>
              <a:defRPr sz="12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2018/10/31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2018/10/31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818"/>
            <a:ext cx="7886700" cy="214041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3478"/>
            <a:ext cx="7886700" cy="1125592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6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15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44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2018/10/31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768"/>
            <a:ext cx="3886200" cy="3264813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768"/>
            <a:ext cx="3886200" cy="3264813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2018/10/31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954"/>
            <a:ext cx="7886700" cy="994571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261379"/>
            <a:ext cx="3868340" cy="61818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8670" indent="0">
              <a:buNone/>
              <a:defRPr sz="1200" b="1"/>
            </a:lvl7pPr>
            <a:lvl8pPr marL="2401570" indent="0">
              <a:buNone/>
              <a:defRPr sz="1200" b="1"/>
            </a:lvl8pPr>
            <a:lvl9pPr marL="2744470" indent="0">
              <a:buNone/>
              <a:defRPr sz="12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1879561"/>
            <a:ext cx="3868340" cy="2764550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1379"/>
            <a:ext cx="3887391" cy="61818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8670" indent="0">
              <a:buNone/>
              <a:defRPr sz="1200" b="1"/>
            </a:lvl7pPr>
            <a:lvl8pPr marL="2401570" indent="0">
              <a:buNone/>
              <a:defRPr sz="1200" b="1"/>
            </a:lvl8pPr>
            <a:lvl9pPr marL="2744470" indent="0">
              <a:buNone/>
              <a:defRPr sz="12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9561"/>
            <a:ext cx="3887391" cy="2764550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2018/10/31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2018/10/31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2018/10/31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109" y="17502"/>
            <a:ext cx="885324" cy="8856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3038"/>
            <a:ext cx="2949178" cy="120063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866"/>
            <a:ext cx="4629150" cy="3656686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669"/>
            <a:ext cx="2949178" cy="285983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8670" indent="0">
              <a:buNone/>
              <a:defRPr sz="750"/>
            </a:lvl7pPr>
            <a:lvl8pPr marL="2401570" indent="0">
              <a:buNone/>
              <a:defRPr sz="750"/>
            </a:lvl8pPr>
            <a:lvl9pPr marL="2744470" indent="0">
              <a:buNone/>
              <a:defRPr sz="75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2018/10/31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109" y="17502"/>
            <a:ext cx="885324" cy="8856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3038"/>
            <a:ext cx="2949178" cy="120063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866"/>
            <a:ext cx="4629150" cy="3656686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670" indent="0">
              <a:buNone/>
              <a:defRPr sz="1500"/>
            </a:lvl7pPr>
            <a:lvl8pPr marL="2401570" indent="0">
              <a:buNone/>
              <a:defRPr sz="1500"/>
            </a:lvl8pPr>
            <a:lvl9pPr marL="2744470" indent="0">
              <a:buNone/>
              <a:defRPr sz="15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669"/>
            <a:ext cx="2949178" cy="285983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8670" indent="0">
              <a:buNone/>
              <a:defRPr sz="750"/>
            </a:lvl7pPr>
            <a:lvl8pPr marL="2401570" indent="0">
              <a:buNone/>
              <a:defRPr sz="750"/>
            </a:lvl8pPr>
            <a:lvl9pPr marL="2744470" indent="0">
              <a:buNone/>
              <a:defRPr sz="75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2018/10/31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109" y="17502"/>
            <a:ext cx="885324" cy="8856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2018/10/31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109" y="17502"/>
            <a:ext cx="885324" cy="8856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954"/>
            <a:ext cx="1971675" cy="436062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954"/>
            <a:ext cx="5800725" cy="436062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2018/10/31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109" y="17502"/>
            <a:ext cx="885324" cy="8856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109" y="17502"/>
            <a:ext cx="885324" cy="8856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51"/>
            <a:ext cx="8229600" cy="85755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70"/>
            <a:ext cx="4038600" cy="339566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00570"/>
            <a:ext cx="4038600" cy="164006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2954975"/>
            <a:ext cx="4038600" cy="1641255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628650" y="4768930"/>
            <a:ext cx="2057400" cy="27394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>
          <a:xfrm>
            <a:off x="3028950" y="4768930"/>
            <a:ext cx="3086100" cy="27394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57950" y="4768930"/>
            <a:ext cx="2057400" cy="27394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B8744-E423-4D74-BF00-3B5E02FD6E02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954"/>
            <a:ext cx="7886700" cy="994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768"/>
            <a:ext cx="7886700" cy="3264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9175"/>
            <a:ext cx="2057400" cy="27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8865F-B440-734B-8DEF-4F67C49B9951}" type="datetimeFigureOut">
              <a:rPr kumimoji="1" lang="zh-CN" altLang="en-US" smtClean="0"/>
              <a:pPr/>
              <a:t>2018/10/31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9175"/>
            <a:ext cx="3086100" cy="27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9175"/>
            <a:ext cx="2057400" cy="2739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722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3012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302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92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67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157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447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hiphotos.baidu.com/qhanxiaoxuan/pic/item/54aeaa5013807e3e42a75b11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ngfz.com/bookstore/1483/book_17896098.html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zhinan.elong.com/guide/100000000697&amp;btype=AA00" TargetMode="External"/><Relationship Id="rId13" Type="http://schemas.openxmlformats.org/officeDocument/2006/relationships/hyperlink" Target="http://jiegui.wt117.scpchina.com/info/fjms/809096290D1B7KA65KC09ID.html" TargetMode="External"/><Relationship Id="rId18" Type="http://schemas.openxmlformats.org/officeDocument/2006/relationships/hyperlink" Target="http://www.d-mov.com/bbs/2007-8/6/435547425.html" TargetMode="External"/><Relationship Id="rId3" Type="http://schemas.openxmlformats.org/officeDocument/2006/relationships/image" Target="../media/image18.jpeg"/><Relationship Id="rId7" Type="http://schemas.openxmlformats.org/officeDocument/2006/relationships/image" Target="../media/image20.jpeg"/><Relationship Id="rId12" Type="http://schemas.openxmlformats.org/officeDocument/2006/relationships/image" Target="../media/image23.jpeg"/><Relationship Id="rId17" Type="http://schemas.openxmlformats.org/officeDocument/2006/relationships/image" Target="../media/image26.jpeg"/><Relationship Id="rId2" Type="http://schemas.openxmlformats.org/officeDocument/2006/relationships/hyperlink" Target="http://www.nhnews.com.cn/gb/nhnews/pic/node1076/userobject1ai155878.html" TargetMode="External"/><Relationship Id="rId16" Type="http://schemas.openxmlformats.org/officeDocument/2006/relationships/hyperlink" Target="http://www.yytuku.com/fg/wyn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dmjump.25dx.com/fg/wyn/" TargetMode="External"/><Relationship Id="rId11" Type="http://schemas.openxmlformats.org/officeDocument/2006/relationships/image" Target="../media/image22.jpeg"/><Relationship Id="rId5" Type="http://schemas.openxmlformats.org/officeDocument/2006/relationships/image" Target="../media/image19.jpeg"/><Relationship Id="rId15" Type="http://schemas.openxmlformats.org/officeDocument/2006/relationships/image" Target="../media/image25.jpeg"/><Relationship Id="rId10" Type="http://schemas.openxmlformats.org/officeDocument/2006/relationships/hyperlink" Target="http://www.showimg.com/htm/32205.htm" TargetMode="External"/><Relationship Id="rId19" Type="http://schemas.openxmlformats.org/officeDocument/2006/relationships/image" Target="../media/image27.jpeg"/><Relationship Id="rId4" Type="http://schemas.openxmlformats.org/officeDocument/2006/relationships/hyperlink" Target="http://www.yytuku.com/fg/wyn/index2.htm" TargetMode="External"/><Relationship Id="rId9" Type="http://schemas.openxmlformats.org/officeDocument/2006/relationships/image" Target="../media/image21.jpeg"/><Relationship Id="rId1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Box 6"/>
          <p:cNvSpPr txBox="1">
            <a:spLocks noChangeArrowheads="1"/>
          </p:cNvSpPr>
          <p:nvPr/>
        </p:nvSpPr>
        <p:spPr bwMode="auto">
          <a:xfrm>
            <a:off x="48191" y="160719"/>
            <a:ext cx="48974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 smtClean="0">
                <a:solidFill>
                  <a:srgbClr val="0000CC"/>
                </a:solidFill>
                <a:latin typeface="Calibri" pitchFamily="34" charset="0"/>
                <a:ea typeface="黑体" pitchFamily="2" charset="-122"/>
              </a:rPr>
              <a:t>资本主义</a:t>
            </a:r>
            <a:r>
              <a:rPr lang="zh-CN" altLang="en-US" sz="2800" b="1" dirty="0">
                <a:solidFill>
                  <a:srgbClr val="0000CC"/>
                </a:solidFill>
                <a:latin typeface="Calibri" pitchFamily="34" charset="0"/>
                <a:ea typeface="黑体" pitchFamily="2" charset="-122"/>
              </a:rPr>
              <a:t>世界的发展</a:t>
            </a:r>
          </a:p>
        </p:txBody>
      </p:sp>
      <p:sp>
        <p:nvSpPr>
          <p:cNvPr id="17414" name="TextBox 15"/>
          <p:cNvSpPr txBox="1">
            <a:spLocks noChangeArrowheads="1"/>
          </p:cNvSpPr>
          <p:nvPr/>
        </p:nvSpPr>
        <p:spPr bwMode="auto">
          <a:xfrm>
            <a:off x="1200716" y="3385647"/>
            <a:ext cx="714375" cy="1006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Calibri" pitchFamily="34" charset="0"/>
                <a:ea typeface="黑体" pitchFamily="2" charset="-122"/>
              </a:rPr>
              <a:t>条件</a:t>
            </a:r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ea typeface="黑体" pitchFamily="2" charset="-122"/>
              </a:rPr>
              <a:t>思想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ea typeface="黑体" pitchFamily="2" charset="-122"/>
              </a:rPr>
              <a:t>物质</a:t>
            </a:r>
          </a:p>
        </p:txBody>
      </p:sp>
      <p:sp>
        <p:nvSpPr>
          <p:cNvPr id="21513" name="TextBox 18"/>
          <p:cNvSpPr txBox="1">
            <a:spLocks noChangeArrowheads="1"/>
          </p:cNvSpPr>
          <p:nvPr/>
        </p:nvSpPr>
        <p:spPr bwMode="auto">
          <a:xfrm>
            <a:off x="2065904" y="3024888"/>
            <a:ext cx="714375" cy="1921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Calibri" pitchFamily="34" charset="0"/>
                <a:ea typeface="黑体" pitchFamily="2" charset="-122"/>
              </a:rPr>
              <a:t>确立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ea typeface="黑体" pitchFamily="2" charset="-122"/>
              </a:rPr>
              <a:t>英美法资产阶级革命</a:t>
            </a:r>
          </a:p>
        </p:txBody>
      </p:sp>
      <p:sp>
        <p:nvSpPr>
          <p:cNvPr id="21515" name="TextBox 20"/>
          <p:cNvSpPr txBox="1">
            <a:spLocks noChangeArrowheads="1"/>
          </p:cNvSpPr>
          <p:nvPr/>
        </p:nvSpPr>
        <p:spPr bwMode="auto">
          <a:xfrm>
            <a:off x="2858066" y="2736757"/>
            <a:ext cx="714375" cy="1006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Calibri" pitchFamily="34" charset="0"/>
                <a:ea typeface="黑体" pitchFamily="2" charset="-122"/>
              </a:rPr>
              <a:t>巩固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ea typeface="黑体" pitchFamily="2" charset="-122"/>
              </a:rPr>
              <a:t>工业革命</a:t>
            </a:r>
          </a:p>
        </p:txBody>
      </p:sp>
      <p:sp>
        <p:nvSpPr>
          <p:cNvPr id="21517" name="TextBox 22"/>
          <p:cNvSpPr txBox="1">
            <a:spLocks noChangeArrowheads="1"/>
          </p:cNvSpPr>
          <p:nvPr/>
        </p:nvSpPr>
        <p:spPr bwMode="auto">
          <a:xfrm>
            <a:off x="3648641" y="2375997"/>
            <a:ext cx="714375" cy="2225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Calibri" pitchFamily="34" charset="0"/>
                <a:ea typeface="黑体" pitchFamily="2" charset="-122"/>
              </a:rPr>
              <a:t>扩展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ea typeface="黑体" pitchFamily="2" charset="-122"/>
              </a:rPr>
              <a:t>美国内战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ea typeface="黑体" pitchFamily="2" charset="-122"/>
              </a:rPr>
              <a:t>俄、日改革</a:t>
            </a:r>
          </a:p>
          <a:p>
            <a:endParaRPr lang="en-US" altLang="zh-CN" sz="2000" b="1">
              <a:latin typeface="Calibri" pitchFamily="34" charset="0"/>
              <a:ea typeface="黑体" pitchFamily="2" charset="-122"/>
            </a:endParaRPr>
          </a:p>
        </p:txBody>
      </p:sp>
      <p:sp>
        <p:nvSpPr>
          <p:cNvPr id="21518" name="TextBox 23"/>
          <p:cNvSpPr txBox="1">
            <a:spLocks noChangeArrowheads="1"/>
          </p:cNvSpPr>
          <p:nvPr/>
        </p:nvSpPr>
        <p:spPr bwMode="auto">
          <a:xfrm>
            <a:off x="4369366" y="2089057"/>
            <a:ext cx="714375" cy="1920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Calibri" pitchFamily="34" charset="0"/>
                <a:ea typeface="黑体" pitchFamily="2" charset="-122"/>
              </a:rPr>
              <a:t>发展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ea typeface="黑体" pitchFamily="2" charset="-122"/>
              </a:rPr>
              <a:t>第二次工业革命</a:t>
            </a:r>
          </a:p>
          <a:p>
            <a:endParaRPr lang="en-US" altLang="zh-CN" sz="2000" b="1">
              <a:latin typeface="Calibri" pitchFamily="34" charset="0"/>
              <a:ea typeface="黑体" pitchFamily="2" charset="-122"/>
            </a:endParaRPr>
          </a:p>
        </p:txBody>
      </p:sp>
      <p:sp>
        <p:nvSpPr>
          <p:cNvPr id="21521" name="TextBox 26"/>
          <p:cNvSpPr txBox="1">
            <a:spLocks noChangeArrowheads="1"/>
          </p:cNvSpPr>
          <p:nvPr/>
        </p:nvSpPr>
        <p:spPr bwMode="auto">
          <a:xfrm>
            <a:off x="5161529" y="1800926"/>
            <a:ext cx="714375" cy="1616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Calibri" pitchFamily="34" charset="0"/>
                <a:ea typeface="黑体" pitchFamily="2" charset="-122"/>
              </a:rPr>
              <a:t>完善</a:t>
            </a:r>
          </a:p>
          <a:p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ea typeface="黑体" pitchFamily="2" charset="-122"/>
              </a:rPr>
              <a:t>罗斯福新政</a:t>
            </a:r>
          </a:p>
          <a:p>
            <a:endParaRPr lang="en-US" altLang="zh-CN" sz="2000" b="1">
              <a:solidFill>
                <a:srgbClr val="FF0000"/>
              </a:solidFill>
              <a:latin typeface="Calibri" pitchFamily="34" charset="0"/>
              <a:ea typeface="黑体" pitchFamily="2" charset="-122"/>
            </a:endParaRP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840353" y="990110"/>
            <a:ext cx="7358062" cy="2677716"/>
            <a:chOff x="793" y="588"/>
            <a:chExt cx="4635" cy="2249"/>
          </a:xfrm>
        </p:grpSpPr>
        <p:sp>
          <p:nvSpPr>
            <p:cNvPr id="17410" name="任意多边形 27"/>
            <p:cNvSpPr>
              <a:spLocks noChangeArrowheads="1"/>
            </p:cNvSpPr>
            <p:nvPr/>
          </p:nvSpPr>
          <p:spPr bwMode="auto">
            <a:xfrm>
              <a:off x="793" y="588"/>
              <a:ext cx="4635" cy="2249"/>
            </a:xfrm>
            <a:custGeom>
              <a:avLst/>
              <a:gdLst>
                <a:gd name="T0" fmla="*/ 4048 w 8416471"/>
                <a:gd name="T1" fmla="*/ 3609 h 5054135"/>
                <a:gd name="T2" fmla="*/ 9537 w 8416471"/>
                <a:gd name="T3" fmla="*/ 3570 h 5054135"/>
                <a:gd name="T4" fmla="*/ 11366 w 8416471"/>
                <a:gd name="T5" fmla="*/ 3551 h 5054135"/>
                <a:gd name="T6" fmla="*/ 18684 w 8416471"/>
                <a:gd name="T7" fmla="*/ 3483 h 5054135"/>
                <a:gd name="T8" fmla="*/ 25087 w 8416471"/>
                <a:gd name="T9" fmla="*/ 3424 h 5054135"/>
                <a:gd name="T10" fmla="*/ 26916 w 8416471"/>
                <a:gd name="T11" fmla="*/ 3395 h 5054135"/>
                <a:gd name="T12" fmla="*/ 38808 w 8416471"/>
                <a:gd name="T13" fmla="*/ 3307 h 5054135"/>
                <a:gd name="T14" fmla="*/ 42467 w 8416471"/>
                <a:gd name="T15" fmla="*/ 3288 h 5054135"/>
                <a:gd name="T16" fmla="*/ 56187 w 8416471"/>
                <a:gd name="T17" fmla="*/ 3181 h 5054135"/>
                <a:gd name="T18" fmla="*/ 60762 w 8416471"/>
                <a:gd name="T19" fmla="*/ 3152 h 5054135"/>
                <a:gd name="T20" fmla="*/ 74483 w 8416471"/>
                <a:gd name="T21" fmla="*/ 3025 h 5054135"/>
                <a:gd name="T22" fmla="*/ 79057 w 8416471"/>
                <a:gd name="T23" fmla="*/ 2996 h 5054135"/>
                <a:gd name="T24" fmla="*/ 116561 w 8416471"/>
                <a:gd name="T25" fmla="*/ 2733 h 5054135"/>
                <a:gd name="T26" fmla="*/ 132112 w 8416471"/>
                <a:gd name="T27" fmla="*/ 2645 h 5054135"/>
                <a:gd name="T28" fmla="*/ 136686 w 8416471"/>
                <a:gd name="T29" fmla="*/ 2606 h 5054135"/>
                <a:gd name="T30" fmla="*/ 158640 w 8416471"/>
                <a:gd name="T31" fmla="*/ 2459 h 5054135"/>
                <a:gd name="T32" fmla="*/ 164128 w 8416471"/>
                <a:gd name="T33" fmla="*/ 2421 h 5054135"/>
                <a:gd name="T34" fmla="*/ 179679 w 8416471"/>
                <a:gd name="T35" fmla="*/ 2284 h 5054135"/>
                <a:gd name="T36" fmla="*/ 186081 w 8416471"/>
                <a:gd name="T37" fmla="*/ 2245 h 5054135"/>
                <a:gd name="T38" fmla="*/ 208035 w 8416471"/>
                <a:gd name="T39" fmla="*/ 2080 h 5054135"/>
                <a:gd name="T40" fmla="*/ 217182 w 8416471"/>
                <a:gd name="T41" fmla="*/ 2002 h 5054135"/>
                <a:gd name="T42" fmla="*/ 252857 w 8416471"/>
                <a:gd name="T43" fmla="*/ 1787 h 5054135"/>
                <a:gd name="T44" fmla="*/ 304998 w 8416471"/>
                <a:gd name="T45" fmla="*/ 1417 h 5054135"/>
                <a:gd name="T46" fmla="*/ 344331 w 8416471"/>
                <a:gd name="T47" fmla="*/ 1174 h 5054135"/>
                <a:gd name="T48" fmla="*/ 367199 w 8416471"/>
                <a:gd name="T49" fmla="*/ 1018 h 5054135"/>
                <a:gd name="T50" fmla="*/ 410193 w 8416471"/>
                <a:gd name="T51" fmla="*/ 755 h 5054135"/>
                <a:gd name="T52" fmla="*/ 453186 w 8416471"/>
                <a:gd name="T53" fmla="*/ 501 h 5054135"/>
                <a:gd name="T54" fmla="*/ 465992 w 8416471"/>
                <a:gd name="T55" fmla="*/ 414 h 5054135"/>
                <a:gd name="T56" fmla="*/ 506241 w 8416471"/>
                <a:gd name="T57" fmla="*/ 249 h 5054135"/>
                <a:gd name="T58" fmla="*/ 516304 w 8416471"/>
                <a:gd name="T59" fmla="*/ 199 h 5054135"/>
                <a:gd name="T60" fmla="*/ 545574 w 8416471"/>
                <a:gd name="T61" fmla="*/ 102 h 5054135"/>
                <a:gd name="T62" fmla="*/ 552893 w 8416471"/>
                <a:gd name="T63" fmla="*/ 82 h 5054135"/>
                <a:gd name="T64" fmla="*/ 571188 w 8416471"/>
                <a:gd name="T65" fmla="*/ 14 h 5054135"/>
                <a:gd name="T66" fmla="*/ 572101 w 8416471"/>
                <a:gd name="T67" fmla="*/ 24 h 505413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8416471"/>
                <a:gd name="T103" fmla="*/ 0 h 5054135"/>
                <a:gd name="T104" fmla="*/ 8416471 w 8416471"/>
                <a:gd name="T105" fmla="*/ 5054135 h 5054135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8416471" h="5054135">
                  <a:moveTo>
                    <a:pt x="59509" y="4981751"/>
                  </a:moveTo>
                  <a:cubicBezTo>
                    <a:pt x="162096" y="4879164"/>
                    <a:pt x="42884" y="4986349"/>
                    <a:pt x="140191" y="4927963"/>
                  </a:cubicBezTo>
                  <a:cubicBezTo>
                    <a:pt x="151062" y="4921440"/>
                    <a:pt x="157459" y="4909319"/>
                    <a:pt x="167085" y="4901068"/>
                  </a:cubicBezTo>
                  <a:cubicBezTo>
                    <a:pt x="572189" y="4553835"/>
                    <a:pt x="0" y="5054135"/>
                    <a:pt x="274662" y="4806939"/>
                  </a:cubicBezTo>
                  <a:cubicBezTo>
                    <a:pt x="305379" y="4779294"/>
                    <a:pt x="339570" y="4755478"/>
                    <a:pt x="368791" y="4726257"/>
                  </a:cubicBezTo>
                  <a:cubicBezTo>
                    <a:pt x="380219" y="4714829"/>
                    <a:pt x="383065" y="4696011"/>
                    <a:pt x="395685" y="4685915"/>
                  </a:cubicBezTo>
                  <a:cubicBezTo>
                    <a:pt x="451027" y="4641641"/>
                    <a:pt x="507107" y="4596587"/>
                    <a:pt x="570497" y="4564892"/>
                  </a:cubicBezTo>
                  <a:cubicBezTo>
                    <a:pt x="588426" y="4555927"/>
                    <a:pt x="607741" y="4549317"/>
                    <a:pt x="624285" y="4537998"/>
                  </a:cubicBezTo>
                  <a:cubicBezTo>
                    <a:pt x="693096" y="4490916"/>
                    <a:pt x="757686" y="4437893"/>
                    <a:pt x="825991" y="4390080"/>
                  </a:cubicBezTo>
                  <a:cubicBezTo>
                    <a:pt x="847403" y="4375092"/>
                    <a:pt x="872818" y="4366066"/>
                    <a:pt x="893227" y="4349739"/>
                  </a:cubicBezTo>
                  <a:cubicBezTo>
                    <a:pt x="962702" y="4294159"/>
                    <a:pt x="1025457" y="4230507"/>
                    <a:pt x="1094932" y="4174927"/>
                  </a:cubicBezTo>
                  <a:cubicBezTo>
                    <a:pt x="1115341" y="4158600"/>
                    <a:pt x="1140421" y="4149084"/>
                    <a:pt x="1162168" y="4134586"/>
                  </a:cubicBezTo>
                  <a:cubicBezTo>
                    <a:pt x="1268725" y="4063548"/>
                    <a:pt x="1587074" y="3838445"/>
                    <a:pt x="1713497" y="3771515"/>
                  </a:cubicBezTo>
                  <a:cubicBezTo>
                    <a:pt x="1789697" y="3731174"/>
                    <a:pt x="1867868" y="3694354"/>
                    <a:pt x="1942097" y="3650492"/>
                  </a:cubicBezTo>
                  <a:cubicBezTo>
                    <a:pt x="1966806" y="3635891"/>
                    <a:pt x="1985325" y="3612433"/>
                    <a:pt x="2009332" y="3596704"/>
                  </a:cubicBezTo>
                  <a:cubicBezTo>
                    <a:pt x="2115445" y="3527182"/>
                    <a:pt x="2224889" y="3462874"/>
                    <a:pt x="2332062" y="3394998"/>
                  </a:cubicBezTo>
                  <a:cubicBezTo>
                    <a:pt x="2359369" y="3377704"/>
                    <a:pt x="2387793" y="3361758"/>
                    <a:pt x="2412744" y="3341210"/>
                  </a:cubicBezTo>
                  <a:cubicBezTo>
                    <a:pt x="2488944" y="3278457"/>
                    <a:pt x="2562373" y="3212179"/>
                    <a:pt x="2641344" y="3152951"/>
                  </a:cubicBezTo>
                  <a:cubicBezTo>
                    <a:pt x="2670254" y="3131268"/>
                    <a:pt x="2705555" y="3119431"/>
                    <a:pt x="2735474" y="3099163"/>
                  </a:cubicBezTo>
                  <a:cubicBezTo>
                    <a:pt x="2844618" y="3025227"/>
                    <a:pt x="2951994" y="2948658"/>
                    <a:pt x="3058203" y="2870563"/>
                  </a:cubicBezTo>
                  <a:cubicBezTo>
                    <a:pt x="3104449" y="2836558"/>
                    <a:pt x="3143718" y="2792959"/>
                    <a:pt x="3192674" y="2762986"/>
                  </a:cubicBezTo>
                  <a:cubicBezTo>
                    <a:pt x="3363847" y="2658186"/>
                    <a:pt x="3550111" y="2578483"/>
                    <a:pt x="3717109" y="2467151"/>
                  </a:cubicBezTo>
                  <a:cubicBezTo>
                    <a:pt x="3972603" y="2296822"/>
                    <a:pt x="4218131" y="2110501"/>
                    <a:pt x="4483591" y="1956163"/>
                  </a:cubicBezTo>
                  <a:cubicBezTo>
                    <a:pt x="4676332" y="1844104"/>
                    <a:pt x="4870886" y="1735105"/>
                    <a:pt x="5061815" y="1619986"/>
                  </a:cubicBezTo>
                  <a:cubicBezTo>
                    <a:pt x="5175751" y="1551289"/>
                    <a:pt x="5284267" y="1473880"/>
                    <a:pt x="5397991" y="1404833"/>
                  </a:cubicBezTo>
                  <a:cubicBezTo>
                    <a:pt x="5542000" y="1317399"/>
                    <a:pt x="5850977" y="1141222"/>
                    <a:pt x="6030003" y="1041763"/>
                  </a:cubicBezTo>
                  <a:cubicBezTo>
                    <a:pt x="6240463" y="924841"/>
                    <a:pt x="6459495" y="822331"/>
                    <a:pt x="6662015" y="692139"/>
                  </a:cubicBezTo>
                  <a:cubicBezTo>
                    <a:pt x="6724768" y="651798"/>
                    <a:pt x="6782200" y="601631"/>
                    <a:pt x="6850274" y="571115"/>
                  </a:cubicBezTo>
                  <a:cubicBezTo>
                    <a:pt x="7043208" y="484627"/>
                    <a:pt x="7245634" y="421039"/>
                    <a:pt x="7441944" y="342515"/>
                  </a:cubicBezTo>
                  <a:cubicBezTo>
                    <a:pt x="7492231" y="322400"/>
                    <a:pt x="7538724" y="293119"/>
                    <a:pt x="7589862" y="275280"/>
                  </a:cubicBezTo>
                  <a:cubicBezTo>
                    <a:pt x="7731753" y="225784"/>
                    <a:pt x="7876230" y="183992"/>
                    <a:pt x="8020168" y="140810"/>
                  </a:cubicBezTo>
                  <a:cubicBezTo>
                    <a:pt x="8055572" y="130189"/>
                    <a:pt x="8092555" y="125226"/>
                    <a:pt x="8127744" y="113915"/>
                  </a:cubicBezTo>
                  <a:cubicBezTo>
                    <a:pt x="8218167" y="84850"/>
                    <a:pt x="8396685" y="19786"/>
                    <a:pt x="8396685" y="19786"/>
                  </a:cubicBezTo>
                  <a:cubicBezTo>
                    <a:pt x="8416471" y="0"/>
                    <a:pt x="8410132" y="0"/>
                    <a:pt x="8410132" y="33233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zh-CN"/>
            </a:p>
          </p:txBody>
        </p:sp>
        <p:cxnSp>
          <p:nvCxnSpPr>
            <p:cNvPr id="17413" name="直接连接符 11"/>
            <p:cNvCxnSpPr>
              <a:cxnSpLocks noChangeShapeType="1"/>
            </p:cNvCxnSpPr>
            <p:nvPr/>
          </p:nvCxnSpPr>
          <p:spPr bwMode="auto">
            <a:xfrm rot="5400000">
              <a:off x="1209" y="2424"/>
              <a:ext cx="169" cy="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7415" name="直接连接符 16"/>
            <p:cNvCxnSpPr>
              <a:cxnSpLocks noChangeShapeType="1"/>
            </p:cNvCxnSpPr>
            <p:nvPr/>
          </p:nvCxnSpPr>
          <p:spPr bwMode="auto">
            <a:xfrm rot="5400000">
              <a:off x="1708" y="2152"/>
              <a:ext cx="170" cy="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7417" name="直接连接符 19"/>
            <p:cNvCxnSpPr>
              <a:cxnSpLocks noChangeShapeType="1"/>
            </p:cNvCxnSpPr>
            <p:nvPr/>
          </p:nvCxnSpPr>
          <p:spPr bwMode="auto">
            <a:xfrm rot="5400000">
              <a:off x="2207" y="1880"/>
              <a:ext cx="169" cy="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7419" name="直接连接符 21"/>
            <p:cNvCxnSpPr>
              <a:cxnSpLocks noChangeShapeType="1"/>
            </p:cNvCxnSpPr>
            <p:nvPr/>
          </p:nvCxnSpPr>
          <p:spPr bwMode="auto">
            <a:xfrm rot="5400000">
              <a:off x="2661" y="1653"/>
              <a:ext cx="170" cy="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7422" name="直接连接符 24"/>
            <p:cNvCxnSpPr>
              <a:cxnSpLocks noChangeShapeType="1"/>
            </p:cNvCxnSpPr>
            <p:nvPr/>
          </p:nvCxnSpPr>
          <p:spPr bwMode="auto">
            <a:xfrm rot="5400000">
              <a:off x="3160" y="1381"/>
              <a:ext cx="169" cy="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7423" name="直接连接符 25"/>
            <p:cNvCxnSpPr>
              <a:cxnSpLocks noChangeShapeType="1"/>
            </p:cNvCxnSpPr>
            <p:nvPr/>
          </p:nvCxnSpPr>
          <p:spPr bwMode="auto">
            <a:xfrm rot="5400000">
              <a:off x="3704" y="1109"/>
              <a:ext cx="169" cy="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7425" name="直接连接符 29"/>
            <p:cNvCxnSpPr>
              <a:cxnSpLocks noChangeShapeType="1"/>
            </p:cNvCxnSpPr>
            <p:nvPr/>
          </p:nvCxnSpPr>
          <p:spPr bwMode="auto">
            <a:xfrm rot="5400000">
              <a:off x="4339" y="792"/>
              <a:ext cx="169" cy="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21523" name="TextBox 30"/>
          <p:cNvSpPr txBox="1">
            <a:spLocks noChangeArrowheads="1"/>
          </p:cNvSpPr>
          <p:nvPr/>
        </p:nvSpPr>
        <p:spPr bwMode="auto">
          <a:xfrm>
            <a:off x="6098154" y="1512795"/>
            <a:ext cx="1571625" cy="1310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Calibri" pitchFamily="34" charset="0"/>
                <a:ea typeface="黑体" pitchFamily="2" charset="-122"/>
              </a:rPr>
              <a:t>进一步发展</a:t>
            </a:r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  <a:ea typeface="黑体" pitchFamily="2" charset="-122"/>
              </a:rPr>
              <a:t>战后美、日欧经济</a:t>
            </a:r>
          </a:p>
          <a:p>
            <a:endParaRPr lang="en-US" altLang="zh-CN" sz="2000" b="1">
              <a:solidFill>
                <a:srgbClr val="FF0000"/>
              </a:solidFill>
              <a:latin typeface="Calibri" pitchFamily="34" charset="0"/>
              <a:ea typeface="黑体" pitchFamily="2" charset="-122"/>
            </a:endParaRPr>
          </a:p>
        </p:txBody>
      </p:sp>
      <p:sp>
        <p:nvSpPr>
          <p:cNvPr id="21524" name="TextBox 31"/>
          <p:cNvSpPr txBox="1">
            <a:spLocks noChangeArrowheads="1"/>
          </p:cNvSpPr>
          <p:nvPr/>
        </p:nvSpPr>
        <p:spPr bwMode="auto">
          <a:xfrm>
            <a:off x="3000941" y="4069066"/>
            <a:ext cx="15716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Calibri" pitchFamily="34" charset="0"/>
                <a:ea typeface="黑体" pitchFamily="2" charset="-122"/>
              </a:rPr>
              <a:t>马克思主义</a:t>
            </a:r>
          </a:p>
        </p:txBody>
      </p:sp>
      <p:cxnSp>
        <p:nvCxnSpPr>
          <p:cNvPr id="21525" name="肘形连接符 33"/>
          <p:cNvCxnSpPr>
            <a:cxnSpLocks noChangeShapeType="1"/>
          </p:cNvCxnSpPr>
          <p:nvPr/>
        </p:nvCxnSpPr>
        <p:spPr bwMode="auto">
          <a:xfrm rot="16200000" flipH="1">
            <a:off x="3251567" y="3620796"/>
            <a:ext cx="722710" cy="214313"/>
          </a:xfrm>
          <a:prstGeom prst="bentConnector3">
            <a:avLst>
              <a:gd name="adj1" fmla="val 53556"/>
            </a:avLst>
          </a:prstGeom>
          <a:noFill/>
          <a:ln w="9525">
            <a:solidFill>
              <a:srgbClr val="4A7EBB"/>
            </a:solidFill>
            <a:miter lim="800000"/>
            <a:headEnd/>
            <a:tailEnd type="arrow" w="med" len="med"/>
          </a:ln>
        </p:spPr>
      </p:cxnSp>
      <p:sp>
        <p:nvSpPr>
          <p:cNvPr id="21526" name="TextBox 37"/>
          <p:cNvSpPr txBox="1">
            <a:spLocks noChangeArrowheads="1"/>
          </p:cNvSpPr>
          <p:nvPr/>
        </p:nvSpPr>
        <p:spPr bwMode="auto">
          <a:xfrm>
            <a:off x="5809229" y="2989170"/>
            <a:ext cx="7143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Calibri" pitchFamily="34" charset="0"/>
                <a:ea typeface="黑体" pitchFamily="2" charset="-122"/>
              </a:rPr>
              <a:t>二战</a:t>
            </a:r>
          </a:p>
        </p:txBody>
      </p:sp>
      <p:cxnSp>
        <p:nvCxnSpPr>
          <p:cNvPr id="21527" name="肘形连接符 32"/>
          <p:cNvCxnSpPr>
            <a:cxnSpLocks noChangeShapeType="1"/>
          </p:cNvCxnSpPr>
          <p:nvPr/>
        </p:nvCxnSpPr>
        <p:spPr bwMode="auto">
          <a:xfrm rot="16200000" flipH="1">
            <a:off x="5628054" y="2487321"/>
            <a:ext cx="722710" cy="214312"/>
          </a:xfrm>
          <a:prstGeom prst="bentConnector3">
            <a:avLst>
              <a:gd name="adj1" fmla="val 53556"/>
            </a:avLst>
          </a:prstGeom>
          <a:noFill/>
          <a:ln w="9525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2" name="肘形连接符 32"/>
          <p:cNvCxnSpPr>
            <a:cxnSpLocks noChangeShapeType="1"/>
          </p:cNvCxnSpPr>
          <p:nvPr/>
        </p:nvCxnSpPr>
        <p:spPr bwMode="auto">
          <a:xfrm rot="16200000" flipH="1">
            <a:off x="4835893" y="2864749"/>
            <a:ext cx="722709" cy="214313"/>
          </a:xfrm>
          <a:prstGeom prst="bentConnector3">
            <a:avLst>
              <a:gd name="adj1" fmla="val 53556"/>
            </a:avLst>
          </a:prstGeom>
          <a:noFill/>
          <a:ln w="9525">
            <a:solidFill>
              <a:srgbClr val="4A7EBB"/>
            </a:solidFill>
            <a:miter lim="800000"/>
            <a:headEnd/>
            <a:tailEnd type="arrow" w="med" len="med"/>
          </a:ln>
        </p:spPr>
      </p:cxnSp>
      <p:sp>
        <p:nvSpPr>
          <p:cNvPr id="3" name="TextBox 37"/>
          <p:cNvSpPr txBox="1">
            <a:spLocks noChangeArrowheads="1"/>
          </p:cNvSpPr>
          <p:nvPr/>
        </p:nvSpPr>
        <p:spPr bwMode="auto">
          <a:xfrm>
            <a:off x="4945629" y="3421366"/>
            <a:ext cx="7143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>
                <a:latin typeface="Calibri" pitchFamily="34" charset="0"/>
                <a:ea typeface="黑体" pitchFamily="2" charset="-122"/>
              </a:rPr>
              <a:t>一战</a:t>
            </a:r>
          </a:p>
        </p:txBody>
      </p:sp>
      <p:sp>
        <p:nvSpPr>
          <p:cNvPr id="17437" name="Text Box 29"/>
          <p:cNvSpPr txBox="1">
            <a:spLocks noChangeArrowheads="1"/>
          </p:cNvSpPr>
          <p:nvPr/>
        </p:nvSpPr>
        <p:spPr bwMode="auto">
          <a:xfrm>
            <a:off x="697478" y="2880823"/>
            <a:ext cx="13500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14-16</a:t>
            </a:r>
            <a:r>
              <a:rPr lang="zh-CN" altLang="en-US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世纪</a:t>
            </a:r>
          </a:p>
        </p:txBody>
      </p:sp>
      <p:sp>
        <p:nvSpPr>
          <p:cNvPr id="17438" name="Text Box 30"/>
          <p:cNvSpPr txBox="1">
            <a:spLocks noChangeArrowheads="1"/>
          </p:cNvSpPr>
          <p:nvPr/>
        </p:nvSpPr>
        <p:spPr bwMode="auto">
          <a:xfrm>
            <a:off x="1705541" y="2502204"/>
            <a:ext cx="13500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17-18</a:t>
            </a:r>
            <a:r>
              <a:rPr lang="zh-CN" altLang="en-US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世纪</a:t>
            </a:r>
          </a:p>
        </p:txBody>
      </p:sp>
      <p:sp>
        <p:nvSpPr>
          <p:cNvPr id="17439" name="Text Box 31"/>
          <p:cNvSpPr txBox="1">
            <a:spLocks noChangeArrowheads="1"/>
          </p:cNvSpPr>
          <p:nvPr/>
        </p:nvSpPr>
        <p:spPr bwMode="auto">
          <a:xfrm>
            <a:off x="2713603" y="1962851"/>
            <a:ext cx="96051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18</a:t>
            </a:r>
            <a:r>
              <a:rPr lang="zh-CN" altLang="en-US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世纪</a:t>
            </a:r>
          </a:p>
          <a:p>
            <a:r>
              <a:rPr lang="en-US" altLang="zh-CN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60</a:t>
            </a:r>
            <a:r>
              <a:rPr lang="zh-CN" altLang="en-US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年代</a:t>
            </a:r>
          </a:p>
        </p:txBody>
      </p:sp>
      <p:sp>
        <p:nvSpPr>
          <p:cNvPr id="17440" name="Text Box 32"/>
          <p:cNvSpPr txBox="1">
            <a:spLocks noChangeArrowheads="1"/>
          </p:cNvSpPr>
          <p:nvPr/>
        </p:nvSpPr>
        <p:spPr bwMode="auto">
          <a:xfrm>
            <a:off x="3505765" y="1639001"/>
            <a:ext cx="9525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19</a:t>
            </a:r>
            <a:r>
              <a:rPr lang="zh-CN" altLang="en-US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世纪</a:t>
            </a:r>
          </a:p>
          <a:p>
            <a:r>
              <a:rPr lang="en-US" altLang="zh-CN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60</a:t>
            </a:r>
            <a:r>
              <a:rPr lang="zh-CN" altLang="en-US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年代</a:t>
            </a:r>
          </a:p>
        </p:txBody>
      </p:sp>
      <p:sp>
        <p:nvSpPr>
          <p:cNvPr id="17441" name="Text Box 33"/>
          <p:cNvSpPr txBox="1">
            <a:spLocks noChangeArrowheads="1"/>
          </p:cNvSpPr>
          <p:nvPr/>
        </p:nvSpPr>
        <p:spPr bwMode="auto">
          <a:xfrm>
            <a:off x="4369365" y="1315151"/>
            <a:ext cx="96051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19</a:t>
            </a:r>
            <a:r>
              <a:rPr lang="zh-CN" altLang="en-US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世纪</a:t>
            </a:r>
          </a:p>
          <a:p>
            <a:r>
              <a:rPr lang="en-US" altLang="zh-CN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60</a:t>
            </a:r>
            <a:r>
              <a:rPr lang="zh-CN" altLang="en-US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年代</a:t>
            </a:r>
          </a:p>
        </p:txBody>
      </p:sp>
      <p:sp>
        <p:nvSpPr>
          <p:cNvPr id="17442" name="Text Box 34"/>
          <p:cNvSpPr txBox="1">
            <a:spLocks noChangeArrowheads="1"/>
          </p:cNvSpPr>
          <p:nvPr/>
        </p:nvSpPr>
        <p:spPr bwMode="auto">
          <a:xfrm>
            <a:off x="5232965" y="1153226"/>
            <a:ext cx="96212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1933</a:t>
            </a:r>
            <a:r>
              <a:rPr lang="zh-CN" altLang="en-US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年</a:t>
            </a:r>
          </a:p>
        </p:txBody>
      </p:sp>
      <p:sp>
        <p:nvSpPr>
          <p:cNvPr id="17443" name="Text Box 35"/>
          <p:cNvSpPr txBox="1">
            <a:spLocks noChangeArrowheads="1"/>
          </p:cNvSpPr>
          <p:nvPr/>
        </p:nvSpPr>
        <p:spPr bwMode="auto">
          <a:xfrm>
            <a:off x="6241028" y="828185"/>
            <a:ext cx="147829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1945</a:t>
            </a:r>
            <a:r>
              <a:rPr lang="zh-CN" altLang="en-US" sz="2000" b="1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年以后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  <p:bldP spid="21513" grpId="0"/>
      <p:bldP spid="21515" grpId="0"/>
      <p:bldP spid="21517" grpId="0"/>
      <p:bldP spid="21518" grpId="0"/>
      <p:bldP spid="21521" grpId="0"/>
      <p:bldP spid="21523" grpId="0"/>
      <p:bldP spid="21524" grpId="0"/>
      <p:bldP spid="2152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0266" y="1468192"/>
            <a:ext cx="8922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第</a:t>
            </a:r>
            <a:r>
              <a:rPr kumimoji="1" lang="en-US" altLang="zh-CN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7</a:t>
            </a:r>
            <a:r>
              <a:rPr kumimoji="1" lang="zh-CN" altLang="en-US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课</a:t>
            </a:r>
            <a:endParaRPr kumimoji="1" lang="en-US" altLang="zh-CN" sz="5400" dirty="0" smtClean="0">
              <a:latin typeface="华文琥珀" panose="02010800040101010101" charset="-122"/>
              <a:ea typeface="华文琥珀" panose="02010800040101010101" charset="-122"/>
              <a:cs typeface="华文琥珀" panose="02010800040101010101" charset="-122"/>
            </a:endParaRPr>
          </a:p>
          <a:p>
            <a:pPr algn="ctr"/>
            <a:r>
              <a:rPr kumimoji="1" lang="zh-CN" altLang="en-US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近代科学与文化</a:t>
            </a:r>
            <a:endParaRPr kumimoji="1" lang="zh-CN" altLang="en-US" sz="5400" dirty="0">
              <a:latin typeface="华文琥珀" panose="02010800040101010101" charset="-122"/>
              <a:ea typeface="华文琥珀" panose="02010800040101010101" charset="-122"/>
              <a:cs typeface="华文琥珀" panose="020108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27259" y="521596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英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graphicFrame>
        <p:nvGraphicFramePr>
          <p:cNvPr id="32" name="表格 31"/>
          <p:cNvGraphicFramePr>
            <a:graphicFrameLocks noGrp="1"/>
          </p:cNvGraphicFramePr>
          <p:nvPr/>
        </p:nvGraphicFramePr>
        <p:xfrm>
          <a:off x="159800" y="540913"/>
          <a:ext cx="8577330" cy="4389120"/>
        </p:xfrm>
        <a:graphic>
          <a:graphicData uri="http://schemas.openxmlformats.org/drawingml/2006/table">
            <a:tbl>
              <a:tblPr/>
              <a:tblGrid>
                <a:gridCol w="625811"/>
                <a:gridCol w="759854"/>
                <a:gridCol w="7191665"/>
              </a:tblGrid>
              <a:tr h="151473">
                <a:tc rowSpan="5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科学家</a:t>
                      </a:r>
                      <a:endParaRPr lang="zh-CN" sz="18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牛顿</a:t>
                      </a:r>
                      <a:endParaRPr lang="zh-CN" sz="14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</a:t>
                      </a:r>
                      <a:r>
                        <a:rPr lang="zh-CN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国科学家，近代自然科学的奠基人之一，他的科学发现使人类对客观世界的探索向前迈进了一大步。</a:t>
                      </a:r>
                      <a:endParaRPr lang="zh-CN" sz="18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7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0" dirty="0" smtClea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、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和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是他的三大成就</a:t>
                      </a:r>
                      <a:endParaRPr lang="zh-CN" sz="18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7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0" dirty="0" smtClea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</a:t>
                      </a:r>
                      <a:r>
                        <a:rPr lang="zh-CN" sz="1800" kern="0" dirty="0" smtClea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年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，出版了</a:t>
                      </a:r>
                      <a:r>
                        <a:rPr lang="en-US" sz="1800" kern="0" dirty="0" smtClea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___________________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，使</a:t>
                      </a:r>
                      <a:r>
                        <a:rPr lang="en-US" sz="1800" kern="0" dirty="0" smtClea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成为一门</a:t>
                      </a:r>
                      <a:r>
                        <a:rPr lang="zh-CN" sz="1800" b="1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独立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的科学。</a:t>
                      </a:r>
                      <a:endParaRPr lang="zh-CN" sz="18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73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达尔文</a:t>
                      </a:r>
                      <a:endParaRPr lang="zh-CN" sz="14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英国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家</a:t>
                      </a:r>
                      <a:endParaRPr lang="zh-CN" sz="18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72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1859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年，出版了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，提出了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的观点，这打破了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的神创论，是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科学的一次伟大革命。</a:t>
                      </a:r>
                      <a:endParaRPr lang="zh-CN" sz="18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473">
                <a:tc row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0" dirty="0" smtClea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文学</a:t>
                      </a:r>
                      <a:endParaRPr lang="zh-CN" sz="18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巴尔扎克</a:t>
                      </a:r>
                      <a:endParaRPr lang="zh-CN" sz="14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</a:t>
                      </a:r>
                      <a:r>
                        <a:rPr lang="zh-CN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世纪</a:t>
                      </a:r>
                      <a:r>
                        <a:rPr lang="en-US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</a:t>
                      </a:r>
                      <a:r>
                        <a:rPr lang="zh-CN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国（处于资本主义</a:t>
                      </a:r>
                      <a:r>
                        <a:rPr lang="en-US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__________</a:t>
                      </a:r>
                      <a:r>
                        <a:rPr lang="zh-CN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的社会转型时期）最伟大的作家之一。</a:t>
                      </a:r>
                      <a:endParaRPr lang="zh-CN" sz="18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98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代表作：《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》、《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》、《</a:t>
                      </a:r>
                      <a:r>
                        <a:rPr lang="en-US" sz="1800" kern="0" dirty="0" smtClea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》</a:t>
                      </a:r>
                      <a:endParaRPr lang="zh-CN" sz="18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47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列夫·托尔斯泰</a:t>
                      </a:r>
                      <a:endParaRPr lang="zh-CN" sz="14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国伟大的作家，他的作品反映了社会转型时期农民既想反抗又找不到出路的状态，因此他被称为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。</a:t>
                      </a:r>
                      <a:endParaRPr lang="zh-CN" sz="18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76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代表作：《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》、《</a:t>
                      </a:r>
                      <a:r>
                        <a:rPr lang="en-US" sz="1800" kern="0" dirty="0" smtClea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》、《</a:t>
                      </a:r>
                      <a:r>
                        <a:rPr lang="en-US" sz="1800" kern="0" dirty="0" smtClea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》</a:t>
                      </a:r>
                      <a:endParaRPr lang="zh-CN" sz="18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4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0" dirty="0" smtClea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音乐</a:t>
                      </a:r>
                      <a:endParaRPr lang="zh-CN" sz="18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贝多芬</a:t>
                      </a:r>
                      <a:endParaRPr lang="zh-CN" sz="14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</a:t>
                      </a:r>
                      <a:r>
                        <a:rPr lang="zh-CN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国天才作曲家。代表作：《</a:t>
                      </a:r>
                      <a:r>
                        <a:rPr lang="en-US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__________</a:t>
                      </a:r>
                      <a:r>
                        <a:rPr lang="zh-CN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》，标志着作者在思想上和艺术上的</a:t>
                      </a:r>
                      <a:r>
                        <a:rPr lang="en-US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</a:t>
                      </a:r>
                      <a:r>
                        <a:rPr lang="zh-CN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，表达了作者对</a:t>
                      </a:r>
                      <a:r>
                        <a:rPr lang="en-US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</a:t>
                      </a:r>
                      <a:r>
                        <a:rPr lang="zh-CN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、</a:t>
                      </a:r>
                      <a:r>
                        <a:rPr lang="en-US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</a:t>
                      </a:r>
                      <a:r>
                        <a:rPr lang="zh-CN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和</a:t>
                      </a:r>
                      <a:r>
                        <a:rPr lang="en-US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</a:t>
                      </a:r>
                      <a:r>
                        <a:rPr lang="zh-CN" sz="1800" ker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的渴望。</a:t>
                      </a:r>
                      <a:endParaRPr lang="zh-CN" sz="1800" kern="10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39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800" kern="0" dirty="0" smtClean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美术</a:t>
                      </a:r>
                      <a:endParaRPr lang="zh-CN" sz="18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梵高</a:t>
                      </a:r>
                      <a:endParaRPr lang="zh-CN" sz="14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人。代表作《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》、《</a:t>
                      </a:r>
                      <a:r>
                        <a:rPr lang="en-US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_________</a:t>
                      </a:r>
                      <a:r>
                        <a:rPr lang="zh-CN" sz="1800" kern="0" dirty="0">
                          <a:latin typeface="黑体" pitchFamily="49" charset="-122"/>
                          <a:ea typeface="黑体" pitchFamily="49" charset="-122"/>
                          <a:cs typeface="宋体"/>
                        </a:rPr>
                        <a:t>》。</a:t>
                      </a:r>
                      <a:endParaRPr lang="zh-CN" sz="1800" kern="100" dirty="0">
                        <a:latin typeface="黑体" pitchFamily="49" charset="-122"/>
                        <a:ea typeface="黑体" pitchFamily="49" charset="-122"/>
                        <a:cs typeface="Times New Roman"/>
                      </a:endParaRPr>
                    </a:p>
                  </a:txBody>
                  <a:tcPr marL="28401" marR="284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1506826" y="1057623"/>
            <a:ext cx="1469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万有引力定律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079245" y="1057623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光学分析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294152" y="1057623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微积分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558338" y="1370421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F0000"/>
                </a:solidFill>
              </a:rPr>
              <a:t>1687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170467" y="1331787"/>
            <a:ext cx="2247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F0000"/>
                </a:solidFill>
              </a:rPr>
              <a:t>《</a:t>
            </a:r>
            <a:r>
              <a:rPr lang="zh-CN" altLang="en-US" sz="1600" dirty="0" smtClean="0">
                <a:solidFill>
                  <a:srgbClr val="FF0000"/>
                </a:solidFill>
              </a:rPr>
              <a:t>自然哲学的数学原理</a:t>
            </a:r>
            <a:r>
              <a:rPr lang="en-US" altLang="zh-CN" sz="1600" dirty="0" smtClean="0">
                <a:solidFill>
                  <a:srgbClr val="FF0000"/>
                </a:solidFill>
              </a:rPr>
              <a:t>》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888991" y="1338226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物理学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986684" y="1593650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生物学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309874" y="1906448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F0000"/>
                </a:solidFill>
              </a:rPr>
              <a:t>《</a:t>
            </a:r>
            <a:r>
              <a:rPr lang="zh-CN" altLang="en-US" sz="1600" dirty="0" smtClean="0">
                <a:solidFill>
                  <a:srgbClr val="FF0000"/>
                </a:solidFill>
              </a:rPr>
              <a:t>物种起源</a:t>
            </a:r>
            <a:r>
              <a:rPr lang="en-US" altLang="zh-CN" sz="1600" dirty="0" smtClean="0">
                <a:solidFill>
                  <a:srgbClr val="FF0000"/>
                </a:solidFill>
              </a:rPr>
              <a:t>》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521943" y="1900009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“进化论”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558338" y="2148417"/>
            <a:ext cx="19326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“上帝创造万物”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860348" y="2148417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生物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627259" y="2448337"/>
            <a:ext cx="5299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F0000"/>
                </a:solidFill>
              </a:rPr>
              <a:t>19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573262" y="2441898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法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942869" y="2429020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兴起和发展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648279" y="2986056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人间喜剧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446552" y="2986056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高老头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183537" y="2986056"/>
            <a:ext cx="15824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欧也妮</a:t>
            </a:r>
            <a:r>
              <a:rPr lang="en-US" altLang="zh-CN" sz="1600" dirty="0" smtClean="0">
                <a:solidFill>
                  <a:srgbClr val="FF0000"/>
                </a:solidFill>
              </a:rPr>
              <a:t>·</a:t>
            </a:r>
            <a:r>
              <a:rPr lang="zh-CN" altLang="en-US" sz="1600" dirty="0" smtClean="0">
                <a:solidFill>
                  <a:srgbClr val="FF0000"/>
                </a:solidFill>
              </a:rPr>
              <a:t>葛朗台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603411" y="3266659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俄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776647" y="3519643"/>
            <a:ext cx="20684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“俄国革命的镜子”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658898" y="3826002"/>
            <a:ext cx="13231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战争与和平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4407918" y="3813124"/>
            <a:ext cx="15130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安娜</a:t>
            </a:r>
            <a:r>
              <a:rPr lang="en-US" altLang="zh-CN" sz="1600" dirty="0" smtClean="0">
                <a:solidFill>
                  <a:srgbClr val="FF0000"/>
                </a:solidFill>
              </a:rPr>
              <a:t>·</a:t>
            </a:r>
            <a:r>
              <a:rPr lang="zh-CN" altLang="en-US" sz="1600" dirty="0" smtClean="0">
                <a:solidFill>
                  <a:srgbClr val="FF0000"/>
                </a:solidFill>
              </a:rPr>
              <a:t>卡列尼娜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585638" y="3826002"/>
            <a:ext cx="15130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复活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1532582" y="4093727"/>
            <a:ext cx="15130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德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753032" y="4093727"/>
            <a:ext cx="15130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英雄交响曲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469061" y="4362029"/>
            <a:ext cx="15130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成熟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776647" y="4362029"/>
            <a:ext cx="15130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自由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617342" y="4362029"/>
            <a:ext cx="15130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平等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6585638" y="4362029"/>
            <a:ext cx="15130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博爱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558338" y="4630113"/>
            <a:ext cx="15130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荷兰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3690038" y="4649430"/>
            <a:ext cx="15130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夜间的咖啡馆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5920945" y="4630113"/>
            <a:ext cx="15130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F0000"/>
                </a:solidFill>
              </a:rPr>
              <a:t>向日葵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5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4"/>
          <p:cNvSpPr txBox="1"/>
          <p:nvPr/>
        </p:nvSpPr>
        <p:spPr>
          <a:xfrm>
            <a:off x="359728" y="201352"/>
            <a:ext cx="4385310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方正兰亭黑_YS_GB18030" charset="-122"/>
                <a:ea typeface="方正兰亭黑_YS_GB18030" charset="-122"/>
              </a:rPr>
              <a:t>牛顿</a:t>
            </a:r>
            <a:r>
              <a:rPr lang="zh-CN" altLang="en-US" sz="2800" b="1" dirty="0">
                <a:latin typeface="方正兰亭黑_YS_GB18030" charset="-122"/>
                <a:ea typeface="方正兰亭黑_YS_GB18030" charset="-122"/>
              </a:rPr>
              <a:t>与经典力学</a:t>
            </a:r>
          </a:p>
        </p:txBody>
      </p:sp>
      <p:sp>
        <p:nvSpPr>
          <p:cNvPr id="2" name="TextBox 4"/>
          <p:cNvSpPr txBox="1"/>
          <p:nvPr/>
        </p:nvSpPr>
        <p:spPr>
          <a:xfrm>
            <a:off x="557214" y="856017"/>
            <a:ext cx="6016625" cy="461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方正兰亭黑_YS_GB18030" charset="-122"/>
                <a:ea typeface="方正兰亭黑_YS_GB18030" charset="-122"/>
              </a:rPr>
              <a:t>1</a:t>
            </a:r>
            <a:r>
              <a:rPr lang="zh-CN" altLang="en-US" sz="2400" b="1" dirty="0">
                <a:latin typeface="方正兰亭黑_YS_GB18030" charset="-122"/>
                <a:ea typeface="方正兰亭黑_YS_GB18030" charset="-122"/>
              </a:rPr>
              <a:t>、牛顿</a:t>
            </a:r>
          </a:p>
        </p:txBody>
      </p:sp>
      <p:pic>
        <p:nvPicPr>
          <p:cNvPr id="24579" name="Picture 5" descr="54aeaa5013807e3e42a75b11">
            <a:hlinkClick r:id="rId2" tooltip="点击可查看原图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550" y="1352506"/>
            <a:ext cx="1885950" cy="189190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Text Box 6"/>
          <p:cNvSpPr txBox="1"/>
          <p:nvPr/>
        </p:nvSpPr>
        <p:spPr>
          <a:xfrm>
            <a:off x="558800" y="3395620"/>
            <a:ext cx="2971800" cy="4001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 dirty="0">
                <a:latin typeface="楷体_GB2312" pitchFamily="49" charset="-122"/>
                <a:ea typeface="楷体_GB2312" pitchFamily="49" charset="-122"/>
              </a:rPr>
              <a:t>1642</a:t>
            </a:r>
            <a:r>
              <a:rPr lang="zh-CN" altLang="en-US" sz="2000" b="1" dirty="0">
                <a:latin typeface="楷体_GB2312" pitchFamily="49" charset="-122"/>
                <a:ea typeface="楷体_GB2312" pitchFamily="49" charset="-122"/>
              </a:rPr>
              <a:t>～</a:t>
            </a:r>
            <a:r>
              <a:rPr lang="en-US" altLang="zh-CN" sz="2000" b="1" dirty="0">
                <a:latin typeface="楷体_GB2312" pitchFamily="49" charset="-122"/>
                <a:ea typeface="楷体_GB2312" pitchFamily="49" charset="-122"/>
              </a:rPr>
              <a:t>1727</a:t>
            </a:r>
            <a:r>
              <a:rPr lang="zh-CN" altLang="en-US" sz="2000" b="1" dirty="0"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000" b="1" dirty="0">
                <a:latin typeface="楷体_GB2312" pitchFamily="49" charset="-122"/>
                <a:ea typeface="楷体_GB2312" pitchFamily="49" charset="-122"/>
              </a:rPr>
              <a:t>[</a:t>
            </a:r>
            <a:r>
              <a:rPr lang="zh-CN" altLang="en-US" sz="2000" b="1" dirty="0">
                <a:latin typeface="楷体_GB2312" pitchFamily="49" charset="-122"/>
                <a:ea typeface="楷体_GB2312" pitchFamily="49" charset="-122"/>
              </a:rPr>
              <a:t>英</a:t>
            </a:r>
            <a:r>
              <a:rPr lang="en-US" altLang="zh-CN" sz="2000" b="1" dirty="0">
                <a:latin typeface="楷体_GB2312" pitchFamily="49" charset="-122"/>
                <a:ea typeface="楷体_GB2312" pitchFamily="49" charset="-122"/>
              </a:rPr>
              <a:t>]</a:t>
            </a:r>
          </a:p>
        </p:txBody>
      </p:sp>
      <p:sp>
        <p:nvSpPr>
          <p:cNvPr id="24581" name="Text Box 7"/>
          <p:cNvSpPr txBox="1"/>
          <p:nvPr/>
        </p:nvSpPr>
        <p:spPr>
          <a:xfrm>
            <a:off x="387350" y="3761141"/>
            <a:ext cx="4357688" cy="4001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物理学家、数学家、天文学家</a:t>
            </a:r>
          </a:p>
        </p:txBody>
      </p:sp>
      <p:sp>
        <p:nvSpPr>
          <p:cNvPr id="7173" name="Rectangle 8"/>
          <p:cNvSpPr/>
          <p:nvPr/>
        </p:nvSpPr>
        <p:spPr>
          <a:xfrm>
            <a:off x="3990975" y="856017"/>
            <a:ext cx="4940300" cy="4136517"/>
          </a:xfrm>
          <a:prstGeom prst="rect">
            <a:avLst/>
          </a:prstGeom>
          <a:noFill/>
          <a:ln w="9525">
            <a:noFill/>
          </a:ln>
        </p:spPr>
        <p:txBody>
          <a:bodyPr tIns="0" bIns="0"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1642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  出生在一个农民家庭</a:t>
            </a:r>
          </a:p>
          <a:p>
            <a:pPr>
              <a:lnSpc>
                <a:spcPct val="140000"/>
              </a:lnSpc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1661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  进入剑桥大学学习</a:t>
            </a:r>
          </a:p>
          <a:p>
            <a:pPr>
              <a:lnSpc>
                <a:spcPct val="140000"/>
              </a:lnSpc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1665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  提出著名的二项式定理</a:t>
            </a:r>
            <a:b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</a:b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1671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  研制出反射望远镜　</a:t>
            </a:r>
          </a:p>
          <a:p>
            <a:pPr>
              <a:lnSpc>
                <a:spcPct val="140000"/>
              </a:lnSpc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1672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  当选为皇家学会会员  </a:t>
            </a:r>
            <a:b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</a:b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1701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  当选英国下议院议员</a:t>
            </a:r>
            <a:b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</a:b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1705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  当选英国皇家学会会长</a:t>
            </a:r>
            <a:b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</a:b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1727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  牛顿逝世，享年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84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岁 </a:t>
            </a:r>
          </a:p>
        </p:txBody>
      </p:sp>
      <p:sp>
        <p:nvSpPr>
          <p:cNvPr id="24583" name="Text Box 9"/>
          <p:cNvSpPr txBox="1"/>
          <p:nvPr/>
        </p:nvSpPr>
        <p:spPr>
          <a:xfrm>
            <a:off x="4233545" y="262907"/>
            <a:ext cx="1943100" cy="461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99FF"/>
                </a:solidFill>
                <a:latin typeface="Arial" panose="020B0604020202020204" pitchFamily="34" charset="0"/>
                <a:ea typeface="楷体_GB2312" pitchFamily="49" charset="-122"/>
              </a:rPr>
              <a:t>牛顿的生平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4580" grpId="0"/>
      <p:bldP spid="24581" grpId="0"/>
      <p:bldP spid="7173" grpId="0"/>
      <p:bldP spid="245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6485" y="2836358"/>
            <a:ext cx="1969171" cy="2021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21973" y="628059"/>
            <a:ext cx="6484512" cy="2308324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仿宋" pitchFamily="49" charset="-122"/>
                <a:ea typeface="仿宋" pitchFamily="49" charset="-122"/>
                <a:cs typeface="楷体" pitchFamily="49" charset="-122"/>
              </a:rPr>
              <a:t>少年时的牛顿沉默冷静、喜欢思索，特别喜欢机械制造。有一次，城北建起了一座风车，这在当时还比较少见。他跑去认真观察了半天，之后做出了一个模型，放在屋顶上可以转动。他还为模型装上了一个踏车，用一只小老鼠做“磨工”，带动风车转动。</a:t>
            </a:r>
            <a:endParaRPr kumimoji="0" lang="zh-CN" sz="4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仿宋" pitchFamily="49" charset="-122"/>
              <a:ea typeface="仿宋" pitchFamily="49" charset="-122"/>
              <a:cs typeface="宋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牛顿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756048"/>
            <a:ext cx="3657600" cy="4212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886200" y="988516"/>
            <a:ext cx="52578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4000" b="1" dirty="0">
                <a:latin typeface="Tahoma" pitchFamily="34" charset="0"/>
              </a:rPr>
              <a:t>主要贡献：</a:t>
            </a:r>
          </a:p>
          <a:p>
            <a:pPr>
              <a:buFontTx/>
              <a:buNone/>
            </a:pPr>
            <a:r>
              <a:rPr lang="zh-CN" altLang="en-US" sz="3200" dirty="0">
                <a:solidFill>
                  <a:srgbClr val="FF0000"/>
                </a:solidFill>
                <a:ea typeface="黑体" pitchFamily="49" charset="-122"/>
              </a:rPr>
              <a:t>万有引力定律、光学分析和微积分学是他的三大成就。</a:t>
            </a:r>
          </a:p>
          <a:p>
            <a:pPr>
              <a:buFontTx/>
              <a:buNone/>
            </a:pPr>
            <a:endParaRPr lang="zh-CN" altLang="en-US" sz="3200" dirty="0">
              <a:solidFill>
                <a:srgbClr val="FF0000"/>
              </a:solidFill>
              <a:ea typeface="黑体" pitchFamily="49" charset="-122"/>
            </a:endParaRPr>
          </a:p>
          <a:p>
            <a:pPr>
              <a:buFontTx/>
              <a:buNone/>
            </a:pPr>
            <a:r>
              <a:rPr lang="zh-CN" altLang="en-US" sz="3200" dirty="0">
                <a:solidFill>
                  <a:srgbClr val="FF0000"/>
                </a:solidFill>
                <a:ea typeface="黑体" pitchFamily="49" charset="-122"/>
              </a:rPr>
              <a:t>他的</a:t>
            </a:r>
            <a:r>
              <a:rPr lang="en-US" altLang="zh-CN" sz="3200" dirty="0">
                <a:solidFill>
                  <a:srgbClr val="FF0000"/>
                </a:solidFill>
                <a:ea typeface="黑体" pitchFamily="49" charset="-122"/>
              </a:rPr>
              <a:t>《</a:t>
            </a:r>
            <a:r>
              <a:rPr lang="zh-CN" altLang="en-US" sz="3200" dirty="0">
                <a:solidFill>
                  <a:srgbClr val="FF0000"/>
                </a:solidFill>
                <a:ea typeface="黑体" pitchFamily="49" charset="-122"/>
              </a:rPr>
              <a:t>自然科学的数学原理</a:t>
            </a:r>
            <a:r>
              <a:rPr lang="en-US" altLang="zh-CN" sz="3200" dirty="0">
                <a:solidFill>
                  <a:srgbClr val="FF0000"/>
                </a:solidFill>
                <a:ea typeface="黑体" pitchFamily="49" charset="-122"/>
              </a:rPr>
              <a:t>》</a:t>
            </a:r>
            <a:r>
              <a:rPr lang="zh-CN" altLang="en-US" sz="3200" dirty="0">
                <a:solidFill>
                  <a:srgbClr val="FF0000"/>
                </a:solidFill>
                <a:ea typeface="黑体" pitchFamily="49" charset="-122"/>
              </a:rPr>
              <a:t>使物理学成为一门独立的学科。</a:t>
            </a:r>
            <a:endParaRPr lang="en-US" altLang="zh-CN" sz="3200" dirty="0">
              <a:solidFill>
                <a:srgbClr val="FF0000"/>
              </a:solidFill>
              <a:ea typeface="黑体" pitchFamily="49" charset="-122"/>
            </a:endParaRPr>
          </a:p>
          <a:p>
            <a:pPr>
              <a:buFontTx/>
              <a:buNone/>
            </a:pPr>
            <a:endParaRPr lang="zh-CN" altLang="en-US" sz="3200" b="1" dirty="0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36868" name="Rectangle 4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1" y="1"/>
            <a:ext cx="4392613" cy="756047"/>
          </a:xfrm>
        </p:spPr>
        <p:txBody>
          <a:bodyPr/>
          <a:lstStyle/>
          <a:p>
            <a:pPr algn="l"/>
            <a:r>
              <a:rPr lang="zh-CN" altLang="en-US" sz="4800" b="1" dirty="0">
                <a:solidFill>
                  <a:schemeClr val="accent2"/>
                </a:solidFill>
              </a:rPr>
              <a:t>牛顿</a:t>
            </a: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1600201" y="171450"/>
            <a:ext cx="66768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英国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科学家，近代自然科学的奠基人之一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2125" y="186779"/>
            <a:ext cx="187743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达尔文</a:t>
            </a:r>
            <a:endParaRPr lang="zh-CN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图片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1" y="571500"/>
            <a:ext cx="2486025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12125" y="1184856"/>
            <a:ext cx="83058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达尔文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22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岁时，受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楷体" pitchFamily="49" charset="-122"/>
              </a:rPr>
              <a:t>“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小猎犬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  <a:cs typeface="楷体" pitchFamily="49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号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楷体" pitchFamily="49" charset="-122"/>
              </a:rPr>
              <a:t>”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船长的邀请，以博物学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  <a:cs typeface="楷体" pitchFamily="49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家的身份随船进行了长达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5</a:t>
            </a: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年的环球航行。船长本来希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  <a:cs typeface="楷体" pitchFamily="49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望他能够找到科学证据来验证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《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圣经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》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的记载，没想到旅行结束后，达尔文却得出了相反的结论。</a:t>
            </a:r>
            <a:endParaRPr kumimoji="0" lang="zh-CN" altLang="en-US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53868"/>
            <a:ext cx="1570542" cy="20595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图片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49862" y="0"/>
            <a:ext cx="3894138" cy="2587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image0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45162" y="2587229"/>
            <a:ext cx="6499225" cy="240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22361" y="374386"/>
            <a:ext cx="3612524" cy="193899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《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物种起源</a:t>
            </a: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》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的出版，打破了千百年来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“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上帝创造万物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”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的神创论，是生物科学的一次伟大革命。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（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 pitchFamily="34" charset="0"/>
                <a:ea typeface="宋体" pitchFamily="2" charset="-122"/>
                <a:cs typeface="宋体" pitchFamily="2" charset="-122"/>
              </a:rPr>
              <a:t>影响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）</a:t>
            </a:r>
            <a:endParaRPr kumimoji="0" lang="zh-CN" sz="4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Box 15"/>
          <p:cNvSpPr txBox="1">
            <a:spLocks noChangeArrowheads="1"/>
          </p:cNvSpPr>
          <p:nvPr/>
        </p:nvSpPr>
        <p:spPr bwMode="auto">
          <a:xfrm>
            <a:off x="250825" y="141685"/>
            <a:ext cx="182614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chemeClr val="hlink"/>
              </a:buClr>
              <a:buSzPct val="70000"/>
              <a:buFontTx/>
              <a:buNone/>
            </a:pP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文学巨匠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667" y="736048"/>
            <a:ext cx="2009299" cy="25513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65" name="矩形 2"/>
          <p:cNvSpPr>
            <a:spLocks noChangeArrowheads="1"/>
          </p:cNvSpPr>
          <p:nvPr/>
        </p:nvSpPr>
        <p:spPr bwMode="auto">
          <a:xfrm>
            <a:off x="323850" y="3381375"/>
            <a:ext cx="23764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FontTx/>
              <a:buNone/>
            </a:pPr>
            <a:r>
              <a:rPr lang="zh-CN" altLang="en-US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巴尔扎克</a:t>
            </a:r>
            <a:endParaRPr lang="en-US" altLang="zh-CN" sz="2400">
              <a:solidFill>
                <a:srgbClr val="C00000"/>
              </a:solidFill>
              <a:latin typeface="Calibri" pitchFamily="34" charset="0"/>
              <a:ea typeface="黑体" pitchFamily="49" charset="-122"/>
            </a:endParaRPr>
          </a:p>
          <a:p>
            <a:pPr algn="ctr" eaLnBrk="0" hangingPunct="0">
              <a:buFontTx/>
              <a:buNone/>
            </a:pPr>
            <a:r>
              <a:rPr lang="zh-CN" altLang="en-US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（</a:t>
            </a:r>
            <a:r>
              <a:rPr lang="en-US" altLang="zh-CN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1799—1850</a:t>
            </a:r>
            <a:r>
              <a:rPr lang="zh-CN" altLang="en-US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）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563938" y="465535"/>
            <a:ext cx="558006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Tx/>
              <a:buNone/>
            </a:pPr>
            <a:r>
              <a:rPr lang="en-US" altLang="zh-CN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《</a:t>
            </a:r>
            <a:r>
              <a:rPr lang="zh-CN" altLang="en-US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人间喜剧</a:t>
            </a:r>
            <a:r>
              <a:rPr lang="en-US" altLang="zh-CN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》</a:t>
            </a:r>
            <a:r>
              <a:rPr lang="zh-CN" altLang="en-US" sz="2400">
                <a:latin typeface="Calibri" pitchFamily="34" charset="0"/>
                <a:ea typeface="黑体" pitchFamily="49" charset="-122"/>
              </a:rPr>
              <a:t>系列小说：</a:t>
            </a:r>
            <a:r>
              <a:rPr lang="en-US" altLang="zh-CN" sz="2400">
                <a:latin typeface="Calibri" pitchFamily="34" charset="0"/>
                <a:ea typeface="黑体" pitchFamily="49" charset="-122"/>
              </a:rPr>
              <a:t>《</a:t>
            </a:r>
            <a:r>
              <a:rPr lang="zh-CN" altLang="en-US" sz="2400">
                <a:latin typeface="Calibri" pitchFamily="34" charset="0"/>
                <a:ea typeface="黑体" pitchFamily="49" charset="-122"/>
              </a:rPr>
              <a:t>高老头</a:t>
            </a:r>
            <a:r>
              <a:rPr lang="en-US" altLang="zh-CN" sz="2400">
                <a:latin typeface="Calibri" pitchFamily="34" charset="0"/>
                <a:ea typeface="黑体" pitchFamily="49" charset="-122"/>
              </a:rPr>
              <a:t>》</a:t>
            </a:r>
            <a:r>
              <a:rPr lang="zh-CN" altLang="en-US" sz="2400">
                <a:latin typeface="Calibri" pitchFamily="34" charset="0"/>
                <a:ea typeface="黑体" pitchFamily="49" charset="-122"/>
              </a:rPr>
              <a:t>、</a:t>
            </a:r>
            <a:r>
              <a:rPr lang="en-US" altLang="zh-CN" sz="2400">
                <a:latin typeface="Calibri" pitchFamily="34" charset="0"/>
                <a:ea typeface="黑体" pitchFamily="49" charset="-122"/>
              </a:rPr>
              <a:t>《</a:t>
            </a:r>
            <a:r>
              <a:rPr lang="zh-CN" altLang="en-US" sz="2400">
                <a:latin typeface="Calibri" pitchFamily="34" charset="0"/>
                <a:ea typeface="黑体" pitchFamily="49" charset="-122"/>
              </a:rPr>
              <a:t>欧也妮</a:t>
            </a:r>
            <a:r>
              <a:rPr lang="en-US" altLang="zh-CN" sz="2400">
                <a:latin typeface="Calibri" pitchFamily="34" charset="0"/>
                <a:ea typeface="黑体" pitchFamily="49" charset="-122"/>
              </a:rPr>
              <a:t>·</a:t>
            </a:r>
            <a:r>
              <a:rPr lang="zh-CN" altLang="en-US" sz="2400">
                <a:latin typeface="Calibri" pitchFamily="34" charset="0"/>
                <a:ea typeface="黑体" pitchFamily="49" charset="-122"/>
              </a:rPr>
              <a:t>葛朗台</a:t>
            </a:r>
            <a:r>
              <a:rPr lang="en-US" altLang="zh-CN" sz="2400">
                <a:latin typeface="Calibri" pitchFamily="34" charset="0"/>
                <a:ea typeface="黑体" pitchFamily="49" charset="-122"/>
              </a:rPr>
              <a:t>》</a:t>
            </a:r>
            <a:r>
              <a:rPr lang="zh-CN" altLang="en-US" sz="2400">
                <a:latin typeface="Calibri" pitchFamily="34" charset="0"/>
                <a:ea typeface="黑体" pitchFamily="49" charset="-122"/>
              </a:rPr>
              <a:t>等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2411414" y="411957"/>
            <a:ext cx="974725" cy="42148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r>
              <a:rPr lang="zh-CN" altLang="en-US" sz="2800" dirty="0">
                <a:solidFill>
                  <a:srgbClr val="FFFFFF"/>
                </a:solidFill>
                <a:ea typeface="黑体" panose="02010609060101010101" pitchFamily="49" charset="-122"/>
              </a:rPr>
              <a:t>作品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771775" y="3842148"/>
            <a:ext cx="5994400" cy="875881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eaLnBrk="0" hangingPunct="0">
              <a:lnSpc>
                <a:spcPct val="150000"/>
              </a:lnSpc>
              <a:buFontTx/>
              <a:buNone/>
            </a:pPr>
            <a:r>
              <a:rPr lang="zh-CN" altLang="en-US">
                <a:latin typeface="Calibri" pitchFamily="34" charset="0"/>
                <a:ea typeface="黑体" pitchFamily="49" charset="-122"/>
              </a:rPr>
              <a:t>再现了法国</a:t>
            </a:r>
            <a:r>
              <a:rPr lang="en-US" altLang="zh-CN">
                <a:latin typeface="Calibri" pitchFamily="34" charset="0"/>
                <a:ea typeface="黑体" pitchFamily="49" charset="-122"/>
              </a:rPr>
              <a:t>19</a:t>
            </a:r>
            <a:r>
              <a:rPr lang="zh-CN" altLang="en-US">
                <a:latin typeface="Calibri" pitchFamily="34" charset="0"/>
                <a:ea typeface="黑体" pitchFamily="49" charset="-122"/>
              </a:rPr>
              <a:t>世纪早期纷繁复杂的社会图景，给后人留下了一部法国社会特别是巴黎上流社会的变迁史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6" y="1221581"/>
            <a:ext cx="2232025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7763" y="1221581"/>
            <a:ext cx="2305050" cy="2477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3"/>
          <p:cNvSpPr txBox="1"/>
          <p:nvPr/>
        </p:nvSpPr>
        <p:spPr>
          <a:xfrm>
            <a:off x="695579" y="3942874"/>
            <a:ext cx="2569216" cy="75628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en-US" sz="2400" b="1" dirty="0" smtClean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列</a:t>
            </a:r>
            <a:r>
              <a:rPr lang="zh-CN" altLang="en-US" sz="2400" b="1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夫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·</a:t>
            </a:r>
            <a:r>
              <a:rPr lang="zh-CN" altLang="en-US" sz="2400" b="1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托尔斯泰</a:t>
            </a:r>
          </a:p>
        </p:txBody>
      </p:sp>
      <p:pic>
        <p:nvPicPr>
          <p:cNvPr id="14341" name="Picture 5" descr="托尔斯泰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049" y="888642"/>
            <a:ext cx="3124200" cy="30041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504659" y="1333538"/>
            <a:ext cx="5616575" cy="243143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>
              <a:spcBef>
                <a:spcPts val="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战争与和平</a:t>
            </a:r>
            <a:r>
              <a:rPr kumimoji="0" lang="en-US" altLang="zh-CN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</a:p>
          <a:p>
            <a:pPr marR="0" defTabSz="914400">
              <a:spcBef>
                <a:spcPts val="0"/>
              </a:spcBef>
              <a:buClrTx/>
              <a:buSzTx/>
              <a:buFontTx/>
              <a:buNone/>
              <a:defRPr/>
            </a:pPr>
            <a:endParaRPr kumimoji="0" lang="en-US" altLang="zh-CN" sz="4400" b="1" kern="1200" cap="none" spc="0" normalizeH="0" baseline="0" noProof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spcBef>
                <a:spcPts val="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安娜</a:t>
            </a:r>
            <a:r>
              <a:rPr kumimoji="0" lang="en-US" altLang="zh-CN" sz="36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·</a:t>
            </a:r>
            <a:r>
              <a:rPr kumimoji="0" lang="zh-CN" altLang="en-US" sz="36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卡列尼娜</a:t>
            </a:r>
            <a:r>
              <a:rPr kumimoji="0" lang="en-US" altLang="zh-CN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</a:p>
          <a:p>
            <a:pPr marR="0" defTabSz="914400">
              <a:spcBef>
                <a:spcPts val="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复活</a:t>
            </a:r>
            <a:r>
              <a:rPr kumimoji="0" lang="en-US" altLang="zh-CN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3712621" y="2026035"/>
            <a:ext cx="5408613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黑体" panose="02010609060101010101" pitchFamily="49" charset="-122"/>
                <a:cs typeface="+mn-cs"/>
              </a:rPr>
              <a:t>具有史诗和编年体特色</a:t>
            </a:r>
          </a:p>
        </p:txBody>
      </p:sp>
      <p:sp>
        <p:nvSpPr>
          <p:cNvPr id="2" name="矩形 1"/>
          <p:cNvSpPr/>
          <p:nvPr/>
        </p:nvSpPr>
        <p:spPr>
          <a:xfrm>
            <a:off x="3775747" y="4069724"/>
            <a:ext cx="2698175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俄国革命的镜子</a:t>
            </a:r>
          </a:p>
        </p:txBody>
      </p:sp>
      <p:sp>
        <p:nvSpPr>
          <p:cNvPr id="14" name="TextBox 15"/>
          <p:cNvSpPr txBox="1">
            <a:spLocks noChangeArrowheads="1"/>
          </p:cNvSpPr>
          <p:nvPr/>
        </p:nvSpPr>
        <p:spPr bwMode="auto">
          <a:xfrm>
            <a:off x="250825" y="141685"/>
            <a:ext cx="182614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chemeClr val="hlink"/>
              </a:buClr>
              <a:buSzPct val="70000"/>
              <a:buFontTx/>
              <a:buNone/>
            </a:pP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文学巨匠</a:t>
            </a:r>
          </a:p>
        </p:txBody>
      </p:sp>
      <p:sp>
        <p:nvSpPr>
          <p:cNvPr id="15" name="圆角矩形 14"/>
          <p:cNvSpPr/>
          <p:nvPr/>
        </p:nvSpPr>
        <p:spPr>
          <a:xfrm>
            <a:off x="3956879" y="515719"/>
            <a:ext cx="974725" cy="42148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r>
              <a:rPr lang="zh-CN" altLang="en-US" sz="2800" dirty="0">
                <a:solidFill>
                  <a:srgbClr val="FFFFFF"/>
                </a:solidFill>
                <a:ea typeface="黑体" panose="02010609060101010101" pitchFamily="49" charset="-122"/>
              </a:rPr>
              <a:t>作品</a:t>
            </a:r>
          </a:p>
        </p:txBody>
      </p:sp>
      <p:pic>
        <p:nvPicPr>
          <p:cNvPr id="16" name="Picture 2" descr="1198230764_1_b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2189" y="141685"/>
            <a:ext cx="1079834" cy="15761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Picture 11" descr="29317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79720" y="3131076"/>
            <a:ext cx="1774088" cy="1877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014617" y="4592944"/>
            <a:ext cx="151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1828-1910</a:t>
            </a:r>
            <a:endParaRPr lang="zh-CN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" y="96592"/>
            <a:ext cx="20313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音乐大师</a:t>
            </a:r>
            <a:endParaRPr kumimoji="0" lang="zh-CN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53926" y="3590922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 smtClean="0"/>
              <a:t>贝多芬</a:t>
            </a:r>
            <a:endParaRPr lang="zh-CN" altLang="en-US" b="1" dirty="0"/>
          </a:p>
        </p:txBody>
      </p:sp>
      <p:pic>
        <p:nvPicPr>
          <p:cNvPr id="4" name="图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7" y="1036750"/>
            <a:ext cx="2581275" cy="2323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文本框 293892"/>
          <p:cNvSpPr txBox="1"/>
          <p:nvPr/>
        </p:nvSpPr>
        <p:spPr>
          <a:xfrm>
            <a:off x="2981460" y="289775"/>
            <a:ext cx="5360956" cy="4616648"/>
          </a:xfrm>
          <a:prstGeom prst="rect">
            <a:avLst/>
          </a:prstGeom>
          <a:solidFill>
            <a:schemeClr val="bg1"/>
          </a:solidFill>
          <a:ln w="57150" cap="flat" cmpd="thinThick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zh-CN" altLang="en-US" sz="2800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r>
              <a:rPr lang="zh-CN" altLang="en-US" sz="2400" dirty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贝多芬是</a:t>
            </a:r>
            <a:r>
              <a:rPr lang="en-US" altLang="zh-CN" sz="2400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19</a:t>
            </a:r>
            <a:r>
              <a:rPr lang="zh-CN" altLang="en-US" sz="2400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世纪的音乐泰斗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。他是一位将</a:t>
            </a:r>
            <a:r>
              <a:rPr lang="zh-CN" altLang="en-US" sz="2400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古典交响乐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推向新的巅峰，同时又开创</a:t>
            </a:r>
            <a:r>
              <a:rPr lang="zh-CN" altLang="en-US" sz="2400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浪漫派先河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的伟大音乐家。他的作品</a:t>
            </a:r>
            <a:r>
              <a:rPr lang="zh-CN" altLang="en-US" sz="2400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构思宏大，气势磅礴，具有强大的感染力。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主要代表作有：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zh-CN" altLang="en-US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en-US" altLang="zh-CN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英雄交响曲</a:t>
            </a:r>
            <a:r>
              <a:rPr lang="en-US" altLang="zh-CN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altLang="zh-CN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    《</a:t>
            </a:r>
            <a:r>
              <a:rPr lang="zh-CN" altLang="en-US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命运交响曲</a:t>
            </a:r>
            <a:r>
              <a:rPr lang="en-US" altLang="zh-CN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altLang="zh-CN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    《</a:t>
            </a:r>
            <a:r>
              <a:rPr lang="zh-CN" altLang="en-US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合唱交响曲</a:t>
            </a:r>
            <a:r>
              <a:rPr lang="en-US" altLang="zh-CN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827088" y="1039417"/>
            <a:ext cx="7561262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en-US" sz="3600" b="1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我要扼住命运的咽喉，它决不能使我完全屈服。</a:t>
            </a:r>
          </a:p>
          <a:p>
            <a:pPr algn="r"/>
            <a:r>
              <a:rPr lang="zh-CN" altLang="en-US" sz="3200" b="1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                  </a:t>
            </a:r>
            <a:r>
              <a:rPr lang="en-US" sz="3200" b="1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--------</a:t>
            </a:r>
            <a:r>
              <a:rPr lang="zh-CN" altLang="en-US" sz="3200" b="1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贝多芬</a:t>
            </a:r>
            <a:endParaRPr lang="zh-CN" altLang="en-US" sz="32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68314" y="2733675"/>
            <a:ext cx="77755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我们应学习贝多芬怎样的精神？</a:t>
            </a:r>
            <a:r>
              <a:rPr lang="zh-CN" altLang="en-US" sz="4800"/>
              <a:t> 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39750" y="3598069"/>
            <a:ext cx="8280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不向命运屈服，敢于向命运挑战</a:t>
            </a:r>
            <a:r>
              <a:rPr lang="zh-CN" altLang="en-US" sz="4800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ldLvl="0" autoUpdateAnimBg="0"/>
      <p:bldP spid="12292" grpId="0" bldLvl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" y="0"/>
            <a:ext cx="8532813" cy="5143500"/>
            <a:chOff x="0" y="0"/>
            <a:chExt cx="5375" cy="4320"/>
          </a:xfrm>
        </p:grpSpPr>
        <p:pic>
          <p:nvPicPr>
            <p:cNvPr id="15363" name="Picture 3" descr="00130955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4694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64" name="Text Box 4"/>
            <p:cNvSpPr txBox="1">
              <a:spLocks noChangeArrowheads="1"/>
            </p:cNvSpPr>
            <p:nvPr/>
          </p:nvSpPr>
          <p:spPr bwMode="auto">
            <a:xfrm>
              <a:off x="4910" y="981"/>
              <a:ext cx="465" cy="28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FF3300"/>
                  </a:solidFill>
                  <a:ea typeface="楷体_GB2312" pitchFamily="49" charset="-122"/>
                </a:rPr>
                <a:t>音乐之都维也纳</a:t>
              </a:r>
            </a:p>
          </p:txBody>
        </p:sp>
      </p:grpSp>
      <p:pic>
        <p:nvPicPr>
          <p:cNvPr id="15365" name="Picture 5" descr="2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7740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1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7740650" cy="5203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20061226162505_s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7740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8" descr="s_ypwoqueto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319088" y="0"/>
            <a:ext cx="8131176" cy="5304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9" descr="12">
            <a:hlinkClick r:id="rId6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-319088" y="0"/>
            <a:ext cx="8129588" cy="5304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10" descr="20051130032625448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-319088" y="0"/>
            <a:ext cx="8059738" cy="527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11" descr="4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-247650" y="0"/>
            <a:ext cx="8056563" cy="5304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Picture 12" descr="14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-319088" y="0"/>
            <a:ext cx="80597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3" name="Picture 13" descr="200786442517185">
            <a:hlinkClick r:id="rId18"/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-392113" y="0"/>
            <a:ext cx="81359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0"/>
                            </p:stCondLst>
                            <p:childTnLst>
                              <p:par>
                                <p:cTn id="2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0"/>
                            </p:stCondLst>
                            <p:childTnLst>
                              <p:par>
                                <p:cTn id="3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0"/>
                            </p:stCondLst>
                            <p:childTnLst>
                              <p:par>
                                <p:cTn id="4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0"/>
                            </p:stCondLst>
                            <p:childTnLst>
                              <p:par>
                                <p:cTn id="4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0"/>
                            </p:stCondLst>
                            <p:childTnLst>
                              <p:par>
                                <p:cTn id="5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0"/>
                            </p:stCondLst>
                            <p:childTnLst>
                              <p:par>
                                <p:cTn id="5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0"/>
                            </p:stCondLst>
                            <p:childTnLst>
                              <p:par>
                                <p:cTn id="6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0"/>
                            </p:stCondLst>
                            <p:childTnLst>
                              <p:par>
                                <p:cTn id="6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0"/>
                            </p:stCondLst>
                            <p:childTnLst>
                              <p:par>
                                <p:cTn id="7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0"/>
                            </p:stCondLst>
                            <p:childTnLst>
                              <p:par>
                                <p:cTn id="8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《向日葵》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2998" y="496525"/>
            <a:ext cx="1666719" cy="219992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2" descr="http://www.aihuahua.net/uploads/allimg/160308/1-16030Q3463M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5404" y="496525"/>
            <a:ext cx="2389032" cy="385384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4" descr="http://p1.so.qhimgs1.com/t01ddd2e383f842b72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4057" y="2941838"/>
            <a:ext cx="2400814" cy="17852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Picture 3" descr="https://i02piccdn.sogoucdn.com/97ad3e42be29f3c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7527" y="891258"/>
            <a:ext cx="2947115" cy="3459115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" y="96592"/>
            <a:ext cx="20313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美术</a:t>
            </a:r>
            <a:r>
              <a:rPr kumimoji="0" 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大师</a:t>
            </a:r>
            <a:endParaRPr kumimoji="0" lang="zh-CN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54163" y="4357751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梵高</a:t>
            </a:r>
            <a:endParaRPr lang="zh-CN" alt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27657" y="4639002"/>
            <a:ext cx="1912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1853-1890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553792" y="714777"/>
            <a:ext cx="8194922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32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相信我吧，在艺术问题上，下面这句话是实在的：老老实实是最好的办法，宁肯不厌其烦是钻研，而不要投机取巧，哗众取宠。</a:t>
            </a:r>
          </a:p>
          <a:p>
            <a:pPr algn="r"/>
            <a:r>
              <a:rPr lang="zh-CN" altLang="en-US" sz="28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                  </a:t>
            </a:r>
            <a:r>
              <a:rPr lang="en-US" sz="28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--------</a:t>
            </a:r>
            <a:r>
              <a:rPr lang="zh-CN" altLang="en-US" sz="28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梵高</a:t>
            </a:r>
            <a:endParaRPr lang="zh-CN" altLang="en-US" sz="28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468314" y="2890183"/>
            <a:ext cx="77755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此名言表达了艺术家怎样的品行？</a:t>
            </a:r>
            <a:r>
              <a:rPr lang="zh-CN" altLang="en-US" sz="4800" dirty="0"/>
              <a:t> 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468314" y="3952012"/>
            <a:ext cx="8280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ea typeface="黑体" pitchFamily="49" charset="-122"/>
              </a:rPr>
              <a:t>不爱慕虚荣，扎实务实地探求艺术</a:t>
            </a:r>
            <a:r>
              <a:rPr lang="zh-CN" altLang="en-US" sz="4000" dirty="0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ldLvl="0" autoUpdateAnimBg="0"/>
      <p:bldP spid="25604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784200" y="1065007"/>
            <a:ext cx="7487729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smtClean="0"/>
              <a:t> 1.</a:t>
            </a:r>
            <a:r>
              <a:rPr lang="zh-CN" altLang="en-US" sz="2400" dirty="0" smtClean="0"/>
              <a:t>（</a:t>
            </a:r>
            <a:r>
              <a:rPr lang="en-US" sz="2400" dirty="0" smtClean="0"/>
              <a:t>2018</a:t>
            </a:r>
            <a:r>
              <a:rPr lang="en-US" altLang="zh-CN" sz="2400" dirty="0" smtClean="0"/>
              <a:t>·</a:t>
            </a:r>
            <a:r>
              <a:rPr lang="zh-CN" altLang="en-US" sz="2400" dirty="0" smtClean="0"/>
              <a:t>四川自贡</a:t>
            </a:r>
            <a:r>
              <a:rPr lang="en-US" altLang="zh-CN" sz="2400" dirty="0" smtClean="0"/>
              <a:t>·</a:t>
            </a:r>
            <a:r>
              <a:rPr lang="en-US" sz="2400" dirty="0" smtClean="0"/>
              <a:t>14</a:t>
            </a:r>
            <a:r>
              <a:rPr lang="zh-CN" altLang="en-US" sz="2400" dirty="0" smtClean="0"/>
              <a:t>）文学艺术是社会政治经济的反映，被誉为</a:t>
            </a:r>
            <a:r>
              <a:rPr lang="en-US" sz="2400" dirty="0" smtClean="0"/>
              <a:t>“</a:t>
            </a:r>
            <a:r>
              <a:rPr lang="zh-CN" altLang="en-US" sz="2400" dirty="0" smtClean="0"/>
              <a:t>俄国革命的镜子</a:t>
            </a:r>
            <a:r>
              <a:rPr lang="en-US" sz="2400" dirty="0" smtClean="0"/>
              <a:t>”</a:t>
            </a:r>
            <a:r>
              <a:rPr lang="zh-CN" altLang="en-US" sz="2400" dirty="0" smtClean="0"/>
              <a:t>的文化巨匠创作的作品有（</a:t>
            </a:r>
            <a:r>
              <a:rPr lang="en-US" sz="2400" dirty="0" smtClean="0"/>
              <a:t>   </a:t>
            </a:r>
            <a:r>
              <a:rPr lang="zh-CN" altLang="en-US" sz="2400" dirty="0" smtClean="0"/>
              <a:t>）</a:t>
            </a:r>
          </a:p>
          <a:p>
            <a:r>
              <a:rPr lang="zh-CN" altLang="en-US" sz="2400" dirty="0" smtClean="0"/>
              <a:t>①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战争与和平</a:t>
            </a:r>
            <a:r>
              <a:rPr lang="en-US" altLang="zh-CN" sz="2400" dirty="0" smtClean="0"/>
              <a:t>》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②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罗密欧与朱丽叶</a:t>
            </a:r>
            <a:r>
              <a:rPr lang="en-US" altLang="zh-CN" sz="2400" dirty="0" smtClean="0"/>
              <a:t>》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③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复活</a:t>
            </a:r>
            <a:r>
              <a:rPr lang="en-US" altLang="zh-CN" sz="2400" dirty="0" smtClean="0"/>
              <a:t>》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④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安娜</a:t>
            </a:r>
            <a:r>
              <a:rPr lang="en-US" altLang="zh-CN" sz="2400" dirty="0" smtClean="0"/>
              <a:t>·</a:t>
            </a:r>
            <a:r>
              <a:rPr lang="zh-CN" altLang="en-US" sz="2400" dirty="0" smtClean="0"/>
              <a:t>卡列尼娜</a:t>
            </a:r>
            <a:r>
              <a:rPr lang="en-US" altLang="zh-CN" sz="2400" dirty="0" smtClean="0"/>
              <a:t>》</a:t>
            </a:r>
          </a:p>
          <a:p>
            <a:r>
              <a:rPr lang="en-US" sz="2400" dirty="0" smtClean="0"/>
              <a:t>A</a:t>
            </a:r>
            <a:r>
              <a:rPr lang="zh-CN" altLang="en-US" sz="2400" dirty="0" smtClean="0"/>
              <a:t>．①②③</a:t>
            </a:r>
            <a:r>
              <a:rPr lang="en-US" sz="2400" dirty="0" smtClean="0"/>
              <a:t>			                B</a:t>
            </a:r>
            <a:r>
              <a:rPr lang="zh-CN" altLang="en-US" sz="2400" dirty="0" smtClean="0"/>
              <a:t>．①②④</a:t>
            </a:r>
          </a:p>
          <a:p>
            <a:r>
              <a:rPr lang="en-US" sz="2400" dirty="0" smtClean="0"/>
              <a:t>C</a:t>
            </a:r>
            <a:r>
              <a:rPr lang="zh-CN" altLang="en-US" sz="2400" dirty="0" smtClean="0"/>
              <a:t>．①③④</a:t>
            </a:r>
            <a:r>
              <a:rPr lang="en-US" sz="2400" dirty="0" smtClean="0"/>
              <a:t>			                D</a:t>
            </a:r>
            <a:r>
              <a:rPr lang="zh-CN" altLang="en-US" sz="2400" dirty="0" smtClean="0"/>
              <a:t>．②③</a:t>
            </a:r>
            <a:r>
              <a:rPr lang="en-US" sz="2400" dirty="0" smtClean="0"/>
              <a:t> </a:t>
            </a:r>
            <a:r>
              <a:rPr lang="zh-CN" altLang="en-US" sz="2400" dirty="0" smtClean="0"/>
              <a:t>④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4359" y="1098470"/>
            <a:ext cx="82283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2.</a:t>
            </a:r>
            <a:r>
              <a:rPr lang="zh-CN" altLang="en-US" sz="2400" dirty="0" smtClean="0"/>
              <a:t>贝多芬扼住命运的咽喉，在音乐国度里挥洒；列夫托尔斯泰用犀利的笔锋剖析现实，在文学的海洋中遨游；梵高用激情的画笔尽情描绘，在生活的烈焰中绽放</a:t>
            </a:r>
            <a:r>
              <a:rPr lang="en-US" altLang="zh-CN" sz="2400" dirty="0" smtClean="0"/>
              <a:t>……</a:t>
            </a:r>
            <a:r>
              <a:rPr lang="zh-CN" altLang="en-US" sz="2400" dirty="0" smtClean="0"/>
              <a:t>下列作品与材料中人物相关的有（</a:t>
            </a:r>
            <a:r>
              <a:rPr lang="en-US" sz="2400" dirty="0" smtClean="0"/>
              <a:t>   </a:t>
            </a:r>
            <a:r>
              <a:rPr lang="zh-CN" altLang="en-US" sz="2400" dirty="0" smtClean="0"/>
              <a:t>）</a:t>
            </a:r>
          </a:p>
          <a:p>
            <a:r>
              <a:rPr lang="zh-CN" altLang="en-US" sz="2400" dirty="0" smtClean="0"/>
              <a:t>①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命运交响曲</a:t>
            </a:r>
            <a:r>
              <a:rPr lang="en-US" altLang="zh-CN" sz="2400" dirty="0" smtClean="0"/>
              <a:t>》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②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复活</a:t>
            </a:r>
            <a:r>
              <a:rPr lang="en-US" altLang="zh-CN" sz="2400" dirty="0" smtClean="0"/>
              <a:t>》  ③《</a:t>
            </a:r>
            <a:r>
              <a:rPr lang="zh-CN" altLang="en-US" sz="2400" dirty="0" smtClean="0"/>
              <a:t>蒙娜丽莎</a:t>
            </a:r>
            <a:r>
              <a:rPr lang="en-US" altLang="zh-CN" sz="2400" dirty="0" smtClean="0"/>
              <a:t>》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④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向日葵</a:t>
            </a:r>
            <a:r>
              <a:rPr lang="en-US" altLang="zh-CN" sz="2400" dirty="0" smtClean="0"/>
              <a:t>》</a:t>
            </a:r>
          </a:p>
          <a:p>
            <a:r>
              <a:rPr lang="en-US" sz="2400" dirty="0" smtClean="0"/>
              <a:t>A</a:t>
            </a:r>
            <a:r>
              <a:rPr lang="zh-CN" altLang="en-US" sz="2400" dirty="0" smtClean="0"/>
              <a:t>．①②③④</a:t>
            </a:r>
            <a:r>
              <a:rPr lang="en-US" sz="2400" dirty="0" smtClean="0"/>
              <a:t>                          B</a:t>
            </a:r>
            <a:r>
              <a:rPr lang="zh-CN" altLang="en-US" sz="2400" dirty="0" smtClean="0"/>
              <a:t>．②③</a:t>
            </a:r>
          </a:p>
          <a:p>
            <a:r>
              <a:rPr lang="en-US" sz="2400" dirty="0" smtClean="0"/>
              <a:t>C</a:t>
            </a:r>
            <a:r>
              <a:rPr lang="zh-CN" altLang="en-US" sz="2400" dirty="0" smtClean="0"/>
              <a:t>．②③④</a:t>
            </a:r>
            <a:r>
              <a:rPr lang="en-US" sz="2400" dirty="0" smtClean="0"/>
              <a:t>                            D</a:t>
            </a:r>
            <a:r>
              <a:rPr lang="zh-CN" altLang="en-US" sz="2400" dirty="0" smtClean="0"/>
              <a:t>．①②④</a:t>
            </a:r>
            <a:endParaRPr lang="zh-CN" altLang="en-US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4185" y="827325"/>
            <a:ext cx="78409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3.</a:t>
            </a:r>
            <a:r>
              <a:rPr lang="zh-CN" altLang="en-US" sz="2400" dirty="0" smtClean="0"/>
              <a:t>（</a:t>
            </a:r>
            <a:r>
              <a:rPr lang="en-US" sz="2400" dirty="0" smtClean="0"/>
              <a:t>2018</a:t>
            </a:r>
            <a:r>
              <a:rPr lang="en-US" altLang="zh-CN" sz="2400" dirty="0" smtClean="0"/>
              <a:t>·</a:t>
            </a:r>
            <a:r>
              <a:rPr lang="zh-CN" altLang="en-US" sz="2400" dirty="0" smtClean="0"/>
              <a:t>江苏苏州</a:t>
            </a:r>
            <a:r>
              <a:rPr lang="en-US" altLang="zh-CN" sz="2400" dirty="0" smtClean="0"/>
              <a:t>·</a:t>
            </a:r>
            <a:r>
              <a:rPr lang="en-US" sz="2400" dirty="0" smtClean="0"/>
              <a:t>15</a:t>
            </a:r>
            <a:r>
              <a:rPr lang="zh-CN" altLang="en-US" sz="2400" dirty="0" smtClean="0"/>
              <a:t>）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新编剑桥世界近代史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：“两个学说都发现了变化的原因在于斗争</a:t>
            </a:r>
            <a:r>
              <a:rPr lang="en-US" altLang="zh-CN" sz="2400" dirty="0" smtClean="0"/>
              <a:t>―</a:t>
            </a:r>
            <a:r>
              <a:rPr lang="zh-CN" altLang="en-US" sz="2400" dirty="0" smtClean="0"/>
              <a:t>生存竞争和阶级斗争。”这两个学说的代表人物分别是（</a:t>
            </a:r>
            <a:r>
              <a:rPr lang="en-US" sz="2400" dirty="0" smtClean="0"/>
              <a:t>   </a:t>
            </a:r>
            <a:r>
              <a:rPr lang="zh-CN" altLang="en-US" sz="2400" dirty="0" smtClean="0"/>
              <a:t>）</a:t>
            </a:r>
          </a:p>
          <a:p>
            <a:r>
              <a:rPr lang="en-US" sz="2400" dirty="0" smtClean="0"/>
              <a:t>A</a:t>
            </a:r>
            <a:r>
              <a:rPr lang="zh-CN" altLang="en-US" sz="2400" dirty="0" smtClean="0"/>
              <a:t>．但丁、莎士比亚</a:t>
            </a:r>
            <a:r>
              <a:rPr lang="en-US" sz="2400" dirty="0" smtClean="0"/>
              <a:t>                    B</a:t>
            </a:r>
            <a:r>
              <a:rPr lang="zh-CN" altLang="en-US" sz="2400" dirty="0" smtClean="0"/>
              <a:t>．达尔文、马克思</a:t>
            </a:r>
          </a:p>
          <a:p>
            <a:r>
              <a:rPr lang="en-US" sz="2400" dirty="0" smtClean="0"/>
              <a:t>C</a:t>
            </a:r>
            <a:r>
              <a:rPr lang="zh-CN" altLang="en-US" sz="2400" dirty="0" smtClean="0"/>
              <a:t>．鲍狄埃、贝多芬</a:t>
            </a:r>
            <a:r>
              <a:rPr lang="en-US" sz="2400" dirty="0" smtClean="0"/>
              <a:t>                    D</a:t>
            </a:r>
            <a:r>
              <a:rPr lang="zh-CN" altLang="en-US" sz="2400" dirty="0" smtClean="0"/>
              <a:t>．克伦威尔、林肯</a:t>
            </a:r>
            <a:endParaRPr lang="zh-CN" altLang="en-US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4185" y="827325"/>
            <a:ext cx="78409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4.</a:t>
            </a:r>
            <a:r>
              <a:rPr lang="zh-CN" altLang="en-US" sz="2400" dirty="0" smtClean="0"/>
              <a:t>英国科学家赫胥黎看完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物种起源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后，马上给作者写信说：“如果是必须的话，我准备接受火刑，也要支持你的理论。”该“作者”是（ 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）</a:t>
            </a:r>
          </a:p>
          <a:p>
            <a:r>
              <a:rPr lang="en-US" sz="2400" dirty="0" smtClean="0"/>
              <a:t>A</a:t>
            </a:r>
            <a:r>
              <a:rPr lang="zh-CN" altLang="en-US" sz="2400" dirty="0" smtClean="0"/>
              <a:t>．牛顿</a:t>
            </a:r>
            <a:r>
              <a:rPr lang="en-US" sz="2400" dirty="0" smtClean="0"/>
              <a:t>           B</a:t>
            </a:r>
            <a:r>
              <a:rPr lang="zh-CN" altLang="en-US" sz="2400" dirty="0" smtClean="0"/>
              <a:t>．达尔文</a:t>
            </a:r>
            <a:r>
              <a:rPr lang="en-US" sz="2400" dirty="0" smtClean="0"/>
              <a:t>                  C</a:t>
            </a:r>
            <a:r>
              <a:rPr lang="zh-CN" altLang="en-US" sz="2400" dirty="0" smtClean="0"/>
              <a:t>．法拉第</a:t>
            </a:r>
            <a:r>
              <a:rPr lang="en-US" sz="2400" dirty="0" smtClean="0"/>
              <a:t>	      D</a:t>
            </a:r>
            <a:r>
              <a:rPr lang="zh-CN" altLang="en-US" sz="2400" dirty="0" smtClean="0"/>
              <a:t>．爱因斯坦</a:t>
            </a:r>
            <a:endParaRPr lang="zh-CN" altLang="en-US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4185" y="827325"/>
            <a:ext cx="78409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5.</a:t>
            </a:r>
            <a:r>
              <a:rPr lang="zh-CN" altLang="en-US" sz="2400" dirty="0" smtClean="0"/>
              <a:t>（</a:t>
            </a:r>
            <a:r>
              <a:rPr lang="en-US" sz="2400" dirty="0" smtClean="0"/>
              <a:t>2018</a:t>
            </a:r>
            <a:r>
              <a:rPr lang="en-US" altLang="zh-CN" sz="2400" dirty="0" smtClean="0"/>
              <a:t>·</a:t>
            </a:r>
            <a:r>
              <a:rPr lang="zh-CN" altLang="en-US" sz="2400" dirty="0" smtClean="0"/>
              <a:t>江苏南京</a:t>
            </a:r>
            <a:r>
              <a:rPr lang="en-US" altLang="zh-CN" sz="2400" dirty="0" smtClean="0"/>
              <a:t>·</a:t>
            </a:r>
            <a:r>
              <a:rPr lang="en-US" sz="2400" dirty="0" smtClean="0"/>
              <a:t>20</a:t>
            </a:r>
            <a:r>
              <a:rPr lang="zh-CN" altLang="en-US" sz="2400" dirty="0" smtClean="0"/>
              <a:t>）它“提示了空间、时间的辩证关系，加深了人们对物质和运动的认识。”它是（</a:t>
            </a:r>
            <a:r>
              <a:rPr lang="en-US" sz="2400" dirty="0" smtClean="0"/>
              <a:t>   </a:t>
            </a:r>
            <a:r>
              <a:rPr lang="zh-CN" altLang="en-US" sz="2400" dirty="0" smtClean="0"/>
              <a:t>）</a:t>
            </a:r>
          </a:p>
          <a:p>
            <a:r>
              <a:rPr lang="en-US" sz="2400" dirty="0" smtClean="0"/>
              <a:t>A</a:t>
            </a:r>
            <a:r>
              <a:rPr lang="zh-CN" altLang="en-US" sz="2400" dirty="0" smtClean="0"/>
              <a:t>．手工工场</a:t>
            </a:r>
            <a:r>
              <a:rPr lang="en-US" sz="2400" dirty="0" smtClean="0"/>
              <a:t>                          B</a:t>
            </a:r>
            <a:r>
              <a:rPr lang="zh-CN" altLang="en-US" sz="2400" dirty="0" smtClean="0"/>
              <a:t>．文艺复兴</a:t>
            </a:r>
          </a:p>
          <a:p>
            <a:r>
              <a:rPr lang="en-US" sz="2400" dirty="0" smtClean="0"/>
              <a:t>C</a:t>
            </a:r>
            <a:r>
              <a:rPr lang="zh-CN" altLang="en-US" sz="2400" dirty="0" smtClean="0"/>
              <a:t>．新航路的开辟</a:t>
            </a:r>
            <a:r>
              <a:rPr lang="en-US" sz="2400" dirty="0" smtClean="0"/>
              <a:t>                      D</a:t>
            </a:r>
            <a:r>
              <a:rPr lang="zh-CN" altLang="en-US" sz="2400" dirty="0" smtClean="0"/>
              <a:t>．相对论</a:t>
            </a:r>
            <a:endParaRPr lang="zh-CN" altLang="en-US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72546" y="3837120"/>
            <a:ext cx="8813800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贡献：发现万有引力（建立完整的力学理论体系）。（</a:t>
            </a:r>
            <a:r>
              <a:rPr lang="en-US" sz="2400" dirty="0" smtClean="0">
                <a:solidFill>
                  <a:srgbClr val="FF0000"/>
                </a:solidFill>
              </a:rPr>
              <a:t>2</a:t>
            </a:r>
            <a:r>
              <a:rPr lang="zh-CN" altLang="en-US" sz="2400" dirty="0" smtClean="0">
                <a:solidFill>
                  <a:srgbClr val="FF0000"/>
                </a:solidFill>
              </a:rPr>
              <a:t>分）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82394" y="420800"/>
            <a:ext cx="8440133" cy="341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探究历史人物的活动，有助于我们加深对历史的理解。阅读材料，回答问题。</a:t>
            </a:r>
          </a:p>
          <a:p>
            <a:r>
              <a:rPr lang="zh-CN" altLang="en-US" sz="2400" dirty="0" smtClean="0"/>
              <a:t>材料一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三百年前，人类思想还充斥着迷信和恐惧，水为什么往低处流？太阳为什么升起落下？这些今天看来简单至极的问题，在当时却是根本无法认识和把握的。直到艾萨克</a:t>
            </a:r>
            <a:r>
              <a:rPr lang="en-US" altLang="zh-CN" sz="2400" dirty="0" smtClean="0"/>
              <a:t>·</a:t>
            </a:r>
            <a:r>
              <a:rPr lang="zh-CN" altLang="en-US" sz="2400" dirty="0" smtClean="0"/>
              <a:t>牛顿出现，人类才终于结束了这种状态。</a:t>
            </a:r>
            <a:r>
              <a:rPr lang="en-US" sz="2400" dirty="0" smtClean="0"/>
              <a:t> </a:t>
            </a:r>
            <a:endParaRPr lang="zh-CN" altLang="en-US" sz="2400" dirty="0" smtClean="0"/>
          </a:p>
          <a:p>
            <a:pPr algn="r"/>
            <a:r>
              <a:rPr lang="en-US" sz="2400" dirty="0" smtClean="0"/>
              <a:t>——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大国崛起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解说词</a:t>
            </a:r>
          </a:p>
          <a:p>
            <a:r>
              <a:rPr lang="zh-CN" altLang="en-US" sz="2400" dirty="0" smtClean="0"/>
              <a:t>（</a:t>
            </a:r>
            <a:r>
              <a:rPr lang="en-US" sz="2400" dirty="0" smtClean="0"/>
              <a:t>1</a:t>
            </a:r>
            <a:r>
              <a:rPr lang="zh-CN" altLang="en-US" sz="2400" dirty="0" smtClean="0"/>
              <a:t>）结合所学知识，指出牛顿的哪一贡献使“人类才终于结束了这种状态”？（</a:t>
            </a:r>
            <a:r>
              <a:rPr lang="en-US" sz="2400" dirty="0" smtClean="0"/>
              <a:t>2</a:t>
            </a:r>
            <a:r>
              <a:rPr lang="zh-CN" altLang="en-US" sz="2400" dirty="0" smtClean="0"/>
              <a:t>分）</a:t>
            </a:r>
            <a:endParaRPr lang="zh-CN" altLang="en-US" sz="24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41539" y="3081073"/>
            <a:ext cx="8229600" cy="83099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原因：领导取得独立战争胜利；拒绝做国王，维护民主；主持制定了</a:t>
            </a:r>
            <a:r>
              <a:rPr lang="en-US" sz="2400" dirty="0" smtClean="0">
                <a:solidFill>
                  <a:srgbClr val="FF0000"/>
                </a:solidFill>
              </a:rPr>
              <a:t>1787</a:t>
            </a:r>
            <a:r>
              <a:rPr lang="zh-CN" altLang="en-US" sz="2400" dirty="0" smtClean="0">
                <a:solidFill>
                  <a:srgbClr val="FF0000"/>
                </a:solidFill>
              </a:rPr>
              <a:t>年宪法，拒绝再次连任总统。（</a:t>
            </a:r>
            <a:r>
              <a:rPr lang="en-US" sz="2400" dirty="0" smtClean="0">
                <a:solidFill>
                  <a:srgbClr val="FF0000"/>
                </a:solidFill>
              </a:rPr>
              <a:t>4</a:t>
            </a:r>
            <a:r>
              <a:rPr lang="zh-CN" altLang="en-US" sz="2400" dirty="0" smtClean="0">
                <a:solidFill>
                  <a:srgbClr val="FF0000"/>
                </a:solidFill>
              </a:rPr>
              <a:t>分）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38022" y="560199"/>
            <a:ext cx="8333117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000" dirty="0" smtClean="0"/>
              <a:t>材料二</a:t>
            </a:r>
            <a:r>
              <a:rPr lang="en-US" sz="2000" dirty="0" smtClean="0"/>
              <a:t>  </a:t>
            </a:r>
            <a:r>
              <a:rPr lang="zh-CN" altLang="en-US" sz="2000" dirty="0" smtClean="0"/>
              <a:t>华盛顿领导美国人民取得独立战争胜利，之后，拒绝了部下要他做国王的请求，坚持将美国建成一个民主的联邦共和国。</a:t>
            </a:r>
            <a:r>
              <a:rPr lang="en-US" sz="2000" dirty="0" smtClean="0"/>
              <a:t>1787</a:t>
            </a:r>
            <a:r>
              <a:rPr lang="zh-CN" altLang="en-US" sz="2000" dirty="0" smtClean="0"/>
              <a:t>年，在他主持下，制宪会议制定了第一部新宪法。在担任了两届总统后，华盛顿拒绝再次连任，开创了美国总统任期制的先例。为纪念他，美国人民在首都的市中心建立了一座高约</a:t>
            </a:r>
            <a:r>
              <a:rPr lang="en-US" sz="2000" dirty="0" smtClean="0"/>
              <a:t>168</a:t>
            </a:r>
            <a:r>
              <a:rPr lang="zh-CN" altLang="en-US" sz="2000" dirty="0" smtClean="0"/>
              <a:t>米的纪念碑。</a:t>
            </a:r>
          </a:p>
          <a:p>
            <a:pPr algn="r"/>
            <a:r>
              <a:rPr lang="en-US" sz="2000" dirty="0" smtClean="0"/>
              <a:t>——</a:t>
            </a:r>
            <a:r>
              <a:rPr lang="zh-CN" altLang="en-US" sz="2000" dirty="0" smtClean="0"/>
              <a:t>摘编自武寅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简明世界历史读本</a:t>
            </a:r>
            <a:r>
              <a:rPr lang="en-US" altLang="zh-CN" sz="2000" dirty="0" smtClean="0"/>
              <a:t>》</a:t>
            </a:r>
          </a:p>
          <a:p>
            <a:r>
              <a:rPr lang="zh-CN" altLang="en-US" sz="2000" dirty="0" smtClean="0"/>
              <a:t>（</a:t>
            </a:r>
            <a:r>
              <a:rPr lang="en-US" sz="2000" dirty="0" smtClean="0"/>
              <a:t>2</a:t>
            </a:r>
            <a:r>
              <a:rPr lang="zh-CN" altLang="en-US" sz="2000" dirty="0" smtClean="0"/>
              <a:t>）据材料二，指出美国人民为华盛顿建立纪念碑的原因。（</a:t>
            </a:r>
            <a:r>
              <a:rPr lang="en-US" sz="2000" dirty="0" smtClean="0"/>
              <a:t>4</a:t>
            </a:r>
            <a:r>
              <a:rPr lang="zh-CN" altLang="en-US" sz="2000" dirty="0" smtClean="0"/>
              <a:t>分）</a:t>
            </a:r>
          </a:p>
          <a:p>
            <a:pPr algn="r"/>
            <a:endParaRPr lang="en-US" altLang="zh-CN" sz="2000" dirty="0" smtClean="0"/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zh-CN" sz="2000" dirty="0">
              <a:latin typeface="Arial" charset="0"/>
            </a:endParaRPr>
          </a:p>
        </p:txBody>
      </p:sp>
      <p:pic>
        <p:nvPicPr>
          <p:cNvPr id="1025" name="Picture 1" descr="学科网(www.zxxk.com)--教育资源门户，提供试卷、教案、课件、论文、素材及各类教学资源下载，还有大量而丰富的教学相关资讯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12700" cy="25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/>
          <p:nvPr/>
        </p:nvSpPr>
        <p:spPr>
          <a:xfrm>
            <a:off x="419100" y="958754"/>
            <a:ext cx="8319216" cy="193899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000" dirty="0" smtClean="0"/>
              <a:t>材料三</a:t>
            </a:r>
            <a:r>
              <a:rPr lang="en-US" sz="2000" dirty="0" smtClean="0"/>
              <a:t>  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宣言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阐明了社会发展的基本规律，论证了资本主义必将被共产主义所取代的历史命运。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宣言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作为党纲阐述了共产党的性质、目的和策略原则。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宣言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指出，共产党是用科学理论武装起来的先进组织。</a:t>
            </a:r>
          </a:p>
          <a:p>
            <a:pPr algn="r"/>
            <a:r>
              <a:rPr lang="en-US" sz="2000" dirty="0" smtClean="0"/>
              <a:t>——</a:t>
            </a:r>
            <a:r>
              <a:rPr lang="zh-CN" altLang="en-US" sz="2000" dirty="0" smtClean="0"/>
              <a:t>摘编自吴于廑、齐世荣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世界史</a:t>
            </a:r>
            <a:r>
              <a:rPr lang="en-US" altLang="zh-CN" sz="2000" dirty="0" smtClean="0"/>
              <a:t>·</a:t>
            </a:r>
            <a:r>
              <a:rPr lang="zh-CN" altLang="en-US" sz="2000" dirty="0" smtClean="0"/>
              <a:t>近代史编</a:t>
            </a:r>
            <a:r>
              <a:rPr lang="en-US" altLang="zh-CN" sz="2000" dirty="0" smtClean="0"/>
              <a:t>》</a:t>
            </a:r>
          </a:p>
          <a:p>
            <a:r>
              <a:rPr lang="zh-CN" altLang="en-US" sz="2000" dirty="0" smtClean="0"/>
              <a:t>结合所学知识，指出材料三中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宣言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的作者是谁？它的发表有什么标志性意义？（</a:t>
            </a:r>
            <a:r>
              <a:rPr lang="en-US" sz="2000" dirty="0" smtClean="0"/>
              <a:t>4</a:t>
            </a:r>
            <a:r>
              <a:rPr lang="zh-CN" altLang="en-US" sz="2000" dirty="0" smtClean="0"/>
              <a:t>分）</a:t>
            </a:r>
            <a:endParaRPr lang="zh-CN" altLang="en-US" sz="2000" b="0" dirty="0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9100" y="3297856"/>
            <a:ext cx="8493616" cy="4001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作者：马克思、恩格斯（</a:t>
            </a:r>
            <a:r>
              <a:rPr lang="en-US" sz="2000" dirty="0" smtClean="0">
                <a:solidFill>
                  <a:srgbClr val="FF0000"/>
                </a:solidFill>
              </a:rPr>
              <a:t>2</a:t>
            </a:r>
            <a:r>
              <a:rPr lang="zh-CN" altLang="en-US" sz="2000" dirty="0" smtClean="0">
                <a:solidFill>
                  <a:srgbClr val="FF0000"/>
                </a:solidFill>
              </a:rPr>
              <a:t>分） 意义：标志着马克思主义的诞生。（</a:t>
            </a:r>
            <a:r>
              <a:rPr lang="en-US" sz="2000" dirty="0" smtClean="0">
                <a:solidFill>
                  <a:srgbClr val="FF0000"/>
                </a:solidFill>
              </a:rPr>
              <a:t>2</a:t>
            </a:r>
            <a:r>
              <a:rPr lang="zh-CN" altLang="en-US" sz="2000" dirty="0" smtClean="0">
                <a:solidFill>
                  <a:srgbClr val="FF0000"/>
                </a:solidFill>
              </a:rPr>
              <a:t>分）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970</TotalTime>
  <Words>1508</Words>
  <PresentationFormat>全屏显示(16:9)</PresentationFormat>
  <Paragraphs>169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Office 主题</vt:lpstr>
      <vt:lpstr>幻灯片 1</vt:lpstr>
      <vt:lpstr>幻灯片 2</vt:lpstr>
      <vt:lpstr>幻灯片 3</vt:lpstr>
      <vt:lpstr>幻灯片 4</vt:lpstr>
      <vt:lpstr>幻灯片 5</vt:lpstr>
      <vt:lpstr>牛顿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2018-09-02T11:41:00Z</dcterms:created>
  <dcterms:modified xsi:type="dcterms:W3CDTF">2018-10-31T01:23:23Z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