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1"/>
  </p:sldMasterIdLst>
  <p:notesMasterIdLst>
    <p:notesMasterId r:id="rId27"/>
  </p:notesMasterIdLst>
  <p:sldIdLst>
    <p:sldId id="257" r:id="rId2"/>
    <p:sldId id="260" r:id="rId3"/>
    <p:sldId id="283"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4B9D7-E483-4503-8061-01D344FC5822}" type="datetimeFigureOut">
              <a:rPr lang="zh-CN" altLang="en-US" smtClean="0"/>
              <a:t>2018/12/14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AA23A1-2247-4C1A-9A2D-B99DA056EEC7}" type="slidenum">
              <a:rPr lang="zh-CN" altLang="en-US" smtClean="0"/>
              <a:t>‹#›</a:t>
            </a:fld>
            <a:endParaRPr lang="zh-CN" altLang="en-US"/>
          </a:p>
        </p:txBody>
      </p:sp>
    </p:spTree>
    <p:extLst>
      <p:ext uri="{BB962C8B-B14F-4D97-AF65-F5344CB8AC3E}">
        <p14:creationId xmlns:p14="http://schemas.microsoft.com/office/powerpoint/2010/main" val="14311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fld id="{95E823DB-2049-47D3-B9E8-4A5C8347999C}" type="slidenum">
              <a:rPr lang="zh-CN" altLang="en-US" smtClean="0">
                <a:solidFill>
                  <a:srgbClr val="000000"/>
                </a:solidFill>
              </a:rPr>
              <a:pPr/>
              <a:t>14</a:t>
            </a:fld>
            <a:endParaRPr lang="zh-CN" altLang="en-US" smtClean="0">
              <a:solidFill>
                <a:srgbClr val="000000"/>
              </a:solidFill>
            </a:endParaRPr>
          </a:p>
        </p:txBody>
      </p:sp>
      <p:sp>
        <p:nvSpPr>
          <p:cNvPr id="26627" name="Rectangle 2"/>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p:cNvSpPr>
            <a:spLocks noGrp="1" noRot="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fld id="{C254CD56-B890-42B1-9650-08A2CB909068}" type="slidenum">
              <a:rPr lang="en-US" altLang="zh-CN" smtClean="0">
                <a:latin typeface="Times New Roman" pitchFamily="18" charset="0"/>
              </a:rPr>
              <a:pPr/>
              <a:t>15</a:t>
            </a:fld>
            <a:endParaRPr lang="en-US" altLang="zh-CN" smtClean="0">
              <a:latin typeface="Times New Roman" pitchFamily="18" charset="0"/>
            </a:endParaRPr>
          </a:p>
        </p:txBody>
      </p:sp>
      <p:sp>
        <p:nvSpPr>
          <p:cNvPr id="27651" name="Rectangle 2"/>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981200"/>
            <a:ext cx="7772400" cy="1876428"/>
          </a:xfrm>
        </p:spPr>
        <p:txBody>
          <a:bodyPr anchor="b">
            <a:sp3d contourW="8890">
              <a:contourClr>
                <a:schemeClr val="accent3">
                  <a:shade val="55000"/>
                </a:schemeClr>
              </a:contourClr>
            </a:sp3d>
          </a:bodyPr>
          <a:lstStyle>
            <a:lvl1pPr algn="ctr">
              <a:defRPr sz="4400"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857628"/>
            <a:ext cx="6400800" cy="1753200"/>
          </a:xfrm>
        </p:spPr>
        <p:txBody>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3854150"/>
            <a:ext cx="7772400" cy="1860850"/>
          </a:xfrm>
        </p:spPr>
        <p:txBody>
          <a:bodyPr anchor="t"/>
          <a:lstStyle>
            <a:lvl1pPr algn="l">
              <a:defRPr sz="4400" b="1"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2356428"/>
            <a:ext cx="7772400" cy="1501200"/>
          </a:xfrm>
        </p:spPr>
        <p:txBody>
          <a:bodyPr anchor="b"/>
          <a:lstStyle>
            <a:lvl1pPr marL="0" indent="0" algn="l">
              <a:buNone/>
              <a:defRPr sz="2000">
                <a:solidFill>
                  <a:schemeClr val="tx2"/>
                </a:solidFill>
              </a:defRPr>
            </a:lvl1pPr>
            <a:lvl2pPr marL="457200" indent="0" algn="l">
              <a:buNone/>
              <a:defRPr sz="1800">
                <a:solidFill>
                  <a:schemeClr val="tx2"/>
                </a:solidFill>
              </a:defRPr>
            </a:lvl2pPr>
            <a:lvl3pPr marL="914400" indent="0" algn="l">
              <a:buNone/>
              <a:defRPr sz="1600">
                <a:solidFill>
                  <a:schemeClr val="tx2"/>
                </a:solidFill>
              </a:defRPr>
            </a:lvl3pPr>
            <a:lvl4pPr marL="1371600" indent="0" algn="l">
              <a:buNone/>
              <a:defRPr sz="1400">
                <a:solidFill>
                  <a:schemeClr val="tx2"/>
                </a:solidFill>
              </a:defRPr>
            </a:lvl4pPr>
            <a:lvl5pPr marL="1828800" indent="0" algn="l">
              <a:buNone/>
              <a:defRPr sz="1400">
                <a:solidFill>
                  <a:schemeClr val="tx2"/>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326258" y="381000"/>
            <a:ext cx="2667000" cy="1833554"/>
          </a:xfrm>
        </p:spPr>
        <p:txBody>
          <a:bodyPr anchor="ctr">
            <a:scene3d>
              <a:camera prst="orthographicFront"/>
              <a:lightRig rig="soft" dir="tl">
                <a:rot lat="0" lon="0" rev="0"/>
              </a:lightRig>
            </a:scene3d>
            <a:sp3d contourW="8890">
              <a:contourClr>
                <a:schemeClr val="accent3">
                  <a:shade val="55000"/>
                </a:schemeClr>
              </a:contourClr>
            </a:sp3d>
          </a:bodyPr>
          <a:lstStyle>
            <a:lvl1pPr algn="l">
              <a:defRPr sz="3200" b="1" kern="1200" cap="all" spc="50">
                <a:ln w="15875">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352800" y="380999"/>
            <a:ext cx="5410200" cy="574516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326258" y="2214554"/>
            <a:ext cx="2667000" cy="39121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组合 7"/>
          <p:cNvGrpSpPr/>
          <p:nvPr/>
        </p:nvGrpSpPr>
        <p:grpSpPr>
          <a:xfrm>
            <a:off x="1580474" y="553734"/>
            <a:ext cx="7349244" cy="4741531"/>
            <a:chOff x="428596" y="553734"/>
            <a:chExt cx="7349244" cy="4741531"/>
          </a:xfrm>
        </p:grpSpPr>
        <p:sp>
          <p:nvSpPr>
            <p:cNvPr id="16" name="矩形 15"/>
            <p:cNvSpPr/>
            <p:nvPr/>
          </p:nvSpPr>
          <p:spPr>
            <a:xfrm rot="21480000">
              <a:off x="428596" y="580356"/>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7" name="矩形 16"/>
            <p:cNvSpPr/>
            <p:nvPr/>
          </p:nvSpPr>
          <p:spPr>
            <a:xfrm rot="21540000">
              <a:off x="437473" y="571479"/>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8" name="矩形 17"/>
            <p:cNvSpPr/>
            <p:nvPr/>
          </p:nvSpPr>
          <p:spPr>
            <a:xfrm>
              <a:off x="437481" y="553734"/>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grpSp>
      <p:sp>
        <p:nvSpPr>
          <p:cNvPr id="3" name="图片占位符 2"/>
          <p:cNvSpPr>
            <a:spLocks noGrp="1"/>
          </p:cNvSpPr>
          <p:nvPr>
            <p:ph type="pic" idx="1"/>
          </p:nvPr>
        </p:nvSpPr>
        <p:spPr>
          <a:xfrm>
            <a:off x="1651912" y="612776"/>
            <a:ext cx="7215238" cy="4602175"/>
          </a:xfrm>
          <a:solidFill>
            <a:schemeClr val="bg2">
              <a:tint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useBgFill="1">
        <p:nvSpPr>
          <p:cNvPr id="2" name="标题 1"/>
          <p:cNvSpPr>
            <a:spLocks noGrp="1"/>
          </p:cNvSpPr>
          <p:nvPr>
            <p:ph type="title"/>
          </p:nvPr>
        </p:nvSpPr>
        <p:spPr>
          <a:xfrm>
            <a:off x="0" y="595295"/>
            <a:ext cx="1357290" cy="5691227"/>
          </a:xfrm>
          <a:noFill/>
        </p:spPr>
        <p:txBody>
          <a:bodyPr vert="eaVert" anchor="ctr">
            <a:noAutofit/>
          </a:bodyPr>
          <a:lstStyle>
            <a:lvl1pPr algn="l">
              <a:defRPr lang="zh-CN" altLang="en-US" sz="3200"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1714480" y="5481658"/>
            <a:ext cx="7215238"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86644" y="274640"/>
            <a:ext cx="1400156" cy="5851525"/>
          </a:xfrm>
        </p:spPr>
        <p:txBody>
          <a:bodyPr vert="eaVert"/>
          <a:lstStyle>
            <a:lvl1pPr>
              <a:defRPr lang="zh-CN" altLang="en-US"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40"/>
            <a:ext cx="6829444"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rtlCol="0" anchor="ctr">
            <a:noAutofit/>
            <a:scene3d>
              <a:camera prst="orthographicFront"/>
              <a:lightRig rig="soft" dir="tl">
                <a:rot lat="0" lon="0" rev="0"/>
              </a:lightRig>
            </a:scene3d>
            <a:sp3d contourW="8890">
              <a:contourClr>
                <a:schemeClr val="accent3">
                  <a:shade val="55000"/>
                </a:schemeClr>
              </a:contourClr>
            </a:sp3d>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72440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8878" y="6483997"/>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D244D8BA-84D1-4263-91DA-D632CBAC3A7D}" type="datetimeFigureOut">
              <a:rPr lang="zh-CN" altLang="en-US" smtClean="0"/>
              <a:t>2018/12/14</a:t>
            </a:fld>
            <a:endParaRPr lang="zh-CN" altLang="en-US"/>
          </a:p>
        </p:txBody>
      </p:sp>
      <p:sp>
        <p:nvSpPr>
          <p:cNvPr id="5" name="页脚占位符 4"/>
          <p:cNvSpPr>
            <a:spLocks noGrp="1"/>
          </p:cNvSpPr>
          <p:nvPr>
            <p:ph type="ftr" sz="quarter" idx="3"/>
          </p:nvPr>
        </p:nvSpPr>
        <p:spPr>
          <a:xfrm>
            <a:off x="3124200" y="6483997"/>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992644" y="6483997"/>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6D57879A-9D1E-407D-AC30-70CF41BF59A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ctr" rtl="0" eaLnBrk="1" latinLnBrk="0" hangingPunct="1">
        <a:spcBef>
          <a:spcPct val="0"/>
        </a:spcBef>
        <a:buNone/>
        <a:defRPr kumimoji="0" sz="4000" b="1" kern="1200" cap="all" spc="50"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90000"/>
        <a:buFont typeface="Cambria"/>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100000"/>
        <a:buFont typeface="Cambria"/>
        <a:buChar char="–"/>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60000"/>
        <a:buFont typeface="Wingdings 2"/>
        <a:buChar char="Ï"/>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90000"/>
        <a:buFont typeface="Calibri"/>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100000"/>
        <a:buFont typeface="Cambria"/>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hyperlink" Target="http://news.anhuinews.com/system/2003/12/10/000513060.shtml" TargetMode="External"/><Relationship Id="rId1" Type="http://schemas.openxmlformats.org/officeDocument/2006/relationships/slideLayout" Target="../slideLayouts/slideLayout7.xml"/><Relationship Id="rId6" Type="http://schemas.openxmlformats.org/officeDocument/2006/relationships/hyperlink" Target="http://www.southcn.com/news/china/zgkx/200302140824.htm" TargetMode="Externa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697515" y="2708920"/>
            <a:ext cx="7688263" cy="584775"/>
          </a:xfrm>
          <a:prstGeom prst="rect">
            <a:avLst/>
          </a:prstGeom>
          <a:noFill/>
          <a:ln w="9525">
            <a:noFill/>
          </a:ln>
        </p:spPr>
        <p:txBody>
          <a:bodyPr>
            <a:spAutoFit/>
          </a:bodyPr>
          <a:lstStyle/>
          <a:p>
            <a:pPr algn="ctr"/>
            <a:r>
              <a:rPr lang="zh-CN" altLang="en-US" sz="3200" b="1" dirty="0">
                <a:solidFill>
                  <a:srgbClr val="FF0000"/>
                </a:solidFill>
                <a:latin typeface="微软雅黑" pitchFamily="34" charset="-122"/>
                <a:ea typeface="微软雅黑" pitchFamily="34" charset="-122"/>
              </a:rPr>
              <a:t>第</a:t>
            </a:r>
            <a:r>
              <a:rPr lang="en-US" altLang="zh-CN" sz="3200" b="1" dirty="0">
                <a:solidFill>
                  <a:srgbClr val="FF0000"/>
                </a:solidFill>
                <a:latin typeface="微软雅黑" pitchFamily="34" charset="-122"/>
                <a:ea typeface="微软雅黑" pitchFamily="34" charset="-122"/>
              </a:rPr>
              <a:t>20</a:t>
            </a:r>
            <a:r>
              <a:rPr lang="zh-CN" altLang="en-US" sz="3200" b="1" dirty="0" smtClean="0">
                <a:solidFill>
                  <a:srgbClr val="FF0000"/>
                </a:solidFill>
                <a:latin typeface="微软雅黑" pitchFamily="34" charset="-122"/>
                <a:ea typeface="微软雅黑" pitchFamily="34" charset="-122"/>
              </a:rPr>
              <a:t>课   </a:t>
            </a:r>
            <a:r>
              <a:rPr lang="zh-CN" altLang="en-US" sz="3200" b="1" dirty="0">
                <a:solidFill>
                  <a:srgbClr val="FF0000"/>
                </a:solidFill>
                <a:latin typeface="微软雅黑" pitchFamily="34" charset="-122"/>
                <a:ea typeface="微软雅黑" pitchFamily="34" charset="-122"/>
              </a:rPr>
              <a:t>联合国与世界贸易组织</a:t>
            </a:r>
          </a:p>
        </p:txBody>
      </p:sp>
    </p:spTree>
    <p:extLst>
      <p:ext uri="{BB962C8B-B14F-4D97-AF65-F5344CB8AC3E}">
        <p14:creationId xmlns:p14="http://schemas.microsoft.com/office/powerpoint/2010/main" val="96607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28617" y="188640"/>
            <a:ext cx="2339102" cy="523220"/>
          </a:xfrm>
          <a:prstGeom prst="rect">
            <a:avLst/>
          </a:prstGeom>
        </p:spPr>
        <p:txBody>
          <a:bodyPr wrap="none">
            <a:spAutoFit/>
          </a:bodyPr>
          <a:lstStyle/>
          <a:p>
            <a:pPr algn="ctr"/>
            <a:r>
              <a:rPr lang="zh-CN" altLang="en-US" sz="2800" b="1" dirty="0"/>
              <a:t>世界贸易组织</a:t>
            </a:r>
            <a:endParaRPr lang="zh-CN" altLang="en-US" sz="2800" b="1" dirty="0"/>
          </a:p>
        </p:txBody>
      </p:sp>
      <p:sp>
        <p:nvSpPr>
          <p:cNvPr id="4" name="矩形 3"/>
          <p:cNvSpPr/>
          <p:nvPr/>
        </p:nvSpPr>
        <p:spPr>
          <a:xfrm>
            <a:off x="251520" y="801280"/>
            <a:ext cx="8640960" cy="5724644"/>
          </a:xfrm>
          <a:prstGeom prst="rect">
            <a:avLst/>
          </a:prstGeom>
        </p:spPr>
        <p:txBody>
          <a:bodyPr wrap="square">
            <a:spAutoFit/>
          </a:bodyPr>
          <a:lstStyle/>
          <a:p>
            <a:r>
              <a:rPr lang="zh-CN" altLang="en-US" dirty="0" smtClean="0">
                <a:solidFill>
                  <a:srgbClr val="0070C0"/>
                </a:solidFill>
              </a:rPr>
              <a:t>       世界</a:t>
            </a:r>
            <a:r>
              <a:rPr lang="zh-CN" altLang="en-US" dirty="0">
                <a:solidFill>
                  <a:srgbClr val="0070C0"/>
                </a:solidFill>
              </a:rPr>
              <a:t>贸易组织（英语：</a:t>
            </a:r>
            <a:r>
              <a:rPr lang="en-US" altLang="zh-CN" dirty="0">
                <a:solidFill>
                  <a:srgbClr val="0070C0"/>
                </a:solidFill>
              </a:rPr>
              <a:t>World Trade Organization </a:t>
            </a:r>
            <a:r>
              <a:rPr lang="zh-CN" altLang="en-US" dirty="0">
                <a:solidFill>
                  <a:srgbClr val="0070C0"/>
                </a:solidFill>
              </a:rPr>
              <a:t>简称</a:t>
            </a:r>
            <a:r>
              <a:rPr lang="en-US" altLang="zh-CN" dirty="0">
                <a:solidFill>
                  <a:srgbClr val="0070C0"/>
                </a:solidFill>
              </a:rPr>
              <a:t>WTO</a:t>
            </a:r>
            <a:r>
              <a:rPr lang="zh-CN" altLang="en-US" dirty="0">
                <a:solidFill>
                  <a:srgbClr val="0070C0"/>
                </a:solidFill>
              </a:rPr>
              <a:t>），中文简称是世贸组织，</a:t>
            </a:r>
            <a:r>
              <a:rPr lang="en-US" altLang="zh-CN" dirty="0">
                <a:solidFill>
                  <a:srgbClr val="0070C0"/>
                </a:solidFill>
              </a:rPr>
              <a:t>1994</a:t>
            </a:r>
            <a:r>
              <a:rPr lang="zh-CN" altLang="en-US" dirty="0">
                <a:solidFill>
                  <a:srgbClr val="0070C0"/>
                </a:solidFill>
              </a:rPr>
              <a:t>年</a:t>
            </a:r>
            <a:r>
              <a:rPr lang="en-US" altLang="zh-CN" dirty="0">
                <a:solidFill>
                  <a:srgbClr val="0070C0"/>
                </a:solidFill>
              </a:rPr>
              <a:t>4</a:t>
            </a:r>
            <a:r>
              <a:rPr lang="zh-CN" altLang="en-US" dirty="0">
                <a:solidFill>
                  <a:srgbClr val="0070C0"/>
                </a:solidFill>
              </a:rPr>
              <a:t>月</a:t>
            </a:r>
            <a:r>
              <a:rPr lang="en-US" altLang="zh-CN" dirty="0">
                <a:solidFill>
                  <a:srgbClr val="0070C0"/>
                </a:solidFill>
              </a:rPr>
              <a:t>15</a:t>
            </a:r>
            <a:r>
              <a:rPr lang="zh-CN" altLang="en-US" dirty="0">
                <a:solidFill>
                  <a:srgbClr val="0070C0"/>
                </a:solidFill>
              </a:rPr>
              <a:t>日，在摩洛哥的马拉喀什市举行的关贸总协定乌拉圭回合部长会议决定成立更具全球性的世界贸易组织 ，以取代成立于</a:t>
            </a:r>
            <a:r>
              <a:rPr lang="en-US" altLang="zh-CN" dirty="0">
                <a:solidFill>
                  <a:srgbClr val="0070C0"/>
                </a:solidFill>
              </a:rPr>
              <a:t>1947</a:t>
            </a:r>
            <a:r>
              <a:rPr lang="zh-CN" altLang="en-US" dirty="0">
                <a:solidFill>
                  <a:srgbClr val="0070C0"/>
                </a:solidFill>
              </a:rPr>
              <a:t>年的关贸总协定。世界贸易组织是当代最重要的国际经济组织之一， 拥有</a:t>
            </a:r>
            <a:r>
              <a:rPr lang="en-US" altLang="zh-CN" dirty="0">
                <a:solidFill>
                  <a:srgbClr val="0070C0"/>
                </a:solidFill>
              </a:rPr>
              <a:t>164</a:t>
            </a:r>
            <a:r>
              <a:rPr lang="zh-CN" altLang="en-US" dirty="0">
                <a:solidFill>
                  <a:srgbClr val="0070C0"/>
                </a:solidFill>
              </a:rPr>
              <a:t>个成员，成员贸易总额达到全球的</a:t>
            </a:r>
            <a:r>
              <a:rPr lang="en-US" altLang="zh-CN" dirty="0">
                <a:solidFill>
                  <a:srgbClr val="0070C0"/>
                </a:solidFill>
              </a:rPr>
              <a:t>98%</a:t>
            </a:r>
            <a:r>
              <a:rPr lang="zh-CN" altLang="en-US" dirty="0">
                <a:solidFill>
                  <a:srgbClr val="0070C0"/>
                </a:solidFill>
              </a:rPr>
              <a:t>，有“经济联合国”之称</a:t>
            </a:r>
            <a:r>
              <a:rPr lang="zh-CN" altLang="en-US" dirty="0" smtClean="0">
                <a:solidFill>
                  <a:srgbClr val="0070C0"/>
                </a:solidFill>
              </a:rPr>
              <a:t>。</a:t>
            </a:r>
            <a:endParaRPr lang="en-US" altLang="zh-CN" dirty="0" smtClean="0">
              <a:solidFill>
                <a:srgbClr val="0070C0"/>
              </a:solidFill>
            </a:endParaRPr>
          </a:p>
          <a:p>
            <a:r>
              <a:rPr lang="zh-CN" altLang="en-US" sz="2400" dirty="0">
                <a:solidFill>
                  <a:srgbClr val="FF0000"/>
                </a:solidFill>
              </a:rPr>
              <a:t>五大职能</a:t>
            </a:r>
          </a:p>
          <a:p>
            <a:r>
              <a:rPr lang="zh-CN" altLang="en-US" dirty="0">
                <a:solidFill>
                  <a:srgbClr val="0070C0"/>
                </a:solidFill>
              </a:rPr>
              <a:t>管理职能</a:t>
            </a:r>
          </a:p>
          <a:p>
            <a:r>
              <a:rPr lang="zh-CN" altLang="en-US" dirty="0">
                <a:solidFill>
                  <a:srgbClr val="0070C0"/>
                </a:solidFill>
              </a:rPr>
              <a:t>世界贸易组织负责对各成员国的贸易政策和法规进行监督和管理，定期评审，以保证其合法性。</a:t>
            </a:r>
          </a:p>
          <a:p>
            <a:r>
              <a:rPr lang="zh-CN" altLang="en-US" dirty="0">
                <a:solidFill>
                  <a:srgbClr val="0070C0"/>
                </a:solidFill>
              </a:rPr>
              <a:t>组织职能</a:t>
            </a:r>
          </a:p>
          <a:p>
            <a:r>
              <a:rPr lang="zh-CN" altLang="en-US" dirty="0">
                <a:solidFill>
                  <a:srgbClr val="0070C0"/>
                </a:solidFill>
              </a:rPr>
              <a:t>为实现各项协定和协议的既定目标，世界贸易组织有权组织实施其管辖的各项贸易协定和协议，并积极采取各种有效措施。</a:t>
            </a:r>
          </a:p>
          <a:p>
            <a:r>
              <a:rPr lang="zh-CN" altLang="en-US" dirty="0">
                <a:solidFill>
                  <a:srgbClr val="0070C0"/>
                </a:solidFill>
              </a:rPr>
              <a:t>协调职能</a:t>
            </a:r>
          </a:p>
          <a:p>
            <a:r>
              <a:rPr lang="zh-CN" altLang="en-US" dirty="0">
                <a:solidFill>
                  <a:srgbClr val="0070C0"/>
                </a:solidFill>
              </a:rPr>
              <a:t>世界贸易组织协调其与国际货币基金组织和世界银行等国际组织和机构的关系，以保障全球经济决策的一致性和凝聚力。</a:t>
            </a:r>
          </a:p>
          <a:p>
            <a:r>
              <a:rPr lang="zh-CN" altLang="en-US" dirty="0">
                <a:solidFill>
                  <a:srgbClr val="0070C0"/>
                </a:solidFill>
              </a:rPr>
              <a:t>调节职能</a:t>
            </a:r>
          </a:p>
          <a:p>
            <a:r>
              <a:rPr lang="zh-CN" altLang="en-US" dirty="0">
                <a:solidFill>
                  <a:srgbClr val="0070C0"/>
                </a:solidFill>
              </a:rPr>
              <a:t>当成员国之间发生争执和冲突时，世界贸易组织负责解决。</a:t>
            </a:r>
          </a:p>
          <a:p>
            <a:r>
              <a:rPr lang="zh-CN" altLang="en-US" dirty="0">
                <a:solidFill>
                  <a:srgbClr val="0070C0"/>
                </a:solidFill>
              </a:rPr>
              <a:t>提供职能</a:t>
            </a:r>
          </a:p>
          <a:p>
            <a:r>
              <a:rPr lang="zh-CN" altLang="en-US" dirty="0">
                <a:solidFill>
                  <a:srgbClr val="0070C0"/>
                </a:solidFill>
              </a:rPr>
              <a:t>世界贸易组织为其成员国提供处理各项协定和协议有关事务的谈判场所，并向发展中国家提供必要的技术援助以帮助其发展。</a:t>
            </a:r>
            <a:endParaRPr lang="zh-CN" altLang="en-US" dirty="0">
              <a:solidFill>
                <a:srgbClr val="0070C0"/>
              </a:solidFill>
            </a:endParaRPr>
          </a:p>
        </p:txBody>
      </p:sp>
      <p:sp>
        <p:nvSpPr>
          <p:cNvPr id="2" name="矩形 1"/>
          <p:cNvSpPr/>
          <p:nvPr/>
        </p:nvSpPr>
        <p:spPr>
          <a:xfrm>
            <a:off x="0" y="8765"/>
            <a:ext cx="1832553" cy="584775"/>
          </a:xfrm>
          <a:prstGeom prst="rect">
            <a:avLst/>
          </a:prstGeom>
        </p:spPr>
        <p:txBody>
          <a:bodyPr wrap="none">
            <a:spAutoFit/>
          </a:bodyPr>
          <a:lstStyle/>
          <a:p>
            <a:r>
              <a:rPr lang="zh-CN" altLang="en-US" sz="3200" b="1" dirty="0">
                <a:solidFill>
                  <a:srgbClr val="FF3300"/>
                </a:solidFill>
                <a:effectLst>
                  <a:outerShdw blurRad="38100" dist="38100" dir="2700000" algn="tl">
                    <a:srgbClr val="C0C0C0"/>
                  </a:outerShdw>
                </a:effectLst>
                <a:ea typeface="隶书" panose="02010509060101010101" pitchFamily="49" charset="-122"/>
              </a:rPr>
              <a:t>新课导入</a:t>
            </a:r>
          </a:p>
        </p:txBody>
      </p:sp>
    </p:spTree>
    <p:extLst>
      <p:ext uri="{BB962C8B-B14F-4D97-AF65-F5344CB8AC3E}">
        <p14:creationId xmlns:p14="http://schemas.microsoft.com/office/powerpoint/2010/main" val="3382682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695722"/>
            <a:ext cx="20955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848122"/>
            <a:ext cx="209550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2276872"/>
            <a:ext cx="255270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0467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p:nvPr>
        </p:nvSpPr>
        <p:spPr>
          <a:xfrm>
            <a:off x="1258888" y="333375"/>
            <a:ext cx="7705725" cy="777875"/>
          </a:xfrm>
        </p:spPr>
        <p:txBody>
          <a:bodyPr/>
          <a:lstStyle/>
          <a:p>
            <a:r>
              <a:rPr lang="zh-CN" altLang="en-US" b="1" smtClean="0">
                <a:latin typeface="黑体" pitchFamily="49" charset="-122"/>
                <a:ea typeface="黑体" pitchFamily="49" charset="-122"/>
              </a:rPr>
              <a:t>联合国的成立</a:t>
            </a:r>
            <a:endParaRPr lang="zh-CN" altLang="en-US" smtClean="0">
              <a:solidFill>
                <a:schemeClr val="tx1"/>
              </a:solidFill>
              <a:latin typeface="宋体" pitchFamily="2" charset="-122"/>
              <a:ea typeface="宋体" pitchFamily="2" charset="-122"/>
            </a:endParaRPr>
          </a:p>
        </p:txBody>
      </p:sp>
      <p:sp>
        <p:nvSpPr>
          <p:cNvPr id="4099" name="Rectangle 11"/>
          <p:cNvSpPr>
            <a:spLocks noChangeArrowheads="1"/>
          </p:cNvSpPr>
          <p:nvPr/>
        </p:nvSpPr>
        <p:spPr bwMode="auto">
          <a:xfrm>
            <a:off x="355600" y="1633538"/>
            <a:ext cx="48895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．联合国的成立背景</a:t>
            </a:r>
          </a:p>
        </p:txBody>
      </p:sp>
      <p:sp>
        <p:nvSpPr>
          <p:cNvPr id="5" name="Text Box 7"/>
          <p:cNvSpPr txBox="1">
            <a:spLocks noChangeArrowheads="1"/>
          </p:cNvSpPr>
          <p:nvPr/>
        </p:nvSpPr>
        <p:spPr bwMode="auto">
          <a:xfrm>
            <a:off x="322263" y="2116138"/>
            <a:ext cx="8821737"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zh-CN" altLang="en-US" sz="2400" b="1">
                <a:solidFill>
                  <a:srgbClr val="CC0000"/>
                </a:solidFill>
                <a:latin typeface="华文中宋" pitchFamily="2" charset="-122"/>
                <a:ea typeface="华文中宋" pitchFamily="2" charset="-122"/>
              </a:rPr>
              <a:t>联合国是世界人民反法西斯战争胜利的产物。在</a:t>
            </a:r>
            <a:r>
              <a:rPr lang="en-US" altLang="zh-CN" sz="2400" b="1">
                <a:solidFill>
                  <a:srgbClr val="CC0000"/>
                </a:solidFill>
                <a:latin typeface="华文中宋" pitchFamily="2" charset="-122"/>
                <a:ea typeface="华文中宋" pitchFamily="2" charset="-122"/>
              </a:rPr>
              <a:t>《</a:t>
            </a:r>
            <a:r>
              <a:rPr lang="zh-CN" altLang="en-US" sz="2400" b="1">
                <a:solidFill>
                  <a:srgbClr val="CC0000"/>
                </a:solidFill>
                <a:latin typeface="华文中宋" pitchFamily="2" charset="-122"/>
                <a:ea typeface="华文中宋" pitchFamily="2" charset="-122"/>
              </a:rPr>
              <a:t>雅尔塔协定</a:t>
            </a:r>
            <a:r>
              <a:rPr lang="en-US" altLang="zh-CN" sz="2400" b="1">
                <a:solidFill>
                  <a:srgbClr val="CC0000"/>
                </a:solidFill>
                <a:latin typeface="华文中宋" pitchFamily="2" charset="-122"/>
                <a:ea typeface="华文中宋" pitchFamily="2" charset="-122"/>
              </a:rPr>
              <a:t>》</a:t>
            </a:r>
            <a:r>
              <a:rPr lang="zh-CN" altLang="en-US" sz="2400" b="1">
                <a:solidFill>
                  <a:srgbClr val="CC0000"/>
                </a:solidFill>
                <a:latin typeface="华文中宋" pitchFamily="2" charset="-122"/>
                <a:ea typeface="华文中宋" pitchFamily="2" charset="-122"/>
              </a:rPr>
              <a:t>中，成立联合国是重要内容之一。</a:t>
            </a:r>
            <a:r>
              <a:rPr lang="zh-CN" altLang="en-US" sz="2400">
                <a:solidFill>
                  <a:srgbClr val="CC0000"/>
                </a:solidFill>
                <a:latin typeface="华文中宋" pitchFamily="2" charset="-122"/>
                <a:ea typeface="华文中宋" pitchFamily="2" charset="-122"/>
              </a:rPr>
              <a:t> </a:t>
            </a:r>
          </a:p>
        </p:txBody>
      </p:sp>
      <p:sp>
        <p:nvSpPr>
          <p:cNvPr id="4101" name="Rectangle 12"/>
          <p:cNvSpPr>
            <a:spLocks noChangeArrowheads="1"/>
          </p:cNvSpPr>
          <p:nvPr/>
        </p:nvSpPr>
        <p:spPr bwMode="auto">
          <a:xfrm>
            <a:off x="355600" y="2928938"/>
            <a:ext cx="48196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2800" b="1">
                <a:latin typeface="黑体" pitchFamily="49" charset="-122"/>
                <a:ea typeface="黑体" pitchFamily="49" charset="-122"/>
              </a:rPr>
              <a:t>2．联合国的成长历程</a:t>
            </a:r>
          </a:p>
        </p:txBody>
      </p:sp>
      <p:sp>
        <p:nvSpPr>
          <p:cNvPr id="4102" name="Rectangle 13"/>
          <p:cNvSpPr>
            <a:spLocks noChangeArrowheads="1"/>
          </p:cNvSpPr>
          <p:nvPr/>
        </p:nvSpPr>
        <p:spPr bwMode="auto">
          <a:xfrm>
            <a:off x="250825" y="3414713"/>
            <a:ext cx="38036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zh-CN" altLang="en-US" sz="2800" b="1" dirty="0">
                <a:latin typeface="黑体" pitchFamily="49" charset="-122"/>
                <a:ea typeface="黑体" pitchFamily="49" charset="-122"/>
              </a:rPr>
              <a:t>创立国：</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成立时间：</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成立标志：</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成员国：</a:t>
            </a:r>
            <a:br>
              <a:rPr lang="zh-CN" altLang="en-US" sz="2800" b="1" dirty="0">
                <a:latin typeface="黑体" pitchFamily="49" charset="-122"/>
                <a:ea typeface="黑体" pitchFamily="49" charset="-122"/>
              </a:rPr>
            </a:br>
            <a:r>
              <a:rPr lang="zh-CN" altLang="en-US" sz="2800" b="1" dirty="0">
                <a:latin typeface="黑体" pitchFamily="49" charset="-122"/>
                <a:ea typeface="黑体" pitchFamily="49" charset="-122"/>
              </a:rPr>
              <a:t>安理会常任理事国：</a:t>
            </a:r>
          </a:p>
          <a:p>
            <a:pPr>
              <a:buFont typeface="Arial" pitchFamily="34" charset="0"/>
              <a:buNone/>
            </a:pPr>
            <a:r>
              <a:rPr lang="zh-CN" altLang="en-US" sz="2800" b="1" dirty="0">
                <a:latin typeface="黑体" pitchFamily="49" charset="-122"/>
                <a:ea typeface="黑体" pitchFamily="49" charset="-122"/>
              </a:rPr>
              <a:t>性质：</a:t>
            </a:r>
          </a:p>
        </p:txBody>
      </p:sp>
      <p:sp>
        <p:nvSpPr>
          <p:cNvPr id="8" name="Text Box 4"/>
          <p:cNvSpPr txBox="1">
            <a:spLocks noChangeArrowheads="1"/>
          </p:cNvSpPr>
          <p:nvPr/>
        </p:nvSpPr>
        <p:spPr bwMode="auto">
          <a:xfrm>
            <a:off x="2465388" y="3486150"/>
            <a:ext cx="4248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zh-CN" altLang="en-US" sz="2400" b="1">
                <a:solidFill>
                  <a:srgbClr val="CC0000"/>
                </a:solidFill>
                <a:latin typeface="华文中宋" pitchFamily="2" charset="-122"/>
                <a:ea typeface="华文中宋" pitchFamily="2" charset="-122"/>
              </a:rPr>
              <a:t>中苏美英等</a:t>
            </a:r>
            <a:r>
              <a:rPr lang="en-US" altLang="zh-CN" sz="2400" b="1">
                <a:solidFill>
                  <a:srgbClr val="CC0000"/>
                </a:solidFill>
                <a:latin typeface="华文中宋" pitchFamily="2" charset="-122"/>
                <a:ea typeface="华文中宋" pitchFamily="2" charset="-122"/>
              </a:rPr>
              <a:t>50</a:t>
            </a:r>
            <a:r>
              <a:rPr lang="zh-CN" altLang="en-US" sz="2400" b="1">
                <a:solidFill>
                  <a:srgbClr val="CC0000"/>
                </a:solidFill>
                <a:latin typeface="华文中宋" pitchFamily="2" charset="-122"/>
                <a:ea typeface="华文中宋" pitchFamily="2" charset="-122"/>
              </a:rPr>
              <a:t>个国家</a:t>
            </a:r>
          </a:p>
        </p:txBody>
      </p:sp>
      <p:sp>
        <p:nvSpPr>
          <p:cNvPr id="9" name="Text Box 5"/>
          <p:cNvSpPr txBox="1">
            <a:spLocks noChangeArrowheads="1"/>
          </p:cNvSpPr>
          <p:nvPr/>
        </p:nvSpPr>
        <p:spPr bwMode="auto">
          <a:xfrm>
            <a:off x="2465388" y="3914775"/>
            <a:ext cx="3240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华文中宋" pitchFamily="2" charset="-122"/>
                <a:ea typeface="华文中宋" pitchFamily="2" charset="-122"/>
              </a:rPr>
              <a:t>1945</a:t>
            </a:r>
            <a:r>
              <a:rPr lang="zh-CN" altLang="en-US" sz="2400" b="1">
                <a:solidFill>
                  <a:srgbClr val="CC0000"/>
                </a:solidFill>
                <a:latin typeface="华文中宋" pitchFamily="2" charset="-122"/>
                <a:ea typeface="华文中宋" pitchFamily="2" charset="-122"/>
              </a:rPr>
              <a:t>年</a:t>
            </a:r>
            <a:r>
              <a:rPr lang="en-US" altLang="zh-CN" sz="2400" b="1">
                <a:solidFill>
                  <a:srgbClr val="CC0000"/>
                </a:solidFill>
                <a:latin typeface="华文中宋" pitchFamily="2" charset="-122"/>
                <a:ea typeface="华文中宋" pitchFamily="2" charset="-122"/>
              </a:rPr>
              <a:t>10</a:t>
            </a:r>
            <a:r>
              <a:rPr lang="zh-CN" altLang="en-US" sz="2400" b="1">
                <a:solidFill>
                  <a:srgbClr val="CC0000"/>
                </a:solidFill>
                <a:latin typeface="华文中宋" pitchFamily="2" charset="-122"/>
                <a:ea typeface="华文中宋" pitchFamily="2" charset="-122"/>
              </a:rPr>
              <a:t>月</a:t>
            </a:r>
            <a:r>
              <a:rPr lang="en-US" altLang="zh-CN" sz="2400" b="1">
                <a:solidFill>
                  <a:srgbClr val="CC0000"/>
                </a:solidFill>
                <a:latin typeface="华文中宋" pitchFamily="2" charset="-122"/>
                <a:ea typeface="华文中宋" pitchFamily="2" charset="-122"/>
              </a:rPr>
              <a:t>24</a:t>
            </a:r>
            <a:r>
              <a:rPr lang="zh-CN" altLang="en-US" sz="2400" b="1">
                <a:solidFill>
                  <a:srgbClr val="CC0000"/>
                </a:solidFill>
                <a:latin typeface="华文中宋" pitchFamily="2" charset="-122"/>
                <a:ea typeface="华文中宋" pitchFamily="2" charset="-122"/>
              </a:rPr>
              <a:t>日</a:t>
            </a:r>
          </a:p>
        </p:txBody>
      </p:sp>
      <p:sp>
        <p:nvSpPr>
          <p:cNvPr id="10" name="Text Box 6"/>
          <p:cNvSpPr txBox="1">
            <a:spLocks noChangeArrowheads="1"/>
          </p:cNvSpPr>
          <p:nvPr/>
        </p:nvSpPr>
        <p:spPr bwMode="auto">
          <a:xfrm>
            <a:off x="2322513" y="4343400"/>
            <a:ext cx="3816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黑体" pitchFamily="49" charset="-122"/>
                <a:ea typeface="华文中宋" pitchFamily="2" charset="-122"/>
              </a:rPr>
              <a:t>《</a:t>
            </a:r>
            <a:r>
              <a:rPr lang="zh-CN" altLang="en-US" sz="2400" b="1">
                <a:solidFill>
                  <a:srgbClr val="CC0000"/>
                </a:solidFill>
                <a:latin typeface="黑体" pitchFamily="49" charset="-122"/>
                <a:ea typeface="华文中宋" pitchFamily="2" charset="-122"/>
              </a:rPr>
              <a:t>联合国宪章</a:t>
            </a:r>
            <a:r>
              <a:rPr lang="en-US" altLang="zh-CN" sz="2400" b="1">
                <a:solidFill>
                  <a:srgbClr val="CC0000"/>
                </a:solidFill>
                <a:latin typeface="黑体" pitchFamily="49" charset="-122"/>
                <a:ea typeface="华文中宋" pitchFamily="2" charset="-122"/>
              </a:rPr>
              <a:t>》</a:t>
            </a:r>
            <a:r>
              <a:rPr lang="zh-CN" altLang="en-US" sz="2400" b="1">
                <a:solidFill>
                  <a:srgbClr val="CC0000"/>
                </a:solidFill>
                <a:latin typeface="黑体" pitchFamily="49" charset="-122"/>
                <a:ea typeface="华文中宋" pitchFamily="2" charset="-122"/>
              </a:rPr>
              <a:t>的生效</a:t>
            </a:r>
          </a:p>
        </p:txBody>
      </p:sp>
      <p:sp>
        <p:nvSpPr>
          <p:cNvPr id="11" name="Text Box 8"/>
          <p:cNvSpPr txBox="1">
            <a:spLocks noChangeArrowheads="1"/>
          </p:cNvSpPr>
          <p:nvPr/>
        </p:nvSpPr>
        <p:spPr bwMode="auto">
          <a:xfrm>
            <a:off x="2536825" y="4772025"/>
            <a:ext cx="194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en-US" altLang="zh-CN" sz="2400" b="1">
                <a:solidFill>
                  <a:srgbClr val="CC0000"/>
                </a:solidFill>
                <a:latin typeface="华文中宋" pitchFamily="2" charset="-122"/>
                <a:ea typeface="华文中宋" pitchFamily="2" charset="-122"/>
              </a:rPr>
              <a:t>193</a:t>
            </a:r>
            <a:r>
              <a:rPr lang="zh-CN" altLang="en-US" sz="2400" b="1">
                <a:solidFill>
                  <a:srgbClr val="CC0000"/>
                </a:solidFill>
                <a:latin typeface="华文中宋" pitchFamily="2" charset="-122"/>
                <a:ea typeface="华文中宋" pitchFamily="2" charset="-122"/>
              </a:rPr>
              <a:t>个</a:t>
            </a:r>
          </a:p>
        </p:txBody>
      </p:sp>
      <p:sp>
        <p:nvSpPr>
          <p:cNvPr id="12" name="Text Box 9"/>
          <p:cNvSpPr txBox="1">
            <a:spLocks noChangeArrowheads="1"/>
          </p:cNvSpPr>
          <p:nvPr/>
        </p:nvSpPr>
        <p:spPr bwMode="auto">
          <a:xfrm>
            <a:off x="3465513" y="520065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50000"/>
              </a:spcBef>
              <a:buFont typeface="Arial" pitchFamily="34" charset="0"/>
              <a:buNone/>
            </a:pPr>
            <a:r>
              <a:rPr lang="zh-CN" altLang="en-US" sz="2400" b="1">
                <a:solidFill>
                  <a:srgbClr val="CC0000"/>
                </a:solidFill>
                <a:latin typeface="黑体" pitchFamily="49" charset="-122"/>
                <a:ea typeface="黑体" pitchFamily="49" charset="-122"/>
              </a:rPr>
              <a:t>美国、中国、俄罗斯、英国、法国</a:t>
            </a:r>
          </a:p>
        </p:txBody>
      </p:sp>
      <p:sp>
        <p:nvSpPr>
          <p:cNvPr id="13" name="Text Box 14"/>
          <p:cNvSpPr txBox="1">
            <a:spLocks noChangeArrowheads="1"/>
          </p:cNvSpPr>
          <p:nvPr/>
        </p:nvSpPr>
        <p:spPr bwMode="auto">
          <a:xfrm>
            <a:off x="1270000" y="5629275"/>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zh-CN" altLang="en-US" sz="2400" b="1">
                <a:solidFill>
                  <a:srgbClr val="CC0000"/>
                </a:solidFill>
                <a:latin typeface="黑体" pitchFamily="49" charset="-122"/>
                <a:ea typeface="黑体" pitchFamily="49" charset="-122"/>
              </a:rPr>
              <a:t>当今世界上最有影响力、规模最大和最重要的国际组织</a:t>
            </a:r>
            <a:r>
              <a:rPr lang="zh-CN" altLang="en-US" sz="2400">
                <a:latin typeface="黑体" pitchFamily="49" charset="-122"/>
                <a:ea typeface="黑体" pitchFamily="49" charset="-122"/>
              </a:rPr>
              <a:t> </a:t>
            </a:r>
          </a:p>
        </p:txBody>
      </p:sp>
    </p:spTree>
    <p:extLst>
      <p:ext uri="{BB962C8B-B14F-4D97-AF65-F5344CB8AC3E}">
        <p14:creationId xmlns:p14="http://schemas.microsoft.com/office/powerpoint/2010/main" val="1099219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ox(in)">
                                      <p:cBhvr>
                                        <p:cTn id="18" dur="500"/>
                                        <p:tgtEl>
                                          <p:spTgt spid="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in)">
                                      <p:cBhvr>
                                        <p:cTn id="23" dur="500"/>
                                        <p:tgtEl>
                                          <p:spTgt spid="1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ox(in)">
                                      <p:cBhvr>
                                        <p:cTn id="33" dur="500"/>
                                        <p:tgtEl>
                                          <p:spTgt spid="1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ox(in)">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p:cNvSpPr>
          <p:nvPr>
            <p:ph type="subTitle" idx="1"/>
          </p:nvPr>
        </p:nvSpPr>
        <p:spPr>
          <a:xfrm>
            <a:off x="611188" y="3716338"/>
            <a:ext cx="7696200" cy="2592387"/>
          </a:xfrm>
        </p:spPr>
        <p:txBody>
          <a:bodyPr/>
          <a:lstStyle/>
          <a:p>
            <a:pPr algn="l"/>
            <a:r>
              <a:rPr lang="zh-CN" altLang="en-US" sz="2800" b="1" smtClean="0">
                <a:ea typeface="宋体" pitchFamily="2" charset="-122"/>
              </a:rPr>
              <a:t>所有会员国</a:t>
            </a:r>
            <a:r>
              <a:rPr lang="zh-CN" altLang="en-US" sz="2800" b="1" smtClean="0">
                <a:solidFill>
                  <a:srgbClr val="FF0000"/>
                </a:solidFill>
                <a:ea typeface="宋体" pitchFamily="2" charset="-122"/>
              </a:rPr>
              <a:t>主权平等</a:t>
            </a:r>
            <a:r>
              <a:rPr lang="zh-CN" altLang="en-US" sz="2800" b="1" smtClean="0">
                <a:ea typeface="宋体" pitchFamily="2" charset="-122"/>
              </a:rPr>
              <a:t>并履行它们依宪章规定所承担的义务，用</a:t>
            </a:r>
            <a:r>
              <a:rPr lang="zh-CN" altLang="en-US" sz="2800" b="1" smtClean="0">
                <a:solidFill>
                  <a:srgbClr val="FF0000"/>
                </a:solidFill>
                <a:ea typeface="宋体" pitchFamily="2" charset="-122"/>
              </a:rPr>
              <a:t>和平</a:t>
            </a:r>
            <a:r>
              <a:rPr lang="zh-CN" altLang="en-US" sz="2800" b="1" smtClean="0">
                <a:ea typeface="宋体" pitchFamily="2" charset="-122"/>
              </a:rPr>
              <a:t>的方法解决国际争端，对联合国依照宪章采取的行动应尽力给予</a:t>
            </a:r>
            <a:r>
              <a:rPr lang="zh-CN" altLang="en-US" sz="2800" b="1" smtClean="0">
                <a:solidFill>
                  <a:srgbClr val="FF0000"/>
                </a:solidFill>
                <a:ea typeface="宋体" pitchFamily="2" charset="-122"/>
              </a:rPr>
              <a:t>协助</a:t>
            </a:r>
            <a:r>
              <a:rPr lang="zh-CN" altLang="en-US" sz="2800" b="1" smtClean="0">
                <a:ea typeface="宋体" pitchFamily="2" charset="-122"/>
              </a:rPr>
              <a:t>，</a:t>
            </a:r>
            <a:r>
              <a:rPr lang="zh-CN" altLang="en-US" sz="2800" b="1" smtClean="0">
                <a:solidFill>
                  <a:srgbClr val="FF0000"/>
                </a:solidFill>
                <a:ea typeface="宋体" pitchFamily="2" charset="-122"/>
              </a:rPr>
              <a:t>禁止</a:t>
            </a:r>
            <a:r>
              <a:rPr lang="zh-CN" altLang="en-US" sz="2800" b="1" smtClean="0">
                <a:ea typeface="宋体" pitchFamily="2" charset="-122"/>
              </a:rPr>
              <a:t>对其他国家进行武力威胁或使用武力，等等。</a:t>
            </a:r>
          </a:p>
        </p:txBody>
      </p:sp>
      <p:sp>
        <p:nvSpPr>
          <p:cNvPr id="12292" name="Text Box 4"/>
          <p:cNvSpPr txBox="1">
            <a:spLocks noChangeArrowheads="1"/>
          </p:cNvSpPr>
          <p:nvPr/>
        </p:nvSpPr>
        <p:spPr bwMode="auto">
          <a:xfrm>
            <a:off x="611188" y="1970088"/>
            <a:ext cx="8382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spcBef>
                <a:spcPct val="10000"/>
              </a:spcBef>
              <a:buFont typeface="Arial" pitchFamily="34" charset="0"/>
              <a:buNone/>
            </a:pPr>
            <a:r>
              <a:rPr lang="zh-CN" altLang="en-US" sz="2800" b="1">
                <a:solidFill>
                  <a:srgbClr val="FF3300"/>
                </a:solidFill>
                <a:latin typeface="黑体" pitchFamily="49" charset="-122"/>
                <a:ea typeface="黑体" pitchFamily="49" charset="-122"/>
              </a:rPr>
              <a:t>维护世界和平与安全，发展各国之间的友好关系，促进国际合作。</a:t>
            </a:r>
          </a:p>
        </p:txBody>
      </p:sp>
      <p:sp>
        <p:nvSpPr>
          <p:cNvPr id="5124" name="Rectangle 5"/>
          <p:cNvSpPr>
            <a:spLocks noChangeArrowheads="1"/>
          </p:cNvSpPr>
          <p:nvPr/>
        </p:nvSpPr>
        <p:spPr bwMode="auto">
          <a:xfrm>
            <a:off x="349250" y="3113088"/>
            <a:ext cx="69342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Font typeface="Arial" pitchFamily="34" charset="0"/>
              <a:buNone/>
            </a:pPr>
            <a:r>
              <a:rPr lang="zh-CN" altLang="en-US" sz="3200" b="1">
                <a:ea typeface="黑体" pitchFamily="49" charset="-122"/>
              </a:rPr>
              <a:t>   </a:t>
            </a:r>
            <a:r>
              <a:rPr lang="en-US" altLang="zh-CN" sz="3200" b="1">
                <a:ea typeface="黑体" pitchFamily="49" charset="-122"/>
              </a:rPr>
              <a:t>4</a:t>
            </a:r>
            <a:r>
              <a:rPr lang="zh-CN" altLang="en-US" sz="3200" b="1">
                <a:ea typeface="黑体" pitchFamily="49" charset="-122"/>
              </a:rPr>
              <a:t>．联合国本身及会员国应遵循原则</a:t>
            </a:r>
          </a:p>
        </p:txBody>
      </p:sp>
      <p:sp>
        <p:nvSpPr>
          <p:cNvPr id="5125" name="Rectangle 6"/>
          <p:cNvSpPr>
            <a:spLocks noChangeArrowheads="1"/>
          </p:cNvSpPr>
          <p:nvPr/>
        </p:nvSpPr>
        <p:spPr bwMode="auto">
          <a:xfrm>
            <a:off x="611188" y="1327150"/>
            <a:ext cx="32750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Font typeface="Arial" pitchFamily="34" charset="0"/>
              <a:buNone/>
            </a:pPr>
            <a:r>
              <a:rPr lang="zh-CN" altLang="en-US" sz="3200" b="1">
                <a:latin typeface="黑体" pitchFamily="49" charset="-122"/>
                <a:ea typeface="黑体" pitchFamily="49" charset="-122"/>
              </a:rPr>
              <a:t>3．联合国的宗旨</a:t>
            </a:r>
          </a:p>
        </p:txBody>
      </p:sp>
      <p:sp>
        <p:nvSpPr>
          <p:cNvPr id="5126" name="矩形 8"/>
          <p:cNvSpPr>
            <a:spLocks noChangeArrowheads="1"/>
          </p:cNvSpPr>
          <p:nvPr/>
        </p:nvSpPr>
        <p:spPr bwMode="auto">
          <a:xfrm>
            <a:off x="1285875" y="285750"/>
            <a:ext cx="442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a:latin typeface="宋体" pitchFamily="2" charset="-122"/>
              </a:rPr>
              <a:t> </a:t>
            </a:r>
            <a:endParaRPr lang="zh-CN" altLang="en-US">
              <a:latin typeface="宋体" pitchFamily="2" charset="-122"/>
            </a:endParaRPr>
          </a:p>
        </p:txBody>
      </p:sp>
    </p:spTree>
    <p:extLst>
      <p:ext uri="{BB962C8B-B14F-4D97-AF65-F5344CB8AC3E}">
        <p14:creationId xmlns:p14="http://schemas.microsoft.com/office/powerpoint/2010/main" val="2100454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0-#ppt_w/2"/>
                                          </p:val>
                                        </p:tav>
                                        <p:tav tm="100000">
                                          <p:val>
                                            <p:strVal val="#ppt_x"/>
                                          </p:val>
                                        </p:tav>
                                      </p:tavLst>
                                    </p:anim>
                                    <p:anim calcmode="lin" valueType="num">
                                      <p:cBhvr additive="base">
                                        <p:cTn id="8" dur="500" fill="hold"/>
                                        <p:tgtEl>
                                          <p:spTgt spid="1229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Effect transition="in" filter="box(in)">
                                      <p:cBhvr>
                                        <p:cTn id="13" dur="500"/>
                                        <p:tgtEl>
                                          <p:spTgt spid="122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122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2303463" y="711200"/>
            <a:ext cx="45370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3200" b="1">
                <a:solidFill>
                  <a:srgbClr val="0000FF"/>
                </a:solidFill>
              </a:rPr>
              <a:t>联合国的主要机构</a:t>
            </a:r>
          </a:p>
        </p:txBody>
      </p:sp>
      <p:pic>
        <p:nvPicPr>
          <p:cNvPr id="6147" name="Picture 5" descr="betwor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3413" y="1741488"/>
            <a:ext cx="275272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Oval 6" descr="charter"/>
          <p:cNvSpPr>
            <a:spLocks noChangeArrowheads="1"/>
          </p:cNvSpPr>
          <p:nvPr/>
        </p:nvSpPr>
        <p:spPr bwMode="auto">
          <a:xfrm>
            <a:off x="539750" y="981075"/>
            <a:ext cx="2362200" cy="1295400"/>
          </a:xfrm>
          <a:prstGeom prst="ellipse">
            <a:avLst/>
          </a:prstGeom>
          <a:blipFill dpi="0" rotWithShape="0">
            <a:blip r:embed="rId3"/>
            <a:srcRect/>
            <a:stretch>
              <a:fillRect/>
            </a:stretch>
          </a:blipFill>
          <a:ln w="12700" cap="sq">
            <a:solidFill>
              <a:schemeClr val="bg1"/>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49" name="Oval 7" descr="league3"/>
          <p:cNvSpPr>
            <a:spLocks noChangeArrowheads="1"/>
          </p:cNvSpPr>
          <p:nvPr/>
        </p:nvSpPr>
        <p:spPr bwMode="auto">
          <a:xfrm>
            <a:off x="534988" y="2989263"/>
            <a:ext cx="2438400" cy="1600200"/>
          </a:xfrm>
          <a:prstGeom prst="ellipse">
            <a:avLst/>
          </a:prstGeom>
          <a:blipFill dpi="0" rotWithShape="0">
            <a:blip r:embed="rId4"/>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0" name="Oval 8" descr="signing"/>
          <p:cNvSpPr>
            <a:spLocks noChangeArrowheads="1"/>
          </p:cNvSpPr>
          <p:nvPr/>
        </p:nvSpPr>
        <p:spPr bwMode="auto">
          <a:xfrm>
            <a:off x="6219825" y="4292600"/>
            <a:ext cx="2590800" cy="1676400"/>
          </a:xfrm>
          <a:prstGeom prst="ellipse">
            <a:avLst/>
          </a:prstGeom>
          <a:blipFill dpi="0" rotWithShape="0">
            <a:blip r:embed="rId5"/>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2800" b="1">
              <a:solidFill>
                <a:srgbClr val="FF0000"/>
              </a:solidFill>
              <a:latin typeface="Times New Roman" pitchFamily="18" charset="0"/>
            </a:endParaRPr>
          </a:p>
        </p:txBody>
      </p:sp>
      <p:sp>
        <p:nvSpPr>
          <p:cNvPr id="6151" name="Oval 9" descr="riosign2"/>
          <p:cNvSpPr>
            <a:spLocks noChangeArrowheads="1"/>
          </p:cNvSpPr>
          <p:nvPr/>
        </p:nvSpPr>
        <p:spPr bwMode="auto">
          <a:xfrm>
            <a:off x="6248400" y="685800"/>
            <a:ext cx="2514600" cy="1600200"/>
          </a:xfrm>
          <a:prstGeom prst="ellipse">
            <a:avLst/>
          </a:prstGeom>
          <a:blipFill dpi="0" rotWithShape="0">
            <a:blip r:embed="rId6"/>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2" name="Oval 10" descr="sanfran2"/>
          <p:cNvSpPr>
            <a:spLocks noChangeArrowheads="1"/>
          </p:cNvSpPr>
          <p:nvPr/>
        </p:nvSpPr>
        <p:spPr bwMode="auto">
          <a:xfrm>
            <a:off x="6372225" y="2420938"/>
            <a:ext cx="2438400" cy="1600200"/>
          </a:xfrm>
          <a:prstGeom prst="ellipse">
            <a:avLst/>
          </a:prstGeom>
          <a:blipFill dpi="0" rotWithShape="0">
            <a:blip r:embed="rId7"/>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6153" name="Oval 11" descr="charter2"/>
          <p:cNvSpPr>
            <a:spLocks noChangeArrowheads="1"/>
          </p:cNvSpPr>
          <p:nvPr/>
        </p:nvSpPr>
        <p:spPr bwMode="auto">
          <a:xfrm>
            <a:off x="544513" y="4814888"/>
            <a:ext cx="2362200" cy="1524000"/>
          </a:xfrm>
          <a:prstGeom prst="ellipse">
            <a:avLst/>
          </a:prstGeom>
          <a:blipFill dpi="0" rotWithShape="0">
            <a:blip r:embed="rId8"/>
            <a:srcRect/>
            <a:stretch>
              <a:fillRect/>
            </a:stretch>
          </a:blipFill>
          <a:ln w="12700" cap="sq">
            <a:solidFill>
              <a:srgbClr val="FFFF99"/>
            </a:solidFill>
            <a:round/>
            <a:headEnd type="none" w="sm" len="sm"/>
            <a:tailEnd type="none" w="sm" len="sm"/>
          </a:ln>
        </p:spPr>
        <p:txBody>
          <a:bodyPr wrap="none" lIns="92075" tIns="46038" rIns="92075" bIns="46038" anchor="ctr"/>
          <a:lstStyle/>
          <a:p>
            <a:pPr algn="ctr" eaLnBrk="1" hangingPunct="1">
              <a:spcBef>
                <a:spcPct val="20000"/>
              </a:spcBef>
              <a:buClr>
                <a:schemeClr val="accent2"/>
              </a:buClr>
              <a:buSzPct val="75000"/>
              <a:buFont typeface="Monotype Sorts"/>
              <a:buNone/>
            </a:pPr>
            <a:endParaRPr lang="zh-CN" altLang="zh-CN" sz="3200" b="1">
              <a:solidFill>
                <a:srgbClr val="FF0000"/>
              </a:solidFill>
              <a:latin typeface="Times New Roman" pitchFamily="18" charset="0"/>
            </a:endParaRPr>
          </a:p>
        </p:txBody>
      </p:sp>
      <p:sp>
        <p:nvSpPr>
          <p:cNvPr id="54285" name="Text Box 13"/>
          <p:cNvSpPr txBox="1">
            <a:spLocks noChangeArrowheads="1"/>
          </p:cNvSpPr>
          <p:nvPr/>
        </p:nvSpPr>
        <p:spPr bwMode="auto">
          <a:xfrm>
            <a:off x="539750" y="23796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CC"/>
                </a:solidFill>
                <a:latin typeface="Verdana" pitchFamily="34" charset="0"/>
                <a:ea typeface="楷体_GB2312" pitchFamily="1" charset="-122"/>
              </a:rPr>
              <a:t>联合国大会</a:t>
            </a:r>
          </a:p>
        </p:txBody>
      </p:sp>
      <p:sp>
        <p:nvSpPr>
          <p:cNvPr id="54286" name="Text Box 14"/>
          <p:cNvSpPr txBox="1">
            <a:spLocks noChangeArrowheads="1"/>
          </p:cNvSpPr>
          <p:nvPr/>
        </p:nvSpPr>
        <p:spPr bwMode="auto">
          <a:xfrm>
            <a:off x="250825" y="4292600"/>
            <a:ext cx="2808288" cy="461963"/>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FF"/>
                </a:solidFill>
                <a:latin typeface="Verdana" pitchFamily="34" charset="0"/>
                <a:ea typeface="楷体_GB2312" pitchFamily="1" charset="-122"/>
              </a:rPr>
              <a:t>安全理事会</a:t>
            </a:r>
          </a:p>
        </p:txBody>
      </p:sp>
      <p:sp>
        <p:nvSpPr>
          <p:cNvPr id="54287" name="Text Box 15"/>
          <p:cNvSpPr txBox="1">
            <a:spLocks noChangeArrowheads="1"/>
          </p:cNvSpPr>
          <p:nvPr/>
        </p:nvSpPr>
        <p:spPr bwMode="auto">
          <a:xfrm>
            <a:off x="5653088" y="6154738"/>
            <a:ext cx="3384550"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00"/>
                </a:solidFill>
                <a:latin typeface="Verdana" pitchFamily="34" charset="0"/>
                <a:ea typeface="楷体_GB2312" pitchFamily="1" charset="-122"/>
              </a:rPr>
              <a:t>经济及社会理事会</a:t>
            </a:r>
          </a:p>
        </p:txBody>
      </p:sp>
      <p:sp>
        <p:nvSpPr>
          <p:cNvPr id="54288" name="Text Box 16"/>
          <p:cNvSpPr txBox="1">
            <a:spLocks noChangeArrowheads="1"/>
          </p:cNvSpPr>
          <p:nvPr/>
        </p:nvSpPr>
        <p:spPr bwMode="auto">
          <a:xfrm>
            <a:off x="6156325" y="1773238"/>
            <a:ext cx="277177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latin typeface="Verdana" pitchFamily="34" charset="0"/>
                <a:ea typeface="楷体_GB2312" pitchFamily="1" charset="-122"/>
              </a:rPr>
              <a:t>托管理事会</a:t>
            </a:r>
          </a:p>
        </p:txBody>
      </p:sp>
      <p:sp>
        <p:nvSpPr>
          <p:cNvPr id="54289" name="Text Box 17"/>
          <p:cNvSpPr txBox="1">
            <a:spLocks noChangeArrowheads="1"/>
          </p:cNvSpPr>
          <p:nvPr/>
        </p:nvSpPr>
        <p:spPr bwMode="auto">
          <a:xfrm>
            <a:off x="6372225" y="37893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00"/>
                </a:solidFill>
                <a:latin typeface="Verdana" pitchFamily="34" charset="0"/>
                <a:ea typeface="楷体_GB2312" pitchFamily="1" charset="-122"/>
              </a:rPr>
              <a:t>国际法院</a:t>
            </a:r>
          </a:p>
        </p:txBody>
      </p:sp>
      <p:sp>
        <p:nvSpPr>
          <p:cNvPr id="54290" name="Text Box 18"/>
          <p:cNvSpPr txBox="1">
            <a:spLocks noChangeArrowheads="1"/>
          </p:cNvSpPr>
          <p:nvPr/>
        </p:nvSpPr>
        <p:spPr bwMode="auto">
          <a:xfrm>
            <a:off x="454025" y="6253163"/>
            <a:ext cx="2447925" cy="461962"/>
          </a:xfrm>
          <a:prstGeom prst="rect">
            <a:avLst/>
          </a:prstGeom>
          <a:solidFill>
            <a:schemeClr val="bg1">
              <a:alpha val="8980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400" b="1">
                <a:solidFill>
                  <a:srgbClr val="0000FF"/>
                </a:solidFill>
                <a:latin typeface="Verdana" pitchFamily="34" charset="0"/>
                <a:ea typeface="楷体_GB2312" pitchFamily="1" charset="-122"/>
              </a:rPr>
              <a:t>秘书处</a:t>
            </a:r>
          </a:p>
        </p:txBody>
      </p:sp>
    </p:spTree>
    <p:extLst>
      <p:ext uri="{BB962C8B-B14F-4D97-AF65-F5344CB8AC3E}">
        <p14:creationId xmlns:p14="http://schemas.microsoft.com/office/powerpoint/2010/main" val="14784697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286"/>
                                        </p:tgtEl>
                                        <p:attrNameLst>
                                          <p:attrName>style.visibility</p:attrName>
                                        </p:attrNameLst>
                                      </p:cBhvr>
                                      <p:to>
                                        <p:strVal val="visible"/>
                                      </p:to>
                                    </p:set>
                                    <p:animEffect transition="in" filter="box(in)">
                                      <p:cBhvr>
                                        <p:cTn id="7" dur="500"/>
                                        <p:tgtEl>
                                          <p:spTgt spid="5428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4285"/>
                                        </p:tgtEl>
                                        <p:attrNameLst>
                                          <p:attrName>style.visibility</p:attrName>
                                        </p:attrNameLst>
                                      </p:cBhvr>
                                      <p:to>
                                        <p:strVal val="visible"/>
                                      </p:to>
                                    </p:set>
                                    <p:animEffect transition="in" filter="box(in)">
                                      <p:cBhvr>
                                        <p:cTn id="10" dur="500"/>
                                        <p:tgtEl>
                                          <p:spTgt spid="5428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4287"/>
                                        </p:tgtEl>
                                        <p:attrNameLst>
                                          <p:attrName>style.visibility</p:attrName>
                                        </p:attrNameLst>
                                      </p:cBhvr>
                                      <p:to>
                                        <p:strVal val="visible"/>
                                      </p:to>
                                    </p:set>
                                    <p:animEffect transition="in" filter="box(in)">
                                      <p:cBhvr>
                                        <p:cTn id="13" dur="500"/>
                                        <p:tgtEl>
                                          <p:spTgt spid="5428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4290"/>
                                        </p:tgtEl>
                                        <p:attrNameLst>
                                          <p:attrName>style.visibility</p:attrName>
                                        </p:attrNameLst>
                                      </p:cBhvr>
                                      <p:to>
                                        <p:strVal val="visible"/>
                                      </p:to>
                                    </p:set>
                                    <p:animEffect transition="in" filter="box(in)">
                                      <p:cBhvr>
                                        <p:cTn id="16" dur="500"/>
                                        <p:tgtEl>
                                          <p:spTgt spid="54290"/>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4289"/>
                                        </p:tgtEl>
                                        <p:attrNameLst>
                                          <p:attrName>style.visibility</p:attrName>
                                        </p:attrNameLst>
                                      </p:cBhvr>
                                      <p:to>
                                        <p:strVal val="visible"/>
                                      </p:to>
                                    </p:set>
                                    <p:animEffect transition="in" filter="box(in)">
                                      <p:cBhvr>
                                        <p:cTn id="19" dur="500"/>
                                        <p:tgtEl>
                                          <p:spTgt spid="54289"/>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4288"/>
                                        </p:tgtEl>
                                        <p:attrNameLst>
                                          <p:attrName>style.visibility</p:attrName>
                                        </p:attrNameLst>
                                      </p:cBhvr>
                                      <p:to>
                                        <p:strVal val="visible"/>
                                      </p:to>
                                    </p:set>
                                    <p:animEffect transition="in" filter="box(in)">
                                      <p:cBhvr>
                                        <p:cTn id="22" dur="500"/>
                                        <p:tgtEl>
                                          <p:spTgt spid="542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animBg="1"/>
      <p:bldP spid="54286" grpId="0" animBg="1"/>
      <p:bldP spid="54287" grpId="0" bldLvl="0" animBg="1"/>
      <p:bldP spid="54288" grpId="0" animBg="1"/>
      <p:bldP spid="54289" grpId="0" animBg="1"/>
      <p:bldP spid="54290"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838200"/>
            <a:ext cx="4235450" cy="325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文本框 4"/>
          <p:cNvSpPr txBox="1">
            <a:spLocks noChangeArrowheads="1"/>
          </p:cNvSpPr>
          <p:nvPr/>
        </p:nvSpPr>
        <p:spPr bwMode="auto">
          <a:xfrm>
            <a:off x="5257800" y="788988"/>
            <a:ext cx="3581400" cy="347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ts val="3300"/>
              </a:lnSpc>
            </a:pPr>
            <a:r>
              <a:rPr lang="zh-CN" altLang="en-US" sz="2800" b="1">
                <a:solidFill>
                  <a:srgbClr val="FF0000"/>
                </a:solidFill>
              </a:rPr>
              <a:t>5个常任理事国是:</a:t>
            </a:r>
          </a:p>
          <a:p>
            <a:pPr eaLnBrk="1" hangingPunct="1">
              <a:lnSpc>
                <a:spcPts val="3300"/>
              </a:lnSpc>
            </a:pPr>
            <a:r>
              <a:rPr lang="zh-CN" altLang="en-US" sz="2400" b="1"/>
              <a:t>中华人民共和国、俄罗斯联邦、法兰西第五共和国、美利坚合众国和大不列颠及北爱尔兰联合王国。</a:t>
            </a:r>
          </a:p>
          <a:p>
            <a:pPr eaLnBrk="1" hangingPunct="1">
              <a:lnSpc>
                <a:spcPts val="3300"/>
              </a:lnSpc>
            </a:pPr>
            <a:r>
              <a:rPr lang="zh-CN" altLang="en-US" sz="2800" b="1">
                <a:solidFill>
                  <a:srgbClr val="FF0000"/>
                </a:solidFill>
              </a:rPr>
              <a:t>10个非常任理事国</a:t>
            </a:r>
            <a:r>
              <a:rPr lang="zh-CN" altLang="en-US" sz="2400" b="1"/>
              <a:t>，由大会选举产生，任期两年。</a:t>
            </a:r>
          </a:p>
        </p:txBody>
      </p:sp>
      <p:sp>
        <p:nvSpPr>
          <p:cNvPr id="12291" name="文本框 6"/>
          <p:cNvSpPr txBox="1">
            <a:spLocks noChangeArrowheads="1"/>
          </p:cNvSpPr>
          <p:nvPr/>
        </p:nvSpPr>
        <p:spPr bwMode="auto">
          <a:xfrm>
            <a:off x="609600" y="4343400"/>
            <a:ext cx="8150225" cy="1938338"/>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en-US" sz="2400" dirty="0">
                <a:latin typeface="黑体" pitchFamily="49" charset="-122"/>
                <a:ea typeface="黑体" pitchFamily="49" charset="-122"/>
              </a:rPr>
              <a:t>根据联合国宪章的宗旨及原则，安理会负有维持国际和平与安全的责任，是唯一有权采取强制行动的联合国机构。</a:t>
            </a:r>
            <a:r>
              <a:rPr lang="zh-CN" altLang="en-US" sz="2400" dirty="0">
                <a:solidFill>
                  <a:srgbClr val="FF9900"/>
                </a:solidFill>
                <a:latin typeface="黑体" pitchFamily="49" charset="-122"/>
                <a:ea typeface="黑体" pitchFamily="49" charset="-122"/>
              </a:rPr>
              <a:t>实行五大国一致原则</a:t>
            </a:r>
            <a:r>
              <a:rPr lang="zh-CN" altLang="en-US" sz="2400" dirty="0">
                <a:latin typeface="黑体" pitchFamily="49" charset="-122"/>
                <a:ea typeface="黑体" pitchFamily="49" charset="-122"/>
              </a:rPr>
              <a:t>，即安理会五个常任理事国在实质性问题上态度一致。这一原则集中表现在五个常任理事国的</a:t>
            </a:r>
            <a:r>
              <a:rPr lang="zh-CN" altLang="en-US" sz="2400" dirty="0">
                <a:ea typeface="黑体" pitchFamily="49" charset="-122"/>
              </a:rPr>
              <a:t>“</a:t>
            </a:r>
            <a:r>
              <a:rPr lang="zh-CN" altLang="en-US" sz="2400" dirty="0">
                <a:latin typeface="黑体" pitchFamily="49" charset="-122"/>
                <a:ea typeface="黑体" pitchFamily="49" charset="-122"/>
              </a:rPr>
              <a:t>否决权</a:t>
            </a:r>
            <a:r>
              <a:rPr lang="zh-CN" altLang="en-US" sz="2400" dirty="0">
                <a:ea typeface="黑体" pitchFamily="49" charset="-122"/>
              </a:rPr>
              <a:t>”</a:t>
            </a:r>
            <a:r>
              <a:rPr lang="zh-CN" altLang="en-US" sz="2400" dirty="0">
                <a:latin typeface="黑体" pitchFamily="49" charset="-122"/>
                <a:ea typeface="黑体" pitchFamily="49" charset="-122"/>
              </a:rPr>
              <a:t>上。</a:t>
            </a:r>
          </a:p>
        </p:txBody>
      </p:sp>
    </p:spTree>
    <p:extLst>
      <p:ext uri="{BB962C8B-B14F-4D97-AF65-F5344CB8AC3E}">
        <p14:creationId xmlns:p14="http://schemas.microsoft.com/office/powerpoint/2010/main" val="2296798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1"/>
                                        </p:tgtEl>
                                        <p:attrNameLst>
                                          <p:attrName>style.visibility</p:attrName>
                                        </p:attrNameLst>
                                      </p:cBhvr>
                                      <p:to>
                                        <p:strVal val="visible"/>
                                      </p:to>
                                    </p:set>
                                    <p:anim calcmode="lin" valueType="num">
                                      <p:cBhvr additive="base">
                                        <p:cTn id="13" dur="500" fill="hold"/>
                                        <p:tgtEl>
                                          <p:spTgt spid="12291"/>
                                        </p:tgtEl>
                                        <p:attrNameLst>
                                          <p:attrName>ppt_x</p:attrName>
                                        </p:attrNameLst>
                                      </p:cBhvr>
                                      <p:tavLst>
                                        <p:tav tm="0">
                                          <p:val>
                                            <p:strVal val="#ppt_x"/>
                                          </p:val>
                                        </p:tav>
                                        <p:tav tm="100000">
                                          <p:val>
                                            <p:strVal val="#ppt_x"/>
                                          </p:val>
                                        </p:tav>
                                      </p:tavLst>
                                    </p:anim>
                                    <p:anim calcmode="lin" valueType="num">
                                      <p:cBhvr additive="base">
                                        <p:cTn id="14"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7"/>
          <p:cNvSpPr txBox="1">
            <a:spLocks noChangeArrowheads="1"/>
          </p:cNvSpPr>
          <p:nvPr/>
        </p:nvSpPr>
        <p:spPr bwMode="auto">
          <a:xfrm>
            <a:off x="381000" y="544513"/>
            <a:ext cx="84597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2800">
                <a:latin typeface="黑体" pitchFamily="49" charset="-122"/>
                <a:ea typeface="黑体" pitchFamily="49" charset="-122"/>
              </a:rPr>
              <a:t>联合国的</a:t>
            </a:r>
            <a:r>
              <a:rPr lang="zh-CN" altLang="zh-CN" sz="2800">
                <a:solidFill>
                  <a:srgbClr val="000000"/>
                </a:solidFill>
                <a:latin typeface="黑体" pitchFamily="49" charset="-122"/>
                <a:ea typeface="黑体" pitchFamily="49" charset="-122"/>
                <a:cs typeface="方正正黑简体"/>
              </a:rPr>
              <a:t>维和行动主要作用有哪些</a:t>
            </a:r>
            <a:r>
              <a:rPr lang="en-US" altLang="zh-CN" sz="2800">
                <a:solidFill>
                  <a:srgbClr val="000000"/>
                </a:solidFill>
                <a:latin typeface="黑体" pitchFamily="49" charset="-122"/>
                <a:ea typeface="黑体" pitchFamily="49" charset="-122"/>
                <a:cs typeface="方正正黑简体"/>
              </a:rPr>
              <a:t>?</a:t>
            </a:r>
            <a:endParaRPr lang="zh-CN" altLang="en-US" sz="2800">
              <a:latin typeface="黑体" pitchFamily="49" charset="-122"/>
              <a:ea typeface="黑体" pitchFamily="49" charset="-122"/>
            </a:endParaRPr>
          </a:p>
        </p:txBody>
      </p:sp>
      <p:grpSp>
        <p:nvGrpSpPr>
          <p:cNvPr id="8195" name="Group 24"/>
          <p:cNvGrpSpPr>
            <a:grpSpLocks/>
          </p:cNvGrpSpPr>
          <p:nvPr/>
        </p:nvGrpSpPr>
        <p:grpSpPr bwMode="auto">
          <a:xfrm>
            <a:off x="1295400" y="990600"/>
            <a:ext cx="6092825" cy="3962400"/>
            <a:chOff x="313" y="860"/>
            <a:chExt cx="3982" cy="2647"/>
          </a:xfrm>
        </p:grpSpPr>
        <p:pic>
          <p:nvPicPr>
            <p:cNvPr id="8199" name="Picture 21" descr="align=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 y="860"/>
              <a:ext cx="2400" cy="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Text Box 23"/>
            <p:cNvSpPr txBox="1">
              <a:spLocks noChangeArrowheads="1"/>
            </p:cNvSpPr>
            <p:nvPr/>
          </p:nvSpPr>
          <p:spPr bwMode="auto">
            <a:xfrm>
              <a:off x="1319" y="3219"/>
              <a:ext cx="29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400" b="1">
                  <a:latin typeface="Times New Roman" pitchFamily="18" charset="0"/>
                </a:rPr>
                <a:t>联合国维和部队在执行维和任务</a:t>
              </a:r>
            </a:p>
          </p:txBody>
        </p:sp>
      </p:grpSp>
      <p:pic>
        <p:nvPicPr>
          <p:cNvPr id="8196" name="Picture 4" descr="1_1-1-21_200204042159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143000"/>
            <a:ext cx="2713038"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文本框 3"/>
          <p:cNvSpPr txBox="1">
            <a:spLocks noChangeArrowheads="1"/>
          </p:cNvSpPr>
          <p:nvPr/>
        </p:nvSpPr>
        <p:spPr bwMode="auto">
          <a:xfrm>
            <a:off x="304800" y="4953000"/>
            <a:ext cx="8578850" cy="830263"/>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zh-CN" sz="2400" b="1" dirty="0">
                <a:solidFill>
                  <a:srgbClr val="FF0000"/>
                </a:solidFill>
                <a:latin typeface="Times New Roman" pitchFamily="18" charset="0"/>
                <a:ea typeface="楷体" pitchFamily="49" charset="-122"/>
              </a:rPr>
              <a:t>有助于控制局部性冲突的升级</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推动通过谈判和平解决争端</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减少战争灾难。</a:t>
            </a:r>
            <a:endParaRPr lang="zh-CN" altLang="en-US" sz="2400" b="1" dirty="0">
              <a:solidFill>
                <a:srgbClr val="FF0000"/>
              </a:solidFill>
            </a:endParaRPr>
          </a:p>
        </p:txBody>
      </p:sp>
      <p:sp>
        <p:nvSpPr>
          <p:cNvPr id="8" name="矩形 7"/>
          <p:cNvSpPr/>
          <p:nvPr/>
        </p:nvSpPr>
        <p:spPr>
          <a:xfrm>
            <a:off x="304800" y="5943600"/>
            <a:ext cx="6629400" cy="461963"/>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eaLnBrk="1" hangingPunct="1">
              <a:buFont typeface="Arial" panose="020B0604020202020204" pitchFamily="34" charset="0"/>
              <a:buNone/>
              <a:defRPr/>
            </a:pPr>
            <a:r>
              <a:rPr lang="zh-CN" altLang="zh-CN" sz="2400" b="1" dirty="0">
                <a:solidFill>
                  <a:srgbClr val="FF0000"/>
                </a:solidFill>
                <a:latin typeface="Times New Roman" pitchFamily="18" charset="0"/>
                <a:ea typeface="楷体" pitchFamily="49" charset="-122"/>
              </a:rPr>
              <a:t>但它无力阻止战争发生</a:t>
            </a:r>
            <a:r>
              <a:rPr lang="en-US" altLang="zh-CN" sz="2400" b="1" dirty="0">
                <a:solidFill>
                  <a:srgbClr val="FF0000"/>
                </a:solidFill>
                <a:latin typeface="Times New Roman" pitchFamily="18" charset="0"/>
              </a:rPr>
              <a:t>,</a:t>
            </a:r>
            <a:r>
              <a:rPr lang="zh-CN" altLang="zh-CN" sz="2400" b="1" dirty="0">
                <a:solidFill>
                  <a:srgbClr val="FF0000"/>
                </a:solidFill>
                <a:latin typeface="Times New Roman" pitchFamily="18" charset="0"/>
                <a:ea typeface="楷体" pitchFamily="49" charset="-122"/>
              </a:rPr>
              <a:t>也难以消除局部冲突。</a:t>
            </a:r>
            <a:endParaRPr lang="zh-CN" altLang="en-US" sz="2400" b="1" dirty="0">
              <a:solidFill>
                <a:srgbClr val="FF0000"/>
              </a:solidFill>
            </a:endParaRPr>
          </a:p>
        </p:txBody>
      </p:sp>
    </p:spTree>
    <p:extLst>
      <p:ext uri="{BB962C8B-B14F-4D97-AF65-F5344CB8AC3E}">
        <p14:creationId xmlns:p14="http://schemas.microsoft.com/office/powerpoint/2010/main" val="7064180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8"/>
                                        </p:tgtEl>
                                        <p:attrNameLst>
                                          <p:attrName>style.visibility</p:attrName>
                                        </p:attrNameLst>
                                      </p:cBhvr>
                                      <p:to>
                                        <p:strVal val="visible"/>
                                      </p:to>
                                    </p:set>
                                    <p:anim calcmode="lin" valueType="num">
                                      <p:cBhvr additive="base">
                                        <p:cTn id="7" dur="500" fill="hold"/>
                                        <p:tgtEl>
                                          <p:spTgt spid="13318"/>
                                        </p:tgtEl>
                                        <p:attrNameLst>
                                          <p:attrName>ppt_x</p:attrName>
                                        </p:attrNameLst>
                                      </p:cBhvr>
                                      <p:tavLst>
                                        <p:tav tm="0">
                                          <p:val>
                                            <p:strVal val="#ppt_x"/>
                                          </p:val>
                                        </p:tav>
                                        <p:tav tm="100000">
                                          <p:val>
                                            <p:strVal val="#ppt_x"/>
                                          </p:val>
                                        </p:tav>
                                      </p:tavLst>
                                    </p:anim>
                                    <p:anim calcmode="lin" valueType="num">
                                      <p:cBhvr additive="base">
                                        <p:cTn id="8"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071052108008">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669925"/>
            <a:ext cx="3421063"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099" name="Rectangle 3"/>
          <p:cNvSpPr>
            <a:spLocks noChangeArrowheads="1"/>
          </p:cNvSpPr>
          <p:nvPr/>
        </p:nvSpPr>
        <p:spPr bwMode="auto">
          <a:xfrm>
            <a:off x="531813" y="3032125"/>
            <a:ext cx="3506787"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中国维和部队出发赴利比里亚</a:t>
            </a:r>
          </a:p>
        </p:txBody>
      </p:sp>
      <p:pic>
        <p:nvPicPr>
          <p:cNvPr id="9220" name="Picture 4" descr="xinsrc_18d5d7bfcbec48239f2058b14243be37_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669925"/>
            <a:ext cx="3487738"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1" name="Rectangle 5"/>
          <p:cNvSpPr>
            <a:spLocks noChangeArrowheads="1"/>
          </p:cNvSpPr>
          <p:nvPr/>
        </p:nvSpPr>
        <p:spPr bwMode="auto">
          <a:xfrm>
            <a:off x="4419600" y="3032125"/>
            <a:ext cx="4529138"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中国第二批赴刚果（金）维和部队官兵</a:t>
            </a:r>
          </a:p>
        </p:txBody>
      </p:sp>
      <p:pic>
        <p:nvPicPr>
          <p:cNvPr id="9222" name="Picture 6" descr="xinsrc_4421001132005781253181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3479800"/>
            <a:ext cx="3421063"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3" name="Rectangle 7"/>
          <p:cNvSpPr>
            <a:spLocks noChangeArrowheads="1"/>
          </p:cNvSpPr>
          <p:nvPr/>
        </p:nvSpPr>
        <p:spPr bwMode="auto">
          <a:xfrm>
            <a:off x="635000" y="6080125"/>
            <a:ext cx="3251200"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中国维和警察防暴队赴海地</a:t>
            </a:r>
          </a:p>
        </p:txBody>
      </p:sp>
      <p:pic>
        <p:nvPicPr>
          <p:cNvPr id="9224" name="Picture 8" descr="200302140824_262680">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4400" y="3489325"/>
            <a:ext cx="35052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5" name="Rectangle 9"/>
          <p:cNvSpPr>
            <a:spLocks noChangeArrowheads="1"/>
          </p:cNvSpPr>
          <p:nvPr/>
        </p:nvSpPr>
        <p:spPr bwMode="auto">
          <a:xfrm>
            <a:off x="5486400" y="6080125"/>
            <a:ext cx="2484438" cy="396875"/>
          </a:xfrm>
          <a:prstGeom prst="rect">
            <a:avLst/>
          </a:prstGeom>
          <a:noFill/>
          <a:ln w="9525">
            <a:noFill/>
            <a:miter lim="800000"/>
          </a:ln>
          <a:effectLst/>
        </p:spPr>
        <p:txBody>
          <a:bodyPr wrap="none">
            <a:spAutoFit/>
          </a:bodyPr>
          <a:lstStyle/>
          <a:p>
            <a:pPr eaLnBrk="1" fontAlgn="auto" hangingPunct="1">
              <a:spcBef>
                <a:spcPts val="0"/>
              </a:spcBef>
              <a:spcAft>
                <a:spcPts val="0"/>
              </a:spcAft>
              <a:defRPr/>
            </a:pPr>
            <a:r>
              <a:rPr lang="zh-CN" altLang="en-US" sz="2000" b="1">
                <a:solidFill>
                  <a:srgbClr val="0000FF"/>
                </a:solidFill>
                <a:effectLst>
                  <a:outerShdw blurRad="38100" dist="38100" dir="2700000" algn="tl">
                    <a:srgbClr val="C0C0C0"/>
                  </a:outerShdw>
                </a:effectLst>
                <a:latin typeface="+mn-lt"/>
                <a:ea typeface="黑体" panose="02010609060101010101" pitchFamily="49" charset="-122"/>
              </a:rPr>
              <a:t>我国</a:t>
            </a:r>
            <a:r>
              <a:rPr lang="zh-CN" altLang="en-US" sz="2000" b="1">
                <a:solidFill>
                  <a:srgbClr val="FF0000"/>
                </a:solidFill>
                <a:effectLst>
                  <a:outerShdw blurRad="38100" dist="38100" dir="2700000" algn="tl">
                    <a:srgbClr val="C0C0C0"/>
                  </a:outerShdw>
                </a:effectLst>
                <a:latin typeface="+mn-lt"/>
                <a:ea typeface="黑体" panose="02010609060101010101" pitchFamily="49" charset="-122"/>
              </a:rPr>
              <a:t>首批维和女军人</a:t>
            </a:r>
          </a:p>
        </p:txBody>
      </p:sp>
    </p:spTree>
    <p:extLst>
      <p:ext uri="{BB962C8B-B14F-4D97-AF65-F5344CB8AC3E}">
        <p14:creationId xmlns:p14="http://schemas.microsoft.com/office/powerpoint/2010/main" val="3108903264"/>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框 99"/>
          <p:cNvSpPr txBox="1">
            <a:spLocks noChangeArrowheads="1"/>
          </p:cNvSpPr>
          <p:nvPr/>
        </p:nvSpPr>
        <p:spPr bwMode="auto">
          <a:xfrm>
            <a:off x="228600" y="1544638"/>
            <a:ext cx="8632825" cy="4322762"/>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(1)</a:t>
            </a:r>
            <a:r>
              <a:rPr lang="zh-CN" altLang="zh-CN" sz="2400" b="1" dirty="0">
                <a:latin typeface="宋体" panose="02010600030101010101" pitchFamily="2" charset="-122"/>
                <a:ea typeface="宋体" panose="02010600030101010101" pitchFamily="2" charset="-122"/>
              </a:rPr>
              <a:t>建立联合国是战时盟国集体智慧的产物。它适应了时代进步的客观需要</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体现了各国人民渴望消除战争劫难的强烈愿望</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反映了人类渴望和平、平等、合作和繁荣的美好理想。</a:t>
            </a:r>
            <a:endParaRPr lang="en-US" altLang="zh-CN" sz="2400" b="1" dirty="0">
              <a:latin typeface="宋体" panose="02010600030101010101" pitchFamily="2" charset="-122"/>
              <a:ea typeface="宋体" panose="02010600030101010101" pitchFamily="2" charset="-122"/>
            </a:endParaRPr>
          </a:p>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(2)</a:t>
            </a:r>
            <a:r>
              <a:rPr lang="zh-CN" altLang="zh-CN" sz="2400" b="1" dirty="0">
                <a:latin typeface="宋体" panose="02010600030101010101" pitchFamily="2" charset="-122"/>
                <a:ea typeface="宋体" panose="02010600030101010101" pitchFamily="2" charset="-122"/>
              </a:rPr>
              <a:t>联合国的诞生是第二次世界大战的胜利成果</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是反法西斯同盟合作的结晶。它的诞生，是人类的一大进步，是世界和平的胜利。</a:t>
            </a:r>
          </a:p>
          <a:p>
            <a:pPr eaLnBrk="1" hangingPunct="1">
              <a:lnSpc>
                <a:spcPts val="3300"/>
              </a:lnSpc>
              <a:buFont typeface="Arial" panose="020B0604020202020204" pitchFamily="34" charset="0"/>
              <a:buNone/>
              <a:defRPr/>
            </a:pPr>
            <a:r>
              <a:rPr lang="zh-CN" altLang="zh-CN" sz="2400" b="1" dirty="0">
                <a:latin typeface="宋体" panose="02010600030101010101" pitchFamily="2" charset="-122"/>
                <a:ea typeface="宋体" panose="02010600030101010101" pitchFamily="2" charset="-122"/>
              </a:rPr>
              <a:t>(3)联合国的建立是战时盟国实行平等协商原则的胜利</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体现了各国和平相处的精神。</a:t>
            </a:r>
            <a:endParaRPr lang="en-US" altLang="zh-CN" sz="2400" b="1" dirty="0">
              <a:latin typeface="宋体" panose="02010600030101010101" pitchFamily="2" charset="-122"/>
              <a:ea typeface="宋体" panose="02010600030101010101" pitchFamily="2" charset="-122"/>
            </a:endParaRPr>
          </a:p>
          <a:p>
            <a:pPr eaLnBrk="1" hangingPunct="1">
              <a:lnSpc>
                <a:spcPts val="3300"/>
              </a:lnSpc>
              <a:buFont typeface="Arial" panose="020B0604020202020204" pitchFamily="34" charset="0"/>
              <a:buNone/>
              <a:defRPr/>
            </a:pPr>
            <a:r>
              <a:rPr lang="en-US" altLang="zh-CN" sz="2400" b="1" dirty="0">
                <a:latin typeface="宋体" panose="02010600030101010101" pitchFamily="2" charset="-122"/>
                <a:ea typeface="宋体" panose="02010600030101010101" pitchFamily="2" charset="-122"/>
              </a:rPr>
              <a:t>(4)</a:t>
            </a:r>
            <a:r>
              <a:rPr lang="zh-CN" altLang="zh-CN" sz="2400" b="1" dirty="0">
                <a:latin typeface="宋体" panose="02010600030101010101" pitchFamily="2" charset="-122"/>
                <a:ea typeface="宋体" panose="02010600030101010101" pitchFamily="2" charset="-122"/>
              </a:rPr>
              <a:t>联合国的成立促进了世界各国之间的交往</a:t>
            </a:r>
            <a:r>
              <a:rPr lang="en-US" altLang="zh-CN" sz="2400" b="1" dirty="0">
                <a:latin typeface="宋体" panose="02010600030101010101" pitchFamily="2" charset="-122"/>
                <a:ea typeface="宋体" panose="02010600030101010101" pitchFamily="2" charset="-122"/>
              </a:rPr>
              <a:t>,</a:t>
            </a:r>
            <a:r>
              <a:rPr lang="zh-CN" altLang="zh-CN" sz="2400" b="1" dirty="0">
                <a:latin typeface="宋体" panose="02010600030101010101" pitchFamily="2" charset="-122"/>
                <a:ea typeface="宋体" panose="02010600030101010101" pitchFamily="2" charset="-122"/>
              </a:rPr>
              <a:t>有利于中小国家和第三世界国家在国际舞台上发挥作用、伸张正义。</a:t>
            </a:r>
            <a:endParaRPr lang="zh-CN" altLang="en-US" sz="2400" b="1" dirty="0">
              <a:latin typeface="宋体" panose="02010600030101010101" pitchFamily="2" charset="-122"/>
              <a:ea typeface="宋体" panose="02010600030101010101" pitchFamily="2" charset="-122"/>
            </a:endParaRPr>
          </a:p>
        </p:txBody>
      </p:sp>
      <p:sp>
        <p:nvSpPr>
          <p:cNvPr id="2" name="矩形 1"/>
          <p:cNvSpPr/>
          <p:nvPr/>
        </p:nvSpPr>
        <p:spPr>
          <a:xfrm>
            <a:off x="228600" y="736600"/>
            <a:ext cx="906463" cy="523875"/>
          </a:xfrm>
          <a:prstGeom prst="rect">
            <a:avLst/>
          </a:prstGeom>
          <a:solidFill>
            <a:schemeClr val="accent1">
              <a:lumMod val="75000"/>
            </a:schemeClr>
          </a:solidFill>
        </p:spPr>
        <p:txBody>
          <a:bodyPr wrap="none">
            <a:spAutoFit/>
          </a:bodyPr>
          <a:lstStyle/>
          <a:p>
            <a:pPr eaLnBrk="1" hangingPunct="1">
              <a:defRPr/>
            </a:pPr>
            <a:r>
              <a:rPr lang="zh-CN" altLang="en-US" sz="2800" b="1" dirty="0"/>
              <a:t>探究</a:t>
            </a:r>
          </a:p>
        </p:txBody>
      </p:sp>
      <p:sp>
        <p:nvSpPr>
          <p:cNvPr id="10244" name="文本框 2"/>
          <p:cNvSpPr txBox="1">
            <a:spLocks noChangeArrowheads="1"/>
          </p:cNvSpPr>
          <p:nvPr/>
        </p:nvSpPr>
        <p:spPr bwMode="auto">
          <a:xfrm>
            <a:off x="2152650" y="777875"/>
            <a:ext cx="379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zh-CN" sz="2800" b="1"/>
              <a:t>联合国诞生的历史意义</a:t>
            </a:r>
            <a:endParaRPr lang="zh-CN" altLang="en-US" sz="2800" b="1"/>
          </a:p>
        </p:txBody>
      </p:sp>
    </p:spTree>
    <p:extLst>
      <p:ext uri="{BB962C8B-B14F-4D97-AF65-F5344CB8AC3E}">
        <p14:creationId xmlns:p14="http://schemas.microsoft.com/office/powerpoint/2010/main" val="380456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5361">
                                            <p:txEl>
                                              <p:pRg st="0" end="0"/>
                                            </p:txEl>
                                          </p:spTgt>
                                        </p:tgtEl>
                                        <p:attrNameLst>
                                          <p:attrName>style.visibility</p:attrName>
                                        </p:attrNameLst>
                                      </p:cBhvr>
                                      <p:to>
                                        <p:strVal val="visible"/>
                                      </p:to>
                                    </p:set>
                                    <p:anim calcmode="lin" valueType="num">
                                      <p:cBhvr additive="base">
                                        <p:cTn id="7" dur="500" fill="hold"/>
                                        <p:tgtEl>
                                          <p:spTgt spid="1536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361">
                                            <p:txEl>
                                              <p:pRg st="1" end="1"/>
                                            </p:txEl>
                                          </p:spTgt>
                                        </p:tgtEl>
                                        <p:attrNameLst>
                                          <p:attrName>style.visibility</p:attrName>
                                        </p:attrNameLst>
                                      </p:cBhvr>
                                      <p:to>
                                        <p:strVal val="visible"/>
                                      </p:to>
                                    </p:set>
                                    <p:anim calcmode="lin" valueType="num">
                                      <p:cBhvr additive="base">
                                        <p:cTn id="13" dur="500" fill="hold"/>
                                        <p:tgtEl>
                                          <p:spTgt spid="1536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36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361">
                                            <p:txEl>
                                              <p:pRg st="2" end="2"/>
                                            </p:txEl>
                                          </p:spTgt>
                                        </p:tgtEl>
                                        <p:attrNameLst>
                                          <p:attrName>style.visibility</p:attrName>
                                        </p:attrNameLst>
                                      </p:cBhvr>
                                      <p:to>
                                        <p:strVal val="visible"/>
                                      </p:to>
                                    </p:set>
                                    <p:anim calcmode="lin" valueType="num">
                                      <p:cBhvr additive="base">
                                        <p:cTn id="19" dur="500" fill="hold"/>
                                        <p:tgtEl>
                                          <p:spTgt spid="1536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36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361">
                                            <p:txEl>
                                              <p:pRg st="3" end="3"/>
                                            </p:txEl>
                                          </p:spTgt>
                                        </p:tgtEl>
                                        <p:attrNameLst>
                                          <p:attrName>style.visibility</p:attrName>
                                        </p:attrNameLst>
                                      </p:cBhvr>
                                      <p:to>
                                        <p:strVal val="visible"/>
                                      </p:to>
                                    </p:set>
                                    <p:anim calcmode="lin" valueType="num">
                                      <p:cBhvr additive="base">
                                        <p:cTn id="25" dur="500" fill="hold"/>
                                        <p:tgtEl>
                                          <p:spTgt spid="1536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36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20482"/>
          <p:cNvGrpSpPr>
            <a:grpSpLocks noChangeAspect="1"/>
          </p:cNvGrpSpPr>
          <p:nvPr/>
        </p:nvGrpSpPr>
        <p:grpSpPr bwMode="auto">
          <a:xfrm>
            <a:off x="279400" y="792163"/>
            <a:ext cx="8466138" cy="3141662"/>
            <a:chOff x="0" y="0"/>
            <a:chExt cx="12359" cy="4586"/>
          </a:xfrm>
        </p:grpSpPr>
        <p:pic>
          <p:nvPicPr>
            <p:cNvPr id="11270" name="图片 20483" descr="苏联解体"/>
            <p:cNvPicPr>
              <a:picLocks noChangeAspect="1" noChangeArrowheads="1"/>
            </p:cNvPicPr>
            <p:nvPr/>
          </p:nvPicPr>
          <p:blipFill>
            <a:blip r:embed="rId2">
              <a:extLst>
                <a:ext uri="{28A0092B-C50C-407E-A947-70E740481C1C}">
                  <a14:useLocalDpi xmlns:a14="http://schemas.microsoft.com/office/drawing/2010/main" val="0"/>
                </a:ext>
              </a:extLst>
            </a:blip>
            <a:srcRect l="36531"/>
            <a:stretch>
              <a:fillRect/>
            </a:stretch>
          </p:blipFill>
          <p:spPr bwMode="auto">
            <a:xfrm>
              <a:off x="0" y="0"/>
              <a:ext cx="5557" cy="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图片 204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3" y="112"/>
              <a:ext cx="6577" cy="4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8" name="文本框 1"/>
          <p:cNvSpPr txBox="1">
            <a:spLocks noChangeArrowheads="1"/>
          </p:cNvSpPr>
          <p:nvPr/>
        </p:nvSpPr>
        <p:spPr bwMode="auto">
          <a:xfrm>
            <a:off x="279400" y="4618038"/>
            <a:ext cx="8348663" cy="1782762"/>
          </a:xfrm>
          <a:prstGeom prst="rect">
            <a:avLst/>
          </a:prstGeom>
          <a:noFill/>
          <a:ln w="19050">
            <a:solidFill>
              <a:srgbClr val="89A4A7"/>
            </a:solidFill>
            <a:prstDash val="sysDot"/>
            <a:round/>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ts val="4400"/>
              </a:lnSpc>
            </a:pPr>
            <a:r>
              <a:rPr lang="en-US" altLang="zh-CN" sz="2800" b="1">
                <a:latin typeface="Times New Roman" pitchFamily="18" charset="0"/>
              </a:rPr>
              <a:t>        20</a:t>
            </a:r>
            <a:r>
              <a:rPr lang="zh-CN" altLang="en-US" sz="2800" b="1">
                <a:latin typeface="Times New Roman" pitchFamily="18" charset="0"/>
              </a:rPr>
              <a:t>世纪</a:t>
            </a:r>
            <a:r>
              <a:rPr lang="en-US" altLang="zh-CN" sz="2800" b="1">
                <a:latin typeface="Times New Roman" pitchFamily="18" charset="0"/>
              </a:rPr>
              <a:t>90</a:t>
            </a:r>
            <a:r>
              <a:rPr lang="zh-CN" altLang="en-US" sz="2800" b="1">
                <a:latin typeface="Times New Roman" pitchFamily="18" charset="0"/>
              </a:rPr>
              <a:t>年代苏联解体，</a:t>
            </a:r>
            <a:r>
              <a:rPr lang="en-US" altLang="zh-CN" sz="2800" b="1">
                <a:latin typeface="Times New Roman" pitchFamily="18" charset="0"/>
              </a:rPr>
              <a:t>“</a:t>
            </a:r>
            <a:r>
              <a:rPr lang="zh-CN" altLang="en-US" sz="2800" b="1">
                <a:latin typeface="Times New Roman" pitchFamily="18" charset="0"/>
              </a:rPr>
              <a:t>冷战</a:t>
            </a:r>
            <a:r>
              <a:rPr lang="en-US" altLang="zh-CN" sz="2800" b="1">
                <a:latin typeface="Times New Roman" pitchFamily="18" charset="0"/>
              </a:rPr>
              <a:t>”</a:t>
            </a:r>
            <a:r>
              <a:rPr lang="zh-CN" altLang="en-US" sz="2800" b="1">
                <a:latin typeface="Times New Roman" pitchFamily="18" charset="0"/>
              </a:rPr>
              <a:t>格局被打破，两极化被多极化取代，</a:t>
            </a:r>
            <a:r>
              <a:rPr lang="en-US" altLang="zh-CN" sz="2800" b="1">
                <a:latin typeface="Times New Roman" pitchFamily="18" charset="0"/>
              </a:rPr>
              <a:t>“</a:t>
            </a:r>
            <a:r>
              <a:rPr lang="zh-CN" altLang="en-US" sz="2800" b="1">
                <a:latin typeface="Times New Roman" pitchFamily="18" charset="0"/>
              </a:rPr>
              <a:t>经济优先发展</a:t>
            </a:r>
            <a:r>
              <a:rPr lang="en-US" altLang="zh-CN" sz="2800" b="1">
                <a:latin typeface="Times New Roman" pitchFamily="18" charset="0"/>
              </a:rPr>
              <a:t>”</a:t>
            </a:r>
            <a:r>
              <a:rPr lang="zh-CN" altLang="en-US" sz="2800" b="1">
                <a:latin typeface="Times New Roman" pitchFamily="18" charset="0"/>
              </a:rPr>
              <a:t>成为世界各国的共识。</a:t>
            </a:r>
          </a:p>
        </p:txBody>
      </p:sp>
      <p:sp>
        <p:nvSpPr>
          <p:cNvPr id="11268" name="文本框 2"/>
          <p:cNvSpPr txBox="1">
            <a:spLocks noChangeArrowheads="1"/>
          </p:cNvSpPr>
          <p:nvPr/>
        </p:nvSpPr>
        <p:spPr bwMode="auto">
          <a:xfrm>
            <a:off x="1455738" y="4089400"/>
            <a:ext cx="1246187" cy="36671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b="1">
                <a:latin typeface="Times New Roman" pitchFamily="18" charset="0"/>
              </a:rPr>
              <a:t>苏联解体</a:t>
            </a:r>
          </a:p>
        </p:txBody>
      </p:sp>
      <p:sp>
        <p:nvSpPr>
          <p:cNvPr id="11269" name="文本框 3"/>
          <p:cNvSpPr txBox="1">
            <a:spLocks noChangeArrowheads="1"/>
          </p:cNvSpPr>
          <p:nvPr/>
        </p:nvSpPr>
        <p:spPr bwMode="auto">
          <a:xfrm>
            <a:off x="5997575" y="3933825"/>
            <a:ext cx="1536700" cy="36671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b="1">
                <a:latin typeface="Times New Roman" pitchFamily="18" charset="0"/>
              </a:rPr>
              <a:t>柏林墙坍塌</a:t>
            </a:r>
          </a:p>
        </p:txBody>
      </p:sp>
    </p:spTree>
    <p:extLst>
      <p:ext uri="{BB962C8B-B14F-4D97-AF65-F5344CB8AC3E}">
        <p14:creationId xmlns:p14="http://schemas.microsoft.com/office/powerpoint/2010/main" val="9134763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ppt_x"/>
                                          </p:val>
                                        </p:tav>
                                        <p:tav tm="100000">
                                          <p:val>
                                            <p:strVal val="#ppt_x"/>
                                          </p:val>
                                        </p:tav>
                                      </p:tavLst>
                                    </p:anim>
                                    <p:anim calcmode="lin" valueType="num">
                                      <p:cBhvr additive="base">
                                        <p:cTn id="8"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对象 2"/>
          <p:cNvGraphicFramePr>
            <a:graphicFrameLocks/>
          </p:cNvGraphicFramePr>
          <p:nvPr/>
        </p:nvGraphicFramePr>
        <p:xfrm>
          <a:off x="2590800" y="1143000"/>
          <a:ext cx="3817938" cy="3494088"/>
        </p:xfrm>
        <a:graphic>
          <a:graphicData uri="http://schemas.openxmlformats.org/presentationml/2006/ole">
            <mc:AlternateContent xmlns:mc="http://schemas.openxmlformats.org/markup-compatibility/2006">
              <mc:Choice xmlns:v="urn:schemas-microsoft-com:vml" Requires="v">
                <p:oleObj spid="_x0000_s4099" r:id="rId3" imgW="3591426" imgH="2542857" progId="Paint.Picture">
                  <p:embed/>
                </p:oleObj>
              </mc:Choice>
              <mc:Fallback>
                <p:oleObj r:id="rId3" imgW="3591426" imgH="2542857" progId="Paint.Picture">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1143000"/>
                        <a:ext cx="381793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7" name="文本框 6"/>
          <p:cNvSpPr txBox="1">
            <a:spLocks noChangeArrowheads="1"/>
          </p:cNvSpPr>
          <p:nvPr/>
        </p:nvSpPr>
        <p:spPr bwMode="auto">
          <a:xfrm>
            <a:off x="725488" y="5189538"/>
            <a:ext cx="73612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a:latin typeface="Times New Roman" pitchFamily="18" charset="0"/>
              </a:rPr>
              <a:t>克隆猴，它是第三次科技革命中生命科学技术的突破</a:t>
            </a:r>
            <a:endParaRPr lang="zh-CN" altLang="en-US" sz="2800"/>
          </a:p>
        </p:txBody>
      </p:sp>
    </p:spTree>
    <p:extLst>
      <p:ext uri="{BB962C8B-B14F-4D97-AF65-F5344CB8AC3E}">
        <p14:creationId xmlns:p14="http://schemas.microsoft.com/office/powerpoint/2010/main" val="42769849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5"/>
          <p:cNvGrpSpPr>
            <a:grpSpLocks/>
          </p:cNvGrpSpPr>
          <p:nvPr/>
        </p:nvGrpSpPr>
        <p:grpSpPr bwMode="auto">
          <a:xfrm>
            <a:off x="681038" y="1282700"/>
            <a:ext cx="7015162" cy="4737100"/>
            <a:chOff x="1008" y="32"/>
            <a:chExt cx="4384" cy="4111"/>
          </a:xfrm>
        </p:grpSpPr>
        <p:pic>
          <p:nvPicPr>
            <p:cNvPr id="12293" name="Picture 6" descr="印度贸易"/>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1008" y="41"/>
              <a:ext cx="4368" cy="4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Freeform 7"/>
            <p:cNvSpPr>
              <a:spLocks noChangeArrowheads="1"/>
            </p:cNvSpPr>
            <p:nvPr/>
          </p:nvSpPr>
          <p:spPr bwMode="auto">
            <a:xfrm>
              <a:off x="3936" y="32"/>
              <a:ext cx="1440" cy="1216"/>
            </a:xfrm>
            <a:custGeom>
              <a:avLst/>
              <a:gdLst>
                <a:gd name="T0" fmla="*/ 1440 w 1440"/>
                <a:gd name="T1" fmla="*/ 8 h 1216"/>
                <a:gd name="T2" fmla="*/ 0 w 1440"/>
                <a:gd name="T3" fmla="*/ 0 h 1216"/>
                <a:gd name="T4" fmla="*/ 1424 w 1440"/>
                <a:gd name="T5" fmla="*/ 1216 h 1216"/>
                <a:gd name="T6" fmla="*/ 1440 w 1440"/>
                <a:gd name="T7" fmla="*/ 8 h 1216"/>
                <a:gd name="T8" fmla="*/ 0 60000 65536"/>
                <a:gd name="T9" fmla="*/ 0 60000 65536"/>
                <a:gd name="T10" fmla="*/ 0 60000 65536"/>
                <a:gd name="T11" fmla="*/ 0 60000 65536"/>
                <a:gd name="T12" fmla="*/ 0 w 1440"/>
                <a:gd name="T13" fmla="*/ 0 h 1216"/>
                <a:gd name="T14" fmla="*/ 1440 w 1440"/>
                <a:gd name="T15" fmla="*/ 1216 h 1216"/>
              </a:gdLst>
              <a:ahLst/>
              <a:cxnLst>
                <a:cxn ang="T8">
                  <a:pos x="T0" y="T1"/>
                </a:cxn>
                <a:cxn ang="T9">
                  <a:pos x="T2" y="T3"/>
                </a:cxn>
                <a:cxn ang="T10">
                  <a:pos x="T4" y="T5"/>
                </a:cxn>
                <a:cxn ang="T11">
                  <a:pos x="T6" y="T7"/>
                </a:cxn>
              </a:cxnLst>
              <a:rect l="T12" t="T13" r="T14" b="T15"/>
              <a:pathLst>
                <a:path w="1440" h="1216">
                  <a:moveTo>
                    <a:pt x="1440" y="8"/>
                  </a:moveTo>
                  <a:lnTo>
                    <a:pt x="0" y="0"/>
                  </a:lnTo>
                  <a:lnTo>
                    <a:pt x="1424" y="1216"/>
                  </a:lnTo>
                  <a:lnTo>
                    <a:pt x="1440" y="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295" name="Freeform 8"/>
            <p:cNvSpPr>
              <a:spLocks noChangeArrowheads="1"/>
            </p:cNvSpPr>
            <p:nvPr/>
          </p:nvSpPr>
          <p:spPr bwMode="auto">
            <a:xfrm>
              <a:off x="4904" y="1520"/>
              <a:ext cx="488" cy="2016"/>
            </a:xfrm>
            <a:custGeom>
              <a:avLst/>
              <a:gdLst>
                <a:gd name="T0" fmla="*/ 480 w 488"/>
                <a:gd name="T1" fmla="*/ 0 h 2016"/>
                <a:gd name="T2" fmla="*/ 488 w 488"/>
                <a:gd name="T3" fmla="*/ 2016 h 2016"/>
                <a:gd name="T4" fmla="*/ 0 w 488"/>
                <a:gd name="T5" fmla="*/ 1992 h 2016"/>
                <a:gd name="T6" fmla="*/ 344 w 488"/>
                <a:gd name="T7" fmla="*/ 312 h 2016"/>
                <a:gd name="T8" fmla="*/ 360 w 488"/>
                <a:gd name="T9" fmla="*/ 208 h 2016"/>
                <a:gd name="T10" fmla="*/ 480 w 488"/>
                <a:gd name="T11" fmla="*/ 0 h 2016"/>
                <a:gd name="T12" fmla="*/ 0 60000 65536"/>
                <a:gd name="T13" fmla="*/ 0 60000 65536"/>
                <a:gd name="T14" fmla="*/ 0 60000 65536"/>
                <a:gd name="T15" fmla="*/ 0 60000 65536"/>
                <a:gd name="T16" fmla="*/ 0 60000 65536"/>
                <a:gd name="T17" fmla="*/ 0 60000 65536"/>
                <a:gd name="T18" fmla="*/ 0 w 488"/>
                <a:gd name="T19" fmla="*/ 0 h 2016"/>
                <a:gd name="T20" fmla="*/ 488 w 488"/>
                <a:gd name="T21" fmla="*/ 2016 h 2016"/>
              </a:gdLst>
              <a:ahLst/>
              <a:cxnLst>
                <a:cxn ang="T12">
                  <a:pos x="T0" y="T1"/>
                </a:cxn>
                <a:cxn ang="T13">
                  <a:pos x="T2" y="T3"/>
                </a:cxn>
                <a:cxn ang="T14">
                  <a:pos x="T4" y="T5"/>
                </a:cxn>
                <a:cxn ang="T15">
                  <a:pos x="T6" y="T7"/>
                </a:cxn>
                <a:cxn ang="T16">
                  <a:pos x="T8" y="T9"/>
                </a:cxn>
                <a:cxn ang="T17">
                  <a:pos x="T10" y="T11"/>
                </a:cxn>
              </a:cxnLst>
              <a:rect l="T18" t="T19" r="T20" b="T21"/>
              <a:pathLst>
                <a:path w="488" h="2016">
                  <a:moveTo>
                    <a:pt x="480" y="0"/>
                  </a:moveTo>
                  <a:lnTo>
                    <a:pt x="488" y="2016"/>
                  </a:lnTo>
                  <a:lnTo>
                    <a:pt x="0" y="1992"/>
                  </a:lnTo>
                  <a:lnTo>
                    <a:pt x="344" y="312"/>
                  </a:lnTo>
                  <a:lnTo>
                    <a:pt x="360" y="208"/>
                  </a:lnTo>
                  <a:lnTo>
                    <a:pt x="48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8604" name="Text Box 12"/>
          <p:cNvSpPr txBox="1">
            <a:spLocks noChangeArrowheads="1"/>
          </p:cNvSpPr>
          <p:nvPr/>
        </p:nvSpPr>
        <p:spPr bwMode="auto">
          <a:xfrm>
            <a:off x="1489075" y="520700"/>
            <a:ext cx="3070225" cy="523875"/>
          </a:xfrm>
          <a:prstGeom prst="rect">
            <a:avLst/>
          </a:prstGeom>
          <a:noFill/>
          <a:ln w="9525" algn="ctr">
            <a:noFill/>
            <a:miter lim="800000"/>
          </a:ln>
          <a:effectLst/>
        </p:spPr>
        <p:txBody>
          <a:bodyPr wrap="none">
            <a:spAutoFit/>
          </a:bodyPr>
          <a:lstStyle/>
          <a:p>
            <a:pPr algn="ctr" eaLnBrk="1" hangingPunct="1">
              <a:defRPr/>
            </a:pPr>
            <a:r>
              <a:rPr lang="zh-CN" altLang="en-US" sz="2800" b="1" dirty="0">
                <a:solidFill>
                  <a:srgbClr val="000000"/>
                </a:solidFill>
                <a:effectLst>
                  <a:outerShdw blurRad="38100" dist="38100" dir="2700000" algn="tl">
                    <a:srgbClr val="C0C0C0"/>
                  </a:outerShdw>
                </a:effectLst>
              </a:rPr>
              <a:t>经济全球化的表现</a:t>
            </a:r>
          </a:p>
        </p:txBody>
      </p:sp>
      <p:sp>
        <p:nvSpPr>
          <p:cNvPr id="11" name="Text Box 6"/>
          <p:cNvSpPr txBox="1">
            <a:spLocks noChangeArrowheads="1"/>
          </p:cNvSpPr>
          <p:nvPr/>
        </p:nvSpPr>
        <p:spPr bwMode="auto">
          <a:xfrm>
            <a:off x="5791200" y="596900"/>
            <a:ext cx="24145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800" b="1">
                <a:solidFill>
                  <a:srgbClr val="A50021"/>
                </a:solidFill>
                <a:latin typeface="黑体" pitchFamily="49" charset="-122"/>
                <a:ea typeface="黑体" pitchFamily="49" charset="-122"/>
              </a:rPr>
              <a:t>贸易全球化</a:t>
            </a:r>
          </a:p>
        </p:txBody>
      </p:sp>
    </p:spTree>
    <p:extLst>
      <p:ext uri="{BB962C8B-B14F-4D97-AF65-F5344CB8AC3E}">
        <p14:creationId xmlns:p14="http://schemas.microsoft.com/office/powerpoint/2010/main" val="36356863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空中客车"/>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692150"/>
            <a:ext cx="72009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3"/>
          <p:cNvSpPr txBox="1">
            <a:spLocks noChangeArrowheads="1"/>
          </p:cNvSpPr>
          <p:nvPr/>
        </p:nvSpPr>
        <p:spPr bwMode="auto">
          <a:xfrm>
            <a:off x="4767263" y="11303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6" name="Text Box 4"/>
          <p:cNvSpPr txBox="1">
            <a:spLocks noChangeArrowheads="1"/>
          </p:cNvSpPr>
          <p:nvPr/>
        </p:nvSpPr>
        <p:spPr bwMode="auto">
          <a:xfrm>
            <a:off x="2195513" y="9810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7" name="Text Box 5"/>
          <p:cNvSpPr txBox="1">
            <a:spLocks noChangeArrowheads="1"/>
          </p:cNvSpPr>
          <p:nvPr/>
        </p:nvSpPr>
        <p:spPr bwMode="auto">
          <a:xfrm>
            <a:off x="3759200" y="9858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18" name="Rectangle 6"/>
          <p:cNvSpPr>
            <a:spLocks noChangeArrowheads="1"/>
          </p:cNvSpPr>
          <p:nvPr/>
        </p:nvSpPr>
        <p:spPr bwMode="auto">
          <a:xfrm>
            <a:off x="3492500" y="714375"/>
            <a:ext cx="1833563" cy="842963"/>
          </a:xfrm>
          <a:prstGeom prst="rect">
            <a:avLst/>
          </a:prstGeom>
          <a:solidFill>
            <a:schemeClr val="tx1"/>
          </a:solidFill>
          <a:ln w="9525">
            <a:solidFill>
              <a:srgbClr val="FFFF99"/>
            </a:solidFill>
            <a:miter lim="800000"/>
            <a:headEnd/>
            <a:tailEnd/>
          </a:ln>
        </p:spPr>
        <p:txBody>
          <a:bodyPr wrap="none" anchor="ctr"/>
          <a:lstStyle/>
          <a:p>
            <a:pPr eaLnBrk="1" hangingPunct="1"/>
            <a:endParaRPr lang="zh-CN" altLang="en-US">
              <a:solidFill>
                <a:srgbClr val="FFFFFF"/>
              </a:solidFill>
            </a:endParaRPr>
          </a:p>
        </p:txBody>
      </p:sp>
      <p:sp>
        <p:nvSpPr>
          <p:cNvPr id="13319" name="Text Box 7"/>
          <p:cNvSpPr txBox="1">
            <a:spLocks noChangeArrowheads="1"/>
          </p:cNvSpPr>
          <p:nvPr/>
        </p:nvSpPr>
        <p:spPr bwMode="auto">
          <a:xfrm>
            <a:off x="5559425" y="9858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0" name="Text Box 8"/>
          <p:cNvSpPr txBox="1">
            <a:spLocks noChangeArrowheads="1"/>
          </p:cNvSpPr>
          <p:nvPr/>
        </p:nvSpPr>
        <p:spPr bwMode="auto">
          <a:xfrm>
            <a:off x="7143750" y="9144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1" name="Text Box 9"/>
          <p:cNvSpPr txBox="1">
            <a:spLocks noChangeArrowheads="1"/>
          </p:cNvSpPr>
          <p:nvPr/>
        </p:nvSpPr>
        <p:spPr bwMode="auto">
          <a:xfrm>
            <a:off x="231775" y="6026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2" name="Text Box 10"/>
          <p:cNvSpPr txBox="1">
            <a:spLocks noChangeArrowheads="1"/>
          </p:cNvSpPr>
          <p:nvPr/>
        </p:nvSpPr>
        <p:spPr bwMode="auto">
          <a:xfrm>
            <a:off x="1671638" y="6026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3" name="Rectangle 11"/>
          <p:cNvSpPr>
            <a:spLocks noChangeArrowheads="1"/>
          </p:cNvSpPr>
          <p:nvPr/>
        </p:nvSpPr>
        <p:spPr bwMode="auto">
          <a:xfrm>
            <a:off x="6699250" y="5365750"/>
            <a:ext cx="1411288" cy="698500"/>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sz="2400" b="1">
                <a:solidFill>
                  <a:srgbClr val="FFFFFF"/>
                </a:solidFill>
              </a:rPr>
              <a:t>发电机</a:t>
            </a:r>
          </a:p>
          <a:p>
            <a:pPr eaLnBrk="1" hangingPunct="1"/>
            <a:r>
              <a:rPr lang="zh-CN" altLang="en-US" sz="2400" b="1">
                <a:solidFill>
                  <a:srgbClr val="FFFFFF"/>
                </a:solidFill>
              </a:rPr>
              <a:t>法 国</a:t>
            </a:r>
          </a:p>
        </p:txBody>
      </p:sp>
      <p:sp>
        <p:nvSpPr>
          <p:cNvPr id="13324" name="Text Box 12"/>
          <p:cNvSpPr txBox="1">
            <a:spLocks noChangeArrowheads="1"/>
          </p:cNvSpPr>
          <p:nvPr/>
        </p:nvSpPr>
        <p:spPr bwMode="auto">
          <a:xfrm>
            <a:off x="3471863" y="58102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5" name="Rectangle 13"/>
          <p:cNvSpPr>
            <a:spLocks noChangeArrowheads="1"/>
          </p:cNvSpPr>
          <p:nvPr/>
        </p:nvSpPr>
        <p:spPr bwMode="auto">
          <a:xfrm>
            <a:off x="3981450" y="5126038"/>
            <a:ext cx="1290638" cy="900112"/>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b="1">
                <a:solidFill>
                  <a:srgbClr val="FFFFFF"/>
                </a:solidFill>
                <a:latin typeface="Tahoma" pitchFamily="34" charset="0"/>
              </a:rPr>
              <a:t>襟翼滑架</a:t>
            </a:r>
            <a:r>
              <a:rPr lang="zh-CN" altLang="en-US">
                <a:solidFill>
                  <a:srgbClr val="FFFFFF"/>
                </a:solidFill>
                <a:latin typeface="Tahoma" pitchFamily="34" charset="0"/>
              </a:rPr>
              <a:t> </a:t>
            </a:r>
            <a:endParaRPr lang="zh-CN" altLang="en-US" sz="2400" b="1">
              <a:solidFill>
                <a:srgbClr val="FFFFFF"/>
              </a:solidFill>
            </a:endParaRPr>
          </a:p>
          <a:p>
            <a:pPr eaLnBrk="1" hangingPunct="1"/>
            <a:r>
              <a:rPr lang="zh-CN" altLang="en-US" sz="2400" b="1">
                <a:solidFill>
                  <a:srgbClr val="FFFFFF"/>
                </a:solidFill>
              </a:rPr>
              <a:t>德国</a:t>
            </a:r>
          </a:p>
        </p:txBody>
      </p:sp>
      <p:sp>
        <p:nvSpPr>
          <p:cNvPr id="13326" name="Text Box 14"/>
          <p:cNvSpPr txBox="1">
            <a:spLocks noChangeArrowheads="1"/>
          </p:cNvSpPr>
          <p:nvPr/>
        </p:nvSpPr>
        <p:spPr bwMode="auto">
          <a:xfrm>
            <a:off x="5272088" y="58102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7" name="Text Box 15"/>
          <p:cNvSpPr txBox="1">
            <a:spLocks noChangeArrowheads="1"/>
          </p:cNvSpPr>
          <p:nvPr/>
        </p:nvSpPr>
        <p:spPr bwMode="auto">
          <a:xfrm>
            <a:off x="7504113" y="58832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28" name="Rectangle 16"/>
          <p:cNvSpPr>
            <a:spLocks noChangeArrowheads="1"/>
          </p:cNvSpPr>
          <p:nvPr/>
        </p:nvSpPr>
        <p:spPr bwMode="auto">
          <a:xfrm>
            <a:off x="303213" y="1136650"/>
            <a:ext cx="1500187" cy="1152525"/>
          </a:xfrm>
          <a:prstGeom prst="rect">
            <a:avLst/>
          </a:prstGeom>
          <a:solidFill>
            <a:schemeClr val="tx1"/>
          </a:solidFill>
          <a:ln w="9525">
            <a:solidFill>
              <a:schemeClr val="tx1"/>
            </a:solidFill>
            <a:miter lim="800000"/>
            <a:headEnd/>
            <a:tailEnd/>
          </a:ln>
        </p:spPr>
        <p:txBody>
          <a:bodyPr wrap="none" anchor="ctr"/>
          <a:lstStyle/>
          <a:p>
            <a:pPr eaLnBrk="1" hangingPunct="1"/>
            <a:r>
              <a:rPr lang="zh-CN" altLang="en-US" sz="2400" b="1">
                <a:solidFill>
                  <a:srgbClr val="FFFFFF"/>
                </a:solidFill>
              </a:rPr>
              <a:t>电气配线</a:t>
            </a:r>
          </a:p>
          <a:p>
            <a:pPr eaLnBrk="1" hangingPunct="1"/>
            <a:r>
              <a:rPr lang="zh-CN" altLang="en-US" sz="2400" b="1">
                <a:solidFill>
                  <a:srgbClr val="FFFFFF"/>
                </a:solidFill>
              </a:rPr>
              <a:t>西班牙</a:t>
            </a:r>
          </a:p>
        </p:txBody>
      </p:sp>
      <p:sp>
        <p:nvSpPr>
          <p:cNvPr id="13329" name="Text Box 17"/>
          <p:cNvSpPr txBox="1">
            <a:spLocks noChangeArrowheads="1"/>
          </p:cNvSpPr>
          <p:nvPr/>
        </p:nvSpPr>
        <p:spPr bwMode="auto">
          <a:xfrm>
            <a:off x="303213" y="19224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0" name="Rectangle 18"/>
          <p:cNvSpPr>
            <a:spLocks noChangeArrowheads="1"/>
          </p:cNvSpPr>
          <p:nvPr/>
        </p:nvSpPr>
        <p:spPr bwMode="auto">
          <a:xfrm>
            <a:off x="415925" y="5286375"/>
            <a:ext cx="1857375" cy="857250"/>
          </a:xfrm>
          <a:prstGeom prst="rect">
            <a:avLst/>
          </a:prstGeom>
          <a:solidFill>
            <a:schemeClr val="tx1"/>
          </a:solidFill>
          <a:ln w="9525">
            <a:solidFill>
              <a:srgbClr val="FFFF99"/>
            </a:solidFill>
            <a:miter lim="800000"/>
            <a:headEnd/>
            <a:tailEnd/>
          </a:ln>
        </p:spPr>
        <p:txBody>
          <a:bodyPr wrap="none" anchor="ctr"/>
          <a:lstStyle/>
          <a:p>
            <a:pPr eaLnBrk="1" hangingPunct="1"/>
            <a:r>
              <a:rPr lang="zh-CN" altLang="en-US" sz="2400" b="1">
                <a:solidFill>
                  <a:srgbClr val="FFFFFF"/>
                </a:solidFill>
              </a:rPr>
              <a:t>加、散热器</a:t>
            </a:r>
          </a:p>
          <a:p>
            <a:pPr eaLnBrk="1" hangingPunct="1"/>
            <a:r>
              <a:rPr lang="zh-CN" altLang="en-US" sz="2400" b="1">
                <a:solidFill>
                  <a:srgbClr val="FFFFFF"/>
                </a:solidFill>
              </a:rPr>
              <a:t>奥地利</a:t>
            </a:r>
          </a:p>
        </p:txBody>
      </p:sp>
      <p:sp>
        <p:nvSpPr>
          <p:cNvPr id="13331" name="Text Box 19"/>
          <p:cNvSpPr txBox="1">
            <a:spLocks noChangeArrowheads="1"/>
          </p:cNvSpPr>
          <p:nvPr/>
        </p:nvSpPr>
        <p:spPr bwMode="auto">
          <a:xfrm>
            <a:off x="376238" y="35782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2" name="Text Box 20"/>
          <p:cNvSpPr txBox="1">
            <a:spLocks noChangeArrowheads="1"/>
          </p:cNvSpPr>
          <p:nvPr/>
        </p:nvSpPr>
        <p:spPr bwMode="auto">
          <a:xfrm>
            <a:off x="7720013" y="1851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3" name="Rectangle 21"/>
          <p:cNvSpPr>
            <a:spLocks noChangeArrowheads="1"/>
          </p:cNvSpPr>
          <p:nvPr/>
        </p:nvSpPr>
        <p:spPr bwMode="auto">
          <a:xfrm>
            <a:off x="6981825" y="1352550"/>
            <a:ext cx="1300163" cy="1016000"/>
          </a:xfrm>
          <a:prstGeom prst="rect">
            <a:avLst/>
          </a:prstGeom>
          <a:solidFill>
            <a:schemeClr val="tx1"/>
          </a:solidFill>
          <a:ln w="9525">
            <a:solidFill>
              <a:schemeClr val="tx1"/>
            </a:solidFill>
            <a:miter lim="800000"/>
            <a:headEnd/>
            <a:tailEnd/>
          </a:ln>
        </p:spPr>
        <p:txBody>
          <a:bodyPr wrap="none" anchor="ctr"/>
          <a:lstStyle/>
          <a:p>
            <a:pPr eaLnBrk="1" hangingPunct="1"/>
            <a:r>
              <a:rPr lang="zh-CN" altLang="en-US" sz="2400" b="1">
                <a:solidFill>
                  <a:srgbClr val="FFFFFF"/>
                </a:solidFill>
                <a:latin typeface="Tahoma" pitchFamily="34" charset="0"/>
              </a:rPr>
              <a:t>下垂机头</a:t>
            </a:r>
          </a:p>
          <a:p>
            <a:pPr eaLnBrk="1" hangingPunct="1"/>
            <a:r>
              <a:rPr lang="zh-CN" altLang="en-US" sz="2400" b="1">
                <a:solidFill>
                  <a:srgbClr val="FFFFFF"/>
                </a:solidFill>
                <a:latin typeface="Tahoma" pitchFamily="34" charset="0"/>
              </a:rPr>
              <a:t> 英国</a:t>
            </a:r>
          </a:p>
          <a:p>
            <a:pPr eaLnBrk="1" hangingPunct="1"/>
            <a:r>
              <a:rPr lang="zh-CN" altLang="en-US" sz="2400">
                <a:solidFill>
                  <a:srgbClr val="FFFFFF"/>
                </a:solidFill>
                <a:latin typeface="Tahoma" pitchFamily="34" charset="0"/>
              </a:rPr>
              <a:t> </a:t>
            </a:r>
          </a:p>
        </p:txBody>
      </p:sp>
      <p:sp>
        <p:nvSpPr>
          <p:cNvPr id="13334" name="Text Box 22"/>
          <p:cNvSpPr txBox="1">
            <a:spLocks noChangeArrowheads="1"/>
          </p:cNvSpPr>
          <p:nvPr/>
        </p:nvSpPr>
        <p:spPr bwMode="auto">
          <a:xfrm>
            <a:off x="7720013" y="38671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5" name="Text Box 23"/>
          <p:cNvSpPr txBox="1">
            <a:spLocks noChangeArrowheads="1"/>
          </p:cNvSpPr>
          <p:nvPr/>
        </p:nvSpPr>
        <p:spPr bwMode="auto">
          <a:xfrm>
            <a:off x="7720013" y="4010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6" name="Text Box 24"/>
          <p:cNvSpPr txBox="1">
            <a:spLocks noChangeArrowheads="1"/>
          </p:cNvSpPr>
          <p:nvPr/>
        </p:nvSpPr>
        <p:spPr bwMode="auto">
          <a:xfrm>
            <a:off x="3832225" y="30019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37" name="Line 25"/>
          <p:cNvSpPr>
            <a:spLocks noChangeShapeType="1"/>
          </p:cNvSpPr>
          <p:nvPr/>
        </p:nvSpPr>
        <p:spPr bwMode="auto">
          <a:xfrm flipH="1">
            <a:off x="7308850" y="2492375"/>
            <a:ext cx="647700" cy="1223963"/>
          </a:xfrm>
          <a:prstGeom prst="line">
            <a:avLst/>
          </a:prstGeom>
          <a:noFill/>
          <a:ln w="539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38" name="Line 26"/>
          <p:cNvSpPr>
            <a:spLocks noChangeShapeType="1"/>
          </p:cNvSpPr>
          <p:nvPr/>
        </p:nvSpPr>
        <p:spPr bwMode="auto">
          <a:xfrm>
            <a:off x="1143000" y="2286000"/>
            <a:ext cx="765175" cy="422275"/>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39" name="Line 27"/>
          <p:cNvSpPr>
            <a:spLocks noChangeShapeType="1"/>
          </p:cNvSpPr>
          <p:nvPr/>
        </p:nvSpPr>
        <p:spPr bwMode="auto">
          <a:xfrm flipV="1">
            <a:off x="2214563" y="4221163"/>
            <a:ext cx="915987" cy="1065212"/>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0" name="Line 28"/>
          <p:cNvSpPr>
            <a:spLocks noChangeShapeType="1"/>
          </p:cNvSpPr>
          <p:nvPr/>
        </p:nvSpPr>
        <p:spPr bwMode="auto">
          <a:xfrm flipH="1" flipV="1">
            <a:off x="4787900" y="4292600"/>
            <a:ext cx="88900" cy="660400"/>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1" name="Text Box 29"/>
          <p:cNvSpPr txBox="1">
            <a:spLocks noChangeArrowheads="1"/>
          </p:cNvSpPr>
          <p:nvPr/>
        </p:nvSpPr>
        <p:spPr bwMode="auto">
          <a:xfrm>
            <a:off x="3759200" y="-28257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endParaRPr>
          </a:p>
        </p:txBody>
      </p:sp>
      <p:sp>
        <p:nvSpPr>
          <p:cNvPr id="13342" name="Text Box 30"/>
          <p:cNvSpPr txBox="1">
            <a:spLocks noChangeArrowheads="1"/>
          </p:cNvSpPr>
          <p:nvPr/>
        </p:nvSpPr>
        <p:spPr bwMode="auto">
          <a:xfrm>
            <a:off x="3348038" y="765175"/>
            <a:ext cx="19431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solidFill>
                  <a:srgbClr val="000000"/>
                </a:solidFill>
                <a:latin typeface="Tahoma" pitchFamily="34" charset="0"/>
              </a:rPr>
              <a:t>  </a:t>
            </a:r>
            <a:r>
              <a:rPr lang="zh-CN" altLang="en-US" sz="2400" b="1">
                <a:solidFill>
                  <a:srgbClr val="FFFFFF"/>
                </a:solidFill>
                <a:latin typeface="Tahoma" pitchFamily="34" charset="0"/>
              </a:rPr>
              <a:t>金属部件</a:t>
            </a:r>
            <a:r>
              <a:rPr lang="zh-CN" altLang="en-US" sz="2400">
                <a:solidFill>
                  <a:srgbClr val="FFFFFF"/>
                </a:solidFill>
                <a:latin typeface="Tahoma" pitchFamily="34" charset="0"/>
              </a:rPr>
              <a:t> </a:t>
            </a:r>
            <a:endParaRPr lang="zh-CN" altLang="en-US" sz="2400" b="1">
              <a:solidFill>
                <a:srgbClr val="FFFFFF"/>
              </a:solidFill>
            </a:endParaRPr>
          </a:p>
          <a:p>
            <a:pPr eaLnBrk="1" hangingPunct="1"/>
            <a:r>
              <a:rPr lang="zh-CN" altLang="en-US" sz="2400" b="1">
                <a:solidFill>
                  <a:srgbClr val="FFFFFF"/>
                </a:solidFill>
                <a:latin typeface="Tahoma" pitchFamily="34" charset="0"/>
              </a:rPr>
              <a:t>    比利时</a:t>
            </a:r>
            <a:r>
              <a:rPr lang="zh-CN" altLang="en-US" sz="2400">
                <a:solidFill>
                  <a:srgbClr val="FFFFFF"/>
                </a:solidFill>
                <a:latin typeface="Tahoma" pitchFamily="34" charset="0"/>
              </a:rPr>
              <a:t> </a:t>
            </a:r>
          </a:p>
        </p:txBody>
      </p:sp>
      <p:sp>
        <p:nvSpPr>
          <p:cNvPr id="13343" name="Line 31"/>
          <p:cNvSpPr>
            <a:spLocks noChangeShapeType="1"/>
          </p:cNvSpPr>
          <p:nvPr/>
        </p:nvSpPr>
        <p:spPr bwMode="auto">
          <a:xfrm>
            <a:off x="4427538" y="1700213"/>
            <a:ext cx="144462" cy="1655762"/>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4" name="Line 32"/>
          <p:cNvSpPr>
            <a:spLocks noChangeShapeType="1"/>
          </p:cNvSpPr>
          <p:nvPr/>
        </p:nvSpPr>
        <p:spPr bwMode="auto">
          <a:xfrm flipH="1" flipV="1">
            <a:off x="5795963" y="4221163"/>
            <a:ext cx="1512887" cy="1223962"/>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3345" name="Text Box 33"/>
          <p:cNvSpPr txBox="1">
            <a:spLocks noChangeArrowheads="1"/>
          </p:cNvSpPr>
          <p:nvPr/>
        </p:nvSpPr>
        <p:spPr bwMode="auto">
          <a:xfrm>
            <a:off x="4119563" y="29305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endParaRPr lang="zh-CN" altLang="en-US">
              <a:solidFill>
                <a:srgbClr val="000000"/>
              </a:solidFill>
              <a:latin typeface="Tahoma" pitchFamily="34" charset="0"/>
            </a:endParaRPr>
          </a:p>
        </p:txBody>
      </p:sp>
      <p:sp>
        <p:nvSpPr>
          <p:cNvPr id="13346" name="Text Box 34"/>
          <p:cNvSpPr txBox="1">
            <a:spLocks noChangeArrowheads="1"/>
          </p:cNvSpPr>
          <p:nvPr/>
        </p:nvSpPr>
        <p:spPr bwMode="auto">
          <a:xfrm>
            <a:off x="890588" y="319088"/>
            <a:ext cx="66135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a:solidFill>
                  <a:srgbClr val="000000"/>
                </a:solidFill>
              </a:rPr>
              <a:t>麦道公司在美国以外的零件供应地示意图</a:t>
            </a:r>
          </a:p>
        </p:txBody>
      </p:sp>
      <p:sp>
        <p:nvSpPr>
          <p:cNvPr id="36" name="Text Box 5"/>
          <p:cNvSpPr txBox="1">
            <a:spLocks noChangeArrowheads="1"/>
          </p:cNvSpPr>
          <p:nvPr/>
        </p:nvSpPr>
        <p:spPr bwMode="auto">
          <a:xfrm>
            <a:off x="185738" y="6019800"/>
            <a:ext cx="39957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spcBef>
                <a:spcPct val="50000"/>
              </a:spcBef>
            </a:pPr>
            <a:r>
              <a:rPr lang="zh-CN" altLang="en-US" sz="2800" b="1">
                <a:solidFill>
                  <a:srgbClr val="0000CC"/>
                </a:solidFill>
                <a:latin typeface="黑体" pitchFamily="49" charset="-122"/>
                <a:ea typeface="黑体" pitchFamily="49" charset="-122"/>
              </a:rPr>
              <a:t>经济全球化表现</a:t>
            </a:r>
          </a:p>
        </p:txBody>
      </p:sp>
      <p:sp>
        <p:nvSpPr>
          <p:cNvPr id="37" name="Text Box 7"/>
          <p:cNvSpPr txBox="1">
            <a:spLocks noChangeArrowheads="1"/>
          </p:cNvSpPr>
          <p:nvPr/>
        </p:nvSpPr>
        <p:spPr bwMode="auto">
          <a:xfrm>
            <a:off x="4214813" y="6019800"/>
            <a:ext cx="4032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en-US" altLang="zh-CN" sz="2800" b="1">
                <a:solidFill>
                  <a:srgbClr val="A50021"/>
                </a:solidFill>
                <a:ea typeface="隶书" pitchFamily="49" charset="-122"/>
              </a:rPr>
              <a:t>——</a:t>
            </a:r>
            <a:r>
              <a:rPr lang="zh-CN" altLang="en-US" sz="2800" b="1">
                <a:solidFill>
                  <a:srgbClr val="A50021"/>
                </a:solidFill>
                <a:latin typeface="黑体" pitchFamily="49" charset="-122"/>
                <a:ea typeface="黑体" pitchFamily="49" charset="-122"/>
              </a:rPr>
              <a:t>生产全球化</a:t>
            </a:r>
          </a:p>
        </p:txBody>
      </p:sp>
    </p:spTree>
    <p:extLst>
      <p:ext uri="{BB962C8B-B14F-4D97-AF65-F5344CB8AC3E}">
        <p14:creationId xmlns:p14="http://schemas.microsoft.com/office/powerpoint/2010/main" val="2546445765"/>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checkerboard(across)">
                                      <p:cBhvr>
                                        <p:cTn id="1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xinsrc_470401150953530772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371600"/>
            <a:ext cx="6367463"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 Box 3"/>
          <p:cNvSpPr txBox="1">
            <a:spLocks noChangeArrowheads="1"/>
          </p:cNvSpPr>
          <p:nvPr/>
        </p:nvSpPr>
        <p:spPr bwMode="auto">
          <a:xfrm>
            <a:off x="1700213" y="695325"/>
            <a:ext cx="4494212" cy="523875"/>
          </a:xfrm>
          <a:prstGeom prst="rect">
            <a:avLst/>
          </a:prstGeom>
          <a:solidFill>
            <a:srgbClr val="FFFF99"/>
          </a:solidFill>
          <a:ln w="9525">
            <a:solidFill>
              <a:schemeClr val="tx1"/>
            </a:solidFill>
            <a:miter lim="800000"/>
            <a:headEnd/>
            <a:tailEnd/>
          </a:ln>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a:solidFill>
                  <a:srgbClr val="FF3300"/>
                </a:solidFill>
                <a:latin typeface="黑体" pitchFamily="49" charset="-122"/>
                <a:ea typeface="黑体" pitchFamily="49" charset="-122"/>
              </a:rPr>
              <a:t>瑞士日内瓦的世贸组织总部</a:t>
            </a:r>
          </a:p>
        </p:txBody>
      </p:sp>
      <p:pic>
        <p:nvPicPr>
          <p:cNvPr id="2" name="Picture 4"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1447800"/>
            <a:ext cx="172720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288802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762000" y="1371600"/>
            <a:ext cx="3394075" cy="4751388"/>
            <a:chOff x="2470" y="711"/>
            <a:chExt cx="3006" cy="4032"/>
          </a:xfrm>
        </p:grpSpPr>
        <p:pic>
          <p:nvPicPr>
            <p:cNvPr id="15366" name="Picture 7" descr="一锤定音"/>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0" y="711"/>
              <a:ext cx="2898" cy="3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 Box 8"/>
            <p:cNvSpPr txBox="1">
              <a:spLocks noChangeArrowheads="1"/>
            </p:cNvSpPr>
            <p:nvPr/>
          </p:nvSpPr>
          <p:spPr bwMode="auto">
            <a:xfrm>
              <a:off x="2573" y="4159"/>
              <a:ext cx="2903"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100" b="1">
                  <a:latin typeface="黑体" pitchFamily="49" charset="-122"/>
                  <a:ea typeface="黑体" pitchFamily="49" charset="-122"/>
                </a:rPr>
                <a:t>卡塔尔财政、经济和贸易</a:t>
              </a:r>
            </a:p>
            <a:p>
              <a:pPr algn="ctr" eaLnBrk="1" hangingPunct="1"/>
              <a:r>
                <a:rPr lang="zh-CN" altLang="en-US" sz="2100" b="1">
                  <a:latin typeface="黑体" pitchFamily="49" charset="-122"/>
                  <a:ea typeface="黑体" pitchFamily="49" charset="-122"/>
                </a:rPr>
                <a:t>大臣卡迈尔先生一锤定音</a:t>
              </a:r>
            </a:p>
          </p:txBody>
        </p:sp>
      </p:grpSp>
      <p:pic>
        <p:nvPicPr>
          <p:cNvPr id="9" name="Picture 4" descr="石广生签署中国加入世贸组织议定书"/>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1296988"/>
            <a:ext cx="41052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g183401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3838" y="3924300"/>
            <a:ext cx="4549775" cy="219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 Box 10"/>
          <p:cNvSpPr txBox="1">
            <a:spLocks noChangeArrowheads="1"/>
          </p:cNvSpPr>
          <p:nvPr/>
        </p:nvSpPr>
        <p:spPr bwMode="auto">
          <a:xfrm>
            <a:off x="1466850" y="773113"/>
            <a:ext cx="5600700" cy="5222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800" b="1" dirty="0">
                <a:solidFill>
                  <a:srgbClr val="FF0000"/>
                </a:solidFill>
                <a:latin typeface="宋体" pitchFamily="2" charset="-122"/>
              </a:rPr>
              <a:t>中国</a:t>
            </a:r>
            <a:r>
              <a:rPr lang="en-US" altLang="zh-CN" sz="2800" b="1" dirty="0">
                <a:latin typeface="宋体" pitchFamily="2" charset="-122"/>
              </a:rPr>
              <a:t>2001</a:t>
            </a:r>
            <a:r>
              <a:rPr lang="zh-CN" altLang="en-US" sz="2800" b="1" dirty="0">
                <a:latin typeface="宋体" pitchFamily="2" charset="-122"/>
              </a:rPr>
              <a:t>年</a:t>
            </a:r>
            <a:r>
              <a:rPr lang="en-US" altLang="zh-CN" sz="2800" b="1" dirty="0">
                <a:latin typeface="宋体" pitchFamily="2" charset="-122"/>
              </a:rPr>
              <a:t>12</a:t>
            </a:r>
            <a:r>
              <a:rPr lang="zh-CN" altLang="en-US" sz="2800" b="1" dirty="0">
                <a:latin typeface="宋体" pitchFamily="2" charset="-122"/>
              </a:rPr>
              <a:t>月</a:t>
            </a:r>
            <a:r>
              <a:rPr lang="zh-CN" altLang="en-US" sz="2800" b="1" dirty="0">
                <a:solidFill>
                  <a:srgbClr val="FF0000"/>
                </a:solidFill>
                <a:latin typeface="宋体" pitchFamily="2" charset="-122"/>
              </a:rPr>
              <a:t>加入世界贸易组织</a:t>
            </a:r>
          </a:p>
        </p:txBody>
      </p:sp>
    </p:spTree>
    <p:extLst>
      <p:ext uri="{BB962C8B-B14F-4D97-AF65-F5344CB8AC3E}">
        <p14:creationId xmlns:p14="http://schemas.microsoft.com/office/powerpoint/2010/main" val="1241907701"/>
      </p:ext>
    </p:extLst>
  </p:cSld>
  <p:clrMapOvr>
    <a:masterClrMapping/>
  </p:clrMapOvr>
  <p:transition>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par>
                                <p:cTn id="13" presetID="6"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2616200" y="698500"/>
            <a:ext cx="3413125"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2800" b="1" noProof="1">
                <a:solidFill>
                  <a:srgbClr val="FF6600"/>
                </a:solidFill>
                <a:latin typeface="宋体" pitchFamily="2" charset="-122"/>
              </a:rPr>
              <a:t>世界贸易组织的作用</a:t>
            </a:r>
          </a:p>
        </p:txBody>
      </p:sp>
      <p:sp>
        <p:nvSpPr>
          <p:cNvPr id="175111" name="Rectangle 7"/>
          <p:cNvSpPr>
            <a:spLocks noChangeArrowheads="1"/>
          </p:cNvSpPr>
          <p:nvPr/>
        </p:nvSpPr>
        <p:spPr bwMode="auto">
          <a:xfrm>
            <a:off x="304800" y="1312863"/>
            <a:ext cx="8534400" cy="3868737"/>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eaLnBrk="1" hangingPunct="1">
              <a:lnSpc>
                <a:spcPct val="150000"/>
              </a:lnSpc>
              <a:buFont typeface="Arial" panose="020B0604020202020204" pitchFamily="34" charset="0"/>
              <a:buNone/>
              <a:defRPr/>
            </a:pPr>
            <a:r>
              <a:rPr lang="en-US" altLang="zh-CN" sz="2800" dirty="0">
                <a:solidFill>
                  <a:schemeClr val="tx1"/>
                </a:solidFill>
                <a:latin typeface="黑体" pitchFamily="49" charset="-122"/>
                <a:ea typeface="黑体" pitchFamily="49" charset="-122"/>
              </a:rPr>
              <a:t>①</a:t>
            </a:r>
            <a:r>
              <a:rPr lang="zh-CN" altLang="en-US" sz="2800" dirty="0">
                <a:solidFill>
                  <a:schemeClr val="tx1"/>
                </a:solidFill>
                <a:latin typeface="黑体" pitchFamily="49" charset="-122"/>
                <a:ea typeface="黑体" pitchFamily="49" charset="-122"/>
              </a:rPr>
              <a:t>取消贸易壁垒</a:t>
            </a:r>
            <a:r>
              <a:rPr lang="en-US" altLang="zh-CN" sz="2800" dirty="0">
                <a:solidFill>
                  <a:schemeClr val="tx1"/>
                </a:solidFill>
                <a:latin typeface="黑体" pitchFamily="49" charset="-122"/>
                <a:ea typeface="黑体" pitchFamily="49" charset="-122"/>
              </a:rPr>
              <a:t>,</a:t>
            </a:r>
            <a:r>
              <a:rPr lang="zh-CN" altLang="en-US" sz="2800" dirty="0">
                <a:solidFill>
                  <a:schemeClr val="tx1"/>
                </a:solidFill>
                <a:latin typeface="黑体" pitchFamily="49" charset="-122"/>
                <a:ea typeface="黑体" pitchFamily="49" charset="-122"/>
              </a:rPr>
              <a:t>加快了经济全球化的发展（开放市场）</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②促使成员国生活水平的提高和经济的繁荣</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③为解决国际贸易争端提供了法律机制（制定规则）</a:t>
            </a:r>
          </a:p>
          <a:p>
            <a:pPr eaLnBrk="1" hangingPunct="1">
              <a:lnSpc>
                <a:spcPct val="150000"/>
              </a:lnSpc>
              <a:buClr>
                <a:schemeClr val="hlink"/>
              </a:buClr>
              <a:buSzPct val="75000"/>
              <a:buFont typeface="Wingdings" pitchFamily="2" charset="2"/>
              <a:buNone/>
              <a:defRPr/>
            </a:pPr>
            <a:r>
              <a:rPr lang="zh-CN" altLang="en-US" sz="2800" dirty="0">
                <a:solidFill>
                  <a:schemeClr val="tx1"/>
                </a:solidFill>
                <a:latin typeface="黑体" pitchFamily="49" charset="-122"/>
                <a:ea typeface="黑体" pitchFamily="49" charset="-122"/>
              </a:rPr>
              <a:t>④很大程度上抑制了国际经济贸易关系中的强权政治（解决纠纷）</a:t>
            </a:r>
          </a:p>
        </p:txBody>
      </p:sp>
    </p:spTree>
    <p:extLst>
      <p:ext uri="{BB962C8B-B14F-4D97-AF65-F5344CB8AC3E}">
        <p14:creationId xmlns:p14="http://schemas.microsoft.com/office/powerpoint/2010/main" val="251731097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5111">
                                            <p:txEl>
                                              <p:pRg st="0" end="0"/>
                                            </p:txEl>
                                          </p:spTgt>
                                        </p:tgtEl>
                                        <p:attrNameLst>
                                          <p:attrName>style.visibility</p:attrName>
                                        </p:attrNameLst>
                                      </p:cBhvr>
                                      <p:to>
                                        <p:strVal val="visible"/>
                                      </p:to>
                                    </p:set>
                                    <p:anim calcmode="lin" valueType="num">
                                      <p:cBhvr additive="base">
                                        <p:cTn id="7" dur="500" fill="hold"/>
                                        <p:tgtEl>
                                          <p:spTgt spid="1751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51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5111">
                                            <p:txEl>
                                              <p:pRg st="1" end="1"/>
                                            </p:txEl>
                                          </p:spTgt>
                                        </p:tgtEl>
                                        <p:attrNameLst>
                                          <p:attrName>style.visibility</p:attrName>
                                        </p:attrNameLst>
                                      </p:cBhvr>
                                      <p:to>
                                        <p:strVal val="visible"/>
                                      </p:to>
                                    </p:set>
                                    <p:anim calcmode="lin" valueType="num">
                                      <p:cBhvr additive="base">
                                        <p:cTn id="13" dur="500" fill="hold"/>
                                        <p:tgtEl>
                                          <p:spTgt spid="1751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51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75111">
                                            <p:txEl>
                                              <p:pRg st="2" end="2"/>
                                            </p:txEl>
                                          </p:spTgt>
                                        </p:tgtEl>
                                        <p:attrNameLst>
                                          <p:attrName>style.visibility</p:attrName>
                                        </p:attrNameLst>
                                      </p:cBhvr>
                                      <p:to>
                                        <p:strVal val="visible"/>
                                      </p:to>
                                    </p:set>
                                    <p:anim calcmode="lin" valueType="num">
                                      <p:cBhvr additive="base">
                                        <p:cTn id="19" dur="500" fill="hold"/>
                                        <p:tgtEl>
                                          <p:spTgt spid="1751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51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75111">
                                            <p:txEl>
                                              <p:pRg st="3" end="3"/>
                                            </p:txEl>
                                          </p:spTgt>
                                        </p:tgtEl>
                                        <p:attrNameLst>
                                          <p:attrName>style.visibility</p:attrName>
                                        </p:attrNameLst>
                                      </p:cBhvr>
                                      <p:to>
                                        <p:strVal val="visible"/>
                                      </p:to>
                                    </p:set>
                                    <p:anim calcmode="lin" valueType="num">
                                      <p:cBhvr additive="base">
                                        <p:cTn id="25" dur="500" fill="hold"/>
                                        <p:tgtEl>
                                          <p:spTgt spid="1751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51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100" y="3717925"/>
            <a:ext cx="3013075"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Picture 9" descr="https://timgsa.baidu.com/timg?image&amp;quality=80&amp;size=b9999_10000&amp;sec=1535028683780&amp;di=03211bc3157e347c732e5efff04b8ef8&amp;imgtype=jpg&amp;src=http%3A%2F%2Fimg3.imgtn.bdimg.com%2Fit%2Fu%3D2428684253%2C2924895415%26fm%3D214%26gp%3D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4900" y="3717925"/>
            <a:ext cx="3302000"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等腰三角形 1"/>
          <p:cNvSpPr>
            <a:spLocks noChangeArrowheads="1"/>
          </p:cNvSpPr>
          <p:nvPr/>
        </p:nvSpPr>
        <p:spPr bwMode="auto">
          <a:xfrm>
            <a:off x="1333500" y="2879725"/>
            <a:ext cx="6477000" cy="752475"/>
          </a:xfrm>
          <a:prstGeom prst="triangle">
            <a:avLst>
              <a:gd name="adj" fmla="val 51023"/>
            </a:avLst>
          </a:prstGeom>
          <a:solidFill>
            <a:schemeClr val="accent1"/>
          </a:solidFill>
          <a:ln w="9525">
            <a:solidFill>
              <a:schemeClr val="tx1"/>
            </a:solidFill>
            <a:round/>
            <a:headEnd/>
            <a:tailEnd/>
          </a:ln>
        </p:spPr>
        <p:txBody>
          <a:bodyPr/>
          <a:lstStyle/>
          <a:p>
            <a:endParaRPr lang="en-US" altLang="en-US"/>
          </a:p>
        </p:txBody>
      </p:sp>
      <p:pic>
        <p:nvPicPr>
          <p:cNvPr id="25604" name="图片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2263" y="838200"/>
            <a:ext cx="3521075"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7102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 calcmode="lin" valueType="num">
                                      <p:cBhvr additive="base">
                                        <p:cTn id="7" dur="500" fill="hold"/>
                                        <p:tgtEl>
                                          <p:spTgt spid="25601"/>
                                        </p:tgtEl>
                                        <p:attrNameLst>
                                          <p:attrName>ppt_x</p:attrName>
                                        </p:attrNameLst>
                                      </p:cBhvr>
                                      <p:tavLst>
                                        <p:tav tm="0">
                                          <p:val>
                                            <p:strVal val="#ppt_x"/>
                                          </p:val>
                                        </p:tav>
                                        <p:tav tm="100000">
                                          <p:val>
                                            <p:strVal val="#ppt_x"/>
                                          </p:val>
                                        </p:tav>
                                      </p:tavLst>
                                    </p:anim>
                                    <p:anim calcmode="lin" valueType="num">
                                      <p:cBhvr additive="base">
                                        <p:cTn id="8" dur="500" fill="hold"/>
                                        <p:tgtEl>
                                          <p:spTgt spid="256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602"/>
                                        </p:tgtEl>
                                        <p:attrNameLst>
                                          <p:attrName>style.visibility</p:attrName>
                                        </p:attrNameLst>
                                      </p:cBhvr>
                                      <p:to>
                                        <p:strVal val="visible"/>
                                      </p:to>
                                    </p:set>
                                    <p:anim calcmode="lin" valueType="num">
                                      <p:cBhvr additive="base">
                                        <p:cTn id="13" dur="500" fill="hold"/>
                                        <p:tgtEl>
                                          <p:spTgt spid="25602"/>
                                        </p:tgtEl>
                                        <p:attrNameLst>
                                          <p:attrName>ppt_x</p:attrName>
                                        </p:attrNameLst>
                                      </p:cBhvr>
                                      <p:tavLst>
                                        <p:tav tm="0">
                                          <p:val>
                                            <p:strVal val="#ppt_x"/>
                                          </p:val>
                                        </p:tav>
                                        <p:tav tm="100000">
                                          <p:val>
                                            <p:strVal val="#ppt_x"/>
                                          </p:val>
                                        </p:tav>
                                      </p:tavLst>
                                    </p:anim>
                                    <p:anim calcmode="lin" valueType="num">
                                      <p:cBhvr additive="base">
                                        <p:cTn id="14"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3"/>
                                        </p:tgtEl>
                                        <p:attrNameLst>
                                          <p:attrName>style.visibility</p:attrName>
                                        </p:attrNameLst>
                                      </p:cBhvr>
                                      <p:to>
                                        <p:strVal val="visible"/>
                                      </p:to>
                                    </p:set>
                                    <p:anim calcmode="lin" valueType="num">
                                      <p:cBhvr additive="base">
                                        <p:cTn id="19" dur="500" fill="hold"/>
                                        <p:tgtEl>
                                          <p:spTgt spid="25603"/>
                                        </p:tgtEl>
                                        <p:attrNameLst>
                                          <p:attrName>ppt_x</p:attrName>
                                        </p:attrNameLst>
                                      </p:cBhvr>
                                      <p:tavLst>
                                        <p:tav tm="0">
                                          <p:val>
                                            <p:strVal val="#ppt_x"/>
                                          </p:val>
                                        </p:tav>
                                        <p:tav tm="100000">
                                          <p:val>
                                            <p:strVal val="#ppt_x"/>
                                          </p:val>
                                        </p:tav>
                                      </p:tavLst>
                                    </p:anim>
                                    <p:anim calcmode="lin" valueType="num">
                                      <p:cBhvr additive="base">
                                        <p:cTn id="20"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5604"/>
                                        </p:tgtEl>
                                        <p:attrNameLst>
                                          <p:attrName>style.visibility</p:attrName>
                                        </p:attrNameLst>
                                      </p:cBhvr>
                                      <p:to>
                                        <p:strVal val="visible"/>
                                      </p:to>
                                    </p:set>
                                    <p:anim calcmode="lin" valueType="num">
                                      <p:cBhvr additive="base">
                                        <p:cTn id="25" dur="500" fill="hold"/>
                                        <p:tgtEl>
                                          <p:spTgt spid="25604"/>
                                        </p:tgtEl>
                                        <p:attrNameLst>
                                          <p:attrName>ppt_x</p:attrName>
                                        </p:attrNameLst>
                                      </p:cBhvr>
                                      <p:tavLst>
                                        <p:tav tm="0">
                                          <p:val>
                                            <p:strVal val="#ppt_x"/>
                                          </p:val>
                                        </p:tav>
                                        <p:tav tm="100000">
                                          <p:val>
                                            <p:strVal val="#ppt_x"/>
                                          </p:val>
                                        </p:tav>
                                      </p:tavLst>
                                    </p:anim>
                                    <p:anim calcmode="lin" valueType="num">
                                      <p:cBhvr additive="base">
                                        <p:cTn id="2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8600" y="771525"/>
            <a:ext cx="3430588" cy="523875"/>
          </a:xfrm>
          <a:prstGeom prst="rect">
            <a:avLst/>
          </a:prstGeom>
          <a:solidFill>
            <a:schemeClr val="accent1">
              <a:lumMod val="75000"/>
            </a:schemeClr>
          </a:solidFill>
        </p:spPr>
        <p:txBody>
          <a:bodyPr wrap="none">
            <a:spAutoFit/>
          </a:bodyPr>
          <a:lstStyle/>
          <a:p>
            <a:pPr eaLnBrk="1" hangingPunct="1">
              <a:defRPr/>
            </a:pPr>
            <a:r>
              <a:rPr lang="zh-CN" altLang="en-US" sz="2800" b="1" dirty="0">
                <a:latin typeface="宋体" panose="02010600030101010101" pitchFamily="2" charset="-122"/>
              </a:rPr>
              <a:t>归纳总结</a:t>
            </a:r>
            <a:r>
              <a:rPr lang="en-US" altLang="zh-CN" sz="2800" b="1" dirty="0">
                <a:latin typeface="宋体" panose="02010600030101010101" pitchFamily="2" charset="-122"/>
              </a:rPr>
              <a:t>·</a:t>
            </a:r>
            <a:r>
              <a:rPr lang="zh-CN" altLang="en-US" sz="2800" b="1" dirty="0">
                <a:latin typeface="宋体" panose="02010600030101010101" pitchFamily="2" charset="-122"/>
              </a:rPr>
              <a:t>整体感知</a:t>
            </a:r>
          </a:p>
        </p:txBody>
      </p:sp>
      <p:sp>
        <p:nvSpPr>
          <p:cNvPr id="18435" name="TextBox 2"/>
          <p:cNvSpPr txBox="1">
            <a:spLocks noChangeArrowheads="1"/>
          </p:cNvSpPr>
          <p:nvPr/>
        </p:nvSpPr>
        <p:spPr bwMode="auto">
          <a:xfrm>
            <a:off x="533400" y="1905000"/>
            <a:ext cx="1371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r>
              <a:rPr lang="zh-CN" altLang="en-US" sz="2400" b="1">
                <a:latin typeface="宋体" pitchFamily="2" charset="-122"/>
              </a:rPr>
              <a:t>联合国</a:t>
            </a:r>
            <a:endParaRPr lang="en-US" altLang="zh-CN" sz="2400" b="1">
              <a:latin typeface="宋体" pitchFamily="2" charset="-122"/>
            </a:endParaRPr>
          </a:p>
          <a:p>
            <a:pPr algn="ctr" eaLnBrk="1" hangingPunct="1"/>
            <a:r>
              <a:rPr lang="zh-CN" altLang="en-US" sz="2400" b="1">
                <a:latin typeface="宋体" pitchFamily="2" charset="-122"/>
              </a:rPr>
              <a:t>（政治</a:t>
            </a:r>
            <a:r>
              <a:rPr lang="zh-CN" altLang="en-US" sz="2400"/>
              <a:t>）</a:t>
            </a:r>
          </a:p>
        </p:txBody>
      </p:sp>
      <p:sp>
        <p:nvSpPr>
          <p:cNvPr id="4" name="TextBox 3"/>
          <p:cNvSpPr txBox="1">
            <a:spLocks noChangeArrowheads="1"/>
          </p:cNvSpPr>
          <p:nvPr/>
        </p:nvSpPr>
        <p:spPr bwMode="auto">
          <a:xfrm>
            <a:off x="533400" y="3962400"/>
            <a:ext cx="1371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r>
              <a:rPr lang="zh-CN" altLang="en-US" sz="2400" b="1"/>
              <a:t>世界贸易组织</a:t>
            </a:r>
            <a:endParaRPr lang="en-US" altLang="zh-CN" sz="2400" b="1"/>
          </a:p>
          <a:p>
            <a:pPr algn="ctr" eaLnBrk="1" hangingPunct="1"/>
            <a:r>
              <a:rPr lang="zh-CN" altLang="en-US" sz="2400" b="1"/>
              <a:t>（经济）</a:t>
            </a:r>
          </a:p>
        </p:txBody>
      </p:sp>
      <p:sp>
        <p:nvSpPr>
          <p:cNvPr id="5" name="左大括号 4"/>
          <p:cNvSpPr/>
          <p:nvPr/>
        </p:nvSpPr>
        <p:spPr bwMode="auto">
          <a:xfrm>
            <a:off x="1905000" y="1600200"/>
            <a:ext cx="381000" cy="15240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endParaRPr>
          </a:p>
        </p:txBody>
      </p:sp>
      <p:sp>
        <p:nvSpPr>
          <p:cNvPr id="6" name="TextBox 5"/>
          <p:cNvSpPr txBox="1">
            <a:spLocks noChangeArrowheads="1"/>
          </p:cNvSpPr>
          <p:nvPr/>
        </p:nvSpPr>
        <p:spPr bwMode="auto">
          <a:xfrm>
            <a:off x="2438400" y="1371600"/>
            <a:ext cx="3124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en-US" altLang="zh-CN" sz="2400" b="1"/>
              <a:t>1945</a:t>
            </a:r>
            <a:r>
              <a:rPr lang="zh-CN" altLang="en-US" sz="2400" b="1"/>
              <a:t>年成立</a:t>
            </a:r>
          </a:p>
        </p:txBody>
      </p:sp>
      <p:sp>
        <p:nvSpPr>
          <p:cNvPr id="7" name="TextBox 6"/>
          <p:cNvSpPr txBox="1">
            <a:spLocks noChangeArrowheads="1"/>
          </p:cNvSpPr>
          <p:nvPr/>
        </p:nvSpPr>
        <p:spPr bwMode="auto">
          <a:xfrm>
            <a:off x="2438400" y="1981200"/>
            <a:ext cx="3962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性质：影响最大的国际组织</a:t>
            </a:r>
          </a:p>
        </p:txBody>
      </p:sp>
      <p:sp>
        <p:nvSpPr>
          <p:cNvPr id="8" name="TextBox 7"/>
          <p:cNvSpPr txBox="1">
            <a:spLocks noChangeArrowheads="1"/>
          </p:cNvSpPr>
          <p:nvPr/>
        </p:nvSpPr>
        <p:spPr bwMode="auto">
          <a:xfrm>
            <a:off x="2438400" y="25146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主要机构</a:t>
            </a:r>
          </a:p>
        </p:txBody>
      </p:sp>
      <p:sp>
        <p:nvSpPr>
          <p:cNvPr id="9" name="TextBox 8"/>
          <p:cNvSpPr txBox="1">
            <a:spLocks noChangeArrowheads="1"/>
          </p:cNvSpPr>
          <p:nvPr/>
        </p:nvSpPr>
        <p:spPr bwMode="auto">
          <a:xfrm>
            <a:off x="2438400" y="2971800"/>
            <a:ext cx="2971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主要活动与作用</a:t>
            </a:r>
          </a:p>
        </p:txBody>
      </p:sp>
      <p:sp>
        <p:nvSpPr>
          <p:cNvPr id="11" name="左大括号 10"/>
          <p:cNvSpPr/>
          <p:nvPr/>
        </p:nvSpPr>
        <p:spPr bwMode="auto">
          <a:xfrm>
            <a:off x="1905000" y="3733800"/>
            <a:ext cx="381000" cy="1524000"/>
          </a:xfrm>
          <a:prstGeom prst="leftBrace">
            <a:avLst/>
          </a:prstGeom>
          <a:solidFill>
            <a:schemeClr val="bg1"/>
          </a:solidFill>
          <a:ln w="9525" cap="flat" cmpd="sng" algn="ctr">
            <a:solidFill>
              <a:schemeClr val="tx1"/>
            </a:solidFill>
            <a:prstDash val="solid"/>
            <a:round/>
            <a:headEnd type="none" w="med" len="med"/>
            <a:tailEnd type="none" w="med" len="med"/>
          </a:ln>
        </p:spPr>
        <p:txBody>
          <a:bodyPr/>
          <a:lstStyle/>
          <a:p>
            <a:pPr>
              <a:defRPr/>
            </a:pPr>
            <a:endParaRPr lang="zh-CN" altLang="en-US" dirty="0">
              <a:ln w="18415" cmpd="sng">
                <a:solidFill>
                  <a:schemeClr val="bg1"/>
                </a:solidFill>
                <a:prstDash val="solid"/>
              </a:ln>
              <a:solidFill>
                <a:srgbClr val="FFFFFF"/>
              </a:solidFill>
              <a:effectLst>
                <a:outerShdw blurRad="63500" dir="3600000" algn="tl" rotWithShape="0">
                  <a:srgbClr val="000000">
                    <a:alpha val="70000"/>
                  </a:srgbClr>
                </a:outerShdw>
              </a:effectLst>
            </a:endParaRPr>
          </a:p>
        </p:txBody>
      </p:sp>
      <p:sp>
        <p:nvSpPr>
          <p:cNvPr id="12" name="TextBox 11"/>
          <p:cNvSpPr txBox="1">
            <a:spLocks noChangeArrowheads="1"/>
          </p:cNvSpPr>
          <p:nvPr/>
        </p:nvSpPr>
        <p:spPr bwMode="auto">
          <a:xfrm>
            <a:off x="2438400" y="3581400"/>
            <a:ext cx="3094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背景：经济全球化</a:t>
            </a:r>
          </a:p>
        </p:txBody>
      </p:sp>
      <p:sp>
        <p:nvSpPr>
          <p:cNvPr id="13" name="TextBox 12"/>
          <p:cNvSpPr txBox="1">
            <a:spLocks noChangeArrowheads="1"/>
          </p:cNvSpPr>
          <p:nvPr/>
        </p:nvSpPr>
        <p:spPr bwMode="auto">
          <a:xfrm>
            <a:off x="2514600" y="4114800"/>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表现：</a:t>
            </a:r>
          </a:p>
        </p:txBody>
      </p:sp>
      <p:sp>
        <p:nvSpPr>
          <p:cNvPr id="14" name="TextBox 13"/>
          <p:cNvSpPr txBox="1">
            <a:spLocks noChangeArrowheads="1"/>
          </p:cNvSpPr>
          <p:nvPr/>
        </p:nvSpPr>
        <p:spPr bwMode="auto">
          <a:xfrm>
            <a:off x="2514600" y="4648200"/>
            <a:ext cx="2667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宗旨、职能：</a:t>
            </a:r>
          </a:p>
        </p:txBody>
      </p:sp>
      <p:sp>
        <p:nvSpPr>
          <p:cNvPr id="15" name="TextBox 14"/>
          <p:cNvSpPr txBox="1">
            <a:spLocks noChangeArrowheads="1"/>
          </p:cNvSpPr>
          <p:nvPr/>
        </p:nvSpPr>
        <p:spPr bwMode="auto">
          <a:xfrm>
            <a:off x="2516188" y="5110163"/>
            <a:ext cx="990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作用：</a:t>
            </a:r>
          </a:p>
        </p:txBody>
      </p:sp>
      <p:sp>
        <p:nvSpPr>
          <p:cNvPr id="16" name="右大括号 15"/>
          <p:cNvSpPr>
            <a:spLocks/>
          </p:cNvSpPr>
          <p:nvPr/>
        </p:nvSpPr>
        <p:spPr bwMode="auto">
          <a:xfrm>
            <a:off x="6384925" y="2236788"/>
            <a:ext cx="304800" cy="3021012"/>
          </a:xfrm>
          <a:prstGeom prst="rightBrace">
            <a:avLst>
              <a:gd name="adj1" fmla="val 8305"/>
              <a:gd name="adj2" fmla="val 50000"/>
            </a:avLst>
          </a:prstGeom>
          <a:solidFill>
            <a:schemeClr val="bg1"/>
          </a:solidFill>
          <a:ln w="9525" algn="ctr">
            <a:solidFill>
              <a:schemeClr val="tx1"/>
            </a:solidFill>
            <a:round/>
            <a:headEnd/>
            <a:tailEnd/>
          </a:ln>
        </p:spPr>
        <p:txBody>
          <a:bodyPr/>
          <a:lstStyle/>
          <a:p>
            <a:endParaRPr lang="zh-CN" altLang="en-US"/>
          </a:p>
        </p:txBody>
      </p:sp>
      <p:sp>
        <p:nvSpPr>
          <p:cNvPr id="17" name="TextBox 16"/>
          <p:cNvSpPr txBox="1">
            <a:spLocks noChangeArrowheads="1"/>
          </p:cNvSpPr>
          <p:nvPr/>
        </p:nvSpPr>
        <p:spPr bwMode="auto">
          <a:xfrm>
            <a:off x="6778625" y="3548063"/>
            <a:ext cx="1755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zh-CN" altLang="en-US" sz="2400" b="1"/>
              <a:t>两大支柱</a:t>
            </a:r>
          </a:p>
        </p:txBody>
      </p:sp>
    </p:spTree>
    <p:extLst>
      <p:ext uri="{BB962C8B-B14F-4D97-AF65-F5344CB8AC3E}">
        <p14:creationId xmlns:p14="http://schemas.microsoft.com/office/powerpoint/2010/main" val="17885373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500" fill="hold"/>
                                        <p:tgtEl>
                                          <p:spTgt spid="17"/>
                                        </p:tgtEl>
                                        <p:attrNameLst>
                                          <p:attrName>ppt_x</p:attrName>
                                        </p:attrNameLst>
                                      </p:cBhvr>
                                      <p:tavLst>
                                        <p:tav tm="0">
                                          <p:val>
                                            <p:strVal val="#ppt_x"/>
                                          </p:val>
                                        </p:tav>
                                        <p:tav tm="100000">
                                          <p:val>
                                            <p:strVal val="#ppt_x"/>
                                          </p:val>
                                        </p:tav>
                                      </p:tavLst>
                                    </p:anim>
                                    <p:anim calcmode="lin" valueType="num">
                                      <p:cBhvr additive="base">
                                        <p:cTn id="8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p:bldP spid="8" grpId="0"/>
      <p:bldP spid="9" grpId="0"/>
      <p:bldP spid="11" grpId="0" animBg="1"/>
      <p:bldP spid="12" grpId="0"/>
      <p:bldP spid="13" grpId="0"/>
      <p:bldP spid="14" grpId="0"/>
      <p:bldP spid="15" grpId="0"/>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a:spLocks noChangeAspect="1" noChangeArrowheads="1"/>
          </p:cNvSpPr>
          <p:nvPr/>
        </p:nvSpPr>
        <p:spPr bwMode="auto">
          <a:xfrm>
            <a:off x="228600" y="1130300"/>
            <a:ext cx="8670925" cy="519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1.</a:t>
            </a:r>
            <a:r>
              <a:rPr lang="zh-CN" altLang="zh-CN" sz="2800">
                <a:solidFill>
                  <a:srgbClr val="000000"/>
                </a:solidFill>
                <a:latin typeface="黑体" pitchFamily="49" charset="-122"/>
                <a:ea typeface="黑体" pitchFamily="49" charset="-122"/>
              </a:rPr>
              <a:t>下图是位于联合国参观中心入口处的一座雕塑</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是一支枪管打结的枪。寓意联合国所行使的主要职责是</a:t>
            </a:r>
            <a:r>
              <a:rPr lang="en-US" altLang="zh-CN" sz="2800">
                <a:solidFill>
                  <a:srgbClr val="000000"/>
                </a:solidFill>
                <a:latin typeface="黑体" pitchFamily="49" charset="-122"/>
                <a:ea typeface="黑体" pitchFamily="49" charset="-122"/>
              </a:rPr>
              <a:t>( </a:t>
            </a:r>
            <a:r>
              <a:rPr lang="zh-CN" altLang="zh-CN" sz="2800">
                <a:solidFill>
                  <a:srgbClr val="000000"/>
                </a:solidFill>
                <a:latin typeface="黑体" pitchFamily="49" charset="-122"/>
                <a:ea typeface="黑体" pitchFamily="49" charset="-122"/>
              </a:rPr>
              <a:t>　</a:t>
            </a:r>
            <a:r>
              <a:rPr lang="en-US" altLang="zh-CN" sz="2800">
                <a:solidFill>
                  <a:srgbClr val="000000"/>
                </a:solidFill>
                <a:latin typeface="黑体" pitchFamily="49" charset="-122"/>
                <a:ea typeface="黑体" pitchFamily="49" charset="-122"/>
              </a:rPr>
              <a:t>)</a:t>
            </a:r>
            <a:endParaRPr lang="zh-CN"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algn="ctr" eaLnBrk="1" hangingPunct="1">
              <a:lnSpc>
                <a:spcPct val="120000"/>
              </a:lnSpc>
              <a:tabLst>
                <a:tab pos="1028700" algn="l"/>
                <a:tab pos="1849438" algn="l"/>
                <a:tab pos="2536825" algn="l"/>
                <a:tab pos="3221038" algn="l"/>
              </a:tabLst>
            </a:pPr>
            <a:endParaRPr lang="en-US" altLang="zh-CN" sz="2800">
              <a:solidFill>
                <a:srgbClr val="000000"/>
              </a:solidFill>
              <a:latin typeface="黑体" pitchFamily="49" charset="-122"/>
              <a:ea typeface="黑体" pitchFamily="49" charset="-122"/>
            </a:endParaRP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A.</a:t>
            </a:r>
            <a:r>
              <a:rPr lang="zh-CN" altLang="zh-CN" sz="2800">
                <a:solidFill>
                  <a:srgbClr val="000000"/>
                </a:solidFill>
                <a:latin typeface="黑体" pitchFamily="49" charset="-122"/>
                <a:ea typeface="黑体" pitchFamily="49" charset="-122"/>
              </a:rPr>
              <a:t>推动发展中国家和整个世界经济的发展</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B.</a:t>
            </a:r>
            <a:r>
              <a:rPr lang="zh-CN" altLang="zh-CN" sz="2800">
                <a:solidFill>
                  <a:srgbClr val="000000"/>
                </a:solidFill>
                <a:latin typeface="黑体" pitchFamily="49" charset="-122"/>
                <a:ea typeface="黑体" pitchFamily="49" charset="-122"/>
              </a:rPr>
              <a:t>协调国际间的经济和贸易关系</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C.</a:t>
            </a:r>
            <a:r>
              <a:rPr lang="zh-CN" altLang="zh-CN" sz="2800">
                <a:solidFill>
                  <a:srgbClr val="000000"/>
                </a:solidFill>
                <a:latin typeface="黑体" pitchFamily="49" charset="-122"/>
                <a:ea typeface="黑体" pitchFamily="49" charset="-122"/>
              </a:rPr>
              <a:t>以和平方式解决国际争端</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维护世界和平</a:t>
            </a:r>
          </a:p>
          <a:p>
            <a:pPr indent="266700" eaLnBrk="1" hangingPunct="1">
              <a:lnSpc>
                <a:spcPct val="120000"/>
              </a:lnSpc>
              <a:tabLst>
                <a:tab pos="1028700" algn="l"/>
                <a:tab pos="1849438" algn="l"/>
                <a:tab pos="2536825" algn="l"/>
                <a:tab pos="3221038" algn="l"/>
              </a:tabLst>
            </a:pPr>
            <a:r>
              <a:rPr lang="en-US" altLang="zh-CN" sz="2800">
                <a:solidFill>
                  <a:srgbClr val="000000"/>
                </a:solidFill>
                <a:latin typeface="黑体" pitchFamily="49" charset="-122"/>
                <a:ea typeface="黑体" pitchFamily="49" charset="-122"/>
              </a:rPr>
              <a:t>D.</a:t>
            </a:r>
            <a:r>
              <a:rPr lang="zh-CN" altLang="zh-CN" sz="2800">
                <a:solidFill>
                  <a:srgbClr val="000000"/>
                </a:solidFill>
                <a:latin typeface="黑体" pitchFamily="49" charset="-122"/>
                <a:ea typeface="黑体" pitchFamily="49" charset="-122"/>
              </a:rPr>
              <a:t>促进世界各国经济、科学、文化的合作与交流</a:t>
            </a:r>
          </a:p>
        </p:txBody>
      </p:sp>
      <p:pic>
        <p:nvPicPr>
          <p:cNvPr id="19459" name="A28.eps" descr="id:2147495208;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59013"/>
            <a:ext cx="224472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矩形 7"/>
          <p:cNvSpPr>
            <a:spLocks noChangeArrowheads="1"/>
          </p:cNvSpPr>
          <p:nvPr/>
        </p:nvSpPr>
        <p:spPr bwMode="auto">
          <a:xfrm>
            <a:off x="457200" y="2132013"/>
            <a:ext cx="555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4000" b="1">
                <a:solidFill>
                  <a:srgbClr val="FF0000"/>
                </a:solidFill>
                <a:latin typeface="Times New Roman" pitchFamily="18" charset="0"/>
              </a:rPr>
              <a:t>C</a:t>
            </a:r>
          </a:p>
        </p:txBody>
      </p:sp>
      <p:sp>
        <p:nvSpPr>
          <p:cNvPr id="2" name="矩形 1"/>
          <p:cNvSpPr/>
          <p:nvPr/>
        </p:nvSpPr>
        <p:spPr>
          <a:xfrm>
            <a:off x="228600" y="619125"/>
            <a:ext cx="3430588" cy="523875"/>
          </a:xfrm>
          <a:prstGeom prst="rect">
            <a:avLst/>
          </a:prstGeom>
          <a:solidFill>
            <a:schemeClr val="accent1">
              <a:lumMod val="75000"/>
            </a:schemeClr>
          </a:solidFill>
        </p:spPr>
        <p:txBody>
          <a:bodyPr wrap="none">
            <a:spAutoFit/>
          </a:bodyPr>
          <a:lstStyle/>
          <a:p>
            <a:pPr eaLnBrk="1" hangingPunct="1">
              <a:defRPr/>
            </a:pPr>
            <a:r>
              <a:rPr lang="zh-CN" altLang="en-US" sz="2800" b="1" dirty="0">
                <a:latin typeface="宋体" panose="02010600030101010101" pitchFamily="2" charset="-122"/>
              </a:rPr>
              <a:t>达标检测</a:t>
            </a:r>
            <a:r>
              <a:rPr lang="en-US" altLang="zh-CN" sz="2800" b="1" dirty="0">
                <a:latin typeface="宋体" panose="02010600030101010101" pitchFamily="2" charset="-122"/>
              </a:rPr>
              <a:t>·</a:t>
            </a:r>
            <a:r>
              <a:rPr lang="zh-CN" altLang="en-US" sz="2800" b="1" dirty="0">
                <a:latin typeface="宋体" panose="02010600030101010101" pitchFamily="2" charset="-122"/>
              </a:rPr>
              <a:t>巩固新知</a:t>
            </a:r>
          </a:p>
        </p:txBody>
      </p:sp>
    </p:spTree>
    <p:extLst>
      <p:ext uri="{BB962C8B-B14F-4D97-AF65-F5344CB8AC3E}">
        <p14:creationId xmlns:p14="http://schemas.microsoft.com/office/powerpoint/2010/main" val="91685308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ppt_x"/>
                                          </p:val>
                                        </p:tav>
                                        <p:tav tm="100000">
                                          <p:val>
                                            <p:strVal val="#ppt_x"/>
                                          </p:val>
                                        </p:tav>
                                      </p:tavLst>
                                    </p:anim>
                                    <p:anim calcmode="lin" valueType="num">
                                      <p:cBhvr additive="base">
                                        <p:cTn id="8"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noChangeArrowheads="1"/>
          </p:cNvSpPr>
          <p:nvPr/>
        </p:nvSpPr>
        <p:spPr bwMode="auto">
          <a:xfrm>
            <a:off x="381000" y="641350"/>
            <a:ext cx="86106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a:latin typeface="黑体" pitchFamily="49" charset="-122"/>
                <a:ea typeface="黑体" pitchFamily="49" charset="-122"/>
              </a:rPr>
              <a:t>2.</a:t>
            </a:r>
            <a:r>
              <a:rPr lang="zh-CN" altLang="en-US" sz="2800">
                <a:latin typeface="黑体" pitchFamily="49" charset="-122"/>
                <a:ea typeface="黑体" pitchFamily="49" charset="-122"/>
              </a:rPr>
              <a:t>王源在“百度”搜索引擎中输入： “</a:t>
            </a:r>
            <a:r>
              <a:rPr lang="en-US" altLang="zh-CN" sz="2800">
                <a:latin typeface="黑体" pitchFamily="49" charset="-122"/>
                <a:ea typeface="黑体" pitchFamily="49" charset="-122"/>
              </a:rPr>
              <a:t>1945</a:t>
            </a:r>
            <a:r>
              <a:rPr lang="zh-CN" altLang="en-US" sz="2800">
                <a:latin typeface="黑体" pitchFamily="49" charset="-122"/>
                <a:ea typeface="黑体" pitchFamily="49" charset="-122"/>
              </a:rPr>
              <a:t>年成立”、“世界上最大的国际组织” 、 “安理会”等文字，他查找的国际组织应是</a:t>
            </a:r>
            <a:r>
              <a:rPr lang="en-US" altLang="zh-CN" sz="2800">
                <a:latin typeface="黑体" pitchFamily="49" charset="-122"/>
                <a:ea typeface="黑体" pitchFamily="49" charset="-122"/>
              </a:rPr>
              <a:t>(      )</a:t>
            </a:r>
          </a:p>
          <a:p>
            <a:pPr eaLnBrk="1" hangingPunct="1">
              <a:lnSpc>
                <a:spcPct val="1500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欧洲联盟                    </a:t>
            </a:r>
            <a:br>
              <a:rPr lang="zh-CN" altLang="en-US" sz="2800">
                <a:latin typeface="黑体" pitchFamily="49" charset="-122"/>
                <a:ea typeface="黑体" pitchFamily="49" charset="-122"/>
              </a:rPr>
            </a:br>
            <a:r>
              <a:rPr lang="en-US" altLang="zh-CN" sz="2800">
                <a:latin typeface="黑体" pitchFamily="49" charset="-122"/>
                <a:ea typeface="黑体" pitchFamily="49" charset="-122"/>
              </a:rPr>
              <a:t>B.</a:t>
            </a:r>
            <a:r>
              <a:rPr lang="zh-CN" altLang="en-US" sz="2800">
                <a:latin typeface="黑体" pitchFamily="49" charset="-122"/>
                <a:ea typeface="黑体" pitchFamily="49" charset="-122"/>
              </a:rPr>
              <a:t>联合国        </a:t>
            </a:r>
            <a:br>
              <a:rPr lang="zh-CN" altLang="en-US" sz="2800">
                <a:latin typeface="黑体" pitchFamily="49" charset="-122"/>
                <a:ea typeface="黑体" pitchFamily="49" charset="-122"/>
              </a:rPr>
            </a:br>
            <a:r>
              <a:rPr lang="en-US" altLang="zh-CN" sz="2800">
                <a:latin typeface="黑体" pitchFamily="49" charset="-122"/>
                <a:ea typeface="黑体" pitchFamily="49" charset="-122"/>
              </a:rPr>
              <a:t>C.</a:t>
            </a:r>
            <a:r>
              <a:rPr lang="zh-CN" altLang="en-US" sz="2800">
                <a:latin typeface="黑体" pitchFamily="49" charset="-122"/>
                <a:ea typeface="黑体" pitchFamily="49" charset="-122"/>
              </a:rPr>
              <a:t>世界贸易组织                </a:t>
            </a:r>
            <a:br>
              <a:rPr lang="zh-CN" altLang="en-US" sz="2800">
                <a:latin typeface="黑体" pitchFamily="49" charset="-122"/>
                <a:ea typeface="黑体" pitchFamily="49" charset="-122"/>
              </a:rPr>
            </a:br>
            <a:r>
              <a:rPr lang="en-US" altLang="zh-CN" sz="2800">
                <a:latin typeface="黑体" pitchFamily="49" charset="-122"/>
                <a:ea typeface="黑体" pitchFamily="49" charset="-122"/>
              </a:rPr>
              <a:t>D.</a:t>
            </a:r>
            <a:r>
              <a:rPr lang="zh-CN" altLang="en-US" sz="2800">
                <a:latin typeface="黑体" pitchFamily="49" charset="-122"/>
                <a:ea typeface="黑体" pitchFamily="49" charset="-122"/>
              </a:rPr>
              <a:t>亚太经合组织</a:t>
            </a:r>
          </a:p>
        </p:txBody>
      </p:sp>
      <p:sp>
        <p:nvSpPr>
          <p:cNvPr id="3" name="文本框 2"/>
          <p:cNvSpPr txBox="1">
            <a:spLocks noChangeArrowheads="1"/>
          </p:cNvSpPr>
          <p:nvPr/>
        </p:nvSpPr>
        <p:spPr bwMode="auto">
          <a:xfrm>
            <a:off x="4210050" y="1952625"/>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4045783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1"/>
          <p:cNvSpPr txBox="1">
            <a:spLocks noChangeArrowheads="1"/>
          </p:cNvSpPr>
          <p:nvPr/>
        </p:nvSpPr>
        <p:spPr bwMode="auto">
          <a:xfrm>
            <a:off x="314325" y="792163"/>
            <a:ext cx="860107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a:solidFill>
                  <a:srgbClr val="000000"/>
                </a:solidFill>
                <a:latin typeface="黑体" pitchFamily="49" charset="-122"/>
                <a:ea typeface="黑体" pitchFamily="49" charset="-122"/>
              </a:rPr>
              <a:t>3.</a:t>
            </a:r>
            <a:r>
              <a:rPr lang="zh-CN" altLang="zh-CN" sz="2800">
                <a:solidFill>
                  <a:srgbClr val="000000"/>
                </a:solidFill>
                <a:latin typeface="黑体" pitchFamily="49" charset="-122"/>
                <a:ea typeface="黑体" pitchFamily="49" charset="-122"/>
              </a:rPr>
              <a:t>在现代国际社会中</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一些国家、地区及民间团体之间</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通过签订正式条约或协议的方式</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成立了名目繁多的国际组织</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如欧盟、非盟、东盟、联合国、世贸组织、国际货币基金组织、国际奥委会等。其中联合国是</a:t>
            </a:r>
            <a:r>
              <a:rPr lang="en-US" altLang="zh-CN" sz="2800">
                <a:solidFill>
                  <a:srgbClr val="000000"/>
                </a:solidFill>
                <a:latin typeface="黑体" pitchFamily="49" charset="-122"/>
                <a:ea typeface="黑体" pitchFamily="49" charset="-122"/>
              </a:rPr>
              <a:t>(</a:t>
            </a:r>
            <a:r>
              <a:rPr lang="zh-CN" altLang="zh-CN" sz="2800">
                <a:solidFill>
                  <a:srgbClr val="000000"/>
                </a:solidFill>
                <a:latin typeface="黑体" pitchFamily="49" charset="-122"/>
                <a:ea typeface="黑体" pitchFamily="49" charset="-122"/>
              </a:rPr>
              <a:t>　　</a:t>
            </a:r>
            <a:r>
              <a:rPr lang="en-US" altLang="zh-CN" sz="2800">
                <a:solidFill>
                  <a:srgbClr val="000000"/>
                </a:solidFill>
                <a:latin typeface="黑体" pitchFamily="49" charset="-122"/>
                <a:ea typeface="黑体" pitchFamily="49" charset="-122"/>
              </a:rPr>
              <a:t>)</a:t>
            </a:r>
            <a:endParaRPr lang="zh-CN" altLang="zh-CN" sz="2800">
              <a:solidFill>
                <a:srgbClr val="000000"/>
              </a:solidFill>
              <a:latin typeface="黑体" pitchFamily="49" charset="-122"/>
              <a:ea typeface="黑体" pitchFamily="49" charset="-122"/>
              <a:cs typeface="方正书宋_GBK"/>
            </a:endParaRPr>
          </a:p>
          <a:p>
            <a:pPr eaLnBrk="1" hangingPunct="1">
              <a:lnSpc>
                <a:spcPct val="120000"/>
              </a:lnSpc>
            </a:pPr>
            <a:r>
              <a:rPr lang="en-US" altLang="zh-CN" sz="2800">
                <a:solidFill>
                  <a:srgbClr val="000000"/>
                </a:solidFill>
                <a:latin typeface="黑体" pitchFamily="49" charset="-122"/>
                <a:ea typeface="黑体" pitchFamily="49" charset="-122"/>
              </a:rPr>
              <a:t>A.</a:t>
            </a:r>
            <a:r>
              <a:rPr lang="zh-CN" altLang="zh-CN" sz="2800">
                <a:solidFill>
                  <a:srgbClr val="000000"/>
                </a:solidFill>
                <a:latin typeface="黑体" pitchFamily="49" charset="-122"/>
                <a:ea typeface="黑体" pitchFamily="49" charset="-122"/>
              </a:rPr>
              <a:t>参加国家和地区数量最多的国际组织</a:t>
            </a:r>
          </a:p>
          <a:p>
            <a:pPr eaLnBrk="1" hangingPunct="1">
              <a:lnSpc>
                <a:spcPct val="120000"/>
              </a:lnSpc>
            </a:pPr>
            <a:r>
              <a:rPr lang="en-US" altLang="zh-CN" sz="2800">
                <a:solidFill>
                  <a:srgbClr val="000000"/>
                </a:solidFill>
                <a:latin typeface="黑体" pitchFamily="49" charset="-122"/>
                <a:ea typeface="黑体" pitchFamily="49" charset="-122"/>
              </a:rPr>
              <a:t>B.</a:t>
            </a:r>
            <a:r>
              <a:rPr lang="zh-CN" altLang="zh-CN" sz="2800">
                <a:solidFill>
                  <a:srgbClr val="000000"/>
                </a:solidFill>
                <a:latin typeface="黑体" pitchFamily="49" charset="-122"/>
                <a:ea typeface="黑体" pitchFamily="49" charset="-122"/>
              </a:rPr>
              <a:t>最具代表性的政府间的国际组织</a:t>
            </a:r>
          </a:p>
          <a:p>
            <a:pPr eaLnBrk="1" hangingPunct="1">
              <a:lnSpc>
                <a:spcPct val="120000"/>
              </a:lnSpc>
            </a:pPr>
            <a:r>
              <a:rPr lang="en-US" altLang="zh-CN" sz="2800">
                <a:solidFill>
                  <a:srgbClr val="000000"/>
                </a:solidFill>
                <a:latin typeface="黑体" pitchFamily="49" charset="-122"/>
                <a:ea typeface="黑体" pitchFamily="49" charset="-122"/>
              </a:rPr>
              <a:t>C.</a:t>
            </a:r>
            <a:r>
              <a:rPr lang="zh-CN" altLang="zh-CN" sz="2800">
                <a:solidFill>
                  <a:srgbClr val="000000"/>
                </a:solidFill>
                <a:latin typeface="黑体" pitchFamily="49" charset="-122"/>
                <a:ea typeface="黑体" pitchFamily="49" charset="-122"/>
              </a:rPr>
              <a:t>负责处理各国经济危机的国际组织</a:t>
            </a:r>
          </a:p>
          <a:p>
            <a:pPr eaLnBrk="1" hangingPunct="1">
              <a:lnSpc>
                <a:spcPct val="120000"/>
              </a:lnSpc>
            </a:pPr>
            <a:r>
              <a:rPr lang="en-US" altLang="zh-CN" sz="2800">
                <a:solidFill>
                  <a:srgbClr val="000000"/>
                </a:solidFill>
                <a:latin typeface="黑体" pitchFamily="49" charset="-122"/>
                <a:ea typeface="黑体" pitchFamily="49" charset="-122"/>
              </a:rPr>
              <a:t>D.</a:t>
            </a:r>
            <a:r>
              <a:rPr lang="zh-CN" altLang="zh-CN" sz="2800">
                <a:solidFill>
                  <a:srgbClr val="000000"/>
                </a:solidFill>
                <a:latin typeface="黑体" pitchFamily="49" charset="-122"/>
                <a:ea typeface="黑体" pitchFamily="49" charset="-122"/>
              </a:rPr>
              <a:t>解决发达国家与发展中国家政治纠纷的国际组织</a:t>
            </a:r>
            <a:endParaRPr lang="zh-CN" altLang="en-US" sz="2800">
              <a:latin typeface="黑体" pitchFamily="49" charset="-122"/>
              <a:ea typeface="黑体" pitchFamily="49" charset="-122"/>
            </a:endParaRPr>
          </a:p>
        </p:txBody>
      </p:sp>
      <p:sp>
        <p:nvSpPr>
          <p:cNvPr id="2" name="文本框 2"/>
          <p:cNvSpPr txBox="1">
            <a:spLocks noChangeArrowheads="1"/>
          </p:cNvSpPr>
          <p:nvPr/>
        </p:nvSpPr>
        <p:spPr bwMode="auto">
          <a:xfrm>
            <a:off x="7924800" y="2257425"/>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7848094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txBox="1">
            <a:spLocks noChangeArrowheads="1"/>
          </p:cNvSpPr>
          <p:nvPr/>
        </p:nvSpPr>
        <p:spPr bwMode="auto">
          <a:xfrm>
            <a:off x="381000" y="781050"/>
            <a:ext cx="8331200"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40000"/>
              </a:lnSpc>
            </a:pPr>
            <a:r>
              <a:rPr lang="en-US" altLang="zh-CN" sz="2800" b="1">
                <a:solidFill>
                  <a:srgbClr val="000000"/>
                </a:solidFill>
                <a:latin typeface="宋体" pitchFamily="2" charset="-122"/>
              </a:rPr>
              <a:t>4.</a:t>
            </a:r>
            <a:r>
              <a:rPr lang="zh-CN" altLang="zh-CN" sz="2800" b="1">
                <a:solidFill>
                  <a:srgbClr val="000000"/>
                </a:solidFill>
                <a:latin typeface="宋体" pitchFamily="2" charset="-122"/>
              </a:rPr>
              <a:t>经济全球化的一个重要表现是（   ）</a:t>
            </a:r>
          </a:p>
          <a:p>
            <a:pPr eaLnBrk="1" hangingPunct="1">
              <a:lnSpc>
                <a:spcPct val="140000"/>
              </a:lnSpc>
            </a:pPr>
            <a:r>
              <a:rPr lang="en-US" altLang="zh-CN" sz="2800" b="1">
                <a:latin typeface="宋体" pitchFamily="2" charset="-122"/>
              </a:rPr>
              <a:t>A</a:t>
            </a:r>
            <a:r>
              <a:rPr lang="zh-CN" altLang="en-US" sz="2800" b="1">
                <a:latin typeface="宋体" pitchFamily="2" charset="-122"/>
              </a:rPr>
              <a:t>、马歇尔计划的实施</a:t>
            </a:r>
          </a:p>
          <a:p>
            <a:pPr eaLnBrk="1" hangingPunct="1">
              <a:lnSpc>
                <a:spcPct val="140000"/>
              </a:lnSpc>
            </a:pPr>
            <a:r>
              <a:rPr lang="en-US" altLang="zh-CN" sz="2800" b="1">
                <a:latin typeface="宋体" pitchFamily="2" charset="-122"/>
              </a:rPr>
              <a:t>B</a:t>
            </a:r>
            <a:r>
              <a:rPr lang="zh-CN" altLang="en-US" sz="2800" b="1">
                <a:latin typeface="宋体" pitchFamily="2" charset="-122"/>
              </a:rPr>
              <a:t>、世界贸易组织的成立</a:t>
            </a:r>
          </a:p>
          <a:p>
            <a:pPr eaLnBrk="1" hangingPunct="1">
              <a:lnSpc>
                <a:spcPct val="140000"/>
              </a:lnSpc>
            </a:pPr>
            <a:r>
              <a:rPr lang="en-US" altLang="zh-CN" sz="2800" b="1">
                <a:latin typeface="宋体" pitchFamily="2" charset="-122"/>
              </a:rPr>
              <a:t>C</a:t>
            </a:r>
            <a:r>
              <a:rPr lang="zh-CN" altLang="en-US" sz="2800" b="1">
                <a:latin typeface="宋体" pitchFamily="2" charset="-122"/>
              </a:rPr>
              <a:t>、杜鲁门主义的出台</a:t>
            </a:r>
          </a:p>
          <a:p>
            <a:pPr eaLnBrk="1" hangingPunct="1">
              <a:lnSpc>
                <a:spcPct val="140000"/>
              </a:lnSpc>
            </a:pPr>
            <a:r>
              <a:rPr lang="en-US" altLang="zh-CN" sz="2800" b="1">
                <a:latin typeface="宋体" pitchFamily="2" charset="-122"/>
              </a:rPr>
              <a:t>D</a:t>
            </a:r>
            <a:r>
              <a:rPr lang="zh-CN" altLang="en-US" sz="2800" b="1">
                <a:latin typeface="宋体" pitchFamily="2" charset="-122"/>
              </a:rPr>
              <a:t>、北约的建立</a:t>
            </a:r>
          </a:p>
          <a:p>
            <a:pPr eaLnBrk="1" hangingPunct="1">
              <a:lnSpc>
                <a:spcPct val="120000"/>
              </a:lnSpc>
            </a:pPr>
            <a:endParaRPr lang="zh-CN" altLang="en-US" sz="2800"/>
          </a:p>
        </p:txBody>
      </p:sp>
      <p:sp>
        <p:nvSpPr>
          <p:cNvPr id="2" name="文本框 2"/>
          <p:cNvSpPr txBox="1">
            <a:spLocks noChangeArrowheads="1"/>
          </p:cNvSpPr>
          <p:nvPr/>
        </p:nvSpPr>
        <p:spPr bwMode="auto">
          <a:xfrm>
            <a:off x="5562600" y="781050"/>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B</a:t>
            </a:r>
          </a:p>
        </p:txBody>
      </p:sp>
    </p:spTree>
    <p:extLst>
      <p:ext uri="{BB962C8B-B14F-4D97-AF65-F5344CB8AC3E}">
        <p14:creationId xmlns:p14="http://schemas.microsoft.com/office/powerpoint/2010/main" val="19690089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
          <p:cNvSpPr>
            <a:spLocks noChangeArrowheads="1"/>
          </p:cNvSpPr>
          <p:nvPr/>
        </p:nvSpPr>
        <p:spPr bwMode="auto">
          <a:xfrm>
            <a:off x="457200" y="627063"/>
            <a:ext cx="8001000" cy="386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a:latin typeface="黑体" pitchFamily="49" charset="-122"/>
                <a:ea typeface="黑体" pitchFamily="49" charset="-122"/>
              </a:rPr>
              <a:t>5.</a:t>
            </a:r>
            <a:r>
              <a:rPr lang="zh-CN" altLang="en-US" sz="2800">
                <a:latin typeface="黑体" pitchFamily="49" charset="-122"/>
                <a:ea typeface="黑体" pitchFamily="49" charset="-122"/>
              </a:rPr>
              <a:t>由中国倡议的“一带一路”战略和亚投行的建设都是为了顺应世界（   ）</a:t>
            </a:r>
          </a:p>
          <a:p>
            <a:pPr eaLnBrk="1" hangingPunct="1">
              <a:lnSpc>
                <a:spcPct val="1500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经济全球化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B.</a:t>
            </a:r>
            <a:r>
              <a:rPr lang="zh-CN" altLang="en-US" sz="2800">
                <a:latin typeface="黑体" pitchFamily="49" charset="-122"/>
                <a:ea typeface="黑体" pitchFamily="49" charset="-122"/>
              </a:rPr>
              <a:t>经济信息化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C.</a:t>
            </a:r>
            <a:r>
              <a:rPr lang="zh-CN" altLang="en-US" sz="2800">
                <a:latin typeface="黑体" pitchFamily="49" charset="-122"/>
                <a:ea typeface="黑体" pitchFamily="49" charset="-122"/>
              </a:rPr>
              <a:t>政治多极化</a:t>
            </a:r>
            <a:br>
              <a:rPr lang="zh-CN" altLang="en-US" sz="2800">
                <a:latin typeface="黑体" pitchFamily="49" charset="-122"/>
                <a:ea typeface="黑体" pitchFamily="49" charset="-122"/>
              </a:rPr>
            </a:br>
            <a:r>
              <a:rPr lang="en-US" altLang="zh-CN" sz="2800">
                <a:latin typeface="黑体" pitchFamily="49" charset="-122"/>
                <a:ea typeface="黑体" pitchFamily="49" charset="-122"/>
              </a:rPr>
              <a:t>D.</a:t>
            </a:r>
            <a:r>
              <a:rPr lang="zh-CN" altLang="en-US" sz="2800">
                <a:latin typeface="黑体" pitchFamily="49" charset="-122"/>
                <a:ea typeface="黑体" pitchFamily="49" charset="-122"/>
              </a:rPr>
              <a:t>经济多极化</a:t>
            </a:r>
          </a:p>
        </p:txBody>
      </p:sp>
      <p:sp>
        <p:nvSpPr>
          <p:cNvPr id="3" name="文本框 2"/>
          <p:cNvSpPr txBox="1">
            <a:spLocks noChangeArrowheads="1"/>
          </p:cNvSpPr>
          <p:nvPr/>
        </p:nvSpPr>
        <p:spPr bwMode="auto">
          <a:xfrm>
            <a:off x="3798888" y="1236663"/>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A</a:t>
            </a:r>
          </a:p>
        </p:txBody>
      </p:sp>
    </p:spTree>
    <p:extLst>
      <p:ext uri="{BB962C8B-B14F-4D97-AF65-F5344CB8AC3E}">
        <p14:creationId xmlns:p14="http://schemas.microsoft.com/office/powerpoint/2010/main" val="3490544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
          <p:cNvSpPr>
            <a:spLocks noChangeArrowheads="1"/>
          </p:cNvSpPr>
          <p:nvPr/>
        </p:nvSpPr>
        <p:spPr bwMode="auto">
          <a:xfrm>
            <a:off x="304800" y="528638"/>
            <a:ext cx="8610600"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2800" b="1">
                <a:latin typeface="宋体" pitchFamily="2" charset="-122"/>
              </a:rPr>
              <a:t>6.</a:t>
            </a:r>
            <a:r>
              <a:rPr lang="zh-CN" altLang="en-US" sz="2800" b="1">
                <a:latin typeface="宋体" pitchFamily="2" charset="-122"/>
              </a:rPr>
              <a:t>某国际组织的职责范围包括：组织实施多边贸易协定以及提供多边贸易谈判场所，</a:t>
            </a:r>
            <a:r>
              <a:rPr lang="en-US" altLang="zh-CN" sz="2800" b="1">
                <a:latin typeface="宋体" pitchFamily="2" charset="-122"/>
              </a:rPr>
              <a:t>……</a:t>
            </a:r>
            <a:r>
              <a:rPr lang="zh-CN" altLang="en-US" sz="2800" b="1">
                <a:latin typeface="宋体" pitchFamily="2" charset="-122"/>
              </a:rPr>
              <a:t>以谋求全球经济决策的一致性。该国际组织是（     ）</a:t>
            </a:r>
          </a:p>
          <a:p>
            <a:pPr eaLnBrk="1" hangingPunct="1">
              <a:lnSpc>
                <a:spcPct val="150000"/>
              </a:lnSpc>
            </a:pPr>
            <a:r>
              <a:rPr lang="en-US" altLang="zh-CN" sz="2800" b="1">
                <a:latin typeface="宋体" pitchFamily="2" charset="-122"/>
              </a:rPr>
              <a:t>A.</a:t>
            </a:r>
            <a:r>
              <a:rPr lang="zh-CN" altLang="en-US" sz="2800" b="1">
                <a:latin typeface="宋体" pitchFamily="2" charset="-122"/>
              </a:rPr>
              <a:t>联合国</a:t>
            </a:r>
            <a:br>
              <a:rPr lang="zh-CN" altLang="en-US" sz="2800" b="1">
                <a:latin typeface="宋体" pitchFamily="2" charset="-122"/>
              </a:rPr>
            </a:br>
            <a:r>
              <a:rPr lang="en-US" altLang="zh-CN" sz="2800" b="1">
                <a:latin typeface="宋体" pitchFamily="2" charset="-122"/>
              </a:rPr>
              <a:t>B.</a:t>
            </a:r>
            <a:r>
              <a:rPr lang="zh-CN" altLang="en-US" sz="2800" b="1">
                <a:latin typeface="宋体" pitchFamily="2" charset="-122"/>
              </a:rPr>
              <a:t>欧盟</a:t>
            </a:r>
            <a:br>
              <a:rPr lang="zh-CN" altLang="en-US" sz="2800" b="1">
                <a:latin typeface="宋体" pitchFamily="2" charset="-122"/>
              </a:rPr>
            </a:br>
            <a:r>
              <a:rPr lang="en-US" altLang="zh-CN" sz="2800" b="1">
                <a:latin typeface="宋体" pitchFamily="2" charset="-122"/>
              </a:rPr>
              <a:t>C.</a:t>
            </a:r>
            <a:r>
              <a:rPr lang="zh-CN" altLang="en-US" sz="2800" b="1">
                <a:latin typeface="宋体" pitchFamily="2" charset="-122"/>
              </a:rPr>
              <a:t>亚太经合组织</a:t>
            </a:r>
            <a:br>
              <a:rPr lang="zh-CN" altLang="en-US" sz="2800" b="1">
                <a:latin typeface="宋体" pitchFamily="2" charset="-122"/>
              </a:rPr>
            </a:br>
            <a:r>
              <a:rPr lang="en-US" altLang="zh-CN" sz="2800" b="1">
                <a:latin typeface="宋体" pitchFamily="2" charset="-122"/>
              </a:rPr>
              <a:t>D.</a:t>
            </a:r>
            <a:r>
              <a:rPr lang="zh-CN" altLang="en-US" sz="2800" b="1">
                <a:latin typeface="宋体" pitchFamily="2" charset="-122"/>
              </a:rPr>
              <a:t>世界贸易组织</a:t>
            </a:r>
            <a:br>
              <a:rPr lang="zh-CN" altLang="en-US" sz="2800" b="1">
                <a:latin typeface="宋体" pitchFamily="2" charset="-122"/>
              </a:rPr>
            </a:br>
            <a:endParaRPr lang="zh-CN" altLang="en-US" sz="2800" b="1">
              <a:latin typeface="宋体" pitchFamily="2" charset="-122"/>
            </a:endParaRPr>
          </a:p>
        </p:txBody>
      </p:sp>
      <p:sp>
        <p:nvSpPr>
          <p:cNvPr id="3" name="文本框 2"/>
          <p:cNvSpPr txBox="1">
            <a:spLocks noChangeArrowheads="1"/>
          </p:cNvSpPr>
          <p:nvPr/>
        </p:nvSpPr>
        <p:spPr bwMode="auto">
          <a:xfrm>
            <a:off x="5334000" y="1824038"/>
            <a:ext cx="7143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266700">
              <a:tabLst>
                <a:tab pos="1028700" algn="l"/>
                <a:tab pos="1849438" algn="l"/>
                <a:tab pos="2536825" algn="l"/>
                <a:tab pos="3221038" algn="l"/>
              </a:tabLst>
              <a:defRPr>
                <a:solidFill>
                  <a:schemeClr val="tx1"/>
                </a:solidFill>
                <a:latin typeface="Arial" pitchFamily="34" charset="0"/>
                <a:ea typeface="宋体" pitchFamily="2" charset="-122"/>
              </a:defRPr>
            </a:lvl1pPr>
            <a:lvl2pPr marL="742950" indent="-285750">
              <a:tabLst>
                <a:tab pos="1028700" algn="l"/>
                <a:tab pos="1849438" algn="l"/>
                <a:tab pos="2536825" algn="l"/>
                <a:tab pos="3221038" algn="l"/>
              </a:tabLst>
              <a:defRPr>
                <a:solidFill>
                  <a:schemeClr val="tx1"/>
                </a:solidFill>
                <a:latin typeface="Arial" pitchFamily="34" charset="0"/>
                <a:ea typeface="宋体" pitchFamily="2" charset="-122"/>
              </a:defRPr>
            </a:lvl2pPr>
            <a:lvl3pPr marL="1143000" indent="-228600">
              <a:tabLst>
                <a:tab pos="1028700" algn="l"/>
                <a:tab pos="1849438" algn="l"/>
                <a:tab pos="2536825" algn="l"/>
                <a:tab pos="3221038" algn="l"/>
              </a:tabLst>
              <a:defRPr>
                <a:solidFill>
                  <a:schemeClr val="tx1"/>
                </a:solidFill>
                <a:latin typeface="Arial" pitchFamily="34" charset="0"/>
                <a:ea typeface="宋体" pitchFamily="2" charset="-122"/>
              </a:defRPr>
            </a:lvl3pPr>
            <a:lvl4pPr marL="1600200" indent="-228600">
              <a:tabLst>
                <a:tab pos="1028700" algn="l"/>
                <a:tab pos="1849438" algn="l"/>
                <a:tab pos="2536825" algn="l"/>
                <a:tab pos="3221038" algn="l"/>
              </a:tabLst>
              <a:defRPr>
                <a:solidFill>
                  <a:schemeClr val="tx1"/>
                </a:solidFill>
                <a:latin typeface="Arial" pitchFamily="34" charset="0"/>
                <a:ea typeface="宋体" pitchFamily="2" charset="-122"/>
              </a:defRPr>
            </a:lvl4pPr>
            <a:lvl5pPr marL="2057400" indent="-228600">
              <a:tabLst>
                <a:tab pos="1028700" algn="l"/>
                <a:tab pos="1849438" algn="l"/>
                <a:tab pos="2536825" algn="l"/>
                <a:tab pos="3221038" algn="l"/>
              </a:tabLst>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tabLst>
                <a:tab pos="1028700" algn="l"/>
                <a:tab pos="1849438" algn="l"/>
                <a:tab pos="2536825" algn="l"/>
                <a:tab pos="3221038" algn="l"/>
              </a:tabLst>
              <a:defRPr>
                <a:solidFill>
                  <a:schemeClr val="tx1"/>
                </a:solidFill>
                <a:latin typeface="Arial" pitchFamily="34" charset="0"/>
                <a:ea typeface="宋体" pitchFamily="2" charset="-122"/>
              </a:defRPr>
            </a:lvl9pPr>
          </a:lstStyle>
          <a:p>
            <a:pPr eaLnBrk="1" hangingPunct="1">
              <a:lnSpc>
                <a:spcPct val="120000"/>
              </a:lnSpc>
            </a:pPr>
            <a:r>
              <a:rPr lang="en-US" altLang="zh-CN" sz="2800" b="1">
                <a:solidFill>
                  <a:srgbClr val="FF0000"/>
                </a:solidFill>
              </a:rPr>
              <a:t>D</a:t>
            </a:r>
          </a:p>
        </p:txBody>
      </p:sp>
    </p:spTree>
    <p:extLst>
      <p:ext uri="{BB962C8B-B14F-4D97-AF65-F5344CB8AC3E}">
        <p14:creationId xmlns:p14="http://schemas.microsoft.com/office/powerpoint/2010/main" val="2932382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行云流水">
  <a:themeElements>
    <a:clrScheme name="行云流水">
      <a:dk1>
        <a:sysClr val="windowText" lastClr="000000"/>
      </a:dk1>
      <a:lt1>
        <a:sysClr val="window" lastClr="FFFFFF"/>
      </a:lt1>
      <a:dk2>
        <a:srgbClr val="411401"/>
      </a:dk2>
      <a:lt2>
        <a:srgbClr val="FFE6E6"/>
      </a:lt2>
      <a:accent1>
        <a:srgbClr val="A24A48"/>
      </a:accent1>
      <a:accent2>
        <a:srgbClr val="B2935C"/>
      </a:accent2>
      <a:accent3>
        <a:srgbClr val="6A9A9A"/>
      </a:accent3>
      <a:accent4>
        <a:srgbClr val="B2B787"/>
      </a:accent4>
      <a:accent5>
        <a:srgbClr val="91644B"/>
      </a:accent5>
      <a:accent6>
        <a:srgbClr val="654A76"/>
      </a:accent6>
      <a:hlink>
        <a:srgbClr val="00A800"/>
      </a:hlink>
      <a:folHlink>
        <a:srgbClr val="FF00FF"/>
      </a:folHlink>
    </a:clrScheme>
    <a:fontScheme name="行云流水">
      <a:majorFont>
        <a:latin typeface="Cambria"/>
        <a:ea typeface=""/>
        <a:cs typeface=""/>
        <a:font script="Jpan" typeface="ＭＳ Ｐゴシック"/>
        <a:font script="Hang" typeface="맑은 고딕"/>
        <a:font script="Hans" typeface="华文行楷"/>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明朝"/>
        <a:font script="Hang" typeface="HY견명조"/>
        <a:font script="Hans" typeface="华文行楷"/>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行云流水">
      <a:fillStyleLst>
        <a:solidFill>
          <a:schemeClr val="phClr"/>
        </a:solidFill>
        <a:gradFill rotWithShape="1">
          <a:gsLst>
            <a:gs pos="0">
              <a:schemeClr val="phClr">
                <a:tint val="90000"/>
                <a:satMod val="130000"/>
              </a:schemeClr>
            </a:gs>
            <a:gs pos="50000">
              <a:schemeClr val="phClr">
                <a:tint val="45000"/>
                <a:satMod val="220000"/>
              </a:schemeClr>
            </a:gs>
            <a:gs pos="100000">
              <a:schemeClr val="phClr">
                <a:tint val="90000"/>
                <a:satMod val="130000"/>
              </a:schemeClr>
            </a:gs>
          </a:gsLst>
          <a:lin ang="5400000" scaled="1"/>
        </a:gradFill>
        <a:gradFill rotWithShape="1">
          <a:gsLst>
            <a:gs pos="0">
              <a:schemeClr val="phClr">
                <a:tint val="100000"/>
                <a:shade val="90000"/>
                <a:hueMod val="100000"/>
                <a:satMod val="200000"/>
              </a:schemeClr>
            </a:gs>
            <a:gs pos="50000">
              <a:schemeClr val="phClr">
                <a:tint val="100000"/>
                <a:shade val="60000"/>
                <a:hueMod val="100000"/>
                <a:satMod val="180000"/>
              </a:schemeClr>
            </a:gs>
            <a:gs pos="100000">
              <a:schemeClr val="phClr">
                <a:tint val="100000"/>
                <a:shade val="90000"/>
                <a:hueMod val="100000"/>
                <a:satMod val="200000"/>
              </a:schemeClr>
            </a:gs>
          </a:gsLst>
          <a:lin ang="540000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50600">
              <a:schemeClr val="phClr">
                <a:alpha val="40000"/>
              </a:schemeClr>
            </a:glow>
          </a:effectLst>
        </a:effectStyle>
        <a:effectStyle>
          <a:effectLst>
            <a:glow rad="101600">
              <a:schemeClr val="phClr">
                <a:alpha val="60000"/>
              </a:schemeClr>
            </a:glow>
          </a:effectLst>
          <a:scene3d>
            <a:camera prst="isometricLeftDown" fov="0">
              <a:rot lat="0" lon="0" rev="0"/>
            </a:camera>
            <a:lightRig rig="harsh" dir="tl">
              <a:rot lat="0" lon="0" rev="14280000"/>
            </a:lightRig>
          </a:scene3d>
          <a:sp3d prstMaterial="flat">
            <a:bevelT w="38100" h="50800" prst="softRound"/>
          </a:sp3d>
        </a:effectStyle>
        <a:effectStyle>
          <a:effectLst>
            <a:glow>
              <a:schemeClr val="phClr"/>
            </a:glow>
          </a:effectLst>
          <a:scene3d>
            <a:camera prst="isometricLeftDown">
              <a:rot lat="0" lon="0" rev="0"/>
            </a:camera>
            <a:lightRig rig="harsh" dir="tl">
              <a:rot lat="0" lon="0" rev="1428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100000"/>
                <a:shade val="80000"/>
                <a:hueMod val="100000"/>
                <a:satMod val="300000"/>
              </a:schemeClr>
            </a:gs>
            <a:gs pos="72000">
              <a:schemeClr val="phClr">
                <a:tint val="100000"/>
                <a:shade val="100000"/>
                <a:hueMod val="100000"/>
                <a:satMod val="100000"/>
              </a:schemeClr>
            </a:gs>
            <a:gs pos="81000">
              <a:schemeClr val="phClr">
                <a:tint val="98000"/>
                <a:shade val="100000"/>
                <a:hueMod val="100000"/>
                <a:satMod val="150000"/>
              </a:schemeClr>
            </a:gs>
            <a:gs pos="100000">
              <a:schemeClr val="phClr">
                <a:tint val="100000"/>
                <a:shade val="100000"/>
                <a:hueMod val="100000"/>
                <a:satMod val="200000"/>
              </a:schemeClr>
            </a:gs>
          </a:gsLst>
          <a:lin ang="16200000" scaled="1"/>
        </a:gradFill>
        <a:blipFill>
          <a:blip xmlns:r="http://schemas.openxmlformats.org/officeDocument/2006/relationships" r:embed="rId1">
            <a:duotone>
              <a:schemeClr val="phClr">
                <a:tint val="100000"/>
                <a:shade val="39000"/>
                <a:hueMod val="100000"/>
                <a:satMod val="150000"/>
              </a:schemeClr>
              <a:schemeClr val="phClr">
                <a:tint val="90000"/>
                <a:shade val="100000"/>
                <a:hueMod val="100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Calligraphy</Template>
  <TotalTime>67</TotalTime>
  <Words>1203</Words>
  <PresentationFormat>全屏显示(4:3)</PresentationFormat>
  <Paragraphs>135</Paragraphs>
  <Slides>25</Slides>
  <Notes>2</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25</vt:i4>
      </vt:variant>
    </vt:vector>
  </HeadingPairs>
  <TitlesOfParts>
    <vt:vector size="27" baseType="lpstr">
      <vt:lpstr>行云流水</vt:lpstr>
      <vt:lpstr>Bitmap Image</vt:lpstr>
      <vt:lpstr>PowerPoint 演示文稿</vt:lpstr>
      <vt:lpstr>PowerPoint 演示文稿</vt:lpstr>
      <vt:lpstr>PowerPoint 演示文稿</vt:lpstr>
      <vt:lpstr>联合国的成立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2018-12-04T16:43:43Z</dcterms:created>
  <dcterms:modified xsi:type="dcterms:W3CDTF">2018-12-13T18:04:23Z</dcterms:modified>
</cp:coreProperties>
</file>