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2"/>
  </p:notesMasterIdLst>
  <p:sldIdLst>
    <p:sldId id="1215" r:id="rId2"/>
    <p:sldId id="1305" r:id="rId3"/>
    <p:sldId id="1306" r:id="rId4"/>
    <p:sldId id="1307" r:id="rId5"/>
    <p:sldId id="1308" r:id="rId6"/>
    <p:sldId id="1309" r:id="rId7"/>
    <p:sldId id="1310" r:id="rId8"/>
    <p:sldId id="1311" r:id="rId9"/>
    <p:sldId id="1283" r:id="rId10"/>
    <p:sldId id="1278" r:id="rId11"/>
    <p:sldId id="1274" r:id="rId12"/>
    <p:sldId id="1289" r:id="rId13"/>
    <p:sldId id="1276" r:id="rId14"/>
    <p:sldId id="1279" r:id="rId15"/>
    <p:sldId id="1291" r:id="rId16"/>
    <p:sldId id="1280" r:id="rId17"/>
    <p:sldId id="1295" r:id="rId18"/>
    <p:sldId id="1294" r:id="rId19"/>
    <p:sldId id="1293" r:id="rId20"/>
    <p:sldId id="1266" r:id="rId21"/>
    <p:sldId id="1297" r:id="rId22"/>
    <p:sldId id="1296" r:id="rId23"/>
    <p:sldId id="1298" r:id="rId24"/>
    <p:sldId id="1267" r:id="rId25"/>
    <p:sldId id="1263" r:id="rId26"/>
    <p:sldId id="1269" r:id="rId27"/>
    <p:sldId id="1270" r:id="rId28"/>
    <p:sldId id="1281" r:id="rId29"/>
    <p:sldId id="1282" r:id="rId30"/>
    <p:sldId id="1300" r:id="rId31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1" clrIdx="0"/>
  <p:cmAuthor id="2" name="FtpDown" initials="F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1BD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主题样式 1 - 强调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主题样式 1 - 强调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BDBED569-4797-4DF1-A0F4-6AAB3CD982D8}" styleName="浅色样式 3 - 强调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0"/>
    <p:restoredTop sz="94595" autoAdjust="0"/>
  </p:normalViewPr>
  <p:slideViewPr>
    <p:cSldViewPr snapToGrid="0" snapToObjects="1">
      <p:cViewPr>
        <p:scale>
          <a:sx n="87" d="100"/>
          <a:sy n="87" d="100"/>
        </p:scale>
        <p:origin x="-1458" y="-48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pPr/>
              <a:t>2018/11/21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6280" y="1143000"/>
            <a:ext cx="548544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99253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Rectangle 3"/>
          <p:cNvSpPr>
            <a:spLocks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2110"/>
            <a:ext cx="6858000" cy="1791418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2613"/>
            <a:ext cx="6858000" cy="1242320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8670" indent="0" algn="ctr">
              <a:buNone/>
              <a:defRPr sz="1200"/>
            </a:lvl7pPr>
            <a:lvl8pPr marL="2401570" indent="0" algn="ctr">
              <a:buNone/>
              <a:defRPr sz="1200"/>
            </a:lvl8pPr>
            <a:lvl9pPr marL="2744470" indent="0" algn="ctr">
              <a:buNone/>
              <a:defRPr sz="1200"/>
            </a:lvl9pPr>
          </a:lstStyle>
          <a:p>
            <a:r>
              <a:rPr kumimoji="1" lang="zh-CN" altLang="en-US" smtClean="0"/>
              <a:t>单击此处编辑母版副标题样式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pPr/>
              <a:t>2018/11/21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pPr/>
              <a:t>2018/11/21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818"/>
            <a:ext cx="7886700" cy="2140411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3478"/>
            <a:ext cx="7886700" cy="1125592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867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157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447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pPr/>
              <a:t>2018/11/21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768"/>
            <a:ext cx="3886200" cy="3264813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768"/>
            <a:ext cx="3886200" cy="3264813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pPr/>
              <a:t>2018/11/21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954"/>
            <a:ext cx="7886700" cy="994571"/>
          </a:xfrm>
        </p:spPr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1" y="1261379"/>
            <a:ext cx="3868340" cy="61818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8670" indent="0">
              <a:buNone/>
              <a:defRPr sz="1200" b="1"/>
            </a:lvl7pPr>
            <a:lvl8pPr marL="2401570" indent="0">
              <a:buNone/>
              <a:defRPr sz="1200" b="1"/>
            </a:lvl8pPr>
            <a:lvl9pPr marL="2744470" indent="0">
              <a:buNone/>
              <a:defRPr sz="1200" b="1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1" y="1879561"/>
            <a:ext cx="3868340" cy="2764550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261379"/>
            <a:ext cx="3887391" cy="61818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8670" indent="0">
              <a:buNone/>
              <a:defRPr sz="1200" b="1"/>
            </a:lvl7pPr>
            <a:lvl8pPr marL="2401570" indent="0">
              <a:buNone/>
              <a:defRPr sz="1200" b="1"/>
            </a:lvl8pPr>
            <a:lvl9pPr marL="2744470" indent="0">
              <a:buNone/>
              <a:defRPr sz="1200" b="1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1879561"/>
            <a:ext cx="3887391" cy="2764550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pPr/>
              <a:t>2018/11/21</a:t>
            </a:fld>
            <a:endParaRPr kumimoji="1"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幻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pPr/>
              <a:t>2018/11/21</a:t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pPr/>
              <a:t>2018/11/21</a:t>
            </a:fld>
            <a:endParaRPr kumimoji="1"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3038"/>
            <a:ext cx="2949178" cy="1200632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740866"/>
            <a:ext cx="4629150" cy="3656686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8670" indent="0">
              <a:buNone/>
              <a:defRPr sz="1500"/>
            </a:lvl7pPr>
            <a:lvl8pPr marL="2401570" indent="0">
              <a:buNone/>
              <a:defRPr sz="1500"/>
            </a:lvl8pPr>
            <a:lvl9pPr marL="2744470" indent="0">
              <a:buNone/>
              <a:defRPr sz="1500"/>
            </a:lvl9pPr>
          </a:lstStyle>
          <a:p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669"/>
            <a:ext cx="2949178" cy="285983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8670" indent="0">
              <a:buNone/>
              <a:defRPr sz="750"/>
            </a:lvl7pPr>
            <a:lvl8pPr marL="2401570" indent="0">
              <a:buNone/>
              <a:defRPr sz="750"/>
            </a:lvl8pPr>
            <a:lvl9pPr marL="2744470" indent="0">
              <a:buNone/>
              <a:defRPr sz="75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pPr/>
              <a:t>2018/11/21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28109" y="17502"/>
            <a:ext cx="885324" cy="8856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200151"/>
            <a:ext cx="8229600" cy="3394472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683919"/>
            <a:ext cx="2133600" cy="357188"/>
          </a:xfrm>
        </p:spPr>
        <p:txBody>
          <a:bodyPr/>
          <a:lstStyle>
            <a:lvl1pPr>
              <a:defRPr/>
            </a:lvl1pPr>
          </a:lstStyle>
          <a:p>
            <a:fld id="{22D2BF64-7A72-4C3B-9B18-99535B72014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954"/>
            <a:ext cx="7886700" cy="9945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768"/>
            <a:ext cx="7886700" cy="32648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9175"/>
            <a:ext cx="2057400" cy="2739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28865F-B440-734B-8DEF-4F67C49B9951}" type="datetimeFigureOut">
              <a:rPr kumimoji="1" lang="zh-CN" altLang="en-US" smtClean="0"/>
              <a:pPr/>
              <a:t>2018/11/21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9175"/>
            <a:ext cx="3086100" cy="2739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9175"/>
            <a:ext cx="2057400" cy="2739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E524D8-EC05-1C43-9CD4-9509D2F9F888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7" r:id="rId8"/>
    <p:sldLayoutId id="2147483662" r:id="rId9"/>
  </p:sldLayoutIdLst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722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3012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302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592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67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157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447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16.xml"/><Relationship Id="rId5" Type="http://schemas.openxmlformats.org/officeDocument/2006/relationships/slide" Target="slide10.xml"/><Relationship Id="rId4" Type="http://schemas.openxmlformats.org/officeDocument/2006/relationships/image" Target="NUL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2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-30144" y="1237088"/>
            <a:ext cx="89229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zh-CN" altLang="en-US" sz="5400" dirty="0" smtClean="0">
                <a:latin typeface="华文琥珀" panose="02010800040101010101" charset="-122"/>
                <a:ea typeface="华文琥珀" panose="02010800040101010101" charset="-122"/>
                <a:cs typeface="华文琥珀" panose="02010800040101010101" charset="-122"/>
              </a:rPr>
              <a:t>第</a:t>
            </a:r>
            <a:r>
              <a:rPr kumimoji="1" lang="en-US" altLang="zh-CN" sz="5400" dirty="0" smtClean="0">
                <a:latin typeface="华文琥珀" panose="02010800040101010101" charset="-122"/>
                <a:ea typeface="华文琥珀" panose="02010800040101010101" charset="-122"/>
                <a:cs typeface="华文琥珀" panose="02010800040101010101" charset="-122"/>
              </a:rPr>
              <a:t>13</a:t>
            </a:r>
            <a:r>
              <a:rPr kumimoji="1" lang="zh-CN" altLang="en-US" sz="5400" dirty="0" smtClean="0">
                <a:latin typeface="华文琥珀" panose="02010800040101010101" charset="-122"/>
                <a:ea typeface="华文琥珀" panose="02010800040101010101" charset="-122"/>
                <a:cs typeface="华文琥珀" panose="02010800040101010101" charset="-122"/>
              </a:rPr>
              <a:t>课</a:t>
            </a:r>
            <a:endParaRPr kumimoji="1" lang="en-US" altLang="zh-CN" sz="5400" dirty="0" smtClean="0">
              <a:latin typeface="华文琥珀" panose="02010800040101010101" charset="-122"/>
              <a:ea typeface="华文琥珀" panose="02010800040101010101" charset="-122"/>
              <a:cs typeface="华文琥珀" panose="02010800040101010101" charset="-122"/>
            </a:endParaRPr>
          </a:p>
          <a:p>
            <a:pPr algn="ctr"/>
            <a:r>
              <a:rPr kumimoji="1" lang="zh-CN" altLang="en-US" sz="5400" dirty="0" smtClean="0">
                <a:latin typeface="华文琥珀" panose="02010800040101010101" charset="-122"/>
                <a:ea typeface="华文琥珀" panose="02010800040101010101" charset="-122"/>
                <a:cs typeface="华文琥珀" panose="02010800040101010101" charset="-122"/>
              </a:rPr>
              <a:t>罗斯福新政</a:t>
            </a:r>
            <a:endParaRPr kumimoji="1" lang="zh-CN" altLang="en-US" sz="5400" dirty="0">
              <a:latin typeface="华文琥珀" panose="02010800040101010101" charset="-122"/>
              <a:ea typeface="华文琥珀" panose="02010800040101010101" charset="-122"/>
              <a:cs typeface="华文琥珀" panose="020108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7" descr="经济危机"/>
          <p:cNvPicPr>
            <a:picLocks noChangeAspect="1" noChangeArrowheads="1"/>
          </p:cNvPicPr>
          <p:nvPr/>
        </p:nvPicPr>
        <p:blipFill>
          <a:blip r:embed="rId2"/>
          <a:srcRect l="3085" r="18190"/>
          <a:stretch>
            <a:fillRect/>
          </a:stretch>
        </p:blipFill>
        <p:spPr bwMode="auto">
          <a:xfrm>
            <a:off x="-7938" y="2037160"/>
            <a:ext cx="2919413" cy="21324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1042988" y="897731"/>
            <a:ext cx="6955750" cy="46166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kumimoji="1" lang="zh-CN" altLang="en-US" sz="2400">
                <a:solidFill>
                  <a:schemeClr val="tx1"/>
                </a:solidFill>
                <a:latin typeface="Arial" charset="0"/>
              </a:rPr>
              <a:t>想一想：从中你能发现当时的美国发生了什么事？</a:t>
            </a:r>
          </a:p>
        </p:txBody>
      </p:sp>
      <p:sp>
        <p:nvSpPr>
          <p:cNvPr id="4106" name="Rectangle 10"/>
          <p:cNvSpPr>
            <a:spLocks noChangeArrowheads="1"/>
          </p:cNvSpPr>
          <p:nvPr/>
        </p:nvSpPr>
        <p:spPr bwMode="auto">
          <a:xfrm>
            <a:off x="1331913" y="302419"/>
            <a:ext cx="716093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3200">
                <a:solidFill>
                  <a:schemeClr val="tx1"/>
                </a:solidFill>
                <a:latin typeface="宋体" charset="-122"/>
                <a:ea typeface="宋体" charset="-122"/>
              </a:rPr>
              <a:t>20</a:t>
            </a:r>
            <a:r>
              <a:rPr lang="zh-CN" altLang="en-US" sz="3200">
                <a:solidFill>
                  <a:schemeClr val="tx1"/>
                </a:solidFill>
                <a:latin typeface="宋体" charset="-122"/>
                <a:ea typeface="宋体" charset="-122"/>
              </a:rPr>
              <a:t>世纪二十年代末、三十年代初的美国</a:t>
            </a:r>
          </a:p>
        </p:txBody>
      </p:sp>
      <p:sp>
        <p:nvSpPr>
          <p:cNvPr id="4109" name="Rectangle 13"/>
          <p:cNvSpPr>
            <a:spLocks noChangeArrowheads="1"/>
          </p:cNvSpPr>
          <p:nvPr/>
        </p:nvSpPr>
        <p:spPr bwMode="auto">
          <a:xfrm>
            <a:off x="827088" y="4220766"/>
            <a:ext cx="8340745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1" hangingPunct="1"/>
            <a:r>
              <a:rPr lang="zh-CN" altLang="en-US" sz="2400">
                <a:solidFill>
                  <a:schemeClr val="tx1"/>
                </a:solidFill>
                <a:latin typeface="宋体" charset="-122"/>
                <a:ea typeface="宋体" charset="-122"/>
              </a:rPr>
              <a:t>“</a:t>
            </a:r>
            <a:r>
              <a:rPr lang="en-US" altLang="zh-CN" sz="2400">
                <a:solidFill>
                  <a:schemeClr val="tx1"/>
                </a:solidFill>
                <a:latin typeface="宋体" charset="-122"/>
                <a:ea typeface="宋体" charset="-122"/>
              </a:rPr>
              <a:t>20</a:t>
            </a:r>
            <a:r>
              <a:rPr lang="zh-CN" altLang="en-US" sz="2400">
                <a:solidFill>
                  <a:schemeClr val="tx1"/>
                </a:solidFill>
                <a:latin typeface="宋体" charset="-122"/>
                <a:ea typeface="宋体" charset="-122"/>
              </a:rPr>
              <a:t>世纪</a:t>
            </a:r>
            <a:r>
              <a:rPr lang="en-US" altLang="zh-CN" sz="2400">
                <a:solidFill>
                  <a:schemeClr val="tx1"/>
                </a:solidFill>
                <a:latin typeface="宋体" charset="-122"/>
                <a:ea typeface="宋体" charset="-122"/>
              </a:rPr>
              <a:t>30</a:t>
            </a:r>
            <a:r>
              <a:rPr lang="zh-CN" altLang="en-US" sz="2400">
                <a:solidFill>
                  <a:schemeClr val="tx1"/>
                </a:solidFill>
                <a:latin typeface="宋体" charset="-122"/>
                <a:ea typeface="宋体" charset="-122"/>
              </a:rPr>
              <a:t>年代是萧条、危机和战争的十年。”</a:t>
            </a:r>
          </a:p>
          <a:p>
            <a:pPr eaLnBrk="1" hangingPunct="1"/>
            <a:r>
              <a:rPr lang="zh-CN" altLang="en-US" sz="2400">
                <a:solidFill>
                  <a:schemeClr val="tx1"/>
                </a:solidFill>
                <a:latin typeface="宋体" charset="-122"/>
                <a:ea typeface="宋体" charset="-122"/>
              </a:rPr>
              <a:t>    ──</a:t>
            </a:r>
            <a:r>
              <a:rPr lang="zh-CN" altLang="en-US">
                <a:solidFill>
                  <a:schemeClr val="tx1"/>
                </a:solidFill>
                <a:latin typeface="宋体" charset="-122"/>
                <a:ea typeface="宋体" charset="-122"/>
              </a:rPr>
              <a:t>美国当代历史学家斯塔夫里阿诺斯</a:t>
            </a:r>
            <a:r>
              <a:rPr lang="en-US" altLang="zh-CN">
                <a:solidFill>
                  <a:schemeClr val="tx1"/>
                </a:solidFill>
                <a:latin typeface="宋体" charset="-122"/>
                <a:ea typeface="宋体" charset="-122"/>
              </a:rPr>
              <a:t>《</a:t>
            </a:r>
            <a:r>
              <a:rPr lang="zh-CN" altLang="en-US">
                <a:solidFill>
                  <a:schemeClr val="tx1"/>
                </a:solidFill>
                <a:latin typeface="宋体" charset="-122"/>
                <a:ea typeface="宋体" charset="-122"/>
              </a:rPr>
              <a:t>全球通史：</a:t>
            </a:r>
            <a:r>
              <a:rPr lang="en-US" altLang="zh-CN">
                <a:solidFill>
                  <a:schemeClr val="tx1"/>
                </a:solidFill>
                <a:latin typeface="宋体" charset="-122"/>
                <a:ea typeface="宋体" charset="-122"/>
              </a:rPr>
              <a:t>1500</a:t>
            </a:r>
            <a:r>
              <a:rPr lang="zh-CN" altLang="en-US">
                <a:solidFill>
                  <a:schemeClr val="tx1"/>
                </a:solidFill>
                <a:latin typeface="宋体" charset="-122"/>
                <a:ea typeface="宋体" charset="-122"/>
              </a:rPr>
              <a:t>年以后的世界</a:t>
            </a:r>
            <a:r>
              <a:rPr lang="en-US" altLang="zh-CN">
                <a:solidFill>
                  <a:schemeClr val="tx1"/>
                </a:solidFill>
                <a:latin typeface="宋体" charset="-122"/>
                <a:ea typeface="宋体" charset="-122"/>
              </a:rPr>
              <a:t>》</a:t>
            </a:r>
            <a:endParaRPr lang="zh-CN" altLang="en-US">
              <a:solidFill>
                <a:schemeClr val="tx1"/>
              </a:solidFill>
              <a:latin typeface="宋体" charset="-122"/>
              <a:ea typeface="宋体" charset="-122"/>
            </a:endParaRPr>
          </a:p>
        </p:txBody>
      </p:sp>
      <p:sp>
        <p:nvSpPr>
          <p:cNvPr id="4110" name="Rectangle 14"/>
          <p:cNvSpPr>
            <a:spLocks noChangeArrowheads="1"/>
          </p:cNvSpPr>
          <p:nvPr/>
        </p:nvSpPr>
        <p:spPr bwMode="auto">
          <a:xfrm>
            <a:off x="3419476" y="2733675"/>
            <a:ext cx="5400675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1" hangingPunct="1"/>
            <a:r>
              <a:rPr lang="zh-CN" altLang="en-US" sz="2400">
                <a:solidFill>
                  <a:schemeClr val="tx1"/>
                </a:solidFill>
                <a:latin typeface="宋体" charset="-122"/>
                <a:ea typeface="宋体" charset="-122"/>
              </a:rPr>
              <a:t>　　绝大多数史书都用“最惨的一年”</a:t>
            </a:r>
            <a:endParaRPr lang="en-US" altLang="zh-CN" sz="2400">
              <a:solidFill>
                <a:schemeClr val="tx1"/>
              </a:solidFill>
              <a:latin typeface="宋体" charset="-122"/>
              <a:ea typeface="宋体" charset="-122"/>
            </a:endParaRPr>
          </a:p>
          <a:p>
            <a:pPr eaLnBrk="1" hangingPunct="1"/>
            <a:r>
              <a:rPr lang="zh-CN" altLang="en-US" sz="2400">
                <a:solidFill>
                  <a:schemeClr val="tx1"/>
                </a:solidFill>
                <a:latin typeface="宋体" charset="-122"/>
                <a:ea typeface="宋体" charset="-122"/>
              </a:rPr>
              <a:t>“山穷水尽”来形容</a:t>
            </a:r>
            <a:r>
              <a:rPr lang="en-US" altLang="zh-CN" sz="2400">
                <a:solidFill>
                  <a:schemeClr val="tx1"/>
                </a:solidFill>
                <a:latin typeface="宋体" charset="-122"/>
                <a:ea typeface="宋体" charset="-122"/>
              </a:rPr>
              <a:t>1932</a:t>
            </a:r>
            <a:r>
              <a:rPr lang="zh-CN" altLang="en-US" sz="2400">
                <a:solidFill>
                  <a:schemeClr val="tx1"/>
                </a:solidFill>
                <a:latin typeface="宋体" charset="-122"/>
                <a:ea typeface="宋体" charset="-122"/>
              </a:rPr>
              <a:t>年的美国。</a:t>
            </a:r>
          </a:p>
        </p:txBody>
      </p:sp>
      <p:sp>
        <p:nvSpPr>
          <p:cNvPr id="4111" name="Rectangle 15"/>
          <p:cNvSpPr>
            <a:spLocks noChangeArrowheads="1"/>
          </p:cNvSpPr>
          <p:nvPr/>
        </p:nvSpPr>
        <p:spPr bwMode="auto">
          <a:xfrm>
            <a:off x="3419476" y="3594498"/>
            <a:ext cx="5616575" cy="73866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1" hangingPunct="1"/>
            <a:r>
              <a:rPr lang="zh-CN" altLang="en-US" sz="2400">
                <a:solidFill>
                  <a:schemeClr val="tx1"/>
                </a:solidFill>
                <a:latin typeface="宋体" charset="-122"/>
                <a:ea typeface="宋体" charset="-122"/>
              </a:rPr>
              <a:t>“只有黑暗时代才能与之媲美”</a:t>
            </a:r>
            <a:r>
              <a:rPr lang="zh-CN" altLang="en-US" sz="1600">
                <a:solidFill>
                  <a:schemeClr val="tx1"/>
                </a:solidFill>
                <a:latin typeface="宋体" charset="-122"/>
                <a:ea typeface="宋体" charset="-122"/>
              </a:rPr>
              <a:t> </a:t>
            </a:r>
          </a:p>
          <a:p>
            <a:pPr eaLnBrk="1" hangingPunct="1"/>
            <a:r>
              <a:rPr lang="en-US" altLang="zh-CN" sz="1600">
                <a:solidFill>
                  <a:schemeClr val="tx1"/>
                </a:solidFill>
                <a:latin typeface="宋体" charset="-122"/>
                <a:ea typeface="宋体" charset="-122"/>
              </a:rPr>
              <a:t>   </a:t>
            </a:r>
            <a:r>
              <a:rPr lang="zh-CN" altLang="en-US" sz="1600">
                <a:solidFill>
                  <a:schemeClr val="tx1"/>
                </a:solidFill>
                <a:latin typeface="宋体" charset="-122"/>
                <a:ea typeface="宋体" charset="-122"/>
              </a:rPr>
              <a:t> ──</a:t>
            </a:r>
            <a:r>
              <a:rPr lang="en-US" altLang="zh-CN">
                <a:solidFill>
                  <a:schemeClr val="tx1"/>
                </a:solidFill>
                <a:latin typeface="宋体" charset="-122"/>
                <a:ea typeface="宋体" charset="-122"/>
              </a:rPr>
              <a:t>1932</a:t>
            </a:r>
            <a:r>
              <a:rPr lang="zh-CN" altLang="en-US">
                <a:solidFill>
                  <a:schemeClr val="tx1"/>
                </a:solidFill>
                <a:latin typeface="宋体" charset="-122"/>
                <a:ea typeface="宋体" charset="-122"/>
              </a:rPr>
              <a:t>年美国大经济学家约翰</a:t>
            </a:r>
            <a:r>
              <a:rPr lang="en-US" altLang="zh-CN">
                <a:solidFill>
                  <a:schemeClr val="tx1"/>
                </a:solidFill>
                <a:latin typeface="宋体" charset="-122"/>
                <a:ea typeface="宋体" charset="-122"/>
              </a:rPr>
              <a:t>·</a:t>
            </a:r>
            <a:r>
              <a:rPr lang="zh-CN" altLang="en-US">
                <a:solidFill>
                  <a:schemeClr val="tx1"/>
                </a:solidFill>
                <a:latin typeface="宋体" charset="-122"/>
                <a:ea typeface="宋体" charset="-122"/>
              </a:rPr>
              <a:t>梅纳德</a:t>
            </a:r>
            <a:r>
              <a:rPr lang="en-US" altLang="zh-CN">
                <a:solidFill>
                  <a:schemeClr val="tx1"/>
                </a:solidFill>
                <a:latin typeface="宋体" charset="-122"/>
                <a:ea typeface="宋体" charset="-122"/>
              </a:rPr>
              <a:t>·</a:t>
            </a:r>
            <a:r>
              <a:rPr lang="zh-CN" altLang="en-US">
                <a:solidFill>
                  <a:schemeClr val="tx1"/>
                </a:solidFill>
                <a:latin typeface="宋体" charset="-122"/>
                <a:ea typeface="宋体" charset="-122"/>
              </a:rPr>
              <a:t>凯恩斯</a:t>
            </a:r>
          </a:p>
        </p:txBody>
      </p:sp>
      <p:sp>
        <p:nvSpPr>
          <p:cNvPr id="4112" name="Rectangle 16"/>
          <p:cNvSpPr>
            <a:spLocks noChangeArrowheads="1"/>
          </p:cNvSpPr>
          <p:nvPr/>
        </p:nvSpPr>
        <p:spPr bwMode="auto">
          <a:xfrm>
            <a:off x="4572000" y="1329928"/>
            <a:ext cx="3262432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1" hangingPunct="1"/>
            <a:r>
              <a:rPr kumimoji="1" lang="zh-CN" altLang="en-US" sz="2400">
                <a:solidFill>
                  <a:schemeClr val="tx1"/>
                </a:solidFill>
                <a:latin typeface="Arial" charset="0"/>
              </a:rPr>
              <a:t>资本主义世界怎么啦？</a:t>
            </a:r>
          </a:p>
        </p:txBody>
      </p:sp>
      <p:sp>
        <p:nvSpPr>
          <p:cNvPr id="4107" name="Rectangle 11"/>
          <p:cNvSpPr>
            <a:spLocks noChangeArrowheads="1"/>
          </p:cNvSpPr>
          <p:nvPr/>
        </p:nvSpPr>
        <p:spPr bwMode="auto">
          <a:xfrm>
            <a:off x="3419476" y="1647825"/>
            <a:ext cx="5184775" cy="138499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1" hangingPunct="1"/>
            <a:r>
              <a:rPr lang="zh-CN" altLang="en-US" sz="2000">
                <a:latin typeface="宋体" charset="-122"/>
                <a:ea typeface="宋体" charset="-122"/>
              </a:rPr>
              <a:t>　　</a:t>
            </a:r>
            <a:r>
              <a:rPr lang="en-US" altLang="zh-CN" sz="2000">
                <a:latin typeface="宋体" charset="-122"/>
                <a:ea typeface="宋体" charset="-122"/>
              </a:rPr>
              <a:t>1929</a:t>
            </a:r>
            <a:r>
              <a:rPr lang="zh-CN" altLang="en-US" sz="2000">
                <a:latin typeface="宋体" charset="-122"/>
                <a:ea typeface="宋体" charset="-122"/>
              </a:rPr>
              <a:t>年</a:t>
            </a:r>
            <a:r>
              <a:rPr lang="en-US" altLang="zh-CN" sz="2000">
                <a:latin typeface="宋体" charset="-122"/>
                <a:ea typeface="宋体" charset="-122"/>
              </a:rPr>
              <a:t>10</a:t>
            </a:r>
            <a:r>
              <a:rPr lang="zh-CN" altLang="en-US" sz="2000">
                <a:latin typeface="宋体" charset="-122"/>
                <a:ea typeface="宋体" charset="-122"/>
              </a:rPr>
              <a:t>月</a:t>
            </a:r>
            <a:r>
              <a:rPr lang="en-US" altLang="zh-CN" sz="2000">
                <a:latin typeface="宋体" charset="-122"/>
                <a:ea typeface="宋体" charset="-122"/>
              </a:rPr>
              <a:t>24</a:t>
            </a:r>
            <a:r>
              <a:rPr lang="zh-CN" altLang="en-US" sz="2000">
                <a:latin typeface="宋体" charset="-122"/>
                <a:ea typeface="宋体" charset="-122"/>
              </a:rPr>
              <a:t>日美国纽约股市</a:t>
            </a:r>
            <a:r>
              <a:rPr lang="zh-CN" altLang="en-US" sz="2000">
                <a:solidFill>
                  <a:schemeClr val="tx1"/>
                </a:solidFill>
                <a:latin typeface="宋体" charset="-122"/>
                <a:ea typeface="宋体" charset="-122"/>
              </a:rPr>
              <a:t>突然打了个喷嚏，这个喷嚏迅速蔓延全国，然后</a:t>
            </a:r>
            <a:r>
              <a:rPr lang="zh-CN" altLang="en-US" sz="2000">
                <a:latin typeface="宋体" charset="-122"/>
                <a:ea typeface="宋体" charset="-122"/>
              </a:rPr>
              <a:t>资本主义国家</a:t>
            </a:r>
            <a:r>
              <a:rPr lang="zh-CN" altLang="en-US" sz="2000">
                <a:solidFill>
                  <a:schemeClr val="tx1"/>
                </a:solidFill>
                <a:latin typeface="宋体" charset="-122"/>
                <a:ea typeface="宋体" charset="-122"/>
              </a:rPr>
              <a:t>都感冒了。</a:t>
            </a:r>
            <a:endParaRPr lang="en-US" altLang="zh-CN" sz="2000">
              <a:solidFill>
                <a:schemeClr val="tx1"/>
              </a:solidFill>
              <a:latin typeface="宋体" charset="-122"/>
              <a:ea typeface="宋体" charset="-122"/>
            </a:endParaRPr>
          </a:p>
          <a:p>
            <a:pPr eaLnBrk="1" hangingPunct="1"/>
            <a:r>
              <a:rPr lang="en-US" altLang="zh-CN" sz="2400">
                <a:solidFill>
                  <a:schemeClr val="tx1"/>
                </a:solidFill>
                <a:latin typeface="宋体" charset="-122"/>
                <a:ea typeface="宋体" charset="-122"/>
              </a:rPr>
              <a:t>        </a:t>
            </a:r>
            <a:r>
              <a:rPr lang="zh-CN" altLang="en-US" sz="2400">
                <a:solidFill>
                  <a:schemeClr val="tx1"/>
                </a:solidFill>
                <a:latin typeface="宋体" charset="-122"/>
                <a:ea typeface="宋体" charset="-122"/>
              </a:rPr>
              <a:t>　　　　　　──百度百科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 animBg="1"/>
      <p:bldP spid="4109" grpId="0"/>
      <p:bldP spid="4110" grpId="0"/>
      <p:bldP spid="4111" grpId="0"/>
      <p:bldP spid="4112" grpId="0"/>
      <p:bldP spid="410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面包线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98922"/>
            <a:ext cx="9144000" cy="415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0" y="2787253"/>
            <a:ext cx="9144000" cy="235624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zh-CN" altLang="en-US" sz="3600">
                <a:solidFill>
                  <a:schemeClr val="tx1"/>
                </a:solidFill>
                <a:latin typeface="华文中宋" pitchFamily="2" charset="-122"/>
              </a:rPr>
              <a:t>           </a:t>
            </a:r>
            <a:r>
              <a:rPr lang="en-US" altLang="zh-CN" sz="3600">
                <a:solidFill>
                  <a:schemeClr val="tx1"/>
                </a:solidFill>
                <a:latin typeface="华文中宋" pitchFamily="2" charset="-122"/>
              </a:rPr>
              <a:t>20</a:t>
            </a:r>
            <a:r>
              <a:rPr lang="zh-CN" altLang="en-US" sz="3600">
                <a:solidFill>
                  <a:schemeClr val="tx1"/>
                </a:solidFill>
                <a:latin typeface="华文中宋" pitchFamily="2" charset="-122"/>
              </a:rPr>
              <a:t>年代美国街头的宣传画</a:t>
            </a:r>
          </a:p>
        </p:txBody>
      </p:sp>
      <p:sp>
        <p:nvSpPr>
          <p:cNvPr id="38916" name="WordArt 4"/>
          <p:cNvSpPr>
            <a:spLocks noChangeArrowheads="1" noChangeShapeType="1" noTextEdit="1"/>
          </p:cNvSpPr>
          <p:nvPr/>
        </p:nvSpPr>
        <p:spPr bwMode="auto">
          <a:xfrm rot="336066">
            <a:off x="2338388" y="3667125"/>
            <a:ext cx="4176712" cy="102631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繁荣年代</a:t>
            </a: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1403351" y="211931"/>
            <a:ext cx="568801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zh-CN" altLang="en-US" sz="4400" dirty="0" smtClean="0">
                <a:solidFill>
                  <a:schemeClr val="tx1"/>
                </a:solidFill>
                <a:latin typeface="宋体" charset="-122"/>
                <a:ea typeface="宋体" charset="-122"/>
              </a:rPr>
              <a:t>寻找</a:t>
            </a:r>
            <a:r>
              <a:rPr lang="zh-CN" altLang="en-US" sz="4400" dirty="0">
                <a:solidFill>
                  <a:schemeClr val="tx1"/>
                </a:solidFill>
                <a:latin typeface="宋体" charset="-122"/>
                <a:ea typeface="宋体" charset="-122"/>
              </a:rPr>
              <a:t>原因</a:t>
            </a:r>
          </a:p>
        </p:txBody>
      </p:sp>
      <p:sp>
        <p:nvSpPr>
          <p:cNvPr id="7174" name="AutoShape 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604250" y="4624387"/>
            <a:ext cx="431800" cy="215504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3"/>
          <p:cNvSpPr txBox="1">
            <a:spLocks noChangeArrowheads="1"/>
          </p:cNvSpPr>
          <p:nvPr/>
        </p:nvSpPr>
        <p:spPr bwMode="auto">
          <a:xfrm>
            <a:off x="323850" y="897732"/>
            <a:ext cx="36004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zh-CN" altLang="en-US" sz="2800"/>
              <a:t>经济危机爆发的原因</a:t>
            </a:r>
          </a:p>
        </p:txBody>
      </p:sp>
      <p:sp>
        <p:nvSpPr>
          <p:cNvPr id="54277" name="Text Box 5"/>
          <p:cNvSpPr txBox="1">
            <a:spLocks noChangeArrowheads="1"/>
          </p:cNvSpPr>
          <p:nvPr/>
        </p:nvSpPr>
        <p:spPr bwMode="auto">
          <a:xfrm>
            <a:off x="6227763" y="1404937"/>
            <a:ext cx="2736850" cy="584775"/>
          </a:xfrm>
          <a:prstGeom prst="rect">
            <a:avLst/>
          </a:prstGeom>
          <a:solidFill>
            <a:srgbClr val="006600">
              <a:alpha val="3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zh-CN" altLang="en-US" sz="3200"/>
              <a:t>股票投机</a:t>
            </a:r>
            <a:r>
              <a:rPr kumimoji="1" lang="zh-CN" altLang="en-US" sz="3200">
                <a:latin typeface="Arial" charset="0"/>
              </a:rPr>
              <a:t>过度</a:t>
            </a:r>
          </a:p>
        </p:txBody>
      </p:sp>
      <p:sp>
        <p:nvSpPr>
          <p:cNvPr id="54278" name="Text Box 6"/>
          <p:cNvSpPr txBox="1">
            <a:spLocks noChangeArrowheads="1"/>
          </p:cNvSpPr>
          <p:nvPr/>
        </p:nvSpPr>
        <p:spPr bwMode="auto">
          <a:xfrm>
            <a:off x="2700339" y="1513285"/>
            <a:ext cx="2701925" cy="584775"/>
          </a:xfrm>
          <a:prstGeom prst="rect">
            <a:avLst/>
          </a:prstGeom>
          <a:solidFill>
            <a:srgbClr val="006600">
              <a:alpha val="32941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zh-CN" altLang="en-US" sz="3200"/>
              <a:t>过度信贷消费</a:t>
            </a:r>
            <a:endParaRPr kumimoji="1" lang="zh-CN" altLang="en-US" sz="3200" b="0"/>
          </a:p>
        </p:txBody>
      </p:sp>
      <p:sp>
        <p:nvSpPr>
          <p:cNvPr id="8197" name="Oval 7"/>
          <p:cNvSpPr>
            <a:spLocks noChangeArrowheads="1"/>
          </p:cNvSpPr>
          <p:nvPr/>
        </p:nvSpPr>
        <p:spPr bwMode="auto">
          <a:xfrm>
            <a:off x="5076825" y="3078957"/>
            <a:ext cx="3455988" cy="1707356"/>
          </a:xfrm>
          <a:prstGeom prst="ellipse">
            <a:avLst/>
          </a:prstGeom>
          <a:solidFill>
            <a:srgbClr val="0033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kumimoji="1" lang="zh-CN" altLang="en-US" sz="6000">
                <a:solidFill>
                  <a:schemeClr val="tx1"/>
                </a:solidFill>
              </a:rPr>
              <a:t>经济</a:t>
            </a:r>
            <a:endParaRPr kumimoji="1" lang="zh-CN" altLang="en-US" sz="4000">
              <a:solidFill>
                <a:schemeClr val="tx1"/>
              </a:solidFill>
            </a:endParaRPr>
          </a:p>
          <a:p>
            <a:pPr algn="ctr" eaLnBrk="1" hangingPunct="1"/>
            <a:r>
              <a:rPr kumimoji="1" lang="zh-CN" altLang="en-US" sz="6000">
                <a:solidFill>
                  <a:schemeClr val="tx1"/>
                </a:solidFill>
              </a:rPr>
              <a:t>危机</a:t>
            </a:r>
            <a:endParaRPr kumimoji="1" lang="zh-CN" altLang="en-US" sz="3200" b="0">
              <a:solidFill>
                <a:schemeClr val="tx1"/>
              </a:solidFill>
            </a:endParaRPr>
          </a:p>
        </p:txBody>
      </p:sp>
      <p:sp>
        <p:nvSpPr>
          <p:cNvPr id="54281" name="AutoShape 9"/>
          <p:cNvSpPr>
            <a:spLocks noChangeArrowheads="1"/>
          </p:cNvSpPr>
          <p:nvPr/>
        </p:nvSpPr>
        <p:spPr bwMode="auto">
          <a:xfrm>
            <a:off x="3708401" y="3835003"/>
            <a:ext cx="1223963" cy="261938"/>
          </a:xfrm>
          <a:prstGeom prst="rightArrow">
            <a:avLst>
              <a:gd name="adj1" fmla="val 50000"/>
              <a:gd name="adj2" fmla="val 87614"/>
            </a:avLst>
          </a:prstGeom>
          <a:solidFill>
            <a:srgbClr val="003300"/>
          </a:solidFill>
          <a:ln w="12700" cap="sq">
            <a:solidFill>
              <a:srgbClr val="003300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54282" name="AutoShape 10"/>
          <p:cNvSpPr>
            <a:spLocks noChangeArrowheads="1"/>
          </p:cNvSpPr>
          <p:nvPr/>
        </p:nvSpPr>
        <p:spPr bwMode="auto">
          <a:xfrm rot="2689375">
            <a:off x="4284663" y="2539604"/>
            <a:ext cx="1979612" cy="216694"/>
          </a:xfrm>
          <a:prstGeom prst="rightArrow">
            <a:avLst>
              <a:gd name="adj1" fmla="val 50000"/>
              <a:gd name="adj2" fmla="val 171291"/>
            </a:avLst>
          </a:prstGeom>
          <a:solidFill>
            <a:srgbClr val="003300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54283" name="AutoShape 11"/>
          <p:cNvSpPr>
            <a:spLocks noChangeArrowheads="1"/>
          </p:cNvSpPr>
          <p:nvPr/>
        </p:nvSpPr>
        <p:spPr bwMode="auto">
          <a:xfrm rot="5400000">
            <a:off x="6535738" y="2340372"/>
            <a:ext cx="971550" cy="288925"/>
          </a:xfrm>
          <a:prstGeom prst="rightArrow">
            <a:avLst>
              <a:gd name="adj1" fmla="val 50000"/>
              <a:gd name="adj2" fmla="val 112088"/>
            </a:avLst>
          </a:prstGeom>
          <a:solidFill>
            <a:srgbClr val="003300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54289" name="Line 17"/>
          <p:cNvSpPr>
            <a:spLocks noChangeShapeType="1"/>
          </p:cNvSpPr>
          <p:nvPr/>
        </p:nvSpPr>
        <p:spPr bwMode="auto">
          <a:xfrm>
            <a:off x="755650" y="3295650"/>
            <a:ext cx="311150" cy="328613"/>
          </a:xfrm>
          <a:prstGeom prst="line">
            <a:avLst/>
          </a:prstGeom>
          <a:noFill/>
          <a:ln w="38100">
            <a:solidFill>
              <a:srgbClr val="003300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4290" name="Line 18"/>
          <p:cNvSpPr>
            <a:spLocks noChangeShapeType="1"/>
          </p:cNvSpPr>
          <p:nvPr/>
        </p:nvSpPr>
        <p:spPr bwMode="auto">
          <a:xfrm flipH="1">
            <a:off x="1187451" y="3295650"/>
            <a:ext cx="360363" cy="323850"/>
          </a:xfrm>
          <a:prstGeom prst="line">
            <a:avLst/>
          </a:prstGeom>
          <a:noFill/>
          <a:ln w="38100">
            <a:solidFill>
              <a:srgbClr val="003300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4291" name="Text Box 19"/>
          <p:cNvSpPr txBox="1">
            <a:spLocks noChangeArrowheads="1"/>
          </p:cNvSpPr>
          <p:nvPr/>
        </p:nvSpPr>
        <p:spPr bwMode="auto">
          <a:xfrm>
            <a:off x="179388" y="3673079"/>
            <a:ext cx="3276600" cy="523220"/>
          </a:xfrm>
          <a:prstGeom prst="rect">
            <a:avLst/>
          </a:prstGeom>
          <a:solidFill>
            <a:srgbClr val="006600">
              <a:alpha val="49019"/>
            </a:srgbClr>
          </a:solidFill>
          <a:ln w="9525">
            <a:solidFill>
              <a:srgbClr val="0033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800">
                <a:solidFill>
                  <a:srgbClr val="FFFFFF"/>
                </a:solidFill>
                <a:latin typeface="华文中宋" pitchFamily="2" charset="-122"/>
              </a:rPr>
              <a:t> </a:t>
            </a:r>
            <a:r>
              <a:rPr lang="zh-CN" altLang="en-US" sz="2800">
                <a:latin typeface="华文中宋" pitchFamily="2" charset="-122"/>
              </a:rPr>
              <a:t>生产与消费的矛盾</a:t>
            </a:r>
          </a:p>
        </p:txBody>
      </p:sp>
      <p:sp>
        <p:nvSpPr>
          <p:cNvPr id="54292" name="Text Box 20"/>
          <p:cNvSpPr txBox="1">
            <a:spLocks noChangeArrowheads="1"/>
          </p:cNvSpPr>
          <p:nvPr/>
        </p:nvSpPr>
        <p:spPr bwMode="auto">
          <a:xfrm>
            <a:off x="1403350" y="1459707"/>
            <a:ext cx="431800" cy="2308324"/>
          </a:xfrm>
          <a:prstGeom prst="rect">
            <a:avLst/>
          </a:prstGeom>
          <a:solidFill>
            <a:srgbClr val="006600">
              <a:alpha val="34117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400">
                <a:latin typeface="华文中宋" pitchFamily="2" charset="-122"/>
              </a:rPr>
              <a:t>消费能力不足</a:t>
            </a:r>
          </a:p>
        </p:txBody>
      </p:sp>
      <p:sp>
        <p:nvSpPr>
          <p:cNvPr id="54293" name="Text Box 21"/>
          <p:cNvSpPr txBox="1">
            <a:spLocks noChangeArrowheads="1"/>
          </p:cNvSpPr>
          <p:nvPr/>
        </p:nvSpPr>
        <p:spPr bwMode="auto">
          <a:xfrm>
            <a:off x="611188" y="1513285"/>
            <a:ext cx="431800" cy="2308324"/>
          </a:xfrm>
          <a:prstGeom prst="rect">
            <a:avLst/>
          </a:prstGeom>
          <a:solidFill>
            <a:srgbClr val="006600">
              <a:alpha val="34901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400">
                <a:latin typeface="华文中宋" pitchFamily="2" charset="-122"/>
              </a:rPr>
              <a:t>生产能力增长</a:t>
            </a:r>
          </a:p>
        </p:txBody>
      </p:sp>
      <p:sp>
        <p:nvSpPr>
          <p:cNvPr id="54294" name="Text Box 22"/>
          <p:cNvSpPr txBox="1">
            <a:spLocks noChangeArrowheads="1"/>
          </p:cNvSpPr>
          <p:nvPr/>
        </p:nvSpPr>
        <p:spPr bwMode="auto">
          <a:xfrm>
            <a:off x="3203576" y="3457576"/>
            <a:ext cx="1584325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563972" dir="14049741" sx="125000" sy="125000" algn="tl" rotWithShape="0">
              <a:srgbClr val="C7DFD3">
                <a:alpha val="79999"/>
              </a:srgbClr>
            </a:outerShdw>
          </a:effectLst>
        </p:spPr>
        <p:txBody>
          <a:bodyPr lIns="0" rIns="0">
            <a:spAutoFit/>
          </a:bodyPr>
          <a:lstStyle/>
          <a:p>
            <a:pPr indent="268288" algn="ctr" eaLnBrk="1" hangingPunct="1">
              <a:spcBef>
                <a:spcPct val="50000"/>
              </a:spcBef>
            </a:pPr>
            <a:r>
              <a:rPr lang="zh-CN" altLang="en-US" sz="2000"/>
              <a:t>主要原因</a:t>
            </a:r>
          </a:p>
        </p:txBody>
      </p:sp>
      <p:sp>
        <p:nvSpPr>
          <p:cNvPr id="8207" name="Text Box 5"/>
          <p:cNvSpPr txBox="1">
            <a:spLocks noChangeArrowheads="1"/>
          </p:cNvSpPr>
          <p:nvPr/>
        </p:nvSpPr>
        <p:spPr bwMode="auto">
          <a:xfrm>
            <a:off x="1403351" y="211931"/>
            <a:ext cx="568801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zh-CN" altLang="en-US" sz="4400" dirty="0" smtClean="0">
                <a:solidFill>
                  <a:schemeClr val="tx1"/>
                </a:solidFill>
                <a:latin typeface="宋体" charset="-122"/>
                <a:ea typeface="宋体" charset="-122"/>
              </a:rPr>
              <a:t>寻找</a:t>
            </a:r>
            <a:r>
              <a:rPr lang="zh-CN" altLang="en-US" sz="4400" dirty="0">
                <a:solidFill>
                  <a:schemeClr val="tx1"/>
                </a:solidFill>
                <a:latin typeface="宋体" charset="-122"/>
                <a:ea typeface="宋体" charset="-122"/>
              </a:rPr>
              <a:t>原因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4" dur="500"/>
                                        <p:tgtEl>
                                          <p:spTgt spid="54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4" dur="500"/>
                                        <p:tgtEl>
                                          <p:spTgt spid="54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27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6" dur="500"/>
                                        <p:tgtEl>
                                          <p:spTgt spid="54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7" grpId="0" autoUpdateAnimBg="0"/>
      <p:bldP spid="54277" grpId="1" animBg="1"/>
      <p:bldP spid="54278" grpId="0" autoUpdateAnimBg="0"/>
      <p:bldP spid="54278" grpId="1" animBg="1"/>
      <p:bldP spid="54281" grpId="0" animBg="1"/>
      <p:bldP spid="54282" grpId="0" animBg="1"/>
      <p:bldP spid="54283" grpId="0" animBg="1"/>
      <p:bldP spid="54289" grpId="0" animBg="1"/>
      <p:bldP spid="54290" grpId="0" animBg="1"/>
      <p:bldP spid="54291" grpId="0" animBg="1"/>
      <p:bldP spid="54292" grpId="0" animBg="1" autoUpdateAnimBg="0"/>
      <p:bldP spid="54293" grpId="0" animBg="1" autoUpdateAnimBg="0"/>
      <p:bldP spid="5429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5" descr="股票"/>
          <p:cNvPicPr>
            <a:picLocks noChangeAspect="1" noChangeArrowheads="1"/>
          </p:cNvPicPr>
          <p:nvPr/>
        </p:nvPicPr>
        <p:blipFill>
          <a:blip r:embed="rId2">
            <a:lum bright="52000" contrast="-40000"/>
            <a:grayscl/>
          </a:blip>
          <a:srcRect/>
          <a:stretch>
            <a:fillRect/>
          </a:stretch>
        </p:blipFill>
        <p:spPr bwMode="auto">
          <a:xfrm rot="-2115040">
            <a:off x="827088" y="3274219"/>
            <a:ext cx="2303462" cy="1283494"/>
          </a:xfrm>
          <a:prstGeom prst="rect">
            <a:avLst/>
          </a:prstGeom>
          <a:noFill/>
          <a:ln w="3175">
            <a:solidFill>
              <a:srgbClr val="5F5F5F"/>
            </a:solidFill>
            <a:miter lim="800000"/>
            <a:headEnd/>
            <a:tailEnd/>
          </a:ln>
        </p:spPr>
      </p:pic>
      <p:pic>
        <p:nvPicPr>
          <p:cNvPr id="10243" name="Picture 27" descr="7-1-2-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84889" y="1006079"/>
            <a:ext cx="2897187" cy="3779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19"/>
          <p:cNvGrpSpPr>
            <a:grpSpLocks/>
          </p:cNvGrpSpPr>
          <p:nvPr/>
        </p:nvGrpSpPr>
        <p:grpSpPr bwMode="auto">
          <a:xfrm rot="205792">
            <a:off x="3190875" y="957262"/>
            <a:ext cx="4978400" cy="3320654"/>
            <a:chOff x="889" y="702"/>
            <a:chExt cx="3905" cy="3651"/>
          </a:xfrm>
        </p:grpSpPr>
        <p:sp>
          <p:nvSpPr>
            <p:cNvPr id="10256" name="Freeform 20"/>
            <p:cNvSpPr>
              <a:spLocks/>
            </p:cNvSpPr>
            <p:nvPr/>
          </p:nvSpPr>
          <p:spPr bwMode="auto">
            <a:xfrm rot="4277649">
              <a:off x="730" y="861"/>
              <a:ext cx="1792" cy="1474"/>
            </a:xfrm>
            <a:custGeom>
              <a:avLst/>
              <a:gdLst>
                <a:gd name="T0" fmla="*/ 0 w 4612"/>
                <a:gd name="T1" fmla="*/ 277 h 3402"/>
                <a:gd name="T2" fmla="*/ 13 w 4612"/>
                <a:gd name="T3" fmla="*/ 240 h 3402"/>
                <a:gd name="T4" fmla="*/ 21 w 4612"/>
                <a:gd name="T5" fmla="*/ 225 h 3402"/>
                <a:gd name="T6" fmla="*/ 45 w 4612"/>
                <a:gd name="T7" fmla="*/ 203 h 3402"/>
                <a:gd name="T8" fmla="*/ 77 w 4612"/>
                <a:gd name="T9" fmla="*/ 188 h 3402"/>
                <a:gd name="T10" fmla="*/ 98 w 4612"/>
                <a:gd name="T11" fmla="*/ 162 h 3402"/>
                <a:gd name="T12" fmla="*/ 125 w 4612"/>
                <a:gd name="T13" fmla="*/ 133 h 3402"/>
                <a:gd name="T14" fmla="*/ 154 w 4612"/>
                <a:gd name="T15" fmla="*/ 111 h 3402"/>
                <a:gd name="T16" fmla="*/ 189 w 4612"/>
                <a:gd name="T17" fmla="*/ 78 h 3402"/>
                <a:gd name="T18" fmla="*/ 223 w 4612"/>
                <a:gd name="T19" fmla="*/ 44 h 3402"/>
                <a:gd name="T20" fmla="*/ 263 w 4612"/>
                <a:gd name="T21" fmla="*/ 18 h 3402"/>
                <a:gd name="T22" fmla="*/ 266 w 4612"/>
                <a:gd name="T23" fmla="*/ 0 h 340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612" h="3402">
                  <a:moveTo>
                    <a:pt x="0" y="3402"/>
                  </a:moveTo>
                  <a:cubicBezTo>
                    <a:pt x="83" y="3228"/>
                    <a:pt x="167" y="3055"/>
                    <a:pt x="227" y="2949"/>
                  </a:cubicBezTo>
                  <a:cubicBezTo>
                    <a:pt x="287" y="2843"/>
                    <a:pt x="272" y="2843"/>
                    <a:pt x="363" y="2767"/>
                  </a:cubicBezTo>
                  <a:cubicBezTo>
                    <a:pt x="454" y="2691"/>
                    <a:pt x="612" y="2571"/>
                    <a:pt x="771" y="2495"/>
                  </a:cubicBezTo>
                  <a:cubicBezTo>
                    <a:pt x="930" y="2419"/>
                    <a:pt x="1165" y="2397"/>
                    <a:pt x="1316" y="2314"/>
                  </a:cubicBezTo>
                  <a:cubicBezTo>
                    <a:pt x="1467" y="2231"/>
                    <a:pt x="1542" y="2110"/>
                    <a:pt x="1678" y="1996"/>
                  </a:cubicBezTo>
                  <a:cubicBezTo>
                    <a:pt x="1814" y="1882"/>
                    <a:pt x="1973" y="1739"/>
                    <a:pt x="2132" y="1633"/>
                  </a:cubicBezTo>
                  <a:cubicBezTo>
                    <a:pt x="2291" y="1527"/>
                    <a:pt x="2449" y="1474"/>
                    <a:pt x="2631" y="1361"/>
                  </a:cubicBezTo>
                  <a:cubicBezTo>
                    <a:pt x="2813" y="1248"/>
                    <a:pt x="3024" y="1089"/>
                    <a:pt x="3221" y="953"/>
                  </a:cubicBezTo>
                  <a:cubicBezTo>
                    <a:pt x="3418" y="817"/>
                    <a:pt x="3598" y="666"/>
                    <a:pt x="3810" y="545"/>
                  </a:cubicBezTo>
                  <a:cubicBezTo>
                    <a:pt x="4022" y="424"/>
                    <a:pt x="4370" y="318"/>
                    <a:pt x="4491" y="227"/>
                  </a:cubicBezTo>
                  <a:cubicBezTo>
                    <a:pt x="4612" y="136"/>
                    <a:pt x="4574" y="68"/>
                    <a:pt x="4536" y="0"/>
                  </a:cubicBezTo>
                </a:path>
              </a:pathLst>
            </a:custGeom>
            <a:noFill/>
            <a:ln w="177800" cap="flat" cmpd="sng">
              <a:solidFill>
                <a:srgbClr val="339966"/>
              </a:solidFill>
              <a:prstDash val="solid"/>
              <a:round/>
              <a:headEnd type="none" w="med" len="med"/>
              <a:tailEnd type="triangle" w="med" len="med"/>
            </a:ln>
            <a:effectLst>
              <a:outerShdw dist="563972" dir="14049741" sx="125000" sy="125000" algn="tl" rotWithShape="0">
                <a:srgbClr val="C7DFD3">
                  <a:alpha val="79999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693" name="Text Box 21" descr="纸袋"/>
            <p:cNvSpPr txBox="1">
              <a:spLocks noChangeArrowheads="1"/>
            </p:cNvSpPr>
            <p:nvPr/>
          </p:nvSpPr>
          <p:spPr bwMode="auto">
            <a:xfrm rot="2252160">
              <a:off x="2272" y="1545"/>
              <a:ext cx="2499" cy="1455"/>
            </a:xfrm>
            <a:prstGeom prst="rect">
              <a:avLst/>
            </a:prstGeom>
            <a:noFill/>
            <a:ln>
              <a:noFill/>
            </a:ln>
            <a:effectLst>
              <a:outerShdw dist="563972" dir="14049741" sx="125000" sy="125000" algn="tl" rotWithShape="0">
                <a:srgbClr val="C7DFD3">
                  <a:alpha val="8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blipFill dpi="0" rotWithShape="0">
                    <a:blip xmlns:r="http://schemas.openxmlformats.org/officeDocument/2006/relationships" r:embed="rId4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rgbClr val="008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r>
                <a:rPr lang="zh-CN" altLang="en-US" sz="4000" b="0"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股票价格猛跌</a:t>
              </a:r>
              <a:endParaRPr lang="zh-CN" altLang="en-US" sz="4000" b="0"/>
            </a:p>
          </p:txBody>
        </p:sp>
        <p:sp>
          <p:nvSpPr>
            <p:cNvPr id="10258" name="Freeform 22"/>
            <p:cNvSpPr>
              <a:spLocks/>
            </p:cNvSpPr>
            <p:nvPr/>
          </p:nvSpPr>
          <p:spPr bwMode="auto">
            <a:xfrm rot="4277649">
              <a:off x="2888" y="2448"/>
              <a:ext cx="2223" cy="1588"/>
            </a:xfrm>
            <a:custGeom>
              <a:avLst/>
              <a:gdLst>
                <a:gd name="T0" fmla="*/ 0 w 4612"/>
                <a:gd name="T1" fmla="*/ 346 h 3402"/>
                <a:gd name="T2" fmla="*/ 26 w 4612"/>
                <a:gd name="T3" fmla="*/ 300 h 3402"/>
                <a:gd name="T4" fmla="*/ 40 w 4612"/>
                <a:gd name="T5" fmla="*/ 281 h 3402"/>
                <a:gd name="T6" fmla="*/ 86 w 4612"/>
                <a:gd name="T7" fmla="*/ 254 h 3402"/>
                <a:gd name="T8" fmla="*/ 147 w 4612"/>
                <a:gd name="T9" fmla="*/ 235 h 3402"/>
                <a:gd name="T10" fmla="*/ 188 w 4612"/>
                <a:gd name="T11" fmla="*/ 203 h 3402"/>
                <a:gd name="T12" fmla="*/ 239 w 4612"/>
                <a:gd name="T13" fmla="*/ 166 h 3402"/>
                <a:gd name="T14" fmla="*/ 295 w 4612"/>
                <a:gd name="T15" fmla="*/ 138 h 3402"/>
                <a:gd name="T16" fmla="*/ 361 w 4612"/>
                <a:gd name="T17" fmla="*/ 97 h 3402"/>
                <a:gd name="T18" fmla="*/ 427 w 4612"/>
                <a:gd name="T19" fmla="*/ 56 h 3402"/>
                <a:gd name="T20" fmla="*/ 503 w 4612"/>
                <a:gd name="T21" fmla="*/ 23 h 3402"/>
                <a:gd name="T22" fmla="*/ 508 w 4612"/>
                <a:gd name="T23" fmla="*/ 0 h 340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612" h="3402">
                  <a:moveTo>
                    <a:pt x="0" y="3402"/>
                  </a:moveTo>
                  <a:cubicBezTo>
                    <a:pt x="83" y="3228"/>
                    <a:pt x="167" y="3055"/>
                    <a:pt x="227" y="2949"/>
                  </a:cubicBezTo>
                  <a:cubicBezTo>
                    <a:pt x="287" y="2843"/>
                    <a:pt x="272" y="2843"/>
                    <a:pt x="363" y="2767"/>
                  </a:cubicBezTo>
                  <a:cubicBezTo>
                    <a:pt x="454" y="2691"/>
                    <a:pt x="612" y="2571"/>
                    <a:pt x="771" y="2495"/>
                  </a:cubicBezTo>
                  <a:cubicBezTo>
                    <a:pt x="930" y="2419"/>
                    <a:pt x="1165" y="2397"/>
                    <a:pt x="1316" y="2314"/>
                  </a:cubicBezTo>
                  <a:cubicBezTo>
                    <a:pt x="1467" y="2231"/>
                    <a:pt x="1542" y="2110"/>
                    <a:pt x="1678" y="1996"/>
                  </a:cubicBezTo>
                  <a:cubicBezTo>
                    <a:pt x="1814" y="1882"/>
                    <a:pt x="1973" y="1739"/>
                    <a:pt x="2132" y="1633"/>
                  </a:cubicBezTo>
                  <a:cubicBezTo>
                    <a:pt x="2291" y="1527"/>
                    <a:pt x="2449" y="1474"/>
                    <a:pt x="2631" y="1361"/>
                  </a:cubicBezTo>
                  <a:cubicBezTo>
                    <a:pt x="2813" y="1248"/>
                    <a:pt x="3024" y="1089"/>
                    <a:pt x="3221" y="953"/>
                  </a:cubicBezTo>
                  <a:cubicBezTo>
                    <a:pt x="3418" y="817"/>
                    <a:pt x="3598" y="666"/>
                    <a:pt x="3810" y="545"/>
                  </a:cubicBezTo>
                  <a:cubicBezTo>
                    <a:pt x="4022" y="424"/>
                    <a:pt x="4370" y="318"/>
                    <a:pt x="4491" y="227"/>
                  </a:cubicBezTo>
                  <a:cubicBezTo>
                    <a:pt x="4612" y="136"/>
                    <a:pt x="4574" y="68"/>
                    <a:pt x="4536" y="0"/>
                  </a:cubicBezTo>
                </a:path>
              </a:pathLst>
            </a:custGeom>
            <a:noFill/>
            <a:ln w="177800" cap="flat" cmpd="sng">
              <a:solidFill>
                <a:srgbClr val="339966"/>
              </a:solidFill>
              <a:prstDash val="solid"/>
              <a:round/>
              <a:headEnd type="none" w="med" len="med"/>
              <a:tailEnd type="triangle" w="med" len="med"/>
            </a:ln>
            <a:effectLst>
              <a:outerShdw dist="563972" dir="14049741" sx="125000" sy="125000" algn="tl" rotWithShape="0">
                <a:srgbClr val="C7DFD3">
                  <a:alpha val="79999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0245" name="Text Box 2"/>
          <p:cNvSpPr txBox="1">
            <a:spLocks noChangeArrowheads="1"/>
          </p:cNvSpPr>
          <p:nvPr/>
        </p:nvSpPr>
        <p:spPr bwMode="auto">
          <a:xfrm>
            <a:off x="1357313" y="222647"/>
            <a:ext cx="5688012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4400" dirty="0" smtClean="0">
                <a:solidFill>
                  <a:schemeClr val="tx1"/>
                </a:solidFill>
                <a:latin typeface="宋体" charset="-122"/>
                <a:ea typeface="宋体" charset="-122"/>
              </a:rPr>
              <a:t>了解</a:t>
            </a:r>
            <a:r>
              <a:rPr lang="zh-CN" altLang="en-US" sz="4400" dirty="0">
                <a:solidFill>
                  <a:schemeClr val="tx1"/>
                </a:solidFill>
                <a:latin typeface="宋体" charset="-122"/>
                <a:ea typeface="宋体" charset="-122"/>
              </a:rPr>
              <a:t>危机</a:t>
            </a:r>
          </a:p>
        </p:txBody>
      </p:sp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539750" y="3706416"/>
            <a:ext cx="475297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zh-CN" altLang="en-US">
                <a:latin typeface="华文中宋" pitchFamily="2" charset="-122"/>
              </a:rPr>
              <a:t>这次经济危机是</a:t>
            </a:r>
            <a:r>
              <a:rPr kumimoji="1" lang="zh-CN" altLang="en-US">
                <a:solidFill>
                  <a:schemeClr val="accent2"/>
                </a:solidFill>
                <a:latin typeface="华文中宋" pitchFamily="2" charset="-122"/>
              </a:rPr>
              <a:t>何时</a:t>
            </a:r>
            <a:r>
              <a:rPr kumimoji="1" lang="zh-CN" altLang="en-US">
                <a:latin typeface="华文中宋" pitchFamily="2" charset="-122"/>
              </a:rPr>
              <a:t>从</a:t>
            </a:r>
            <a:r>
              <a:rPr kumimoji="1" lang="zh-CN" altLang="en-US">
                <a:solidFill>
                  <a:schemeClr val="accent2"/>
                </a:solidFill>
                <a:latin typeface="华文中宋" pitchFamily="2" charset="-122"/>
              </a:rPr>
              <a:t>哪国</a:t>
            </a:r>
            <a:r>
              <a:rPr kumimoji="1" lang="zh-CN" altLang="en-US">
                <a:latin typeface="华文中宋" pitchFamily="2" charset="-122"/>
              </a:rPr>
              <a:t>最先开始的</a:t>
            </a:r>
            <a:r>
              <a:rPr kumimoji="1" lang="en-US" altLang="zh-CN">
                <a:latin typeface="华文中宋" pitchFamily="2" charset="-122"/>
              </a:rPr>
              <a:t>? </a:t>
            </a:r>
          </a:p>
        </p:txBody>
      </p:sp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4067176" y="3921919"/>
            <a:ext cx="1800225" cy="369332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zh-CN">
                <a:solidFill>
                  <a:schemeClr val="accent2"/>
                </a:solidFill>
                <a:latin typeface="华文中宋" pitchFamily="2" charset="-122"/>
              </a:rPr>
              <a:t>1929</a:t>
            </a:r>
            <a:r>
              <a:rPr kumimoji="1" lang="zh-CN" altLang="en-US">
                <a:solidFill>
                  <a:schemeClr val="accent2"/>
                </a:solidFill>
                <a:latin typeface="华文中宋" pitchFamily="2" charset="-122"/>
              </a:rPr>
              <a:t>年  美国</a:t>
            </a:r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539750" y="4137422"/>
            <a:ext cx="3877985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kumimoji="1" lang="zh-CN" altLang="en-US">
                <a:latin typeface="Arial" charset="0"/>
              </a:rPr>
              <a:t>经济危机首先从</a:t>
            </a:r>
            <a:r>
              <a:rPr kumimoji="1" lang="zh-CN" altLang="en-US">
                <a:solidFill>
                  <a:schemeClr val="accent2"/>
                </a:solidFill>
                <a:latin typeface="Arial" charset="0"/>
              </a:rPr>
              <a:t>哪个市场</a:t>
            </a:r>
            <a:r>
              <a:rPr kumimoji="1" lang="zh-CN" altLang="en-US">
                <a:latin typeface="Arial" charset="0"/>
              </a:rPr>
              <a:t>反映出来？</a:t>
            </a:r>
          </a:p>
        </p:txBody>
      </p:sp>
      <p:sp>
        <p:nvSpPr>
          <p:cNvPr id="28681" name="Text Box 9"/>
          <p:cNvSpPr txBox="1">
            <a:spLocks noChangeArrowheads="1"/>
          </p:cNvSpPr>
          <p:nvPr/>
        </p:nvSpPr>
        <p:spPr bwMode="auto">
          <a:xfrm>
            <a:off x="3995739" y="4300538"/>
            <a:ext cx="15843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kumimoji="1" lang="zh-CN" altLang="en-US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anose="02010600040101010101" pitchFamily="2" charset="-122"/>
              </a:rPr>
              <a:t>股票市场</a:t>
            </a:r>
          </a:p>
        </p:txBody>
      </p:sp>
      <p:sp>
        <p:nvSpPr>
          <p:cNvPr id="10250" name="Rectangle 23"/>
          <p:cNvSpPr>
            <a:spLocks/>
          </p:cNvSpPr>
          <p:nvPr/>
        </p:nvSpPr>
        <p:spPr bwMode="auto">
          <a:xfrm>
            <a:off x="5508626" y="844154"/>
            <a:ext cx="395922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r>
              <a:rPr lang="en-US" altLang="zh-CN" sz="3600">
                <a:solidFill>
                  <a:schemeClr val="accent2"/>
                </a:solidFill>
                <a:latin typeface="Arial" charset="0"/>
                <a:ea typeface="宋体" charset="-122"/>
              </a:rPr>
              <a:t>1929</a:t>
            </a:r>
            <a:r>
              <a:rPr lang="zh-CN" altLang="en-US" sz="3600">
                <a:solidFill>
                  <a:schemeClr val="accent2"/>
                </a:solidFill>
                <a:latin typeface="Arial" charset="0"/>
                <a:ea typeface="宋体" charset="-122"/>
              </a:rPr>
              <a:t>年 </a:t>
            </a:r>
            <a:r>
              <a:rPr lang="en-US" altLang="zh-CN" sz="3600">
                <a:solidFill>
                  <a:schemeClr val="accent2"/>
                </a:solidFill>
                <a:latin typeface="Arial" charset="0"/>
                <a:ea typeface="宋体" charset="-122"/>
              </a:rPr>
              <a:t>10</a:t>
            </a:r>
            <a:r>
              <a:rPr lang="zh-CN" altLang="en-US" sz="3600">
                <a:solidFill>
                  <a:schemeClr val="accent2"/>
                </a:solidFill>
                <a:latin typeface="Arial" charset="0"/>
                <a:ea typeface="宋体" charset="-122"/>
              </a:rPr>
              <a:t>月</a:t>
            </a:r>
            <a:r>
              <a:rPr lang="zh-CN" altLang="en-US" sz="4400">
                <a:solidFill>
                  <a:schemeClr val="bg2"/>
                </a:solidFill>
                <a:latin typeface="Arial" charset="0"/>
                <a:ea typeface="宋体" charset="-122"/>
              </a:rPr>
              <a:t>   </a:t>
            </a:r>
          </a:p>
        </p:txBody>
      </p:sp>
      <p:sp>
        <p:nvSpPr>
          <p:cNvPr id="28698" name="Rectangle 26"/>
          <p:cNvSpPr>
            <a:spLocks noChangeArrowheads="1"/>
          </p:cNvSpPr>
          <p:nvPr/>
        </p:nvSpPr>
        <p:spPr bwMode="auto">
          <a:xfrm>
            <a:off x="179389" y="903685"/>
            <a:ext cx="5724525" cy="32316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563972" dir="14049741" sx="125000" sy="125000" algn="tl" rotWithShape="0">
              <a:srgbClr val="C7DFD3">
                <a:alpha val="79999"/>
              </a:srgbClr>
            </a:outerShdw>
          </a:effectLst>
        </p:spPr>
        <p:txBody>
          <a:bodyPr anchor="ctr">
            <a:spAutoFit/>
          </a:bodyPr>
          <a:lstStyle/>
          <a:p>
            <a:pPr eaLnBrk="1" hangingPunct="1"/>
            <a:r>
              <a:rPr lang="en-US" altLang="zh-CN" sz="2000" b="0">
                <a:solidFill>
                  <a:srgbClr val="333333"/>
                </a:solidFill>
              </a:rPr>
              <a:t>                   </a:t>
            </a:r>
            <a:r>
              <a:rPr lang="zh-CN" altLang="en-US" sz="2400">
                <a:solidFill>
                  <a:srgbClr val="333333"/>
                </a:solidFill>
              </a:rPr>
              <a:t>华尔街股市</a:t>
            </a:r>
            <a:r>
              <a:rPr lang="zh-CN" altLang="en-US" sz="2000" b="0">
                <a:solidFill>
                  <a:srgbClr val="333333"/>
                </a:solidFill>
              </a:rPr>
              <a:t> </a:t>
            </a:r>
          </a:p>
          <a:p>
            <a:pPr eaLnBrk="1" hangingPunct="1"/>
            <a:r>
              <a:rPr lang="en-US" altLang="zh-CN" sz="2000" b="0">
                <a:solidFill>
                  <a:srgbClr val="333333"/>
                </a:solidFill>
              </a:rPr>
              <a:t>     10</a:t>
            </a:r>
            <a:r>
              <a:rPr lang="zh-CN" altLang="en-US" sz="2000" b="0">
                <a:solidFill>
                  <a:srgbClr val="333333"/>
                </a:solidFill>
              </a:rPr>
              <a:t>月</a:t>
            </a:r>
            <a:r>
              <a:rPr lang="en-US" altLang="zh-CN" sz="2000" b="0">
                <a:solidFill>
                  <a:srgbClr val="333333"/>
                </a:solidFill>
              </a:rPr>
              <a:t>24</a:t>
            </a:r>
            <a:r>
              <a:rPr lang="zh-CN" altLang="en-US" sz="2000" b="0">
                <a:solidFill>
                  <a:srgbClr val="333333"/>
                </a:solidFill>
              </a:rPr>
              <a:t>日抛售</a:t>
            </a:r>
            <a:r>
              <a:rPr lang="en-US" altLang="zh-CN" sz="2000" b="0">
                <a:solidFill>
                  <a:schemeClr val="accent2"/>
                </a:solidFill>
              </a:rPr>
              <a:t>12,894,650</a:t>
            </a:r>
            <a:r>
              <a:rPr lang="zh-CN" altLang="en-US" sz="2000" b="0">
                <a:solidFill>
                  <a:srgbClr val="333333"/>
                </a:solidFill>
              </a:rPr>
              <a:t>股股票易手；</a:t>
            </a:r>
          </a:p>
          <a:p>
            <a:pPr eaLnBrk="1" hangingPunct="1"/>
            <a:r>
              <a:rPr lang="en-US" altLang="zh-CN" sz="2000" b="0">
                <a:solidFill>
                  <a:srgbClr val="333333"/>
                </a:solidFill>
              </a:rPr>
              <a:t>     10</a:t>
            </a:r>
            <a:r>
              <a:rPr lang="zh-CN" altLang="en-US" sz="2000" b="0">
                <a:solidFill>
                  <a:srgbClr val="333333"/>
                </a:solidFill>
              </a:rPr>
              <a:t>月</a:t>
            </a:r>
            <a:r>
              <a:rPr lang="en-US" altLang="zh-CN" sz="2000" b="0">
                <a:solidFill>
                  <a:srgbClr val="333333"/>
                </a:solidFill>
              </a:rPr>
              <a:t>28</a:t>
            </a:r>
            <a:r>
              <a:rPr lang="zh-CN" altLang="en-US" sz="2000" b="0">
                <a:solidFill>
                  <a:srgbClr val="333333"/>
                </a:solidFill>
              </a:rPr>
              <a:t>日的“黑色星期一”，股指狂泻</a:t>
            </a:r>
            <a:r>
              <a:rPr lang="en-US" altLang="zh-CN" sz="2000" b="0">
                <a:solidFill>
                  <a:schemeClr val="accent2"/>
                </a:solidFill>
              </a:rPr>
              <a:t>13</a:t>
            </a:r>
            <a:r>
              <a:rPr lang="zh-CN" altLang="en-US" sz="2000" b="0">
                <a:solidFill>
                  <a:schemeClr val="accent2"/>
                </a:solidFill>
              </a:rPr>
              <a:t>％</a:t>
            </a:r>
            <a:r>
              <a:rPr lang="zh-CN" altLang="en-US" sz="2000" b="0">
                <a:solidFill>
                  <a:srgbClr val="333333"/>
                </a:solidFill>
              </a:rPr>
              <a:t>；</a:t>
            </a:r>
          </a:p>
          <a:p>
            <a:pPr eaLnBrk="1" hangingPunct="1"/>
            <a:r>
              <a:rPr lang="en-US" altLang="zh-CN" sz="2000" b="0">
                <a:solidFill>
                  <a:srgbClr val="333333"/>
                </a:solidFill>
              </a:rPr>
              <a:t>     10</a:t>
            </a:r>
            <a:r>
              <a:rPr lang="zh-CN" altLang="en-US" sz="2000" b="0">
                <a:solidFill>
                  <a:srgbClr val="333333"/>
                </a:solidFill>
              </a:rPr>
              <a:t>月</a:t>
            </a:r>
            <a:r>
              <a:rPr lang="en-US" altLang="zh-CN" sz="2000" b="0">
                <a:solidFill>
                  <a:srgbClr val="333333"/>
                </a:solidFill>
              </a:rPr>
              <a:t>29</a:t>
            </a:r>
            <a:r>
              <a:rPr lang="zh-CN" altLang="en-US" sz="2000" b="0">
                <a:solidFill>
                  <a:srgbClr val="333333"/>
                </a:solidFill>
              </a:rPr>
              <a:t>日，抛售</a:t>
            </a:r>
            <a:r>
              <a:rPr lang="en-US" altLang="zh-CN" sz="2000" b="0">
                <a:solidFill>
                  <a:schemeClr val="accent2"/>
                </a:solidFill>
              </a:rPr>
              <a:t>1638</a:t>
            </a:r>
            <a:r>
              <a:rPr lang="zh-CN" altLang="en-US" sz="2000" b="0">
                <a:solidFill>
                  <a:schemeClr val="accent2"/>
                </a:solidFill>
              </a:rPr>
              <a:t>万股</a:t>
            </a:r>
            <a:r>
              <a:rPr lang="zh-CN" altLang="en-US" sz="2000" b="0">
                <a:solidFill>
                  <a:srgbClr val="333333"/>
                </a:solidFill>
              </a:rPr>
              <a:t>股票易手，再跌</a:t>
            </a:r>
            <a:r>
              <a:rPr lang="en-US" altLang="zh-CN" sz="2000" b="0">
                <a:solidFill>
                  <a:schemeClr val="accent2"/>
                </a:solidFill>
              </a:rPr>
              <a:t>22℅</a:t>
            </a:r>
            <a:r>
              <a:rPr lang="zh-CN" altLang="en-US" sz="2000" b="0">
                <a:solidFill>
                  <a:schemeClr val="accent2"/>
                </a:solidFill>
              </a:rPr>
              <a:t>，</a:t>
            </a:r>
            <a:r>
              <a:rPr lang="zh-CN" altLang="en-US" sz="2000" b="0">
                <a:solidFill>
                  <a:srgbClr val="333333"/>
                </a:solidFill>
              </a:rPr>
              <a:t>再次打破历史记录，损失比协约国所欠美国的战债还大</a:t>
            </a:r>
            <a:r>
              <a:rPr lang="en-US" altLang="zh-CN" sz="2000" b="0">
                <a:solidFill>
                  <a:schemeClr val="accent2"/>
                </a:solidFill>
              </a:rPr>
              <a:t>5</a:t>
            </a:r>
            <a:r>
              <a:rPr lang="zh-CN" altLang="en-US" sz="2000" b="0">
                <a:solidFill>
                  <a:schemeClr val="accent2"/>
                </a:solidFill>
              </a:rPr>
              <a:t>倍</a:t>
            </a:r>
            <a:r>
              <a:rPr lang="zh-CN" altLang="en-US" sz="2000" b="0">
                <a:solidFill>
                  <a:srgbClr val="333333"/>
                </a:solidFill>
              </a:rPr>
              <a:t>。</a:t>
            </a:r>
          </a:p>
          <a:p>
            <a:pPr eaLnBrk="1" hangingPunct="1"/>
            <a:r>
              <a:rPr lang="zh-CN" altLang="en-US" sz="2000" b="0"/>
              <a:t>   </a:t>
            </a:r>
            <a:r>
              <a:rPr lang="zh-CN" altLang="en-US" sz="2000" b="0">
                <a:solidFill>
                  <a:schemeClr val="tx1"/>
                </a:solidFill>
              </a:rPr>
              <a:t>到</a:t>
            </a:r>
            <a:r>
              <a:rPr lang="en-US" altLang="zh-CN" sz="2000" b="0">
                <a:solidFill>
                  <a:schemeClr val="tx1"/>
                </a:solidFill>
              </a:rPr>
              <a:t>11</a:t>
            </a:r>
            <a:r>
              <a:rPr lang="zh-CN" altLang="en-US" sz="2000" b="0">
                <a:solidFill>
                  <a:schemeClr val="tx1"/>
                </a:solidFill>
              </a:rPr>
              <a:t>月中旬，</a:t>
            </a:r>
            <a:r>
              <a:rPr lang="en-US" altLang="zh-CN" sz="2000" b="0">
                <a:solidFill>
                  <a:schemeClr val="accent2"/>
                </a:solidFill>
              </a:rPr>
              <a:t>30</a:t>
            </a:r>
            <a:r>
              <a:rPr lang="zh-CN" altLang="en-US" sz="2000" b="0">
                <a:solidFill>
                  <a:schemeClr val="accent2"/>
                </a:solidFill>
              </a:rPr>
              <a:t>亿美元</a:t>
            </a:r>
            <a:r>
              <a:rPr lang="zh-CN" altLang="en-US" sz="2000" b="0">
                <a:solidFill>
                  <a:schemeClr val="tx1"/>
                </a:solidFill>
              </a:rPr>
              <a:t>股票消失不见。</a:t>
            </a:r>
          </a:p>
          <a:p>
            <a:pPr eaLnBrk="1" hangingPunct="1"/>
            <a:r>
              <a:rPr lang="en-US" altLang="zh-CN" sz="2000" b="0">
                <a:solidFill>
                  <a:schemeClr val="tx1"/>
                </a:solidFill>
              </a:rPr>
              <a:t>   1933</a:t>
            </a:r>
            <a:r>
              <a:rPr lang="zh-CN" altLang="en-US" sz="2000" b="0">
                <a:solidFill>
                  <a:schemeClr val="tx1"/>
                </a:solidFill>
              </a:rPr>
              <a:t>年，股票市场跌到最低点时，约有</a:t>
            </a:r>
            <a:r>
              <a:rPr lang="en-US" altLang="zh-CN" sz="2000" b="0">
                <a:solidFill>
                  <a:schemeClr val="accent2"/>
                </a:solidFill>
              </a:rPr>
              <a:t>740</a:t>
            </a:r>
            <a:r>
              <a:rPr lang="zh-CN" altLang="en-US" sz="2000" b="0">
                <a:solidFill>
                  <a:schemeClr val="accent2"/>
                </a:solidFill>
              </a:rPr>
              <a:t>亿美元</a:t>
            </a:r>
            <a:r>
              <a:rPr lang="zh-CN" altLang="en-US" sz="2000" b="0">
                <a:solidFill>
                  <a:schemeClr val="tx1"/>
                </a:solidFill>
              </a:rPr>
              <a:t>无影无踪，相当于</a:t>
            </a:r>
            <a:r>
              <a:rPr lang="en-US" altLang="zh-CN" sz="2000" b="0">
                <a:solidFill>
                  <a:schemeClr val="tx1"/>
                </a:solidFill>
              </a:rPr>
              <a:t>1929</a:t>
            </a:r>
            <a:r>
              <a:rPr lang="zh-CN" altLang="en-US" sz="2000" b="0">
                <a:solidFill>
                  <a:schemeClr val="tx1"/>
                </a:solidFill>
              </a:rPr>
              <a:t>年</a:t>
            </a:r>
            <a:r>
              <a:rPr lang="en-US" altLang="zh-CN" sz="2000" b="0">
                <a:solidFill>
                  <a:schemeClr val="tx1"/>
                </a:solidFill>
              </a:rPr>
              <a:t>9</a:t>
            </a:r>
            <a:r>
              <a:rPr lang="zh-CN" altLang="en-US" sz="2000" b="0">
                <a:solidFill>
                  <a:schemeClr val="tx1"/>
                </a:solidFill>
              </a:rPr>
              <a:t>月股票价值的</a:t>
            </a:r>
            <a:r>
              <a:rPr lang="en-US" altLang="zh-CN" sz="2000" b="0">
                <a:solidFill>
                  <a:schemeClr val="accent2"/>
                </a:solidFill>
              </a:rPr>
              <a:t>5</a:t>
            </a:r>
            <a:r>
              <a:rPr lang="zh-CN" altLang="en-US" sz="2000" b="0">
                <a:solidFill>
                  <a:schemeClr val="accent2"/>
                </a:solidFill>
              </a:rPr>
              <a:t>／</a:t>
            </a:r>
            <a:r>
              <a:rPr lang="en-US" altLang="zh-CN" sz="2000" b="0">
                <a:solidFill>
                  <a:schemeClr val="accent2"/>
                </a:solidFill>
              </a:rPr>
              <a:t>6</a:t>
            </a:r>
            <a:r>
              <a:rPr lang="zh-CN" altLang="en-US" sz="2000" b="0">
                <a:solidFill>
                  <a:schemeClr val="accent2"/>
                </a:solidFill>
              </a:rPr>
              <a:t>，</a:t>
            </a:r>
            <a:r>
              <a:rPr lang="zh-CN" altLang="en-US" sz="2000" b="0">
                <a:solidFill>
                  <a:schemeClr val="tx1"/>
                </a:solidFill>
              </a:rPr>
              <a:t>约为第一次世界大战全部战费的</a:t>
            </a:r>
            <a:r>
              <a:rPr lang="en-US" altLang="zh-CN" sz="2000" b="0">
                <a:solidFill>
                  <a:schemeClr val="accent2"/>
                </a:solidFill>
              </a:rPr>
              <a:t>3</a:t>
            </a:r>
            <a:r>
              <a:rPr lang="zh-CN" altLang="en-US" sz="2000" b="0">
                <a:solidFill>
                  <a:schemeClr val="accent2"/>
                </a:solidFill>
              </a:rPr>
              <a:t>倍</a:t>
            </a:r>
            <a:r>
              <a:rPr lang="zh-CN" altLang="en-US" sz="2000" b="0">
                <a:solidFill>
                  <a:schemeClr val="tx1"/>
                </a:solidFill>
              </a:rPr>
              <a:t>。</a:t>
            </a:r>
            <a:r>
              <a:rPr lang="zh-CN" altLang="en-US" sz="2000"/>
              <a:t> </a:t>
            </a:r>
            <a:r>
              <a:rPr lang="zh-CN" altLang="en-US" sz="2000" b="0">
                <a:solidFill>
                  <a:srgbClr val="333333"/>
                </a:solidFill>
              </a:rPr>
              <a:t> </a:t>
            </a:r>
          </a:p>
        </p:txBody>
      </p:sp>
      <p:sp>
        <p:nvSpPr>
          <p:cNvPr id="28700" name="Text Box 28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1547814" y="2733675"/>
            <a:ext cx="4535487" cy="461665"/>
          </a:xfrm>
          <a:prstGeom prst="rect">
            <a:avLst/>
          </a:prstGeom>
          <a:solidFill>
            <a:srgbClr val="003300"/>
          </a:solidFill>
          <a:ln w="9525" algn="ctr">
            <a:noFill/>
            <a:miter lim="800000"/>
            <a:headEnd/>
            <a:tailEnd/>
          </a:ln>
          <a:effectLst>
            <a:outerShdw dist="563972" dir="14049741" sx="125000" sy="125000" algn="tl" rotWithShape="0">
              <a:srgbClr val="C7DFD3">
                <a:alpha val="79999"/>
              </a:srgbClr>
            </a:outerShdw>
          </a:effectLst>
        </p:spPr>
        <p:txBody>
          <a:bodyPr lIns="0" rIns="0">
            <a:spAutoFit/>
          </a:bodyPr>
          <a:lstStyle/>
          <a:p>
            <a:pPr indent="268288" algn="ctr" eaLnBrk="1" hangingPunct="1">
              <a:spcBef>
                <a:spcPct val="50000"/>
              </a:spcBef>
            </a:pPr>
            <a:r>
              <a:rPr lang="zh-CN" altLang="en-US" sz="2400">
                <a:solidFill>
                  <a:schemeClr val="tx1"/>
                </a:solidFill>
              </a:rPr>
              <a:t>繁荣化为乌有，危机全面袭来</a:t>
            </a:r>
          </a:p>
        </p:txBody>
      </p:sp>
      <p:sp>
        <p:nvSpPr>
          <p:cNvPr id="28701" name="Rectangle 29"/>
          <p:cNvSpPr>
            <a:spLocks noChangeArrowheads="1"/>
          </p:cNvSpPr>
          <p:nvPr/>
        </p:nvSpPr>
        <p:spPr bwMode="auto">
          <a:xfrm>
            <a:off x="1258889" y="1600200"/>
            <a:ext cx="1912704" cy="584775"/>
          </a:xfrm>
          <a:prstGeom prst="rect">
            <a:avLst/>
          </a:prstGeom>
          <a:solidFill>
            <a:srgbClr val="003300"/>
          </a:solidFill>
          <a:ln w="9525" algn="ctr">
            <a:noFill/>
            <a:miter lim="800000"/>
            <a:headEnd/>
            <a:tailEnd/>
          </a:ln>
          <a:effectLst>
            <a:outerShdw dist="563972" dir="14049741" sx="125000" sy="125000" algn="tl" rotWithShape="0">
              <a:srgbClr val="C7DFD3">
                <a:alpha val="79999"/>
              </a:srgbClr>
            </a:outerShdw>
          </a:effectLst>
        </p:spPr>
        <p:txBody>
          <a:bodyPr wrap="none" lIns="0" rIns="0">
            <a:spAutoFit/>
          </a:bodyPr>
          <a:lstStyle/>
          <a:p>
            <a:pPr indent="268288" algn="ctr" eaLnBrk="1" hangingPunct="1"/>
            <a:r>
              <a:rPr lang="zh-CN" altLang="en-US" sz="3200" b="0">
                <a:solidFill>
                  <a:schemeClr val="tx1"/>
                </a:solidFill>
              </a:rPr>
              <a:t>股市崩溃</a:t>
            </a:r>
          </a:p>
        </p:txBody>
      </p:sp>
      <p:sp>
        <p:nvSpPr>
          <p:cNvPr id="28702" name="Rectangle 30"/>
          <p:cNvSpPr>
            <a:spLocks noChangeArrowheads="1"/>
          </p:cNvSpPr>
          <p:nvPr/>
        </p:nvSpPr>
        <p:spPr bwMode="auto">
          <a:xfrm>
            <a:off x="0" y="3381375"/>
            <a:ext cx="1502334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563972" dir="14049741" sx="125000" sy="125000" algn="tl" rotWithShape="0">
              <a:srgbClr val="C7DFD3">
                <a:alpha val="79999"/>
              </a:srgbClr>
            </a:outerShdw>
          </a:effectLst>
        </p:spPr>
        <p:txBody>
          <a:bodyPr wrap="none" lIns="0" rIns="0">
            <a:spAutoFit/>
          </a:bodyPr>
          <a:lstStyle/>
          <a:p>
            <a:pPr indent="268288" algn="ctr" eaLnBrk="1" hangingPunct="1"/>
            <a:r>
              <a:rPr kumimoji="1" lang="zh-CN" altLang="en-US" sz="2400"/>
              <a:t>请回答：</a:t>
            </a:r>
          </a:p>
        </p:txBody>
      </p:sp>
      <p:sp>
        <p:nvSpPr>
          <p:cNvPr id="28703" name="Text Box 31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0" y="3813572"/>
            <a:ext cx="597693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zh-CN" altLang="en-US"/>
              <a:t>阅读课本</a:t>
            </a:r>
            <a:r>
              <a:rPr kumimoji="1" lang="en-US" altLang="zh-CN"/>
              <a:t>P41</a:t>
            </a:r>
            <a:r>
              <a:rPr kumimoji="1" lang="zh-CN" altLang="en-US"/>
              <a:t>，回答：这场席卷全球的经济危机</a:t>
            </a:r>
            <a:r>
              <a:rPr lang="zh-CN" altLang="en-US"/>
              <a:t>状况如何</a:t>
            </a:r>
            <a:r>
              <a:rPr lang="en-US" altLang="zh-CN"/>
              <a:t>?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86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86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86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4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2870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8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2000" fill="hold"/>
                                        <p:tgtEl>
                                          <p:spTgt spid="2870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3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6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3" dur="500"/>
                                        <p:tgtEl>
                                          <p:spTgt spid="287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6" dur="5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9" dur="500"/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28675" grpId="1"/>
      <p:bldP spid="28677" grpId="0" animBg="1"/>
      <p:bldP spid="28677" grpId="1" animBg="1"/>
      <p:bldP spid="28680" grpId="0"/>
      <p:bldP spid="28680" grpId="1"/>
      <p:bldP spid="28681" grpId="0"/>
      <p:bldP spid="28681" grpId="1"/>
      <p:bldP spid="28698" grpId="0"/>
      <p:bldP spid="28700" grpId="0" animBg="1"/>
      <p:bldP spid="28701" grpId="0" animBg="1"/>
      <p:bldP spid="28701" grpId="1" animBg="1"/>
      <p:bldP spid="28702" grpId="0"/>
      <p:bldP spid="28702" grpId="1"/>
      <p:bldP spid="2870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5" name="Rectangle 5"/>
          <p:cNvSpPr>
            <a:spLocks noChangeArrowheads="1"/>
          </p:cNvSpPr>
          <p:nvPr/>
        </p:nvSpPr>
        <p:spPr bwMode="auto">
          <a:xfrm>
            <a:off x="4572000" y="1545431"/>
            <a:ext cx="119455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563972" dir="14049741" sx="125000" sy="125000" algn="tl" rotWithShape="0">
              <a:srgbClr val="C7DFD3">
                <a:alpha val="79999"/>
              </a:srgbClr>
            </a:outerShdw>
          </a:effectLst>
        </p:spPr>
        <p:txBody>
          <a:bodyPr wrap="none" lIns="0" rIns="0">
            <a:spAutoFit/>
          </a:bodyPr>
          <a:lstStyle/>
          <a:p>
            <a:pPr indent="268288" algn="ctr" eaLnBrk="1" hangingPunct="1"/>
            <a:r>
              <a:rPr lang="zh-CN" altLang="en-US">
                <a:solidFill>
                  <a:schemeClr val="tx1"/>
                </a:solidFill>
              </a:rPr>
              <a:t>股市崩溃</a:t>
            </a:r>
          </a:p>
        </p:txBody>
      </p:sp>
      <p:sp>
        <p:nvSpPr>
          <p:cNvPr id="66566" name="Rectangle 6"/>
          <p:cNvSpPr>
            <a:spLocks noChangeArrowheads="1"/>
          </p:cNvSpPr>
          <p:nvPr/>
        </p:nvSpPr>
        <p:spPr bwMode="auto">
          <a:xfrm>
            <a:off x="4572000" y="1869282"/>
            <a:ext cx="119455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563972" dir="14049741" sx="125000" sy="125000" algn="tl" rotWithShape="0">
              <a:srgbClr val="C7DFD3">
                <a:alpha val="79999"/>
              </a:srgbClr>
            </a:outerShdw>
          </a:effectLst>
        </p:spPr>
        <p:txBody>
          <a:bodyPr wrap="none" lIns="0" rIns="0">
            <a:spAutoFit/>
          </a:bodyPr>
          <a:lstStyle/>
          <a:p>
            <a:pPr indent="268288" algn="ctr" eaLnBrk="1" hangingPunct="1">
              <a:spcBef>
                <a:spcPct val="20000"/>
              </a:spcBef>
            </a:pPr>
            <a:r>
              <a:rPr lang="zh-CN" altLang="en-US">
                <a:solidFill>
                  <a:schemeClr val="tx1"/>
                </a:solidFill>
              </a:rPr>
              <a:t>银行倒闭</a:t>
            </a:r>
          </a:p>
        </p:txBody>
      </p:sp>
      <p:sp>
        <p:nvSpPr>
          <p:cNvPr id="66567" name="Rectangle 7"/>
          <p:cNvSpPr>
            <a:spLocks noChangeArrowheads="1"/>
          </p:cNvSpPr>
          <p:nvPr/>
        </p:nvSpPr>
        <p:spPr bwMode="auto">
          <a:xfrm>
            <a:off x="4284664" y="2139554"/>
            <a:ext cx="1656224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563972" dir="14049741" sx="125000" sy="125000" algn="tl" rotWithShape="0">
              <a:srgbClr val="C7DFD3">
                <a:alpha val="79999"/>
              </a:srgbClr>
            </a:outerShdw>
          </a:effectLst>
        </p:spPr>
        <p:txBody>
          <a:bodyPr wrap="none" lIns="0" rIns="0">
            <a:spAutoFit/>
          </a:bodyPr>
          <a:lstStyle/>
          <a:p>
            <a:pPr indent="268288" algn="ctr" eaLnBrk="1" hangingPunct="1"/>
            <a:r>
              <a:rPr lang="zh-CN" altLang="en-US">
                <a:solidFill>
                  <a:schemeClr val="tx1"/>
                </a:solidFill>
              </a:rPr>
              <a:t>工商企业破产</a:t>
            </a:r>
          </a:p>
        </p:txBody>
      </p:sp>
      <p:sp>
        <p:nvSpPr>
          <p:cNvPr id="66568" name="Rectangle 8"/>
          <p:cNvSpPr>
            <a:spLocks noChangeArrowheads="1"/>
          </p:cNvSpPr>
          <p:nvPr/>
        </p:nvSpPr>
        <p:spPr bwMode="auto">
          <a:xfrm>
            <a:off x="4284664" y="2409825"/>
            <a:ext cx="1887056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563972" dir="14049741" sx="125000" sy="125000" algn="tl" rotWithShape="0">
              <a:srgbClr val="C7DFD3">
                <a:alpha val="79999"/>
              </a:srgbClr>
            </a:outerShdw>
          </a:effectLst>
        </p:spPr>
        <p:txBody>
          <a:bodyPr wrap="none" lIns="0" rIns="0">
            <a:spAutoFit/>
          </a:bodyPr>
          <a:lstStyle/>
          <a:p>
            <a:pPr indent="268288" algn="ctr" eaLnBrk="1" hangingPunct="1"/>
            <a:r>
              <a:rPr lang="zh-CN" altLang="en-US">
                <a:solidFill>
                  <a:schemeClr val="tx1"/>
                </a:solidFill>
              </a:rPr>
              <a:t>农产品价格爆跌</a:t>
            </a:r>
          </a:p>
        </p:txBody>
      </p:sp>
      <p:sp>
        <p:nvSpPr>
          <p:cNvPr id="66569" name="Rectangle 9"/>
          <p:cNvSpPr>
            <a:spLocks noChangeArrowheads="1"/>
          </p:cNvSpPr>
          <p:nvPr/>
        </p:nvSpPr>
        <p:spPr bwMode="auto">
          <a:xfrm>
            <a:off x="4356100" y="2680097"/>
            <a:ext cx="1656223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563972" dir="14049741" sx="125000" sy="125000" algn="tl" rotWithShape="0">
              <a:srgbClr val="C7DFD3">
                <a:alpha val="79999"/>
              </a:srgbClr>
            </a:outerShdw>
          </a:effectLst>
        </p:spPr>
        <p:txBody>
          <a:bodyPr wrap="none" lIns="0" rIns="0">
            <a:spAutoFit/>
          </a:bodyPr>
          <a:lstStyle/>
          <a:p>
            <a:pPr indent="268288" algn="ctr" eaLnBrk="1" hangingPunct="1"/>
            <a:r>
              <a:rPr lang="zh-CN" altLang="en-US">
                <a:solidFill>
                  <a:schemeClr val="tx1"/>
                </a:solidFill>
              </a:rPr>
              <a:t>失业人数激增</a:t>
            </a:r>
          </a:p>
        </p:txBody>
      </p:sp>
      <p:sp>
        <p:nvSpPr>
          <p:cNvPr id="66570" name="Rectangle 10"/>
          <p:cNvSpPr>
            <a:spLocks noChangeArrowheads="1"/>
          </p:cNvSpPr>
          <p:nvPr/>
        </p:nvSpPr>
        <p:spPr bwMode="auto">
          <a:xfrm>
            <a:off x="4572000" y="3219450"/>
            <a:ext cx="119455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563972" dir="14049741" sx="125000" sy="125000" algn="tl" rotWithShape="0">
              <a:srgbClr val="C7DFD3">
                <a:alpha val="79999"/>
              </a:srgbClr>
            </a:outerShdw>
          </a:effectLst>
        </p:spPr>
        <p:txBody>
          <a:bodyPr wrap="none" lIns="0" rIns="0">
            <a:spAutoFit/>
          </a:bodyPr>
          <a:lstStyle/>
          <a:p>
            <a:pPr indent="268288" algn="ctr" eaLnBrk="1" hangingPunct="1">
              <a:spcBef>
                <a:spcPct val="20000"/>
              </a:spcBef>
            </a:pPr>
            <a:r>
              <a:rPr lang="zh-CN" altLang="en-US">
                <a:solidFill>
                  <a:schemeClr val="tx1"/>
                </a:solidFill>
              </a:rPr>
              <a:t>市场萧条</a:t>
            </a:r>
          </a:p>
        </p:txBody>
      </p:sp>
      <p:sp>
        <p:nvSpPr>
          <p:cNvPr id="66571" name="Rectangle 11"/>
          <p:cNvSpPr>
            <a:spLocks noChangeArrowheads="1"/>
          </p:cNvSpPr>
          <p:nvPr/>
        </p:nvSpPr>
        <p:spPr bwMode="auto">
          <a:xfrm>
            <a:off x="4783139" y="3758804"/>
            <a:ext cx="886782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563972" dir="14049741" sx="125000" sy="125000" algn="tl" rotWithShape="0">
              <a:srgbClr val="C7DFD3">
                <a:alpha val="79999"/>
              </a:srgbClr>
            </a:outerShdw>
          </a:effectLst>
        </p:spPr>
        <p:txBody>
          <a:bodyPr wrap="none" lIns="0" rIns="0">
            <a:spAutoFit/>
          </a:bodyPr>
          <a:lstStyle/>
          <a:p>
            <a:pPr indent="268288" algn="ctr" eaLnBrk="1" hangingPunct="1">
              <a:spcBef>
                <a:spcPct val="20000"/>
              </a:spcBef>
            </a:pPr>
            <a:r>
              <a:rPr lang="en-US" altLang="zh-CN" sz="2400">
                <a:solidFill>
                  <a:schemeClr val="tx1"/>
                </a:solidFill>
                <a:latin typeface="华文中宋" pitchFamily="2" charset="-122"/>
              </a:rPr>
              <a:t>……</a:t>
            </a:r>
            <a:endParaRPr lang="en-US" altLang="zh-CN" sz="2400">
              <a:solidFill>
                <a:schemeClr val="tx1"/>
              </a:solidFill>
            </a:endParaRPr>
          </a:p>
        </p:txBody>
      </p:sp>
      <p:sp>
        <p:nvSpPr>
          <p:cNvPr id="66572" name="Rectangle 12"/>
          <p:cNvSpPr>
            <a:spLocks noChangeArrowheads="1"/>
          </p:cNvSpPr>
          <p:nvPr/>
        </p:nvSpPr>
        <p:spPr bwMode="auto">
          <a:xfrm>
            <a:off x="4572000" y="2950369"/>
            <a:ext cx="119455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563972" dir="14049741" sx="125000" sy="125000" algn="tl" rotWithShape="0">
              <a:srgbClr val="C7DFD3">
                <a:alpha val="79999"/>
              </a:srgbClr>
            </a:outerShdw>
          </a:effectLst>
        </p:spPr>
        <p:txBody>
          <a:bodyPr wrap="none" lIns="0" rIns="0">
            <a:spAutoFit/>
          </a:bodyPr>
          <a:lstStyle/>
          <a:p>
            <a:pPr indent="268288" algn="ctr" eaLnBrk="1" hangingPunct="1">
              <a:spcBef>
                <a:spcPct val="20000"/>
              </a:spcBef>
            </a:pPr>
            <a:r>
              <a:rPr lang="zh-CN" altLang="en-US">
                <a:solidFill>
                  <a:schemeClr val="tx1"/>
                </a:solidFill>
              </a:rPr>
              <a:t>货币贬值</a:t>
            </a:r>
          </a:p>
        </p:txBody>
      </p:sp>
      <p:pic>
        <p:nvPicPr>
          <p:cNvPr id="11274" name="Picture 22" descr="7-1-2-4"/>
          <p:cNvPicPr>
            <a:picLocks noChangeAspect="1" noChangeArrowheads="1"/>
          </p:cNvPicPr>
          <p:nvPr>
            <p:ph sz="half" idx="4294967295"/>
          </p:nvPr>
        </p:nvPicPr>
        <p:blipFill>
          <a:blip r:embed="rId2">
            <a:lum contrast="-18000"/>
            <a:grayscl/>
          </a:blip>
          <a:srcRect/>
          <a:stretch>
            <a:fillRect/>
          </a:stretch>
        </p:blipFill>
        <p:spPr>
          <a:xfrm>
            <a:off x="630239" y="3327797"/>
            <a:ext cx="3132137" cy="1547813"/>
          </a:xfrm>
        </p:spPr>
      </p:pic>
      <p:sp>
        <p:nvSpPr>
          <p:cNvPr id="66585" name="Rectangle 25"/>
          <p:cNvSpPr>
            <a:spLocks noChangeArrowheads="1"/>
          </p:cNvSpPr>
          <p:nvPr/>
        </p:nvSpPr>
        <p:spPr bwMode="auto">
          <a:xfrm>
            <a:off x="6372225" y="1113235"/>
            <a:ext cx="1140377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indent="268288" eaLnBrk="1" hangingPunct="1"/>
            <a:r>
              <a:rPr lang="zh-CN" altLang="en-US"/>
              <a:t> </a:t>
            </a:r>
            <a:r>
              <a:rPr lang="zh-CN" altLang="en-US" sz="2400"/>
              <a:t>实质</a:t>
            </a:r>
          </a:p>
        </p:txBody>
      </p:sp>
      <p:sp>
        <p:nvSpPr>
          <p:cNvPr id="11277" name="Rectangle 26"/>
          <p:cNvSpPr>
            <a:spLocks noChangeArrowheads="1"/>
          </p:cNvSpPr>
          <p:nvPr/>
        </p:nvSpPr>
        <p:spPr bwMode="auto">
          <a:xfrm>
            <a:off x="4787900" y="1113235"/>
            <a:ext cx="1162819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indent="268288" eaLnBrk="1" hangingPunct="1"/>
            <a:r>
              <a:rPr lang="zh-CN" altLang="en-US" sz="2400"/>
              <a:t>表 现</a:t>
            </a:r>
          </a:p>
        </p:txBody>
      </p:sp>
      <p:sp>
        <p:nvSpPr>
          <p:cNvPr id="66588" name="Text Box 28"/>
          <p:cNvSpPr txBox="1">
            <a:spLocks noChangeArrowheads="1"/>
          </p:cNvSpPr>
          <p:nvPr/>
        </p:nvSpPr>
        <p:spPr bwMode="auto">
          <a:xfrm>
            <a:off x="6502997" y="1545432"/>
            <a:ext cx="923330" cy="215979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 indent="268288" eaLnBrk="1" hangingPunct="1">
              <a:spcBef>
                <a:spcPct val="50000"/>
              </a:spcBef>
            </a:pPr>
            <a:r>
              <a:rPr lang="zh-CN" altLang="en-US" sz="2400">
                <a:solidFill>
                  <a:schemeClr val="tx1"/>
                </a:solidFill>
              </a:rPr>
              <a:t>生产相对过剩</a:t>
            </a:r>
          </a:p>
        </p:txBody>
      </p:sp>
      <p:sp>
        <p:nvSpPr>
          <p:cNvPr id="11279" name="Text Box 29"/>
          <p:cNvSpPr txBox="1">
            <a:spLocks noChangeArrowheads="1"/>
          </p:cNvSpPr>
          <p:nvPr/>
        </p:nvSpPr>
        <p:spPr bwMode="auto">
          <a:xfrm>
            <a:off x="2268539" y="2031207"/>
            <a:ext cx="1584325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indent="268288" eaLnBrk="1" hangingPunct="1">
              <a:spcBef>
                <a:spcPct val="50000"/>
              </a:spcBef>
            </a:pPr>
            <a:r>
              <a:rPr lang="zh-CN" altLang="en-US"/>
              <a:t>美国</a:t>
            </a:r>
          </a:p>
        </p:txBody>
      </p:sp>
      <p:sp>
        <p:nvSpPr>
          <p:cNvPr id="11280" name="Rectangle 30"/>
          <p:cNvSpPr>
            <a:spLocks noChangeArrowheads="1"/>
          </p:cNvSpPr>
          <p:nvPr/>
        </p:nvSpPr>
        <p:spPr bwMode="auto">
          <a:xfrm>
            <a:off x="1979614" y="2787254"/>
            <a:ext cx="1840889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indent="268288" eaLnBrk="1" hangingPunct="1">
              <a:spcBef>
                <a:spcPct val="50000"/>
              </a:spcBef>
            </a:pPr>
            <a:r>
              <a:rPr lang="zh-CN" altLang="en-US"/>
              <a:t>资本主义国家</a:t>
            </a:r>
          </a:p>
        </p:txBody>
      </p:sp>
      <p:sp>
        <p:nvSpPr>
          <p:cNvPr id="11281" name="Line 32"/>
          <p:cNvSpPr>
            <a:spLocks noChangeShapeType="1"/>
          </p:cNvSpPr>
          <p:nvPr/>
        </p:nvSpPr>
        <p:spPr bwMode="auto">
          <a:xfrm flipH="1">
            <a:off x="2987675" y="2356247"/>
            <a:ext cx="0" cy="432197"/>
          </a:xfrm>
          <a:prstGeom prst="line">
            <a:avLst/>
          </a:prstGeom>
          <a:noFill/>
          <a:ln w="38100">
            <a:solidFill>
              <a:srgbClr val="003300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82" name="Rectangle 33"/>
          <p:cNvSpPr>
            <a:spLocks noChangeArrowheads="1"/>
          </p:cNvSpPr>
          <p:nvPr/>
        </p:nvSpPr>
        <p:spPr bwMode="auto">
          <a:xfrm>
            <a:off x="1403350" y="1707356"/>
            <a:ext cx="2905283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indent="268288" eaLnBrk="1" hangingPunct="1"/>
            <a:r>
              <a:rPr lang="en-US" altLang="zh-CN" sz="2400">
                <a:latin typeface="华文中宋" pitchFamily="2" charset="-122"/>
              </a:rPr>
              <a:t>1929</a:t>
            </a:r>
            <a:r>
              <a:rPr lang="zh-CN" altLang="en-US" sz="2400">
                <a:latin typeface="华文中宋" pitchFamily="2" charset="-122"/>
              </a:rPr>
              <a:t>年</a:t>
            </a:r>
            <a:r>
              <a:rPr lang="en-US" altLang="zh-CN" sz="2400">
                <a:latin typeface="华文中宋" pitchFamily="2" charset="-122"/>
              </a:rPr>
              <a:t>—1933</a:t>
            </a:r>
            <a:r>
              <a:rPr lang="zh-CN" altLang="en-US" sz="2400">
                <a:latin typeface="华文中宋" pitchFamily="2" charset="-122"/>
              </a:rPr>
              <a:t>年</a:t>
            </a:r>
          </a:p>
        </p:txBody>
      </p:sp>
      <p:sp>
        <p:nvSpPr>
          <p:cNvPr id="66595" name="Rectangle 35"/>
          <p:cNvSpPr>
            <a:spLocks noChangeArrowheads="1"/>
          </p:cNvSpPr>
          <p:nvPr/>
        </p:nvSpPr>
        <p:spPr bwMode="auto">
          <a:xfrm>
            <a:off x="468314" y="1113235"/>
            <a:ext cx="1169231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indent="268288" eaLnBrk="1" hangingPunct="1"/>
            <a:r>
              <a:rPr lang="zh-CN" altLang="en-US" sz="2400" b="0">
                <a:latin typeface="华文中宋" pitchFamily="2" charset="-122"/>
              </a:rPr>
              <a:t>特 点</a:t>
            </a:r>
          </a:p>
        </p:txBody>
      </p:sp>
      <p:sp>
        <p:nvSpPr>
          <p:cNvPr id="66596" name="Rectangle 36"/>
          <p:cNvSpPr>
            <a:spLocks noChangeArrowheads="1"/>
          </p:cNvSpPr>
          <p:nvPr/>
        </p:nvSpPr>
        <p:spPr bwMode="auto">
          <a:xfrm>
            <a:off x="395289" y="1815704"/>
            <a:ext cx="114839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indent="268288" eaLnBrk="1" hangingPunct="1"/>
            <a:r>
              <a:rPr lang="zh-CN" altLang="en-US">
                <a:solidFill>
                  <a:schemeClr val="tx1"/>
                </a:solidFill>
              </a:rPr>
              <a:t>范围广</a:t>
            </a:r>
          </a:p>
        </p:txBody>
      </p:sp>
      <p:sp>
        <p:nvSpPr>
          <p:cNvPr id="66597" name="Rectangle 37"/>
          <p:cNvSpPr>
            <a:spLocks noChangeArrowheads="1"/>
          </p:cNvSpPr>
          <p:nvPr/>
        </p:nvSpPr>
        <p:spPr bwMode="auto">
          <a:xfrm>
            <a:off x="323850" y="2571750"/>
            <a:ext cx="1379224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indent="268288" eaLnBrk="1" hangingPunct="1">
              <a:spcBef>
                <a:spcPct val="50000"/>
              </a:spcBef>
            </a:pPr>
            <a:r>
              <a:rPr lang="zh-CN" altLang="en-US">
                <a:solidFill>
                  <a:schemeClr val="tx1"/>
                </a:solidFill>
              </a:rPr>
              <a:t>破坏性大</a:t>
            </a:r>
          </a:p>
        </p:txBody>
      </p:sp>
      <p:sp>
        <p:nvSpPr>
          <p:cNvPr id="66598" name="Rectangle 38"/>
          <p:cNvSpPr>
            <a:spLocks noChangeArrowheads="1"/>
          </p:cNvSpPr>
          <p:nvPr/>
        </p:nvSpPr>
        <p:spPr bwMode="auto">
          <a:xfrm>
            <a:off x="395289" y="2193132"/>
            <a:ext cx="114839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indent="268288" eaLnBrk="1" hangingPunct="1"/>
            <a:r>
              <a:rPr lang="zh-CN" altLang="en-US">
                <a:solidFill>
                  <a:schemeClr val="tx1"/>
                </a:solidFill>
              </a:rPr>
              <a:t>时间长</a:t>
            </a:r>
          </a:p>
        </p:txBody>
      </p:sp>
      <p:sp>
        <p:nvSpPr>
          <p:cNvPr id="66599" name="Rectangle 39"/>
          <p:cNvSpPr>
            <a:spLocks noChangeArrowheads="1"/>
          </p:cNvSpPr>
          <p:nvPr/>
        </p:nvSpPr>
        <p:spPr bwMode="auto">
          <a:xfrm>
            <a:off x="5292725" y="2950369"/>
            <a:ext cx="1162819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indent="268288" eaLnBrk="1" hangingPunct="1"/>
            <a:r>
              <a:rPr lang="zh-CN" altLang="en-US" sz="2400">
                <a:solidFill>
                  <a:schemeClr val="tx1"/>
                </a:solidFill>
              </a:rPr>
              <a:t>商 业</a:t>
            </a:r>
          </a:p>
        </p:txBody>
      </p:sp>
      <p:sp>
        <p:nvSpPr>
          <p:cNvPr id="66600" name="Rectangle 40"/>
          <p:cNvSpPr>
            <a:spLocks noChangeArrowheads="1"/>
          </p:cNvSpPr>
          <p:nvPr/>
        </p:nvSpPr>
        <p:spPr bwMode="auto">
          <a:xfrm>
            <a:off x="5076825" y="1707356"/>
            <a:ext cx="1379224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indent="268288" eaLnBrk="1" hangingPunct="1"/>
            <a:r>
              <a:rPr lang="zh-CN" altLang="en-US" sz="2400">
                <a:solidFill>
                  <a:schemeClr val="tx1"/>
                </a:solidFill>
              </a:rPr>
              <a:t>金融业</a:t>
            </a:r>
          </a:p>
        </p:txBody>
      </p:sp>
      <p:sp>
        <p:nvSpPr>
          <p:cNvPr id="66601" name="Rectangle 41"/>
          <p:cNvSpPr>
            <a:spLocks noChangeArrowheads="1"/>
          </p:cNvSpPr>
          <p:nvPr/>
        </p:nvSpPr>
        <p:spPr bwMode="auto">
          <a:xfrm>
            <a:off x="5292725" y="2139554"/>
            <a:ext cx="1162819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indent="268288" eaLnBrk="1" hangingPunct="1"/>
            <a:r>
              <a:rPr lang="zh-CN" altLang="en-US" sz="2400">
                <a:solidFill>
                  <a:schemeClr val="tx1"/>
                </a:solidFill>
              </a:rPr>
              <a:t>工 业</a:t>
            </a:r>
          </a:p>
        </p:txBody>
      </p:sp>
      <p:sp>
        <p:nvSpPr>
          <p:cNvPr id="66602" name="Rectangle 42"/>
          <p:cNvSpPr>
            <a:spLocks noChangeArrowheads="1"/>
          </p:cNvSpPr>
          <p:nvPr/>
        </p:nvSpPr>
        <p:spPr bwMode="auto">
          <a:xfrm>
            <a:off x="5219700" y="2518172"/>
            <a:ext cx="1162819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indent="268288" eaLnBrk="1" hangingPunct="1"/>
            <a:r>
              <a:rPr lang="zh-CN" altLang="en-US" sz="2400">
                <a:solidFill>
                  <a:schemeClr val="tx1"/>
                </a:solidFill>
              </a:rPr>
              <a:t>农 业</a:t>
            </a:r>
          </a:p>
        </p:txBody>
      </p:sp>
      <p:sp>
        <p:nvSpPr>
          <p:cNvPr id="66603" name="Rectangle 43"/>
          <p:cNvSpPr>
            <a:spLocks noChangeArrowheads="1"/>
          </p:cNvSpPr>
          <p:nvPr/>
        </p:nvSpPr>
        <p:spPr bwMode="auto">
          <a:xfrm>
            <a:off x="5219700" y="3327797"/>
            <a:ext cx="1162819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indent="268288" eaLnBrk="1" hangingPunct="1"/>
            <a:r>
              <a:rPr lang="zh-CN" altLang="en-US" sz="2400">
                <a:solidFill>
                  <a:schemeClr val="tx1"/>
                </a:solidFill>
              </a:rPr>
              <a:t>失 业</a:t>
            </a:r>
          </a:p>
        </p:txBody>
      </p:sp>
      <p:sp>
        <p:nvSpPr>
          <p:cNvPr id="11294" name="Text Box 46"/>
          <p:cNvSpPr txBox="1">
            <a:spLocks noChangeArrowheads="1"/>
          </p:cNvSpPr>
          <p:nvPr/>
        </p:nvSpPr>
        <p:spPr bwMode="auto">
          <a:xfrm>
            <a:off x="2195513" y="789385"/>
            <a:ext cx="5903912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indent="268288" eaLnBrk="1" hangingPunct="1">
              <a:spcBef>
                <a:spcPct val="50000"/>
              </a:spcBef>
            </a:pPr>
            <a:endParaRPr lang="zh-CN" altLang="en-US"/>
          </a:p>
        </p:txBody>
      </p:sp>
      <p:sp>
        <p:nvSpPr>
          <p:cNvPr id="66607" name="Text Box 47"/>
          <p:cNvSpPr txBox="1">
            <a:spLocks noChangeArrowheads="1"/>
          </p:cNvSpPr>
          <p:nvPr/>
        </p:nvSpPr>
        <p:spPr bwMode="auto">
          <a:xfrm>
            <a:off x="2312989" y="852488"/>
            <a:ext cx="6696075" cy="369332"/>
          </a:xfrm>
          <a:prstGeom prst="rect">
            <a:avLst/>
          </a:prstGeom>
          <a:solidFill>
            <a:srgbClr val="003300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indent="268288" eaLnBrk="1" hangingPunct="1">
              <a:spcBef>
                <a:spcPct val="50000"/>
              </a:spcBef>
            </a:pPr>
            <a:r>
              <a:rPr lang="zh-CN" altLang="en-US">
                <a:solidFill>
                  <a:schemeClr val="bg1"/>
                </a:solidFill>
              </a:rPr>
              <a:t>思考：结合所学知识和课本，分析这次经济危机有什么特点？</a:t>
            </a:r>
          </a:p>
        </p:txBody>
      </p:sp>
      <p:sp>
        <p:nvSpPr>
          <p:cNvPr id="11296" name="Text Box 48"/>
          <p:cNvSpPr txBox="1">
            <a:spLocks noChangeArrowheads="1"/>
          </p:cNvSpPr>
          <p:nvPr/>
        </p:nvSpPr>
        <p:spPr bwMode="auto">
          <a:xfrm>
            <a:off x="1908176" y="1221582"/>
            <a:ext cx="2233613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indent="268288" eaLnBrk="1" hangingPunct="1">
              <a:spcBef>
                <a:spcPct val="50000"/>
              </a:spcBef>
            </a:pPr>
            <a:r>
              <a:rPr lang="zh-CN" altLang="en-US" sz="2800"/>
              <a:t>经济危机</a:t>
            </a:r>
          </a:p>
        </p:txBody>
      </p:sp>
      <p:sp>
        <p:nvSpPr>
          <p:cNvPr id="11297" name="Text Box 2"/>
          <p:cNvSpPr txBox="1">
            <a:spLocks noChangeArrowheads="1"/>
          </p:cNvSpPr>
          <p:nvPr/>
        </p:nvSpPr>
        <p:spPr bwMode="auto">
          <a:xfrm>
            <a:off x="1357313" y="222647"/>
            <a:ext cx="5688012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4400" dirty="0" smtClean="0">
                <a:solidFill>
                  <a:schemeClr val="tx1"/>
                </a:solidFill>
                <a:latin typeface="宋体" charset="-122"/>
                <a:ea typeface="宋体" charset="-122"/>
              </a:rPr>
              <a:t>了解</a:t>
            </a:r>
            <a:r>
              <a:rPr lang="zh-CN" altLang="en-US" sz="4400" dirty="0">
                <a:solidFill>
                  <a:schemeClr val="tx1"/>
                </a:solidFill>
                <a:latin typeface="宋体" charset="-122"/>
                <a:ea typeface="宋体" charset="-122"/>
              </a:rPr>
              <a:t>危机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6657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5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3" dur="500"/>
                                        <p:tgtEl>
                                          <p:spTgt spid="665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2" dur="500"/>
                                        <p:tgtEl>
                                          <p:spTgt spid="665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5" dur="500"/>
                                        <p:tgtEl>
                                          <p:spTgt spid="665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500"/>
                                        <p:tgtEl>
                                          <p:spTgt spid="665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5" dur="500"/>
                                        <p:tgtEl>
                                          <p:spTgt spid="665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2" dur="500"/>
                                        <p:tgtEl>
                                          <p:spTgt spid="665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9" dur="500"/>
                                        <p:tgtEl>
                                          <p:spTgt spid="666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5" grpId="0"/>
      <p:bldP spid="66566" grpId="0"/>
      <p:bldP spid="66566" grpId="1"/>
      <p:bldP spid="66567" grpId="0"/>
      <p:bldP spid="66568" grpId="0"/>
      <p:bldP spid="66568" grpId="1"/>
      <p:bldP spid="66569" grpId="0"/>
      <p:bldP spid="66570" grpId="0"/>
      <p:bldP spid="66570" grpId="1"/>
      <p:bldP spid="66571" grpId="0"/>
      <p:bldP spid="66571" grpId="1"/>
      <p:bldP spid="66572" grpId="0"/>
      <p:bldP spid="66572" grpId="1"/>
      <p:bldP spid="66585" grpId="0"/>
      <p:bldP spid="66588" grpId="0"/>
      <p:bldP spid="66595" grpId="0"/>
      <p:bldP spid="66596" grpId="0"/>
      <p:bldP spid="66597" grpId="0"/>
      <p:bldP spid="66598" grpId="0"/>
      <p:bldP spid="66599" grpId="0"/>
      <p:bldP spid="66600" grpId="0"/>
      <p:bldP spid="66601" grpId="0"/>
      <p:bldP spid="66602" grpId="0"/>
      <p:bldP spid="66603" grpId="0"/>
      <p:bldP spid="66607" grpId="0" animBg="1"/>
      <p:bldP spid="66607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3779839" y="898922"/>
            <a:ext cx="5184775" cy="3076575"/>
            <a:chOff x="476" y="182"/>
            <a:chExt cx="3266" cy="2721"/>
          </a:xfrm>
        </p:grpSpPr>
        <p:pic>
          <p:nvPicPr>
            <p:cNvPr id="12299" name="Picture 3" descr="Q6~V~}QDZ)U@}K@E84_0F7T"/>
            <p:cNvPicPr>
              <a:picLocks noChangeAspect="1" noChangeArrowheads="1"/>
            </p:cNvPicPr>
            <p:nvPr/>
          </p:nvPicPr>
          <p:blipFill>
            <a:blip r:embed="rId2"/>
            <a:srcRect t="2852" r="5487" b="5133"/>
            <a:stretch>
              <a:fillRect/>
            </a:stretch>
          </p:blipFill>
          <p:spPr bwMode="auto">
            <a:xfrm>
              <a:off x="2200" y="1588"/>
              <a:ext cx="1542" cy="12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300" name="Picture 4" descr="W1Y4Z)2HI9M[1H%0L4L5CZA"/>
            <p:cNvPicPr>
              <a:picLocks noChangeAspect="1" noChangeArrowheads="1"/>
            </p:cNvPicPr>
            <p:nvPr/>
          </p:nvPicPr>
          <p:blipFill>
            <a:blip r:embed="rId3"/>
            <a:srcRect t="5690" r="5658" b="3104"/>
            <a:stretch>
              <a:fillRect/>
            </a:stretch>
          </p:blipFill>
          <p:spPr bwMode="auto">
            <a:xfrm>
              <a:off x="476" y="1588"/>
              <a:ext cx="1588" cy="13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301" name="Picture 5" descr="D6LKYQTV}OG$G]ZQLQGG}Z8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248" y="182"/>
              <a:ext cx="1701" cy="13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4454" name="Text Box 6"/>
          <p:cNvSpPr txBox="1">
            <a:spLocks noChangeArrowheads="1"/>
          </p:cNvSpPr>
          <p:nvPr/>
        </p:nvSpPr>
        <p:spPr bwMode="auto">
          <a:xfrm>
            <a:off x="179389" y="4083844"/>
            <a:ext cx="3889375" cy="9233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zh-CN" altLang="en-US">
                <a:latin typeface="华文中宋" pitchFamily="2" charset="-122"/>
              </a:rPr>
              <a:t>    假如你是当时的一位国家元首，你所领导的资本主义国家正陷于危机之中，你将如何应对？ </a:t>
            </a:r>
          </a:p>
        </p:txBody>
      </p:sp>
      <p:sp>
        <p:nvSpPr>
          <p:cNvPr id="104455" name="Rectangle 7"/>
          <p:cNvSpPr>
            <a:spLocks noChangeArrowheads="1"/>
          </p:cNvSpPr>
          <p:nvPr/>
        </p:nvSpPr>
        <p:spPr bwMode="auto">
          <a:xfrm>
            <a:off x="4375150" y="4083844"/>
            <a:ext cx="481542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563972" dir="14049741" sx="125000" sy="125000" algn="tl" rotWithShape="0">
              <a:srgbClr val="C7DFD3">
                <a:alpha val="79999"/>
              </a:srgbClr>
            </a:outerShdw>
          </a:effectLst>
        </p:spPr>
        <p:txBody>
          <a:bodyPr wrap="none" lIns="0" rIns="0" anchor="ctr">
            <a:spAutoFit/>
          </a:bodyPr>
          <a:lstStyle/>
          <a:p>
            <a:pPr eaLnBrk="1" hangingPunct="1"/>
            <a:r>
              <a:rPr lang="zh-CN" altLang="en-US">
                <a:latin typeface="华文中宋" pitchFamily="2" charset="-122"/>
              </a:rPr>
              <a:t>“假如你是当时的一位失业者，你将怎么办</a:t>
            </a:r>
            <a:r>
              <a:rPr lang="en-US" altLang="zh-CN">
                <a:latin typeface="华文中宋" pitchFamily="2" charset="-122"/>
              </a:rPr>
              <a:t>?” </a:t>
            </a:r>
          </a:p>
        </p:txBody>
      </p:sp>
      <p:sp>
        <p:nvSpPr>
          <p:cNvPr id="12293" name="Rectangle 8"/>
          <p:cNvSpPr>
            <a:spLocks noChangeArrowheads="1"/>
          </p:cNvSpPr>
          <p:nvPr/>
        </p:nvSpPr>
        <p:spPr bwMode="auto">
          <a:xfrm>
            <a:off x="1258889" y="235744"/>
            <a:ext cx="5534207" cy="76944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indent="268288" eaLnBrk="1" hangingPunct="1"/>
            <a:r>
              <a:rPr lang="zh-CN" altLang="en-US" sz="4400">
                <a:solidFill>
                  <a:schemeClr val="tx1"/>
                </a:solidFill>
                <a:latin typeface="Arial" charset="0"/>
                <a:ea typeface="宋体" charset="-122"/>
              </a:rPr>
              <a:t>角色选择　谈论影响</a:t>
            </a:r>
          </a:p>
        </p:txBody>
      </p:sp>
      <p:sp>
        <p:nvSpPr>
          <p:cNvPr id="104457" name="WordArt 9"/>
          <p:cNvSpPr>
            <a:spLocks noChangeArrowheads="1" noChangeShapeType="1" noTextEdit="1"/>
          </p:cNvSpPr>
          <p:nvPr/>
        </p:nvSpPr>
        <p:spPr bwMode="auto">
          <a:xfrm>
            <a:off x="6372226" y="1977628"/>
            <a:ext cx="576263" cy="917972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4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/>
                <a:ea typeface="宋体"/>
              </a:rPr>
              <a:t>家</a:t>
            </a:r>
          </a:p>
        </p:txBody>
      </p:sp>
      <p:sp>
        <p:nvSpPr>
          <p:cNvPr id="104458" name="Rectangle 10"/>
          <p:cNvSpPr>
            <a:spLocks noChangeArrowheads="1"/>
          </p:cNvSpPr>
          <p:nvPr/>
        </p:nvSpPr>
        <p:spPr bwMode="auto">
          <a:xfrm>
            <a:off x="395289" y="1707357"/>
            <a:ext cx="414921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indent="268288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在经济危机中，受害最深重的是谁？</a:t>
            </a:r>
          </a:p>
        </p:txBody>
      </p:sp>
      <p:pic>
        <p:nvPicPr>
          <p:cNvPr id="104459" name="Picture 11" descr="RU[F)~SWPG4_`TLKQJCC$2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9750" y="1006079"/>
            <a:ext cx="2738438" cy="3002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4460" name="Text Box 12"/>
          <p:cNvSpPr txBox="1">
            <a:spLocks noChangeArrowheads="1"/>
          </p:cNvSpPr>
          <p:nvPr/>
        </p:nvSpPr>
        <p:spPr bwMode="auto">
          <a:xfrm>
            <a:off x="4067176" y="1977628"/>
            <a:ext cx="4824413" cy="646331"/>
          </a:xfrm>
          <a:prstGeom prst="rect">
            <a:avLst/>
          </a:prstGeom>
          <a:solidFill>
            <a:srgbClr val="003300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indent="268288" eaLnBrk="1" hangingPunct="1">
              <a:spcBef>
                <a:spcPct val="50000"/>
              </a:spcBef>
            </a:pPr>
            <a:r>
              <a:rPr lang="zh-CN" altLang="en-US">
                <a:solidFill>
                  <a:schemeClr val="accent2"/>
                </a:solidFill>
              </a:rPr>
              <a:t>选择一个角色，结合经济危机的实际状况，谈谈你的做法并说明理由。</a:t>
            </a:r>
          </a:p>
        </p:txBody>
      </p:sp>
      <p:sp>
        <p:nvSpPr>
          <p:cNvPr id="104461" name="AutoShape 13">
            <a:hlinkClick r:id="rId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604250" y="4624387"/>
            <a:ext cx="431800" cy="215504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0445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" dur="500"/>
                                        <p:tgtEl>
                                          <p:spTgt spid="1044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4" grpId="0"/>
      <p:bldP spid="104455" grpId="0"/>
      <p:bldP spid="104457" grpId="0" animBg="1"/>
      <p:bldP spid="104457" grpId="1" animBg="1"/>
      <p:bldP spid="104458" grpId="0"/>
      <p:bldP spid="104458" grpId="1"/>
      <p:bldP spid="104460" grpId="0" animBg="1"/>
      <p:bldP spid="10446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/>
          </p:cNvSpPr>
          <p:nvPr>
            <p:ph type="title" idx="4294967295"/>
          </p:nvPr>
        </p:nvSpPr>
        <p:spPr>
          <a:xfrm>
            <a:off x="323851" y="1329928"/>
            <a:ext cx="4968875" cy="594122"/>
          </a:xfrm>
        </p:spPr>
        <p:txBody>
          <a:bodyPr/>
          <a:lstStyle/>
          <a:p>
            <a:r>
              <a:rPr lang="zh-CN" altLang="en-US" sz="3200" b="1">
                <a:solidFill>
                  <a:srgbClr val="003300"/>
                </a:solidFill>
                <a:ea typeface="华文中宋" pitchFamily="2" charset="-122"/>
              </a:rPr>
              <a:t>经济危机的影响：</a:t>
            </a:r>
          </a:p>
        </p:txBody>
      </p:sp>
      <p:sp>
        <p:nvSpPr>
          <p:cNvPr id="103430" name="Text Box 6"/>
          <p:cNvSpPr txBox="1">
            <a:spLocks noChangeArrowheads="1"/>
          </p:cNvSpPr>
          <p:nvPr/>
        </p:nvSpPr>
        <p:spPr bwMode="auto">
          <a:xfrm>
            <a:off x="1619251" y="2193132"/>
            <a:ext cx="3959225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indent="268288" eaLnBrk="1" hangingPunct="1">
              <a:spcBef>
                <a:spcPct val="50000"/>
              </a:spcBef>
            </a:pPr>
            <a:r>
              <a:rPr lang="zh-CN" altLang="en-US" sz="2800"/>
              <a:t>加深各国的时候危机</a:t>
            </a:r>
          </a:p>
        </p:txBody>
      </p:sp>
      <p:sp>
        <p:nvSpPr>
          <p:cNvPr id="103431" name="Text Box 7"/>
          <p:cNvSpPr txBox="1">
            <a:spLocks noChangeArrowheads="1"/>
          </p:cNvSpPr>
          <p:nvPr/>
        </p:nvSpPr>
        <p:spPr bwMode="auto">
          <a:xfrm>
            <a:off x="1620839" y="2895600"/>
            <a:ext cx="3887787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indent="268288" eaLnBrk="1" hangingPunct="1">
              <a:spcBef>
                <a:spcPct val="50000"/>
              </a:spcBef>
            </a:pPr>
            <a:r>
              <a:rPr lang="zh-CN" altLang="en-US" sz="2800"/>
              <a:t>加剧世界局势的紧张</a:t>
            </a:r>
          </a:p>
        </p:txBody>
      </p:sp>
      <p:sp>
        <p:nvSpPr>
          <p:cNvPr id="103432" name="Text Box 8"/>
          <p:cNvSpPr txBox="1">
            <a:spLocks noChangeArrowheads="1"/>
          </p:cNvSpPr>
          <p:nvPr/>
        </p:nvSpPr>
        <p:spPr bwMode="auto">
          <a:xfrm>
            <a:off x="1620838" y="3586163"/>
            <a:ext cx="6335712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indent="268288" eaLnBrk="1" hangingPunct="1">
              <a:spcBef>
                <a:spcPct val="50000"/>
              </a:spcBef>
            </a:pPr>
            <a:r>
              <a:rPr lang="zh-CN" altLang="en-US" sz="2800"/>
              <a:t>成为第二次世界大战的一个重要原因</a:t>
            </a:r>
          </a:p>
        </p:txBody>
      </p:sp>
      <p:sp>
        <p:nvSpPr>
          <p:cNvPr id="13318" name="Rectangle 8"/>
          <p:cNvSpPr>
            <a:spLocks noChangeArrowheads="1"/>
          </p:cNvSpPr>
          <p:nvPr/>
        </p:nvSpPr>
        <p:spPr bwMode="auto">
          <a:xfrm>
            <a:off x="1258889" y="235744"/>
            <a:ext cx="5534207" cy="76944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indent="268288" eaLnBrk="1" hangingPunct="1"/>
            <a:r>
              <a:rPr lang="zh-CN" altLang="en-US" sz="4400">
                <a:solidFill>
                  <a:schemeClr val="tx1"/>
                </a:solidFill>
                <a:latin typeface="Arial" charset="0"/>
                <a:ea typeface="宋体" charset="-122"/>
              </a:rPr>
              <a:t>角色选择　谈论影响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26" grpId="0"/>
      <p:bldP spid="103430" grpId="0"/>
      <p:bldP spid="103431" grpId="0"/>
      <p:bldP spid="1034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WordArt 2"/>
          <p:cNvSpPr>
            <a:spLocks noChangeArrowheads="1" noChangeShapeType="1" noTextEdit="1"/>
          </p:cNvSpPr>
          <p:nvPr/>
        </p:nvSpPr>
        <p:spPr bwMode="auto">
          <a:xfrm>
            <a:off x="3775075" y="2677537"/>
            <a:ext cx="2016125" cy="1403747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n-US" altLang="zh-CN" sz="360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/>
                <a:ea typeface="宋体"/>
              </a:rPr>
              <a:t>PK</a:t>
            </a:r>
            <a:endParaRPr lang="zh-CN" altLang="en-US" sz="360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宋体"/>
              <a:ea typeface="宋体"/>
            </a:endParaRPr>
          </a:p>
        </p:txBody>
      </p:sp>
      <p:pic>
        <p:nvPicPr>
          <p:cNvPr id="14339" name="Picture 4" descr="胡佛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2514600"/>
            <a:ext cx="2476500" cy="234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5" descr="pic_7380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0" y="2514600"/>
            <a:ext cx="2374900" cy="234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4214" name="AutoShape 6"/>
          <p:cNvSpPr>
            <a:spLocks noChangeArrowheads="1"/>
          </p:cNvSpPr>
          <p:nvPr/>
        </p:nvSpPr>
        <p:spPr bwMode="auto">
          <a:xfrm>
            <a:off x="5791200" y="114300"/>
            <a:ext cx="3352800" cy="2000250"/>
          </a:xfrm>
          <a:prstGeom prst="cloudCallout">
            <a:avLst>
              <a:gd name="adj1" fmla="val -33523"/>
              <a:gd name="adj2" fmla="val 75653"/>
            </a:avLst>
          </a:prstGeom>
          <a:solidFill>
            <a:srgbClr val="CCFF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zh-CN" altLang="zh-CN" sz="1800">
              <a:latin typeface="Arial" pitchFamily="34" charset="0"/>
            </a:endParaRPr>
          </a:p>
        </p:txBody>
      </p:sp>
      <p:sp>
        <p:nvSpPr>
          <p:cNvPr id="94215" name="Text Box 7"/>
          <p:cNvSpPr txBox="1">
            <a:spLocks noChangeArrowheads="1"/>
          </p:cNvSpPr>
          <p:nvPr/>
        </p:nvSpPr>
        <p:spPr bwMode="auto">
          <a:xfrm>
            <a:off x="6248400" y="414048"/>
            <a:ext cx="2895600" cy="138499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如果竞选成功，我保证将为美国人民实行新政</a:t>
            </a:r>
            <a:r>
              <a:rPr lang="en-US" altLang="zh-CN" sz="2800" b="1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!</a:t>
            </a:r>
            <a:r>
              <a:rPr lang="en-US" altLang="zh-CN" sz="2800" b="1" dirty="0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 </a:t>
            </a:r>
          </a:p>
        </p:txBody>
      </p:sp>
      <p:sp>
        <p:nvSpPr>
          <p:cNvPr id="14343" name="Text Box 8"/>
          <p:cNvSpPr txBox="1">
            <a:spLocks noChangeArrowheads="1"/>
          </p:cNvSpPr>
          <p:nvPr/>
        </p:nvSpPr>
        <p:spPr bwMode="auto">
          <a:xfrm>
            <a:off x="-4364" y="2374106"/>
            <a:ext cx="615553" cy="2769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square">
            <a:spAutoFit/>
          </a:bodyPr>
          <a:lstStyle/>
          <a:p>
            <a:r>
              <a:rPr lang="zh-CN" altLang="en-US" sz="2800" b="1" dirty="0">
                <a:solidFill>
                  <a:srgbClr val="1B1BD1"/>
                </a:solidFill>
                <a:latin typeface="Arial" pitchFamily="34" charset="0"/>
              </a:rPr>
              <a:t>胡佛</a:t>
            </a:r>
            <a:r>
              <a:rPr lang="en-US" altLang="zh-CN" sz="2800" b="1" dirty="0">
                <a:solidFill>
                  <a:srgbClr val="1B1BD1"/>
                </a:solidFill>
                <a:latin typeface="Arial" pitchFamily="34" charset="0"/>
              </a:rPr>
              <a:t>( </a:t>
            </a:r>
            <a:r>
              <a:rPr lang="zh-CN" altLang="en-US" sz="2800" b="1" dirty="0">
                <a:solidFill>
                  <a:srgbClr val="1B1BD1"/>
                </a:solidFill>
                <a:latin typeface="Arial" pitchFamily="34" charset="0"/>
              </a:rPr>
              <a:t>饥饿总统</a:t>
            </a:r>
            <a:r>
              <a:rPr lang="en-US" altLang="zh-CN" sz="2800" b="1" dirty="0">
                <a:solidFill>
                  <a:srgbClr val="1B1BD1"/>
                </a:solidFill>
                <a:latin typeface="Arial" pitchFamily="34" charset="0"/>
              </a:rPr>
              <a:t>)</a:t>
            </a:r>
          </a:p>
        </p:txBody>
      </p:sp>
      <p:sp>
        <p:nvSpPr>
          <p:cNvPr id="14344" name="Text Box 9"/>
          <p:cNvSpPr txBox="1">
            <a:spLocks noChangeArrowheads="1"/>
          </p:cNvSpPr>
          <p:nvPr/>
        </p:nvSpPr>
        <p:spPr bwMode="auto">
          <a:xfrm>
            <a:off x="8498642" y="2628900"/>
            <a:ext cx="677108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r>
              <a:rPr lang="zh-CN" altLang="en-US" sz="3200" b="1" dirty="0">
                <a:solidFill>
                  <a:srgbClr val="1B1BD1"/>
                </a:solidFill>
                <a:latin typeface="Arial" pitchFamily="34" charset="0"/>
              </a:rPr>
              <a:t>罗斯福</a:t>
            </a:r>
          </a:p>
        </p:txBody>
      </p:sp>
      <p:sp>
        <p:nvSpPr>
          <p:cNvPr id="94218" name="AutoShape 10"/>
          <p:cNvSpPr>
            <a:spLocks noChangeArrowheads="1"/>
          </p:cNvSpPr>
          <p:nvPr/>
        </p:nvSpPr>
        <p:spPr bwMode="auto">
          <a:xfrm>
            <a:off x="0" y="228600"/>
            <a:ext cx="4191000" cy="1943100"/>
          </a:xfrm>
          <a:prstGeom prst="cloudCallout">
            <a:avLst>
              <a:gd name="adj1" fmla="val -26287"/>
              <a:gd name="adj2" fmla="val 78861"/>
            </a:avLst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zh-CN" altLang="zh-CN" sz="1800">
              <a:solidFill>
                <a:srgbClr val="9966FF"/>
              </a:solidFill>
              <a:latin typeface="Arial" pitchFamily="34" charset="0"/>
            </a:endParaRPr>
          </a:p>
        </p:txBody>
      </p:sp>
      <p:sp>
        <p:nvSpPr>
          <p:cNvPr id="94219" name="Text Box 11"/>
          <p:cNvSpPr txBox="1">
            <a:spLocks noChangeArrowheads="1"/>
          </p:cNvSpPr>
          <p:nvPr/>
        </p:nvSpPr>
        <p:spPr bwMode="auto">
          <a:xfrm>
            <a:off x="511175" y="598714"/>
            <a:ext cx="3657600" cy="1200329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CC"/>
                </a:solidFill>
                <a:ea typeface="黑体" pitchFamily="49" charset="-122"/>
              </a:rPr>
              <a:t>最好的经济是完全自由的市场经济，最好的政府是不干预经济的政府</a:t>
            </a:r>
            <a:r>
              <a:rPr lang="zh-CN" altLang="en-US" sz="2400" b="1" dirty="0">
                <a:solidFill>
                  <a:srgbClr val="000099"/>
                </a:solidFill>
                <a:ea typeface="黑体" pitchFamily="49" charset="-122"/>
              </a:rPr>
              <a:t>。</a:t>
            </a:r>
          </a:p>
        </p:txBody>
      </p:sp>
      <p:sp>
        <p:nvSpPr>
          <p:cNvPr id="94220" name="AutoShape 12"/>
          <p:cNvSpPr>
            <a:spLocks noChangeArrowheads="1"/>
          </p:cNvSpPr>
          <p:nvPr/>
        </p:nvSpPr>
        <p:spPr bwMode="auto">
          <a:xfrm>
            <a:off x="3059113" y="3600451"/>
            <a:ext cx="1066800" cy="364331"/>
          </a:xfrm>
          <a:custGeom>
            <a:avLst/>
            <a:gdLst/>
            <a:ahLst/>
            <a:cxnLst>
              <a:cxn ang="0">
                <a:pos x="16200" y="0"/>
              </a:cxn>
              <a:cxn ang="0">
                <a:pos x="16200" y="5400"/>
              </a:cxn>
              <a:cxn ang="0">
                <a:pos x="3375" y="5400"/>
              </a:cxn>
              <a:cxn ang="0">
                <a:pos x="3375" y="16200"/>
              </a:cxn>
              <a:cxn ang="0">
                <a:pos x="16200" y="16200"/>
              </a:cxn>
              <a:cxn ang="0">
                <a:pos x="16200" y="21600"/>
              </a:cxn>
              <a:cxn ang="0">
                <a:pos x="21600" y="10800"/>
              </a:cxn>
              <a:cxn ang="0">
                <a:pos x="1350" y="5400"/>
              </a:cxn>
              <a:cxn ang="0">
                <a:pos x="1350" y="16200"/>
              </a:cxn>
              <a:cxn ang="0">
                <a:pos x="2700" y="16200"/>
              </a:cxn>
              <a:cxn ang="0">
                <a:pos x="2700" y="5400"/>
              </a:cxn>
              <a:cxn ang="0">
                <a:pos x="0" y="5400"/>
              </a:cxn>
              <a:cxn ang="0">
                <a:pos x="0" y="16200"/>
              </a:cxn>
              <a:cxn ang="0">
                <a:pos x="675" y="16200"/>
              </a:cxn>
              <a:cxn ang="0">
                <a:pos x="675" y="5400"/>
              </a:cxn>
            </a:cxnLst>
            <a:rect l="0" t="0" r="r" b="b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4221" name="AutoShape 13"/>
          <p:cNvSpPr>
            <a:spLocks noChangeArrowheads="1"/>
          </p:cNvSpPr>
          <p:nvPr/>
        </p:nvSpPr>
        <p:spPr bwMode="auto">
          <a:xfrm rot="10800000">
            <a:off x="5018088" y="3579019"/>
            <a:ext cx="1066800" cy="364331"/>
          </a:xfrm>
          <a:custGeom>
            <a:avLst/>
            <a:gdLst/>
            <a:ahLst/>
            <a:cxnLst>
              <a:cxn ang="0">
                <a:pos x="16200" y="0"/>
              </a:cxn>
              <a:cxn ang="0">
                <a:pos x="16200" y="5400"/>
              </a:cxn>
              <a:cxn ang="0">
                <a:pos x="3375" y="5400"/>
              </a:cxn>
              <a:cxn ang="0">
                <a:pos x="3375" y="16200"/>
              </a:cxn>
              <a:cxn ang="0">
                <a:pos x="16200" y="16200"/>
              </a:cxn>
              <a:cxn ang="0">
                <a:pos x="16200" y="21600"/>
              </a:cxn>
              <a:cxn ang="0">
                <a:pos x="21600" y="10800"/>
              </a:cxn>
              <a:cxn ang="0">
                <a:pos x="1350" y="5400"/>
              </a:cxn>
              <a:cxn ang="0">
                <a:pos x="1350" y="16200"/>
              </a:cxn>
              <a:cxn ang="0">
                <a:pos x="2700" y="16200"/>
              </a:cxn>
              <a:cxn ang="0">
                <a:pos x="2700" y="5400"/>
              </a:cxn>
              <a:cxn ang="0">
                <a:pos x="0" y="5400"/>
              </a:cxn>
              <a:cxn ang="0">
                <a:pos x="0" y="16200"/>
              </a:cxn>
              <a:cxn ang="0">
                <a:pos x="675" y="16200"/>
              </a:cxn>
              <a:cxn ang="0">
                <a:pos x="675" y="5400"/>
              </a:cxn>
            </a:cxnLst>
            <a:rect l="0" t="0" r="r" b="b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4223" name="Text Box 15"/>
          <p:cNvSpPr txBox="1">
            <a:spLocks noChangeArrowheads="1"/>
          </p:cNvSpPr>
          <p:nvPr/>
        </p:nvSpPr>
        <p:spPr bwMode="auto">
          <a:xfrm>
            <a:off x="2339975" y="2031206"/>
            <a:ext cx="4354077" cy="646331"/>
          </a:xfrm>
          <a:prstGeom prst="rect">
            <a:avLst/>
          </a:prstGeom>
          <a:solidFill>
            <a:srgbClr val="9900CC"/>
          </a:solidFill>
          <a:ln w="9525" algn="ctr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lang="en-US" altLang="zh-CN" sz="36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</a:rPr>
              <a:t>1575</a:t>
            </a:r>
            <a:r>
              <a:rPr lang="zh-CN" altLang="en-US" sz="36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</a:rPr>
              <a:t>万票</a:t>
            </a:r>
            <a:r>
              <a:rPr lang="en-US" altLang="zh-CN" sz="36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</a:rPr>
              <a:t>—2280</a:t>
            </a:r>
            <a:r>
              <a:rPr lang="zh-CN" altLang="en-US" sz="36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</a:rPr>
              <a:t>万票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4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4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4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4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4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4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94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4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4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94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94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4" grpId="0" animBg="1"/>
      <p:bldP spid="94215" grpId="0"/>
      <p:bldP spid="94218" grpId="0" animBg="1"/>
      <p:bldP spid="94219" grpId="0"/>
      <p:bldP spid="94220" grpId="0" animBg="1"/>
      <p:bldP spid="94221" grpId="0" animBg="1"/>
      <p:bldP spid="9422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23" name="Text Box 15"/>
          <p:cNvSpPr txBox="1">
            <a:spLocks noChangeArrowheads="1"/>
          </p:cNvSpPr>
          <p:nvPr/>
        </p:nvSpPr>
        <p:spPr bwMode="auto">
          <a:xfrm>
            <a:off x="4049485" y="1010842"/>
            <a:ext cx="4648200" cy="3600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002060"/>
                </a:solidFill>
                <a:latin typeface="宋体" pitchFamily="2" charset="-122"/>
                <a:ea typeface="宋体" pitchFamily="2" charset="-122"/>
              </a:rPr>
              <a:t>◎他是一位杰出的美国总统；</a:t>
            </a:r>
            <a:endParaRPr lang="en-US" altLang="zh-CN" sz="2400" b="1" dirty="0">
              <a:solidFill>
                <a:srgbClr val="002060"/>
              </a:solidFill>
              <a:latin typeface="宋体" pitchFamily="2" charset="-122"/>
              <a:ea typeface="宋体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002060"/>
                </a:solidFill>
                <a:latin typeface="宋体" pitchFamily="2" charset="-122"/>
                <a:ea typeface="宋体" pitchFamily="2" charset="-122"/>
              </a:rPr>
              <a:t>◎他是唯一一位连任四届的美国总统</a:t>
            </a:r>
            <a:r>
              <a:rPr lang="en-US" altLang="zh-CN" sz="2400" b="1" dirty="0">
                <a:solidFill>
                  <a:srgbClr val="002060"/>
                </a:solidFill>
                <a:latin typeface="宋体" pitchFamily="2" charset="-122"/>
                <a:ea typeface="宋体" pitchFamily="2" charset="-122"/>
              </a:rPr>
              <a:t>(1933-1945)</a:t>
            </a:r>
            <a:r>
              <a:rPr lang="zh-CN" altLang="en-US" sz="2400" b="1" dirty="0">
                <a:solidFill>
                  <a:srgbClr val="002060"/>
                </a:solidFill>
                <a:latin typeface="宋体" pitchFamily="2" charset="-122"/>
                <a:ea typeface="宋体" pitchFamily="2" charset="-122"/>
              </a:rPr>
              <a:t>；</a:t>
            </a:r>
            <a:endParaRPr lang="en-US" altLang="zh-CN" sz="2400" b="1" dirty="0">
              <a:solidFill>
                <a:srgbClr val="002060"/>
              </a:solidFill>
              <a:latin typeface="宋体" pitchFamily="2" charset="-122"/>
              <a:ea typeface="宋体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002060"/>
                </a:solidFill>
                <a:latin typeface="宋体" pitchFamily="2" charset="-122"/>
                <a:ea typeface="宋体" pitchFamily="2" charset="-122"/>
              </a:rPr>
              <a:t>◎他是唯一一位坐在轮椅上的美国总统；</a:t>
            </a:r>
            <a:endParaRPr lang="en-US" altLang="zh-CN" sz="2400" b="1" dirty="0">
              <a:solidFill>
                <a:srgbClr val="002060"/>
              </a:solidFill>
              <a:latin typeface="宋体" pitchFamily="2" charset="-122"/>
              <a:ea typeface="宋体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002060"/>
                </a:solidFill>
                <a:latin typeface="宋体" pitchFamily="2" charset="-122"/>
                <a:ea typeface="宋体" pitchFamily="2" charset="-122"/>
              </a:rPr>
              <a:t>◎他被人们喻为</a:t>
            </a:r>
            <a:r>
              <a:rPr lang="zh-CN" altLang="en-US" sz="2400" b="1" dirty="0">
                <a:solidFill>
                  <a:srgbClr val="002060"/>
                </a:solidFill>
                <a:latin typeface="宋体" pitchFamily="2" charset="-122"/>
                <a:ea typeface="宋体" pitchFamily="2" charset="-122"/>
                <a:cs typeface="Arial" pitchFamily="34" charset="0"/>
              </a:rPr>
              <a:t>“</a:t>
            </a:r>
            <a:r>
              <a:rPr lang="zh-CN" altLang="en-US" sz="2400" b="1" dirty="0">
                <a:solidFill>
                  <a:srgbClr val="002060"/>
                </a:solidFill>
                <a:latin typeface="宋体" pitchFamily="2" charset="-122"/>
                <a:ea typeface="宋体" pitchFamily="2" charset="-122"/>
              </a:rPr>
              <a:t>狮子”和“狐狸</a:t>
            </a:r>
            <a:r>
              <a:rPr lang="en-US" altLang="zh-CN" sz="2400" b="1" dirty="0">
                <a:solidFill>
                  <a:srgbClr val="002060"/>
                </a:solidFill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en-US" sz="2400" b="1" dirty="0">
                <a:solidFill>
                  <a:srgbClr val="002060"/>
                </a:solidFill>
                <a:latin typeface="宋体" pitchFamily="2" charset="-122"/>
                <a:ea typeface="宋体" pitchFamily="2" charset="-122"/>
              </a:rPr>
              <a:t>他是继华盛顿林肯后最受美国和世界公众欢迎的美国总统。</a:t>
            </a:r>
          </a:p>
        </p:txBody>
      </p:sp>
      <p:pic>
        <p:nvPicPr>
          <p:cNvPr id="94230" name="Picture 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4987" y="1010842"/>
            <a:ext cx="3351213" cy="3326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4233" name="Rectangle 25"/>
          <p:cNvSpPr>
            <a:spLocks noChangeArrowheads="1"/>
          </p:cNvSpPr>
          <p:nvPr/>
        </p:nvSpPr>
        <p:spPr bwMode="auto">
          <a:xfrm>
            <a:off x="228600" y="4500562"/>
            <a:ext cx="3657600" cy="40011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1" hangingPunct="1"/>
            <a:r>
              <a:rPr lang="zh-CN" altLang="en-US" sz="2000" dirty="0">
                <a:solidFill>
                  <a:srgbClr val="1B1BD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富兰克林</a:t>
            </a:r>
            <a:r>
              <a:rPr lang="en-US" altLang="zh-CN" sz="2000" dirty="0">
                <a:solidFill>
                  <a:srgbClr val="1B1BD1"/>
                </a:solidFill>
                <a:ea typeface="黑体" pitchFamily="49" charset="-122"/>
                <a:cs typeface="Times New Roman" pitchFamily="18" charset="0"/>
              </a:rPr>
              <a:t>•</a:t>
            </a:r>
            <a:r>
              <a:rPr lang="zh-CN" altLang="en-US" sz="2000" dirty="0">
                <a:solidFill>
                  <a:srgbClr val="1B1BD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罗斯福 </a:t>
            </a:r>
            <a:r>
              <a:rPr lang="en-US" altLang="zh-CN" sz="2000" dirty="0">
                <a:solidFill>
                  <a:srgbClr val="1B1BD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(1882--1945)</a:t>
            </a:r>
            <a:endParaRPr lang="zh-CN" altLang="en-US" sz="2000" dirty="0">
              <a:solidFill>
                <a:srgbClr val="1B1BD1"/>
              </a:solidFill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446317" y="1700895"/>
            <a:ext cx="8153399" cy="23698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 cmpd="sng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sz="2800" b="1" dirty="0"/>
              <a:t>　　</a:t>
            </a:r>
            <a:r>
              <a:rPr lang="zh-CN" altLang="zh-CN" sz="2800" b="1" dirty="0"/>
              <a:t>First of all , let me assert my firm belief that the only thing we have to fear is fear itself.</a:t>
            </a:r>
          </a:p>
          <a:p>
            <a:r>
              <a:rPr lang="zh-CN" altLang="zh-CN" sz="3200" b="1" dirty="0">
                <a:solidFill>
                  <a:srgbClr val="800000"/>
                </a:solidFill>
                <a:ea typeface="隶书" pitchFamily="49" charset="-122"/>
              </a:rPr>
              <a:t>       </a:t>
            </a:r>
            <a:r>
              <a:rPr lang="zh-CN" sz="3200" b="1" dirty="0">
                <a:solidFill>
                  <a:srgbClr val="800000"/>
                </a:solidFill>
                <a:ea typeface="隶书" pitchFamily="49" charset="-122"/>
              </a:rPr>
              <a:t>我首先表明我的坚定信念：我们唯一值得恐惧的就是恐惧本身</a:t>
            </a:r>
            <a:r>
              <a:rPr lang="zh-CN" sz="3200" b="1" dirty="0" smtClean="0">
                <a:solidFill>
                  <a:srgbClr val="800000"/>
                </a:solidFill>
                <a:ea typeface="隶书" pitchFamily="49" charset="-122"/>
              </a:rPr>
              <a:t>。</a:t>
            </a:r>
            <a:endParaRPr lang="zh-CN" sz="3200" b="1" dirty="0">
              <a:solidFill>
                <a:srgbClr val="800000"/>
              </a:solidFill>
              <a:ea typeface="隶书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8600" y="185057"/>
            <a:ext cx="91331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1B1BD1"/>
                </a:solidFill>
              </a:rPr>
              <a:t>罗斯福新政的前提：</a:t>
            </a:r>
            <a:endParaRPr lang="en-US" altLang="zh-CN" sz="2400" b="1" dirty="0" smtClean="0">
              <a:solidFill>
                <a:srgbClr val="1B1BD1"/>
              </a:solidFill>
            </a:endParaRPr>
          </a:p>
          <a:p>
            <a:r>
              <a:rPr lang="en-US" altLang="zh-CN" sz="2400" b="1" dirty="0" smtClean="0">
                <a:solidFill>
                  <a:srgbClr val="1B1BD1"/>
                </a:solidFill>
              </a:rPr>
              <a:t>_________</a:t>
            </a:r>
            <a:r>
              <a:rPr lang="zh-CN" altLang="en-US" sz="2400" b="1" dirty="0" smtClean="0">
                <a:solidFill>
                  <a:srgbClr val="1B1BD1"/>
                </a:solidFill>
              </a:rPr>
              <a:t>，富兰克林</a:t>
            </a:r>
            <a:r>
              <a:rPr lang="en-US" altLang="zh-CN" sz="2400" b="1" dirty="0" smtClean="0">
                <a:solidFill>
                  <a:srgbClr val="1B1BD1"/>
                </a:solidFill>
              </a:rPr>
              <a:t>·</a:t>
            </a:r>
            <a:r>
              <a:rPr lang="zh-CN" altLang="en-US" sz="2400" b="1" dirty="0" smtClean="0">
                <a:solidFill>
                  <a:srgbClr val="1B1BD1"/>
                </a:solidFill>
              </a:rPr>
              <a:t>罗斯福就任美国总统，宣布实施</a:t>
            </a:r>
            <a:r>
              <a:rPr lang="en-US" altLang="zh-CN" sz="2400" b="1" dirty="0" smtClean="0">
                <a:solidFill>
                  <a:srgbClr val="1B1BD1"/>
                </a:solidFill>
              </a:rPr>
              <a:t>_______</a:t>
            </a:r>
            <a:endParaRPr lang="zh-CN" altLang="en-US" sz="2400" b="1" dirty="0">
              <a:solidFill>
                <a:srgbClr val="1B1BD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1255" y="598717"/>
            <a:ext cx="27214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FF0000"/>
                </a:solidFill>
              </a:rPr>
              <a:t>1933</a:t>
            </a:r>
            <a:r>
              <a:rPr lang="zh-CN" altLang="en-US" sz="2000" dirty="0" smtClean="0">
                <a:solidFill>
                  <a:srgbClr val="FF0000"/>
                </a:solidFill>
              </a:rPr>
              <a:t>年</a:t>
            </a:r>
            <a:r>
              <a:rPr lang="en-US" altLang="zh-CN" sz="2000" dirty="0" smtClean="0">
                <a:solidFill>
                  <a:srgbClr val="FF0000"/>
                </a:solidFill>
              </a:rPr>
              <a:t>3</a:t>
            </a:r>
            <a:r>
              <a:rPr lang="zh-CN" altLang="en-US" sz="2000" dirty="0" smtClean="0">
                <a:solidFill>
                  <a:srgbClr val="FF0000"/>
                </a:solidFill>
              </a:rPr>
              <a:t>月</a:t>
            </a:r>
            <a:endParaRPr lang="zh-CN" altLang="en-US" sz="2000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373712" y="551062"/>
            <a:ext cx="27214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</a:rPr>
              <a:t>“新政”</a:t>
            </a:r>
            <a:endParaRPr lang="zh-CN" altLang="en-US" sz="2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4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23" grpId="0"/>
      <p:bldP spid="6" grpId="0" animBg="1" autoUpdateAnimBg="0"/>
      <p:bldP spid="6" grpId="1" animBg="1"/>
      <p:bldP spid="8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07" name="Group 3"/>
          <p:cNvGraphicFramePr>
            <a:graphicFrameLocks noGrp="1"/>
          </p:cNvGraphicFramePr>
          <p:nvPr>
            <p:ph idx="1"/>
          </p:nvPr>
        </p:nvGraphicFramePr>
        <p:xfrm>
          <a:off x="468313" y="1009650"/>
          <a:ext cx="8229600" cy="4040758"/>
        </p:xfrm>
        <a:graphic>
          <a:graphicData uri="http://schemas.openxmlformats.org/drawingml/2006/table">
            <a:tbl>
              <a:tblPr/>
              <a:tblGrid>
                <a:gridCol w="1755775"/>
                <a:gridCol w="2060575"/>
                <a:gridCol w="4413250"/>
              </a:tblGrid>
              <a:tr h="486951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  <a:cs typeface="Times New Roman" pitchFamily="18" charset="0"/>
                        </a:rPr>
                        <a:t>问题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  <a:cs typeface="Times New Roman" pitchFamily="18" charset="0"/>
                        </a:rPr>
                        <a:t>措施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86764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  <a:cs typeface="Times New Roman" pitchFamily="18" charset="0"/>
                        </a:rPr>
                        <a:t>股市崩溃</a:t>
                      </a:r>
                      <a:endParaRPr kumimoji="0" lang="zh-CN" altLang="en-US" sz="1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  <a:cs typeface="Times New Roman" pitchFamily="18" charset="0"/>
                      </a:endParaRPr>
                    </a:p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  <a:cs typeface="Times New Roman" pitchFamily="18" charset="0"/>
                        </a:rPr>
                        <a:t>银行倒闭</a:t>
                      </a:r>
                      <a:endParaRPr kumimoji="0" lang="zh-CN" altLang="en-US" sz="2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  <a:cs typeface="Times New Roman" pitchFamily="18" charset="0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宋黑简体" pitchFamily="2" charset="-122"/>
                        <a:ea typeface="方正宋黑简体" pitchFamily="2" charset="-122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631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  <a:cs typeface="Times New Roman" pitchFamily="18" charset="0"/>
                        </a:rPr>
                        <a:t>生产过剩</a:t>
                      </a:r>
                      <a:endParaRPr kumimoji="0" lang="zh-CN" altLang="en-US" sz="1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  <a:cs typeface="Times New Roman" pitchFamily="18" charset="0"/>
                      </a:endParaRPr>
                    </a:p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  <a:cs typeface="Times New Roman" pitchFamily="18" charset="0"/>
                        </a:rPr>
                        <a:t>企业破产</a:t>
                      </a:r>
                      <a:endParaRPr kumimoji="0" lang="zh-CN" altLang="en-US" sz="2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  <a:cs typeface="Times New Roman" pitchFamily="18" charset="0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宋黑简体" pitchFamily="2" charset="-122"/>
                        <a:ea typeface="方正宋黑简体" pitchFamily="2" charset="-122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764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  <a:cs typeface="Times New Roman" pitchFamily="18" charset="0"/>
                        </a:rPr>
                        <a:t>农产品</a:t>
                      </a:r>
                      <a:endParaRPr kumimoji="0" lang="zh-CN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  <a:cs typeface="Times New Roman" pitchFamily="18" charset="0"/>
                      </a:endParaRPr>
                    </a:p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  <a:cs typeface="Times New Roman" pitchFamily="18" charset="0"/>
                        </a:rPr>
                        <a:t>价格猛跌</a:t>
                      </a:r>
                      <a:endParaRPr kumimoji="0" lang="zh-CN" altLang="en-US" sz="27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  <a:cs typeface="Times New Roman" pitchFamily="18" charset="0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宋黑简体" pitchFamily="2" charset="-122"/>
                        <a:ea typeface="方正宋黑简体" pitchFamily="2" charset="-122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764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  <a:cs typeface="Times New Roman" pitchFamily="18" charset="0"/>
                        </a:rPr>
                        <a:t>失业剧增</a:t>
                      </a:r>
                      <a:endParaRPr kumimoji="0" lang="zh-CN" altLang="en-US" sz="1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  <a:cs typeface="Times New Roman" pitchFamily="18" charset="0"/>
                      </a:endParaRPr>
                    </a:p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  <a:cs typeface="Times New Roman" pitchFamily="18" charset="0"/>
                        </a:rPr>
                        <a:t>矛盾重重</a:t>
                      </a:r>
                      <a:endParaRPr kumimoji="0" lang="zh-CN" altLang="en-US" sz="2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  <a:cs typeface="Times New Roman" pitchFamily="18" charset="0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宋黑简体" pitchFamily="2" charset="-122"/>
                        <a:ea typeface="方正宋黑简体" pitchFamily="2" charset="-122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1532" name="Rectangle 28"/>
          <p:cNvSpPr>
            <a:spLocks noChangeArrowheads="1"/>
          </p:cNvSpPr>
          <p:nvPr/>
        </p:nvSpPr>
        <p:spPr bwMode="auto">
          <a:xfrm>
            <a:off x="4500564" y="1734741"/>
            <a:ext cx="3887787" cy="485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zh-CN" altLang="en-US" sz="2400" b="1" dirty="0"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整顿银行，恢复银行信用</a:t>
            </a:r>
          </a:p>
        </p:txBody>
      </p:sp>
      <p:sp>
        <p:nvSpPr>
          <p:cNvPr id="21533" name="Rectangle 29"/>
          <p:cNvSpPr>
            <a:spLocks noChangeArrowheads="1"/>
          </p:cNvSpPr>
          <p:nvPr/>
        </p:nvSpPr>
        <p:spPr bwMode="auto">
          <a:xfrm>
            <a:off x="4088714" y="2254794"/>
            <a:ext cx="4515536" cy="116085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/>
            <a:r>
              <a:rPr lang="en-US" altLang="zh-CN" sz="2000" b="1" dirty="0">
                <a:solidFill>
                  <a:srgbClr val="CC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《</a:t>
            </a:r>
            <a:r>
              <a:rPr lang="zh-CN" altLang="en-US" sz="2000" b="1" dirty="0">
                <a:solidFill>
                  <a:srgbClr val="CC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国家工业复兴法</a:t>
            </a:r>
            <a:r>
              <a:rPr lang="en-US" altLang="zh-CN" sz="2000" b="1" dirty="0">
                <a:solidFill>
                  <a:srgbClr val="CC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》</a:t>
            </a:r>
            <a:r>
              <a:rPr lang="zh-CN" altLang="en-US" sz="2000" b="1" dirty="0"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，规定工资工时、价格规模、市场分配等，</a:t>
            </a:r>
            <a:r>
              <a:rPr lang="zh-CN" altLang="en-US" sz="2000" b="1" dirty="0">
                <a:solidFill>
                  <a:srgbClr val="CC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防止盲目竞争</a:t>
            </a:r>
          </a:p>
        </p:txBody>
      </p:sp>
      <p:sp>
        <p:nvSpPr>
          <p:cNvPr id="21534" name="Rectangle 30"/>
          <p:cNvSpPr>
            <a:spLocks noChangeArrowheads="1"/>
          </p:cNvSpPr>
          <p:nvPr/>
        </p:nvSpPr>
        <p:spPr bwMode="auto">
          <a:xfrm>
            <a:off x="4356100" y="3381375"/>
            <a:ext cx="4248150" cy="7679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zh-CN" altLang="en-US" sz="2400" b="1"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减耕减产，政府收购剩余产品</a:t>
            </a:r>
          </a:p>
        </p:txBody>
      </p:sp>
      <p:sp>
        <p:nvSpPr>
          <p:cNvPr id="21535" name="Rectangle 31"/>
          <p:cNvSpPr>
            <a:spLocks noChangeArrowheads="1"/>
          </p:cNvSpPr>
          <p:nvPr/>
        </p:nvSpPr>
        <p:spPr bwMode="auto">
          <a:xfrm>
            <a:off x="4500564" y="4245769"/>
            <a:ext cx="4103687" cy="59412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zh-CN" altLang="en-US" sz="2400" b="1"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兴建公共工程，以工代赈</a:t>
            </a:r>
          </a:p>
        </p:txBody>
      </p:sp>
      <p:sp>
        <p:nvSpPr>
          <p:cNvPr id="21536" name="Rectangle 32"/>
          <p:cNvSpPr>
            <a:spLocks noChangeArrowheads="1"/>
          </p:cNvSpPr>
          <p:nvPr/>
        </p:nvSpPr>
        <p:spPr bwMode="auto">
          <a:xfrm>
            <a:off x="2195513" y="1734741"/>
            <a:ext cx="2087562" cy="485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zh-CN" altLang="en-US" sz="2400" b="1" dirty="0"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整顿财政金融</a:t>
            </a:r>
          </a:p>
        </p:txBody>
      </p:sp>
      <p:sp>
        <p:nvSpPr>
          <p:cNvPr id="21537" name="Rectangle 33"/>
          <p:cNvSpPr>
            <a:spLocks noChangeArrowheads="1"/>
          </p:cNvSpPr>
          <p:nvPr/>
        </p:nvSpPr>
        <p:spPr bwMode="auto">
          <a:xfrm>
            <a:off x="2195514" y="2537907"/>
            <a:ext cx="2160587" cy="5667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/>
            <a:r>
              <a:rPr lang="zh-CN" altLang="en-US" sz="2400" b="1" dirty="0" smtClean="0"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加强对工业的计划指导</a:t>
            </a:r>
            <a:endParaRPr lang="zh-CN" altLang="en-US" sz="2400" b="1" dirty="0">
              <a:latin typeface="楷体_GB2312" pitchFamily="49" charset="-122"/>
              <a:ea typeface="楷体_GB2312" pitchFamily="49" charset="-122"/>
              <a:cs typeface="Times New Roman" pitchFamily="18" charset="0"/>
            </a:endParaRPr>
          </a:p>
        </p:txBody>
      </p:sp>
      <p:sp>
        <p:nvSpPr>
          <p:cNvPr id="21538" name="Rectangle 34"/>
          <p:cNvSpPr>
            <a:spLocks noChangeArrowheads="1"/>
          </p:cNvSpPr>
          <p:nvPr/>
        </p:nvSpPr>
        <p:spPr bwMode="auto">
          <a:xfrm>
            <a:off x="2195514" y="3381375"/>
            <a:ext cx="2160587" cy="7679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zh-CN" altLang="en-US" sz="2400" b="1" dirty="0"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调整</a:t>
            </a:r>
            <a:r>
              <a:rPr lang="zh-CN" altLang="en-US" sz="2400" b="1" dirty="0" smtClean="0"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农业政策</a:t>
            </a:r>
            <a:endParaRPr lang="zh-CN" altLang="en-US" sz="2400" b="1" dirty="0">
              <a:latin typeface="楷体_GB2312" pitchFamily="49" charset="-122"/>
              <a:ea typeface="楷体_GB2312" pitchFamily="49" charset="-122"/>
              <a:cs typeface="Times New Roman" pitchFamily="18" charset="0"/>
            </a:endParaRPr>
          </a:p>
        </p:txBody>
      </p:sp>
      <p:sp>
        <p:nvSpPr>
          <p:cNvPr id="21539" name="Rectangle 35"/>
          <p:cNvSpPr>
            <a:spLocks noChangeArrowheads="1"/>
          </p:cNvSpPr>
          <p:nvPr/>
        </p:nvSpPr>
        <p:spPr bwMode="auto">
          <a:xfrm>
            <a:off x="2268538" y="4245769"/>
            <a:ext cx="2087562" cy="59412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zh-CN" altLang="en-US" sz="2400" b="1" dirty="0"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增加就业机会</a:t>
            </a:r>
          </a:p>
        </p:txBody>
      </p:sp>
      <p:sp>
        <p:nvSpPr>
          <p:cNvPr id="21540" name="Rectangle 36"/>
          <p:cNvSpPr>
            <a:spLocks noChangeArrowheads="1"/>
          </p:cNvSpPr>
          <p:nvPr/>
        </p:nvSpPr>
        <p:spPr bwMode="auto">
          <a:xfrm>
            <a:off x="1134719" y="2835224"/>
            <a:ext cx="2160587" cy="3238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（核心）</a:t>
            </a:r>
          </a:p>
        </p:txBody>
      </p:sp>
      <p:sp>
        <p:nvSpPr>
          <p:cNvPr id="14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" y="152400"/>
            <a:ext cx="8540750" cy="857250"/>
          </a:xfrm>
        </p:spPr>
        <p:txBody>
          <a:bodyPr>
            <a:normAutofit/>
          </a:bodyPr>
          <a:lstStyle/>
          <a:p>
            <a:pPr algn="l" eaLnBrk="1" hangingPunct="1"/>
            <a:r>
              <a:rPr lang="zh-CN" altLang="en-US" sz="3200" b="1" dirty="0" smtClean="0">
                <a:solidFill>
                  <a:srgbClr val="1B1BD1"/>
                </a:solidFill>
                <a:latin typeface="黑体" pitchFamily="49" charset="-122"/>
                <a:ea typeface="黑体" pitchFamily="49" charset="-122"/>
              </a:rPr>
              <a:t>罗斯福新政的措施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668486" y="511629"/>
            <a:ext cx="4935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</a:rPr>
              <a:t>目的：缓解经济危机，维护资本主义统治</a:t>
            </a:r>
            <a:endParaRPr lang="zh-CN" altLang="en-US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1" dur="500"/>
                                        <p:tgtEl>
                                          <p:spTgt spid="21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32" grpId="0"/>
      <p:bldP spid="21533" grpId="0"/>
      <p:bldP spid="21534" grpId="0"/>
      <p:bldP spid="21535" grpId="0"/>
      <p:bldP spid="21536" grpId="0"/>
      <p:bldP spid="21537" grpId="0"/>
      <p:bldP spid="21538" grpId="0"/>
      <p:bldP spid="21539" grpId="0"/>
      <p:bldP spid="21540" grpId="0"/>
      <p:bldP spid="21540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93371" y="1741714"/>
            <a:ext cx="621574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 smtClean="0"/>
              <a:t>整顿金融体系</a:t>
            </a:r>
            <a:endParaRPr lang="en-US" altLang="zh-CN" sz="4000" dirty="0" smtClean="0"/>
          </a:p>
          <a:p>
            <a:pPr algn="ctr"/>
            <a:endParaRPr lang="en-US" altLang="zh-CN" sz="4000" dirty="0" smtClean="0"/>
          </a:p>
          <a:p>
            <a:pPr algn="ctr"/>
            <a:r>
              <a:rPr lang="zh-CN" altLang="en-US" sz="4000" dirty="0" smtClean="0"/>
              <a:t>恢复银行信用，稳定人心</a:t>
            </a:r>
            <a:endParaRPr lang="zh-CN" altLang="en-US" sz="40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28600" y="2492829"/>
            <a:ext cx="8686800" cy="2349361"/>
          </a:xfrm>
          <a:prstGeom prst="rect">
            <a:avLst/>
          </a:prstGeom>
          <a:ln>
            <a:solidFill>
              <a:schemeClr val="tx1"/>
            </a:solidFill>
            <a:prstDash val="dash"/>
          </a:ln>
        </p:spPr>
        <p:txBody>
          <a:bodyPr>
            <a:spAutoFit/>
          </a:bodyPr>
          <a:lstStyle/>
          <a:p>
            <a:pPr eaLnBrk="1" hangingPunct="1">
              <a:lnSpc>
                <a:spcPts val="4400"/>
              </a:lnSpc>
              <a:defRPr/>
            </a:pPr>
            <a:r>
              <a:rPr lang="zh-CN" altLang="en-US" sz="2000" noProof="1">
                <a:solidFill>
                  <a:srgbClr val="FFFF00"/>
                </a:solidFill>
                <a:latin typeface="Tahoma" panose="020B0604030504040204" pitchFamily="34" charset="0"/>
                <a:cs typeface="+mn-ea"/>
              </a:rPr>
              <a:t>　　</a:t>
            </a:r>
            <a:r>
              <a:rPr lang="zh-CN" altLang="en-US" sz="2800" noProof="1">
                <a:latin typeface="黑体" panose="02010600030101010101" pitchFamily="49" charset="-122"/>
                <a:ea typeface="黑体" panose="02010600030101010101" pitchFamily="49" charset="-122"/>
                <a:cs typeface="+mn-ea"/>
              </a:rPr>
              <a:t>在华盛顿的</a:t>
            </a:r>
            <a:r>
              <a:rPr lang="zh-CN" altLang="en-US" sz="2800" noProof="1">
                <a:solidFill>
                  <a:srgbClr val="1B1BD1"/>
                </a:solidFill>
                <a:latin typeface="黑体" panose="02010600030101010101" pitchFamily="49" charset="-122"/>
                <a:ea typeface="黑体" panose="02010600030101010101" pitchFamily="49" charset="-122"/>
                <a:cs typeface="+mn-ea"/>
              </a:rPr>
              <a:t>罗斯福</a:t>
            </a:r>
            <a:r>
              <a:rPr lang="zh-CN" altLang="en-US" sz="2800" noProof="1">
                <a:latin typeface="黑体" panose="02010600030101010101" pitchFamily="49" charset="-122"/>
                <a:ea typeface="黑体" panose="02010600030101010101" pitchFamily="49" charset="-122"/>
                <a:cs typeface="+mn-ea"/>
              </a:rPr>
              <a:t>广场，我们可以看到这样一个</a:t>
            </a:r>
            <a:r>
              <a:rPr lang="zh-CN" altLang="en-US" sz="2800" noProof="1">
                <a:solidFill>
                  <a:srgbClr val="002060"/>
                </a:solidFill>
                <a:latin typeface="黑体" panose="02010600030101010101" pitchFamily="49" charset="-122"/>
                <a:ea typeface="黑体" panose="02010600030101010101" pitchFamily="49" charset="-122"/>
                <a:cs typeface="+mn-ea"/>
              </a:rPr>
              <a:t>塑像：一个穿着平常服装的平民，坐在房间一角，侧着脑袋，正全神贯注地听着。</a:t>
            </a:r>
            <a:r>
              <a:rPr lang="zh-CN" altLang="en-US" sz="2800" noProof="1">
                <a:latin typeface="黑体" panose="02010600030101010101" pitchFamily="49" charset="-122"/>
                <a:ea typeface="黑体" panose="02010600030101010101" pitchFamily="49" charset="-122"/>
                <a:cs typeface="+mn-ea"/>
              </a:rPr>
              <a:t>他在听什么呢？他是在听</a:t>
            </a:r>
            <a:r>
              <a:rPr lang="zh-CN" altLang="en-US" sz="2800" noProof="1">
                <a:solidFill>
                  <a:srgbClr val="1B1BD1"/>
                </a:solidFill>
                <a:latin typeface="黑体" panose="02010600030101010101" pitchFamily="49" charset="-122"/>
                <a:ea typeface="黑体" panose="02010600030101010101" pitchFamily="49" charset="-122"/>
                <a:cs typeface="+mn-ea"/>
              </a:rPr>
              <a:t>罗斯福的“炉边谈话”</a:t>
            </a:r>
            <a:r>
              <a:rPr lang="zh-CN" altLang="en-US" sz="2800" noProof="1">
                <a:latin typeface="黑体" panose="02010600030101010101" pitchFamily="49" charset="-122"/>
                <a:ea typeface="黑体" panose="02010600030101010101" pitchFamily="49" charset="-122"/>
                <a:cs typeface="+mn-ea"/>
              </a:rPr>
              <a:t>。</a:t>
            </a:r>
            <a:endParaRPr lang="zh-CN" altLang="en-US" sz="2800" noProof="1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pic>
        <p:nvPicPr>
          <p:cNvPr id="3076" name="图片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99657" y="337798"/>
            <a:ext cx="4064000" cy="20216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huo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39579" y="3977802"/>
            <a:ext cx="904421" cy="1165698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9" name="Rectangle 7"/>
          <p:cNvSpPr>
            <a:spLocks noChangeArrowheads="1"/>
          </p:cNvSpPr>
          <p:nvPr/>
        </p:nvSpPr>
        <p:spPr bwMode="auto">
          <a:xfrm>
            <a:off x="3701144" y="2637914"/>
            <a:ext cx="5334000" cy="2308324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altLang="zh-CN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   3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月</a:t>
            </a:r>
            <a:r>
              <a:rPr lang="en-US" altLang="zh-CN" sz="2400" dirty="0">
                <a:latin typeface="黑体" pitchFamily="49" charset="-122"/>
                <a:ea typeface="黑体" pitchFamily="49" charset="-122"/>
              </a:rPr>
              <a:t>13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日人们开始排起长龙到银行存钱，</a:t>
            </a:r>
            <a:r>
              <a:rPr lang="en-US" altLang="zh-CN" sz="2400" dirty="0"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月银行存款额超过了提取额。大约</a:t>
            </a:r>
            <a:r>
              <a:rPr lang="en-US" altLang="zh-CN" sz="2400" dirty="0">
                <a:latin typeface="黑体" pitchFamily="49" charset="-122"/>
                <a:ea typeface="黑体" pitchFamily="49" charset="-122"/>
              </a:rPr>
              <a:t>13500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多家</a:t>
            </a:r>
            <a:r>
              <a:rPr lang="zh-CN" altLang="en-US" sz="2400" dirty="0">
                <a:solidFill>
                  <a:srgbClr val="1B1BD1"/>
                </a:solidFill>
                <a:latin typeface="黑体" pitchFamily="49" charset="-122"/>
                <a:ea typeface="黑体" pitchFamily="49" charset="-122"/>
              </a:rPr>
              <a:t>银行复业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，纽约股票交易所也重新响起了电锣</a:t>
            </a:r>
            <a:r>
              <a:rPr lang="zh-CN" altLang="en-US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声，道琼斯股票行情发报机传出了这样的一句话：</a:t>
            </a:r>
            <a:r>
              <a:rPr lang="zh-CN" altLang="en-US" sz="2400" dirty="0">
                <a:solidFill>
                  <a:srgbClr val="1B1BD1"/>
                </a:solidFill>
                <a:latin typeface="黑体" pitchFamily="49" charset="-122"/>
                <a:ea typeface="黑体" pitchFamily="49" charset="-122"/>
              </a:rPr>
              <a:t>“幸福的日子又来到了！” </a:t>
            </a:r>
          </a:p>
        </p:txBody>
      </p:sp>
      <p:pic>
        <p:nvPicPr>
          <p:cNvPr id="11" name="Picture 2" descr="INDEX_~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5942" y="2692344"/>
            <a:ext cx="3429000" cy="2168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228600" y="161032"/>
            <a:ext cx="8763000" cy="2308324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 dirty="0"/>
              <a:t>“我的朋友们，你们把钱存在银行里，银行并不是把这笔钱放在保险库里。银行是把你们的钱用于许多不同形式的投资，换句话说，银行把钱用来使工农业的轮子保持运转。</a:t>
            </a:r>
            <a:r>
              <a:rPr lang="en-US" altLang="zh-CN" sz="2400" b="1" dirty="0"/>
              <a:t>……</a:t>
            </a:r>
            <a:r>
              <a:rPr lang="zh-CN" altLang="en-US" sz="2400" b="1" dirty="0"/>
              <a:t>在正常情况下，（银行留存的）钱是完全足够普通公民对现款的需要的。把钱存在重新开业的银行里比放在褥子底下更</a:t>
            </a:r>
            <a:r>
              <a:rPr lang="zh-CN" altLang="en-US" sz="2400" b="1" dirty="0">
                <a:solidFill>
                  <a:srgbClr val="1B1BD1"/>
                </a:solidFill>
              </a:rPr>
              <a:t>安全</a:t>
            </a:r>
            <a:r>
              <a:rPr lang="zh-CN" altLang="en-US" sz="2400" b="1" dirty="0"/>
              <a:t>。”</a:t>
            </a:r>
          </a:p>
          <a:p>
            <a:pPr algn="r" eaLnBrk="1" hangingPunct="1"/>
            <a:r>
              <a:rPr lang="en-US" altLang="zh-CN" sz="2400" b="1" dirty="0"/>
              <a:t>——1933.3.12</a:t>
            </a:r>
            <a:r>
              <a:rPr lang="zh-CN" altLang="en-US" sz="2400" b="1" dirty="0"/>
              <a:t>罗斯福第一次“炉边谈话”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08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08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0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39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93371" y="1741714"/>
            <a:ext cx="621574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 smtClean="0"/>
              <a:t>通过</a:t>
            </a:r>
            <a:r>
              <a:rPr lang="en-US" altLang="zh-CN" sz="4000" dirty="0" smtClean="0"/>
              <a:t>《</a:t>
            </a:r>
            <a:r>
              <a:rPr lang="zh-CN" altLang="en-US" sz="4000" dirty="0" smtClean="0"/>
              <a:t>国家工业复兴法</a:t>
            </a:r>
            <a:r>
              <a:rPr lang="en-US" altLang="zh-CN" sz="4000" dirty="0" smtClean="0"/>
              <a:t>》</a:t>
            </a:r>
          </a:p>
          <a:p>
            <a:pPr algn="ctr"/>
            <a:r>
              <a:rPr lang="zh-CN" altLang="en-US" sz="4000" dirty="0" smtClean="0"/>
              <a:t>加强对工业的</a:t>
            </a:r>
            <a:r>
              <a:rPr lang="zh-CN" altLang="en-US" sz="4000" dirty="0" smtClean="0">
                <a:solidFill>
                  <a:srgbClr val="FF0000"/>
                </a:solidFill>
              </a:rPr>
              <a:t>计划指导</a:t>
            </a:r>
            <a:endParaRPr lang="en-US" altLang="zh-CN" sz="4000" dirty="0" smtClean="0">
              <a:solidFill>
                <a:srgbClr val="FF0000"/>
              </a:solidFill>
            </a:endParaRPr>
          </a:p>
          <a:p>
            <a:pPr algn="ctr"/>
            <a:r>
              <a:rPr lang="zh-CN" altLang="en-US" sz="4000" dirty="0" smtClean="0"/>
              <a:t>防止盲目竞争</a:t>
            </a:r>
            <a:endParaRPr lang="zh-CN" altLang="en-US" sz="40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5"/>
          <p:cNvGrpSpPr/>
          <p:nvPr/>
        </p:nvGrpSpPr>
        <p:grpSpPr>
          <a:xfrm>
            <a:off x="304801" y="1158904"/>
            <a:ext cx="8507289" cy="2433382"/>
            <a:chOff x="228600" y="152400"/>
            <a:chExt cx="8686801" cy="4581578"/>
          </a:xfrm>
          <a:solidFill>
            <a:schemeClr val="bg1"/>
          </a:solidFill>
        </p:grpSpPr>
        <p:pic>
          <p:nvPicPr>
            <p:cNvPr id="5" name="Picture 7" descr="NewDealNRA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8600" y="152400"/>
              <a:ext cx="3246438" cy="38957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9" descr="hanging-poster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886200" y="152400"/>
              <a:ext cx="4800600" cy="388143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Text Box 10"/>
            <p:cNvSpPr txBox="1">
              <a:spLocks noChangeArrowheads="1"/>
            </p:cNvSpPr>
            <p:nvPr/>
          </p:nvSpPr>
          <p:spPr bwMode="auto">
            <a:xfrm>
              <a:off x="3729956" y="4038599"/>
              <a:ext cx="5185445" cy="695379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kern="0" dirty="0">
                  <a:solidFill>
                    <a:sysClr val="windowText" lastClr="000000"/>
                  </a:solidFill>
                  <a:latin typeface="Arial" charset="0"/>
                </a:rPr>
                <a:t>一家餐馆正在自家的餐馆大门上贴</a:t>
              </a:r>
              <a:r>
                <a:rPr lang="zh-CN" altLang="en-US" b="1" kern="0" dirty="0">
                  <a:solidFill>
                    <a:sysClr val="windowText" lastClr="000000"/>
                  </a:solidFill>
                  <a:latin typeface="宋体" panose="02010600030101010101" pitchFamily="2" charset="-122"/>
                </a:rPr>
                <a:t>“</a:t>
              </a:r>
              <a:r>
                <a:rPr lang="zh-CN" altLang="en-US" b="1" kern="0" dirty="0">
                  <a:solidFill>
                    <a:sysClr val="windowText" lastClr="000000"/>
                  </a:solidFill>
                  <a:latin typeface="Arial" charset="0"/>
                </a:rPr>
                <a:t>蓝鹰</a:t>
              </a:r>
              <a:r>
                <a:rPr lang="zh-CN" altLang="en-US" b="1" kern="0" dirty="0">
                  <a:solidFill>
                    <a:sysClr val="windowText" lastClr="000000"/>
                  </a:solidFill>
                  <a:latin typeface="宋体" panose="02010600030101010101" pitchFamily="2" charset="-122"/>
                </a:rPr>
                <a:t>”</a:t>
              </a:r>
              <a:r>
                <a:rPr lang="zh-CN" altLang="en-US" b="1" kern="0" dirty="0">
                  <a:solidFill>
                    <a:sysClr val="windowText" lastClr="000000"/>
                  </a:solidFill>
                  <a:latin typeface="Arial" charset="0"/>
                </a:rPr>
                <a:t>标志</a:t>
              </a:r>
            </a:p>
          </p:txBody>
        </p:sp>
      </p:grpSp>
      <p:sp>
        <p:nvSpPr>
          <p:cNvPr id="8" name="Text Box 18"/>
          <p:cNvSpPr txBox="1">
            <a:spLocks noChangeArrowheads="1"/>
          </p:cNvSpPr>
          <p:nvPr/>
        </p:nvSpPr>
        <p:spPr bwMode="auto">
          <a:xfrm>
            <a:off x="304801" y="3592286"/>
            <a:ext cx="8507290" cy="137268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1" hangingPunct="1">
              <a:lnSpc>
                <a:spcPct val="130000"/>
              </a:lnSpc>
              <a:defRPr/>
            </a:pPr>
            <a:r>
              <a:rPr lang="en-US" altLang="zh-CN" sz="32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32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工业产值</a:t>
            </a:r>
            <a:r>
              <a:rPr lang="en-US" altLang="zh-CN" sz="32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1935</a:t>
            </a:r>
            <a:r>
              <a:rPr lang="zh-CN" altLang="en-US" sz="32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年比</a:t>
            </a:r>
            <a:r>
              <a:rPr lang="en-US" altLang="zh-CN" sz="32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1933</a:t>
            </a:r>
            <a:r>
              <a:rPr lang="zh-CN" altLang="en-US" sz="32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年几乎翻了一番。</a:t>
            </a:r>
            <a:r>
              <a:rPr lang="en-US" altLang="zh-CN" sz="32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1936</a:t>
            </a:r>
            <a:r>
              <a:rPr lang="zh-CN" altLang="en-US" sz="32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年底，工业总产量超过危机前的年平均数。</a:t>
            </a: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0" y="221724"/>
            <a:ext cx="8642350" cy="937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en-US" altLang="zh-CN" sz="2400" b="1" dirty="0">
                <a:latin typeface="宋体" pitchFamily="2" charset="-122"/>
              </a:rPr>
              <a:t>    </a:t>
            </a:r>
            <a:r>
              <a:rPr kumimoji="1" lang="zh-CN" altLang="en-US" sz="2400" b="1" dirty="0">
                <a:latin typeface="宋体" pitchFamily="2" charset="-122"/>
              </a:rPr>
              <a:t>凡是接受法规的企业，一律发给印有“我们尽我们的职责”的蓝鹰标志。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93371" y="1741714"/>
            <a:ext cx="62157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 smtClean="0"/>
              <a:t>调整农业政策</a:t>
            </a:r>
            <a:endParaRPr lang="zh-CN" altLang="en-US" sz="40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Text Box 2"/>
          <p:cNvSpPr txBox="1">
            <a:spLocks noChangeArrowheads="1"/>
          </p:cNvSpPr>
          <p:nvPr/>
        </p:nvSpPr>
        <p:spPr bwMode="auto">
          <a:xfrm>
            <a:off x="163286" y="631371"/>
            <a:ext cx="4343400" cy="290271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1" hangingPunct="1">
              <a:lnSpc>
                <a:spcPts val="4500"/>
              </a:lnSpc>
              <a:spcBef>
                <a:spcPts val="0"/>
              </a:spcBef>
              <a:defRPr/>
            </a:pPr>
            <a:r>
              <a:rPr lang="en-US" altLang="zh-CN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1933</a:t>
            </a:r>
            <a:r>
              <a:rPr lang="zh-CN" altLang="en-US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制定</a:t>
            </a:r>
            <a:r>
              <a:rPr lang="en-US" altLang="zh-CN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农业调整法</a:t>
            </a:r>
            <a:r>
              <a:rPr lang="en-US" altLang="zh-CN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》</a:t>
            </a:r>
            <a:r>
              <a:rPr lang="zh-CN" altLang="en-US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并据此成立农业调整署</a:t>
            </a:r>
            <a:r>
              <a:rPr lang="en-US" altLang="zh-CN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其措施为：减少耕地</a:t>
            </a:r>
            <a:r>
              <a:rPr lang="en-US" altLang="zh-CN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缩小现有的耕地面积</a:t>
            </a:r>
            <a:r>
              <a:rPr lang="en-US" altLang="zh-CN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屠宰大批牲畜</a:t>
            </a:r>
            <a:r>
              <a:rPr lang="en-US" altLang="zh-CN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由政府来补贴农民的经济损失。</a:t>
            </a:r>
            <a:endParaRPr lang="zh-CN" altLang="en-US" sz="2400" dirty="0">
              <a:ea typeface="华文细黑" pitchFamily="2" charset="-122"/>
            </a:endParaRPr>
          </a:p>
        </p:txBody>
      </p:sp>
      <p:pic>
        <p:nvPicPr>
          <p:cNvPr id="8" name="Picture 9" descr="06058"/>
          <p:cNvPicPr>
            <a:picLocks noChangeAspect="1" noChangeArrowheads="1"/>
          </p:cNvPicPr>
          <p:nvPr/>
        </p:nvPicPr>
        <p:blipFill>
          <a:blip r:embed="rId2">
            <a:lum bright="18000"/>
          </a:blip>
          <a:srcRect l="3125" t="12500" r="2083"/>
          <a:stretch>
            <a:fillRect/>
          </a:stretch>
        </p:blipFill>
        <p:spPr bwMode="auto">
          <a:xfrm>
            <a:off x="4648200" y="769119"/>
            <a:ext cx="42672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419100" y="3842657"/>
            <a:ext cx="8458200" cy="95410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8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农民的现金收入从</a:t>
            </a:r>
            <a:r>
              <a:rPr lang="en-US" altLang="zh-CN" sz="28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1932</a:t>
            </a:r>
            <a:r>
              <a:rPr lang="zh-CN" altLang="en-US" sz="28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年的</a:t>
            </a:r>
            <a:r>
              <a:rPr lang="en-US" altLang="zh-CN" sz="28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40</a:t>
            </a:r>
            <a:r>
              <a:rPr lang="zh-CN" altLang="en-US" sz="28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亿美元增加到</a:t>
            </a:r>
            <a:r>
              <a:rPr lang="en-US" altLang="zh-CN" sz="28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1935</a:t>
            </a:r>
            <a:r>
              <a:rPr lang="zh-CN" altLang="en-US" sz="28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年的近</a:t>
            </a:r>
            <a:r>
              <a:rPr lang="en-US" altLang="zh-CN" sz="28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70</a:t>
            </a:r>
            <a:r>
              <a:rPr lang="zh-CN" altLang="en-US" sz="28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亿美元。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93371" y="1741714"/>
            <a:ext cx="62157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 smtClean="0"/>
              <a:t>推行以工代赈</a:t>
            </a:r>
            <a:endParaRPr lang="zh-CN" altLang="en-US" sz="40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K12SC000000900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5364163" cy="51435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5562601" y="171450"/>
            <a:ext cx="3203575" cy="700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zh-CN" sz="3200" b="1" dirty="0" smtClean="0">
                <a:solidFill>
                  <a:srgbClr val="FF3300"/>
                </a:solidFill>
                <a:latin typeface="Times New Roman" pitchFamily="18" charset="0"/>
                <a:ea typeface="黑体" pitchFamily="49" charset="-122"/>
              </a:rPr>
              <a:t>以工代赈</a:t>
            </a:r>
            <a:endParaRPr lang="zh-CN" sz="3200" b="1" dirty="0">
              <a:solidFill>
                <a:srgbClr val="FF33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5758538" y="2073732"/>
            <a:ext cx="3200400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 b="1" dirty="0">
                <a:solidFill>
                  <a:srgbClr val="FF0000"/>
                </a:solidFill>
                <a:latin typeface="Times New Roman" pitchFamily="18" charset="0"/>
                <a:ea typeface="方正姚体" pitchFamily="2" charset="-122"/>
              </a:rPr>
              <a:t>增加就业</a:t>
            </a:r>
          </a:p>
          <a:p>
            <a:pPr>
              <a:spcBef>
                <a:spcPct val="50000"/>
              </a:spcBef>
            </a:pPr>
            <a:r>
              <a:rPr lang="zh-CN" sz="2400" b="1" dirty="0">
                <a:solidFill>
                  <a:srgbClr val="FF0000"/>
                </a:solidFill>
                <a:latin typeface="Times New Roman" pitchFamily="18" charset="0"/>
                <a:ea typeface="方正姚体" pitchFamily="2" charset="-122"/>
              </a:rPr>
              <a:t>刺激消费</a:t>
            </a:r>
          </a:p>
          <a:p>
            <a:pPr>
              <a:spcBef>
                <a:spcPct val="50000"/>
              </a:spcBef>
            </a:pPr>
            <a:r>
              <a:rPr lang="zh-CN" sz="2400" b="1" dirty="0">
                <a:solidFill>
                  <a:srgbClr val="FF0000"/>
                </a:solidFill>
                <a:latin typeface="Times New Roman" pitchFamily="18" charset="0"/>
                <a:ea typeface="方正姚体" pitchFamily="2" charset="-122"/>
              </a:rPr>
              <a:t>稳定社会</a:t>
            </a:r>
          </a:p>
          <a:p>
            <a:pPr>
              <a:spcBef>
                <a:spcPct val="50000"/>
              </a:spcBef>
            </a:pPr>
            <a:r>
              <a:rPr lang="zh-CN" sz="2400" b="1" dirty="0">
                <a:solidFill>
                  <a:srgbClr val="FF0000"/>
                </a:solidFill>
                <a:latin typeface="Times New Roman" pitchFamily="18" charset="0"/>
                <a:ea typeface="方正姚体" pitchFamily="2" charset="-122"/>
              </a:rPr>
              <a:t>完善设施</a:t>
            </a:r>
          </a:p>
        </p:txBody>
      </p:sp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5486400" y="1028701"/>
            <a:ext cx="295465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 b="1" dirty="0"/>
              <a:t>国会拨款７</a:t>
            </a:r>
            <a:r>
              <a:rPr lang="zh-CN" altLang="zh-CN" sz="2400" b="1" dirty="0"/>
              <a:t>.5</a:t>
            </a:r>
            <a:r>
              <a:rPr lang="zh-CN" sz="2400" b="1" dirty="0"/>
              <a:t>亿美元</a:t>
            </a:r>
          </a:p>
          <a:p>
            <a:pPr>
              <a:spcBef>
                <a:spcPct val="50000"/>
              </a:spcBef>
            </a:pPr>
            <a:r>
              <a:rPr lang="zh-CN" sz="2400" b="1" dirty="0"/>
              <a:t>建造田纳西水利工程</a:t>
            </a:r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5562601" y="4508726"/>
            <a:ext cx="2547244" cy="52322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2800" b="1" dirty="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缓和阶级矛盾</a:t>
            </a:r>
            <a:endParaRPr lang="zh-CN" altLang="en-US" sz="2800" b="1" dirty="0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autoUpdateAnimBg="0"/>
      <p:bldP spid="29700" grpId="0" autoUpdateAnimBg="0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93371" y="1741714"/>
            <a:ext cx="62157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 smtClean="0"/>
              <a:t>社会福利</a:t>
            </a:r>
            <a:endParaRPr lang="zh-CN" altLang="en-US" sz="40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1" y="204787"/>
            <a:ext cx="8207375" cy="1614488"/>
          </a:xfrm>
        </p:spPr>
        <p:txBody>
          <a:bodyPr/>
          <a:lstStyle/>
          <a:p>
            <a:r>
              <a:rPr lang="zh-CN" altLang="en-US" sz="3600" b="1" smtClean="0">
                <a:solidFill>
                  <a:srgbClr val="89116A"/>
                </a:solidFill>
                <a:ea typeface="宋体" pitchFamily="2" charset="-122"/>
              </a:rPr>
              <a:t/>
            </a:r>
            <a:br>
              <a:rPr lang="zh-CN" altLang="en-US" sz="3600" b="1" smtClean="0">
                <a:solidFill>
                  <a:srgbClr val="89116A"/>
                </a:solidFill>
                <a:ea typeface="宋体" pitchFamily="2" charset="-122"/>
              </a:rPr>
            </a:br>
            <a:endParaRPr lang="zh-CN" altLang="en-US" sz="3600" b="1" smtClean="0">
              <a:solidFill>
                <a:srgbClr val="89116A"/>
              </a:solidFill>
              <a:ea typeface="宋体" pitchFamily="2" charset="-122"/>
            </a:endParaRPr>
          </a:p>
        </p:txBody>
      </p:sp>
      <p:sp>
        <p:nvSpPr>
          <p:cNvPr id="81923" name="Rectangle 3"/>
          <p:cNvSpPr>
            <a:spLocks noChangeArrowheads="1"/>
          </p:cNvSpPr>
          <p:nvPr/>
        </p:nvSpPr>
        <p:spPr bwMode="auto">
          <a:xfrm>
            <a:off x="304800" y="3147066"/>
            <a:ext cx="4724400" cy="178510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lnSpc>
                <a:spcPts val="3300"/>
              </a:lnSpc>
              <a:defRPr/>
            </a:pPr>
            <a:r>
              <a:rPr lang="en-US" altLang="zh-CN" sz="2400" b="1" dirty="0">
                <a:latin typeface="Arial" charset="0"/>
              </a:rPr>
              <a:t>    1935</a:t>
            </a:r>
            <a:r>
              <a:rPr lang="zh-CN" altLang="en-US" sz="2400" b="1" dirty="0">
                <a:latin typeface="Arial" charset="0"/>
              </a:rPr>
              <a:t>的</a:t>
            </a:r>
            <a:r>
              <a:rPr lang="en-US" altLang="zh-CN" sz="2400" b="1" dirty="0">
                <a:latin typeface="Arial" charset="0"/>
              </a:rPr>
              <a:t>《</a:t>
            </a:r>
            <a:r>
              <a:rPr lang="zh-CN" altLang="en-US" sz="2400" b="1" dirty="0">
                <a:latin typeface="Arial" charset="0"/>
              </a:rPr>
              <a:t>社会保障法</a:t>
            </a:r>
            <a:r>
              <a:rPr lang="en-US" altLang="zh-CN" sz="2400" b="1" dirty="0">
                <a:latin typeface="Arial" charset="0"/>
              </a:rPr>
              <a:t>》</a:t>
            </a:r>
            <a:r>
              <a:rPr lang="zh-CN" altLang="en-US" sz="2400" b="1" dirty="0">
                <a:latin typeface="Arial" charset="0"/>
              </a:rPr>
              <a:t>：政府实行养老金和失业保险制度，对儿童、残疾人、无谋生能力者提供救济。</a:t>
            </a:r>
            <a:endParaRPr lang="zh-CN" altLang="en-US" sz="2400" b="1" dirty="0">
              <a:effectLst>
                <a:outerShdw blurRad="38100" dist="38100" dir="2700000" algn="tl">
                  <a:srgbClr val="C0C0C0"/>
                </a:outerShdw>
              </a:effectLst>
              <a:latin typeface="华文细黑" pitchFamily="2" charset="-122"/>
              <a:ea typeface="华文细黑" pitchFamily="2" charset="-122"/>
            </a:endParaRPr>
          </a:p>
        </p:txBody>
      </p:sp>
      <p:sp>
        <p:nvSpPr>
          <p:cNvPr id="23556" name="Line 4"/>
          <p:cNvSpPr>
            <a:spLocks noChangeShapeType="1"/>
          </p:cNvSpPr>
          <p:nvPr/>
        </p:nvSpPr>
        <p:spPr bwMode="auto">
          <a:xfrm>
            <a:off x="6588125" y="3802856"/>
            <a:ext cx="1944688" cy="0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57" name="Line 5"/>
          <p:cNvSpPr>
            <a:spLocks noChangeShapeType="1"/>
          </p:cNvSpPr>
          <p:nvPr/>
        </p:nvSpPr>
        <p:spPr bwMode="auto">
          <a:xfrm>
            <a:off x="684213" y="4126706"/>
            <a:ext cx="1079500" cy="0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pic>
        <p:nvPicPr>
          <p:cNvPr id="10" name="Picture 7" descr="003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 r="8" b="-21"/>
          <a:stretch>
            <a:fillRect/>
          </a:stretch>
        </p:blipFill>
        <p:spPr>
          <a:xfrm>
            <a:off x="5269820" y="1119188"/>
            <a:ext cx="3489325" cy="3068241"/>
          </a:xfrm>
        </p:spPr>
      </p:pic>
      <p:sp>
        <p:nvSpPr>
          <p:cNvPr id="11" name="Rectangle 2"/>
          <p:cNvSpPr txBox="1">
            <a:spLocks noChangeArrowheads="1"/>
          </p:cNvSpPr>
          <p:nvPr/>
        </p:nvSpPr>
        <p:spPr bwMode="auto">
          <a:xfrm>
            <a:off x="228600" y="204787"/>
            <a:ext cx="4800600" cy="2875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>
              <a:lnSpc>
                <a:spcPts val="3300"/>
              </a:lnSpc>
              <a:spcBef>
                <a:spcPts val="0"/>
              </a:spcBef>
              <a:defRPr/>
            </a:pPr>
            <a:r>
              <a:rPr lang="zh-CN" altLang="en-US" sz="2400" b="1" kern="0" dirty="0">
                <a:latin typeface="宋体" pitchFamily="2" charset="-122"/>
              </a:rPr>
              <a:t>“一个政府如果对老者和病人不能照顾，不能为壮者提供工作，不能把年轻人注入工业体系之中，听任无保障的阴影笼罩每个家庭，那就不是一个能够存在下去，或是应该存在下去的政府”。</a:t>
            </a:r>
          </a:p>
          <a:p>
            <a:pPr algn="r">
              <a:lnSpc>
                <a:spcPts val="3300"/>
              </a:lnSpc>
              <a:spcBef>
                <a:spcPts val="0"/>
              </a:spcBef>
              <a:defRPr/>
            </a:pPr>
            <a:r>
              <a:rPr lang="zh-CN" altLang="en-US" sz="2400" b="1" kern="0" dirty="0">
                <a:latin typeface="宋体" pitchFamily="2" charset="-122"/>
              </a:rPr>
              <a:t>         ——罗斯福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1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矩形 144386"/>
          <p:cNvSpPr>
            <a:spLocks noChangeArrowheads="1"/>
          </p:cNvSpPr>
          <p:nvPr/>
        </p:nvSpPr>
        <p:spPr bwMode="auto">
          <a:xfrm>
            <a:off x="1719943" y="0"/>
            <a:ext cx="5334000" cy="52322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zh-CN" altLang="en-US" sz="28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如何评价罗斯福新政？</a:t>
            </a:r>
          </a:p>
        </p:txBody>
      </p:sp>
      <p:sp>
        <p:nvSpPr>
          <p:cNvPr id="144393" name="Rectangle 6"/>
          <p:cNvSpPr>
            <a:spLocks noChangeArrowheads="1"/>
          </p:cNvSpPr>
          <p:nvPr/>
        </p:nvSpPr>
        <p:spPr bwMode="auto">
          <a:xfrm>
            <a:off x="1136650" y="4343400"/>
            <a:ext cx="7162800" cy="584775"/>
          </a:xfrm>
          <a:prstGeom prst="rect">
            <a:avLst/>
          </a:prstGeom>
          <a:noFill/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促使社会生产力恢复，经济形势好转。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0" y="1294306"/>
            <a:ext cx="4718050" cy="3092054"/>
            <a:chOff x="2518" y="574"/>
            <a:chExt cx="3233" cy="1874"/>
          </a:xfrm>
        </p:grpSpPr>
        <p:pic>
          <p:nvPicPr>
            <p:cNvPr id="24584" name="Picture 6"/>
            <p:cNvPicPr>
              <a:picLocks noChangeAspect="1" noChangeArrowheads="1"/>
            </p:cNvPicPr>
            <p:nvPr/>
          </p:nvPicPr>
          <p:blipFill>
            <a:blip r:embed="rId2"/>
            <a:srcRect l="2626" t="19116" r="6076" b="4630"/>
            <a:stretch>
              <a:fillRect/>
            </a:stretch>
          </p:blipFill>
          <p:spPr bwMode="auto">
            <a:xfrm>
              <a:off x="2518" y="897"/>
              <a:ext cx="3233" cy="15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585" name="Text Box 7"/>
            <p:cNvSpPr txBox="1">
              <a:spLocks noChangeArrowheads="1"/>
            </p:cNvSpPr>
            <p:nvPr/>
          </p:nvSpPr>
          <p:spPr bwMode="auto">
            <a:xfrm>
              <a:off x="3458" y="574"/>
              <a:ext cx="1451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zh-CN" altLang="en-US" sz="2800" b="1">
                  <a:solidFill>
                    <a:srgbClr val="996600"/>
                  </a:solidFill>
                  <a:latin typeface="Times New Roman" pitchFamily="18" charset="0"/>
                  <a:ea typeface="黑体" pitchFamily="49" charset="-122"/>
                </a:rPr>
                <a:t>生产恢复图</a:t>
              </a:r>
              <a:endParaRPr lang="zh-CN" altLang="en-US" sz="2800">
                <a:solidFill>
                  <a:srgbClr val="996600"/>
                </a:solidFill>
                <a:latin typeface="Times New Roman" pitchFamily="18" charset="0"/>
              </a:endParaRPr>
            </a:p>
          </p:txBody>
        </p:sp>
      </p:grp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5005388" y="1355029"/>
            <a:ext cx="4138612" cy="3031331"/>
            <a:chOff x="2784" y="2448"/>
            <a:chExt cx="2976" cy="1824"/>
          </a:xfrm>
        </p:grpSpPr>
        <p:pic>
          <p:nvPicPr>
            <p:cNvPr id="24582" name="Picture 9"/>
            <p:cNvPicPr>
              <a:picLocks noChangeAspect="1" noChangeArrowheads="1"/>
            </p:cNvPicPr>
            <p:nvPr/>
          </p:nvPicPr>
          <p:blipFill>
            <a:blip r:embed="rId3"/>
            <a:srcRect l="1791" t="18443" r="4449" b="5203"/>
            <a:stretch>
              <a:fillRect/>
            </a:stretch>
          </p:blipFill>
          <p:spPr bwMode="auto">
            <a:xfrm>
              <a:off x="2784" y="2750"/>
              <a:ext cx="2976" cy="1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583" name="Text Box 10"/>
            <p:cNvSpPr txBox="1">
              <a:spLocks noChangeArrowheads="1"/>
            </p:cNvSpPr>
            <p:nvPr/>
          </p:nvSpPr>
          <p:spPr bwMode="auto">
            <a:xfrm>
              <a:off x="3360" y="2448"/>
              <a:ext cx="1728" cy="3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zh-CN" altLang="en-US" sz="2800" b="1">
                  <a:solidFill>
                    <a:srgbClr val="996600"/>
                  </a:solidFill>
                  <a:latin typeface="Times New Roman" pitchFamily="18" charset="0"/>
                  <a:ea typeface="黑体" pitchFamily="49" charset="-122"/>
                </a:rPr>
                <a:t>失业率下降图</a:t>
              </a:r>
            </a:p>
          </p:txBody>
        </p:sp>
      </p:grpSp>
      <p:sp>
        <p:nvSpPr>
          <p:cNvPr id="10" name="矩形 9"/>
          <p:cNvSpPr/>
          <p:nvPr/>
        </p:nvSpPr>
        <p:spPr>
          <a:xfrm>
            <a:off x="315685" y="550319"/>
            <a:ext cx="8088085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zh-CN" altLang="en-US" sz="2400" b="1" dirty="0" smtClean="0">
                <a:latin typeface="宋体" pitchFamily="2" charset="-122"/>
              </a:rPr>
              <a:t>罗斯福就任不到</a:t>
            </a:r>
            <a:r>
              <a:rPr lang="en-US" altLang="zh-CN" sz="2400" b="1" dirty="0" smtClean="0">
                <a:latin typeface="宋体" pitchFamily="2" charset="-122"/>
              </a:rPr>
              <a:t>11</a:t>
            </a:r>
            <a:r>
              <a:rPr lang="zh-CN" altLang="en-US" sz="2400" b="1" dirty="0" smtClean="0">
                <a:latin typeface="宋体" pitchFamily="2" charset="-122"/>
              </a:rPr>
              <a:t>天，全国四分之三的银行重新开业，股票价格上涨</a:t>
            </a:r>
            <a:r>
              <a:rPr lang="en-US" altLang="zh-CN" sz="2400" b="1" dirty="0" smtClean="0">
                <a:latin typeface="宋体" pitchFamily="2" charset="-122"/>
              </a:rPr>
              <a:t>15</a:t>
            </a:r>
            <a:r>
              <a:rPr lang="zh-CN" altLang="en-US" sz="2400" b="1" dirty="0" smtClean="0">
                <a:latin typeface="宋体" pitchFamily="2" charset="-122"/>
              </a:rPr>
              <a:t>％，金融恐慌基本结束。</a:t>
            </a:r>
            <a:endParaRPr lang="zh-CN" altLang="en-US" sz="2400" b="1" dirty="0">
              <a:latin typeface="宋体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4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39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93915" y="706045"/>
            <a:ext cx="8371114" cy="3264813"/>
          </a:xfrm>
        </p:spPr>
        <p:txBody>
          <a:bodyPr/>
          <a:lstStyle/>
          <a:p>
            <a:pPr>
              <a:buFontTx/>
              <a:buNone/>
            </a:pPr>
            <a:r>
              <a:rPr lang="zh-CN" altLang="en-US" b="1" dirty="0">
                <a:ea typeface="华文新魏" pitchFamily="2" charset="-122"/>
              </a:rPr>
              <a:t>        </a:t>
            </a:r>
            <a:r>
              <a:rPr lang="zh-CN" altLang="en-US" b="1" dirty="0" smtClean="0">
                <a:ea typeface="华文新魏" pitchFamily="2" charset="-122"/>
              </a:rPr>
              <a:t>  </a:t>
            </a:r>
            <a:r>
              <a:rPr lang="zh-CN" altLang="en-US" sz="2800" b="1" dirty="0"/>
              <a:t>柯立芝总统（</a:t>
            </a:r>
            <a:r>
              <a:rPr lang="en-US" altLang="zh-CN" sz="2800" b="1" dirty="0"/>
              <a:t>1923</a:t>
            </a:r>
            <a:r>
              <a:rPr lang="zh-CN" altLang="en-US" sz="2800" b="1" dirty="0"/>
              <a:t>－</a:t>
            </a:r>
            <a:r>
              <a:rPr lang="en-US" altLang="zh-CN" sz="2800" b="1" dirty="0"/>
              <a:t>1928</a:t>
            </a:r>
            <a:r>
              <a:rPr lang="zh-CN" altLang="en-US" sz="2800" b="1" dirty="0"/>
              <a:t>）提出“美国人的事业就是做生意”，提出美国的基本原则是不干涉大企业经济，“我倾向于减少而不是扩大（联邦）政府对人民的企业活动施加的约束和控制”</a:t>
            </a:r>
            <a:r>
              <a:rPr lang="zh-CN" altLang="en-US" sz="2800" b="1" dirty="0" smtClean="0"/>
              <a:t>。</a:t>
            </a:r>
            <a:endParaRPr lang="en-US" altLang="zh-CN" sz="2800" b="1" dirty="0" smtClean="0"/>
          </a:p>
          <a:p>
            <a:pPr>
              <a:buFontTx/>
              <a:buNone/>
            </a:pPr>
            <a:r>
              <a:rPr lang="en-US" altLang="zh-CN" sz="2800" b="1" dirty="0" smtClean="0"/>
              <a:t>        </a:t>
            </a:r>
            <a:r>
              <a:rPr lang="zh-CN" altLang="en-US" sz="2800" b="1" dirty="0" smtClean="0"/>
              <a:t>胡佛</a:t>
            </a:r>
            <a:r>
              <a:rPr lang="zh-CN" altLang="en-US" sz="2800" b="1" dirty="0"/>
              <a:t>（</a:t>
            </a:r>
            <a:r>
              <a:rPr lang="en-US" altLang="zh-CN" sz="2800" b="1" dirty="0"/>
              <a:t>1929</a:t>
            </a:r>
            <a:r>
              <a:rPr lang="zh-CN" altLang="en-US" sz="2800" b="1" dirty="0"/>
              <a:t>－</a:t>
            </a:r>
            <a:r>
              <a:rPr lang="en-US" altLang="zh-CN" sz="2800" b="1" dirty="0"/>
              <a:t>1932</a:t>
            </a:r>
            <a:r>
              <a:rPr lang="zh-CN" altLang="en-US" sz="2800" b="1" dirty="0"/>
              <a:t>）的就职演说中表示要继续奉行前任的政策。</a:t>
            </a:r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457201" y="3139861"/>
            <a:ext cx="820782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zh-CN" sz="24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“</a:t>
            </a:r>
            <a:r>
              <a:rPr lang="zh-CN" sz="24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新”：改变了传统的自由放任的</a:t>
            </a:r>
            <a:r>
              <a:rPr lang="zh-CN" sz="2400" b="1" dirty="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政策</a:t>
            </a:r>
            <a:r>
              <a:rPr lang="zh-CN" sz="24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，加强了国家对经济的干预。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7201" y="4147457"/>
            <a:ext cx="83711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深远影响：开创资本主义国家干预经济的新模式，即国家垄断资本主义。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5" name="矩形 144386"/>
          <p:cNvSpPr>
            <a:spLocks noChangeArrowheads="1"/>
          </p:cNvSpPr>
          <p:nvPr/>
        </p:nvSpPr>
        <p:spPr bwMode="auto">
          <a:xfrm>
            <a:off x="1719943" y="0"/>
            <a:ext cx="5334000" cy="52322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zh-CN" altLang="en-US" sz="28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如何评价罗斯福新政？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200"/>
                                        <p:tgtEl>
                                          <p:spTgt spid="307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200"/>
                                        <p:tgtEl>
                                          <p:spTgt spid="307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200"/>
                                        <p:tgtEl>
                                          <p:spTgt spid="307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327480" y="623210"/>
            <a:ext cx="8337550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sz="2400" dirty="0">
                <a:latin typeface="华文新魏" pitchFamily="2" charset="-122"/>
                <a:ea typeface="华文新魏" pitchFamily="2" charset="-122"/>
              </a:rPr>
              <a:t>　　作为一个国家，我们拒绝了任何</a:t>
            </a:r>
            <a:r>
              <a:rPr lang="zh-CN" sz="2400" u="sng" dirty="0">
                <a:latin typeface="华文新魏" pitchFamily="2" charset="-122"/>
                <a:ea typeface="华文新魏" pitchFamily="2" charset="-122"/>
              </a:rPr>
              <a:t>彻底的革命</a:t>
            </a:r>
            <a:r>
              <a:rPr lang="zh-CN" sz="2400" dirty="0">
                <a:latin typeface="华文新魏" pitchFamily="2" charset="-122"/>
                <a:ea typeface="华文新魏" pitchFamily="2" charset="-122"/>
              </a:rPr>
              <a:t>计划。为了永远地纠正我们经济制度中的严重缺点，</a:t>
            </a:r>
            <a:r>
              <a:rPr lang="zh-CN" sz="2400" u="sng" dirty="0">
                <a:latin typeface="华文新魏" pitchFamily="2" charset="-122"/>
                <a:ea typeface="华文新魏" pitchFamily="2" charset="-122"/>
              </a:rPr>
              <a:t>我们依靠的是旧民主秩序的新应用</a:t>
            </a:r>
            <a:r>
              <a:rPr lang="zh-CN" sz="2400" dirty="0">
                <a:latin typeface="华文新魏" pitchFamily="2" charset="-122"/>
                <a:ea typeface="华文新魏" pitchFamily="2" charset="-122"/>
              </a:rPr>
              <a:t>。 </a:t>
            </a:r>
          </a:p>
          <a:p>
            <a:pPr algn="r"/>
            <a:r>
              <a:rPr lang="zh-CN" altLang="zh-CN" sz="2400" dirty="0">
                <a:ea typeface="华文新魏" pitchFamily="2" charset="-122"/>
              </a:rPr>
              <a:t>——</a:t>
            </a:r>
            <a:r>
              <a:rPr lang="zh-CN" sz="2400" dirty="0">
                <a:latin typeface="华文新魏" pitchFamily="2" charset="-122"/>
                <a:ea typeface="华文新魏" pitchFamily="2" charset="-122"/>
              </a:rPr>
              <a:t>罗斯福</a:t>
            </a:r>
          </a:p>
          <a:p>
            <a:r>
              <a:rPr lang="zh-CN" altLang="zh-CN" sz="2400" dirty="0">
                <a:latin typeface="华文新魏" pitchFamily="2" charset="-122"/>
                <a:ea typeface="华文新魏" pitchFamily="2" charset="-122"/>
              </a:rPr>
              <a:t>⒈</a:t>
            </a:r>
            <a:r>
              <a:rPr lang="zh-CN" sz="2400" dirty="0">
                <a:latin typeface="华文新魏" pitchFamily="2" charset="-122"/>
                <a:ea typeface="华文新魏" pitchFamily="2" charset="-122"/>
              </a:rPr>
              <a:t>所谓</a:t>
            </a:r>
            <a:r>
              <a:rPr lang="zh-CN" sz="2400" dirty="0">
                <a:ea typeface="华文新魏" pitchFamily="2" charset="-122"/>
              </a:rPr>
              <a:t>“</a:t>
            </a:r>
            <a:r>
              <a:rPr lang="zh-CN" sz="2400" dirty="0">
                <a:latin typeface="华文新魏" pitchFamily="2" charset="-122"/>
                <a:ea typeface="华文新魏" pitchFamily="2" charset="-122"/>
              </a:rPr>
              <a:t>彻底的革命</a:t>
            </a:r>
            <a:r>
              <a:rPr lang="zh-CN" sz="2400" dirty="0">
                <a:ea typeface="华文新魏" pitchFamily="2" charset="-122"/>
              </a:rPr>
              <a:t>”</a:t>
            </a:r>
            <a:r>
              <a:rPr lang="zh-CN" sz="2400" dirty="0">
                <a:latin typeface="华文新魏" pitchFamily="2" charset="-122"/>
                <a:ea typeface="华文新魏" pitchFamily="2" charset="-122"/>
              </a:rPr>
              <a:t>是指什么？</a:t>
            </a:r>
          </a:p>
          <a:p>
            <a:r>
              <a:rPr lang="zh-CN" sz="2400" dirty="0">
                <a:latin typeface="华文新魏" pitchFamily="2" charset="-122"/>
                <a:ea typeface="华文新魏" pitchFamily="2" charset="-122"/>
              </a:rPr>
              <a:t>答：</a:t>
            </a:r>
            <a:r>
              <a:rPr lang="zh-CN" sz="2400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推翻资本主义制度</a:t>
            </a:r>
            <a:r>
              <a:rPr lang="zh-CN" sz="2400" dirty="0">
                <a:latin typeface="华文新魏" pitchFamily="2" charset="-122"/>
                <a:ea typeface="华文新魏" pitchFamily="2" charset="-122"/>
              </a:rPr>
              <a:t>。</a:t>
            </a:r>
          </a:p>
          <a:p>
            <a:r>
              <a:rPr lang="zh-CN" altLang="zh-CN" sz="2400" dirty="0">
                <a:latin typeface="华文新魏" pitchFamily="2" charset="-122"/>
                <a:ea typeface="华文新魏" pitchFamily="2" charset="-122"/>
              </a:rPr>
              <a:t>2.</a:t>
            </a:r>
            <a:r>
              <a:rPr lang="zh-CN" sz="2400" dirty="0">
                <a:latin typeface="华文新魏" pitchFamily="2" charset="-122"/>
                <a:ea typeface="华文新魏" pitchFamily="2" charset="-122"/>
              </a:rPr>
              <a:t>对旧民主秩序的新应用，我们如何理解？</a:t>
            </a:r>
          </a:p>
          <a:p>
            <a:r>
              <a:rPr lang="zh-CN" sz="2400" dirty="0">
                <a:latin typeface="华文新魏" pitchFamily="2" charset="-122"/>
                <a:ea typeface="华文新魏" pitchFamily="2" charset="-122"/>
              </a:rPr>
              <a:t>答：</a:t>
            </a:r>
            <a:r>
              <a:rPr lang="zh-CN" sz="2400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在资本主义制度内部进行调整，加强国家对经济的干预和指导。</a:t>
            </a:r>
          </a:p>
          <a:p>
            <a:r>
              <a:rPr lang="zh-CN" altLang="zh-CN" sz="2400" dirty="0">
                <a:latin typeface="华文新魏" pitchFamily="2" charset="-122"/>
                <a:ea typeface="华文新魏" pitchFamily="2" charset="-122"/>
              </a:rPr>
              <a:t>3.</a:t>
            </a:r>
            <a:r>
              <a:rPr lang="zh-CN" sz="2400" dirty="0">
                <a:latin typeface="华文新魏" pitchFamily="2" charset="-122"/>
                <a:ea typeface="华文新魏" pitchFamily="2" charset="-122"/>
              </a:rPr>
              <a:t>由此可见，罗斯福新政的前提是什么？</a:t>
            </a:r>
          </a:p>
          <a:p>
            <a:r>
              <a:rPr lang="zh-CN" sz="2400" dirty="0">
                <a:latin typeface="华文新魏" pitchFamily="2" charset="-122"/>
                <a:ea typeface="华文新魏" pitchFamily="2" charset="-122"/>
              </a:rPr>
              <a:t>答：</a:t>
            </a:r>
            <a:r>
              <a:rPr lang="zh-CN" sz="2400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维护资本主义制度</a:t>
            </a:r>
            <a:r>
              <a:rPr lang="zh-CN" sz="2400" dirty="0">
                <a:latin typeface="华文新魏" pitchFamily="2" charset="-122"/>
                <a:ea typeface="华文新魏" pitchFamily="2" charset="-122"/>
              </a:rPr>
              <a:t>。</a:t>
            </a:r>
          </a:p>
        </p:txBody>
      </p:sp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185062" y="0"/>
            <a:ext cx="6477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sz="3200" b="1" dirty="0">
                <a:solidFill>
                  <a:srgbClr val="0000FF"/>
                </a:solidFill>
                <a:latin typeface="隶书" pitchFamily="49" charset="-122"/>
                <a:ea typeface="隶书" pitchFamily="49" charset="-122"/>
              </a:rPr>
              <a:t>罗斯福新政的实质</a:t>
            </a:r>
          </a:p>
        </p:txBody>
      </p:sp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65316" y="2046526"/>
            <a:ext cx="8956298" cy="646331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CN" sz="3600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维护资本主义制度前提下所作出的政策调整</a:t>
            </a:r>
          </a:p>
        </p:txBody>
      </p:sp>
    </p:spTree>
  </p:cSld>
  <p:clrMapOvr>
    <a:masterClrMapping/>
  </p:clrMapOvr>
  <p:transition spd="slow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58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58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358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 autoUpdateAnimBg="0"/>
      <p:bldP spid="35844" grpId="0" animBg="1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富兰克林·罗斯福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" y="692944"/>
            <a:ext cx="1676400" cy="1678781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sp>
        <p:nvSpPr>
          <p:cNvPr id="39939" name="WordArt 3"/>
          <p:cNvSpPr>
            <a:spLocks noChangeArrowheads="1" noChangeShapeType="1"/>
          </p:cNvSpPr>
          <p:nvPr/>
        </p:nvSpPr>
        <p:spPr bwMode="auto">
          <a:xfrm>
            <a:off x="304800" y="0"/>
            <a:ext cx="2247900" cy="652463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zh-CN" altLang="en-US" sz="4400" b="1">
                <a:ln w="9525" cmpd="sng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拓展联系</a:t>
            </a:r>
          </a:p>
        </p:txBody>
      </p:sp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1890713" y="728662"/>
            <a:ext cx="5410200" cy="1200329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 b="1">
                <a:latin typeface="黑体" pitchFamily="49" charset="-122"/>
                <a:ea typeface="黑体" pitchFamily="49" charset="-122"/>
              </a:rPr>
              <a:t>有人说，</a:t>
            </a:r>
            <a:r>
              <a:rPr lang="zh-CN" altLang="zh-CN" sz="2400" b="1">
                <a:latin typeface="黑体" pitchFamily="49" charset="-122"/>
                <a:ea typeface="黑体" pitchFamily="49" charset="-122"/>
              </a:rPr>
              <a:t>20</a:t>
            </a:r>
            <a:r>
              <a:rPr lang="zh-CN" sz="2400" b="1">
                <a:latin typeface="黑体" pitchFamily="49" charset="-122"/>
                <a:ea typeface="黑体" pitchFamily="49" charset="-122"/>
              </a:rPr>
              <a:t>世纪出现了两大改革家，一个挽救了现代资本主义，一个挽救了现代社会主义。他们是谁？有何突出成就？</a:t>
            </a:r>
          </a:p>
        </p:txBody>
      </p:sp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792163" y="2603897"/>
            <a:ext cx="7561262" cy="83099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zh-CN" sz="24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罗斯福通过新政使美国走上国家垄断资本主义道路，对西方资本主义产生了深远影响；</a:t>
            </a:r>
          </a:p>
        </p:txBody>
      </p:sp>
      <p:sp>
        <p:nvSpPr>
          <p:cNvPr id="39942" name="Text Box 6"/>
          <p:cNvSpPr txBox="1">
            <a:spLocks noChangeArrowheads="1"/>
          </p:cNvSpPr>
          <p:nvPr/>
        </p:nvSpPr>
        <p:spPr bwMode="auto">
          <a:xfrm>
            <a:off x="774701" y="3639741"/>
            <a:ext cx="7559675" cy="830997"/>
          </a:xfrm>
          <a:prstGeom prst="rect">
            <a:avLst/>
          </a:prstGeom>
          <a:solidFill>
            <a:srgbClr val="FFFF99"/>
          </a:solidFill>
          <a:ln w="9525" cmpd="sng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zh-CN" sz="24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邓小平通过改革开放使中国走上有中国特色的社会主义道路，取得了翻天覆地的变化。</a:t>
            </a:r>
          </a:p>
        </p:txBody>
      </p:sp>
      <p:pic>
        <p:nvPicPr>
          <p:cNvPr id="39943" name="Picture 7" descr="szqh01210971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00913" y="652463"/>
            <a:ext cx="1828800" cy="1614488"/>
          </a:xfrm>
          <a:prstGeom prst="rect">
            <a:avLst/>
          </a:prstGeom>
          <a:noFill/>
          <a:ln w="12700" cmpd="sng">
            <a:solidFill>
              <a:srgbClr val="000099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1" grpId="0" animBg="1" autoUpdateAnimBg="0"/>
      <p:bldP spid="39942" grpId="0" animBg="1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富兰克林·罗斯福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" y="692944"/>
            <a:ext cx="1676400" cy="1678781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1817914" y="658582"/>
            <a:ext cx="5562600" cy="107721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3200">
                <a:latin typeface="黑体" pitchFamily="49" charset="-122"/>
                <a:ea typeface="黑体" pitchFamily="49" charset="-122"/>
              </a:rPr>
              <a:t>他们身上有哪些共同的地方？从中可以获得什么启示？</a:t>
            </a:r>
          </a:p>
        </p:txBody>
      </p:sp>
      <p:pic>
        <p:nvPicPr>
          <p:cNvPr id="40964" name="Picture 4" descr="szqh01210971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00913" y="728662"/>
            <a:ext cx="1828800" cy="1614488"/>
          </a:xfrm>
          <a:prstGeom prst="rect">
            <a:avLst/>
          </a:prstGeom>
          <a:noFill/>
          <a:ln w="12700" cmpd="sng">
            <a:solidFill>
              <a:srgbClr val="000099"/>
            </a:solidFill>
            <a:miter lim="800000"/>
            <a:headEnd/>
            <a:tailEnd/>
          </a:ln>
        </p:spPr>
      </p:pic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1915882" y="1771650"/>
            <a:ext cx="2743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zh-CN" sz="32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共同之处：</a:t>
            </a:r>
          </a:p>
        </p:txBody>
      </p:sp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1600201" y="2686050"/>
            <a:ext cx="711041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800" dirty="0">
                <a:latin typeface="黑体" pitchFamily="49" charset="-122"/>
                <a:ea typeface="黑体" pitchFamily="49" charset="-122"/>
              </a:rPr>
              <a:t>敢于直面困难，愈挫愈坚，坚韧不拔的意志</a:t>
            </a:r>
          </a:p>
        </p:txBody>
      </p:sp>
      <p:sp>
        <p:nvSpPr>
          <p:cNvPr id="40967" name="Text Box 7"/>
          <p:cNvSpPr txBox="1">
            <a:spLocks noChangeArrowheads="1"/>
          </p:cNvSpPr>
          <p:nvPr/>
        </p:nvSpPr>
        <p:spPr bwMode="auto">
          <a:xfrm>
            <a:off x="1600201" y="3028950"/>
            <a:ext cx="590391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800">
                <a:latin typeface="黑体" pitchFamily="49" charset="-122"/>
                <a:ea typeface="黑体" pitchFamily="49" charset="-122"/>
              </a:rPr>
              <a:t>勇于创新，善于借鉴，大胆尝试</a:t>
            </a:r>
          </a:p>
        </p:txBody>
      </p:sp>
      <p:sp>
        <p:nvSpPr>
          <p:cNvPr id="40968" name="Text Box 8"/>
          <p:cNvSpPr txBox="1">
            <a:spLocks noChangeArrowheads="1"/>
          </p:cNvSpPr>
          <p:nvPr/>
        </p:nvSpPr>
        <p:spPr bwMode="auto">
          <a:xfrm>
            <a:off x="1600201" y="3429000"/>
            <a:ext cx="62769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800">
                <a:latin typeface="黑体" pitchFamily="49" charset="-122"/>
                <a:ea typeface="黑体" pitchFamily="49" charset="-122"/>
              </a:rPr>
              <a:t>以国家的前途、人民的幸福为己任</a:t>
            </a:r>
          </a:p>
        </p:txBody>
      </p:sp>
      <p:sp>
        <p:nvSpPr>
          <p:cNvPr id="40969" name="Text Box 9"/>
          <p:cNvSpPr txBox="1">
            <a:spLocks noChangeArrowheads="1"/>
          </p:cNvSpPr>
          <p:nvPr/>
        </p:nvSpPr>
        <p:spPr bwMode="auto">
          <a:xfrm>
            <a:off x="1600192" y="2286000"/>
            <a:ext cx="5638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800" dirty="0">
                <a:latin typeface="黑体" pitchFamily="49" charset="-122"/>
                <a:ea typeface="黑体" pitchFamily="49" charset="-122"/>
              </a:rPr>
              <a:t>都注重计划与市场相结合</a:t>
            </a:r>
          </a:p>
        </p:txBody>
      </p:sp>
      <p:sp>
        <p:nvSpPr>
          <p:cNvPr id="40970" name="WordArt 10"/>
          <p:cNvSpPr>
            <a:spLocks noChangeArrowheads="1" noChangeShapeType="1"/>
          </p:cNvSpPr>
          <p:nvPr/>
        </p:nvSpPr>
        <p:spPr bwMode="auto">
          <a:xfrm>
            <a:off x="304800" y="0"/>
            <a:ext cx="2247900" cy="652463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zh-CN" altLang="en-US" sz="4400">
                <a:ln w="9525" cmpd="sng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拓展联系</a:t>
            </a:r>
          </a:p>
        </p:txBody>
      </p:sp>
      <p:sp>
        <p:nvSpPr>
          <p:cNvPr id="40971" name="Text Box 11"/>
          <p:cNvSpPr txBox="1">
            <a:spLocks noChangeArrowheads="1"/>
          </p:cNvSpPr>
          <p:nvPr/>
        </p:nvSpPr>
        <p:spPr bwMode="auto">
          <a:xfrm>
            <a:off x="97966" y="3924304"/>
            <a:ext cx="152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zh-CN" sz="32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启示：</a:t>
            </a:r>
          </a:p>
        </p:txBody>
      </p:sp>
      <p:sp>
        <p:nvSpPr>
          <p:cNvPr id="40972" name="Text Box 12"/>
          <p:cNvSpPr txBox="1">
            <a:spLocks noChangeArrowheads="1"/>
          </p:cNvSpPr>
          <p:nvPr/>
        </p:nvSpPr>
        <p:spPr bwMode="auto">
          <a:xfrm>
            <a:off x="1641016" y="3981454"/>
            <a:ext cx="736611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sz="2800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不同社会制度的国家可以相互借鉴，相互学习</a:t>
            </a:r>
          </a:p>
        </p:txBody>
      </p:sp>
      <p:sp>
        <p:nvSpPr>
          <p:cNvPr id="40973" name="Text Box 13"/>
          <p:cNvSpPr txBox="1">
            <a:spLocks noChangeArrowheads="1"/>
          </p:cNvSpPr>
          <p:nvPr/>
        </p:nvSpPr>
        <p:spPr bwMode="auto">
          <a:xfrm>
            <a:off x="1698166" y="4381504"/>
            <a:ext cx="59298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sz="2800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经济体制改革要结合国情，与时俱进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9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9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9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09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40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40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40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5" grpId="0" autoUpdateAnimBg="0"/>
      <p:bldP spid="40966" grpId="0" autoUpdateAnimBg="0"/>
      <p:bldP spid="40967" grpId="0" autoUpdateAnimBg="0"/>
      <p:bldP spid="40968" grpId="0" autoUpdateAnimBg="0"/>
      <p:bldP spid="40969" grpId="0" autoUpdateAnimBg="0"/>
      <p:bldP spid="40971" grpId="0" autoUpdateAnimBg="0"/>
      <p:bldP spid="40972" grpId="0" autoUpdateAnimBg="0"/>
      <p:bldP spid="40973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1908174" y="200014"/>
            <a:ext cx="58610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1B1BD1"/>
                </a:solidFill>
              </a:rPr>
              <a:t>比较</a:t>
            </a:r>
            <a:r>
              <a:rPr lang="zh-CN" altLang="en-US" sz="2800" b="1" dirty="0" smtClean="0">
                <a:solidFill>
                  <a:srgbClr val="1B1BD1"/>
                </a:solidFill>
              </a:rPr>
              <a:t>华盛顿、林肯、罗斯福</a:t>
            </a:r>
            <a:endParaRPr lang="zh-CN" altLang="en-US" sz="2800" b="1" dirty="0">
              <a:solidFill>
                <a:srgbClr val="1B1BD1"/>
              </a:solidFill>
            </a:endParaRPr>
          </a:p>
        </p:txBody>
      </p:sp>
      <p:graphicFrame>
        <p:nvGraphicFramePr>
          <p:cNvPr id="100356" name="Group 4"/>
          <p:cNvGraphicFramePr>
            <a:graphicFrameLocks noGrp="1"/>
          </p:cNvGraphicFramePr>
          <p:nvPr/>
        </p:nvGraphicFramePr>
        <p:xfrm>
          <a:off x="468312" y="897732"/>
          <a:ext cx="8497887" cy="3891982"/>
        </p:xfrm>
        <a:graphic>
          <a:graphicData uri="http://schemas.openxmlformats.org/drawingml/2006/table">
            <a:tbl>
              <a:tblPr/>
              <a:tblGrid>
                <a:gridCol w="1390327">
                  <a:extLst>
                    <a:ext uri="{9D8B030D-6E8A-4147-A177-3AD203B41FA5}"/>
                  </a:extLst>
                </a:gridCol>
                <a:gridCol w="2430332">
                  <a:extLst>
                    <a:ext uri="{9D8B030D-6E8A-4147-A177-3AD203B41FA5}"/>
                  </a:extLst>
                </a:gridCol>
                <a:gridCol w="1646445">
                  <a:extLst>
                    <a:ext uri="{9D8B030D-6E8A-4147-A177-3AD203B41FA5}"/>
                  </a:extLst>
                </a:gridCol>
                <a:gridCol w="3030783">
                  <a:extLst>
                    <a:ext uri="{9D8B030D-6E8A-4147-A177-3AD203B41FA5}"/>
                  </a:extLst>
                </a:gridCol>
              </a:tblGrid>
              <a:tr h="7990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人物</a:t>
                      </a: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当时解决的主要问题</a:t>
                      </a: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重大事件</a:t>
                      </a: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主要影响</a:t>
                      </a: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10165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en-US" sz="2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10432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en-US" sz="2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10331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en-US" sz="2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en-US" sz="2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28702" name="Text Box 31"/>
          <p:cNvSpPr txBox="1">
            <a:spLocks noChangeArrowheads="1"/>
          </p:cNvSpPr>
          <p:nvPr/>
        </p:nvSpPr>
        <p:spPr bwMode="auto">
          <a:xfrm>
            <a:off x="539750" y="1924050"/>
            <a:ext cx="12954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</a:rPr>
              <a:t>华盛顿</a:t>
            </a:r>
          </a:p>
        </p:txBody>
      </p:sp>
      <p:sp>
        <p:nvSpPr>
          <p:cNvPr id="100384" name="Text Box 32"/>
          <p:cNvSpPr txBox="1">
            <a:spLocks noChangeArrowheads="1"/>
          </p:cNvSpPr>
          <p:nvPr/>
        </p:nvSpPr>
        <p:spPr bwMode="auto">
          <a:xfrm>
            <a:off x="2124075" y="1762125"/>
            <a:ext cx="17526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400" b="1"/>
              <a:t>摆脱英国的殖民统治</a:t>
            </a:r>
          </a:p>
        </p:txBody>
      </p:sp>
      <p:sp>
        <p:nvSpPr>
          <p:cNvPr id="100385" name="Text Box 33"/>
          <p:cNvSpPr txBox="1">
            <a:spLocks noChangeArrowheads="1"/>
          </p:cNvSpPr>
          <p:nvPr/>
        </p:nvSpPr>
        <p:spPr bwMode="auto">
          <a:xfrm>
            <a:off x="4287840" y="1977629"/>
            <a:ext cx="1524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400" b="1" dirty="0"/>
              <a:t>独立战争</a:t>
            </a:r>
          </a:p>
        </p:txBody>
      </p:sp>
      <p:sp>
        <p:nvSpPr>
          <p:cNvPr id="100386" name="Text Box 34"/>
          <p:cNvSpPr txBox="1">
            <a:spLocks noChangeArrowheads="1"/>
          </p:cNvSpPr>
          <p:nvPr/>
        </p:nvSpPr>
        <p:spPr bwMode="auto">
          <a:xfrm>
            <a:off x="5940426" y="1924050"/>
            <a:ext cx="22129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400" b="1" dirty="0"/>
              <a:t>取得民族独立</a:t>
            </a:r>
            <a:endParaRPr lang="en-US" altLang="zh-CN" sz="2400" b="1" dirty="0"/>
          </a:p>
        </p:txBody>
      </p:sp>
      <p:sp>
        <p:nvSpPr>
          <p:cNvPr id="28706" name="Text Box 35"/>
          <p:cNvSpPr txBox="1">
            <a:spLocks noChangeArrowheads="1"/>
          </p:cNvSpPr>
          <p:nvPr/>
        </p:nvSpPr>
        <p:spPr bwMode="auto">
          <a:xfrm>
            <a:off x="684213" y="2895600"/>
            <a:ext cx="10668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</a:rPr>
              <a:t>林肯</a:t>
            </a:r>
          </a:p>
        </p:txBody>
      </p:sp>
      <p:sp>
        <p:nvSpPr>
          <p:cNvPr id="100388" name="Text Box 36"/>
          <p:cNvSpPr txBox="1">
            <a:spLocks noChangeArrowheads="1"/>
          </p:cNvSpPr>
          <p:nvPr/>
        </p:nvSpPr>
        <p:spPr bwMode="auto">
          <a:xfrm>
            <a:off x="1908174" y="2843048"/>
            <a:ext cx="244633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400" b="1" dirty="0"/>
              <a:t>废除黑人奴隶制度</a:t>
            </a:r>
            <a:r>
              <a:rPr lang="en-US" altLang="zh-CN" sz="2400" b="1" dirty="0"/>
              <a:t>,</a:t>
            </a:r>
            <a:r>
              <a:rPr lang="zh-CN" altLang="en-US" sz="2400" b="1" dirty="0"/>
              <a:t>维护国家统一</a:t>
            </a:r>
          </a:p>
        </p:txBody>
      </p:sp>
      <p:sp>
        <p:nvSpPr>
          <p:cNvPr id="100389" name="Text Box 37"/>
          <p:cNvSpPr txBox="1">
            <a:spLocks noChangeArrowheads="1"/>
          </p:cNvSpPr>
          <p:nvPr/>
        </p:nvSpPr>
        <p:spPr bwMode="auto">
          <a:xfrm>
            <a:off x="4309612" y="3003947"/>
            <a:ext cx="1524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400" b="1" dirty="0"/>
              <a:t>南北战争</a:t>
            </a:r>
          </a:p>
        </p:txBody>
      </p:sp>
      <p:sp>
        <p:nvSpPr>
          <p:cNvPr id="100390" name="Text Box 38"/>
          <p:cNvSpPr txBox="1">
            <a:spLocks noChangeArrowheads="1"/>
          </p:cNvSpPr>
          <p:nvPr/>
        </p:nvSpPr>
        <p:spPr bwMode="auto">
          <a:xfrm>
            <a:off x="5951537" y="2787253"/>
            <a:ext cx="282098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400" b="1" dirty="0"/>
              <a:t>维护了国家统一</a:t>
            </a:r>
            <a:r>
              <a:rPr lang="en-US" altLang="zh-CN" sz="2400" b="1" dirty="0"/>
              <a:t>,</a:t>
            </a:r>
            <a:r>
              <a:rPr lang="zh-CN" altLang="en-US" sz="2400" b="1" dirty="0"/>
              <a:t>废除了黑人奴隶制度</a:t>
            </a:r>
            <a:endParaRPr lang="en-US" altLang="zh-CN" sz="2400" b="1" dirty="0"/>
          </a:p>
        </p:txBody>
      </p:sp>
      <p:sp>
        <p:nvSpPr>
          <p:cNvPr id="28710" name="Text Box 39"/>
          <p:cNvSpPr txBox="1">
            <a:spLocks noChangeArrowheads="1"/>
          </p:cNvSpPr>
          <p:nvPr/>
        </p:nvSpPr>
        <p:spPr bwMode="auto">
          <a:xfrm>
            <a:off x="539750" y="3921919"/>
            <a:ext cx="12192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</a:rPr>
              <a:t>罗斯福</a:t>
            </a:r>
          </a:p>
        </p:txBody>
      </p:sp>
      <p:sp>
        <p:nvSpPr>
          <p:cNvPr id="100392" name="Text Box 40"/>
          <p:cNvSpPr txBox="1">
            <a:spLocks noChangeArrowheads="1"/>
          </p:cNvSpPr>
          <p:nvPr/>
        </p:nvSpPr>
        <p:spPr bwMode="auto">
          <a:xfrm>
            <a:off x="1883459" y="3944204"/>
            <a:ext cx="25908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400" b="1" dirty="0" smtClean="0"/>
              <a:t>缓解经济危机</a:t>
            </a:r>
            <a:endParaRPr lang="zh-CN" altLang="en-US" sz="2400" b="1" dirty="0"/>
          </a:p>
        </p:txBody>
      </p:sp>
      <p:sp>
        <p:nvSpPr>
          <p:cNvPr id="100393" name="Text Box 41"/>
          <p:cNvSpPr txBox="1">
            <a:spLocks noChangeArrowheads="1"/>
          </p:cNvSpPr>
          <p:nvPr/>
        </p:nvSpPr>
        <p:spPr bwMode="auto">
          <a:xfrm>
            <a:off x="4231598" y="3933318"/>
            <a:ext cx="18288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400" b="1" dirty="0"/>
              <a:t>罗斯福新政</a:t>
            </a:r>
          </a:p>
        </p:txBody>
      </p:sp>
      <p:sp>
        <p:nvSpPr>
          <p:cNvPr id="100394" name="Text Box 42"/>
          <p:cNvSpPr txBox="1">
            <a:spLocks noChangeArrowheads="1"/>
          </p:cNvSpPr>
          <p:nvPr/>
        </p:nvSpPr>
        <p:spPr bwMode="auto">
          <a:xfrm>
            <a:off x="5951538" y="3771393"/>
            <a:ext cx="3014661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</a:rPr>
              <a:t>开创了政府干预经济的先河</a:t>
            </a:r>
            <a:r>
              <a:rPr lang="en-US" altLang="zh-CN" sz="2400" b="1" dirty="0">
                <a:solidFill>
                  <a:srgbClr val="FF0000"/>
                </a:solidFill>
              </a:rPr>
              <a:t>;</a:t>
            </a:r>
            <a:r>
              <a:rPr lang="zh-CN" altLang="en-US" sz="2400" b="1" dirty="0">
                <a:solidFill>
                  <a:srgbClr val="FF0000"/>
                </a:solidFill>
              </a:rPr>
              <a:t>度过了危机。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3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0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0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0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0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0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0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00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00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85" grpId="0"/>
      <p:bldP spid="100386" grpId="0"/>
      <p:bldP spid="100388" grpId="0"/>
      <p:bldP spid="100389" grpId="0"/>
      <p:bldP spid="100390" grpId="0"/>
      <p:bldP spid="100392" grpId="0"/>
      <p:bldP spid="100393" grpId="0"/>
      <p:bldP spid="10039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613464" y="1578422"/>
            <a:ext cx="523188" cy="1502960"/>
          </a:xfrm>
          <a:prstGeom prst="rect">
            <a:avLst/>
          </a:prstGeom>
          <a:noFill/>
          <a:ln w="25400" cmpd="sng">
            <a:solidFill>
              <a:srgbClr val="FF0000"/>
            </a:solidFill>
            <a:miter lim="800000"/>
          </a:ln>
          <a:effectLst/>
        </p:spPr>
        <p:txBody>
          <a:bodyPr vert="eaVert" wrap="none" lIns="91424" tIns="45712" rIns="91424" bIns="45712">
            <a:spAutoFit/>
          </a:bodyPr>
          <a:lstStyle/>
          <a:p>
            <a:pPr algn="ctr" eaLnBrk="1" hangingPunct="1">
              <a:defRPr/>
            </a:pPr>
            <a:r>
              <a:rPr lang="zh-CN" altLang="en-US" sz="2200" b="1" dirty="0">
                <a:latin typeface="+mn-ea"/>
                <a:ea typeface="+mn-ea"/>
              </a:rPr>
              <a:t>罗斯福新政</a:t>
            </a:r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1762126" y="371465"/>
            <a:ext cx="1014413" cy="430871"/>
          </a:xfrm>
          <a:prstGeom prst="rect">
            <a:avLst/>
          </a:prstGeom>
          <a:noFill/>
          <a:ln w="25400" cmpd="sng">
            <a:solidFill>
              <a:srgbClr val="FF0000"/>
            </a:solidFill>
            <a:miter lim="800000"/>
          </a:ln>
          <a:effectLst/>
        </p:spPr>
        <p:txBody>
          <a:bodyPr lIns="91424" tIns="45712" rIns="91424" bIns="45712">
            <a:spAutoFit/>
          </a:bodyPr>
          <a:lstStyle/>
          <a:p>
            <a:pPr eaLnBrk="1" hangingPunct="1">
              <a:defRPr/>
            </a:pPr>
            <a:r>
              <a:rPr lang="zh-CN" altLang="en-US" sz="2200" b="1" dirty="0">
                <a:latin typeface="+mn-ea"/>
                <a:ea typeface="+mn-ea"/>
              </a:rPr>
              <a:t>背景</a:t>
            </a:r>
          </a:p>
        </p:txBody>
      </p: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1838325" y="1433166"/>
            <a:ext cx="838200" cy="769425"/>
          </a:xfrm>
          <a:prstGeom prst="rect">
            <a:avLst/>
          </a:prstGeom>
          <a:noFill/>
          <a:ln w="25400" cmpd="sng">
            <a:solidFill>
              <a:srgbClr val="FF0000"/>
            </a:solidFill>
            <a:miter lim="800000"/>
          </a:ln>
          <a:effectLst/>
        </p:spPr>
        <p:txBody>
          <a:bodyPr lIns="91424" tIns="45712" rIns="91424" bIns="45712">
            <a:spAutoFit/>
          </a:bodyPr>
          <a:lstStyle/>
          <a:p>
            <a:pPr eaLnBrk="1" hangingPunct="1">
              <a:defRPr/>
            </a:pPr>
            <a:r>
              <a:rPr lang="zh-CN" altLang="en-US" sz="2200" b="1" dirty="0">
                <a:latin typeface="+mn-ea"/>
                <a:ea typeface="+mn-ea"/>
              </a:rPr>
              <a:t>内容措施</a:t>
            </a:r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3429000" y="843119"/>
            <a:ext cx="3206750" cy="1785088"/>
          </a:xfrm>
          <a:prstGeom prst="rect">
            <a:avLst/>
          </a:prstGeom>
          <a:noFill/>
          <a:ln w="25400" cmpd="sng">
            <a:solidFill>
              <a:srgbClr val="FF0000"/>
            </a:solidFill>
            <a:miter lim="800000"/>
          </a:ln>
          <a:effectLst/>
        </p:spPr>
        <p:txBody>
          <a:bodyPr lIns="91424" tIns="45712" rIns="91424" bIns="45712">
            <a:spAutoFit/>
          </a:bodyPr>
          <a:lstStyle/>
          <a:p>
            <a:pPr eaLnBrk="1" hangingPunct="1">
              <a:defRPr/>
            </a:pPr>
            <a:r>
              <a:rPr lang="zh-CN" altLang="en-US" sz="2200" b="1" dirty="0">
                <a:latin typeface="+mn-ea"/>
                <a:ea typeface="+mn-ea"/>
              </a:rPr>
              <a:t>整顿金融体系</a:t>
            </a:r>
          </a:p>
          <a:p>
            <a:pPr eaLnBrk="1" hangingPunct="1">
              <a:defRPr/>
            </a:pPr>
            <a:r>
              <a:rPr lang="zh-CN" altLang="en-US" sz="2200" b="1" dirty="0">
                <a:latin typeface="+mn-ea"/>
                <a:ea typeface="+mn-ea"/>
              </a:rPr>
              <a:t>加强对工业的计划指导</a:t>
            </a:r>
          </a:p>
          <a:p>
            <a:pPr eaLnBrk="1" hangingPunct="1">
              <a:defRPr/>
            </a:pPr>
            <a:r>
              <a:rPr lang="zh-CN" altLang="en-US" sz="2200" b="1" dirty="0">
                <a:latin typeface="+mn-ea"/>
                <a:ea typeface="+mn-ea"/>
              </a:rPr>
              <a:t>调整农业政策</a:t>
            </a:r>
          </a:p>
          <a:p>
            <a:pPr eaLnBrk="1" hangingPunct="1">
              <a:defRPr/>
            </a:pPr>
            <a:r>
              <a:rPr lang="zh-CN" altLang="en-US" sz="2200" b="1" dirty="0">
                <a:latin typeface="+mn-ea"/>
                <a:ea typeface="+mn-ea"/>
              </a:rPr>
              <a:t>推行“以工代赈”</a:t>
            </a:r>
            <a:endParaRPr lang="en-US" altLang="zh-CN" sz="2200" b="1" dirty="0">
              <a:latin typeface="+mn-ea"/>
              <a:ea typeface="+mn-ea"/>
            </a:endParaRPr>
          </a:p>
          <a:p>
            <a:pPr eaLnBrk="1" hangingPunct="1">
              <a:defRPr/>
            </a:pPr>
            <a:r>
              <a:rPr lang="zh-CN" altLang="en-US" sz="2200" b="1" dirty="0">
                <a:latin typeface="+mn-ea"/>
                <a:ea typeface="+mn-ea"/>
              </a:rPr>
              <a:t>社会福利</a:t>
            </a:r>
          </a:p>
        </p:txBody>
      </p:sp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3429001" y="331495"/>
            <a:ext cx="1595276" cy="430871"/>
          </a:xfrm>
          <a:prstGeom prst="rect">
            <a:avLst/>
          </a:prstGeom>
          <a:noFill/>
          <a:ln w="25400" cmpd="sng">
            <a:solidFill>
              <a:srgbClr val="FF0000"/>
            </a:solidFill>
            <a:miter lim="800000"/>
          </a:ln>
          <a:effectLst/>
        </p:spPr>
        <p:txBody>
          <a:bodyPr wrap="none" lIns="91424" tIns="45712" rIns="91424" bIns="45712">
            <a:spAutoFit/>
          </a:bodyPr>
          <a:lstStyle/>
          <a:p>
            <a:pPr eaLnBrk="1" hangingPunct="1">
              <a:defRPr/>
            </a:pPr>
            <a:r>
              <a:rPr lang="zh-CN" altLang="en-US" sz="2200" b="1" dirty="0">
                <a:latin typeface="+mn-ea"/>
                <a:ea typeface="+mn-ea"/>
              </a:rPr>
              <a:t>经济大危机</a:t>
            </a:r>
          </a:p>
        </p:txBody>
      </p:sp>
      <p:sp>
        <p:nvSpPr>
          <p:cNvPr id="24584" name="Text Box 8"/>
          <p:cNvSpPr txBox="1">
            <a:spLocks noChangeArrowheads="1"/>
          </p:cNvSpPr>
          <p:nvPr/>
        </p:nvSpPr>
        <p:spPr bwMode="auto">
          <a:xfrm>
            <a:off x="1828801" y="3801319"/>
            <a:ext cx="854075" cy="430871"/>
          </a:xfrm>
          <a:prstGeom prst="rect">
            <a:avLst/>
          </a:prstGeom>
          <a:noFill/>
          <a:ln w="25400" cmpd="sng">
            <a:solidFill>
              <a:srgbClr val="FF0000"/>
            </a:solidFill>
            <a:miter lim="800000"/>
          </a:ln>
          <a:effectLst/>
        </p:spPr>
        <p:txBody>
          <a:bodyPr lIns="91424" tIns="45712" rIns="91424" bIns="45712">
            <a:spAutoFit/>
          </a:bodyPr>
          <a:lstStyle/>
          <a:p>
            <a:pPr eaLnBrk="1" hangingPunct="1">
              <a:defRPr/>
            </a:pPr>
            <a:r>
              <a:rPr lang="zh-CN" altLang="en-US" sz="2200" b="1" dirty="0">
                <a:latin typeface="+mn-ea"/>
                <a:ea typeface="+mn-ea"/>
              </a:rPr>
              <a:t>影响</a:t>
            </a:r>
          </a:p>
        </p:txBody>
      </p:sp>
      <p:sp>
        <p:nvSpPr>
          <p:cNvPr id="24585" name="Text Box 9"/>
          <p:cNvSpPr txBox="1">
            <a:spLocks noChangeArrowheads="1"/>
          </p:cNvSpPr>
          <p:nvPr/>
        </p:nvSpPr>
        <p:spPr bwMode="auto">
          <a:xfrm>
            <a:off x="3570514" y="3265198"/>
            <a:ext cx="5181600" cy="769425"/>
          </a:xfrm>
          <a:prstGeom prst="rect">
            <a:avLst/>
          </a:prstGeom>
          <a:noFill/>
          <a:ln w="25400" cmpd="sng">
            <a:solidFill>
              <a:srgbClr val="FF0000"/>
            </a:solidFill>
            <a:miter lim="800000"/>
          </a:ln>
          <a:effectLst/>
        </p:spPr>
        <p:txBody>
          <a:bodyPr lIns="91424" tIns="45712" rIns="91424" bIns="45712">
            <a:spAutoFit/>
          </a:bodyPr>
          <a:lstStyle/>
          <a:p>
            <a:pPr eaLnBrk="1" hangingPunct="1">
              <a:defRPr/>
            </a:pPr>
            <a:r>
              <a:rPr lang="zh-CN" altLang="en-US" sz="2200" b="1" dirty="0">
                <a:latin typeface="+mn-ea"/>
                <a:ea typeface="+mn-ea"/>
              </a:rPr>
              <a:t>积极方面：使美国度过了经济大危机，对资本主义世界产生了深远影响。</a:t>
            </a:r>
          </a:p>
        </p:txBody>
      </p:sp>
      <p:sp>
        <p:nvSpPr>
          <p:cNvPr id="24586" name="Line 10"/>
          <p:cNvSpPr>
            <a:spLocks noChangeShapeType="1"/>
          </p:cNvSpPr>
          <p:nvPr/>
        </p:nvSpPr>
        <p:spPr bwMode="auto">
          <a:xfrm flipV="1">
            <a:off x="2819401" y="573533"/>
            <a:ext cx="511175" cy="8335"/>
          </a:xfrm>
          <a:prstGeom prst="line">
            <a:avLst/>
          </a:prstGeom>
          <a:noFill/>
          <a:ln w="31750" cmpd="sng">
            <a:solidFill>
              <a:schemeClr val="tx1"/>
            </a:solidFill>
            <a:round/>
          </a:ln>
          <a:effectLst/>
        </p:spPr>
        <p:txBody>
          <a:bodyPr wrap="none" lIns="91424" tIns="45712" rIns="91424" bIns="45712" anchor="ctr"/>
          <a:lstStyle/>
          <a:p>
            <a:pPr eaLnBrk="1" hangingPunct="1">
              <a:defRPr/>
            </a:pPr>
            <a:endParaRPr lang="zh-CN" altLang="en-US" sz="2200" dirty="0">
              <a:latin typeface="+mn-ea"/>
              <a:ea typeface="+mn-ea"/>
            </a:endParaRPr>
          </a:p>
        </p:txBody>
      </p:sp>
      <p:sp>
        <p:nvSpPr>
          <p:cNvPr id="24587" name="Line 11"/>
          <p:cNvSpPr>
            <a:spLocks noChangeShapeType="1"/>
          </p:cNvSpPr>
          <p:nvPr/>
        </p:nvSpPr>
        <p:spPr bwMode="auto">
          <a:xfrm>
            <a:off x="2736850" y="1771303"/>
            <a:ext cx="609600" cy="0"/>
          </a:xfrm>
          <a:prstGeom prst="line">
            <a:avLst/>
          </a:prstGeom>
          <a:noFill/>
          <a:ln w="31750" cmpd="sng">
            <a:solidFill>
              <a:schemeClr val="tx1"/>
            </a:solidFill>
            <a:round/>
          </a:ln>
          <a:effectLst/>
        </p:spPr>
        <p:txBody>
          <a:bodyPr wrap="none" lIns="91424" tIns="45712" rIns="91424" bIns="45712" anchor="ctr"/>
          <a:lstStyle/>
          <a:p>
            <a:pPr eaLnBrk="1" hangingPunct="1">
              <a:defRPr/>
            </a:pPr>
            <a:endParaRPr lang="zh-CN" altLang="en-US" sz="2200" dirty="0">
              <a:latin typeface="+mn-ea"/>
              <a:ea typeface="+mn-ea"/>
            </a:endParaRPr>
          </a:p>
        </p:txBody>
      </p:sp>
      <p:sp>
        <p:nvSpPr>
          <p:cNvPr id="24588" name="Line 12"/>
          <p:cNvSpPr>
            <a:spLocks noChangeShapeType="1"/>
          </p:cNvSpPr>
          <p:nvPr/>
        </p:nvSpPr>
        <p:spPr bwMode="auto">
          <a:xfrm flipV="1">
            <a:off x="2660650" y="3629870"/>
            <a:ext cx="920750" cy="311944"/>
          </a:xfrm>
          <a:prstGeom prst="line">
            <a:avLst/>
          </a:prstGeom>
          <a:ln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  <p:txBody>
          <a:bodyPr wrap="none" lIns="91424" tIns="45712" rIns="91424" bIns="45712" anchor="ctr"/>
          <a:lstStyle/>
          <a:p>
            <a:pPr eaLnBrk="1" hangingPunct="1">
              <a:defRPr/>
            </a:pPr>
            <a:endParaRPr lang="zh-CN" altLang="en-US" sz="2200" dirty="0">
              <a:latin typeface="+mn-ea"/>
            </a:endParaRPr>
          </a:p>
        </p:txBody>
      </p:sp>
      <p:sp>
        <p:nvSpPr>
          <p:cNvPr id="24589" name="Line 13"/>
          <p:cNvSpPr>
            <a:spLocks noChangeShapeType="1"/>
          </p:cNvSpPr>
          <p:nvPr/>
        </p:nvSpPr>
        <p:spPr bwMode="auto">
          <a:xfrm>
            <a:off x="1517650" y="627114"/>
            <a:ext cx="0" cy="3373040"/>
          </a:xfrm>
          <a:prstGeom prst="line">
            <a:avLst/>
          </a:prstGeom>
          <a:noFill/>
          <a:ln w="31750" cmpd="sng">
            <a:solidFill>
              <a:schemeClr val="tx1"/>
            </a:solidFill>
            <a:round/>
          </a:ln>
          <a:effectLst/>
        </p:spPr>
        <p:txBody>
          <a:bodyPr wrap="none" lIns="91424" tIns="45712" rIns="91424" bIns="45712" anchor="ctr"/>
          <a:lstStyle/>
          <a:p>
            <a:pPr eaLnBrk="1" hangingPunct="1">
              <a:defRPr/>
            </a:pPr>
            <a:endParaRPr lang="zh-CN" altLang="en-US" sz="2200" dirty="0">
              <a:latin typeface="+mn-ea"/>
              <a:ea typeface="+mn-ea"/>
            </a:endParaRPr>
          </a:p>
        </p:txBody>
      </p:sp>
      <p:sp>
        <p:nvSpPr>
          <p:cNvPr id="24590" name="Line 14"/>
          <p:cNvSpPr>
            <a:spLocks noChangeShapeType="1"/>
          </p:cNvSpPr>
          <p:nvPr/>
        </p:nvSpPr>
        <p:spPr bwMode="auto">
          <a:xfrm>
            <a:off x="1517650" y="627113"/>
            <a:ext cx="228600" cy="0"/>
          </a:xfrm>
          <a:prstGeom prst="line">
            <a:avLst/>
          </a:prstGeom>
          <a:noFill/>
          <a:ln w="31750" cmpd="sng">
            <a:solidFill>
              <a:schemeClr val="tx1"/>
            </a:solidFill>
            <a:round/>
          </a:ln>
          <a:effectLst/>
        </p:spPr>
        <p:txBody>
          <a:bodyPr wrap="none" lIns="91424" tIns="45712" rIns="91424" bIns="45712" anchor="ctr"/>
          <a:lstStyle/>
          <a:p>
            <a:pPr eaLnBrk="1" hangingPunct="1">
              <a:defRPr/>
            </a:pPr>
            <a:endParaRPr lang="zh-CN" altLang="en-US" sz="2200" dirty="0">
              <a:latin typeface="+mn-ea"/>
              <a:ea typeface="+mn-ea"/>
            </a:endParaRPr>
          </a:p>
        </p:txBody>
      </p:sp>
      <p:sp>
        <p:nvSpPr>
          <p:cNvPr id="24591" name="Line 15"/>
          <p:cNvSpPr>
            <a:spLocks noChangeShapeType="1"/>
          </p:cNvSpPr>
          <p:nvPr/>
        </p:nvSpPr>
        <p:spPr bwMode="auto">
          <a:xfrm>
            <a:off x="1517650" y="4000153"/>
            <a:ext cx="228600" cy="0"/>
          </a:xfrm>
          <a:prstGeom prst="line">
            <a:avLst/>
          </a:prstGeom>
          <a:noFill/>
          <a:ln w="31750" cmpd="sng">
            <a:solidFill>
              <a:schemeClr val="tx1"/>
            </a:solidFill>
            <a:round/>
          </a:ln>
          <a:effectLst/>
        </p:spPr>
        <p:txBody>
          <a:bodyPr wrap="none" lIns="91424" tIns="45712" rIns="91424" bIns="45712" anchor="ctr"/>
          <a:lstStyle/>
          <a:p>
            <a:pPr eaLnBrk="1" hangingPunct="1">
              <a:defRPr/>
            </a:pPr>
            <a:endParaRPr lang="zh-CN" altLang="en-US" sz="2200" dirty="0">
              <a:latin typeface="+mn-ea"/>
              <a:ea typeface="+mn-ea"/>
            </a:endParaRPr>
          </a:p>
        </p:txBody>
      </p:sp>
      <p:sp>
        <p:nvSpPr>
          <p:cNvPr id="24592" name="Line 16"/>
          <p:cNvSpPr>
            <a:spLocks noChangeShapeType="1"/>
          </p:cNvSpPr>
          <p:nvPr/>
        </p:nvSpPr>
        <p:spPr bwMode="auto">
          <a:xfrm>
            <a:off x="1136650" y="2342803"/>
            <a:ext cx="381000" cy="0"/>
          </a:xfrm>
          <a:prstGeom prst="line">
            <a:avLst/>
          </a:prstGeom>
          <a:noFill/>
          <a:ln w="31750" cmpd="sng">
            <a:solidFill>
              <a:schemeClr val="tx1"/>
            </a:solidFill>
            <a:round/>
          </a:ln>
          <a:effectLst/>
        </p:spPr>
        <p:txBody>
          <a:bodyPr wrap="none" lIns="91424" tIns="45712" rIns="91424" bIns="45712" anchor="ctr"/>
          <a:lstStyle/>
          <a:p>
            <a:pPr eaLnBrk="1" hangingPunct="1">
              <a:defRPr/>
            </a:pPr>
            <a:endParaRPr lang="zh-CN" altLang="en-US" sz="2200" dirty="0">
              <a:latin typeface="+mn-ea"/>
              <a:ea typeface="+mn-ea"/>
            </a:endParaRPr>
          </a:p>
        </p:txBody>
      </p:sp>
      <p:sp>
        <p:nvSpPr>
          <p:cNvPr id="24593" name="Text Box 17"/>
          <p:cNvSpPr txBox="1">
            <a:spLocks noChangeArrowheads="1"/>
          </p:cNvSpPr>
          <p:nvPr/>
        </p:nvSpPr>
        <p:spPr bwMode="auto">
          <a:xfrm>
            <a:off x="1822451" y="2710198"/>
            <a:ext cx="854075" cy="430871"/>
          </a:xfrm>
          <a:prstGeom prst="rect">
            <a:avLst/>
          </a:prstGeom>
          <a:noFill/>
          <a:ln w="25400" cmpd="sng">
            <a:solidFill>
              <a:srgbClr val="FF0000"/>
            </a:solidFill>
            <a:miter lim="800000"/>
          </a:ln>
          <a:effectLst/>
        </p:spPr>
        <p:txBody>
          <a:bodyPr lIns="91424" tIns="45712" rIns="91424" bIns="45712">
            <a:spAutoFit/>
          </a:bodyPr>
          <a:lstStyle/>
          <a:p>
            <a:pPr eaLnBrk="1" hangingPunct="1">
              <a:defRPr/>
            </a:pPr>
            <a:r>
              <a:rPr lang="zh-CN" altLang="en-US" sz="2200" b="1" dirty="0">
                <a:latin typeface="+mn-ea"/>
                <a:ea typeface="+mn-ea"/>
              </a:rPr>
              <a:t>特点</a:t>
            </a:r>
          </a:p>
        </p:txBody>
      </p:sp>
      <p:sp>
        <p:nvSpPr>
          <p:cNvPr id="24594" name="Line 18"/>
          <p:cNvSpPr>
            <a:spLocks noChangeShapeType="1"/>
          </p:cNvSpPr>
          <p:nvPr/>
        </p:nvSpPr>
        <p:spPr bwMode="auto">
          <a:xfrm>
            <a:off x="1517650" y="2857153"/>
            <a:ext cx="228600" cy="0"/>
          </a:xfrm>
          <a:prstGeom prst="line">
            <a:avLst/>
          </a:prstGeom>
          <a:noFill/>
          <a:ln w="31750" cmpd="sng">
            <a:solidFill>
              <a:schemeClr val="tx1"/>
            </a:solidFill>
            <a:round/>
          </a:ln>
          <a:effectLst/>
        </p:spPr>
        <p:txBody>
          <a:bodyPr wrap="none" lIns="91424" tIns="45712" rIns="91424" bIns="45712" anchor="ctr"/>
          <a:lstStyle/>
          <a:p>
            <a:pPr eaLnBrk="1" hangingPunct="1">
              <a:defRPr/>
            </a:pPr>
            <a:endParaRPr lang="zh-CN" altLang="en-US" sz="2200" dirty="0">
              <a:latin typeface="+mn-ea"/>
              <a:ea typeface="+mn-ea"/>
            </a:endParaRPr>
          </a:p>
        </p:txBody>
      </p:sp>
      <p:sp>
        <p:nvSpPr>
          <p:cNvPr id="24595" name="Line 19"/>
          <p:cNvSpPr>
            <a:spLocks noChangeShapeType="1"/>
          </p:cNvSpPr>
          <p:nvPr/>
        </p:nvSpPr>
        <p:spPr bwMode="auto">
          <a:xfrm>
            <a:off x="1517650" y="1771303"/>
            <a:ext cx="228600" cy="0"/>
          </a:xfrm>
          <a:prstGeom prst="line">
            <a:avLst/>
          </a:prstGeom>
          <a:noFill/>
          <a:ln w="31750" cmpd="sng">
            <a:solidFill>
              <a:schemeClr val="tx1"/>
            </a:solidFill>
            <a:round/>
          </a:ln>
          <a:effectLst/>
        </p:spPr>
        <p:txBody>
          <a:bodyPr wrap="none" lIns="91424" tIns="45712" rIns="91424" bIns="45712" anchor="ctr"/>
          <a:lstStyle/>
          <a:p>
            <a:pPr eaLnBrk="1" hangingPunct="1">
              <a:defRPr/>
            </a:pPr>
            <a:endParaRPr lang="zh-CN" altLang="en-US" sz="2200" dirty="0">
              <a:latin typeface="+mn-ea"/>
              <a:ea typeface="+mn-ea"/>
            </a:endParaRPr>
          </a:p>
        </p:txBody>
      </p:sp>
      <p:sp>
        <p:nvSpPr>
          <p:cNvPr id="24596" name="Text Box 20"/>
          <p:cNvSpPr txBox="1">
            <a:spLocks noChangeArrowheads="1"/>
          </p:cNvSpPr>
          <p:nvPr/>
        </p:nvSpPr>
        <p:spPr bwMode="auto">
          <a:xfrm>
            <a:off x="3330576" y="2710198"/>
            <a:ext cx="3908425" cy="430871"/>
          </a:xfrm>
          <a:prstGeom prst="rect">
            <a:avLst/>
          </a:prstGeom>
          <a:noFill/>
          <a:ln w="25400" cmpd="sng">
            <a:solidFill>
              <a:srgbClr val="FF0000"/>
            </a:solidFill>
            <a:miter lim="800000"/>
          </a:ln>
          <a:effectLst/>
        </p:spPr>
        <p:txBody>
          <a:bodyPr lIns="91424" tIns="45712" rIns="91424" bIns="45712">
            <a:spAutoFit/>
          </a:bodyPr>
          <a:lstStyle/>
          <a:p>
            <a:pPr eaLnBrk="1" hangingPunct="1">
              <a:defRPr/>
            </a:pPr>
            <a:r>
              <a:rPr lang="zh-CN" altLang="en-US" sz="2200" b="1" dirty="0">
                <a:latin typeface="+mn-ea"/>
                <a:ea typeface="+mn-ea"/>
              </a:rPr>
              <a:t>国家加强对经济的干预和指导</a:t>
            </a:r>
          </a:p>
        </p:txBody>
      </p:sp>
      <p:sp>
        <p:nvSpPr>
          <p:cNvPr id="24597" name="Line 21"/>
          <p:cNvSpPr>
            <a:spLocks noChangeShapeType="1"/>
          </p:cNvSpPr>
          <p:nvPr/>
        </p:nvSpPr>
        <p:spPr bwMode="auto">
          <a:xfrm>
            <a:off x="2736850" y="2931824"/>
            <a:ext cx="609600" cy="0"/>
          </a:xfrm>
          <a:prstGeom prst="line">
            <a:avLst/>
          </a:prstGeom>
          <a:noFill/>
          <a:ln w="31750" cmpd="sng">
            <a:solidFill>
              <a:schemeClr val="tx1"/>
            </a:solidFill>
            <a:round/>
          </a:ln>
          <a:effectLst/>
        </p:spPr>
        <p:txBody>
          <a:bodyPr wrap="none" lIns="91424" tIns="45712" rIns="91424" bIns="45712" anchor="ctr"/>
          <a:lstStyle/>
          <a:p>
            <a:pPr eaLnBrk="1" hangingPunct="1">
              <a:defRPr/>
            </a:pPr>
            <a:endParaRPr lang="zh-CN" altLang="en-US" sz="2200" dirty="0">
              <a:latin typeface="+mn-ea"/>
              <a:ea typeface="+mn-ea"/>
            </a:endParaRPr>
          </a:p>
        </p:txBody>
      </p:sp>
      <p:sp>
        <p:nvSpPr>
          <p:cNvPr id="24598" name="Rectangle 22"/>
          <p:cNvSpPr>
            <a:spLocks noChangeArrowheads="1"/>
          </p:cNvSpPr>
          <p:nvPr/>
        </p:nvSpPr>
        <p:spPr bwMode="auto">
          <a:xfrm>
            <a:off x="3570514" y="4141500"/>
            <a:ext cx="5334000" cy="76942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</a:ln>
          <a:effectLst/>
        </p:spPr>
        <p:txBody>
          <a:bodyPr lIns="91424" tIns="45712" rIns="91424" bIns="45712">
            <a:spAutoFit/>
          </a:bodyPr>
          <a:lstStyle/>
          <a:p>
            <a:pPr eaLnBrk="1" hangingPunct="1">
              <a:defRPr/>
            </a:pPr>
            <a:r>
              <a:rPr lang="zh-CN" altLang="en-US" sz="2200" b="1" dirty="0">
                <a:latin typeface="+mn-ea"/>
                <a:ea typeface="+mn-ea"/>
              </a:rPr>
              <a:t>局限性：没有改变资本主义的本质，无法解决美国社会的根本矛盾。</a:t>
            </a:r>
          </a:p>
        </p:txBody>
      </p:sp>
      <p:cxnSp>
        <p:nvCxnSpPr>
          <p:cNvPr id="25" name="直接连接符 24"/>
          <p:cNvCxnSpPr>
            <a:stCxn id="24584" idx="3"/>
            <a:endCxn id="24598" idx="1"/>
          </p:cNvCxnSpPr>
          <p:nvPr/>
        </p:nvCxnSpPr>
        <p:spPr bwMode="auto">
          <a:xfrm>
            <a:off x="2682876" y="4016755"/>
            <a:ext cx="887638" cy="509458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5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5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4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4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45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4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4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4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 nodeType="clickPar">
                      <p:stCondLst>
                        <p:cond delay="indefinite"/>
                      </p:stCondLst>
                      <p:childTnLst>
                        <p:par>
                          <p:cTn id="10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45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45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animBg="1"/>
      <p:bldP spid="24580" grpId="0" animBg="1"/>
      <p:bldP spid="2459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7426" y="108437"/>
            <a:ext cx="18416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大家来找茬</a:t>
            </a:r>
            <a:endParaRPr lang="zh-CN" altLang="en-US" sz="2400" dirty="0"/>
          </a:p>
        </p:txBody>
      </p:sp>
      <p:sp>
        <p:nvSpPr>
          <p:cNvPr id="3" name="矩形 2"/>
          <p:cNvSpPr/>
          <p:nvPr/>
        </p:nvSpPr>
        <p:spPr>
          <a:xfrm>
            <a:off x="3507844" y="98389"/>
            <a:ext cx="1620957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华文行楷" pitchFamily="2" charset="-122"/>
                <a:ea typeface="华文行楷" pitchFamily="2" charset="-122"/>
              </a:rPr>
              <a:t>火眼金睛</a:t>
            </a:r>
            <a:endParaRPr lang="zh-CN" altLang="en-US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7426" y="643475"/>
            <a:ext cx="867009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/>
              <a:t>1.1929</a:t>
            </a:r>
            <a:r>
              <a:rPr lang="zh-CN" altLang="en-US" sz="2000" b="1" dirty="0" smtClean="0"/>
              <a:t>年从美国开始的经济危机的特点时间长，范围广，破坏性大，波及全球</a:t>
            </a:r>
            <a:endParaRPr lang="en-US" altLang="zh-CN" sz="2000" b="1" dirty="0" smtClean="0"/>
          </a:p>
          <a:p>
            <a:r>
              <a:rPr lang="en-US" altLang="zh-CN" sz="2000" b="1" dirty="0" smtClean="0"/>
              <a:t>2.</a:t>
            </a:r>
            <a:r>
              <a:rPr lang="zh-CN" altLang="en-US" sz="2000" b="1" dirty="0" smtClean="0"/>
              <a:t>经济大危机爆发的根本原因是资本家盲目扩大生产，生产处于无政府状态，导致生产相对过剩</a:t>
            </a:r>
            <a:endParaRPr lang="en-US" altLang="zh-CN" sz="2000" b="1" dirty="0" smtClean="0"/>
          </a:p>
          <a:p>
            <a:r>
              <a:rPr lang="en-US" altLang="zh-CN" sz="2000" b="1" dirty="0" smtClean="0"/>
              <a:t>3.</a:t>
            </a:r>
            <a:r>
              <a:rPr lang="zh-CN" altLang="en-US" sz="2000" b="1" dirty="0" smtClean="0"/>
              <a:t>胡佛在经济方面的主张是自由放任，这符合当时的美国国情</a:t>
            </a:r>
            <a:endParaRPr lang="en-US" altLang="zh-CN" sz="2000" b="1" dirty="0" smtClean="0"/>
          </a:p>
          <a:p>
            <a:r>
              <a:rPr lang="en-US" altLang="zh-CN" sz="2000" b="1" dirty="0" smtClean="0"/>
              <a:t>4. 1933</a:t>
            </a:r>
            <a:r>
              <a:rPr lang="zh-CN" altLang="en-US" sz="2000" b="1" dirty="0" smtClean="0"/>
              <a:t>年</a:t>
            </a:r>
            <a:r>
              <a:rPr lang="en-US" altLang="zh-CN" sz="2000" b="1" dirty="0" smtClean="0"/>
              <a:t>3</a:t>
            </a:r>
            <a:r>
              <a:rPr lang="zh-CN" altLang="en-US" sz="2000" b="1" dirty="0" smtClean="0"/>
              <a:t>月，罗斯福就任美国总统，宣布实施“新政”，目的是应付日益严峻的经济危机</a:t>
            </a:r>
            <a:endParaRPr lang="en-US" altLang="zh-CN" sz="2000" b="1" dirty="0" smtClean="0"/>
          </a:p>
          <a:p>
            <a:r>
              <a:rPr lang="en-US" altLang="zh-CN" sz="2000" b="1" dirty="0" smtClean="0"/>
              <a:t>5.</a:t>
            </a:r>
            <a:r>
              <a:rPr lang="zh-CN" altLang="en-US" sz="2000" b="1" dirty="0" smtClean="0"/>
              <a:t>罗斯福新政的核心是加强对经济的计划指导，其中关于最低工资和工时的规定，有利于缓和阶级矛盾</a:t>
            </a:r>
            <a:endParaRPr lang="en-US" altLang="zh-CN" sz="2000" b="1" dirty="0" smtClean="0"/>
          </a:p>
          <a:p>
            <a:r>
              <a:rPr lang="en-US" altLang="zh-CN" sz="2000" b="1" dirty="0" smtClean="0"/>
              <a:t>6.</a:t>
            </a:r>
            <a:r>
              <a:rPr lang="zh-CN" altLang="en-US" sz="2000" b="1" dirty="0" smtClean="0"/>
              <a:t>“以工代赈”着眼于民生问题，有利于缓和阶级矛盾，促进资本主义的发展，具有创新性</a:t>
            </a:r>
            <a:endParaRPr lang="en-US" altLang="zh-CN" sz="2000" b="1" dirty="0" smtClean="0"/>
          </a:p>
          <a:p>
            <a:r>
              <a:rPr lang="en-US" altLang="zh-CN" sz="2000" b="1" dirty="0" smtClean="0"/>
              <a:t>7.</a:t>
            </a:r>
            <a:r>
              <a:rPr lang="zh-CN" altLang="en-US" sz="2000" b="1" dirty="0" smtClean="0"/>
              <a:t>罗斯福新政的实质是维护资本主义制度前提下所作出的政策调整，是对生产力的调整</a:t>
            </a:r>
            <a:endParaRPr lang="en-US" altLang="zh-CN" sz="2000" b="1" dirty="0" smtClean="0"/>
          </a:p>
          <a:p>
            <a:r>
              <a:rPr lang="en-US" altLang="zh-CN" sz="2000" b="1" dirty="0" smtClean="0"/>
              <a:t>8.</a:t>
            </a:r>
            <a:r>
              <a:rPr lang="zh-CN" altLang="en-US" sz="2000" b="1" dirty="0" smtClean="0"/>
              <a:t>罗斯福新政从根本上解决了经济危机，开创了国家垄断资本主义的新模式</a:t>
            </a:r>
            <a:endParaRPr lang="en-US" altLang="zh-CN" sz="2000" b="1" dirty="0" smtClean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DengXian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DengXian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2642</TotalTime>
  <Words>1710</Words>
  <PresentationFormat>全屏显示(16:9)</PresentationFormat>
  <Paragraphs>224</Paragraphs>
  <Slides>30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1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经济危机的影响：</vt:lpstr>
      <vt:lpstr>幻灯片 9</vt:lpstr>
      <vt:lpstr>幻灯片 10</vt:lpstr>
      <vt:lpstr>罗斯福新政的措施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 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2018-09-02T11:41:00Z</dcterms:created>
  <dcterms:modified xsi:type="dcterms:W3CDTF">2018-11-21T05:41:56Z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2052-10.1.0.7400</vt:lpwstr>
  </property>
</Properties>
</file>