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"/>
  </p:notesMasterIdLst>
  <p:sldIdLst>
    <p:sldId id="257" r:id="rId3"/>
    <p:sldId id="259" r:id="rId5"/>
    <p:sldId id="260" r:id="rId6"/>
    <p:sldId id="261" r:id="rId7"/>
    <p:sldId id="258" r:id="rId8"/>
    <p:sldId id="262" r:id="rId9"/>
    <p:sldId id="263" r:id="rId10"/>
    <p:sldId id="269" r:id="rId11"/>
    <p:sldId id="268" r:id="rId12"/>
    <p:sldId id="267" r:id="rId13"/>
    <p:sldId id="266" r:id="rId14"/>
    <p:sldId id="256" r:id="rId15"/>
    <p:sldId id="270" r:id="rId16"/>
    <p:sldId id="271" r:id="rId17"/>
    <p:sldId id="278" r:id="rId18"/>
    <p:sldId id="273" r:id="rId19"/>
    <p:sldId id="272" r:id="rId20"/>
    <p:sldId id="274" r:id="rId21"/>
    <p:sldId id="275" r:id="rId22"/>
    <p:sldId id="276" r:id="rId23"/>
    <p:sldId id="277" r:id="rId2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6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8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12.xml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3.xml"/><Relationship Id="rId1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302895" y="158115"/>
            <a:ext cx="11633835" cy="6406515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sz="6000" b="1" dirty="0"/>
              <a:t>部编人教版九年级历史下册</a:t>
            </a:r>
            <a:br>
              <a:rPr b="1" dirty="0"/>
            </a:br>
            <a:r>
              <a:rPr sz="4800" dirty="0"/>
              <a:t>第五单元</a:t>
            </a:r>
            <a:br>
              <a:rPr sz="5400" b="1" dirty="0"/>
            </a:br>
            <a:r>
              <a:rPr sz="6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第17课战后资本主义的新变化</a:t>
            </a:r>
            <a:br>
              <a:rPr sz="6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</a:br>
            <a:r>
              <a:rPr 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（共</a:t>
            </a:r>
            <a:r>
              <a:rPr lang="en-US" alt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21</a:t>
            </a:r>
            <a:r>
              <a:rPr lang="zh-CN" altLang="en-US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张</a:t>
            </a:r>
            <a:r>
              <a:rPr lang="en-US" alt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PPT</a:t>
            </a:r>
            <a:r>
              <a:rPr 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）</a:t>
            </a:r>
            <a:br>
              <a:rPr lang="zh-CN" altLang="en-US" sz="4400" dirty="0"/>
            </a:br>
            <a:endParaRPr lang="zh-CN" altLang="en-US" sz="4400" dirty="0"/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副标题 3"/>
          <p:cNvSpPr/>
          <p:nvPr>
            <p:ph type="subTitle" idx="1"/>
          </p:nvPr>
        </p:nvSpPr>
        <p:spPr>
          <a:xfrm>
            <a:off x="530860" y="125095"/>
            <a:ext cx="11364595" cy="6158230"/>
          </a:xfrm>
        </p:spPr>
        <p:txBody>
          <a:bodyPr>
            <a:normAutofit/>
          </a:bodyPr>
          <a:p>
            <a:pPr algn="ctr"/>
            <a:r>
              <a:rPr lang="zh-CN" altLang="en-US" sz="4800" b="1">
                <a:sym typeface="+mn-ea"/>
              </a:rPr>
              <a:t>课前导入</a:t>
            </a:r>
            <a:endParaRPr lang="zh-CN" altLang="en-US" sz="4000" b="1"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zh-CN" altLang="en-US" sz="4000" b="1"/>
              <a:t>       第二次世界大战后，美国成为资本主义世界的霸主，西欧和日本很快从战争的废墟中恢复并发展起来，战后资本主义在发展中还出现许多新变化，这些变化体现在哪些方面？</a:t>
            </a:r>
            <a:endParaRPr lang="zh-CN" altLang="en-US" sz="4000" b="1"/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504190" y="7620"/>
            <a:ext cx="10980420" cy="6160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 algn="ctr"/>
            <a:r>
              <a:rPr lang="zh-CN" sz="4800" b="1">
                <a:ea typeface="宋体" panose="02010600030101010101" pitchFamily="2" charset="-122"/>
              </a:rPr>
              <a:t>【学习目标】</a:t>
            </a:r>
            <a:endParaRPr lang="zh-CN" sz="4800" b="1">
              <a:ea typeface="宋体" panose="02010600030101010101" pitchFamily="2" charset="-122"/>
            </a:endParaRPr>
          </a:p>
          <a:p>
            <a:pPr indent="0" algn="l">
              <a:lnSpc>
                <a:spcPct val="130000"/>
              </a:lnSpc>
            </a:pPr>
            <a:r>
              <a:rPr lang="zh-CN" sz="4000">
                <a:ea typeface="宋体" panose="02010600030101010101" pitchFamily="2" charset="-122"/>
              </a:rPr>
              <a:t>了解战后欧洲经济的复兴与欧洲联合的基本史实；</a:t>
            </a:r>
            <a:endParaRPr lang="zh-CN" sz="4000">
              <a:ea typeface="宋体" panose="02010600030101010101" pitchFamily="2" charset="-122"/>
            </a:endParaRPr>
          </a:p>
          <a:p>
            <a:pPr indent="0" algn="l">
              <a:lnSpc>
                <a:spcPct val="130000"/>
              </a:lnSpc>
            </a:pPr>
            <a:r>
              <a:rPr lang="zh-CN" sz="4000">
                <a:ea typeface="宋体" panose="02010600030101010101" pitchFamily="2" charset="-122"/>
              </a:rPr>
              <a:t>了解美国经济发展的历程、特点；</a:t>
            </a:r>
            <a:endParaRPr lang="zh-CN" sz="4000">
              <a:ea typeface="宋体" panose="02010600030101010101" pitchFamily="2" charset="-122"/>
            </a:endParaRPr>
          </a:p>
          <a:p>
            <a:pPr indent="0" algn="l">
              <a:lnSpc>
                <a:spcPct val="130000"/>
              </a:lnSpc>
            </a:pPr>
            <a:r>
              <a:rPr lang="zh-CN" sz="4000">
                <a:ea typeface="宋体" panose="02010600030101010101" pitchFamily="2" charset="-122"/>
              </a:rPr>
              <a:t>日本经济崛起的原因；</a:t>
            </a:r>
            <a:endParaRPr lang="zh-CN" sz="4000">
              <a:ea typeface="宋体" panose="02010600030101010101" pitchFamily="2" charset="-122"/>
            </a:endParaRPr>
          </a:p>
          <a:p>
            <a:pPr indent="0" algn="l">
              <a:lnSpc>
                <a:spcPct val="130000"/>
              </a:lnSpc>
            </a:pPr>
            <a:r>
              <a:rPr lang="zh-CN" sz="4000">
                <a:ea typeface="宋体" panose="02010600030101010101" pitchFamily="2" charset="-122"/>
              </a:rPr>
              <a:t>理解社会保障制度</a:t>
            </a:r>
            <a:r>
              <a:rPr lang="zh-CN" sz="4000">
                <a:ea typeface="宋体" panose="02010600030101010101" pitchFamily="2" charset="-122"/>
                <a:sym typeface="+mn-ea"/>
              </a:rPr>
              <a:t>的</a:t>
            </a:r>
            <a:r>
              <a:rPr lang="zh-CN" sz="4000">
                <a:ea typeface="宋体" panose="02010600030101010101" pitchFamily="2" charset="-122"/>
              </a:rPr>
              <a:t>建立原因和情况；</a:t>
            </a:r>
            <a:endParaRPr lang="zh-CN" sz="4000">
              <a:ea typeface="宋体" panose="02010600030101010101" pitchFamily="2" charset="-122"/>
            </a:endParaRPr>
          </a:p>
          <a:p>
            <a:pPr indent="0" algn="l">
              <a:lnSpc>
                <a:spcPct val="130000"/>
              </a:lnSpc>
            </a:pPr>
            <a:r>
              <a:rPr lang="zh-CN" sz="4000">
                <a:ea typeface="宋体" panose="02010600030101010101" pitchFamily="2" charset="-122"/>
              </a:rPr>
              <a:t>正确评价</a:t>
            </a:r>
            <a:r>
              <a:rPr lang="zh-CN" sz="4000">
                <a:ea typeface="宋体" panose="02010600030101010101" pitchFamily="2" charset="-122"/>
                <a:sym typeface="+mn-ea"/>
              </a:rPr>
              <a:t>社会保障制度的建立</a:t>
            </a:r>
            <a:endParaRPr lang="zh-CN" sz="4000">
              <a:ea typeface="宋体" panose="02010600030101010101" pitchFamily="2" charset="-122"/>
            </a:endParaRPr>
          </a:p>
          <a:p>
            <a:pPr indent="0" algn="l">
              <a:lnSpc>
                <a:spcPct val="130000"/>
              </a:lnSpc>
            </a:pPr>
            <a:endParaRPr lang="zh-CN" sz="3600" b="1">
              <a:ea typeface="宋体" panose="02010600030101010101" pitchFamily="2" charset="-122"/>
            </a:endParaRPr>
          </a:p>
          <a:p>
            <a:pPr indent="0" algn="l">
              <a:lnSpc>
                <a:spcPct val="110000"/>
              </a:lnSpc>
            </a:pPr>
            <a:endParaRPr lang="zh-CN" sz="36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</p:nvPr>
        </p:nvSpPr>
        <p:spPr>
          <a:xfrm>
            <a:off x="3832860" y="135255"/>
            <a:ext cx="4464685" cy="658495"/>
          </a:xfrm>
          <a:solidFill>
            <a:srgbClr val="00B0F0"/>
          </a:solidFill>
          <a:ln>
            <a:solidFill>
              <a:schemeClr val="accent1"/>
            </a:solidFill>
          </a:ln>
        </p:spPr>
        <p:txBody>
          <a:bodyPr>
            <a:noAutofit/>
          </a:bodyPr>
          <a:p>
            <a:r>
              <a:rPr lang="zh-CN" altLang="en-US" sz="4400" b="1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一、欧洲的联合</a:t>
            </a:r>
            <a:endParaRPr lang="zh-CN" altLang="en-US" sz="4400" b="1">
              <a:solidFill>
                <a:schemeClr val="tx1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half" idx="1"/>
          </p:nvPr>
        </p:nvSpPr>
        <p:spPr>
          <a:xfrm>
            <a:off x="301625" y="1843405"/>
            <a:ext cx="2869565" cy="659765"/>
          </a:xfrm>
        </p:spPr>
        <p:txBody>
          <a:bodyPr>
            <a:normAutofit/>
          </a:bodyPr>
          <a:p>
            <a:pPr marL="0" indent="0" algn="l">
              <a:buNone/>
            </a:pPr>
            <a:r>
              <a:rPr lang="zh-CN" sz="3600" b="1"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ea typeface="宋体" panose="02010600030101010101" pitchFamily="2" charset="-122"/>
              </a:rPr>
              <a:t>1</a:t>
            </a:r>
            <a:r>
              <a:rPr lang="zh-CN" altLang="en-US" sz="3600" b="1">
                <a:ea typeface="宋体" panose="02010600030101010101" pitchFamily="2" charset="-122"/>
              </a:rPr>
              <a:t>）</a:t>
            </a:r>
            <a:r>
              <a:rPr sz="3600" b="1"/>
              <a:t>原因</a:t>
            </a:r>
            <a:r>
              <a:rPr lang="zh-CN" sz="3600" b="1">
                <a:ea typeface="宋体" panose="02010600030101010101" pitchFamily="2" charset="-122"/>
              </a:rPr>
              <a:t>：</a:t>
            </a:r>
            <a:endParaRPr lang="zh-CN" sz="3600" b="1">
              <a:ea typeface="宋体" panose="02010600030101010101" pitchFamily="2" charset="-122"/>
            </a:endParaRPr>
          </a:p>
        </p:txBody>
      </p:sp>
      <p:sp>
        <p:nvSpPr>
          <p:cNvPr id="9" name="内容占位符 2"/>
          <p:cNvSpPr>
            <a:spLocks noGrp="1"/>
          </p:cNvSpPr>
          <p:nvPr/>
        </p:nvSpPr>
        <p:spPr>
          <a:xfrm>
            <a:off x="1375410" y="2503170"/>
            <a:ext cx="7331075" cy="375602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西欧原有的工业基础</a:t>
            </a:r>
            <a:r>
              <a:rPr lang="zh-CN"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好；</a:t>
            </a:r>
            <a:endParaRPr lang="zh-CN" sz="40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马歇尔计划的援助</a:t>
            </a:r>
            <a:r>
              <a:rPr lang="zh-CN"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；</a:t>
            </a:r>
            <a:endParaRPr lang="zh-CN" sz="40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采用最先进的科学技术成果</a:t>
            </a:r>
            <a:r>
              <a:rPr lang="zh-CN"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；</a:t>
            </a:r>
            <a:endParaRPr lang="zh-CN" sz="40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制定恰当的经济发展政策</a:t>
            </a:r>
            <a:endParaRPr sz="40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  <p:sp>
        <p:nvSpPr>
          <p:cNvPr id="2" name="内容占位符 6"/>
          <p:cNvSpPr>
            <a:spLocks noGrp="1"/>
          </p:cNvSpPr>
          <p:nvPr/>
        </p:nvSpPr>
        <p:spPr>
          <a:xfrm>
            <a:off x="363855" y="977265"/>
            <a:ext cx="11464290" cy="8661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sz="3600" b="1"/>
              <a:t>1、二战后西欧国家经济的恢复和发展</a:t>
            </a:r>
            <a:r>
              <a:rPr lang="zh-CN" sz="3600" b="1">
                <a:ea typeface="宋体" panose="02010600030101010101" pitchFamily="2" charset="-122"/>
              </a:rPr>
              <a:t>：</a:t>
            </a:r>
            <a:endParaRPr lang="zh-CN" sz="36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half" idx="1"/>
          </p:nvPr>
        </p:nvSpPr>
        <p:spPr>
          <a:xfrm>
            <a:off x="363855" y="293370"/>
            <a:ext cx="8249285" cy="723265"/>
          </a:xfrm>
        </p:spPr>
        <p:txBody>
          <a:bodyPr>
            <a:normAutofit/>
          </a:bodyPr>
          <a:p>
            <a:pPr marL="0" indent="0" algn="l">
              <a:buNone/>
            </a:pPr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2</a:t>
            </a:r>
            <a:r>
              <a:rPr lang="zh-CN" sz="4000" b="1">
                <a:ea typeface="宋体" panose="02010600030101010101" pitchFamily="2" charset="-122"/>
              </a:rPr>
              <a:t>）</a:t>
            </a:r>
            <a:r>
              <a:rPr sz="4000" b="1"/>
              <a:t>发展状况</a:t>
            </a:r>
            <a:r>
              <a:rPr lang="zh-CN" sz="4000" b="1">
                <a:ea typeface="宋体" panose="02010600030101010101" pitchFamily="2" charset="-122"/>
              </a:rPr>
              <a:t>：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9" name="内容占位符 2"/>
          <p:cNvSpPr>
            <a:spLocks noGrp="1"/>
          </p:cNvSpPr>
          <p:nvPr/>
        </p:nvSpPr>
        <p:spPr>
          <a:xfrm>
            <a:off x="363855" y="1016635"/>
            <a:ext cx="11526520" cy="299212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40000"/>
              </a:lnSpc>
              <a:buNone/>
            </a:pPr>
            <a:r>
              <a:rPr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（1）20世纪50年代初，各国的工业生产已经基本</a:t>
            </a:r>
            <a:endParaRPr sz="40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marL="0" indent="0" algn="l">
              <a:lnSpc>
                <a:spcPct val="140000"/>
              </a:lnSpc>
              <a:buNone/>
            </a:pPr>
            <a:r>
              <a:rPr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     恢复到甚至超过了战前水平。</a:t>
            </a:r>
            <a:endParaRPr sz="40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marL="0" indent="0" algn="l">
              <a:lnSpc>
                <a:spcPct val="140000"/>
              </a:lnSpc>
              <a:buNone/>
            </a:pPr>
            <a:r>
              <a:rPr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（2）20世纪50——70年代，西欧经济持续繁荣。</a:t>
            </a:r>
            <a:endParaRPr sz="40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half" idx="1"/>
          </p:nvPr>
        </p:nvSpPr>
        <p:spPr>
          <a:xfrm>
            <a:off x="363855" y="293370"/>
            <a:ext cx="4126865" cy="723265"/>
          </a:xfrm>
        </p:spPr>
        <p:txBody>
          <a:bodyPr>
            <a:normAutofit/>
          </a:bodyPr>
          <a:p>
            <a:pPr marL="0" indent="0" algn="l">
              <a:buNone/>
            </a:pPr>
            <a:r>
              <a:rPr lang="en-US" altLang="zh-CN" sz="4000" b="1">
                <a:ea typeface="宋体" panose="02010600030101010101" pitchFamily="2" charset="-122"/>
              </a:rPr>
              <a:t>2</a:t>
            </a:r>
            <a:r>
              <a:rPr lang="zh-CN" altLang="en-US" sz="4000" b="1">
                <a:ea typeface="宋体" panose="02010600030101010101" pitchFamily="2" charset="-122"/>
              </a:rPr>
              <a:t>、欧洲的联合</a:t>
            </a:r>
            <a:r>
              <a:rPr lang="zh-CN" sz="4000" b="1">
                <a:ea typeface="宋体" panose="02010600030101010101" pitchFamily="2" charset="-122"/>
              </a:rPr>
              <a:t>：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9" name="内容占位符 2"/>
          <p:cNvSpPr>
            <a:spLocks noGrp="1"/>
          </p:cNvSpPr>
          <p:nvPr/>
        </p:nvSpPr>
        <p:spPr>
          <a:xfrm>
            <a:off x="3344545" y="876300"/>
            <a:ext cx="3075940" cy="7518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 fontScale="9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40000"/>
              </a:lnSpc>
              <a:buNone/>
            </a:pPr>
            <a:r>
              <a:rPr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提高国际地位</a:t>
            </a:r>
            <a:endParaRPr sz="40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  <p:sp>
        <p:nvSpPr>
          <p:cNvPr id="2" name="内容占位符 6"/>
          <p:cNvSpPr>
            <a:spLocks noGrp="1"/>
          </p:cNvSpPr>
          <p:nvPr/>
        </p:nvSpPr>
        <p:spPr>
          <a:xfrm>
            <a:off x="459105" y="1016635"/>
            <a:ext cx="2885440" cy="7232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altLang="en-US" sz="3600" b="1"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ea typeface="宋体" panose="02010600030101010101" pitchFamily="2" charset="-122"/>
              </a:rPr>
              <a:t>1</a:t>
            </a:r>
            <a:r>
              <a:rPr lang="zh-CN" altLang="en-US" sz="3600" b="1">
                <a:ea typeface="宋体" panose="02010600030101010101" pitchFamily="2" charset="-122"/>
              </a:rPr>
              <a:t>）目的：</a:t>
            </a:r>
            <a:endParaRPr lang="zh-CN" sz="3600" b="1">
              <a:ea typeface="宋体" panose="0201060003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/>
        </p:nvSpPr>
        <p:spPr>
          <a:xfrm>
            <a:off x="459105" y="2718435"/>
            <a:ext cx="11526520" cy="299212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40000"/>
              </a:lnSpc>
              <a:buNone/>
            </a:pPr>
            <a:r>
              <a:rPr sz="32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20世纪50年代，法国和联邦德国等六国组建</a:t>
            </a:r>
            <a:r>
              <a:rPr sz="320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欧洲煤钢共同体</a:t>
            </a:r>
            <a:r>
              <a:rPr sz="32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。</a:t>
            </a:r>
            <a:endParaRPr sz="32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marL="0" indent="0" algn="l">
              <a:lnSpc>
                <a:spcPct val="140000"/>
              </a:lnSpc>
              <a:buNone/>
            </a:pPr>
            <a:r>
              <a:rPr sz="32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1958年六国又建立了</a:t>
            </a:r>
            <a:r>
              <a:rPr sz="320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欧洲经济共同体</a:t>
            </a:r>
            <a:r>
              <a:rPr sz="32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和</a:t>
            </a:r>
            <a:r>
              <a:rPr sz="320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欧洲原子能共同体</a:t>
            </a:r>
            <a:r>
              <a:rPr sz="32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。</a:t>
            </a:r>
            <a:endParaRPr sz="32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marL="0" indent="0" algn="l">
              <a:lnSpc>
                <a:spcPct val="140000"/>
              </a:lnSpc>
              <a:buNone/>
            </a:pPr>
            <a:r>
              <a:rPr sz="32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1967年 </a:t>
            </a:r>
            <a:r>
              <a:rPr sz="320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欧洲煤钢共同体、欧洲经济共同体、欧洲原子能共同体</a:t>
            </a:r>
            <a:r>
              <a:rPr lang="zh-CN" sz="32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合并为</a:t>
            </a:r>
            <a:r>
              <a:rPr lang="zh-CN" sz="320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欧洲共同体</a:t>
            </a:r>
            <a:r>
              <a:rPr lang="zh-CN" sz="32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，简称</a:t>
            </a:r>
            <a:r>
              <a:rPr lang="en-US" altLang="zh-CN" sz="320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“</a:t>
            </a:r>
            <a:r>
              <a:rPr lang="zh-CN" altLang="en-US" sz="320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欧共体</a:t>
            </a:r>
            <a:r>
              <a:rPr lang="en-US" altLang="zh-CN" sz="320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”</a:t>
            </a:r>
            <a:r>
              <a:rPr lang="zh-CN" altLang="en-US" sz="32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。</a:t>
            </a:r>
            <a:endParaRPr lang="zh-CN" altLang="en-US" sz="32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  <p:sp>
        <p:nvSpPr>
          <p:cNvPr id="4" name="内容占位符 6"/>
          <p:cNvSpPr>
            <a:spLocks noGrp="1"/>
          </p:cNvSpPr>
          <p:nvPr/>
        </p:nvSpPr>
        <p:spPr>
          <a:xfrm>
            <a:off x="491490" y="1947545"/>
            <a:ext cx="11494135" cy="914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altLang="en-US" sz="3600" b="1"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ea typeface="宋体" panose="02010600030101010101" pitchFamily="2" charset="-122"/>
              </a:rPr>
              <a:t>2</a:t>
            </a:r>
            <a:r>
              <a:rPr lang="zh-CN" altLang="en-US" sz="3600" b="1">
                <a:ea typeface="宋体" panose="02010600030101010101" pitchFamily="2" charset="-122"/>
              </a:rPr>
              <a:t>）走向联合过程中先后建立哪些经济联合组织？</a:t>
            </a:r>
            <a:endParaRPr lang="zh-CN" altLang="en-US" sz="36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3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内容占位符 2"/>
          <p:cNvSpPr>
            <a:spLocks noGrp="1"/>
          </p:cNvSpPr>
          <p:nvPr/>
        </p:nvSpPr>
        <p:spPr>
          <a:xfrm>
            <a:off x="332740" y="1101725"/>
            <a:ext cx="11527155" cy="170561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40000"/>
              </a:lnSpc>
              <a:buNone/>
            </a:pPr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各成员国加强经济合作，并努力用一个声音在国际舞台上说话，促进了西欧国家经济发展和国际地位的提高。</a:t>
            </a:r>
            <a:endParaRPr sz="36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  <p:sp>
        <p:nvSpPr>
          <p:cNvPr id="2" name="内容占位符 6"/>
          <p:cNvSpPr>
            <a:spLocks noGrp="1"/>
          </p:cNvSpPr>
          <p:nvPr/>
        </p:nvSpPr>
        <p:spPr>
          <a:xfrm>
            <a:off x="13970" y="378460"/>
            <a:ext cx="7676515" cy="7232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altLang="en-US" sz="3600" b="1"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ea typeface="宋体" panose="02010600030101010101" pitchFamily="2" charset="-122"/>
              </a:rPr>
              <a:t>3</a:t>
            </a:r>
            <a:r>
              <a:rPr lang="zh-CN" altLang="en-US" sz="3600" b="1">
                <a:ea typeface="宋体" panose="02010600030101010101" pitchFamily="2" charset="-122"/>
              </a:rPr>
              <a:t>）欧共体的成立有什么意义？</a:t>
            </a:r>
            <a:endParaRPr lang="zh-CN" altLang="en-US" sz="3600" b="1">
              <a:ea typeface="宋体" panose="0201060003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/>
        </p:nvSpPr>
        <p:spPr>
          <a:xfrm>
            <a:off x="1193165" y="5041900"/>
            <a:ext cx="10198100" cy="152844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10000"/>
              </a:lnSpc>
              <a:buNone/>
            </a:pPr>
            <a:r>
              <a:rPr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1993年     欧共体的基础上组成</a:t>
            </a:r>
            <a:endParaRPr sz="36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marL="0" indent="0" algn="l">
              <a:lnSpc>
                <a:spcPct val="110000"/>
              </a:lnSpc>
              <a:buNone/>
            </a:pPr>
            <a:r>
              <a:rPr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大大加快欧洲一体化的进程。</a:t>
            </a:r>
            <a:endParaRPr sz="36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  <p:sp>
        <p:nvSpPr>
          <p:cNvPr id="4" name="内容占位符 6"/>
          <p:cNvSpPr>
            <a:spLocks noGrp="1"/>
          </p:cNvSpPr>
          <p:nvPr/>
        </p:nvSpPr>
        <p:spPr>
          <a:xfrm>
            <a:off x="157480" y="2981960"/>
            <a:ext cx="11876405" cy="18859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altLang="en-US" sz="3600" b="1"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ea typeface="宋体" panose="02010600030101010101" pitchFamily="2" charset="-122"/>
              </a:rPr>
              <a:t>4</a:t>
            </a:r>
            <a:r>
              <a:rPr lang="zh-CN" altLang="en-US" sz="3600" b="1">
                <a:ea typeface="宋体" panose="02010600030101010101" pitchFamily="2" charset="-122"/>
              </a:rPr>
              <a:t>）欧洲联盟成立于何时？</a:t>
            </a:r>
            <a:endParaRPr lang="zh-CN" altLang="en-US" sz="3600" b="1">
              <a:ea typeface="宋体" panose="02010600030101010101" pitchFamily="2" charset="-122"/>
            </a:endParaRPr>
          </a:p>
          <a:p>
            <a:pPr marL="0" indent="0" algn="l">
              <a:buNone/>
            </a:pPr>
            <a:r>
              <a:rPr lang="zh-CN" altLang="en-US" sz="3600" b="1">
                <a:ea typeface="宋体" panose="02010600030101010101" pitchFamily="2" charset="-122"/>
              </a:rPr>
              <a:t>        它是在哪个组织的基础上成立的？</a:t>
            </a:r>
            <a:endParaRPr lang="zh-CN" altLang="en-US" sz="3600" b="1">
              <a:ea typeface="宋体" panose="02010600030101010101" pitchFamily="2" charset="-122"/>
            </a:endParaRPr>
          </a:p>
          <a:p>
            <a:pPr marL="0" indent="0" algn="l">
              <a:buNone/>
            </a:pPr>
            <a:r>
              <a:rPr lang="zh-CN" altLang="en-US" sz="3600" b="1">
                <a:ea typeface="宋体" panose="02010600030101010101" pitchFamily="2" charset="-122"/>
              </a:rPr>
              <a:t>         它的成立有什么意义？</a:t>
            </a:r>
            <a:endParaRPr lang="zh-CN" altLang="en-US" sz="36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3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79465" y="158750"/>
            <a:ext cx="5962015" cy="335216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420" y="470535"/>
            <a:ext cx="4752975" cy="272796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7115" y="3667760"/>
            <a:ext cx="5714365" cy="312356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9420" y="3380105"/>
            <a:ext cx="4752340" cy="3219450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1490980" y="31115"/>
            <a:ext cx="7624445" cy="7683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4400" b="1">
                <a:latin typeface="Calibri" panose="020F0502020204030204" pitchFamily="34" charset="0"/>
                <a:ea typeface="宋体" panose="02010600030101010101" pitchFamily="2" charset="-122"/>
              </a:rPr>
              <a:t>二、美国的发展与日本的崛起</a:t>
            </a:r>
            <a:endParaRPr lang="zh-CN" altLang="en-US" sz="4400" b="1"/>
          </a:p>
        </p:txBody>
      </p:sp>
      <p:sp>
        <p:nvSpPr>
          <p:cNvPr id="2" name="内容占位符 6"/>
          <p:cNvSpPr>
            <a:spLocks noGrp="1"/>
          </p:cNvSpPr>
          <p:nvPr/>
        </p:nvSpPr>
        <p:spPr>
          <a:xfrm>
            <a:off x="367665" y="1059815"/>
            <a:ext cx="11546840" cy="20059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sz="4000" b="1"/>
              <a:t>1、美国的发展：</a:t>
            </a:r>
            <a:endParaRPr sz="4000" b="1"/>
          </a:p>
          <a:p>
            <a:pPr marL="0" indent="0" algn="l">
              <a:buNone/>
            </a:pPr>
            <a:r>
              <a:rPr sz="4000" b="1"/>
              <a:t>（1）二战后美国</a:t>
            </a:r>
            <a:r>
              <a:rPr lang="zh-CN" sz="4000" b="1">
                <a:ea typeface="宋体" panose="02010600030101010101" pitchFamily="2" charset="-122"/>
              </a:rPr>
              <a:t>经济为什么</a:t>
            </a:r>
            <a:r>
              <a:rPr lang="zh-CN" sz="4000" b="1">
                <a:ea typeface="宋体" panose="02010600030101010101" pitchFamily="2" charset="-122"/>
                <a:sym typeface="+mn-ea"/>
              </a:rPr>
              <a:t>繁荣</a:t>
            </a:r>
            <a:r>
              <a:rPr sz="4000" b="1"/>
              <a:t>？</a:t>
            </a:r>
            <a:endParaRPr sz="4000" b="1"/>
          </a:p>
        </p:txBody>
      </p:sp>
      <p:sp>
        <p:nvSpPr>
          <p:cNvPr id="3" name="内容占位符 2"/>
          <p:cNvSpPr>
            <a:spLocks noGrp="1"/>
          </p:cNvSpPr>
          <p:nvPr/>
        </p:nvSpPr>
        <p:spPr>
          <a:xfrm>
            <a:off x="428625" y="2432685"/>
            <a:ext cx="11485880" cy="161036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10000"/>
              </a:lnSpc>
              <a:buNone/>
            </a:pPr>
            <a:r>
              <a:rPr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美国积极拓展世界市场，应用最新科技成果，革新生产技术，刺激了经济的繁荣</a:t>
            </a:r>
            <a:r>
              <a:rPr lang="zh-CN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，</a:t>
            </a:r>
            <a:r>
              <a:rPr lang="zh-CN"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成为资本主义世界的霸主</a:t>
            </a:r>
            <a:endParaRPr lang="zh-CN" sz="36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  <p:sp>
        <p:nvSpPr>
          <p:cNvPr id="4" name="内容占位符 6"/>
          <p:cNvSpPr>
            <a:spLocks noGrp="1"/>
          </p:cNvSpPr>
          <p:nvPr/>
        </p:nvSpPr>
        <p:spPr>
          <a:xfrm>
            <a:off x="322580" y="4292600"/>
            <a:ext cx="11546840" cy="20059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sz="4000" b="1"/>
              <a:t>（2）20世纪70--90年代美国经济发展情况如何？</a:t>
            </a:r>
            <a:endParaRPr sz="4000" b="1"/>
          </a:p>
        </p:txBody>
      </p:sp>
      <p:sp>
        <p:nvSpPr>
          <p:cNvPr id="5" name="内容占位符 2"/>
          <p:cNvSpPr>
            <a:spLocks noGrp="1"/>
          </p:cNvSpPr>
          <p:nvPr/>
        </p:nvSpPr>
        <p:spPr>
          <a:xfrm>
            <a:off x="428625" y="4905375"/>
            <a:ext cx="11485880" cy="161036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 fontScale="9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10000"/>
              </a:lnSpc>
              <a:buNone/>
            </a:pPr>
            <a:r>
              <a:rPr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七八十年代，美国经济发展速度放缓。</a:t>
            </a:r>
            <a:endParaRPr sz="36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marL="0" indent="0" algn="l">
              <a:lnSpc>
                <a:spcPct val="110000"/>
              </a:lnSpc>
              <a:buNone/>
            </a:pPr>
            <a:r>
              <a:rPr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90年代以后，美国出现了以</a:t>
            </a:r>
            <a:r>
              <a:rPr sz="360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全球化和信息化</a:t>
            </a:r>
            <a:r>
              <a:rPr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为特征的“</a:t>
            </a:r>
            <a:r>
              <a:rPr sz="360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新经济</a:t>
            </a:r>
            <a:r>
              <a:rPr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”，促进经济的进一步发展。</a:t>
            </a:r>
            <a:endParaRPr sz="36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5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34010" y="83185"/>
            <a:ext cx="1142238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4000" b="1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charset="0"/>
              </a:rPr>
              <a:t>2</a:t>
            </a:r>
            <a:r>
              <a:rPr lang="zh-CN" sz="4000" b="1">
                <a:latin typeface="Calibri" panose="020F0502020204030204" pitchFamily="34" charset="0"/>
                <a:ea typeface="宋体" panose="02010600030101010101" pitchFamily="2" charset="-122"/>
              </a:rPr>
              <a:t>、日本的崛起：（</a:t>
            </a:r>
            <a:r>
              <a:rPr lang="en-US" sz="4000" b="1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charset="0"/>
              </a:rPr>
              <a:t>1</a:t>
            </a:r>
            <a:r>
              <a:rPr lang="zh-CN" sz="4000" b="1">
                <a:latin typeface="Calibri" panose="020F0502020204030204" pitchFamily="34" charset="0"/>
                <a:ea typeface="宋体" panose="02010600030101010101" pitchFamily="2" charset="-122"/>
              </a:rPr>
              <a:t>）第二次世界大战后哪个国家单独占领了日本？</a:t>
            </a:r>
            <a:endParaRPr lang="zh-CN" sz="4000" b="1"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indent="0"/>
            <a:r>
              <a:rPr lang="zh-CN" sz="4000" b="1">
                <a:latin typeface="Calibri" panose="020F0502020204030204" pitchFamily="34" charset="0"/>
                <a:ea typeface="宋体" panose="02010600030101010101" pitchFamily="2" charset="-122"/>
              </a:rPr>
              <a:t>        占领日本期间实行了怎样的管理？</a:t>
            </a:r>
            <a:endParaRPr lang="zh-CN" altLang="en-US" sz="4000" b="1"/>
          </a:p>
        </p:txBody>
      </p:sp>
      <p:sp>
        <p:nvSpPr>
          <p:cNvPr id="3" name="内容占位符 2"/>
          <p:cNvSpPr>
            <a:spLocks noGrp="1"/>
          </p:cNvSpPr>
          <p:nvPr/>
        </p:nvSpPr>
        <p:spPr>
          <a:xfrm>
            <a:off x="334010" y="2021205"/>
            <a:ext cx="11692255" cy="2033905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0000"/>
              </a:lnSpc>
              <a:buNone/>
            </a:pPr>
            <a:r>
              <a:rPr sz="40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美国   </a:t>
            </a:r>
            <a:endParaRPr sz="40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marL="0" indent="0" algn="l">
              <a:lnSpc>
                <a:spcPct val="100000"/>
              </a:lnSpc>
              <a:buNone/>
            </a:pPr>
            <a:r>
              <a:rPr sz="40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美国在日本推行</a:t>
            </a:r>
            <a:r>
              <a:rPr sz="400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非军事化和民主化改革</a:t>
            </a:r>
            <a:r>
              <a:rPr sz="40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，颁布了</a:t>
            </a:r>
            <a:r>
              <a:rPr sz="400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“和平宪法”</a:t>
            </a:r>
            <a:r>
              <a:rPr sz="40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。</a:t>
            </a:r>
            <a:endParaRPr sz="40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0015" y="2506980"/>
            <a:ext cx="11378565" cy="39693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600" b="1">
                <a:solidFill>
                  <a:srgbClr val="FF0000"/>
                </a:solidFill>
              </a:rPr>
              <a:t>《日本国宪法》</a:t>
            </a:r>
            <a:r>
              <a:rPr lang="zh-CN" altLang="en-US" sz="3600"/>
              <a:t>自1947年5月3日起实施。它规定，日本国实行以立法权、司法权和行政权三权分立为基础的议会内阁制；天皇为日本国和日本国民总体的象征，无权参与国政；</a:t>
            </a:r>
            <a:r>
              <a:rPr lang="zh-CN" altLang="en-US" sz="3600" b="1">
                <a:solidFill>
                  <a:srgbClr val="FF0000"/>
                </a:solidFill>
              </a:rPr>
              <a:t>“永远放弃把利用国家权力发动战争、武力威胁或行使武力作为解决国际争端的手段，为达此目的，日本不保持陆、海、空军及其他战争力量，不承认国家的交战权”。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0015" y="200025"/>
            <a:ext cx="11692255" cy="2306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600" b="1">
                <a:solidFill>
                  <a:srgbClr val="FF0000"/>
                </a:solidFill>
              </a:rPr>
              <a:t>非军事化</a:t>
            </a:r>
            <a:r>
              <a:rPr lang="zh-CN" altLang="en-US" sz="3600"/>
              <a:t>就是将日本的正规军队解散，只保留防卫警察，不准装备和生产以及研制重型武器装备和进攻性武器，不准对外出兵，剥夺日本在军事上享有的一切权利,编订和平宪法。</a:t>
            </a:r>
            <a:endParaRPr lang="zh-CN" altLang="en-US" sz="3600"/>
          </a:p>
        </p:txBody>
      </p:sp>
    </p:spTree>
    <p:custDataLst>
      <p:tags r:id="rId1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34010" y="83185"/>
            <a:ext cx="1158811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4000" b="1">
                <a:latin typeface="Calibri" panose="020F050202020403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latin typeface="Calibri" panose="020F050202020403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4000" b="1">
                <a:latin typeface="Calibri" panose="020F0502020204030204" pitchFamily="34" charset="0"/>
                <a:ea typeface="宋体" panose="02010600030101010101" pitchFamily="2" charset="-122"/>
              </a:rPr>
              <a:t>）</a:t>
            </a:r>
            <a:r>
              <a:rPr sz="4000" b="1">
                <a:latin typeface="Calibri" panose="020F0502020204030204" pitchFamily="34" charset="0"/>
                <a:ea typeface="宋体" panose="02010600030101010101" pitchFamily="2" charset="-122"/>
              </a:rPr>
              <a:t>哪些原因促进了</a:t>
            </a:r>
            <a:r>
              <a:rPr lang="zh-CN" sz="4000" b="1">
                <a:latin typeface="Calibri" panose="020F0502020204030204" pitchFamily="34" charset="0"/>
                <a:ea typeface="宋体" panose="02010600030101010101" pitchFamily="2" charset="-122"/>
              </a:rPr>
              <a:t>二战后</a:t>
            </a:r>
            <a:r>
              <a:rPr sz="4000" b="1">
                <a:latin typeface="Calibri" panose="020F0502020204030204" pitchFamily="34" charset="0"/>
                <a:ea typeface="宋体" panose="02010600030101010101" pitchFamily="2" charset="-122"/>
              </a:rPr>
              <a:t>日本经济的迅速发展？</a:t>
            </a:r>
            <a:endParaRPr sz="4000" b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/>
        </p:nvSpPr>
        <p:spPr>
          <a:xfrm>
            <a:off x="229870" y="1096010"/>
            <a:ext cx="11692255" cy="322389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90000"/>
              </a:lnSpc>
              <a:buNone/>
            </a:pPr>
            <a:r>
              <a:rPr sz="40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冷战开始后，美国出于本国的战略需要，开始积极扶持日本。</a:t>
            </a:r>
            <a:endParaRPr sz="40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marL="0" indent="0" algn="l">
              <a:lnSpc>
                <a:spcPct val="90000"/>
              </a:lnSpc>
              <a:buNone/>
            </a:pPr>
            <a:r>
              <a:rPr sz="40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朝鲜战争爆发后，日本获得了大量军需订单。</a:t>
            </a:r>
            <a:endParaRPr sz="40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marL="0" indent="0" algn="l">
              <a:lnSpc>
                <a:spcPct val="90000"/>
              </a:lnSpc>
              <a:buNone/>
            </a:pPr>
            <a:r>
              <a:rPr sz="40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日本政府利用当时有利的外部环境，制定适当的经济政策，大力引进先进技术。</a:t>
            </a:r>
            <a:endParaRPr sz="40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29870" y="4554855"/>
            <a:ext cx="1158811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4000" b="1">
                <a:latin typeface="Calibri" panose="020F050202020403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latin typeface="Calibri" panose="020F050202020403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4000" b="1">
                <a:latin typeface="Calibri" panose="020F0502020204030204" pitchFamily="34" charset="0"/>
                <a:ea typeface="宋体" panose="02010600030101010101" pitchFamily="2" charset="-122"/>
              </a:rPr>
              <a:t>）</a:t>
            </a:r>
            <a:r>
              <a:rPr sz="4000" b="1">
                <a:latin typeface="Calibri" panose="020F0502020204030204" pitchFamily="34" charset="0"/>
                <a:ea typeface="宋体" panose="02010600030101010101" pitchFamily="2" charset="-122"/>
              </a:rPr>
              <a:t>日本经济发展状况如何？</a:t>
            </a:r>
            <a:r>
              <a:rPr sz="4000" b="1">
                <a:latin typeface="Calibri" panose="020F0502020204030204" pitchFamily="34" charset="0"/>
                <a:ea typeface="宋体" panose="02010600030101010101" pitchFamily="2" charset="-122"/>
              </a:rPr>
              <a:t>？</a:t>
            </a:r>
            <a:endParaRPr sz="4000" b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内容占位符 2"/>
          <p:cNvSpPr>
            <a:spLocks noGrp="1"/>
          </p:cNvSpPr>
          <p:nvPr/>
        </p:nvSpPr>
        <p:spPr>
          <a:xfrm>
            <a:off x="334010" y="5261610"/>
            <a:ext cx="11692255" cy="1175385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0000"/>
              </a:lnSpc>
              <a:buNone/>
            </a:pPr>
            <a:r>
              <a:rPr sz="40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1968年，日本成为资本主义经济世界仅次于美国的第二经济大国。</a:t>
            </a:r>
            <a:endParaRPr sz="40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302260" y="259080"/>
            <a:ext cx="11588115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4000" b="1">
                <a:latin typeface="Calibri" panose="020F050202020403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latin typeface="Calibri" panose="020F050202020403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4000" b="1">
                <a:latin typeface="Calibri" panose="020F0502020204030204" pitchFamily="34" charset="0"/>
                <a:ea typeface="宋体" panose="02010600030101010101" pitchFamily="2" charset="-122"/>
              </a:rPr>
              <a:t>）</a:t>
            </a:r>
            <a:r>
              <a:rPr sz="4000" b="1">
                <a:latin typeface="Calibri" panose="020F0502020204030204" pitchFamily="34" charset="0"/>
                <a:ea typeface="宋体" panose="02010600030101010101" pitchFamily="2" charset="-122"/>
              </a:rPr>
              <a:t>20世纪七八十年代以来日本为什么引起亚洲</a:t>
            </a:r>
            <a:endParaRPr sz="4000" b="1"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indent="0"/>
            <a:r>
              <a:rPr sz="4000" b="1">
                <a:latin typeface="Calibri" panose="020F0502020204030204" pitchFamily="34" charset="0"/>
                <a:ea typeface="宋体" panose="02010600030101010101" pitchFamily="2" charset="-122"/>
              </a:rPr>
              <a:t>        邻国的关注和不安？</a:t>
            </a:r>
            <a:endParaRPr sz="4000" b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012825" y="1774190"/>
            <a:ext cx="10518775" cy="2306955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algn="l">
              <a:lnSpc>
                <a:spcPct val="120000"/>
              </a:lnSpc>
            </a:pPr>
            <a:r>
              <a:rPr sz="4000" b="1">
                <a:sym typeface="+mn-ea"/>
              </a:rPr>
              <a:t>随着经济的发展，日本的国际地位也得到提升，日本谋求成为政治大国的欲望日益膨胀，军费开支不断增加，引起亚洲邻国的关注和不安。</a:t>
            </a:r>
            <a:endParaRPr sz="4000" b="1"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57530" y="810895"/>
            <a:ext cx="11076940" cy="1325880"/>
          </a:xfrm>
        </p:spPr>
        <p:txBody>
          <a:bodyPr/>
          <a:p>
            <a:r>
              <a:rPr lang="zh-CN" altLang="en-US" sz="4000" b="1"/>
              <a:t>二战后西欧国家和日本经济迅速发展的共同原因</a:t>
            </a:r>
            <a:endParaRPr lang="zh-CN" altLang="en-US" sz="4000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2136775"/>
            <a:ext cx="10515600" cy="2815590"/>
          </a:xfrm>
          <a:ln>
            <a:solidFill>
              <a:schemeClr val="accent1"/>
            </a:solidFill>
          </a:ln>
        </p:spPr>
        <p:txBody>
          <a:bodyPr>
            <a:normAutofit/>
          </a:bodyPr>
          <a:p>
            <a:pPr marL="0" indent="0">
              <a:lnSpc>
                <a:spcPct val="120000"/>
              </a:lnSpc>
              <a:buNone/>
            </a:pPr>
            <a:r>
              <a:rPr lang="zh-CN" altLang="en-US" sz="4000" b="1"/>
              <a:t>1、都得到了美国的帮助</a:t>
            </a:r>
            <a:endParaRPr lang="zh-CN" altLang="en-US" sz="4000" b="1"/>
          </a:p>
          <a:p>
            <a:pPr marL="0" indent="0">
              <a:lnSpc>
                <a:spcPct val="120000"/>
              </a:lnSpc>
              <a:buNone/>
            </a:pPr>
            <a:r>
              <a:rPr lang="zh-CN" altLang="en-US" sz="4000" b="1"/>
              <a:t>2、都制定了适当的经济政策</a:t>
            </a:r>
            <a:endParaRPr lang="zh-CN" altLang="en-US" sz="4000" b="1"/>
          </a:p>
          <a:p>
            <a:pPr marL="0" indent="0">
              <a:lnSpc>
                <a:spcPct val="120000"/>
              </a:lnSpc>
              <a:buNone/>
            </a:pPr>
            <a:r>
              <a:rPr lang="zh-CN" altLang="en-US" sz="4000" b="1"/>
              <a:t>3、</a:t>
            </a:r>
            <a:r>
              <a:rPr lang="zh-CN" altLang="en-US" sz="4000" b="1">
                <a:sym typeface="+mn-ea"/>
              </a:rPr>
              <a:t>都利用了新的科学技术成果</a:t>
            </a:r>
            <a:endParaRPr lang="zh-CN" altLang="en-US" sz="4000" b="1"/>
          </a:p>
          <a:p>
            <a:pPr marL="0" indent="0">
              <a:buNone/>
            </a:pPr>
            <a:endParaRPr lang="zh-CN" altLang="en-US" sz="4000"/>
          </a:p>
          <a:p>
            <a:pPr marL="0" indent="0">
              <a:buNone/>
            </a:pPr>
            <a:endParaRPr lang="zh-CN" altLang="en-US" sz="4000"/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3382010" y="34925"/>
            <a:ext cx="3444875" cy="913130"/>
          </a:xfrm>
          <a:prstGeom prst="rect">
            <a:avLst/>
          </a:prstGeom>
          <a:solidFill>
            <a:srgbClr val="00B0F0"/>
          </a:solidFill>
        </p:spPr>
        <p:txBody>
          <a:bodyPr vert="horz" lIns="91440" tIns="45720" rIns="91440" bIns="45720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/>
              <a:t>【互学探究】</a:t>
            </a:r>
            <a:endParaRPr lang="zh-CN" altLang="en-US" b="1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57530" y="810895"/>
            <a:ext cx="11076940" cy="1325880"/>
          </a:xfrm>
        </p:spPr>
        <p:txBody>
          <a:bodyPr/>
          <a:p>
            <a:r>
              <a:rPr lang="zh-CN" altLang="en-US" sz="4000" b="1"/>
              <a:t>二战后西欧国家和日本经济迅速发展的共同原因</a:t>
            </a:r>
            <a:endParaRPr lang="zh-CN" altLang="en-US" sz="4000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71855" y="2021205"/>
            <a:ext cx="10515600" cy="3178810"/>
          </a:xfrm>
          <a:ln>
            <a:solidFill>
              <a:schemeClr val="accent1"/>
            </a:solidFill>
          </a:ln>
        </p:spPr>
        <p:txBody>
          <a:bodyPr>
            <a:normAutofit/>
          </a:bodyPr>
          <a:p>
            <a:pPr marL="0" indent="0">
              <a:lnSpc>
                <a:spcPct val="110000"/>
              </a:lnSpc>
              <a:buNone/>
            </a:pPr>
            <a:r>
              <a:rPr lang="zh-CN" altLang="en-US" sz="3600" b="1"/>
              <a:t>1、扶持西欧是为了加快欧洲复兴控制联合西欧各</a:t>
            </a:r>
            <a:endParaRPr lang="zh-CN" altLang="en-US" sz="3600" b="1"/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3600" b="1"/>
              <a:t>      国，联合对抗苏联。</a:t>
            </a:r>
            <a:endParaRPr lang="zh-CN" altLang="en-US" sz="3600" b="1"/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3600" b="1"/>
              <a:t>2、扶持日本是为了日本依赖美国从而控制东亚，  </a:t>
            </a:r>
            <a:endParaRPr lang="zh-CN" altLang="en-US" sz="3600" b="1"/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3600" b="1"/>
              <a:t>     遏制中国，进而控制亚洲，称霸世界！</a:t>
            </a:r>
            <a:endParaRPr lang="zh-CN" altLang="en-US" sz="3600" b="1"/>
          </a:p>
          <a:p>
            <a:pPr marL="0" indent="0">
              <a:buNone/>
            </a:pPr>
            <a:endParaRPr lang="zh-CN" altLang="en-US" sz="3600"/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3382010" y="34925"/>
            <a:ext cx="3444875" cy="913130"/>
          </a:xfrm>
          <a:prstGeom prst="rect">
            <a:avLst/>
          </a:prstGeom>
          <a:solidFill>
            <a:srgbClr val="00B0F0"/>
          </a:solidFill>
        </p:spPr>
        <p:txBody>
          <a:bodyPr vert="horz" lIns="91440" tIns="45720" rIns="91440" bIns="45720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/>
              <a:t>【互学探究】</a:t>
            </a:r>
            <a:endParaRPr lang="zh-CN" altLang="en-US" b="1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1490980" y="31115"/>
            <a:ext cx="7624445" cy="7683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4400" b="1">
                <a:latin typeface="Calibri" panose="020F0502020204030204" pitchFamily="34" charset="0"/>
                <a:ea typeface="宋体" panose="02010600030101010101" pitchFamily="2" charset="-122"/>
              </a:rPr>
              <a:t>三、社会保障制度的建立</a:t>
            </a:r>
            <a:endParaRPr lang="zh-CN" sz="4400" b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内容占位符 6"/>
          <p:cNvSpPr>
            <a:spLocks noGrp="1"/>
          </p:cNvSpPr>
          <p:nvPr/>
        </p:nvSpPr>
        <p:spPr>
          <a:xfrm>
            <a:off x="367665" y="1059815"/>
            <a:ext cx="11546840" cy="20059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4000" b="1"/>
              <a:t>1.罗斯福新政期间，美国颁布了哪部法律来实行老</a:t>
            </a:r>
            <a:endParaRPr lang="en-US" sz="4000" b="1"/>
          </a:p>
          <a:p>
            <a:pPr marL="0" indent="0" algn="l">
              <a:buNone/>
            </a:pPr>
            <a:r>
              <a:rPr lang="en-US" sz="4000" b="1"/>
              <a:t>  年保险和失业保险？</a:t>
            </a:r>
            <a:endParaRPr lang="en-US" sz="4000" b="1"/>
          </a:p>
        </p:txBody>
      </p:sp>
      <p:sp>
        <p:nvSpPr>
          <p:cNvPr id="3" name="内容占位符 2"/>
          <p:cNvSpPr>
            <a:spLocks noGrp="1"/>
          </p:cNvSpPr>
          <p:nvPr/>
        </p:nvSpPr>
        <p:spPr>
          <a:xfrm>
            <a:off x="4416425" y="2399030"/>
            <a:ext cx="3423920" cy="66675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10000"/>
              </a:lnSpc>
              <a:buNone/>
            </a:pPr>
            <a:r>
              <a:rPr sz="36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《社会保障法》</a:t>
            </a:r>
            <a:endParaRPr sz="36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  <p:sp>
        <p:nvSpPr>
          <p:cNvPr id="4" name="内容占位符 6"/>
          <p:cNvSpPr>
            <a:spLocks noGrp="1"/>
          </p:cNvSpPr>
          <p:nvPr/>
        </p:nvSpPr>
        <p:spPr>
          <a:xfrm>
            <a:off x="428625" y="3379470"/>
            <a:ext cx="11546840" cy="20059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sz="4000" b="1"/>
              <a:t>2</a:t>
            </a:r>
            <a:r>
              <a:rPr lang="en-US" sz="4000" b="1"/>
              <a:t>.</a:t>
            </a:r>
            <a:r>
              <a:rPr sz="4000" b="1">
                <a:sym typeface="+mn-ea"/>
              </a:rPr>
              <a:t>二战后，主要资本主义国家为什么要建立社会保</a:t>
            </a:r>
            <a:endParaRPr sz="4000" b="1"/>
          </a:p>
          <a:p>
            <a:pPr marL="0" indent="0" algn="l">
              <a:buNone/>
            </a:pPr>
            <a:r>
              <a:rPr sz="4000" b="1">
                <a:sym typeface="+mn-ea"/>
              </a:rPr>
              <a:t>   障制度？</a:t>
            </a:r>
            <a:endParaRPr sz="4000" b="1"/>
          </a:p>
        </p:txBody>
      </p:sp>
      <p:sp>
        <p:nvSpPr>
          <p:cNvPr id="5" name="内容占位符 2"/>
          <p:cNvSpPr>
            <a:spLocks noGrp="1"/>
          </p:cNvSpPr>
          <p:nvPr/>
        </p:nvSpPr>
        <p:spPr>
          <a:xfrm>
            <a:off x="2741295" y="4905375"/>
            <a:ext cx="4431665" cy="7842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10000"/>
              </a:lnSpc>
              <a:buNone/>
            </a:pPr>
            <a:r>
              <a:rPr sz="40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为了缓和社会矛盾</a:t>
            </a:r>
            <a:endParaRPr sz="40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5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23240" y="-96520"/>
            <a:ext cx="11358245" cy="1012190"/>
          </a:xfrm>
        </p:spPr>
        <p:txBody>
          <a:bodyPr>
            <a:normAutofit/>
          </a:bodyPr>
          <a:p>
            <a:r>
              <a:rPr lang="en-US" altLang="zh-CN" sz="4000" b="1"/>
              <a:t>3.</a:t>
            </a:r>
            <a:r>
              <a:rPr lang="zh-CN" altLang="en-US" sz="4000" b="1"/>
              <a:t>主要资本主义国家的社会保障制度建设情况</a:t>
            </a:r>
            <a:endParaRPr lang="zh-CN" altLang="en-US" sz="4000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10490" y="1046480"/>
            <a:ext cx="11770995" cy="5459095"/>
          </a:xfrm>
        </p:spPr>
        <p:txBody>
          <a:bodyPr>
            <a:noAutofit/>
          </a:bodyPr>
          <a:p>
            <a:pPr marL="0" indent="0">
              <a:buNone/>
            </a:pPr>
            <a:r>
              <a:rPr lang="zh-CN" altLang="en-US" sz="3200" b="1"/>
              <a:t>（1）1948年，</a:t>
            </a:r>
            <a:r>
              <a:rPr lang="zh-CN" altLang="en-US" sz="3200" b="1">
                <a:solidFill>
                  <a:srgbClr val="FF0000"/>
                </a:solidFill>
              </a:rPr>
              <a:t>英国</a:t>
            </a:r>
            <a:r>
              <a:rPr lang="zh-CN" altLang="en-US" sz="3200" b="1"/>
              <a:t>宣布建成“</a:t>
            </a:r>
            <a:r>
              <a:rPr lang="zh-CN" altLang="en-US" sz="3200" b="1">
                <a:solidFill>
                  <a:srgbClr val="FF0000"/>
                </a:solidFill>
              </a:rPr>
              <a:t>福利国家</a:t>
            </a:r>
            <a:r>
              <a:rPr lang="zh-CN" altLang="en-US" sz="3200" b="1"/>
              <a:t>”。</a:t>
            </a:r>
            <a:endParaRPr lang="zh-CN" altLang="en-US" sz="3200" b="1"/>
          </a:p>
          <a:p>
            <a:pPr marL="0" indent="0">
              <a:buNone/>
            </a:pPr>
            <a:r>
              <a:rPr lang="zh-CN" altLang="en-US" sz="3200" b="1"/>
              <a:t>（2）</a:t>
            </a:r>
            <a:r>
              <a:rPr lang="zh-CN" altLang="en-US" sz="3200" b="1">
                <a:solidFill>
                  <a:srgbClr val="FF0000"/>
                </a:solidFill>
              </a:rPr>
              <a:t>法国和联邦德国</a:t>
            </a:r>
            <a:r>
              <a:rPr lang="zh-CN" altLang="en-US" sz="3200" b="1"/>
              <a:t>等国也宣布成为“</a:t>
            </a:r>
            <a:r>
              <a:rPr lang="zh-CN" altLang="en-US" sz="3200" b="1">
                <a:solidFill>
                  <a:srgbClr val="FF0000"/>
                </a:solidFill>
              </a:rPr>
              <a:t>福利国家</a:t>
            </a:r>
            <a:r>
              <a:rPr lang="zh-CN" altLang="en-US" sz="3200" b="1"/>
              <a:t>”。</a:t>
            </a:r>
            <a:endParaRPr lang="zh-CN" altLang="en-US" sz="3200" b="1"/>
          </a:p>
          <a:p>
            <a:pPr marL="0" indent="0">
              <a:buNone/>
            </a:pPr>
            <a:r>
              <a:rPr lang="zh-CN" altLang="en-US" sz="3200" b="1"/>
              <a:t>（3）20世纪50年代，</a:t>
            </a:r>
            <a:r>
              <a:rPr lang="zh-CN" altLang="en-US" sz="3200" b="1">
                <a:solidFill>
                  <a:srgbClr val="FF0000"/>
                </a:solidFill>
              </a:rPr>
              <a:t>美国</a:t>
            </a:r>
            <a:r>
              <a:rPr lang="zh-CN" altLang="en-US" sz="3200" b="1"/>
              <a:t>两次修订</a:t>
            </a:r>
            <a:r>
              <a:rPr lang="zh-CN" altLang="en-US" sz="3200" b="1">
                <a:solidFill>
                  <a:srgbClr val="FF0000"/>
                </a:solidFill>
              </a:rPr>
              <a:t>《社会保障法》</a:t>
            </a:r>
            <a:r>
              <a:rPr lang="zh-CN" altLang="en-US" sz="3200" b="1"/>
              <a:t>，扩大受益</a:t>
            </a:r>
            <a:endParaRPr lang="zh-CN" altLang="en-US" sz="3200" b="1"/>
          </a:p>
          <a:p>
            <a:pPr marL="0" indent="0">
              <a:buNone/>
            </a:pPr>
            <a:r>
              <a:rPr lang="zh-CN" altLang="en-US" sz="3200" b="1"/>
              <a:t>         群体，提高最低工资，资助贫困学生。</a:t>
            </a:r>
            <a:endParaRPr lang="zh-CN" altLang="en-US" sz="3200" b="1"/>
          </a:p>
          <a:p>
            <a:pPr marL="0" indent="0">
              <a:buNone/>
            </a:pPr>
            <a:r>
              <a:rPr lang="zh-CN" altLang="en-US" sz="3200" b="1"/>
              <a:t>（4）随着福利政策的推行，西方主要资本主义国家逐步建立起</a:t>
            </a:r>
            <a:endParaRPr lang="zh-CN" altLang="en-US" sz="3200" b="1"/>
          </a:p>
          <a:p>
            <a:pPr marL="0" indent="0">
              <a:buNone/>
            </a:pPr>
            <a:r>
              <a:rPr lang="zh-CN" altLang="en-US" sz="3200" b="1"/>
              <a:t>        包括</a:t>
            </a:r>
            <a:r>
              <a:rPr lang="zh-CN" altLang="en-US" sz="3200" b="1">
                <a:solidFill>
                  <a:srgbClr val="FF0000"/>
                </a:solidFill>
              </a:rPr>
              <a:t>医疗保健服务、养老、住房、失业保险和教育</a:t>
            </a:r>
            <a:r>
              <a:rPr lang="zh-CN" altLang="en-US" sz="3200" b="1"/>
              <a:t>等在内的</a:t>
            </a:r>
            <a:endParaRPr lang="zh-CN" altLang="en-US" sz="3200" b="1"/>
          </a:p>
          <a:p>
            <a:pPr marL="0" indent="0">
              <a:buNone/>
            </a:pPr>
            <a:r>
              <a:rPr lang="zh-CN" altLang="en-US" sz="3200" b="1"/>
              <a:t>        社会保障制度。</a:t>
            </a:r>
            <a:endParaRPr lang="zh-CN" altLang="en-US" sz="3200" b="1"/>
          </a:p>
          <a:p>
            <a:pPr marL="0" indent="0">
              <a:buNone/>
            </a:pPr>
            <a:r>
              <a:rPr lang="zh-CN" altLang="en-US" sz="3200" b="1"/>
              <a:t>（5）</a:t>
            </a:r>
            <a:r>
              <a:rPr lang="zh-CN" altLang="en-US" sz="3200" b="1">
                <a:solidFill>
                  <a:srgbClr val="FF0000"/>
                </a:solidFill>
              </a:rPr>
              <a:t>20世纪六七十年代</a:t>
            </a:r>
            <a:r>
              <a:rPr lang="zh-CN" altLang="en-US" sz="3200" b="1"/>
              <a:t>，西方主要资本主义国家的</a:t>
            </a:r>
            <a:r>
              <a:rPr lang="zh-CN" altLang="en-US" sz="3200" b="1">
                <a:solidFill>
                  <a:srgbClr val="FF0000"/>
                </a:solidFill>
              </a:rPr>
              <a:t>社会保障制</a:t>
            </a:r>
            <a:endParaRPr lang="zh-CN" altLang="en-US" sz="3200" b="1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sz="3200" b="1">
                <a:solidFill>
                  <a:srgbClr val="FF0000"/>
                </a:solidFill>
              </a:rPr>
              <a:t>         度日渐完善</a:t>
            </a:r>
            <a:r>
              <a:rPr lang="zh-CN" altLang="en-US" sz="3200" b="1"/>
              <a:t>。</a:t>
            </a:r>
            <a:endParaRPr lang="zh-CN" altLang="en-US" sz="3200" b="1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23240" y="-96520"/>
            <a:ext cx="11358245" cy="1012190"/>
          </a:xfrm>
        </p:spPr>
        <p:txBody>
          <a:bodyPr>
            <a:normAutofit/>
          </a:bodyPr>
          <a:p>
            <a:r>
              <a:rPr lang="en-US" b="1"/>
              <a:t>4</a:t>
            </a:r>
            <a:r>
              <a:rPr lang="en-US" altLang="zh-CN" b="1">
                <a:ea typeface="宋体" panose="02010600030101010101" pitchFamily="2" charset="-122"/>
              </a:rPr>
              <a:t>.</a:t>
            </a:r>
            <a:r>
              <a:rPr b="1"/>
              <a:t>如何评价社会保障制度？</a:t>
            </a:r>
            <a:endParaRPr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10490" y="1046480"/>
            <a:ext cx="11770995" cy="3526155"/>
          </a:xfrm>
          <a:solidFill>
            <a:schemeClr val="accent2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>
            <a:noAutofit/>
          </a:bodyPr>
          <a:p>
            <a:pPr marL="0" indent="0">
              <a:lnSpc>
                <a:spcPct val="130000"/>
              </a:lnSpc>
              <a:buNone/>
            </a:pPr>
            <a:r>
              <a:rPr lang="zh-CN" altLang="en-US" sz="4000" b="1"/>
              <a:t>社会保障制度是工人阶级斗争的结果，资产阶级也认为实行这种制度，可以缓和阶级矛盾，创造一个有利于经济发展的稳定的社会环境。</a:t>
            </a:r>
            <a:endParaRPr lang="zh-CN" altLang="en-US" sz="4000" b="1"/>
          </a:p>
          <a:p>
            <a:pPr marL="0" indent="0">
              <a:lnSpc>
                <a:spcPct val="130000"/>
              </a:lnSpc>
              <a:buNone/>
            </a:pPr>
            <a:r>
              <a:rPr lang="zh-CN" altLang="en-US" sz="4000" b="1"/>
              <a:t>社会保障制度不能解决资本主义社会的基本矛盾。</a:t>
            </a:r>
            <a:endParaRPr lang="zh-CN" altLang="en-US" sz="4000" b="1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23" name="Picture 5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36245" y="997585"/>
            <a:ext cx="11285855" cy="552704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5" name="标题 1"/>
          <p:cNvSpPr>
            <a:spLocks noGrp="1"/>
          </p:cNvSpPr>
          <p:nvPr/>
        </p:nvSpPr>
        <p:spPr>
          <a:xfrm>
            <a:off x="3382010" y="34925"/>
            <a:ext cx="3444875" cy="665480"/>
          </a:xfrm>
          <a:prstGeom prst="rect">
            <a:avLst/>
          </a:prstGeom>
          <a:solidFill>
            <a:srgbClr val="00B0F0"/>
          </a:solidFill>
        </p:spPr>
        <p:txBody>
          <a:bodyPr vert="horz" lIns="91440" tIns="45720" rIns="91440" bIns="45720" rtlCol="0" anchor="ctr" anchorCtr="0"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/>
              <a:t>【课堂小结】</a:t>
            </a:r>
            <a:endParaRPr lang="zh-CN" altLang="en-US" b="1"/>
          </a:p>
        </p:txBody>
      </p:sp>
    </p:spTree>
    <p:custDataLst>
      <p:tags r:id="rId2"/>
    </p:custData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94945" y="983615"/>
            <a:ext cx="12032615" cy="5639435"/>
          </a:xfrm>
        </p:spPr>
        <p:txBody>
          <a:bodyPr>
            <a:normAutofit/>
          </a:bodyPr>
          <a:p>
            <a:pPr>
              <a:lnSpc>
                <a:spcPct val="150000"/>
              </a:lnSpc>
            </a:pPr>
            <a:r>
              <a:rPr lang="en-US" altLang="zh-CN" sz="3600" b="1"/>
              <a:t>1.20世纪50--60年代</a:t>
            </a:r>
            <a:r>
              <a:rPr lang="zh-CN" altLang="zh-CN" sz="3600" b="1">
                <a:ea typeface="宋体" panose="02010600030101010101" pitchFamily="2" charset="-122"/>
              </a:rPr>
              <a:t>西欧国家先后成立的组织：</a:t>
            </a:r>
            <a:endParaRPr lang="zh-CN" altLang="zh-CN" sz="36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600" b="1">
                <a:ea typeface="宋体" panose="02010600030101010101" pitchFamily="2" charset="-122"/>
              </a:rPr>
              <a:t>2.</a:t>
            </a:r>
            <a:r>
              <a:rPr lang="zh-CN" altLang="en-US" sz="3600" b="1">
                <a:ea typeface="宋体" panose="02010600030101010101" pitchFamily="2" charset="-122"/>
              </a:rPr>
              <a:t>欧共体成立于：</a:t>
            </a:r>
            <a:endParaRPr lang="zh-CN" altLang="en-US" sz="36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600" b="1">
                <a:ea typeface="宋体" panose="02010600030101010101" pitchFamily="2" charset="-122"/>
              </a:rPr>
              <a:t>3.</a:t>
            </a:r>
            <a:r>
              <a:rPr lang="zh-CN" altLang="en-US" sz="3600" b="1">
                <a:ea typeface="宋体" panose="02010600030101010101" pitchFamily="2" charset="-122"/>
              </a:rPr>
              <a:t>1993年，大部分西欧国家在欧共体的基础上组成的国际组织：</a:t>
            </a:r>
            <a:endParaRPr lang="zh-CN" altLang="en-US" sz="36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600" b="1">
                <a:ea typeface="宋体" panose="02010600030101010101" pitchFamily="2" charset="-122"/>
              </a:rPr>
              <a:t>4.20</a:t>
            </a:r>
            <a:r>
              <a:rPr lang="zh-CN" altLang="en-US" sz="3600" b="1">
                <a:ea typeface="宋体" panose="02010600030101010101" pitchFamily="2" charset="-122"/>
              </a:rPr>
              <a:t>世纪</a:t>
            </a:r>
            <a:r>
              <a:rPr lang="en-US" altLang="zh-CN" sz="3600" b="1">
                <a:ea typeface="宋体" panose="02010600030101010101" pitchFamily="2" charset="-122"/>
              </a:rPr>
              <a:t>90年代</a:t>
            </a:r>
            <a:r>
              <a:rPr lang="zh-CN" altLang="en-US" sz="3600" b="1">
                <a:ea typeface="宋体" panose="02010600030101010101" pitchFamily="2" charset="-122"/>
              </a:rPr>
              <a:t>美国新经济的主要特征是：</a:t>
            </a:r>
            <a:endParaRPr lang="zh-CN" altLang="en-US" sz="36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600" b="1">
                <a:ea typeface="宋体" panose="02010600030101010101" pitchFamily="2" charset="-122"/>
              </a:rPr>
              <a:t>5.1968年，成为资本主义经济世界第二经济大国</a:t>
            </a:r>
            <a:r>
              <a:rPr lang="zh-CN" altLang="en-US" sz="3600" b="1">
                <a:ea typeface="宋体" panose="02010600030101010101" pitchFamily="2" charset="-122"/>
              </a:rPr>
              <a:t>的是：</a:t>
            </a:r>
            <a:r>
              <a:rPr lang="en-US" altLang="zh-CN" sz="3600" b="1">
                <a:ea typeface="宋体" panose="02010600030101010101" pitchFamily="2" charset="-122"/>
              </a:rPr>
              <a:t>。</a:t>
            </a:r>
            <a:endParaRPr lang="en-US" altLang="zh-CN" sz="3600" b="1">
              <a:ea typeface="宋体" panose="02010600030101010101" pitchFamily="2" charset="-122"/>
            </a:endParaRPr>
          </a:p>
          <a:p>
            <a:pPr marL="0" indent="0">
              <a:buNone/>
            </a:pPr>
            <a:endParaRPr lang="zh-CN" altLang="en-US" sz="3600" b="1">
              <a:ea typeface="宋体" panose="02010600030101010101" pitchFamily="2" charset="-122"/>
            </a:endParaRPr>
          </a:p>
        </p:txBody>
      </p:sp>
      <p:sp>
        <p:nvSpPr>
          <p:cNvPr id="9" name="标题 1"/>
          <p:cNvSpPr>
            <a:spLocks noGrp="1"/>
          </p:cNvSpPr>
          <p:nvPr/>
        </p:nvSpPr>
        <p:spPr>
          <a:xfrm>
            <a:off x="4183380" y="90805"/>
            <a:ext cx="3444875" cy="665480"/>
          </a:xfrm>
          <a:prstGeom prst="rect">
            <a:avLst/>
          </a:prstGeom>
          <a:solidFill>
            <a:srgbClr val="00B0F0"/>
          </a:solidFill>
        </p:spPr>
        <p:txBody>
          <a:bodyPr vert="horz" lIns="91440" tIns="45720" rIns="91440" bIns="45720" rtlCol="0" anchor="ctr" anchorCtr="0"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/>
              <a:t>【巩固练习】</a:t>
            </a:r>
            <a:endParaRPr lang="zh-CN" altLang="en-US" b="1"/>
          </a:p>
        </p:txBody>
      </p:sp>
    </p:spTree>
    <p:custDataLst>
      <p:tags r:id="rId1"/>
    </p:custData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1455" y="140970"/>
            <a:ext cx="12032615" cy="5639435"/>
          </a:xfrm>
        </p:spPr>
        <p:txBody>
          <a:bodyPr>
            <a:normAutofit/>
          </a:bodyPr>
          <a:p>
            <a:pPr>
              <a:lnSpc>
                <a:spcPct val="220000"/>
              </a:lnSpc>
            </a:pPr>
            <a:r>
              <a:rPr lang="en-US" altLang="zh-CN" sz="3600" b="1"/>
              <a:t>6.1948</a:t>
            </a:r>
            <a:r>
              <a:rPr lang="zh-CN" altLang="en-US" sz="3600" b="1">
                <a:ea typeface="宋体" panose="02010600030101010101" pitchFamily="2" charset="-122"/>
              </a:rPr>
              <a:t>年起先后</a:t>
            </a:r>
            <a:r>
              <a:rPr altLang="zh-CN" sz="3600" b="1"/>
              <a:t>宣布建成“福利国家”</a:t>
            </a:r>
            <a:r>
              <a:rPr lang="zh-CN" sz="3600" b="1">
                <a:ea typeface="宋体" panose="02010600030101010101" pitchFamily="2" charset="-122"/>
              </a:rPr>
              <a:t>的有</a:t>
            </a:r>
            <a:r>
              <a:rPr lang="zh-CN" altLang="zh-CN" sz="3600" b="1">
                <a:ea typeface="宋体" panose="02010600030101010101" pitchFamily="2" charset="-122"/>
              </a:rPr>
              <a:t>：</a:t>
            </a:r>
            <a:endParaRPr lang="zh-CN" altLang="zh-CN" sz="3600" b="1">
              <a:ea typeface="宋体" panose="02010600030101010101" pitchFamily="2" charset="-122"/>
            </a:endParaRPr>
          </a:p>
          <a:p>
            <a:pPr>
              <a:lnSpc>
                <a:spcPct val="220000"/>
              </a:lnSpc>
            </a:pPr>
            <a:r>
              <a:rPr lang="en-US" altLang="zh-CN" sz="3600" b="1">
                <a:ea typeface="宋体" panose="02010600030101010101" pitchFamily="2" charset="-122"/>
              </a:rPr>
              <a:t>7.</a:t>
            </a:r>
            <a:r>
              <a:rPr lang="zh-CN" altLang="en-US" sz="3600" b="1">
                <a:ea typeface="宋体" panose="02010600030101010101" pitchFamily="2" charset="-122"/>
              </a:rPr>
              <a:t>20世纪50年代，两次修订《社会保障法》的国家</a:t>
            </a:r>
            <a:r>
              <a:rPr lang="zh-CN" altLang="en-US" sz="3600" b="1">
                <a:ea typeface="宋体" panose="02010600030101010101" pitchFamily="2" charset="-122"/>
              </a:rPr>
              <a:t>：</a:t>
            </a:r>
            <a:endParaRPr lang="zh-CN" altLang="en-US" sz="3600" b="1">
              <a:ea typeface="宋体" panose="02010600030101010101" pitchFamily="2" charset="-122"/>
            </a:endParaRPr>
          </a:p>
          <a:p>
            <a:pPr>
              <a:lnSpc>
                <a:spcPct val="220000"/>
              </a:lnSpc>
            </a:pPr>
            <a:r>
              <a:rPr lang="en-US" altLang="zh-CN" sz="3600" b="1">
                <a:ea typeface="宋体" panose="02010600030101010101" pitchFamily="2" charset="-122"/>
              </a:rPr>
              <a:t>8.</a:t>
            </a:r>
            <a:r>
              <a:rPr lang="zh-CN" altLang="en-US" sz="3600" b="1">
                <a:ea typeface="宋体" panose="02010600030101010101" pitchFamily="2" charset="-122"/>
              </a:rPr>
              <a:t>西方主要资本主义国家的社会保障制度日渐完善在</a:t>
            </a:r>
            <a:r>
              <a:rPr lang="zh-CN" altLang="en-US" sz="3600" b="1">
                <a:ea typeface="宋体" panose="02010600030101010101" pitchFamily="2" charset="-122"/>
              </a:rPr>
              <a:t>：</a:t>
            </a:r>
            <a:endParaRPr lang="zh-CN" altLang="en-US" sz="3600" b="1">
              <a:ea typeface="宋体" panose="02010600030101010101" pitchFamily="2" charset="-122"/>
            </a:endParaRPr>
          </a:p>
          <a:p>
            <a:pPr>
              <a:lnSpc>
                <a:spcPct val="220000"/>
              </a:lnSpc>
            </a:pPr>
            <a:r>
              <a:rPr lang="en-US" altLang="zh-CN" sz="3600" b="1">
                <a:ea typeface="宋体" panose="02010600030101010101" pitchFamily="2" charset="-122"/>
              </a:rPr>
              <a:t>9.</a:t>
            </a:r>
            <a:r>
              <a:rPr lang="zh-CN" altLang="en-US" sz="3600" b="1">
                <a:ea typeface="宋体" panose="02010600030101010101" pitchFamily="2" charset="-122"/>
              </a:rPr>
              <a:t>二战后西欧日本经济繁荣，他们都得到了</a:t>
            </a:r>
            <a:r>
              <a:rPr lang="zh-CN" altLang="en-US" sz="3600" b="1" u="sng">
                <a:ea typeface="宋体" panose="02010600030101010101" pitchFamily="2" charset="-122"/>
              </a:rPr>
              <a:t>       </a:t>
            </a:r>
            <a:r>
              <a:rPr lang="zh-CN" altLang="en-US" sz="3600" b="1">
                <a:ea typeface="宋体" panose="02010600030101010101" pitchFamily="2" charset="-122"/>
              </a:rPr>
              <a:t> </a:t>
            </a:r>
            <a:r>
              <a:rPr lang="zh-CN" altLang="en-US" sz="3600" b="1">
                <a:ea typeface="宋体" panose="02010600030101010101" pitchFamily="2" charset="-122"/>
              </a:rPr>
              <a:t>的扶持。</a:t>
            </a:r>
            <a:endParaRPr lang="en-US" altLang="zh-CN" sz="3600" b="1">
              <a:ea typeface="宋体" panose="02010600030101010101" pitchFamily="2" charset="-122"/>
            </a:endParaRPr>
          </a:p>
          <a:p>
            <a:pPr marL="0" indent="0">
              <a:buNone/>
            </a:pPr>
            <a:endParaRPr lang="zh-CN" altLang="en-US" sz="36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  <p:tag name="KSO_WM_UNIT_TYPE" val="a"/>
  <p:tag name="KSO_WM_UNIT_INDEX" val="1"/>
  <p:tag name="KSO_WM_UNIT_ID" val="custom20184553_1*a*1"/>
  <p:tag name="KSO_WM_UNIT_LAYERLEVEL" val="1"/>
  <p:tag name="KSO_WM_UNIT_VALUE" val="10"/>
  <p:tag name="KSO_WM_UNIT_ISCONTENTSTITLE" val="0"/>
  <p:tag name="KSO_WM_UNIT_HIGHLIGHT" val="0"/>
  <p:tag name="KSO_WM_UNIT_COMPATIBLE" val="0"/>
  <p:tag name="KSO_WM_UNIT_CLEAR" val="0"/>
  <p:tag name="KSO_WM_BEAUTIFY_FLAG" val="#wm#"/>
  <p:tag name="KSO_WM_UNIT_PRESET_TEXT" val="空白演示"/>
</p:tagLst>
</file>

<file path=ppt/tags/tag5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8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9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0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1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2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3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4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5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6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7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8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9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0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1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2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3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4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5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2238</Words>
  <PresentationFormat>宽屏</PresentationFormat>
  <Paragraphs>158</Paragraphs>
  <Slides>21</Slides>
  <Notes>31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2" baseType="lpstr">
      <vt:lpstr>Arial</vt:lpstr>
      <vt:lpstr>宋体</vt:lpstr>
      <vt:lpstr>Wingdings</vt:lpstr>
      <vt:lpstr>黑体</vt:lpstr>
      <vt:lpstr>Calibri</vt:lpstr>
      <vt:lpstr>微软雅黑</vt:lpstr>
      <vt:lpstr>Arial Unicode MS</vt:lpstr>
      <vt:lpstr>Lucida Sans Unicode</vt:lpstr>
      <vt:lpstr>Times New Roman</vt:lpstr>
      <vt:lpstr>微软雅黑</vt:lpstr>
      <vt:lpstr>Office 主题</vt:lpstr>
      <vt:lpstr>部编人教版九年级历史下册 第五单元 第17课战后资本主义的新变化 （共26张PPT） </vt:lpstr>
      <vt:lpstr>PowerPoint 演示文稿</vt:lpstr>
      <vt:lpstr>PowerPoint 演示文稿</vt:lpstr>
      <vt:lpstr>一、欧洲的联合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【互学探究】</vt:lpstr>
      <vt:lpstr>二战后西欧国家和日本经济迅速发展的共同原因</vt:lpstr>
      <vt:lpstr>PowerPoint 演示文稿</vt:lpstr>
      <vt:lpstr>PowerPoint 演示文稿</vt:lpstr>
      <vt:lpstr>3.主要资本主义国家的社会保障制度建设情况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dcterms:created xsi:type="dcterms:W3CDTF">2018-03-01T02:03:00Z</dcterms:created>
  <dcterms:modified xsi:type="dcterms:W3CDTF">2018-11-15T02:21:28Z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