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72" r:id="rId3"/>
    <p:sldId id="306" r:id="rId4"/>
    <p:sldId id="307" r:id="rId5"/>
    <p:sldId id="280" r:id="rId6"/>
    <p:sldId id="283" r:id="rId7"/>
    <p:sldId id="285" r:id="rId8"/>
    <p:sldId id="308" r:id="rId9"/>
    <p:sldId id="290" r:id="rId10"/>
    <p:sldId id="289" r:id="rId11"/>
    <p:sldId id="292" r:id="rId12"/>
    <p:sldId id="293" r:id="rId13"/>
    <p:sldId id="294" r:id="rId14"/>
    <p:sldId id="296" r:id="rId15"/>
    <p:sldId id="297" r:id="rId16"/>
    <p:sldId id="298" r:id="rId17"/>
    <p:sldId id="299" r:id="rId18"/>
    <p:sldId id="300" r:id="rId19"/>
    <p:sldId id="311" r:id="rId20"/>
    <p:sldId id="309" r:id="rId21"/>
    <p:sldId id="310" r:id="rId22"/>
    <p:sldId id="304" r:id="rId23"/>
    <p:sldId id="317" r:id="rId24"/>
    <p:sldId id="316" r:id="rId25"/>
    <p:sldId id="314" r:id="rId26"/>
    <p:sldId id="315" r:id="rId27"/>
    <p:sldId id="318" r:id="rId28"/>
    <p:sldId id="319" r:id="rId29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302" autoAdjust="0"/>
  </p:normalViewPr>
  <p:slideViewPr>
    <p:cSldViewPr>
      <p:cViewPr varScale="1">
        <p:scale>
          <a:sx n="63" d="100"/>
          <a:sy n="63" d="100"/>
        </p:scale>
        <p:origin x="-15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7B36B-D48F-4485-876B-F200ADFC1C63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0D4FC-0F1F-4E28-A6FB-E95E50C6BE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523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smtClean="0"/>
              <a:t>国家统一的期望，秦国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0D4FC-0F1F-4E28-A6FB-E95E50C6BE40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/>
      </p:sp>
      <p:sp>
        <p:nvSpPr>
          <p:cNvPr id="22530" name="文本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2531" name="页脚占位符 3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r>
              <a:rPr lang="zh-CN" altLang="en-US"/>
              <a:t>东莞市东华高级中学  夏辉辉</a:t>
            </a:r>
          </a:p>
        </p:txBody>
      </p:sp>
      <p:sp>
        <p:nvSpPr>
          <p:cNvPr id="22532" name="灯片编号占位符 4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198751CD-2C3D-4DF3-9963-E253ED0BB1D9}" type="slidenum">
              <a:rPr lang="zh-CN" altLang="en-US">
                <a:latin typeface="Calibri"/>
              </a:rPr>
              <a:t>8</a:t>
            </a:fld>
            <a:endParaRPr lang="en-US"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0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43010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43011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 eaLnBrk="0" hangingPunct="0"/>
            <a:fld id="{A4ED955B-FDB4-407C-A76F-67744702CC4F}" type="slidenum">
              <a:rPr lang="zh-CN" altLang="en-US" sz="1200"/>
              <a:t>13</a:t>
            </a:fld>
          </a:p>
        </p:txBody>
      </p:sp>
      <p:sp>
        <p:nvSpPr>
          <p:cNvPr id="43012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551950AD-A22C-4432-A98E-2836D03CB976}" type="slidenum">
              <a:rPr lang="zh-CN" altLang="en-US"/>
              <a:t>13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原文</a:t>
            </a:r>
          </a:p>
          <a:p>
            <a:r>
              <a:rPr lang="zh-CN" altLang="en-US"/>
              <a:t>工擇榦，榦可用而久以為不可用，貲二甲。 工久榦曰不可用，負久者，久者謁用之，而貲工曰不可者二甲。</a:t>
            </a:r>
          </a:p>
          <a:p>
            <a:r>
              <a:rPr lang="zh-CN" altLang="en-US"/>
              <a:t>译文</a:t>
            </a:r>
          </a:p>
          <a:p>
            <a:r>
              <a:rPr lang="zh-CN" altLang="en-US"/>
              <a:t>工匠选择夯墙用的立木，立木本可使用而标上不可使用的记号，罚二甲。工匠在立木上标记为不可使用，以致不敷装设者的需要，装设者经过报请仍使用了，应罚认为不可使用的工匠二甲。</a:t>
            </a:r>
          </a:p>
          <a:p>
            <a:endParaRPr lang="zh-CN" altLang="en-US"/>
          </a:p>
          <a:p>
            <a:r>
              <a:rPr lang="zh-CN" altLang="en-US"/>
              <a:t>原文</a:t>
            </a:r>
          </a:p>
          <a:p>
            <a:r>
              <a:rPr lang="zh-CN" altLang="en-US"/>
              <a:t>射虎車二乘為曹。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A07BA5-8209-4EB9-8CBF-7875770CC08B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Relationship Id="rId6" Type="http://schemas.openxmlformats.org/officeDocument/2006/relationships/image" Target="../media/image8.jpeg" /><Relationship Id="rId7" Type="http://schemas.openxmlformats.org/officeDocument/2006/relationships/image" Target="../media/image9.jpeg" /><Relationship Id="rId8" Type="http://schemas.openxmlformats.org/officeDocument/2006/relationships/image" Target="../media/image10.jpeg" /><Relationship Id="rId9" Type="http://schemas.openxmlformats.org/officeDocument/2006/relationships/image" Target="../media/image1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27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Relationship Id="rId3" Type="http://schemas.openxmlformats.org/officeDocument/2006/relationships/image" Target="../media/image2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Relationship Id="rId4" Type="http://schemas.openxmlformats.org/officeDocument/2006/relationships/image" Target="../media/image2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&#20113;&#26790;&#31481;&#31616;.docx" TargetMode="Ex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1.png" /><Relationship Id="rId4" Type="http://schemas.openxmlformats.org/officeDocument/2006/relationships/slide" Target="slide7.xml" TargetMode="Internal" /><Relationship Id="rId5" Type="http://schemas.openxmlformats.org/officeDocument/2006/relationships/image" Target="../media/image32.png" /><Relationship Id="rId6" Type="http://schemas.openxmlformats.org/officeDocument/2006/relationships/image" Target="../media/image3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5" y="0"/>
            <a:ext cx="2828916" cy="1143000"/>
          </a:xfrm>
        </p:spPr>
        <p:txBody>
          <a:bodyPr/>
          <a:lstStyle/>
          <a:p>
            <a:r>
              <a:rPr lang="zh-CN" altLang="en-US" b="1" smtClean="0"/>
              <a:t>导入新课</a:t>
            </a:r>
            <a:endParaRPr lang="zh-CN" altLang="en-US" b="1"/>
          </a:p>
        </p:txBody>
      </p:sp>
      <p:pic>
        <p:nvPicPr>
          <p:cNvPr id="4" name="image149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4891289" y="785794"/>
            <a:ext cx="4248167" cy="471488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93219" y="1293992"/>
            <a:ext cx="4453028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    </a:t>
            </a:r>
            <a:endParaRPr lang="zh-CN" altLang="en-US" sz="2800" b="1"/>
          </a:p>
          <a:p>
            <a:r>
              <a:rPr lang="zh-CN" altLang="en-US" b="1">
                <a:solidFill>
                  <a:schemeClr val="bg1"/>
                </a:solidFill>
              </a:rPr>
              <a:t> </a:t>
            </a:r>
          </a:p>
          <a:p>
            <a:r>
              <a:rPr kumimoji="1" lang="zh-CN" altLang="en-US" sz="3200" b="1" noProof="0" smtClean="0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rPr>
              <a:t>   乱</a:t>
            </a:r>
            <a:r>
              <a:rPr kumimoji="1" lang="zh-CN" altLang="en-US" sz="3200" b="1" noProof="0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rPr>
              <a:t>莫大于无天子，无天子则强者胜弱，以兵相残，不得休息。”</a:t>
            </a:r>
          </a:p>
          <a:p>
            <a:r>
              <a:rPr kumimoji="1" lang="en-US" altLang="zh-CN" sz="3200" b="1" noProof="0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rPr>
              <a:t>                 </a:t>
            </a:r>
            <a:r>
              <a:rPr kumimoji="1" lang="en-US" altLang="zh-CN" sz="3200" b="1" noProof="0" smtClean="0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rPr>
              <a:t>                        ---</a:t>
            </a:r>
            <a:r>
              <a:rPr kumimoji="1" lang="zh-CN" altLang="en-US" sz="3200" b="1" noProof="0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rPr>
              <a:t>《吕氏春秋》</a:t>
            </a:r>
          </a:p>
        </p:txBody>
      </p:sp>
      <p:sp>
        <p:nvSpPr>
          <p:cNvPr id="6" name="矩形 5"/>
          <p:cNvSpPr/>
          <p:nvPr/>
        </p:nvSpPr>
        <p:spPr>
          <a:xfrm>
            <a:off x="500035" y="5357826"/>
            <a:ext cx="8143932" cy="1200329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kumimoji="1" lang="zh-CN" altLang="en-US" sz="3600" b="1" smtClean="0"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pitchFamily="49" charset="-122"/>
              </a:rPr>
              <a:t>《吕氏春秋》作者表达了一种怎样的期望？这一期望最后由哪一诸侯国完成？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 lIns="76782" tIns="38391" rIns="76782" bIns="38391"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3264" y="332656"/>
            <a:ext cx="7920880" cy="1104621"/>
          </a:xfrm>
          <a:prstGeom prst="rect">
            <a:avLst/>
          </a:prstGeom>
          <a:noFill/>
          <a:ln>
            <a:noFill/>
          </a:ln>
        </p:spPr>
        <p:txBody>
          <a:bodyPr wrap="square" lIns="57618" tIns="28809" rIns="57618" bIns="28809">
            <a:spAutoFit/>
          </a:bodyPr>
          <a:lstStyle/>
          <a:p>
            <a:pPr algn="ctr"/>
            <a:r>
              <a:rPr lang="zh-CN" altLang="en-US" sz="3400" b="1">
                <a:ln w="0"/>
                <a:solidFill>
                  <a:srgbClr val="A96A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3400" b="1">
                <a:ln w="0"/>
                <a:solidFill>
                  <a:srgbClr val="A96A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400" b="1">
                <a:ln w="0"/>
                <a:solidFill>
                  <a:srgbClr val="A96A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</a:t>
            </a:r>
            <a:endParaRPr lang="en-US" altLang="zh-CN" sz="3400" b="1">
              <a:ln w="0"/>
              <a:solidFill>
                <a:srgbClr val="A96A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400" b="1" smtClean="0">
                <a:ln w="0"/>
                <a:solidFill>
                  <a:srgbClr val="A96A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秦</a:t>
            </a:r>
            <a:r>
              <a:rPr lang="zh-CN" altLang="en-US" sz="3400" b="1">
                <a:ln w="0"/>
                <a:solidFill>
                  <a:srgbClr val="A96A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统一多民族封建国家的建立</a:t>
            </a:r>
            <a:endParaRPr lang="en-US" altLang="zh-CN" sz="3400" b="1">
              <a:ln w="0"/>
              <a:solidFill>
                <a:srgbClr val="A96A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1589584"/>
            <a:ext cx="8922126" cy="4822420"/>
          </a:xfrm>
          <a:prstGeom prst="rect">
            <a:avLst/>
          </a:prstGeom>
          <a:noFill/>
        </p:spPr>
        <p:txBody>
          <a:bodyPr wrap="square" lIns="76782" tIns="38391" rIns="76782" bIns="38391" rtlCol="0" anchor="t">
            <a:spAutoFit/>
          </a:bodyPr>
          <a:lstStyle/>
          <a:p>
            <a:pPr>
              <a:lnSpc>
                <a:spcPts val="3695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课程标准：</a:t>
            </a:r>
          </a:p>
          <a:p>
            <a:pPr>
              <a:lnSpc>
                <a:spcPts val="3695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endParaRPr lang="en-US" altLang="zh-CN" sz="3600" b="1" smtClean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ts val="3695"/>
              </a:lnSpc>
            </a:pPr>
            <a:r>
              <a:rPr lang="zh-CN" altLang="en-US" sz="3600" b="1" smtClean="0">
                <a:latin typeface="+mj-ea"/>
                <a:ea typeface="+mj-ea"/>
                <a:sym typeface="+mn-ea"/>
              </a:rPr>
              <a:t>通过</a:t>
            </a:r>
            <a:r>
              <a:rPr lang="zh-CN" altLang="en-US" sz="3600" b="1">
                <a:latin typeface="+mj-ea"/>
                <a:ea typeface="+mj-ea"/>
                <a:sym typeface="+mn-ea"/>
              </a:rPr>
              <a:t>了解秦朝的统一业绩及相关措施，认识统一多民族封建国家的建立在中国历史上的意义；通过了解秦朝时期的社会矛盾和农民起义，认识秦朝崩溃的原因。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ts val="3695"/>
              </a:lnSpc>
            </a:pP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ts val="3695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本课重点：</a:t>
            </a:r>
            <a:r>
              <a:rPr lang="zh-CN" altLang="en-US" sz="3600" b="1">
                <a:latin typeface="+mj-ea"/>
                <a:ea typeface="+mj-ea"/>
                <a:sym typeface="+mn-ea"/>
              </a:rPr>
              <a:t>秦统一多民族封建国家建立的历史意义。</a:t>
            </a:r>
          </a:p>
          <a:p>
            <a:pPr>
              <a:lnSpc>
                <a:spcPts val="3695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本课难点：</a:t>
            </a:r>
            <a:r>
              <a:rPr lang="zh-CN" altLang="en-US" sz="3600" b="1">
                <a:latin typeface="+mj-ea"/>
                <a:ea typeface="+mj-ea"/>
                <a:sym typeface="+mn-ea"/>
              </a:rPr>
              <a:t>秦王朝创立中央集权制度的内容。</a:t>
            </a:r>
          </a:p>
        </p:txBody>
      </p:sp>
    </p:spTree>
    <p:extLst>
      <p:ext uri="{BB962C8B-B14F-4D97-AF65-F5344CB8AC3E}">
        <p14:creationId xmlns:p14="http://schemas.microsoft.com/office/powerpoint/2010/main" val="21680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801405" y="1070747"/>
            <a:ext cx="7171751" cy="569974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pPr defTabSz="767822">
              <a:defRPr/>
            </a:pPr>
            <a:r>
              <a:rPr lang="zh-CN" altLang="en-US" sz="32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依据教材归纳秦</a:t>
            </a:r>
            <a:r>
              <a:rPr lang="zh-CN" altLang="en-US" sz="320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王一统天下</a:t>
            </a:r>
            <a:r>
              <a:rPr lang="zh-CN" altLang="en-US" sz="320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的原因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6396" y="2492896"/>
            <a:ext cx="8287367" cy="1062417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pPr marL="287933" indent="-287933" defTabSz="767822">
              <a:buFont typeface="Arial" pitchFamily="34" charset="0"/>
              <a:buChar char="•"/>
              <a:defRPr/>
            </a:pP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长期</a:t>
            </a: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</a:rPr>
              <a:t>战乱带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来灾难，</a:t>
            </a: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</a:rPr>
              <a:t>人们渴望安定统一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；</a:t>
            </a:r>
            <a:endParaRPr lang="en-US" altLang="zh-CN" sz="3200" b="1">
              <a:solidFill>
                <a:prstClr val="black"/>
              </a:solidFill>
              <a:latin typeface="等线"/>
              <a:ea typeface="等线"/>
            </a:endParaRPr>
          </a:p>
          <a:p>
            <a:pPr defTabSz="767822">
              <a:defRPr/>
            </a:pPr>
            <a:r>
              <a:rPr lang="en-US" altLang="zh-CN" sz="3200" b="1">
                <a:solidFill>
                  <a:prstClr val="black"/>
                </a:solidFill>
                <a:latin typeface="等线"/>
                <a:ea typeface="等线"/>
              </a:rPr>
              <a:t> </a:t>
            </a:r>
            <a:r>
              <a:rPr lang="en-US" altLang="zh-CN" sz="3200" b="1" smtClean="0">
                <a:solidFill>
                  <a:prstClr val="black"/>
                </a:solidFill>
                <a:latin typeface="等线"/>
                <a:ea typeface="等线"/>
              </a:rPr>
              <a:t> </a:t>
            </a:r>
            <a:r>
              <a:rPr lang="zh-CN" altLang="en-US" sz="3200" b="1" smtClean="0">
                <a:solidFill>
                  <a:prstClr val="black"/>
                </a:solidFill>
                <a:latin typeface="等线"/>
                <a:ea typeface="等线"/>
              </a:rPr>
              <a:t>各地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域</a:t>
            </a: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</a:rPr>
              <a:t>经济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的发展，</a:t>
            </a: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</a:rPr>
              <a:t>要求打破政治分裂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；</a:t>
            </a:r>
            <a:endParaRPr lang="en-US" altLang="zh-CN" sz="3200" b="1">
              <a:solidFill>
                <a:prstClr val="black"/>
              </a:solidFill>
              <a:latin typeface="等线"/>
              <a:ea typeface="等线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40201" y="1696482"/>
            <a:ext cx="4035799" cy="569974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pPr defTabSz="767822">
              <a:defRPr/>
            </a:pPr>
            <a:r>
              <a:rPr lang="en-US" altLang="zh-CN" sz="3200" b="1">
                <a:solidFill>
                  <a:prstClr val="black"/>
                </a:solidFill>
                <a:latin typeface="等线"/>
                <a:ea typeface="等线"/>
              </a:rPr>
              <a:t>1.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时代</a:t>
            </a:r>
            <a:r>
              <a:rPr lang="zh-CN" altLang="en-US" sz="3200" b="1" smtClean="0">
                <a:solidFill>
                  <a:prstClr val="black"/>
                </a:solidFill>
                <a:latin typeface="等线"/>
                <a:ea typeface="等线"/>
              </a:rPr>
              <a:t>趋势</a:t>
            </a:r>
            <a:endParaRPr lang="zh-CN" altLang="en-US" sz="3200" b="1">
              <a:solidFill>
                <a:prstClr val="black"/>
              </a:solidFill>
              <a:latin typeface="等线"/>
              <a:ea typeface="等线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4529" y="3713987"/>
            <a:ext cx="3642183" cy="569974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pPr defTabSz="767822">
              <a:defRPr/>
            </a:pPr>
            <a:r>
              <a:rPr lang="en-US" altLang="zh-CN" sz="3200" b="1">
                <a:solidFill>
                  <a:prstClr val="black"/>
                </a:solidFill>
                <a:latin typeface="等线"/>
                <a:ea typeface="等线"/>
              </a:rPr>
              <a:t>2.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</a:rPr>
              <a:t>秦国</a:t>
            </a:r>
            <a:r>
              <a:rPr lang="zh-CN" altLang="en-US" sz="3200" b="1" smtClean="0">
                <a:solidFill>
                  <a:prstClr val="black"/>
                </a:solidFill>
                <a:latin typeface="等线"/>
                <a:ea typeface="等线"/>
              </a:rPr>
              <a:t>优势</a:t>
            </a:r>
            <a:endParaRPr lang="zh-CN" altLang="en-US" sz="3200" b="1">
              <a:solidFill>
                <a:prstClr val="black"/>
              </a:solidFill>
              <a:latin typeface="等线"/>
              <a:ea typeface="等线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5044" y="4581128"/>
            <a:ext cx="8848112" cy="1554859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pPr marL="287933" indent="-287933" defTabSz="767822">
              <a:buFont typeface="Arial" pitchFamily="34" charset="0"/>
              <a:buChar char="•"/>
              <a:defRPr/>
            </a:pP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  <a:sym typeface="+mn-ea"/>
              </a:rPr>
              <a:t>秦</a:t>
            </a: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  <a:sym typeface="+mn-ea"/>
              </a:rPr>
              <a:t>地理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  <a:sym typeface="+mn-ea"/>
              </a:rPr>
              <a:t>位置优越，物质基础雄厚；</a:t>
            </a:r>
            <a:endParaRPr lang="en-US" altLang="zh-CN" sz="3200" b="1">
              <a:solidFill>
                <a:prstClr val="black"/>
              </a:solidFill>
              <a:latin typeface="等线"/>
              <a:ea typeface="等线"/>
            </a:endParaRPr>
          </a:p>
          <a:p>
            <a:pPr marL="287933" indent="-287933" defTabSz="767822">
              <a:buFont typeface="Arial" pitchFamily="34" charset="0"/>
              <a:buChar char="•"/>
              <a:defRPr/>
            </a:pP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  <a:sym typeface="+mn-ea"/>
              </a:rPr>
              <a:t>秦商鞅</a:t>
            </a: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  <a:sym typeface="+mn-ea"/>
              </a:rPr>
              <a:t>变法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  <a:sym typeface="+mn-ea"/>
              </a:rPr>
              <a:t>后实行法治，奖励耕战，国力强盛；</a:t>
            </a:r>
            <a:endParaRPr lang="en-US" altLang="zh-CN" sz="3200" b="1">
              <a:solidFill>
                <a:prstClr val="black"/>
              </a:solidFill>
              <a:latin typeface="等线"/>
              <a:ea typeface="等线"/>
            </a:endParaRPr>
          </a:p>
          <a:p>
            <a:pPr marL="287933" indent="-287933" defTabSz="767822">
              <a:buFont typeface="Arial" pitchFamily="34" charset="0"/>
              <a:buChar char="•"/>
              <a:defRPr/>
            </a:pPr>
            <a:r>
              <a:rPr lang="zh-CN" altLang="en-US" sz="3200" b="1">
                <a:solidFill>
                  <a:srgbClr val="C00000"/>
                </a:solidFill>
                <a:latin typeface="等线"/>
                <a:ea typeface="等线"/>
                <a:sym typeface="+mn-ea"/>
              </a:rPr>
              <a:t>秦王</a:t>
            </a:r>
            <a:r>
              <a:rPr lang="zh-CN" altLang="en-US" sz="3200" b="1">
                <a:solidFill>
                  <a:prstClr val="black"/>
                </a:solidFill>
                <a:latin typeface="等线"/>
                <a:ea typeface="等线"/>
                <a:sym typeface="+mn-ea"/>
              </a:rPr>
              <a:t>励精图治，广纳贤才，吏治清明。</a:t>
            </a:r>
            <a:endParaRPr lang="zh-CN" altLang="en-US" sz="3200"/>
          </a:p>
        </p:txBody>
      </p:sp>
      <p:sp>
        <p:nvSpPr>
          <p:cNvPr id="11" name="TextBox 14"/>
          <p:cNvSpPr txBox="1">
            <a:spLocks noChangeArrowheads="1"/>
          </p:cNvSpPr>
          <p:nvPr/>
        </p:nvSpPr>
        <p:spPr bwMode="auto">
          <a:xfrm>
            <a:off x="324529" y="221842"/>
            <a:ext cx="3925550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3600" b="1" smtClean="0">
                <a:latin typeface="宋体"/>
                <a:ea typeface="宋体"/>
              </a:rPr>
              <a:t>、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秦统一的原因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2008223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 descr="tyq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371600"/>
            <a:ext cx="9144000" cy="5486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19" name="Picture 3" descr="tyq0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1219200"/>
            <a:ext cx="9144000" cy="5638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20" name="Picture 4" descr="tyq0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0" y="1219200"/>
            <a:ext cx="9144000" cy="56419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21" name="Picture 5" descr="tyq03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1371600"/>
            <a:ext cx="9144000" cy="5486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22" name="Picture 6" descr="tyq04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0" y="1219200"/>
            <a:ext cx="9144000" cy="56419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23" name="Picture 7" descr="tyq05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0" y="1371600"/>
            <a:ext cx="9144000" cy="54895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9224" name="Picture 8" descr="tyq06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0" y="1219200"/>
            <a:ext cx="9144000" cy="564197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" name="Group 9"/>
          <p:cNvGrpSpPr/>
          <p:nvPr/>
        </p:nvGrpSpPr>
        <p:grpSpPr>
          <a:xfrm>
            <a:off x="0" y="1676400"/>
            <a:ext cx="9144000" cy="5181600"/>
            <a:chExt cx="5760" cy="4320"/>
          </a:xfrm>
        </p:grpSpPr>
        <p:pic>
          <p:nvPicPr>
            <p:cNvPr id="12300" name="Picture 10" descr="TY01"/>
            <p:cNvPicPr>
              <a:picLocks noChangeAspect="1" noChangeArrowheads="1"/>
            </p:cNvPicPr>
            <p:nvPr/>
          </p:nvPicPr>
          <p:blipFill>
            <a:blip r:embed="rId9"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12301" name="Oval 11"/>
            <p:cNvSpPr>
              <a:spLocks noChangeArrowheads="1"/>
            </p:cNvSpPr>
            <p:nvPr/>
          </p:nvSpPr>
          <p:spPr bwMode="auto">
            <a:xfrm>
              <a:off x="1776" y="2256"/>
              <a:ext cx="240" cy="19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2" name="Text Box 12"/>
            <p:cNvSpPr txBox="1">
              <a:spLocks noChangeArrowheads="1"/>
            </p:cNvSpPr>
            <p:nvPr/>
          </p:nvSpPr>
          <p:spPr bwMode="auto">
            <a:xfrm>
              <a:off x="1680" y="2448"/>
              <a:ext cx="540" cy="28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400">
                  <a:latin typeface="Times New Roman" pitchFamily="18" charset="0"/>
                </a:rPr>
                <a:t>咸阳</a:t>
              </a:r>
            </a:p>
          </p:txBody>
        </p:sp>
        <p:sp>
          <p:nvSpPr>
            <p:cNvPr id="12303" name="Text Box 13"/>
            <p:cNvSpPr txBox="1">
              <a:spLocks noChangeArrowheads="1"/>
            </p:cNvSpPr>
            <p:nvPr/>
          </p:nvSpPr>
          <p:spPr bwMode="auto">
            <a:xfrm>
              <a:off x="2352" y="1536"/>
              <a:ext cx="1824" cy="197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0000">
                  <a:latin typeface="Times New Roman" pitchFamily="18" charset="0"/>
                  <a:ea typeface="华文隶书" pitchFamily="2" charset="-122"/>
                </a:rPr>
                <a:t>秦</a:t>
              </a:r>
            </a:p>
          </p:txBody>
        </p:sp>
      </p:grpSp>
      <p:sp>
        <p:nvSpPr>
          <p:cNvPr id="12298" name="Text Box 14"/>
          <p:cNvSpPr txBox="1">
            <a:spLocks noChangeArrowheads="1"/>
          </p:cNvSpPr>
          <p:nvPr/>
        </p:nvSpPr>
        <p:spPr bwMode="auto">
          <a:xfrm>
            <a:off x="0" y="1524000"/>
            <a:ext cx="1016000" cy="4652963"/>
          </a:xfrm>
          <a:prstGeom prst="rect">
            <a:avLst/>
          </a:prstGeom>
          <a:solidFill>
            <a:srgbClr val="000099"/>
          </a:solidFill>
          <a:ln w="63500">
            <a:solidFill>
              <a:srgbClr val="FFFFFF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b="1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秦兼并六国</a:t>
            </a:r>
          </a:p>
        </p:txBody>
      </p:sp>
      <p:sp>
        <p:nvSpPr>
          <p:cNvPr id="12299" name="TextBox 14"/>
          <p:cNvSpPr txBox="1">
            <a:spLocks noChangeArrowheads="1"/>
          </p:cNvSpPr>
          <p:nvPr/>
        </p:nvSpPr>
        <p:spPr bwMode="auto">
          <a:xfrm>
            <a:off x="253360" y="264734"/>
            <a:ext cx="4750688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二</a:t>
            </a:r>
            <a:r>
              <a:rPr lang="zh-CN" altLang="en-US" sz="3600" b="1" smtClean="0">
                <a:latin typeface="宋体"/>
                <a:ea typeface="宋体"/>
              </a:rPr>
              <a:t>、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秦统一的过程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09" name="图片 14337" descr="秦朝的疆域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4925" y="34925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4339" name="文本框 14338"/>
          <p:cNvSpPr txBox="1">
            <a:spLocks noChangeArrowheads="1"/>
          </p:cNvSpPr>
          <p:nvPr/>
        </p:nvSpPr>
        <p:spPr bwMode="auto">
          <a:xfrm>
            <a:off x="3205163" y="3951288"/>
            <a:ext cx="576262" cy="119062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bg1"/>
                </a:solidFill>
                <a:ea typeface="华文新魏" pitchFamily="2" charset="-122"/>
              </a:rPr>
              <a:t>灵渠</a:t>
            </a:r>
          </a:p>
        </p:txBody>
      </p:sp>
      <p:sp>
        <p:nvSpPr>
          <p:cNvPr id="14341" name="文本框 14340"/>
          <p:cNvSpPr txBox="1">
            <a:spLocks noChangeArrowheads="1"/>
          </p:cNvSpPr>
          <p:nvPr/>
        </p:nvSpPr>
        <p:spPr bwMode="auto">
          <a:xfrm>
            <a:off x="1692275" y="188913"/>
            <a:ext cx="1730375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53882" dir="2700000" algn="ctr" rotWithShape="0">
              <a:srgbClr val="9999FF">
                <a:alpha val="79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/>
              <a:t>匈奴</a:t>
            </a:r>
          </a:p>
        </p:txBody>
      </p:sp>
      <p:sp>
        <p:nvSpPr>
          <p:cNvPr id="14343" name="文本框 14342"/>
          <p:cNvSpPr txBox="1">
            <a:spLocks noChangeArrowheads="1"/>
          </p:cNvSpPr>
          <p:nvPr/>
        </p:nvSpPr>
        <p:spPr bwMode="auto">
          <a:xfrm>
            <a:off x="971550" y="4437063"/>
            <a:ext cx="16573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53882" dir="2700000" algn="ctr" rotWithShape="0">
              <a:srgbClr val="9999FF">
                <a:alpha val="79999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/>
              <a:t>西南夷</a:t>
            </a:r>
          </a:p>
        </p:txBody>
      </p:sp>
      <p:sp>
        <p:nvSpPr>
          <p:cNvPr id="14344" name="文本框 14343"/>
          <p:cNvSpPr txBox="1">
            <a:spLocks noChangeArrowheads="1"/>
          </p:cNvSpPr>
          <p:nvPr/>
        </p:nvSpPr>
        <p:spPr bwMode="auto">
          <a:xfrm>
            <a:off x="2700338" y="5373688"/>
            <a:ext cx="2800356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53882" dir="2700000" algn="ctr" rotWithShape="0">
              <a:srgbClr val="9999FF">
                <a:alpha val="79999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smtClean="0"/>
              <a:t>南方越族区</a:t>
            </a:r>
            <a:endParaRPr lang="zh-CN" altLang="en-US" sz="4000"/>
          </a:p>
        </p:txBody>
      </p:sp>
      <p:pic>
        <p:nvPicPr>
          <p:cNvPr id="14345" name="图片 14344" descr="秦长城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4925" y="34925"/>
            <a:ext cx="7058025" cy="41973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4346" name="上箭头 14345"/>
          <p:cNvSpPr>
            <a:spLocks noChangeArrowheads="1"/>
          </p:cNvSpPr>
          <p:nvPr/>
        </p:nvSpPr>
        <p:spPr bwMode="auto">
          <a:xfrm>
            <a:off x="1835150" y="1700213"/>
            <a:ext cx="431800" cy="1079500"/>
          </a:xfrm>
          <a:prstGeom prst="up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 sz="2800"/>
          </a:p>
        </p:txBody>
      </p:sp>
      <p:sp>
        <p:nvSpPr>
          <p:cNvPr id="14347" name="矩形 14346"/>
          <p:cNvSpPr>
            <a:spLocks noChangeArrowheads="1"/>
          </p:cNvSpPr>
          <p:nvPr/>
        </p:nvSpPr>
        <p:spPr bwMode="auto">
          <a:xfrm>
            <a:off x="684213" y="3068638"/>
            <a:ext cx="1019175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临洮</a:t>
            </a:r>
            <a:endParaRPr lang="zh-CN" altLang="en-US" sz="4000">
              <a:ea typeface="黑体" panose="02010609060101010101" pitchFamily="49" charset="-122"/>
            </a:endParaRPr>
          </a:p>
        </p:txBody>
      </p:sp>
      <p:sp>
        <p:nvSpPr>
          <p:cNvPr id="14348" name="矩形 14347"/>
          <p:cNvSpPr>
            <a:spLocks noChangeArrowheads="1"/>
          </p:cNvSpPr>
          <p:nvPr/>
        </p:nvSpPr>
        <p:spPr bwMode="auto">
          <a:xfrm>
            <a:off x="5651500" y="549275"/>
            <a:ext cx="1019175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辽东</a:t>
            </a:r>
            <a:endParaRPr lang="zh-CN" altLang="en-US" sz="4000">
              <a:ea typeface="黑体" panose="02010609060101010101" pitchFamily="49" charset="-122"/>
            </a:endParaRPr>
          </a:p>
        </p:txBody>
      </p:sp>
      <p:sp>
        <p:nvSpPr>
          <p:cNvPr id="14349" name="下箭头 14348"/>
          <p:cNvSpPr>
            <a:spLocks noChangeArrowheads="1"/>
          </p:cNvSpPr>
          <p:nvPr/>
        </p:nvSpPr>
        <p:spPr bwMode="auto">
          <a:xfrm>
            <a:off x="2700338" y="3717925"/>
            <a:ext cx="504825" cy="1655763"/>
          </a:xfrm>
          <a:prstGeom prst="downArrow">
            <a:avLst>
              <a:gd name="adj1" fmla="val 50000"/>
              <a:gd name="adj2" fmla="val 8178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 sz="2800"/>
          </a:p>
        </p:txBody>
      </p:sp>
      <p:sp>
        <p:nvSpPr>
          <p:cNvPr id="14350" name="未知"/>
          <p:cNvSpPr>
            <a:spLocks noChangeArrowheads="1"/>
          </p:cNvSpPr>
          <p:nvPr/>
        </p:nvSpPr>
        <p:spPr bwMode="auto">
          <a:xfrm>
            <a:off x="2460625" y="1196975"/>
            <a:ext cx="527050" cy="1727200"/>
          </a:xfrm>
          <a:custGeom>
            <a:cxnLst>
              <a:cxn ang="0">
                <a:pos x="60" y="1088"/>
              </a:cxn>
              <a:cxn ang="0">
                <a:pos x="15" y="726"/>
              </a:cxn>
              <a:cxn ang="0">
                <a:pos x="151" y="590"/>
              </a:cxn>
              <a:cxn ang="0">
                <a:pos x="196" y="363"/>
              </a:cxn>
              <a:cxn ang="0">
                <a:pos x="241" y="136"/>
              </a:cxn>
              <a:cxn ang="0">
                <a:pos x="332" y="0"/>
              </a:cxn>
            </a:cxnLst>
            <a:rect l="0" t="0" r="r" b="b"/>
            <a:pathLst>
              <a:path w="332" h="1088">
                <a:moveTo>
                  <a:pt x="60" y="1088"/>
                </a:moveTo>
                <a:cubicBezTo>
                  <a:pt x="30" y="948"/>
                  <a:pt x="0" y="809"/>
                  <a:pt x="15" y="726"/>
                </a:cubicBezTo>
                <a:cubicBezTo>
                  <a:pt x="30" y="643"/>
                  <a:pt x="121" y="650"/>
                  <a:pt x="151" y="590"/>
                </a:cubicBezTo>
                <a:cubicBezTo>
                  <a:pt x="181" y="530"/>
                  <a:pt x="181" y="438"/>
                  <a:pt x="196" y="363"/>
                </a:cubicBezTo>
                <a:cubicBezTo>
                  <a:pt x="211" y="288"/>
                  <a:pt x="218" y="196"/>
                  <a:pt x="241" y="136"/>
                </a:cubicBezTo>
                <a:cubicBezTo>
                  <a:pt x="264" y="76"/>
                  <a:pt x="317" y="23"/>
                  <a:pt x="332" y="0"/>
                </a:cubicBezTo>
              </a:path>
            </a:pathLst>
          </a:custGeom>
          <a:noFill/>
          <a:ln w="76200">
            <a:solidFill>
              <a:srgbClr val="FFFF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7858148" y="1071546"/>
            <a:ext cx="1015663" cy="4652963"/>
          </a:xfrm>
          <a:prstGeom prst="rect">
            <a:avLst/>
          </a:prstGeom>
          <a:solidFill>
            <a:srgbClr val="000099"/>
          </a:solidFill>
          <a:ln w="63500">
            <a:solidFill>
              <a:srgbClr val="FFFFFF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b="1" smtClean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秦扩展疆域</a:t>
            </a:r>
            <a:endParaRPr kumimoji="1" lang="zh-CN" altLang="en-US" sz="5400" b="1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93068" y="2924175"/>
            <a:ext cx="5976714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4800" b="1"/>
              <a:t>多元一体的统一版图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xit" presetSubtype="4" fill="hold" grpId="8" nodeType="afterEffect"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xit" presetSubtype="4" fill="hold" grpId="6" nodeType="afterEffect"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1" grpId="1"/>
      <p:bldP spid="14343" grpId="2"/>
      <p:bldP spid="14344" grpId="3"/>
      <p:bldP spid="14346" grpId="4"/>
      <p:bldP spid="14347" grpId="5"/>
      <p:bldP spid="14347" grpId="6"/>
      <p:bldP spid="14348" grpId="7"/>
      <p:bldP spid="14348" grpId="8"/>
      <p:bldP spid="14349" grpId="9"/>
      <p:bldP spid="14350" grpId="10"/>
      <p:bldP spid="2" grpId="1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10"/>
          <p:cNvSpPr txBox="1"/>
          <p:nvPr/>
        </p:nvSpPr>
        <p:spPr>
          <a:xfrm>
            <a:off x="295307" y="332656"/>
            <a:ext cx="8715404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anchor="t">
            <a:spAutoFit/>
          </a:bodyPr>
          <a:lstStyle/>
          <a:p>
            <a:r>
              <a:rPr lang="zh-CN" altLang="en-US" sz="3600" b="1" smtClean="0"/>
              <a:t>三</a:t>
            </a:r>
            <a:r>
              <a:rPr lang="zh-CN" altLang="en-US" sz="3600" b="1" smtClean="0">
                <a:latin typeface="宋体"/>
                <a:ea typeface="宋体"/>
              </a:rPr>
              <a:t>、巩固中央集权</a:t>
            </a:r>
            <a:r>
              <a:rPr lang="zh-CN" altLang="zh-CN" sz="3600" b="1" smtClean="0"/>
              <a:t>的统治措施</a:t>
            </a:r>
            <a:endParaRPr lang="zh-CN" altLang="en-US" sz="3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412777"/>
            <a:ext cx="8370930" cy="25545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概念释疑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endParaRPr lang="en-US" altLang="zh-CN" sz="32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r>
              <a:rPr lang="zh-CN" sz="32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中央集权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411760" y="1988840"/>
            <a:ext cx="1080120" cy="4320480"/>
          </a:xfrm>
          <a:prstGeom prst="leftBrace">
            <a:avLst/>
          </a:prstGeom>
          <a:ln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203848" y="1974563"/>
            <a:ext cx="5346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mtClean="0"/>
              <a:t>君主权力的至高无上</a:t>
            </a:r>
            <a:endParaRPr lang="zh-CN" altLang="en-US" sz="4400" b="1"/>
          </a:p>
        </p:txBody>
      </p:sp>
      <p:sp>
        <p:nvSpPr>
          <p:cNvPr id="4" name="TextBox 3"/>
          <p:cNvSpPr txBox="1"/>
          <p:nvPr/>
        </p:nvSpPr>
        <p:spPr>
          <a:xfrm>
            <a:off x="3070167" y="5526519"/>
            <a:ext cx="5940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smtClean="0"/>
              <a:t>中央对地方的有效控制</a:t>
            </a:r>
            <a:endParaRPr lang="zh-CN" altLang="en-US" sz="4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85958" y="40350"/>
            <a:ext cx="8605977" cy="118552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lIns="76782" tIns="38391" rIns="76782" bIns="38391" rtlCol="0">
            <a:spAutoFit/>
          </a:bodyPr>
          <a:lstStyle/>
          <a:p>
            <a:r>
              <a:rPr lang="zh-CN" altLang="en-US" sz="3600" b="1" smtClean="0"/>
              <a:t>根据教材，概括秦巩固统一的措施，即秦中央集权制度的内容（难点）</a:t>
            </a:r>
            <a:endParaRPr lang="en-US" altLang="zh-CN" sz="3600" b="1" smtClean="0"/>
          </a:p>
        </p:txBody>
      </p:sp>
      <p:sp>
        <p:nvSpPr>
          <p:cNvPr id="3" name="文本框 2"/>
          <p:cNvSpPr txBox="1"/>
          <p:nvPr/>
        </p:nvSpPr>
        <p:spPr>
          <a:xfrm>
            <a:off x="185958" y="2767736"/>
            <a:ext cx="9144000" cy="569974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pPr marL="287933" indent="-287933">
              <a:buFont typeface="Arial" pitchFamily="34" charset="0"/>
              <a:buChar char="•"/>
            </a:pPr>
            <a:r>
              <a:rPr lang="en-US" altLang="zh-CN" sz="3200" b="1">
                <a:solidFill>
                  <a:srgbClr val="FF0000"/>
                </a:solidFill>
              </a:rPr>
              <a:t>2.</a:t>
            </a:r>
            <a:r>
              <a:rPr lang="zh-CN" altLang="en-US" sz="3200" b="1" smtClean="0">
                <a:solidFill>
                  <a:srgbClr val="FF0000"/>
                </a:solidFill>
              </a:rPr>
              <a:t>地方管理：</a:t>
            </a:r>
            <a:r>
              <a:rPr lang="zh-CN" altLang="en-US" sz="3200" b="1">
                <a:solidFill>
                  <a:srgbClr val="000099"/>
                </a:solidFill>
              </a:rPr>
              <a:t>彻底废除分封制，全国推广郡县制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216477" y="3345910"/>
            <a:ext cx="8605978" cy="3524629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r>
              <a:rPr lang="en-US" altLang="zh-CN" sz="3200" b="1" smtClean="0">
                <a:solidFill>
                  <a:srgbClr val="FF0000"/>
                </a:solidFill>
              </a:rPr>
              <a:t>  3</a:t>
            </a:r>
            <a:r>
              <a:rPr lang="en-US" altLang="zh-CN" sz="3200" b="1">
                <a:solidFill>
                  <a:srgbClr val="FF0000"/>
                </a:solidFill>
              </a:rPr>
              <a:t>.</a:t>
            </a:r>
            <a:r>
              <a:rPr lang="zh-CN" altLang="en-US" sz="3200" b="1">
                <a:solidFill>
                  <a:srgbClr val="FF0000"/>
                </a:solidFill>
              </a:rPr>
              <a:t>其他：</a:t>
            </a:r>
          </a:p>
          <a:p>
            <a:pPr marL="287933" indent="-287933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33CC"/>
                </a:solidFill>
              </a:rPr>
              <a:t>统一车轨、文字、货币、度量衡</a:t>
            </a:r>
          </a:p>
          <a:p>
            <a:pPr marL="287933" indent="-287933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33CC"/>
                </a:solidFill>
                <a:sym typeface="+mn-ea"/>
              </a:rPr>
              <a:t>修驰道、直道</a:t>
            </a:r>
          </a:p>
          <a:p>
            <a:pPr marL="287933" indent="-287933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33CC"/>
                </a:solidFill>
                <a:sym typeface="+mn-ea"/>
              </a:rPr>
              <a:t>修筑连接北部长城(拆毁内部长城)</a:t>
            </a:r>
          </a:p>
          <a:p>
            <a:pPr marL="287933" indent="-287933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33CC"/>
                </a:solidFill>
                <a:sym typeface="+mn-ea"/>
              </a:rPr>
              <a:t>颁行法律，</a:t>
            </a:r>
            <a:r>
              <a:rPr lang="zh-CN" altLang="en-US" sz="3200" b="1">
                <a:solidFill>
                  <a:srgbClr val="0033CC"/>
                </a:solidFill>
                <a:sym typeface="+mn-ea"/>
                <a:hlinkClick r:id="rId2" action="ppaction://hlinksldjump"/>
              </a:rPr>
              <a:t>编制户籍</a:t>
            </a:r>
            <a:endParaRPr lang="zh-CN" altLang="en-US" sz="3200" b="1">
              <a:solidFill>
                <a:srgbClr val="0033CC"/>
              </a:solidFill>
            </a:endParaRPr>
          </a:p>
          <a:p>
            <a:pPr marL="287933" indent="-287933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33CC"/>
                </a:solidFill>
              </a:rPr>
              <a:t>迁徙六国贵族豪强</a:t>
            </a:r>
            <a:endParaRPr lang="en-US" altLang="zh-CN" sz="3200" b="1">
              <a:solidFill>
                <a:srgbClr val="0033CC"/>
              </a:solidFill>
            </a:endParaRPr>
          </a:p>
          <a:p>
            <a:pPr marL="287933" indent="-287933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33CC"/>
                </a:solidFill>
              </a:rPr>
              <a:t>整顿社会风俗</a:t>
            </a:r>
            <a:endParaRPr lang="en-US" altLang="zh-CN" sz="3200" b="1">
              <a:solidFill>
                <a:srgbClr val="0033CC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6477" y="1236573"/>
            <a:ext cx="8605978" cy="1554859"/>
          </a:xfrm>
          <a:prstGeom prst="rect">
            <a:avLst/>
          </a:prstGeom>
        </p:spPr>
        <p:txBody>
          <a:bodyPr wrap="square" lIns="76782" tIns="38391" rIns="76782" bIns="38391">
            <a:spAutoFit/>
          </a:bodyPr>
          <a:lstStyle/>
          <a:p>
            <a:pPr marL="239944" indent="-239944">
              <a:buFont typeface="Arial" pitchFamily="34" charset="0"/>
              <a:buChar char="•"/>
            </a:pPr>
            <a:r>
              <a:rPr lang="en-US" altLang="zh-CN" sz="3200" b="1">
                <a:solidFill>
                  <a:srgbClr val="FF0000"/>
                </a:solidFill>
              </a:rPr>
              <a:t>1.</a:t>
            </a:r>
            <a:r>
              <a:rPr lang="zh-CN" altLang="en-US" sz="3200" b="1">
                <a:solidFill>
                  <a:srgbClr val="FF0000"/>
                </a:solidFill>
              </a:rPr>
              <a:t>中央</a:t>
            </a:r>
            <a:r>
              <a:rPr lang="zh-CN" altLang="en-US" sz="3200" b="1" smtClean="0">
                <a:solidFill>
                  <a:srgbClr val="FF0000"/>
                </a:solidFill>
              </a:rPr>
              <a:t>官制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 smtClean="0">
                <a:solidFill>
                  <a:srgbClr val="FF0000"/>
                </a:solidFill>
              </a:rPr>
              <a:t>  </a:t>
            </a:r>
            <a:r>
              <a:rPr lang="zh-CN" altLang="en-US" sz="3200" b="1" smtClean="0">
                <a:solidFill>
                  <a:srgbClr val="000099"/>
                </a:solidFill>
              </a:rPr>
              <a:t>最早</a:t>
            </a:r>
            <a:r>
              <a:rPr lang="zh-CN" altLang="en-US" sz="3200" b="1">
                <a:solidFill>
                  <a:srgbClr val="000099"/>
                </a:solidFill>
              </a:rPr>
              <a:t>确立皇帝制</a:t>
            </a:r>
            <a:endParaRPr lang="en-US" altLang="zh-CN" sz="3200" b="1">
              <a:solidFill>
                <a:srgbClr val="000099"/>
              </a:solidFill>
            </a:endParaRPr>
          </a:p>
          <a:p>
            <a:pPr marL="239944" indent="-239944"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000099"/>
                </a:solidFill>
              </a:rPr>
              <a:t>实行三公九卿制</a:t>
            </a:r>
          </a:p>
        </p:txBody>
      </p:sp>
    </p:spTree>
    <p:extLst>
      <p:ext uri="{BB962C8B-B14F-4D97-AF65-F5344CB8AC3E}">
        <p14:creationId xmlns:p14="http://schemas.microsoft.com/office/powerpoint/2010/main" val="34464256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9" grpId="1"/>
      <p:bldP spid="4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文本框 22531"/>
          <p:cNvSpPr txBox="1">
            <a:spLocks noChangeArrowheads="1"/>
          </p:cNvSpPr>
          <p:nvPr/>
        </p:nvSpPr>
        <p:spPr bwMode="auto">
          <a:xfrm>
            <a:off x="1860893" y="1044684"/>
            <a:ext cx="2697162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三皇   五帝</a:t>
            </a:r>
          </a:p>
        </p:txBody>
      </p:sp>
      <p:sp>
        <p:nvSpPr>
          <p:cNvPr id="21507" name="文本框 22532"/>
          <p:cNvSpPr txBox="1">
            <a:spLocks noChangeArrowheads="1"/>
          </p:cNvSpPr>
          <p:nvPr/>
        </p:nvSpPr>
        <p:spPr bwMode="auto">
          <a:xfrm>
            <a:off x="1860893" y="1738959"/>
            <a:ext cx="6583362" cy="639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总揽大权，任免官员，调动军队</a:t>
            </a:r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21508" name="文本框 22533"/>
          <p:cNvSpPr txBox="1">
            <a:spLocks noChangeArrowheads="1"/>
          </p:cNvSpPr>
          <p:nvPr/>
        </p:nvSpPr>
        <p:spPr bwMode="auto">
          <a:xfrm>
            <a:off x="1889141" y="3031440"/>
            <a:ext cx="7831137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皇帝独尊，皇位世袭，皇权至上</a:t>
            </a:r>
          </a:p>
        </p:txBody>
      </p:sp>
      <p:sp>
        <p:nvSpPr>
          <p:cNvPr id="21510" name="文本框 1"/>
          <p:cNvSpPr txBox="1">
            <a:spLocks noChangeArrowheads="1"/>
          </p:cNvSpPr>
          <p:nvPr/>
        </p:nvSpPr>
        <p:spPr bwMode="auto">
          <a:xfrm>
            <a:off x="1655629" y="3985547"/>
            <a:ext cx="7375525" cy="12618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sym typeface="Arial" pitchFamily="34" charset="0"/>
              </a:rPr>
              <a:t>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itchFamily="34" charset="0"/>
              </a:rPr>
              <a:t>君主专制</a:t>
            </a:r>
            <a:r>
              <a:rPr lang="zh-CN" altLang="en-US" sz="36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sym typeface="Arial" pitchFamily="34" charset="0"/>
              </a:rPr>
              <a:t>即：皇帝是封建国家</a:t>
            </a:r>
            <a:r>
              <a:rPr lang="zh-CN" altLang="en-US" sz="3600" b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sym typeface="Arial" pitchFamily="34" charset="0"/>
              </a:rPr>
              <a:t>政权的</a:t>
            </a:r>
            <a:r>
              <a:rPr lang="zh-CN" altLang="en-US" sz="36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sym typeface="Arial" pitchFamily="34" charset="0"/>
              </a:rPr>
              <a:t>主宰和权力中心。</a:t>
            </a:r>
            <a:endParaRPr lang="zh-CN" altLang="en-US" sz="3600"/>
          </a:p>
        </p:txBody>
      </p:sp>
      <p:sp>
        <p:nvSpPr>
          <p:cNvPr id="2" name="矩形 1"/>
          <p:cNvSpPr/>
          <p:nvPr/>
        </p:nvSpPr>
        <p:spPr>
          <a:xfrm>
            <a:off x="430916" y="1012984"/>
            <a:ext cx="1569660" cy="64633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由</a:t>
            </a: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来：</a:t>
            </a:r>
          </a:p>
        </p:txBody>
      </p:sp>
      <p:sp>
        <p:nvSpPr>
          <p:cNvPr id="3" name="矩形 2"/>
          <p:cNvSpPr/>
          <p:nvPr/>
        </p:nvSpPr>
        <p:spPr>
          <a:xfrm>
            <a:off x="443101" y="1693972"/>
            <a:ext cx="1569660" cy="64633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权</a:t>
            </a: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力：</a:t>
            </a:r>
          </a:p>
        </p:txBody>
      </p:sp>
      <p:sp>
        <p:nvSpPr>
          <p:cNvPr id="4" name="矩形 3"/>
          <p:cNvSpPr/>
          <p:nvPr/>
        </p:nvSpPr>
        <p:spPr>
          <a:xfrm>
            <a:off x="317169" y="3031440"/>
            <a:ext cx="1569660" cy="64633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特</a:t>
            </a: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点：</a:t>
            </a:r>
          </a:p>
        </p:txBody>
      </p:sp>
      <p:sp>
        <p:nvSpPr>
          <p:cNvPr id="5" name="矩形 4"/>
          <p:cNvSpPr/>
          <p:nvPr/>
        </p:nvSpPr>
        <p:spPr>
          <a:xfrm>
            <a:off x="283281" y="4293324"/>
            <a:ext cx="1569660" cy="64633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  <a:sym typeface="Arial" pitchFamily="34" charset="0"/>
              </a:rPr>
              <a:t>本</a:t>
            </a: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  <a:sym typeface="Arial" pitchFamily="34" charset="0"/>
              </a:rPr>
              <a:t>质：</a:t>
            </a:r>
          </a:p>
        </p:txBody>
      </p:sp>
      <p:sp>
        <p:nvSpPr>
          <p:cNvPr id="6" name="矩形 5"/>
          <p:cNvSpPr/>
          <p:nvPr/>
        </p:nvSpPr>
        <p:spPr>
          <a:xfrm>
            <a:off x="381545" y="260648"/>
            <a:ext cx="62533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smtClean="0"/>
              <a:t>1.</a:t>
            </a:r>
            <a:r>
              <a:rPr lang="zh-CN" altLang="en-US" sz="4000" b="1" smtClean="0"/>
              <a:t>中央官制之“皇帝”</a:t>
            </a:r>
            <a:r>
              <a:rPr lang="zh-CN" altLang="en-US" sz="4000" b="1"/>
              <a:t>制度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1"/>
      <p:bldP spid="21508" grpId="2"/>
      <p:bldP spid="21510" grpId="3"/>
      <p:bldP spid="2" grpId="4"/>
      <p:bldP spid="3" grpId="5"/>
      <p:bldP spid="4" grpId="6"/>
      <p:bldP spid="5" grpId="7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167488" y="332656"/>
            <a:ext cx="8429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/>
              <a:t>1.</a:t>
            </a:r>
            <a:r>
              <a:rPr lang="zh-CN" altLang="en-US" sz="3200" b="1" smtClean="0"/>
              <a:t> 中央官制之“三公九卿”制</a:t>
            </a:r>
            <a:endParaRPr lang="zh-CN" altLang="en-US" sz="3200" b="1"/>
          </a:p>
        </p:txBody>
      </p:sp>
      <p:grpSp>
        <p:nvGrpSpPr>
          <p:cNvPr id="2" name="Group 11"/>
          <p:cNvGrpSpPr/>
          <p:nvPr/>
        </p:nvGrpSpPr>
        <p:grpSpPr>
          <a:xfrm>
            <a:off x="359532" y="2072690"/>
            <a:ext cx="7668852" cy="4785310"/>
            <a:chOff x="295" y="754"/>
            <a:chExt cx="5262" cy="2404"/>
          </a:xfrm>
        </p:grpSpPr>
        <p:grpSp>
          <p:nvGrpSpPr>
            <p:cNvPr id="3" name="Organization Chart 12"/>
            <p:cNvGrpSpPr>
              <a:grpSpLocks noChangeAspect="1"/>
            </p:cNvGrpSpPr>
            <p:nvPr/>
          </p:nvGrpSpPr>
          <p:grpSpPr>
            <a:xfrm>
              <a:off x="295" y="754"/>
              <a:ext cx="4173" cy="2404"/>
              <a:chOff x="1134" y="1272"/>
              <a:chExt cx="8925" cy="1152"/>
            </a:xfrm>
          </p:grpSpPr>
          <p:sp>
            <p:nvSpPr>
              <p:cNvPr id="14" name="AutoShape 13"/>
              <p:cNvSpPr>
                <a:spLocks noChangeAspect="1" noTextEdit="1"/>
              </p:cNvSpPr>
              <p:nvPr/>
            </p:nvSpPr>
            <p:spPr>
              <a:xfrm>
                <a:off x="1134" y="1272"/>
                <a:ext cx="8925" cy="1152"/>
              </a:xfrm>
              <a:prstGeom prst="rect">
                <a:avLst/>
              </a:prstGeom>
              <a:solidFill>
                <a:schemeClr val="bg1"/>
              </a:solidFill>
              <a:ln w="57150" cap="flat" cmpd="thickThin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itchFamily="34" charset="0"/>
                  <a:ea typeface="黑体" panose="02010609060101010101" pitchFamily="49" charset="-122"/>
                </a:endParaRPr>
              </a:p>
            </p:txBody>
          </p:sp>
          <p:cxnSp>
            <p:nvCxnSpPr>
              <p:cNvPr id="15" name="_s1028"/>
              <p:cNvCxnSpPr>
                <a:stCxn id="39" idx="0"/>
                <a:endCxn id="29" idx="2"/>
              </p:cNvCxnSpPr>
              <p:nvPr/>
            </p:nvCxnSpPr>
            <p:spPr>
              <a:xfrm rot="5400000" flipH="1">
                <a:off x="7539" y="48"/>
                <a:ext cx="144" cy="4032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16" name="_s1029"/>
              <p:cNvCxnSpPr>
                <a:stCxn id="38" idx="0"/>
                <a:endCxn id="29" idx="2"/>
              </p:cNvCxnSpPr>
              <p:nvPr/>
            </p:nvCxnSpPr>
            <p:spPr>
              <a:xfrm rot="5400000" flipH="1">
                <a:off x="7034" y="550"/>
                <a:ext cx="144" cy="3025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17" name="_s1030"/>
              <p:cNvCxnSpPr>
                <a:stCxn id="37" idx="0"/>
                <a:endCxn id="29" idx="2"/>
              </p:cNvCxnSpPr>
              <p:nvPr/>
            </p:nvCxnSpPr>
            <p:spPr>
              <a:xfrm rot="5400000" flipH="1">
                <a:off x="6530" y="1054"/>
                <a:ext cx="144" cy="2017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18" name="_s1031"/>
              <p:cNvCxnSpPr>
                <a:stCxn id="36" idx="0"/>
                <a:endCxn id="29" idx="2"/>
              </p:cNvCxnSpPr>
              <p:nvPr/>
            </p:nvCxnSpPr>
            <p:spPr>
              <a:xfrm rot="5400000" flipH="1">
                <a:off x="6028" y="1559"/>
                <a:ext cx="144" cy="1010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19" name="_s1032"/>
              <p:cNvCxnSpPr>
                <a:stCxn id="35" idx="0"/>
                <a:endCxn id="29" idx="2"/>
              </p:cNvCxnSpPr>
              <p:nvPr/>
            </p:nvCxnSpPr>
            <p:spPr>
              <a:xfrm rot="5400000" flipH="1">
                <a:off x="5523" y="2061"/>
                <a:ext cx="144" cy="3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0" name="_s1033"/>
              <p:cNvCxnSpPr>
                <a:stCxn id="34" idx="0"/>
                <a:endCxn id="29" idx="2"/>
              </p:cNvCxnSpPr>
              <p:nvPr/>
            </p:nvCxnSpPr>
            <p:spPr>
              <a:xfrm rot="-5400000">
                <a:off x="5019" y="1560"/>
                <a:ext cx="144" cy="1005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1" name="_s1034"/>
              <p:cNvCxnSpPr>
                <a:stCxn id="33" idx="0"/>
                <a:endCxn id="29" idx="2"/>
              </p:cNvCxnSpPr>
              <p:nvPr/>
            </p:nvCxnSpPr>
            <p:spPr>
              <a:xfrm rot="-5400000">
                <a:off x="4517" y="1058"/>
                <a:ext cx="144" cy="2012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2" name="_s1035"/>
              <p:cNvCxnSpPr>
                <a:stCxn id="32" idx="0"/>
                <a:endCxn id="29" idx="2"/>
              </p:cNvCxnSpPr>
              <p:nvPr/>
            </p:nvCxnSpPr>
            <p:spPr>
              <a:xfrm rot="-5400000">
                <a:off x="4012" y="553"/>
                <a:ext cx="144" cy="3022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3" name="_s1036"/>
              <p:cNvCxnSpPr>
                <a:stCxn id="31" idx="0"/>
                <a:endCxn id="29" idx="2"/>
              </p:cNvCxnSpPr>
              <p:nvPr/>
            </p:nvCxnSpPr>
            <p:spPr>
              <a:xfrm rot="-5400000">
                <a:off x="3507" y="48"/>
                <a:ext cx="144" cy="4029"/>
              </a:xfrm>
              <a:prstGeom prst="bentConnector3">
                <a:avLst>
                  <a:gd name="adj1" fmla="val 24000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4" name="_s1037"/>
              <p:cNvCxnSpPr>
                <a:stCxn id="30" idx="0"/>
                <a:endCxn id="27" idx="2"/>
              </p:cNvCxnSpPr>
              <p:nvPr/>
            </p:nvCxnSpPr>
            <p:spPr>
              <a:xfrm rot="5400000" flipH="1">
                <a:off x="5273" y="372"/>
                <a:ext cx="144" cy="2520"/>
              </a:xfrm>
              <a:prstGeom prst="bentConnector3">
                <a:avLst>
                  <a:gd name="adj1" fmla="val 23921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5" name="_s1038"/>
              <p:cNvCxnSpPr>
                <a:stCxn id="29" idx="0"/>
                <a:endCxn id="27" idx="2"/>
              </p:cNvCxnSpPr>
              <p:nvPr/>
            </p:nvCxnSpPr>
            <p:spPr>
              <a:xfrm rot="5400000" flipH="1">
                <a:off x="4768" y="877"/>
                <a:ext cx="144" cy="1510"/>
              </a:xfrm>
              <a:prstGeom prst="bentConnector3">
                <a:avLst>
                  <a:gd name="adj1" fmla="val 23921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cxnSp>
            <p:nvCxnSpPr>
              <p:cNvPr id="26" name="_s1039"/>
              <p:cNvCxnSpPr>
                <a:stCxn id="28" idx="0"/>
                <a:endCxn id="27" idx="2"/>
              </p:cNvCxnSpPr>
              <p:nvPr/>
            </p:nvCxnSpPr>
            <p:spPr>
              <a:xfrm rot="-5400000">
                <a:off x="2752" y="371"/>
                <a:ext cx="144" cy="2519"/>
              </a:xfrm>
              <a:prstGeom prst="bentConnector3">
                <a:avLst>
                  <a:gd name="adj1" fmla="val 23921"/>
                </a:avLst>
              </a:prstGeom>
              <a:ln w="28575" cap="flat" cmpd="sng">
                <a:solidFill>
                  <a:srgbClr val="54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sp>
            <p:nvSpPr>
              <p:cNvPr id="27" name="_s1040"/>
              <p:cNvSpPr/>
              <p:nvPr/>
            </p:nvSpPr>
            <p:spPr>
              <a:xfrm>
                <a:off x="3653" y="1272"/>
                <a:ext cx="864" cy="28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9F67F"/>
                  </a:gs>
                  <a:gs pos="100000">
                    <a:srgbClr val="FFCC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皇帝</a:t>
                </a:r>
              </a:p>
            </p:txBody>
          </p:sp>
          <p:sp>
            <p:nvSpPr>
              <p:cNvPr id="28" name="_s1041"/>
              <p:cNvSpPr/>
              <p:nvPr/>
            </p:nvSpPr>
            <p:spPr>
              <a:xfrm>
                <a:off x="1134" y="1704"/>
                <a:ext cx="864" cy="28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9933"/>
                  </a:gs>
                  <a:gs pos="100000">
                    <a:srgbClr val="FF66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太尉</a:t>
                </a:r>
              </a:p>
            </p:txBody>
          </p:sp>
          <p:sp>
            <p:nvSpPr>
              <p:cNvPr id="29" name="_s1042"/>
              <p:cNvSpPr/>
              <p:nvPr/>
            </p:nvSpPr>
            <p:spPr>
              <a:xfrm>
                <a:off x="5164" y="1704"/>
                <a:ext cx="864" cy="28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9933"/>
                  </a:gs>
                  <a:gs pos="100000">
                    <a:srgbClr val="FF66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丞相</a:t>
                </a:r>
              </a:p>
            </p:txBody>
          </p:sp>
          <p:sp>
            <p:nvSpPr>
              <p:cNvPr id="30" name="_s1043"/>
              <p:cNvSpPr/>
              <p:nvPr/>
            </p:nvSpPr>
            <p:spPr>
              <a:xfrm>
                <a:off x="6172" y="1704"/>
                <a:ext cx="864" cy="28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9933"/>
                  </a:gs>
                  <a:gs pos="100000">
                    <a:srgbClr val="FF66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1900">
                    <a:latin typeface="Arial" pitchFamily="34" charset="0"/>
                    <a:ea typeface="黑体" panose="02010609060101010101" pitchFamily="49" charset="-122"/>
                  </a:rPr>
                  <a:t>御史大夫</a:t>
                </a:r>
              </a:p>
            </p:txBody>
          </p:sp>
          <p:sp>
            <p:nvSpPr>
              <p:cNvPr id="31" name="_s1044"/>
              <p:cNvSpPr/>
              <p:nvPr/>
            </p:nvSpPr>
            <p:spPr>
              <a:xfrm>
                <a:off x="1134" y="2136"/>
                <a:ext cx="864" cy="28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奉常</a:t>
                </a:r>
              </a:p>
            </p:txBody>
          </p:sp>
          <p:sp>
            <p:nvSpPr>
              <p:cNvPr id="32" name="_s1045"/>
              <p:cNvSpPr/>
              <p:nvPr/>
            </p:nvSpPr>
            <p:spPr>
              <a:xfrm>
                <a:off x="2142" y="2136"/>
                <a:ext cx="864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郎中令</a:t>
                </a:r>
              </a:p>
            </p:txBody>
          </p:sp>
          <p:sp>
            <p:nvSpPr>
              <p:cNvPr id="33" name="_s1046"/>
              <p:cNvSpPr/>
              <p:nvPr/>
            </p:nvSpPr>
            <p:spPr>
              <a:xfrm>
                <a:off x="3150" y="2136"/>
                <a:ext cx="864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卫尉</a:t>
                </a:r>
              </a:p>
            </p:txBody>
          </p:sp>
          <p:sp>
            <p:nvSpPr>
              <p:cNvPr id="34" name="_s1047"/>
              <p:cNvSpPr/>
              <p:nvPr/>
            </p:nvSpPr>
            <p:spPr>
              <a:xfrm>
                <a:off x="4158" y="2136"/>
                <a:ext cx="864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太仆</a:t>
                </a:r>
              </a:p>
            </p:txBody>
          </p:sp>
          <p:sp>
            <p:nvSpPr>
              <p:cNvPr id="35" name="_s1048"/>
              <p:cNvSpPr/>
              <p:nvPr/>
            </p:nvSpPr>
            <p:spPr>
              <a:xfrm>
                <a:off x="5166" y="2136"/>
                <a:ext cx="863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廷尉</a:t>
                </a:r>
              </a:p>
            </p:txBody>
          </p:sp>
          <p:sp>
            <p:nvSpPr>
              <p:cNvPr id="36" name="_s1049"/>
              <p:cNvSpPr/>
              <p:nvPr/>
            </p:nvSpPr>
            <p:spPr>
              <a:xfrm>
                <a:off x="6173" y="2136"/>
                <a:ext cx="864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典客</a:t>
                </a:r>
              </a:p>
            </p:txBody>
          </p:sp>
          <p:sp>
            <p:nvSpPr>
              <p:cNvPr id="37" name="_s1050"/>
              <p:cNvSpPr/>
              <p:nvPr/>
            </p:nvSpPr>
            <p:spPr>
              <a:xfrm>
                <a:off x="7181" y="2136"/>
                <a:ext cx="863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宗正</a:t>
                </a:r>
              </a:p>
            </p:txBody>
          </p:sp>
          <p:sp>
            <p:nvSpPr>
              <p:cNvPr id="38" name="_s1051"/>
              <p:cNvSpPr/>
              <p:nvPr/>
            </p:nvSpPr>
            <p:spPr>
              <a:xfrm>
                <a:off x="8188" y="2136"/>
                <a:ext cx="864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100">
                    <a:latin typeface="Arial" pitchFamily="34" charset="0"/>
                    <a:ea typeface="黑体" panose="02010609060101010101" pitchFamily="49" charset="-122"/>
                  </a:rPr>
                  <a:t>治粟内史</a:t>
                </a:r>
              </a:p>
            </p:txBody>
          </p:sp>
          <p:sp>
            <p:nvSpPr>
              <p:cNvPr id="39" name="_s1052"/>
              <p:cNvSpPr/>
              <p:nvPr/>
            </p:nvSpPr>
            <p:spPr>
              <a:xfrm>
                <a:off x="9196" y="2136"/>
                <a:ext cx="863" cy="28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0000"/>
                  </a:gs>
                </a:gsLst>
                <a:lin ang="5400000" scaled="1"/>
              </a:gradFill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eaVert" wrap="none" lIns="0" tIns="0" rIns="0" bIns="0" anchor="ctr"/>
              <a:lstStyle/>
              <a:p>
                <a:pPr algn="ctr"/>
                <a:r>
                  <a:rPr lang="zh-CN" altLang="en-US" sz="2900">
                    <a:latin typeface="Arial" pitchFamily="34" charset="0"/>
                    <a:ea typeface="黑体" panose="02010609060101010101" pitchFamily="49" charset="-122"/>
                  </a:rPr>
                  <a:t>少府</a:t>
                </a:r>
              </a:p>
            </p:txBody>
          </p:sp>
        </p:grpSp>
        <p:grpSp>
          <p:nvGrpSpPr>
            <p:cNvPr id="6" name="Group 39"/>
            <p:cNvGrpSpPr/>
            <p:nvPr/>
          </p:nvGrpSpPr>
          <p:grpSpPr>
            <a:xfrm>
              <a:off x="4604" y="981"/>
              <a:ext cx="953" cy="1043"/>
              <a:chOff x="4558" y="1797"/>
              <a:chExt cx="953" cy="1043"/>
            </a:xfrm>
          </p:grpSpPr>
          <p:sp>
            <p:nvSpPr>
              <p:cNvPr id="12" name="Text Box 40"/>
              <p:cNvSpPr txBox="1">
                <a:spLocks noChangeArrowheads="1"/>
              </p:cNvSpPr>
              <p:nvPr/>
            </p:nvSpPr>
            <p:spPr bwMode="auto">
              <a:xfrm>
                <a:off x="4740" y="2069"/>
                <a:ext cx="771" cy="354"/>
              </a:xfrm>
              <a:prstGeom prst="rect">
                <a:avLst/>
              </a:prstGeom>
              <a:noFill/>
              <a:ln w="9525" algn="ctr">
                <a:solidFill>
                  <a:srgbClr val="800000"/>
                </a:solidFill>
                <a:miter lim="800000"/>
              </a:ln>
              <a:effectLst/>
            </p:spPr>
            <p:txBody>
              <a:bodyPr lIns="0" tIns="0" rIns="0" bIns="0" anchor="ctr"/>
              <a:lstStyle/>
              <a:p>
                <a:pPr marR="0" algn="ctr" defTabSz="914400">
                  <a:buClrTx/>
                  <a:buSzTx/>
                  <a:buFontTx/>
                  <a:buNone/>
                  <a:defRPr/>
                </a:pPr>
                <a:r>
                  <a:rPr kumimoji="1" lang="zh-CN" altLang="en-US" sz="2900" kern="1200" cap="none" spc="0" normalizeH="0" baseline="0" noProof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  <a:ea typeface="黑体" panose="02010609060101010101" pitchFamily="49" charset="-122"/>
                    <a:cs typeface="+mn-cs"/>
                  </a:rPr>
                  <a:t>三公</a:t>
                </a:r>
              </a:p>
            </p:txBody>
          </p:sp>
          <p:sp>
            <p:nvSpPr>
              <p:cNvPr id="13" name="AutoShape 41"/>
              <p:cNvSpPr/>
              <p:nvPr/>
            </p:nvSpPr>
            <p:spPr>
              <a:xfrm>
                <a:off x="4558" y="1797"/>
                <a:ext cx="136" cy="1043"/>
              </a:xfrm>
              <a:prstGeom prst="rightBrace">
                <a:avLst>
                  <a:gd name="adj1" fmla="val 63873"/>
                  <a:gd name="adj2" fmla="val 50000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itchFamily="34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7" name="Group 42"/>
            <p:cNvGrpSpPr/>
            <p:nvPr/>
          </p:nvGrpSpPr>
          <p:grpSpPr>
            <a:xfrm>
              <a:off x="4604" y="2069"/>
              <a:ext cx="953" cy="1043"/>
              <a:chOff x="4558" y="3113"/>
              <a:chExt cx="953" cy="1043"/>
            </a:xfrm>
          </p:grpSpPr>
          <p:sp>
            <p:nvSpPr>
              <p:cNvPr id="10" name="Text Box 43"/>
              <p:cNvSpPr txBox="1">
                <a:spLocks noChangeArrowheads="1"/>
              </p:cNvSpPr>
              <p:nvPr/>
            </p:nvSpPr>
            <p:spPr bwMode="auto">
              <a:xfrm>
                <a:off x="4785" y="3475"/>
                <a:ext cx="726" cy="351"/>
              </a:xfrm>
              <a:prstGeom prst="rect">
                <a:avLst/>
              </a:prstGeom>
              <a:noFill/>
              <a:ln w="9525" algn="ctr">
                <a:solidFill>
                  <a:srgbClr val="800000"/>
                </a:solidFill>
                <a:miter lim="800000"/>
              </a:ln>
              <a:effectLst/>
            </p:spPr>
            <p:txBody>
              <a:bodyPr lIns="0" tIns="0" rIns="0" bIns="0" anchor="ctr"/>
              <a:lstStyle/>
              <a:p>
                <a:pPr marR="0" algn="ctr" defTabSz="914400">
                  <a:buClrTx/>
                  <a:buSzTx/>
                  <a:buFontTx/>
                  <a:buNone/>
                  <a:defRPr/>
                </a:pPr>
                <a:r>
                  <a:rPr kumimoji="1" lang="zh-CN" altLang="en-US" sz="2900" kern="1200" cap="none" spc="0" normalizeH="0" baseline="0" noProof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  <a:ea typeface="黑体" panose="02010609060101010101" pitchFamily="49" charset="-122"/>
                    <a:cs typeface="+mn-cs"/>
                  </a:rPr>
                  <a:t>九卿</a:t>
                </a:r>
              </a:p>
            </p:txBody>
          </p:sp>
          <p:sp>
            <p:nvSpPr>
              <p:cNvPr id="11" name="AutoShape 44"/>
              <p:cNvSpPr/>
              <p:nvPr/>
            </p:nvSpPr>
            <p:spPr>
              <a:xfrm>
                <a:off x="4558" y="3113"/>
                <a:ext cx="136" cy="1043"/>
              </a:xfrm>
              <a:prstGeom prst="rightBrace">
                <a:avLst>
                  <a:gd name="adj1" fmla="val 63873"/>
                  <a:gd name="adj2" fmla="val 50000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itchFamily="34" charset="0"/>
                  <a:ea typeface="黑体" panose="02010609060101010101" pitchFamily="49" charset="-122"/>
                </a:endParaRPr>
              </a:p>
            </p:txBody>
          </p:sp>
        </p:grpSp>
      </p:grpSp>
      <p:pic>
        <p:nvPicPr>
          <p:cNvPr id="40" name="Picture 53" descr="BD21298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960000">
            <a:off x="3312956" y="3168715"/>
            <a:ext cx="494826" cy="4089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" name="Text Box 49"/>
          <p:cNvSpPr txBox="1"/>
          <p:nvPr/>
        </p:nvSpPr>
        <p:spPr>
          <a:xfrm>
            <a:off x="3761910" y="2420889"/>
            <a:ext cx="1160860" cy="120032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百官之首   全国政务</a:t>
            </a:r>
          </a:p>
        </p:txBody>
      </p:sp>
      <p:pic>
        <p:nvPicPr>
          <p:cNvPr id="42" name="Picture 53" descr="BD21298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988" y="4293097"/>
            <a:ext cx="378619" cy="360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" name="Text Box 46"/>
          <p:cNvSpPr txBox="1"/>
          <p:nvPr/>
        </p:nvSpPr>
        <p:spPr>
          <a:xfrm>
            <a:off x="4626006" y="3429000"/>
            <a:ext cx="1620441" cy="212365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副丞相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执掌奏章</a:t>
            </a:r>
            <a:endParaRPr lang="zh-CN" altLang="en-US" sz="2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监察百官</a:t>
            </a:r>
          </a:p>
          <a:p>
            <a:pPr algn="ctr">
              <a:spcBef>
                <a:spcPct val="50000"/>
              </a:spcBef>
            </a:pPr>
            <a:endParaRPr lang="zh-CN" altLang="en-US" sz="2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4" name="Picture 53" descr="BD21298_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604" y="4221089"/>
            <a:ext cx="540060" cy="360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" name="Text Box 52"/>
          <p:cNvSpPr txBox="1"/>
          <p:nvPr/>
        </p:nvSpPr>
        <p:spPr>
          <a:xfrm>
            <a:off x="1223628" y="4005065"/>
            <a:ext cx="1585913" cy="10156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负责军务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（虚位）</a:t>
            </a:r>
          </a:p>
        </p:txBody>
      </p:sp>
      <p:sp>
        <p:nvSpPr>
          <p:cNvPr id="46" name="文本框 8"/>
          <p:cNvSpPr txBox="1"/>
          <p:nvPr/>
        </p:nvSpPr>
        <p:spPr>
          <a:xfrm>
            <a:off x="251520" y="1340768"/>
            <a:ext cx="6376035" cy="954107"/>
          </a:xfrm>
          <a:prstGeom prst="rect">
            <a:avLst/>
          </a:prstGeom>
          <a:solidFill>
            <a:srgbClr val="C00000"/>
          </a:solidFill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互相牵制，互相配合，军国大权操纵在皇帝一人手里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1"/>
      <p:bldP spid="45" grpId="2"/>
      <p:bldP spid="46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53988" y="1447800"/>
            <a:ext cx="4494212" cy="4876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648200" y="1447800"/>
            <a:ext cx="4602163" cy="48006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3556" name="矩形 7"/>
          <p:cNvPicPr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449638" y="2438400"/>
            <a:ext cx="2457450" cy="25177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3557" name="TextBox 3"/>
          <p:cNvSpPr txBox="1">
            <a:spLocks noChangeArrowheads="1"/>
          </p:cNvSpPr>
          <p:nvPr/>
        </p:nvSpPr>
        <p:spPr bwMode="auto">
          <a:xfrm>
            <a:off x="-76200" y="271194"/>
            <a:ext cx="8320608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smtClean="0">
                <a:latin typeface="华文楷体" pitchFamily="2" charset="-122"/>
                <a:ea typeface="华文楷体" pitchFamily="2" charset="-122"/>
              </a:rPr>
              <a:t>2.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地方管理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之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郡县制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的全面推行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52400" y="131763"/>
            <a:ext cx="8991600" cy="501675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丞相绾等言：“诸侯初破，燕、齐、荆地远，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不为置王，毋以填之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，唯上幸许。”始皇下其议于群臣，群臣皆以为便。廷尉李斯议曰：“周文武所封子弟同姓甚重，然后属疏远，相攻击如仇雠，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诸侯更相诛伐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周天子弗能禁止。今海内赖陛下神灵一统，皆为郡县，诸子功臣以公赋重赏赐之，甚足易制。天下无异意，则安宁之术也，置诸侯不便。”始皇曰：“天下共苦战斗不休，以有侯主。赖宗庙，天下初定，又复立国，是树兵也，而求其宁息，岂不难哉？廷尉议是。”</a:t>
            </a:r>
          </a:p>
        </p:txBody>
      </p:sp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>
            <a:off x="-134938" y="4087813"/>
            <a:ext cx="576263" cy="88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52400" y="4976813"/>
            <a:ext cx="8893175" cy="1816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实行分封制还是郡县制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丞相王绾：分封制；分封同姓子弟，加强对边地的控制。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廷尉李斯：郡县制；因为周的分封导致诸侯混战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358933" y="116632"/>
            <a:ext cx="4465638" cy="707886"/>
          </a:xfrm>
          <a:prstGeom prst="rect">
            <a:avLst/>
          </a:prstGeom>
          <a:noFill/>
          <a:ln w="9525">
            <a:solidFill>
              <a:srgbClr val="619184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2">
                        <a:gamma/>
                        <a:shade val="76078"/>
                        <a:invGamma/>
                      </a:schemeClr>
                    </a:gs>
                    <a:gs pos="50000">
                      <a:schemeClr val="tx2"/>
                    </a:gs>
                    <a:gs pos="100000">
                      <a:schemeClr val="tx2">
                        <a:gamma/>
                        <a:shade val="76078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4000" b="1" smtClean="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4000" b="1" smtClean="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秦朝</a:t>
            </a:r>
            <a:r>
              <a:rPr lang="zh-CN" altLang="en-US" sz="4000" b="1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的地方机构</a:t>
            </a:r>
          </a:p>
        </p:txBody>
      </p:sp>
      <p:grpSp>
        <p:nvGrpSpPr>
          <p:cNvPr id="2" name="组合 57"/>
          <p:cNvGrpSpPr/>
          <p:nvPr/>
        </p:nvGrpSpPr>
        <p:grpSpPr>
          <a:xfrm>
            <a:off x="536574" y="908721"/>
            <a:ext cx="8060555" cy="2251039"/>
            <a:chOff x="537205" y="1736646"/>
            <a:chExt cx="7441798" cy="1469239"/>
          </a:xfrm>
        </p:grpSpPr>
        <p:sp>
          <p:nvSpPr>
            <p:cNvPr id="9" name="TextBox 8"/>
            <p:cNvSpPr txBox="1"/>
            <p:nvPr/>
          </p:nvSpPr>
          <p:spPr>
            <a:xfrm>
              <a:off x="4114784" y="1736646"/>
              <a:ext cx="596792" cy="584449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3200" b="1">
                  <a:latin typeface="楷体" panose="02010609060101010101" pitchFamily="49" charset="-122"/>
                  <a:ea typeface="楷体" panose="02010609060101010101" pitchFamily="49" charset="-122"/>
                </a:rPr>
                <a:t>郡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92602" y="2576792"/>
              <a:ext cx="2168424" cy="62274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郡守（最高长</a:t>
              </a:r>
              <a:endParaRPr lang="en-US" altLang="zh-CN" sz="28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官，掌行政）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37205" y="2583145"/>
              <a:ext cx="1502446" cy="62274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郡尉（掌</a:t>
              </a:r>
              <a:endParaRPr lang="en-US" altLang="zh-CN" sz="28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兵事）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76557" y="2583145"/>
              <a:ext cx="1502446" cy="62274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郡监（掌</a:t>
              </a:r>
              <a:endParaRPr lang="en-US" altLang="zh-CN" sz="28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监察）</a:t>
              </a:r>
            </a:p>
          </p:txBody>
        </p:sp>
        <p:cxnSp>
          <p:nvCxnSpPr>
            <p:cNvPr id="25620" name="直接连接符 13"/>
            <p:cNvCxnSpPr>
              <a:cxnSpLocks noChangeShapeType="1"/>
            </p:cNvCxnSpPr>
            <p:nvPr/>
          </p:nvCxnSpPr>
          <p:spPr bwMode="auto">
            <a:xfrm>
              <a:off x="1219288" y="2438426"/>
              <a:ext cx="5968754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  <p:cxnSp>
          <p:nvCxnSpPr>
            <p:cNvPr id="25621" name="直接连接符 19"/>
            <p:cNvCxnSpPr>
              <a:cxnSpLocks noChangeShapeType="1"/>
            </p:cNvCxnSpPr>
            <p:nvPr/>
          </p:nvCxnSpPr>
          <p:spPr bwMode="auto">
            <a:xfrm flipH="1">
              <a:off x="4433094" y="2346854"/>
              <a:ext cx="0" cy="229497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  <p:cxnSp>
          <p:nvCxnSpPr>
            <p:cNvPr id="25622" name="直接连接符 23"/>
            <p:cNvCxnSpPr>
              <a:cxnSpLocks noChangeShapeType="1"/>
            </p:cNvCxnSpPr>
            <p:nvPr/>
          </p:nvCxnSpPr>
          <p:spPr bwMode="auto">
            <a:xfrm flipH="1">
              <a:off x="7188042" y="2438426"/>
              <a:ext cx="0" cy="14516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  <p:cxnSp>
          <p:nvCxnSpPr>
            <p:cNvPr id="25623" name="直接连接符 33"/>
            <p:cNvCxnSpPr>
              <a:cxnSpLocks noChangeShapeType="1"/>
            </p:cNvCxnSpPr>
            <p:nvPr/>
          </p:nvCxnSpPr>
          <p:spPr bwMode="auto">
            <a:xfrm flipH="1">
              <a:off x="1248297" y="2434005"/>
              <a:ext cx="0" cy="11474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</p:grpSp>
      <p:grpSp>
        <p:nvGrpSpPr>
          <p:cNvPr id="3" name="组合 58"/>
          <p:cNvGrpSpPr/>
          <p:nvPr/>
        </p:nvGrpSpPr>
        <p:grpSpPr>
          <a:xfrm>
            <a:off x="500034" y="3357562"/>
            <a:ext cx="7407809" cy="1742461"/>
            <a:chOff x="474573" y="3284237"/>
            <a:chExt cx="7408310" cy="1742400"/>
          </a:xfrm>
        </p:grpSpPr>
        <p:sp>
          <p:nvSpPr>
            <p:cNvPr id="44" name="TextBox 43"/>
            <p:cNvSpPr txBox="1"/>
            <p:nvPr/>
          </p:nvSpPr>
          <p:spPr>
            <a:xfrm>
              <a:off x="4084792" y="3284237"/>
              <a:ext cx="596940" cy="58418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3200" b="1">
                  <a:latin typeface="楷体" panose="02010609060101010101" pitchFamily="49" charset="-122"/>
                  <a:ea typeface="楷体" panose="02010609060101010101" pitchFamily="49" charset="-122"/>
                </a:rPr>
                <a:t>县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74573" y="4049386"/>
              <a:ext cx="1988179" cy="954074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县尉（掌军</a:t>
              </a:r>
              <a:endParaRPr lang="en-US" altLang="zh-CN" sz="28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事和治安）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651375" y="4049386"/>
              <a:ext cx="1627479" cy="954074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县令（掌</a:t>
              </a:r>
              <a:endParaRPr lang="en-US" altLang="zh-CN" sz="28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行政）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94704" y="4072563"/>
              <a:ext cx="1988179" cy="954074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县丞（掌司</a:t>
              </a:r>
              <a:endParaRPr lang="en-US" altLang="zh-CN" sz="28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defRPr/>
              </a:pPr>
              <a:r>
                <a: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rPr>
                <a:t>法和税收）</a:t>
              </a:r>
            </a:p>
          </p:txBody>
        </p:sp>
        <p:cxnSp>
          <p:nvCxnSpPr>
            <p:cNvPr id="25612" name="直接连接符 49"/>
            <p:cNvCxnSpPr>
              <a:cxnSpLocks noChangeShapeType="1"/>
            </p:cNvCxnSpPr>
            <p:nvPr/>
          </p:nvCxnSpPr>
          <p:spPr bwMode="auto">
            <a:xfrm>
              <a:off x="1398876" y="3870936"/>
              <a:ext cx="5968754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  <p:cxnSp>
          <p:nvCxnSpPr>
            <p:cNvPr id="25613" name="直接连接符 50"/>
            <p:cNvCxnSpPr>
              <a:cxnSpLocks noChangeShapeType="1"/>
            </p:cNvCxnSpPr>
            <p:nvPr/>
          </p:nvCxnSpPr>
          <p:spPr bwMode="auto">
            <a:xfrm flipH="1">
              <a:off x="4413131" y="3768797"/>
              <a:ext cx="0" cy="229497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  <p:cxnSp>
          <p:nvCxnSpPr>
            <p:cNvPr id="25614" name="直接连接符 51"/>
            <p:cNvCxnSpPr>
              <a:cxnSpLocks noChangeShapeType="1"/>
            </p:cNvCxnSpPr>
            <p:nvPr/>
          </p:nvCxnSpPr>
          <p:spPr bwMode="auto">
            <a:xfrm flipH="1">
              <a:off x="1398876" y="3883545"/>
              <a:ext cx="0" cy="165955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  <p:cxnSp>
          <p:nvCxnSpPr>
            <p:cNvPr id="25615" name="直接连接符 53"/>
            <p:cNvCxnSpPr>
              <a:cxnSpLocks noChangeShapeType="1"/>
            </p:cNvCxnSpPr>
            <p:nvPr/>
          </p:nvCxnSpPr>
          <p:spPr bwMode="auto">
            <a:xfrm flipH="1">
              <a:off x="7367630" y="3869012"/>
              <a:ext cx="0" cy="1804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</p:spPr>
        </p:cxnSp>
      </p:grpSp>
      <p:sp>
        <p:nvSpPr>
          <p:cNvPr id="56" name="TextBox 55"/>
          <p:cNvSpPr txBox="1"/>
          <p:nvPr/>
        </p:nvSpPr>
        <p:spPr>
          <a:xfrm>
            <a:off x="4121726" y="5130503"/>
            <a:ext cx="595312" cy="584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乡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110009" y="5942601"/>
            <a:ext cx="595312" cy="584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里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429256" y="5357826"/>
            <a:ext cx="596638" cy="58477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亭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29586" y="3286124"/>
            <a:ext cx="596638" cy="58477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道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 bwMode="auto">
          <a:xfrm>
            <a:off x="7929586" y="4155160"/>
            <a:ext cx="1214414" cy="138499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少数民族地方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Text Box 4"/>
          <p:cNvSpPr txBox="1">
            <a:spLocks noChangeArrowheads="1"/>
          </p:cNvSpPr>
          <p:nvPr/>
        </p:nvSpPr>
        <p:spPr bwMode="auto">
          <a:xfrm>
            <a:off x="1952625" y="96838"/>
            <a:ext cx="52927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秦朝金字塔型统治机构</a:t>
            </a:r>
          </a:p>
        </p:txBody>
      </p:sp>
      <p:pic>
        <p:nvPicPr>
          <p:cNvPr id="41986" name="Picture 7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33338" y="654050"/>
            <a:ext cx="9263063" cy="62357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165735" y="267564"/>
            <a:ext cx="8604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/>
              <a:t>3.</a:t>
            </a:r>
            <a:r>
              <a:rPr lang="zh-CN" altLang="en-US" sz="3200" smtClean="0"/>
              <a:t>其他措施：</a:t>
            </a:r>
            <a:endParaRPr lang="zh-CN" altLang="en-US" sz="3200" b="1"/>
          </a:p>
        </p:txBody>
      </p:sp>
      <p:sp>
        <p:nvSpPr>
          <p:cNvPr id="6" name="文本框 2"/>
          <p:cNvSpPr txBox="1"/>
          <p:nvPr/>
        </p:nvSpPr>
        <p:spPr>
          <a:xfrm>
            <a:off x="-558570" y="980728"/>
            <a:ext cx="5885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71882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740"/>
              </a:tabLst>
              <a:defRPr/>
            </a:pPr>
            <a:r>
              <a:rPr kumimoji="1" lang="zh-CN" altLang="en-US" sz="2800" b="1" noProof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经</a:t>
            </a:r>
            <a:r>
              <a:rPr kumimoji="1" lang="zh-CN" altLang="en-US" sz="2800" b="1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济：统一货币、度量衡</a:t>
            </a:r>
            <a:endParaRPr kumimoji="1" lang="zh-CN" altLang="en-US" sz="2800" b="1" noProof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71882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740"/>
              </a:tabLst>
              <a:defRPr/>
            </a:pP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腾祥范笑歌楷书繁" panose="01010104010101010101" charset="-122"/>
              <a:ea typeface="腾祥范笑歌楷书繁" panose="01010104010101010101" charset="-122"/>
              <a:cs typeface="+mn-cs"/>
            </a:endParaRPr>
          </a:p>
        </p:txBody>
      </p:sp>
      <p:pic>
        <p:nvPicPr>
          <p:cNvPr id="7" name="图片 6" descr="u=875396587,3894344962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" y="2153921"/>
            <a:ext cx="3571399" cy="2856865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3">
            <a:lum bright="-10001"/>
          </a:blip>
          <a:srcRect l="58013"/>
          <a:stretch>
            <a:fillRect/>
          </a:stretch>
        </p:blipFill>
        <p:spPr>
          <a:xfrm>
            <a:off x="5220072" y="1340768"/>
            <a:ext cx="3024336" cy="4424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2"/>
          <p:cNvSpPr txBox="1"/>
          <p:nvPr/>
        </p:nvSpPr>
        <p:spPr>
          <a:xfrm>
            <a:off x="-450558" y="260648"/>
            <a:ext cx="5885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71882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740"/>
              </a:tabLst>
              <a:defRPr/>
            </a:pPr>
            <a:r>
              <a:rPr kumimoji="1"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文化</a:t>
            </a:r>
            <a:r>
              <a:rPr kumimoji="1" lang="zh-CN" altLang="en-US" sz="2800" b="1" noProof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：</a:t>
            </a:r>
            <a:r>
              <a:rPr kumimoji="1" lang="zh-CN" altLang="en-US" sz="2800" b="1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统</a:t>
            </a:r>
            <a:r>
              <a:rPr kumimoji="1" lang="zh-CN" altLang="en-US" sz="2800" b="1" noProof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</a:t>
            </a:r>
            <a:r>
              <a:rPr kumimoji="1"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文字</a:t>
            </a:r>
            <a:endParaRPr kumimoji="1" lang="zh-CN" altLang="en-US" sz="2800" b="1" noProof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71882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740"/>
              </a:tabLst>
              <a:defRPr/>
            </a:pP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腾祥范笑歌楷书繁" panose="01010104010101010101" charset="-122"/>
              <a:ea typeface="腾祥范笑歌楷书繁" panose="01010104010101010101" charset="-122"/>
              <a:cs typeface="+mn-cs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56" y="2276873"/>
            <a:ext cx="7506834" cy="3352165"/>
          </a:xfrm>
          <a:prstGeom prst="rect">
            <a:avLst/>
          </a:prstGeom>
        </p:spPr>
      </p:pic>
      <p:sp>
        <p:nvSpPr>
          <p:cNvPr id="7" name="文本框 2"/>
          <p:cNvSpPr txBox="1"/>
          <p:nvPr/>
        </p:nvSpPr>
        <p:spPr>
          <a:xfrm>
            <a:off x="1007604" y="1268761"/>
            <a:ext cx="469872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以秦国的小篆为统一</a:t>
            </a:r>
            <a:r>
              <a:rPr lang="zh-TW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文</a:t>
            </a:r>
            <a:r>
              <a:rPr lang="zh-TW" altLang="en-US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字</a:t>
            </a:r>
            <a:endParaRPr lang="zh-CN" altLang="en-US" sz="32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2"/>
          <p:cNvSpPr txBox="1"/>
          <p:nvPr/>
        </p:nvSpPr>
        <p:spPr>
          <a:xfrm>
            <a:off x="-450558" y="260648"/>
            <a:ext cx="5885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71882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740"/>
              </a:tabLst>
              <a:defRPr/>
            </a:pPr>
            <a:r>
              <a:rPr kumimoji="1"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交通</a:t>
            </a:r>
            <a:r>
              <a:rPr kumimoji="1" lang="zh-CN" altLang="en-US" sz="2800" b="1" noProof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：</a:t>
            </a:r>
            <a:r>
              <a:rPr kumimoji="1" lang="zh-CN" altLang="en-US" sz="2800" b="1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统</a:t>
            </a:r>
            <a:r>
              <a:rPr kumimoji="1" lang="zh-CN" altLang="en-US" sz="2800" b="1" noProof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</a:t>
            </a:r>
            <a:r>
              <a:rPr kumimoji="1" lang="zh-CN" altLang="en-US" sz="2800" b="1" noProof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车轨</a:t>
            </a:r>
            <a:endParaRPr kumimoji="1" lang="zh-CN" altLang="en-US" sz="2800" b="1" noProof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71882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3740"/>
              </a:tabLst>
              <a:defRPr/>
            </a:pP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腾祥范笑歌楷书繁" panose="01010104010101010101" charset="-122"/>
              <a:ea typeface="腾祥范笑歌楷书繁" panose="01010104010101010101" charset="-122"/>
              <a:cs typeface="+mn-cs"/>
            </a:endParaRPr>
          </a:p>
        </p:txBody>
      </p:sp>
      <p:pic>
        <p:nvPicPr>
          <p:cNvPr id="7" name="图片 6" descr="u=3362115978,2197071249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525" y="1484785"/>
            <a:ext cx="5089195" cy="4752527"/>
          </a:xfrm>
          <a:prstGeom prst="rect">
            <a:avLst/>
          </a:prstGeom>
        </p:spPr>
      </p:pic>
      <p:pic>
        <p:nvPicPr>
          <p:cNvPr id="8" name="图片 7" descr="u=3101205260,4045274368&amp;fm=26&amp;gp=0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1704999"/>
            <a:ext cx="3240360" cy="285686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3" name="图片 216065" descr="msotw9_temp0"/>
          <p:cNvPicPr>
            <a:picLocks noChangeAspect="1" noChangeArrowheads="1"/>
          </p:cNvPicPr>
          <p:nvPr/>
        </p:nvPicPr>
        <p:blipFill>
          <a:blip r:embed="rId4">
            <a:lum bright="-20000" contrast="26000"/>
          </a:blip>
          <a:srcRect b="102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16067" name="文本框 216066"/>
          <p:cNvSpPr txBox="1">
            <a:spLocks noChangeArrowheads="1"/>
          </p:cNvSpPr>
          <p:nvPr/>
        </p:nvSpPr>
        <p:spPr bwMode="auto">
          <a:xfrm>
            <a:off x="8245475" y="2708275"/>
            <a:ext cx="746125" cy="3025775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Times New Roman" pitchFamily="18" charset="0"/>
              </a:rPr>
              <a:t>东到大海</a:t>
            </a:r>
          </a:p>
        </p:txBody>
      </p:sp>
      <p:sp>
        <p:nvSpPr>
          <p:cNvPr id="216068" name="文本框 216067"/>
          <p:cNvSpPr txBox="1">
            <a:spLocks noChangeArrowheads="1"/>
          </p:cNvSpPr>
          <p:nvPr/>
        </p:nvSpPr>
        <p:spPr bwMode="auto">
          <a:xfrm>
            <a:off x="3635375" y="481013"/>
            <a:ext cx="4681538" cy="654050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Times New Roman" pitchFamily="18" charset="0"/>
              </a:rPr>
              <a:t>北至长城</a:t>
            </a:r>
          </a:p>
        </p:txBody>
      </p:sp>
      <p:sp>
        <p:nvSpPr>
          <p:cNvPr id="216069" name="文本框 216068"/>
          <p:cNvSpPr txBox="1">
            <a:spLocks noChangeArrowheads="1"/>
          </p:cNvSpPr>
          <p:nvPr/>
        </p:nvSpPr>
        <p:spPr bwMode="auto">
          <a:xfrm>
            <a:off x="4211638" y="6188075"/>
            <a:ext cx="3455987" cy="654050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Times New Roman" pitchFamily="18" charset="0"/>
              </a:rPr>
              <a:t>南到南海</a:t>
            </a:r>
          </a:p>
        </p:txBody>
      </p:sp>
      <p:sp>
        <p:nvSpPr>
          <p:cNvPr id="216070" name="文本框 216069"/>
          <p:cNvSpPr txBox="1">
            <a:spLocks noChangeArrowheads="1"/>
          </p:cNvSpPr>
          <p:nvPr/>
        </p:nvSpPr>
        <p:spPr bwMode="auto">
          <a:xfrm>
            <a:off x="1116013" y="2205038"/>
            <a:ext cx="746125" cy="2874962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Times New Roman" pitchFamily="18" charset="0"/>
              </a:rPr>
              <a:t>西到陇西</a:t>
            </a:r>
          </a:p>
        </p:txBody>
      </p:sp>
      <p:grpSp>
        <p:nvGrpSpPr>
          <p:cNvPr id="2" name="组合 216070"/>
          <p:cNvGrpSpPr/>
          <p:nvPr/>
        </p:nvGrpSpPr>
        <p:grpSpPr>
          <a:xfrm>
            <a:off x="3733800" y="3429000"/>
            <a:ext cx="3014663" cy="1006475"/>
            <a:chOff x="2304" y="2064"/>
            <a:chExt cx="1899" cy="634"/>
          </a:xfrm>
        </p:grpSpPr>
        <p:sp>
          <p:nvSpPr>
            <p:cNvPr id="18439" name="文本框 216071"/>
            <p:cNvSpPr txBox="1">
              <a:spLocks noChangeArrowheads="1"/>
            </p:cNvSpPr>
            <p:nvPr/>
          </p:nvSpPr>
          <p:spPr bwMode="auto">
            <a:xfrm>
              <a:off x="2304" y="2064"/>
              <a:ext cx="1844" cy="63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 sz="3600">
                  <a:solidFill>
                    <a:srgbClr val="FF0000"/>
                  </a:solidFill>
                  <a:latin typeface="Times New Roman" pitchFamily="18" charset="0"/>
                </a:rPr>
                <a:t>人口达</a:t>
              </a:r>
              <a:r>
                <a:rPr lang="en-US" altLang="zh-CN" sz="3600">
                  <a:solidFill>
                    <a:srgbClr val="FF0000"/>
                  </a:solidFill>
                  <a:latin typeface="Times New Roman" pitchFamily="18" charset="0"/>
                </a:rPr>
                <a:t>2000</a:t>
              </a:r>
              <a:r>
                <a:rPr lang="zh-CN" altLang="en-US" sz="3600">
                  <a:solidFill>
                    <a:srgbClr val="FF0000"/>
                  </a:solidFill>
                  <a:latin typeface="Times New Roman" pitchFamily="18" charset="0"/>
                </a:rPr>
                <a:t>万</a:t>
              </a:r>
            </a:p>
            <a:p>
              <a:endParaRPr lang="zh-CN" altLang="en-US" sz="2400">
                <a:latin typeface="Times New Roman" pitchFamily="18" charset="0"/>
              </a:endParaRPr>
            </a:p>
          </p:txBody>
        </p:sp>
        <p:sp>
          <p:nvSpPr>
            <p:cNvPr id="18440" name="直接连接符 216072"/>
            <p:cNvSpPr>
              <a:spLocks noChangeShapeType="1"/>
            </p:cNvSpPr>
            <p:nvPr/>
          </p:nvSpPr>
          <p:spPr bwMode="auto">
            <a:xfrm>
              <a:off x="2400" y="2448"/>
              <a:ext cx="1803" cy="1"/>
            </a:xfrm>
            <a:prstGeom prst="line">
              <a:avLst/>
            </a:prstGeom>
            <a:noFill/>
            <a:ln w="76200">
              <a:solidFill>
                <a:srgbClr val="FF0066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1" name="椭圆 66585"/>
          <p:cNvSpPr>
            <a:spLocks noChangeArrowheads="1"/>
          </p:cNvSpPr>
          <p:nvPr/>
        </p:nvSpPr>
        <p:spPr bwMode="auto">
          <a:xfrm>
            <a:off x="3124200" y="5911850"/>
            <a:ext cx="609600" cy="38100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椭圆 1"/>
          <p:cNvSpPr>
            <a:spLocks noChangeArrowheads="1"/>
          </p:cNvSpPr>
          <p:nvPr/>
        </p:nvSpPr>
        <p:spPr bwMode="auto">
          <a:xfrm>
            <a:off x="3968750" y="5807075"/>
            <a:ext cx="609600" cy="38100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椭圆 2"/>
          <p:cNvSpPr>
            <a:spLocks noChangeArrowheads="1"/>
          </p:cNvSpPr>
          <p:nvPr/>
        </p:nvSpPr>
        <p:spPr bwMode="auto">
          <a:xfrm>
            <a:off x="5299075" y="5635625"/>
            <a:ext cx="609600" cy="38100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椭圆 66580"/>
          <p:cNvSpPr>
            <a:spLocks noChangeArrowheads="1"/>
          </p:cNvSpPr>
          <p:nvPr/>
        </p:nvSpPr>
        <p:spPr bwMode="auto">
          <a:xfrm>
            <a:off x="3886200" y="5080000"/>
            <a:ext cx="609600" cy="381000"/>
          </a:xfrm>
          <a:prstGeom prst="ellipse">
            <a:avLst/>
          </a:prstGeom>
          <a:noFill/>
          <a:ln w="28575">
            <a:solidFill>
              <a:srgbClr val="008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椭圆 66579"/>
          <p:cNvSpPr>
            <a:spLocks noChangeArrowheads="1"/>
          </p:cNvSpPr>
          <p:nvPr/>
        </p:nvSpPr>
        <p:spPr bwMode="auto">
          <a:xfrm>
            <a:off x="3438525" y="2708275"/>
            <a:ext cx="609600" cy="381000"/>
          </a:xfrm>
          <a:prstGeom prst="ellipse">
            <a:avLst/>
          </a:prstGeom>
          <a:noFill/>
          <a:ln w="28575">
            <a:solidFill>
              <a:srgbClr val="FF0066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6" name="椭圆 3"/>
          <p:cNvSpPr>
            <a:spLocks noChangeArrowheads="1"/>
          </p:cNvSpPr>
          <p:nvPr/>
        </p:nvSpPr>
        <p:spPr bwMode="auto">
          <a:xfrm>
            <a:off x="3359150" y="1544638"/>
            <a:ext cx="609600" cy="381000"/>
          </a:xfrm>
          <a:prstGeom prst="ellipse">
            <a:avLst/>
          </a:prstGeom>
          <a:noFill/>
          <a:ln w="28575">
            <a:solidFill>
              <a:srgbClr val="FF0066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O_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O_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O_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O_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7" grpId="0"/>
      <p:bldP spid="216068" grpId="1"/>
      <p:bldP spid="216069" grpId="2"/>
      <p:bldP spid="216070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75320" y="908720"/>
            <a:ext cx="8467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CN" altLang="en-US" sz="3600" b="1" smtClean="0">
                <a:latin typeface="华文中宋" pitchFamily="2" charset="-122"/>
                <a:ea typeface="华文中宋" pitchFamily="2" charset="-122"/>
              </a:rPr>
              <a:t>    （</a:t>
            </a: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中国政制）达臻‘文明’一途， </a:t>
            </a:r>
          </a:p>
          <a:p>
            <a:pPr>
              <a:lnSpc>
                <a:spcPts val="4800"/>
              </a:lnSpc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实因归功于西周的创制……，西周政治 </a:t>
            </a:r>
          </a:p>
          <a:p>
            <a:pPr>
              <a:lnSpc>
                <a:spcPts val="4800"/>
              </a:lnSpc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里显然有深厚的贵族色彩，而“共主”</a:t>
            </a:r>
          </a:p>
          <a:p>
            <a:pPr>
              <a:lnSpc>
                <a:spcPts val="4800"/>
              </a:lnSpc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名义下的地方分权体制……与秦以后一</a:t>
            </a:r>
          </a:p>
          <a:p>
            <a:pPr>
              <a:lnSpc>
                <a:spcPts val="4800"/>
              </a:lnSpc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统的君主“独制”格局泾渭分明。因此，</a:t>
            </a:r>
          </a:p>
          <a:p>
            <a:pPr>
              <a:lnSpc>
                <a:spcPts val="4800"/>
              </a:lnSpc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古贤多称周秦之间为“天下之一大变局”。</a:t>
            </a:r>
          </a:p>
          <a:p>
            <a:pPr>
              <a:lnSpc>
                <a:spcPts val="4800"/>
              </a:lnSpc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                ——王家范《中国历史通论》</a:t>
            </a:r>
          </a:p>
        </p:txBody>
      </p:sp>
      <p:sp>
        <p:nvSpPr>
          <p:cNvPr id="6" name="文本框 2"/>
          <p:cNvSpPr txBox="1"/>
          <p:nvPr/>
        </p:nvSpPr>
        <p:spPr>
          <a:xfrm>
            <a:off x="180256" y="119677"/>
            <a:ext cx="8810599" cy="569974"/>
          </a:xfrm>
          <a:prstGeom prst="rect">
            <a:avLst/>
          </a:prstGeom>
          <a:solidFill>
            <a:srgbClr val="FFFF00"/>
          </a:solidFill>
        </p:spPr>
        <p:txBody>
          <a:bodyPr wrap="square" lIns="76782" tIns="38391" rIns="76782" bIns="38391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秦统一多民族封建国家建立的</a:t>
            </a:r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历史意义？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5925478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制度的创新</a:t>
            </a:r>
            <a:endParaRPr lang="zh-CN" altLang="en-US" sz="4000" b="1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2125648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 lIns="76782" tIns="38391" rIns="76782" bIns="38391"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621" name="矩形 42012"/>
          <p:cNvSpPr/>
          <p:nvPr/>
        </p:nvSpPr>
        <p:spPr>
          <a:xfrm>
            <a:off x="354713" y="1316359"/>
            <a:ext cx="8158895" cy="223196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76782" tIns="38391" rIns="76782" bIns="38391">
            <a:spAutoFit/>
          </a:bodyPr>
          <a:lstStyle/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秦统一多民族封建国家是中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国历史上第一个统一的中央集权国家，有力地促进了各地区、各民族政治、经济、文化的交往交流交融，推动了统一多民族国家政治、经济、社会的发展。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P14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：学习聚焦；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P15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：第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段末句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9512" y="404664"/>
            <a:ext cx="8810599" cy="569974"/>
          </a:xfrm>
          <a:prstGeom prst="rect">
            <a:avLst/>
          </a:prstGeom>
          <a:solidFill>
            <a:srgbClr val="FFFF00"/>
          </a:solidFill>
        </p:spPr>
        <p:txBody>
          <a:bodyPr wrap="square" lIns="76782" tIns="38391" rIns="76782" bIns="38391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秦统一多民族封建国家建立的历史意义</a:t>
            </a:r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（重点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5" name="矩形 42012"/>
          <p:cNvSpPr/>
          <p:nvPr/>
        </p:nvSpPr>
        <p:spPr>
          <a:xfrm>
            <a:off x="333401" y="5157192"/>
            <a:ext cx="8158895" cy="1370193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76782" tIns="38391" rIns="76782" bIns="38391">
            <a:spAutoFit/>
          </a:bodyPr>
          <a:lstStyle/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秦汉统一多民族封建国家的形成，奠定了大一统中央集权国家治理的基本模式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。（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P1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：第一单元导语第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段末句）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6" name="矩形 42012"/>
          <p:cNvSpPr/>
          <p:nvPr/>
        </p:nvSpPr>
        <p:spPr>
          <a:xfrm>
            <a:off x="333401" y="3861048"/>
            <a:ext cx="8158895" cy="939306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76782" tIns="38391" rIns="76782" bIns="38391">
            <a:spAutoFit/>
          </a:bodyPr>
          <a:lstStyle/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秦朝确立的政治制度被以后的王朝长期沿用，影响深远。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P15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：第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段末句）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华文中宋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4246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1" grpId="0"/>
      <p:bldP spid="5" grpId="1"/>
      <p:bldP spid="6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2">
            <a:extLst>
              <a:ext uri="{FF2B5EF4-FFF2-40B4-BE49-F238E27FC236}">
                <a16:creationId xmlns:a16="http://schemas.microsoft.com/office/drawing/2014/main" xmlns="" id="{A5E53554-C1DE-49B6-8EAD-026925B05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5" t="28981" r="25468" b="33194"/>
          <a:stretch>
            <a:fillRect/>
          </a:stretch>
        </p:blipFill>
        <p:spPr bwMode="auto">
          <a:xfrm>
            <a:off x="1539221" y="943196"/>
            <a:ext cx="6137137" cy="533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3">
            <a:extLst>
              <a:ext uri="{FF2B5EF4-FFF2-40B4-BE49-F238E27FC236}">
                <a16:creationId xmlns:a16="http://schemas.microsoft.com/office/drawing/2014/main" xmlns="" id="{5A5314CF-2BE5-41A9-9B79-239760C4B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968" y="2150848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①</a:t>
            </a:r>
            <a:endParaRPr lang="zh-CN" altLang="en-US" sz="2300"/>
          </a:p>
        </p:txBody>
      </p:sp>
      <p:sp>
        <p:nvSpPr>
          <p:cNvPr id="4" name="矩形 4">
            <a:extLst>
              <a:ext uri="{FF2B5EF4-FFF2-40B4-BE49-F238E27FC236}">
                <a16:creationId xmlns:a16="http://schemas.microsoft.com/office/drawing/2014/main" xmlns="" id="{7D6E9BCC-1F9E-4719-A99F-D39F38A14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968" y="2782493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②</a:t>
            </a:r>
            <a:endParaRPr lang="zh-CN" altLang="en-US" sz="2300"/>
          </a:p>
        </p:txBody>
      </p:sp>
      <p:sp>
        <p:nvSpPr>
          <p:cNvPr id="5" name="矩形 5">
            <a:extLst>
              <a:ext uri="{FF2B5EF4-FFF2-40B4-BE49-F238E27FC236}">
                <a16:creationId xmlns:a16="http://schemas.microsoft.com/office/drawing/2014/main" xmlns="" id="{A78B9CAC-2783-4D14-8FE9-A03CE8FB5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9405" y="3547126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③</a:t>
            </a:r>
            <a:endParaRPr lang="zh-CN" altLang="en-US" sz="2300"/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xmlns="" id="{C025D39C-B0A2-490D-8A49-F0296748B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9405" y="4199310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④</a:t>
            </a:r>
            <a:endParaRPr lang="zh-CN" altLang="en-US" sz="2300"/>
          </a:p>
        </p:txBody>
      </p:sp>
      <p:sp>
        <p:nvSpPr>
          <p:cNvPr id="7" name="矩形 7">
            <a:extLst>
              <a:ext uri="{FF2B5EF4-FFF2-40B4-BE49-F238E27FC236}">
                <a16:creationId xmlns:a16="http://schemas.microsoft.com/office/drawing/2014/main" xmlns="" id="{336262A7-4F3F-4A36-B628-83A59A8EF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9404" y="5234251"/>
            <a:ext cx="318431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⑤</a:t>
            </a:r>
            <a:endParaRPr lang="zh-CN" altLang="en-US" sz="230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CA806C28-745D-4240-83F9-A5169D738B0C}"/>
              </a:ext>
            </a:extLst>
          </p:cNvPr>
          <p:cNvSpPr/>
          <p:nvPr/>
        </p:nvSpPr>
        <p:spPr>
          <a:xfrm>
            <a:off x="1219105" y="391094"/>
            <a:ext cx="6887446" cy="427513"/>
          </a:xfrm>
          <a:prstGeom prst="rect">
            <a:avLst/>
          </a:prstGeom>
          <a:noFill/>
        </p:spPr>
        <p:txBody>
          <a:bodyPr wrap="none" lIns="57618" tIns="28809" rIns="57618" bIns="28809">
            <a:spAutoFit/>
          </a:bodyPr>
          <a:lstStyle/>
          <a:p>
            <a:pPr algn="ctr"/>
            <a:r>
              <a:rPr lang="zh-CN" altLang="en-US" sz="2400" b="1">
                <a:ln w="0"/>
                <a:solidFill>
                  <a:srgbClr val="A572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下列史料，哪些是评价秦统一？哪些是评价秦制？</a:t>
            </a: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xmlns="" id="{FC040E39-D200-479B-9AD3-B696184DEC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55" y="705245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①</a:t>
            </a:r>
            <a:endParaRPr lang="zh-CN" altLang="en-US" sz="2300"/>
          </a:p>
        </p:txBody>
      </p:sp>
      <p:sp>
        <p:nvSpPr>
          <p:cNvPr id="10" name="矩形 4">
            <a:extLst>
              <a:ext uri="{FF2B5EF4-FFF2-40B4-BE49-F238E27FC236}">
                <a16:creationId xmlns:a16="http://schemas.microsoft.com/office/drawing/2014/main" xmlns="" id="{6578FB9E-6D9B-4027-A328-2BED7F2A62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795" y="689274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②</a:t>
            </a:r>
            <a:endParaRPr lang="zh-CN" altLang="en-US" sz="2300"/>
          </a:p>
        </p:txBody>
      </p:sp>
      <p:sp>
        <p:nvSpPr>
          <p:cNvPr id="11" name="矩形 5">
            <a:extLst>
              <a:ext uri="{FF2B5EF4-FFF2-40B4-BE49-F238E27FC236}">
                <a16:creationId xmlns:a16="http://schemas.microsoft.com/office/drawing/2014/main" xmlns="" id="{E0C1F047-FD8C-47A9-8B2B-B67335B37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2499" y="705245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③</a:t>
            </a:r>
            <a:endParaRPr lang="zh-CN" altLang="en-US" sz="2300"/>
          </a:p>
        </p:txBody>
      </p:sp>
      <p:sp>
        <p:nvSpPr>
          <p:cNvPr id="13" name="矩形 6">
            <a:extLst>
              <a:ext uri="{FF2B5EF4-FFF2-40B4-BE49-F238E27FC236}">
                <a16:creationId xmlns:a16="http://schemas.microsoft.com/office/drawing/2014/main" xmlns="" id="{5CA61AD5-9C13-411D-AA1F-225F70995F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9530" y="705245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④</a:t>
            </a:r>
            <a:endParaRPr lang="zh-CN" altLang="en-US" sz="2300"/>
          </a:p>
        </p:txBody>
      </p:sp>
      <p:sp>
        <p:nvSpPr>
          <p:cNvPr id="20" name="矩形 7">
            <a:extLst>
              <a:ext uri="{FF2B5EF4-FFF2-40B4-BE49-F238E27FC236}">
                <a16:creationId xmlns:a16="http://schemas.microsoft.com/office/drawing/2014/main" xmlns="" id="{F6B94752-2AE6-42C5-9EB3-A5F9E6F36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3364" y="721139"/>
            <a:ext cx="323146" cy="431475"/>
          </a:xfrm>
          <a:prstGeom prst="rect">
            <a:avLst/>
          </a:prstGeom>
          <a:noFill/>
          <a:ln>
            <a:noFill/>
          </a:ln>
        </p:spPr>
        <p:txBody>
          <a:bodyPr wrap="square" lIns="76782" tIns="38391" rIns="76782" bIns="3839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300">
                <a:solidFill>
                  <a:srgbClr val="FF0000"/>
                </a:solidFill>
                <a:latin typeface="Calibri" pitchFamily="34" charset="0"/>
                <a:cs typeface="Calibri" panose="020f0502020204030204" pitchFamily="34" charset="0"/>
              </a:rPr>
              <a:t>⑤</a:t>
            </a:r>
            <a:endParaRPr lang="zh-CN" altLang="en-US" sz="2300"/>
          </a:p>
        </p:txBody>
      </p:sp>
    </p:spTree>
    <p:extLst>
      <p:ext uri="{BB962C8B-B14F-4D97-AF65-F5344CB8AC3E}">
        <p14:creationId xmlns:p14="http://schemas.microsoft.com/office/powerpoint/2010/main" val="144803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  <p:bldP spid="9" grpId="5"/>
      <p:bldP spid="10" grpId="6"/>
      <p:bldP spid="11" grpId="7"/>
      <p:bldP spid="13" grpId="8"/>
      <p:bldP spid="20" grpId="9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2000" y="332656"/>
            <a:ext cx="8686800" cy="838200"/>
          </a:xfrm>
        </p:spPr>
        <p:txBody>
          <a:bodyPr>
            <a:noAutofit/>
          </a:bodyPr>
          <a:lstStyle/>
          <a:p>
            <a:r>
              <a:rPr lang="zh-CN" altLang="en-US" sz="4800" b="1" smtClean="0"/>
              <a:t>二、</a:t>
            </a:r>
            <a:r>
              <a:rPr lang="zh-CN" altLang="zh-CN" sz="4800" b="1" smtClean="0"/>
              <a:t>秦朝的暴政</a:t>
            </a:r>
            <a:endParaRPr lang="zh-CN" altLang="en-US" sz="4800"/>
          </a:p>
        </p:txBody>
      </p:sp>
      <p:sp>
        <p:nvSpPr>
          <p:cNvPr id="3" name="TextBox 2"/>
          <p:cNvSpPr txBox="1"/>
          <p:nvPr/>
        </p:nvSpPr>
        <p:spPr>
          <a:xfrm>
            <a:off x="493912" y="1823512"/>
            <a:ext cx="82545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smtClean="0">
                <a:hlinkClick r:id="rId2" action="ppaction://hlinkfile"/>
              </a:rPr>
              <a:t>1.</a:t>
            </a:r>
            <a:r>
              <a:rPr lang="zh-CN" altLang="en-US" sz="5400" b="1" smtClean="0">
                <a:hlinkClick r:id="rId2" action="ppaction://hlinkfile"/>
              </a:rPr>
              <a:t>刑法严苛</a:t>
            </a:r>
            <a:endParaRPr lang="en-US" altLang="zh-CN" sz="5400" b="1" smtClean="0"/>
          </a:p>
          <a:p>
            <a:r>
              <a:rPr lang="en-US" altLang="zh-CN" sz="5400" b="1" smtClean="0"/>
              <a:t>2.</a:t>
            </a:r>
            <a:r>
              <a:rPr lang="zh-CN" altLang="en-US" sz="5400" b="1" smtClean="0"/>
              <a:t>大兴土木，徭役繁重</a:t>
            </a:r>
            <a:endParaRPr lang="en-US" altLang="zh-CN" sz="5400" b="1" smtClean="0"/>
          </a:p>
          <a:p>
            <a:r>
              <a:rPr lang="en-US" altLang="zh-CN" sz="5400" b="1" smtClean="0"/>
              <a:t>3.</a:t>
            </a:r>
            <a:r>
              <a:rPr lang="zh-CN" altLang="en-US" sz="5400" b="1" smtClean="0"/>
              <a:t>文化专制，焚书坑儒</a:t>
            </a:r>
            <a:endParaRPr lang="zh-CN" altLang="en-US" sz="5400" b="1"/>
          </a:p>
        </p:txBody>
      </p:sp>
      <p:sp>
        <p:nvSpPr>
          <p:cNvPr id="4" name="矩形 3"/>
          <p:cNvSpPr/>
          <p:nvPr/>
        </p:nvSpPr>
        <p:spPr>
          <a:xfrm>
            <a:off x="611560" y="5085184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影响？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Freeform 3"/>
          <p:cNvSpPr/>
          <p:nvPr/>
        </p:nvSpPr>
        <p:spPr>
          <a:xfrm>
            <a:off x="336995" y="580390"/>
            <a:ext cx="3667125" cy="3658108"/>
          </a:xfrm>
          <a:custGeom>
            <a:gdLst>
              <a:gd name="connsiteX0" fmla="*/ 6350 w 4889500"/>
              <a:gd name="connsiteY0" fmla="*/ 3651757 h 3658108"/>
              <a:gd name="connsiteX1" fmla="*/ 4883150 w 4889500"/>
              <a:gd name="connsiteY1" fmla="*/ 3651757 h 3658108"/>
              <a:gd name="connsiteX2" fmla="*/ 4883150 w 4889500"/>
              <a:gd name="connsiteY2" fmla="*/ 6350 h 3658108"/>
              <a:gd name="connsiteX3" fmla="*/ 6350 w 4889500"/>
              <a:gd name="connsiteY3" fmla="*/ 6350 h 3658108"/>
              <a:gd name="connsiteX4" fmla="*/ 6350 w 4889500"/>
              <a:gd name="connsiteY4" fmla="*/ 3651757 h 3658108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889500" h="3658108">
                <a:moveTo>
                  <a:pt x="6350" y="3651757"/>
                </a:moveTo>
                <a:lnTo>
                  <a:pt x="4883150" y="3651757"/>
                </a:lnTo>
                <a:lnTo>
                  <a:pt x="4883150" y="6350"/>
                </a:lnTo>
                <a:lnTo>
                  <a:pt x="6350" y="6350"/>
                </a:lnTo>
                <a:lnTo>
                  <a:pt x="6350" y="365175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313683" y="451104"/>
            <a:ext cx="1559051" cy="685800"/>
          </a:xfrm>
          <a:custGeom>
            <a:gdLst>
              <a:gd name="connsiteX0" fmla="*/ 0 w 2078735"/>
              <a:gd name="connsiteY0" fmla="*/ 685799 h 685800"/>
              <a:gd name="connsiteX1" fmla="*/ 2078735 w 2078735"/>
              <a:gd name="connsiteY1" fmla="*/ 685799 h 685800"/>
              <a:gd name="connsiteX2" fmla="*/ 2078735 w 2078735"/>
              <a:gd name="connsiteY2" fmla="*/ 0 h 685800"/>
              <a:gd name="connsiteX3" fmla="*/ 0 w 2078735"/>
              <a:gd name="connsiteY3" fmla="*/ 0 h 685800"/>
              <a:gd name="connsiteX4" fmla="*/ 0 w 2078735"/>
              <a:gd name="connsiteY4" fmla="*/ 685799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78735" h="685800">
                <a:moveTo>
                  <a:pt x="0" y="685799"/>
                </a:moveTo>
                <a:lnTo>
                  <a:pt x="2078735" y="685799"/>
                </a:lnTo>
                <a:lnTo>
                  <a:pt x="2078735" y="0"/>
                </a:lnTo>
                <a:lnTo>
                  <a:pt x="0" y="0"/>
                </a:lnTo>
                <a:lnTo>
                  <a:pt x="0" y="685799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5040820" y="1145922"/>
            <a:ext cx="191167" cy="1321943"/>
          </a:xfrm>
          <a:custGeom>
            <a:gdLst>
              <a:gd name="connsiteX0" fmla="*/ 48768 w 254889"/>
              <a:gd name="connsiteY0" fmla="*/ 0 h 1321943"/>
              <a:gd name="connsiteX1" fmla="*/ 254889 w 254889"/>
              <a:gd name="connsiteY1" fmla="*/ 347471 h 1321943"/>
              <a:gd name="connsiteX2" fmla="*/ 18542 w 254889"/>
              <a:gd name="connsiteY2" fmla="*/ 1321943 h 1321943"/>
              <a:gd name="connsiteX3" fmla="*/ 0 w 254889"/>
              <a:gd name="connsiteY3" fmla="*/ 1317497 h 1321943"/>
              <a:gd name="connsiteX4" fmla="*/ 236347 w 254889"/>
              <a:gd name="connsiteY4" fmla="*/ 342900 h 1321943"/>
              <a:gd name="connsiteX5" fmla="*/ 238506 w 254889"/>
              <a:gd name="connsiteY5" fmla="*/ 357123 h 1321943"/>
              <a:gd name="connsiteX6" fmla="*/ 32385 w 254889"/>
              <a:gd name="connsiteY6" fmla="*/ 9778 h 1321943"/>
              <a:gd name="connsiteX7" fmla="*/ 48768 w 254889"/>
              <a:gd name="connsiteY7" fmla="*/ 0 h 1321943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254889" h="1321943">
                <a:moveTo>
                  <a:pt x="48768" y="0"/>
                </a:moveTo>
                <a:lnTo>
                  <a:pt x="254889" y="347471"/>
                </a:lnTo>
                <a:lnTo>
                  <a:pt x="18542" y="1321943"/>
                </a:lnTo>
                <a:lnTo>
                  <a:pt x="0" y="1317497"/>
                </a:lnTo>
                <a:lnTo>
                  <a:pt x="236347" y="342900"/>
                </a:lnTo>
                <a:lnTo>
                  <a:pt x="238506" y="357123"/>
                </a:lnTo>
                <a:lnTo>
                  <a:pt x="32385" y="9778"/>
                </a:lnTo>
                <a:lnTo>
                  <a:pt x="48768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6965443" y="4319015"/>
            <a:ext cx="2045969" cy="685800"/>
          </a:xfrm>
          <a:custGeom>
            <a:gdLst>
              <a:gd name="connsiteX0" fmla="*/ 0 w 2727959"/>
              <a:gd name="connsiteY0" fmla="*/ 685800 h 685800"/>
              <a:gd name="connsiteX1" fmla="*/ 2727959 w 2727959"/>
              <a:gd name="connsiteY1" fmla="*/ 685800 h 685800"/>
              <a:gd name="connsiteX2" fmla="*/ 2727959 w 2727959"/>
              <a:gd name="connsiteY2" fmla="*/ 0 h 685800"/>
              <a:gd name="connsiteX3" fmla="*/ 0 w 2727959"/>
              <a:gd name="connsiteY3" fmla="*/ 0 h 685800"/>
              <a:gd name="connsiteX4" fmla="*/ 0 w 2727959"/>
              <a:gd name="connsiteY4" fmla="*/ 685800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727959" h="685800">
                <a:moveTo>
                  <a:pt x="0" y="685800"/>
                </a:moveTo>
                <a:lnTo>
                  <a:pt x="2727959" y="685800"/>
                </a:lnTo>
                <a:lnTo>
                  <a:pt x="2727959" y="0"/>
                </a:lnTo>
                <a:lnTo>
                  <a:pt x="0" y="0"/>
                </a:lnTo>
                <a:lnTo>
                  <a:pt x="0" y="685800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5682520" y="3851022"/>
            <a:ext cx="1266920" cy="820673"/>
          </a:xfrm>
          <a:custGeom>
            <a:gdLst>
              <a:gd name="connsiteX0" fmla="*/ 1689226 w 1689227"/>
              <a:gd name="connsiteY0" fmla="*/ 804925 h 820673"/>
              <a:gd name="connsiteX1" fmla="*/ 1098550 w 1689227"/>
              <a:gd name="connsiteY1" fmla="*/ 820673 h 820673"/>
              <a:gd name="connsiteX2" fmla="*/ 0 w 1689227"/>
              <a:gd name="connsiteY2" fmla="*/ 15239 h 820673"/>
              <a:gd name="connsiteX3" fmla="*/ 11302 w 1689227"/>
              <a:gd name="connsiteY3" fmla="*/ 0 h 820673"/>
              <a:gd name="connsiteX4" fmla="*/ 1109852 w 1689227"/>
              <a:gd name="connsiteY4" fmla="*/ 805307 h 820673"/>
              <a:gd name="connsiteX5" fmla="*/ 1098041 w 1689227"/>
              <a:gd name="connsiteY5" fmla="*/ 801623 h 820673"/>
              <a:gd name="connsiteX6" fmla="*/ 1688718 w 1689227"/>
              <a:gd name="connsiteY6" fmla="*/ 785875 h 820673"/>
              <a:gd name="connsiteX7" fmla="*/ 1689226 w 1689227"/>
              <a:gd name="connsiteY7" fmla="*/ 804925 h 820673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689227" h="820672">
                <a:moveTo>
                  <a:pt x="1689226" y="804925"/>
                </a:moveTo>
                <a:lnTo>
                  <a:pt x="1098550" y="820673"/>
                </a:lnTo>
                <a:lnTo>
                  <a:pt x="0" y="15239"/>
                </a:lnTo>
                <a:lnTo>
                  <a:pt x="11302" y="0"/>
                </a:lnTo>
                <a:lnTo>
                  <a:pt x="1109852" y="805307"/>
                </a:lnTo>
                <a:lnTo>
                  <a:pt x="1098041" y="801623"/>
                </a:lnTo>
                <a:lnTo>
                  <a:pt x="1688718" y="785875"/>
                </a:lnTo>
                <a:lnTo>
                  <a:pt x="1689226" y="80492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363975" y="5867400"/>
            <a:ext cx="1769363" cy="685800"/>
          </a:xfrm>
          <a:custGeom>
            <a:gdLst>
              <a:gd name="connsiteX0" fmla="*/ 0 w 2359151"/>
              <a:gd name="connsiteY0" fmla="*/ 685800 h 685800"/>
              <a:gd name="connsiteX1" fmla="*/ 2359151 w 2359151"/>
              <a:gd name="connsiteY1" fmla="*/ 685800 h 685800"/>
              <a:gd name="connsiteX2" fmla="*/ 2359151 w 2359151"/>
              <a:gd name="connsiteY2" fmla="*/ 0 h 685800"/>
              <a:gd name="connsiteX3" fmla="*/ 0 w 2359151"/>
              <a:gd name="connsiteY3" fmla="*/ 0 h 685800"/>
              <a:gd name="connsiteX4" fmla="*/ 0 w 2359151"/>
              <a:gd name="connsiteY4" fmla="*/ 685800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359151" h="685800">
                <a:moveTo>
                  <a:pt x="0" y="685800"/>
                </a:moveTo>
                <a:lnTo>
                  <a:pt x="2359151" y="685800"/>
                </a:lnTo>
                <a:lnTo>
                  <a:pt x="2359151" y="0"/>
                </a:lnTo>
                <a:lnTo>
                  <a:pt x="0" y="0"/>
                </a:lnTo>
                <a:lnTo>
                  <a:pt x="0" y="685800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5043012" y="2997835"/>
            <a:ext cx="234220" cy="2869742"/>
          </a:xfrm>
          <a:custGeom>
            <a:gdLst>
              <a:gd name="connsiteX0" fmla="*/ 282828 w 312293"/>
              <a:gd name="connsiteY0" fmla="*/ 2869552 h 2869742"/>
              <a:gd name="connsiteX1" fmla="*/ 293242 w 312293"/>
              <a:gd name="connsiteY1" fmla="*/ 1815337 h 2869742"/>
              <a:gd name="connsiteX2" fmla="*/ 0 w 312293"/>
              <a:gd name="connsiteY2" fmla="*/ 3047 h 2869742"/>
              <a:gd name="connsiteX3" fmla="*/ 18795 w 312293"/>
              <a:gd name="connsiteY3" fmla="*/ 0 h 2869742"/>
              <a:gd name="connsiteX4" fmla="*/ 312039 w 312293"/>
              <a:gd name="connsiteY4" fmla="*/ 1812289 h 2869742"/>
              <a:gd name="connsiteX5" fmla="*/ 312292 w 312293"/>
              <a:gd name="connsiteY5" fmla="*/ 1815464 h 2869742"/>
              <a:gd name="connsiteX6" fmla="*/ 301878 w 312293"/>
              <a:gd name="connsiteY6" fmla="*/ 2869742 h 2869742"/>
              <a:gd name="connsiteX7" fmla="*/ 282828 w 312293"/>
              <a:gd name="connsiteY7" fmla="*/ 2869552 h 2869742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12293" h="2869742">
                <a:moveTo>
                  <a:pt x="282828" y="2869552"/>
                </a:moveTo>
                <a:lnTo>
                  <a:pt x="293242" y="1815337"/>
                </a:lnTo>
                <a:lnTo>
                  <a:pt x="0" y="3047"/>
                </a:lnTo>
                <a:lnTo>
                  <a:pt x="18795" y="0"/>
                </a:lnTo>
                <a:lnTo>
                  <a:pt x="312039" y="1812289"/>
                </a:lnTo>
                <a:cubicBezTo>
                  <a:pt x="312166" y="1813305"/>
                  <a:pt x="312292" y="1814449"/>
                  <a:pt x="312292" y="1815464"/>
                </a:cubicBezTo>
                <a:lnTo>
                  <a:pt x="301878" y="2869742"/>
                </a:lnTo>
                <a:lnTo>
                  <a:pt x="282828" y="28695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7559802" y="795527"/>
            <a:ext cx="1243583" cy="685800"/>
          </a:xfrm>
          <a:custGeom>
            <a:gdLst>
              <a:gd name="connsiteX0" fmla="*/ 0 w 1658111"/>
              <a:gd name="connsiteY0" fmla="*/ 685800 h 685800"/>
              <a:gd name="connsiteX1" fmla="*/ 1658111 w 1658111"/>
              <a:gd name="connsiteY1" fmla="*/ 685800 h 685800"/>
              <a:gd name="connsiteX2" fmla="*/ 1658111 w 1658111"/>
              <a:gd name="connsiteY2" fmla="*/ 0 h 685800"/>
              <a:gd name="connsiteX3" fmla="*/ 0 w 1658111"/>
              <a:gd name="connsiteY3" fmla="*/ 0 h 685800"/>
              <a:gd name="connsiteX4" fmla="*/ 0 w 1658111"/>
              <a:gd name="connsiteY4" fmla="*/ 685800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658111" h="685800">
                <a:moveTo>
                  <a:pt x="0" y="685800"/>
                </a:moveTo>
                <a:lnTo>
                  <a:pt x="1658111" y="685800"/>
                </a:lnTo>
                <a:lnTo>
                  <a:pt x="1658111" y="0"/>
                </a:lnTo>
                <a:lnTo>
                  <a:pt x="0" y="0"/>
                </a:lnTo>
                <a:lnTo>
                  <a:pt x="0" y="685800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"/>
          <p:cNvSpPr/>
          <p:nvPr/>
        </p:nvSpPr>
        <p:spPr>
          <a:xfrm>
            <a:off x="6105429" y="1475739"/>
            <a:ext cx="2096071" cy="2024380"/>
          </a:xfrm>
          <a:custGeom>
            <a:gdLst>
              <a:gd name="connsiteX0" fmla="*/ 2794761 w 2794761"/>
              <a:gd name="connsiteY0" fmla="*/ 17652 h 2024380"/>
              <a:gd name="connsiteX1" fmla="*/ 1999742 w 2794761"/>
              <a:gd name="connsiteY1" fmla="*/ 346964 h 2024380"/>
              <a:gd name="connsiteX2" fmla="*/ 12319 w 2794761"/>
              <a:gd name="connsiteY2" fmla="*/ 2024380 h 2024380"/>
              <a:gd name="connsiteX3" fmla="*/ 0 w 2794761"/>
              <a:gd name="connsiteY3" fmla="*/ 2009775 h 2024380"/>
              <a:gd name="connsiteX4" fmla="*/ 1987550 w 2794761"/>
              <a:gd name="connsiteY4" fmla="*/ 332486 h 2024380"/>
              <a:gd name="connsiteX5" fmla="*/ 1992503 w 2794761"/>
              <a:gd name="connsiteY5" fmla="*/ 329438 h 2024380"/>
              <a:gd name="connsiteX6" fmla="*/ 2787522 w 2794761"/>
              <a:gd name="connsiteY6" fmla="*/ 0 h 2024380"/>
              <a:gd name="connsiteX7" fmla="*/ 2794761 w 2794761"/>
              <a:gd name="connsiteY7" fmla="*/ 17652 h 202438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2794761" h="2024380">
                <a:moveTo>
                  <a:pt x="2794761" y="17652"/>
                </a:moveTo>
                <a:lnTo>
                  <a:pt x="1999742" y="346964"/>
                </a:lnTo>
                <a:lnTo>
                  <a:pt x="12319" y="2024380"/>
                </a:lnTo>
                <a:lnTo>
                  <a:pt x="0" y="2009775"/>
                </a:lnTo>
                <a:lnTo>
                  <a:pt x="1987550" y="332486"/>
                </a:lnTo>
                <a:cubicBezTo>
                  <a:pt x="1988946" y="331216"/>
                  <a:pt x="1990725" y="330200"/>
                  <a:pt x="1992503" y="329438"/>
                </a:cubicBezTo>
                <a:lnTo>
                  <a:pt x="2787522" y="0"/>
                </a:lnTo>
                <a:lnTo>
                  <a:pt x="2794761" y="176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181475" y="990600"/>
            <a:ext cx="4743450" cy="5029200"/>
          </a:xfrm>
          <a:prstGeom prst="rect">
            <a:avLst/>
          </a:prstGeom>
          <a:noFill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19600" y="635000"/>
            <a:ext cx="2189702" cy="586827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25400"/>
              </a:tabLst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《编年记》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600"/>
              </a:lnSpc>
              <a:tabLst>
                <a:tab pos="25400"/>
              </a:tabLst>
            </a:pPr>
            <a:r>
              <a:rPr lang="en-US" altLang="zh-CN" smtClean="0"/>
              <a:t>	</a:t>
            </a:r>
            <a:r>
              <a:rPr lang="en-US" altLang="zh-CN" sz="2810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《法律答问》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400050" y="698500"/>
            <a:ext cx="4688784" cy="561179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CN" sz="2810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《云梦睡虎秦简》共1155枚，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10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残片80枚，分类整理为十部分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内容，包括：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07" smtClean="0">
                <a:solidFill>
                  <a:srgbClr val="FFC000"/>
                </a:solidFill>
                <a:latin typeface="黑体" pitchFamily="18" charset="0"/>
                <a:cs typeface="黑体" pitchFamily="18" charset="0"/>
              </a:rPr>
              <a:t>《秦律十八种》《秦律杂抄》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10" smtClean="0">
                <a:solidFill>
                  <a:srgbClr val="FFC000"/>
                </a:solidFill>
                <a:latin typeface="黑体" pitchFamily="18" charset="0"/>
                <a:cs typeface="黑体" pitchFamily="18" charset="0"/>
              </a:rPr>
              <a:t>《法律答问》《封诊式》《编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10" smtClean="0">
                <a:solidFill>
                  <a:srgbClr val="FFC000"/>
                </a:solidFill>
                <a:latin typeface="黑体" pitchFamily="18" charset="0"/>
                <a:cs typeface="黑体" pitchFamily="18" charset="0"/>
              </a:rPr>
              <a:t>年记》《语书》《为吏之道》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以及甲种、乙种</a:t>
            </a:r>
            <a:r>
              <a:rPr lang="en-US" altLang="zh-CN" sz="2807" smtClean="0">
                <a:solidFill>
                  <a:srgbClr val="FFC000"/>
                </a:solidFill>
                <a:latin typeface="黑体" pitchFamily="18" charset="0"/>
                <a:cs typeface="黑体" pitchFamily="18" charset="0"/>
              </a:rPr>
              <a:t>《日书》</a:t>
            </a: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等。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600"/>
              </a:lnSpc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结合出土文献篇目名，说一说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这些文献可能对我们了解秦史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000"/>
              </a:lnSpc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有哪些帮助？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7048500" y="977900"/>
            <a:ext cx="2524730" cy="395749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787400"/>
              </a:tabLst>
            </a:pPr>
            <a:r>
              <a:rPr lang="en-US" altLang="zh-CN" smtClean="0"/>
              <a:t>	</a:t>
            </a:r>
            <a:r>
              <a:rPr lang="en-US" altLang="zh-CN" sz="2810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《语书》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700"/>
              </a:lnSpc>
              <a:tabLst>
                <a:tab pos="787400"/>
              </a:tabLst>
            </a:pPr>
            <a:r>
              <a:rPr lang="en-US" altLang="zh-CN" sz="2807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《秦律十八种》</a:t>
            </a:r>
          </a:p>
        </p:txBody>
      </p:sp>
    </p:spTree>
    <p:extLst>
      <p:ext uri="{BB962C8B-B14F-4D97-AF65-F5344CB8AC3E}">
        <p14:creationId xmlns:p14="http://schemas.microsoft.com/office/powerpoint/2010/main" val="1051977118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Freeform 3"/>
          <p:cNvSpPr/>
          <p:nvPr/>
        </p:nvSpPr>
        <p:spPr>
          <a:xfrm>
            <a:off x="336995" y="580390"/>
            <a:ext cx="3667125" cy="3658108"/>
          </a:xfrm>
          <a:custGeom>
            <a:gdLst>
              <a:gd name="connsiteX0" fmla="*/ 6350 w 4889500"/>
              <a:gd name="connsiteY0" fmla="*/ 3651757 h 3658108"/>
              <a:gd name="connsiteX1" fmla="*/ 4883150 w 4889500"/>
              <a:gd name="connsiteY1" fmla="*/ 3651757 h 3658108"/>
              <a:gd name="connsiteX2" fmla="*/ 4883150 w 4889500"/>
              <a:gd name="connsiteY2" fmla="*/ 6350 h 3658108"/>
              <a:gd name="connsiteX3" fmla="*/ 6350 w 4889500"/>
              <a:gd name="connsiteY3" fmla="*/ 6350 h 3658108"/>
              <a:gd name="connsiteX4" fmla="*/ 6350 w 4889500"/>
              <a:gd name="connsiteY4" fmla="*/ 3651757 h 3658108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889500" h="3658108">
                <a:moveTo>
                  <a:pt x="6350" y="3651757"/>
                </a:moveTo>
                <a:lnTo>
                  <a:pt x="4883150" y="3651757"/>
                </a:lnTo>
                <a:lnTo>
                  <a:pt x="4883150" y="6350"/>
                </a:lnTo>
                <a:lnTo>
                  <a:pt x="6350" y="6350"/>
                </a:lnTo>
                <a:lnTo>
                  <a:pt x="6350" y="365175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4574287" y="448317"/>
            <a:ext cx="1559051" cy="685800"/>
          </a:xfrm>
          <a:custGeom>
            <a:gdLst>
              <a:gd name="connsiteX0" fmla="*/ 0 w 2078735"/>
              <a:gd name="connsiteY0" fmla="*/ 685799 h 685800"/>
              <a:gd name="connsiteX1" fmla="*/ 2078735 w 2078735"/>
              <a:gd name="connsiteY1" fmla="*/ 685799 h 685800"/>
              <a:gd name="connsiteX2" fmla="*/ 2078735 w 2078735"/>
              <a:gd name="connsiteY2" fmla="*/ 0 h 685800"/>
              <a:gd name="connsiteX3" fmla="*/ 0 w 2078735"/>
              <a:gd name="connsiteY3" fmla="*/ 0 h 685800"/>
              <a:gd name="connsiteX4" fmla="*/ 0 w 2078735"/>
              <a:gd name="connsiteY4" fmla="*/ 685799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078735" h="685800">
                <a:moveTo>
                  <a:pt x="0" y="685799"/>
                </a:moveTo>
                <a:lnTo>
                  <a:pt x="2078735" y="685799"/>
                </a:lnTo>
                <a:lnTo>
                  <a:pt x="2078735" y="0"/>
                </a:lnTo>
                <a:lnTo>
                  <a:pt x="0" y="0"/>
                </a:lnTo>
                <a:lnTo>
                  <a:pt x="0" y="685799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5040820" y="1145922"/>
            <a:ext cx="191167" cy="1321943"/>
          </a:xfrm>
          <a:custGeom>
            <a:gdLst>
              <a:gd name="connsiteX0" fmla="*/ 48768 w 254889"/>
              <a:gd name="connsiteY0" fmla="*/ 0 h 1321943"/>
              <a:gd name="connsiteX1" fmla="*/ 254889 w 254889"/>
              <a:gd name="connsiteY1" fmla="*/ 347471 h 1321943"/>
              <a:gd name="connsiteX2" fmla="*/ 18542 w 254889"/>
              <a:gd name="connsiteY2" fmla="*/ 1321943 h 1321943"/>
              <a:gd name="connsiteX3" fmla="*/ 0 w 254889"/>
              <a:gd name="connsiteY3" fmla="*/ 1317497 h 1321943"/>
              <a:gd name="connsiteX4" fmla="*/ 236347 w 254889"/>
              <a:gd name="connsiteY4" fmla="*/ 342900 h 1321943"/>
              <a:gd name="connsiteX5" fmla="*/ 238506 w 254889"/>
              <a:gd name="connsiteY5" fmla="*/ 357123 h 1321943"/>
              <a:gd name="connsiteX6" fmla="*/ 32385 w 254889"/>
              <a:gd name="connsiteY6" fmla="*/ 9778 h 1321943"/>
              <a:gd name="connsiteX7" fmla="*/ 48768 w 254889"/>
              <a:gd name="connsiteY7" fmla="*/ 0 h 1321943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254889" h="1321943">
                <a:moveTo>
                  <a:pt x="48768" y="0"/>
                </a:moveTo>
                <a:lnTo>
                  <a:pt x="254889" y="347471"/>
                </a:lnTo>
                <a:lnTo>
                  <a:pt x="18542" y="1321943"/>
                </a:lnTo>
                <a:lnTo>
                  <a:pt x="0" y="1317497"/>
                </a:lnTo>
                <a:lnTo>
                  <a:pt x="236347" y="342900"/>
                </a:lnTo>
                <a:lnTo>
                  <a:pt x="238506" y="357123"/>
                </a:lnTo>
                <a:lnTo>
                  <a:pt x="32385" y="9778"/>
                </a:lnTo>
                <a:lnTo>
                  <a:pt x="48768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6965443" y="4319015"/>
            <a:ext cx="2045969" cy="685800"/>
          </a:xfrm>
          <a:custGeom>
            <a:gdLst>
              <a:gd name="connsiteX0" fmla="*/ 0 w 2727959"/>
              <a:gd name="connsiteY0" fmla="*/ 685800 h 685800"/>
              <a:gd name="connsiteX1" fmla="*/ 2727959 w 2727959"/>
              <a:gd name="connsiteY1" fmla="*/ 685800 h 685800"/>
              <a:gd name="connsiteX2" fmla="*/ 2727959 w 2727959"/>
              <a:gd name="connsiteY2" fmla="*/ 0 h 685800"/>
              <a:gd name="connsiteX3" fmla="*/ 0 w 2727959"/>
              <a:gd name="connsiteY3" fmla="*/ 0 h 685800"/>
              <a:gd name="connsiteX4" fmla="*/ 0 w 2727959"/>
              <a:gd name="connsiteY4" fmla="*/ 685800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727959" h="685800">
                <a:moveTo>
                  <a:pt x="0" y="685800"/>
                </a:moveTo>
                <a:lnTo>
                  <a:pt x="2727959" y="685800"/>
                </a:lnTo>
                <a:lnTo>
                  <a:pt x="2727959" y="0"/>
                </a:lnTo>
                <a:lnTo>
                  <a:pt x="0" y="0"/>
                </a:lnTo>
                <a:lnTo>
                  <a:pt x="0" y="685800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5682520" y="3851022"/>
            <a:ext cx="1266920" cy="820673"/>
          </a:xfrm>
          <a:custGeom>
            <a:gdLst>
              <a:gd name="connsiteX0" fmla="*/ 1689226 w 1689227"/>
              <a:gd name="connsiteY0" fmla="*/ 804925 h 820673"/>
              <a:gd name="connsiteX1" fmla="*/ 1098550 w 1689227"/>
              <a:gd name="connsiteY1" fmla="*/ 820673 h 820673"/>
              <a:gd name="connsiteX2" fmla="*/ 0 w 1689227"/>
              <a:gd name="connsiteY2" fmla="*/ 15239 h 820673"/>
              <a:gd name="connsiteX3" fmla="*/ 11302 w 1689227"/>
              <a:gd name="connsiteY3" fmla="*/ 0 h 820673"/>
              <a:gd name="connsiteX4" fmla="*/ 1109852 w 1689227"/>
              <a:gd name="connsiteY4" fmla="*/ 805307 h 820673"/>
              <a:gd name="connsiteX5" fmla="*/ 1098041 w 1689227"/>
              <a:gd name="connsiteY5" fmla="*/ 801623 h 820673"/>
              <a:gd name="connsiteX6" fmla="*/ 1688718 w 1689227"/>
              <a:gd name="connsiteY6" fmla="*/ 785875 h 820673"/>
              <a:gd name="connsiteX7" fmla="*/ 1689226 w 1689227"/>
              <a:gd name="connsiteY7" fmla="*/ 804925 h 820673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689227" h="820672">
                <a:moveTo>
                  <a:pt x="1689226" y="804925"/>
                </a:moveTo>
                <a:lnTo>
                  <a:pt x="1098550" y="820673"/>
                </a:lnTo>
                <a:lnTo>
                  <a:pt x="0" y="15239"/>
                </a:lnTo>
                <a:lnTo>
                  <a:pt x="11302" y="0"/>
                </a:lnTo>
                <a:lnTo>
                  <a:pt x="1109852" y="805307"/>
                </a:lnTo>
                <a:lnTo>
                  <a:pt x="1098041" y="801623"/>
                </a:lnTo>
                <a:lnTo>
                  <a:pt x="1688718" y="785875"/>
                </a:lnTo>
                <a:lnTo>
                  <a:pt x="1689226" y="80492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4363975" y="5867400"/>
            <a:ext cx="1769363" cy="685800"/>
          </a:xfrm>
          <a:custGeom>
            <a:gdLst>
              <a:gd name="connsiteX0" fmla="*/ 0 w 2359151"/>
              <a:gd name="connsiteY0" fmla="*/ 685800 h 685800"/>
              <a:gd name="connsiteX1" fmla="*/ 2359151 w 2359151"/>
              <a:gd name="connsiteY1" fmla="*/ 685800 h 685800"/>
              <a:gd name="connsiteX2" fmla="*/ 2359151 w 2359151"/>
              <a:gd name="connsiteY2" fmla="*/ 0 h 685800"/>
              <a:gd name="connsiteX3" fmla="*/ 0 w 2359151"/>
              <a:gd name="connsiteY3" fmla="*/ 0 h 685800"/>
              <a:gd name="connsiteX4" fmla="*/ 0 w 2359151"/>
              <a:gd name="connsiteY4" fmla="*/ 685800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359151" h="685800">
                <a:moveTo>
                  <a:pt x="0" y="685800"/>
                </a:moveTo>
                <a:lnTo>
                  <a:pt x="2359151" y="685800"/>
                </a:lnTo>
                <a:lnTo>
                  <a:pt x="2359151" y="0"/>
                </a:lnTo>
                <a:lnTo>
                  <a:pt x="0" y="0"/>
                </a:lnTo>
                <a:lnTo>
                  <a:pt x="0" y="685800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5043012" y="2997835"/>
            <a:ext cx="234220" cy="2869742"/>
          </a:xfrm>
          <a:custGeom>
            <a:gdLst>
              <a:gd name="connsiteX0" fmla="*/ 282828 w 312293"/>
              <a:gd name="connsiteY0" fmla="*/ 2869552 h 2869742"/>
              <a:gd name="connsiteX1" fmla="*/ 293242 w 312293"/>
              <a:gd name="connsiteY1" fmla="*/ 1815337 h 2869742"/>
              <a:gd name="connsiteX2" fmla="*/ 0 w 312293"/>
              <a:gd name="connsiteY2" fmla="*/ 3047 h 2869742"/>
              <a:gd name="connsiteX3" fmla="*/ 18795 w 312293"/>
              <a:gd name="connsiteY3" fmla="*/ 0 h 2869742"/>
              <a:gd name="connsiteX4" fmla="*/ 312039 w 312293"/>
              <a:gd name="connsiteY4" fmla="*/ 1812289 h 2869742"/>
              <a:gd name="connsiteX5" fmla="*/ 312292 w 312293"/>
              <a:gd name="connsiteY5" fmla="*/ 1815464 h 2869742"/>
              <a:gd name="connsiteX6" fmla="*/ 301878 w 312293"/>
              <a:gd name="connsiteY6" fmla="*/ 2869742 h 2869742"/>
              <a:gd name="connsiteX7" fmla="*/ 282828 w 312293"/>
              <a:gd name="connsiteY7" fmla="*/ 2869552 h 2869742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12293" h="2869742">
                <a:moveTo>
                  <a:pt x="282828" y="2869552"/>
                </a:moveTo>
                <a:lnTo>
                  <a:pt x="293242" y="1815337"/>
                </a:lnTo>
                <a:lnTo>
                  <a:pt x="0" y="3047"/>
                </a:lnTo>
                <a:lnTo>
                  <a:pt x="18795" y="0"/>
                </a:lnTo>
                <a:lnTo>
                  <a:pt x="312039" y="1812289"/>
                </a:lnTo>
                <a:cubicBezTo>
                  <a:pt x="312166" y="1813305"/>
                  <a:pt x="312292" y="1814449"/>
                  <a:pt x="312292" y="1815464"/>
                </a:cubicBezTo>
                <a:lnTo>
                  <a:pt x="301878" y="2869742"/>
                </a:lnTo>
                <a:lnTo>
                  <a:pt x="282828" y="28695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7559802" y="795527"/>
            <a:ext cx="1243583" cy="685800"/>
          </a:xfrm>
          <a:custGeom>
            <a:gdLst>
              <a:gd name="connsiteX0" fmla="*/ 0 w 1658111"/>
              <a:gd name="connsiteY0" fmla="*/ 685800 h 685800"/>
              <a:gd name="connsiteX1" fmla="*/ 1658111 w 1658111"/>
              <a:gd name="connsiteY1" fmla="*/ 685800 h 685800"/>
              <a:gd name="connsiteX2" fmla="*/ 1658111 w 1658111"/>
              <a:gd name="connsiteY2" fmla="*/ 0 h 685800"/>
              <a:gd name="connsiteX3" fmla="*/ 0 w 1658111"/>
              <a:gd name="connsiteY3" fmla="*/ 0 h 685800"/>
              <a:gd name="connsiteX4" fmla="*/ 0 w 1658111"/>
              <a:gd name="connsiteY4" fmla="*/ 685800 h 68580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658111" h="685800">
                <a:moveTo>
                  <a:pt x="0" y="685800"/>
                </a:moveTo>
                <a:lnTo>
                  <a:pt x="1658111" y="685800"/>
                </a:lnTo>
                <a:lnTo>
                  <a:pt x="1658111" y="0"/>
                </a:lnTo>
                <a:lnTo>
                  <a:pt x="0" y="0"/>
                </a:lnTo>
                <a:lnTo>
                  <a:pt x="0" y="685800"/>
                </a:lnTo>
              </a:path>
            </a:pathLst>
          </a:custGeom>
          <a:solidFill>
            <a:srgbClr val="77A2B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"/>
          <p:cNvSpPr/>
          <p:nvPr/>
        </p:nvSpPr>
        <p:spPr>
          <a:xfrm>
            <a:off x="6105429" y="1475739"/>
            <a:ext cx="2096071" cy="2024380"/>
          </a:xfrm>
          <a:custGeom>
            <a:gdLst>
              <a:gd name="connsiteX0" fmla="*/ 2794761 w 2794761"/>
              <a:gd name="connsiteY0" fmla="*/ 17652 h 2024380"/>
              <a:gd name="connsiteX1" fmla="*/ 1999742 w 2794761"/>
              <a:gd name="connsiteY1" fmla="*/ 346964 h 2024380"/>
              <a:gd name="connsiteX2" fmla="*/ 12319 w 2794761"/>
              <a:gd name="connsiteY2" fmla="*/ 2024380 h 2024380"/>
              <a:gd name="connsiteX3" fmla="*/ 0 w 2794761"/>
              <a:gd name="connsiteY3" fmla="*/ 2009775 h 2024380"/>
              <a:gd name="connsiteX4" fmla="*/ 1987550 w 2794761"/>
              <a:gd name="connsiteY4" fmla="*/ 332486 h 2024380"/>
              <a:gd name="connsiteX5" fmla="*/ 1992503 w 2794761"/>
              <a:gd name="connsiteY5" fmla="*/ 329438 h 2024380"/>
              <a:gd name="connsiteX6" fmla="*/ 2787522 w 2794761"/>
              <a:gd name="connsiteY6" fmla="*/ 0 h 2024380"/>
              <a:gd name="connsiteX7" fmla="*/ 2794761 w 2794761"/>
              <a:gd name="connsiteY7" fmla="*/ 17652 h 2024380"/>
            </a:gdLst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2794761" h="2024380">
                <a:moveTo>
                  <a:pt x="2794761" y="17652"/>
                </a:moveTo>
                <a:lnTo>
                  <a:pt x="1999742" y="346964"/>
                </a:lnTo>
                <a:lnTo>
                  <a:pt x="12319" y="2024380"/>
                </a:lnTo>
                <a:lnTo>
                  <a:pt x="0" y="2009775"/>
                </a:lnTo>
                <a:lnTo>
                  <a:pt x="1987550" y="332486"/>
                </a:lnTo>
                <a:cubicBezTo>
                  <a:pt x="1988946" y="331216"/>
                  <a:pt x="1990725" y="330200"/>
                  <a:pt x="1992503" y="329438"/>
                </a:cubicBezTo>
                <a:lnTo>
                  <a:pt x="2787522" y="0"/>
                </a:lnTo>
                <a:lnTo>
                  <a:pt x="2794761" y="176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181475" y="990600"/>
            <a:ext cx="4743450" cy="5029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19600" y="635000"/>
            <a:ext cx="2189702" cy="586827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25400"/>
              </a:tabLst>
            </a:pPr>
            <a:r>
              <a:rPr lang="en-US" altLang="zh-CN" sz="2807" b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《编年记》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600"/>
              </a:lnSpc>
              <a:tabLst>
                <a:tab pos="25400"/>
              </a:tabLst>
            </a:pPr>
            <a:r>
              <a:rPr lang="en-US" altLang="zh-CN" smtClean="0"/>
              <a:t>	</a:t>
            </a:r>
            <a:r>
              <a:rPr lang="en-US" altLang="zh-CN" sz="2810" b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《法律答问》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59640" y="683033"/>
            <a:ext cx="3844480" cy="5881097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10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《</a:t>
            </a:r>
            <a:r>
              <a:rPr lang="en-US" altLang="zh-CN" sz="2810" b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黑体" pitchFamily="18" charset="0"/>
              </a:rPr>
              <a:t>云梦睡虎秦简》共1155枚，残片80枚，分类整理为十部分</a:t>
            </a:r>
          </a:p>
          <a:p>
            <a:pPr>
              <a:lnSpc>
                <a:spcPts val="3500"/>
              </a:lnSpc>
            </a:pPr>
            <a:r>
              <a:rPr lang="en-US" altLang="zh-CN" sz="2807" b="1" err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黑体" pitchFamily="18" charset="0"/>
              </a:rPr>
              <a:t>内容，包括：《秦律十八种》《秦律杂抄》</a:t>
            </a:r>
          </a:p>
          <a:p>
            <a:pPr>
              <a:lnSpc>
                <a:spcPts val="3500"/>
              </a:lnSpc>
            </a:pPr>
            <a:r>
              <a:rPr lang="en-US" altLang="zh-CN" sz="2810" b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黑体" pitchFamily="18" charset="0"/>
              </a:rPr>
              <a:t>《法律答问》《封诊式》《编年记》《语书》《为吏之道》</a:t>
            </a:r>
            <a:r>
              <a:rPr lang="en-US" altLang="zh-CN" sz="2807" b="1" err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黑体" pitchFamily="18" charset="0"/>
              </a:rPr>
              <a:t>以及甲种、乙种《日书》等。</a:t>
            </a:r>
          </a:p>
          <a:p>
            <a:pPr>
              <a:lnSpc>
                <a:spcPts val="3500"/>
              </a:lnSpc>
            </a:pPr>
            <a:r>
              <a:rPr lang="en-US" altLang="zh-CN" sz="2807" b="1" err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黑体" pitchFamily="18" charset="0"/>
              </a:rPr>
              <a:t>结合出土文献篇目名，说一说这些文献可能对我们了解秦史有哪些帮助？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7048500" y="977900"/>
            <a:ext cx="2524730" cy="395749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787400"/>
              </a:tabLst>
            </a:pPr>
            <a:r>
              <a:rPr lang="en-US" altLang="zh-CN" smtClean="0"/>
              <a:t>	</a:t>
            </a:r>
            <a:r>
              <a:rPr lang="en-US" altLang="zh-CN" sz="2810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《</a:t>
            </a:r>
            <a:r>
              <a:rPr lang="en-US" altLang="zh-CN" sz="2810" b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语书》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3700"/>
              </a:lnSpc>
              <a:tabLst>
                <a:tab pos="787400"/>
              </a:tabLst>
            </a:pPr>
            <a:r>
              <a:rPr lang="en-US" altLang="zh-CN" sz="2807" b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《秦律十八种》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-80292" y="6357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zh-CN" altLang="en-US" sz="3600" b="1">
                <a:latin typeface="华文中宋" pitchFamily="2" charset="-122"/>
                <a:ea typeface="华文中宋" pitchFamily="2" charset="-122"/>
              </a:rPr>
              <a:t>三、</a:t>
            </a:r>
            <a:r>
              <a:rPr lang="zh-CN" altLang="zh-CN" sz="3600" b="1">
                <a:latin typeface="华文中宋" pitchFamily="2" charset="-122"/>
                <a:ea typeface="华文中宋" pitchFamily="2" charset="-122"/>
              </a:rPr>
              <a:t>秦末农民起义与秦的速亡</a:t>
            </a:r>
            <a:endParaRPr lang="zh-CN" altLang="en-US" sz="3600" b="1">
              <a:latin typeface="华文中宋" pitchFamily="2" charset="-122"/>
              <a:ea typeface="华文中宋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5681451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528798" y="478423"/>
            <a:ext cx="8280920" cy="2216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200"/>
              </a:lnSpc>
              <a:tabLst>
                <a:tab pos="774700"/>
              </a:tabLst>
            </a:pPr>
            <a:r>
              <a:rPr lang="en-US" altLang="zh-CN" sz="3200" b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    会天大雨</a:t>
            </a:r>
            <a:r>
              <a:rPr lang="en-US" altLang="zh-CN" sz="3200" b="1" err="1">
                <a:latin typeface="华文中宋" pitchFamily="2" charset="-122"/>
                <a:ea typeface="华文中宋" pitchFamily="2" charset="-122"/>
                <a:cs typeface="黑体" pitchFamily="18" charset="0"/>
              </a:rPr>
              <a:t>，道不通，度已失期。失期，法皆斩。陈胜、</a:t>
            </a:r>
            <a:r>
              <a:rPr lang="en-US" altLang="zh-CN" sz="3200" b="1" err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吴广乃谋曰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  <a:cs typeface="黑体" pitchFamily="18" charset="0"/>
              </a:rPr>
              <a:t>：“今亡亦死，举大计亦死，等死，死国可乎</a:t>
            </a:r>
            <a:r>
              <a:rPr lang="en-US" altLang="zh-CN" sz="3200" b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？”。</a:t>
            </a:r>
          </a:p>
          <a:p>
            <a:pPr>
              <a:lnSpc>
                <a:spcPts val="4200"/>
              </a:lnSpc>
              <a:tabLst>
                <a:tab pos="774700"/>
              </a:tabLst>
            </a:pPr>
            <a:r>
              <a:rPr lang="en-US" altLang="zh-CN" sz="3200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                </a:t>
            </a:r>
            <a:r>
              <a:rPr lang="en-US" altLang="zh-CN" sz="3200" b="1" smtClean="0">
                <a:latin typeface="黑体" pitchFamily="18" charset="0"/>
                <a:cs typeface="黑体" pitchFamily="18" charset="0"/>
              </a:rPr>
              <a:t>——《</a:t>
            </a:r>
            <a:r>
              <a:rPr lang="en-US" altLang="zh-CN" sz="3200" b="1" err="1">
                <a:latin typeface="黑体" pitchFamily="18" charset="0"/>
                <a:cs typeface="黑体" pitchFamily="18" charset="0"/>
              </a:rPr>
              <a:t>史记·陈涉世家</a:t>
            </a:r>
            <a:r>
              <a:rPr lang="en-US" altLang="zh-CN" sz="3200" b="1" smtClean="0">
                <a:latin typeface="黑体" pitchFamily="18" charset="0"/>
                <a:cs typeface="黑体" pitchFamily="18" charset="0"/>
              </a:rPr>
              <a:t>》</a:t>
            </a:r>
            <a:endParaRPr lang="en-US" altLang="zh-CN" sz="3200" b="1">
              <a:latin typeface="黑体" pitchFamily="18" charset="0"/>
              <a:cs typeface="黑体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8818" y="2695248"/>
            <a:ext cx="7920880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b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   水雨</a:t>
            </a:r>
            <a:r>
              <a:rPr lang="en-US" altLang="zh-CN" sz="3200" b="1" err="1">
                <a:latin typeface="华文中宋" pitchFamily="2" charset="-122"/>
                <a:ea typeface="华文中宋" pitchFamily="2" charset="-122"/>
                <a:cs typeface="黑体" pitchFamily="18" charset="0"/>
              </a:rPr>
              <a:t>，</a:t>
            </a:r>
            <a:r>
              <a:rPr lang="en-US" altLang="zh-CN" sz="3200" b="1" err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除兴。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  <a:cs typeface="Times New Roman" pitchFamily="18" charset="0"/>
              </a:rPr>
              <a:t>(</a:t>
            </a:r>
            <a:r>
              <a:rPr lang="en-US" altLang="zh-CN" sz="3200" b="1" err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降雨不能动工</a:t>
            </a:r>
            <a:r>
              <a:rPr lang="en-US" altLang="zh-CN" sz="3200" b="1" err="1">
                <a:latin typeface="华文中宋" pitchFamily="2" charset="-122"/>
                <a:ea typeface="华文中宋" pitchFamily="2" charset="-122"/>
                <a:cs typeface="黑体" pitchFamily="18" charset="0"/>
              </a:rPr>
              <a:t>，可免除本次征发</a:t>
            </a:r>
            <a:r>
              <a:rPr lang="en-US" altLang="zh-CN" sz="3200" b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。）        </a:t>
            </a:r>
          </a:p>
          <a:p>
            <a:pPr>
              <a:lnSpc>
                <a:spcPts val="3500"/>
              </a:lnSpc>
            </a:pPr>
            <a:r>
              <a:rPr lang="en-US" altLang="zh-CN" sz="3200" b="1">
                <a:latin typeface="华文中宋" pitchFamily="2" charset="-122"/>
                <a:ea typeface="华文中宋" pitchFamily="2" charset="-122"/>
                <a:cs typeface="黑体" pitchFamily="18" charset="0"/>
              </a:rPr>
              <a:t> </a:t>
            </a:r>
            <a:r>
              <a:rPr lang="en-US" altLang="zh-CN" sz="3200" b="1" smtClean="0">
                <a:latin typeface="华文中宋" pitchFamily="2" charset="-122"/>
                <a:ea typeface="华文中宋" pitchFamily="2" charset="-122"/>
                <a:cs typeface="黑体" pitchFamily="18" charset="0"/>
              </a:rPr>
              <a:t>                      </a:t>
            </a:r>
            <a:r>
              <a:rPr lang="en-US" altLang="zh-CN" sz="3200" b="1" smtClean="0">
                <a:latin typeface="黑体" pitchFamily="18" charset="0"/>
                <a:cs typeface="黑体" pitchFamily="18" charset="0"/>
              </a:rPr>
              <a:t>——</a:t>
            </a:r>
            <a:r>
              <a:rPr lang="zh-CN" altLang="zh-CN" sz="3200" b="1" smtClean="0"/>
              <a:t>《</a:t>
            </a:r>
            <a:r>
              <a:rPr lang="zh-CN" altLang="zh-CN" sz="3200" b="1"/>
              <a:t>秦律十八种</a:t>
            </a:r>
            <a:r>
              <a:rPr lang="en-US" altLang="zh-CN" sz="3200" b="1"/>
              <a:t>·</a:t>
            </a:r>
            <a:r>
              <a:rPr lang="zh-CN" altLang="zh-CN" sz="3200" b="1"/>
              <a:t>徭律》</a:t>
            </a:r>
          </a:p>
          <a:p>
            <a:pPr>
              <a:lnSpc>
                <a:spcPts val="3500"/>
              </a:lnSpc>
            </a:pPr>
            <a:endParaRPr lang="en-US" altLang="zh-CN" sz="3200" b="1">
              <a:latin typeface="华文中宋" pitchFamily="2" charset="-122"/>
              <a:ea typeface="华文中宋" pitchFamily="2" charset="-122"/>
              <a:cs typeface="黑体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4028" y="4509120"/>
            <a:ext cx="8590460" cy="1303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100"/>
              </a:lnSpc>
            </a:pPr>
            <a:r>
              <a:rPr lang="en-US" altLang="zh-CN" sz="3600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.    </a:t>
            </a:r>
            <a:r>
              <a:rPr lang="en-US" altLang="zh-CN" sz="3600" b="1" err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对比分析</a:t>
            </a:r>
            <a:r>
              <a:rPr lang="en-US" altLang="zh-CN" sz="3600" b="1" err="1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《史记》</a:t>
            </a:r>
            <a:r>
              <a:rPr lang="en-US" altLang="zh-CN" sz="3600" b="1" err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与秦简的相关内</a:t>
            </a:r>
          </a:p>
          <a:p>
            <a:pPr>
              <a:lnSpc>
                <a:spcPts val="3100"/>
              </a:lnSpc>
            </a:pPr>
            <a:endParaRPr lang="en-US" altLang="zh-CN" sz="3600" b="1">
              <a:solidFill>
                <a:srgbClr val="0000FF"/>
              </a:solidFill>
              <a:latin typeface="黑体" pitchFamily="18" charset="0"/>
              <a:cs typeface="黑体" pitchFamily="18" charset="0"/>
            </a:endParaRPr>
          </a:p>
          <a:p>
            <a:pPr>
              <a:lnSpc>
                <a:spcPts val="3100"/>
              </a:lnSpc>
            </a:pPr>
            <a:r>
              <a:rPr lang="en-US" altLang="zh-CN" sz="3600" b="1" err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容</a:t>
            </a:r>
            <a:r>
              <a:rPr lang="en-US" altLang="zh-CN" sz="3600" b="1" err="1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，你有什么发现？</a:t>
            </a:r>
            <a:r>
              <a:rPr lang="en-US" altLang="zh-CN" sz="3600" b="1" err="1" smtClean="0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试分析其原因</a:t>
            </a:r>
            <a:r>
              <a:rPr lang="en-US" altLang="zh-CN" sz="3600" b="1">
                <a:solidFill>
                  <a:srgbClr val="0000FF"/>
                </a:solidFill>
                <a:latin typeface="黑体" pitchFamily="18" charset="0"/>
                <a:cs typeface="黑体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910668696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28825" y="787400"/>
            <a:ext cx="1819275" cy="59182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295900" y="787400"/>
            <a:ext cx="1828800" cy="5918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305050" y="1079500"/>
            <a:ext cx="1692771" cy="527836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300"/>
              </a:lnSpc>
              <a:tabLst>
                <a:tab pos="2667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客观？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5300"/>
              </a:lnSpc>
              <a:tabLst>
                <a:tab pos="2667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始皇？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5200"/>
              </a:lnSpc>
              <a:tabLst>
                <a:tab pos="2667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政策？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4800"/>
              </a:lnSpc>
              <a:tabLst>
                <a:tab pos="2667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力役？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5200"/>
              </a:lnSpc>
              <a:tabLst>
                <a:tab pos="266700"/>
              </a:tabLst>
            </a:pPr>
            <a:r>
              <a:rPr lang="en-US" altLang="zh-CN" smtClean="0"/>
              <a:t>	</a:t>
            </a: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……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5572125" y="1079500"/>
            <a:ext cx="1692771" cy="527836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300"/>
              </a:lnSpc>
              <a:tabLst>
                <a:tab pos="2794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主观？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5300"/>
              </a:lnSpc>
              <a:tabLst>
                <a:tab pos="2794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二世？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5200"/>
              </a:lnSpc>
              <a:tabLst>
                <a:tab pos="2794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执行？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4800"/>
              </a:lnSpc>
              <a:tabLst>
                <a:tab pos="279400"/>
              </a:tabLst>
            </a:pP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戍役？</a:t>
            </a:r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1000"/>
              </a:lnSpc>
            </a:pPr>
            <a:endParaRPr lang="en-US" altLang="zh-CN" smtClean="0"/>
          </a:p>
          <a:p>
            <a:pPr>
              <a:lnSpc>
                <a:spcPts val="5200"/>
              </a:lnSpc>
              <a:tabLst>
                <a:tab pos="279400"/>
              </a:tabLst>
            </a:pPr>
            <a:r>
              <a:rPr lang="en-US" altLang="zh-CN" smtClean="0"/>
              <a:t>	</a:t>
            </a:r>
            <a:r>
              <a:rPr lang="en-US" altLang="zh-CN" sz="4394" smtClean="0">
                <a:solidFill>
                  <a:srgbClr val="FFFFFF"/>
                </a:solidFill>
                <a:latin typeface="黑体" pitchFamily="18" charset="0"/>
                <a:cs typeface="黑体" pitchFamily="18" charset="0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058035956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548720" y="1124744"/>
            <a:ext cx="7837785" cy="350865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4500"/>
              </a:lnSpc>
              <a:tabLst>
                <a:tab pos="812800"/>
              </a:tabLst>
            </a:pPr>
            <a:r>
              <a:rPr lang="en-US" altLang="zh-CN"/>
              <a:t> </a:t>
            </a:r>
            <a:r>
              <a:rPr lang="en-US" altLang="zh-CN" smtClean="0"/>
              <a:t>      </a:t>
            </a:r>
            <a:r>
              <a:rPr lang="en-US" altLang="zh-CN" sz="3600" b="1" smtClean="0">
                <a:latin typeface="黑体" pitchFamily="18" charset="0"/>
                <a:cs typeface="黑体" pitchFamily="18" charset="0"/>
              </a:rPr>
              <a:t>“吾辈生于今日，幸于纸上之材料外，更得地下之新材料。由此种材料，我辈固得据以补正纸上之材料，亦得证明古书之某部分全为实录，即百家不雅训之言亦不无表示一面之事实。此二重证据法惟在今日始得为之。”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5374352" y="4893530"/>
            <a:ext cx="2055050" cy="44903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</a:pPr>
            <a:r>
              <a:rPr lang="en-US" altLang="zh-CN" sz="3200" b="1" smtClean="0">
                <a:latin typeface="黑体" pitchFamily="18" charset="0"/>
                <a:cs typeface="黑体" pitchFamily="18" charset="0"/>
              </a:rPr>
              <a:t>——王国维</a:t>
            </a:r>
          </a:p>
        </p:txBody>
      </p:sp>
    </p:spTree>
    <p:extLst>
      <p:ext uri="{BB962C8B-B14F-4D97-AF65-F5344CB8AC3E}">
        <p14:creationId xmlns:p14="http://schemas.microsoft.com/office/powerpoint/2010/main" val="1610760811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16827" r="15260" b="29180"/>
          <a:stretch>
            <a:fillRect/>
          </a:stretch>
        </p:blipFill>
        <p:spPr>
          <a:xfrm>
            <a:off x="3496094" y="1400644"/>
            <a:ext cx="1312355" cy="470013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3456114" y="5728022"/>
            <a:ext cx="1482350" cy="785418"/>
          </a:xfrm>
          <a:prstGeom prst="rect">
            <a:avLst/>
          </a:prstGeom>
          <a:noFill/>
        </p:spPr>
        <p:txBody>
          <a:bodyPr wrap="none" lIns="76782" tIns="38391" rIns="76782" bIns="38391" rtlCol="0">
            <a:spAutoFit/>
          </a:bodyPr>
          <a:lstStyle/>
          <a:p>
            <a:r>
              <a:rPr lang="zh-CN" altLang="en-US" sz="2300"/>
              <a:t> </a:t>
            </a:r>
            <a:endParaRPr lang="en-US" altLang="zh-CN" sz="23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3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300">
                <a:latin typeface="黑体" panose="02010609060101010101" pitchFamily="49" charset="-122"/>
                <a:ea typeface="黑体" panose="02010609060101010101" pitchFamily="49" charset="-122"/>
              </a:rPr>
              <a:t>里耶秦简</a:t>
            </a:r>
          </a:p>
        </p:txBody>
      </p:sp>
      <p:sp>
        <p:nvSpPr>
          <p:cNvPr id="62" name="椭圆 61"/>
          <p:cNvSpPr/>
          <p:nvPr/>
        </p:nvSpPr>
        <p:spPr>
          <a:xfrm>
            <a:off x="3705299" y="2168531"/>
            <a:ext cx="221461" cy="30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82" tIns="38391" rIns="76782" bIns="38391" rtlCol="0" anchor="ctr"/>
          <a:lstStyle/>
          <a:p>
            <a:pPr algn="ctr"/>
            <a:endParaRPr lang="zh-CN" altLang="en-US" sz="1100"/>
          </a:p>
        </p:txBody>
      </p:sp>
      <p:sp>
        <p:nvSpPr>
          <p:cNvPr id="64" name="椭圆 63"/>
          <p:cNvSpPr/>
          <p:nvPr/>
        </p:nvSpPr>
        <p:spPr>
          <a:xfrm>
            <a:off x="3957915" y="2128485"/>
            <a:ext cx="221461" cy="30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82" tIns="38391" rIns="76782" bIns="38391" rtlCol="0" anchor="ctr"/>
          <a:lstStyle/>
          <a:p>
            <a:pPr algn="ctr"/>
            <a:endParaRPr lang="zh-CN" altLang="en-US" sz="1100"/>
          </a:p>
        </p:txBody>
      </p:sp>
      <p:sp>
        <p:nvSpPr>
          <p:cNvPr id="71" name="椭圆 70"/>
          <p:cNvSpPr/>
          <p:nvPr/>
        </p:nvSpPr>
        <p:spPr>
          <a:xfrm>
            <a:off x="4237957" y="2200999"/>
            <a:ext cx="221461" cy="30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82" tIns="38391" rIns="76782" bIns="38391" rtlCol="0" anchor="ctr"/>
          <a:lstStyle/>
          <a:p>
            <a:pPr algn="ctr"/>
            <a:endParaRPr lang="zh-CN" altLang="en-US" sz="1100"/>
          </a:p>
        </p:txBody>
      </p:sp>
      <p:sp>
        <p:nvSpPr>
          <p:cNvPr id="74" name="椭圆 73"/>
          <p:cNvSpPr/>
          <p:nvPr/>
        </p:nvSpPr>
        <p:spPr>
          <a:xfrm>
            <a:off x="4479771" y="3658069"/>
            <a:ext cx="221461" cy="30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82" tIns="38391" rIns="76782" bIns="38391" rtlCol="0" anchor="ctr"/>
          <a:lstStyle/>
          <a:p>
            <a:pPr algn="ctr"/>
            <a:endParaRPr lang="zh-CN" altLang="en-US" sz="1100"/>
          </a:p>
        </p:txBody>
      </p:sp>
      <p:sp>
        <p:nvSpPr>
          <p:cNvPr id="75" name="椭圆 74"/>
          <p:cNvSpPr/>
          <p:nvPr/>
        </p:nvSpPr>
        <p:spPr>
          <a:xfrm>
            <a:off x="4511052" y="3281045"/>
            <a:ext cx="221461" cy="30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82" tIns="38391" rIns="76782" bIns="38391" rtlCol="0" anchor="ctr"/>
          <a:lstStyle/>
          <a:p>
            <a:pPr algn="ctr"/>
            <a:endParaRPr lang="zh-CN" altLang="en-US" sz="1100"/>
          </a:p>
        </p:txBody>
      </p:sp>
      <p:sp>
        <p:nvSpPr>
          <p:cNvPr id="3" name="文本框 2"/>
          <p:cNvSpPr txBox="1"/>
          <p:nvPr/>
        </p:nvSpPr>
        <p:spPr>
          <a:xfrm flipH="1">
            <a:off x="5313816" y="1931853"/>
            <a:ext cx="3241102" cy="1324027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r>
              <a:rPr lang="zh-CN" altLang="en-US" sz="2700">
                <a:latin typeface="黑体" panose="02010609060101010101" pitchFamily="49" charset="-122"/>
                <a:ea typeface="黑体" panose="02010609060101010101" pitchFamily="49" charset="-122"/>
              </a:rPr>
              <a:t>大、小：课役身份的标志。征发赋役的依据。</a:t>
            </a:r>
          </a:p>
        </p:txBody>
      </p:sp>
      <p:sp>
        <p:nvSpPr>
          <p:cNvPr id="25" name="文本框 24"/>
          <p:cNvSpPr txBox="1"/>
          <p:nvPr/>
        </p:nvSpPr>
        <p:spPr>
          <a:xfrm flipH="1">
            <a:off x="5313815" y="3818083"/>
            <a:ext cx="3241101" cy="1739525"/>
          </a:xfrm>
          <a:prstGeom prst="rect">
            <a:avLst/>
          </a:prstGeom>
          <a:noFill/>
        </p:spPr>
        <p:txBody>
          <a:bodyPr wrap="square" lIns="76782" tIns="38391" rIns="76782" bIns="38391" rtlCol="0">
            <a:spAutoFit/>
          </a:bodyPr>
          <a:lstStyle/>
          <a:p>
            <a:r>
              <a:rPr lang="zh-CN" altLang="en-US" sz="2700">
                <a:latin typeface="黑体" panose="02010609060101010101" pitchFamily="49" charset="-122"/>
                <a:ea typeface="黑体" panose="02010609060101010101" pitchFamily="49" charset="-122"/>
              </a:rPr>
              <a:t>始皇三十五年，洞庭郡迁陵县征发徭役人数占户籍人数的</a:t>
            </a:r>
            <a:r>
              <a:rPr lang="en-US" altLang="zh-CN" sz="2700">
                <a:latin typeface="黑体" panose="02010609060101010101" pitchFamily="49" charset="-122"/>
                <a:ea typeface="黑体" panose="02010609060101010101" pitchFamily="49" charset="-122"/>
              </a:rPr>
              <a:t>25.24%-27.7%</a:t>
            </a:r>
            <a:r>
              <a:rPr lang="zh-CN" altLang="en-US" sz="270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7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等腰三角形 3">
            <a:hlinkClick r:id="rId4" action="ppaction://hlinksldjump"/>
          </p:cNvPr>
          <p:cNvSpPr/>
          <p:nvPr/>
        </p:nvSpPr>
        <p:spPr>
          <a:xfrm>
            <a:off x="7740352" y="5728022"/>
            <a:ext cx="648072" cy="61785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6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0452100" y="10998200"/>
            <a:ext cx="279400" cy="457200"/>
          </a:xfrm>
          <a:prstGeom prst="cube">
            <a:avLst/>
          </a:prstGeom>
        </p:spPr>
      </p:pic>
      <p:pic>
        <p:nvPicPr>
          <p:cNvPr id="77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591800" y="11277600"/>
            <a:ext cx="3302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84988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1"/>
      <p:bldP spid="71" grpId="2"/>
      <p:bldP spid="74" grpId="3"/>
      <p:bldP spid="75" grpId="4"/>
      <p:bldP spid="3" grpId="5"/>
    </p:bld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跋涉">
  <a:themeElements>
    <a:clrScheme name="跋涉">
      <a:dk1>
        <a:sysClr val="windowText" lastClr="000000"/>
      </a:dk1>
      <a:lt1>
        <a:sysClr val="window" lastClr="FFFE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196</Paragraphs>
  <Slides>27</Slides>
  <Notes>4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28">
      <vt:lpstr>跋涉</vt:lpstr>
      <vt:lpstr>导入新课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二、秦朝的暴政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2020-10-02T13:22:34.744</cp:lastPrinted>
  <dcterms:created xsi:type="dcterms:W3CDTF">2020-10-02T13:22:34Z</dcterms:created>
  <dcterms:modified xsi:type="dcterms:W3CDTF">2020-10-02T05:22:38Z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