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58" r:id="rId2"/>
    <p:sldId id="368" r:id="rId3"/>
    <p:sldId id="369" r:id="rId4"/>
    <p:sldId id="370" r:id="rId5"/>
    <p:sldId id="371" r:id="rId6"/>
    <p:sldId id="372" r:id="rId7"/>
    <p:sldId id="373" r:id="rId8"/>
    <p:sldId id="362" r:id="rId9"/>
    <p:sldId id="363" r:id="rId10"/>
    <p:sldId id="272" r:id="rId11"/>
    <p:sldId id="270" r:id="rId12"/>
    <p:sldId id="273" r:id="rId13"/>
    <p:sldId id="275" r:id="rId14"/>
    <p:sldId id="276" r:id="rId15"/>
    <p:sldId id="279" r:id="rId16"/>
    <p:sldId id="281" r:id="rId17"/>
    <p:sldId id="346" r:id="rId18"/>
    <p:sldId id="282" r:id="rId19"/>
    <p:sldId id="285" r:id="rId20"/>
    <p:sldId id="284" r:id="rId21"/>
    <p:sldId id="269" r:id="rId22"/>
    <p:sldId id="287" r:id="rId23"/>
    <p:sldId id="288" r:id="rId24"/>
    <p:sldId id="364" r:id="rId25"/>
    <p:sldId id="339" r:id="rId26"/>
    <p:sldId id="340" r:id="rId27"/>
    <p:sldId id="294" r:id="rId28"/>
    <p:sldId id="292" r:id="rId29"/>
    <p:sldId id="365" r:id="rId30"/>
    <p:sldId id="366" r:id="rId31"/>
    <p:sldId id="367" r:id="rId3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-57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198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4198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pPr lvl="0" algn="r" eaLnBrk="1" hangingPunct="1"/>
              <a:t>8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301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4301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pPr lvl="0" algn="r" eaLnBrk="1" hangingPunct="1"/>
              <a:t>9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hyperlink" Target="http://mil.news.sohu.com/20070712/n251024726_1.shtm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2.xml"/><Relationship Id="rId7" Type="http://schemas.openxmlformats.org/officeDocument/2006/relationships/hyperlink" Target="../../../../WINDOWS/Temporary%20Internet%20Files/Content.IE5/UNC1SLMN/&#32654;&#22269;&#20869;&#25112;020843&#26519;&#24179;&#27004;.swf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WordArt 6"/>
          <p:cNvSpPr>
            <a:spLocks noTextEdit="1"/>
          </p:cNvSpPr>
          <p:nvPr/>
        </p:nvSpPr>
        <p:spPr>
          <a:xfrm>
            <a:off x="2445665" y="2945802"/>
            <a:ext cx="5976937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7200" b="1" dirty="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charset="0"/>
                <a:ea typeface="华文中宋" charset="0"/>
              </a:rPr>
              <a:t>第</a:t>
            </a:r>
            <a:r>
              <a:rPr lang="en-US" altLang="zh-CN" sz="7200" b="1" dirty="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charset="0"/>
                <a:ea typeface="华文中宋" charset="0"/>
              </a:rPr>
              <a:t>3</a:t>
            </a:r>
            <a:r>
              <a:rPr lang="zh-CN" altLang="en-US" sz="7200" b="1" dirty="0">
                <a:ln w="127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中宋" charset="0"/>
                <a:ea typeface="华文中宋" charset="0"/>
              </a:rPr>
              <a:t>课 美国内战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 Box 2"/>
          <p:cNvSpPr txBox="1">
            <a:spLocks noChangeArrowheads="1"/>
          </p:cNvSpPr>
          <p:nvPr/>
        </p:nvSpPr>
        <p:spPr bwMode="auto">
          <a:xfrm>
            <a:off x="2476500" y="6599239"/>
            <a:ext cx="184731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2800">
              <a:solidFill>
                <a:srgbClr val="FF3300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40267" y="571501"/>
            <a:ext cx="4576233" cy="3571875"/>
            <a:chOff x="94" y="-23"/>
            <a:chExt cx="2162" cy="2663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384" y="-23"/>
              <a:ext cx="1872" cy="2663"/>
              <a:chOff x="0" y="-125"/>
              <a:chExt cx="3467" cy="4691"/>
            </a:xfrm>
          </p:grpSpPr>
          <p:pic>
            <p:nvPicPr>
              <p:cNvPr id="1053" name="Picture 5" descr="MAP1-1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0" y="-125"/>
                <a:ext cx="3467" cy="4691"/>
              </a:xfrm>
              <a:prstGeom prst="rect">
                <a:avLst/>
              </a:prstGeom>
              <a:noFill/>
              <a:ln w="9525">
                <a:solidFill>
                  <a:srgbClr val="FF3300"/>
                </a:solidFill>
                <a:miter lim="800000"/>
                <a:headEnd/>
                <a:tailEnd/>
              </a:ln>
            </p:spPr>
          </p:pic>
          <p:grpSp>
            <p:nvGrpSpPr>
              <p:cNvPr id="4" name="Group 6"/>
              <p:cNvGrpSpPr>
                <a:grpSpLocks/>
              </p:cNvGrpSpPr>
              <p:nvPr/>
            </p:nvGrpSpPr>
            <p:grpSpPr bwMode="auto">
              <a:xfrm>
                <a:off x="1152" y="912"/>
                <a:ext cx="1776" cy="1824"/>
                <a:chOff x="0" y="0"/>
                <a:chExt cx="1776" cy="1824"/>
              </a:xfrm>
            </p:grpSpPr>
            <p:sp>
              <p:nvSpPr>
                <p:cNvPr id="1055" name="Freeform 7"/>
                <p:cNvSpPr>
                  <a:spLocks/>
                </p:cNvSpPr>
                <p:nvPr/>
              </p:nvSpPr>
              <p:spPr bwMode="auto">
                <a:xfrm>
                  <a:off x="0" y="0"/>
                  <a:ext cx="1776" cy="1824"/>
                </a:xfrm>
                <a:custGeom>
                  <a:avLst/>
                  <a:gdLst>
                    <a:gd name="T0" fmla="*/ 528 w 1776"/>
                    <a:gd name="T1" fmla="*/ 1824 h 1824"/>
                    <a:gd name="T2" fmla="*/ 432 w 1776"/>
                    <a:gd name="T3" fmla="*/ 1776 h 1824"/>
                    <a:gd name="T4" fmla="*/ 336 w 1776"/>
                    <a:gd name="T5" fmla="*/ 1728 h 1824"/>
                    <a:gd name="T6" fmla="*/ 192 w 1776"/>
                    <a:gd name="T7" fmla="*/ 1728 h 1824"/>
                    <a:gd name="T8" fmla="*/ 48 w 1776"/>
                    <a:gd name="T9" fmla="*/ 1728 h 1824"/>
                    <a:gd name="T10" fmla="*/ 0 w 1776"/>
                    <a:gd name="T11" fmla="*/ 1680 h 1824"/>
                    <a:gd name="T12" fmla="*/ 0 w 1776"/>
                    <a:gd name="T13" fmla="*/ 1584 h 1824"/>
                    <a:gd name="T14" fmla="*/ 96 w 1776"/>
                    <a:gd name="T15" fmla="*/ 1488 h 1824"/>
                    <a:gd name="T16" fmla="*/ 288 w 1776"/>
                    <a:gd name="T17" fmla="*/ 1440 h 1824"/>
                    <a:gd name="T18" fmla="*/ 384 w 1776"/>
                    <a:gd name="T19" fmla="*/ 1392 h 1824"/>
                    <a:gd name="T20" fmla="*/ 480 w 1776"/>
                    <a:gd name="T21" fmla="*/ 1296 h 1824"/>
                    <a:gd name="T22" fmla="*/ 576 w 1776"/>
                    <a:gd name="T23" fmla="*/ 1248 h 1824"/>
                    <a:gd name="T24" fmla="*/ 672 w 1776"/>
                    <a:gd name="T25" fmla="*/ 1104 h 1824"/>
                    <a:gd name="T26" fmla="*/ 720 w 1776"/>
                    <a:gd name="T27" fmla="*/ 1008 h 1824"/>
                    <a:gd name="T28" fmla="*/ 768 w 1776"/>
                    <a:gd name="T29" fmla="*/ 864 h 1824"/>
                    <a:gd name="T30" fmla="*/ 816 w 1776"/>
                    <a:gd name="T31" fmla="*/ 768 h 1824"/>
                    <a:gd name="T32" fmla="*/ 816 w 1776"/>
                    <a:gd name="T33" fmla="*/ 672 h 1824"/>
                    <a:gd name="T34" fmla="*/ 864 w 1776"/>
                    <a:gd name="T35" fmla="*/ 480 h 1824"/>
                    <a:gd name="T36" fmla="*/ 1008 w 1776"/>
                    <a:gd name="T37" fmla="*/ 384 h 1824"/>
                    <a:gd name="T38" fmla="*/ 1152 w 1776"/>
                    <a:gd name="T39" fmla="*/ 384 h 1824"/>
                    <a:gd name="T40" fmla="*/ 1248 w 1776"/>
                    <a:gd name="T41" fmla="*/ 384 h 1824"/>
                    <a:gd name="T42" fmla="*/ 1344 w 1776"/>
                    <a:gd name="T43" fmla="*/ 336 h 1824"/>
                    <a:gd name="T44" fmla="*/ 1392 w 1776"/>
                    <a:gd name="T45" fmla="*/ 192 h 1824"/>
                    <a:gd name="T46" fmla="*/ 1440 w 1776"/>
                    <a:gd name="T47" fmla="*/ 96 h 1824"/>
                    <a:gd name="T48" fmla="*/ 1536 w 1776"/>
                    <a:gd name="T49" fmla="*/ 48 h 1824"/>
                    <a:gd name="T50" fmla="*/ 1584 w 1776"/>
                    <a:gd name="T51" fmla="*/ 0 h 1824"/>
                    <a:gd name="T52" fmla="*/ 1680 w 1776"/>
                    <a:gd name="T53" fmla="*/ 96 h 1824"/>
                    <a:gd name="T54" fmla="*/ 1776 w 1776"/>
                    <a:gd name="T55" fmla="*/ 144 h 1824"/>
                    <a:gd name="T56" fmla="*/ 1776 w 1776"/>
                    <a:gd name="T57" fmla="*/ 240 h 1824"/>
                    <a:gd name="T58" fmla="*/ 1680 w 1776"/>
                    <a:gd name="T59" fmla="*/ 288 h 1824"/>
                    <a:gd name="T60" fmla="*/ 1632 w 1776"/>
                    <a:gd name="T61" fmla="*/ 336 h 1824"/>
                    <a:gd name="T62" fmla="*/ 1536 w 1776"/>
                    <a:gd name="T63" fmla="*/ 384 h 1824"/>
                    <a:gd name="T64" fmla="*/ 1536 w 1776"/>
                    <a:gd name="T65" fmla="*/ 480 h 1824"/>
                    <a:gd name="T66" fmla="*/ 1536 w 1776"/>
                    <a:gd name="T67" fmla="*/ 576 h 1824"/>
                    <a:gd name="T68" fmla="*/ 1440 w 1776"/>
                    <a:gd name="T69" fmla="*/ 624 h 1824"/>
                    <a:gd name="T70" fmla="*/ 1344 w 1776"/>
                    <a:gd name="T71" fmla="*/ 672 h 1824"/>
                    <a:gd name="T72" fmla="*/ 1248 w 1776"/>
                    <a:gd name="T73" fmla="*/ 720 h 1824"/>
                    <a:gd name="T74" fmla="*/ 1248 w 1776"/>
                    <a:gd name="T75" fmla="*/ 816 h 1824"/>
                    <a:gd name="T76" fmla="*/ 1248 w 1776"/>
                    <a:gd name="T77" fmla="*/ 912 h 1824"/>
                    <a:gd name="T78" fmla="*/ 1152 w 1776"/>
                    <a:gd name="T79" fmla="*/ 960 h 1824"/>
                    <a:gd name="T80" fmla="*/ 1104 w 1776"/>
                    <a:gd name="T81" fmla="*/ 912 h 1824"/>
                    <a:gd name="T82" fmla="*/ 1008 w 1776"/>
                    <a:gd name="T83" fmla="*/ 1008 h 1824"/>
                    <a:gd name="T84" fmla="*/ 960 w 1776"/>
                    <a:gd name="T85" fmla="*/ 1152 h 1824"/>
                    <a:gd name="T86" fmla="*/ 1056 w 1776"/>
                    <a:gd name="T87" fmla="*/ 1200 h 1824"/>
                    <a:gd name="T88" fmla="*/ 1008 w 1776"/>
                    <a:gd name="T89" fmla="*/ 1248 h 1824"/>
                    <a:gd name="T90" fmla="*/ 1056 w 1776"/>
                    <a:gd name="T91" fmla="*/ 1296 h 1824"/>
                    <a:gd name="T92" fmla="*/ 960 w 1776"/>
                    <a:gd name="T93" fmla="*/ 1344 h 1824"/>
                    <a:gd name="T94" fmla="*/ 1008 w 1776"/>
                    <a:gd name="T95" fmla="*/ 1440 h 1824"/>
                    <a:gd name="T96" fmla="*/ 912 w 1776"/>
                    <a:gd name="T97" fmla="*/ 1488 h 1824"/>
                    <a:gd name="T98" fmla="*/ 816 w 1776"/>
                    <a:gd name="T99" fmla="*/ 1536 h 1824"/>
                    <a:gd name="T100" fmla="*/ 768 w 1776"/>
                    <a:gd name="T101" fmla="*/ 1584 h 1824"/>
                    <a:gd name="T102" fmla="*/ 720 w 1776"/>
                    <a:gd name="T103" fmla="*/ 1632 h 1824"/>
                    <a:gd name="T104" fmla="*/ 672 w 1776"/>
                    <a:gd name="T105" fmla="*/ 1680 h 1824"/>
                    <a:gd name="T106" fmla="*/ 576 w 1776"/>
                    <a:gd name="T107" fmla="*/ 1776 h 1824"/>
                    <a:gd name="T108" fmla="*/ 528 w 1776"/>
                    <a:gd name="T109" fmla="*/ 1824 h 1824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w 1776"/>
                    <a:gd name="T166" fmla="*/ 0 h 1824"/>
                    <a:gd name="T167" fmla="*/ 1776 w 1776"/>
                    <a:gd name="T168" fmla="*/ 1824 h 1824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T165" t="T166" r="T167" b="T168"/>
                  <a:pathLst>
                    <a:path w="1776" h="1824">
                      <a:moveTo>
                        <a:pt x="528" y="1824"/>
                      </a:moveTo>
                      <a:lnTo>
                        <a:pt x="432" y="1776"/>
                      </a:lnTo>
                      <a:lnTo>
                        <a:pt x="336" y="1728"/>
                      </a:lnTo>
                      <a:lnTo>
                        <a:pt x="192" y="1728"/>
                      </a:lnTo>
                      <a:lnTo>
                        <a:pt x="48" y="1728"/>
                      </a:lnTo>
                      <a:lnTo>
                        <a:pt x="0" y="1680"/>
                      </a:lnTo>
                      <a:lnTo>
                        <a:pt x="0" y="1584"/>
                      </a:lnTo>
                      <a:lnTo>
                        <a:pt x="96" y="1488"/>
                      </a:lnTo>
                      <a:lnTo>
                        <a:pt x="288" y="1440"/>
                      </a:lnTo>
                      <a:lnTo>
                        <a:pt x="384" y="1392"/>
                      </a:lnTo>
                      <a:lnTo>
                        <a:pt x="480" y="1296"/>
                      </a:lnTo>
                      <a:lnTo>
                        <a:pt x="576" y="1248"/>
                      </a:lnTo>
                      <a:lnTo>
                        <a:pt x="672" y="1104"/>
                      </a:lnTo>
                      <a:lnTo>
                        <a:pt x="720" y="1008"/>
                      </a:lnTo>
                      <a:lnTo>
                        <a:pt x="768" y="864"/>
                      </a:lnTo>
                      <a:lnTo>
                        <a:pt x="816" y="768"/>
                      </a:lnTo>
                      <a:lnTo>
                        <a:pt x="816" y="672"/>
                      </a:lnTo>
                      <a:lnTo>
                        <a:pt x="864" y="480"/>
                      </a:lnTo>
                      <a:lnTo>
                        <a:pt x="1008" y="384"/>
                      </a:lnTo>
                      <a:lnTo>
                        <a:pt x="1152" y="384"/>
                      </a:lnTo>
                      <a:lnTo>
                        <a:pt x="1248" y="384"/>
                      </a:lnTo>
                      <a:lnTo>
                        <a:pt x="1344" y="336"/>
                      </a:lnTo>
                      <a:lnTo>
                        <a:pt x="1392" y="192"/>
                      </a:lnTo>
                      <a:lnTo>
                        <a:pt x="1440" y="96"/>
                      </a:lnTo>
                      <a:lnTo>
                        <a:pt x="1536" y="48"/>
                      </a:lnTo>
                      <a:lnTo>
                        <a:pt x="1584" y="0"/>
                      </a:lnTo>
                      <a:lnTo>
                        <a:pt x="1680" y="96"/>
                      </a:lnTo>
                      <a:lnTo>
                        <a:pt x="1776" y="144"/>
                      </a:lnTo>
                      <a:lnTo>
                        <a:pt x="1776" y="240"/>
                      </a:lnTo>
                      <a:lnTo>
                        <a:pt x="1680" y="288"/>
                      </a:lnTo>
                      <a:lnTo>
                        <a:pt x="1632" y="336"/>
                      </a:lnTo>
                      <a:lnTo>
                        <a:pt x="1536" y="384"/>
                      </a:lnTo>
                      <a:lnTo>
                        <a:pt x="1536" y="480"/>
                      </a:lnTo>
                      <a:lnTo>
                        <a:pt x="1536" y="576"/>
                      </a:lnTo>
                      <a:lnTo>
                        <a:pt x="1440" y="624"/>
                      </a:lnTo>
                      <a:lnTo>
                        <a:pt x="1344" y="672"/>
                      </a:lnTo>
                      <a:lnTo>
                        <a:pt x="1248" y="720"/>
                      </a:lnTo>
                      <a:lnTo>
                        <a:pt x="1248" y="816"/>
                      </a:lnTo>
                      <a:lnTo>
                        <a:pt x="1248" y="912"/>
                      </a:lnTo>
                      <a:lnTo>
                        <a:pt x="1152" y="960"/>
                      </a:lnTo>
                      <a:lnTo>
                        <a:pt x="1104" y="912"/>
                      </a:lnTo>
                      <a:lnTo>
                        <a:pt x="1008" y="1008"/>
                      </a:lnTo>
                      <a:lnTo>
                        <a:pt x="960" y="1152"/>
                      </a:lnTo>
                      <a:lnTo>
                        <a:pt x="1056" y="1200"/>
                      </a:lnTo>
                      <a:lnTo>
                        <a:pt x="1008" y="1248"/>
                      </a:lnTo>
                      <a:lnTo>
                        <a:pt x="1056" y="1296"/>
                      </a:lnTo>
                      <a:lnTo>
                        <a:pt x="960" y="1344"/>
                      </a:lnTo>
                      <a:lnTo>
                        <a:pt x="1008" y="1440"/>
                      </a:lnTo>
                      <a:lnTo>
                        <a:pt x="912" y="1488"/>
                      </a:lnTo>
                      <a:lnTo>
                        <a:pt x="816" y="1536"/>
                      </a:lnTo>
                      <a:lnTo>
                        <a:pt x="768" y="1584"/>
                      </a:lnTo>
                      <a:lnTo>
                        <a:pt x="720" y="1632"/>
                      </a:lnTo>
                      <a:lnTo>
                        <a:pt x="672" y="1680"/>
                      </a:lnTo>
                      <a:lnTo>
                        <a:pt x="576" y="1776"/>
                      </a:lnTo>
                      <a:lnTo>
                        <a:pt x="528" y="1824"/>
                      </a:lnTo>
                      <a:close/>
                    </a:path>
                  </a:pathLst>
                </a:cu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56" name="Freeform 8"/>
                <p:cNvSpPr>
                  <a:spLocks/>
                </p:cNvSpPr>
                <p:nvPr/>
              </p:nvSpPr>
              <p:spPr bwMode="auto">
                <a:xfrm>
                  <a:off x="384" y="1344"/>
                  <a:ext cx="336" cy="288"/>
                </a:xfrm>
                <a:custGeom>
                  <a:avLst/>
                  <a:gdLst>
                    <a:gd name="T0" fmla="*/ 0 w 240"/>
                    <a:gd name="T1" fmla="*/ 0 h 288"/>
                    <a:gd name="T2" fmla="*/ 185 w 240"/>
                    <a:gd name="T3" fmla="*/ 144 h 288"/>
                    <a:gd name="T4" fmla="*/ 554 w 240"/>
                    <a:gd name="T5" fmla="*/ 192 h 288"/>
                    <a:gd name="T6" fmla="*/ 554 w 240"/>
                    <a:gd name="T7" fmla="*/ 288 h 288"/>
                    <a:gd name="T8" fmla="*/ 921 w 240"/>
                    <a:gd name="T9" fmla="*/ 288 h 2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40"/>
                    <a:gd name="T16" fmla="*/ 0 h 288"/>
                    <a:gd name="T17" fmla="*/ 240 w 240"/>
                    <a:gd name="T18" fmla="*/ 288 h 28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40" h="288">
                      <a:moveTo>
                        <a:pt x="0" y="0"/>
                      </a:moveTo>
                      <a:lnTo>
                        <a:pt x="48" y="144"/>
                      </a:lnTo>
                      <a:lnTo>
                        <a:pt x="144" y="192"/>
                      </a:lnTo>
                      <a:lnTo>
                        <a:pt x="144" y="288"/>
                      </a:lnTo>
                      <a:lnTo>
                        <a:pt x="240" y="288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57" name="Freeform 9"/>
                <p:cNvSpPr>
                  <a:spLocks/>
                </p:cNvSpPr>
                <p:nvPr/>
              </p:nvSpPr>
              <p:spPr bwMode="auto">
                <a:xfrm>
                  <a:off x="576" y="1248"/>
                  <a:ext cx="384" cy="96"/>
                </a:xfrm>
                <a:custGeom>
                  <a:avLst/>
                  <a:gdLst>
                    <a:gd name="T0" fmla="*/ 0 w 336"/>
                    <a:gd name="T1" fmla="*/ 0 h 96"/>
                    <a:gd name="T2" fmla="*/ 327 w 336"/>
                    <a:gd name="T3" fmla="*/ 0 h 96"/>
                    <a:gd name="T4" fmla="*/ 491 w 336"/>
                    <a:gd name="T5" fmla="*/ 48 h 96"/>
                    <a:gd name="T6" fmla="*/ 574 w 336"/>
                    <a:gd name="T7" fmla="*/ 96 h 9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36"/>
                    <a:gd name="T13" fmla="*/ 0 h 96"/>
                    <a:gd name="T14" fmla="*/ 336 w 336"/>
                    <a:gd name="T15" fmla="*/ 96 h 9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36" h="96">
                      <a:moveTo>
                        <a:pt x="0" y="0"/>
                      </a:moveTo>
                      <a:lnTo>
                        <a:pt x="192" y="0"/>
                      </a:lnTo>
                      <a:lnTo>
                        <a:pt x="288" y="48"/>
                      </a:lnTo>
                      <a:lnTo>
                        <a:pt x="336" y="96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58" name="Freeform 10"/>
                <p:cNvSpPr>
                  <a:spLocks/>
                </p:cNvSpPr>
                <p:nvPr/>
              </p:nvSpPr>
              <p:spPr bwMode="auto">
                <a:xfrm>
                  <a:off x="720" y="912"/>
                  <a:ext cx="384" cy="96"/>
                </a:xfrm>
                <a:custGeom>
                  <a:avLst/>
                  <a:gdLst>
                    <a:gd name="T0" fmla="*/ 0 w 336"/>
                    <a:gd name="T1" fmla="*/ 768 h 48"/>
                    <a:gd name="T2" fmla="*/ 165 w 336"/>
                    <a:gd name="T3" fmla="*/ 0 h 48"/>
                    <a:gd name="T4" fmla="*/ 327 w 336"/>
                    <a:gd name="T5" fmla="*/ 0 h 48"/>
                    <a:gd name="T6" fmla="*/ 574 w 336"/>
                    <a:gd name="T7" fmla="*/ 768 h 4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36"/>
                    <a:gd name="T13" fmla="*/ 0 h 48"/>
                    <a:gd name="T14" fmla="*/ 336 w 336"/>
                    <a:gd name="T15" fmla="*/ 48 h 4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36" h="48">
                      <a:moveTo>
                        <a:pt x="0" y="48"/>
                      </a:moveTo>
                      <a:lnTo>
                        <a:pt x="96" y="0"/>
                      </a:lnTo>
                      <a:lnTo>
                        <a:pt x="192" y="0"/>
                      </a:lnTo>
                      <a:lnTo>
                        <a:pt x="336" y="48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59" name="Freeform 11"/>
                <p:cNvSpPr>
                  <a:spLocks/>
                </p:cNvSpPr>
                <p:nvPr/>
              </p:nvSpPr>
              <p:spPr bwMode="auto">
                <a:xfrm>
                  <a:off x="864" y="576"/>
                  <a:ext cx="384" cy="192"/>
                </a:xfrm>
                <a:custGeom>
                  <a:avLst/>
                  <a:gdLst>
                    <a:gd name="T0" fmla="*/ 0 w 432"/>
                    <a:gd name="T1" fmla="*/ 0 h 96"/>
                    <a:gd name="T2" fmla="*/ 180 w 432"/>
                    <a:gd name="T3" fmla="*/ 0 h 96"/>
                    <a:gd name="T4" fmla="*/ 210 w 432"/>
                    <a:gd name="T5" fmla="*/ 1536 h 96"/>
                    <a:gd name="T6" fmla="*/ 269 w 432"/>
                    <a:gd name="T7" fmla="*/ 1536 h 9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32"/>
                    <a:gd name="T13" fmla="*/ 0 h 96"/>
                    <a:gd name="T14" fmla="*/ 432 w 432"/>
                    <a:gd name="T15" fmla="*/ 96 h 9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32" h="96">
                      <a:moveTo>
                        <a:pt x="0" y="0"/>
                      </a:moveTo>
                      <a:lnTo>
                        <a:pt x="288" y="0"/>
                      </a:lnTo>
                      <a:lnTo>
                        <a:pt x="336" y="96"/>
                      </a:lnTo>
                      <a:lnTo>
                        <a:pt x="432" y="96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60" name="Freeform 12"/>
                <p:cNvSpPr>
                  <a:spLocks/>
                </p:cNvSpPr>
                <p:nvPr/>
              </p:nvSpPr>
              <p:spPr bwMode="auto">
                <a:xfrm>
                  <a:off x="1392" y="96"/>
                  <a:ext cx="384" cy="192"/>
                </a:xfrm>
                <a:custGeom>
                  <a:avLst/>
                  <a:gdLst>
                    <a:gd name="T0" fmla="*/ 0 w 384"/>
                    <a:gd name="T1" fmla="*/ 304 h 144"/>
                    <a:gd name="T2" fmla="*/ 144 w 384"/>
                    <a:gd name="T3" fmla="*/ 455 h 144"/>
                    <a:gd name="T4" fmla="*/ 240 w 384"/>
                    <a:gd name="T5" fmla="*/ 455 h 144"/>
                    <a:gd name="T6" fmla="*/ 336 w 384"/>
                    <a:gd name="T7" fmla="*/ 151 h 144"/>
                    <a:gd name="T8" fmla="*/ 384 w 384"/>
                    <a:gd name="T9" fmla="*/ 0 h 1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84"/>
                    <a:gd name="T16" fmla="*/ 0 h 144"/>
                    <a:gd name="T17" fmla="*/ 384 w 384"/>
                    <a:gd name="T18" fmla="*/ 144 h 1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84" h="144">
                      <a:moveTo>
                        <a:pt x="0" y="96"/>
                      </a:moveTo>
                      <a:lnTo>
                        <a:pt x="144" y="144"/>
                      </a:lnTo>
                      <a:lnTo>
                        <a:pt x="240" y="144"/>
                      </a:lnTo>
                      <a:lnTo>
                        <a:pt x="336" y="48"/>
                      </a:lnTo>
                      <a:lnTo>
                        <a:pt x="384" y="0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61" name="Freeform 13"/>
                <p:cNvSpPr>
                  <a:spLocks/>
                </p:cNvSpPr>
                <p:nvPr/>
              </p:nvSpPr>
              <p:spPr bwMode="auto">
                <a:xfrm>
                  <a:off x="816" y="816"/>
                  <a:ext cx="288" cy="96"/>
                </a:xfrm>
                <a:custGeom>
                  <a:avLst/>
                  <a:gdLst>
                    <a:gd name="T0" fmla="*/ 288 w 288"/>
                    <a:gd name="T1" fmla="*/ 96 h 96"/>
                    <a:gd name="T2" fmla="*/ 144 w 288"/>
                    <a:gd name="T3" fmla="*/ 0 h 96"/>
                    <a:gd name="T4" fmla="*/ 0 w 288"/>
                    <a:gd name="T5" fmla="*/ 0 h 96"/>
                    <a:gd name="T6" fmla="*/ 0 60000 65536"/>
                    <a:gd name="T7" fmla="*/ 0 60000 65536"/>
                    <a:gd name="T8" fmla="*/ 0 60000 65536"/>
                    <a:gd name="T9" fmla="*/ 0 w 288"/>
                    <a:gd name="T10" fmla="*/ 0 h 96"/>
                    <a:gd name="T11" fmla="*/ 288 w 288"/>
                    <a:gd name="T12" fmla="*/ 96 h 9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88" h="96">
                      <a:moveTo>
                        <a:pt x="288" y="96"/>
                      </a:moveTo>
                      <a:lnTo>
                        <a:pt x="144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62" name="Freeform 14"/>
                <p:cNvSpPr>
                  <a:spLocks/>
                </p:cNvSpPr>
                <p:nvPr/>
              </p:nvSpPr>
              <p:spPr bwMode="auto">
                <a:xfrm>
                  <a:off x="1296" y="288"/>
                  <a:ext cx="192" cy="432"/>
                </a:xfrm>
                <a:custGeom>
                  <a:avLst/>
                  <a:gdLst>
                    <a:gd name="T0" fmla="*/ 48 w 192"/>
                    <a:gd name="T1" fmla="*/ 0 h 384"/>
                    <a:gd name="T2" fmla="*/ 192 w 192"/>
                    <a:gd name="T3" fmla="*/ 153 h 384"/>
                    <a:gd name="T4" fmla="*/ 96 w 192"/>
                    <a:gd name="T5" fmla="*/ 385 h 384"/>
                    <a:gd name="T6" fmla="*/ 0 w 192"/>
                    <a:gd name="T7" fmla="*/ 615 h 38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92"/>
                    <a:gd name="T13" fmla="*/ 0 h 384"/>
                    <a:gd name="T14" fmla="*/ 192 w 192"/>
                    <a:gd name="T15" fmla="*/ 384 h 38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92" h="384">
                      <a:moveTo>
                        <a:pt x="48" y="0"/>
                      </a:moveTo>
                      <a:lnTo>
                        <a:pt x="192" y="96"/>
                      </a:lnTo>
                      <a:lnTo>
                        <a:pt x="96" y="240"/>
                      </a:lnTo>
                      <a:lnTo>
                        <a:pt x="0" y="384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063" name="Freeform 15"/>
                <p:cNvSpPr>
                  <a:spLocks/>
                </p:cNvSpPr>
                <p:nvPr/>
              </p:nvSpPr>
              <p:spPr bwMode="auto">
                <a:xfrm>
                  <a:off x="1152" y="384"/>
                  <a:ext cx="96" cy="336"/>
                </a:xfrm>
                <a:custGeom>
                  <a:avLst/>
                  <a:gdLst>
                    <a:gd name="T0" fmla="*/ 0 w 96"/>
                    <a:gd name="T1" fmla="*/ 0 h 288"/>
                    <a:gd name="T2" fmla="*/ 48 w 96"/>
                    <a:gd name="T3" fmla="*/ 178 h 288"/>
                    <a:gd name="T4" fmla="*/ 96 w 96"/>
                    <a:gd name="T5" fmla="*/ 356 h 288"/>
                    <a:gd name="T6" fmla="*/ 96 w 96"/>
                    <a:gd name="T7" fmla="*/ 533 h 2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288"/>
                    <a:gd name="T14" fmla="*/ 96 w 96"/>
                    <a:gd name="T15" fmla="*/ 288 h 2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288">
                      <a:moveTo>
                        <a:pt x="0" y="0"/>
                      </a:moveTo>
                      <a:lnTo>
                        <a:pt x="48" y="96"/>
                      </a:lnTo>
                      <a:lnTo>
                        <a:pt x="96" y="192"/>
                      </a:lnTo>
                      <a:lnTo>
                        <a:pt x="96" y="288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052" name="Text Box 16"/>
            <p:cNvSpPr txBox="1">
              <a:spLocks noChangeArrowheads="1"/>
            </p:cNvSpPr>
            <p:nvPr/>
          </p:nvSpPr>
          <p:spPr bwMode="auto">
            <a:xfrm>
              <a:off x="94" y="0"/>
              <a:ext cx="291" cy="26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800">
                  <a:solidFill>
                    <a:srgbClr val="C80429"/>
                  </a:solidFill>
                  <a:latin typeface="Times New Roman" pitchFamily="18" charset="0"/>
                  <a:ea typeface="楷体_GB2312" pitchFamily="49" charset="-122"/>
                </a:rPr>
                <a:t>美国诞生之初的版图</a:t>
              </a:r>
            </a:p>
          </p:txBody>
        </p:sp>
      </p:grpSp>
      <p:graphicFrame>
        <p:nvGraphicFramePr>
          <p:cNvPr id="1026" name="Object 17"/>
          <p:cNvGraphicFramePr>
            <a:graphicFrameLocks noChangeAspect="1"/>
          </p:cNvGraphicFramePr>
          <p:nvPr/>
        </p:nvGraphicFramePr>
        <p:xfrm>
          <a:off x="8470900" y="677864"/>
          <a:ext cx="1930400" cy="1216025"/>
        </p:xfrm>
        <a:graphic>
          <a:graphicData uri="http://schemas.openxmlformats.org/presentationml/2006/ole">
            <p:oleObj spid="_x0000_s1026" r:id="rId4" imgW="5402580" imgH="4540567" progId="">
              <p:embed/>
            </p:oleObj>
          </a:graphicData>
        </a:graphic>
      </p:graphicFrame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857251" y="4643439"/>
            <a:ext cx="1930400" cy="1216025"/>
            <a:chOff x="0" y="3"/>
            <a:chExt cx="912" cy="766"/>
          </a:xfrm>
        </p:grpSpPr>
        <p:graphicFrame>
          <p:nvGraphicFramePr>
            <p:cNvPr id="1027" name="Object 19"/>
            <p:cNvGraphicFramePr>
              <a:graphicFrameLocks noChangeAspect="1"/>
            </p:cNvGraphicFramePr>
            <p:nvPr/>
          </p:nvGraphicFramePr>
          <p:xfrm>
            <a:off x="0" y="3"/>
            <a:ext cx="912" cy="766"/>
          </p:xfrm>
          <a:graphic>
            <a:graphicData uri="http://schemas.openxmlformats.org/presentationml/2006/ole">
              <p:oleObj spid="_x0000_s1027" r:id="rId5" imgW="5402580" imgH="4540567" progId="">
                <p:embed/>
              </p:oleObj>
            </a:graphicData>
          </a:graphic>
        </p:graphicFrame>
        <p:grpSp>
          <p:nvGrpSpPr>
            <p:cNvPr id="6" name="Group 20"/>
            <p:cNvGrpSpPr>
              <a:grpSpLocks/>
            </p:cNvGrpSpPr>
            <p:nvPr/>
          </p:nvGrpSpPr>
          <p:grpSpPr bwMode="auto">
            <a:xfrm>
              <a:off x="48" y="48"/>
              <a:ext cx="430" cy="336"/>
              <a:chOff x="0" y="0"/>
              <a:chExt cx="1488" cy="1096"/>
            </a:xfrm>
          </p:grpSpPr>
          <p:sp>
            <p:nvSpPr>
              <p:cNvPr id="1034" name="Freeform 21"/>
              <p:cNvSpPr>
                <a:spLocks noChangeArrowheads="1"/>
              </p:cNvSpPr>
              <p:nvPr/>
            </p:nvSpPr>
            <p:spPr bwMode="auto">
              <a:xfrm>
                <a:off x="1170" y="238"/>
                <a:ext cx="318" cy="770"/>
              </a:xfrm>
              <a:custGeom>
                <a:avLst/>
                <a:gdLst>
                  <a:gd name="T0" fmla="*/ 0 w 318"/>
                  <a:gd name="T1" fmla="*/ 0 h 770"/>
                  <a:gd name="T2" fmla="*/ 54 w 318"/>
                  <a:gd name="T3" fmla="*/ 36 h 770"/>
                  <a:gd name="T4" fmla="*/ 90 w 318"/>
                  <a:gd name="T5" fmla="*/ 60 h 770"/>
                  <a:gd name="T6" fmla="*/ 114 w 318"/>
                  <a:gd name="T7" fmla="*/ 77 h 770"/>
                  <a:gd name="T8" fmla="*/ 138 w 318"/>
                  <a:gd name="T9" fmla="*/ 90 h 770"/>
                  <a:gd name="T10" fmla="*/ 166 w 318"/>
                  <a:gd name="T11" fmla="*/ 101 h 770"/>
                  <a:gd name="T12" fmla="*/ 205 w 318"/>
                  <a:gd name="T13" fmla="*/ 108 h 770"/>
                  <a:gd name="T14" fmla="*/ 264 w 318"/>
                  <a:gd name="T15" fmla="*/ 114 h 770"/>
                  <a:gd name="T16" fmla="*/ 318 w 318"/>
                  <a:gd name="T17" fmla="*/ 114 h 770"/>
                  <a:gd name="T18" fmla="*/ 300 w 318"/>
                  <a:gd name="T19" fmla="*/ 252 h 770"/>
                  <a:gd name="T20" fmla="*/ 267 w 318"/>
                  <a:gd name="T21" fmla="*/ 438 h 770"/>
                  <a:gd name="T22" fmla="*/ 264 w 318"/>
                  <a:gd name="T23" fmla="*/ 553 h 770"/>
                  <a:gd name="T24" fmla="*/ 270 w 318"/>
                  <a:gd name="T25" fmla="*/ 601 h 770"/>
                  <a:gd name="T26" fmla="*/ 264 w 318"/>
                  <a:gd name="T27" fmla="*/ 669 h 770"/>
                  <a:gd name="T28" fmla="*/ 246 w 318"/>
                  <a:gd name="T29" fmla="*/ 733 h 770"/>
                  <a:gd name="T30" fmla="*/ 229 w 318"/>
                  <a:gd name="T31" fmla="*/ 770 h 770"/>
                  <a:gd name="T32" fmla="*/ 162 w 318"/>
                  <a:gd name="T33" fmla="*/ 613 h 770"/>
                  <a:gd name="T34" fmla="*/ 105 w 318"/>
                  <a:gd name="T35" fmla="*/ 451 h 770"/>
                  <a:gd name="T36" fmla="*/ 80 w 318"/>
                  <a:gd name="T37" fmla="*/ 364 h 770"/>
                  <a:gd name="T38" fmla="*/ 64 w 318"/>
                  <a:gd name="T39" fmla="*/ 318 h 770"/>
                  <a:gd name="T40" fmla="*/ 52 w 318"/>
                  <a:gd name="T41" fmla="*/ 263 h 770"/>
                  <a:gd name="T42" fmla="*/ 6 w 318"/>
                  <a:gd name="T43" fmla="*/ 108 h 770"/>
                  <a:gd name="T44" fmla="*/ 0 w 318"/>
                  <a:gd name="T45" fmla="*/ 0 h 77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318"/>
                  <a:gd name="T70" fmla="*/ 0 h 770"/>
                  <a:gd name="T71" fmla="*/ 318 w 318"/>
                  <a:gd name="T72" fmla="*/ 770 h 770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318" h="770">
                    <a:moveTo>
                      <a:pt x="0" y="0"/>
                    </a:moveTo>
                    <a:lnTo>
                      <a:pt x="54" y="36"/>
                    </a:lnTo>
                    <a:lnTo>
                      <a:pt x="90" y="60"/>
                    </a:lnTo>
                    <a:lnTo>
                      <a:pt x="114" y="77"/>
                    </a:lnTo>
                    <a:lnTo>
                      <a:pt x="138" y="90"/>
                    </a:lnTo>
                    <a:lnTo>
                      <a:pt x="166" y="101"/>
                    </a:lnTo>
                    <a:lnTo>
                      <a:pt x="205" y="108"/>
                    </a:lnTo>
                    <a:lnTo>
                      <a:pt x="264" y="114"/>
                    </a:lnTo>
                    <a:lnTo>
                      <a:pt x="318" y="114"/>
                    </a:lnTo>
                    <a:lnTo>
                      <a:pt x="300" y="252"/>
                    </a:lnTo>
                    <a:lnTo>
                      <a:pt x="267" y="438"/>
                    </a:lnTo>
                    <a:lnTo>
                      <a:pt x="264" y="553"/>
                    </a:lnTo>
                    <a:lnTo>
                      <a:pt x="270" y="601"/>
                    </a:lnTo>
                    <a:lnTo>
                      <a:pt x="264" y="669"/>
                    </a:lnTo>
                    <a:lnTo>
                      <a:pt x="246" y="733"/>
                    </a:lnTo>
                    <a:lnTo>
                      <a:pt x="229" y="770"/>
                    </a:lnTo>
                    <a:lnTo>
                      <a:pt x="162" y="613"/>
                    </a:lnTo>
                    <a:lnTo>
                      <a:pt x="105" y="451"/>
                    </a:lnTo>
                    <a:lnTo>
                      <a:pt x="80" y="364"/>
                    </a:lnTo>
                    <a:lnTo>
                      <a:pt x="64" y="318"/>
                    </a:lnTo>
                    <a:lnTo>
                      <a:pt x="52" y="263"/>
                    </a:lnTo>
                    <a:lnTo>
                      <a:pt x="6" y="1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7" name="Group 22"/>
              <p:cNvGrpSpPr>
                <a:grpSpLocks/>
              </p:cNvGrpSpPr>
              <p:nvPr/>
            </p:nvGrpSpPr>
            <p:grpSpPr bwMode="auto">
              <a:xfrm>
                <a:off x="0" y="0"/>
                <a:ext cx="1441" cy="1096"/>
                <a:chOff x="0" y="0"/>
                <a:chExt cx="1441" cy="1096"/>
              </a:xfrm>
            </p:grpSpPr>
            <p:sp>
              <p:nvSpPr>
                <p:cNvPr id="1036" name="Freeform 23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441" cy="1096"/>
                </a:xfrm>
                <a:custGeom>
                  <a:avLst/>
                  <a:gdLst>
                    <a:gd name="T0" fmla="*/ 0 w 1440"/>
                    <a:gd name="T1" fmla="*/ 192 h 1095"/>
                    <a:gd name="T2" fmla="*/ 47 w 1440"/>
                    <a:gd name="T3" fmla="*/ 150 h 1095"/>
                    <a:gd name="T4" fmla="*/ 89 w 1440"/>
                    <a:gd name="T5" fmla="*/ 120 h 1095"/>
                    <a:gd name="T6" fmla="*/ 143 w 1440"/>
                    <a:gd name="T7" fmla="*/ 90 h 1095"/>
                    <a:gd name="T8" fmla="*/ 221 w 1440"/>
                    <a:gd name="T9" fmla="*/ 57 h 1095"/>
                    <a:gd name="T10" fmla="*/ 302 w 1440"/>
                    <a:gd name="T11" fmla="*/ 27 h 1095"/>
                    <a:gd name="T12" fmla="*/ 385 w 1440"/>
                    <a:gd name="T13" fmla="*/ 12 h 1095"/>
                    <a:gd name="T14" fmla="*/ 457 w 1440"/>
                    <a:gd name="T15" fmla="*/ 3 h 1095"/>
                    <a:gd name="T16" fmla="*/ 547 w 1440"/>
                    <a:gd name="T17" fmla="*/ 0 h 1095"/>
                    <a:gd name="T18" fmla="*/ 658 w 1440"/>
                    <a:gd name="T19" fmla="*/ 0 h 1095"/>
                    <a:gd name="T20" fmla="*/ 755 w 1440"/>
                    <a:gd name="T21" fmla="*/ 3 h 1095"/>
                    <a:gd name="T22" fmla="*/ 857 w 1440"/>
                    <a:gd name="T23" fmla="*/ 18 h 1095"/>
                    <a:gd name="T24" fmla="*/ 922 w 1440"/>
                    <a:gd name="T25" fmla="*/ 36 h 1095"/>
                    <a:gd name="T26" fmla="*/ 1000 w 1440"/>
                    <a:gd name="T27" fmla="*/ 66 h 1095"/>
                    <a:gd name="T28" fmla="*/ 1078 w 1440"/>
                    <a:gd name="T29" fmla="*/ 102 h 1095"/>
                    <a:gd name="T30" fmla="*/ 1132 w 1440"/>
                    <a:gd name="T31" fmla="*/ 138 h 1095"/>
                    <a:gd name="T32" fmla="*/ 1162 w 1440"/>
                    <a:gd name="T33" fmla="*/ 168 h 1095"/>
                    <a:gd name="T34" fmla="*/ 1173 w 1440"/>
                    <a:gd name="T35" fmla="*/ 225 h 1095"/>
                    <a:gd name="T36" fmla="*/ 1179 w 1440"/>
                    <a:gd name="T37" fmla="*/ 258 h 1095"/>
                    <a:gd name="T38" fmla="*/ 1188 w 1440"/>
                    <a:gd name="T39" fmla="*/ 345 h 1095"/>
                    <a:gd name="T40" fmla="*/ 1221 w 1440"/>
                    <a:gd name="T41" fmla="*/ 468 h 1095"/>
                    <a:gd name="T42" fmla="*/ 1254 w 1440"/>
                    <a:gd name="T43" fmla="*/ 602 h 1095"/>
                    <a:gd name="T44" fmla="*/ 1308 w 1440"/>
                    <a:gd name="T45" fmla="*/ 770 h 1095"/>
                    <a:gd name="T46" fmla="*/ 1380 w 1440"/>
                    <a:gd name="T47" fmla="*/ 947 h 1095"/>
                    <a:gd name="T48" fmla="*/ 1419 w 1440"/>
                    <a:gd name="T49" fmla="*/ 1043 h 1095"/>
                    <a:gd name="T50" fmla="*/ 1441 w 1440"/>
                    <a:gd name="T51" fmla="*/ 1096 h 1095"/>
                    <a:gd name="T52" fmla="*/ 1365 w 1440"/>
                    <a:gd name="T53" fmla="*/ 1034 h 1095"/>
                    <a:gd name="T54" fmla="*/ 1290 w 1440"/>
                    <a:gd name="T55" fmla="*/ 980 h 1095"/>
                    <a:gd name="T56" fmla="*/ 1179 w 1440"/>
                    <a:gd name="T57" fmla="*/ 920 h 1095"/>
                    <a:gd name="T58" fmla="*/ 1057 w 1440"/>
                    <a:gd name="T59" fmla="*/ 866 h 1095"/>
                    <a:gd name="T60" fmla="*/ 940 w 1440"/>
                    <a:gd name="T61" fmla="*/ 821 h 1095"/>
                    <a:gd name="T62" fmla="*/ 821 w 1440"/>
                    <a:gd name="T63" fmla="*/ 791 h 1095"/>
                    <a:gd name="T64" fmla="*/ 688 w 1440"/>
                    <a:gd name="T65" fmla="*/ 770 h 1095"/>
                    <a:gd name="T66" fmla="*/ 550 w 1440"/>
                    <a:gd name="T67" fmla="*/ 764 h 1095"/>
                    <a:gd name="T68" fmla="*/ 415 w 1440"/>
                    <a:gd name="T69" fmla="*/ 776 h 1095"/>
                    <a:gd name="T70" fmla="*/ 278 w 1440"/>
                    <a:gd name="T71" fmla="*/ 803 h 1095"/>
                    <a:gd name="T72" fmla="*/ 152 w 1440"/>
                    <a:gd name="T73" fmla="*/ 839 h 1095"/>
                    <a:gd name="T74" fmla="*/ 155 w 1440"/>
                    <a:gd name="T75" fmla="*/ 773 h 1095"/>
                    <a:gd name="T76" fmla="*/ 143 w 1440"/>
                    <a:gd name="T77" fmla="*/ 671 h 1095"/>
                    <a:gd name="T78" fmla="*/ 122 w 1440"/>
                    <a:gd name="T79" fmla="*/ 557 h 1095"/>
                    <a:gd name="T80" fmla="*/ 95 w 1440"/>
                    <a:gd name="T81" fmla="*/ 447 h 1095"/>
                    <a:gd name="T82" fmla="*/ 59 w 1440"/>
                    <a:gd name="T83" fmla="*/ 342 h 1095"/>
                    <a:gd name="T84" fmla="*/ 24 w 1440"/>
                    <a:gd name="T85" fmla="*/ 249 h 1095"/>
                    <a:gd name="T86" fmla="*/ 0 w 1440"/>
                    <a:gd name="T87" fmla="*/ 192 h 1095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440"/>
                    <a:gd name="T133" fmla="*/ 0 h 1095"/>
                    <a:gd name="T134" fmla="*/ 1440 w 1440"/>
                    <a:gd name="T135" fmla="*/ 1095 h 1095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440" h="1095">
                      <a:moveTo>
                        <a:pt x="0" y="192"/>
                      </a:moveTo>
                      <a:lnTo>
                        <a:pt x="47" y="150"/>
                      </a:lnTo>
                      <a:lnTo>
                        <a:pt x="89" y="120"/>
                      </a:lnTo>
                      <a:lnTo>
                        <a:pt x="143" y="90"/>
                      </a:lnTo>
                      <a:lnTo>
                        <a:pt x="221" y="57"/>
                      </a:lnTo>
                      <a:lnTo>
                        <a:pt x="302" y="27"/>
                      </a:lnTo>
                      <a:lnTo>
                        <a:pt x="385" y="12"/>
                      </a:lnTo>
                      <a:lnTo>
                        <a:pt x="457" y="3"/>
                      </a:lnTo>
                      <a:lnTo>
                        <a:pt x="547" y="0"/>
                      </a:lnTo>
                      <a:lnTo>
                        <a:pt x="658" y="0"/>
                      </a:lnTo>
                      <a:lnTo>
                        <a:pt x="754" y="3"/>
                      </a:lnTo>
                      <a:lnTo>
                        <a:pt x="856" y="18"/>
                      </a:lnTo>
                      <a:lnTo>
                        <a:pt x="921" y="36"/>
                      </a:lnTo>
                      <a:lnTo>
                        <a:pt x="999" y="66"/>
                      </a:lnTo>
                      <a:lnTo>
                        <a:pt x="1077" y="102"/>
                      </a:lnTo>
                      <a:lnTo>
                        <a:pt x="1131" y="138"/>
                      </a:lnTo>
                      <a:lnTo>
                        <a:pt x="1161" y="168"/>
                      </a:lnTo>
                      <a:lnTo>
                        <a:pt x="1172" y="225"/>
                      </a:lnTo>
                      <a:lnTo>
                        <a:pt x="1178" y="258"/>
                      </a:lnTo>
                      <a:lnTo>
                        <a:pt x="1187" y="345"/>
                      </a:lnTo>
                      <a:lnTo>
                        <a:pt x="1220" y="468"/>
                      </a:lnTo>
                      <a:lnTo>
                        <a:pt x="1253" y="601"/>
                      </a:lnTo>
                      <a:lnTo>
                        <a:pt x="1307" y="769"/>
                      </a:lnTo>
                      <a:lnTo>
                        <a:pt x="1379" y="946"/>
                      </a:lnTo>
                      <a:lnTo>
                        <a:pt x="1418" y="1042"/>
                      </a:lnTo>
                      <a:lnTo>
                        <a:pt x="1440" y="1095"/>
                      </a:lnTo>
                      <a:lnTo>
                        <a:pt x="1364" y="1033"/>
                      </a:lnTo>
                      <a:lnTo>
                        <a:pt x="1289" y="979"/>
                      </a:lnTo>
                      <a:lnTo>
                        <a:pt x="1178" y="919"/>
                      </a:lnTo>
                      <a:lnTo>
                        <a:pt x="1056" y="865"/>
                      </a:lnTo>
                      <a:lnTo>
                        <a:pt x="939" y="820"/>
                      </a:lnTo>
                      <a:lnTo>
                        <a:pt x="820" y="790"/>
                      </a:lnTo>
                      <a:lnTo>
                        <a:pt x="688" y="769"/>
                      </a:lnTo>
                      <a:lnTo>
                        <a:pt x="550" y="763"/>
                      </a:lnTo>
                      <a:lnTo>
                        <a:pt x="415" y="775"/>
                      </a:lnTo>
                      <a:lnTo>
                        <a:pt x="278" y="802"/>
                      </a:lnTo>
                      <a:lnTo>
                        <a:pt x="152" y="838"/>
                      </a:lnTo>
                      <a:lnTo>
                        <a:pt x="155" y="772"/>
                      </a:lnTo>
                      <a:lnTo>
                        <a:pt x="143" y="670"/>
                      </a:lnTo>
                      <a:lnTo>
                        <a:pt x="122" y="556"/>
                      </a:lnTo>
                      <a:lnTo>
                        <a:pt x="95" y="447"/>
                      </a:lnTo>
                      <a:lnTo>
                        <a:pt x="59" y="342"/>
                      </a:lnTo>
                      <a:lnTo>
                        <a:pt x="24" y="249"/>
                      </a:lnTo>
                      <a:lnTo>
                        <a:pt x="0" y="192"/>
                      </a:lnTo>
                      <a:close/>
                    </a:path>
                  </a:pathLst>
                </a:custGeom>
                <a:solidFill>
                  <a:srgbClr val="0000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37" name="Freeform 24"/>
                <p:cNvSpPr>
                  <a:spLocks noChangeArrowheads="1"/>
                </p:cNvSpPr>
                <p:nvPr/>
              </p:nvSpPr>
              <p:spPr bwMode="auto">
                <a:xfrm>
                  <a:off x="673" y="255"/>
                  <a:ext cx="314" cy="584"/>
                </a:xfrm>
                <a:custGeom>
                  <a:avLst/>
                  <a:gdLst>
                    <a:gd name="T0" fmla="*/ 6 w 314"/>
                    <a:gd name="T1" fmla="*/ 515 h 583"/>
                    <a:gd name="T2" fmla="*/ 78 w 314"/>
                    <a:gd name="T3" fmla="*/ 524 h 583"/>
                    <a:gd name="T4" fmla="*/ 153 w 314"/>
                    <a:gd name="T5" fmla="*/ 536 h 583"/>
                    <a:gd name="T6" fmla="*/ 233 w 314"/>
                    <a:gd name="T7" fmla="*/ 557 h 583"/>
                    <a:gd name="T8" fmla="*/ 287 w 314"/>
                    <a:gd name="T9" fmla="*/ 572 h 583"/>
                    <a:gd name="T10" fmla="*/ 314 w 314"/>
                    <a:gd name="T11" fmla="*/ 584 h 583"/>
                    <a:gd name="T12" fmla="*/ 287 w 314"/>
                    <a:gd name="T13" fmla="*/ 491 h 583"/>
                    <a:gd name="T14" fmla="*/ 257 w 314"/>
                    <a:gd name="T15" fmla="*/ 389 h 583"/>
                    <a:gd name="T16" fmla="*/ 233 w 314"/>
                    <a:gd name="T17" fmla="*/ 326 h 583"/>
                    <a:gd name="T18" fmla="*/ 201 w 314"/>
                    <a:gd name="T19" fmla="*/ 270 h 583"/>
                    <a:gd name="T20" fmla="*/ 168 w 314"/>
                    <a:gd name="T21" fmla="*/ 192 h 583"/>
                    <a:gd name="T22" fmla="*/ 147 w 314"/>
                    <a:gd name="T23" fmla="*/ 108 h 583"/>
                    <a:gd name="T24" fmla="*/ 54 w 314"/>
                    <a:gd name="T25" fmla="*/ 0 h 583"/>
                    <a:gd name="T26" fmla="*/ 27 w 314"/>
                    <a:gd name="T27" fmla="*/ 9 h 583"/>
                    <a:gd name="T28" fmla="*/ 6 w 314"/>
                    <a:gd name="T29" fmla="*/ 54 h 583"/>
                    <a:gd name="T30" fmla="*/ 6 w 314"/>
                    <a:gd name="T31" fmla="*/ 105 h 583"/>
                    <a:gd name="T32" fmla="*/ 0 w 314"/>
                    <a:gd name="T33" fmla="*/ 189 h 583"/>
                    <a:gd name="T34" fmla="*/ 15 w 314"/>
                    <a:gd name="T35" fmla="*/ 267 h 583"/>
                    <a:gd name="T36" fmla="*/ 15 w 314"/>
                    <a:gd name="T37" fmla="*/ 332 h 583"/>
                    <a:gd name="T38" fmla="*/ 9 w 314"/>
                    <a:gd name="T39" fmla="*/ 398 h 583"/>
                    <a:gd name="T40" fmla="*/ 15 w 314"/>
                    <a:gd name="T41" fmla="*/ 485 h 583"/>
                    <a:gd name="T42" fmla="*/ 6 w 314"/>
                    <a:gd name="T43" fmla="*/ 515 h 583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314"/>
                    <a:gd name="T67" fmla="*/ 0 h 583"/>
                    <a:gd name="T68" fmla="*/ 314 w 314"/>
                    <a:gd name="T69" fmla="*/ 583 h 583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314" h="583">
                      <a:moveTo>
                        <a:pt x="6" y="514"/>
                      </a:moveTo>
                      <a:lnTo>
                        <a:pt x="78" y="523"/>
                      </a:lnTo>
                      <a:lnTo>
                        <a:pt x="153" y="535"/>
                      </a:lnTo>
                      <a:lnTo>
                        <a:pt x="233" y="556"/>
                      </a:lnTo>
                      <a:lnTo>
                        <a:pt x="287" y="571"/>
                      </a:lnTo>
                      <a:lnTo>
                        <a:pt x="314" y="583"/>
                      </a:lnTo>
                      <a:lnTo>
                        <a:pt x="287" y="490"/>
                      </a:lnTo>
                      <a:lnTo>
                        <a:pt x="257" y="388"/>
                      </a:lnTo>
                      <a:lnTo>
                        <a:pt x="233" y="325"/>
                      </a:lnTo>
                      <a:lnTo>
                        <a:pt x="201" y="270"/>
                      </a:lnTo>
                      <a:lnTo>
                        <a:pt x="168" y="192"/>
                      </a:lnTo>
                      <a:lnTo>
                        <a:pt x="147" y="108"/>
                      </a:lnTo>
                      <a:lnTo>
                        <a:pt x="54" y="0"/>
                      </a:lnTo>
                      <a:lnTo>
                        <a:pt x="27" y="9"/>
                      </a:lnTo>
                      <a:lnTo>
                        <a:pt x="6" y="54"/>
                      </a:lnTo>
                      <a:lnTo>
                        <a:pt x="6" y="105"/>
                      </a:lnTo>
                      <a:lnTo>
                        <a:pt x="0" y="189"/>
                      </a:lnTo>
                      <a:lnTo>
                        <a:pt x="15" y="267"/>
                      </a:lnTo>
                      <a:lnTo>
                        <a:pt x="15" y="331"/>
                      </a:lnTo>
                      <a:lnTo>
                        <a:pt x="9" y="397"/>
                      </a:lnTo>
                      <a:lnTo>
                        <a:pt x="15" y="484"/>
                      </a:lnTo>
                      <a:lnTo>
                        <a:pt x="6" y="514"/>
                      </a:lnTo>
                      <a:close/>
                    </a:path>
                  </a:pathLst>
                </a:custGeom>
                <a:solidFill>
                  <a:srgbClr val="3F7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38" name="Freeform 25"/>
                <p:cNvSpPr>
                  <a:spLocks noChangeArrowheads="1"/>
                </p:cNvSpPr>
                <p:nvPr/>
              </p:nvSpPr>
              <p:spPr bwMode="auto">
                <a:xfrm>
                  <a:off x="288" y="192"/>
                  <a:ext cx="102" cy="71"/>
                </a:xfrm>
                <a:custGeom>
                  <a:avLst/>
                  <a:gdLst>
                    <a:gd name="T0" fmla="*/ 38 w 105"/>
                    <a:gd name="T1" fmla="*/ 1 h 96"/>
                    <a:gd name="T2" fmla="*/ 28 w 105"/>
                    <a:gd name="T3" fmla="*/ 10 h 96"/>
                    <a:gd name="T4" fmla="*/ 0 w 105"/>
                    <a:gd name="T5" fmla="*/ 16 h 96"/>
                    <a:gd name="T6" fmla="*/ 29 w 105"/>
                    <a:gd name="T7" fmla="*/ 16 h 96"/>
                    <a:gd name="T8" fmla="*/ 26 w 105"/>
                    <a:gd name="T9" fmla="*/ 29 h 96"/>
                    <a:gd name="T10" fmla="*/ 52 w 105"/>
                    <a:gd name="T11" fmla="*/ 18 h 96"/>
                    <a:gd name="T12" fmla="*/ 93 w 105"/>
                    <a:gd name="T13" fmla="*/ 19 h 96"/>
                    <a:gd name="T14" fmla="*/ 73 w 105"/>
                    <a:gd name="T15" fmla="*/ 12 h 96"/>
                    <a:gd name="T16" fmla="*/ 89 w 105"/>
                    <a:gd name="T17" fmla="*/ 0 h 96"/>
                    <a:gd name="T18" fmla="*/ 63 w 105"/>
                    <a:gd name="T19" fmla="*/ 4 h 96"/>
                    <a:gd name="T20" fmla="*/ 38 w 105"/>
                    <a:gd name="T21" fmla="*/ 1 h 9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05"/>
                    <a:gd name="T34" fmla="*/ 0 h 96"/>
                    <a:gd name="T35" fmla="*/ 105 w 105"/>
                    <a:gd name="T36" fmla="*/ 96 h 9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05" h="96">
                      <a:moveTo>
                        <a:pt x="42" y="2"/>
                      </a:moveTo>
                      <a:lnTo>
                        <a:pt x="32" y="32"/>
                      </a:lnTo>
                      <a:lnTo>
                        <a:pt x="0" y="56"/>
                      </a:lnTo>
                      <a:lnTo>
                        <a:pt x="33" y="54"/>
                      </a:lnTo>
                      <a:lnTo>
                        <a:pt x="30" y="96"/>
                      </a:lnTo>
                      <a:lnTo>
                        <a:pt x="60" y="60"/>
                      </a:lnTo>
                      <a:lnTo>
                        <a:pt x="105" y="63"/>
                      </a:lnTo>
                      <a:lnTo>
                        <a:pt x="81" y="38"/>
                      </a:lnTo>
                      <a:lnTo>
                        <a:pt x="101" y="0"/>
                      </a:lnTo>
                      <a:lnTo>
                        <a:pt x="71" y="14"/>
                      </a:lnTo>
                      <a:lnTo>
                        <a:pt x="42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39" name="Freeform 26"/>
                <p:cNvSpPr>
                  <a:spLocks noChangeArrowheads="1"/>
                </p:cNvSpPr>
                <p:nvPr/>
              </p:nvSpPr>
              <p:spPr bwMode="auto">
                <a:xfrm>
                  <a:off x="471" y="96"/>
                  <a:ext cx="117" cy="74"/>
                </a:xfrm>
                <a:custGeom>
                  <a:avLst/>
                  <a:gdLst>
                    <a:gd name="T0" fmla="*/ 43 w 121"/>
                    <a:gd name="T1" fmla="*/ 0 h 99"/>
                    <a:gd name="T2" fmla="*/ 37 w 121"/>
                    <a:gd name="T3" fmla="*/ 11 h 99"/>
                    <a:gd name="T4" fmla="*/ 0 w 121"/>
                    <a:gd name="T5" fmla="*/ 18 h 99"/>
                    <a:gd name="T6" fmla="*/ 38 w 121"/>
                    <a:gd name="T7" fmla="*/ 19 h 99"/>
                    <a:gd name="T8" fmla="*/ 38 w 121"/>
                    <a:gd name="T9" fmla="*/ 31 h 99"/>
                    <a:gd name="T10" fmla="*/ 63 w 121"/>
                    <a:gd name="T11" fmla="*/ 21 h 99"/>
                    <a:gd name="T12" fmla="*/ 98 w 121"/>
                    <a:gd name="T13" fmla="*/ 23 h 99"/>
                    <a:gd name="T14" fmla="*/ 80 w 121"/>
                    <a:gd name="T15" fmla="*/ 13 h 99"/>
                    <a:gd name="T16" fmla="*/ 105 w 121"/>
                    <a:gd name="T17" fmla="*/ 3 h 99"/>
                    <a:gd name="T18" fmla="*/ 69 w 121"/>
                    <a:gd name="T19" fmla="*/ 7 h 99"/>
                    <a:gd name="T20" fmla="*/ 43 w 121"/>
                    <a:gd name="T21" fmla="*/ 0 h 9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1"/>
                    <a:gd name="T34" fmla="*/ 0 h 99"/>
                    <a:gd name="T35" fmla="*/ 121 w 121"/>
                    <a:gd name="T36" fmla="*/ 99 h 9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1" h="99">
                      <a:moveTo>
                        <a:pt x="50" y="0"/>
                      </a:moveTo>
                      <a:lnTo>
                        <a:pt x="41" y="36"/>
                      </a:lnTo>
                      <a:lnTo>
                        <a:pt x="0" y="58"/>
                      </a:lnTo>
                      <a:lnTo>
                        <a:pt x="42" y="61"/>
                      </a:lnTo>
                      <a:lnTo>
                        <a:pt x="42" y="99"/>
                      </a:lnTo>
                      <a:lnTo>
                        <a:pt x="71" y="66"/>
                      </a:lnTo>
                      <a:lnTo>
                        <a:pt x="112" y="73"/>
                      </a:lnTo>
                      <a:lnTo>
                        <a:pt x="92" y="42"/>
                      </a:lnTo>
                      <a:lnTo>
                        <a:pt x="121" y="9"/>
                      </a:lnTo>
                      <a:lnTo>
                        <a:pt x="78" y="22"/>
                      </a:lnTo>
                      <a:lnTo>
                        <a:pt x="5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0" name="Freeform 27"/>
                <p:cNvSpPr>
                  <a:spLocks noChangeArrowheads="1"/>
                </p:cNvSpPr>
                <p:nvPr/>
              </p:nvSpPr>
              <p:spPr bwMode="auto">
                <a:xfrm>
                  <a:off x="656" y="96"/>
                  <a:ext cx="126" cy="69"/>
                </a:xfrm>
                <a:custGeom>
                  <a:avLst/>
                  <a:gdLst>
                    <a:gd name="T0" fmla="*/ 52 w 131"/>
                    <a:gd name="T1" fmla="*/ 0 h 92"/>
                    <a:gd name="T2" fmla="*/ 40 w 131"/>
                    <a:gd name="T3" fmla="*/ 8 h 92"/>
                    <a:gd name="T4" fmla="*/ 0 w 131"/>
                    <a:gd name="T5" fmla="*/ 11 h 92"/>
                    <a:gd name="T6" fmla="*/ 35 w 131"/>
                    <a:gd name="T7" fmla="*/ 15 h 92"/>
                    <a:gd name="T8" fmla="*/ 32 w 131"/>
                    <a:gd name="T9" fmla="*/ 29 h 92"/>
                    <a:gd name="T10" fmla="*/ 59 w 131"/>
                    <a:gd name="T11" fmla="*/ 19 h 92"/>
                    <a:gd name="T12" fmla="*/ 97 w 131"/>
                    <a:gd name="T13" fmla="*/ 28 h 92"/>
                    <a:gd name="T14" fmla="*/ 82 w 131"/>
                    <a:gd name="T15" fmla="*/ 17 h 92"/>
                    <a:gd name="T16" fmla="*/ 112 w 131"/>
                    <a:gd name="T17" fmla="*/ 10 h 92"/>
                    <a:gd name="T18" fmla="*/ 75 w 131"/>
                    <a:gd name="T19" fmla="*/ 8 h 92"/>
                    <a:gd name="T20" fmla="*/ 52 w 131"/>
                    <a:gd name="T21" fmla="*/ 0 h 9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31"/>
                    <a:gd name="T34" fmla="*/ 0 h 92"/>
                    <a:gd name="T35" fmla="*/ 131 w 131"/>
                    <a:gd name="T36" fmla="*/ 92 h 9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31" h="92">
                      <a:moveTo>
                        <a:pt x="60" y="0"/>
                      </a:moveTo>
                      <a:lnTo>
                        <a:pt x="48" y="27"/>
                      </a:lnTo>
                      <a:lnTo>
                        <a:pt x="0" y="36"/>
                      </a:lnTo>
                      <a:lnTo>
                        <a:pt x="39" y="48"/>
                      </a:lnTo>
                      <a:lnTo>
                        <a:pt x="36" y="92"/>
                      </a:lnTo>
                      <a:lnTo>
                        <a:pt x="69" y="59"/>
                      </a:lnTo>
                      <a:lnTo>
                        <a:pt x="113" y="87"/>
                      </a:lnTo>
                      <a:lnTo>
                        <a:pt x="96" y="54"/>
                      </a:lnTo>
                      <a:lnTo>
                        <a:pt x="131" y="29"/>
                      </a:lnTo>
                      <a:lnTo>
                        <a:pt x="87" y="24"/>
                      </a:lnTo>
                      <a:lnTo>
                        <a:pt x="6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1" name="Freeform 28"/>
                <p:cNvSpPr>
                  <a:spLocks noChangeArrowheads="1"/>
                </p:cNvSpPr>
                <p:nvPr/>
              </p:nvSpPr>
              <p:spPr bwMode="auto">
                <a:xfrm>
                  <a:off x="841" y="168"/>
                  <a:ext cx="130" cy="69"/>
                </a:xfrm>
                <a:custGeom>
                  <a:avLst/>
                  <a:gdLst>
                    <a:gd name="T0" fmla="*/ 53 w 135"/>
                    <a:gd name="T1" fmla="*/ 0 h 93"/>
                    <a:gd name="T2" fmla="*/ 41 w 135"/>
                    <a:gd name="T3" fmla="*/ 9 h 93"/>
                    <a:gd name="T4" fmla="*/ 0 w 135"/>
                    <a:gd name="T5" fmla="*/ 9 h 93"/>
                    <a:gd name="T6" fmla="*/ 29 w 135"/>
                    <a:gd name="T7" fmla="*/ 15 h 93"/>
                    <a:gd name="T8" fmla="*/ 17 w 135"/>
                    <a:gd name="T9" fmla="*/ 27 h 93"/>
                    <a:gd name="T10" fmla="*/ 53 w 135"/>
                    <a:gd name="T11" fmla="*/ 19 h 93"/>
                    <a:gd name="T12" fmla="*/ 86 w 135"/>
                    <a:gd name="T13" fmla="*/ 28 h 93"/>
                    <a:gd name="T14" fmla="*/ 82 w 135"/>
                    <a:gd name="T15" fmla="*/ 17 h 93"/>
                    <a:gd name="T16" fmla="*/ 116 w 135"/>
                    <a:gd name="T17" fmla="*/ 10 h 93"/>
                    <a:gd name="T18" fmla="*/ 75 w 135"/>
                    <a:gd name="T19" fmla="*/ 9 h 93"/>
                    <a:gd name="T20" fmla="*/ 53 w 135"/>
                    <a:gd name="T21" fmla="*/ 0 h 93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35"/>
                    <a:gd name="T34" fmla="*/ 0 h 93"/>
                    <a:gd name="T35" fmla="*/ 135 w 135"/>
                    <a:gd name="T36" fmla="*/ 93 h 93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35" h="93">
                      <a:moveTo>
                        <a:pt x="61" y="0"/>
                      </a:moveTo>
                      <a:lnTo>
                        <a:pt x="49" y="29"/>
                      </a:lnTo>
                      <a:lnTo>
                        <a:pt x="0" y="29"/>
                      </a:lnTo>
                      <a:lnTo>
                        <a:pt x="33" y="48"/>
                      </a:lnTo>
                      <a:lnTo>
                        <a:pt x="21" y="89"/>
                      </a:lnTo>
                      <a:lnTo>
                        <a:pt x="61" y="62"/>
                      </a:lnTo>
                      <a:lnTo>
                        <a:pt x="100" y="93"/>
                      </a:lnTo>
                      <a:lnTo>
                        <a:pt x="94" y="57"/>
                      </a:lnTo>
                      <a:lnTo>
                        <a:pt x="135" y="33"/>
                      </a:lnTo>
                      <a:lnTo>
                        <a:pt x="87" y="30"/>
                      </a:lnTo>
                      <a:lnTo>
                        <a:pt x="61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2" name="Freeform 29"/>
                <p:cNvSpPr>
                  <a:spLocks noChangeArrowheads="1"/>
                </p:cNvSpPr>
                <p:nvPr/>
              </p:nvSpPr>
              <p:spPr bwMode="auto">
                <a:xfrm>
                  <a:off x="980" y="239"/>
                  <a:ext cx="112" cy="72"/>
                </a:xfrm>
                <a:custGeom>
                  <a:avLst/>
                  <a:gdLst>
                    <a:gd name="T0" fmla="*/ 43 w 117"/>
                    <a:gd name="T1" fmla="*/ 0 h 96"/>
                    <a:gd name="T2" fmla="*/ 32 w 117"/>
                    <a:gd name="T3" fmla="*/ 10 h 96"/>
                    <a:gd name="T4" fmla="*/ 0 w 117"/>
                    <a:gd name="T5" fmla="*/ 10 h 96"/>
                    <a:gd name="T6" fmla="*/ 27 w 117"/>
                    <a:gd name="T7" fmla="*/ 16 h 96"/>
                    <a:gd name="T8" fmla="*/ 11 w 117"/>
                    <a:gd name="T9" fmla="*/ 30 h 96"/>
                    <a:gd name="T10" fmla="*/ 45 w 117"/>
                    <a:gd name="T11" fmla="*/ 21 h 96"/>
                    <a:gd name="T12" fmla="*/ 72 w 117"/>
                    <a:gd name="T13" fmla="*/ 30 h 96"/>
                    <a:gd name="T14" fmla="*/ 65 w 117"/>
                    <a:gd name="T15" fmla="*/ 17 h 96"/>
                    <a:gd name="T16" fmla="*/ 98 w 117"/>
                    <a:gd name="T17" fmla="*/ 10 h 96"/>
                    <a:gd name="T18" fmla="*/ 63 w 117"/>
                    <a:gd name="T19" fmla="*/ 10 h 96"/>
                    <a:gd name="T20" fmla="*/ 43 w 117"/>
                    <a:gd name="T21" fmla="*/ 0 h 9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7"/>
                    <a:gd name="T34" fmla="*/ 0 h 96"/>
                    <a:gd name="T35" fmla="*/ 117 w 117"/>
                    <a:gd name="T36" fmla="*/ 96 h 9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7" h="96">
                      <a:moveTo>
                        <a:pt x="51" y="0"/>
                      </a:moveTo>
                      <a:lnTo>
                        <a:pt x="37" y="31"/>
                      </a:lnTo>
                      <a:lnTo>
                        <a:pt x="0" y="30"/>
                      </a:lnTo>
                      <a:lnTo>
                        <a:pt x="31" y="49"/>
                      </a:lnTo>
                      <a:lnTo>
                        <a:pt x="12" y="96"/>
                      </a:lnTo>
                      <a:lnTo>
                        <a:pt x="53" y="66"/>
                      </a:lnTo>
                      <a:lnTo>
                        <a:pt x="86" y="93"/>
                      </a:lnTo>
                      <a:lnTo>
                        <a:pt x="77" y="55"/>
                      </a:lnTo>
                      <a:lnTo>
                        <a:pt x="117" y="34"/>
                      </a:lnTo>
                      <a:lnTo>
                        <a:pt x="75" y="34"/>
                      </a:lnTo>
                      <a:lnTo>
                        <a:pt x="51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3" name="Freeform 30"/>
                <p:cNvSpPr>
                  <a:spLocks noChangeArrowheads="1"/>
                </p:cNvSpPr>
                <p:nvPr/>
              </p:nvSpPr>
              <p:spPr bwMode="auto">
                <a:xfrm>
                  <a:off x="1008" y="384"/>
                  <a:ext cx="124" cy="76"/>
                </a:xfrm>
                <a:custGeom>
                  <a:avLst/>
                  <a:gdLst>
                    <a:gd name="T0" fmla="*/ 55 w 129"/>
                    <a:gd name="T1" fmla="*/ 0 h 102"/>
                    <a:gd name="T2" fmla="*/ 37 w 129"/>
                    <a:gd name="T3" fmla="*/ 8 h 102"/>
                    <a:gd name="T4" fmla="*/ 0 w 129"/>
                    <a:gd name="T5" fmla="*/ 8 h 102"/>
                    <a:gd name="T6" fmla="*/ 29 w 129"/>
                    <a:gd name="T7" fmla="*/ 16 h 102"/>
                    <a:gd name="T8" fmla="*/ 17 w 129"/>
                    <a:gd name="T9" fmla="*/ 31 h 102"/>
                    <a:gd name="T10" fmla="*/ 55 w 129"/>
                    <a:gd name="T11" fmla="*/ 19 h 102"/>
                    <a:gd name="T12" fmla="*/ 89 w 129"/>
                    <a:gd name="T13" fmla="*/ 31 h 102"/>
                    <a:gd name="T14" fmla="*/ 84 w 129"/>
                    <a:gd name="T15" fmla="*/ 17 h 102"/>
                    <a:gd name="T16" fmla="*/ 110 w 129"/>
                    <a:gd name="T17" fmla="*/ 9 h 102"/>
                    <a:gd name="T18" fmla="*/ 69 w 129"/>
                    <a:gd name="T19" fmla="*/ 8 h 102"/>
                    <a:gd name="T20" fmla="*/ 55 w 129"/>
                    <a:gd name="T21" fmla="*/ 0 h 10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9"/>
                    <a:gd name="T34" fmla="*/ 0 h 102"/>
                    <a:gd name="T35" fmla="*/ 129 w 129"/>
                    <a:gd name="T36" fmla="*/ 102 h 10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9" h="102">
                      <a:moveTo>
                        <a:pt x="63" y="0"/>
                      </a:moveTo>
                      <a:lnTo>
                        <a:pt x="45" y="27"/>
                      </a:lnTo>
                      <a:lnTo>
                        <a:pt x="0" y="27"/>
                      </a:lnTo>
                      <a:lnTo>
                        <a:pt x="33" y="54"/>
                      </a:lnTo>
                      <a:lnTo>
                        <a:pt x="21" y="99"/>
                      </a:lnTo>
                      <a:lnTo>
                        <a:pt x="63" y="63"/>
                      </a:lnTo>
                      <a:lnTo>
                        <a:pt x="105" y="102"/>
                      </a:lnTo>
                      <a:lnTo>
                        <a:pt x="99" y="57"/>
                      </a:lnTo>
                      <a:lnTo>
                        <a:pt x="129" y="30"/>
                      </a:lnTo>
                      <a:lnTo>
                        <a:pt x="81" y="27"/>
                      </a:lnTo>
                      <a:lnTo>
                        <a:pt x="6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4" name="Freeform 31"/>
                <p:cNvSpPr>
                  <a:spLocks noChangeArrowheads="1"/>
                </p:cNvSpPr>
                <p:nvPr/>
              </p:nvSpPr>
              <p:spPr bwMode="auto">
                <a:xfrm>
                  <a:off x="1008" y="528"/>
                  <a:ext cx="134" cy="77"/>
                </a:xfrm>
                <a:custGeom>
                  <a:avLst/>
                  <a:gdLst>
                    <a:gd name="T0" fmla="*/ 53 w 140"/>
                    <a:gd name="T1" fmla="*/ 0 h 103"/>
                    <a:gd name="T2" fmla="*/ 34 w 140"/>
                    <a:gd name="T3" fmla="*/ 7 h 103"/>
                    <a:gd name="T4" fmla="*/ 0 w 140"/>
                    <a:gd name="T5" fmla="*/ 7 h 103"/>
                    <a:gd name="T6" fmla="*/ 31 w 140"/>
                    <a:gd name="T7" fmla="*/ 15 h 103"/>
                    <a:gd name="T8" fmla="*/ 11 w 140"/>
                    <a:gd name="T9" fmla="*/ 28 h 103"/>
                    <a:gd name="T10" fmla="*/ 52 w 140"/>
                    <a:gd name="T11" fmla="*/ 20 h 103"/>
                    <a:gd name="T12" fmla="*/ 86 w 140"/>
                    <a:gd name="T13" fmla="*/ 32 h 103"/>
                    <a:gd name="T14" fmla="*/ 80 w 140"/>
                    <a:gd name="T15" fmla="*/ 18 h 103"/>
                    <a:gd name="T16" fmla="*/ 118 w 140"/>
                    <a:gd name="T17" fmla="*/ 9 h 103"/>
                    <a:gd name="T18" fmla="*/ 72 w 140"/>
                    <a:gd name="T19" fmla="*/ 8 h 103"/>
                    <a:gd name="T20" fmla="*/ 53 w 140"/>
                    <a:gd name="T21" fmla="*/ 0 h 103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40"/>
                    <a:gd name="T34" fmla="*/ 0 h 103"/>
                    <a:gd name="T35" fmla="*/ 140 w 140"/>
                    <a:gd name="T36" fmla="*/ 103 h 103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40" h="103">
                      <a:moveTo>
                        <a:pt x="63" y="0"/>
                      </a:moveTo>
                      <a:lnTo>
                        <a:pt x="42" y="24"/>
                      </a:lnTo>
                      <a:lnTo>
                        <a:pt x="0" y="22"/>
                      </a:lnTo>
                      <a:lnTo>
                        <a:pt x="36" y="48"/>
                      </a:lnTo>
                      <a:lnTo>
                        <a:pt x="12" y="91"/>
                      </a:lnTo>
                      <a:lnTo>
                        <a:pt x="62" y="64"/>
                      </a:lnTo>
                      <a:lnTo>
                        <a:pt x="102" y="103"/>
                      </a:lnTo>
                      <a:lnTo>
                        <a:pt x="96" y="58"/>
                      </a:lnTo>
                      <a:lnTo>
                        <a:pt x="140" y="28"/>
                      </a:lnTo>
                      <a:lnTo>
                        <a:pt x="86" y="27"/>
                      </a:lnTo>
                      <a:lnTo>
                        <a:pt x="6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5" name="Freeform 32"/>
                <p:cNvSpPr>
                  <a:spLocks noChangeArrowheads="1"/>
                </p:cNvSpPr>
                <p:nvPr/>
              </p:nvSpPr>
              <p:spPr bwMode="auto">
                <a:xfrm>
                  <a:off x="610" y="634"/>
                  <a:ext cx="110" cy="84"/>
                </a:xfrm>
                <a:custGeom>
                  <a:avLst/>
                  <a:gdLst>
                    <a:gd name="T0" fmla="*/ 59 w 114"/>
                    <a:gd name="T1" fmla="*/ 0 h 112"/>
                    <a:gd name="T2" fmla="*/ 39 w 114"/>
                    <a:gd name="T3" fmla="*/ 11 h 112"/>
                    <a:gd name="T4" fmla="*/ 0 w 114"/>
                    <a:gd name="T5" fmla="*/ 10 h 112"/>
                    <a:gd name="T6" fmla="*/ 35 w 114"/>
                    <a:gd name="T7" fmla="*/ 18 h 112"/>
                    <a:gd name="T8" fmla="*/ 23 w 114"/>
                    <a:gd name="T9" fmla="*/ 33 h 112"/>
                    <a:gd name="T10" fmla="*/ 55 w 114"/>
                    <a:gd name="T11" fmla="*/ 24 h 112"/>
                    <a:gd name="T12" fmla="*/ 90 w 114"/>
                    <a:gd name="T13" fmla="*/ 35 h 112"/>
                    <a:gd name="T14" fmla="*/ 84 w 114"/>
                    <a:gd name="T15" fmla="*/ 18 h 112"/>
                    <a:gd name="T16" fmla="*/ 98 w 114"/>
                    <a:gd name="T17" fmla="*/ 17 h 112"/>
                    <a:gd name="T18" fmla="*/ 94 w 114"/>
                    <a:gd name="T19" fmla="*/ 11 h 112"/>
                    <a:gd name="T20" fmla="*/ 70 w 114"/>
                    <a:gd name="T21" fmla="*/ 10 h 112"/>
                    <a:gd name="T22" fmla="*/ 59 w 114"/>
                    <a:gd name="T23" fmla="*/ 0 h 112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14"/>
                    <a:gd name="T37" fmla="*/ 0 h 112"/>
                    <a:gd name="T38" fmla="*/ 114 w 114"/>
                    <a:gd name="T39" fmla="*/ 112 h 112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14" h="112">
                      <a:moveTo>
                        <a:pt x="67" y="0"/>
                      </a:moveTo>
                      <a:lnTo>
                        <a:pt x="45" y="32"/>
                      </a:lnTo>
                      <a:lnTo>
                        <a:pt x="0" y="31"/>
                      </a:lnTo>
                      <a:lnTo>
                        <a:pt x="39" y="58"/>
                      </a:lnTo>
                      <a:lnTo>
                        <a:pt x="27" y="105"/>
                      </a:lnTo>
                      <a:lnTo>
                        <a:pt x="63" y="74"/>
                      </a:lnTo>
                      <a:lnTo>
                        <a:pt x="103" y="112"/>
                      </a:lnTo>
                      <a:lnTo>
                        <a:pt x="96" y="58"/>
                      </a:lnTo>
                      <a:lnTo>
                        <a:pt x="114" y="51"/>
                      </a:lnTo>
                      <a:lnTo>
                        <a:pt x="109" y="33"/>
                      </a:lnTo>
                      <a:lnTo>
                        <a:pt x="82" y="31"/>
                      </a:lnTo>
                      <a:lnTo>
                        <a:pt x="6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6" name="Freeform 33"/>
                <p:cNvSpPr>
                  <a:spLocks noChangeArrowheads="1"/>
                </p:cNvSpPr>
                <p:nvPr/>
              </p:nvSpPr>
              <p:spPr bwMode="auto">
                <a:xfrm>
                  <a:off x="222" y="336"/>
                  <a:ext cx="114" cy="63"/>
                </a:xfrm>
                <a:custGeom>
                  <a:avLst/>
                  <a:gdLst>
                    <a:gd name="T0" fmla="*/ 44 w 118"/>
                    <a:gd name="T1" fmla="*/ 0 h 84"/>
                    <a:gd name="T2" fmla="*/ 33 w 118"/>
                    <a:gd name="T3" fmla="*/ 7 h 84"/>
                    <a:gd name="T4" fmla="*/ 0 w 118"/>
                    <a:gd name="T5" fmla="*/ 7 h 84"/>
                    <a:gd name="T6" fmla="*/ 27 w 118"/>
                    <a:gd name="T7" fmla="*/ 12 h 84"/>
                    <a:gd name="T8" fmla="*/ 9 w 118"/>
                    <a:gd name="T9" fmla="*/ 24 h 84"/>
                    <a:gd name="T10" fmla="*/ 46 w 118"/>
                    <a:gd name="T11" fmla="*/ 16 h 84"/>
                    <a:gd name="T12" fmla="*/ 75 w 118"/>
                    <a:gd name="T13" fmla="*/ 26 h 84"/>
                    <a:gd name="T14" fmla="*/ 68 w 118"/>
                    <a:gd name="T15" fmla="*/ 14 h 84"/>
                    <a:gd name="T16" fmla="*/ 102 w 118"/>
                    <a:gd name="T17" fmla="*/ 8 h 84"/>
                    <a:gd name="T18" fmla="*/ 67 w 118"/>
                    <a:gd name="T19" fmla="*/ 8 h 84"/>
                    <a:gd name="T20" fmla="*/ 44 w 118"/>
                    <a:gd name="T21" fmla="*/ 0 h 8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8"/>
                    <a:gd name="T34" fmla="*/ 0 h 84"/>
                    <a:gd name="T35" fmla="*/ 118 w 118"/>
                    <a:gd name="T36" fmla="*/ 84 h 84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8" h="84">
                      <a:moveTo>
                        <a:pt x="52" y="0"/>
                      </a:moveTo>
                      <a:lnTo>
                        <a:pt x="37" y="22"/>
                      </a:lnTo>
                      <a:lnTo>
                        <a:pt x="0" y="21"/>
                      </a:lnTo>
                      <a:lnTo>
                        <a:pt x="31" y="40"/>
                      </a:lnTo>
                      <a:lnTo>
                        <a:pt x="9" y="75"/>
                      </a:lnTo>
                      <a:lnTo>
                        <a:pt x="54" y="51"/>
                      </a:lnTo>
                      <a:lnTo>
                        <a:pt x="87" y="84"/>
                      </a:lnTo>
                      <a:lnTo>
                        <a:pt x="78" y="46"/>
                      </a:lnTo>
                      <a:lnTo>
                        <a:pt x="118" y="25"/>
                      </a:lnTo>
                      <a:lnTo>
                        <a:pt x="76" y="25"/>
                      </a:lnTo>
                      <a:lnTo>
                        <a:pt x="5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7" name="Freeform 34"/>
                <p:cNvSpPr>
                  <a:spLocks noChangeArrowheads="1"/>
                </p:cNvSpPr>
                <p:nvPr/>
              </p:nvSpPr>
              <p:spPr bwMode="auto">
                <a:xfrm>
                  <a:off x="288" y="480"/>
                  <a:ext cx="119" cy="69"/>
                </a:xfrm>
                <a:custGeom>
                  <a:avLst/>
                  <a:gdLst>
                    <a:gd name="T0" fmla="*/ 55 w 123"/>
                    <a:gd name="T1" fmla="*/ 0 h 93"/>
                    <a:gd name="T2" fmla="*/ 39 w 123"/>
                    <a:gd name="T3" fmla="*/ 8 h 93"/>
                    <a:gd name="T4" fmla="*/ 0 w 123"/>
                    <a:gd name="T5" fmla="*/ 7 h 93"/>
                    <a:gd name="T6" fmla="*/ 30 w 123"/>
                    <a:gd name="T7" fmla="*/ 13 h 93"/>
                    <a:gd name="T8" fmla="*/ 20 w 123"/>
                    <a:gd name="T9" fmla="*/ 28 h 93"/>
                    <a:gd name="T10" fmla="*/ 50 w 123"/>
                    <a:gd name="T11" fmla="*/ 18 h 93"/>
                    <a:gd name="T12" fmla="*/ 76 w 123"/>
                    <a:gd name="T13" fmla="*/ 27 h 93"/>
                    <a:gd name="T14" fmla="*/ 74 w 123"/>
                    <a:gd name="T15" fmla="*/ 18 h 93"/>
                    <a:gd name="T16" fmla="*/ 107 w 123"/>
                    <a:gd name="T17" fmla="*/ 10 h 93"/>
                    <a:gd name="T18" fmla="*/ 73 w 123"/>
                    <a:gd name="T19" fmla="*/ 10 h 93"/>
                    <a:gd name="T20" fmla="*/ 55 w 123"/>
                    <a:gd name="T21" fmla="*/ 0 h 93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3"/>
                    <a:gd name="T34" fmla="*/ 0 h 93"/>
                    <a:gd name="T35" fmla="*/ 123 w 123"/>
                    <a:gd name="T36" fmla="*/ 93 h 93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3" h="93">
                      <a:moveTo>
                        <a:pt x="63" y="0"/>
                      </a:moveTo>
                      <a:lnTo>
                        <a:pt x="43" y="27"/>
                      </a:lnTo>
                      <a:lnTo>
                        <a:pt x="0" y="24"/>
                      </a:lnTo>
                      <a:lnTo>
                        <a:pt x="34" y="45"/>
                      </a:lnTo>
                      <a:lnTo>
                        <a:pt x="24" y="93"/>
                      </a:lnTo>
                      <a:lnTo>
                        <a:pt x="58" y="58"/>
                      </a:lnTo>
                      <a:lnTo>
                        <a:pt x="88" y="91"/>
                      </a:lnTo>
                      <a:lnTo>
                        <a:pt x="85" y="58"/>
                      </a:lnTo>
                      <a:lnTo>
                        <a:pt x="123" y="33"/>
                      </a:lnTo>
                      <a:lnTo>
                        <a:pt x="84" y="33"/>
                      </a:lnTo>
                      <a:lnTo>
                        <a:pt x="6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8" name="Freeform 35"/>
                <p:cNvSpPr>
                  <a:spLocks noChangeArrowheads="1"/>
                </p:cNvSpPr>
                <p:nvPr/>
              </p:nvSpPr>
              <p:spPr bwMode="auto">
                <a:xfrm>
                  <a:off x="425" y="562"/>
                  <a:ext cx="122" cy="88"/>
                </a:xfrm>
                <a:custGeom>
                  <a:avLst/>
                  <a:gdLst>
                    <a:gd name="T0" fmla="*/ 55 w 127"/>
                    <a:gd name="T1" fmla="*/ 0 h 117"/>
                    <a:gd name="T2" fmla="*/ 37 w 127"/>
                    <a:gd name="T3" fmla="*/ 13 h 117"/>
                    <a:gd name="T4" fmla="*/ 0 w 127"/>
                    <a:gd name="T5" fmla="*/ 13 h 117"/>
                    <a:gd name="T6" fmla="*/ 37 w 127"/>
                    <a:gd name="T7" fmla="*/ 22 h 117"/>
                    <a:gd name="T8" fmla="*/ 19 w 127"/>
                    <a:gd name="T9" fmla="*/ 38 h 117"/>
                    <a:gd name="T10" fmla="*/ 55 w 127"/>
                    <a:gd name="T11" fmla="*/ 26 h 117"/>
                    <a:gd name="T12" fmla="*/ 85 w 127"/>
                    <a:gd name="T13" fmla="*/ 38 h 117"/>
                    <a:gd name="T14" fmla="*/ 76 w 127"/>
                    <a:gd name="T15" fmla="*/ 24 h 117"/>
                    <a:gd name="T16" fmla="*/ 108 w 127"/>
                    <a:gd name="T17" fmla="*/ 17 h 117"/>
                    <a:gd name="T18" fmla="*/ 74 w 127"/>
                    <a:gd name="T19" fmla="*/ 14 h 117"/>
                    <a:gd name="T20" fmla="*/ 55 w 127"/>
                    <a:gd name="T21" fmla="*/ 0 h 11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7"/>
                    <a:gd name="T34" fmla="*/ 0 h 117"/>
                    <a:gd name="T35" fmla="*/ 127 w 127"/>
                    <a:gd name="T36" fmla="*/ 117 h 117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7" h="117">
                      <a:moveTo>
                        <a:pt x="63" y="0"/>
                      </a:moveTo>
                      <a:lnTo>
                        <a:pt x="44" y="39"/>
                      </a:lnTo>
                      <a:lnTo>
                        <a:pt x="0" y="39"/>
                      </a:lnTo>
                      <a:lnTo>
                        <a:pt x="44" y="66"/>
                      </a:lnTo>
                      <a:lnTo>
                        <a:pt x="23" y="117"/>
                      </a:lnTo>
                      <a:lnTo>
                        <a:pt x="63" y="81"/>
                      </a:lnTo>
                      <a:lnTo>
                        <a:pt x="100" y="117"/>
                      </a:lnTo>
                      <a:lnTo>
                        <a:pt x="89" y="75"/>
                      </a:lnTo>
                      <a:lnTo>
                        <a:pt x="127" y="51"/>
                      </a:lnTo>
                      <a:lnTo>
                        <a:pt x="86" y="42"/>
                      </a:lnTo>
                      <a:lnTo>
                        <a:pt x="6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49" name="Freeform 36"/>
                <p:cNvSpPr>
                  <a:spLocks noChangeArrowheads="1"/>
                </p:cNvSpPr>
                <p:nvPr/>
              </p:nvSpPr>
              <p:spPr bwMode="auto">
                <a:xfrm>
                  <a:off x="960" y="624"/>
                  <a:ext cx="125" cy="83"/>
                </a:xfrm>
                <a:custGeom>
                  <a:avLst/>
                  <a:gdLst>
                    <a:gd name="T0" fmla="*/ 55 w 130"/>
                    <a:gd name="T1" fmla="*/ 0 h 111"/>
                    <a:gd name="T2" fmla="*/ 40 w 130"/>
                    <a:gd name="T3" fmla="*/ 9 h 111"/>
                    <a:gd name="T4" fmla="*/ 0 w 130"/>
                    <a:gd name="T5" fmla="*/ 11 h 111"/>
                    <a:gd name="T6" fmla="*/ 34 w 130"/>
                    <a:gd name="T7" fmla="*/ 19 h 111"/>
                    <a:gd name="T8" fmla="*/ 26 w 130"/>
                    <a:gd name="T9" fmla="*/ 34 h 111"/>
                    <a:gd name="T10" fmla="*/ 55 w 130"/>
                    <a:gd name="T11" fmla="*/ 24 h 111"/>
                    <a:gd name="T12" fmla="*/ 88 w 130"/>
                    <a:gd name="T13" fmla="*/ 34 h 111"/>
                    <a:gd name="T14" fmla="*/ 81 w 130"/>
                    <a:gd name="T15" fmla="*/ 21 h 111"/>
                    <a:gd name="T16" fmla="*/ 111 w 130"/>
                    <a:gd name="T17" fmla="*/ 11 h 111"/>
                    <a:gd name="T18" fmla="*/ 71 w 130"/>
                    <a:gd name="T19" fmla="*/ 10 h 111"/>
                    <a:gd name="T20" fmla="*/ 55 w 130"/>
                    <a:gd name="T21" fmla="*/ 0 h 111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30"/>
                    <a:gd name="T34" fmla="*/ 0 h 111"/>
                    <a:gd name="T35" fmla="*/ 130 w 130"/>
                    <a:gd name="T36" fmla="*/ 111 h 111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30" h="111">
                      <a:moveTo>
                        <a:pt x="63" y="0"/>
                      </a:moveTo>
                      <a:lnTo>
                        <a:pt x="48" y="30"/>
                      </a:lnTo>
                      <a:lnTo>
                        <a:pt x="0" y="36"/>
                      </a:lnTo>
                      <a:lnTo>
                        <a:pt x="38" y="60"/>
                      </a:lnTo>
                      <a:lnTo>
                        <a:pt x="30" y="108"/>
                      </a:lnTo>
                      <a:lnTo>
                        <a:pt x="63" y="78"/>
                      </a:lnTo>
                      <a:lnTo>
                        <a:pt x="104" y="111"/>
                      </a:lnTo>
                      <a:lnTo>
                        <a:pt x="94" y="66"/>
                      </a:lnTo>
                      <a:lnTo>
                        <a:pt x="130" y="36"/>
                      </a:lnTo>
                      <a:lnTo>
                        <a:pt x="83" y="33"/>
                      </a:lnTo>
                      <a:lnTo>
                        <a:pt x="6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50" name="Freeform 37"/>
                <p:cNvSpPr>
                  <a:spLocks noChangeArrowheads="1"/>
                </p:cNvSpPr>
                <p:nvPr/>
              </p:nvSpPr>
              <p:spPr bwMode="auto">
                <a:xfrm>
                  <a:off x="816" y="672"/>
                  <a:ext cx="119" cy="86"/>
                </a:xfrm>
                <a:custGeom>
                  <a:avLst/>
                  <a:gdLst>
                    <a:gd name="T0" fmla="*/ 54 w 124"/>
                    <a:gd name="T1" fmla="*/ 0 h 115"/>
                    <a:gd name="T2" fmla="*/ 35 w 124"/>
                    <a:gd name="T3" fmla="*/ 7 h 115"/>
                    <a:gd name="T4" fmla="*/ 0 w 124"/>
                    <a:gd name="T5" fmla="*/ 7 h 115"/>
                    <a:gd name="T6" fmla="*/ 28 w 124"/>
                    <a:gd name="T7" fmla="*/ 15 h 115"/>
                    <a:gd name="T8" fmla="*/ 14 w 124"/>
                    <a:gd name="T9" fmla="*/ 31 h 115"/>
                    <a:gd name="T10" fmla="*/ 54 w 124"/>
                    <a:gd name="T11" fmla="*/ 23 h 115"/>
                    <a:gd name="T12" fmla="*/ 83 w 124"/>
                    <a:gd name="T13" fmla="*/ 36 h 115"/>
                    <a:gd name="T14" fmla="*/ 74 w 124"/>
                    <a:gd name="T15" fmla="*/ 18 h 115"/>
                    <a:gd name="T16" fmla="*/ 105 w 124"/>
                    <a:gd name="T17" fmla="*/ 12 h 115"/>
                    <a:gd name="T18" fmla="*/ 68 w 124"/>
                    <a:gd name="T19" fmla="*/ 9 h 115"/>
                    <a:gd name="T20" fmla="*/ 54 w 124"/>
                    <a:gd name="T21" fmla="*/ 0 h 11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4"/>
                    <a:gd name="T34" fmla="*/ 0 h 115"/>
                    <a:gd name="T35" fmla="*/ 124 w 124"/>
                    <a:gd name="T36" fmla="*/ 115 h 115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4" h="115">
                      <a:moveTo>
                        <a:pt x="63" y="0"/>
                      </a:moveTo>
                      <a:lnTo>
                        <a:pt x="42" y="24"/>
                      </a:lnTo>
                      <a:lnTo>
                        <a:pt x="0" y="22"/>
                      </a:lnTo>
                      <a:lnTo>
                        <a:pt x="32" y="48"/>
                      </a:lnTo>
                      <a:lnTo>
                        <a:pt x="18" y="100"/>
                      </a:lnTo>
                      <a:lnTo>
                        <a:pt x="62" y="73"/>
                      </a:lnTo>
                      <a:lnTo>
                        <a:pt x="98" y="115"/>
                      </a:lnTo>
                      <a:lnTo>
                        <a:pt x="87" y="58"/>
                      </a:lnTo>
                      <a:lnTo>
                        <a:pt x="124" y="37"/>
                      </a:lnTo>
                      <a:lnTo>
                        <a:pt x="80" y="28"/>
                      </a:lnTo>
                      <a:lnTo>
                        <a:pt x="6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1031" name="Text Box 39"/>
          <p:cNvSpPr txBox="1">
            <a:spLocks noChangeArrowheads="1"/>
          </p:cNvSpPr>
          <p:nvPr/>
        </p:nvSpPr>
        <p:spPr bwMode="auto">
          <a:xfrm>
            <a:off x="6286500" y="6000751"/>
            <a:ext cx="4845051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领土扩张后的美国</a:t>
            </a:r>
          </a:p>
        </p:txBody>
      </p:sp>
      <p:pic>
        <p:nvPicPr>
          <p:cNvPr id="1032" name="Picture 38" descr="无标题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0" y="2143125"/>
            <a:ext cx="67818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790951" y="1989139"/>
            <a:ext cx="2478616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</a:rPr>
              <a:t>19世纪初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8496300" y="2636839"/>
            <a:ext cx="2127251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</a:rPr>
              <a:t>20世纪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34434" y="571500"/>
            <a:ext cx="11476567" cy="5857875"/>
            <a:chOff x="0" y="0"/>
            <a:chExt cx="5422" cy="3408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0" y="0"/>
              <a:ext cx="1361" cy="1179"/>
              <a:chOff x="0" y="0"/>
              <a:chExt cx="1621" cy="1210"/>
            </a:xfrm>
          </p:grpSpPr>
          <p:pic>
            <p:nvPicPr>
              <p:cNvPr id="8" name="Picture 6" descr="1777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0" y="318"/>
                <a:ext cx="1621" cy="8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63500" dir="3187806" algn="ctr" rotWithShape="0">
                  <a:schemeClr val="tx2"/>
                </a:outerShdw>
              </a:effectLst>
            </p:spPr>
          </p:pic>
          <p:sp>
            <p:nvSpPr>
              <p:cNvPr id="21516" name="Text Box 7"/>
              <p:cNvSpPr txBox="1">
                <a:spLocks noChangeArrowheads="1"/>
              </p:cNvSpPr>
              <p:nvPr/>
            </p:nvSpPr>
            <p:spPr bwMode="auto">
              <a:xfrm>
                <a:off x="181" y="0"/>
                <a:ext cx="998" cy="3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sz="2800">
                    <a:solidFill>
                      <a:srgbClr val="0000FF"/>
                    </a:solidFill>
                  </a:rPr>
                  <a:t>独立初</a:t>
                </a:r>
              </a:p>
            </p:txBody>
          </p:sp>
        </p:grpSp>
        <p:pic>
          <p:nvPicPr>
            <p:cNvPr id="6" name="Picture 8" descr="1818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34" y="1122"/>
              <a:ext cx="1688" cy="9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63500" dir="3187806" algn="ctr" rotWithShape="0">
                <a:schemeClr val="tx2"/>
              </a:outerShdw>
            </a:effectLst>
          </p:spPr>
        </p:pic>
        <p:pic>
          <p:nvPicPr>
            <p:cNvPr id="21514" name="Picture 9" descr="Img251024727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064" y="1496"/>
              <a:ext cx="3358" cy="19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441701" y="1227138"/>
            <a:ext cx="5357284" cy="1123950"/>
            <a:chOff x="0" y="0"/>
            <a:chExt cx="2531" cy="708"/>
          </a:xfrm>
        </p:grpSpPr>
        <p:sp>
          <p:nvSpPr>
            <p:cNvPr id="21510" name="AutoShape 11"/>
            <p:cNvSpPr>
              <a:spLocks noChangeArrowheads="1"/>
            </p:cNvSpPr>
            <p:nvPr/>
          </p:nvSpPr>
          <p:spPr bwMode="auto">
            <a:xfrm rot="1651297">
              <a:off x="0" y="0"/>
              <a:ext cx="2531" cy="708"/>
            </a:xfrm>
            <a:prstGeom prst="notchedRightArrow">
              <a:avLst>
                <a:gd name="adj1" fmla="val 50000"/>
                <a:gd name="adj2" fmla="val 89371"/>
              </a:avLst>
            </a:prstGeom>
            <a:noFill/>
            <a:ln w="57150">
              <a:solidFill>
                <a:srgbClr val="0000FF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marL="342900" indent="-342900" algn="ctr">
                <a:spcBef>
                  <a:spcPct val="20000"/>
                </a:spcBef>
              </a:pPr>
              <a:endParaRPr lang="zh-CN" altLang="en-US" sz="3200"/>
            </a:p>
          </p:txBody>
        </p:sp>
        <p:sp>
          <p:nvSpPr>
            <p:cNvPr id="21511" name="Text Box 12"/>
            <p:cNvSpPr txBox="1">
              <a:spLocks noChangeArrowheads="1"/>
            </p:cNvSpPr>
            <p:nvPr/>
          </p:nvSpPr>
          <p:spPr bwMode="auto">
            <a:xfrm rot="1651297">
              <a:off x="355" y="91"/>
              <a:ext cx="155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>
                <a:spcBef>
                  <a:spcPct val="20000"/>
                </a:spcBef>
              </a:pPr>
              <a:r>
                <a:rPr lang="zh-CN" sz="3200"/>
                <a:t>领土的扩张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527052" y="549276"/>
            <a:ext cx="4032249" cy="1008063"/>
          </a:xfrm>
          <a:prstGeom prst="wedgeRectCallout">
            <a:avLst>
              <a:gd name="adj1" fmla="val 63019"/>
              <a:gd name="adj2" fmla="val 100708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3000">
                <a:latin typeface="Times New Roman" pitchFamily="18" charset="0"/>
              </a:rPr>
              <a:t>北方</a:t>
            </a:r>
            <a:r>
              <a:rPr lang="zh-CN" altLang="en-US" sz="3000">
                <a:latin typeface="华文中宋" pitchFamily="2" charset="-122"/>
              </a:rPr>
              <a:t>—</a:t>
            </a:r>
            <a:r>
              <a:rPr lang="zh-CN" altLang="en-US" sz="3000">
                <a:latin typeface="Times New Roman" pitchFamily="18" charset="0"/>
              </a:rPr>
              <a:t>资本主义工业经济</a:t>
            </a:r>
          </a:p>
        </p:txBody>
      </p:sp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8208434" y="4724400"/>
            <a:ext cx="3649133" cy="1296988"/>
          </a:xfrm>
          <a:prstGeom prst="wedgeRectCallout">
            <a:avLst>
              <a:gd name="adj1" fmla="val -87296"/>
              <a:gd name="adj2" fmla="val -7644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3000">
                <a:latin typeface="Times New Roman" pitchFamily="18" charset="0"/>
              </a:rPr>
              <a:t>南方</a:t>
            </a:r>
            <a:r>
              <a:rPr lang="zh-CN" altLang="en-US" sz="3000">
                <a:latin typeface="华文中宋" pitchFamily="2" charset="-122"/>
              </a:rPr>
              <a:t>—</a:t>
            </a:r>
            <a:r>
              <a:rPr lang="zh-CN" altLang="en-US" sz="3000">
                <a:latin typeface="Times New Roman" pitchFamily="18" charset="0"/>
              </a:rPr>
              <a:t>奴隶制种植园经济</a:t>
            </a: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1" y="500063"/>
            <a:ext cx="6965951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4" descr="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75"/>
            <a:ext cx="6953251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  <p:bldP spid="3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南方奴隶拍卖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9667" y="1214438"/>
            <a:ext cx="10096500" cy="394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143252" y="428625"/>
            <a:ext cx="5592233" cy="65405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zh-CN" altLang="en-US" sz="4400" b="1" kern="0" dirty="0">
                <a:solidFill>
                  <a:srgbClr val="0000FF"/>
                </a:solidFill>
                <a:latin typeface="+mj-lt"/>
                <a:ea typeface="+mj-ea"/>
                <a:cs typeface="+mj-cs"/>
              </a:rPr>
              <a:t>南方奴隶的拍卖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64051" y="5445126"/>
            <a:ext cx="2783416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Arial" pitchFamily="34" charset="0"/>
              <a:buNone/>
              <a:defRPr/>
            </a:pP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宋体" pitchFamily="2" charset="-122"/>
              </a:rPr>
              <a:t>领土扩张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Arial" pitchFamily="34" charset="0"/>
              <a:buNone/>
              <a:defRPr/>
            </a:pP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宋体" pitchFamily="2" charset="-122"/>
              </a:rPr>
              <a:t>工业革命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271434" y="5229226"/>
            <a:ext cx="2400300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4368801" y="5300663"/>
            <a:ext cx="2207684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4271434" y="5229225"/>
            <a:ext cx="2207684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5135034" y="4437063"/>
            <a:ext cx="1056217" cy="1079500"/>
          </a:xfrm>
          <a:prstGeom prst="upArrow">
            <a:avLst>
              <a:gd name="adj1" fmla="val 54713"/>
              <a:gd name="adj2" fmla="val 74439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Arial" pitchFamily="34" charset="0"/>
              <a:buNone/>
              <a:defRPr/>
            </a:pPr>
            <a:r>
              <a:rPr lang="zh-CN" altLang="en-US" sz="160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ea typeface="宋体" pitchFamily="2" charset="-122"/>
              </a:rPr>
              <a:t>刺激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00000_21"/>
          <p:cNvPicPr>
            <a:picLocks noChangeAspect="1" noChangeArrowheads="1"/>
          </p:cNvPicPr>
          <p:nvPr/>
        </p:nvPicPr>
        <p:blipFill>
          <a:blip r:embed="rId2"/>
          <a:srcRect l="2667" t="3880" r="5333" b="2020"/>
          <a:stretch>
            <a:fillRect/>
          </a:stretch>
        </p:blipFill>
        <p:spPr bwMode="auto">
          <a:xfrm>
            <a:off x="1" y="500063"/>
            <a:ext cx="6576484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7922684" y="3186114"/>
            <a:ext cx="4224867" cy="1385887"/>
          </a:xfrm>
          <a:prstGeom prst="wedgeRectCallout">
            <a:avLst>
              <a:gd name="adj1" fmla="val -87296"/>
              <a:gd name="adj2" fmla="val -7644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3000">
                <a:latin typeface="Times New Roman" pitchFamily="18" charset="0"/>
              </a:rPr>
              <a:t>奴隶的命运异常悲惨！</a:t>
            </a:r>
          </a:p>
          <a:p>
            <a:pPr algn="ctr"/>
            <a:r>
              <a:rPr lang="zh-CN" altLang="en-US" sz="3000">
                <a:latin typeface="Times New Roman" pitchFamily="18" charset="0"/>
              </a:rPr>
              <a:t>被随意买卖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7048500" y="1071564"/>
            <a:ext cx="4404784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贩卖黑奴广告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 noChangeArrowheads="1"/>
          </p:cNvSpPr>
          <p:nvPr/>
        </p:nvSpPr>
        <p:spPr>
          <a:xfrm>
            <a:off x="571500" y="500063"/>
            <a:ext cx="10972800" cy="11430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zh-CN" altLang="en-US" sz="4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漫画：奴隶制的扩张</a:t>
            </a:r>
          </a:p>
        </p:txBody>
      </p:sp>
      <p:pic>
        <p:nvPicPr>
          <p:cNvPr id="25603" name="Picture 2" descr="5E23009a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71688"/>
            <a:ext cx="12192000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Oval 3"/>
          <p:cNvSpPr>
            <a:spLocks noChangeArrowheads="1"/>
          </p:cNvSpPr>
          <p:nvPr/>
        </p:nvSpPr>
        <p:spPr bwMode="auto">
          <a:xfrm>
            <a:off x="3888318" y="1196976"/>
            <a:ext cx="6625167" cy="4968875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2063751" y="2562225"/>
            <a:ext cx="1008609" cy="584775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sz="3200" b="1">
                <a:solidFill>
                  <a:srgbClr val="FF0000"/>
                </a:solidFill>
                <a:latin typeface="Tahoma" pitchFamily="34" charset="0"/>
              </a:rPr>
              <a:t>北部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0712451" y="4937125"/>
            <a:ext cx="1008609" cy="584775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sz="3200" b="1">
                <a:solidFill>
                  <a:srgbClr val="FF0000"/>
                </a:solidFill>
                <a:latin typeface="Tahoma" pitchFamily="34" charset="0"/>
              </a:rPr>
              <a:t>南部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1871134" y="4830763"/>
            <a:ext cx="1008609" cy="584775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sz="3200" b="1">
                <a:solidFill>
                  <a:srgbClr val="FF0000"/>
                </a:solidFill>
                <a:latin typeface="Tahoma" pitchFamily="34" charset="0"/>
              </a:rPr>
              <a:t>西部</a:t>
            </a:r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>
            <a:off x="3503084" y="2708276"/>
            <a:ext cx="480483" cy="288925"/>
          </a:xfrm>
          <a:prstGeom prst="rightArrow">
            <a:avLst>
              <a:gd name="adj1" fmla="val 49454"/>
              <a:gd name="adj2" fmla="val 62085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9" name="AutoShape 9"/>
          <p:cNvSpPr>
            <a:spLocks noChangeArrowheads="1"/>
          </p:cNvSpPr>
          <p:nvPr/>
        </p:nvSpPr>
        <p:spPr bwMode="auto">
          <a:xfrm>
            <a:off x="10033000" y="5084764"/>
            <a:ext cx="575733" cy="288925"/>
          </a:xfrm>
          <a:prstGeom prst="leftArrow">
            <a:avLst>
              <a:gd name="adj1" fmla="val 54944"/>
              <a:gd name="adj2" fmla="val 70878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0" name="WordArt 10"/>
          <p:cNvSpPr>
            <a:spLocks noChangeArrowheads="1" noChangeShapeType="1"/>
          </p:cNvSpPr>
          <p:nvPr/>
        </p:nvSpPr>
        <p:spPr bwMode="auto">
          <a:xfrm>
            <a:off x="4849285" y="4149726"/>
            <a:ext cx="4607983" cy="1800225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隶书"/>
                <a:ea typeface="隶书"/>
              </a:rPr>
              <a:t>奴隶制的扩张</a:t>
            </a:r>
          </a:p>
        </p:txBody>
      </p:sp>
      <p:sp>
        <p:nvSpPr>
          <p:cNvPr id="25611" name="AutoShape 11"/>
          <p:cNvSpPr>
            <a:spLocks noChangeArrowheads="1"/>
          </p:cNvSpPr>
          <p:nvPr/>
        </p:nvSpPr>
        <p:spPr bwMode="auto">
          <a:xfrm rot="10800000">
            <a:off x="3312584" y="4728647"/>
            <a:ext cx="863600" cy="71223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241 h 21600"/>
              <a:gd name="T14" fmla="*/ 17403 w 21600"/>
              <a:gd name="T15" fmla="*/ 1635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3447" y="0"/>
                </a:moveTo>
                <a:lnTo>
                  <a:pt x="13447" y="5241"/>
                </a:lnTo>
                <a:lnTo>
                  <a:pt x="3375" y="5241"/>
                </a:lnTo>
                <a:lnTo>
                  <a:pt x="3375" y="16359"/>
                </a:lnTo>
                <a:lnTo>
                  <a:pt x="13447" y="16359"/>
                </a:lnTo>
                <a:lnTo>
                  <a:pt x="13447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241"/>
                </a:moveTo>
                <a:lnTo>
                  <a:pt x="1350" y="16359"/>
                </a:lnTo>
                <a:lnTo>
                  <a:pt x="2700" y="16359"/>
                </a:lnTo>
                <a:lnTo>
                  <a:pt x="2700" y="5241"/>
                </a:lnTo>
                <a:close/>
              </a:path>
              <a:path w="21600" h="21600">
                <a:moveTo>
                  <a:pt x="0" y="5241"/>
                </a:moveTo>
                <a:lnTo>
                  <a:pt x="0" y="16359"/>
                </a:lnTo>
                <a:lnTo>
                  <a:pt x="675" y="16359"/>
                </a:lnTo>
                <a:lnTo>
                  <a:pt x="675" y="5241"/>
                </a:lnTo>
                <a:close/>
              </a:path>
            </a:pathLst>
          </a:cu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6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7335" y="2747645"/>
            <a:ext cx="2487612" cy="3484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7" name="Text Box 2"/>
          <p:cNvSpPr txBox="1"/>
          <p:nvPr/>
        </p:nvSpPr>
        <p:spPr>
          <a:xfrm>
            <a:off x="4348480" y="1962785"/>
            <a:ext cx="747014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 dirty="0">
                <a:latin typeface="Arial" panose="020B0604020202020204" pitchFamily="34" charset="0"/>
              </a:rPr>
              <a:t>1860</a:t>
            </a:r>
            <a:r>
              <a:rPr lang="zh-CN" altLang="en-US" sz="4800" b="1" dirty="0">
                <a:latin typeface="Arial" panose="020B0604020202020204" pitchFamily="34" charset="0"/>
              </a:rPr>
              <a:t>年林肯当选美国总统</a:t>
            </a:r>
          </a:p>
        </p:txBody>
      </p:sp>
      <p:sp>
        <p:nvSpPr>
          <p:cNvPr id="12294" name="Rectangle 13"/>
          <p:cNvSpPr/>
          <p:nvPr/>
        </p:nvSpPr>
        <p:spPr>
          <a:xfrm>
            <a:off x="1698308" y="1962468"/>
            <a:ext cx="1877437" cy="70788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导火线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:</a:t>
            </a:r>
          </a:p>
        </p:txBody>
      </p:sp>
      <p:sp>
        <p:nvSpPr>
          <p:cNvPr id="2" name="Text Box 22"/>
          <p:cNvSpPr txBox="1"/>
          <p:nvPr/>
        </p:nvSpPr>
        <p:spPr>
          <a:xfrm>
            <a:off x="1573213" y="228600"/>
            <a:ext cx="8737600" cy="70675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R="0" defTabSz="914400" fontAlgn="auto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kern="1200" cap="none" spc="0" normalizeH="0" baseline="0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内战</a:t>
            </a:r>
            <a:r>
              <a:rPr kumimoji="0" lang="zh-CN" altLang="en-US" sz="4000" b="1" kern="1200" cap="none" spc="0" normalizeH="0" baseline="0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爆发</a:t>
            </a:r>
            <a:endParaRPr kumimoji="0" lang="zh-CN" altLang="en-US" sz="40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82476" y="930116"/>
            <a:ext cx="2089785" cy="20897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文本框 2"/>
          <p:cNvSpPr txBox="1"/>
          <p:nvPr/>
        </p:nvSpPr>
        <p:spPr>
          <a:xfrm>
            <a:off x="8675688" y="3016250"/>
            <a:ext cx="1797050" cy="299085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350" b="0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南方政权国徽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567738" y="5335588"/>
            <a:ext cx="2012950" cy="299085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350" b="0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美利坚联盟国国旗</a:t>
            </a:r>
          </a:p>
        </p:txBody>
      </p:sp>
      <p:pic>
        <p:nvPicPr>
          <p:cNvPr id="14343" name="Picture 6" descr="http://imgsrc.baidu.com/forum/pic/item/17066d600c3387447627dcd5500fd9f9d62aa05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67738" y="3890963"/>
            <a:ext cx="2012950" cy="1339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1" name="任意多边形 23553"/>
          <p:cNvSpPr/>
          <p:nvPr/>
        </p:nvSpPr>
        <p:spPr>
          <a:xfrm>
            <a:off x="1868488" y="2487613"/>
            <a:ext cx="3024188" cy="3013075"/>
          </a:xfrm>
          <a:custGeom>
            <a:avLst/>
            <a:gdLst/>
            <a:ahLst/>
            <a:cxnLst/>
            <a:rect l="0" t="0" r="0" b="0"/>
            <a:pathLst>
              <a:path w="2540" h="2531">
                <a:moveTo>
                  <a:pt x="2338" y="347"/>
                </a:moveTo>
                <a:cubicBezTo>
                  <a:pt x="2340" y="361"/>
                  <a:pt x="2343" y="374"/>
                  <a:pt x="2344" y="388"/>
                </a:cubicBezTo>
                <a:cubicBezTo>
                  <a:pt x="2347" y="435"/>
                  <a:pt x="2345" y="482"/>
                  <a:pt x="2350" y="529"/>
                </a:cubicBezTo>
                <a:cubicBezTo>
                  <a:pt x="2351" y="542"/>
                  <a:pt x="2362" y="565"/>
                  <a:pt x="2362" y="565"/>
                </a:cubicBezTo>
                <a:cubicBezTo>
                  <a:pt x="2367" y="638"/>
                  <a:pt x="2380" y="723"/>
                  <a:pt x="2356" y="794"/>
                </a:cubicBezTo>
                <a:cubicBezTo>
                  <a:pt x="2367" y="824"/>
                  <a:pt x="2375" y="804"/>
                  <a:pt x="2385" y="835"/>
                </a:cubicBezTo>
                <a:cubicBezTo>
                  <a:pt x="2377" y="1067"/>
                  <a:pt x="2396" y="956"/>
                  <a:pt x="2362" y="1052"/>
                </a:cubicBezTo>
                <a:cubicBezTo>
                  <a:pt x="2365" y="1125"/>
                  <a:pt x="2345" y="1190"/>
                  <a:pt x="2385" y="1246"/>
                </a:cubicBezTo>
                <a:cubicBezTo>
                  <a:pt x="2392" y="1267"/>
                  <a:pt x="2426" y="1299"/>
                  <a:pt x="2426" y="1299"/>
                </a:cubicBezTo>
                <a:cubicBezTo>
                  <a:pt x="2451" y="1373"/>
                  <a:pt x="2430" y="1301"/>
                  <a:pt x="2444" y="1429"/>
                </a:cubicBezTo>
                <a:cubicBezTo>
                  <a:pt x="2446" y="1448"/>
                  <a:pt x="2462" y="1464"/>
                  <a:pt x="2468" y="1482"/>
                </a:cubicBezTo>
                <a:cubicBezTo>
                  <a:pt x="2289" y="1497"/>
                  <a:pt x="2112" y="1503"/>
                  <a:pt x="1939" y="1458"/>
                </a:cubicBezTo>
                <a:cubicBezTo>
                  <a:pt x="1896" y="1460"/>
                  <a:pt x="1851" y="1452"/>
                  <a:pt x="1809" y="1464"/>
                </a:cubicBezTo>
                <a:cubicBezTo>
                  <a:pt x="1797" y="1467"/>
                  <a:pt x="1797" y="1499"/>
                  <a:pt x="1797" y="1499"/>
                </a:cubicBezTo>
                <a:cubicBezTo>
                  <a:pt x="1801" y="1531"/>
                  <a:pt x="1806" y="1562"/>
                  <a:pt x="1815" y="1593"/>
                </a:cubicBezTo>
                <a:cubicBezTo>
                  <a:pt x="1818" y="1605"/>
                  <a:pt x="1827" y="1628"/>
                  <a:pt x="1827" y="1628"/>
                </a:cubicBezTo>
                <a:cubicBezTo>
                  <a:pt x="1829" y="1687"/>
                  <a:pt x="1829" y="1746"/>
                  <a:pt x="1833" y="1805"/>
                </a:cubicBezTo>
                <a:cubicBezTo>
                  <a:pt x="1834" y="1827"/>
                  <a:pt x="1829" y="1863"/>
                  <a:pt x="1850" y="1869"/>
                </a:cubicBezTo>
                <a:cubicBezTo>
                  <a:pt x="1886" y="1880"/>
                  <a:pt x="1925" y="1874"/>
                  <a:pt x="1962" y="1875"/>
                </a:cubicBezTo>
                <a:cubicBezTo>
                  <a:pt x="2162" y="1883"/>
                  <a:pt x="2323" y="1884"/>
                  <a:pt x="2532" y="1887"/>
                </a:cubicBezTo>
                <a:cubicBezTo>
                  <a:pt x="2540" y="1912"/>
                  <a:pt x="2534" y="1919"/>
                  <a:pt x="2520" y="1940"/>
                </a:cubicBezTo>
                <a:cubicBezTo>
                  <a:pt x="2510" y="1996"/>
                  <a:pt x="2510" y="1996"/>
                  <a:pt x="2515" y="2069"/>
                </a:cubicBezTo>
                <a:cubicBezTo>
                  <a:pt x="2511" y="2127"/>
                  <a:pt x="2496" y="2200"/>
                  <a:pt x="2532" y="2251"/>
                </a:cubicBezTo>
                <a:cubicBezTo>
                  <a:pt x="2457" y="2277"/>
                  <a:pt x="2373" y="2267"/>
                  <a:pt x="2297" y="2246"/>
                </a:cubicBezTo>
                <a:cubicBezTo>
                  <a:pt x="2252" y="2201"/>
                  <a:pt x="2297" y="2238"/>
                  <a:pt x="2174" y="2222"/>
                </a:cubicBezTo>
                <a:cubicBezTo>
                  <a:pt x="2139" y="2218"/>
                  <a:pt x="2128" y="2201"/>
                  <a:pt x="2103" y="2181"/>
                </a:cubicBezTo>
                <a:cubicBezTo>
                  <a:pt x="2087" y="2168"/>
                  <a:pt x="2067" y="2163"/>
                  <a:pt x="2050" y="2152"/>
                </a:cubicBezTo>
                <a:cubicBezTo>
                  <a:pt x="2005" y="2085"/>
                  <a:pt x="2086" y="1981"/>
                  <a:pt x="2015" y="1934"/>
                </a:cubicBezTo>
                <a:cubicBezTo>
                  <a:pt x="1994" y="1902"/>
                  <a:pt x="1970" y="1875"/>
                  <a:pt x="1933" y="1864"/>
                </a:cubicBezTo>
                <a:cubicBezTo>
                  <a:pt x="1937" y="1870"/>
                  <a:pt x="1938" y="1877"/>
                  <a:pt x="1944" y="1881"/>
                </a:cubicBezTo>
                <a:cubicBezTo>
                  <a:pt x="1951" y="1886"/>
                  <a:pt x="1976" y="1887"/>
                  <a:pt x="1968" y="1887"/>
                </a:cubicBezTo>
                <a:cubicBezTo>
                  <a:pt x="1923" y="1887"/>
                  <a:pt x="1876" y="1869"/>
                  <a:pt x="1833" y="1858"/>
                </a:cubicBezTo>
                <a:cubicBezTo>
                  <a:pt x="1798" y="1860"/>
                  <a:pt x="1698" y="1834"/>
                  <a:pt x="1680" y="1887"/>
                </a:cubicBezTo>
                <a:cubicBezTo>
                  <a:pt x="1678" y="1961"/>
                  <a:pt x="1676" y="2036"/>
                  <a:pt x="1674" y="2110"/>
                </a:cubicBezTo>
                <a:cubicBezTo>
                  <a:pt x="1673" y="2144"/>
                  <a:pt x="1706" y="2308"/>
                  <a:pt x="1627" y="2334"/>
                </a:cubicBezTo>
                <a:cubicBezTo>
                  <a:pt x="1563" y="2517"/>
                  <a:pt x="1569" y="2416"/>
                  <a:pt x="1221" y="2422"/>
                </a:cubicBezTo>
                <a:cubicBezTo>
                  <a:pt x="1209" y="2465"/>
                  <a:pt x="1201" y="2457"/>
                  <a:pt x="1151" y="2463"/>
                </a:cubicBezTo>
                <a:cubicBezTo>
                  <a:pt x="1139" y="2467"/>
                  <a:pt x="1128" y="2471"/>
                  <a:pt x="1116" y="2475"/>
                </a:cubicBezTo>
                <a:cubicBezTo>
                  <a:pt x="1110" y="2477"/>
                  <a:pt x="1098" y="2481"/>
                  <a:pt x="1098" y="2481"/>
                </a:cubicBezTo>
                <a:cubicBezTo>
                  <a:pt x="1045" y="2531"/>
                  <a:pt x="1009" y="2502"/>
                  <a:pt x="916" y="2498"/>
                </a:cubicBezTo>
                <a:cubicBezTo>
                  <a:pt x="878" y="2481"/>
                  <a:pt x="853" y="2468"/>
                  <a:pt x="810" y="2463"/>
                </a:cubicBezTo>
                <a:cubicBezTo>
                  <a:pt x="790" y="2456"/>
                  <a:pt x="772" y="2446"/>
                  <a:pt x="751" y="2440"/>
                </a:cubicBezTo>
                <a:cubicBezTo>
                  <a:pt x="702" y="2406"/>
                  <a:pt x="765" y="2453"/>
                  <a:pt x="722" y="2410"/>
                </a:cubicBezTo>
                <a:cubicBezTo>
                  <a:pt x="697" y="2385"/>
                  <a:pt x="664" y="2365"/>
                  <a:pt x="634" y="2346"/>
                </a:cubicBezTo>
                <a:cubicBezTo>
                  <a:pt x="596" y="2322"/>
                  <a:pt x="508" y="2308"/>
                  <a:pt x="463" y="2293"/>
                </a:cubicBezTo>
                <a:cubicBezTo>
                  <a:pt x="444" y="2261"/>
                  <a:pt x="412" y="2266"/>
                  <a:pt x="457" y="2234"/>
                </a:cubicBezTo>
                <a:cubicBezTo>
                  <a:pt x="463" y="2215"/>
                  <a:pt x="475" y="2200"/>
                  <a:pt x="481" y="2181"/>
                </a:cubicBezTo>
                <a:cubicBezTo>
                  <a:pt x="485" y="2152"/>
                  <a:pt x="487" y="2105"/>
                  <a:pt x="510" y="2081"/>
                </a:cubicBezTo>
                <a:cubicBezTo>
                  <a:pt x="521" y="2070"/>
                  <a:pt x="535" y="2063"/>
                  <a:pt x="546" y="2052"/>
                </a:cubicBezTo>
                <a:cubicBezTo>
                  <a:pt x="558" y="2008"/>
                  <a:pt x="541" y="1936"/>
                  <a:pt x="510" y="1899"/>
                </a:cubicBezTo>
                <a:cubicBezTo>
                  <a:pt x="489" y="1874"/>
                  <a:pt x="459" y="1855"/>
                  <a:pt x="440" y="1828"/>
                </a:cubicBezTo>
                <a:cubicBezTo>
                  <a:pt x="414" y="1790"/>
                  <a:pt x="391" y="1738"/>
                  <a:pt x="352" y="1711"/>
                </a:cubicBezTo>
                <a:cubicBezTo>
                  <a:pt x="340" y="1686"/>
                  <a:pt x="325" y="1680"/>
                  <a:pt x="310" y="1658"/>
                </a:cubicBezTo>
                <a:cubicBezTo>
                  <a:pt x="286" y="1621"/>
                  <a:pt x="266" y="1584"/>
                  <a:pt x="234" y="1552"/>
                </a:cubicBezTo>
                <a:cubicBezTo>
                  <a:pt x="217" y="1502"/>
                  <a:pt x="242" y="1560"/>
                  <a:pt x="211" y="1529"/>
                </a:cubicBezTo>
                <a:cubicBezTo>
                  <a:pt x="207" y="1525"/>
                  <a:pt x="208" y="1517"/>
                  <a:pt x="205" y="1511"/>
                </a:cubicBezTo>
                <a:cubicBezTo>
                  <a:pt x="198" y="1499"/>
                  <a:pt x="189" y="1488"/>
                  <a:pt x="181" y="1476"/>
                </a:cubicBezTo>
                <a:cubicBezTo>
                  <a:pt x="160" y="1445"/>
                  <a:pt x="136" y="1417"/>
                  <a:pt x="116" y="1387"/>
                </a:cubicBezTo>
                <a:cubicBezTo>
                  <a:pt x="96" y="1320"/>
                  <a:pt x="114" y="1209"/>
                  <a:pt x="158" y="1147"/>
                </a:cubicBezTo>
                <a:cubicBezTo>
                  <a:pt x="166" y="1123"/>
                  <a:pt x="165" y="1114"/>
                  <a:pt x="187" y="1099"/>
                </a:cubicBezTo>
                <a:cubicBezTo>
                  <a:pt x="206" y="1072"/>
                  <a:pt x="212" y="1042"/>
                  <a:pt x="222" y="1011"/>
                </a:cubicBezTo>
                <a:cubicBezTo>
                  <a:pt x="224" y="997"/>
                  <a:pt x="215" y="975"/>
                  <a:pt x="228" y="970"/>
                </a:cubicBezTo>
                <a:cubicBezTo>
                  <a:pt x="261" y="959"/>
                  <a:pt x="391" y="989"/>
                  <a:pt x="434" y="1000"/>
                </a:cubicBezTo>
                <a:cubicBezTo>
                  <a:pt x="457" y="998"/>
                  <a:pt x="483" y="1005"/>
                  <a:pt x="504" y="994"/>
                </a:cubicBezTo>
                <a:cubicBezTo>
                  <a:pt x="515" y="988"/>
                  <a:pt x="512" y="970"/>
                  <a:pt x="516" y="958"/>
                </a:cubicBezTo>
                <a:cubicBezTo>
                  <a:pt x="518" y="952"/>
                  <a:pt x="522" y="941"/>
                  <a:pt x="522" y="941"/>
                </a:cubicBezTo>
                <a:cubicBezTo>
                  <a:pt x="527" y="911"/>
                  <a:pt x="522" y="892"/>
                  <a:pt x="551" y="882"/>
                </a:cubicBezTo>
                <a:cubicBezTo>
                  <a:pt x="561" y="851"/>
                  <a:pt x="549" y="862"/>
                  <a:pt x="522" y="853"/>
                </a:cubicBezTo>
                <a:cubicBezTo>
                  <a:pt x="526" y="781"/>
                  <a:pt x="509" y="757"/>
                  <a:pt x="557" y="723"/>
                </a:cubicBezTo>
                <a:cubicBezTo>
                  <a:pt x="576" y="670"/>
                  <a:pt x="545" y="750"/>
                  <a:pt x="581" y="688"/>
                </a:cubicBezTo>
                <a:cubicBezTo>
                  <a:pt x="588" y="676"/>
                  <a:pt x="587" y="660"/>
                  <a:pt x="593" y="647"/>
                </a:cubicBezTo>
                <a:cubicBezTo>
                  <a:pt x="602" y="629"/>
                  <a:pt x="611" y="611"/>
                  <a:pt x="622" y="594"/>
                </a:cubicBezTo>
                <a:cubicBezTo>
                  <a:pt x="600" y="441"/>
                  <a:pt x="406" y="479"/>
                  <a:pt x="299" y="476"/>
                </a:cubicBezTo>
                <a:cubicBezTo>
                  <a:pt x="234" y="458"/>
                  <a:pt x="214" y="452"/>
                  <a:pt x="140" y="447"/>
                </a:cubicBezTo>
                <a:cubicBezTo>
                  <a:pt x="132" y="424"/>
                  <a:pt x="125" y="414"/>
                  <a:pt x="105" y="400"/>
                </a:cubicBezTo>
                <a:cubicBezTo>
                  <a:pt x="100" y="384"/>
                  <a:pt x="82" y="364"/>
                  <a:pt x="69" y="353"/>
                </a:cubicBezTo>
                <a:cubicBezTo>
                  <a:pt x="56" y="342"/>
                  <a:pt x="28" y="324"/>
                  <a:pt x="28" y="324"/>
                </a:cubicBezTo>
                <a:cubicBezTo>
                  <a:pt x="0" y="241"/>
                  <a:pt x="35" y="114"/>
                  <a:pt x="46" y="24"/>
                </a:cubicBezTo>
                <a:cubicBezTo>
                  <a:pt x="52" y="28"/>
                  <a:pt x="59" y="31"/>
                  <a:pt x="64" y="36"/>
                </a:cubicBezTo>
                <a:cubicBezTo>
                  <a:pt x="69" y="41"/>
                  <a:pt x="70" y="49"/>
                  <a:pt x="75" y="53"/>
                </a:cubicBezTo>
                <a:cubicBezTo>
                  <a:pt x="94" y="69"/>
                  <a:pt x="125" y="92"/>
                  <a:pt x="146" y="106"/>
                </a:cubicBezTo>
                <a:cubicBezTo>
                  <a:pt x="162" y="131"/>
                  <a:pt x="184" y="134"/>
                  <a:pt x="211" y="141"/>
                </a:cubicBezTo>
                <a:cubicBezTo>
                  <a:pt x="215" y="147"/>
                  <a:pt x="215" y="159"/>
                  <a:pt x="222" y="159"/>
                </a:cubicBezTo>
                <a:cubicBezTo>
                  <a:pt x="228" y="159"/>
                  <a:pt x="229" y="147"/>
                  <a:pt x="228" y="141"/>
                </a:cubicBezTo>
                <a:cubicBezTo>
                  <a:pt x="226" y="127"/>
                  <a:pt x="211" y="119"/>
                  <a:pt x="205" y="106"/>
                </a:cubicBezTo>
                <a:cubicBezTo>
                  <a:pt x="200" y="95"/>
                  <a:pt x="193" y="71"/>
                  <a:pt x="193" y="71"/>
                </a:cubicBezTo>
                <a:cubicBezTo>
                  <a:pt x="205" y="0"/>
                  <a:pt x="230" y="25"/>
                  <a:pt x="305" y="30"/>
                </a:cubicBezTo>
                <a:cubicBezTo>
                  <a:pt x="352" y="63"/>
                  <a:pt x="405" y="56"/>
                  <a:pt x="463" y="59"/>
                </a:cubicBezTo>
                <a:cubicBezTo>
                  <a:pt x="520" y="114"/>
                  <a:pt x="539" y="106"/>
                  <a:pt x="628" y="112"/>
                </a:cubicBezTo>
                <a:cubicBezTo>
                  <a:pt x="675" y="122"/>
                  <a:pt x="698" y="133"/>
                  <a:pt x="740" y="147"/>
                </a:cubicBezTo>
                <a:cubicBezTo>
                  <a:pt x="794" y="185"/>
                  <a:pt x="877" y="197"/>
                  <a:pt x="939" y="218"/>
                </a:cubicBezTo>
                <a:cubicBezTo>
                  <a:pt x="998" y="238"/>
                  <a:pt x="1064" y="222"/>
                  <a:pt x="1127" y="224"/>
                </a:cubicBezTo>
                <a:cubicBezTo>
                  <a:pt x="1182" y="238"/>
                  <a:pt x="1241" y="239"/>
                  <a:pt x="1298" y="247"/>
                </a:cubicBezTo>
                <a:cubicBezTo>
                  <a:pt x="1363" y="269"/>
                  <a:pt x="1425" y="295"/>
                  <a:pt x="1492" y="312"/>
                </a:cubicBezTo>
                <a:cubicBezTo>
                  <a:pt x="1695" y="364"/>
                  <a:pt x="1911" y="316"/>
                  <a:pt x="2121" y="318"/>
                </a:cubicBezTo>
                <a:cubicBezTo>
                  <a:pt x="2188" y="323"/>
                  <a:pt x="2255" y="318"/>
                  <a:pt x="2321" y="330"/>
                </a:cubicBezTo>
                <a:cubicBezTo>
                  <a:pt x="2421" y="349"/>
                  <a:pt x="2299" y="347"/>
                  <a:pt x="2338" y="347"/>
                </a:cubicBezTo>
                <a:close/>
              </a:path>
            </a:pathLst>
          </a:custGeom>
          <a:solidFill>
            <a:schemeClr val="accent1"/>
          </a:solidFill>
          <a:ln w="38100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pic>
        <p:nvPicPr>
          <p:cNvPr id="14345" name="图片 23554" descr="civmap">
            <a:hlinkClick r:id="rId7" action="ppaction://hlinkfil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3213" y="2487613"/>
            <a:ext cx="6858000" cy="3402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6" name="任意多边形 23555"/>
          <p:cNvSpPr/>
          <p:nvPr/>
        </p:nvSpPr>
        <p:spPr>
          <a:xfrm>
            <a:off x="3543300" y="3890963"/>
            <a:ext cx="3887788" cy="1944688"/>
          </a:xfrm>
          <a:custGeom>
            <a:avLst/>
            <a:gdLst/>
            <a:ahLst/>
            <a:cxnLst/>
            <a:rect l="0" t="0" r="0" b="0"/>
            <a:pathLst>
              <a:path w="3168" h="1883">
                <a:moveTo>
                  <a:pt x="22" y="1023"/>
                </a:moveTo>
                <a:cubicBezTo>
                  <a:pt x="76" y="974"/>
                  <a:pt x="197" y="1011"/>
                  <a:pt x="241" y="1012"/>
                </a:cubicBezTo>
                <a:cubicBezTo>
                  <a:pt x="252" y="1014"/>
                  <a:pt x="263" y="1015"/>
                  <a:pt x="274" y="1018"/>
                </a:cubicBezTo>
                <a:cubicBezTo>
                  <a:pt x="287" y="1021"/>
                  <a:pt x="313" y="1029"/>
                  <a:pt x="313" y="1029"/>
                </a:cubicBezTo>
                <a:cubicBezTo>
                  <a:pt x="335" y="1027"/>
                  <a:pt x="358" y="1029"/>
                  <a:pt x="380" y="1023"/>
                </a:cubicBezTo>
                <a:cubicBezTo>
                  <a:pt x="398" y="1018"/>
                  <a:pt x="403" y="973"/>
                  <a:pt x="403" y="973"/>
                </a:cubicBezTo>
                <a:cubicBezTo>
                  <a:pt x="405" y="962"/>
                  <a:pt x="407" y="951"/>
                  <a:pt x="408" y="940"/>
                </a:cubicBezTo>
                <a:cubicBezTo>
                  <a:pt x="410" y="921"/>
                  <a:pt x="411" y="903"/>
                  <a:pt x="414" y="884"/>
                </a:cubicBezTo>
                <a:cubicBezTo>
                  <a:pt x="420" y="844"/>
                  <a:pt x="436" y="806"/>
                  <a:pt x="442" y="766"/>
                </a:cubicBezTo>
                <a:cubicBezTo>
                  <a:pt x="446" y="571"/>
                  <a:pt x="445" y="581"/>
                  <a:pt x="459" y="453"/>
                </a:cubicBezTo>
                <a:cubicBezTo>
                  <a:pt x="545" y="459"/>
                  <a:pt x="617" y="471"/>
                  <a:pt x="705" y="475"/>
                </a:cubicBezTo>
                <a:cubicBezTo>
                  <a:pt x="747" y="481"/>
                  <a:pt x="748" y="479"/>
                  <a:pt x="761" y="515"/>
                </a:cubicBezTo>
                <a:cubicBezTo>
                  <a:pt x="764" y="659"/>
                  <a:pt x="707" y="734"/>
                  <a:pt x="817" y="766"/>
                </a:cubicBezTo>
                <a:cubicBezTo>
                  <a:pt x="887" y="814"/>
                  <a:pt x="921" y="811"/>
                  <a:pt x="1007" y="822"/>
                </a:cubicBezTo>
                <a:cubicBezTo>
                  <a:pt x="1041" y="835"/>
                  <a:pt x="1077" y="844"/>
                  <a:pt x="1113" y="850"/>
                </a:cubicBezTo>
                <a:cubicBezTo>
                  <a:pt x="1178" y="848"/>
                  <a:pt x="1244" y="852"/>
                  <a:pt x="1309" y="845"/>
                </a:cubicBezTo>
                <a:cubicBezTo>
                  <a:pt x="1315" y="844"/>
                  <a:pt x="1314" y="834"/>
                  <a:pt x="1314" y="828"/>
                </a:cubicBezTo>
                <a:cubicBezTo>
                  <a:pt x="1314" y="807"/>
                  <a:pt x="1283" y="780"/>
                  <a:pt x="1269" y="766"/>
                </a:cubicBezTo>
                <a:cubicBezTo>
                  <a:pt x="1267" y="760"/>
                  <a:pt x="1264" y="755"/>
                  <a:pt x="1264" y="749"/>
                </a:cubicBezTo>
                <a:cubicBezTo>
                  <a:pt x="1264" y="741"/>
                  <a:pt x="1267" y="720"/>
                  <a:pt x="1269" y="727"/>
                </a:cubicBezTo>
                <a:cubicBezTo>
                  <a:pt x="1275" y="747"/>
                  <a:pt x="1273" y="768"/>
                  <a:pt x="1275" y="789"/>
                </a:cubicBezTo>
                <a:cubicBezTo>
                  <a:pt x="1283" y="708"/>
                  <a:pt x="1285" y="631"/>
                  <a:pt x="1258" y="554"/>
                </a:cubicBezTo>
                <a:cubicBezTo>
                  <a:pt x="1268" y="527"/>
                  <a:pt x="1292" y="493"/>
                  <a:pt x="1325" y="492"/>
                </a:cubicBezTo>
                <a:cubicBezTo>
                  <a:pt x="1454" y="488"/>
                  <a:pt x="1582" y="489"/>
                  <a:pt x="1711" y="487"/>
                </a:cubicBezTo>
                <a:cubicBezTo>
                  <a:pt x="1748" y="474"/>
                  <a:pt x="1757" y="487"/>
                  <a:pt x="1767" y="520"/>
                </a:cubicBezTo>
                <a:cubicBezTo>
                  <a:pt x="1790" y="455"/>
                  <a:pt x="1791" y="475"/>
                  <a:pt x="1885" y="470"/>
                </a:cubicBezTo>
                <a:cubicBezTo>
                  <a:pt x="2009" y="423"/>
                  <a:pt x="2145" y="435"/>
                  <a:pt x="2276" y="431"/>
                </a:cubicBezTo>
                <a:cubicBezTo>
                  <a:pt x="2293" y="425"/>
                  <a:pt x="2309" y="420"/>
                  <a:pt x="2326" y="414"/>
                </a:cubicBezTo>
                <a:cubicBezTo>
                  <a:pt x="2355" y="388"/>
                  <a:pt x="2402" y="382"/>
                  <a:pt x="2438" y="369"/>
                </a:cubicBezTo>
                <a:cubicBezTo>
                  <a:pt x="2453" y="345"/>
                  <a:pt x="2476" y="343"/>
                  <a:pt x="2500" y="330"/>
                </a:cubicBezTo>
                <a:cubicBezTo>
                  <a:pt x="2512" y="324"/>
                  <a:pt x="2523" y="317"/>
                  <a:pt x="2533" y="308"/>
                </a:cubicBezTo>
                <a:cubicBezTo>
                  <a:pt x="2537" y="304"/>
                  <a:pt x="2540" y="298"/>
                  <a:pt x="2545" y="297"/>
                </a:cubicBezTo>
                <a:cubicBezTo>
                  <a:pt x="2574" y="292"/>
                  <a:pt x="2604" y="293"/>
                  <a:pt x="2634" y="291"/>
                </a:cubicBezTo>
                <a:cubicBezTo>
                  <a:pt x="2654" y="278"/>
                  <a:pt x="2651" y="267"/>
                  <a:pt x="2668" y="252"/>
                </a:cubicBezTo>
                <a:cubicBezTo>
                  <a:pt x="2676" y="226"/>
                  <a:pt x="2678" y="180"/>
                  <a:pt x="2701" y="162"/>
                </a:cubicBezTo>
                <a:cubicBezTo>
                  <a:pt x="2711" y="154"/>
                  <a:pt x="2738" y="150"/>
                  <a:pt x="2751" y="146"/>
                </a:cubicBezTo>
                <a:cubicBezTo>
                  <a:pt x="2755" y="142"/>
                  <a:pt x="2758" y="137"/>
                  <a:pt x="2763" y="134"/>
                </a:cubicBezTo>
                <a:cubicBezTo>
                  <a:pt x="2768" y="131"/>
                  <a:pt x="2776" y="134"/>
                  <a:pt x="2779" y="129"/>
                </a:cubicBezTo>
                <a:cubicBezTo>
                  <a:pt x="2800" y="100"/>
                  <a:pt x="2789" y="80"/>
                  <a:pt x="2819" y="50"/>
                </a:cubicBezTo>
                <a:cubicBezTo>
                  <a:pt x="2826" y="28"/>
                  <a:pt x="2837" y="7"/>
                  <a:pt x="2858" y="0"/>
                </a:cubicBezTo>
                <a:cubicBezTo>
                  <a:pt x="2901" y="12"/>
                  <a:pt x="2923" y="18"/>
                  <a:pt x="2970" y="22"/>
                </a:cubicBezTo>
                <a:cubicBezTo>
                  <a:pt x="2950" y="99"/>
                  <a:pt x="2955" y="107"/>
                  <a:pt x="3020" y="118"/>
                </a:cubicBezTo>
                <a:cubicBezTo>
                  <a:pt x="3033" y="137"/>
                  <a:pt x="3031" y="149"/>
                  <a:pt x="3053" y="157"/>
                </a:cubicBezTo>
                <a:cubicBezTo>
                  <a:pt x="3062" y="180"/>
                  <a:pt x="3058" y="195"/>
                  <a:pt x="3042" y="213"/>
                </a:cubicBezTo>
                <a:cubicBezTo>
                  <a:pt x="3048" y="230"/>
                  <a:pt x="3053" y="246"/>
                  <a:pt x="3059" y="263"/>
                </a:cubicBezTo>
                <a:cubicBezTo>
                  <a:pt x="3045" y="316"/>
                  <a:pt x="3092" y="299"/>
                  <a:pt x="3143" y="302"/>
                </a:cubicBezTo>
                <a:cubicBezTo>
                  <a:pt x="3131" y="321"/>
                  <a:pt x="3116" y="328"/>
                  <a:pt x="3104" y="347"/>
                </a:cubicBezTo>
                <a:cubicBezTo>
                  <a:pt x="3115" y="394"/>
                  <a:pt x="3097" y="348"/>
                  <a:pt x="3137" y="375"/>
                </a:cubicBezTo>
                <a:cubicBezTo>
                  <a:pt x="3142" y="378"/>
                  <a:pt x="3139" y="388"/>
                  <a:pt x="3143" y="392"/>
                </a:cubicBezTo>
                <a:cubicBezTo>
                  <a:pt x="3147" y="396"/>
                  <a:pt x="3154" y="395"/>
                  <a:pt x="3160" y="397"/>
                </a:cubicBezTo>
                <a:cubicBezTo>
                  <a:pt x="3158" y="418"/>
                  <a:pt x="3168" y="444"/>
                  <a:pt x="3154" y="459"/>
                </a:cubicBezTo>
                <a:cubicBezTo>
                  <a:pt x="3141" y="473"/>
                  <a:pt x="3113" y="452"/>
                  <a:pt x="3098" y="464"/>
                </a:cubicBezTo>
                <a:cubicBezTo>
                  <a:pt x="3095" y="467"/>
                  <a:pt x="3119" y="553"/>
                  <a:pt x="3121" y="559"/>
                </a:cubicBezTo>
                <a:cubicBezTo>
                  <a:pt x="3098" y="582"/>
                  <a:pt x="3077" y="578"/>
                  <a:pt x="3042" y="582"/>
                </a:cubicBezTo>
                <a:cubicBezTo>
                  <a:pt x="3015" y="590"/>
                  <a:pt x="3026" y="599"/>
                  <a:pt x="3014" y="621"/>
                </a:cubicBezTo>
                <a:cubicBezTo>
                  <a:pt x="2989" y="665"/>
                  <a:pt x="2942" y="751"/>
                  <a:pt x="2891" y="766"/>
                </a:cubicBezTo>
                <a:cubicBezTo>
                  <a:pt x="2884" y="777"/>
                  <a:pt x="2882" y="790"/>
                  <a:pt x="2874" y="800"/>
                </a:cubicBezTo>
                <a:cubicBezTo>
                  <a:pt x="2858" y="821"/>
                  <a:pt x="2824" y="842"/>
                  <a:pt x="2802" y="856"/>
                </a:cubicBezTo>
                <a:cubicBezTo>
                  <a:pt x="2787" y="879"/>
                  <a:pt x="2771" y="904"/>
                  <a:pt x="2751" y="923"/>
                </a:cubicBezTo>
                <a:cubicBezTo>
                  <a:pt x="2742" y="952"/>
                  <a:pt x="2731" y="959"/>
                  <a:pt x="2718" y="984"/>
                </a:cubicBezTo>
                <a:cubicBezTo>
                  <a:pt x="2705" y="1009"/>
                  <a:pt x="2698" y="1041"/>
                  <a:pt x="2690" y="1068"/>
                </a:cubicBezTo>
                <a:cubicBezTo>
                  <a:pt x="2692" y="1094"/>
                  <a:pt x="2692" y="1121"/>
                  <a:pt x="2695" y="1147"/>
                </a:cubicBezTo>
                <a:cubicBezTo>
                  <a:pt x="2696" y="1153"/>
                  <a:pt x="2703" y="1158"/>
                  <a:pt x="2701" y="1163"/>
                </a:cubicBezTo>
                <a:cubicBezTo>
                  <a:pt x="2698" y="1169"/>
                  <a:pt x="2690" y="1170"/>
                  <a:pt x="2684" y="1174"/>
                </a:cubicBezTo>
                <a:cubicBezTo>
                  <a:pt x="2693" y="1210"/>
                  <a:pt x="2698" y="1244"/>
                  <a:pt x="2718" y="1275"/>
                </a:cubicBezTo>
                <a:cubicBezTo>
                  <a:pt x="2727" y="1305"/>
                  <a:pt x="2731" y="1316"/>
                  <a:pt x="2763" y="1325"/>
                </a:cubicBezTo>
                <a:cubicBezTo>
                  <a:pt x="2791" y="1356"/>
                  <a:pt x="2793" y="1356"/>
                  <a:pt x="2802" y="1398"/>
                </a:cubicBezTo>
                <a:cubicBezTo>
                  <a:pt x="2804" y="1419"/>
                  <a:pt x="2803" y="1440"/>
                  <a:pt x="2807" y="1460"/>
                </a:cubicBezTo>
                <a:cubicBezTo>
                  <a:pt x="2813" y="1495"/>
                  <a:pt x="2832" y="1498"/>
                  <a:pt x="2846" y="1527"/>
                </a:cubicBezTo>
                <a:cubicBezTo>
                  <a:pt x="2876" y="1586"/>
                  <a:pt x="2840" y="1574"/>
                  <a:pt x="2897" y="1594"/>
                </a:cubicBezTo>
                <a:cubicBezTo>
                  <a:pt x="2913" y="1619"/>
                  <a:pt x="2932" y="1666"/>
                  <a:pt x="2942" y="1695"/>
                </a:cubicBezTo>
                <a:cubicBezTo>
                  <a:pt x="2940" y="1734"/>
                  <a:pt x="2943" y="1774"/>
                  <a:pt x="2936" y="1812"/>
                </a:cubicBezTo>
                <a:cubicBezTo>
                  <a:pt x="2935" y="1820"/>
                  <a:pt x="2925" y="1824"/>
                  <a:pt x="2919" y="1829"/>
                </a:cubicBezTo>
                <a:cubicBezTo>
                  <a:pt x="2889" y="1852"/>
                  <a:pt x="2860" y="1868"/>
                  <a:pt x="2824" y="1879"/>
                </a:cubicBezTo>
                <a:cubicBezTo>
                  <a:pt x="2791" y="1869"/>
                  <a:pt x="2819" y="1883"/>
                  <a:pt x="2802" y="1857"/>
                </a:cubicBezTo>
                <a:cubicBezTo>
                  <a:pt x="2793" y="1844"/>
                  <a:pt x="2781" y="1837"/>
                  <a:pt x="2768" y="1829"/>
                </a:cubicBezTo>
                <a:cubicBezTo>
                  <a:pt x="2739" y="1784"/>
                  <a:pt x="2777" y="1835"/>
                  <a:pt x="2740" y="1806"/>
                </a:cubicBezTo>
                <a:cubicBezTo>
                  <a:pt x="2725" y="1794"/>
                  <a:pt x="2719" y="1779"/>
                  <a:pt x="2701" y="1767"/>
                </a:cubicBezTo>
                <a:cubicBezTo>
                  <a:pt x="2688" y="1747"/>
                  <a:pt x="2676" y="1736"/>
                  <a:pt x="2656" y="1723"/>
                </a:cubicBezTo>
                <a:cubicBezTo>
                  <a:pt x="2651" y="1704"/>
                  <a:pt x="2640" y="1690"/>
                  <a:pt x="2634" y="1672"/>
                </a:cubicBezTo>
                <a:cubicBezTo>
                  <a:pt x="2628" y="1628"/>
                  <a:pt x="2625" y="1611"/>
                  <a:pt x="2589" y="1588"/>
                </a:cubicBezTo>
                <a:cubicBezTo>
                  <a:pt x="2572" y="1563"/>
                  <a:pt x="2561" y="1559"/>
                  <a:pt x="2533" y="1549"/>
                </a:cubicBezTo>
                <a:cubicBezTo>
                  <a:pt x="2531" y="1512"/>
                  <a:pt x="2533" y="1474"/>
                  <a:pt x="2528" y="1437"/>
                </a:cubicBezTo>
                <a:cubicBezTo>
                  <a:pt x="2526" y="1418"/>
                  <a:pt x="2505" y="1404"/>
                  <a:pt x="2489" y="1393"/>
                </a:cubicBezTo>
                <a:cubicBezTo>
                  <a:pt x="2445" y="1362"/>
                  <a:pt x="2440" y="1332"/>
                  <a:pt x="2388" y="1314"/>
                </a:cubicBezTo>
                <a:cubicBezTo>
                  <a:pt x="2329" y="1327"/>
                  <a:pt x="2329" y="1329"/>
                  <a:pt x="2237" y="1314"/>
                </a:cubicBezTo>
                <a:cubicBezTo>
                  <a:pt x="2231" y="1313"/>
                  <a:pt x="2231" y="1302"/>
                  <a:pt x="2226" y="1298"/>
                </a:cubicBezTo>
                <a:cubicBezTo>
                  <a:pt x="2209" y="1284"/>
                  <a:pt x="2179" y="1266"/>
                  <a:pt x="2159" y="1258"/>
                </a:cubicBezTo>
                <a:cubicBezTo>
                  <a:pt x="2132" y="1234"/>
                  <a:pt x="2139" y="1234"/>
                  <a:pt x="2075" y="1253"/>
                </a:cubicBezTo>
                <a:cubicBezTo>
                  <a:pt x="2069" y="1255"/>
                  <a:pt x="2073" y="1266"/>
                  <a:pt x="2069" y="1270"/>
                </a:cubicBezTo>
                <a:cubicBezTo>
                  <a:pt x="2061" y="1278"/>
                  <a:pt x="2047" y="1277"/>
                  <a:pt x="2036" y="1281"/>
                </a:cubicBezTo>
                <a:cubicBezTo>
                  <a:pt x="1956" y="1274"/>
                  <a:pt x="1913" y="1271"/>
                  <a:pt x="1829" y="1275"/>
                </a:cubicBezTo>
                <a:cubicBezTo>
                  <a:pt x="1831" y="1285"/>
                  <a:pt x="1835" y="1331"/>
                  <a:pt x="1845" y="1342"/>
                </a:cubicBezTo>
                <a:cubicBezTo>
                  <a:pt x="1849" y="1346"/>
                  <a:pt x="1857" y="1345"/>
                  <a:pt x="1862" y="1348"/>
                </a:cubicBezTo>
                <a:cubicBezTo>
                  <a:pt x="1874" y="1354"/>
                  <a:pt x="1896" y="1370"/>
                  <a:pt x="1896" y="1370"/>
                </a:cubicBezTo>
                <a:cubicBezTo>
                  <a:pt x="1914" y="1397"/>
                  <a:pt x="1920" y="1408"/>
                  <a:pt x="1929" y="1437"/>
                </a:cubicBezTo>
                <a:cubicBezTo>
                  <a:pt x="1927" y="1446"/>
                  <a:pt x="1933" y="1462"/>
                  <a:pt x="1924" y="1465"/>
                </a:cubicBezTo>
                <a:cubicBezTo>
                  <a:pt x="1836" y="1491"/>
                  <a:pt x="1877" y="1457"/>
                  <a:pt x="1829" y="1454"/>
                </a:cubicBezTo>
                <a:cubicBezTo>
                  <a:pt x="1769" y="1451"/>
                  <a:pt x="1710" y="1451"/>
                  <a:pt x="1650" y="1449"/>
                </a:cubicBezTo>
                <a:cubicBezTo>
                  <a:pt x="1630" y="1428"/>
                  <a:pt x="1611" y="1402"/>
                  <a:pt x="1583" y="1393"/>
                </a:cubicBezTo>
                <a:cubicBezTo>
                  <a:pt x="1567" y="1377"/>
                  <a:pt x="1560" y="1374"/>
                  <a:pt x="1538" y="1381"/>
                </a:cubicBezTo>
                <a:cubicBezTo>
                  <a:pt x="1482" y="1442"/>
                  <a:pt x="1374" y="1402"/>
                  <a:pt x="1292" y="1404"/>
                </a:cubicBezTo>
                <a:cubicBezTo>
                  <a:pt x="1273" y="1406"/>
                  <a:pt x="1254" y="1404"/>
                  <a:pt x="1236" y="1409"/>
                </a:cubicBezTo>
                <a:cubicBezTo>
                  <a:pt x="1215" y="1414"/>
                  <a:pt x="1225" y="1452"/>
                  <a:pt x="1208" y="1465"/>
                </a:cubicBezTo>
                <a:cubicBezTo>
                  <a:pt x="1173" y="1493"/>
                  <a:pt x="1119" y="1479"/>
                  <a:pt x="1074" y="1482"/>
                </a:cubicBezTo>
                <a:cubicBezTo>
                  <a:pt x="1035" y="1507"/>
                  <a:pt x="1049" y="1494"/>
                  <a:pt x="1029" y="1516"/>
                </a:cubicBezTo>
                <a:cubicBezTo>
                  <a:pt x="1004" y="1582"/>
                  <a:pt x="1023" y="1627"/>
                  <a:pt x="967" y="1678"/>
                </a:cubicBezTo>
                <a:cubicBezTo>
                  <a:pt x="956" y="1715"/>
                  <a:pt x="956" y="1741"/>
                  <a:pt x="967" y="1778"/>
                </a:cubicBezTo>
                <a:cubicBezTo>
                  <a:pt x="968" y="1784"/>
                  <a:pt x="982" y="1850"/>
                  <a:pt x="967" y="1857"/>
                </a:cubicBezTo>
                <a:cubicBezTo>
                  <a:pt x="947" y="1866"/>
                  <a:pt x="922" y="1853"/>
                  <a:pt x="900" y="1851"/>
                </a:cubicBezTo>
                <a:cubicBezTo>
                  <a:pt x="872" y="1831"/>
                  <a:pt x="850" y="1803"/>
                  <a:pt x="822" y="1784"/>
                </a:cubicBezTo>
                <a:cubicBezTo>
                  <a:pt x="807" y="1774"/>
                  <a:pt x="789" y="1772"/>
                  <a:pt x="777" y="1756"/>
                </a:cubicBezTo>
                <a:cubicBezTo>
                  <a:pt x="727" y="1691"/>
                  <a:pt x="774" y="1744"/>
                  <a:pt x="744" y="1711"/>
                </a:cubicBezTo>
                <a:cubicBezTo>
                  <a:pt x="733" y="1681"/>
                  <a:pt x="732" y="1652"/>
                  <a:pt x="705" y="1633"/>
                </a:cubicBezTo>
                <a:cubicBezTo>
                  <a:pt x="697" y="1610"/>
                  <a:pt x="686" y="1602"/>
                  <a:pt x="671" y="1583"/>
                </a:cubicBezTo>
                <a:cubicBezTo>
                  <a:pt x="655" y="1562"/>
                  <a:pt x="642" y="1537"/>
                  <a:pt x="626" y="1516"/>
                </a:cubicBezTo>
                <a:cubicBezTo>
                  <a:pt x="618" y="1481"/>
                  <a:pt x="612" y="1434"/>
                  <a:pt x="582" y="1409"/>
                </a:cubicBezTo>
                <a:cubicBezTo>
                  <a:pt x="565" y="1395"/>
                  <a:pt x="567" y="1399"/>
                  <a:pt x="548" y="1393"/>
                </a:cubicBezTo>
                <a:cubicBezTo>
                  <a:pt x="537" y="1389"/>
                  <a:pt x="515" y="1381"/>
                  <a:pt x="515" y="1381"/>
                </a:cubicBezTo>
                <a:cubicBezTo>
                  <a:pt x="481" y="1350"/>
                  <a:pt x="428" y="1368"/>
                  <a:pt x="386" y="1370"/>
                </a:cubicBezTo>
                <a:cubicBezTo>
                  <a:pt x="364" y="1378"/>
                  <a:pt x="354" y="1384"/>
                  <a:pt x="341" y="1404"/>
                </a:cubicBezTo>
                <a:cubicBezTo>
                  <a:pt x="326" y="1455"/>
                  <a:pt x="294" y="1400"/>
                  <a:pt x="274" y="1387"/>
                </a:cubicBezTo>
                <a:cubicBezTo>
                  <a:pt x="256" y="1360"/>
                  <a:pt x="234" y="1332"/>
                  <a:pt x="207" y="1314"/>
                </a:cubicBezTo>
                <a:cubicBezTo>
                  <a:pt x="190" y="1289"/>
                  <a:pt x="200" y="1260"/>
                  <a:pt x="185" y="1236"/>
                </a:cubicBezTo>
                <a:cubicBezTo>
                  <a:pt x="167" y="1206"/>
                  <a:pt x="109" y="1161"/>
                  <a:pt x="84" y="1135"/>
                </a:cubicBezTo>
                <a:cubicBezTo>
                  <a:pt x="79" y="1130"/>
                  <a:pt x="77" y="1124"/>
                  <a:pt x="73" y="1119"/>
                </a:cubicBezTo>
                <a:cubicBezTo>
                  <a:pt x="70" y="1115"/>
                  <a:pt x="66" y="1111"/>
                  <a:pt x="62" y="1107"/>
                </a:cubicBezTo>
                <a:cubicBezTo>
                  <a:pt x="50" y="1095"/>
                  <a:pt x="32" y="1088"/>
                  <a:pt x="22" y="1074"/>
                </a:cubicBezTo>
                <a:cubicBezTo>
                  <a:pt x="14" y="1063"/>
                  <a:pt x="0" y="1040"/>
                  <a:pt x="0" y="1040"/>
                </a:cubicBezTo>
                <a:cubicBezTo>
                  <a:pt x="19" y="1028"/>
                  <a:pt x="13" y="1034"/>
                  <a:pt x="22" y="1023"/>
                </a:cubicBezTo>
                <a:close/>
              </a:path>
            </a:pathLst>
          </a:custGeom>
          <a:solidFill>
            <a:srgbClr val="66FF33"/>
          </a:solidFill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30724" name="任意多边形 23556"/>
          <p:cNvSpPr/>
          <p:nvPr/>
        </p:nvSpPr>
        <p:spPr>
          <a:xfrm>
            <a:off x="3597275" y="4951413"/>
            <a:ext cx="52388" cy="20638"/>
          </a:xfrm>
          <a:custGeom>
            <a:avLst/>
            <a:gdLst/>
            <a:ahLst/>
            <a:cxnLst/>
            <a:rect l="0" t="0" r="0" b="0"/>
            <a:pathLst>
              <a:path w="45" h="17">
                <a:moveTo>
                  <a:pt x="0" y="17"/>
                </a:moveTo>
                <a:cubicBezTo>
                  <a:pt x="16" y="11"/>
                  <a:pt x="28" y="0"/>
                  <a:pt x="45" y="0"/>
                </a:cubicBezTo>
              </a:path>
            </a:pathLst>
          </a:custGeom>
          <a:noFill/>
          <a:ln w="9525"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30725" name="任意多边形 23557"/>
          <p:cNvSpPr/>
          <p:nvPr/>
        </p:nvSpPr>
        <p:spPr>
          <a:xfrm>
            <a:off x="3603625" y="4440238"/>
            <a:ext cx="485775" cy="531813"/>
          </a:xfrm>
          <a:custGeom>
            <a:avLst/>
            <a:gdLst/>
            <a:ahLst/>
            <a:cxnLst/>
            <a:rect l="0" t="0" r="0" b="0"/>
            <a:pathLst>
              <a:path w="408" h="447">
                <a:moveTo>
                  <a:pt x="0" y="447"/>
                </a:moveTo>
                <a:cubicBezTo>
                  <a:pt x="16" y="436"/>
                  <a:pt x="350" y="436"/>
                  <a:pt x="369" y="436"/>
                </a:cubicBezTo>
                <a:cubicBezTo>
                  <a:pt x="374" y="418"/>
                  <a:pt x="384" y="404"/>
                  <a:pt x="391" y="386"/>
                </a:cubicBezTo>
                <a:cubicBezTo>
                  <a:pt x="395" y="256"/>
                  <a:pt x="408" y="129"/>
                  <a:pt x="408" y="0"/>
                </a:cubicBezTo>
              </a:path>
            </a:pathLst>
          </a:custGeom>
          <a:noFill/>
          <a:ln w="9525"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23559" name="文本框 23558"/>
          <p:cNvSpPr txBox="1"/>
          <p:nvPr/>
        </p:nvSpPr>
        <p:spPr>
          <a:xfrm>
            <a:off x="4549775" y="4540250"/>
            <a:ext cx="2289175" cy="7359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marR="0" indent="-342900" algn="ctr" defTabSz="914400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  <a:buNone/>
              <a:defRPr/>
            </a:pPr>
            <a:r>
              <a:rPr kumimoji="0" lang="zh-CN" altLang="en-US" sz="21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南部同盟</a:t>
            </a:r>
            <a:endParaRPr kumimoji="0" lang="zh-CN" altLang="en-US" sz="2100" b="1" kern="120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indent="-342900" defTabSz="914400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  <a:buNone/>
              <a:defRPr/>
            </a:pPr>
            <a:r>
              <a:rPr kumimoji="0" lang="zh-CN" altLang="en-US" sz="21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蓄奴州（</a:t>
            </a:r>
            <a:r>
              <a:rPr kumimoji="0" lang="en-US" altLang="zh-CN" sz="21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7</a:t>
            </a:r>
            <a:r>
              <a:rPr kumimoji="0" lang="zh-CN" altLang="en-US" sz="21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个）</a:t>
            </a:r>
            <a:endParaRPr kumimoji="0" lang="zh-CN" altLang="en-US" sz="2100" b="1" kern="120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23559"/>
          <p:cNvSpPr txBox="1"/>
          <p:nvPr/>
        </p:nvSpPr>
        <p:spPr>
          <a:xfrm>
            <a:off x="5002213" y="3019425"/>
            <a:ext cx="2105025" cy="10267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marR="0" indent="-342900" algn="ctr" defTabSz="914400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  <a:buNone/>
              <a:defRPr/>
            </a:pPr>
            <a:r>
              <a:rPr kumimoji="0" lang="zh-CN" altLang="en-US" sz="21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北部</a:t>
            </a:r>
            <a:endParaRPr kumimoji="0" lang="zh-CN" altLang="en-US" sz="21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indent="-342900" defTabSz="914400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  <a:buNone/>
              <a:defRPr/>
            </a:pPr>
            <a:r>
              <a:rPr kumimoji="0" lang="zh-CN" altLang="en-US" sz="21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自由州（</a:t>
            </a:r>
            <a:r>
              <a:rPr kumimoji="0" lang="en-US" altLang="zh-CN" sz="21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19</a:t>
            </a:r>
            <a:r>
              <a:rPr kumimoji="0" lang="zh-CN" altLang="en-US" sz="21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个）</a:t>
            </a:r>
            <a:endParaRPr kumimoji="0" lang="zh-CN" altLang="en-US" sz="21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61" name="文本框 23560"/>
          <p:cNvSpPr txBox="1"/>
          <p:nvPr/>
        </p:nvSpPr>
        <p:spPr>
          <a:xfrm>
            <a:off x="2251075" y="2487613"/>
            <a:ext cx="2535238" cy="829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marR="0" indent="-342900" algn="ctr" defTabSz="914400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  <a:buNone/>
              <a:defRPr/>
            </a:pPr>
            <a:r>
              <a:rPr kumimoji="0" lang="zh-CN" altLang="en-US" sz="2400" b="1" kern="1200" cap="none" spc="0" normalizeH="0" baseline="0" noProof="1">
                <a:solidFill>
                  <a:srgbClr val="66FF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西部</a:t>
            </a:r>
            <a:endParaRPr kumimoji="0" lang="zh-CN" altLang="en-US" sz="2400" b="1" kern="1200" cap="none" spc="0" normalizeH="0" baseline="0" noProof="1">
              <a:solidFill>
                <a:srgbClr val="66FF33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indent="-342900" defTabSz="914400" eaLnBrk="0" fontAlgn="auto" hangingPunct="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  <a:buFont typeface="Arial" panose="020B0604020202020204" pitchFamily="34" charset="0"/>
              <a:buNone/>
              <a:defRPr/>
            </a:pPr>
            <a:r>
              <a:rPr kumimoji="0" lang="zh-CN" altLang="en-US" sz="2400" b="1" kern="1200" cap="none" spc="0" normalizeH="0" baseline="0" noProof="1">
                <a:solidFill>
                  <a:srgbClr val="66FF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自由地区（</a:t>
            </a:r>
            <a:r>
              <a:rPr kumimoji="0" lang="en-US" altLang="zh-CN" sz="2400" b="1" kern="1200" cap="none" spc="0" normalizeH="0" baseline="0" noProof="1">
                <a:solidFill>
                  <a:srgbClr val="66FF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7</a:t>
            </a:r>
            <a:r>
              <a:rPr kumimoji="0" lang="zh-CN" altLang="en-US" sz="2400" b="1" kern="1200" cap="none" spc="0" normalizeH="0" baseline="0" noProof="1">
                <a:solidFill>
                  <a:srgbClr val="66FF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+mn-ea"/>
              </a:rPr>
              <a:t>个）</a:t>
            </a:r>
            <a:endParaRPr kumimoji="0" lang="zh-CN" altLang="en-US" sz="2400" b="1" kern="1200" cap="none" spc="0" normalizeH="0" baseline="0" noProof="1">
              <a:solidFill>
                <a:srgbClr val="66FF33"/>
              </a:solidFill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29" name="下箭头 23561"/>
          <p:cNvSpPr/>
          <p:nvPr/>
        </p:nvSpPr>
        <p:spPr>
          <a:xfrm>
            <a:off x="5487988" y="3729038"/>
            <a:ext cx="647700" cy="755650"/>
          </a:xfrm>
          <a:prstGeom prst="downArrow">
            <a:avLst>
              <a:gd name="adj1" fmla="val 39944"/>
              <a:gd name="adj2" fmla="val 62076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30" name="左箭头 23562"/>
          <p:cNvSpPr/>
          <p:nvPr/>
        </p:nvSpPr>
        <p:spPr>
          <a:xfrm>
            <a:off x="3867150" y="3202195"/>
            <a:ext cx="1025525" cy="577435"/>
          </a:xfrm>
          <a:prstGeom prst="leftArrow">
            <a:avLst>
              <a:gd name="adj1" fmla="val 49324"/>
              <a:gd name="adj2" fmla="val 97335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179" y="1738630"/>
            <a:ext cx="5854700" cy="52197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28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南方宣布退出联邦，成立</a:t>
            </a:r>
            <a:r>
              <a:rPr kumimoji="0" lang="en-US" altLang="zh-CN" sz="28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“</a:t>
            </a:r>
            <a:r>
              <a:rPr kumimoji="0" lang="zh-CN" altLang="en-US" sz="28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南部同盟</a:t>
            </a:r>
            <a:r>
              <a:rPr kumimoji="0" lang="en-US" altLang="zh-CN" sz="28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”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543300" y="5835650"/>
            <a:ext cx="3163888" cy="58356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国家面临着分裂</a:t>
            </a:r>
          </a:p>
        </p:txBody>
      </p:sp>
      <p:sp>
        <p:nvSpPr>
          <p:cNvPr id="14352" name="Text Box 22"/>
          <p:cNvSpPr txBox="1"/>
          <p:nvPr/>
        </p:nvSpPr>
        <p:spPr>
          <a:xfrm>
            <a:off x="1573213" y="107950"/>
            <a:ext cx="8737600" cy="706755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708688"/>
            </a:prstShdw>
          </a:effectLst>
        </p:spPr>
        <p:txBody>
          <a:bodyPr>
            <a:spAutoFit/>
          </a:bodyPr>
          <a:lstStyle/>
          <a:p>
            <a:pPr marR="0" defTabSz="914400" fontAlgn="auto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kern="1200" cap="none" spc="0" normalizeH="0" baseline="0" noProof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内战</a:t>
            </a:r>
            <a:r>
              <a:rPr kumimoji="0" lang="zh-CN" altLang="en-US" sz="4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爆发</a:t>
            </a:r>
            <a:r>
              <a:rPr kumimoji="0" lang="en-US" altLang="zh-CN" sz="4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(1861</a:t>
            </a:r>
            <a:r>
              <a:rPr kumimoji="0" lang="zh-CN" altLang="en-US" sz="4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年）</a:t>
            </a:r>
            <a:r>
              <a:rPr kumimoji="0" lang="en-US" altLang="zh-CN" sz="4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kumimoji="0" lang="zh-CN" altLang="en-US" sz="4000" b="1" kern="1200" cap="none" spc="0" normalizeH="0" baseline="0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捍卫联邦 </a:t>
            </a:r>
            <a:r>
              <a:rPr kumimoji="0" lang="en-US" altLang="zh-CN" sz="40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endParaRPr kumimoji="0" lang="zh-CN" altLang="en-US" sz="4000" b="1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/>
          <p:nvPr/>
        </p:nvSpPr>
        <p:spPr>
          <a:xfrm>
            <a:off x="2323783" y="5702935"/>
            <a:ext cx="85328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1861</a:t>
            </a:r>
            <a:r>
              <a:rPr lang="zh-CN" altLang="en-US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</a:t>
            </a:r>
            <a:r>
              <a:rPr lang="zh-CN" altLang="en-US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12</a:t>
            </a:r>
            <a:r>
              <a:rPr lang="zh-CN" altLang="en-US" sz="32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日，南方同盟军炮轰萨姆特要塞</a:t>
            </a:r>
          </a:p>
        </p:txBody>
      </p:sp>
      <p:sp>
        <p:nvSpPr>
          <p:cNvPr id="76804" name="Text Box 4"/>
          <p:cNvSpPr txBox="1"/>
          <p:nvPr/>
        </p:nvSpPr>
        <p:spPr>
          <a:xfrm>
            <a:off x="1148080" y="836930"/>
            <a:ext cx="91440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爆发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en-US" altLang="zh-CN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1861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月，南方宣布独立， 挑起内战。</a:t>
            </a:r>
          </a:p>
        </p:txBody>
      </p:sp>
      <p:sp>
        <p:nvSpPr>
          <p:cNvPr id="36871" name="WordArt 7">
            <a:hlinkClick r:id="" action="ppaction://noaction"/>
          </p:cNvPr>
          <p:cNvSpPr>
            <a:spLocks noTextEdit="1"/>
          </p:cNvSpPr>
          <p:nvPr/>
        </p:nvSpPr>
        <p:spPr>
          <a:xfrm>
            <a:off x="3204210" y="143510"/>
            <a:ext cx="650303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prstShdw prst="shdw17" dist="17961" dir="13499999">
                    <a:srgbClr val="990000"/>
                  </a:prst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南北战争的经过（1861-1865）</a:t>
            </a:r>
          </a:p>
        </p:txBody>
      </p:sp>
      <p:pic>
        <p:nvPicPr>
          <p:cNvPr id="29703" name="Picture 9" descr="南北战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760" y="1420495"/>
            <a:ext cx="4648200" cy="41440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4" name="Picture 11" descr="南北战争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630" y="1449070"/>
            <a:ext cx="4419600" cy="411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98755" y="2522220"/>
            <a:ext cx="675005" cy="9080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</a:rPr>
              <a:t>南军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38230" y="2665095"/>
            <a:ext cx="675005" cy="9080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</a:rPr>
              <a:t>北军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/>
          <p:nvPr/>
        </p:nvSpPr>
        <p:spPr>
          <a:xfrm>
            <a:off x="4191000" y="5957888"/>
            <a:ext cx="4876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美国南北战争形势图</a:t>
            </a:r>
          </a:p>
        </p:txBody>
      </p:sp>
      <p:pic>
        <p:nvPicPr>
          <p:cNvPr id="31746" name="Picture 3" descr="美国内战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533400"/>
            <a:ext cx="7848600" cy="5324475"/>
          </a:xfrm>
          <a:prstGeom prst="rect">
            <a:avLst/>
          </a:prstGeom>
          <a:noFill/>
          <a:ln w="57150" cap="flat" cmpd="thickThin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</p:pic>
      <p:pic>
        <p:nvPicPr>
          <p:cNvPr id="84996" name="Picture 4" descr="叛乱诸州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538163"/>
            <a:ext cx="7848600" cy="5326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4997" name="Picture 5" descr="自由区域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075" y="495300"/>
            <a:ext cx="7858125" cy="5330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4998" name="AutoShape 6"/>
          <p:cNvSpPr/>
          <p:nvPr/>
        </p:nvSpPr>
        <p:spPr>
          <a:xfrm>
            <a:off x="7467600" y="4876800"/>
            <a:ext cx="2514600" cy="762000"/>
          </a:xfrm>
          <a:prstGeom prst="wedgeRoundRectCallout">
            <a:avLst>
              <a:gd name="adj1" fmla="val -72537"/>
              <a:gd name="adj2" fmla="val -117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叛乱区域</a:t>
            </a:r>
          </a:p>
        </p:txBody>
      </p:sp>
      <p:pic>
        <p:nvPicPr>
          <p:cNvPr id="84999" name="Picture 7" descr="留在联邦中的各奴隶州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3600" y="533400"/>
            <a:ext cx="7848600" cy="5324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000" name="AutoShape 8"/>
          <p:cNvSpPr/>
          <p:nvPr/>
        </p:nvSpPr>
        <p:spPr>
          <a:xfrm>
            <a:off x="4495800" y="914400"/>
            <a:ext cx="2514600" cy="762000"/>
          </a:xfrm>
          <a:prstGeom prst="wedgeRoundRectCallout">
            <a:avLst>
              <a:gd name="adj1" fmla="val -63449"/>
              <a:gd name="adj2" fmla="val 132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自由区域</a:t>
            </a:r>
          </a:p>
        </p:txBody>
      </p:sp>
      <p:sp>
        <p:nvSpPr>
          <p:cNvPr id="85001" name="AutoShape 9"/>
          <p:cNvSpPr/>
          <p:nvPr/>
        </p:nvSpPr>
        <p:spPr>
          <a:xfrm>
            <a:off x="8122285" y="1676400"/>
            <a:ext cx="3200400" cy="1295400"/>
          </a:xfrm>
          <a:prstGeom prst="wedgeRoundRectCallout">
            <a:avLst>
              <a:gd name="adj1" fmla="val -63472"/>
              <a:gd name="adj2" fmla="val 86078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lstStyle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留在联邦中</a:t>
            </a:r>
          </a:p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的各奴隶州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8" grpId="0" bldLvl="0" animBg="1"/>
      <p:bldP spid="85000" grpId="0" bldLvl="0" animBg="1"/>
      <p:bldP spid="8500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775" y="1215073"/>
            <a:ext cx="4648200" cy="3557587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7" name="Text Box 3"/>
          <p:cNvSpPr txBox="1"/>
          <p:nvPr/>
        </p:nvSpPr>
        <p:spPr>
          <a:xfrm>
            <a:off x="791210" y="4772660"/>
            <a:ext cx="459676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1861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7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月，北方军队进攻里士满，大败而归。</a:t>
            </a:r>
          </a:p>
        </p:txBody>
      </p:sp>
      <p:pic>
        <p:nvPicPr>
          <p:cNvPr id="77828" name="Picture 4" descr="91"/>
          <p:cNvPicPr>
            <a:picLocks noChangeAspect="1"/>
          </p:cNvPicPr>
          <p:nvPr/>
        </p:nvPicPr>
        <p:blipFill>
          <a:blip r:embed="rId3">
            <a:lum bright="23999" contrast="12000"/>
          </a:blip>
          <a:stretch>
            <a:fillRect/>
          </a:stretch>
        </p:blipFill>
        <p:spPr>
          <a:xfrm>
            <a:off x="6729095" y="1215390"/>
            <a:ext cx="4191000" cy="3557270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9" name="Text Box 5"/>
          <p:cNvSpPr txBox="1"/>
          <p:nvPr/>
        </p:nvSpPr>
        <p:spPr>
          <a:xfrm>
            <a:off x="6650990" y="4801870"/>
            <a:ext cx="42887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2" charset="-122"/>
              </a:rPr>
              <a:t>林肯面临巨大压力</a:t>
            </a:r>
          </a:p>
        </p:txBody>
      </p:sp>
      <p:sp>
        <p:nvSpPr>
          <p:cNvPr id="34821" name="Text Box 6"/>
          <p:cNvSpPr txBox="1"/>
          <p:nvPr/>
        </p:nvSpPr>
        <p:spPr>
          <a:xfrm>
            <a:off x="320993" y="253048"/>
            <a:ext cx="52736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</a:t>
            </a:r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、初期：北方失利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/>
          <p:nvPr/>
        </p:nvSpPr>
        <p:spPr>
          <a:xfrm>
            <a:off x="291465" y="1430020"/>
            <a:ext cx="6182995" cy="25533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日起，任何忠于联邦政府的美国人只要交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美元手续费，就可以在西部得到一块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160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亩的土地，连续耕种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年以上即归个人所有。</a:t>
            </a:r>
          </a:p>
        </p:txBody>
      </p:sp>
      <p:sp>
        <p:nvSpPr>
          <p:cNvPr id="78851" name="Text Box 3"/>
          <p:cNvSpPr txBox="1"/>
          <p:nvPr/>
        </p:nvSpPr>
        <p:spPr>
          <a:xfrm>
            <a:off x="6621780" y="1798320"/>
            <a:ext cx="5468620" cy="21837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日起，所有南部叛乱各州的黑人奴隶一律获得人身自由。并允许奴隶作为自由人参加北方军队。</a:t>
            </a:r>
          </a:p>
        </p:txBody>
      </p:sp>
      <p:sp>
        <p:nvSpPr>
          <p:cNvPr id="78852" name="Text Box 4"/>
          <p:cNvSpPr txBox="1"/>
          <p:nvPr/>
        </p:nvSpPr>
        <p:spPr>
          <a:xfrm>
            <a:off x="557530" y="4067175"/>
            <a:ext cx="11384915" cy="119888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上面两部法令颁布后，对战争局势的发展起到怎样的作用？</a:t>
            </a:r>
          </a:p>
        </p:txBody>
      </p:sp>
      <p:sp>
        <p:nvSpPr>
          <p:cNvPr id="78853" name="Rectangle 5"/>
          <p:cNvSpPr/>
          <p:nvPr/>
        </p:nvSpPr>
        <p:spPr>
          <a:xfrm>
            <a:off x="6385560" y="701675"/>
            <a:ext cx="588200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《解放黑人奴隶宣言》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Emancipation Proclamation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36869" name="Rectangle 6"/>
          <p:cNvSpPr/>
          <p:nvPr/>
        </p:nvSpPr>
        <p:spPr>
          <a:xfrm>
            <a:off x="349885" y="788035"/>
            <a:ext cx="60947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宅地法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Homestead Act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78855" name="Rectangle 7"/>
          <p:cNvSpPr/>
          <p:nvPr/>
        </p:nvSpPr>
        <p:spPr>
          <a:xfrm>
            <a:off x="334328" y="142875"/>
            <a:ext cx="28352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、举措</a:t>
            </a:r>
          </a:p>
        </p:txBody>
      </p:sp>
      <p:sp>
        <p:nvSpPr>
          <p:cNvPr id="36871" name="Rectangle 8"/>
          <p:cNvSpPr/>
          <p:nvPr/>
        </p:nvSpPr>
        <p:spPr>
          <a:xfrm>
            <a:off x="4380865" y="198120"/>
            <a:ext cx="3010535" cy="71564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1862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/>
          <p:nvPr/>
        </p:nvSpPr>
        <p:spPr>
          <a:xfrm>
            <a:off x="348615" y="1170940"/>
            <a:ext cx="11432540" cy="31076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黑人在南部联盟的后方发动起义，展开游击战争，牵制敌人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万兵力。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50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万黑人奴隶逃跑，严重破坏了南部种植园经济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20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万黑人应征入伍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25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万人担任军队的后勤工作</a:t>
            </a:r>
          </a:p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万多黑人直接参加了战斗，其中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13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万多来自南部叛乱各州</a:t>
            </a:r>
          </a:p>
        </p:txBody>
      </p:sp>
      <p:sp>
        <p:nvSpPr>
          <p:cNvPr id="37890" name="Text Box 3"/>
          <p:cNvSpPr txBox="1"/>
          <p:nvPr/>
        </p:nvSpPr>
        <p:spPr>
          <a:xfrm>
            <a:off x="347980" y="314960"/>
            <a:ext cx="990346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解放黑人奴隶宣言</a:t>
            </a:r>
            <a:r>
              <a:rPr lang="en-US" altLang="zh-CN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对战局的影响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93825" y="4278630"/>
            <a:ext cx="899668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spcBef>
                <a:spcPts val="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①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解放了黑人奴隶；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fontAlgn="auto">
              <a:spcBef>
                <a:spcPts val="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②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黑人踊跃参军，北方军队获得雄厚兵源；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fontAlgn="auto">
              <a:spcBef>
                <a:spcPts val="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③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加速了北方的胜利。</a:t>
            </a:r>
            <a:endParaRPr lang="zh-CN" altLang="en-US" sz="36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2"/>
          <p:cNvSpPr txBox="1"/>
          <p:nvPr/>
        </p:nvSpPr>
        <p:spPr>
          <a:xfrm>
            <a:off x="1919288" y="5934075"/>
            <a:ext cx="83534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解放黑人奴隶宣言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发表后民众拥护林肯的情景</a:t>
            </a:r>
          </a:p>
        </p:txBody>
      </p:sp>
      <p:pic>
        <p:nvPicPr>
          <p:cNvPr id="40962" name="Picture 3" descr="图片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050020" cy="59486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/>
          </p:cNvSpPr>
          <p:nvPr>
            <p:ph type="title"/>
          </p:nvPr>
        </p:nvSpPr>
        <p:spPr>
          <a:xfrm>
            <a:off x="696595" y="347345"/>
            <a:ext cx="5328285" cy="877570"/>
          </a:xfrm>
          <a:solidFill>
            <a:srgbClr val="FFFF99"/>
          </a:solidFill>
        </p:spPr>
        <p:txBody>
          <a:bodyPr wrap="square" lIns="91440" tIns="45720" rIns="91440" bIns="45720" anchor="ctr">
            <a:normAutofit/>
          </a:bodyPr>
          <a:lstStyle/>
          <a:p>
            <a:pPr eaLnBrk="1" hangingPunct="1"/>
            <a:r>
              <a:rPr lang="zh-CN" altLang="en-US" b="1" dirty="0"/>
              <a:t>北方军队中的黑人</a:t>
            </a:r>
          </a:p>
        </p:txBody>
      </p:sp>
      <p:pic>
        <p:nvPicPr>
          <p:cNvPr id="59395" name="Picture 3" descr="北方军队中的黑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485" y="1540510"/>
            <a:ext cx="6908800" cy="43903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1" name="Picture 5" descr="W0201008254776555338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4375" y="1540193"/>
            <a:ext cx="2857500" cy="4467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/>
          <p:nvPr/>
        </p:nvSpPr>
        <p:spPr>
          <a:xfrm>
            <a:off x="291465" y="1430020"/>
            <a:ext cx="6182995" cy="25533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日起，任何忠于联邦政府的美国人只要交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美元手续费，就可以在西部得到一块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160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亩的土地，连续耕种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5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年以上即归个人所有。</a:t>
            </a:r>
          </a:p>
        </p:txBody>
      </p:sp>
      <p:sp>
        <p:nvSpPr>
          <p:cNvPr id="78851" name="Text Box 3"/>
          <p:cNvSpPr txBox="1"/>
          <p:nvPr/>
        </p:nvSpPr>
        <p:spPr>
          <a:xfrm>
            <a:off x="6621780" y="1798320"/>
            <a:ext cx="5468620" cy="21837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从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1863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月</a:t>
            </a:r>
            <a:r>
              <a:rPr lang="en-US" altLang="zh-CN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</a:t>
            </a:r>
            <a:r>
              <a:rPr lang="zh-CN" altLang="en-US" sz="3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日起，所有南部叛乱各州的黑人奴隶一律获得人身自由。并允许奴隶作为自由人参加北方军队。</a:t>
            </a:r>
          </a:p>
        </p:txBody>
      </p:sp>
      <p:sp>
        <p:nvSpPr>
          <p:cNvPr id="78852" name="Text Box 4"/>
          <p:cNvSpPr txBox="1"/>
          <p:nvPr/>
        </p:nvSpPr>
        <p:spPr>
          <a:xfrm>
            <a:off x="557530" y="4067175"/>
            <a:ext cx="11384915" cy="119888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square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上面两部法令颁布后，对战争局势的发展起到怎样的作用？</a:t>
            </a:r>
          </a:p>
        </p:txBody>
      </p:sp>
      <p:sp>
        <p:nvSpPr>
          <p:cNvPr id="78853" name="Rectangle 5"/>
          <p:cNvSpPr/>
          <p:nvPr/>
        </p:nvSpPr>
        <p:spPr>
          <a:xfrm>
            <a:off x="6385560" y="701675"/>
            <a:ext cx="588200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《解放黑人奴隶宣言》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Emancipation Proclamation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36869" name="Rectangle 6"/>
          <p:cNvSpPr/>
          <p:nvPr/>
        </p:nvSpPr>
        <p:spPr>
          <a:xfrm>
            <a:off x="349885" y="788035"/>
            <a:ext cx="60947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宅地法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  <a:r>
              <a:rPr lang="en-US" altLang="zh-CN" sz="3600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Homestead Act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78855" name="Rectangle 7"/>
          <p:cNvSpPr/>
          <p:nvPr/>
        </p:nvSpPr>
        <p:spPr>
          <a:xfrm>
            <a:off x="334328" y="142875"/>
            <a:ext cx="28352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、举措</a:t>
            </a:r>
          </a:p>
        </p:txBody>
      </p:sp>
      <p:sp>
        <p:nvSpPr>
          <p:cNvPr id="36871" name="Rectangle 8"/>
          <p:cNvSpPr/>
          <p:nvPr/>
        </p:nvSpPr>
        <p:spPr>
          <a:xfrm>
            <a:off x="4380865" y="198120"/>
            <a:ext cx="3010535" cy="71564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1862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</a:p>
        </p:txBody>
      </p:sp>
      <p:sp>
        <p:nvSpPr>
          <p:cNvPr id="47112" name="Text Box 8"/>
          <p:cNvSpPr txBox="1"/>
          <p:nvPr/>
        </p:nvSpPr>
        <p:spPr>
          <a:xfrm>
            <a:off x="144780" y="5266055"/>
            <a:ext cx="11945620" cy="6140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4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提高了黑人奴隶为争取自身自由的斗争积极性，扭转了战局</a:t>
            </a:r>
            <a:r>
              <a:rPr lang="zh-CN" altLang="en-US" sz="3400" dirty="0">
                <a:solidFill>
                  <a:srgbClr val="C00000"/>
                </a:solidFill>
                <a:latin typeface="Arial" panose="020B0604020202020204" pitchFamily="34" charset="0"/>
                <a:ea typeface="华文中宋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Rot="1"/>
          </p:cNvSpPr>
          <p:nvPr>
            <p:ph type="title"/>
          </p:nvPr>
        </p:nvSpPr>
        <p:spPr>
          <a:xfrm>
            <a:off x="6661785" y="1062990"/>
            <a:ext cx="3549650" cy="1125538"/>
          </a:xfrm>
          <a:solidFill>
            <a:srgbClr val="FFFF99"/>
          </a:solidFill>
        </p:spPr>
        <p:txBody>
          <a:bodyPr wrap="square" lIns="91440" tIns="45720" rIns="91440" bIns="45720" anchor="ctr">
            <a:normAutofit/>
          </a:bodyPr>
          <a:lstStyle/>
          <a:p>
            <a:pPr eaLnBrk="1" hangingPunct="1"/>
            <a:r>
              <a:rPr lang="zh-CN" altLang="en-US" b="1" dirty="0"/>
              <a:t>葛底斯堡战役</a:t>
            </a:r>
          </a:p>
        </p:txBody>
      </p:sp>
      <p:pic>
        <p:nvPicPr>
          <p:cNvPr id="60419" name="Picture 3" descr="1863年葛底斯堡战役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350" y="849948"/>
            <a:ext cx="4006850" cy="5157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20" name="Text Box 4"/>
          <p:cNvSpPr txBox="1"/>
          <p:nvPr/>
        </p:nvSpPr>
        <p:spPr>
          <a:xfrm>
            <a:off x="5066665" y="2305685"/>
            <a:ext cx="6906260" cy="3538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美国历史上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规模最大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的一场战斗。在葛底斯堡方圆不到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25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平方英里，人口不足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2400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人的小镇辖地，双方集结了近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17.2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万兵力和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634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门大炮。</a:t>
            </a:r>
          </a:p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战役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扭转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了战局，此后南方同盟军转入了战略防御，联邦军完全掌握了战争主动权。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3"/>
          <p:cNvSpPr txBox="1"/>
          <p:nvPr/>
        </p:nvSpPr>
        <p:spPr>
          <a:xfrm>
            <a:off x="1254760" y="308610"/>
            <a:ext cx="23034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结束：</a:t>
            </a:r>
          </a:p>
        </p:txBody>
      </p:sp>
      <p:sp>
        <p:nvSpPr>
          <p:cNvPr id="47107" name="Text Box 4"/>
          <p:cNvSpPr txBox="1"/>
          <p:nvPr/>
        </p:nvSpPr>
        <p:spPr>
          <a:xfrm>
            <a:off x="3355658" y="308610"/>
            <a:ext cx="748823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1865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年，攻占里士满，南方投降，</a:t>
            </a:r>
          </a:p>
        </p:txBody>
      </p:sp>
      <p:pic>
        <p:nvPicPr>
          <p:cNvPr id="47109" name="Picture 6" descr="p-troiani0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220" y="1223645"/>
            <a:ext cx="7296785" cy="3965575"/>
          </a:xfrm>
          <a:prstGeom prst="rect">
            <a:avLst/>
          </a:prstGeom>
          <a:noFill/>
          <a:ln w="76200" cap="flat" cmpd="sng">
            <a:noFill/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7110" name="Text Box 7"/>
          <p:cNvSpPr txBox="1"/>
          <p:nvPr/>
        </p:nvSpPr>
        <p:spPr>
          <a:xfrm>
            <a:off x="3558540" y="5188903"/>
            <a:ext cx="546417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1865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年，南方投降仪式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surrende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3213100"/>
            <a:ext cx="5105400" cy="3197225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6082" name="Text Box 3"/>
          <p:cNvSpPr txBox="1"/>
          <p:nvPr/>
        </p:nvSpPr>
        <p:spPr>
          <a:xfrm>
            <a:off x="6477000" y="5867400"/>
            <a:ext cx="40052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南方签署投降协议</a:t>
            </a:r>
          </a:p>
        </p:txBody>
      </p:sp>
      <p:pic>
        <p:nvPicPr>
          <p:cNvPr id="46083" name="Picture 4" descr="南北讨论投降事宜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850" y="0"/>
            <a:ext cx="5105400" cy="3406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4" name="Text Box 5"/>
          <p:cNvSpPr txBox="1"/>
          <p:nvPr/>
        </p:nvSpPr>
        <p:spPr>
          <a:xfrm>
            <a:off x="2495550" y="2349500"/>
            <a:ext cx="42735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南北将领商讨投降事宜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1" name="Group 3"/>
          <p:cNvGraphicFramePr>
            <a:graphicFrameLocks noGrp="1"/>
          </p:cNvGraphicFramePr>
          <p:nvPr/>
        </p:nvGraphicFramePr>
        <p:xfrm>
          <a:off x="1437005" y="1691005"/>
          <a:ext cx="9317355" cy="4632960"/>
        </p:xfrm>
        <a:graphic>
          <a:graphicData uri="http://schemas.openxmlformats.org/drawingml/2006/table">
            <a:tbl>
              <a:tblPr/>
              <a:tblGrid>
                <a:gridCol w="4525645"/>
                <a:gridCol w="2484755"/>
                <a:gridCol w="2306955"/>
              </a:tblGrid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  目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  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  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人口（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移民（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军队服役总人数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黑人部队（至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18.6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工业产量（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铁路（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万多千米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1.4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万千米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8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海军（至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少数快船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60" name="WordArt 41"/>
          <p:cNvSpPr>
            <a:spLocks noTextEdit="1"/>
          </p:cNvSpPr>
          <p:nvPr/>
        </p:nvSpPr>
        <p:spPr>
          <a:xfrm>
            <a:off x="1086485" y="297815"/>
            <a:ext cx="6041390" cy="828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040"/>
              </a:avLst>
            </a:prstTxWarp>
            <a:normAutofit/>
          </a:bodyPr>
          <a:lstStyle/>
          <a:p>
            <a:pPr algn="ctr"/>
            <a:r>
              <a:rPr lang="zh-CN" altLang="en-US" sz="44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北方为什么能获胜？</a:t>
            </a:r>
            <a:endParaRPr lang="zh-CN" altLang="en-US" sz="44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0911" name="Text Box 15"/>
          <p:cNvSpPr txBox="1"/>
          <p:nvPr/>
        </p:nvSpPr>
        <p:spPr>
          <a:xfrm>
            <a:off x="508635" y="1565275"/>
            <a:ext cx="11321415" cy="449135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胜利原因：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战争的正义性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人民积极支持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林肯政府的正确领导，士兵的英勇作战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</a:t>
            </a:r>
            <a:r>
              <a:rPr lang="zh-CN" altLang="en-US" sz="4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北方先进南方落后（根本原因）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11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/>
          <p:cNvSpPr txBox="1"/>
          <p:nvPr/>
        </p:nvSpPr>
        <p:spPr>
          <a:xfrm>
            <a:off x="92710" y="146050"/>
            <a:ext cx="119926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南北战争结束不久，拥护奴隶派的狂热分子在剧院刺杀了林肯。</a:t>
            </a:r>
          </a:p>
        </p:txBody>
      </p:sp>
      <p:sp>
        <p:nvSpPr>
          <p:cNvPr id="40963" name="Rectangle 27"/>
          <p:cNvSpPr/>
          <p:nvPr/>
        </p:nvSpPr>
        <p:spPr>
          <a:xfrm>
            <a:off x="3114993" y="5703570"/>
            <a:ext cx="6911975" cy="64611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l" eaLnBrk="1" fontAlgn="base" hangingPunct="1"/>
            <a:r>
              <a:rPr lang="en-US" altLang="x-none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1865</a:t>
            </a:r>
            <a:r>
              <a:rPr lang="zh-CN" altLang="en-US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年</a:t>
            </a:r>
            <a:r>
              <a:rPr lang="en-US" altLang="x-none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4</a:t>
            </a:r>
            <a:r>
              <a:rPr lang="zh-CN" altLang="en-US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月</a:t>
            </a:r>
            <a:r>
              <a:rPr lang="en-US" altLang="x-none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15</a:t>
            </a:r>
            <a:r>
              <a:rPr lang="zh-CN" altLang="en-US" sz="3600" b="1" strike="noStrike" noProof="1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日凌晨，林肯去世</a:t>
            </a:r>
            <a:endParaRPr lang="zh-CN" altLang="en-US" sz="3600" b="1" strike="noStrike" noProof="1">
              <a:solidFill>
                <a:srgbClr val="3D10FC"/>
              </a:solidFill>
              <a:effectLst/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43012" name="Group 2"/>
          <p:cNvGrpSpPr/>
          <p:nvPr/>
        </p:nvGrpSpPr>
        <p:grpSpPr>
          <a:xfrm>
            <a:off x="2004378" y="867410"/>
            <a:ext cx="8181975" cy="4687888"/>
            <a:chOff x="0" y="0"/>
            <a:chExt cx="5034" cy="2767"/>
          </a:xfrm>
        </p:grpSpPr>
        <p:pic>
          <p:nvPicPr>
            <p:cNvPr id="43013" name="Picture 3" descr="tem048"/>
            <p:cNvPicPr>
              <a:picLocks noChangeAspect="1"/>
            </p:cNvPicPr>
            <p:nvPr/>
          </p:nvPicPr>
          <p:blipFill>
            <a:blip r:embed="rId2"/>
            <a:srcRect t="10064"/>
            <a:stretch>
              <a:fillRect/>
            </a:stretch>
          </p:blipFill>
          <p:spPr>
            <a:xfrm>
              <a:off x="0" y="278"/>
              <a:ext cx="5034" cy="2489"/>
            </a:xfrm>
            <a:prstGeom prst="rect">
              <a:avLst/>
            </a:prstGeom>
            <a:noFill/>
            <a:ln w="1270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43014" name="Text Box 4"/>
            <p:cNvSpPr txBox="1"/>
            <p:nvPr/>
          </p:nvSpPr>
          <p:spPr>
            <a:xfrm>
              <a:off x="0" y="0"/>
              <a:ext cx="4936" cy="29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square" lIns="0" tIns="0" rIns="0" bIns="0" anchor="t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蒲斯刺杀林肯于华盛顿福特戏院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Rot="1"/>
          </p:cNvSpPr>
          <p:nvPr>
            <p:ph type="title"/>
          </p:nvPr>
        </p:nvSpPr>
        <p:spPr>
          <a:xfrm>
            <a:off x="744220" y="52705"/>
            <a:ext cx="4482465" cy="1043940"/>
          </a:xfrm>
        </p:spPr>
        <p:txBody>
          <a:bodyPr wrap="square" lIns="91440" tIns="45720" rIns="91440" bIns="45720" anchor="ctr"/>
          <a:lstStyle/>
          <a:p>
            <a:pPr eaLnBrk="1" hangingPunct="1"/>
            <a:r>
              <a:rPr lang="zh-CN" altLang="en-US" sz="4000" b="1" dirty="0"/>
              <a:t>林肯纪念堂</a:t>
            </a:r>
          </a:p>
        </p:txBody>
      </p:sp>
      <p:pic>
        <p:nvPicPr>
          <p:cNvPr id="50178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25" y="1061720"/>
            <a:ext cx="5878830" cy="3686175"/>
          </a:xfrm>
          <a:prstGeom prst="rect">
            <a:avLst/>
          </a:prstGeom>
          <a:noFill/>
          <a:ln w="76200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8170" y="302895"/>
            <a:ext cx="4311650" cy="4445000"/>
          </a:xfrm>
          <a:prstGeom prst="rect">
            <a:avLst/>
          </a:prstGeom>
        </p:spPr>
      </p:pic>
      <p:sp>
        <p:nvSpPr>
          <p:cNvPr id="51204" name="Rectangle 4"/>
          <p:cNvSpPr/>
          <p:nvPr/>
        </p:nvSpPr>
        <p:spPr>
          <a:xfrm>
            <a:off x="470535" y="4820920"/>
            <a:ext cx="11311255" cy="15684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他是一位达到了伟大境界而仍能保持自己优良品质的罕有的人物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以至于只有在他成为殉难者倒下去之后，全世界才发现他是一位英雄。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——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马克思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Mt%20Rushmor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388" y="679450"/>
            <a:ext cx="8785225" cy="5978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5587" name="AutoShape 3"/>
          <p:cNvSpPr/>
          <p:nvPr/>
        </p:nvSpPr>
        <p:spPr>
          <a:xfrm>
            <a:off x="1924050" y="4667250"/>
            <a:ext cx="1546225" cy="1239838"/>
          </a:xfrm>
          <a:prstGeom prst="wedgeRectCallout">
            <a:avLst>
              <a:gd name="adj1" fmla="val 54542"/>
              <a:gd name="adj2" fmla="val -13845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开国元勋</a:t>
            </a: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美国国父</a:t>
            </a: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华盛顿</a:t>
            </a:r>
          </a:p>
        </p:txBody>
      </p:sp>
      <p:sp>
        <p:nvSpPr>
          <p:cNvPr id="195588" name="AutoShape 4"/>
          <p:cNvSpPr/>
          <p:nvPr/>
        </p:nvSpPr>
        <p:spPr>
          <a:xfrm>
            <a:off x="3595688" y="4806950"/>
            <a:ext cx="1852612" cy="1171575"/>
          </a:xfrm>
          <a:prstGeom prst="wedgeRectCallout">
            <a:avLst>
              <a:gd name="adj1" fmla="val 64329"/>
              <a:gd name="adj2" fmla="val -14592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独立宣言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的起草者</a:t>
            </a: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杰弗逊</a:t>
            </a:r>
          </a:p>
        </p:txBody>
      </p:sp>
      <p:sp>
        <p:nvSpPr>
          <p:cNvPr id="195589" name="AutoShape 5"/>
          <p:cNvSpPr/>
          <p:nvPr/>
        </p:nvSpPr>
        <p:spPr>
          <a:xfrm>
            <a:off x="5534025" y="4667250"/>
            <a:ext cx="1657350" cy="1851025"/>
          </a:xfrm>
          <a:prstGeom prst="wedgeRectCallout">
            <a:avLst>
              <a:gd name="adj1" fmla="val 43486"/>
              <a:gd name="adj2" fmla="val -9271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奠定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世纪美国之基础的</a:t>
            </a: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西奥多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·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罗斯福</a:t>
            </a:r>
          </a:p>
        </p:txBody>
      </p:sp>
      <p:sp>
        <p:nvSpPr>
          <p:cNvPr id="195590" name="AutoShape 6"/>
          <p:cNvSpPr/>
          <p:nvPr/>
        </p:nvSpPr>
        <p:spPr>
          <a:xfrm>
            <a:off x="7421563" y="5221288"/>
            <a:ext cx="2447925" cy="1236662"/>
          </a:xfrm>
          <a:prstGeom prst="wedgeRectCallout">
            <a:avLst>
              <a:gd name="adj1" fmla="val 4801"/>
              <a:gd name="adj2" fmla="val -8291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维护统一、解放黑奴的领导者</a:t>
            </a: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林肯</a:t>
            </a:r>
          </a:p>
        </p:txBody>
      </p:sp>
      <p:sp>
        <p:nvSpPr>
          <p:cNvPr id="24583" name="Text Box 7"/>
          <p:cNvSpPr txBox="1"/>
          <p:nvPr/>
        </p:nvSpPr>
        <p:spPr>
          <a:xfrm>
            <a:off x="2279650" y="188913"/>
            <a:ext cx="800417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美国拉什莫尔山国家纪念公园的“总统山”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5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5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5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5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7" grpId="0" bldLvl="0" animBg="1"/>
      <p:bldP spid="195588" grpId="0" bldLvl="0" animBg="1"/>
      <p:bldP spid="195589" grpId="0" bldLvl="0" animBg="1"/>
      <p:bldP spid="195590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图片 41986" descr="比重表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6581775" y="1381760"/>
            <a:ext cx="5604510" cy="41478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矩形 41988"/>
          <p:cNvSpPr/>
          <p:nvPr/>
        </p:nvSpPr>
        <p:spPr>
          <a:xfrm>
            <a:off x="377190" y="1576705"/>
            <a:ext cx="6205220" cy="3528695"/>
          </a:xfrm>
          <a:prstGeom prst="rect">
            <a:avLst/>
          </a:prstGeom>
          <a:noFill/>
          <a:ln w="9525">
            <a:noFill/>
          </a:ln>
        </p:spPr>
        <p:txBody>
          <a:bodyPr lIns="0" rIns="0" anchor="t"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美国南北战争粉碎了奴隶主的反动势力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从而维护了美国的统一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如果美国分裂成了两个或者更多的国家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或者北方没有赢得胜利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美国就不可能成为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世纪世界第一强国。</a:t>
            </a:r>
            <a:endParaRPr lang="en-US" altLang="zh-CN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r" eaLnBrk="0" hangingPunct="0">
              <a:spcBef>
                <a:spcPct val="20000"/>
              </a:spcBef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摘自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大国崛起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41994" name="TextBox 8"/>
          <p:cNvSpPr txBox="1"/>
          <p:nvPr/>
        </p:nvSpPr>
        <p:spPr>
          <a:xfrm>
            <a:off x="169863" y="199390"/>
            <a:ext cx="2011680" cy="6451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r>
              <a:rPr lang="zh-CN" altLang="en-US" sz="3600" b="1" noProof="1">
                <a:effectLst/>
                <a:latin typeface="隶书" pitchFamily="49" charset="-122"/>
                <a:ea typeface="隶书" pitchFamily="49" charset="-122"/>
                <a:cs typeface="+mn-ea"/>
              </a:rPr>
              <a:t>引导探究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425065" y="199390"/>
            <a:ext cx="939228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北方的胜利使美国最终维护了统一，这对美国的发展产生了什么影响？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/>
          <p:nvPr/>
        </p:nvSpPr>
        <p:spPr>
          <a:xfrm>
            <a:off x="1244600" y="1412875"/>
            <a:ext cx="9297670" cy="2879725"/>
          </a:xfrm>
          <a:prstGeom prst="rect">
            <a:avLst/>
          </a:prstGeom>
          <a:noFill/>
          <a:ln w="9525">
            <a:noFill/>
          </a:ln>
        </p:spPr>
        <p:txBody>
          <a:bodyPr wrap="none" anchor="t"/>
          <a:lstStyle/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维护了</a:t>
            </a:r>
            <a:r>
              <a:rPr lang="zh-CN" altLang="en-US" sz="40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废除了</a:t>
            </a:r>
            <a:r>
              <a:rPr lang="zh-CN" altLang="en-US" sz="40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清除了</a:t>
            </a:r>
            <a:r>
              <a:rPr lang="zh-CN" altLang="en-US" sz="40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障碍</a:t>
            </a:r>
            <a:r>
              <a:rPr lang="en-US" altLang="zh-CN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为</a:t>
            </a:r>
            <a:r>
              <a:rPr lang="zh-CN" altLang="en-US" sz="4000" b="1" u="sng" dirty="0">
                <a:latin typeface="黑体" panose="02010609060101010101" pitchFamily="2" charset="-122"/>
                <a:ea typeface="黑体" panose="02010609060101010101" pitchFamily="2" charset="-122"/>
              </a:rPr>
              <a:t>               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发展创造了条件。</a:t>
            </a:r>
          </a:p>
        </p:txBody>
      </p:sp>
      <p:sp>
        <p:nvSpPr>
          <p:cNvPr id="41987" name="TextBox 7"/>
          <p:cNvSpPr txBox="1"/>
          <p:nvPr/>
        </p:nvSpPr>
        <p:spPr>
          <a:xfrm>
            <a:off x="515620" y="256858"/>
            <a:ext cx="8208963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l" eaLnBrk="0" hangingPunct="0"/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引导探究    </a:t>
            </a:r>
            <a:r>
              <a:rPr lang="zh-CN" altLang="en-US" sz="44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美国南北战争的意义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831942" y="3106103"/>
            <a:ext cx="378142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30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资本主义发展的</a:t>
            </a:r>
            <a:r>
              <a:rPr lang="zh-CN" altLang="en-US" sz="30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797685" y="4148455"/>
            <a:ext cx="39839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 eaLnBrk="0" hangingPunct="0"/>
            <a:r>
              <a:rPr lang="zh-CN" altLang="en-US" sz="36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以后经济的迅速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303111" y="1412875"/>
            <a:ext cx="247840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36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Arial" panose="020B0604020202020204" pitchFamily="34" charset="0"/>
              </a:rPr>
              <a:t>国家的统一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533140" y="2259330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zh-CN" sz="3600" b="1" dirty="0">
                <a:solidFill>
                  <a:srgbClr val="FF0000"/>
                </a:solidFill>
                <a:latin typeface="华文楷体" charset="-122"/>
                <a:ea typeface="华文楷体" charset="-122"/>
                <a:sym typeface="宋体" panose="02010600030101010101" pitchFamily="2" charset="-122"/>
              </a:rPr>
              <a:t>奴隶制度</a:t>
            </a:r>
          </a:p>
        </p:txBody>
      </p:sp>
      <p:sp>
        <p:nvSpPr>
          <p:cNvPr id="33797" name="Text Box 5"/>
          <p:cNvSpPr txBox="1"/>
          <p:nvPr/>
        </p:nvSpPr>
        <p:spPr>
          <a:xfrm>
            <a:off x="433705" y="5191125"/>
            <a:ext cx="2162810" cy="7683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400" b="1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性质：</a:t>
            </a:r>
          </a:p>
        </p:txBody>
      </p:sp>
      <p:sp>
        <p:nvSpPr>
          <p:cNvPr id="33795" name="Text Box 3"/>
          <p:cNvSpPr txBox="1"/>
          <p:nvPr/>
        </p:nvSpPr>
        <p:spPr>
          <a:xfrm>
            <a:off x="2596198" y="5252720"/>
            <a:ext cx="477774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第二次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资产阶级革命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379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33797" grpId="0" bldLvl="0" animBg="1"/>
      <p:bldP spid="3379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/>
          </p:cNvSpPr>
          <p:nvPr>
            <p:ph type="title"/>
          </p:nvPr>
        </p:nvSpPr>
        <p:spPr>
          <a:xfrm>
            <a:off x="681990" y="104775"/>
            <a:ext cx="3526790" cy="887730"/>
          </a:xfrm>
        </p:spPr>
        <p:txBody>
          <a:bodyPr wrap="square" lIns="91440" tIns="45720" rIns="91440" bIns="45720" anchor="ctr">
            <a:normAutofit/>
          </a:bodyPr>
          <a:lstStyle/>
          <a:p>
            <a:pPr algn="ctr" eaLnBrk="1" hangingPunct="1"/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目标升华</a:t>
            </a:r>
            <a:endParaRPr lang="en-US" altLang="zh-CN" sz="4000" b="1" dirty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56322" name="Text Box 3"/>
          <p:cNvSpPr txBox="1"/>
          <p:nvPr/>
        </p:nvSpPr>
        <p:spPr>
          <a:xfrm>
            <a:off x="2667000" y="6165850"/>
            <a:ext cx="14478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0" name="Rectangle 4"/>
          <p:cNvSpPr/>
          <p:nvPr/>
        </p:nvSpPr>
        <p:spPr>
          <a:xfrm>
            <a:off x="1358265" y="1179513"/>
            <a:ext cx="1944688" cy="41751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起  因：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导火线：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开  始：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  折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结  束：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性  质：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意  义：</a:t>
            </a:r>
          </a:p>
        </p:txBody>
      </p:sp>
      <p:sp>
        <p:nvSpPr>
          <p:cNvPr id="34821" name="Text Box 5"/>
          <p:cNvSpPr txBox="1"/>
          <p:nvPr/>
        </p:nvSpPr>
        <p:spPr>
          <a:xfrm>
            <a:off x="3180398" y="1155383"/>
            <a:ext cx="67325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南北两种不同的经济制度之间的矛盾</a:t>
            </a:r>
          </a:p>
        </p:txBody>
      </p:sp>
      <p:sp>
        <p:nvSpPr>
          <p:cNvPr id="34822" name="Text Box 6"/>
          <p:cNvSpPr txBox="1"/>
          <p:nvPr/>
        </p:nvSpPr>
        <p:spPr>
          <a:xfrm>
            <a:off x="3180715" y="1803083"/>
            <a:ext cx="439261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林肯当选美国总统</a:t>
            </a:r>
          </a:p>
        </p:txBody>
      </p:sp>
      <p:sp>
        <p:nvSpPr>
          <p:cNvPr id="34823" name="Text Box 7"/>
          <p:cNvSpPr txBox="1"/>
          <p:nvPr/>
        </p:nvSpPr>
        <p:spPr>
          <a:xfrm>
            <a:off x="3180715" y="2436495"/>
            <a:ext cx="590391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1861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月，南方挑起内战</a:t>
            </a:r>
          </a:p>
        </p:txBody>
      </p:sp>
      <p:sp>
        <p:nvSpPr>
          <p:cNvPr id="34824" name="Text Box 8"/>
          <p:cNvSpPr txBox="1"/>
          <p:nvPr/>
        </p:nvSpPr>
        <p:spPr>
          <a:xfrm>
            <a:off x="3001645" y="3051810"/>
            <a:ext cx="72694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解放黑人奴隶的宣言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宅地法</a:t>
            </a:r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</a:p>
        </p:txBody>
      </p:sp>
      <p:sp>
        <p:nvSpPr>
          <p:cNvPr id="34825" name="Text Box 9"/>
          <p:cNvSpPr txBox="1"/>
          <p:nvPr/>
        </p:nvSpPr>
        <p:spPr>
          <a:xfrm>
            <a:off x="3180715" y="3604260"/>
            <a:ext cx="38163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1865</a:t>
            </a: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年，北方胜利</a:t>
            </a:r>
          </a:p>
        </p:txBody>
      </p:sp>
      <p:sp>
        <p:nvSpPr>
          <p:cNvPr id="56329" name="Text Box 10"/>
          <p:cNvSpPr txBox="1"/>
          <p:nvPr/>
        </p:nvSpPr>
        <p:spPr>
          <a:xfrm>
            <a:off x="3591878" y="4487545"/>
            <a:ext cx="309880" cy="13220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zh-CN" sz="8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7" name="Text Box 11"/>
          <p:cNvSpPr txBox="1"/>
          <p:nvPr/>
        </p:nvSpPr>
        <p:spPr>
          <a:xfrm>
            <a:off x="3234055" y="4346575"/>
            <a:ext cx="687546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是美国历史上的第二次资产阶级革命</a:t>
            </a:r>
          </a:p>
        </p:txBody>
      </p:sp>
      <p:sp>
        <p:nvSpPr>
          <p:cNvPr id="34828" name="Text Box 12"/>
          <p:cNvSpPr txBox="1"/>
          <p:nvPr/>
        </p:nvSpPr>
        <p:spPr>
          <a:xfrm>
            <a:off x="3234055" y="5089525"/>
            <a:ext cx="696404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维护国家统一，废除奴隶制度，扫清资本主义发展的最大障碍，为以后经济的迅速发展创造了条件。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48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348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3482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348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482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348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348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2" grpId="0"/>
      <p:bldP spid="34823" grpId="0"/>
      <p:bldP spid="34824" grpId="0"/>
      <p:bldP spid="34825" grpId="0"/>
      <p:bldP spid="34827" grpId="0"/>
      <p:bldP spid="348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ext Box 2"/>
          <p:cNvSpPr txBox="1"/>
          <p:nvPr/>
        </p:nvSpPr>
        <p:spPr>
          <a:xfrm>
            <a:off x="316230" y="207010"/>
            <a:ext cx="11629390" cy="21532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00000"/>
              </a:lnSpc>
              <a:spcBef>
                <a:spcPts val="0"/>
              </a:spcBef>
            </a:pPr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目标升华</a:t>
            </a:r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44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4000" b="1" dirty="0">
                <a:latin typeface="Arial" panose="020B0604020202020204" pitchFamily="34" charset="0"/>
                <a:ea typeface="宋体" panose="02010600030101010101" pitchFamily="2" charset="-122"/>
              </a:rPr>
              <a:t>在美国资本主义发展史上存在过两大障碍，它们分别是什么？美国分别通过什么方式扫除了障碍？</a:t>
            </a:r>
          </a:p>
        </p:txBody>
      </p:sp>
      <p:sp>
        <p:nvSpPr>
          <p:cNvPr id="62469" name="Rectangle 5"/>
          <p:cNvSpPr/>
          <p:nvPr/>
        </p:nvSpPr>
        <p:spPr>
          <a:xfrm>
            <a:off x="902335" y="2699385"/>
            <a:ext cx="101815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</a:t>
            </a:r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独立战争扫除了第一个障碍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英殖民统治。</a:t>
            </a:r>
          </a:p>
        </p:txBody>
      </p:sp>
      <p:sp>
        <p:nvSpPr>
          <p:cNvPr id="62470" name="Text Box 6"/>
          <p:cNvSpPr txBox="1"/>
          <p:nvPr/>
        </p:nvSpPr>
        <p:spPr>
          <a:xfrm>
            <a:off x="902335" y="3622675"/>
            <a:ext cx="10740390" cy="5962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ts val="394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南北战争扫除了第二个障碍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黑人奴隶制。      </a:t>
            </a:r>
            <a:endParaRPr lang="zh-CN" altLang="en-US" sz="3600" b="1" dirty="0">
              <a:solidFill>
                <a:srgbClr val="00206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6247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矩形 151554"/>
          <p:cNvSpPr>
            <a:spLocks noChangeArrowheads="1"/>
          </p:cNvSpPr>
          <p:nvPr/>
        </p:nvSpPr>
        <p:spPr bwMode="auto">
          <a:xfrm>
            <a:off x="541655" y="343535"/>
            <a:ext cx="11008360" cy="7082790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hangingPunct="1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1.19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世纪中期，美国南北两种制度水火不容，围绕的主要问题是  </a:t>
            </a:r>
          </a:p>
          <a:p>
            <a:pPr marL="0" marR="0" lvl="0" indent="0" algn="l" defTabSz="914400" rtl="0" eaLnBrk="1" fontAlgn="base" hangingPunct="1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A.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奴隶制的存废问题      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B.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关税问题 </a:t>
            </a:r>
          </a:p>
          <a:p>
            <a:pPr marL="0" marR="0" lvl="0" indent="0" algn="l" defTabSz="914400" rtl="0" eaLnBrk="1" fontAlgn="base" hangingPunct="1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C.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进口工业品问题        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D.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人权问题</a:t>
            </a:r>
          </a:p>
          <a:p>
            <a:pPr marL="0" marR="0" lvl="0" indent="0" algn="l" defTabSz="914400" rtl="0" eaLnBrk="1" fontAlgn="base" hangingPunct="1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kumimoji="0" lang="zh-CN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一个由曼彻斯特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6000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名工人组成的组织在给林肯的信中写道：“这将使你的名字亚伯拉罕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·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林肯流芳后世。请接收我们维护这一自由宣言的最高意。”“这一自由宣言”指的是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marL="0" marR="0" lvl="0" indent="0" algn="just" defTabSz="914400" rtl="0" eaLnBrk="0" fontAlgn="base" hangingPunct="0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A.《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独立宣言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	          B.《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权利法案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</a:p>
          <a:p>
            <a:pPr marL="0" marR="0" lvl="0" indent="0" algn="just" defTabSz="914400" rtl="0" eaLnBrk="0" fontAlgn="base" hangingPunct="0">
              <a:lnSpc>
                <a:spcPts val="502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C.《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解放黑人奴隶宣言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   D.《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人权宣言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8675" name="文本框 1"/>
          <p:cNvSpPr txBox="1"/>
          <p:nvPr/>
        </p:nvSpPr>
        <p:spPr>
          <a:xfrm>
            <a:off x="5910580" y="1014095"/>
            <a:ext cx="119888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8800" b="1" kern="1200" cap="none" spc="0" normalizeH="0" baseline="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</a:t>
            </a:r>
          </a:p>
        </p:txBody>
      </p:sp>
      <p:sp>
        <p:nvSpPr>
          <p:cNvPr id="28676" name="文本框 2"/>
          <p:cNvSpPr txBox="1"/>
          <p:nvPr/>
        </p:nvSpPr>
        <p:spPr>
          <a:xfrm>
            <a:off x="9625965" y="4759960"/>
            <a:ext cx="15519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300" b="1" kern="1200" cap="none" spc="0" normalizeH="0" baseline="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9600" b="1" kern="1200" cap="none" spc="0" normalizeH="0" baseline="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3498" y="-12065"/>
            <a:ext cx="2520950" cy="7683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Tx/>
              <a:buNone/>
              <a:defRPr/>
            </a:pPr>
            <a:r>
              <a:rPr kumimoji="0" lang="zh-CN" altLang="en-US" sz="4400" b="1" i="1" kern="1200" cap="none" spc="0" normalizeH="0" baseline="0" noProof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新魏" pitchFamily="2" charset="-122"/>
                <a:cs typeface="+mn-cs"/>
              </a:rPr>
              <a:t>巩固练习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矩形 151554"/>
          <p:cNvSpPr>
            <a:spLocks noChangeArrowheads="1"/>
          </p:cNvSpPr>
          <p:nvPr/>
        </p:nvSpPr>
        <p:spPr bwMode="auto">
          <a:xfrm>
            <a:off x="165100" y="1259205"/>
            <a:ext cx="11298555" cy="3969385"/>
          </a:xfrm>
          <a:prstGeom prst="rect">
            <a:avLst/>
          </a:prstGeom>
          <a:noFill/>
          <a:ln w="6350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3.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下列关于美国独立战争、南北战争的相同点的归纳，不正确的是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A.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引起战争的经济原因都与英国有关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B.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都是资产阶级革命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C.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都有利于美国资本主义的发展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D.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都改变了美国的社会制度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8677" name="文本框 3"/>
          <p:cNvSpPr txBox="1"/>
          <p:nvPr/>
        </p:nvSpPr>
        <p:spPr>
          <a:xfrm>
            <a:off x="9043670" y="2172970"/>
            <a:ext cx="117411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9600" b="1" kern="1200" cap="none" spc="0" normalizeH="0" baseline="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黑体" panose="02010609060101010101" pitchFamily="2" charset="-122"/>
                <a:cs typeface="+mj-lt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Box 2"/>
          <p:cNvSpPr txBox="1"/>
          <p:nvPr/>
        </p:nvSpPr>
        <p:spPr>
          <a:xfrm>
            <a:off x="3181350" y="1428750"/>
            <a:ext cx="6057900" cy="299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50" kern="1200" cap="none" spc="0" normalizeH="0" baseline="0" noProof="1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51460" y="424180"/>
            <a:ext cx="11688445" cy="563118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Times New Roman" panose="02020603050405020304" pitchFamily="18" charset="0"/>
              </a:rPr>
              <a:t> 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lt"/>
              </a:rPr>
              <a:t>4.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林肯受到尊敬和爱戴的根本原因是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A.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他当选总统，开创了美国民主政治的先河  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B.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遭到暗杀而身亡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>
                <a:tab pos="571500" algn="l"/>
              </a:tabLst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C.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领导北方资产阶级取得了内战的胜利      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2000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D.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解放了黑人奴隶，维护了国家统一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2000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5.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美国内战的作用是： 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2000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①废除了黑人奴隶制  ②赢得了民族独立  ③加速了美国资本主义的发展   ④维护了国家统一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2000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A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．①②③                        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B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．①②④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2" charset="-122"/>
              <a:cs typeface="+mn-lt"/>
            </a:endParaRPr>
          </a:p>
          <a:p>
            <a:pPr marL="0" marR="0" lvl="0" indent="2000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  C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．①③④                           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D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2" charset="-122"/>
                <a:cs typeface="+mn-lt"/>
              </a:rPr>
              <a:t>．②③④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29699" name="文本框 1"/>
          <p:cNvSpPr txBox="1"/>
          <p:nvPr/>
        </p:nvSpPr>
        <p:spPr>
          <a:xfrm>
            <a:off x="9881553" y="793512"/>
            <a:ext cx="698897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9600" b="1" kern="1200" cap="none" spc="0" normalizeH="0" baseline="0" noProof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D</a:t>
            </a:r>
          </a:p>
        </p:txBody>
      </p:sp>
      <p:sp>
        <p:nvSpPr>
          <p:cNvPr id="29700" name="文本框 2"/>
          <p:cNvSpPr txBox="1"/>
          <p:nvPr/>
        </p:nvSpPr>
        <p:spPr>
          <a:xfrm>
            <a:off x="9063034" y="4377531"/>
            <a:ext cx="66294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9600" b="1" kern="1200" cap="none" spc="0" normalizeH="0" baseline="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187140_5"/>
  <p:tag name="KSO_WM_SLIDE_TYPE" val="sectionTitle"/>
  <p:tag name="KSO_WM_SLIDE_SUBTYPE" val="pureTxt"/>
  <p:tag name="KSO_WM_SLIDE_ITEM_CNT" val="2"/>
  <p:tag name="KSO_WM_SLIDE_INDEX" val="5"/>
  <p:tag name="KSO_WM_TAG_VERSION" val="1.0"/>
  <p:tag name="KSO_WM_BEAUTIFY_FLAG" val="#wm#"/>
  <p:tag name="KSO_WM_TEMPLATE_CATEGORY" val="custom"/>
  <p:tag name="KSO_WM_TEMPLATE_INDEX" val="20187140"/>
  <p:tag name="KSO_WM_SLIDE_LAYOUT" val="a_b_e"/>
  <p:tag name="KSO_WM_SLIDE_LAYOUT_CNT" val="1_1_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187140_5"/>
  <p:tag name="KSO_WM_SLIDE_TYPE" val="sectionTitle"/>
  <p:tag name="KSO_WM_SLIDE_SUBTYPE" val="pureTxt"/>
  <p:tag name="KSO_WM_SLIDE_ITEM_CNT" val="2"/>
  <p:tag name="KSO_WM_SLIDE_INDEX" val="5"/>
  <p:tag name="KSO_WM_TAG_VERSION" val="1.0"/>
  <p:tag name="KSO_WM_BEAUTIFY_FLAG" val="#wm#"/>
  <p:tag name="KSO_WM_TEMPLATE_CATEGORY" val="custom"/>
  <p:tag name="KSO_WM_TEMPLATE_INDEX" val="20187140"/>
  <p:tag name="KSO_WM_SLIDE_LAYOUT" val="a_b_e"/>
  <p:tag name="KSO_WM_SLIDE_LAYOUT_CNT" val="1_1_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1397</Words>
  <PresentationFormat>自定义</PresentationFormat>
  <Paragraphs>188</Paragraphs>
  <Slides>31</Slides>
  <Notes>2</Notes>
  <HiddenSlides>1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31</vt:i4>
      </vt:variant>
    </vt:vector>
  </HeadingPairs>
  <TitlesOfParts>
    <vt:vector size="32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北方军队中的黑人</vt:lpstr>
      <vt:lpstr>幻灯片 17</vt:lpstr>
      <vt:lpstr>葛底斯堡战役</vt:lpstr>
      <vt:lpstr>幻灯片 19</vt:lpstr>
      <vt:lpstr>幻灯片 20</vt:lpstr>
      <vt:lpstr>幻灯片 21</vt:lpstr>
      <vt:lpstr>幻灯片 22</vt:lpstr>
      <vt:lpstr>林肯纪念堂</vt:lpstr>
      <vt:lpstr>幻灯片 24</vt:lpstr>
      <vt:lpstr>幻灯片 25</vt:lpstr>
      <vt:lpstr>幻灯片 26</vt:lpstr>
      <vt:lpstr>目标升华</vt:lpstr>
      <vt:lpstr>幻灯片 28</vt:lpstr>
      <vt:lpstr>幻灯片 29</vt:lpstr>
      <vt:lpstr>幻灯片 30</vt:lpstr>
      <vt:lpstr>幻灯片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2018-09-17T13:32:00Z</dcterms:created>
  <dcterms:modified xsi:type="dcterms:W3CDTF">2019-01-06T04:18:15Z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2052-10.1.0.7670</vt:lpwstr>
  </property>
</Properties>
</file>