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257" r:id="rId4"/>
    <p:sldId id="258" r:id="rId5"/>
    <p:sldId id="260" r:id="rId6"/>
    <p:sldId id="268" r:id="rId8"/>
    <p:sldId id="266" r:id="rId9"/>
    <p:sldId id="269" r:id="rId10"/>
    <p:sldId id="270" r:id="rId11"/>
    <p:sldId id="273" r:id="rId12"/>
    <p:sldId id="295" r:id="rId13"/>
    <p:sldId id="296" r:id="rId14"/>
    <p:sldId id="281" r:id="rId15"/>
    <p:sldId id="278" r:id="rId16"/>
    <p:sldId id="279" r:id="rId17"/>
    <p:sldId id="280" r:id="rId18"/>
    <p:sldId id="274" r:id="rId19"/>
    <p:sldId id="276" r:id="rId20"/>
    <p:sldId id="277" r:id="rId21"/>
    <p:sldId id="297" r:id="rId22"/>
    <p:sldId id="264" r:id="rId23"/>
    <p:sldId id="282" r:id="rId24"/>
    <p:sldId id="283" r:id="rId25"/>
    <p:sldId id="284" r:id="rId26"/>
    <p:sldId id="285" r:id="rId27"/>
    <p:sldId id="286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06BA"/>
    <a:srgbClr val="0000FF"/>
    <a:srgbClr val="5808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0" y="-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92100"/>
            <a:ext cx="10972800" cy="13843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905000"/>
            <a:ext cx="109728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02B1FB4-9954-4AC6-AD25-76B7FB85E5DF}" type="slidenum">
              <a:rPr kumimoji="0" lang="zh-CN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4"/>
          <p:cNvSpPr>
            <a:spLocks noChangeArrowheads="1"/>
          </p:cNvSpPr>
          <p:nvPr/>
        </p:nvSpPr>
        <p:spPr bwMode="auto">
          <a:xfrm>
            <a:off x="-1" y="171611"/>
            <a:ext cx="12192001" cy="521785"/>
          </a:xfrm>
          <a:prstGeom prst="rect">
            <a:avLst/>
          </a:prstGeom>
          <a:gradFill flip="none" rotWithShape="1"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51" name="图片 21"/>
          <p:cNvPicPr>
            <a:picLocks noChangeAspect="1"/>
          </p:cNvPicPr>
          <p:nvPr userDrawn="1"/>
        </p:nvPicPr>
        <p:blipFill>
          <a:blip r:embed="rId2" cstate="print"/>
          <a:srcRect l="-2669" t="12558" r="-10663" b="70840"/>
          <a:stretch>
            <a:fillRect/>
          </a:stretch>
        </p:blipFill>
        <p:spPr>
          <a:xfrm>
            <a:off x="2233613" y="182563"/>
            <a:ext cx="9958387" cy="509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图片 28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1339513" y="252413"/>
            <a:ext cx="523875" cy="3635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D047B767-F124-4D83-908D-8F420E178FC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 cstate="print">
            <a:alphaModFix amt="40000"/>
          </a:blip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7.jpeg"/><Relationship Id="rId2" Type="http://schemas.openxmlformats.org/officeDocument/2006/relationships/hyperlink" Target="http://photo.blog.sina.com.cn/showpic.html" TargetMode="Externa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2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G:/&#21382;&#21490;/&#20061;&#19979;/&#35838;&#20214;&#22791;&#29992;/http:/www.pep.com.cn/gzls/jszx/kb/ls1bx/dzkb/200711/W020071115345801145302.jpg" TargetMode="External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hyperlink" Target="http://hist.cersp.com/tsls/200707/7051_8.html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660515" y="138430"/>
            <a:ext cx="7479030" cy="507746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列宁墓是莫斯科著</a:t>
            </a:r>
            <a:endParaRPr lang="en-US" altLang="zh-CN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6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名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建筑。位于红场西侧，</a:t>
            </a:r>
            <a:endParaRPr lang="en-US" altLang="zh-CN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由红色花岗石和黑色长</a:t>
            </a:r>
            <a:endParaRPr lang="en-US" altLang="zh-CN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石建成。无产阶级革命</a:t>
            </a:r>
            <a:endParaRPr lang="en-US" altLang="zh-CN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导师列宁的遗体即安放</a:t>
            </a:r>
            <a:endParaRPr lang="en-US" altLang="zh-CN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于建筑内部的水晶棺中。</a:t>
            </a:r>
            <a:endParaRPr lang="en-US" altLang="zh-CN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1994年，列宁墓被联合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国教科文组织确认为"世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界历史文化遗产"。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54305" y="45720"/>
            <a:ext cx="6168390" cy="45015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00" y="4159250"/>
            <a:ext cx="6167755" cy="343535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83655" y="5261610"/>
            <a:ext cx="5796280" cy="144526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4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列宁是谁？他为什么</a:t>
            </a:r>
            <a:endParaRPr lang="zh-CN" altLang="en-US" sz="44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44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有这么高的历史地位？</a:t>
            </a:r>
            <a:endParaRPr lang="zh-CN" altLang="en-US" sz="44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 descr="2007214103528829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7540" y="513080"/>
            <a:ext cx="3857625" cy="409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876" name="Text Box 4"/>
          <p:cNvSpPr txBox="1"/>
          <p:nvPr/>
        </p:nvSpPr>
        <p:spPr>
          <a:xfrm>
            <a:off x="515620" y="4926965"/>
            <a:ext cx="4101465" cy="17145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CCCC"/>
              </a:gs>
            </a:gsLst>
            <a:lin ang="18900000" scaled="1"/>
            <a:tileRect/>
          </a:gradFill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姓名：列宁</a:t>
            </a:r>
            <a:b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出生：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1870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22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日</a:t>
            </a:r>
            <a:b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籍贯：俄国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9877" name="Text Box 5"/>
          <p:cNvSpPr txBox="1"/>
          <p:nvPr/>
        </p:nvSpPr>
        <p:spPr>
          <a:xfrm>
            <a:off x="4971415" y="872490"/>
            <a:ext cx="7047865" cy="452310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原名弗拉基米尔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·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伊里奇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·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乌里扬诺夫，列宁是他的化名。他是马克思、恩格斯学说继承者发展者。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1917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年领导俄国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十月革命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，缔造了世界上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第一个社会主义国家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苏联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。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1919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年创立共产国际，领导世界革命。是伟大的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  <a:sym typeface="+mn-ea"/>
              </a:rPr>
              <a:t>无产阶级革命导师。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   </a:t>
            </a:r>
            <a:endParaRPr lang="zh-CN" alt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/>
          <p:nvPr/>
        </p:nvSpPr>
        <p:spPr>
          <a:xfrm>
            <a:off x="4583113" y="2081848"/>
            <a:ext cx="386334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eaLnBrk="1" hangingPunct="1"/>
            <a:r>
              <a:rPr lang="zh-CN" altLang="en-US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 </a:t>
            </a:r>
            <a:r>
              <a:rPr lang="en-US" altLang="zh-CN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9 </a:t>
            </a:r>
            <a:r>
              <a:rPr lang="zh-CN" altLang="en-US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课 </a:t>
            </a:r>
            <a:endParaRPr lang="zh-CN" altLang="en-US" sz="7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0900" name="WordArt 4" descr="7"/>
          <p:cNvSpPr/>
          <p:nvPr/>
        </p:nvSpPr>
        <p:spPr>
          <a:xfrm>
            <a:off x="2346960" y="3405505"/>
            <a:ext cx="7705725" cy="188023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隶书" charset="0"/>
                <a:ea typeface="隶书" charset="0"/>
              </a:rPr>
              <a:t>俄国十月革命</a:t>
            </a:r>
            <a:endParaRPr lang="zh-CN" altLang="en-US" sz="3600" b="1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隶书" charset="0"/>
              <a:ea typeface="隶书" charset="0"/>
            </a:endParaRPr>
          </a:p>
        </p:txBody>
      </p:sp>
      <p:sp>
        <p:nvSpPr>
          <p:cNvPr id="80901" name="WordArt 5"/>
          <p:cNvSpPr/>
          <p:nvPr/>
        </p:nvSpPr>
        <p:spPr>
          <a:xfrm>
            <a:off x="2927350" y="765175"/>
            <a:ext cx="7561263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charset="0"/>
                <a:ea typeface="隶书" charset="0"/>
              </a:rPr>
              <a:t>第三单元  第一次世界大战和战后初期的世界</a:t>
            </a:r>
            <a:endParaRPr lang="zh-CN" altLang="en-US" sz="3600" b="1">
              <a:ln w="19050" cap="flat" cmpd="sng">
                <a:solidFill>
                  <a:srgbClr val="99CC00"/>
                </a:solidFill>
                <a:prstDash val="solid"/>
                <a:headEnd type="none" w="med" len="med"/>
                <a:tailEnd type="none" w="med" len="med"/>
              </a:ln>
              <a:solidFill>
                <a:srgbClr val="3333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charset="0"/>
              <a:ea typeface="隶书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30910" y="6136640"/>
            <a:ext cx="9986010" cy="6451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常德市第五中学                  向拥军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 cstate="print">
            <a:alphaModFix amt="40000"/>
          </a:blip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86740" y="826770"/>
            <a:ext cx="1125410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材料一：一战前夕，各主要国家工业总产值所占比例</a:t>
            </a:r>
            <a:endParaRPr lang="zh-CN" altLang="en-US" sz="36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36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294" name="Picture 10" descr="[转载][王亚群]《伟大的十月社会主义革命》教学设计与反思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4765" y="1526540"/>
            <a:ext cx="5485130" cy="50628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5835895" y="1638696"/>
            <a:ext cx="628650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3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相比较英美等资本主义强国，俄国的经济状况怎么样？</a:t>
            </a:r>
            <a:endParaRPr lang="zh-CN" altLang="en-US" sz="360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360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en-US" altLang="zh-CN" sz="360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3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3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这一情况与什么历史因素</a:t>
            </a:r>
            <a:endParaRPr lang="zh-CN" altLang="en-US" sz="360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 b="1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   有关？</a:t>
            </a:r>
            <a:endParaRPr lang="zh-CN" altLang="en-US" sz="3600" b="1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单圆角矩形 9"/>
          <p:cNvSpPr/>
          <p:nvPr/>
        </p:nvSpPr>
        <p:spPr>
          <a:xfrm>
            <a:off x="2306320" y="5994400"/>
            <a:ext cx="9926955" cy="750570"/>
          </a:xfrm>
          <a:prstGeom prst="round1Rect">
            <a:avLst/>
          </a:prstGeom>
          <a:solidFill>
            <a:schemeClr val="bg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4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kumimoji="0" lang="zh-CN" altLang="en-US" sz="4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俄国成为帝国主义链条上薄弱的环节</a:t>
            </a:r>
            <a:endParaRPr kumimoji="0" lang="zh-CN" altLang="en-US" sz="4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1929" name="Rectangle 13"/>
          <p:cNvSpPr/>
          <p:nvPr/>
        </p:nvSpPr>
        <p:spPr>
          <a:xfrm>
            <a:off x="147320" y="58420"/>
            <a:ext cx="7739380" cy="7683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spAutoFit/>
            <a:scene3d>
              <a:camera prst="orthographicFront"/>
              <a:lightRig rig="threePt" dir="t"/>
            </a:scene3d>
          </a:bodyPr>
          <a:lstStyle/>
          <a:p>
            <a:pPr eaLnBrk="1" hangingPunct="1"/>
            <a:r>
              <a:rPr lang="zh-CN" altLang="en-US" sz="4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一、十月革命爆发的原因：  </a:t>
            </a:r>
            <a:endParaRPr lang="zh-CN" altLang="en-US" sz="4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7418" name="Rectangle 10"/>
          <p:cNvSpPr/>
          <p:nvPr/>
        </p:nvSpPr>
        <p:spPr>
          <a:xfrm>
            <a:off x="5868035" y="2871470"/>
            <a:ext cx="6147435" cy="9937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charset="-122"/>
              </a:rPr>
              <a:t>俄国是一个经济上不够发达的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charset="-122"/>
            </a:endParaRPr>
          </a:p>
          <a:p>
            <a:pPr eaLnBrk="1" hangingPunct="1"/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charset="-122"/>
              </a:rPr>
              <a:t>帝国主义国家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17417" name="Rectangle 9"/>
          <p:cNvSpPr/>
          <p:nvPr/>
        </p:nvSpPr>
        <p:spPr>
          <a:xfrm>
            <a:off x="5647055" y="4974590"/>
            <a:ext cx="6318250" cy="83121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1" hangingPunct="1"/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废除农奴制改革保留大量封建残余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92" decel="100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92" decel="100000"/>
                                        <p:tgtEl>
                                          <p:spTgt spid="174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192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92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92" decel="100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192" decel="100000"/>
                                        <p:tgtEl>
                                          <p:spTgt spid="174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192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192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7418" grpId="0" bldLvl="0" animBg="1"/>
      <p:bldP spid="1741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8111067" y="44451"/>
            <a:ext cx="4224867" cy="1008063"/>
            <a:chOff x="0" y="0"/>
            <a:chExt cx="1814" cy="499"/>
          </a:xfrm>
        </p:grpSpPr>
        <p:pic>
          <p:nvPicPr>
            <p:cNvPr id="29699" name="Picture 3" descr="练习1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255" y="17"/>
              <a:ext cx="1365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700" name="Rectangle 4">
              <a:hlinkClick r:id="rId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814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/>
              <a:endParaRPr lang="zh-CN" altLang="zh-CN" sz="3200" b="1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8784167" y="50800"/>
            <a:ext cx="311996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ea typeface="黑体" panose="02010609060101010101" charset="-122"/>
              </a:rPr>
              <a:t>资料连线</a:t>
            </a:r>
            <a:endParaRPr lang="zh-CN" altLang="en-US" sz="3600" b="1">
              <a:ea typeface="黑体" panose="02010609060101010101" charset="-122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922867" y="908051"/>
            <a:ext cx="10068984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到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1917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年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3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月，俄国死亡人数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840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万，</a:t>
            </a:r>
            <a:endParaRPr lang="zh-CN" altLang="en-US" sz="3600" b="1"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难民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300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万；</a:t>
            </a:r>
            <a:endParaRPr lang="zh-CN" altLang="en-US" sz="36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814917" y="2282826"/>
            <a:ext cx="10752667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前线每月需要补充步枪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6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万支，生产</a:t>
            </a:r>
            <a:endParaRPr lang="zh-CN" altLang="en-US" sz="3600" b="1"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能力仅为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万支；</a:t>
            </a:r>
            <a:endParaRPr lang="zh-CN" altLang="en-US" sz="36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910168" y="3629026"/>
            <a:ext cx="10850033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大片领土被德国占领，燃料原料缺乏，</a:t>
            </a:r>
            <a:endParaRPr lang="zh-CN" altLang="en-US" sz="3600" b="1"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3600" b="1">
                <a:latin typeface="仿宋_GB2312" pitchFamily="49" charset="-122"/>
                <a:ea typeface="仿宋_GB2312" pitchFamily="49" charset="-122"/>
              </a:rPr>
              <a:t>交通瘫痪；</a:t>
            </a:r>
            <a:endParaRPr lang="zh-CN" altLang="en-US" sz="36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827618" y="4973639"/>
            <a:ext cx="11364383" cy="179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1" lang="zh-CN" altLang="en-US" sz="3600" b="1">
                <a:ea typeface="仿宋_GB2312" pitchFamily="49" charset="-122"/>
              </a:rPr>
              <a:t>农田荒芜、工厂停产、生活物资奇缺、</a:t>
            </a:r>
            <a:endParaRPr kumimoji="1" lang="zh-CN" altLang="en-US" sz="3600" b="1">
              <a:ea typeface="仿宋_GB2312" pitchFamily="49" charset="-122"/>
            </a:endParaRPr>
          </a:p>
          <a:p>
            <a:r>
              <a:rPr kumimoji="1" lang="zh-CN" altLang="en-US" sz="3600" b="1">
                <a:ea typeface="仿宋_GB2312" pitchFamily="49" charset="-122"/>
              </a:rPr>
              <a:t>物价飞涨，人民挣扎在死亡线上。</a:t>
            </a:r>
            <a:endParaRPr kumimoji="1" lang="zh-CN" altLang="en-US" sz="3600" b="1">
              <a:ea typeface="仿宋_GB2312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endParaRPr lang="en-US" altLang="zh-CN" sz="36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9706" name="AutoShape 10"/>
          <p:cNvSpPr>
            <a:spLocks noChangeArrowheads="1"/>
          </p:cNvSpPr>
          <p:nvPr/>
        </p:nvSpPr>
        <p:spPr bwMode="auto">
          <a:xfrm>
            <a:off x="334434" y="1123951"/>
            <a:ext cx="385233" cy="360363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7" name="AutoShape 11"/>
          <p:cNvSpPr>
            <a:spLocks noChangeArrowheads="1"/>
          </p:cNvSpPr>
          <p:nvPr/>
        </p:nvSpPr>
        <p:spPr bwMode="auto">
          <a:xfrm>
            <a:off x="334434" y="2439988"/>
            <a:ext cx="385233" cy="360362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8" name="AutoShape 12"/>
          <p:cNvSpPr>
            <a:spLocks noChangeArrowheads="1"/>
          </p:cNvSpPr>
          <p:nvPr/>
        </p:nvSpPr>
        <p:spPr bwMode="auto">
          <a:xfrm>
            <a:off x="334434" y="3808413"/>
            <a:ext cx="385233" cy="360362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9" name="AutoShape 13"/>
          <p:cNvSpPr>
            <a:spLocks noChangeArrowheads="1"/>
          </p:cNvSpPr>
          <p:nvPr/>
        </p:nvSpPr>
        <p:spPr bwMode="auto">
          <a:xfrm>
            <a:off x="334434" y="5103813"/>
            <a:ext cx="385233" cy="360362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3316818" y="44450"/>
            <a:ext cx="4411133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Algerian" pitchFamily="82" charset="0"/>
                <a:ea typeface="方正舒体" pitchFamily="2" charset="-122"/>
              </a:rPr>
              <a:t>动荡的俄国</a:t>
            </a:r>
            <a:endParaRPr lang="zh-CN" altLang="en-US" sz="4800" b="1">
              <a:solidFill>
                <a:srgbClr val="FF0000"/>
              </a:solidFill>
              <a:latin typeface="Algerian" pitchFamily="82" charset="0"/>
              <a:ea typeface="方正舒体" pitchFamily="2" charset="-122"/>
            </a:endParaRPr>
          </a:p>
        </p:txBody>
      </p:sp>
      <p:grpSp>
        <p:nvGrpSpPr>
          <p:cNvPr id="3" name="Group 20"/>
          <p:cNvGrpSpPr/>
          <p:nvPr/>
        </p:nvGrpSpPr>
        <p:grpSpPr bwMode="auto">
          <a:xfrm>
            <a:off x="5577629" y="1066166"/>
            <a:ext cx="8015816" cy="4175125"/>
            <a:chOff x="1865" y="968"/>
            <a:chExt cx="3787" cy="2630"/>
          </a:xfrm>
        </p:grpSpPr>
        <p:sp>
          <p:nvSpPr>
            <p:cNvPr id="29712" name="AutoShape 16"/>
            <p:cNvSpPr>
              <a:spLocks noChangeArrowheads="1"/>
            </p:cNvSpPr>
            <p:nvPr/>
          </p:nvSpPr>
          <p:spPr bwMode="auto">
            <a:xfrm rot="523365">
              <a:off x="1865" y="968"/>
              <a:ext cx="3787" cy="2630"/>
            </a:xfrm>
            <a:prstGeom prst="irregularSeal2">
              <a:avLst/>
            </a:prstGeom>
            <a:solidFill>
              <a:srgbClr val="FF0000"/>
            </a:solidFill>
            <a:ln w="9525">
              <a:solidFill>
                <a:schemeClr val="accent2"/>
              </a:solidFill>
              <a:miter lim="800000"/>
            </a:ln>
            <a:effectLst/>
          </p:spPr>
          <p:txBody>
            <a:bodyPr wrap="none" anchor="ctr"/>
            <a:lstStyle/>
            <a:p>
              <a:pPr marL="342900" indent="-342900" algn="ctr"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None/>
              </a:pPr>
              <a:endParaRPr lang="zh-CN" altLang="zh-CN" sz="4400" b="1">
                <a:solidFill>
                  <a:schemeClr val="bg1"/>
                </a:solidFill>
              </a:endParaRPr>
            </a:p>
          </p:txBody>
        </p:sp>
        <p:sp>
          <p:nvSpPr>
            <p:cNvPr id="29715" name="Text Box 19"/>
            <p:cNvSpPr txBox="1">
              <a:spLocks noChangeArrowheads="1"/>
            </p:cNvSpPr>
            <p:nvPr/>
          </p:nvSpPr>
          <p:spPr bwMode="auto">
            <a:xfrm>
              <a:off x="2336" y="2088"/>
              <a:ext cx="1959" cy="48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4400" b="1">
                  <a:solidFill>
                    <a:schemeClr val="bg1"/>
                  </a:solidFill>
                  <a:ea typeface="黑体" panose="02010609060101010101" charset="-122"/>
                </a:rPr>
                <a:t>第一次世界大战</a:t>
              </a:r>
              <a:endParaRPr lang="zh-CN" altLang="en-US" sz="4400" b="1">
                <a:solidFill>
                  <a:schemeClr val="bg1"/>
                </a:solidFill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/>
          <p:nvPr/>
        </p:nvSpPr>
        <p:spPr>
          <a:xfrm>
            <a:off x="160655" y="106680"/>
            <a:ext cx="11877675" cy="255333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itchFamily="2" charset="-122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itchFamily="2" charset="-122"/>
              </a:rPr>
              <a:t>材料：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第一次世界大战期间，俄国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1500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华文新魏" pitchFamily="2" charset="-122"/>
              </a:rPr>
              <a:t>万成年男子被征入伍，伤亡数百万人。农业失去了将近一半的劳动力，大量农田荒芜，粮食产量剧减；战争也让俄国大量企业倒闭，国家债台高筑，经济濒于崩溃；物质匮乏，粮食奇缺，民众饥寒交迫。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itchFamily="2" charset="-122"/>
              </a:rPr>
              <a:t>工人、农民、士兵和知识分子对沙皇政府深恶痛绝，阶级矛盾异常尖锐。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华文新魏" pitchFamily="2" charset="-122"/>
            </a:endParaRPr>
          </a:p>
        </p:txBody>
      </p:sp>
      <p:grpSp>
        <p:nvGrpSpPr>
          <p:cNvPr id="82947" name="Group 3"/>
          <p:cNvGrpSpPr/>
          <p:nvPr/>
        </p:nvGrpSpPr>
        <p:grpSpPr>
          <a:xfrm>
            <a:off x="995040" y="2973070"/>
            <a:ext cx="5316860" cy="3296738"/>
            <a:chOff x="-460" y="0"/>
            <a:chExt cx="8578" cy="4463"/>
          </a:xfrm>
        </p:grpSpPr>
        <p:pic>
          <p:nvPicPr>
            <p:cNvPr id="82953" name="Picture 4" descr="教堂前游行示威的群众"/>
            <p:cNvPicPr>
              <a:picLocks noChangeAspect="1"/>
            </p:cNvPicPr>
            <p:nvPr/>
          </p:nvPicPr>
          <p:blipFill>
            <a:blip r:embed="rId1" cstate="print"/>
            <a:srcRect l="28543" t="29921" r="27362" b="41864"/>
            <a:stretch>
              <a:fillRect/>
            </a:stretch>
          </p:blipFill>
          <p:spPr>
            <a:xfrm>
              <a:off x="0" y="0"/>
              <a:ext cx="7419" cy="383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954" name="Rectangle 5"/>
            <p:cNvSpPr/>
            <p:nvPr/>
          </p:nvSpPr>
          <p:spPr>
            <a:xfrm>
              <a:off x="-460" y="3840"/>
              <a:ext cx="8578" cy="6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第一次世界大战中俄国群众游行示威</a:t>
              </a:r>
              <a:endPara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</p:grpSp>
      <p:pic>
        <p:nvPicPr>
          <p:cNvPr id="82948" name="Picture 6" descr="../课件备用/http:/www.pep.com.cn/gzls/jszx/kb/ls1bx/dzkb/200711/W020071115345801145302.jpg"/>
          <p:cNvPicPr>
            <a:picLocks noChangeAspect="1"/>
          </p:cNvPicPr>
          <p:nvPr/>
        </p:nvPicPr>
        <p:blipFill>
          <a:blip r:embed="rId2" r:link="rId3" cstate="print"/>
          <a:srcRect l="9230" t="67601" r="53847" b="9790"/>
          <a:stretch>
            <a:fillRect/>
          </a:stretch>
        </p:blipFill>
        <p:spPr>
          <a:xfrm>
            <a:off x="6649085" y="2840990"/>
            <a:ext cx="4343400" cy="342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9" name="Text Box 7"/>
          <p:cNvSpPr txBox="1"/>
          <p:nvPr/>
        </p:nvSpPr>
        <p:spPr>
          <a:xfrm>
            <a:off x="751840" y="3394075"/>
            <a:ext cx="10572125" cy="92333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5400" dirty="0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（一）“一战”</a:t>
            </a:r>
            <a:r>
              <a:rPr lang="zh-CN" altLang="en-US" sz="54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加剧了社会矛盾。</a:t>
            </a:r>
            <a:endParaRPr lang="zh-CN" altLang="en-US" sz="54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440" name="Text Box 8"/>
          <p:cNvSpPr txBox="1"/>
          <p:nvPr/>
        </p:nvSpPr>
        <p:spPr>
          <a:xfrm>
            <a:off x="751840" y="5466715"/>
            <a:ext cx="10687685" cy="1476375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假如没有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战争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，俄国也许几年甚至几十年内都不会发生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反对资本家的革命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。         </a:t>
            </a:r>
            <a:r>
              <a:rPr lang="zh-CN" altLang="zh-CN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——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列宁</a:t>
            </a:r>
            <a:endParaRPr lang="zh-CN" altLang="en-US" sz="36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ldLvl="0" animBg="1"/>
      <p:bldP spid="1844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5363634" y="2459038"/>
            <a:ext cx="184731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endParaRPr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647700" y="122555"/>
            <a:ext cx="3107690" cy="82994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sz="4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二月革命</a:t>
            </a:r>
            <a:endParaRPr lang="zh-CN" sz="4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7399021" y="2587626"/>
            <a:ext cx="4257897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推翻了沙皇专制</a:t>
            </a:r>
            <a:endParaRPr 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形成</a:t>
            </a:r>
            <a:r>
              <a:rPr lang="zh-CN" sz="3600" b="1">
                <a:latin typeface="Times New Roman" panose="02020603050405020304" pitchFamily="18" charset="0"/>
              </a:rPr>
              <a:t>两个政权</a:t>
            </a:r>
            <a:r>
              <a:rPr 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并存</a:t>
            </a:r>
            <a:endParaRPr 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6567" y="1154113"/>
            <a:ext cx="5712884" cy="4523105"/>
          </a:xfrm>
          <a:prstGeom prst="rect">
            <a:avLst/>
          </a:prstGeom>
          <a:solidFill>
            <a:schemeClr val="bg2"/>
          </a:solidFill>
          <a:ln w="3175">
            <a:solidFill>
              <a:schemeClr val="tx1"/>
            </a:solidFill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1917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日（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俄历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25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日）首都爆发起义。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12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日，起义获得胜利，当晚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工兵代表苏维埃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成立。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15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日，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资产阶级临时政府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组成。沙皇专制统治被推翻。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6249035" y="637540"/>
            <a:ext cx="1574470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ea typeface="仿宋_GB2312" pitchFamily="49" charset="-122"/>
              </a:rPr>
              <a:t>时间：</a:t>
            </a:r>
            <a:endParaRPr lang="zh-CN" altLang="en-US" sz="3600" b="1">
              <a:ea typeface="仿宋_GB2312" pitchFamily="49" charset="-122"/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6191250" y="2093913"/>
            <a:ext cx="1574470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ea typeface="仿宋_GB2312" pitchFamily="49" charset="-122"/>
              </a:rPr>
              <a:t>结果：</a:t>
            </a:r>
            <a:endParaRPr lang="zh-CN" altLang="en-US" sz="3600" b="1">
              <a:ea typeface="仿宋_GB2312" pitchFamily="49" charset="-122"/>
            </a:endParaRPr>
          </a:p>
        </p:txBody>
      </p:sp>
      <p:grpSp>
        <p:nvGrpSpPr>
          <p:cNvPr id="2" name="Group 8"/>
          <p:cNvGrpSpPr/>
          <p:nvPr/>
        </p:nvGrpSpPr>
        <p:grpSpPr bwMode="auto">
          <a:xfrm>
            <a:off x="7823200" y="3787776"/>
            <a:ext cx="2785533" cy="936625"/>
            <a:chOff x="3696" y="2432"/>
            <a:chExt cx="1316" cy="590"/>
          </a:xfrm>
        </p:grpSpPr>
        <p:sp>
          <p:nvSpPr>
            <p:cNvPr id="30729" name="Line 9"/>
            <p:cNvSpPr>
              <a:spLocks noChangeShapeType="1"/>
            </p:cNvSpPr>
            <p:nvPr/>
          </p:nvSpPr>
          <p:spPr bwMode="auto">
            <a:xfrm>
              <a:off x="4332" y="2432"/>
              <a:ext cx="0" cy="36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30" name="Line 10"/>
            <p:cNvSpPr>
              <a:spLocks noChangeShapeType="1"/>
            </p:cNvSpPr>
            <p:nvPr/>
          </p:nvSpPr>
          <p:spPr bwMode="auto">
            <a:xfrm>
              <a:off x="3696" y="2795"/>
              <a:ext cx="131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31" name="Line 11"/>
            <p:cNvSpPr>
              <a:spLocks noChangeShapeType="1"/>
            </p:cNvSpPr>
            <p:nvPr/>
          </p:nvSpPr>
          <p:spPr bwMode="auto">
            <a:xfrm>
              <a:off x="3696" y="2795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32" name="Line 12"/>
            <p:cNvSpPr>
              <a:spLocks noChangeShapeType="1"/>
            </p:cNvSpPr>
            <p:nvPr/>
          </p:nvSpPr>
          <p:spPr bwMode="auto">
            <a:xfrm>
              <a:off x="5012" y="2795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5903384" y="4810126"/>
            <a:ext cx="2492990" cy="1200329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ea typeface="华文中宋" pitchFamily="2" charset="-122"/>
              </a:rPr>
              <a:t>工人士兵</a:t>
            </a:r>
            <a:endParaRPr lang="zh-CN" altLang="en-US" sz="3600" b="1">
              <a:solidFill>
                <a:schemeClr val="bg1"/>
              </a:solidFill>
              <a:ea typeface="华文中宋" pitchFamily="2" charset="-122"/>
            </a:endParaRPr>
          </a:p>
          <a:p>
            <a:r>
              <a:rPr lang="zh-CN" altLang="en-US" sz="3600" b="1">
                <a:solidFill>
                  <a:schemeClr val="bg1"/>
                </a:solidFill>
                <a:ea typeface="华文中宋" pitchFamily="2" charset="-122"/>
              </a:rPr>
              <a:t>代表苏维埃</a:t>
            </a:r>
            <a:endParaRPr lang="zh-CN" altLang="en-US" sz="3600" b="1">
              <a:solidFill>
                <a:schemeClr val="bg1"/>
              </a:solidFill>
              <a:ea typeface="华文中宋" pitchFamily="2" charset="-122"/>
            </a:endParaRPr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9359900" y="4725989"/>
            <a:ext cx="2037737" cy="1200329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ea typeface="仿宋_GB2312" pitchFamily="49" charset="-122"/>
              </a:rPr>
              <a:t>资产阶级</a:t>
            </a:r>
            <a:endParaRPr lang="zh-CN" altLang="en-US" sz="3600" b="1">
              <a:solidFill>
                <a:schemeClr val="bg1"/>
              </a:solidFill>
              <a:ea typeface="仿宋_GB2312" pitchFamily="49" charset="-122"/>
            </a:endParaRPr>
          </a:p>
          <a:p>
            <a:r>
              <a:rPr lang="zh-CN" altLang="en-US" sz="3600" b="1">
                <a:solidFill>
                  <a:schemeClr val="bg1"/>
                </a:solidFill>
                <a:ea typeface="仿宋_GB2312" pitchFamily="49" charset="-122"/>
              </a:rPr>
              <a:t>临时政府</a:t>
            </a:r>
            <a:endParaRPr lang="zh-CN" altLang="en-US" sz="3600" b="1">
              <a:solidFill>
                <a:schemeClr val="bg1"/>
              </a:solidFill>
              <a:ea typeface="仿宋_GB2312" pitchFamily="49" charset="-122"/>
            </a:endParaRP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8032963" y="637540"/>
            <a:ext cx="2273379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1917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年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600" b="1">
                <a:solidFill>
                  <a:srgbClr val="0000FF"/>
                </a:solidFill>
                <a:latin typeface="宋体" panose="02010600030101010101" pitchFamily="2" charset="-122"/>
              </a:rPr>
              <a:t>月</a:t>
            </a:r>
            <a:endParaRPr lang="zh-CN" altLang="en-US" sz="36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0738" name="Text Box 18"/>
          <p:cNvSpPr txBox="1">
            <a:spLocks noChangeArrowheads="1"/>
          </p:cNvSpPr>
          <p:nvPr/>
        </p:nvSpPr>
        <p:spPr bwMode="auto">
          <a:xfrm>
            <a:off x="9359900" y="6027738"/>
            <a:ext cx="2037737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ea typeface="仿宋_GB2312" pitchFamily="49" charset="-122"/>
              </a:rPr>
              <a:t>（掌权）</a:t>
            </a:r>
            <a:endParaRPr lang="zh-CN" altLang="en-US" sz="3600" b="1">
              <a:ea typeface="仿宋_GB2312" pitchFamily="49" charset="-122"/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6263005" y="1449070"/>
            <a:ext cx="1560195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r>
              <a:rPr lang="zh-CN" altLang="en-US" sz="3600" b="1">
                <a:ea typeface="仿宋_GB2312" pitchFamily="49" charset="-122"/>
              </a:rPr>
              <a:t>性质：</a:t>
            </a:r>
            <a:endParaRPr lang="zh-CN" altLang="en-US" sz="3600" b="1">
              <a:ea typeface="仿宋_GB2312" pitchFamily="49" charset="-122"/>
            </a:endParaRPr>
          </a:p>
        </p:txBody>
      </p:sp>
      <p:sp>
        <p:nvSpPr>
          <p:cNvPr id="21537" name="文本框 21536"/>
          <p:cNvSpPr txBox="1"/>
          <p:nvPr/>
        </p:nvSpPr>
        <p:spPr>
          <a:xfrm>
            <a:off x="7658100" y="1449070"/>
            <a:ext cx="37395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ahoma" panose="020B0604030504040204" pitchFamily="2" charset="0"/>
                <a:ea typeface="黑体" panose="02010609060101010101" charset="-122"/>
              </a:rPr>
              <a:t>资产阶级革命</a:t>
            </a:r>
            <a:endParaRPr lang="zh-CN" altLang="en-US" sz="3200" b="1">
              <a:solidFill>
                <a:srgbClr val="FF0000"/>
              </a:solidFill>
              <a:latin typeface="Tahoma" panose="020B0604030504040204" pitchFamily="2" charset="0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bldLvl="0" animBg="1"/>
      <p:bldP spid="30733" grpId="0" animBg="1"/>
      <p:bldP spid="30734" grpId="0" animBg="1"/>
      <p:bldP spid="30736" grpId="0" bldLvl="0" animBg="1"/>
      <p:bldP spid="30738" grpId="0"/>
      <p:bldP spid="215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630269" y="1043549"/>
            <a:ext cx="10862484" cy="23083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“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政府要恪守我国同其他大国结成同盟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的义务，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要坚定不移地执行协约国签订的协定</a:t>
            </a:r>
            <a:r>
              <a:rPr lang="en-US" altLang="zh-CN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……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将竭尽全力</a:t>
            </a:r>
            <a:r>
              <a:rPr lang="en-US" altLang="zh-CN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……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去赢得战争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的最后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胜利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。”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      ——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临时政府的政策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俄国史文献（</a:t>
            </a: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1914—1917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）</a:t>
            </a: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》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</p:txBody>
      </p:sp>
      <p:grpSp>
        <p:nvGrpSpPr>
          <p:cNvPr id="2" name="Group 5"/>
          <p:cNvGrpSpPr/>
          <p:nvPr/>
        </p:nvGrpSpPr>
        <p:grpSpPr bwMode="auto">
          <a:xfrm>
            <a:off x="7727951" y="117476"/>
            <a:ext cx="4224867" cy="1008063"/>
            <a:chOff x="0" y="0"/>
            <a:chExt cx="1814" cy="499"/>
          </a:xfrm>
        </p:grpSpPr>
        <p:pic>
          <p:nvPicPr>
            <p:cNvPr id="31750" name="Picture 6" descr="练习1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255" y="17"/>
              <a:ext cx="1365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751" name="Rectangle 7">
              <a:hlinkClick r:id="rId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814" cy="28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ctr"/>
              <a:endParaRPr lang="zh-CN" altLang="zh-CN" sz="3200" b="1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8492067" y="123825"/>
            <a:ext cx="2037737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ea typeface="黑体" panose="02010609060101010101" charset="-122"/>
              </a:rPr>
              <a:t>史料传真</a:t>
            </a:r>
            <a:endParaRPr lang="zh-CN" altLang="en-US" sz="3600" b="1">
              <a:ea typeface="黑体" panose="02010609060101010101" charset="-122"/>
            </a:endParaRP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287867" y="44450"/>
            <a:ext cx="4847167" cy="8239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Times New Roman" panose="02020603050405020304" pitchFamily="18" charset="0"/>
                <a:ea typeface="方正舒体" pitchFamily="2" charset="-122"/>
              </a:rPr>
              <a:t>革命的俄国</a:t>
            </a:r>
            <a:endParaRPr lang="zh-CN" sz="4800" b="1">
              <a:solidFill>
                <a:srgbClr val="FF0000"/>
              </a:solidFill>
              <a:latin typeface="Times New Roman" panose="02020603050405020304" pitchFamily="18" charset="0"/>
              <a:ea typeface="方正舒体" pitchFamily="2" charset="-122"/>
            </a:endParaRPr>
          </a:p>
        </p:txBody>
      </p:sp>
      <p:sp>
        <p:nvSpPr>
          <p:cNvPr id="10" name="Text Box 8"/>
          <p:cNvSpPr txBox="1"/>
          <p:nvPr/>
        </p:nvSpPr>
        <p:spPr>
          <a:xfrm>
            <a:off x="360792" y="3508077"/>
            <a:ext cx="10687685" cy="1406795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思考：材料表明临时政府实行什么样的内外政策？对俄国局势的发展会带来什么影响？</a:t>
            </a:r>
            <a:endParaRPr lang="zh-CN" altLang="en-US" sz="36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884612" y="5103674"/>
            <a:ext cx="9066212" cy="1753235"/>
          </a:xfrm>
          <a:prstGeom prst="rect">
            <a:avLst/>
          </a:prstGeom>
          <a:solidFill>
            <a:schemeClr val="bg1"/>
          </a:solidFill>
          <a:ln w="38100" cmpd="dbl">
            <a:solidFill>
              <a:srgbClr val="00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charset="-122"/>
              </a:rPr>
              <a:t>二月革命后资产阶级临时政府的政策：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对外：继续进行帝国主义战争；</a:t>
            </a:r>
            <a:endParaRPr lang="zh-CN" altLang="en-US" sz="3600" b="1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新魏" pitchFamily="2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对内：镇压革命。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10" grpId="0" bldLvl="0" animBg="1"/>
      <p:bldP spid="11" grpId="0" bldLvl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a2d729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53929" y="99319"/>
            <a:ext cx="5104856" cy="32714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3" descr="1917年布尔什维克起义前，示威者散布在彼得格尔勒的大街小巷里。这些日子发生了人所共知的七月事件。"/>
          <p:cNvPicPr>
            <a:picLocks noChangeAspect="1"/>
          </p:cNvPicPr>
          <p:nvPr/>
        </p:nvPicPr>
        <p:blipFill>
          <a:blip r:embed="rId2" cstate="print"/>
          <a:srcRect l="700" t="827" r="700" b="1654"/>
          <a:stretch>
            <a:fillRect/>
          </a:stretch>
        </p:blipFill>
        <p:spPr>
          <a:xfrm>
            <a:off x="266867" y="3440455"/>
            <a:ext cx="4977484" cy="33547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379102" y="236257"/>
            <a:ext cx="6884613" cy="286232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   俄国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资产阶级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民主革命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已基本完成，应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过渡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到社会主义革命阶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段，实现无产阶级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和贫苦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itchFamily="49" charset="-122"/>
                <a:ea typeface="仿宋_GB2312" pitchFamily="49" charset="-122"/>
              </a:rPr>
              <a:t>农民的专政</a:t>
            </a: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……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                    ——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列宁</a:t>
            </a:r>
            <a:r>
              <a:rPr lang="en-US" altLang="zh-C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四月提纲</a:t>
            </a: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》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6" name="Text Box 8"/>
          <p:cNvSpPr txBox="1"/>
          <p:nvPr/>
        </p:nvSpPr>
        <p:spPr>
          <a:xfrm>
            <a:off x="5327240" y="3248102"/>
            <a:ext cx="6757185" cy="2862322"/>
          </a:xfrm>
          <a:prstGeom prst="rect">
            <a:avLst/>
          </a:prstGeom>
          <a:solidFill>
            <a:schemeClr val="bg1"/>
          </a:solidFill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思考：列宁分析俄国的革命历程分成哪两个阶段？他是怎么领导俄国人民完成两个革命阶段的转换的呢？</a:t>
            </a:r>
            <a:endParaRPr lang="zh-CN" altLang="en-US" sz="36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7" name="文本框 13"/>
          <p:cNvSpPr txBox="1"/>
          <p:nvPr/>
        </p:nvSpPr>
        <p:spPr>
          <a:xfrm>
            <a:off x="319816" y="2761026"/>
            <a:ext cx="4714752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</a:pPr>
            <a:r>
              <a:rPr lang="zh-CN" altLang="zh-CN" sz="28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7</a:t>
            </a:r>
            <a:r>
              <a:rPr lang="zh-CN" altLang="en-US" sz="28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月彼得格勒的工兵示威游行</a:t>
            </a:r>
            <a:endParaRPr lang="zh-CN" altLang="en-US" sz="2800" dirty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3"/>
          <p:cNvSpPr txBox="1"/>
          <p:nvPr/>
        </p:nvSpPr>
        <p:spPr>
          <a:xfrm>
            <a:off x="1125519" y="6274435"/>
            <a:ext cx="263271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ea typeface="方正毡笔黑简体" pitchFamily="65" charset="-122"/>
                <a:sym typeface="Arial" panose="020B0604020202020204" pitchFamily="34" charset="0"/>
              </a:rPr>
              <a:t>七月流血事件</a:t>
            </a:r>
            <a:endParaRPr lang="zh-CN" altLang="en-US" sz="3200" b="1" dirty="0">
              <a:solidFill>
                <a:srgbClr val="FF0000"/>
              </a:solidFill>
              <a:ea typeface="方正毡笔黑简体" pitchFamily="65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标题 14337"/>
          <p:cNvSpPr>
            <a:spLocks noGrp="1"/>
          </p:cNvSpPr>
          <p:nvPr>
            <p:ph type="ctrTitle"/>
          </p:nvPr>
        </p:nvSpPr>
        <p:spPr>
          <a:xfrm>
            <a:off x="2057400" y="414655"/>
            <a:ext cx="9341485" cy="837565"/>
          </a:xfrm>
        </p:spPr>
        <p:txBody>
          <a:bodyPr anchor="b" anchorCtr="1">
            <a:normAutofit/>
            <a:scene3d>
              <a:camera prst="orthographicFront"/>
              <a:lightRig rig="threePt" dir="t"/>
            </a:scene3d>
          </a:bodyPr>
          <a:p>
            <a:pPr algn="l" defTabSz="914400">
              <a:buSzPct val="100000"/>
            </a:pPr>
            <a:r>
              <a:rPr lang="zh-CN" altLang="en-US" sz="3600" b="1" kern="1200" baseline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想一想：</a:t>
            </a:r>
            <a:r>
              <a:rPr lang="zh-CN" altLang="en-US" sz="3600" b="1" kern="1200" baseline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俄国十月</a:t>
            </a:r>
            <a:r>
              <a:rPr lang="zh-CN" altLang="en-US" sz="36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革命爆发的原因有哪些？</a:t>
            </a:r>
            <a:r>
              <a:rPr lang="zh-CN" altLang="en-US" sz="36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  <a:ea typeface="宋体" panose="02010600030101010101" pitchFamily="2" charset="-122"/>
                <a:sym typeface="+mn-ea"/>
              </a:rPr>
              <a:t> </a:t>
            </a:r>
            <a:endParaRPr lang="zh-CN" altLang="en-US" sz="3600" b="1" kern="1200" baseline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14339" name="副标题 14338"/>
          <p:cNvSpPr>
            <a:spLocks noGrp="1"/>
          </p:cNvSpPr>
          <p:nvPr>
            <p:ph type="subTitle" idx="1"/>
          </p:nvPr>
        </p:nvSpPr>
        <p:spPr>
          <a:xfrm>
            <a:off x="1018540" y="1915160"/>
            <a:ext cx="9910445" cy="4039870"/>
          </a:xfrm>
        </p:spPr>
        <p:txBody>
          <a:bodyPr anchor="t">
            <a:noAutofit/>
          </a:bodyPr>
          <a:p>
            <a:pPr algn="just" defTabSz="914400">
              <a:buSzPct val="120000"/>
            </a:pPr>
            <a:r>
              <a:rPr lang="en-US" altLang="zh-CN" sz="3600" b="1" kern="1200" baseline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CN" altLang="en-US" sz="3600" b="1" kern="1200" baseline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第一次世界大战的影响。</a:t>
            </a:r>
            <a:endParaRPr lang="zh-CN" altLang="en-US" sz="3600" b="1" kern="1200" baseline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defTabSz="914400">
              <a:buSzPct val="120000"/>
            </a:pPr>
            <a:endParaRPr lang="zh-CN" altLang="en-US" sz="3600" b="1" kern="1200" baseline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defTabSz="914400">
              <a:buSzPct val="120000"/>
            </a:pPr>
            <a:r>
              <a:rPr lang="en-US" altLang="zh-CN" sz="3600" b="1" kern="1200" baseline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  </a:t>
            </a:r>
            <a:r>
              <a:rPr lang="zh-CN" altLang="en-US" sz="3600" b="1" kern="1200" baseline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二月革命后，临时政府继续执行沙皇政府的</a:t>
            </a:r>
            <a:endParaRPr lang="zh-CN" altLang="en-US" sz="3600" b="1" kern="1200" baseline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defTabSz="914400">
              <a:buSzPct val="120000"/>
            </a:pPr>
            <a:r>
              <a:rPr lang="zh-CN" altLang="en-US" sz="3600" b="1" kern="1200" baseline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内外政策。</a:t>
            </a:r>
            <a:endParaRPr lang="zh-CN" altLang="en-US" sz="3600" b="1" kern="1200" baseline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defTabSz="914400">
              <a:buSzPct val="120000"/>
            </a:pPr>
            <a:endParaRPr lang="zh-CN" altLang="en-US" sz="3600" b="1" kern="1200" baseline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defTabSz="914400">
              <a:buSzPct val="120000"/>
            </a:pPr>
            <a:r>
              <a:rPr lang="en-US" altLang="zh-CN" sz="3600" b="1" kern="1200" baseline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CN" altLang="en-US" sz="3600" b="1" kern="1200" baseline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列宁和布尔什维克党采取了正确的方针政策。</a:t>
            </a:r>
            <a:endParaRPr lang="zh-CN" altLang="en-US" sz="3600" b="1" kern="1200" baseline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defTabSz="914400">
              <a:buSzPct val="120000"/>
            </a:pPr>
            <a:endParaRPr lang="zh-CN" altLang="en-US" sz="3600" b="1" kern="1200" baseline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6" name="文本框 18435"/>
          <p:cNvSpPr txBox="1"/>
          <p:nvPr/>
        </p:nvSpPr>
        <p:spPr>
          <a:xfrm>
            <a:off x="623888" y="626428"/>
            <a:ext cx="3311525" cy="78625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fontAlgn="auto">
              <a:lnSpc>
                <a:spcPts val="6520"/>
              </a:lnSpc>
              <a:spcBef>
                <a:spcPts val="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</a:rPr>
              <a:t>时   间：</a:t>
            </a: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 fontAlgn="auto">
              <a:lnSpc>
                <a:spcPts val="6520"/>
              </a:lnSpc>
              <a:spcBef>
                <a:spcPts val="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</a:rPr>
              <a:t>领导者：</a:t>
            </a: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 fontAlgn="auto">
              <a:lnSpc>
                <a:spcPts val="6520"/>
              </a:lnSpc>
              <a:spcBef>
                <a:spcPts val="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</a:rPr>
              <a:t>指挥部：</a:t>
            </a: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 fontAlgn="auto">
              <a:lnSpc>
                <a:spcPts val="7020"/>
              </a:lnSpc>
              <a:spcBef>
                <a:spcPts val="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</a:rPr>
              <a:t>主要特征：</a:t>
            </a: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 fontAlgn="auto">
              <a:lnSpc>
                <a:spcPts val="7020"/>
              </a:lnSpc>
              <a:spcBef>
                <a:spcPts val="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</a:rPr>
              <a:t>性   质：</a:t>
            </a: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 fontAlgn="auto">
              <a:lnSpc>
                <a:spcPts val="7020"/>
              </a:lnSpc>
              <a:spcBef>
                <a:spcPts val="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</a:rPr>
              <a:t>建立政府：</a:t>
            </a: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 fontAlgn="auto">
              <a:lnSpc>
                <a:spcPts val="7020"/>
              </a:lnSpc>
              <a:spcBef>
                <a:spcPts val="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2" charset="0"/>
                <a:sym typeface="+mn-ea"/>
              </a:rPr>
              <a:t>结   果：</a:t>
            </a: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>
              <a:spcBef>
                <a:spcPct val="50000"/>
              </a:spcBef>
            </a:pP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  <a:p>
            <a:pPr>
              <a:spcBef>
                <a:spcPct val="50000"/>
              </a:spcBef>
            </a:pPr>
            <a:endParaRPr lang="zh-CN" altLang="en-US" sz="3600" b="1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ahoma" panose="020B0604030504040204" pitchFamily="2" charset="0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2785745" y="943928"/>
            <a:ext cx="45370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1917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11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7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日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2926398" y="1671320"/>
            <a:ext cx="15843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ahoma" panose="020B0604030504040204" pitchFamily="2" charset="0"/>
                <a:ea typeface="黑体" panose="02010609060101010101" charset="-122"/>
              </a:rPr>
              <a:t>列宁</a:t>
            </a:r>
            <a:endParaRPr lang="zh-CN" altLang="en-US" sz="3200" b="1">
              <a:solidFill>
                <a:srgbClr val="FF0000"/>
              </a:solidFill>
              <a:latin typeface="Tahoma" panose="020B0604030504040204" pitchFamily="2" charset="0"/>
              <a:ea typeface="黑体" panose="02010609060101010101" charset="-122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2785428" y="2428875"/>
            <a:ext cx="29511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ahoma" panose="020B0604030504040204" pitchFamily="2" charset="0"/>
                <a:ea typeface="黑体" panose="02010609060101010101" charset="-122"/>
              </a:rPr>
              <a:t>斯莫尔尼宫</a:t>
            </a:r>
            <a:endParaRPr lang="zh-CN" altLang="en-US" sz="3200" b="1">
              <a:solidFill>
                <a:srgbClr val="FF0000"/>
              </a:solidFill>
              <a:latin typeface="Tahoma" panose="020B0604030504040204" pitchFamily="2" charset="0"/>
              <a:ea typeface="黑体" panose="02010609060101010101" charset="-122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2926715" y="5779135"/>
            <a:ext cx="887349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推翻资产阶级临时政府 建立第一个工人士兵苏维埃政府——人民委员会。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2" charset="0"/>
            </a:endParaRPr>
          </a:p>
        </p:txBody>
      </p:sp>
      <p:sp>
        <p:nvSpPr>
          <p:cNvPr id="18441" name="文本框 18440"/>
          <p:cNvSpPr txBox="1"/>
          <p:nvPr/>
        </p:nvSpPr>
        <p:spPr>
          <a:xfrm>
            <a:off x="2785745" y="4383088"/>
            <a:ext cx="60483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  <a:ea typeface="黑体" panose="02010609060101010101" charset="-122"/>
              </a:rPr>
              <a:t>社会主义革命（无产阶级革命）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2" charset="0"/>
              <a:ea typeface="黑体" panose="02010609060101010101" charset="-122"/>
            </a:endParaRPr>
          </a:p>
        </p:txBody>
      </p:sp>
      <p:sp>
        <p:nvSpPr>
          <p:cNvPr id="18442" name="文本框 18441"/>
          <p:cNvSpPr txBox="1"/>
          <p:nvPr/>
        </p:nvSpPr>
        <p:spPr>
          <a:xfrm>
            <a:off x="3031173" y="5119053"/>
            <a:ext cx="32400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人民委员会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2" charset="0"/>
            </a:endParaRPr>
          </a:p>
        </p:txBody>
      </p:sp>
      <p:sp>
        <p:nvSpPr>
          <p:cNvPr id="18443" name="文本框 18442"/>
          <p:cNvSpPr txBox="1"/>
          <p:nvPr/>
        </p:nvSpPr>
        <p:spPr>
          <a:xfrm>
            <a:off x="2926715" y="3210243"/>
            <a:ext cx="3449320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2" charset="0"/>
              </a:rPr>
              <a:t>在中心城市暴动，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>
                  <a:srgbClr val="000000"/>
                </a:outerShdw>
              </a:effectLst>
              <a:latin typeface="Tahoma" panose="020B0604030504040204" pitchFamily="2" charset="0"/>
            </a:endParaRPr>
          </a:p>
          <a:p>
            <a:r>
              <a:rPr lang="zh-CN" altLang="en-US" sz="3200" b="1">
                <a:solidFill>
                  <a:srgbClr val="C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ahoma" panose="020B0604030504040204" pitchFamily="2" charset="0"/>
              </a:rPr>
              <a:t>武装夺取政权</a:t>
            </a:r>
            <a:endParaRPr lang="zh-CN" altLang="en-US" sz="3200" b="1">
              <a:solidFill>
                <a:srgbClr val="C00000"/>
              </a:solidFill>
              <a:effectLst>
                <a:outerShdw blurRad="38100" dist="38100" dir="2700000">
                  <a:srgbClr val="000000"/>
                </a:outerShdw>
              </a:effectLst>
              <a:latin typeface="Tahoma" panose="020B0604030504040204" pitchFamily="2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24317" y="185533"/>
            <a:ext cx="381825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二</a:t>
            </a:r>
            <a:r>
              <a:rPr lang="zh-CN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、十月革命</a:t>
            </a:r>
            <a:endParaRPr lang="zh-CN" altLang="en-US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图片 16385" descr="列宁指挥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71105" y="185420"/>
            <a:ext cx="4473575" cy="41929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  <p:bldP spid="18439" grpId="0"/>
      <p:bldP spid="18440" grpId="0"/>
      <p:bldP spid="18441" grpId="0"/>
      <p:bldP spid="18442" grpId="0"/>
      <p:bldP spid="184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2551" y="115888"/>
            <a:ext cx="11582400" cy="914400"/>
          </a:xfrm>
          <a:noFill/>
        </p:spPr>
        <p:txBody>
          <a:bodyPr/>
          <a:lstStyle/>
          <a:p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charset="-122"/>
              </a:rPr>
              <a:t>二月革命和十月革命的比较</a:t>
            </a:r>
            <a:endParaRPr lang="zh-CN" altLang="en-US" sz="4000" b="1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charset="-122"/>
            </a:endParaRPr>
          </a:p>
        </p:txBody>
      </p:sp>
      <p:graphicFrame>
        <p:nvGraphicFramePr>
          <p:cNvPr id="4099" name="Group 3"/>
          <p:cNvGraphicFramePr>
            <a:graphicFrameLocks noGrp="1"/>
          </p:cNvGraphicFramePr>
          <p:nvPr>
            <p:ph sz="half" idx="2"/>
          </p:nvPr>
        </p:nvGraphicFramePr>
        <p:xfrm>
          <a:off x="624418" y="1412875"/>
          <a:ext cx="10957983" cy="4733925"/>
        </p:xfrm>
        <a:graphic>
          <a:graphicData uri="http://schemas.openxmlformats.org/drawingml/2006/table">
            <a:tbl>
              <a:tblPr/>
              <a:tblGrid>
                <a:gridCol w="1534583"/>
                <a:gridCol w="4320117"/>
                <a:gridCol w="5103283"/>
              </a:tblGrid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二月革命</a:t>
                      </a:r>
                      <a:endParaRPr kumimoji="1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宋体" panose="02010600030101010101" pitchFamily="2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十月革命</a:t>
                      </a:r>
                      <a:endParaRPr kumimoji="1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时间</a:t>
                      </a:r>
                      <a:endParaRPr kumimoji="1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楷体_GB2312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555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性质</a:t>
                      </a:r>
                      <a:endParaRPr kumimoji="1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楷体_GB2312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en-US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结果</a:t>
                      </a:r>
                      <a:endParaRPr kumimoji="1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楷体_GB2312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21" name="Rectangle 25"/>
          <p:cNvSpPr>
            <a:spLocks noChangeArrowheads="1"/>
          </p:cNvSpPr>
          <p:nvPr/>
        </p:nvSpPr>
        <p:spPr bwMode="auto">
          <a:xfrm>
            <a:off x="2527301" y="2427288"/>
            <a:ext cx="226536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1917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年</a:t>
            </a: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3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月</a:t>
            </a:r>
            <a:endParaRPr lang="zh-CN" altLang="en-US" sz="36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4122" name="Rectangle 26"/>
          <p:cNvSpPr>
            <a:spLocks noChangeArrowheads="1"/>
          </p:cNvSpPr>
          <p:nvPr/>
        </p:nvSpPr>
        <p:spPr bwMode="auto">
          <a:xfrm>
            <a:off x="6940551" y="2427288"/>
            <a:ext cx="453178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1917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年</a:t>
            </a: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11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月</a:t>
            </a:r>
            <a:endParaRPr lang="zh-CN" altLang="en-US" sz="36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4123" name="Rectangle 27"/>
          <p:cNvSpPr>
            <a:spLocks noChangeArrowheads="1"/>
          </p:cNvSpPr>
          <p:nvPr/>
        </p:nvSpPr>
        <p:spPr bwMode="auto">
          <a:xfrm>
            <a:off x="2372638" y="3404423"/>
            <a:ext cx="4055533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资产阶级民主革命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4124" name="Rectangle 28"/>
          <p:cNvSpPr>
            <a:spLocks noChangeArrowheads="1"/>
          </p:cNvSpPr>
          <p:nvPr/>
        </p:nvSpPr>
        <p:spPr bwMode="auto">
          <a:xfrm>
            <a:off x="6468607" y="3404423"/>
            <a:ext cx="5008033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无产阶级社会主义革命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4125" name="Rectangle 29"/>
          <p:cNvSpPr>
            <a:spLocks noChangeArrowheads="1"/>
          </p:cNvSpPr>
          <p:nvPr/>
        </p:nvSpPr>
        <p:spPr bwMode="auto">
          <a:xfrm>
            <a:off x="2309577" y="4617874"/>
            <a:ext cx="4055533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推翻沙皇专制统治，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charset="-122"/>
                <a:cs typeface="Times New Roman" panose="02020603050405020304" pitchFamily="18" charset="0"/>
              </a:rPr>
              <a:t>两个政权并存。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4126" name="Rectangle 30"/>
          <p:cNvSpPr>
            <a:spLocks noChangeArrowheads="1"/>
          </p:cNvSpPr>
          <p:nvPr/>
        </p:nvSpPr>
        <p:spPr bwMode="auto">
          <a:xfrm>
            <a:off x="6688666" y="4594663"/>
            <a:ext cx="4914754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推翻资产阶级</a:t>
            </a:r>
            <a:r>
              <a:rPr lang="zh-CN" altLang="en-U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临时政府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Times New Roman" panose="02020603050405020304" pitchFamily="18" charset="0"/>
              </a:rPr>
              <a:t>，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charset="-122"/>
                <a:cs typeface="Times New Roman" panose="02020603050405020304" pitchFamily="18" charset="0"/>
              </a:rPr>
              <a:t>建立</a:t>
            </a:r>
            <a:r>
              <a:rPr lang="zh-CN" altLang="en-US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charset="-122"/>
                <a:cs typeface="Times New Roman" panose="02020603050405020304" pitchFamily="18" charset="0"/>
              </a:rPr>
              <a:t>苏维埃俄国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charset="-122"/>
                <a:cs typeface="Times New Roman" panose="02020603050405020304" pitchFamily="18" charset="0"/>
              </a:rPr>
              <a:t>。</a:t>
            </a:r>
            <a:endParaRPr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90068" y="1359284"/>
            <a:ext cx="7514020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（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1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）废除旧国家机器，建立新政权机关。</a:t>
            </a:r>
            <a:endParaRPr lang="en-US" altLang="zh-CN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（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2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）组建红军。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5685367" y="1778001"/>
            <a:ext cx="184731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endParaRPr lang="zh-CN" altLang="zh-CN">
              <a:ea typeface="仿宋_GB2312" pitchFamily="49" charset="-122"/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89997" y="2749343"/>
            <a:ext cx="7568097" cy="20621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（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3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）将大工业、铁路和银行收归国有，</a:t>
            </a:r>
            <a:endParaRPr lang="en-US" altLang="zh-CN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建立社会主义公有制；</a:t>
            </a:r>
            <a:endParaRPr lang="en-US" altLang="zh-CN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（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4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）废除土地私有制，没收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……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分给农民</a:t>
            </a:r>
            <a:endParaRPr lang="en-US" altLang="zh-CN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  <a:p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耕种。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90173" y="4902957"/>
            <a:ext cx="6967481" cy="1076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《和平法令》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（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5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）废除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……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</a:rPr>
              <a:t>一切不平等条约；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（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6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）退出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_GB2312" pitchFamily="49" charset="-122"/>
                <a:sym typeface="+mn-ea"/>
              </a:rPr>
              <a:t>一战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_GB2312" pitchFamily="49" charset="-122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8313682" y="981076"/>
            <a:ext cx="3615559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建立新型的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itchFamily="2" charset="-122"/>
                <a:ea typeface="华文中宋" pitchFamily="2" charset="-122"/>
              </a:rPr>
              <a:t>无产阶级政权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，满足了人民当家作主的愿望 </a:t>
            </a:r>
            <a:endParaRPr lang="zh-CN" altLang="en-US" sz="3200" b="1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8807669" y="4855727"/>
            <a:ext cx="3025958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满足了人民的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和平</a:t>
            </a:r>
            <a:r>
              <a:rPr lang="zh-CN" altLang="en-US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要求 </a:t>
            </a:r>
            <a:endParaRPr lang="zh-CN" altLang="en-US" sz="32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8481848" y="2749442"/>
            <a:ext cx="3563007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建立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社会主义公有制经济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，满足了人民的土地要求</a:t>
            </a:r>
            <a:endParaRPr lang="zh-CN" altLang="en-US" sz="3200" b="1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6873" name="AutoShape 9"/>
          <p:cNvSpPr>
            <a:spLocks noChangeArrowheads="1"/>
          </p:cNvSpPr>
          <p:nvPr/>
        </p:nvSpPr>
        <p:spPr bwMode="auto">
          <a:xfrm>
            <a:off x="7241849" y="1886389"/>
            <a:ext cx="960967" cy="288925"/>
          </a:xfrm>
          <a:prstGeom prst="rightArrow">
            <a:avLst>
              <a:gd name="adj1" fmla="val 50000"/>
              <a:gd name="adj2" fmla="val 62363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74" name="AutoShape 10"/>
          <p:cNvSpPr>
            <a:spLocks noChangeArrowheads="1"/>
          </p:cNvSpPr>
          <p:nvPr/>
        </p:nvSpPr>
        <p:spPr bwMode="auto">
          <a:xfrm>
            <a:off x="7431034" y="3295268"/>
            <a:ext cx="960967" cy="288925"/>
          </a:xfrm>
          <a:prstGeom prst="rightArrow">
            <a:avLst>
              <a:gd name="adj1" fmla="val 50000"/>
              <a:gd name="adj2" fmla="val 62363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75" name="AutoShape 11"/>
          <p:cNvSpPr>
            <a:spLocks noChangeArrowheads="1"/>
          </p:cNvSpPr>
          <p:nvPr/>
        </p:nvSpPr>
        <p:spPr bwMode="auto">
          <a:xfrm>
            <a:off x="7473075" y="5296449"/>
            <a:ext cx="960967" cy="288925"/>
          </a:xfrm>
          <a:prstGeom prst="rightArrow">
            <a:avLst>
              <a:gd name="adj1" fmla="val 50000"/>
              <a:gd name="adj2" fmla="val 62363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218165" y="6108074"/>
            <a:ext cx="3954443" cy="70788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资产阶级的</a:t>
            </a:r>
            <a:r>
              <a:rPr lang="zh-CN" altLang="en-US" sz="40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俄国</a:t>
            </a:r>
            <a:endParaRPr lang="zh-CN" sz="40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697698" y="85728"/>
            <a:ext cx="10341293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思考：</a:t>
            </a:r>
            <a:r>
              <a:rPr lang="zh-CN" altLang="en-US" sz="3600" b="1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如何</a:t>
            </a:r>
            <a:r>
              <a:rPr lang="zh-CN" altLang="en-US" sz="36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理解新生苏维埃政权代表人民的利益？</a:t>
            </a:r>
            <a:endParaRPr lang="zh-CN" altLang="en-US" sz="36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79" name="Text Box 15"/>
          <p:cNvSpPr txBox="1">
            <a:spLocks noChangeArrowheads="1"/>
          </p:cNvSpPr>
          <p:nvPr/>
        </p:nvSpPr>
        <p:spPr bwMode="auto">
          <a:xfrm>
            <a:off x="6391970" y="6097564"/>
            <a:ext cx="5074817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苏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维埃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俄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国（</a:t>
            </a:r>
            <a:r>
              <a:rPr lang="zh-CN" altLang="en-US" sz="40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苏俄</a:t>
            </a:r>
            <a:r>
              <a:rPr lang="zh-CN" altLang="en-US" sz="4000" b="1" dirty="0" smtClean="0">
                <a:latin typeface="华文新魏" pitchFamily="2" charset="-122"/>
                <a:ea typeface="华文新魏" pitchFamily="2" charset="-122"/>
              </a:rPr>
              <a:t>）</a:t>
            </a:r>
            <a:endParaRPr lang="zh-CN" altLang="en-US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559750" y="763153"/>
            <a:ext cx="5599312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002060"/>
                </a:solidFill>
                <a:latin typeface="华文行楷" pitchFamily="2" charset="-122"/>
                <a:ea typeface="华文行楷" pitchFamily="2" charset="-122"/>
              </a:rPr>
              <a:t>苏维埃政府措施：</a:t>
            </a:r>
            <a:endParaRPr lang="zh-CN" sz="3600" b="1" dirty="0">
              <a:solidFill>
                <a:srgbClr val="00206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>
            <a:off x="5081972" y="6289676"/>
            <a:ext cx="960967" cy="288925"/>
          </a:xfrm>
          <a:prstGeom prst="rightArrow">
            <a:avLst>
              <a:gd name="adj1" fmla="val 50000"/>
              <a:gd name="adj2" fmla="val 62363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3687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92" decel="100000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192" decel="100000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0" dur="192" fill="hold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192" fill="hold"/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8" grpId="0" bldLvl="0" animBg="1"/>
      <p:bldP spid="36869" grpId="0" bldLvl="0" animBg="1"/>
      <p:bldP spid="36870" grpId="0"/>
      <p:bldP spid="36871" grpId="0"/>
      <p:bldP spid="36872" grpId="0"/>
      <p:bldP spid="36873" grpId="0" animBg="1"/>
      <p:bldP spid="36874" grpId="0" animBg="1"/>
      <p:bldP spid="36875" grpId="0" animBg="1"/>
      <p:bldP spid="36876" grpId="0" animBg="1"/>
      <p:bldP spid="36878" grpId="0"/>
      <p:bldP spid="36879" grpId="0" animBg="1" build="allAtOnce"/>
      <p:bldP spid="15" grpId="0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468630" y="378657"/>
            <a:ext cx="88392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zh-CN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三、苏维埃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charset="-122"/>
                <a:sym typeface="Arial" panose="020B0604020202020204" pitchFamily="34" charset="0"/>
              </a:rPr>
              <a:t>政权的巩固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黑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595072" y="1079937"/>
            <a:ext cx="738664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itchFamily="2" charset="-122"/>
              </a:rPr>
              <a:t>其他的资本主义国家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新魏" pitchFamily="2" charset="-122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9816868" y="635875"/>
            <a:ext cx="1415772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itchFamily="2" charset="-122"/>
              </a:rPr>
              <a:t>俄国国内的地主、资本家和沙皇军官 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新魏" pitchFamily="2" charset="-122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574774" y="1697860"/>
            <a:ext cx="800219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b="1" dirty="0">
                <a:solidFill>
                  <a:srgbClr val="1306B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itchFamily="2" charset="-122"/>
              </a:rPr>
              <a:t>国外</a:t>
            </a:r>
            <a:endParaRPr lang="zh-CN" altLang="en-US" sz="4000" b="1" dirty="0">
              <a:solidFill>
                <a:srgbClr val="1306BA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新魏" pitchFamily="2" charset="-122"/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8714396" y="1632663"/>
            <a:ext cx="79819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b="1" dirty="0">
                <a:solidFill>
                  <a:srgbClr val="1306B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itchFamily="2" charset="-122"/>
              </a:rPr>
              <a:t>国内</a:t>
            </a:r>
            <a:endParaRPr lang="zh-CN" altLang="en-US" sz="4000" b="1" dirty="0">
              <a:solidFill>
                <a:srgbClr val="1306BA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新魏" pitchFamily="2" charset="-122"/>
            </a:endParaRPr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3276126" y="1997985"/>
            <a:ext cx="5281084" cy="936625"/>
          </a:xfrm>
          <a:prstGeom prst="leftRightArrow">
            <a:avLst>
              <a:gd name="adj1" fmla="val 50000"/>
              <a:gd name="adj2" fmla="val 84576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1306B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新魏" pitchFamily="2" charset="-122"/>
              </a:rPr>
              <a:t>联合叛乱</a:t>
            </a:r>
            <a:endParaRPr lang="zh-CN" altLang="en-US" sz="3600" b="1" dirty="0">
              <a:solidFill>
                <a:srgbClr val="1306BA"/>
              </a:solidFill>
              <a:effectLst>
                <a:outerShdw blurRad="38100" dist="38100" dir="2700000" algn="tl">
                  <a:srgbClr val="000000"/>
                </a:outerShdw>
              </a:effectLst>
              <a:ea typeface="华文新魏" pitchFamily="2" charset="-122"/>
            </a:endParaRP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5628802" y="2806208"/>
            <a:ext cx="575733" cy="1079500"/>
          </a:xfrm>
          <a:prstGeom prst="down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vert="eaVert" wrap="none" anchor="ctr"/>
          <a:lstStyle/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3151503" y="3938262"/>
            <a:ext cx="6051551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40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三年国内</a:t>
            </a:r>
            <a:r>
              <a:rPr lang="zh-CN" altLang="en-US" sz="4000" b="1" dirty="0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战争</a:t>
            </a:r>
            <a:endParaRPr lang="en-US" altLang="zh-CN" sz="4000" b="1" dirty="0" smtClean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3600" b="1" dirty="0" smtClean="0">
                <a:solidFill>
                  <a:srgbClr val="C00000"/>
                </a:solidFill>
                <a:latin typeface="华文行楷" pitchFamily="2" charset="-122"/>
                <a:ea typeface="华文行楷" pitchFamily="2" charset="-122"/>
              </a:rPr>
              <a:t>（</a:t>
            </a:r>
            <a:r>
              <a:rPr lang="en-US" altLang="zh-CN" sz="3600" b="1" dirty="0" smtClean="0">
                <a:solidFill>
                  <a:srgbClr val="C00000"/>
                </a:solidFill>
                <a:latin typeface="华文行楷" pitchFamily="2" charset="-122"/>
                <a:ea typeface="华文行楷" pitchFamily="2" charset="-122"/>
              </a:rPr>
              <a:t>1917--1920</a:t>
            </a:r>
            <a:r>
              <a:rPr lang="zh-CN" altLang="en-US" sz="3600" b="1" dirty="0" smtClean="0">
                <a:solidFill>
                  <a:srgbClr val="C00000"/>
                </a:solidFill>
                <a:latin typeface="华文行楷" pitchFamily="2" charset="-122"/>
                <a:ea typeface="华文行楷" pitchFamily="2" charset="-122"/>
              </a:rPr>
              <a:t>） </a:t>
            </a:r>
            <a:endParaRPr lang="zh-CN" altLang="en-US" sz="3600" b="1" dirty="0">
              <a:solidFill>
                <a:srgbClr val="C0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1096579" y="5793827"/>
            <a:ext cx="102616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3600" b="1" dirty="0">
                <a:solidFill>
                  <a:srgbClr val="5808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1920</a:t>
            </a:r>
            <a:r>
              <a:rPr lang="zh-CN" sz="3600" b="1" dirty="0">
                <a:solidFill>
                  <a:srgbClr val="5808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</a:t>
            </a:r>
            <a:r>
              <a:rPr lang="zh-CN" sz="3600" b="1" dirty="0">
                <a:solidFill>
                  <a:srgbClr val="5808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charset="-122"/>
              </a:rPr>
              <a:t>取得了三年国内战争的胜利</a:t>
            </a:r>
            <a:endParaRPr lang="zh-CN" sz="3600" b="1" dirty="0">
              <a:solidFill>
                <a:srgbClr val="58080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  <p:bldP spid="24580" grpId="0" autoUpdateAnimBg="0"/>
      <p:bldP spid="24581" grpId="0" bldLvl="0" animBg="1" autoUpdateAnimBg="0"/>
      <p:bldP spid="24582" grpId="0" bldLvl="0" animBg="1" autoUpdateAnimBg="0"/>
      <p:bldP spid="24583" grpId="0" bldLvl="0" animBg="1" autoUpdateAnimBg="0"/>
      <p:bldP spid="24584" grpId="0" animBg="1"/>
      <p:bldP spid="24585" grpId="0" autoUpdateAnimBg="0"/>
      <p:bldP spid="2458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35670" y="1028262"/>
            <a:ext cx="11474449" cy="2617788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1、原因</a:t>
            </a:r>
            <a:endParaRPr lang="zh-CN" altLang="en-US" sz="32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3200" b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（1）国际：帝国主义国家对苏俄发动了武装干涉</a:t>
            </a:r>
            <a:endParaRPr lang="zh-CN" altLang="en-US" sz="3200" b="1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3200" b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（2）国内：俄国的地主、资本家和沙俄军官掀起叛乱</a:t>
            </a:r>
            <a:endParaRPr lang="zh-CN" altLang="en-US" sz="3200" b="1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430924" y="244367"/>
            <a:ext cx="88392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zh-CN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战时</a:t>
            </a:r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共产主义政策</a:t>
            </a:r>
            <a:endParaRPr lang="zh-CN" altLang="en-U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346837" y="3799492"/>
            <a:ext cx="9546167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2、措施：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①农业②工业③产品分配</a:t>
            </a:r>
            <a:endParaRPr lang="zh-CN" altLang="en-US" sz="36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000" b="1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2096" y="4824249"/>
            <a:ext cx="9546167" cy="1508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zh-CN" sz="36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、作用：</a:t>
            </a:r>
            <a:r>
              <a:rPr lang="zh-CN" altLang="en-US" sz="3600" b="1" dirty="0" smtClean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①对捍卫新生的苏维埃政权、保证国内战争的胜利起了积极作用。</a:t>
            </a:r>
            <a:endParaRPr lang="en-US" altLang="zh-CN" sz="3600" b="1" dirty="0" smtClean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000" b="1" dirty="0"/>
          </a:p>
        </p:txBody>
      </p:sp>
      <p:sp>
        <p:nvSpPr>
          <p:cNvPr id="6" name="矩形 5"/>
          <p:cNvSpPr/>
          <p:nvPr/>
        </p:nvSpPr>
        <p:spPr>
          <a:xfrm>
            <a:off x="1360417" y="6134679"/>
            <a:ext cx="55402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局限：过于集中，留下弊端。</a:t>
            </a:r>
            <a:endParaRPr lang="zh-CN" altLang="en-US" sz="32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35421" y="308217"/>
            <a:ext cx="9932276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材料：“社会主义由空想到科学</a:t>
            </a:r>
            <a:r>
              <a:rPr lang="en-US" altLang="zh-CN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由理论到实践</a:t>
            </a:r>
            <a:r>
              <a:rPr lang="en-US" altLang="zh-CN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由理想到现实”是一位学者对国际共产主义运动在</a:t>
            </a:r>
            <a:r>
              <a:rPr lang="en-US" altLang="zh-CN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世纪</a:t>
            </a:r>
            <a:r>
              <a:rPr lang="en-US" altLang="zh-CN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年代前发展特点的概括。</a:t>
            </a:r>
            <a:endParaRPr lang="zh-CN" altLang="en-US" sz="36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Text Box 8"/>
          <p:cNvSpPr txBox="1"/>
          <p:nvPr/>
        </p:nvSpPr>
        <p:spPr>
          <a:xfrm>
            <a:off x="430924" y="2323191"/>
            <a:ext cx="10941269" cy="1630045"/>
          </a:xfrm>
          <a:prstGeom prst="rect">
            <a:avLst/>
          </a:prstGeom>
          <a:noFill/>
          <a:ln w="38100" cap="flat" cmpd="dbl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1306BA"/>
                </a:solidFill>
                <a:latin typeface="Times New Roman" panose="02020603050405020304" pitchFamily="18" charset="0"/>
                <a:ea typeface="黑体" panose="02010609060101010101" charset="-122"/>
              </a:rPr>
              <a:t>  </a:t>
            </a:r>
            <a:r>
              <a:rPr lang="en-US" altLang="zh-CN" sz="44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4400" b="1" dirty="0" smtClean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思考：</a:t>
            </a:r>
            <a:r>
              <a:rPr lang="zh-CN" altLang="en-US" sz="3600" b="1" dirty="0" smtClean="0">
                <a:solidFill>
                  <a:srgbClr val="1306BA"/>
                </a:solidFill>
                <a:latin typeface="Times New Roman" panose="02020603050405020304" pitchFamily="18" charset="0"/>
                <a:ea typeface="黑体" panose="02010609060101010101" charset="-122"/>
              </a:rPr>
              <a:t>请问</a:t>
            </a:r>
            <a:r>
              <a:rPr lang="zh-CN" altLang="en-US" sz="3600" b="1" dirty="0" smtClean="0">
                <a:solidFill>
                  <a:srgbClr val="1306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社会主义</a:t>
            </a:r>
            <a:r>
              <a:rPr lang="zh-CN" altLang="en-US" sz="3600" b="1" dirty="0" smtClean="0">
                <a:solidFill>
                  <a:srgbClr val="1306BA"/>
                </a:solidFill>
                <a:latin typeface="Times New Roman" panose="02020603050405020304" pitchFamily="18" charset="0"/>
                <a:ea typeface="黑体" panose="02010609060101010101" charset="-122"/>
              </a:rPr>
              <a:t>“</a:t>
            </a:r>
            <a:r>
              <a:rPr lang="zh-CN" altLang="en-US" sz="3600" b="1" dirty="0" smtClean="0">
                <a:solidFill>
                  <a:srgbClr val="1306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空想到科学</a:t>
            </a:r>
            <a:r>
              <a:rPr lang="zh-CN" altLang="en-US" sz="3600" b="1" dirty="0" smtClean="0">
                <a:solidFill>
                  <a:srgbClr val="1306BA"/>
                </a:solidFill>
                <a:latin typeface="Times New Roman" panose="02020603050405020304" pitchFamily="18" charset="0"/>
                <a:ea typeface="黑体" panose="02010609060101010101" charset="-122"/>
              </a:rPr>
              <a:t>”“</a:t>
            </a:r>
            <a:r>
              <a:rPr lang="zh-CN" altLang="en-US" sz="3600" b="1" dirty="0" smtClean="0">
                <a:solidFill>
                  <a:srgbClr val="1306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理论到实践</a:t>
            </a:r>
            <a:r>
              <a:rPr lang="zh-CN" altLang="en-US" sz="3600" b="1" dirty="0" smtClean="0">
                <a:solidFill>
                  <a:srgbClr val="1306BA"/>
                </a:solidFill>
                <a:latin typeface="Times New Roman" panose="02020603050405020304" pitchFamily="18" charset="0"/>
                <a:ea typeface="黑体" panose="02010609060101010101" charset="-122"/>
              </a:rPr>
              <a:t>”“</a:t>
            </a:r>
            <a:r>
              <a:rPr lang="zh-CN" altLang="en-US" sz="3600" b="1" dirty="0" smtClean="0">
                <a:solidFill>
                  <a:srgbClr val="1306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理想到现实</a:t>
            </a:r>
            <a:r>
              <a:rPr lang="zh-CN" altLang="en-US" sz="3600" b="1" dirty="0" smtClean="0">
                <a:solidFill>
                  <a:srgbClr val="1306BA"/>
                </a:solidFill>
                <a:latin typeface="Times New Roman" panose="02020603050405020304" pitchFamily="18" charset="0"/>
                <a:ea typeface="黑体" panose="02010609060101010101" charset="-122"/>
              </a:rPr>
              <a:t>”分别体现在哪一历史事件中？</a:t>
            </a:r>
            <a:endParaRPr lang="zh-CN" altLang="en-US" sz="3600" b="1" dirty="0" smtClean="0">
              <a:solidFill>
                <a:srgbClr val="1306BA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189185" y="4636624"/>
            <a:ext cx="4445876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《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共产党宣言</a:t>
            </a:r>
            <a:r>
              <a:rPr lang="en-US" altLang="zh-CN" sz="36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》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发表，</a:t>
            </a:r>
            <a:endParaRPr lang="en-US" altLang="zh-CN" sz="3600" b="1" dirty="0" smtClean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马克思主义诞生</a:t>
            </a:r>
            <a:endParaRPr lang="zh-CN" sz="36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6" name="AutoShape 11"/>
          <p:cNvSpPr>
            <a:spLocks noChangeArrowheads="1"/>
          </p:cNvSpPr>
          <p:nvPr/>
        </p:nvSpPr>
        <p:spPr bwMode="auto">
          <a:xfrm>
            <a:off x="4745646" y="5144048"/>
            <a:ext cx="688207" cy="288925"/>
          </a:xfrm>
          <a:prstGeom prst="rightArrow">
            <a:avLst>
              <a:gd name="adj1" fmla="val 50000"/>
              <a:gd name="adj2" fmla="val 62363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562676" y="4957192"/>
            <a:ext cx="2193958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巴黎公社</a:t>
            </a:r>
            <a:endParaRPr lang="zh-CN" sz="36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8" name="AutoShape 11"/>
          <p:cNvSpPr>
            <a:spLocks noChangeArrowheads="1"/>
          </p:cNvSpPr>
          <p:nvPr/>
        </p:nvSpPr>
        <p:spPr bwMode="auto">
          <a:xfrm>
            <a:off x="7882984" y="5128283"/>
            <a:ext cx="688207" cy="288925"/>
          </a:xfrm>
          <a:prstGeom prst="rightArrow">
            <a:avLst>
              <a:gd name="adj1" fmla="val 50000"/>
              <a:gd name="adj2" fmla="val 62363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8647463" y="4930916"/>
            <a:ext cx="3176675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十月革命胜利</a:t>
            </a:r>
            <a:endParaRPr lang="zh-CN" sz="36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20070727150726810">
            <a:hlinkClick r:id="rId1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696" y="1250731"/>
            <a:ext cx="5094288" cy="5171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55880" y="346710"/>
            <a:ext cx="5381625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漫画：列宁</a:t>
            </a:r>
            <a:r>
              <a:rPr kumimoji="1"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同志清扫地球</a:t>
            </a:r>
            <a:endParaRPr kumimoji="1"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5580993" y="346841"/>
            <a:ext cx="6369269" cy="50774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1.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列宁同志清扫地球”具体指俄国发生的什么事件？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2.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列宁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清扫的对象主要指什么？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3.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这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幅漫画</a:t>
            </a: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指出该事件有何意义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？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760780" y="1576552"/>
            <a:ext cx="2663825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十月革命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48697" y="3319320"/>
            <a:ext cx="2087563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帝国主义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6341481" y="5344773"/>
            <a:ext cx="4847897" cy="119888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十月革命的胜利沉重打击了帝国主义的统治。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/>
          <p:cNvSpPr txBox="1"/>
          <p:nvPr/>
        </p:nvSpPr>
        <p:spPr>
          <a:xfrm>
            <a:off x="4363479" y="170815"/>
            <a:ext cx="42087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十月革命的历史意义</a:t>
            </a:r>
            <a:endParaRPr lang="zh-CN" altLang="en-US" sz="32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154330" y="2018668"/>
            <a:ext cx="11943715" cy="129159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对俄国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：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建立了第一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个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无产阶级专政的国家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（社会主义）；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（为俄国成为社会主义强国创造了重要前提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</a:rPr>
              <a:t>。 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）</a:t>
            </a:r>
            <a:endParaRPr lang="zh-CN" altLang="en-US" sz="3200" b="1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153980" y="1139738"/>
            <a:ext cx="11944350" cy="583565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l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ym typeface="+mn-ea"/>
              </a:rPr>
              <a:t>  </a:t>
            </a:r>
            <a:r>
              <a:rPr lang="en-US" altLang="zh-CN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、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对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世界</a:t>
            </a:r>
            <a:r>
              <a:rPr lang="en-US" altLang="zh-CN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: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是人类历史上第一次胜利的社会主义革命。</a:t>
            </a:r>
            <a:endParaRPr lang="zh-CN" alt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Text Box 6"/>
          <p:cNvSpPr txBox="1"/>
          <p:nvPr/>
        </p:nvSpPr>
        <p:spPr>
          <a:xfrm>
            <a:off x="123865" y="3574813"/>
            <a:ext cx="11944350" cy="132207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3、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对工人运动：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推动了国际无产阶级革命运动。</a:t>
            </a:r>
            <a:endParaRPr lang="en-US" altLang="zh-CN" sz="32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（打破资本主义制度一统天下局面，开创了社会主义新模式。）</a:t>
            </a:r>
            <a:endParaRPr lang="zh-CN" altLang="en-US" sz="3200" b="1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24135" y="5100121"/>
            <a:ext cx="11944350" cy="132207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4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、对殖民地斗争：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鼓舞了殖民地半殖民地人民的解放斗争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en-US" altLang="zh-CN" sz="3200" b="1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（展示社会主义新模式；提供强大的思想武器和实践指导力量。）</a:t>
            </a:r>
            <a:endParaRPr lang="zh-CN" altLang="en-US" sz="3200" b="1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1155065" y="2504440"/>
            <a:ext cx="10177780" cy="27997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1306B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中国：采取的是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农村包围城市</a:t>
            </a:r>
            <a:r>
              <a:rPr lang="zh-CN" altLang="en-US" sz="3200" b="1">
                <a:solidFill>
                  <a:srgbClr val="1306B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，武装夺取政权；</a:t>
            </a:r>
            <a:endParaRPr lang="zh-CN" altLang="en-US" sz="3200" b="1">
              <a:solidFill>
                <a:srgbClr val="1306B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1306B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俄国：采取的是</a:t>
            </a:r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中心城市暴动</a:t>
            </a:r>
            <a:r>
              <a:rPr lang="zh-CN" altLang="en-US" sz="3200" b="1">
                <a:solidFill>
                  <a:srgbClr val="1306B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，武装夺取政权。</a:t>
            </a:r>
            <a:endParaRPr lang="zh-CN" altLang="en-US" sz="3200" b="1">
              <a:solidFill>
                <a:srgbClr val="1306B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1306B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启示：实事求是，一切从实际出发。进行中国革命或者  </a:t>
            </a:r>
            <a:endParaRPr lang="zh-CN" altLang="en-US" sz="3200" b="1">
              <a:solidFill>
                <a:srgbClr val="1306B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1306BA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     建设都要一切从中国国情出发。</a:t>
            </a:r>
            <a:endParaRPr lang="zh-CN" altLang="en-US" sz="3200" b="1">
              <a:solidFill>
                <a:srgbClr val="1306B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824230" y="477520"/>
            <a:ext cx="11285220" cy="1599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思考：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试比较俄国革命和中国革命取得胜利的方式有   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         何不同？有何启示？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557049" y="436179"/>
            <a:ext cx="11046372" cy="2743200"/>
          </a:xfrm>
          <a:prstGeom prst="rect">
            <a:avLst/>
          </a:prstGeo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材料：“十月革命一声炮响，给我们送来了马克思列宁主义。十月革命帮助了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全世界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的也帮助了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中国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的先进分子，用无产阶级的宇宙观作为观察国家命运的工具，重新考虑自己的问题。走俄国人的路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这就是结论。”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                                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毛泽东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556895" y="2901315"/>
            <a:ext cx="1121156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ahoma" panose="020B0604030504040204" pitchFamily="2" charset="0"/>
              </a:rPr>
              <a:t>1</a:t>
            </a:r>
            <a:r>
              <a:rPr lang="zh-CN" altLang="en-US" sz="3600" b="1">
                <a:solidFill>
                  <a:srgbClr val="0000FF"/>
                </a:solidFill>
                <a:latin typeface="Tahoma" panose="020B0604030504040204" pitchFamily="2" charset="0"/>
              </a:rPr>
              <a:t>、马克思主义在中国开始传播是在哪次运动中，最早宣传马克思主义的是谁？为此创办了什么报刊？</a:t>
            </a:r>
            <a:endParaRPr lang="zh-CN" altLang="en-US" sz="3600" b="1">
              <a:solidFill>
                <a:srgbClr val="0000FF"/>
              </a:solidFill>
              <a:latin typeface="Tahoma" panose="020B0604030504040204" pitchFamily="2" charset="0"/>
            </a:endParaRPr>
          </a:p>
          <a:p>
            <a:pPr>
              <a:spcBef>
                <a:spcPct val="50000"/>
              </a:spcBef>
            </a:pPr>
            <a:endParaRPr lang="zh-CN" altLang="en-US" sz="3600" b="1">
              <a:solidFill>
                <a:srgbClr val="0000FF"/>
              </a:solidFill>
              <a:latin typeface="Tahoma" panose="020B0604030504040204" pitchFamily="2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ahoma" panose="020B0604030504040204" pitchFamily="2" charset="0"/>
              </a:rPr>
              <a:t>2</a:t>
            </a:r>
            <a:r>
              <a:rPr lang="zh-CN" altLang="en-US" sz="3600" b="1">
                <a:solidFill>
                  <a:srgbClr val="0000FF"/>
                </a:solidFill>
                <a:latin typeface="Tahoma" panose="020B0604030504040204" pitchFamily="2" charset="0"/>
              </a:rPr>
              <a:t>、中国马克思主义政党的名称、建立时间及地点？</a:t>
            </a:r>
            <a:endParaRPr lang="zh-CN" altLang="en-US" sz="3600" b="1">
              <a:solidFill>
                <a:srgbClr val="0000FF"/>
              </a:solidFill>
              <a:latin typeface="Tahoma" panose="020B0604030504040204" pitchFamily="2" charset="0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1468755" y="4252595"/>
            <a:ext cx="74891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新文化运动     李大钊    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《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每周评论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》</a:t>
            </a:r>
            <a:endParaRPr lang="en-US" altLang="zh-CN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2" charset="0"/>
            </a:endParaRPr>
          </a:p>
        </p:txBody>
      </p:sp>
      <p:sp>
        <p:nvSpPr>
          <p:cNvPr id="26629" name="文本框 26628"/>
          <p:cNvSpPr txBox="1"/>
          <p:nvPr/>
        </p:nvSpPr>
        <p:spPr>
          <a:xfrm>
            <a:off x="1570355" y="5996940"/>
            <a:ext cx="83172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中国共产党    </a:t>
            </a: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1921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2" charset="0"/>
              </a:rPr>
              <a:t>年      上海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3"/>
          <p:cNvSpPr>
            <a:spLocks noChangeArrowheads="1"/>
          </p:cNvSpPr>
          <p:nvPr/>
        </p:nvSpPr>
        <p:spPr bwMode="auto">
          <a:xfrm>
            <a:off x="1737482" y="2276476"/>
            <a:ext cx="2112433" cy="25701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en-US" altLang="zh-CN" sz="3600" b="1">
                <a:latin typeface="Times New Roman" panose="02020603050405020304" pitchFamily="18" charset="0"/>
              </a:rPr>
              <a:t>1861</a:t>
            </a:r>
            <a:r>
              <a:rPr lang="zh-CN" altLang="en-US" sz="3600" b="1">
                <a:latin typeface="Times New Roman" panose="02020603050405020304" pitchFamily="18" charset="0"/>
              </a:rPr>
              <a:t>年</a:t>
            </a:r>
            <a:endParaRPr lang="zh-CN" altLang="en-US" sz="3600" b="1">
              <a:latin typeface="Times New Roman" panose="02020603050405020304" pitchFamily="18" charset="0"/>
            </a:endParaRPr>
          </a:p>
          <a:p>
            <a:pPr algn="ctr"/>
            <a:r>
              <a:rPr lang="zh-CN" altLang="en-US" sz="3600" b="1">
                <a:latin typeface="Times New Roman" panose="02020603050405020304" pitchFamily="18" charset="0"/>
              </a:rPr>
              <a:t>改革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226695" y="990607"/>
            <a:ext cx="1475105" cy="4474769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</a:ln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（封建） 农奴制</a:t>
            </a:r>
            <a:r>
              <a:rPr lang="zh-CN" altLang="en-US" sz="3600" b="1" dirty="0" smtClean="0">
                <a:latin typeface="Times New Roman" panose="02020603050405020304" pitchFamily="18" charset="0"/>
              </a:rPr>
              <a:t>国家</a:t>
            </a:r>
            <a:endParaRPr lang="zh-CN" altLang="en-US" sz="3600" b="1" dirty="0" smtClean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200" b="1" dirty="0" smtClean="0">
                <a:latin typeface="楷体" panose="02010609060101010101" charset="-122"/>
                <a:ea typeface="楷体" panose="02010609060101010101" charset="-122"/>
              </a:rPr>
              <a:t>彼得一世改革</a:t>
            </a:r>
            <a:endParaRPr lang="zh-CN" altLang="en-US" sz="3200" b="1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3948944" y="851344"/>
            <a:ext cx="738664" cy="5623030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</a:ln>
        </p:spPr>
        <p:txBody>
          <a:bodyPr vert="eaVert"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zh-CN" altLang="en-US" sz="3600" b="1" dirty="0">
                <a:latin typeface="Times New Roman" panose="02020603050405020304" pitchFamily="18" charset="0"/>
              </a:rPr>
              <a:t>资本主义）沙皇专制</a:t>
            </a:r>
            <a:r>
              <a:rPr lang="zh-CN" altLang="en-US" sz="3600" b="1" dirty="0" smtClean="0">
                <a:latin typeface="Times New Roman" panose="02020603050405020304" pitchFamily="18" charset="0"/>
              </a:rPr>
              <a:t>统治</a:t>
            </a:r>
            <a:endParaRPr lang="zh-CN" altLang="en-US" sz="3600" b="1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74758" name="AutoShape 6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5001684" y="2387275"/>
            <a:ext cx="1862667" cy="25146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r>
              <a:rPr lang="zh-CN" altLang="en-US" sz="3600" b="1">
                <a:latin typeface="Times New Roman" panose="02020603050405020304" pitchFamily="18" charset="0"/>
              </a:rPr>
              <a:t>二月</a:t>
            </a:r>
            <a:endParaRPr lang="zh-CN" altLang="en-US" sz="3600" b="1">
              <a:latin typeface="Times New Roman" panose="02020603050405020304" pitchFamily="18" charset="0"/>
            </a:endParaRPr>
          </a:p>
          <a:p>
            <a:r>
              <a:rPr lang="zh-CN" altLang="en-US" sz="3600" b="1">
                <a:latin typeface="Times New Roman" panose="02020603050405020304" pitchFamily="18" charset="0"/>
              </a:rPr>
              <a:t>革命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7332481" y="981075"/>
            <a:ext cx="738664" cy="5257800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</a:rPr>
              <a:t>两个政权并存（苏、资）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74760" name="AutoShape 8"/>
          <p:cNvSpPr>
            <a:spLocks noChangeArrowheads="1"/>
          </p:cNvSpPr>
          <p:nvPr/>
        </p:nvSpPr>
        <p:spPr bwMode="auto">
          <a:xfrm>
            <a:off x="8515351" y="2276476"/>
            <a:ext cx="2286000" cy="2570163"/>
          </a:xfrm>
          <a:custGeom>
            <a:avLst/>
            <a:gdLst>
              <a:gd name="T0" fmla="*/ 102066331 w 21600"/>
              <a:gd name="T1" fmla="*/ 0 h 21600"/>
              <a:gd name="T2" fmla="*/ 0 w 21600"/>
              <a:gd name="T3" fmla="*/ 113037419 h 21600"/>
              <a:gd name="T4" fmla="*/ 102066331 w 21600"/>
              <a:gd name="T5" fmla="*/ 226074837 h 21600"/>
              <a:gd name="T6" fmla="*/ 136088428 w 21600"/>
              <a:gd name="T7" fmla="*/ 11303741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600" b="1">
                <a:ea typeface="仿宋_GB2312" pitchFamily="49" charset="-122"/>
              </a:rPr>
              <a:t>十月</a:t>
            </a:r>
            <a:endParaRPr lang="zh-CN" altLang="en-US" sz="3600" b="1">
              <a:ea typeface="仿宋_GB2312" pitchFamily="49" charset="-122"/>
            </a:endParaRPr>
          </a:p>
          <a:p>
            <a:pPr algn="ctr"/>
            <a:r>
              <a:rPr lang="zh-CN" altLang="en-US" sz="3600" b="1">
                <a:ea typeface="仿宋_GB2312" pitchFamily="49" charset="-122"/>
              </a:rPr>
              <a:t>革命</a:t>
            </a:r>
            <a:endParaRPr lang="zh-CN" altLang="en-US" sz="3600" b="1">
              <a:ea typeface="仿宋_GB2312" pitchFamily="49" charset="-122"/>
            </a:endParaRPr>
          </a:p>
        </p:txBody>
      </p:sp>
      <p:sp>
        <p:nvSpPr>
          <p:cNvPr id="74764" name="Text Box 12"/>
          <p:cNvSpPr txBox="1">
            <a:spLocks noChangeArrowheads="1"/>
          </p:cNvSpPr>
          <p:nvPr/>
        </p:nvSpPr>
        <p:spPr bwMode="auto">
          <a:xfrm>
            <a:off x="11050521" y="765176"/>
            <a:ext cx="738664" cy="5688013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</a:rPr>
              <a:t>（社会主义）无产阶级专政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3" name="文本框 2"/>
          <p:cNvSpPr txBox="1"/>
          <p:nvPr/>
        </p:nvSpPr>
        <p:spPr>
          <a:xfrm>
            <a:off x="4306636" y="145087"/>
            <a:ext cx="420878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俄国的发展历程</a:t>
            </a:r>
            <a:endParaRPr lang="zh-CN" altLang="en-US" sz="40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 animBg="1" autoUpdateAnimBg="0"/>
      <p:bldP spid="74759" grpId="0" animBg="1" autoUpdateAnimBg="0"/>
      <p:bldP spid="74760" grpId="0" animBg="1" autoUpdateAnimBg="0"/>
      <p:bldP spid="74764" grpId="0" animBg="1" autoUpdateAnimBg="0"/>
      <p:bldP spid="5123" grpId="0" animBg="1"/>
      <p:bldP spid="5122" grpId="0" animBg="1"/>
      <p:bldP spid="51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Text Box 3"/>
          <p:cNvSpPr txBox="1">
            <a:spLocks noChangeArrowheads="1"/>
          </p:cNvSpPr>
          <p:nvPr/>
        </p:nvSpPr>
        <p:spPr bwMode="auto">
          <a:xfrm>
            <a:off x="10953115" y="2853690"/>
            <a:ext cx="847090" cy="20605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sz="32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十月革命</a:t>
            </a:r>
            <a:endParaRPr lang="zh-CN" sz="32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grpSp>
        <p:nvGrpSpPr>
          <p:cNvPr id="3" name="Group 4"/>
          <p:cNvGrpSpPr/>
          <p:nvPr/>
        </p:nvGrpSpPr>
        <p:grpSpPr bwMode="auto">
          <a:xfrm rot="0">
            <a:off x="330835" y="948690"/>
            <a:ext cx="10495280" cy="5120005"/>
            <a:chOff x="0" y="40"/>
            <a:chExt cx="4967" cy="3225"/>
          </a:xfrm>
        </p:grpSpPr>
        <p:sp>
          <p:nvSpPr>
            <p:cNvPr id="97287" name="Line 5"/>
            <p:cNvSpPr>
              <a:spLocks noChangeShapeType="1"/>
            </p:cNvSpPr>
            <p:nvPr/>
          </p:nvSpPr>
          <p:spPr bwMode="auto">
            <a:xfrm>
              <a:off x="4423" y="1769"/>
              <a:ext cx="54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endParaRPr lang="zh-CN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4" name="Group 6"/>
            <p:cNvGrpSpPr/>
            <p:nvPr/>
          </p:nvGrpSpPr>
          <p:grpSpPr bwMode="auto">
            <a:xfrm>
              <a:off x="0" y="40"/>
              <a:ext cx="4376" cy="3225"/>
              <a:chOff x="0" y="40"/>
              <a:chExt cx="4376" cy="3225"/>
            </a:xfrm>
          </p:grpSpPr>
          <p:sp>
            <p:nvSpPr>
              <p:cNvPr id="97289" name="Text Box 7"/>
              <p:cNvSpPr txBox="1">
                <a:spLocks noChangeArrowheads="1"/>
              </p:cNvSpPr>
              <p:nvPr/>
            </p:nvSpPr>
            <p:spPr bwMode="auto">
              <a:xfrm>
                <a:off x="3061" y="40"/>
                <a:ext cx="1008" cy="368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rgbClr val="FF0000"/>
                </a:solidFill>
                <a:miter lim="800000"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square">
                <a:spAutoFit/>
              </a:bodyPr>
              <a:lstStyle/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zh-CN" sz="32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</a:rPr>
                  <a:t>继续一战</a:t>
                </a:r>
                <a:endParaRPr lang="zh-CN" sz="32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7290" name="Text Box 8"/>
              <p:cNvSpPr txBox="1">
                <a:spLocks noChangeArrowheads="1"/>
              </p:cNvSpPr>
              <p:nvPr/>
            </p:nvSpPr>
            <p:spPr bwMode="auto">
              <a:xfrm>
                <a:off x="3061" y="952"/>
                <a:ext cx="919" cy="368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rgbClr val="FF0000"/>
                </a:solidFill>
                <a:miter lim="800000"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square">
                <a:spAutoFit/>
              </a:bodyPr>
              <a:lstStyle/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zh-CN" sz="32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</a:rPr>
                  <a:t>镇压革命</a:t>
                </a:r>
                <a:endParaRPr lang="zh-CN" sz="32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7291" name="Text Box 9"/>
              <p:cNvSpPr txBox="1">
                <a:spLocks noChangeArrowheads="1"/>
              </p:cNvSpPr>
              <p:nvPr/>
            </p:nvSpPr>
            <p:spPr bwMode="auto">
              <a:xfrm>
                <a:off x="3026" y="1832"/>
                <a:ext cx="897" cy="368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rgbClr val="FF0000"/>
                </a:solidFill>
                <a:miter lim="800000"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square">
                <a:spAutoFit/>
              </a:bodyPr>
              <a:lstStyle/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zh-CN" sz="32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</a:rPr>
                  <a:t>群众拥护</a:t>
                </a:r>
                <a:endParaRPr lang="zh-CN" sz="32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7292" name="Text Box 10"/>
              <p:cNvSpPr txBox="1">
                <a:spLocks noChangeArrowheads="1"/>
              </p:cNvSpPr>
              <p:nvPr/>
            </p:nvSpPr>
            <p:spPr bwMode="auto">
              <a:xfrm>
                <a:off x="3026" y="2587"/>
                <a:ext cx="1179" cy="678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rgbClr val="FF0000"/>
                </a:solidFill>
                <a:miter lim="800000"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zh-CN" sz="32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</a:rPr>
                  <a:t>列宁确定武装起义方针</a:t>
                </a:r>
                <a:endParaRPr lang="zh-CN" sz="32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7293" name="AutoShape 11"/>
              <p:cNvSpPr/>
              <p:nvPr/>
            </p:nvSpPr>
            <p:spPr bwMode="auto">
              <a:xfrm flipH="1">
                <a:off x="4195" y="408"/>
                <a:ext cx="181" cy="2540"/>
              </a:xfrm>
              <a:prstGeom prst="leftBracket">
                <a:avLst>
                  <a:gd name="adj" fmla="val 116943"/>
                </a:avLst>
              </a:prstGeom>
              <a:noFill/>
              <a:ln w="28575">
                <a:solidFill>
                  <a:schemeClr val="tx1"/>
                </a:solidFill>
                <a:round/>
              </a:ln>
              <a:effectLst>
                <a:outerShdw dist="107763" dir="2700000" algn="ctr" rotWithShape="0">
                  <a:schemeClr val="bg2"/>
                </a:outerShdw>
              </a:effectLst>
            </p:spPr>
            <p:txBody>
              <a:bodyPr wrap="none" anchor="ctr"/>
              <a:lstStyle/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grpSp>
            <p:nvGrpSpPr>
              <p:cNvPr id="5" name="Group 12"/>
              <p:cNvGrpSpPr/>
              <p:nvPr/>
            </p:nvGrpSpPr>
            <p:grpSpPr bwMode="auto">
              <a:xfrm>
                <a:off x="0" y="227"/>
                <a:ext cx="3026" cy="2920"/>
                <a:chOff x="0" y="0"/>
                <a:chExt cx="3026" cy="2920"/>
              </a:xfrm>
            </p:grpSpPr>
            <p:sp>
              <p:nvSpPr>
                <p:cNvPr id="97295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1429" y="319"/>
                  <a:ext cx="1043" cy="678"/>
                </a:xfrm>
                <a:prstGeom prst="rect">
                  <a:avLst/>
                </a:prstGeom>
                <a:solidFill>
                  <a:srgbClr val="FFFF00"/>
                </a:solidFill>
                <a:ln w="28575">
                  <a:solidFill>
                    <a:srgbClr val="FF0000"/>
                  </a:solidFill>
                  <a:miter lim="800000"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square">
                  <a:spAutoFit/>
                </a:bodyPr>
                <a:lstStyle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zh-CN" altLang="zh-CN" sz="3200" b="1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anose="02020603050405020304" pitchFamily="18" charset="0"/>
                    </a:rPr>
                    <a:t> </a:t>
                  </a:r>
                  <a:r>
                    <a:rPr lang="zh-CN" sz="3200" b="1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anose="02020603050405020304" pitchFamily="18" charset="0"/>
                    </a:rPr>
                    <a:t>资产阶级临时政府</a:t>
                  </a:r>
                  <a:endParaRPr lang="zh-CN" sz="3200"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97296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1448" y="1783"/>
                  <a:ext cx="1089" cy="678"/>
                </a:xfrm>
                <a:prstGeom prst="rect">
                  <a:avLst/>
                </a:prstGeom>
                <a:solidFill>
                  <a:srgbClr val="FFFF00"/>
                </a:solidFill>
                <a:ln w="28575">
                  <a:solidFill>
                    <a:srgbClr val="FF0000"/>
                  </a:solidFill>
                  <a:miter lim="800000"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>
                  <a:spAutoFit/>
                </a:bodyPr>
                <a:lstStyle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zh-CN" sz="3200" b="1" dirty="0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anose="02020603050405020304" pitchFamily="18" charset="0"/>
                    </a:rPr>
                    <a:t>工人士兵代表苏维埃</a:t>
                  </a:r>
                  <a:endParaRPr lang="zh-CN" sz="32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97297" name="Line 15"/>
                <p:cNvSpPr>
                  <a:spLocks noChangeShapeType="1"/>
                </p:cNvSpPr>
                <p:nvPr/>
              </p:nvSpPr>
              <p:spPr bwMode="auto">
                <a:xfrm>
                  <a:off x="2653" y="2205"/>
                  <a:ext cx="31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tailEnd type="triangle" w="med" len="med"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/>
                <a:lstStyle/>
                <a:p>
                  <a:endParaRPr lang="zh-CN" altLang="en-US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97298" name="Line 16"/>
                <p:cNvSpPr>
                  <a:spLocks noChangeShapeType="1"/>
                </p:cNvSpPr>
                <p:nvPr/>
              </p:nvSpPr>
              <p:spPr bwMode="auto">
                <a:xfrm>
                  <a:off x="2562" y="453"/>
                  <a:ext cx="31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tailEnd type="triangle" w="med" len="med"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/>
                <a:lstStyle/>
                <a:p>
                  <a:endParaRPr lang="zh-CN" altLang="en-US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grpSp>
              <p:nvGrpSpPr>
                <p:cNvPr id="6" name="Group 17"/>
                <p:cNvGrpSpPr/>
                <p:nvPr/>
              </p:nvGrpSpPr>
              <p:grpSpPr bwMode="auto">
                <a:xfrm>
                  <a:off x="0" y="907"/>
                  <a:ext cx="1383" cy="1404"/>
                  <a:chOff x="0" y="272"/>
                  <a:chExt cx="1383" cy="1404"/>
                </a:xfrm>
              </p:grpSpPr>
              <p:sp>
                <p:nvSpPr>
                  <p:cNvPr id="97302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0" y="272"/>
                    <a:ext cx="340" cy="1298"/>
                  </a:xfrm>
                  <a:prstGeom prst="rect">
                    <a:avLst/>
                  </a:prstGeom>
                  <a:solidFill>
                    <a:srgbClr val="FFFF00"/>
                  </a:solidFill>
                  <a:ln w="28575">
                    <a:solidFill>
                      <a:srgbClr val="FF0000"/>
                    </a:solidFill>
                    <a:miter lim="800000"/>
                  </a:ln>
                  <a:effectLst>
                    <a:outerShdw dist="107763" dir="2700000" algn="ctr" rotWithShape="0">
                      <a:schemeClr val="bg2"/>
                    </a:outerShdw>
                  </a:effectLst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buFont typeface="Arial" panose="020B0604020202020204" pitchFamily="34" charset="0"/>
                      <a:buNone/>
                    </a:pPr>
                    <a:r>
                      <a:rPr lang="zh-CN" sz="32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rPr>
                      <a:t>一战灾难</a:t>
                    </a:r>
                    <a:endParaRPr lang="zh-CN" sz="3200" b="1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97303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7" y="272"/>
                    <a:ext cx="318" cy="1298"/>
                  </a:xfrm>
                  <a:prstGeom prst="rect">
                    <a:avLst/>
                  </a:prstGeom>
                  <a:solidFill>
                    <a:srgbClr val="FFFF00"/>
                  </a:solidFill>
                  <a:ln w="28575">
                    <a:solidFill>
                      <a:srgbClr val="FF0000"/>
                    </a:solidFill>
                    <a:miter lim="800000"/>
                  </a:ln>
                  <a:effectLst>
                    <a:outerShdw dist="107763" dir="2700000" algn="ctr" rotWithShape="0">
                      <a:schemeClr val="bg2"/>
                    </a:outerShdw>
                  </a:effectLst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buFont typeface="Arial" panose="020B0604020202020204" pitchFamily="34" charset="0"/>
                      <a:buNone/>
                    </a:pPr>
                    <a:r>
                      <a:rPr lang="zh-CN" sz="32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</a:rPr>
                      <a:t>二月革命</a:t>
                    </a:r>
                    <a:endParaRPr lang="zh-CN" sz="3200" b="1">
                      <a:solidFill>
                        <a:schemeClr val="tx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97304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430" y="970"/>
                    <a:ext cx="22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tailEnd type="triangle" w="med" len="med"/>
                  </a:ln>
                  <a:effectLst>
                    <a:outerShdw dist="107763" dir="2700000" algn="ctr" rotWithShape="0">
                      <a:schemeClr val="bg2"/>
                    </a:outerShdw>
                  </a:effectLst>
                </p:spPr>
                <p:txBody>
                  <a:bodyPr/>
                  <a:lstStyle/>
                  <a:p>
                    <a:endParaRPr lang="zh-CN" altLang="en-US" b="1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  <p:sp>
                <p:nvSpPr>
                  <p:cNvPr id="97305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021" y="970"/>
                    <a:ext cx="317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tailEnd type="triangle" w="med" len="med"/>
                  </a:ln>
                  <a:effectLst>
                    <a:outerShdw dist="107763" dir="2700000" algn="ctr" rotWithShape="0">
                      <a:schemeClr val="bg2"/>
                    </a:outerShdw>
                  </a:effectLst>
                </p:spPr>
                <p:txBody>
                  <a:bodyPr/>
                  <a:lstStyle/>
                  <a:p>
                    <a:endParaRPr lang="zh-CN" altLang="en-US" b="1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  <p:sp>
                <p:nvSpPr>
                  <p:cNvPr id="97306" name="AutoShape 22"/>
                  <p:cNvSpPr/>
                  <p:nvPr/>
                </p:nvSpPr>
                <p:spPr bwMode="auto">
                  <a:xfrm>
                    <a:off x="1338" y="361"/>
                    <a:ext cx="45" cy="1315"/>
                  </a:xfrm>
                  <a:prstGeom prst="leftBracket">
                    <a:avLst>
                      <a:gd name="adj" fmla="val 243519"/>
                    </a:avLst>
                  </a:prstGeom>
                  <a:noFill/>
                  <a:ln w="28575">
                    <a:solidFill>
                      <a:schemeClr val="tx1"/>
                    </a:solidFill>
                    <a:round/>
                  </a:ln>
                  <a:effectLst>
                    <a:outerShdw dist="107763" dir="2700000" algn="ctr" rotWithShape="0">
                      <a:schemeClr val="bg2"/>
                    </a:outerShdw>
                  </a:effectLst>
                </p:spPr>
                <p:txBody>
                  <a:bodyPr wrap="none" anchor="ctr"/>
                  <a:lstStyle/>
                  <a:p>
                    <a:pPr algn="ctr" eaLnBrk="1" hangingPunct="1">
                      <a:buFont typeface="Arial" panose="020B0604020202020204" pitchFamily="34" charset="0"/>
                      <a:buNone/>
                    </a:pPr>
                    <a:endParaRPr lang="zh-CN" altLang="en-US" b="1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p:txBody>
              </p:sp>
            </p:grpSp>
            <p:sp>
              <p:nvSpPr>
                <p:cNvPr id="97300" name="AutoShape 23"/>
                <p:cNvSpPr/>
                <p:nvPr/>
              </p:nvSpPr>
              <p:spPr bwMode="auto">
                <a:xfrm>
                  <a:off x="2971" y="0"/>
                  <a:ext cx="45" cy="1315"/>
                </a:xfrm>
                <a:prstGeom prst="leftBracket">
                  <a:avLst>
                    <a:gd name="adj" fmla="val 243519"/>
                  </a:avLst>
                </a:prstGeom>
                <a:noFill/>
                <a:ln w="28575">
                  <a:solidFill>
                    <a:schemeClr val="tx1"/>
                  </a:solidFill>
                  <a:rou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97301" name="AutoShape 24"/>
                <p:cNvSpPr/>
                <p:nvPr/>
              </p:nvSpPr>
              <p:spPr bwMode="auto">
                <a:xfrm>
                  <a:off x="2981" y="1605"/>
                  <a:ext cx="45" cy="1315"/>
                </a:xfrm>
                <a:prstGeom prst="leftBracket">
                  <a:avLst>
                    <a:gd name="adj" fmla="val 243519"/>
                  </a:avLst>
                </a:prstGeom>
                <a:noFill/>
                <a:ln w="28575">
                  <a:solidFill>
                    <a:schemeClr val="tx1"/>
                  </a:solidFill>
                  <a:rou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pPr algn="ctr" eaLnBrk="1" hangingPunct="1">
                    <a:buFont typeface="Arial" panose="020B0604020202020204" pitchFamily="34" charset="0"/>
                    <a:buNone/>
                  </a:pPr>
                  <a:endParaRPr lang="zh-CN" altLang="en-US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97286" name="Text Box 25"/>
          <p:cNvSpPr txBox="1">
            <a:spLocks noChangeArrowheads="1"/>
          </p:cNvSpPr>
          <p:nvPr/>
        </p:nvSpPr>
        <p:spPr bwMode="auto">
          <a:xfrm>
            <a:off x="1964690" y="5769610"/>
            <a:ext cx="4265930" cy="70675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世界现代史的开端</a:t>
            </a:r>
            <a:endParaRPr lang="zh-CN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7283" name="WordArt 26"/>
          <p:cNvSpPr>
            <a:spLocks noChangeArrowheads="1" noChangeShapeType="1"/>
          </p:cNvSpPr>
          <p:nvPr/>
        </p:nvSpPr>
        <p:spPr bwMode="auto">
          <a:xfrm>
            <a:off x="637540" y="222250"/>
            <a:ext cx="2392045" cy="12636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线索归纳</a:t>
            </a:r>
            <a:endParaRPr lang="zh-CN" altLang="en-US" sz="4400" b="1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WordArt 2" descr="窄竖线"/>
          <p:cNvSpPr>
            <a:spLocks noChangeArrowheads="1" noChangeShapeType="1"/>
          </p:cNvSpPr>
          <p:nvPr/>
        </p:nvSpPr>
        <p:spPr bwMode="auto">
          <a:xfrm>
            <a:off x="0" y="0"/>
            <a:ext cx="3048000" cy="1341438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kern="1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课堂检测</a:t>
            </a:r>
            <a:endParaRPr lang="zh-CN" altLang="en-US" sz="4400" kern="1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0" y="1295400"/>
            <a:ext cx="12192000" cy="526224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1.通过抓关键词了解和掌握知识是学习历史的有效方法之一。与“列宁”“阿芙乐尔号巡洋舰”“冬宫”三个关键词直接相关的历史事件是(        )</a:t>
            </a:r>
            <a:endParaRPr lang="zh-CN" altLang="en-US" sz="2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A.俄国二月革命                 B.《共产党宣言》的发表</a:t>
            </a:r>
            <a:endParaRPr lang="zh-CN" altLang="en-US" sz="2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C.巴黎公社的成立               D.彼得格勒武装起</a:t>
            </a:r>
            <a:endParaRPr lang="zh-CN" altLang="en-US" sz="2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2.俄国二月革命后出现的两个并立的政权是①沙皇政府②人民委员会③资产阶级临时政府④工人士兵代表苏维埃</a:t>
            </a:r>
            <a:endParaRPr lang="zh-CN" altLang="en-US" sz="2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A.①② 　        B.③④                  C.②③  　   　   D.①④</a:t>
            </a:r>
            <a:endParaRPr lang="zh-CN" altLang="en-US" sz="2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48" name="WordArt 4"/>
          <p:cNvSpPr>
            <a:spLocks noChangeArrowheads="1" noChangeShapeType="1"/>
          </p:cNvSpPr>
          <p:nvPr/>
        </p:nvSpPr>
        <p:spPr bwMode="auto">
          <a:xfrm>
            <a:off x="8951310" y="2669627"/>
            <a:ext cx="1219200" cy="915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 dirty="0">
                <a:ln w="9525">
                  <a:solidFill>
                    <a:srgbClr val="000000"/>
                  </a:solidFill>
                  <a:bevel/>
                </a:ln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A</a:t>
            </a:r>
            <a:endParaRPr lang="zh-CN" altLang="en-US" sz="3600" kern="10" dirty="0">
              <a:ln w="9525">
                <a:solidFill>
                  <a:srgbClr val="000000"/>
                </a:solidFill>
                <a:bevel/>
              </a:ln>
              <a:solidFill>
                <a:srgbClr val="FF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49" name="WordArt 5"/>
          <p:cNvSpPr>
            <a:spLocks noChangeArrowheads="1" noChangeShapeType="1"/>
          </p:cNvSpPr>
          <p:nvPr/>
        </p:nvSpPr>
        <p:spPr bwMode="auto">
          <a:xfrm>
            <a:off x="6330731" y="4679731"/>
            <a:ext cx="11176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0000"/>
                  </a:solidFill>
                  <a:bevel/>
                </a:ln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B</a:t>
            </a:r>
            <a:endParaRPr lang="zh-CN" altLang="en-US" sz="3600" kern="10">
              <a:ln w="9525">
                <a:solidFill>
                  <a:srgbClr val="000000"/>
                </a:solidFill>
                <a:bevel/>
              </a:ln>
              <a:solidFill>
                <a:srgbClr val="FF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  <p:bldP spid="3174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0117" y="457200"/>
            <a:ext cx="11173883" cy="5867400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3.十月革命一声炮响，给中国送来了马克思主义。它对中国革命的最主要影响是(     )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A.中国人开始向西方寻求救国道路        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B.无产阶级开始登上政治舞台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C.提供了一条崭新的民族解放道路        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D.揭开了中国新民主主义革命的序幕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4.如果让你从“五月流血周”、彼得格勒武装起义、开国大典等内容中归纳和提炼一个学习的主题，以下名称最恰当的应是（       ）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A．资产阶级统治的扩大  B．无产阶级政权的建立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C．民族解放运动的高涨  D．社会主义国家的改革</a:t>
            </a:r>
            <a:endParaRPr lang="zh-CN" altLang="en-US" sz="28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2772" name="WordArt 4"/>
          <p:cNvSpPr>
            <a:spLocks noChangeArrowheads="1" noChangeShapeType="1"/>
          </p:cNvSpPr>
          <p:nvPr/>
        </p:nvSpPr>
        <p:spPr bwMode="auto">
          <a:xfrm>
            <a:off x="7010400" y="609600"/>
            <a:ext cx="132080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0000"/>
                  </a:solidFill>
                  <a:bevel/>
                </a:ln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C</a:t>
            </a:r>
            <a:endParaRPr lang="zh-CN" altLang="en-US" sz="3600" kern="10">
              <a:ln w="9525">
                <a:solidFill>
                  <a:srgbClr val="000000"/>
                </a:solidFill>
                <a:bevel/>
              </a:ln>
              <a:solidFill>
                <a:srgbClr val="FF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2773" name="WordArt 5"/>
          <p:cNvSpPr>
            <a:spLocks noChangeArrowheads="1" noChangeShapeType="1"/>
          </p:cNvSpPr>
          <p:nvPr/>
        </p:nvSpPr>
        <p:spPr bwMode="auto">
          <a:xfrm>
            <a:off x="5892800" y="4191001"/>
            <a:ext cx="1026584" cy="836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0000"/>
                  </a:solidFill>
                  <a:bevel/>
                </a:ln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B</a:t>
            </a:r>
            <a:endParaRPr lang="zh-CN" altLang="en-US" sz="3600" kern="10">
              <a:ln w="9525">
                <a:solidFill>
                  <a:srgbClr val="000000"/>
                </a:solidFill>
                <a:bevel/>
              </a:ln>
              <a:solidFill>
                <a:srgbClr val="FF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  <p:bldP spid="3277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711200" y="228601"/>
            <a:ext cx="10871200" cy="62490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4、十月革命开辟了人类历史新纪元的内涵是（   ）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A．是俄国历史上最深刻的社会革命  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B．建立了世界上的第一个社会主义国家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C．鼓舞了国际无产阶级革命运动    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D. 推动了被压迫民族解放运动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5、俄国十月革命与英国资产阶级革命相比，最根本的不同点在于：（    ）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A．开创了历史新时期    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B．推翻了旧的阶级统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C．人民群众广泛参与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D．实现了劳动人民当家作主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3796" name="WordArt 4"/>
          <p:cNvSpPr>
            <a:spLocks noChangeArrowheads="1" noChangeShapeType="1"/>
          </p:cNvSpPr>
          <p:nvPr/>
        </p:nvSpPr>
        <p:spPr bwMode="auto">
          <a:xfrm>
            <a:off x="10464800" y="152401"/>
            <a:ext cx="1117600" cy="981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0000"/>
                  </a:solidFill>
                  <a:bevel/>
                </a:ln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B</a:t>
            </a:r>
            <a:endParaRPr lang="zh-CN" altLang="en-US" sz="3600" kern="10">
              <a:ln w="9525">
                <a:solidFill>
                  <a:srgbClr val="000000"/>
                </a:solidFill>
                <a:bevel/>
              </a:ln>
              <a:solidFill>
                <a:srgbClr val="FF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3797" name="WordArt 5"/>
          <p:cNvSpPr>
            <a:spLocks noChangeArrowheads="1" noChangeShapeType="1"/>
          </p:cNvSpPr>
          <p:nvPr/>
        </p:nvSpPr>
        <p:spPr bwMode="auto">
          <a:xfrm>
            <a:off x="5080000" y="3429001"/>
            <a:ext cx="1117600" cy="1057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0000"/>
                  </a:solidFill>
                  <a:bevel/>
                </a:ln>
                <a:solidFill>
                  <a:srgbClr val="FF00FF"/>
                </a:solidFill>
                <a:latin typeface="黑体" panose="02010609060101010101" charset="-122"/>
                <a:ea typeface="黑体" panose="02010609060101010101" charset="-122"/>
              </a:rPr>
              <a:t>D</a:t>
            </a:r>
            <a:endParaRPr lang="zh-CN" altLang="en-US" sz="3600" kern="10">
              <a:ln w="9525">
                <a:solidFill>
                  <a:srgbClr val="000000"/>
                </a:solidFill>
                <a:bevel/>
              </a:ln>
              <a:solidFill>
                <a:srgbClr val="FF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  <p:bldP spid="33797" grpId="0" animBg="1"/>
    </p:bldLst>
  </p:timing>
</p:sld>
</file>

<file path=ppt/tags/tag1.xml><?xml version="1.0" encoding="utf-8"?>
<p:tagLst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noFill/>
        </a:ln>
      </a:spPr>
      <a:bodyPr wrap="square" rtlCol="0" anchor="t">
        <a:spAutoFit/>
      </a:bodyPr>
      <a:lstStyle>
        <a:defPPr algn="ctr">
          <a:defRPr lang="zh-CN" altLang="en-US" sz="2800" b="1"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3633</Words>
  <PresentationFormat>自定义</PresentationFormat>
  <Paragraphs>375</Paragraphs>
  <Slides>25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0" baseType="lpstr">
      <vt:lpstr>Arial</vt:lpstr>
      <vt:lpstr>宋体</vt:lpstr>
      <vt:lpstr>Wingdings</vt:lpstr>
      <vt:lpstr>黑体</vt:lpstr>
      <vt:lpstr>华文中宋</vt:lpstr>
      <vt:lpstr>隶书</vt:lpstr>
      <vt:lpstr>微软雅黑</vt:lpstr>
      <vt:lpstr>Times New Roman</vt:lpstr>
      <vt:lpstr>隶书</vt:lpstr>
      <vt:lpstr>仿宋_GB2312</vt:lpstr>
      <vt:lpstr>Algerian</vt:lpstr>
      <vt:lpstr>方正舒体</vt:lpstr>
      <vt:lpstr>华文新魏</vt:lpstr>
      <vt:lpstr>Tahoma</vt:lpstr>
      <vt:lpstr>方正毡笔黑简体</vt:lpstr>
      <vt:lpstr>Calibri</vt:lpstr>
      <vt:lpstr>Arial Unicode MS</vt:lpstr>
      <vt:lpstr>Calibri Light</vt:lpstr>
      <vt:lpstr>楷体_GB2312</vt:lpstr>
      <vt:lpstr>华文行楷</vt:lpstr>
      <vt:lpstr>楷体</vt:lpstr>
      <vt:lpstr>仿宋</vt:lpstr>
      <vt:lpstr>Segoe Print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想一想：俄国十月革命爆发的原因有哪些？ </vt:lpstr>
      <vt:lpstr>PowerPoint 演示文稿</vt:lpstr>
      <vt:lpstr>二月革命和十月革命的比较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2018-11-08T12:09:00Z</dcterms:created>
  <dcterms:modified xsi:type="dcterms:W3CDTF">2018-11-12T12:54:42Z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2052-10.1.0.7668</vt:lpwstr>
  </property>
</Properties>
</file>