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sldIdLst>
    <p:sldId id="256" r:id="rId2"/>
    <p:sldId id="617" r:id="rId3"/>
    <p:sldId id="416" r:id="rId4"/>
    <p:sldId id="677" r:id="rId5"/>
    <p:sldId id="678" r:id="rId6"/>
    <p:sldId id="679" r:id="rId7"/>
    <p:sldId id="680" r:id="rId8"/>
    <p:sldId id="681" r:id="rId9"/>
    <p:sldId id="682" r:id="rId10"/>
    <p:sldId id="683" r:id="rId11"/>
    <p:sldId id="684" r:id="rId12"/>
    <p:sldId id="685" r:id="rId13"/>
    <p:sldId id="686" r:id="rId14"/>
    <p:sldId id="687" r:id="rId15"/>
    <p:sldId id="688" r:id="rId16"/>
    <p:sldId id="690" r:id="rId17"/>
    <p:sldId id="691" r:id="rId18"/>
    <p:sldId id="692" r:id="rId19"/>
    <p:sldId id="693" r:id="rId20"/>
    <p:sldId id="694" r:id="rId21"/>
    <p:sldId id="695" r:id="rId22"/>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492" y="-102"/>
      </p:cViewPr>
      <p:guideLst>
        <p:guide orient="horz" pos="2160"/>
        <p:guide pos="384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tags" Target="tags/tag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heme" Target="theme/theme1.xml" /><Relationship Id="rId27" Type="http://schemas.openxmlformats.org/officeDocument/2006/relationships/tableStyles" Target="tableStyles.xml" /><Relationship Id="rId3" Type="http://schemas.openxmlformats.org/officeDocument/2006/relationships/slide" Target="slides/slide2.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Only" preserve="1">
  <p:cSld name="内容">
    <p:spTree>
      <p:nvGrpSpPr>
        <p:cNvPr id="1" name=""/>
        <p:cNvGrpSpPr/>
        <p:nvPr/>
      </p:nvGrpSpPr>
      <p:grpSpPr>
        <a:xfrm>
          <a:off x="0" y="0"/>
          <a: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slideLayout" Target="../slideLayouts/slideLayout34.xml" /><Relationship Id="rId35" Type="http://schemas.openxmlformats.org/officeDocument/2006/relationships/slideLayout" Target="../slideLayouts/slideLayout35.xml" /><Relationship Id="rId36" Type="http://schemas.openxmlformats.org/officeDocument/2006/relationships/slideLayout" Target="../slideLayouts/slideLayout36.xml" /><Relationship Id="rId37" Type="http://schemas.openxmlformats.org/officeDocument/2006/relationships/slideLayout" Target="../slideLayouts/slideLayout37.xml" /><Relationship Id="rId38" Type="http://schemas.openxmlformats.org/officeDocument/2006/relationships/slideLayout" Target="../slideLayouts/slideLayout38.xml" /><Relationship Id="rId39" Type="http://schemas.openxmlformats.org/officeDocument/2006/relationships/slideLayout" Target="../slideLayouts/slideLayout39.xml" /><Relationship Id="rId4" Type="http://schemas.openxmlformats.org/officeDocument/2006/relationships/slideLayout" Target="../slideLayouts/slideLayout4.xml" /><Relationship Id="rId40" Type="http://schemas.openxmlformats.org/officeDocument/2006/relationships/slideLayout" Target="../slideLayouts/slideLayout40.xml" /><Relationship Id="rId41" Type="http://schemas.openxmlformats.org/officeDocument/2006/relationships/slideLayout" Target="../slideLayouts/slideLayout41.xml" /><Relationship Id="rId42" Type="http://schemas.openxmlformats.org/officeDocument/2006/relationships/slideLayout" Target="../slideLayouts/slideLayout42.xml" /><Relationship Id="rId43" Type="http://schemas.openxmlformats.org/officeDocument/2006/relationships/slideLayout" Target="../slideLayouts/slideLayout43.xml" /><Relationship Id="rId44" Type="http://schemas.openxmlformats.org/officeDocument/2006/relationships/slideLayout" Target="../slideLayouts/slideLayout44.xml" /><Relationship Id="rId45" Type="http://schemas.openxmlformats.org/officeDocument/2006/relationships/slideLayout" Target="../slideLayouts/slideLayout45.xml" /><Relationship Id="rId46" Type="http://schemas.openxmlformats.org/officeDocument/2006/relationships/slideLayout" Target="../slideLayouts/slideLayout46.xml" /><Relationship Id="rId47" Type="http://schemas.openxmlformats.org/officeDocument/2006/relationships/slideLayout" Target="../slideLayouts/slideLayout47.xml" /><Relationship Id="rId48" Type="http://schemas.openxmlformats.org/officeDocument/2006/relationships/slideLayout" Target="../slideLayouts/slideLayout48.xml" /><Relationship Id="rId49" Type="http://schemas.openxmlformats.org/officeDocument/2006/relationships/slideLayout" Target="../slideLayouts/slideLayout49.xml" /><Relationship Id="rId5" Type="http://schemas.openxmlformats.org/officeDocument/2006/relationships/slideLayout" Target="../slideLayouts/slideLayout5.xml" /><Relationship Id="rId50" Type="http://schemas.openxmlformats.org/officeDocument/2006/relationships/slideLayout" Target="../slideLayouts/slideLayout50.xml" /><Relationship Id="rId51" Type="http://schemas.openxmlformats.org/officeDocument/2006/relationships/slideLayout" Target="../slideLayouts/slideLayout51.xml" /><Relationship Id="rId52" Type="http://schemas.openxmlformats.org/officeDocument/2006/relationships/theme" Target="../theme/theme1.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 id="2147483695" r:id="rId47"/>
    <p:sldLayoutId id="2147483696" r:id="rId48"/>
    <p:sldLayoutId id="2147483697" r:id="rId49"/>
    <p:sldLayoutId id="2147483698" r:id="rId50"/>
    <p:sldLayoutId id="2147483699" r:id="rId5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4.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image" Target="../media/image1.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image" Target="../media/image2.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6.xml" /><Relationship Id="rId2" Type="http://schemas.openxmlformats.org/officeDocument/2006/relationships/image" Target="../media/image3.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8.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9.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0.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image" Target="../media/image4.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终止符 6"/>
          <p:cNvSpPr/>
          <p:nvPr/>
        </p:nvSpPr>
        <p:spPr>
          <a:xfrm>
            <a:off x="7565841" y="4261352"/>
            <a:ext cx="3501758" cy="692416"/>
          </a:xfrm>
          <a:custGeom>
            <a:gdLst>
              <a:gd name="connsiteX0" fmla="*/ 3475 w 21600"/>
              <a:gd name="connsiteY0" fmla="*/ 0 h 21600"/>
              <a:gd name="connsiteX1" fmla="*/ 18125 w 21600"/>
              <a:gd name="connsiteY1" fmla="*/ 0 h 21600"/>
              <a:gd name="connsiteX2" fmla="*/ 21600 w 21600"/>
              <a:gd name="connsiteY2" fmla="*/ 10800 h 21600"/>
              <a:gd name="connsiteX3" fmla="*/ 18125 w 21600"/>
              <a:gd name="connsiteY3" fmla="*/ 21600 h 21600"/>
              <a:gd name="connsiteX4" fmla="*/ 3475 w 21600"/>
              <a:gd name="connsiteY4" fmla="*/ 21600 h 21600"/>
              <a:gd name="connsiteX5" fmla="*/ 0 w 21600"/>
              <a:gd name="connsiteY5" fmla="*/ 10800 h 21600"/>
              <a:gd name="connsiteX6" fmla="*/ 3475 w 21600"/>
              <a:gd name="connsiteY6" fmla="*/ 0 h 21600"/>
              <a:gd name="connsiteX0-1" fmla="*/ 2498 w 20623"/>
              <a:gd name="connsiteY0-2" fmla="*/ 0 h 21600"/>
              <a:gd name="connsiteX1-3" fmla="*/ 17148 w 20623"/>
              <a:gd name="connsiteY1-4" fmla="*/ 0 h 21600"/>
              <a:gd name="connsiteX2-5" fmla="*/ 20623 w 20623"/>
              <a:gd name="connsiteY2-6" fmla="*/ 10800 h 21600"/>
              <a:gd name="connsiteX3-7" fmla="*/ 17148 w 20623"/>
              <a:gd name="connsiteY3-8" fmla="*/ 21600 h 21600"/>
              <a:gd name="connsiteX4-9" fmla="*/ 2498 w 20623"/>
              <a:gd name="connsiteY4-10" fmla="*/ 21600 h 21600"/>
              <a:gd name="connsiteX5-11" fmla="*/ 0 w 20623"/>
              <a:gd name="connsiteY5-12" fmla="*/ 11308 h 21600"/>
              <a:gd name="connsiteX6-13" fmla="*/ 2498 w 20623"/>
              <a:gd name="connsiteY6-14" fmla="*/ 0 h 21600"/>
              <a:gd name="connsiteX0-15" fmla="*/ 2498 w 19499"/>
              <a:gd name="connsiteY0-16" fmla="*/ 0 h 21600"/>
              <a:gd name="connsiteX1-17" fmla="*/ 17148 w 19499"/>
              <a:gd name="connsiteY1-18" fmla="*/ 0 h 21600"/>
              <a:gd name="connsiteX2-19" fmla="*/ 19499 w 19499"/>
              <a:gd name="connsiteY2-20" fmla="*/ 11054 h 21600"/>
              <a:gd name="connsiteX3-21" fmla="*/ 17148 w 19499"/>
              <a:gd name="connsiteY3-22" fmla="*/ 21600 h 21600"/>
              <a:gd name="connsiteX4-23" fmla="*/ 2498 w 19499"/>
              <a:gd name="connsiteY4-24" fmla="*/ 21600 h 21600"/>
              <a:gd name="connsiteX5-25" fmla="*/ 0 w 19499"/>
              <a:gd name="connsiteY5-26" fmla="*/ 11308 h 21600"/>
              <a:gd name="connsiteX6-27" fmla="*/ 2498 w 19499"/>
              <a:gd name="connsiteY6-28" fmla="*/ 0 h 21600"/>
              <a:gd name="connsiteX0-29" fmla="*/ 2498 w 19890"/>
              <a:gd name="connsiteY0-30" fmla="*/ 0 h 21600"/>
              <a:gd name="connsiteX1-31" fmla="*/ 17148 w 19890"/>
              <a:gd name="connsiteY1-32" fmla="*/ 0 h 21600"/>
              <a:gd name="connsiteX2-33" fmla="*/ 19890 w 19890"/>
              <a:gd name="connsiteY2-34" fmla="*/ 11054 h 21600"/>
              <a:gd name="connsiteX3-35" fmla="*/ 17148 w 19890"/>
              <a:gd name="connsiteY3-36" fmla="*/ 21600 h 21600"/>
              <a:gd name="connsiteX4-37" fmla="*/ 2498 w 19890"/>
              <a:gd name="connsiteY4-38" fmla="*/ 21600 h 21600"/>
              <a:gd name="connsiteX5-39" fmla="*/ 0 w 19890"/>
              <a:gd name="connsiteY5-40" fmla="*/ 11308 h 21600"/>
              <a:gd name="connsiteX6-41" fmla="*/ 2498 w 19890"/>
              <a:gd name="connsiteY6-42" fmla="*/ 0 h 21600"/>
              <a:gd name="connsiteX0-43" fmla="*/ 2742 w 20134"/>
              <a:gd name="connsiteY0-44" fmla="*/ 0 h 21600"/>
              <a:gd name="connsiteX1-45" fmla="*/ 17392 w 20134"/>
              <a:gd name="connsiteY1-46" fmla="*/ 0 h 21600"/>
              <a:gd name="connsiteX2-47" fmla="*/ 20134 w 20134"/>
              <a:gd name="connsiteY2-48" fmla="*/ 11054 h 21600"/>
              <a:gd name="connsiteX3-49" fmla="*/ 17392 w 20134"/>
              <a:gd name="connsiteY3-50" fmla="*/ 21600 h 21600"/>
              <a:gd name="connsiteX4-51" fmla="*/ 2742 w 20134"/>
              <a:gd name="connsiteY4-52" fmla="*/ 21600 h 21600"/>
              <a:gd name="connsiteX5-53" fmla="*/ 0 w 20134"/>
              <a:gd name="connsiteY5-54" fmla="*/ 11562 h 21600"/>
              <a:gd name="connsiteX6-55" fmla="*/ 2742 w 20134"/>
              <a:gd name="connsiteY6-56" fmla="*/ 0 h 21600"/>
            </a:gd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20134" h="21600">
                <a:moveTo>
                  <a:pt x="2742" y="0"/>
                </a:moveTo>
                <a:lnTo>
                  <a:pt x="17392" y="0"/>
                </a:lnTo>
                <a:cubicBezTo>
                  <a:pt x="19311" y="0"/>
                  <a:pt x="20134" y="5089"/>
                  <a:pt x="20134" y="11054"/>
                </a:cubicBezTo>
                <a:cubicBezTo>
                  <a:pt x="20134" y="17019"/>
                  <a:pt x="19311" y="21600"/>
                  <a:pt x="17392" y="21600"/>
                </a:cubicBezTo>
                <a:lnTo>
                  <a:pt x="2742" y="21600"/>
                </a:lnTo>
                <a:cubicBezTo>
                  <a:pt x="823" y="21600"/>
                  <a:pt x="0" y="17527"/>
                  <a:pt x="0" y="11562"/>
                </a:cubicBezTo>
                <a:cubicBezTo>
                  <a:pt x="0" y="5597"/>
                  <a:pt x="823" y="0"/>
                  <a:pt x="27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kumimoji="1" lang="zh-CN" altLang="en-US" sz="2600" b="1" spc="300" smtClean="0">
                <a:solidFill>
                  <a:srgbClr val="649226"/>
                </a:solidFill>
                <a:latin typeface="微软雅黑" panose="020b0503020204020204" pitchFamily="34" charset="-122"/>
                <a:ea typeface="微软雅黑" panose="020b0503020204020204" pitchFamily="34" charset="-122"/>
              </a:rPr>
              <a:t>中外历史纲要 下</a:t>
            </a:r>
            <a:endParaRPr kumimoji="1" lang="zh-CN" altLang="en-US" sz="2600" b="1" spc="300">
              <a:solidFill>
                <a:srgbClr val="649226"/>
              </a:solidFill>
              <a:latin typeface="微软雅黑" panose="020b0503020204020204" pitchFamily="34" charset="-122"/>
              <a:ea typeface="微软雅黑" panose="020b0503020204020204" pitchFamily="34"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内容占位符 1"/>
          <p:cNvSpPr>
            <a:spLocks noGrp="1"/>
          </p:cNvSpPr>
          <p:nvPr>
            <p:ph sz="quarter" idx="10"/>
          </p:nvPr>
        </p:nvSpPr>
        <p:spPr>
          <a:xfrm>
            <a:off x="1647823" y="3451623"/>
            <a:ext cx="9253539" cy="768350"/>
          </a:xfrm>
        </p:spPr>
        <p:txBody>
          <a:bodyPr/>
          <a:lstStyle/>
          <a:p>
            <a:r>
              <a:rPr lang="zh-CN" altLang="en-US" smtClean="0"/>
              <a:t>资本主义国家的新变化</a:t>
            </a:r>
            <a:endParaRPr lang="zh-CN" altLang="en-US"/>
          </a:p>
        </p:txBody>
      </p:sp>
      <p:sp>
        <p:nvSpPr>
          <p:cNvPr id="3" name="内容占位符 2"/>
          <p:cNvSpPr>
            <a:spLocks noGrp="1"/>
          </p:cNvSpPr>
          <p:nvPr>
            <p:ph sz="quarter" idx="11"/>
          </p:nvPr>
        </p:nvSpPr>
        <p:spPr>
          <a:xfrm>
            <a:off x="5479816" y="1045541"/>
            <a:ext cx="1269774" cy="1088390"/>
          </a:xfrm>
        </p:spPr>
        <p:txBody>
          <a:bodyPr/>
          <a:lstStyle/>
          <a:p>
            <a:r>
              <a:rPr lang="en-US" altLang="zh-CN"/>
              <a:t>19</a:t>
            </a: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66595" y="3250829"/>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7845311" cy="1200329"/>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a:t>
            </a:r>
            <a:r>
              <a:rPr lang="zh-CN" altLang="en-US">
                <a:latin typeface="微软雅黑" panose="020b0503020204020204" pitchFamily="34" charset="-122"/>
                <a:ea typeface="微软雅黑" panose="020b0503020204020204" pitchFamily="34" charset="-122"/>
              </a:rPr>
              <a:t>．</a:t>
            </a:r>
            <a:r>
              <a:rPr lang="en-US" altLang="zh-CN">
                <a:latin typeface="仿宋" pitchFamily="49" charset="-122"/>
                <a:ea typeface="仿宋" pitchFamily="49" charset="-122"/>
              </a:rPr>
              <a:t>[</a:t>
            </a:r>
            <a:r>
              <a:rPr lang="zh-CN" altLang="en-US">
                <a:latin typeface="仿宋" pitchFamily="49" charset="-122"/>
                <a:ea typeface="仿宋" pitchFamily="49" charset="-122"/>
              </a:rPr>
              <a:t>宁夏银川长庆高中</a:t>
            </a:r>
            <a:r>
              <a:rPr lang="en-US" altLang="zh-CN">
                <a:latin typeface="仿宋" pitchFamily="49" charset="-122"/>
                <a:ea typeface="仿宋" pitchFamily="49" charset="-122"/>
              </a:rPr>
              <a:t>2019</a:t>
            </a:r>
            <a:r>
              <a:rPr lang="zh-CN" altLang="en-US">
                <a:latin typeface="仿宋" pitchFamily="49" charset="-122"/>
                <a:ea typeface="仿宋" pitchFamily="49" charset="-122"/>
              </a:rPr>
              <a:t>高一期中</a:t>
            </a:r>
            <a:r>
              <a:rPr lang="en-US" altLang="zh-CN">
                <a:latin typeface="仿宋" pitchFamily="49" charset="-122"/>
                <a:ea typeface="仿宋" pitchFamily="49" charset="-122"/>
              </a:rPr>
              <a:t>]</a:t>
            </a:r>
            <a:r>
              <a:rPr lang="zh-CN" altLang="en-US">
                <a:latin typeface="微软雅黑" panose="020b0503020204020204" pitchFamily="34" charset="-122"/>
                <a:ea typeface="微软雅黑" panose="020b0503020204020204" pitchFamily="34" charset="-122"/>
              </a:rPr>
              <a:t>第二次世界大战后初期，主要资本主义国家普遍奉行的经济理念是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．计划经济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．自由放任</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．重商主义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．国家干预</a:t>
            </a:r>
          </a:p>
        </p:txBody>
      </p:sp>
      <p:sp>
        <p:nvSpPr>
          <p:cNvPr id="8" name="文本框 7"/>
          <p:cNvSpPr txBox="1"/>
          <p:nvPr/>
        </p:nvSpPr>
        <p:spPr>
          <a:xfrm>
            <a:off x="3868229" y="2073568"/>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690245" y="3869675"/>
            <a:ext cx="9065459" cy="1477328"/>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本题考查二战后初期主要资本主义国家的宏观调控。二战后初期主要资本主义国家实行国家垄断资本主义，加强政府对经济的干预，故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项正确；二战后，主要资本主义国家借鉴了计划经济的模式实行国家干预，而非直接实行计划经济，故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项错误；自由放任是</a:t>
            </a:r>
            <a:r>
              <a:rPr lang="en-US" altLang="zh-CN">
                <a:latin typeface="微软雅黑" panose="020b0503020204020204" pitchFamily="34" charset="-122"/>
                <a:ea typeface="微软雅黑" panose="020b0503020204020204" pitchFamily="34" charset="-122"/>
              </a:rPr>
              <a:t>1929</a:t>
            </a:r>
            <a:r>
              <a:rPr lang="zh-CN" altLang="en-US">
                <a:latin typeface="微软雅黑" panose="020b0503020204020204" pitchFamily="34" charset="-122"/>
                <a:ea typeface="微软雅黑" panose="020b0503020204020204" pitchFamily="34" charset="-122"/>
              </a:rPr>
              <a:t>年经济大危机之前的经济理念，故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项错误；重商主义是</a:t>
            </a:r>
            <a:r>
              <a:rPr lang="en-US" altLang="zh-CN">
                <a:latin typeface="微软雅黑" panose="020b0503020204020204" pitchFamily="34" charset="-122"/>
                <a:ea typeface="微软雅黑" panose="020b0503020204020204" pitchFamily="34" charset="-122"/>
              </a:rPr>
              <a:t>16—18</a:t>
            </a:r>
            <a:r>
              <a:rPr lang="zh-CN" altLang="en-US">
                <a:latin typeface="微软雅黑" panose="020b0503020204020204" pitchFamily="34" charset="-122"/>
                <a:ea typeface="微软雅黑" panose="020b0503020204020204" pitchFamily="34" charset="-122"/>
              </a:rPr>
              <a:t>世纪早期资本主义发展时期的经济理念，故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项错误。</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国家的宏观调控</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842945" y="4127992"/>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7845311" cy="230695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2</a:t>
            </a:r>
            <a:r>
              <a:rPr lang="zh-CN" altLang="en-US">
                <a:latin typeface="微软雅黑" panose="020b0503020204020204" pitchFamily="34" charset="-122"/>
                <a:ea typeface="微软雅黑" panose="020b0503020204020204" pitchFamily="34" charset="-122"/>
              </a:rPr>
              <a:t>．</a:t>
            </a:r>
            <a:r>
              <a:rPr lang="en-US" altLang="zh-CN">
                <a:latin typeface="仿宋" pitchFamily="49" charset="-122"/>
                <a:ea typeface="仿宋" pitchFamily="49" charset="-122"/>
              </a:rPr>
              <a:t>[</a:t>
            </a:r>
            <a:r>
              <a:rPr lang="zh-CN" altLang="en-US">
                <a:latin typeface="仿宋" pitchFamily="49" charset="-122"/>
                <a:ea typeface="仿宋" pitchFamily="49" charset="-122"/>
              </a:rPr>
              <a:t>山东临沂一中</a:t>
            </a:r>
            <a:r>
              <a:rPr lang="en-US" altLang="zh-CN">
                <a:latin typeface="仿宋" pitchFamily="49" charset="-122"/>
                <a:ea typeface="仿宋" pitchFamily="49" charset="-122"/>
              </a:rPr>
              <a:t>2019</a:t>
            </a:r>
            <a:r>
              <a:rPr lang="zh-CN" altLang="en-US">
                <a:latin typeface="仿宋" pitchFamily="49" charset="-122"/>
                <a:ea typeface="仿宋" pitchFamily="49" charset="-122"/>
              </a:rPr>
              <a:t>高一质检</a:t>
            </a:r>
            <a:r>
              <a:rPr lang="en-US" altLang="zh-CN">
                <a:latin typeface="仿宋" pitchFamily="49" charset="-122"/>
                <a:ea typeface="仿宋" pitchFamily="49" charset="-122"/>
              </a:rPr>
              <a:t>]</a:t>
            </a:r>
            <a:r>
              <a:rPr lang="en-US" altLang="zh-CN">
                <a:latin typeface="微软雅黑" panose="020b0503020204020204" pitchFamily="34" charset="-122"/>
                <a:ea typeface="微软雅黑" panose="020b0503020204020204" pitchFamily="34" charset="-122"/>
              </a:rPr>
              <a:t>1946</a:t>
            </a:r>
            <a:r>
              <a:rPr lang="zh-CN" altLang="en-US">
                <a:latin typeface="微软雅黑" panose="020b0503020204020204" pitchFamily="34" charset="-122"/>
                <a:ea typeface="微软雅黑" panose="020b0503020204020204" pitchFamily="34" charset="-122"/>
              </a:rPr>
              <a:t>年</a:t>
            </a:r>
            <a:r>
              <a:rPr lang="en-US" altLang="zh-CN">
                <a:latin typeface="微软雅黑" panose="020b0503020204020204" pitchFamily="34" charset="-122"/>
                <a:ea typeface="微软雅黑" panose="020b0503020204020204" pitchFamily="34" charset="-122"/>
              </a:rPr>
              <a:t>5</a:t>
            </a:r>
            <a:r>
              <a:rPr lang="zh-CN" altLang="en-US">
                <a:latin typeface="微软雅黑" panose="020b0503020204020204" pitchFamily="34" charset="-122"/>
                <a:ea typeface="微软雅黑" panose="020b0503020204020204" pitchFamily="34" charset="-122"/>
              </a:rPr>
              <a:t>月，法国政府正式颁布了大规模国有化的法令，对煤炭、电力和运输等基础工业实行国有。到了</a:t>
            </a:r>
            <a:r>
              <a:rPr lang="en-US" altLang="zh-CN">
                <a:latin typeface="微软雅黑" panose="020b0503020204020204" pitchFamily="34" charset="-122"/>
                <a:ea typeface="微软雅黑" panose="020b0503020204020204" pitchFamily="34" charset="-122"/>
              </a:rPr>
              <a:t>1946</a:t>
            </a:r>
            <a:r>
              <a:rPr lang="zh-CN" altLang="en-US">
                <a:latin typeface="微软雅黑" panose="020b0503020204020204" pitchFamily="34" charset="-122"/>
                <a:ea typeface="微软雅黑" panose="020b0503020204020204" pitchFamily="34" charset="-122"/>
              </a:rPr>
              <a:t>年底，国家占股份</a:t>
            </a:r>
            <a:r>
              <a:rPr lang="en-US" altLang="zh-CN">
                <a:latin typeface="微软雅黑" panose="020b0503020204020204" pitchFamily="34" charset="-122"/>
                <a:ea typeface="微软雅黑" panose="020b0503020204020204" pitchFamily="34" charset="-122"/>
              </a:rPr>
              <a:t>50%</a:t>
            </a:r>
            <a:r>
              <a:rPr lang="zh-CN" altLang="en-US">
                <a:latin typeface="微软雅黑" panose="020b0503020204020204" pitchFamily="34" charset="-122"/>
                <a:ea typeface="微软雅黑" panose="020b0503020204020204" pitchFamily="34" charset="-122"/>
              </a:rPr>
              <a:t>以上的公司达</a:t>
            </a:r>
            <a:r>
              <a:rPr lang="en-US" altLang="zh-CN">
                <a:latin typeface="微软雅黑" panose="020b0503020204020204" pitchFamily="34" charset="-122"/>
                <a:ea typeface="微软雅黑" panose="020b0503020204020204" pitchFamily="34" charset="-122"/>
              </a:rPr>
              <a:t>130</a:t>
            </a:r>
            <a:r>
              <a:rPr lang="zh-CN" altLang="en-US">
                <a:latin typeface="微软雅黑" panose="020b0503020204020204" pitchFamily="34" charset="-122"/>
                <a:ea typeface="微软雅黑" panose="020b0503020204020204" pitchFamily="34" charset="-122"/>
              </a:rPr>
              <a:t>家，政府掌握了国民经济命脉。这表明法国</a:t>
            </a:r>
          </a:p>
          <a:p>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．确立了计划经济体制</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．发展国家垄断资本主义</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．维护了公有制主体地位</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．实行社会主义市场经济</a:t>
            </a:r>
          </a:p>
        </p:txBody>
      </p:sp>
      <p:sp>
        <p:nvSpPr>
          <p:cNvPr id="8" name="文本框 7"/>
          <p:cNvSpPr txBox="1"/>
          <p:nvPr/>
        </p:nvSpPr>
        <p:spPr>
          <a:xfrm>
            <a:off x="842945" y="2444983"/>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B</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766595" y="4746838"/>
            <a:ext cx="9065459" cy="1754326"/>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本题考查国家垄断资本主义。材料“大规模国有化的法令”“基础工业实行国有”“国家占股份</a:t>
            </a:r>
            <a:r>
              <a:rPr lang="en-US" altLang="zh-CN">
                <a:latin typeface="微软雅黑" panose="020b0503020204020204" pitchFamily="34" charset="-122"/>
                <a:ea typeface="微软雅黑" panose="020b0503020204020204" pitchFamily="34" charset="-122"/>
              </a:rPr>
              <a:t>50%</a:t>
            </a:r>
            <a:r>
              <a:rPr lang="zh-CN" altLang="en-US">
                <a:latin typeface="微软雅黑" panose="020b0503020204020204" pitchFamily="34" charset="-122"/>
                <a:ea typeface="微软雅黑" panose="020b0503020204020204" pitchFamily="34" charset="-122"/>
              </a:rPr>
              <a:t>以上的公司达</a:t>
            </a:r>
            <a:r>
              <a:rPr lang="en-US" altLang="zh-CN">
                <a:latin typeface="微软雅黑" panose="020b0503020204020204" pitchFamily="34" charset="-122"/>
                <a:ea typeface="微软雅黑" panose="020b0503020204020204" pitchFamily="34" charset="-122"/>
              </a:rPr>
              <a:t>130</a:t>
            </a:r>
            <a:r>
              <a:rPr lang="zh-CN" altLang="en-US">
                <a:latin typeface="微软雅黑" panose="020b0503020204020204" pitchFamily="34" charset="-122"/>
                <a:ea typeface="微软雅黑" panose="020b0503020204020204" pitchFamily="34" charset="-122"/>
              </a:rPr>
              <a:t>家，政府掌握了国民经济命脉”反映了法国政府加强对经济的干预，说明当时法国发展国家垄断资本主义，故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项正确；国家垄断资本主义是在坚持市场经济的前提下，强调国家对经济的干预，这与计划经济体制有本质区别，故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项错误；当时法国仍是资本主义国家，不可能实行社会主义市场经济，也不可能保证公有制的主体地位，故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两项错误。</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国家的宏观调控</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94014" y="3509146"/>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7845311" cy="1754326"/>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3</a:t>
            </a:r>
            <a:r>
              <a:rPr lang="zh-CN" altLang="en-US">
                <a:latin typeface="微软雅黑" panose="020b0503020204020204" pitchFamily="34" charset="-122"/>
                <a:ea typeface="微软雅黑" panose="020b0503020204020204" pitchFamily="34" charset="-122"/>
              </a:rPr>
              <a:t>．</a:t>
            </a:r>
            <a:r>
              <a:rPr lang="en-US" altLang="zh-CN">
                <a:latin typeface="仿宋" pitchFamily="49" charset="-122"/>
                <a:ea typeface="仿宋" pitchFamily="49" charset="-122"/>
              </a:rPr>
              <a:t>[</a:t>
            </a:r>
            <a:r>
              <a:rPr lang="zh-CN" altLang="en-US">
                <a:latin typeface="仿宋" pitchFamily="49" charset="-122"/>
                <a:ea typeface="仿宋" pitchFamily="49" charset="-122"/>
              </a:rPr>
              <a:t>山西长治</a:t>
            </a:r>
            <a:r>
              <a:rPr lang="en-US" altLang="zh-CN">
                <a:latin typeface="仿宋" pitchFamily="49" charset="-122"/>
                <a:ea typeface="仿宋" pitchFamily="49" charset="-122"/>
              </a:rPr>
              <a:t>2019</a:t>
            </a:r>
            <a:r>
              <a:rPr lang="zh-CN" altLang="en-US">
                <a:latin typeface="仿宋" pitchFamily="49" charset="-122"/>
                <a:ea typeface="仿宋" pitchFamily="49" charset="-122"/>
              </a:rPr>
              <a:t>高一联考</a:t>
            </a:r>
            <a:r>
              <a:rPr lang="en-US" altLang="zh-CN">
                <a:latin typeface="仿宋" pitchFamily="49" charset="-122"/>
                <a:ea typeface="仿宋" pitchFamily="49" charset="-122"/>
              </a:rPr>
              <a:t>]</a:t>
            </a:r>
            <a:r>
              <a:rPr lang="zh-CN" altLang="en-US">
                <a:latin typeface="微软雅黑" panose="020b0503020204020204" pitchFamily="34" charset="-122"/>
                <a:ea typeface="微软雅黑" panose="020b0503020204020204" pitchFamily="34" charset="-122"/>
              </a:rPr>
              <a:t>下表反映了西方国家在经济发展过程中出现的问题。对下表解读正确的是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西方经济出现“滞胀”现象</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．西方经济疲软源于美苏冷战破坏</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．导致社会福利开支不断增加</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．此后各国普遍加强对经济的干预</a:t>
            </a:r>
          </a:p>
        </p:txBody>
      </p:sp>
      <p:sp>
        <p:nvSpPr>
          <p:cNvPr id="8" name="文本框 7"/>
          <p:cNvSpPr txBox="1"/>
          <p:nvPr/>
        </p:nvSpPr>
        <p:spPr>
          <a:xfrm>
            <a:off x="3746817" y="1859195"/>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717664" y="4127992"/>
            <a:ext cx="9065459" cy="1754326"/>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a:t>
            </a:r>
            <a:r>
              <a:rPr lang="en-US" altLang="zh-CN">
                <a:latin typeface="微软雅黑" panose="020b0503020204020204" pitchFamily="34" charset="-122"/>
                <a:ea typeface="微软雅黑" panose="020b0503020204020204" pitchFamily="34" charset="-122"/>
              </a:rPr>
              <a:t>20</a:t>
            </a:r>
            <a:r>
              <a:rPr lang="zh-CN" altLang="en-US">
                <a:latin typeface="微软雅黑" panose="020b0503020204020204" pitchFamily="34" charset="-122"/>
                <a:ea typeface="微软雅黑" panose="020b0503020204020204" pitchFamily="34" charset="-122"/>
              </a:rPr>
              <a:t>世纪</a:t>
            </a:r>
            <a:r>
              <a:rPr lang="en-US" altLang="zh-CN">
                <a:latin typeface="微软雅黑" panose="020b0503020204020204" pitchFamily="34" charset="-122"/>
                <a:ea typeface="微软雅黑" panose="020b0503020204020204" pitchFamily="34" charset="-122"/>
              </a:rPr>
              <a:t>60—70</a:t>
            </a:r>
            <a:r>
              <a:rPr lang="zh-CN" altLang="en-US">
                <a:latin typeface="微软雅黑" panose="020b0503020204020204" pitchFamily="34" charset="-122"/>
                <a:ea typeface="微软雅黑" panose="020b0503020204020204" pitchFamily="34" charset="-122"/>
              </a:rPr>
              <a:t>年代主要资本主义国家出现“滞胀”现象。表格显示</a:t>
            </a:r>
            <a:r>
              <a:rPr lang="en-US" altLang="zh-CN">
                <a:latin typeface="微软雅黑" panose="020b0503020204020204" pitchFamily="34" charset="-122"/>
                <a:ea typeface="微软雅黑" panose="020b0503020204020204" pitchFamily="34" charset="-122"/>
              </a:rPr>
              <a:t>20</a:t>
            </a:r>
            <a:r>
              <a:rPr lang="zh-CN" altLang="en-US">
                <a:latin typeface="微软雅黑" panose="020b0503020204020204" pitchFamily="34" charset="-122"/>
                <a:ea typeface="微软雅黑" panose="020b0503020204020204" pitchFamily="34" charset="-122"/>
              </a:rPr>
              <a:t>世纪</a:t>
            </a:r>
            <a:r>
              <a:rPr lang="en-US" altLang="zh-CN">
                <a:latin typeface="微软雅黑" panose="020b0503020204020204" pitchFamily="34" charset="-122"/>
                <a:ea typeface="微软雅黑" panose="020b0503020204020204" pitchFamily="34" charset="-122"/>
              </a:rPr>
              <a:t>70</a:t>
            </a:r>
            <a:r>
              <a:rPr lang="zh-CN" altLang="en-US">
                <a:latin typeface="微软雅黑" panose="020b0503020204020204" pitchFamily="34" charset="-122"/>
                <a:ea typeface="微软雅黑" panose="020b0503020204020204" pitchFamily="34" charset="-122"/>
              </a:rPr>
              <a:t>年代西方国家经济增长率下降、失业率提高、物价指数增长过快，这实际上是经济增长缓慢，通货膨胀的体现，说明西方国家出现经济“滞胀”现象，故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项正确；西方经济疲软主要是长期实行国家干预经济政策，故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项错误；“滞胀”现象重创西方国家的经济发展，会迫使其减少社会福利开支，故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项错误；</a:t>
            </a:r>
            <a:r>
              <a:rPr lang="en-US" altLang="zh-CN">
                <a:latin typeface="微软雅黑" panose="020b0503020204020204" pitchFamily="34" charset="-122"/>
                <a:ea typeface="微软雅黑" panose="020b0503020204020204" pitchFamily="34" charset="-122"/>
              </a:rPr>
              <a:t>20</a:t>
            </a:r>
            <a:r>
              <a:rPr lang="zh-CN" altLang="en-US">
                <a:latin typeface="微软雅黑" panose="020b0503020204020204" pitchFamily="34" charset="-122"/>
                <a:ea typeface="微软雅黑" panose="020b0503020204020204" pitchFamily="34" charset="-122"/>
              </a:rPr>
              <a:t>世纪</a:t>
            </a:r>
            <a:r>
              <a:rPr lang="en-US" altLang="zh-CN">
                <a:latin typeface="微软雅黑" panose="020b0503020204020204" pitchFamily="34" charset="-122"/>
                <a:ea typeface="微软雅黑" panose="020b0503020204020204" pitchFamily="34" charset="-122"/>
              </a:rPr>
              <a:t>70</a:t>
            </a:r>
            <a:r>
              <a:rPr lang="zh-CN" altLang="en-US">
                <a:latin typeface="微软雅黑" panose="020b0503020204020204" pitchFamily="34" charset="-122"/>
                <a:ea typeface="微软雅黑" panose="020b0503020204020204" pitchFamily="34" charset="-122"/>
              </a:rPr>
              <a:t>年代后，西方国家普遍减少国家对经济的干预，实行“混合经济”模式，故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项错误。</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国家的宏观调控</a:t>
            </a:r>
          </a:p>
        </p:txBody>
      </p:sp>
      <p:pic>
        <p:nvPicPr>
          <p:cNvPr id="4198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250393" y="2043345"/>
            <a:ext cx="5872916" cy="1979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nodeType="withEffect">
                                  <p:stCondLst>
                                    <p:cond delay="0"/>
                                  </p:stCondLst>
                                  <p:childTnLst>
                                    <p:set>
                                      <p:cBhvr>
                                        <p:cTn id="18" dur="1" fill="hold">
                                          <p:stCondLst>
                                            <p:cond delay="0"/>
                                          </p:stCondLst>
                                        </p:cTn>
                                        <p:tgtEl>
                                          <p:spTgt spid="41986"/>
                                        </p:tgtEl>
                                        <p:attrNameLst>
                                          <p:attrName>style.visibility</p:attrName>
                                        </p:attrNameLst>
                                      </p:cBhvr>
                                      <p:to>
                                        <p:strVal val="visible"/>
                                      </p:to>
                                    </p:set>
                                    <p:animEffect transition="in" filter="fade">
                                      <p:cBhvr>
                                        <p:cTn id="19" dur="500"/>
                                        <p:tgtEl>
                                          <p:spTgt spid="41986"/>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grpId="5"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10" presetClass="entr" presetSubtype="0" fill="hold" grpId="3"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81274" y="3765225"/>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717664" y="1659121"/>
            <a:ext cx="7845311"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4</a:t>
            </a:r>
            <a:r>
              <a:rPr lang="zh-CN" altLang="en-US">
                <a:latin typeface="微软雅黑" panose="020b0503020204020204" pitchFamily="34" charset="-122"/>
                <a:ea typeface="微软雅黑" panose="020b0503020204020204" pitchFamily="34" charset="-122"/>
              </a:rPr>
              <a:t>．</a:t>
            </a:r>
            <a:r>
              <a:rPr lang="en-US" altLang="zh-CN">
                <a:latin typeface="仿宋" pitchFamily="49" charset="-122"/>
                <a:ea typeface="仿宋" pitchFamily="49" charset="-122"/>
              </a:rPr>
              <a:t>[</a:t>
            </a:r>
            <a:r>
              <a:rPr lang="zh-CN" altLang="en-US">
                <a:latin typeface="仿宋" pitchFamily="49" charset="-122"/>
                <a:ea typeface="仿宋" pitchFamily="49" charset="-122"/>
              </a:rPr>
              <a:t>甘肃兰州一中</a:t>
            </a:r>
            <a:r>
              <a:rPr lang="en-US" altLang="zh-CN">
                <a:latin typeface="仿宋" pitchFamily="49" charset="-122"/>
                <a:ea typeface="仿宋" pitchFamily="49" charset="-122"/>
              </a:rPr>
              <a:t>2019</a:t>
            </a:r>
            <a:r>
              <a:rPr lang="zh-CN" altLang="en-US">
                <a:latin typeface="仿宋" pitchFamily="49" charset="-122"/>
                <a:ea typeface="仿宋" pitchFamily="49" charset="-122"/>
              </a:rPr>
              <a:t>高一期末</a:t>
            </a:r>
            <a:r>
              <a:rPr lang="en-US" altLang="zh-CN">
                <a:latin typeface="仿宋" pitchFamily="49" charset="-122"/>
                <a:ea typeface="仿宋" pitchFamily="49" charset="-122"/>
              </a:rPr>
              <a:t>]</a:t>
            </a:r>
            <a:r>
              <a:rPr lang="en-US" altLang="zh-CN">
                <a:latin typeface="微软雅黑" panose="020b0503020204020204" pitchFamily="34" charset="-122"/>
                <a:ea typeface="微软雅黑" panose="020b0503020204020204" pitchFamily="34" charset="-122"/>
              </a:rPr>
              <a:t>1944</a:t>
            </a:r>
            <a:r>
              <a:rPr lang="zh-CN" altLang="en-US">
                <a:latin typeface="微软雅黑" panose="020b0503020204020204" pitchFamily="34" charset="-122"/>
                <a:ea typeface="微软雅黑" panose="020b0503020204020204" pitchFamily="34" charset="-122"/>
              </a:rPr>
              <a:t>年</a:t>
            </a:r>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月，</a:t>
            </a:r>
            <a:r>
              <a:rPr lang="en-US" altLang="zh-CN">
                <a:latin typeface="微软雅黑" panose="020b0503020204020204" pitchFamily="34" charset="-122"/>
                <a:ea typeface="微软雅黑" panose="020b0503020204020204" pitchFamily="34" charset="-122"/>
              </a:rPr>
              <a:t>44</a:t>
            </a:r>
            <a:r>
              <a:rPr lang="zh-CN" altLang="en-US">
                <a:latin typeface="微软雅黑" panose="020b0503020204020204" pitchFamily="34" charset="-122"/>
                <a:ea typeface="微软雅黑" panose="020b0503020204020204" pitchFamily="34" charset="-122"/>
              </a:rPr>
              <a:t>个国家的代表在美国新罕布什尔州的布雷顿森林召开会议，会议确立了布雷顿森林体系。该体系的基本特征是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35</a:t>
            </a:r>
            <a:r>
              <a:rPr lang="zh-CN" altLang="en-US">
                <a:latin typeface="微软雅黑" panose="020b0503020204020204" pitchFamily="34" charset="-122"/>
                <a:ea typeface="微软雅黑" panose="020b0503020204020204" pitchFamily="34" charset="-122"/>
              </a:rPr>
              <a:t>美元等于</a:t>
            </a:r>
            <a:r>
              <a:rPr lang="en-US" altLang="zh-CN">
                <a:latin typeface="微软雅黑" panose="020b0503020204020204" pitchFamily="34" charset="-122"/>
                <a:ea typeface="微软雅黑" panose="020b0503020204020204" pitchFamily="34" charset="-122"/>
              </a:rPr>
              <a:t>1</a:t>
            </a:r>
            <a:r>
              <a:rPr lang="zh-CN" altLang="en-US">
                <a:latin typeface="微软雅黑" panose="020b0503020204020204" pitchFamily="34" charset="-122"/>
                <a:ea typeface="微软雅黑" panose="020b0503020204020204" pitchFamily="34" charset="-122"/>
              </a:rPr>
              <a:t>盎司黄金</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．促进了战后世界经济的恢复和发展</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．美元与黄金挂钩，会员国的货币与美元挂钩</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．美国拥有雄厚的工业实力和最丰厚的黄金储备</a:t>
            </a:r>
          </a:p>
        </p:txBody>
      </p:sp>
      <p:sp>
        <p:nvSpPr>
          <p:cNvPr id="8" name="文本框 7"/>
          <p:cNvSpPr txBox="1"/>
          <p:nvPr/>
        </p:nvSpPr>
        <p:spPr>
          <a:xfrm>
            <a:off x="1889442" y="2227495"/>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717664" y="4127992"/>
            <a:ext cx="9065459" cy="1477328"/>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本题考查布雷顿森林体系。结合所学可知，布雷顿森林体系是以美元为中心的资本主义世界货币体系，主要内容是美元与黄金保持固定汇率，各成员国的货币与美元挂钩，故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项正确；“</a:t>
            </a:r>
            <a:r>
              <a:rPr lang="en-US" altLang="zh-CN">
                <a:latin typeface="微软雅黑" panose="020b0503020204020204" pitchFamily="34" charset="-122"/>
                <a:ea typeface="微软雅黑" panose="020b0503020204020204" pitchFamily="34" charset="-122"/>
              </a:rPr>
              <a:t>35</a:t>
            </a:r>
            <a:r>
              <a:rPr lang="zh-CN" altLang="en-US">
                <a:latin typeface="微软雅黑" panose="020b0503020204020204" pitchFamily="34" charset="-122"/>
                <a:ea typeface="微软雅黑" panose="020b0503020204020204" pitchFamily="34" charset="-122"/>
              </a:rPr>
              <a:t>美元等于</a:t>
            </a:r>
            <a:r>
              <a:rPr lang="en-US" altLang="zh-CN">
                <a:latin typeface="微软雅黑" panose="020b0503020204020204" pitchFamily="34" charset="-122"/>
                <a:ea typeface="微软雅黑" panose="020b0503020204020204" pitchFamily="34" charset="-122"/>
              </a:rPr>
              <a:t>1</a:t>
            </a:r>
            <a:r>
              <a:rPr lang="zh-CN" altLang="en-US">
                <a:latin typeface="微软雅黑" panose="020b0503020204020204" pitchFamily="34" charset="-122"/>
                <a:ea typeface="微软雅黑" panose="020b0503020204020204" pitchFamily="34" charset="-122"/>
              </a:rPr>
              <a:t>盎司黄金”只体现了美元与黄金挂钩，说法不完整，故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项错误；“促进了战后世界经济的恢复和发展”是该体系的影响，而非特征，故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项错误；“美国拥有雄厚的工业实力和最丰厚的黄金储备”是该体系确立的条件，故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项错误。</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国家的宏观调控</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81274" y="3412530"/>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80720" y="1659121"/>
            <a:ext cx="8834755" cy="1477328"/>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5</a:t>
            </a:r>
            <a:r>
              <a:rPr lang="zh-CN" altLang="en-US">
                <a:latin typeface="微软雅黑" panose="020b0503020204020204" pitchFamily="34" charset="-122"/>
                <a:ea typeface="微软雅黑" panose="020b0503020204020204" pitchFamily="34" charset="-122"/>
              </a:rPr>
              <a:t>．</a:t>
            </a:r>
            <a:r>
              <a:rPr lang="en-US" altLang="zh-CN">
                <a:latin typeface="仿宋" pitchFamily="49" charset="-122"/>
                <a:ea typeface="仿宋" pitchFamily="49" charset="-122"/>
              </a:rPr>
              <a:t>[</a:t>
            </a:r>
            <a:r>
              <a:rPr lang="zh-CN" altLang="en-US">
                <a:latin typeface="仿宋" pitchFamily="49" charset="-122"/>
                <a:ea typeface="仿宋" pitchFamily="49" charset="-122"/>
              </a:rPr>
              <a:t>河北承德</a:t>
            </a:r>
            <a:r>
              <a:rPr lang="en-US" altLang="zh-CN">
                <a:latin typeface="仿宋" pitchFamily="49" charset="-122"/>
                <a:ea typeface="仿宋" pitchFamily="49" charset="-122"/>
              </a:rPr>
              <a:t>2019</a:t>
            </a:r>
            <a:r>
              <a:rPr lang="zh-CN" altLang="en-US">
                <a:latin typeface="仿宋" pitchFamily="49" charset="-122"/>
                <a:ea typeface="仿宋" pitchFamily="49" charset="-122"/>
              </a:rPr>
              <a:t>高一测试</a:t>
            </a:r>
            <a:r>
              <a:rPr lang="en-US" altLang="zh-CN">
                <a:latin typeface="仿宋" pitchFamily="49" charset="-122"/>
                <a:ea typeface="仿宋" pitchFamily="49" charset="-122"/>
              </a:rPr>
              <a:t>]</a:t>
            </a:r>
            <a:r>
              <a:rPr lang="en-US" altLang="zh-CN">
                <a:latin typeface="微软雅黑" panose="020b0503020204020204" pitchFamily="34" charset="-122"/>
                <a:ea typeface="微软雅黑" panose="020b0503020204020204" pitchFamily="34" charset="-122"/>
              </a:rPr>
              <a:t>1930</a:t>
            </a:r>
            <a:r>
              <a:rPr lang="zh-CN" altLang="en-US">
                <a:latin typeface="微软雅黑" panose="020b0503020204020204" pitchFamily="34" charset="-122"/>
                <a:ea typeface="微软雅黑" panose="020b0503020204020204" pitchFamily="34" charset="-122"/>
              </a:rPr>
              <a:t>年美国国会通过的</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霍利</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斯穆特关税法</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规定，进口商品的税率平均从</a:t>
            </a:r>
            <a:r>
              <a:rPr lang="en-US" altLang="zh-CN">
                <a:latin typeface="微软雅黑" panose="020b0503020204020204" pitchFamily="34" charset="-122"/>
                <a:ea typeface="微软雅黑" panose="020b0503020204020204" pitchFamily="34" charset="-122"/>
              </a:rPr>
              <a:t>40%</a:t>
            </a:r>
            <a:r>
              <a:rPr lang="zh-CN" altLang="en-US">
                <a:latin typeface="微软雅黑" panose="020b0503020204020204" pitchFamily="34" charset="-122"/>
                <a:ea typeface="微软雅黑" panose="020b0503020204020204" pitchFamily="34" charset="-122"/>
              </a:rPr>
              <a:t>升至</a:t>
            </a:r>
            <a:r>
              <a:rPr lang="en-US" altLang="zh-CN">
                <a:latin typeface="微软雅黑" panose="020b0503020204020204" pitchFamily="34" charset="-122"/>
                <a:ea typeface="微软雅黑" panose="020b0503020204020204" pitchFamily="34" charset="-122"/>
              </a:rPr>
              <a:t>48%</a:t>
            </a:r>
            <a:r>
              <a:rPr lang="zh-CN" altLang="en-US">
                <a:latin typeface="微软雅黑" panose="020b0503020204020204" pitchFamily="34" charset="-122"/>
                <a:ea typeface="微软雅黑" panose="020b0503020204020204" pitchFamily="34" charset="-122"/>
              </a:rPr>
              <a:t>。其他国家纷纷作出反应，全球贸易总量缩水达</a:t>
            </a:r>
            <a:r>
              <a:rPr lang="en-US" altLang="zh-CN">
                <a:latin typeface="微软雅黑" panose="020b0503020204020204" pitchFamily="34" charset="-122"/>
                <a:ea typeface="微软雅黑" panose="020b0503020204020204" pitchFamily="34" charset="-122"/>
              </a:rPr>
              <a:t>60%</a:t>
            </a:r>
            <a:r>
              <a:rPr lang="zh-CN" altLang="en-US">
                <a:latin typeface="微软雅黑" panose="020b0503020204020204" pitchFamily="34" charset="-122"/>
                <a:ea typeface="微软雅黑" panose="020b0503020204020204" pitchFamily="34" charset="-122"/>
              </a:rPr>
              <a:t>以上。针对这一现象，二战后国际社会采取的措施是成立</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．国际货币基金组织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．关税与贸易总协定</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．世界贸易组织  </a:t>
            </a:r>
            <a:r>
              <a:rPr lang="zh-CN" altLang="en-US" smtClean="0">
                <a:latin typeface="微软雅黑" panose="020b0503020204020204" pitchFamily="34" charset="-122"/>
                <a:ea typeface="微软雅黑" panose="020b0503020204020204" pitchFamily="34" charset="-122"/>
              </a:rPr>
              <a:t>       </a:t>
            </a:r>
            <a:r>
              <a:rPr lang="en-US" altLang="zh-CN" smtClean="0">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．世界银行</a:t>
            </a:r>
          </a:p>
        </p:txBody>
      </p:sp>
      <p:sp>
        <p:nvSpPr>
          <p:cNvPr id="8" name="文本框 7"/>
          <p:cNvSpPr txBox="1"/>
          <p:nvPr/>
        </p:nvSpPr>
        <p:spPr>
          <a:xfrm>
            <a:off x="7090027" y="2307608"/>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B</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717664" y="3775297"/>
            <a:ext cx="9065459"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本题考查关税与贸易总协定。结合所学可知，针对</a:t>
            </a:r>
            <a:r>
              <a:rPr lang="en-US" altLang="zh-CN">
                <a:latin typeface="微软雅黑" panose="020b0503020204020204" pitchFamily="34" charset="-122"/>
                <a:ea typeface="微软雅黑" panose="020b0503020204020204" pitchFamily="34" charset="-122"/>
              </a:rPr>
              <a:t>20</a:t>
            </a:r>
            <a:r>
              <a:rPr lang="zh-CN" altLang="en-US">
                <a:latin typeface="微软雅黑" panose="020b0503020204020204" pitchFamily="34" charset="-122"/>
                <a:ea typeface="微软雅黑" panose="020b0503020204020204" pitchFamily="34" charset="-122"/>
              </a:rPr>
              <a:t>世纪</a:t>
            </a:r>
            <a:r>
              <a:rPr lang="en-US" altLang="zh-CN">
                <a:latin typeface="微软雅黑" panose="020b0503020204020204" pitchFamily="34" charset="-122"/>
                <a:ea typeface="微软雅黑" panose="020b0503020204020204" pitchFamily="34" charset="-122"/>
              </a:rPr>
              <a:t>30</a:t>
            </a:r>
            <a:r>
              <a:rPr lang="zh-CN" altLang="en-US">
                <a:latin typeface="微软雅黑" panose="020b0503020204020204" pitchFamily="34" charset="-122"/>
                <a:ea typeface="微软雅黑" panose="020b0503020204020204" pitchFamily="34" charset="-122"/>
              </a:rPr>
              <a:t>年代初贸易保护主义所造成的国际贸易严重萎缩，二战后国际社会采取的措施是成立关税与贸易总协定，故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项正确；国际货币基金组织和世界银行属于战后国际货币金融体系，不是贸易体系，故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两项错误；世界贸易组织成立于</a:t>
            </a:r>
            <a:r>
              <a:rPr lang="en-US" altLang="zh-CN">
                <a:latin typeface="微软雅黑" panose="020b0503020204020204" pitchFamily="34" charset="-122"/>
                <a:ea typeface="微软雅黑" panose="020b0503020204020204" pitchFamily="34" charset="-122"/>
              </a:rPr>
              <a:t>1995</a:t>
            </a:r>
            <a:r>
              <a:rPr lang="zh-CN" altLang="en-US">
                <a:latin typeface="微软雅黑" panose="020b0503020204020204" pitchFamily="34" charset="-122"/>
                <a:ea typeface="微软雅黑" panose="020b0503020204020204" pitchFamily="34" charset="-122"/>
              </a:rPr>
              <a:t>年，与材料时间不符，故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项错误。</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1</a:t>
            </a:r>
            <a:r>
              <a:rPr kumimoji="1" lang="zh-CN" altLang="en-US" sz="2200" b="1">
                <a:solidFill>
                  <a:srgbClr val="649226"/>
                </a:solidFill>
                <a:latin typeface="微软雅黑" panose="020b0503020204020204" pitchFamily="34" charset="-122"/>
                <a:ea typeface="微软雅黑" panose="020b0503020204020204" pitchFamily="34" charset="-122"/>
              </a:rPr>
              <a:t>　国家的宏观调控</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556750" y="5317378"/>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80720" y="1659121"/>
            <a:ext cx="8834755" cy="3693319"/>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6</a:t>
            </a:r>
            <a:r>
              <a:rPr lang="zh-CN" altLang="en-US">
                <a:latin typeface="微软雅黑" panose="020b0503020204020204" pitchFamily="34" charset="-122"/>
                <a:ea typeface="微软雅黑" panose="020b0503020204020204" pitchFamily="34" charset="-122"/>
              </a:rPr>
              <a:t>．</a:t>
            </a:r>
            <a:r>
              <a:rPr lang="en-US" altLang="zh-CN">
                <a:latin typeface="仿宋" pitchFamily="49" charset="-122"/>
                <a:ea typeface="仿宋" pitchFamily="49" charset="-122"/>
              </a:rPr>
              <a:t>[</a:t>
            </a:r>
            <a:r>
              <a:rPr lang="zh-CN" altLang="en-US">
                <a:latin typeface="仿宋" pitchFamily="49" charset="-122"/>
                <a:ea typeface="仿宋" pitchFamily="49" charset="-122"/>
              </a:rPr>
              <a:t>辽宁瓦房店高中</a:t>
            </a:r>
            <a:r>
              <a:rPr lang="en-US" altLang="zh-CN">
                <a:latin typeface="仿宋" pitchFamily="49" charset="-122"/>
                <a:ea typeface="仿宋" pitchFamily="49" charset="-122"/>
              </a:rPr>
              <a:t>2019</a:t>
            </a:r>
            <a:r>
              <a:rPr lang="zh-CN" altLang="en-US">
                <a:latin typeface="仿宋" pitchFamily="49" charset="-122"/>
                <a:ea typeface="仿宋" pitchFamily="49" charset="-122"/>
              </a:rPr>
              <a:t>高二期中</a:t>
            </a:r>
            <a:r>
              <a:rPr lang="en-US" altLang="zh-CN">
                <a:latin typeface="仿宋" pitchFamily="49" charset="-122"/>
                <a:ea typeface="仿宋" pitchFamily="49" charset="-122"/>
              </a:rPr>
              <a:t>]</a:t>
            </a:r>
            <a:r>
              <a:rPr lang="zh-CN" altLang="en-US">
                <a:latin typeface="微软雅黑" panose="020b0503020204020204" pitchFamily="34" charset="-122"/>
                <a:ea typeface="微软雅黑" panose="020b0503020204020204" pitchFamily="34" charset="-122"/>
              </a:rPr>
              <a:t>下表反映了</a:t>
            </a:r>
            <a:r>
              <a:rPr lang="en-US" altLang="zh-CN">
                <a:latin typeface="微软雅黑" panose="020b0503020204020204" pitchFamily="34" charset="-122"/>
                <a:ea typeface="微软雅黑" panose="020b0503020204020204" pitchFamily="34" charset="-122"/>
              </a:rPr>
              <a:t>1950—1979</a:t>
            </a:r>
            <a:r>
              <a:rPr lang="zh-CN" altLang="en-US">
                <a:latin typeface="微软雅黑" panose="020b0503020204020204" pitchFamily="34" charset="-122"/>
                <a:ea typeface="微软雅黑" panose="020b0503020204020204" pitchFamily="34" charset="-122"/>
              </a:rPr>
              <a:t>年法国国内生产总值构成的变化情况</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。造成表中产业比重变化的主要因素是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smtClean="0">
                <a:latin typeface="微软雅黑" panose="020b0503020204020204" pitchFamily="34" charset="-122"/>
                <a:ea typeface="微软雅黑" panose="020b0503020204020204" pitchFamily="34" charset="-122"/>
              </a:rPr>
              <a:t>)</a:t>
            </a:r>
          </a:p>
          <a:p>
            <a:endParaRPr lang="en-US" altLang="zh-CN">
              <a:latin typeface="微软雅黑" panose="020b0503020204020204" pitchFamily="34" charset="-122"/>
              <a:ea typeface="微软雅黑" panose="020b0503020204020204" pitchFamily="34" charset="-122"/>
            </a:endParaRPr>
          </a:p>
          <a:p>
            <a:endParaRPr lang="en-US" altLang="zh-CN" smtClean="0">
              <a:latin typeface="微软雅黑" panose="020b0503020204020204" pitchFamily="34" charset="-122"/>
              <a:ea typeface="微软雅黑" panose="020b0503020204020204" pitchFamily="34" charset="-122"/>
            </a:endParaRPr>
          </a:p>
          <a:p>
            <a:endParaRPr lang="en-US" altLang="zh-CN">
              <a:latin typeface="微软雅黑" panose="020b0503020204020204" pitchFamily="34" charset="-122"/>
              <a:ea typeface="微软雅黑" panose="020b0503020204020204" pitchFamily="34" charset="-122"/>
            </a:endParaRPr>
          </a:p>
          <a:p>
            <a:endParaRPr lang="en-US" altLang="zh-CN" smtClean="0">
              <a:latin typeface="微软雅黑" panose="020b0503020204020204" pitchFamily="34" charset="-122"/>
              <a:ea typeface="微软雅黑" panose="020b0503020204020204" pitchFamily="34" charset="-122"/>
            </a:endParaRPr>
          </a:p>
          <a:p>
            <a:endParaRPr lang="en-US" altLang="zh-CN">
              <a:latin typeface="微软雅黑" panose="020b0503020204020204" pitchFamily="34" charset="-122"/>
              <a:ea typeface="微软雅黑" panose="020b0503020204020204" pitchFamily="34" charset="-122"/>
            </a:endParaRPr>
          </a:p>
          <a:p>
            <a:endParaRPr lang="en-US" altLang="zh-CN" smtClean="0">
              <a:latin typeface="微软雅黑" panose="020b0503020204020204" pitchFamily="34" charset="-122"/>
              <a:ea typeface="微软雅黑" panose="020b0503020204020204" pitchFamily="34" charset="-122"/>
            </a:endParaRPr>
          </a:p>
          <a:p>
            <a:endParaRPr lang="en-US" altLang="zh-CN">
              <a:latin typeface="微软雅黑" panose="020b0503020204020204" pitchFamily="34" charset="-122"/>
              <a:ea typeface="微软雅黑" panose="020b0503020204020204" pitchFamily="34" charset="-122"/>
            </a:endParaRPr>
          </a:p>
          <a:p>
            <a:endParaRPr lang="en-US" altLang="zh-CN" smtClean="0">
              <a:latin typeface="微软雅黑" panose="020b0503020204020204" pitchFamily="34" charset="-122"/>
              <a:ea typeface="微软雅黑" panose="020b0503020204020204" pitchFamily="34" charset="-122"/>
            </a:endParaRPr>
          </a:p>
          <a:p>
            <a:endParaRPr lang="en-US" altLang="zh-CN">
              <a:latin typeface="微软雅黑" panose="020b0503020204020204" pitchFamily="34" charset="-122"/>
              <a:ea typeface="微软雅黑" panose="020b0503020204020204" pitchFamily="34" charset="-122"/>
            </a:endParaRP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国内政局相对稳定 </a:t>
            </a:r>
            <a:r>
              <a:rPr lang="zh-CN" altLang="en-US" smtClean="0">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．马歇尔计划的实施</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．欧洲共同体的成立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．科学领域的新发展</a:t>
            </a:r>
          </a:p>
        </p:txBody>
      </p:sp>
      <p:sp>
        <p:nvSpPr>
          <p:cNvPr id="8" name="文本框 7"/>
          <p:cNvSpPr txBox="1"/>
          <p:nvPr/>
        </p:nvSpPr>
        <p:spPr>
          <a:xfrm>
            <a:off x="6256589" y="1939308"/>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533402" y="5614158"/>
            <a:ext cx="9065459"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本题考查第三次科技革命和第三产业的兴起。根据表格数据可知，在</a:t>
            </a:r>
            <a:r>
              <a:rPr lang="en-US" altLang="zh-CN">
                <a:latin typeface="微软雅黑" panose="020b0503020204020204" pitchFamily="34" charset="-122"/>
                <a:ea typeface="微软雅黑" panose="020b0503020204020204" pitchFamily="34" charset="-122"/>
              </a:rPr>
              <a:t>20</a:t>
            </a:r>
            <a:r>
              <a:rPr lang="zh-CN" altLang="en-US">
                <a:latin typeface="微软雅黑" panose="020b0503020204020204" pitchFamily="34" charset="-122"/>
                <a:ea typeface="微软雅黑" panose="020b0503020204020204" pitchFamily="34" charset="-122"/>
              </a:rPr>
              <a:t>世纪六七十年代，法国的第三产业比重在国内生产总值中所占比重呈上升趋势，而第一产业呈下降趋势，出现这一现象的根本原因在于科技进步，社会生产力发展，人民生活水平提高，从而促进第三产业发展，</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项正确。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2</a:t>
            </a:r>
            <a:r>
              <a:rPr kumimoji="1" lang="zh-CN" altLang="en-US" sz="2200" b="1">
                <a:solidFill>
                  <a:srgbClr val="649226"/>
                </a:solidFill>
                <a:latin typeface="微软雅黑" panose="020b0503020204020204" pitchFamily="34" charset="-122"/>
                <a:ea typeface="微软雅黑" panose="020b0503020204020204" pitchFamily="34" charset="-122"/>
              </a:rPr>
              <a:t>　第三次科技革命</a:t>
            </a:r>
          </a:p>
        </p:txBody>
      </p:sp>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80720" y="2286580"/>
            <a:ext cx="5431195" cy="22425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nodeType="withEffect">
                                  <p:stCondLst>
                                    <p:cond delay="0"/>
                                  </p:stCondLst>
                                  <p:childTnLst>
                                    <p:set>
                                      <p:cBhvr>
                                        <p:cTn id="18" dur="1" fill="hold">
                                          <p:stCondLst>
                                            <p:cond delay="0"/>
                                          </p:stCondLst>
                                        </p:cTn>
                                        <p:tgtEl>
                                          <p:spTgt spid="35842"/>
                                        </p:tgtEl>
                                        <p:attrNameLst>
                                          <p:attrName>style.visibility</p:attrName>
                                        </p:attrNameLst>
                                      </p:cBhvr>
                                      <p:to>
                                        <p:strVal val="visible"/>
                                      </p:to>
                                    </p:set>
                                    <p:animEffect transition="in" filter="fade">
                                      <p:cBhvr>
                                        <p:cTn id="19" dur="500"/>
                                        <p:tgtEl>
                                          <p:spTgt spid="35842"/>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par>
                                <p:cTn id="26" presetID="10" presetClass="entr" presetSubtype="0" fill="hold" grpId="5"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10" presetClass="entr" presetSubtype="0" fill="hold" grpId="3"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13593" y="3844651"/>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80720" y="1659121"/>
            <a:ext cx="8834755"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a:t>
            </a:r>
            <a:r>
              <a:rPr lang="en-US" altLang="zh-CN">
                <a:latin typeface="仿宋" pitchFamily="49" charset="-122"/>
                <a:ea typeface="仿宋" pitchFamily="49" charset="-122"/>
              </a:rPr>
              <a:t>[</a:t>
            </a:r>
            <a:r>
              <a:rPr lang="zh-CN" altLang="en-US">
                <a:latin typeface="仿宋" pitchFamily="49" charset="-122"/>
                <a:ea typeface="仿宋" pitchFamily="49" charset="-122"/>
              </a:rPr>
              <a:t>重庆一中</a:t>
            </a:r>
            <a:r>
              <a:rPr lang="en-US" altLang="zh-CN">
                <a:latin typeface="仿宋" pitchFamily="49" charset="-122"/>
                <a:ea typeface="仿宋" pitchFamily="49" charset="-122"/>
              </a:rPr>
              <a:t>2019</a:t>
            </a:r>
            <a:r>
              <a:rPr lang="zh-CN" altLang="en-US">
                <a:latin typeface="仿宋" pitchFamily="49" charset="-122"/>
                <a:ea typeface="仿宋" pitchFamily="49" charset="-122"/>
              </a:rPr>
              <a:t>期末</a:t>
            </a:r>
            <a:r>
              <a:rPr lang="en-US" altLang="zh-CN">
                <a:latin typeface="仿宋" pitchFamily="49" charset="-122"/>
                <a:ea typeface="仿宋" pitchFamily="49" charset="-122"/>
              </a:rPr>
              <a:t>]</a:t>
            </a:r>
            <a:r>
              <a:rPr lang="zh-CN" altLang="en-US">
                <a:latin typeface="微软雅黑" panose="020b0503020204020204" pitchFamily="34" charset="-122"/>
                <a:ea typeface="微软雅黑" panose="020b0503020204020204" pitchFamily="34" charset="-122"/>
              </a:rPr>
              <a:t>二战后，专业技术人员、经理阶层、办公室工作人员等“新中产阶级”在西方日益增多，逐渐取代小企业主、小农场主等“老式中产阶级”居主导地位。这一现象产生的主要原因是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．国家垄断资本主义产生</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．社会划分标准发生改变</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．西方社会贫富差距缩小</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．第三产业的兴起和发展</a:t>
            </a:r>
          </a:p>
        </p:txBody>
      </p:sp>
      <p:sp>
        <p:nvSpPr>
          <p:cNvPr id="8" name="文本框 7"/>
          <p:cNvSpPr txBox="1"/>
          <p:nvPr/>
        </p:nvSpPr>
        <p:spPr>
          <a:xfrm>
            <a:off x="4327776" y="2145066"/>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690245" y="4213983"/>
            <a:ext cx="9065459" cy="923330"/>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二战后第三产业的兴起与发展和阶级关系的新变化。结合材料及所学可知，“新中产阶级”的增多和传统中产阶级的衰微，反映了西方社会中阶级关系发生了明显的变化，这源于社会生产力水平的提高推动了第三产业的兴起与发展，</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项正确。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3</a:t>
            </a:r>
            <a:r>
              <a:rPr kumimoji="1" lang="zh-CN" altLang="en-US" sz="2200" b="1">
                <a:solidFill>
                  <a:srgbClr val="649226"/>
                </a:solidFill>
                <a:latin typeface="微软雅黑" panose="020b0503020204020204" pitchFamily="34" charset="-122"/>
                <a:ea typeface="微软雅黑" panose="020b0503020204020204" pitchFamily="34" charset="-122"/>
              </a:rPr>
              <a:t>　阶级关系的新变化</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13593" y="3141335"/>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80720" y="1659121"/>
            <a:ext cx="8834755" cy="1477328"/>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8</a:t>
            </a:r>
            <a:r>
              <a:rPr lang="zh-CN" altLang="en-US">
                <a:latin typeface="微软雅黑" panose="020b0503020204020204" pitchFamily="34" charset="-122"/>
                <a:ea typeface="微软雅黑" panose="020b0503020204020204" pitchFamily="34" charset="-122"/>
              </a:rPr>
              <a:t>．</a:t>
            </a:r>
            <a:r>
              <a:rPr lang="en-US" altLang="zh-CN">
                <a:latin typeface="仿宋" pitchFamily="49" charset="-122"/>
                <a:ea typeface="仿宋" pitchFamily="49" charset="-122"/>
              </a:rPr>
              <a:t>[</a:t>
            </a:r>
            <a:r>
              <a:rPr lang="zh-CN" altLang="en-US">
                <a:latin typeface="仿宋" pitchFamily="49" charset="-122"/>
                <a:ea typeface="仿宋" pitchFamily="49" charset="-122"/>
              </a:rPr>
              <a:t>山东济南一中</a:t>
            </a:r>
            <a:r>
              <a:rPr lang="en-US" altLang="zh-CN">
                <a:latin typeface="仿宋" pitchFamily="49" charset="-122"/>
                <a:ea typeface="仿宋" pitchFamily="49" charset="-122"/>
              </a:rPr>
              <a:t>2019</a:t>
            </a:r>
            <a:r>
              <a:rPr lang="zh-CN" altLang="en-US">
                <a:latin typeface="仿宋" pitchFamily="49" charset="-122"/>
                <a:ea typeface="仿宋" pitchFamily="49" charset="-122"/>
              </a:rPr>
              <a:t>高一期中</a:t>
            </a:r>
            <a:r>
              <a:rPr lang="en-US" altLang="zh-CN">
                <a:latin typeface="仿宋" pitchFamily="49" charset="-122"/>
                <a:ea typeface="仿宋" pitchFamily="49" charset="-122"/>
              </a:rPr>
              <a:t>]</a:t>
            </a:r>
            <a:r>
              <a:rPr lang="zh-CN" altLang="en-US">
                <a:latin typeface="微软雅黑" panose="020b0503020204020204" pitchFamily="34" charset="-122"/>
                <a:ea typeface="微软雅黑" panose="020b0503020204020204" pitchFamily="34" charset="-122"/>
              </a:rPr>
              <a:t>二战以后，受民主社会主义思潮影响的西欧各国，纷纷行动起来，打造社会保障、社会救济和社会工作的“三驾马车”。这表明西欧各国致力于</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．开发</a:t>
            </a:r>
            <a:r>
              <a:rPr lang="zh-CN" altLang="en-US" smtClean="0">
                <a:latin typeface="微软雅黑" panose="020b0503020204020204" pitchFamily="34" charset="-122"/>
                <a:ea typeface="微软雅黑" panose="020b0503020204020204" pitchFamily="34" charset="-122"/>
              </a:rPr>
              <a:t>“新经济”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．发展社会主义</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．建立“福利国家”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．实施计划经济</a:t>
            </a:r>
          </a:p>
        </p:txBody>
      </p:sp>
      <p:sp>
        <p:nvSpPr>
          <p:cNvPr id="8" name="文本框 7"/>
          <p:cNvSpPr txBox="1"/>
          <p:nvPr/>
        </p:nvSpPr>
        <p:spPr>
          <a:xfrm>
            <a:off x="1626102" y="2213635"/>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690245" y="3510667"/>
            <a:ext cx="9065459" cy="1477328"/>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本题考查西方的“福利国家”政策。据材料“打造社会保障、社会救济和社会工作的‘三驾马车’”可知，二战后资本主义国家为缓和社会矛盾，建立“福利国家”制度，进行社会保障和社会救济，</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项正确；“新经济”出现于</a:t>
            </a:r>
            <a:r>
              <a:rPr lang="en-US" altLang="zh-CN">
                <a:latin typeface="微软雅黑" panose="020b0503020204020204" pitchFamily="34" charset="-122"/>
                <a:ea typeface="微软雅黑" panose="020b0503020204020204" pitchFamily="34" charset="-122"/>
              </a:rPr>
              <a:t>20 </a:t>
            </a:r>
            <a:r>
              <a:rPr lang="zh-CN" altLang="en-US">
                <a:latin typeface="微软雅黑" panose="020b0503020204020204" pitchFamily="34" charset="-122"/>
                <a:ea typeface="微软雅黑" panose="020b0503020204020204" pitchFamily="34" charset="-122"/>
              </a:rPr>
              <a:t>世纪</a:t>
            </a:r>
            <a:r>
              <a:rPr lang="en-US" altLang="zh-CN">
                <a:latin typeface="微软雅黑" panose="020b0503020204020204" pitchFamily="34" charset="-122"/>
                <a:ea typeface="微软雅黑" panose="020b0503020204020204" pitchFamily="34" charset="-122"/>
              </a:rPr>
              <a:t>90 </a:t>
            </a:r>
            <a:r>
              <a:rPr lang="zh-CN" altLang="en-US">
                <a:latin typeface="微软雅黑" panose="020b0503020204020204" pitchFamily="34" charset="-122"/>
                <a:ea typeface="微软雅黑" panose="020b0503020204020204" pitchFamily="34" charset="-122"/>
              </a:rPr>
              <a:t>年代的美国，故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项错误；西欧国家是资本主义国家，不可能发展社会主义，故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项错误；二战后西欧各国加大对经济的干预，但并非发展计划经济，故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项错误。</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4</a:t>
            </a:r>
            <a:r>
              <a:rPr kumimoji="1" lang="zh-CN" altLang="en-US" sz="2200" b="1">
                <a:solidFill>
                  <a:srgbClr val="649226"/>
                </a:solidFill>
                <a:latin typeface="微软雅黑" panose="020b0503020204020204" pitchFamily="34" charset="-122"/>
                <a:ea typeface="微软雅黑" panose="020b0503020204020204" pitchFamily="34" charset="-122"/>
              </a:rPr>
              <a:t>　“福利国家”与社会运动</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04068" y="4155747"/>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80720" y="1659121"/>
            <a:ext cx="8834755" cy="2585323"/>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9</a:t>
            </a:r>
            <a:r>
              <a:rPr lang="zh-CN" altLang="en-US">
                <a:latin typeface="微软雅黑" panose="020b0503020204020204" pitchFamily="34" charset="-122"/>
                <a:ea typeface="微软雅黑" panose="020b0503020204020204" pitchFamily="34" charset="-122"/>
              </a:rPr>
              <a:t>．</a:t>
            </a:r>
            <a:r>
              <a:rPr lang="en-US" altLang="zh-CN">
                <a:latin typeface="仿宋" pitchFamily="49" charset="-122"/>
                <a:ea typeface="仿宋" pitchFamily="49" charset="-122"/>
              </a:rPr>
              <a:t>[</a:t>
            </a:r>
            <a:r>
              <a:rPr lang="zh-CN" altLang="en-US">
                <a:latin typeface="仿宋" pitchFamily="49" charset="-122"/>
                <a:ea typeface="仿宋" pitchFamily="49" charset="-122"/>
              </a:rPr>
              <a:t>山东师大附中</a:t>
            </a:r>
            <a:r>
              <a:rPr lang="en-US" altLang="zh-CN">
                <a:latin typeface="仿宋" pitchFamily="49" charset="-122"/>
                <a:ea typeface="仿宋" pitchFamily="49" charset="-122"/>
              </a:rPr>
              <a:t>2019</a:t>
            </a:r>
            <a:r>
              <a:rPr lang="zh-CN" altLang="en-US">
                <a:latin typeface="仿宋" pitchFamily="49" charset="-122"/>
                <a:ea typeface="仿宋" pitchFamily="49" charset="-122"/>
              </a:rPr>
              <a:t>高一期中</a:t>
            </a:r>
            <a:r>
              <a:rPr lang="en-US" altLang="zh-CN">
                <a:latin typeface="仿宋" pitchFamily="49" charset="-122"/>
                <a:ea typeface="仿宋" pitchFamily="49" charset="-122"/>
              </a:rPr>
              <a:t>]</a:t>
            </a:r>
            <a:r>
              <a:rPr lang="zh-CN" altLang="en-US">
                <a:latin typeface="微软雅黑" panose="020b0503020204020204" pitchFamily="34" charset="-122"/>
                <a:ea typeface="微软雅黑" panose="020b0503020204020204" pitchFamily="34" charset="-122"/>
              </a:rPr>
              <a:t>二战结束后，英国最早宣布建立“福利国家”，实行从“摇篮到坟墓”的社会保障。婴儿出生时，产妇的医疗费由国家负担，还可以得到补贴。</a:t>
            </a:r>
            <a:r>
              <a:rPr lang="en-US" altLang="zh-CN">
                <a:latin typeface="微软雅黑" panose="020b0503020204020204" pitchFamily="34" charset="-122"/>
                <a:ea typeface="微软雅黑" panose="020b0503020204020204" pitchFamily="34" charset="-122"/>
              </a:rPr>
              <a:t>16</a:t>
            </a:r>
            <a:r>
              <a:rPr lang="zh-CN" altLang="en-US">
                <a:latin typeface="微软雅黑" panose="020b0503020204020204" pitchFamily="34" charset="-122"/>
                <a:ea typeface="微软雅黑" panose="020b0503020204020204" pitchFamily="34" charset="-122"/>
              </a:rPr>
              <a:t>岁以前的公民每周有补助，公立学校实行免费教育。职工患病可以得到免费治疗，失业有救济金，退休后有养老金，死亡后其家属还能得到抚恤金。材料表明“福利国家”制度的特点是</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．有立法和制度保障</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．低收入阶层受惠多</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．福利种类多，覆盖面广</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．社会上福利欺诈现象严重</a:t>
            </a:r>
          </a:p>
        </p:txBody>
      </p:sp>
      <p:sp>
        <p:nvSpPr>
          <p:cNvPr id="8" name="文本框 7"/>
          <p:cNvSpPr txBox="1"/>
          <p:nvPr/>
        </p:nvSpPr>
        <p:spPr>
          <a:xfrm>
            <a:off x="3510914" y="2767632"/>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基础</a:t>
            </a:r>
          </a:p>
        </p:txBody>
      </p:sp>
      <p:sp>
        <p:nvSpPr>
          <p:cNvPr id="4" name="矩形 3"/>
          <p:cNvSpPr/>
          <p:nvPr/>
        </p:nvSpPr>
        <p:spPr>
          <a:xfrm>
            <a:off x="680720" y="4525079"/>
            <a:ext cx="9065459"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本题考查西方的“福利国家”制度。材料“产妇的医疗费由国家负担”“</a:t>
            </a:r>
            <a:r>
              <a:rPr lang="en-US" altLang="zh-CN">
                <a:latin typeface="微软雅黑" panose="020b0503020204020204" pitchFamily="34" charset="-122"/>
                <a:ea typeface="微软雅黑" panose="020b0503020204020204" pitchFamily="34" charset="-122"/>
              </a:rPr>
              <a:t>16</a:t>
            </a:r>
            <a:r>
              <a:rPr lang="zh-CN" altLang="en-US">
                <a:latin typeface="微软雅黑" panose="020b0503020204020204" pitchFamily="34" charset="-122"/>
                <a:ea typeface="微软雅黑" panose="020b0503020204020204" pitchFamily="34" charset="-122"/>
              </a:rPr>
              <a:t>岁以前的公民每周有补助”“职工患病可以得到免费治疗，失业有救济金，退休后有养老金，死亡后其家属还能得到抚恤金”说明“福利国家”的社会福利种类较多，而且覆盖面广，故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项正确。</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sp>
        <p:nvSpPr>
          <p:cNvPr id="10" name="矩形 9"/>
          <p:cNvSpPr/>
          <p:nvPr/>
        </p:nvSpPr>
        <p:spPr>
          <a:xfrm>
            <a:off x="533402" y="1252872"/>
            <a:ext cx="84667" cy="313266"/>
          </a:xfrm>
          <a:prstGeom prst="rect">
            <a:avLst/>
          </a:prstGeom>
          <a:solidFill>
            <a:srgbClr val="6492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框 2"/>
          <p:cNvSpPr txBox="1"/>
          <p:nvPr/>
        </p:nvSpPr>
        <p:spPr>
          <a:xfrm>
            <a:off x="690245" y="1178560"/>
            <a:ext cx="6113145" cy="429895"/>
          </a:xfrm>
          <a:prstGeom prst="rect">
            <a:avLst/>
          </a:prstGeom>
          <a:noFill/>
        </p:spPr>
        <p:txBody>
          <a:bodyPr wrap="square" rtlCol="0">
            <a:spAutoFit/>
          </a:bodyPr>
          <a:lstStyle/>
          <a:p>
            <a:r>
              <a:rPr kumimoji="1" lang="zh-CN" altLang="en-US" sz="2200" b="1">
                <a:solidFill>
                  <a:srgbClr val="649226"/>
                </a:solidFill>
                <a:latin typeface="微软雅黑" panose="020b0503020204020204" pitchFamily="34" charset="-122"/>
                <a:ea typeface="微软雅黑" panose="020b0503020204020204" pitchFamily="34" charset="-122"/>
              </a:rPr>
              <a:t>知识点</a:t>
            </a:r>
            <a:r>
              <a:rPr kumimoji="1" lang="en-US" altLang="zh-CN" sz="2200" b="1">
                <a:solidFill>
                  <a:srgbClr val="649226"/>
                </a:solidFill>
                <a:latin typeface="微软雅黑" panose="020b0503020204020204" pitchFamily="34" charset="-122"/>
                <a:ea typeface="微软雅黑" panose="020b0503020204020204" pitchFamily="34" charset="-122"/>
              </a:rPr>
              <a:t>4</a:t>
            </a:r>
            <a:r>
              <a:rPr kumimoji="1" lang="zh-CN" altLang="en-US" sz="2200" b="1">
                <a:solidFill>
                  <a:srgbClr val="649226"/>
                </a:solidFill>
                <a:latin typeface="微软雅黑" panose="020b0503020204020204" pitchFamily="34" charset="-122"/>
                <a:ea typeface="微软雅黑" panose="020b0503020204020204" pitchFamily="34" charset="-122"/>
              </a:rPr>
              <a:t>　“福利国家”与社会运动</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7"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8"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5"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3"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P spid="10" grpId="7"/>
      <p:bldP spid="11" grpId="8"/>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04068" y="3971081"/>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80720" y="1659121"/>
            <a:ext cx="8834755"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a:t>
            </a:r>
            <a:r>
              <a:rPr lang="zh-CN" altLang="en-US">
                <a:latin typeface="微软雅黑" panose="020b0503020204020204" pitchFamily="34" charset="-122"/>
                <a:ea typeface="微软雅黑" panose="020b0503020204020204" pitchFamily="34" charset="-122"/>
              </a:rPr>
              <a:t>．</a:t>
            </a:r>
            <a:r>
              <a:rPr lang="en-US" altLang="zh-CN">
                <a:latin typeface="仿宋" pitchFamily="49" charset="-122"/>
                <a:ea typeface="仿宋" pitchFamily="49" charset="-122"/>
              </a:rPr>
              <a:t>[</a:t>
            </a:r>
            <a:r>
              <a:rPr lang="zh-CN" altLang="en-US">
                <a:latin typeface="仿宋" pitchFamily="49" charset="-122"/>
                <a:ea typeface="仿宋" pitchFamily="49" charset="-122"/>
              </a:rPr>
              <a:t>云南玉溪一中</a:t>
            </a:r>
            <a:r>
              <a:rPr lang="en-US" altLang="zh-CN">
                <a:latin typeface="仿宋" pitchFamily="49" charset="-122"/>
                <a:ea typeface="仿宋" pitchFamily="49" charset="-122"/>
              </a:rPr>
              <a:t>2019</a:t>
            </a:r>
            <a:r>
              <a:rPr lang="zh-CN" altLang="en-US">
                <a:latin typeface="仿宋" pitchFamily="49" charset="-122"/>
                <a:ea typeface="仿宋" pitchFamily="49" charset="-122"/>
              </a:rPr>
              <a:t>高二月考</a:t>
            </a:r>
            <a:r>
              <a:rPr lang="en-US" altLang="zh-CN">
                <a:latin typeface="仿宋" pitchFamily="49" charset="-122"/>
                <a:ea typeface="仿宋" pitchFamily="49" charset="-122"/>
              </a:rPr>
              <a:t>]</a:t>
            </a:r>
            <a:r>
              <a:rPr lang="en-US" altLang="zh-CN">
                <a:latin typeface="微软雅黑" panose="020b0503020204020204" pitchFamily="34" charset="-122"/>
                <a:ea typeface="微软雅黑" panose="020b0503020204020204" pitchFamily="34" charset="-122"/>
              </a:rPr>
              <a:t>1944</a:t>
            </a:r>
            <a:r>
              <a:rPr lang="zh-CN" altLang="en-US">
                <a:latin typeface="微软雅黑" panose="020b0503020204020204" pitchFamily="34" charset="-122"/>
                <a:ea typeface="微软雅黑" panose="020b0503020204020204" pitchFamily="34" charset="-122"/>
              </a:rPr>
              <a:t>年</a:t>
            </a:r>
            <a:r>
              <a:rPr lang="en-US" altLang="zh-CN">
                <a:latin typeface="微软雅黑" panose="020b0503020204020204" pitchFamily="34" charset="-122"/>
                <a:ea typeface="微软雅黑" panose="020b0503020204020204" pitchFamily="34" charset="-122"/>
              </a:rPr>
              <a:t>8</a:t>
            </a:r>
            <a:r>
              <a:rPr lang="zh-CN" altLang="en-US">
                <a:latin typeface="微软雅黑" panose="020b0503020204020204" pitchFamily="34" charset="-122"/>
                <a:ea typeface="微软雅黑" panose="020b0503020204020204" pitchFamily="34" charset="-122"/>
              </a:rPr>
              <a:t>月的</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布尔什维克</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刊物上说：“苏联对这种战后合作感兴趣，这是因为这样的合作让美国得以推动并促进我国国民经济的恢复进程，使我们能够沿着社会经济获得更大发展的道路上快步前进。”这表明</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．苏联对布雷顿森林体系抱有热情</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．美苏两国已就战后合作达成一致</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．苏联承认了美国的世界霸主地位</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．全球化的统一市场正式开始运作</a:t>
            </a:r>
          </a:p>
        </p:txBody>
      </p:sp>
      <p:sp>
        <p:nvSpPr>
          <p:cNvPr id="8" name="文本框 7"/>
          <p:cNvSpPr txBox="1"/>
          <p:nvPr/>
        </p:nvSpPr>
        <p:spPr>
          <a:xfrm>
            <a:off x="8368664" y="2306483"/>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提升</a:t>
            </a:r>
          </a:p>
        </p:txBody>
      </p:sp>
      <p:sp>
        <p:nvSpPr>
          <p:cNvPr id="4" name="矩形 3"/>
          <p:cNvSpPr/>
          <p:nvPr/>
        </p:nvSpPr>
        <p:spPr>
          <a:xfrm>
            <a:off x="680720" y="4340413"/>
            <a:ext cx="9065459" cy="1477328"/>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本题考查苏联对布雷顿体系的态度。</a:t>
            </a:r>
            <a:r>
              <a:rPr lang="en-US" altLang="zh-CN">
                <a:latin typeface="微软雅黑" panose="020b0503020204020204" pitchFamily="34" charset="-122"/>
                <a:ea typeface="微软雅黑" panose="020b0503020204020204" pitchFamily="34" charset="-122"/>
              </a:rPr>
              <a:t>1944</a:t>
            </a:r>
            <a:r>
              <a:rPr lang="zh-CN" altLang="en-US">
                <a:latin typeface="微软雅黑" panose="020b0503020204020204" pitchFamily="34" charset="-122"/>
                <a:ea typeface="微软雅黑" panose="020b0503020204020204" pitchFamily="34" charset="-122"/>
              </a:rPr>
              <a:t>年</a:t>
            </a:r>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月布雷顿森林会议召开，</a:t>
            </a:r>
            <a:r>
              <a:rPr lang="en-US" altLang="zh-CN">
                <a:latin typeface="微软雅黑" panose="020b0503020204020204" pitchFamily="34" charset="-122"/>
                <a:ea typeface="微软雅黑" panose="020b0503020204020204" pitchFamily="34" charset="-122"/>
              </a:rPr>
              <a:t>1944</a:t>
            </a:r>
            <a:r>
              <a:rPr lang="zh-CN" altLang="en-US">
                <a:latin typeface="微软雅黑" panose="020b0503020204020204" pitchFamily="34" charset="-122"/>
                <a:ea typeface="微软雅黑" panose="020b0503020204020204" pitchFamily="34" charset="-122"/>
              </a:rPr>
              <a:t>年</a:t>
            </a:r>
            <a:r>
              <a:rPr lang="en-US" altLang="zh-CN">
                <a:latin typeface="微软雅黑" panose="020b0503020204020204" pitchFamily="34" charset="-122"/>
                <a:ea typeface="微软雅黑" panose="020b0503020204020204" pitchFamily="34" charset="-122"/>
              </a:rPr>
              <a:t>8</a:t>
            </a:r>
            <a:r>
              <a:rPr lang="zh-CN" altLang="en-US">
                <a:latin typeface="微软雅黑" panose="020b0503020204020204" pitchFamily="34" charset="-122"/>
                <a:ea typeface="微软雅黑" panose="020b0503020204020204" pitchFamily="34" charset="-122"/>
              </a:rPr>
              <a:t>月苏联就表达了借助美国发展经济的意图，故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项正确；据材料“</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布尔什维克</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刊物”“苏联对这种战后合作感兴趣”可知，这是苏联单方面的意图，故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项错误；苏联借助美国恢复与发展经济，并不代表其承认美国霸主地位，另外此时二战尚未结束，美国没有确立世界霸主地位，故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项错误；材料只涉及美苏两国，而非“全球”，故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项错误。</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04068" y="3971081"/>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80720" y="1659121"/>
            <a:ext cx="8834755" cy="2308324"/>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2</a:t>
            </a:r>
            <a:r>
              <a:rPr lang="zh-CN" altLang="en-US">
                <a:latin typeface="微软雅黑" panose="020b0503020204020204" pitchFamily="34" charset="-122"/>
                <a:ea typeface="微软雅黑" panose="020b0503020204020204" pitchFamily="34" charset="-122"/>
              </a:rPr>
              <a:t>．</a:t>
            </a:r>
            <a:r>
              <a:rPr lang="en-US" altLang="zh-CN">
                <a:latin typeface="仿宋" pitchFamily="49" charset="-122"/>
                <a:ea typeface="仿宋" pitchFamily="49" charset="-122"/>
              </a:rPr>
              <a:t>[</a:t>
            </a:r>
            <a:r>
              <a:rPr lang="zh-CN" altLang="en-US">
                <a:latin typeface="仿宋" pitchFamily="49" charset="-122"/>
                <a:ea typeface="仿宋" pitchFamily="49" charset="-122"/>
              </a:rPr>
              <a:t>辽宁六校协作体</a:t>
            </a:r>
            <a:r>
              <a:rPr lang="en-US" altLang="zh-CN">
                <a:latin typeface="仿宋" pitchFamily="49" charset="-122"/>
                <a:ea typeface="仿宋" pitchFamily="49" charset="-122"/>
              </a:rPr>
              <a:t>2018</a:t>
            </a:r>
            <a:r>
              <a:rPr lang="zh-CN" altLang="en-US">
                <a:latin typeface="仿宋" pitchFamily="49" charset="-122"/>
                <a:ea typeface="仿宋" pitchFamily="49" charset="-122"/>
              </a:rPr>
              <a:t>期考</a:t>
            </a:r>
            <a:r>
              <a:rPr lang="en-US" altLang="zh-CN">
                <a:latin typeface="仿宋" pitchFamily="49" charset="-122"/>
                <a:ea typeface="仿宋" pitchFamily="49" charset="-122"/>
              </a:rPr>
              <a:t>]</a:t>
            </a:r>
            <a:r>
              <a:rPr lang="zh-CN" altLang="en-US">
                <a:latin typeface="微软雅黑" panose="020b0503020204020204" pitchFamily="34" charset="-122"/>
                <a:ea typeface="微软雅黑" panose="020b0503020204020204" pitchFamily="34" charset="-122"/>
              </a:rPr>
              <a:t>法国著名经济学家马塞在</a:t>
            </a:r>
            <a:r>
              <a:rPr lang="en-US" altLang="zh-CN">
                <a:latin typeface="微软雅黑" panose="020b0503020204020204" pitchFamily="34" charset="-122"/>
                <a:ea typeface="微软雅黑" panose="020b0503020204020204" pitchFamily="34" charset="-122"/>
              </a:rPr>
              <a:t>20</a:t>
            </a:r>
            <a:r>
              <a:rPr lang="zh-CN" altLang="en-US">
                <a:latin typeface="微软雅黑" panose="020b0503020204020204" pitchFamily="34" charset="-122"/>
                <a:ea typeface="微软雅黑" panose="020b0503020204020204" pitchFamily="34" charset="-122"/>
              </a:rPr>
              <a:t>世纪</a:t>
            </a:r>
            <a:r>
              <a:rPr lang="en-US" altLang="zh-CN">
                <a:latin typeface="微软雅黑" panose="020b0503020204020204" pitchFamily="34" charset="-122"/>
                <a:ea typeface="微软雅黑" panose="020b0503020204020204" pitchFamily="34" charset="-122"/>
              </a:rPr>
              <a:t>50</a:t>
            </a:r>
            <a:r>
              <a:rPr lang="zh-CN" altLang="en-US">
                <a:latin typeface="微软雅黑" panose="020b0503020204020204" pitchFamily="34" charset="-122"/>
                <a:ea typeface="微软雅黑" panose="020b0503020204020204" pitchFamily="34" charset="-122"/>
              </a:rPr>
              <a:t>年代末提出，国家对经济调节的最好方式是计划化，但所谓的“法国式计划化”，就是寻求一条中间道路，把人对自由的追求、个人创造性的发挥与发展经济的共同方向统一起来。马赛的“法国式计划化”</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．把“计划”定义为计划经济</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．是国家协调社会力量的发展方式</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．主张实行完全的市场调节</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．是对“滞胀”引发经济危机的反思</a:t>
            </a:r>
          </a:p>
        </p:txBody>
      </p:sp>
      <p:sp>
        <p:nvSpPr>
          <p:cNvPr id="8" name="文本框 7"/>
          <p:cNvSpPr txBox="1"/>
          <p:nvPr/>
        </p:nvSpPr>
        <p:spPr>
          <a:xfrm>
            <a:off x="2682239" y="2479366"/>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B</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提升</a:t>
            </a:r>
          </a:p>
        </p:txBody>
      </p:sp>
      <p:sp>
        <p:nvSpPr>
          <p:cNvPr id="4" name="矩形 3"/>
          <p:cNvSpPr/>
          <p:nvPr/>
        </p:nvSpPr>
        <p:spPr>
          <a:xfrm>
            <a:off x="680720" y="4340413"/>
            <a:ext cx="9065459" cy="1754326"/>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本题考查二战后法国的宏观调控。据材料“计划化”“中间道路”“把人对自由的追求、个人创造性的发挥与发展经济的共同方向统一起来”可知，由政府协调、调动社会力量发展经济，故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项正确；二战后，资本主义国家的计划指的是制定经济计划，并不是实行计划经济体制，故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项错误；二战后资本主义国家普遍采用政府干预经济的发展模式，并不是完全由市场调节，故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项错误；“滞胀”是在</a:t>
            </a:r>
            <a:r>
              <a:rPr lang="en-US" altLang="zh-CN">
                <a:latin typeface="微软雅黑" panose="020b0503020204020204" pitchFamily="34" charset="-122"/>
                <a:ea typeface="微软雅黑" panose="020b0503020204020204" pitchFamily="34" charset="-122"/>
              </a:rPr>
              <a:t>20</a:t>
            </a:r>
            <a:r>
              <a:rPr lang="zh-CN" altLang="en-US">
                <a:latin typeface="微软雅黑" panose="020b0503020204020204" pitchFamily="34" charset="-122"/>
                <a:ea typeface="微软雅黑" panose="020b0503020204020204" pitchFamily="34" charset="-122"/>
              </a:rPr>
              <a:t>世纪</a:t>
            </a:r>
            <a:r>
              <a:rPr lang="en-US" altLang="zh-CN">
                <a:latin typeface="微软雅黑" panose="020b0503020204020204" pitchFamily="34" charset="-122"/>
                <a:ea typeface="微软雅黑" panose="020b0503020204020204" pitchFamily="34" charset="-122"/>
              </a:rPr>
              <a:t>70</a:t>
            </a:r>
            <a:r>
              <a:rPr lang="zh-CN" altLang="en-US">
                <a:latin typeface="微软雅黑" panose="020b0503020204020204" pitchFamily="34" charset="-122"/>
                <a:ea typeface="微软雅黑" panose="020b0503020204020204" pitchFamily="34" charset="-122"/>
              </a:rPr>
              <a:t>年代出现的，与材料时间不符，故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项错误。</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04068" y="3971081"/>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80720" y="1659121"/>
            <a:ext cx="8834755"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3</a:t>
            </a:r>
            <a:r>
              <a:rPr lang="zh-CN" altLang="en-US">
                <a:latin typeface="微软雅黑" panose="020b0503020204020204" pitchFamily="34" charset="-122"/>
                <a:ea typeface="微软雅黑" panose="020b0503020204020204" pitchFamily="34" charset="-122"/>
              </a:rPr>
              <a:t>．</a:t>
            </a:r>
            <a:r>
              <a:rPr lang="en-US" altLang="zh-CN">
                <a:latin typeface="仿宋" pitchFamily="49" charset="-122"/>
                <a:ea typeface="仿宋" pitchFamily="49" charset="-122"/>
              </a:rPr>
              <a:t>[</a:t>
            </a:r>
            <a:r>
              <a:rPr lang="zh-CN" altLang="en-US">
                <a:latin typeface="仿宋" pitchFamily="49" charset="-122"/>
                <a:ea typeface="仿宋" pitchFamily="49" charset="-122"/>
              </a:rPr>
              <a:t>湖北黄冈</a:t>
            </a:r>
            <a:r>
              <a:rPr lang="en-US" altLang="zh-CN">
                <a:latin typeface="仿宋" pitchFamily="49" charset="-122"/>
                <a:ea typeface="仿宋" pitchFamily="49" charset="-122"/>
              </a:rPr>
              <a:t>2018</a:t>
            </a:r>
            <a:r>
              <a:rPr lang="zh-CN" altLang="en-US">
                <a:latin typeface="仿宋" pitchFamily="49" charset="-122"/>
                <a:ea typeface="仿宋" pitchFamily="49" charset="-122"/>
              </a:rPr>
              <a:t>高一月考</a:t>
            </a:r>
            <a:r>
              <a:rPr lang="en-US" altLang="zh-CN">
                <a:latin typeface="仿宋" pitchFamily="49" charset="-122"/>
                <a:ea typeface="仿宋" pitchFamily="49" charset="-122"/>
              </a:rPr>
              <a:t>]</a:t>
            </a:r>
            <a:r>
              <a:rPr lang="zh-CN" altLang="en-US">
                <a:latin typeface="微软雅黑" panose="020b0503020204020204" pitchFamily="34" charset="-122"/>
                <a:ea typeface="微软雅黑" panose="020b0503020204020204" pitchFamily="34" charset="-122"/>
              </a:rPr>
              <a:t>面对“滞胀”危机，</a:t>
            </a:r>
            <a:r>
              <a:rPr lang="en-US" altLang="zh-CN">
                <a:latin typeface="微软雅黑" panose="020b0503020204020204" pitchFamily="34" charset="-122"/>
                <a:ea typeface="微软雅黑" panose="020b0503020204020204" pitchFamily="34" charset="-122"/>
              </a:rPr>
              <a:t>20</a:t>
            </a:r>
            <a:r>
              <a:rPr lang="zh-CN" altLang="en-US">
                <a:latin typeface="微软雅黑" panose="020b0503020204020204" pitchFamily="34" charset="-122"/>
                <a:ea typeface="微软雅黑" panose="020b0503020204020204" pitchFamily="34" charset="-122"/>
              </a:rPr>
              <a:t>世纪</a:t>
            </a:r>
            <a:r>
              <a:rPr lang="en-US" altLang="zh-CN">
                <a:latin typeface="微软雅黑" panose="020b0503020204020204" pitchFamily="34" charset="-122"/>
                <a:ea typeface="微软雅黑" panose="020b0503020204020204" pitchFamily="34" charset="-122"/>
              </a:rPr>
              <a:t>80</a:t>
            </a:r>
            <a:r>
              <a:rPr lang="zh-CN" altLang="en-US">
                <a:latin typeface="微软雅黑" panose="020b0503020204020204" pitchFamily="34" charset="-122"/>
                <a:ea typeface="微软雅黑" panose="020b0503020204020204" pitchFamily="34" charset="-122"/>
              </a:rPr>
              <a:t>年代的里根政府削减开支、放松管制、控制货币供应量，结果经济困难仍旧。</a:t>
            </a:r>
            <a:r>
              <a:rPr lang="en-US" altLang="zh-CN">
                <a:latin typeface="微软雅黑" panose="020b0503020204020204" pitchFamily="34" charset="-122"/>
                <a:ea typeface="微软雅黑" panose="020b0503020204020204" pitchFamily="34" charset="-122"/>
              </a:rPr>
              <a:t>1982</a:t>
            </a:r>
            <a:r>
              <a:rPr lang="zh-CN" altLang="en-US">
                <a:latin typeface="微软雅黑" panose="020b0503020204020204" pitchFamily="34" charset="-122"/>
                <a:ea typeface="微软雅黑" panose="020b0503020204020204" pitchFamily="34" charset="-122"/>
              </a:rPr>
              <a:t>年，美国又通过增税法案，美联储也放松银根。与</a:t>
            </a:r>
            <a:r>
              <a:rPr lang="en-US" altLang="zh-CN">
                <a:latin typeface="微软雅黑" panose="020b0503020204020204" pitchFamily="34" charset="-122"/>
                <a:ea typeface="微软雅黑" panose="020b0503020204020204" pitchFamily="34" charset="-122"/>
              </a:rPr>
              <a:t>20</a:t>
            </a:r>
            <a:r>
              <a:rPr lang="zh-CN" altLang="en-US">
                <a:latin typeface="微软雅黑" panose="020b0503020204020204" pitchFamily="34" charset="-122"/>
                <a:ea typeface="微软雅黑" panose="020b0503020204020204" pitchFamily="34" charset="-122"/>
              </a:rPr>
              <a:t>世纪</a:t>
            </a:r>
            <a:r>
              <a:rPr lang="en-US" altLang="zh-CN">
                <a:latin typeface="微软雅黑" panose="020b0503020204020204" pitchFamily="34" charset="-122"/>
                <a:ea typeface="微软雅黑" panose="020b0503020204020204" pitchFamily="34" charset="-122"/>
              </a:rPr>
              <a:t>30</a:t>
            </a:r>
            <a:r>
              <a:rPr lang="zh-CN" altLang="en-US">
                <a:latin typeface="微软雅黑" panose="020b0503020204020204" pitchFamily="34" charset="-122"/>
                <a:ea typeface="微软雅黑" panose="020b0503020204020204" pitchFamily="34" charset="-122"/>
              </a:rPr>
              <a:t>年代的罗斯福新政相比，此时的美国政策</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．采用了国家干预主义、新自由主义相结合的办法</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．对凯恩斯主义进行了深刻检讨，反其道而行之</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．完全以供给学派和货币学派的观点作为理论依据</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．缺乏解决危机的方向性，无法推动经济走出低谷</a:t>
            </a:r>
          </a:p>
        </p:txBody>
      </p:sp>
      <p:sp>
        <p:nvSpPr>
          <p:cNvPr id="8" name="文本框 7"/>
          <p:cNvSpPr txBox="1"/>
          <p:nvPr/>
        </p:nvSpPr>
        <p:spPr>
          <a:xfrm>
            <a:off x="8068627" y="2185526"/>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提升</a:t>
            </a:r>
          </a:p>
        </p:txBody>
      </p:sp>
      <p:sp>
        <p:nvSpPr>
          <p:cNvPr id="4" name="矩形 3"/>
          <p:cNvSpPr/>
          <p:nvPr/>
        </p:nvSpPr>
        <p:spPr>
          <a:xfrm>
            <a:off x="680720" y="4340413"/>
            <a:ext cx="9065459"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a:t>
            </a:r>
            <a:r>
              <a:rPr lang="en-US" altLang="zh-CN">
                <a:latin typeface="微软雅黑" panose="020b0503020204020204" pitchFamily="34" charset="-122"/>
                <a:ea typeface="微软雅黑" panose="020b0503020204020204" pitchFamily="34" charset="-122"/>
              </a:rPr>
              <a:t>20</a:t>
            </a:r>
            <a:r>
              <a:rPr lang="zh-CN" altLang="en-US">
                <a:latin typeface="微软雅黑" panose="020b0503020204020204" pitchFamily="34" charset="-122"/>
                <a:ea typeface="微软雅黑" panose="020b0503020204020204" pitchFamily="34" charset="-122"/>
              </a:rPr>
              <a:t>世纪</a:t>
            </a:r>
            <a:r>
              <a:rPr lang="en-US" altLang="zh-CN">
                <a:latin typeface="微软雅黑" panose="020b0503020204020204" pitchFamily="34" charset="-122"/>
                <a:ea typeface="微软雅黑" panose="020b0503020204020204" pitchFamily="34" charset="-122"/>
              </a:rPr>
              <a:t>80</a:t>
            </a:r>
            <a:r>
              <a:rPr lang="zh-CN" altLang="en-US">
                <a:latin typeface="微软雅黑" panose="020b0503020204020204" pitchFamily="34" charset="-122"/>
                <a:ea typeface="微软雅黑" panose="020b0503020204020204" pitchFamily="34" charset="-122"/>
              </a:rPr>
              <a:t>年代美国经济政策的变化。材料“削减开支、放松管制、控制货币供应量”强调国家减少对经济的干预，属于新自由主义的做法，“增税法案”“放松银根”则主张国家对经济进行干预，因此美国政府秉持适当减少国家干预与坚持市场调节相结合的做法，</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项正确，</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两项错误；</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项说法绝对化，排除。</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04068" y="3971081"/>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80720" y="1659121"/>
            <a:ext cx="8834755" cy="2031325"/>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4</a:t>
            </a:r>
            <a:r>
              <a:rPr lang="zh-CN" altLang="en-US">
                <a:latin typeface="微软雅黑" panose="020b0503020204020204" pitchFamily="34" charset="-122"/>
                <a:ea typeface="微软雅黑" panose="020b0503020204020204" pitchFamily="34" charset="-122"/>
              </a:rPr>
              <a:t>．</a:t>
            </a:r>
            <a:r>
              <a:rPr lang="en-US" altLang="zh-CN">
                <a:latin typeface="仿宋" pitchFamily="49" charset="-122"/>
                <a:ea typeface="仿宋" pitchFamily="49" charset="-122"/>
              </a:rPr>
              <a:t>[</a:t>
            </a:r>
            <a:r>
              <a:rPr lang="zh-CN" altLang="en-US">
                <a:latin typeface="仿宋" pitchFamily="49" charset="-122"/>
                <a:ea typeface="仿宋" pitchFamily="49" charset="-122"/>
              </a:rPr>
              <a:t>湖南邵阳</a:t>
            </a:r>
            <a:r>
              <a:rPr lang="en-US" altLang="zh-CN">
                <a:latin typeface="仿宋" pitchFamily="49" charset="-122"/>
                <a:ea typeface="仿宋" pitchFamily="49" charset="-122"/>
              </a:rPr>
              <a:t>2019</a:t>
            </a:r>
            <a:r>
              <a:rPr lang="zh-CN" altLang="en-US">
                <a:latin typeface="仿宋" pitchFamily="49" charset="-122"/>
                <a:ea typeface="仿宋" pitchFamily="49" charset="-122"/>
              </a:rPr>
              <a:t>高一期末</a:t>
            </a:r>
            <a:r>
              <a:rPr lang="en-US" altLang="zh-CN">
                <a:latin typeface="仿宋" pitchFamily="49" charset="-122"/>
                <a:ea typeface="仿宋" pitchFamily="49" charset="-122"/>
              </a:rPr>
              <a:t>]</a:t>
            </a:r>
            <a:r>
              <a:rPr lang="en-US" altLang="zh-CN">
                <a:latin typeface="微软雅黑" panose="020b0503020204020204" pitchFamily="34" charset="-122"/>
                <a:ea typeface="微软雅黑" panose="020b0503020204020204" pitchFamily="34" charset="-122"/>
              </a:rPr>
              <a:t>20</a:t>
            </a:r>
            <a:r>
              <a:rPr lang="zh-CN" altLang="en-US">
                <a:latin typeface="微软雅黑" panose="020b0503020204020204" pitchFamily="34" charset="-122"/>
                <a:ea typeface="微软雅黑" panose="020b0503020204020204" pitchFamily="34" charset="-122"/>
              </a:rPr>
              <a:t>世纪</a:t>
            </a:r>
            <a:r>
              <a:rPr lang="en-US" altLang="zh-CN">
                <a:latin typeface="微软雅黑" panose="020b0503020204020204" pitchFamily="34" charset="-122"/>
                <a:ea typeface="微软雅黑" panose="020b0503020204020204" pitchFamily="34" charset="-122"/>
              </a:rPr>
              <a:t>70</a:t>
            </a:r>
            <a:r>
              <a:rPr lang="zh-CN" altLang="en-US">
                <a:latin typeface="微软雅黑" panose="020b0503020204020204" pitchFamily="34" charset="-122"/>
                <a:ea typeface="微软雅黑" panose="020b0503020204020204" pitchFamily="34" charset="-122"/>
              </a:rPr>
              <a:t>年代，由于美国的出口不再大于进口，其贸易转向一种不利的收支状况。海外持有的美元超过了美国的黄金储备。美国经济地位的这种变化削弱了人们对美元的信心。这种状况</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．动摇了布雷顿森林体系的基础</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．动摇了关贸总协定的基础</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．促成了北美自由贸易区的建立</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．促成了世界贸易组织的建立</a:t>
            </a:r>
          </a:p>
        </p:txBody>
      </p:sp>
      <p:sp>
        <p:nvSpPr>
          <p:cNvPr id="8" name="文本框 7"/>
          <p:cNvSpPr txBox="1"/>
          <p:nvPr/>
        </p:nvSpPr>
        <p:spPr>
          <a:xfrm>
            <a:off x="5482590" y="2283489"/>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提升</a:t>
            </a:r>
          </a:p>
        </p:txBody>
      </p:sp>
      <p:sp>
        <p:nvSpPr>
          <p:cNvPr id="4" name="矩形 3"/>
          <p:cNvSpPr/>
          <p:nvPr/>
        </p:nvSpPr>
        <p:spPr>
          <a:xfrm>
            <a:off x="680720" y="4340413"/>
            <a:ext cx="9065459" cy="1754326"/>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布雷顿森林体系的动摇。结合所学可知，布雷顿森林体系是建立在美国经济实力空前强盛和拥有大量黄金储备的基础之上的，而随着黄金储备的大量减少，美国经济实力下降，这会动摇布雷顿森林体系的基础，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项正确；关贸总协定的宗旨是降低关税和贸易自由化，而材料反映的是美国贸易逆差和经济实力的下降，两者没有太大联系，故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项错误；北美自由贸易区建立于</a:t>
            </a:r>
            <a:r>
              <a:rPr lang="en-US" altLang="zh-CN">
                <a:latin typeface="微软雅黑" panose="020b0503020204020204" pitchFamily="34" charset="-122"/>
                <a:ea typeface="微软雅黑" panose="020b0503020204020204" pitchFamily="34" charset="-122"/>
              </a:rPr>
              <a:t>1994</a:t>
            </a:r>
            <a:r>
              <a:rPr lang="zh-CN" altLang="en-US">
                <a:latin typeface="微软雅黑" panose="020b0503020204020204" pitchFamily="34" charset="-122"/>
                <a:ea typeface="微软雅黑" panose="020b0503020204020204" pitchFamily="34" charset="-122"/>
              </a:rPr>
              <a:t>年，世贸组织成立于</a:t>
            </a:r>
            <a:r>
              <a:rPr lang="en-US" altLang="zh-CN">
                <a:latin typeface="微软雅黑" panose="020b0503020204020204" pitchFamily="34" charset="-122"/>
                <a:ea typeface="微软雅黑" panose="020b0503020204020204" pitchFamily="34" charset="-122"/>
              </a:rPr>
              <a:t>1995</a:t>
            </a:r>
            <a:r>
              <a:rPr lang="zh-CN" altLang="en-US">
                <a:latin typeface="微软雅黑" panose="020b0503020204020204" pitchFamily="34" charset="-122"/>
                <a:ea typeface="微软雅黑" panose="020b0503020204020204" pitchFamily="34" charset="-122"/>
              </a:rPr>
              <a:t>年，都与材料时间不符，故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两项错误。</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04068" y="3270994"/>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80720" y="1659121"/>
            <a:ext cx="8834755" cy="1477328"/>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5</a:t>
            </a:r>
            <a:r>
              <a:rPr lang="zh-CN" altLang="en-US">
                <a:latin typeface="微软雅黑" panose="020b0503020204020204" pitchFamily="34" charset="-122"/>
                <a:ea typeface="微软雅黑" panose="020b0503020204020204" pitchFamily="34" charset="-122"/>
              </a:rPr>
              <a:t>．</a:t>
            </a:r>
            <a:r>
              <a:rPr lang="en-US" altLang="zh-CN">
                <a:latin typeface="仿宋" pitchFamily="49" charset="-122"/>
                <a:ea typeface="仿宋" pitchFamily="49" charset="-122"/>
              </a:rPr>
              <a:t>[</a:t>
            </a:r>
            <a:r>
              <a:rPr lang="zh-CN" altLang="en-US">
                <a:latin typeface="仿宋" pitchFamily="49" charset="-122"/>
                <a:ea typeface="仿宋" pitchFamily="49" charset="-122"/>
              </a:rPr>
              <a:t>黑龙江大庆中学</a:t>
            </a:r>
            <a:r>
              <a:rPr lang="en-US" altLang="zh-CN">
                <a:latin typeface="仿宋" pitchFamily="49" charset="-122"/>
                <a:ea typeface="仿宋" pitchFamily="49" charset="-122"/>
              </a:rPr>
              <a:t>2019</a:t>
            </a:r>
            <a:r>
              <a:rPr lang="zh-CN" altLang="en-US">
                <a:latin typeface="仿宋" pitchFamily="49" charset="-122"/>
                <a:ea typeface="仿宋" pitchFamily="49" charset="-122"/>
              </a:rPr>
              <a:t>高一期末</a:t>
            </a:r>
            <a:r>
              <a:rPr lang="en-US" altLang="zh-CN">
                <a:latin typeface="仿宋" pitchFamily="49" charset="-122"/>
                <a:ea typeface="仿宋" pitchFamily="49" charset="-122"/>
              </a:rPr>
              <a:t>]</a:t>
            </a:r>
            <a:r>
              <a:rPr lang="zh-CN" altLang="en-US">
                <a:latin typeface="微软雅黑" panose="020b0503020204020204" pitchFamily="34" charset="-122"/>
                <a:ea typeface="微软雅黑" panose="020b0503020204020204" pitchFamily="34" charset="-122"/>
              </a:rPr>
              <a:t>下图反映的是某国际组织从</a:t>
            </a:r>
            <a:r>
              <a:rPr lang="en-US" altLang="zh-CN">
                <a:latin typeface="微软雅黑" panose="020b0503020204020204" pitchFamily="34" charset="-122"/>
                <a:ea typeface="微软雅黑" panose="020b0503020204020204" pitchFamily="34" charset="-122"/>
              </a:rPr>
              <a:t>1981</a:t>
            </a:r>
            <a:r>
              <a:rPr lang="zh-CN" altLang="en-US">
                <a:latin typeface="微软雅黑" panose="020b0503020204020204" pitchFamily="34" charset="-122"/>
                <a:ea typeface="微软雅黑" panose="020b0503020204020204" pitchFamily="34" charset="-122"/>
              </a:rPr>
              <a:t>年到</a:t>
            </a:r>
            <a:r>
              <a:rPr lang="en-US" altLang="zh-CN">
                <a:latin typeface="微软雅黑" panose="020b0503020204020204" pitchFamily="34" charset="-122"/>
                <a:ea typeface="微软雅黑" panose="020b0503020204020204" pitchFamily="34" charset="-122"/>
              </a:rPr>
              <a:t>2009</a:t>
            </a:r>
            <a:r>
              <a:rPr lang="zh-CN" altLang="en-US">
                <a:latin typeface="微软雅黑" panose="020b0503020204020204" pitchFamily="34" charset="-122"/>
                <a:ea typeface="微软雅黑" panose="020b0503020204020204" pitchFamily="34" charset="-122"/>
              </a:rPr>
              <a:t>年向各成员国提供贷款的情况</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注：图中“其他”指的是贷款额低于</a:t>
            </a:r>
            <a:r>
              <a:rPr lang="en-US" altLang="zh-CN">
                <a:latin typeface="微软雅黑" panose="020b0503020204020204" pitchFamily="34" charset="-122"/>
                <a:ea typeface="微软雅黑" panose="020b0503020204020204" pitchFamily="34" charset="-122"/>
              </a:rPr>
              <a:t>112.95</a:t>
            </a:r>
            <a:r>
              <a:rPr lang="zh-CN" altLang="en-US">
                <a:latin typeface="微软雅黑" panose="020b0503020204020204" pitchFamily="34" charset="-122"/>
                <a:ea typeface="微软雅黑" panose="020b0503020204020204" pitchFamily="34" charset="-122"/>
              </a:rPr>
              <a:t>亿美元的国家的贷款总额百分比</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。由此可判断该组织</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．有利于减少国际性贫穷  　</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．促进了国际汇率的稳定</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．消除了成员国贸易壁垒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．是南南合作的重要成果</a:t>
            </a:r>
          </a:p>
        </p:txBody>
      </p:sp>
      <p:sp>
        <p:nvSpPr>
          <p:cNvPr id="8" name="文本框 7"/>
          <p:cNvSpPr txBox="1"/>
          <p:nvPr/>
        </p:nvSpPr>
        <p:spPr>
          <a:xfrm>
            <a:off x="4396740" y="2283489"/>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提升</a:t>
            </a:r>
          </a:p>
        </p:txBody>
      </p:sp>
      <p:sp>
        <p:nvSpPr>
          <p:cNvPr id="4" name="矩形 3"/>
          <p:cNvSpPr/>
          <p:nvPr/>
        </p:nvSpPr>
        <p:spPr>
          <a:xfrm>
            <a:off x="680721" y="3640326"/>
            <a:ext cx="6805930" cy="2308324"/>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本题考查世界银行。图中信息表明该国际组织主要给发展中国家提供贷款。结合所学可知，这一国际组织指世界银行。世界银行贷款给成员国，有助于推动其经济发展，减少贫困，故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项正确；国际货币基金组织的宗旨是稳定国际汇率和消除妨碍世界贸易的外汇管制，在货币问题上促进国际合作，故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项错误；关贸总协定和世界贸易组织致力于消除成员国间的贸易壁垒，以促进自由贸易，故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项错误；世界银行是由美国主导建立的，不能反映南南合作的成果，故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项错误。</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pic>
        <p:nvPicPr>
          <p:cNvPr id="3686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632749" y="2283489"/>
            <a:ext cx="3765452" cy="3409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36866"/>
                                        </p:tgtEl>
                                        <p:attrNameLst>
                                          <p:attrName>style.visibility</p:attrName>
                                        </p:attrNameLst>
                                      </p:cBhvr>
                                      <p:to>
                                        <p:strVal val="visible"/>
                                      </p:to>
                                    </p:set>
                                    <p:animEffect transition="in" filter="fade">
                                      <p:cBhvr>
                                        <p:cTn id="10" dur="500"/>
                                        <p:tgtEl>
                                          <p:spTgt spid="36866"/>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10" presetClass="entr" presetSubtype="0" fill="hold" grpId="5"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0" presetClass="entr" presetSubtype="0" fill="hold" grpId="3"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04067" y="3938383"/>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80720" y="1659121"/>
            <a:ext cx="8834755" cy="2308324"/>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6</a:t>
            </a:r>
            <a:r>
              <a:rPr lang="zh-CN" altLang="en-US">
                <a:latin typeface="微软雅黑" panose="020b0503020204020204" pitchFamily="34" charset="-122"/>
                <a:ea typeface="微软雅黑" panose="020b0503020204020204" pitchFamily="34" charset="-122"/>
              </a:rPr>
              <a:t>．</a:t>
            </a:r>
            <a:r>
              <a:rPr lang="en-US" altLang="zh-CN">
                <a:latin typeface="仿宋" pitchFamily="49" charset="-122"/>
                <a:ea typeface="仿宋" pitchFamily="49" charset="-122"/>
              </a:rPr>
              <a:t>[</a:t>
            </a:r>
            <a:r>
              <a:rPr lang="zh-CN" altLang="en-US">
                <a:latin typeface="仿宋" pitchFamily="49" charset="-122"/>
                <a:ea typeface="仿宋" pitchFamily="49" charset="-122"/>
              </a:rPr>
              <a:t>江西临川一中</a:t>
            </a:r>
            <a:r>
              <a:rPr lang="en-US" altLang="zh-CN">
                <a:latin typeface="仿宋" pitchFamily="49" charset="-122"/>
                <a:ea typeface="仿宋" pitchFamily="49" charset="-122"/>
              </a:rPr>
              <a:t>2019</a:t>
            </a:r>
            <a:r>
              <a:rPr lang="zh-CN" altLang="en-US">
                <a:latin typeface="仿宋" pitchFamily="49" charset="-122"/>
                <a:ea typeface="仿宋" pitchFamily="49" charset="-122"/>
              </a:rPr>
              <a:t>高二期中</a:t>
            </a:r>
            <a:r>
              <a:rPr lang="en-US" altLang="zh-CN">
                <a:latin typeface="仿宋" pitchFamily="49" charset="-122"/>
                <a:ea typeface="仿宋" pitchFamily="49" charset="-122"/>
              </a:rPr>
              <a:t>]</a:t>
            </a:r>
            <a:r>
              <a:rPr lang="zh-CN" altLang="en-US">
                <a:latin typeface="微软雅黑" panose="020b0503020204020204" pitchFamily="34" charset="-122"/>
                <a:ea typeface="微软雅黑" panose="020b0503020204020204" pitchFamily="34" charset="-122"/>
              </a:rPr>
              <a:t>传统制造业曾被认为是“夕阳产业”。但国际金融危机后，通过科技创新驱动传统经济发展成为多国的国策。目前美国正实施“再工业化”战略，德国提出“德国工业</a:t>
            </a:r>
            <a:r>
              <a:rPr lang="en-US" altLang="zh-CN">
                <a:latin typeface="微软雅黑" panose="020b0503020204020204" pitchFamily="34" charset="-122"/>
                <a:ea typeface="微软雅黑" panose="020b0503020204020204" pitchFamily="34" charset="-122"/>
              </a:rPr>
              <a:t>4.0”</a:t>
            </a:r>
            <a:r>
              <a:rPr lang="zh-CN" altLang="en-US">
                <a:latin typeface="微软雅黑" panose="020b0503020204020204" pitchFamily="34" charset="-122"/>
                <a:ea typeface="微软雅黑" panose="020b0503020204020204" pitchFamily="34" charset="-122"/>
              </a:rPr>
              <a:t>战略目标，中国也将“中国制造</a:t>
            </a:r>
            <a:r>
              <a:rPr lang="en-US" altLang="zh-CN">
                <a:latin typeface="微软雅黑" panose="020b0503020204020204" pitchFamily="34" charset="-122"/>
                <a:ea typeface="微软雅黑" panose="020b0503020204020204" pitchFamily="34" charset="-122"/>
              </a:rPr>
              <a:t>2025”</a:t>
            </a:r>
            <a:r>
              <a:rPr lang="zh-CN" altLang="en-US">
                <a:latin typeface="微软雅黑" panose="020b0503020204020204" pitchFamily="34" charset="-122"/>
                <a:ea typeface="微软雅黑" panose="020b0503020204020204" pitchFamily="34" charset="-122"/>
              </a:rPr>
              <a:t>定位在战略层级。上述现象的出现反映了</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．传统经济取代新经济发展模式</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．世界各国跨入到知识经济时期</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．国家干预政策已占据主导地位</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．新经济的发展加剧了全球竞争</a:t>
            </a:r>
          </a:p>
        </p:txBody>
      </p:sp>
      <p:sp>
        <p:nvSpPr>
          <p:cNvPr id="8" name="文本框 7"/>
          <p:cNvSpPr txBox="1"/>
          <p:nvPr/>
        </p:nvSpPr>
        <p:spPr>
          <a:xfrm>
            <a:off x="3610928" y="2444983"/>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D</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提升</a:t>
            </a:r>
          </a:p>
        </p:txBody>
      </p:sp>
      <p:sp>
        <p:nvSpPr>
          <p:cNvPr id="4" name="矩形 3"/>
          <p:cNvSpPr/>
          <p:nvPr/>
        </p:nvSpPr>
        <p:spPr>
          <a:xfrm>
            <a:off x="680719" y="4307715"/>
            <a:ext cx="9006205" cy="1477328"/>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本题考查第三次科技革命。依据材料可知各国纷纷出台相关战略，通过科技创新驱动传统经济发展，证明新经济的发展加剧了全球竞争，故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项正确；“传统经济取代新经济发展模式”的说法不符合事实，当前两种经济发展模式并存，故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项错误；世界各国国情并不一致，各国的经济发展阶段也不尽相同，所以“世界各国跨入到知识经济时期”与事实不符，故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项错误；材料主旨强调科技创新而非国家干预，故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项错误。</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04067" y="3352596"/>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80720" y="1659121"/>
            <a:ext cx="8834755" cy="1477328"/>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7</a:t>
            </a:r>
            <a:r>
              <a:rPr lang="zh-CN" altLang="en-US">
                <a:latin typeface="微软雅黑" panose="020b0503020204020204" pitchFamily="34" charset="-122"/>
                <a:ea typeface="微软雅黑" panose="020b0503020204020204" pitchFamily="34" charset="-122"/>
              </a:rPr>
              <a:t>．</a:t>
            </a:r>
            <a:r>
              <a:rPr lang="en-US" altLang="zh-CN">
                <a:latin typeface="仿宋" pitchFamily="49" charset="-122"/>
                <a:ea typeface="仿宋" pitchFamily="49" charset="-122"/>
              </a:rPr>
              <a:t>[</a:t>
            </a:r>
            <a:r>
              <a:rPr lang="zh-CN" altLang="en-US">
                <a:latin typeface="仿宋" pitchFamily="49" charset="-122"/>
                <a:ea typeface="仿宋" pitchFamily="49" charset="-122"/>
              </a:rPr>
              <a:t>浙江嘉兴一中</a:t>
            </a:r>
            <a:r>
              <a:rPr lang="en-US" altLang="zh-CN">
                <a:latin typeface="仿宋" pitchFamily="49" charset="-122"/>
                <a:ea typeface="仿宋" pitchFamily="49" charset="-122"/>
              </a:rPr>
              <a:t>2019</a:t>
            </a:r>
            <a:r>
              <a:rPr lang="zh-CN" altLang="en-US">
                <a:latin typeface="仿宋" pitchFamily="49" charset="-122"/>
                <a:ea typeface="仿宋" pitchFamily="49" charset="-122"/>
              </a:rPr>
              <a:t>高一期中</a:t>
            </a:r>
            <a:r>
              <a:rPr lang="en-US" altLang="zh-CN">
                <a:latin typeface="仿宋" pitchFamily="49" charset="-122"/>
                <a:ea typeface="仿宋" pitchFamily="49" charset="-122"/>
              </a:rPr>
              <a:t>]</a:t>
            </a:r>
            <a:r>
              <a:rPr lang="zh-CN" altLang="en-US">
                <a:latin typeface="微软雅黑" panose="020b0503020204020204" pitchFamily="34" charset="-122"/>
                <a:ea typeface="微软雅黑" panose="020b0503020204020204" pitchFamily="34" charset="-122"/>
              </a:rPr>
              <a:t>美国商务部的一份报告说，自</a:t>
            </a:r>
            <a:r>
              <a:rPr lang="en-US" altLang="zh-CN">
                <a:latin typeface="微软雅黑" panose="020b0503020204020204" pitchFamily="34" charset="-122"/>
                <a:ea typeface="微软雅黑" panose="020b0503020204020204" pitchFamily="34" charset="-122"/>
              </a:rPr>
              <a:t>1995</a:t>
            </a:r>
            <a:r>
              <a:rPr lang="zh-CN" altLang="en-US">
                <a:latin typeface="微软雅黑" panose="020b0503020204020204" pitchFamily="34" charset="-122"/>
                <a:ea typeface="微软雅黑" panose="020b0503020204020204" pitchFamily="34" charset="-122"/>
              </a:rPr>
              <a:t>年以来，其劳动生产率年均增长达到</a:t>
            </a:r>
            <a:r>
              <a:rPr lang="en-US" altLang="zh-CN">
                <a:latin typeface="微软雅黑" panose="020b0503020204020204" pitchFamily="34" charset="-122"/>
                <a:ea typeface="微软雅黑" panose="020b0503020204020204" pitchFamily="34" charset="-122"/>
              </a:rPr>
              <a:t>2.8%</a:t>
            </a:r>
            <a:r>
              <a:rPr lang="zh-CN" altLang="en-US">
                <a:latin typeface="微软雅黑" panose="020b0503020204020204" pitchFamily="34" charset="-122"/>
                <a:ea typeface="微软雅黑" panose="020b0503020204020204" pitchFamily="34" charset="-122"/>
              </a:rPr>
              <a:t>，比</a:t>
            </a:r>
            <a:r>
              <a:rPr lang="en-US" altLang="zh-CN">
                <a:latin typeface="微软雅黑" panose="020b0503020204020204" pitchFamily="34" charset="-122"/>
                <a:ea typeface="微软雅黑" panose="020b0503020204020204" pitchFamily="34" charset="-122"/>
              </a:rPr>
              <a:t>1973—1975</a:t>
            </a:r>
            <a:r>
              <a:rPr lang="zh-CN" altLang="en-US">
                <a:latin typeface="微软雅黑" panose="020b0503020204020204" pitchFamily="34" charset="-122"/>
                <a:ea typeface="微软雅黑" panose="020b0503020204020204" pitchFamily="34" charset="-122"/>
              </a:rPr>
              <a:t>年的</a:t>
            </a:r>
            <a:r>
              <a:rPr lang="en-US" altLang="zh-CN">
                <a:latin typeface="微软雅黑" panose="020b0503020204020204" pitchFamily="34" charset="-122"/>
                <a:ea typeface="微软雅黑" panose="020b0503020204020204" pitchFamily="34" charset="-122"/>
              </a:rPr>
              <a:t>1.4%</a:t>
            </a:r>
            <a:r>
              <a:rPr lang="zh-CN" altLang="en-US">
                <a:latin typeface="微软雅黑" panose="020b0503020204020204" pitchFamily="34" charset="-122"/>
                <a:ea typeface="微软雅黑" panose="020b0503020204020204" pitchFamily="34" charset="-122"/>
              </a:rPr>
              <a:t>提高了一倍。到</a:t>
            </a:r>
            <a:r>
              <a:rPr lang="en-US" altLang="zh-CN">
                <a:latin typeface="微软雅黑" panose="020b0503020204020204" pitchFamily="34" charset="-122"/>
                <a:ea typeface="微软雅黑" panose="020b0503020204020204" pitchFamily="34" charset="-122"/>
              </a:rPr>
              <a:t>2001</a:t>
            </a:r>
            <a:r>
              <a:rPr lang="zh-CN" altLang="en-US">
                <a:latin typeface="微软雅黑" panose="020b0503020204020204" pitchFamily="34" charset="-122"/>
                <a:ea typeface="微软雅黑" panose="020b0503020204020204" pitchFamily="34" charset="-122"/>
              </a:rPr>
              <a:t>年第二季度，美国经济已持续增长</a:t>
            </a:r>
            <a:r>
              <a:rPr lang="en-US" altLang="zh-CN">
                <a:latin typeface="微软雅黑" panose="020b0503020204020204" pitchFamily="34" charset="-122"/>
                <a:ea typeface="微软雅黑" panose="020b0503020204020204" pitchFamily="34" charset="-122"/>
              </a:rPr>
              <a:t>120</a:t>
            </a:r>
            <a:r>
              <a:rPr lang="zh-CN" altLang="en-US">
                <a:latin typeface="微软雅黑" panose="020b0503020204020204" pitchFamily="34" charset="-122"/>
                <a:ea typeface="微软雅黑" panose="020b0503020204020204" pitchFamily="34" charset="-122"/>
              </a:rPr>
              <a:t>个月。取得上述成效的原因之一是美国政府</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．实行自由放任政策  </a:t>
            </a:r>
            <a:r>
              <a:rPr lang="zh-CN" altLang="en-US" smtClean="0">
                <a:latin typeface="微软雅黑" panose="020b0503020204020204" pitchFamily="34" charset="-122"/>
                <a:ea typeface="微软雅黑" panose="020b0503020204020204" pitchFamily="34" charset="-122"/>
              </a:rPr>
              <a:t>   </a:t>
            </a:r>
            <a:r>
              <a:rPr lang="en-US" altLang="zh-CN" smtClean="0">
                <a:latin typeface="微软雅黑" panose="020b0503020204020204" pitchFamily="34" charset="-122"/>
                <a:ea typeface="微软雅黑" panose="020b0503020204020204" pitchFamily="34" charset="-122"/>
              </a:rPr>
              <a:t>B</a:t>
            </a:r>
            <a:r>
              <a:rPr lang="zh-CN" altLang="en-US" smtClean="0">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扶持高新技术产业</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．对经济实施全面干预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．推行赤字财政政策</a:t>
            </a:r>
          </a:p>
        </p:txBody>
      </p:sp>
      <p:sp>
        <p:nvSpPr>
          <p:cNvPr id="8" name="文本框 7"/>
          <p:cNvSpPr txBox="1"/>
          <p:nvPr/>
        </p:nvSpPr>
        <p:spPr>
          <a:xfrm>
            <a:off x="7682865" y="2260833"/>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B</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提升</a:t>
            </a:r>
          </a:p>
        </p:txBody>
      </p:sp>
      <p:sp>
        <p:nvSpPr>
          <p:cNvPr id="4" name="矩形 3"/>
          <p:cNvSpPr/>
          <p:nvPr/>
        </p:nvSpPr>
        <p:spPr>
          <a:xfrm>
            <a:off x="680719" y="3721928"/>
            <a:ext cx="9006205" cy="1477328"/>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本题考查美国信息技术的发展。材料“自</a:t>
            </a:r>
            <a:r>
              <a:rPr lang="en-US" altLang="zh-CN">
                <a:latin typeface="微软雅黑" panose="020b0503020204020204" pitchFamily="34" charset="-122"/>
                <a:ea typeface="微软雅黑" panose="020b0503020204020204" pitchFamily="34" charset="-122"/>
              </a:rPr>
              <a:t>1995</a:t>
            </a:r>
            <a:r>
              <a:rPr lang="zh-CN" altLang="en-US">
                <a:latin typeface="微软雅黑" panose="020b0503020204020204" pitchFamily="34" charset="-122"/>
                <a:ea typeface="微软雅黑" panose="020b0503020204020204" pitchFamily="34" charset="-122"/>
              </a:rPr>
              <a:t>年以来</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比</a:t>
            </a:r>
            <a:r>
              <a:rPr lang="en-US" altLang="zh-CN">
                <a:latin typeface="微软雅黑" panose="020b0503020204020204" pitchFamily="34" charset="-122"/>
                <a:ea typeface="微软雅黑" panose="020b0503020204020204" pitchFamily="34" charset="-122"/>
              </a:rPr>
              <a:t>1973—1975</a:t>
            </a:r>
            <a:r>
              <a:rPr lang="zh-CN" altLang="en-US">
                <a:latin typeface="微软雅黑" panose="020b0503020204020204" pitchFamily="34" charset="-122"/>
                <a:ea typeface="微软雅黑" panose="020b0503020204020204" pitchFamily="34" charset="-122"/>
              </a:rPr>
              <a:t>年的</a:t>
            </a:r>
            <a:r>
              <a:rPr lang="en-US" altLang="zh-CN">
                <a:latin typeface="微软雅黑" panose="020b0503020204020204" pitchFamily="34" charset="-122"/>
                <a:ea typeface="微软雅黑" panose="020b0503020204020204" pitchFamily="34" charset="-122"/>
              </a:rPr>
              <a:t>1.4%</a:t>
            </a:r>
            <a:r>
              <a:rPr lang="zh-CN" altLang="en-US">
                <a:latin typeface="微软雅黑" panose="020b0503020204020204" pitchFamily="34" charset="-122"/>
                <a:ea typeface="微软雅黑" panose="020b0503020204020204" pitchFamily="34" charset="-122"/>
              </a:rPr>
              <a:t>提高了一倍”“美国经济已持续增长</a:t>
            </a:r>
            <a:r>
              <a:rPr lang="en-US" altLang="zh-CN">
                <a:latin typeface="微软雅黑" panose="020b0503020204020204" pitchFamily="34" charset="-122"/>
                <a:ea typeface="微软雅黑" panose="020b0503020204020204" pitchFamily="34" charset="-122"/>
              </a:rPr>
              <a:t>120</a:t>
            </a:r>
            <a:r>
              <a:rPr lang="zh-CN" altLang="en-US">
                <a:latin typeface="微软雅黑" panose="020b0503020204020204" pitchFamily="34" charset="-122"/>
                <a:ea typeface="微软雅黑" panose="020b0503020204020204" pitchFamily="34" charset="-122"/>
              </a:rPr>
              <a:t>个月”表明美国经济实现了长达</a:t>
            </a:r>
            <a:r>
              <a:rPr lang="en-US" altLang="zh-CN">
                <a:latin typeface="微软雅黑" panose="020b0503020204020204" pitchFamily="34" charset="-122"/>
                <a:ea typeface="微软雅黑" panose="020b0503020204020204" pitchFamily="34" charset="-122"/>
              </a:rPr>
              <a:t>10</a:t>
            </a:r>
            <a:r>
              <a:rPr lang="zh-CN" altLang="en-US">
                <a:latin typeface="微软雅黑" panose="020b0503020204020204" pitchFamily="34" charset="-122"/>
                <a:ea typeface="微软雅黑" panose="020b0503020204020204" pitchFamily="34" charset="-122"/>
              </a:rPr>
              <a:t>年的持续增长，结合所学可知，这与美国信息技术革命的推动有关，故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项正确；</a:t>
            </a:r>
            <a:r>
              <a:rPr lang="en-US" altLang="zh-CN">
                <a:latin typeface="微软雅黑" panose="020b0503020204020204" pitchFamily="34" charset="-122"/>
                <a:ea typeface="微软雅黑" panose="020b0503020204020204" pitchFamily="34" charset="-122"/>
              </a:rPr>
              <a:t>19</a:t>
            </a:r>
            <a:r>
              <a:rPr lang="zh-CN" altLang="en-US">
                <a:latin typeface="微软雅黑" panose="020b0503020204020204" pitchFamily="34" charset="-122"/>
                <a:ea typeface="微软雅黑" panose="020b0503020204020204" pitchFamily="34" charset="-122"/>
              </a:rPr>
              <a:t>世纪</a:t>
            </a:r>
            <a:r>
              <a:rPr lang="en-US" altLang="zh-CN">
                <a:latin typeface="微软雅黑" panose="020b0503020204020204" pitchFamily="34" charset="-122"/>
                <a:ea typeface="微软雅黑" panose="020b0503020204020204" pitchFamily="34" charset="-122"/>
              </a:rPr>
              <a:t>30</a:t>
            </a:r>
            <a:r>
              <a:rPr lang="zh-CN" altLang="en-US">
                <a:latin typeface="微软雅黑" panose="020b0503020204020204" pitchFamily="34" charset="-122"/>
                <a:ea typeface="微软雅黑" panose="020b0503020204020204" pitchFamily="34" charset="-122"/>
              </a:rPr>
              <a:t>年代自由放任政策被各国放弃，故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项错误；</a:t>
            </a:r>
            <a:r>
              <a:rPr lang="en-US" altLang="zh-CN">
                <a:latin typeface="微软雅黑" panose="020b0503020204020204" pitchFamily="34" charset="-122"/>
                <a:ea typeface="微软雅黑" panose="020b0503020204020204" pitchFamily="34" charset="-122"/>
              </a:rPr>
              <a:t>20</a:t>
            </a:r>
            <a:r>
              <a:rPr lang="zh-CN" altLang="en-US">
                <a:latin typeface="微软雅黑" panose="020b0503020204020204" pitchFamily="34" charset="-122"/>
                <a:ea typeface="微软雅黑" panose="020b0503020204020204" pitchFamily="34" charset="-122"/>
              </a:rPr>
              <a:t>世纪</a:t>
            </a:r>
            <a:r>
              <a:rPr lang="en-US" altLang="zh-CN">
                <a:latin typeface="微软雅黑" panose="020b0503020204020204" pitchFamily="34" charset="-122"/>
                <a:ea typeface="微软雅黑" panose="020b0503020204020204" pitchFamily="34" charset="-122"/>
              </a:rPr>
              <a:t>80</a:t>
            </a:r>
            <a:r>
              <a:rPr lang="zh-CN" altLang="en-US">
                <a:latin typeface="微软雅黑" panose="020b0503020204020204" pitchFamily="34" charset="-122"/>
                <a:ea typeface="微软雅黑" panose="020b0503020204020204" pitchFamily="34" charset="-122"/>
              </a:rPr>
              <a:t>年代初，美国政府放弃了对经济的全面干预，而财政赤字政策是国家加强对经济干预的一种重要手段，故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两项错误。</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27415" y="2983264"/>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80720" y="1659121"/>
            <a:ext cx="8834755" cy="1200329"/>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8</a:t>
            </a:r>
            <a:r>
              <a:rPr lang="zh-CN" altLang="en-US">
                <a:latin typeface="微软雅黑" panose="020b0503020204020204" pitchFamily="34" charset="-122"/>
                <a:ea typeface="微软雅黑" panose="020b0503020204020204" pitchFamily="34" charset="-122"/>
              </a:rPr>
              <a:t>．</a:t>
            </a:r>
            <a:r>
              <a:rPr lang="en-US" altLang="zh-CN">
                <a:latin typeface="仿宋" pitchFamily="49" charset="-122"/>
                <a:ea typeface="仿宋" pitchFamily="49" charset="-122"/>
              </a:rPr>
              <a:t>[</a:t>
            </a:r>
            <a:r>
              <a:rPr lang="zh-CN" altLang="en-US">
                <a:latin typeface="仿宋" pitchFamily="49" charset="-122"/>
                <a:ea typeface="仿宋" pitchFamily="49" charset="-122"/>
              </a:rPr>
              <a:t>吉林普通高中联合体</a:t>
            </a:r>
            <a:r>
              <a:rPr lang="en-US" altLang="zh-CN">
                <a:latin typeface="仿宋" pitchFamily="49" charset="-122"/>
                <a:ea typeface="仿宋" pitchFamily="49" charset="-122"/>
              </a:rPr>
              <a:t>2019</a:t>
            </a:r>
            <a:r>
              <a:rPr lang="zh-CN" altLang="en-US">
                <a:latin typeface="仿宋" pitchFamily="49" charset="-122"/>
                <a:ea typeface="仿宋" pitchFamily="49" charset="-122"/>
              </a:rPr>
              <a:t>高一期末</a:t>
            </a:r>
            <a:r>
              <a:rPr lang="en-US" altLang="zh-CN">
                <a:latin typeface="仿宋" pitchFamily="49" charset="-122"/>
                <a:ea typeface="仿宋" pitchFamily="49" charset="-122"/>
              </a:rPr>
              <a:t>]</a:t>
            </a:r>
            <a:r>
              <a:rPr lang="zh-CN" altLang="en-US">
                <a:latin typeface="微软雅黑" panose="020b0503020204020204" pitchFamily="34" charset="-122"/>
                <a:ea typeface="微软雅黑" panose="020b0503020204020204" pitchFamily="34" charset="-122"/>
              </a:rPr>
              <a:t>英国政府向国民提供的福利项目之多，为其他许多资本主义国家所望尘莫及。第二次世界大战后，英国大力推行社会福利政策</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．强化了自由放任政策  </a:t>
            </a:r>
            <a:r>
              <a:rPr lang="zh-CN" altLang="en-US" smtClean="0">
                <a:latin typeface="微软雅黑" panose="020b0503020204020204" pitchFamily="34" charset="-122"/>
                <a:ea typeface="微软雅黑" panose="020b0503020204020204" pitchFamily="34" charset="-122"/>
              </a:rPr>
              <a:t>    </a:t>
            </a:r>
            <a:r>
              <a:rPr lang="en-US" altLang="zh-CN" smtClean="0">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．加强了政府对经济的干预</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．减轻了政府的财政负担  </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．淡化了资本主义性质</a:t>
            </a:r>
          </a:p>
        </p:txBody>
      </p:sp>
      <p:sp>
        <p:nvSpPr>
          <p:cNvPr id="8" name="文本框 7"/>
          <p:cNvSpPr txBox="1"/>
          <p:nvPr/>
        </p:nvSpPr>
        <p:spPr>
          <a:xfrm>
            <a:off x="8797290" y="2007066"/>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B</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a:t>
            </a:r>
            <a:r>
              <a:rPr lang="zh-CN" altLang="en-US"/>
              <a:t>提升</a:t>
            </a:r>
          </a:p>
        </p:txBody>
      </p:sp>
      <p:sp>
        <p:nvSpPr>
          <p:cNvPr id="4" name="矩形 3"/>
          <p:cNvSpPr/>
          <p:nvPr/>
        </p:nvSpPr>
        <p:spPr>
          <a:xfrm>
            <a:off x="704067" y="3352596"/>
            <a:ext cx="9006205" cy="1200329"/>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本题考查二战后英国的社会福利政策。结合所学可知，社会福利政策是通过社会收入再分配来减小贫富差距，缓和社会矛盾，体现了政府加强对经济的干预，不是自由放任政策，故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项正确，</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项错误；英国社会福利政策加大了政府的财政负担，故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项错误；社会福利政策有利于缓和社会矛盾，巩固资本主义制度，故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项错误。</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27415" y="3505043"/>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80720" y="1187617"/>
            <a:ext cx="8834755" cy="2308324"/>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9</a:t>
            </a:r>
            <a:r>
              <a:rPr lang="zh-CN" altLang="en-US">
                <a:latin typeface="微软雅黑" panose="020b0503020204020204" pitchFamily="34" charset="-122"/>
                <a:ea typeface="微软雅黑" panose="020b0503020204020204" pitchFamily="34" charset="-122"/>
              </a:rPr>
              <a:t>．“世界上没有免费的午餐”这句名言出自美国著名经济学家米尔顿</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费里德曼之口，他从</a:t>
            </a:r>
            <a:r>
              <a:rPr lang="en-US" altLang="zh-CN">
                <a:latin typeface="微软雅黑" panose="020b0503020204020204" pitchFamily="34" charset="-122"/>
                <a:ea typeface="微软雅黑" panose="020b0503020204020204" pitchFamily="34" charset="-122"/>
              </a:rPr>
              <a:t>20</a:t>
            </a:r>
            <a:r>
              <a:rPr lang="zh-CN" altLang="en-US">
                <a:latin typeface="微软雅黑" panose="020b0503020204020204" pitchFamily="34" charset="-122"/>
                <a:ea typeface="微软雅黑" panose="020b0503020204020204" pitchFamily="34" charset="-122"/>
              </a:rPr>
              <a:t>世纪</a:t>
            </a:r>
            <a:r>
              <a:rPr lang="en-US" altLang="zh-CN">
                <a:latin typeface="微软雅黑" panose="020b0503020204020204" pitchFamily="34" charset="-122"/>
                <a:ea typeface="微软雅黑" panose="020b0503020204020204" pitchFamily="34" charset="-122"/>
              </a:rPr>
              <a:t>50</a:t>
            </a:r>
            <a:r>
              <a:rPr lang="zh-CN" altLang="en-US">
                <a:latin typeface="微软雅黑" panose="020b0503020204020204" pitchFamily="34" charset="-122"/>
                <a:ea typeface="微软雅黑" panose="020b0503020204020204" pitchFamily="34" charset="-122"/>
              </a:rPr>
              <a:t>年代后期开始创立“货币主义理论”，大力主张“自由市场经济”，公开与凯恩斯主义唱反调。</a:t>
            </a:r>
            <a:r>
              <a:rPr lang="en-US" altLang="zh-CN">
                <a:latin typeface="微软雅黑" panose="020b0503020204020204" pitchFamily="34" charset="-122"/>
                <a:ea typeface="微软雅黑" panose="020b0503020204020204" pitchFamily="34" charset="-122"/>
              </a:rPr>
              <a:t>1976</a:t>
            </a:r>
            <a:r>
              <a:rPr lang="zh-CN" altLang="en-US">
                <a:latin typeface="微软雅黑" panose="020b0503020204020204" pitchFamily="34" charset="-122"/>
                <a:ea typeface="微软雅黑" panose="020b0503020204020204" pitchFamily="34" charset="-122"/>
              </a:rPr>
              <a:t>年他获得诺贝尔经济学奖。费里德曼的“货币主义理论”</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．与亚当</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斯密的“自由主义”主张完全一致</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．指导了二战后西方国家经济干预政策的实施</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．促使一些国家减少政府干预，取得了一定成果</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．是在</a:t>
            </a:r>
            <a:r>
              <a:rPr lang="en-US" altLang="zh-CN">
                <a:latin typeface="微软雅黑" panose="020b0503020204020204" pitchFamily="34" charset="-122"/>
                <a:ea typeface="微软雅黑" panose="020b0503020204020204" pitchFamily="34" charset="-122"/>
              </a:rPr>
              <a:t>1929—1933</a:t>
            </a:r>
            <a:r>
              <a:rPr lang="zh-CN" altLang="en-US">
                <a:latin typeface="微软雅黑" panose="020b0503020204020204" pitchFamily="34" charset="-122"/>
                <a:ea typeface="微软雅黑" panose="020b0503020204020204" pitchFamily="34" charset="-122"/>
              </a:rPr>
              <a:t>年经济危机期间提出的</a:t>
            </a:r>
          </a:p>
        </p:txBody>
      </p:sp>
      <p:sp>
        <p:nvSpPr>
          <p:cNvPr id="8" name="文本框 7"/>
          <p:cNvSpPr txBox="1"/>
          <p:nvPr/>
        </p:nvSpPr>
        <p:spPr>
          <a:xfrm>
            <a:off x="1371333" y="1973479"/>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C</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刷素养</a:t>
            </a:r>
            <a:endParaRPr lang="zh-CN" altLang="en-US"/>
          </a:p>
        </p:txBody>
      </p:sp>
      <p:sp>
        <p:nvSpPr>
          <p:cNvPr id="4" name="矩形 3"/>
          <p:cNvSpPr/>
          <p:nvPr/>
        </p:nvSpPr>
        <p:spPr>
          <a:xfrm>
            <a:off x="704067" y="3874375"/>
            <a:ext cx="9006205" cy="2308324"/>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本题结合史料实证考查二战后西方国家的宏观调控。材料“大力主张‘自由市场经济’，公开与凯恩斯主义唱反调”表明费里德曼主张国家减少对经济的干预，重视发挥市场调节机制，结合所学可知，在</a:t>
            </a:r>
            <a:r>
              <a:rPr lang="en-US" altLang="zh-CN">
                <a:latin typeface="微软雅黑" panose="020b0503020204020204" pitchFamily="34" charset="-122"/>
                <a:ea typeface="微软雅黑" panose="020b0503020204020204" pitchFamily="34" charset="-122"/>
              </a:rPr>
              <a:t>20</a:t>
            </a:r>
            <a:r>
              <a:rPr lang="zh-CN" altLang="en-US">
                <a:latin typeface="微软雅黑" panose="020b0503020204020204" pitchFamily="34" charset="-122"/>
                <a:ea typeface="微软雅黑" panose="020b0503020204020204" pitchFamily="34" charset="-122"/>
              </a:rPr>
              <a:t>世纪</a:t>
            </a:r>
            <a:r>
              <a:rPr lang="en-US" altLang="zh-CN">
                <a:latin typeface="微软雅黑" panose="020b0503020204020204" pitchFamily="34" charset="-122"/>
                <a:ea typeface="微软雅黑" panose="020b0503020204020204" pitchFamily="34" charset="-122"/>
              </a:rPr>
              <a:t>70</a:t>
            </a:r>
            <a:r>
              <a:rPr lang="zh-CN" altLang="en-US">
                <a:latin typeface="微软雅黑" panose="020b0503020204020204" pitchFamily="34" charset="-122"/>
                <a:ea typeface="微软雅黑" panose="020b0503020204020204" pitchFamily="34" charset="-122"/>
              </a:rPr>
              <a:t>年代西方国家出现“滞胀”现象时，其理论得到应用，西方国家减少政府干预，取得了一定成果，故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项正确；费里德曼的“货币主义理论”只是主张减少国家干预，并非完全推行自由放任政策，而亚当</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斯密的“自由主义”强调国家不应干预经济发展，故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项错误；凯恩斯主义指导了二战后西方国家经济干预政策的实施，故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项错误；材料表明费里德曼的“货币主义理论”是在</a:t>
            </a:r>
            <a:r>
              <a:rPr lang="en-US" altLang="zh-CN">
                <a:latin typeface="微软雅黑" panose="020b0503020204020204" pitchFamily="34" charset="-122"/>
                <a:ea typeface="微软雅黑" panose="020b0503020204020204" pitchFamily="34" charset="-122"/>
              </a:rPr>
              <a:t>20</a:t>
            </a:r>
            <a:r>
              <a:rPr lang="zh-CN" altLang="en-US">
                <a:latin typeface="微软雅黑" panose="020b0503020204020204" pitchFamily="34" charset="-122"/>
                <a:ea typeface="微软雅黑" panose="020b0503020204020204" pitchFamily="34" charset="-122"/>
              </a:rPr>
              <a:t>世纪</a:t>
            </a:r>
            <a:r>
              <a:rPr lang="en-US" altLang="zh-CN">
                <a:latin typeface="微软雅黑" panose="020b0503020204020204" pitchFamily="34" charset="-122"/>
                <a:ea typeface="微软雅黑" panose="020b0503020204020204" pitchFamily="34" charset="-122"/>
              </a:rPr>
              <a:t>50</a:t>
            </a:r>
            <a:r>
              <a:rPr lang="zh-CN" altLang="en-US">
                <a:latin typeface="微软雅黑" panose="020b0503020204020204" pitchFamily="34" charset="-122"/>
                <a:ea typeface="微软雅黑" panose="020b0503020204020204" pitchFamily="34" charset="-122"/>
              </a:rPr>
              <a:t>年代才提出的，故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项错误。</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文本框 4"/>
          <p:cNvSpPr txBox="1"/>
          <p:nvPr/>
        </p:nvSpPr>
        <p:spPr>
          <a:xfrm>
            <a:off x="727415" y="3505043"/>
            <a:ext cx="643918"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r>
              <a:rPr kumimoji="1" lang="zh-CN" altLang="en-US">
                <a:solidFill>
                  <a:schemeClr val="bg1"/>
                </a:solidFill>
                <a:latin typeface="微软雅黑" panose="020b0503020204020204" pitchFamily="34" charset="-122"/>
                <a:ea typeface="微软雅黑" panose="020b0503020204020204" pitchFamily="34" charset="-122"/>
              </a:rPr>
              <a:t>解析</a:t>
            </a:r>
          </a:p>
        </p:txBody>
      </p:sp>
      <p:sp>
        <p:nvSpPr>
          <p:cNvPr id="6" name="TextBox 5"/>
          <p:cNvSpPr txBox="1"/>
          <p:nvPr/>
        </p:nvSpPr>
        <p:spPr>
          <a:xfrm>
            <a:off x="680720" y="1187617"/>
            <a:ext cx="8834755" cy="2308324"/>
          </a:xfrm>
          <a:prstGeom prst="rect">
            <a:avLst/>
          </a:prstGeom>
          <a:noFill/>
        </p:spPr>
        <p:txBody>
          <a:bodyPr wrap="square" rtlCol="0">
            <a:spAutoFit/>
          </a:bodyPr>
          <a:lstStyle/>
          <a:p>
            <a:r>
              <a:rPr lang="en-US" altLang="zh-CN">
                <a:latin typeface="微软雅黑" panose="020b0503020204020204" pitchFamily="34" charset="-122"/>
                <a:ea typeface="微软雅黑" panose="020b0503020204020204" pitchFamily="34" charset="-122"/>
              </a:rPr>
              <a:t>10</a:t>
            </a:r>
            <a:r>
              <a:rPr lang="zh-CN" altLang="en-US">
                <a:latin typeface="微软雅黑" panose="020b0503020204020204" pitchFamily="34" charset="-122"/>
                <a:ea typeface="微软雅黑" panose="020b0503020204020204" pitchFamily="34" charset="-122"/>
              </a:rPr>
              <a:t>．</a:t>
            </a:r>
            <a:r>
              <a:rPr lang="en-US" altLang="zh-CN">
                <a:latin typeface="仿宋" pitchFamily="49" charset="-122"/>
                <a:ea typeface="仿宋" pitchFamily="49" charset="-122"/>
              </a:rPr>
              <a:t>[</a:t>
            </a:r>
            <a:r>
              <a:rPr lang="zh-CN" altLang="en-US">
                <a:latin typeface="仿宋" pitchFamily="49" charset="-122"/>
                <a:ea typeface="仿宋" pitchFamily="49" charset="-122"/>
              </a:rPr>
              <a:t>吉林白城一中</a:t>
            </a:r>
            <a:r>
              <a:rPr lang="en-US" altLang="zh-CN">
                <a:latin typeface="仿宋" pitchFamily="49" charset="-122"/>
                <a:ea typeface="仿宋" pitchFamily="49" charset="-122"/>
              </a:rPr>
              <a:t>2019</a:t>
            </a:r>
            <a:r>
              <a:rPr lang="zh-CN" altLang="en-US">
                <a:latin typeface="仿宋" pitchFamily="49" charset="-122"/>
                <a:ea typeface="仿宋" pitchFamily="49" charset="-122"/>
              </a:rPr>
              <a:t>高一期末</a:t>
            </a:r>
            <a:r>
              <a:rPr lang="en-US" altLang="zh-CN">
                <a:latin typeface="仿宋" pitchFamily="49" charset="-122"/>
                <a:ea typeface="仿宋" pitchFamily="49" charset="-122"/>
              </a:rPr>
              <a:t>]</a:t>
            </a:r>
            <a:r>
              <a:rPr lang="zh-CN" altLang="en-US">
                <a:latin typeface="微软雅黑" panose="020b0503020204020204" pitchFamily="34" charset="-122"/>
                <a:ea typeface="微软雅黑" panose="020b0503020204020204" pitchFamily="34" charset="-122"/>
              </a:rPr>
              <a:t>市场经济具有周期性，这不仅是正常的现象和规律，而且是推动技术进步，推动新的技术革命和产业升级换代的内在的强大动力，没有经济危机的压力和动力，今天的中国可能仍然停留在油灯照明、马车运输、用长矛大刀对抗洋枪洋炮的自给自足的小农经济时代。此材料说明</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　　</a:t>
            </a:r>
            <a:r>
              <a:rPr lang="en-US" altLang="zh-CN">
                <a:latin typeface="微软雅黑" panose="020b0503020204020204" pitchFamily="34" charset="-122"/>
                <a:ea typeface="微软雅黑" panose="020b0503020204020204" pitchFamily="34" charset="-122"/>
              </a:rPr>
              <a:t>)</a:t>
            </a:r>
          </a:p>
          <a:p>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．经济危机客观上可以促进生产力的进一步发展与提高</a:t>
            </a:r>
          </a:p>
          <a:p>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．没有经济危机就不会有社会进步</a:t>
            </a:r>
          </a:p>
          <a:p>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．我们应该多制造经济危机以促进生产力的快速发展</a:t>
            </a:r>
          </a:p>
          <a:p>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．经济危机是生产力提高的根本原因</a:t>
            </a:r>
          </a:p>
        </p:txBody>
      </p:sp>
      <p:sp>
        <p:nvSpPr>
          <p:cNvPr id="8" name="文本框 7"/>
          <p:cNvSpPr txBox="1"/>
          <p:nvPr/>
        </p:nvSpPr>
        <p:spPr>
          <a:xfrm>
            <a:off x="6329096" y="2057849"/>
            <a:ext cx="471805" cy="368300"/>
          </a:xfrm>
          <a:prstGeom prst="rect">
            <a:avLst/>
          </a:prstGeom>
          <a:noFill/>
        </p:spPr>
        <p:txBody>
          <a:bodyPr wrap="square" rtlCol="0">
            <a:spAutoFit/>
          </a:bodyPr>
          <a:lstStyle/>
          <a:p>
            <a:r>
              <a:rPr lang="en-US" altLang="zh-CN" b="1" smtClean="0">
                <a:solidFill>
                  <a:srgbClr val="00B050"/>
                </a:solidFill>
                <a:latin typeface="微软雅黑" panose="020b0503020204020204" pitchFamily="34" charset="-122"/>
                <a:ea typeface="微软雅黑" panose="020b0503020204020204" pitchFamily="34" charset="-122"/>
              </a:rPr>
              <a:t>A</a:t>
            </a:r>
            <a:endParaRPr lang="zh-CN" altLang="en-US"/>
          </a:p>
        </p:txBody>
      </p:sp>
      <p:sp>
        <p:nvSpPr>
          <p:cNvPr id="13" name="内容占位符 12"/>
          <p:cNvSpPr>
            <a:spLocks noGrp="1"/>
          </p:cNvSpPr>
          <p:nvPr>
            <p:ph sz="quarter" idx="11"/>
          </p:nvPr>
        </p:nvSpPr>
        <p:spPr>
          <a:xfrm>
            <a:off x="6803390" y="261743"/>
            <a:ext cx="5224240" cy="341632"/>
          </a:xfrm>
        </p:spPr>
        <p:txBody>
          <a:bodyPr/>
          <a:lstStyle/>
          <a:p>
            <a:r>
              <a:rPr lang="zh-CN" altLang="en-US" smtClean="0"/>
              <a:t>刷素养</a:t>
            </a:r>
            <a:endParaRPr lang="zh-CN" altLang="en-US"/>
          </a:p>
        </p:txBody>
      </p:sp>
      <p:sp>
        <p:nvSpPr>
          <p:cNvPr id="4" name="矩形 3"/>
          <p:cNvSpPr/>
          <p:nvPr/>
        </p:nvSpPr>
        <p:spPr>
          <a:xfrm>
            <a:off x="704067" y="3874375"/>
            <a:ext cx="9006205" cy="1477328"/>
          </a:xfrm>
          <a:prstGeom prst="rect">
            <a:avLst/>
          </a:prstGeom>
        </p:spPr>
        <p:txBody>
          <a:bodyPr wrap="square">
            <a:spAutoFit/>
          </a:bodyPr>
          <a:lstStyle/>
          <a:p>
            <a:r>
              <a:rPr lang="zh-CN" altLang="en-US">
                <a:latin typeface="微软雅黑" panose="020b0503020204020204" pitchFamily="34" charset="-122"/>
                <a:ea typeface="微软雅黑" panose="020b0503020204020204" pitchFamily="34" charset="-122"/>
              </a:rPr>
              <a:t>本题结合历史解释考查市场经济。据材料可知，市场经济发展具有规律性，经济危机是不可避免的，并一定程度上成为经济发展和技术革命的动力，故</a:t>
            </a:r>
            <a:r>
              <a:rPr lang="en-US" altLang="zh-CN">
                <a:latin typeface="微软雅黑" panose="020b0503020204020204" pitchFamily="34" charset="-122"/>
                <a:ea typeface="微软雅黑" panose="020b0503020204020204" pitchFamily="34" charset="-122"/>
              </a:rPr>
              <a:t>A</a:t>
            </a:r>
            <a:r>
              <a:rPr lang="zh-CN" altLang="en-US">
                <a:latin typeface="微软雅黑" panose="020b0503020204020204" pitchFamily="34" charset="-122"/>
                <a:ea typeface="微软雅黑" panose="020b0503020204020204" pitchFamily="34" charset="-122"/>
              </a:rPr>
              <a:t>项正确；“没有经济危机就不会有社会进步”是对材料信息的误读，故</a:t>
            </a:r>
            <a:r>
              <a:rPr lang="en-US" altLang="zh-CN">
                <a:latin typeface="微软雅黑" panose="020b0503020204020204" pitchFamily="34" charset="-122"/>
                <a:ea typeface="微软雅黑" panose="020b0503020204020204" pitchFamily="34" charset="-122"/>
              </a:rPr>
              <a:t>B</a:t>
            </a:r>
            <a:r>
              <a:rPr lang="zh-CN" altLang="en-US">
                <a:latin typeface="微软雅黑" panose="020b0503020204020204" pitchFamily="34" charset="-122"/>
                <a:ea typeface="微软雅黑" panose="020b0503020204020204" pitchFamily="34" charset="-122"/>
              </a:rPr>
              <a:t>项错误；经济危机对经济发展的危害是非常大的，故</a:t>
            </a:r>
            <a:r>
              <a:rPr lang="en-US" altLang="zh-CN">
                <a:latin typeface="微软雅黑" panose="020b0503020204020204" pitchFamily="34" charset="-122"/>
                <a:ea typeface="微软雅黑" panose="020b0503020204020204" pitchFamily="34" charset="-122"/>
              </a:rPr>
              <a:t>C</a:t>
            </a:r>
            <a:r>
              <a:rPr lang="zh-CN" altLang="en-US">
                <a:latin typeface="微软雅黑" panose="020b0503020204020204" pitchFamily="34" charset="-122"/>
                <a:ea typeface="微软雅黑" panose="020b0503020204020204" pitchFamily="34" charset="-122"/>
              </a:rPr>
              <a:t>项错误；材料反映了经济危机客观上有助于提高生产力，“根本原因”与史实不符，故</a:t>
            </a:r>
            <a:r>
              <a:rPr lang="en-US" altLang="zh-CN">
                <a:latin typeface="微软雅黑" panose="020b0503020204020204" pitchFamily="34" charset="-122"/>
                <a:ea typeface="微软雅黑" panose="020b0503020204020204" pitchFamily="34" charset="-122"/>
              </a:rPr>
              <a:t>D</a:t>
            </a:r>
            <a:r>
              <a:rPr lang="zh-CN" altLang="en-US">
                <a:latin typeface="微软雅黑" panose="020b0503020204020204" pitchFamily="34" charset="-122"/>
                <a:ea typeface="微软雅黑" panose="020b0503020204020204" pitchFamily="34" charset="-122"/>
              </a:rPr>
              <a:t>项错误。</a:t>
            </a:r>
          </a:p>
        </p:txBody>
      </p:sp>
      <p:sp>
        <p:nvSpPr>
          <p:cNvPr id="9" name="内容占位符 10"/>
          <p:cNvSpPr>
            <a:spLocks noGrp="1"/>
          </p:cNvSpPr>
          <p:nvPr>
            <p:ph sz="quarter" idx="10"/>
          </p:nvPr>
        </p:nvSpPr>
        <p:spPr>
          <a:xfrm>
            <a:off x="903282" y="241300"/>
            <a:ext cx="6197601" cy="461963"/>
          </a:xfrm>
        </p:spPr>
        <p:txBody>
          <a:bodyPr/>
          <a:lstStyle/>
          <a:p>
            <a:r>
              <a:rPr lang="zh-CN" altLang="en-US" smtClean="0"/>
              <a:t>第</a:t>
            </a:r>
            <a:r>
              <a:rPr lang="en-US" altLang="zh-CN" smtClean="0"/>
              <a:t>19</a:t>
            </a:r>
            <a:r>
              <a:rPr lang="zh-CN" altLang="en-US" smtClean="0"/>
              <a:t>课 资本主义</a:t>
            </a:r>
            <a:r>
              <a:rPr lang="zh-CN" altLang="en-US"/>
              <a:t>国家的新变化</a:t>
            </a:r>
          </a:p>
        </p:txBody>
      </p:sp>
      <p:pic>
        <p:nvPicPr>
          <p:cNvPr id="14" name="New picture"/>
          <p:cNvPicPr/>
          <p:nvPr/>
        </p:nvPicPr>
        <p:blipFill>
          <a:blip r:embed="rId2"/>
          <a:stretch>
            <a:fillRect/>
          </a:stretch>
        </p:blipFill>
        <p:spPr>
          <a:xfrm>
            <a:off x="12496800" y="10807700"/>
            <a:ext cx="317500" cy="2286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5"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2"/>
      <p:bldP spid="8" grpId="3"/>
      <p:bldP spid="8" grpId="4"/>
      <p:bldP spid="4" grpId="5"/>
      <p:bldP spid="4" grpId="6"/>
    </p:bldLst>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189</Paragraphs>
  <Slides>21</Slides>
  <Notes>0</Notes>
  <TotalTime>0</TotalTime>
  <HiddenSlides>0</HiddenSlides>
  <MMClips>0</MMClips>
  <ScaleCrop>0</ScaleCrop>
  <HeadingPairs>
    <vt:vector baseType="variant" size="4">
      <vt:variant>
        <vt:lpstr>Theme</vt:lpstr>
      </vt:variant>
      <vt:variant>
        <vt:i4>1</vt:i4>
      </vt:variant>
      <vt:variant>
        <vt:lpstr>Slide Titles</vt:lpstr>
      </vt:variant>
      <vt:variant>
        <vt:i4>21</vt:i4>
      </vt:variant>
    </vt:vector>
  </HeadingPairs>
  <TitlesOfParts>
    <vt:vector baseType="lpstr" size="22">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2020-09-28T10:12:54.979</cp:lastPrinted>
  <dcterms:created xsi:type="dcterms:W3CDTF">2020-09-28T10:12:54Z</dcterms:created>
  <dcterms:modified xsi:type="dcterms:W3CDTF">2020-09-28T02:12:55Z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