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6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  <p:sldId id="272" r:id="rId17"/>
    <p:sldId id="261" r:id="rId18"/>
    <p:sldId id="274" r:id="rId19"/>
    <p:sldId id="275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浅色样式 2 - 强调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3" Type="http://schemas.openxmlformats.org/officeDocument/2006/relationships/theme" Target="../theme/theme1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10.pn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187450" y="601980"/>
            <a:ext cx="10515600" cy="1325563"/>
          </a:xfrm>
        </p:spPr>
        <p:txBody>
          <a:bodyPr/>
          <a:lstStyle/>
          <a:p>
            <a:pPr algn="ctr"/>
            <a:r>
              <a:rPr lang="zh-CN" altLang="en-US" b="1" dirty="0" smtClean="0"/>
              <a:t>第六单元：中华民族的抗日战争</a:t>
            </a:r>
            <a:endParaRPr lang="zh-CN" altLang="en-US" b="1" dirty="0" smtClean="0"/>
          </a:p>
        </p:txBody>
      </p:sp>
      <p:sp>
        <p:nvSpPr>
          <p:cNvPr id="6" name="矩形 5"/>
          <p:cNvSpPr/>
          <p:nvPr/>
        </p:nvSpPr>
        <p:spPr>
          <a:xfrm>
            <a:off x="3050540" y="2624028"/>
            <a:ext cx="5796280" cy="2122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400" b="1" dirty="0">
                <a:latin typeface="+mn-ea"/>
              </a:rPr>
              <a:t>第</a:t>
            </a:r>
            <a:r>
              <a:rPr lang="en-US" altLang="zh-CN" sz="4400" b="1" dirty="0">
                <a:latin typeface="+mn-ea"/>
              </a:rPr>
              <a:t>19</a:t>
            </a:r>
            <a:r>
              <a:rPr lang="zh-CN" altLang="en-US" sz="4400" b="1" dirty="0">
                <a:latin typeface="+mn-ea"/>
              </a:rPr>
              <a:t>课 </a:t>
            </a:r>
            <a:endParaRPr lang="en-US" altLang="zh-CN" sz="4400" b="1" dirty="0" smtClean="0">
              <a:latin typeface="+mn-ea"/>
            </a:endParaRPr>
          </a:p>
          <a:p>
            <a:pPr algn="ctr"/>
            <a:endParaRPr lang="en-US" altLang="zh-CN" sz="4400" b="1" dirty="0" smtClean="0">
              <a:latin typeface="+mn-ea"/>
            </a:endParaRPr>
          </a:p>
          <a:p>
            <a:pPr algn="ctr"/>
            <a:r>
              <a:rPr lang="zh-CN" altLang="en-US" sz="4400" b="1" dirty="0" smtClean="0">
                <a:latin typeface="+mn-ea"/>
              </a:rPr>
              <a:t>七七事变</a:t>
            </a:r>
            <a:r>
              <a:rPr lang="zh-CN" altLang="en-US" sz="4400" b="1" dirty="0">
                <a:latin typeface="+mn-ea"/>
              </a:rPr>
              <a:t>与全民族抗战</a:t>
            </a:r>
            <a:endParaRPr lang="zh-CN" altLang="en-US" sz="4400" b="1" dirty="0">
              <a:latin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72955" y="747432"/>
            <a:ext cx="9144000" cy="785595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latin typeface="+mn-ea"/>
              </a:rPr>
              <a:t>第</a:t>
            </a:r>
            <a:r>
              <a:rPr lang="en-US" altLang="zh-CN" sz="3600" b="1" dirty="0">
                <a:latin typeface="+mn-ea"/>
              </a:rPr>
              <a:t>19</a:t>
            </a:r>
            <a:r>
              <a:rPr lang="zh-CN" altLang="en-US" sz="3600" b="1" dirty="0">
                <a:latin typeface="+mn-ea"/>
              </a:rPr>
              <a:t>课 </a:t>
            </a:r>
            <a:r>
              <a:rPr lang="zh-CN" altLang="en-US" sz="3600" b="1" dirty="0" smtClean="0">
                <a:latin typeface="+mn-ea"/>
              </a:rPr>
              <a:t>：七七事变</a:t>
            </a:r>
            <a:r>
              <a:rPr lang="zh-CN" altLang="en-US" sz="3600" b="1" dirty="0">
                <a:latin typeface="+mn-ea"/>
              </a:rPr>
              <a:t>与全民族抗战</a:t>
            </a:r>
            <a:endParaRPr lang="zh-CN" altLang="en-US" sz="3600" b="1" dirty="0">
              <a:latin typeface="+mn-ea"/>
            </a:endParaRPr>
          </a:p>
          <a:p>
            <a:endParaRPr lang="zh-CN" altLang="en-US" b="1" dirty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2668" y="2069691"/>
            <a:ext cx="10966884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/>
              <a:t>         1937</a:t>
            </a:r>
            <a:r>
              <a:rPr lang="zh-CN" altLang="en-US" sz="3200" b="1" dirty="0"/>
              <a:t>年</a:t>
            </a:r>
            <a:r>
              <a:rPr lang="en-US" altLang="zh-CN" sz="3200" b="1" dirty="0"/>
              <a:t>5</a:t>
            </a:r>
            <a:r>
              <a:rPr lang="zh-CN" altLang="en-US" sz="3200" b="1" dirty="0"/>
              <a:t>月，英国记者詹姆斯</a:t>
            </a:r>
            <a:r>
              <a:rPr lang="en-US" altLang="zh-CN" sz="3200" b="1" dirty="0"/>
              <a:t>·</a:t>
            </a:r>
            <a:r>
              <a:rPr lang="zh-CN" altLang="en-US" sz="3200" b="1" dirty="0"/>
              <a:t>贝特兰</a:t>
            </a:r>
            <a:r>
              <a:rPr lang="en-US" altLang="zh-CN" sz="3200" b="1" dirty="0"/>
              <a:t>(</a:t>
            </a:r>
            <a:r>
              <a:rPr lang="en-US" altLang="zh-CN" sz="3200" b="1" dirty="0" err="1"/>
              <a:t>JamesBertram</a:t>
            </a:r>
            <a:r>
              <a:rPr lang="en-US" altLang="zh-CN" sz="3200" b="1" dirty="0"/>
              <a:t>)</a:t>
            </a:r>
            <a:r>
              <a:rPr lang="zh-CN" altLang="en-US" sz="3200" b="1" dirty="0"/>
              <a:t>从华北出发到日本，临行前，那位后来曾担任蒋介石政治顾问的著名的中国通欧文</a:t>
            </a:r>
            <a:r>
              <a:rPr lang="en-US" altLang="zh-CN" sz="3200" b="1" dirty="0"/>
              <a:t>·</a:t>
            </a:r>
            <a:r>
              <a:rPr lang="zh-CN" altLang="en-US" sz="3200" b="1" dirty="0"/>
              <a:t>拉铁摩尔，有些忧心忡忡地对贝特兰说：“这太像</a:t>
            </a:r>
            <a:r>
              <a:rPr lang="en-US" altLang="zh-CN" sz="3200" b="1" dirty="0"/>
              <a:t>1931</a:t>
            </a:r>
            <a:r>
              <a:rPr lang="zh-CN" altLang="en-US" sz="3200" b="1" dirty="0"/>
              <a:t>年了，太平静了，平静得不能让我们放心，我们怕又要见到一个‘九一八’！”说这句话的时候，他大概也没有想到，两个月后，他的预言竟然成了现实。</a:t>
            </a:r>
            <a:endParaRPr lang="zh-CN" altLang="en-US" sz="3200" b="1" dirty="0"/>
          </a:p>
        </p:txBody>
      </p:sp>
      <p:sp>
        <p:nvSpPr>
          <p:cNvPr id="7" name="矩形 6"/>
          <p:cNvSpPr/>
          <p:nvPr/>
        </p:nvSpPr>
        <p:spPr>
          <a:xfrm>
            <a:off x="2721429" y="5805654"/>
            <a:ext cx="6629399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那么“七七事变”是怎么发生的呢？</a:t>
            </a:r>
            <a:endParaRPr lang="zh-CN" altLang="en-US" sz="3200" b="1" dirty="0" smtClean="0">
              <a:solidFill>
                <a:srgbClr val="FF000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578" y="347666"/>
            <a:ext cx="1842966" cy="10320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519236" y="1834802"/>
            <a:ext cx="11221315" cy="460912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b="1" dirty="0" smtClean="0"/>
              <a:t>1.</a:t>
            </a:r>
            <a:r>
              <a:rPr lang="zh-CN" altLang="en-US" b="1" dirty="0" smtClean="0"/>
              <a:t>了解日本侵华的史实：七七事变、攻陷平津和上海、南京大屠杀（时间、原因、经过、结果、意义）。</a:t>
            </a:r>
            <a:endParaRPr lang="en-US" altLang="zh-CN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b="1" dirty="0" smtClean="0"/>
              <a:t>2.</a:t>
            </a:r>
            <a:r>
              <a:rPr lang="zh-CN" altLang="en-US" b="1" dirty="0" smtClean="0"/>
              <a:t>认识中国抗日的史实：北平保卫战、第二</a:t>
            </a:r>
            <a:r>
              <a:rPr lang="zh-CN" altLang="en-US" b="1" dirty="0"/>
              <a:t>次国共合作、淞沪</a:t>
            </a:r>
            <a:r>
              <a:rPr lang="zh-CN" altLang="en-US" b="1" dirty="0" smtClean="0"/>
              <a:t>会战，培养历史时空素养和爱国主义精神。</a:t>
            </a:r>
            <a:endParaRPr lang="en-US" altLang="zh-CN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b="1" dirty="0" smtClean="0"/>
              <a:t>3.</a:t>
            </a:r>
            <a:r>
              <a:rPr lang="zh-CN" altLang="en-US" b="1" dirty="0" smtClean="0"/>
              <a:t> 认识</a:t>
            </a:r>
            <a:r>
              <a:rPr lang="zh-CN" altLang="en-US" b="1" dirty="0"/>
              <a:t>日本对华战争是一场残酷的</a:t>
            </a:r>
            <a:r>
              <a:rPr lang="zh-CN" altLang="en-US" b="1" dirty="0" smtClean="0"/>
              <a:t>侵略战争，警惕日本军国主义的复活。</a:t>
            </a:r>
            <a:endParaRPr lang="en-US" altLang="zh-CN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3"/>
          <p:cNvSpPr>
            <a:spLocks noGrp="1"/>
          </p:cNvSpPr>
          <p:nvPr>
            <p:ph type="title"/>
          </p:nvPr>
        </p:nvSpPr>
        <p:spPr>
          <a:xfrm>
            <a:off x="661480" y="1429365"/>
            <a:ext cx="9092120" cy="751019"/>
          </a:xfrm>
        </p:spPr>
        <p:txBody>
          <a:bodyPr>
            <a:normAutofit fontScale="90000"/>
          </a:bodyPr>
          <a:lstStyle/>
          <a:p>
            <a:r>
              <a:rPr lang="zh-CN" altLang="en-US" sz="3600" dirty="0" smtClean="0">
                <a:solidFill>
                  <a:schemeClr val="tx1"/>
                </a:solidFill>
              </a:rPr>
              <a:t>问题一：</a:t>
            </a:r>
            <a:r>
              <a:rPr lang="zh-CN" altLang="en-US" sz="3600" dirty="0"/>
              <a:t>为什么日本全面侵华首先在卢沟桥爆发？</a:t>
            </a:r>
            <a:endParaRPr lang="zh-CN" altLang="en-US" sz="3600" dirty="0"/>
          </a:p>
        </p:txBody>
      </p:sp>
      <p:pic>
        <p:nvPicPr>
          <p:cNvPr id="6" name="图片 10248" descr="PIC_20131115_104855_A1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60" y="2411415"/>
            <a:ext cx="8212828" cy="4067208"/>
          </a:xfrm>
          <a:prstGeom prst="rect">
            <a:avLst/>
          </a:prstGeom>
          <a:noFill/>
          <a:ln w="28575">
            <a:solidFill>
              <a:srgbClr val="66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8737947" y="2411415"/>
            <a:ext cx="30543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卢沟桥背靠宛平城，扼平汉铁路，是北平通往南方等地的唯一通道，中日军事上的必争之地。</a:t>
            </a:r>
            <a:endParaRPr lang="zh-CN" altLang="en-US" sz="3200" dirty="0"/>
          </a:p>
        </p:txBody>
      </p:sp>
      <p:sp>
        <p:nvSpPr>
          <p:cNvPr id="7" name="标题 3"/>
          <p:cNvSpPr txBox="1"/>
          <p:nvPr/>
        </p:nvSpPr>
        <p:spPr>
          <a:xfrm>
            <a:off x="579939" y="216742"/>
            <a:ext cx="6040002" cy="8403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FF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/>
              <a:t>一、</a:t>
            </a:r>
            <a:r>
              <a:rPr lang="zh-CN" altLang="en-US" sz="3600" dirty="0" smtClean="0"/>
              <a:t>七七事变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549886" y="1641623"/>
          <a:ext cx="11239343" cy="405384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909845"/>
                <a:gridCol w="9329498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事变名称</a:t>
                      </a:r>
                      <a:endParaRPr lang="zh-CN" altLang="en-US" sz="3200" dirty="0" smtClean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时间</a:t>
                      </a:r>
                      <a:endParaRPr lang="zh-CN" altLang="en-US" sz="3200" dirty="0" smtClean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地点</a:t>
                      </a:r>
                      <a:endParaRPr lang="zh-CN" altLang="en-US" sz="3200" dirty="0" smtClean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发动者</a:t>
                      </a:r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背景</a:t>
                      </a:r>
                      <a:endParaRPr lang="zh-CN" altLang="en-US" sz="3200" dirty="0" smtClean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简要经过</a:t>
                      </a:r>
                      <a:endParaRPr lang="zh-CN" altLang="en-US" sz="3200" dirty="0" smtClean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影响</a:t>
                      </a:r>
                      <a:endParaRPr lang="zh-CN" altLang="en-US" sz="3200" dirty="0" smtClean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12243" y="441074"/>
            <a:ext cx="4309242" cy="588579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七七事变   知识总结</a:t>
            </a:r>
            <a:endParaRPr lang="zh-CN" altLang="en-US" dirty="0"/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auto">
          <a:xfrm>
            <a:off x="4066026" y="1651442"/>
            <a:ext cx="42202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七七事变（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卢沟桥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事变）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4435014" y="2212596"/>
            <a:ext cx="27615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zh-CN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zh-CN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zh-CN" altLang="zh-CN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 Box 27"/>
          <p:cNvSpPr txBox="1">
            <a:spLocks noChangeArrowheads="1"/>
          </p:cNvSpPr>
          <p:nvPr/>
        </p:nvSpPr>
        <p:spPr bwMode="auto">
          <a:xfrm>
            <a:off x="4809303" y="2789364"/>
            <a:ext cx="13668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卢沟桥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28"/>
          <p:cNvSpPr txBox="1">
            <a:spLocks noChangeArrowheads="1"/>
          </p:cNvSpPr>
          <p:nvPr/>
        </p:nvSpPr>
        <p:spPr bwMode="auto">
          <a:xfrm>
            <a:off x="4807716" y="3408987"/>
            <a:ext cx="10080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2668901" y="4611850"/>
            <a:ext cx="85670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找借口进攻卢沟桥，炮轰宛平城，进攻北平、天津。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30"/>
          <p:cNvSpPr txBox="1">
            <a:spLocks noChangeArrowheads="1"/>
          </p:cNvSpPr>
          <p:nvPr/>
        </p:nvSpPr>
        <p:spPr bwMode="auto">
          <a:xfrm>
            <a:off x="2739657" y="5135070"/>
            <a:ext cx="84255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中国全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民族抗战的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开始。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日本全面侵华的开始。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86000" y="4006820"/>
            <a:ext cx="96600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“九一八事变”后，日本扩大侵略中国，蓄谋已久。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81199" y="472964"/>
            <a:ext cx="4953000" cy="588579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2.</a:t>
            </a:r>
            <a:r>
              <a:rPr lang="zh-CN" altLang="en-US" dirty="0"/>
              <a:t>中国军队</a:t>
            </a:r>
            <a:r>
              <a:rPr lang="zh-CN" altLang="en-US" dirty="0">
                <a:solidFill>
                  <a:schemeClr val="tx1"/>
                </a:solidFill>
              </a:rPr>
              <a:t>的英勇</a:t>
            </a:r>
            <a:r>
              <a:rPr lang="zh-CN" altLang="en-US" dirty="0" smtClean="0">
                <a:solidFill>
                  <a:schemeClr val="tx1"/>
                </a:solidFill>
              </a:rPr>
              <a:t>抵抗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3" name="图片 2" descr="200776~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86" y="1245063"/>
            <a:ext cx="5502275" cy="333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5"/>
          <p:cNvSpPr>
            <a:spLocks noChangeArrowheads="1"/>
          </p:cNvSpPr>
          <p:nvPr/>
        </p:nvSpPr>
        <p:spPr bwMode="auto">
          <a:xfrm>
            <a:off x="6275159" y="1579871"/>
            <a:ext cx="447804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cs typeface="Times New Roman" panose="02020603050405020304" pitchFamily="18" charset="0"/>
                <a:sym typeface="+mn-ea"/>
              </a:rPr>
              <a:t>北平保卫战</a:t>
            </a:r>
            <a:r>
              <a:rPr lang="zh-CN" altLang="es-ES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cs typeface="Times New Roman" panose="02020603050405020304" pitchFamily="18" charset="0"/>
                <a:sym typeface="+mn-ea"/>
              </a:rPr>
              <a:t>：</a:t>
            </a:r>
            <a:endParaRPr lang="zh-CN" altLang="en-US" sz="320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6402835" y="2506793"/>
            <a:ext cx="5080716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3200" dirty="0" smtClean="0">
                <a:latin typeface="+mn-ea"/>
                <a:ea typeface="+mn-ea"/>
                <a:sym typeface="+mn-ea"/>
              </a:rPr>
              <a:t>保卫北平的战斗</a:t>
            </a:r>
            <a:r>
              <a:rPr lang="en-US" altLang="zh-CN" sz="3200" dirty="0" smtClean="0">
                <a:solidFill>
                  <a:srgbClr val="0000CC"/>
                </a:solidFill>
                <a:latin typeface="+mn-ea"/>
                <a:ea typeface="+mn-ea"/>
                <a:sym typeface="+mn-ea"/>
              </a:rPr>
              <a:t>_______</a:t>
            </a:r>
            <a:r>
              <a:rPr lang="zh-CN" altLang="en-US" sz="3200" dirty="0" smtClean="0">
                <a:solidFill>
                  <a:srgbClr val="0000CC"/>
                </a:solidFill>
                <a:latin typeface="+mn-ea"/>
                <a:ea typeface="+mn-ea"/>
                <a:sym typeface="+mn-ea"/>
              </a:rPr>
              <a:t>、</a:t>
            </a:r>
            <a:r>
              <a:rPr lang="en-US" altLang="zh-CN" sz="3200" dirty="0" smtClean="0">
                <a:solidFill>
                  <a:srgbClr val="0000CC"/>
                </a:solidFill>
                <a:latin typeface="+mn-ea"/>
                <a:ea typeface="+mn-ea"/>
                <a:sym typeface="+mn-ea"/>
              </a:rPr>
              <a:t>______</a:t>
            </a:r>
            <a:r>
              <a:rPr lang="zh-CN" altLang="en-US" sz="3200" dirty="0" smtClean="0">
                <a:latin typeface="+mn-ea"/>
                <a:ea typeface="+mn-ea"/>
                <a:sym typeface="+mn-ea"/>
              </a:rPr>
              <a:t>将军壮烈殉国。</a:t>
            </a:r>
            <a:r>
              <a:rPr lang="en-US" altLang="zh-CN" sz="3200" dirty="0" smtClean="0">
                <a:latin typeface="+mn-ea"/>
                <a:ea typeface="+mn-ea"/>
                <a:sym typeface="+mn-ea"/>
              </a:rPr>
              <a:t>7</a:t>
            </a:r>
            <a:r>
              <a:rPr lang="zh-CN" altLang="en-US" sz="3200" dirty="0" smtClean="0">
                <a:latin typeface="+mn-ea"/>
                <a:ea typeface="+mn-ea"/>
                <a:sym typeface="+mn-ea"/>
              </a:rPr>
              <a:t>月底</a:t>
            </a:r>
            <a:r>
              <a:rPr lang="en-US" altLang="zh-CN" sz="3200" dirty="0" smtClean="0">
                <a:solidFill>
                  <a:srgbClr val="0000CC"/>
                </a:solidFill>
                <a:latin typeface="+mn-ea"/>
                <a:ea typeface="+mn-ea"/>
                <a:sym typeface="+mn-ea"/>
              </a:rPr>
              <a:t>____</a:t>
            </a:r>
            <a:r>
              <a:rPr lang="zh-CN" altLang="en-US" sz="3200" dirty="0" smtClean="0">
                <a:solidFill>
                  <a:srgbClr val="0000CC"/>
                </a:solidFill>
                <a:latin typeface="+mn-ea"/>
                <a:ea typeface="+mn-ea"/>
                <a:sym typeface="+mn-ea"/>
              </a:rPr>
              <a:t>、</a:t>
            </a:r>
            <a:r>
              <a:rPr lang="en-US" altLang="zh-CN" sz="3200" dirty="0" smtClean="0">
                <a:solidFill>
                  <a:srgbClr val="0000CC"/>
                </a:solidFill>
                <a:latin typeface="+mn-ea"/>
                <a:ea typeface="+mn-ea"/>
                <a:sym typeface="+mn-ea"/>
              </a:rPr>
              <a:t>____</a:t>
            </a:r>
            <a:r>
              <a:rPr lang="zh-CN" altLang="en-US" sz="3200" dirty="0" smtClean="0">
                <a:latin typeface="+mn-ea"/>
                <a:ea typeface="+mn-ea"/>
                <a:sym typeface="+mn-ea"/>
              </a:rPr>
              <a:t>相继失陷。</a:t>
            </a:r>
            <a:endParaRPr lang="es-ES" altLang="es-ES" sz="3200" dirty="0" smtClean="0">
              <a:latin typeface="+mn-ea"/>
              <a:ea typeface="+mn-ea"/>
              <a:sym typeface="+mn-ea"/>
            </a:endParaRPr>
          </a:p>
        </p:txBody>
      </p:sp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6275159" y="2911144"/>
            <a:ext cx="21475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sym typeface="+mn-ea"/>
              </a:rPr>
              <a:t>佟麟阁</a:t>
            </a:r>
            <a:endParaRPr lang="zh-CN" altLang="en-U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  <a:sym typeface="+mn-ea"/>
            </a:endParaRPr>
          </a:p>
        </p:txBody>
      </p:sp>
      <p:sp>
        <p:nvSpPr>
          <p:cNvPr id="8" name="矩形 2"/>
          <p:cNvSpPr>
            <a:spLocks noChangeArrowheads="1"/>
          </p:cNvSpPr>
          <p:nvPr/>
        </p:nvSpPr>
        <p:spPr bwMode="auto">
          <a:xfrm>
            <a:off x="9285515" y="2465616"/>
            <a:ext cx="21980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sym typeface="+mn-ea"/>
              </a:rPr>
              <a:t>赵登禹</a:t>
            </a:r>
            <a:endParaRPr lang="zh-CN" altLang="en-U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  <a:sym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6749" y="3411917"/>
            <a:ext cx="10844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sym typeface="+mn-ea"/>
              </a:rPr>
              <a:t>北平</a:t>
            </a:r>
            <a:endParaRPr lang="zh-CN" alt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10" name="矩形 11"/>
          <p:cNvSpPr>
            <a:spLocks noChangeArrowheads="1"/>
          </p:cNvSpPr>
          <p:nvPr/>
        </p:nvSpPr>
        <p:spPr bwMode="auto">
          <a:xfrm>
            <a:off x="8035857" y="3449677"/>
            <a:ext cx="18146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sym typeface="+mn-ea"/>
              </a:rPr>
              <a:t>天津</a:t>
            </a:r>
            <a:endParaRPr lang="zh-CN" altLang="en-U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  <a:sym typeface="+mn-ea"/>
            </a:endParaRPr>
          </a:p>
        </p:txBody>
      </p:sp>
      <p:sp>
        <p:nvSpPr>
          <p:cNvPr id="11" name="文本框 12290"/>
          <p:cNvSpPr txBox="1">
            <a:spLocks noChangeArrowheads="1"/>
          </p:cNvSpPr>
          <p:nvPr/>
        </p:nvSpPr>
        <p:spPr bwMode="auto">
          <a:xfrm>
            <a:off x="1073626" y="4760746"/>
            <a:ext cx="979566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卢沟桥即尔等之坟墓，应与桥共存亡，不得后退。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 ——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第二十九军司令部命令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20480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46326" y="2246262"/>
            <a:ext cx="11194226" cy="141133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材料一：全中国的同胞们！平津危急！华北危急！中华民族危急！只有全民族实行抗战，才是我们的出路。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——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中共中央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为日军进攻卢沟桥通电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1937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日）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04804"/>
          <p:cNvSpPr txBox="1">
            <a:spLocks noChangeArrowheads="1"/>
          </p:cNvSpPr>
          <p:nvPr/>
        </p:nvSpPr>
        <p:spPr bwMode="auto">
          <a:xfrm>
            <a:off x="612566" y="4141728"/>
            <a:ext cx="1126609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材料二：如果战端一开，那就地无分南北，年无分老幼，无论何人皆有守土抗战之责任。 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0" hangingPunct="0"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蒋介石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17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日庐山谈话 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04805"/>
          <p:cNvSpPr>
            <a:spLocks noChangeArrowheads="1" noChangeShapeType="1" noTextEdit="1"/>
          </p:cNvSpPr>
          <p:nvPr/>
        </p:nvSpPr>
        <p:spPr bwMode="auto">
          <a:xfrm>
            <a:off x="3486540" y="3743052"/>
            <a:ext cx="5518150" cy="379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共产党号召全民族抗战</a:t>
            </a:r>
            <a:endParaRPr lang="zh-CN" altLang="en-US" sz="3600" b="1" kern="10" dirty="0">
              <a:ln w="9525">
                <a:solidFill>
                  <a:srgbClr val="FF0000"/>
                </a:solidFill>
                <a:round/>
              </a:ln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04806"/>
          <p:cNvSpPr>
            <a:spLocks noChangeArrowheads="1" noChangeShapeType="1" noTextEdit="1"/>
          </p:cNvSpPr>
          <p:nvPr/>
        </p:nvSpPr>
        <p:spPr bwMode="auto">
          <a:xfrm>
            <a:off x="3915106" y="5977091"/>
            <a:ext cx="3905250" cy="374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国民党决心抗日</a:t>
            </a:r>
            <a:endParaRPr lang="zh-CN" altLang="en-US" sz="3600" b="1" kern="10" dirty="0">
              <a:ln w="9525">
                <a:solidFill>
                  <a:srgbClr val="FF0000"/>
                </a:solidFill>
                <a:round/>
              </a:ln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947418" y="1419423"/>
            <a:ext cx="8392041" cy="5847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 dirty="0" smtClean="0"/>
              <a:t>问题：七七事变</a:t>
            </a:r>
            <a:r>
              <a:rPr lang="zh-CN" altLang="en-US" sz="3200" dirty="0"/>
              <a:t>后，国共两党对日政策如何？</a:t>
            </a:r>
            <a:endParaRPr lang="zh-CN" altLang="en-US" sz="3200" dirty="0"/>
          </a:p>
        </p:txBody>
      </p:sp>
      <p:sp>
        <p:nvSpPr>
          <p:cNvPr id="11" name="矩形 7197"/>
          <p:cNvSpPr>
            <a:spLocks noChangeArrowheads="1"/>
          </p:cNvSpPr>
          <p:nvPr/>
        </p:nvSpPr>
        <p:spPr bwMode="auto">
          <a:xfrm>
            <a:off x="1711984" y="447384"/>
            <a:ext cx="435407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 smtClean="0">
                <a:solidFill>
                  <a:srgbClr val="FF0000"/>
                </a:solidFill>
                <a:latin typeface="+mn-ea"/>
                <a:ea typeface="+mn-ea"/>
                <a:sym typeface="宋体" panose="02010600030101010101" pitchFamily="2" charset="-122"/>
              </a:rPr>
              <a:t>二、第二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  <a:ea typeface="+mn-ea"/>
                <a:sym typeface="宋体" panose="02010600030101010101" pitchFamily="2" charset="-122"/>
              </a:rPr>
              <a:t>次国共合作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17409"/>
          <p:cNvSpPr>
            <a:spLocks noChangeShapeType="1"/>
          </p:cNvSpPr>
          <p:nvPr/>
        </p:nvSpPr>
        <p:spPr bwMode="auto">
          <a:xfrm>
            <a:off x="5918586" y="2469357"/>
            <a:ext cx="496217" cy="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3200"/>
          </a:p>
        </p:txBody>
      </p:sp>
      <p:sp>
        <p:nvSpPr>
          <p:cNvPr id="6" name="文本框 17410"/>
          <p:cNvSpPr txBox="1">
            <a:spLocks noChangeArrowheads="1"/>
          </p:cNvSpPr>
          <p:nvPr/>
        </p:nvSpPr>
        <p:spPr bwMode="auto">
          <a:xfrm>
            <a:off x="409303" y="1757997"/>
            <a:ext cx="168920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ea typeface="黑体" panose="02010609060101010101" pitchFamily="49" charset="-122"/>
              </a:rPr>
              <a:t>西北工农红军</a:t>
            </a:r>
            <a:endParaRPr lang="zh-CN" altLang="en-US" sz="3200" dirty="0"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488164" y="2002645"/>
            <a:ext cx="170501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ea typeface="黑体" panose="02010609060101010101" pitchFamily="49" charset="-122"/>
              </a:rPr>
              <a:t>八路军</a:t>
            </a:r>
            <a:endParaRPr lang="zh-CN" altLang="en-US" sz="320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292138" y="1577112"/>
            <a:ext cx="352711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黑体" panose="02010609060101010101" pitchFamily="49" charset="-122"/>
              </a:rPr>
              <a:t>总  指  挥：朱   德</a:t>
            </a:r>
            <a:endParaRPr lang="zh-CN" altLang="en-US" sz="3200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313111" y="2352006"/>
            <a:ext cx="34851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黑体" panose="02010609060101010101" pitchFamily="49" charset="-122"/>
              </a:rPr>
              <a:t>副总指挥：彭德怀</a:t>
            </a:r>
            <a:endParaRPr lang="zh-CN" altLang="en-US" sz="3200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 flipV="1">
            <a:off x="2048916" y="2277374"/>
            <a:ext cx="616991" cy="17659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3200"/>
          </a:p>
        </p:txBody>
      </p:sp>
      <p:pic>
        <p:nvPicPr>
          <p:cNvPr id="11" name="图片 10" descr="132850~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797" y="1612107"/>
            <a:ext cx="20891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17416"/>
          <p:cNvSpPr txBox="1">
            <a:spLocks noChangeArrowheads="1"/>
          </p:cNvSpPr>
          <p:nvPr/>
        </p:nvSpPr>
        <p:spPr bwMode="auto">
          <a:xfrm>
            <a:off x="483615" y="3536127"/>
            <a:ext cx="15653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ea typeface="黑体" panose="02010609060101010101" pitchFamily="49" charset="-122"/>
              </a:rPr>
              <a:t>南方八                省</a:t>
            </a:r>
            <a:r>
              <a:rPr lang="zh-CN" altLang="en-US" sz="3200" dirty="0" smtClean="0">
                <a:ea typeface="黑体" panose="02010609060101010101" pitchFamily="49" charset="-122"/>
              </a:rPr>
              <a:t>红军游击队</a:t>
            </a:r>
            <a:endParaRPr lang="zh-CN" altLang="en-US" sz="3200" dirty="0"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2562189" y="4123819"/>
            <a:ext cx="15569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ea typeface="黑体" panose="02010609060101010101" pitchFamily="49" charset="-122"/>
              </a:rPr>
              <a:t>新四军</a:t>
            </a:r>
            <a:endParaRPr lang="zh-CN" altLang="en-US" sz="3200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259674" y="3749195"/>
            <a:ext cx="31229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黑体" panose="02010609060101010101" pitchFamily="49" charset="-122"/>
              </a:rPr>
              <a:t>军    长 ：叶   挺</a:t>
            </a:r>
            <a:endParaRPr lang="zh-CN" altLang="en-US" sz="3200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4278586" y="4474751"/>
            <a:ext cx="3235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黑体" panose="02010609060101010101" pitchFamily="49" charset="-122"/>
              </a:rPr>
              <a:t>副军长 ：项    英</a:t>
            </a:r>
            <a:endParaRPr lang="zh-CN" altLang="en-US" sz="3200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2075986" y="4407694"/>
            <a:ext cx="589921" cy="85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3200"/>
          </a:p>
        </p:txBody>
      </p:sp>
      <p:pic>
        <p:nvPicPr>
          <p:cNvPr id="17" name="图片 16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797" y="3375024"/>
            <a:ext cx="2160588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左大括号 17"/>
          <p:cNvSpPr/>
          <p:nvPr/>
        </p:nvSpPr>
        <p:spPr bwMode="auto">
          <a:xfrm>
            <a:off x="3997398" y="1883063"/>
            <a:ext cx="281189" cy="863600"/>
          </a:xfrm>
          <a:prstGeom prst="leftBrace">
            <a:avLst>
              <a:gd name="adj1" fmla="val 33259"/>
              <a:gd name="adj2" fmla="val 50000"/>
            </a:avLst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/>
          </a:p>
        </p:txBody>
      </p:sp>
      <p:sp>
        <p:nvSpPr>
          <p:cNvPr id="19" name="左大括号 18"/>
          <p:cNvSpPr/>
          <p:nvPr/>
        </p:nvSpPr>
        <p:spPr bwMode="auto">
          <a:xfrm>
            <a:off x="3978485" y="3975894"/>
            <a:ext cx="281189" cy="863600"/>
          </a:xfrm>
          <a:prstGeom prst="leftBrace">
            <a:avLst>
              <a:gd name="adj1" fmla="val 33259"/>
              <a:gd name="adj2" fmla="val 50000"/>
            </a:avLst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/>
          </a:p>
        </p:txBody>
      </p:sp>
      <p:sp>
        <p:nvSpPr>
          <p:cNvPr id="20" name="文本框 17422"/>
          <p:cNvSpPr txBox="1">
            <a:spLocks noChangeArrowheads="1"/>
          </p:cNvSpPr>
          <p:nvPr/>
        </p:nvSpPr>
        <p:spPr bwMode="auto">
          <a:xfrm>
            <a:off x="1949570" y="5514311"/>
            <a:ext cx="95235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工农红军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改编为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八路军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新四军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开赴抗日前线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95053" y="466155"/>
            <a:ext cx="3892412" cy="5909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2.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工农红军</a:t>
            </a:r>
            <a:r>
              <a:rPr lang="zh-CN" altLang="en-US" sz="3600" b="1" dirty="0">
                <a:latin typeface="+mn-ea"/>
              </a:rPr>
              <a:t>的改编</a:t>
            </a:r>
            <a:endParaRPr lang="zh-CN" altLang="en-US" sz="36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3" grpId="0"/>
      <p:bldP spid="14" grpId="0"/>
      <p:bldP spid="16" grpId="0" animBg="1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48870" y="1928303"/>
            <a:ext cx="1101725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1937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月，国民党中央通讯社公开发表了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中共中央关于提交的国共合作宣言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，蒋介石也发表讲话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实际上承认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中国共产党的合法地位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2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32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意义：</a:t>
            </a:r>
            <a:endParaRPr lang="en-US" altLang="zh-CN" sz="32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05410" y="489105"/>
            <a:ext cx="5745484" cy="5909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第二次国共合作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正式建立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33267" y="4653443"/>
            <a:ext cx="89082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以国共为主体的抗日民族统一战线正式建立。</a:t>
            </a:r>
            <a:endParaRPr lang="en-US" altLang="zh-CN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全民族抗战的局面开始形成</a:t>
            </a: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zh-CN" altLang="en-US" sz="32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7197"/>
          <p:cNvSpPr>
            <a:spLocks noChangeArrowheads="1"/>
          </p:cNvSpPr>
          <p:nvPr/>
        </p:nvSpPr>
        <p:spPr bwMode="auto">
          <a:xfrm>
            <a:off x="2160192" y="445534"/>
            <a:ext cx="29552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 smtClean="0">
                <a:solidFill>
                  <a:srgbClr val="FF0000"/>
                </a:solidFill>
                <a:latin typeface="+mn-ea"/>
                <a:ea typeface="+mn-ea"/>
                <a:sym typeface="宋体" panose="02010600030101010101" pitchFamily="2" charset="-122"/>
              </a:rPr>
              <a:t>三、淞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  <a:ea typeface="+mn-ea"/>
                <a:sym typeface="宋体" panose="02010600030101010101" pitchFamily="2" charset="-122"/>
              </a:rPr>
              <a:t>沪会战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  <a:sym typeface="宋体" panose="02010600030101010101" pitchFamily="2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012978" y="4795698"/>
            <a:ext cx="1046878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1937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日，日军借口一名军官在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上海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虹桥机场被中国守军击毙，在上海挑起事端。中国军队奋起反击，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淞沪会战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爆发。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90" y="1503825"/>
            <a:ext cx="4700033" cy="316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73735"/>
          <p:cNvSpPr txBox="1">
            <a:spLocks noChangeArrowheads="1"/>
          </p:cNvSpPr>
          <p:nvPr/>
        </p:nvSpPr>
        <p:spPr bwMode="auto">
          <a:xfrm>
            <a:off x="298826" y="1455051"/>
            <a:ext cx="738188" cy="308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仿宋_GB2312" charset="-122"/>
                <a:ea typeface="仿宋_GB2312" charset="-122"/>
              </a:rPr>
              <a:t>淞沪会战要图</a:t>
            </a:r>
            <a:endParaRPr lang="zh-CN" altLang="en-US" sz="3600" b="1" dirty="0">
              <a:latin typeface="仿宋_GB2312" charset="-122"/>
              <a:ea typeface="仿宋_GB231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81690" y="1460570"/>
            <a:ext cx="11202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3200" dirty="0">
                <a:solidFill>
                  <a:srgbClr val="C00000"/>
                </a:solidFill>
                <a:latin typeface="+mn-ea"/>
                <a:sym typeface="+mn-ea"/>
              </a:rPr>
              <a:t>时间：</a:t>
            </a:r>
            <a:endParaRPr lang="zh-CN" altLang="en-US" sz="3200" dirty="0">
              <a:solidFill>
                <a:srgbClr val="C00000"/>
              </a:solidFill>
              <a:latin typeface="+mn-ea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901893" y="1489401"/>
            <a:ext cx="36131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dirty="0">
                <a:latin typeface="+mn-ea"/>
                <a:sym typeface="+mn-ea"/>
              </a:rPr>
              <a:t>1937</a:t>
            </a:r>
            <a:r>
              <a:rPr lang="zh-CN" altLang="en-US" sz="3200" dirty="0">
                <a:latin typeface="+mn-ea"/>
                <a:sym typeface="+mn-ea"/>
              </a:rPr>
              <a:t>年</a:t>
            </a:r>
            <a:r>
              <a:rPr lang="en-US" altLang="zh-CN" sz="3200" dirty="0">
                <a:latin typeface="+mn-ea"/>
                <a:sym typeface="+mn-ea"/>
              </a:rPr>
              <a:t>8</a:t>
            </a:r>
            <a:r>
              <a:rPr lang="zh-CN" altLang="en-US" sz="3200" dirty="0">
                <a:latin typeface="+mn-ea"/>
                <a:sym typeface="+mn-ea"/>
              </a:rPr>
              <a:t>月</a:t>
            </a:r>
            <a:r>
              <a:rPr lang="en-US" altLang="zh-CN" sz="3200" dirty="0">
                <a:latin typeface="+mn-ea"/>
                <a:sym typeface="+mn-ea"/>
              </a:rPr>
              <a:t>13</a:t>
            </a:r>
            <a:r>
              <a:rPr lang="zh-CN" altLang="en-US" sz="3200" dirty="0">
                <a:latin typeface="+mn-ea"/>
                <a:sym typeface="+mn-ea"/>
              </a:rPr>
              <a:t>日</a:t>
            </a:r>
            <a:endParaRPr lang="zh-CN" altLang="en-US" sz="3200" dirty="0">
              <a:latin typeface="+mn-ea"/>
              <a:sym typeface="+mn-ea"/>
            </a:endParaRPr>
          </a:p>
        </p:txBody>
      </p:sp>
      <p:sp>
        <p:nvSpPr>
          <p:cNvPr id="12" name="矩形 3"/>
          <p:cNvSpPr>
            <a:spLocks noChangeArrowheads="1"/>
          </p:cNvSpPr>
          <p:nvPr/>
        </p:nvSpPr>
        <p:spPr bwMode="auto">
          <a:xfrm>
            <a:off x="5781690" y="2046215"/>
            <a:ext cx="199399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3200" dirty="0" smtClean="0">
                <a:solidFill>
                  <a:srgbClr val="C00000"/>
                </a:solidFill>
                <a:latin typeface="+mn-ea"/>
                <a:ea typeface="+mn-ea"/>
                <a:sym typeface="+mn-ea"/>
              </a:rPr>
              <a:t>主要战役：</a:t>
            </a:r>
            <a:endParaRPr lang="zh-CN" altLang="en-US" sz="3200" dirty="0" smtClean="0">
              <a:solidFill>
                <a:srgbClr val="C00000"/>
              </a:solidFill>
              <a:latin typeface="+mn-ea"/>
              <a:ea typeface="+mn-ea"/>
              <a:sym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81690" y="2649195"/>
            <a:ext cx="47333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3200" dirty="0">
                <a:latin typeface="+mn-ea"/>
                <a:sym typeface="+mn-ea"/>
              </a:rPr>
              <a:t>宝山保卫战（姚子青）、四行仓库战斗（谢晋元）</a:t>
            </a:r>
            <a:endParaRPr lang="zh-CN" altLang="en-US" sz="3200" dirty="0">
              <a:latin typeface="+mn-ea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81690" y="38556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3200" dirty="0">
                <a:solidFill>
                  <a:srgbClr val="C00000"/>
                </a:solidFill>
                <a:latin typeface="+mn-ea"/>
                <a:sym typeface="+mn-ea"/>
              </a:rPr>
              <a:t>结果：</a:t>
            </a:r>
            <a:endParaRPr lang="zh-CN" altLang="en-US" sz="3200" dirty="0">
              <a:solidFill>
                <a:srgbClr val="C00000"/>
              </a:solidFill>
              <a:latin typeface="+mn-ea"/>
              <a:sym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094105" y="3855693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dirty="0">
                <a:latin typeface="+mn-ea"/>
                <a:sym typeface="+mn-ea"/>
              </a:rPr>
              <a:t>1937</a:t>
            </a:r>
            <a:r>
              <a:rPr lang="zh-CN" altLang="en-US" sz="3200" dirty="0">
                <a:latin typeface="+mn-ea"/>
                <a:sym typeface="+mn-ea"/>
              </a:rPr>
              <a:t>年</a:t>
            </a:r>
            <a:r>
              <a:rPr lang="en-US" altLang="zh-CN" sz="3200" dirty="0">
                <a:latin typeface="+mn-ea"/>
                <a:sym typeface="+mn-ea"/>
              </a:rPr>
              <a:t>11</a:t>
            </a:r>
            <a:r>
              <a:rPr lang="zh-CN" altLang="en-US" sz="3200" dirty="0">
                <a:latin typeface="+mn-ea"/>
                <a:sym typeface="+mn-ea"/>
              </a:rPr>
              <a:t>月上海失陷</a:t>
            </a:r>
            <a:endParaRPr lang="zh-CN" altLang="en-US" sz="3200" dirty="0">
              <a:latin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9463" descr="5E6OSM2J05RQ000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304" y="1391983"/>
            <a:ext cx="3173811" cy="4767277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492621" y="2472719"/>
            <a:ext cx="1169551" cy="2973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仿宋_GB2312" charset="-122"/>
                <a:ea typeface="仿宋_GB2312" charset="-122"/>
              </a:rPr>
              <a:t>七七事变后日本加紧侵略中国</a:t>
            </a:r>
            <a:endParaRPr lang="zh-CN" altLang="en-US" sz="3200" b="1" dirty="0">
              <a:latin typeface="仿宋_GB2312" charset="-122"/>
              <a:ea typeface="仿宋_GB2312" charset="-122"/>
            </a:endParaRPr>
          </a:p>
        </p:txBody>
      </p:sp>
      <p:pic>
        <p:nvPicPr>
          <p:cNvPr id="6" name="图片 19464" descr="20071212173348415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98" y="3109308"/>
            <a:ext cx="517525" cy="3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 descr="20071212173348415_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209" y="4148287"/>
            <a:ext cx="571500" cy="37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 descr="01300000201200122067432084012_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476" y="3959661"/>
            <a:ext cx="1198562" cy="75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228032" y="1274594"/>
            <a:ext cx="48069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1937年7月</a:t>
            </a:r>
            <a:r>
              <a:rPr lang="zh-CN" altLang="en-US" sz="3200" b="1" dirty="0">
                <a:solidFill>
                  <a:srgbClr val="B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平津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沦陷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228033" y="2151756"/>
            <a:ext cx="39166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1937年11月</a:t>
            </a:r>
            <a:r>
              <a:rPr lang="zh-CN" altLang="en-US" sz="3200" b="1" dirty="0">
                <a:solidFill>
                  <a:srgbClr val="B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上海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沦陷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058331" y="1859369"/>
            <a:ext cx="15994" cy="374873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3200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 flipH="1">
            <a:off x="8074325" y="2712303"/>
            <a:ext cx="9256" cy="397005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3200"/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5140286" y="3297078"/>
            <a:ext cx="6729661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意义：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打破了日本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个月灭亡中国的迷梦。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激发了全国人民的斗志。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扩大了中国抗战的国际影响。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7197"/>
          <p:cNvSpPr>
            <a:spLocks noChangeArrowheads="1"/>
          </p:cNvSpPr>
          <p:nvPr/>
        </p:nvSpPr>
        <p:spPr bwMode="auto">
          <a:xfrm>
            <a:off x="2160192" y="445534"/>
            <a:ext cx="390417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 smtClean="0">
                <a:latin typeface="+mn-ea"/>
                <a:ea typeface="+mn-ea"/>
                <a:sym typeface="宋体" panose="02010600030101010101" pitchFamily="2" charset="-122"/>
              </a:rPr>
              <a:t>2.</a:t>
            </a:r>
            <a:r>
              <a:rPr lang="zh-CN" altLang="en-US" sz="3600" b="1" dirty="0">
                <a:latin typeface="+mn-ea"/>
                <a:ea typeface="+mn-ea"/>
                <a:sym typeface="宋体" panose="02010600030101010101" pitchFamily="2" charset="-122"/>
              </a:rPr>
              <a:t>淞沪</a:t>
            </a:r>
            <a:r>
              <a:rPr lang="zh-CN" altLang="en-US" sz="3600" b="1" dirty="0" smtClean="0">
                <a:latin typeface="+mn-ea"/>
                <a:ea typeface="+mn-ea"/>
                <a:sym typeface="宋体" panose="02010600030101010101" pitchFamily="2" charset="-122"/>
              </a:rPr>
              <a:t>会战的</a:t>
            </a:r>
            <a:r>
              <a:rPr lang="zh-CN" altLang="en-US" sz="3600" b="1" dirty="0" smtClean="0">
                <a:solidFill>
                  <a:srgbClr val="FF0000"/>
                </a:solidFill>
                <a:latin typeface="+mn-ea"/>
                <a:ea typeface="+mn-ea"/>
                <a:sym typeface="宋体" panose="02010600030101010101" pitchFamily="2" charset="-122"/>
              </a:rPr>
              <a:t>意义</a:t>
            </a:r>
            <a:endParaRPr lang="zh-CN" altLang="en-US" sz="3600" b="1" dirty="0">
              <a:solidFill>
                <a:srgbClr val="FF0000"/>
              </a:solidFill>
              <a:latin typeface="+mn-ea"/>
              <a:ea typeface="+mn-ea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2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7197"/>
          <p:cNvSpPr>
            <a:spLocks noChangeArrowheads="1"/>
          </p:cNvSpPr>
          <p:nvPr/>
        </p:nvSpPr>
        <p:spPr bwMode="auto">
          <a:xfrm>
            <a:off x="1649413" y="457515"/>
            <a:ext cx="41044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四、南京大屠杀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Text Box 1027"/>
          <p:cNvSpPr txBox="1">
            <a:spLocks noChangeArrowheads="1"/>
          </p:cNvSpPr>
          <p:nvPr/>
        </p:nvSpPr>
        <p:spPr bwMode="auto">
          <a:xfrm>
            <a:off x="674688" y="1340569"/>
            <a:ext cx="2170112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1" charset="-122"/>
                <a:ea typeface="楷体_GB2312" pitchFamily="1" charset="-122"/>
              </a:rPr>
              <a:t>1.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时间：</a:t>
            </a:r>
            <a:endParaRPr lang="zh-CN" altLang="en-US" sz="40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8" name="Text Box 1028"/>
          <p:cNvSpPr txBox="1">
            <a:spLocks noChangeArrowheads="1"/>
          </p:cNvSpPr>
          <p:nvPr/>
        </p:nvSpPr>
        <p:spPr bwMode="auto">
          <a:xfrm>
            <a:off x="3063755" y="1405926"/>
            <a:ext cx="2971800" cy="701675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1937</a:t>
            </a:r>
            <a:r>
              <a:rPr lang="zh-CN" altLang="en-US" sz="40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年</a:t>
            </a:r>
            <a:r>
              <a:rPr lang="en-US" altLang="zh-CN" sz="40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12</a:t>
            </a:r>
            <a:r>
              <a:rPr lang="zh-CN" altLang="en-US" sz="4000" b="1" dirty="0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月</a:t>
            </a:r>
            <a:endParaRPr lang="zh-CN" altLang="en-US" sz="4000" b="1" dirty="0">
              <a:solidFill>
                <a:schemeClr val="bg1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69343" y="2199570"/>
            <a:ext cx="11171208" cy="4801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00CCFF"/>
              </a:buClr>
              <a:buSzPct val="65000"/>
              <a:defRPr/>
            </a:pPr>
            <a:r>
              <a:rPr lang="en-US" altLang="zh-CN" sz="2800" b="1" kern="0" dirty="0" smtClean="0">
                <a:solidFill>
                  <a:schemeClr val="tx1"/>
                </a:solidFill>
                <a:latin typeface="+mn-ea"/>
                <a:sym typeface="+mn-ea"/>
              </a:rPr>
              <a:t>1937</a:t>
            </a:r>
            <a:r>
              <a:rPr lang="zh-CN" altLang="en-US" sz="2800" b="1" kern="0" dirty="0">
                <a:solidFill>
                  <a:schemeClr val="tx1"/>
                </a:solidFill>
                <a:latin typeface="+mn-ea"/>
                <a:sym typeface="+mn-ea"/>
              </a:rPr>
              <a:t>年</a:t>
            </a:r>
            <a:r>
              <a:rPr lang="en-US" altLang="zh-CN" sz="2800" b="1" kern="0" dirty="0">
                <a:solidFill>
                  <a:schemeClr val="tx1"/>
                </a:solidFill>
                <a:latin typeface="+mn-ea"/>
                <a:sym typeface="+mn-ea"/>
              </a:rPr>
              <a:t>12</a:t>
            </a:r>
            <a:r>
              <a:rPr lang="zh-CN" altLang="en-US" sz="2800" b="1" kern="0" dirty="0">
                <a:solidFill>
                  <a:schemeClr val="tx1"/>
                </a:solidFill>
                <a:latin typeface="+mn-ea"/>
                <a:sym typeface="+mn-ea"/>
              </a:rPr>
              <a:t>月</a:t>
            </a:r>
            <a:r>
              <a:rPr lang="en-US" altLang="zh-CN" sz="2800" b="1" kern="0" dirty="0">
                <a:solidFill>
                  <a:schemeClr val="tx1"/>
                </a:solidFill>
                <a:latin typeface="+mn-ea"/>
                <a:sym typeface="+mn-ea"/>
              </a:rPr>
              <a:t>13</a:t>
            </a:r>
            <a:r>
              <a:rPr lang="zh-CN" altLang="en-US" sz="2800" b="1" kern="0" dirty="0">
                <a:solidFill>
                  <a:schemeClr val="tx1"/>
                </a:solidFill>
                <a:latin typeface="+mn-ea"/>
                <a:sym typeface="+mn-ea"/>
              </a:rPr>
              <a:t>日，日军攻陷南京，国民政府迁往重庆，</a:t>
            </a:r>
            <a:r>
              <a:rPr lang="zh-CN" altLang="en-US" sz="2800" b="1" kern="0" dirty="0" smtClean="0">
                <a:solidFill>
                  <a:schemeClr val="tx1"/>
                </a:solidFill>
                <a:latin typeface="+mn-ea"/>
                <a:sym typeface="+mn-ea"/>
              </a:rPr>
              <a:t>作为战时</a:t>
            </a:r>
            <a:r>
              <a:rPr lang="zh-CN" altLang="en-US" sz="2800" b="1" kern="0" dirty="0">
                <a:solidFill>
                  <a:schemeClr val="tx1"/>
                </a:solidFill>
                <a:latin typeface="+mn-ea"/>
                <a:sym typeface="+mn-ea"/>
              </a:rPr>
              <a:t>陪都。</a:t>
            </a:r>
            <a:endParaRPr lang="zh-CN" altLang="en-US" sz="2800" b="1" kern="0" dirty="0">
              <a:solidFill>
                <a:schemeClr val="tx1"/>
              </a:solidFill>
              <a:latin typeface="+mn-ea"/>
              <a:sym typeface="+mn-ea"/>
            </a:endParaRPr>
          </a:p>
        </p:txBody>
      </p:sp>
      <p:sp>
        <p:nvSpPr>
          <p:cNvPr id="10" name="Text Box 1031"/>
          <p:cNvSpPr txBox="1">
            <a:spLocks noChangeArrowheads="1"/>
          </p:cNvSpPr>
          <p:nvPr/>
        </p:nvSpPr>
        <p:spPr bwMode="auto">
          <a:xfrm>
            <a:off x="674688" y="2724958"/>
            <a:ext cx="19494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1" charset="-122"/>
                <a:ea typeface="楷体_GB2312" pitchFamily="1" charset="-122"/>
              </a:rPr>
              <a:t>2.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手段：</a:t>
            </a:r>
            <a:endParaRPr lang="zh-CN" altLang="en-US" sz="40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1" name="Text Box 1032"/>
          <p:cNvSpPr txBox="1"/>
          <p:nvPr/>
        </p:nvSpPr>
        <p:spPr>
          <a:xfrm>
            <a:off x="2844800" y="2832264"/>
            <a:ext cx="8383588" cy="6445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600" b="1" kern="0" dirty="0">
                <a:solidFill>
                  <a:schemeClr val="tx1"/>
                </a:solidFill>
                <a:latin typeface="Tahoma" panose="020B0604030504040204"/>
                <a:sym typeface="+mn-ea"/>
              </a:rPr>
              <a:t>刺杀、活埋、砍杀、焚烧、</a:t>
            </a:r>
            <a:r>
              <a:rPr lang="en-US" altLang="zh-CN" sz="3600" b="1" kern="0" dirty="0">
                <a:solidFill>
                  <a:srgbClr val="FF0000"/>
                </a:solidFill>
                <a:latin typeface="Tahoma" panose="020B0604030504040204"/>
                <a:sym typeface="+mn-ea"/>
              </a:rPr>
              <a:t>杀人比赛</a:t>
            </a:r>
            <a:r>
              <a:rPr lang="zh-CN" altLang="en-US" sz="3600" b="1" kern="0" dirty="0">
                <a:solidFill>
                  <a:schemeClr val="tx1"/>
                </a:solidFill>
                <a:latin typeface="Tahoma" panose="020B0604030504040204"/>
                <a:sym typeface="+mn-ea"/>
              </a:rPr>
              <a:t>等</a:t>
            </a:r>
            <a:endParaRPr lang="zh-CN" altLang="en-US" sz="3600" b="1" kern="0" dirty="0">
              <a:solidFill>
                <a:schemeClr val="tx1"/>
              </a:solidFill>
              <a:latin typeface="Tahoma" panose="020B0604030504040204"/>
              <a:sym typeface="+mn-ea"/>
            </a:endParaRPr>
          </a:p>
        </p:txBody>
      </p:sp>
      <p:sp>
        <p:nvSpPr>
          <p:cNvPr id="12" name="Text Box 1038"/>
          <p:cNvSpPr txBox="1">
            <a:spLocks noChangeArrowheads="1"/>
          </p:cNvSpPr>
          <p:nvPr/>
        </p:nvSpPr>
        <p:spPr bwMode="auto">
          <a:xfrm>
            <a:off x="569343" y="4056751"/>
            <a:ext cx="2036762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楷体_GB2312" pitchFamily="1" charset="-122"/>
                <a:ea typeface="楷体_GB2312" pitchFamily="1" charset="-122"/>
              </a:rPr>
              <a:t>3.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结果：</a:t>
            </a:r>
            <a:endParaRPr lang="zh-CN" altLang="en-US" sz="4000" b="1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3" name="Text Box 1039"/>
          <p:cNvSpPr txBox="1">
            <a:spLocks noChangeArrowheads="1"/>
          </p:cNvSpPr>
          <p:nvPr/>
        </p:nvSpPr>
        <p:spPr bwMode="auto">
          <a:xfrm>
            <a:off x="2844800" y="3970248"/>
            <a:ext cx="8758478" cy="1754326"/>
          </a:xfrm>
          <a:prstGeom prst="rect">
            <a:avLst/>
          </a:prstGeom>
          <a:noFill/>
          <a:ln w="9525">
            <a:solidFill>
              <a:srgbClr val="CCFFFF"/>
            </a:solidFill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5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屠杀手无寸铁的中国居民和放下武器的士兵达</a:t>
            </a:r>
            <a:r>
              <a:rPr lang="en-US" altLang="zh-CN" sz="5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30</a:t>
            </a:r>
            <a:r>
              <a:rPr lang="zh-CN" altLang="en-US" sz="5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万以上</a:t>
            </a:r>
            <a:endParaRPr lang="en-US" altLang="zh-CN" sz="5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animBg="1"/>
      <p:bldP spid="11" grpId="0" bldLvl="0" animBg="1"/>
      <p:bldP spid="1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8301" y="449644"/>
            <a:ext cx="6685471" cy="668668"/>
          </a:xfrm>
        </p:spPr>
        <p:txBody>
          <a:bodyPr>
            <a:noAutofit/>
          </a:bodyPr>
          <a:lstStyle/>
          <a:p>
            <a:r>
              <a:rPr lang="zh-CN" altLang="en-US" sz="3600" dirty="0"/>
              <a:t>卢沟桥事变后日本侵略中国</a:t>
            </a:r>
            <a:r>
              <a:rPr lang="zh-CN" altLang="en-US" sz="3600" dirty="0" smtClean="0"/>
              <a:t>形势</a:t>
            </a:r>
            <a:endParaRPr lang="zh-CN" altLang="en-US" sz="3600" dirty="0"/>
          </a:p>
        </p:txBody>
      </p:sp>
      <p:sp>
        <p:nvSpPr>
          <p:cNvPr id="20" name="矩形 19"/>
          <p:cNvSpPr/>
          <p:nvPr/>
        </p:nvSpPr>
        <p:spPr>
          <a:xfrm>
            <a:off x="762444" y="1734986"/>
            <a:ext cx="54485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+mn-ea"/>
              </a:rPr>
              <a:t>卢沟桥事变（</a:t>
            </a:r>
            <a:r>
              <a:rPr lang="en-US" altLang="zh-CN" sz="3200" dirty="0">
                <a:latin typeface="+mn-ea"/>
              </a:rPr>
              <a:t>1937</a:t>
            </a:r>
            <a:r>
              <a:rPr lang="zh-CN" altLang="en-US" sz="3200" dirty="0">
                <a:latin typeface="+mn-ea"/>
              </a:rPr>
              <a:t>年</a:t>
            </a:r>
            <a:r>
              <a:rPr lang="en-US" altLang="zh-CN" sz="3200" dirty="0">
                <a:latin typeface="+mn-ea"/>
              </a:rPr>
              <a:t>7</a:t>
            </a:r>
            <a:r>
              <a:rPr lang="zh-CN" altLang="en-US" sz="3200" dirty="0">
                <a:latin typeface="+mn-ea"/>
              </a:rPr>
              <a:t>月</a:t>
            </a:r>
            <a:r>
              <a:rPr lang="en-US" altLang="zh-CN" sz="3200" dirty="0">
                <a:latin typeface="+mn-ea"/>
              </a:rPr>
              <a:t>7</a:t>
            </a:r>
            <a:r>
              <a:rPr lang="zh-CN" altLang="en-US" sz="3200" dirty="0">
                <a:latin typeface="+mn-ea"/>
              </a:rPr>
              <a:t>日）</a:t>
            </a:r>
            <a:endParaRPr lang="zh-CN" altLang="en-US" sz="3200" dirty="0">
              <a:latin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62444" y="2348412"/>
            <a:ext cx="48305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+mn-ea"/>
              </a:rPr>
              <a:t>北平失陷</a:t>
            </a:r>
            <a:r>
              <a:rPr lang="en-US" altLang="zh-CN" sz="3200" dirty="0">
                <a:latin typeface="+mn-ea"/>
              </a:rPr>
              <a:t>(</a:t>
            </a:r>
            <a:r>
              <a:rPr lang="en-US" altLang="zh-CN" sz="3200" dirty="0" smtClean="0">
                <a:latin typeface="+mn-ea"/>
              </a:rPr>
              <a:t>1937.7.29</a:t>
            </a:r>
            <a:r>
              <a:rPr lang="zh-CN" altLang="en-US" sz="3200" dirty="0" smtClean="0">
                <a:latin typeface="+mn-ea"/>
              </a:rPr>
              <a:t>）</a:t>
            </a:r>
            <a:endParaRPr lang="en-US" altLang="zh-CN" sz="3200" dirty="0">
              <a:latin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13258" y="2968335"/>
            <a:ext cx="44884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+mn-ea"/>
              </a:rPr>
              <a:t>天津失陷</a:t>
            </a:r>
            <a:r>
              <a:rPr lang="en-US" altLang="zh-CN" sz="3200" dirty="0">
                <a:latin typeface="+mn-ea"/>
              </a:rPr>
              <a:t>(1937.7.30)</a:t>
            </a:r>
            <a:endParaRPr lang="en-US" altLang="zh-CN" sz="3200" dirty="0">
              <a:latin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44718" y="3553110"/>
            <a:ext cx="53114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+mn-ea"/>
              </a:rPr>
              <a:t>上海八一三事变（</a:t>
            </a:r>
            <a:r>
              <a:rPr lang="en-US" altLang="zh-CN" sz="3200" dirty="0">
                <a:latin typeface="+mn-ea"/>
              </a:rPr>
              <a:t>1937.8.13)</a:t>
            </a:r>
            <a:endParaRPr lang="en-US" altLang="zh-CN" sz="3200" dirty="0">
              <a:latin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13258" y="4275678"/>
            <a:ext cx="51450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latin typeface="+mn-ea"/>
              </a:rPr>
              <a:t>南京大屠杀（</a:t>
            </a:r>
            <a:r>
              <a:rPr lang="en-US" altLang="zh-CN" sz="3200" dirty="0">
                <a:latin typeface="+mn-ea"/>
              </a:rPr>
              <a:t>1937</a:t>
            </a:r>
            <a:r>
              <a:rPr lang="zh-CN" altLang="en-US" sz="3200" dirty="0">
                <a:latin typeface="+mn-ea"/>
              </a:rPr>
              <a:t>年</a:t>
            </a:r>
            <a:r>
              <a:rPr lang="en-US" altLang="zh-CN" sz="3200" dirty="0">
                <a:latin typeface="+mn-ea"/>
              </a:rPr>
              <a:t>12</a:t>
            </a:r>
            <a:r>
              <a:rPr lang="zh-CN" altLang="en-US" sz="3200" dirty="0">
                <a:latin typeface="+mn-ea"/>
              </a:rPr>
              <a:t>月）</a:t>
            </a:r>
            <a:endParaRPr lang="zh-CN" altLang="en-US" sz="3200" dirty="0">
              <a:latin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13258" y="4998246"/>
            <a:ext cx="5276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+mn-ea"/>
              </a:rPr>
              <a:t>国民党迁都</a:t>
            </a:r>
            <a:r>
              <a:rPr lang="zh-CN" altLang="en-US" sz="3200" dirty="0" smtClean="0">
                <a:latin typeface="+mn-ea"/>
              </a:rPr>
              <a:t>重庆（</a:t>
            </a:r>
            <a:r>
              <a:rPr lang="en-US" altLang="zh-CN" sz="3200" dirty="0" smtClean="0">
                <a:latin typeface="+mn-ea"/>
              </a:rPr>
              <a:t>1938</a:t>
            </a:r>
            <a:r>
              <a:rPr lang="zh-CN" altLang="en-US" sz="3200" dirty="0" smtClean="0">
                <a:latin typeface="+mn-ea"/>
              </a:rPr>
              <a:t>年夏）</a:t>
            </a:r>
            <a:endParaRPr lang="zh-CN" altLang="en-US" sz="3200" dirty="0">
              <a:latin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815" y="1126194"/>
            <a:ext cx="4627083" cy="5597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9574" y="352124"/>
            <a:ext cx="10515600" cy="827846"/>
          </a:xfrm>
        </p:spPr>
        <p:txBody>
          <a:bodyPr/>
          <a:lstStyle/>
          <a:p>
            <a:r>
              <a:rPr lang="zh-CN" altLang="en-US" dirty="0"/>
              <a:t>国家公祭日</a:t>
            </a:r>
            <a:endParaRPr lang="zh-CN" altLang="en-US" dirty="0"/>
          </a:p>
        </p:txBody>
      </p:sp>
      <p:pic>
        <p:nvPicPr>
          <p:cNvPr id="4" name="Picture 5" descr="t01f93a040b6e9cbd5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63768"/>
            <a:ext cx="4285441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t016980b0b9958c7c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374" y="1590404"/>
            <a:ext cx="4857750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t0197d6dc8f73c030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46" y="1479279"/>
            <a:ext cx="428319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5625860" y="4309507"/>
            <a:ext cx="560573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为纪念南京大屠杀，我国设立了每年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为国家公祭日。</a:t>
            </a:r>
            <a:endParaRPr lang="zh-CN" altLang="en-US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2640" y="1358406"/>
            <a:ext cx="1778470" cy="51200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前事不忘</a:t>
            </a:r>
            <a:r>
              <a:rPr lang="en-US" altLang="zh-CN" dirty="0"/>
              <a:t>,</a:t>
            </a:r>
            <a:r>
              <a:rPr lang="zh-CN" altLang="en-US" dirty="0"/>
              <a:t>后事之师</a:t>
            </a: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2575708" y="2057248"/>
            <a:ext cx="704058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/>
              <a:t>国行公祭，祀我国殇</a:t>
            </a:r>
            <a:endParaRPr lang="en-US" altLang="zh-CN" sz="2800" dirty="0" smtClean="0"/>
          </a:p>
          <a:p>
            <a:r>
              <a:rPr lang="zh-CN" altLang="en-US" sz="2800" dirty="0" smtClean="0"/>
              <a:t>祭抗战死难之生命，悼血与火浸染之地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兽行暴虐，共御外侮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哀黎庶无辜灾难殷殷，思捐躯洒血浩气干云</a:t>
            </a:r>
            <a:endParaRPr lang="en-US" altLang="zh-CN" sz="2800" dirty="0" smtClean="0"/>
          </a:p>
          <a:p>
            <a:pPr algn="ctr"/>
            <a:r>
              <a:rPr lang="zh-CN" altLang="en-US" sz="2800" dirty="0" smtClean="0"/>
              <a:t>昭昭前事，惕悌后人</a:t>
            </a:r>
            <a:endParaRPr lang="en-US" altLang="zh-CN" sz="2800" dirty="0" smtClean="0"/>
          </a:p>
          <a:p>
            <a:r>
              <a:rPr lang="zh-CN" altLang="en-US" sz="2800" dirty="0" smtClean="0"/>
              <a:t>敬诚勇牺牲不屈抗争，志九州崛起奋发图强</a:t>
            </a:r>
            <a:endParaRPr lang="en-US" altLang="zh-CN" sz="2800" dirty="0" smtClean="0"/>
          </a:p>
          <a:p>
            <a:pPr algn="ctr"/>
            <a:r>
              <a:rPr lang="zh-CN" altLang="en-US" sz="2800" dirty="0"/>
              <a:t>永矢弗</a:t>
            </a:r>
            <a:r>
              <a:rPr lang="zh-CN" altLang="en-US" sz="2800" dirty="0" smtClean="0"/>
              <a:t>谖，祈愿和平</a:t>
            </a:r>
            <a:endParaRPr lang="en-US" altLang="zh-CN" sz="2800" dirty="0" smtClean="0"/>
          </a:p>
          <a:p>
            <a:r>
              <a:rPr lang="zh-CN" altLang="en-US" sz="2800" dirty="0" smtClean="0"/>
              <a:t>愿光明不灭正义永恒，祈世界和平共同繁荣</a:t>
            </a:r>
            <a:endParaRPr lang="zh-CN" altLang="en-US" sz="28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230" y="1395094"/>
            <a:ext cx="1980313" cy="5046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72706" y="447014"/>
            <a:ext cx="10515600" cy="683047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当堂检测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79382" y="1275481"/>
            <a:ext cx="1123323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  <a:ea typeface="+mn-ea"/>
              </a:rPr>
              <a:t>1</a:t>
            </a:r>
            <a:r>
              <a:rPr lang="zh-CN" altLang="zh-CN" sz="3200" kern="100" dirty="0">
                <a:latin typeface="Times New Roman" panose="02020603050405020304"/>
                <a:ea typeface="+mn-ea"/>
              </a:rPr>
              <a:t>．全国性抗日战争开始于</a:t>
            </a:r>
            <a:r>
              <a:rPr lang="en-US" altLang="zh-CN" sz="3200" kern="100" dirty="0">
                <a:latin typeface="Times New Roman" panose="02020603050405020304"/>
                <a:ea typeface="+mn-ea"/>
              </a:rPr>
              <a:t>(   </a:t>
            </a:r>
            <a:r>
              <a:rPr lang="en-US" altLang="zh-CN" sz="3200" kern="100" dirty="0" smtClean="0">
                <a:latin typeface="Times New Roman" panose="02020603050405020304"/>
                <a:ea typeface="+mn-ea"/>
              </a:rPr>
              <a:t>   )</a:t>
            </a:r>
            <a:endParaRPr lang="zh-CN" altLang="zh-CN" sz="3200" kern="100" dirty="0">
              <a:latin typeface="Times New Roman" panose="02020603050405020304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  <a:ea typeface="+mn-ea"/>
              </a:rPr>
              <a:t>A</a:t>
            </a:r>
            <a:r>
              <a:rPr lang="zh-CN" altLang="zh-CN" sz="3200" kern="100" dirty="0">
                <a:latin typeface="Times New Roman" panose="02020603050405020304"/>
                <a:ea typeface="+mn-ea"/>
              </a:rPr>
              <a:t>．九一八事变</a:t>
            </a:r>
            <a:r>
              <a:rPr lang="en-US" altLang="zh-CN" sz="3200" kern="100" dirty="0">
                <a:latin typeface="Times New Roman" panose="02020603050405020304"/>
                <a:ea typeface="+mn-ea"/>
              </a:rPr>
              <a:t>  B</a:t>
            </a:r>
            <a:r>
              <a:rPr lang="zh-CN" altLang="zh-CN" sz="3200" kern="100" dirty="0">
                <a:latin typeface="Times New Roman" panose="02020603050405020304"/>
                <a:ea typeface="+mn-ea"/>
              </a:rPr>
              <a:t>．柳条湖事件</a:t>
            </a:r>
            <a:r>
              <a:rPr lang="en-US" altLang="zh-CN" sz="3200" kern="100" dirty="0">
                <a:latin typeface="Times New Roman" panose="02020603050405020304"/>
                <a:ea typeface="+mn-ea"/>
              </a:rPr>
              <a:t>  C</a:t>
            </a:r>
            <a:r>
              <a:rPr lang="zh-CN" altLang="zh-CN" sz="3200" kern="100" dirty="0">
                <a:latin typeface="Times New Roman" panose="02020603050405020304"/>
                <a:ea typeface="+mn-ea"/>
              </a:rPr>
              <a:t>．七七事变</a:t>
            </a:r>
            <a:r>
              <a:rPr lang="en-US" altLang="zh-CN" sz="3200" kern="100" dirty="0">
                <a:latin typeface="Times New Roman" panose="02020603050405020304"/>
                <a:ea typeface="+mn-ea"/>
              </a:rPr>
              <a:t>  D</a:t>
            </a:r>
            <a:r>
              <a:rPr lang="zh-CN" altLang="zh-CN" sz="3200" kern="100" dirty="0">
                <a:latin typeface="Times New Roman" panose="02020603050405020304"/>
                <a:ea typeface="+mn-ea"/>
              </a:rPr>
              <a:t>．八一三事变</a:t>
            </a:r>
            <a:endParaRPr lang="zh-CN" altLang="zh-CN" sz="3200" kern="100" dirty="0">
              <a:latin typeface="Times New Roman" panose="02020603050405020304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  <a:ea typeface="+mn-ea"/>
              </a:rPr>
              <a:t>2</a:t>
            </a:r>
            <a:r>
              <a:rPr lang="en-US" altLang="zh-CN" sz="3200" kern="100" dirty="0" smtClean="0">
                <a:latin typeface="宋体" panose="02010600030101010101" pitchFamily="2" charset="-122"/>
                <a:ea typeface="+mn-ea"/>
              </a:rPr>
              <a:t>.</a:t>
            </a:r>
            <a:r>
              <a:rPr lang="zh-CN" altLang="en-US" sz="3200" kern="100" dirty="0">
                <a:latin typeface="宋体" panose="02010600030101010101" pitchFamily="2" charset="-122"/>
              </a:rPr>
              <a:t> </a:t>
            </a:r>
            <a:r>
              <a:rPr lang="zh-CN" altLang="en-US" sz="3200" kern="100" dirty="0" smtClean="0">
                <a:latin typeface="宋体" panose="02010600030101010101" pitchFamily="2" charset="-122"/>
              </a:rPr>
              <a:t>抗日</a:t>
            </a:r>
            <a:r>
              <a:rPr lang="zh-CN" altLang="en-US" sz="3200" kern="100" dirty="0">
                <a:latin typeface="宋体" panose="02010600030101010101" pitchFamily="2" charset="-122"/>
              </a:rPr>
              <a:t>民族统一战线正式形成的标志是（ </a:t>
            </a:r>
            <a:r>
              <a:rPr lang="zh-CN" altLang="en-US" sz="3200" kern="100" dirty="0" smtClean="0">
                <a:latin typeface="宋体" panose="02010600030101010101" pitchFamily="2" charset="-122"/>
              </a:rPr>
              <a:t>    </a:t>
            </a:r>
            <a:r>
              <a:rPr lang="zh-CN" altLang="en-US" sz="3200" kern="100" dirty="0">
                <a:latin typeface="宋体" panose="02010600030101010101" pitchFamily="2" charset="-122"/>
              </a:rPr>
              <a:t>）</a:t>
            </a:r>
            <a:endParaRPr lang="zh-CN" altLang="en-US" sz="3200" kern="100" dirty="0">
              <a:latin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A</a:t>
            </a:r>
            <a:r>
              <a:rPr lang="zh-CN" altLang="en-US" sz="3200" kern="100" dirty="0">
                <a:latin typeface="宋体" panose="02010600030101010101" pitchFamily="2" charset="-122"/>
              </a:rPr>
              <a:t>．国民党一大的召开 </a:t>
            </a:r>
            <a:r>
              <a:rPr lang="en-US" altLang="zh-CN" sz="3200" kern="100" dirty="0">
                <a:latin typeface="宋体" panose="02010600030101010101" pitchFamily="2" charset="-122"/>
              </a:rPr>
              <a:t>B</a:t>
            </a:r>
            <a:r>
              <a:rPr lang="zh-CN" altLang="en-US" sz="3200" kern="100" dirty="0">
                <a:latin typeface="宋体" panose="02010600030101010101" pitchFamily="2" charset="-122"/>
              </a:rPr>
              <a:t>．瓦窑堡会议的召开 </a:t>
            </a:r>
            <a:endParaRPr lang="zh-CN" altLang="en-US" sz="3200" kern="100" dirty="0">
              <a:latin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C</a:t>
            </a:r>
            <a:r>
              <a:rPr lang="zh-CN" altLang="en-US" sz="3200" kern="100" dirty="0">
                <a:latin typeface="宋体" panose="02010600030101010101" pitchFamily="2" charset="-122"/>
              </a:rPr>
              <a:t>．西安事变的和平解决 </a:t>
            </a:r>
            <a:r>
              <a:rPr lang="en-US" altLang="zh-CN" sz="3200" kern="100" dirty="0">
                <a:latin typeface="宋体" panose="02010600030101010101" pitchFamily="2" charset="-122"/>
              </a:rPr>
              <a:t>D</a:t>
            </a:r>
            <a:r>
              <a:rPr lang="zh-CN" altLang="en-US" sz="3200" kern="100" dirty="0">
                <a:latin typeface="宋体" panose="02010600030101010101" pitchFamily="2" charset="-122"/>
              </a:rPr>
              <a:t>．“国共合作宣言”的公布 </a:t>
            </a:r>
            <a:endParaRPr lang="zh-CN" altLang="zh-CN" sz="3200" kern="100" dirty="0">
              <a:latin typeface="Times New Roman" panose="02020603050405020304"/>
              <a:ea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9860" y="1346523"/>
            <a:ext cx="4860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rgbClr val="FF0000"/>
                </a:solidFill>
              </a:rPr>
              <a:t>C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8293730" y="2848425"/>
            <a:ext cx="820737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D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332" y="533279"/>
            <a:ext cx="10515600" cy="579530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当堂检测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17584" y="1789851"/>
            <a:ext cx="1103318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3</a:t>
            </a:r>
            <a:r>
              <a:rPr lang="zh-CN" altLang="zh-CN" sz="3200" kern="100" dirty="0">
                <a:latin typeface="Times New Roman" panose="02020603050405020304"/>
              </a:rPr>
              <a:t>．下列事件发生的先后顺序是</a:t>
            </a:r>
            <a:r>
              <a:rPr lang="en-US" altLang="zh-CN" sz="3200" kern="100" dirty="0">
                <a:latin typeface="Times New Roman" panose="02020603050405020304"/>
              </a:rPr>
              <a:t>(   )</a:t>
            </a:r>
            <a:endParaRPr lang="zh-CN" altLang="zh-CN" sz="3200" kern="100" dirty="0">
              <a:latin typeface="Times New Roman" panose="020206030504050203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3200" kern="100" dirty="0">
                <a:latin typeface="Times New Roman" panose="02020603050405020304"/>
              </a:rPr>
              <a:t>①九一八事变　②七七事变　③八一三事变　④西安事变</a:t>
            </a:r>
            <a:endParaRPr lang="zh-CN" altLang="zh-CN" sz="3200" kern="100" dirty="0">
              <a:latin typeface="Times New Roman" panose="020206030504050203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A</a:t>
            </a:r>
            <a:r>
              <a:rPr lang="zh-CN" altLang="zh-CN" sz="3200" kern="100" dirty="0">
                <a:latin typeface="Times New Roman" panose="02020603050405020304"/>
              </a:rPr>
              <a:t>．①④②③</a:t>
            </a:r>
            <a:r>
              <a:rPr lang="en-US" altLang="zh-CN" sz="3200" kern="100" dirty="0">
                <a:latin typeface="Times New Roman" panose="02020603050405020304"/>
              </a:rPr>
              <a:t>  B</a:t>
            </a:r>
            <a:r>
              <a:rPr lang="zh-CN" altLang="zh-CN" sz="3200" kern="100" dirty="0">
                <a:latin typeface="Times New Roman" panose="02020603050405020304"/>
              </a:rPr>
              <a:t>．①②④③</a:t>
            </a:r>
            <a:r>
              <a:rPr lang="en-US" altLang="zh-CN" sz="3200" kern="100" dirty="0">
                <a:latin typeface="Times New Roman" panose="02020603050405020304"/>
              </a:rPr>
              <a:t>  C</a:t>
            </a:r>
            <a:r>
              <a:rPr lang="zh-CN" altLang="zh-CN" sz="3200" kern="100" dirty="0">
                <a:latin typeface="Times New Roman" panose="02020603050405020304"/>
              </a:rPr>
              <a:t>．①③④②</a:t>
            </a:r>
            <a:r>
              <a:rPr lang="en-US" altLang="zh-CN" sz="3200" kern="100" dirty="0">
                <a:latin typeface="Times New Roman" panose="02020603050405020304"/>
              </a:rPr>
              <a:t>  D</a:t>
            </a:r>
            <a:r>
              <a:rPr lang="zh-CN" altLang="zh-CN" sz="3200" kern="100" dirty="0">
                <a:latin typeface="Times New Roman" panose="02020603050405020304"/>
              </a:rPr>
              <a:t>．①②③④</a:t>
            </a:r>
            <a:endParaRPr lang="zh-CN" altLang="zh-CN" sz="3200" kern="100" dirty="0">
              <a:latin typeface="Times New Roman" panose="020206030504050203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4.</a:t>
            </a:r>
            <a:r>
              <a:rPr lang="zh-CN" altLang="zh-CN" sz="3200" kern="100" dirty="0">
                <a:latin typeface="Times New Roman" panose="02020603050405020304"/>
              </a:rPr>
              <a:t>以下关于“南京大屠杀”最有力的证据是</a:t>
            </a:r>
            <a:r>
              <a:rPr lang="en-US" altLang="zh-CN" sz="3200" kern="100" dirty="0">
                <a:latin typeface="Times New Roman" panose="02020603050405020304"/>
              </a:rPr>
              <a:t>(   )</a:t>
            </a:r>
            <a:endParaRPr lang="zh-CN" altLang="zh-CN" sz="3200" kern="100" dirty="0">
              <a:latin typeface="Times New Roman" panose="020206030504050203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A</a:t>
            </a:r>
            <a:r>
              <a:rPr lang="zh-CN" altLang="zh-CN" sz="3200" kern="100" dirty="0">
                <a:latin typeface="Times New Roman" panose="02020603050405020304"/>
              </a:rPr>
              <a:t>．当年受害者的控诉材料</a:t>
            </a:r>
            <a:endParaRPr lang="zh-CN" altLang="zh-CN" sz="3200" kern="100" dirty="0">
              <a:latin typeface="Times New Roman" panose="020206030504050203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B</a:t>
            </a:r>
            <a:r>
              <a:rPr lang="zh-CN" altLang="zh-CN" sz="3200" kern="100" dirty="0">
                <a:latin typeface="Times New Roman" panose="02020603050405020304"/>
              </a:rPr>
              <a:t>．历史专著中对“南京大屠杀”的描写 </a:t>
            </a:r>
            <a:endParaRPr lang="zh-CN" altLang="zh-CN" sz="3200" kern="100" dirty="0">
              <a:latin typeface="Times New Roman" panose="020206030504050203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C</a:t>
            </a:r>
            <a:r>
              <a:rPr lang="zh-CN" altLang="zh-CN" sz="3200" kern="100" dirty="0">
                <a:latin typeface="Times New Roman" panose="02020603050405020304"/>
              </a:rPr>
              <a:t>．侵华日军老兵的回忆录</a:t>
            </a:r>
            <a:endParaRPr lang="zh-CN" altLang="zh-CN" sz="3200" kern="100" dirty="0">
              <a:latin typeface="Times New Roman" panose="0202060305040502030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kern="100" dirty="0">
                <a:latin typeface="宋体" panose="02010600030101010101" pitchFamily="2" charset="-122"/>
              </a:rPr>
              <a:t>D</a:t>
            </a:r>
            <a:r>
              <a:rPr lang="zh-CN" altLang="zh-CN" sz="3200" kern="100" dirty="0">
                <a:latin typeface="Times New Roman" panose="02020603050405020304"/>
              </a:rPr>
              <a:t>．屠杀现场遗迹与当时拍摄的新闻照片</a:t>
            </a:r>
            <a:endParaRPr lang="zh-CN" altLang="zh-CN" sz="3200" kern="100" dirty="0">
              <a:latin typeface="Times New Roman" panose="02020603050405020304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425367" y="3270214"/>
            <a:ext cx="5004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0000"/>
                </a:solidFill>
              </a:rPr>
              <a:t>D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39132" y="1682953"/>
            <a:ext cx="5116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rgbClr val="FF0000"/>
                </a:solidFill>
              </a:rPr>
              <a:t>A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5837" y="395256"/>
            <a:ext cx="10515600" cy="829696"/>
          </a:xfrm>
        </p:spPr>
        <p:txBody>
          <a:bodyPr/>
          <a:lstStyle/>
          <a:p>
            <a:r>
              <a:rPr lang="zh-CN" altLang="en-US" dirty="0"/>
              <a:t>当堂检测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5828" y="1719533"/>
            <a:ext cx="11421372" cy="1722408"/>
          </a:xfrm>
        </p:spPr>
        <p:txBody>
          <a:bodyPr/>
          <a:lstStyle/>
          <a:p>
            <a:r>
              <a:rPr lang="en-US" altLang="zh-CN" dirty="0" smtClean="0"/>
              <a:t>5</a:t>
            </a:r>
            <a:r>
              <a:rPr lang="zh-CN" altLang="en-US" dirty="0" smtClean="0"/>
              <a:t>．</a:t>
            </a:r>
            <a:r>
              <a:rPr lang="zh-CN" altLang="en-US" dirty="0"/>
              <a:t>中国共产党与国民党两次合作的共同基础是</a:t>
            </a:r>
            <a:r>
              <a:rPr lang="zh-CN" altLang="en-US" dirty="0" smtClean="0"/>
              <a:t>由（ ）</a:t>
            </a:r>
            <a:endParaRPr lang="zh-CN" altLang="en-US" dirty="0"/>
          </a:p>
          <a:p>
            <a:r>
              <a:rPr lang="en-US" altLang="zh-CN" dirty="0"/>
              <a:t>A</a:t>
            </a:r>
            <a:r>
              <a:rPr lang="zh-CN" altLang="en-US" dirty="0"/>
              <a:t>．主要社会矛盾决定的       </a:t>
            </a:r>
            <a:r>
              <a:rPr lang="zh-CN" altLang="en-US" dirty="0" smtClean="0"/>
              <a:t>      </a:t>
            </a:r>
            <a:r>
              <a:rPr lang="en-US" altLang="zh-CN" dirty="0" smtClean="0"/>
              <a:t>B</a:t>
            </a:r>
            <a:r>
              <a:rPr lang="zh-CN" altLang="en-US" dirty="0"/>
              <a:t>．社会性质决定的</a:t>
            </a:r>
            <a:endParaRPr lang="zh-CN" altLang="en-US" dirty="0"/>
          </a:p>
          <a:p>
            <a:r>
              <a:rPr lang="en-US" altLang="zh-CN" dirty="0"/>
              <a:t>C</a:t>
            </a:r>
            <a:r>
              <a:rPr lang="zh-CN" altLang="en-US" dirty="0"/>
              <a:t>．国民党的阶级性质决定的	 </a:t>
            </a:r>
            <a:r>
              <a:rPr lang="en-US" altLang="zh-CN" dirty="0" smtClean="0"/>
              <a:t>D</a:t>
            </a:r>
            <a:r>
              <a:rPr lang="zh-CN" altLang="en-US" dirty="0"/>
              <a:t>．两党合作的政治基础决定的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79142" y="1719532"/>
            <a:ext cx="820737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A</a:t>
            </a:r>
            <a:endParaRPr lang="zh-CN" altLang="en-US" sz="3600" b="1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5828" y="3545458"/>
            <a:ext cx="1161115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 smtClean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6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．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下列关于九一八事变与七七事变相同点的表述，不正确的是（　　）</a:t>
            </a:r>
            <a:endParaRPr lang="zh-CN" altLang="en-US" sz="2800" b="1" dirty="0">
              <a:solidFill>
                <a:srgbClr val="000000"/>
              </a:solidFill>
              <a:latin typeface="+mn-ea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A．事变后中国政府都进行了积极</a:t>
            </a: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抵抗</a:t>
            </a:r>
            <a:endParaRPr lang="en-US" altLang="zh-CN" sz="2800" b="1" dirty="0" smtClean="0">
              <a:solidFill>
                <a:srgbClr val="000000"/>
              </a:solidFill>
              <a:latin typeface="+mn-ea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 smtClean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．日本推行侵略扩张政策的必然结果</a:t>
            </a:r>
            <a:endParaRPr lang="zh-CN" altLang="en-US" sz="2800" b="1" dirty="0">
              <a:solidFill>
                <a:srgbClr val="000000"/>
              </a:solidFill>
              <a:latin typeface="+mn-ea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C．都是日本制造借口然后发动的</a:t>
            </a:r>
            <a:endParaRPr lang="zh-CN" altLang="en-US" sz="2800" b="1" dirty="0">
              <a:solidFill>
                <a:srgbClr val="000000"/>
              </a:solidFill>
              <a:latin typeface="+mn-ea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+mn-ea"/>
                <a:sym typeface="宋体" panose="02010600030101010101" pitchFamily="2" charset="-122"/>
              </a:rPr>
              <a:t>D．中国内部不统一给日本提供了可乘之机</a:t>
            </a:r>
            <a:endParaRPr lang="zh-CN" altLang="en-US" sz="2800" b="1" dirty="0">
              <a:solidFill>
                <a:srgbClr val="000000"/>
              </a:solidFill>
              <a:latin typeface="+mn-ea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0853767" y="3545458"/>
            <a:ext cx="81915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A</a:t>
            </a:r>
            <a:endParaRPr lang="zh-CN" altLang="en-US" sz="3600" b="1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  <p:bldP spid="6" grpId="0" bldLvl="0"/>
    </p:bldLst>
  </p:timing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2228</Words>
  <Application>WPS 演示</Application>
  <PresentationFormat>宽屏</PresentationFormat>
  <Paragraphs>233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6" baseType="lpstr">
      <vt:lpstr>Arial</vt:lpstr>
      <vt:lpstr>宋体</vt:lpstr>
      <vt:lpstr>Wingdings</vt:lpstr>
      <vt:lpstr>黑体</vt:lpstr>
      <vt:lpstr>Times New Roman</vt:lpstr>
      <vt:lpstr>微软雅黑</vt:lpstr>
      <vt:lpstr>隶书</vt:lpstr>
      <vt:lpstr>仿宋_GB2312</vt:lpstr>
      <vt:lpstr>仿宋</vt:lpstr>
      <vt:lpstr>楷体_GB2312</vt:lpstr>
      <vt:lpstr>新宋体</vt:lpstr>
      <vt:lpstr>Tahoma</vt:lpstr>
      <vt:lpstr>华文中宋</vt:lpstr>
      <vt:lpstr>Times New Roman</vt:lpstr>
      <vt:lpstr>Calibri Light</vt:lpstr>
      <vt:lpstr>Arial Unicode MS</vt:lpstr>
      <vt:lpstr>Calibri</vt:lpstr>
      <vt:lpstr>自定义设计方案</vt:lpstr>
      <vt:lpstr>第六单元：中华民族的抗日战争</vt:lpstr>
      <vt:lpstr>PowerPoint 演示文稿</vt:lpstr>
      <vt:lpstr>PowerPoint 演示文稿</vt:lpstr>
      <vt:lpstr>问题一：为什么日本全面侵华首先在卢沟桥爆发？</vt:lpstr>
      <vt:lpstr>七七事变   知识总结</vt:lpstr>
      <vt:lpstr>2.中国军队的英勇抵抗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卢沟桥事变后日本侵略中国形势</vt:lpstr>
      <vt:lpstr>国家公祭日</vt:lpstr>
      <vt:lpstr>前事不忘,后事之师</vt:lpstr>
      <vt:lpstr>当堂检测</vt:lpstr>
      <vt:lpstr>当堂检测</vt:lpstr>
      <vt:lpstr>当堂检测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53</cp:revision>
  <dcterms:created xsi:type="dcterms:W3CDTF">2017-11-27T04:30:00Z</dcterms:created>
  <dcterms:modified xsi:type="dcterms:W3CDTF">2020-12-19T11:39:14Z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