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av" ContentType="audio/x-wav"/>
  <Default Extension="png" ContentType="image/png"/>
  <Default Extension="emf" ContentType="image/x-emf"/>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612" r:id="rId3"/>
    <p:sldId id="675" r:id="rId4"/>
    <p:sldId id="695" r:id="rId5"/>
    <p:sldId id="677" r:id="rId6"/>
    <p:sldId id="631" r:id="rId7"/>
    <p:sldId id="633" r:id="rId8"/>
    <p:sldId id="632" r:id="rId9"/>
    <p:sldId id="635" r:id="rId10"/>
    <p:sldId id="678" r:id="rId11"/>
    <p:sldId id="630" r:id="rId12"/>
    <p:sldId id="679" r:id="rId13"/>
    <p:sldId id="680" r:id="rId14"/>
    <p:sldId id="637" r:id="rId15"/>
    <p:sldId id="638" r:id="rId16"/>
    <p:sldId id="640" r:id="rId17"/>
    <p:sldId id="681" r:id="rId18"/>
    <p:sldId id="275" r:id="rId19"/>
    <p:sldId id="262" r:id="rId20"/>
    <p:sldId id="683" r:id="rId21"/>
    <p:sldId id="684" r:id="rId22"/>
    <p:sldId id="690" r:id="rId23"/>
    <p:sldId id="685" r:id="rId24"/>
    <p:sldId id="689" r:id="rId25"/>
    <p:sldId id="686" r:id="rId26"/>
    <p:sldId id="687" r:id="rId27"/>
    <p:sldId id="368" r:id="rId28"/>
  </p:sldIdLst>
  <p:sldSz cx="12192000" cy="6858000"/>
  <p:notesSz cx="6858000" cy="9144000"/>
  <p:custDataLst>
    <p:tags r:id="rId29"/>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浅色样式 3 - 强调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fill>
          <a:solidFill>
            <a:schemeClr val="accent4">
              <a:alpha val="20000"/>
            </a:schemeClr>
          </a:solidFill>
        </a:fill>
      </a:tcStyle>
    </a:band1H>
    <a:band1V>
      <a:tcStyle>
        <a:fill>
          <a:solidFill>
            <a:schemeClr val="accent4">
              <a:alpha val="20000"/>
            </a:schemeClr>
          </a:solidFill>
        </a:fill>
      </a:tcStyle>
    </a:band1V>
    <a:lastCol>
      <a:tcTxStyle b="on"/>
    </a:lastCol>
    <a:firstCol>
      <a:tcTxStyle b="on"/>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44"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tags" Target="tags/tag1.xml" /><Relationship Id="rId3" Type="http://schemas.openxmlformats.org/officeDocument/2006/relationships/slide" Target="slides/slide1.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heme" Target="theme/theme1.xml" /><Relationship Id="rId33"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1D8DDF-60E0-45C3-9BD6-BB6DC2D656D3}"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7F44C7-9CEC-406E-A371-9810D8E64644}" type="slidenum">
              <a:rPr lang="zh-CN" altLang="en-US" smtClean="0"/>
              <a:t>‹#›</a:t>
            </a:fld>
            <a:endParaRPr lang="zh-CN" altLang="en-US"/>
          </a:p>
        </p:txBody>
      </p:sp>
    </p:spTree>
    <p:extLst>
      <p:ext uri="{BB962C8B-B14F-4D97-AF65-F5344CB8AC3E}">
        <p14:creationId xmlns:p14="http://schemas.microsoft.com/office/powerpoint/2010/main" val="1822852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84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1A90C05-1606-4D41-AC18-48812F03FCB4}" type="slidenum">
              <a:rPr lang="en-US" altLang="zh-CN" smtClean="0"/>
              <a:t>5</a:t>
            </a:fld>
            <a:endParaRPr lang="en-US" altLang="zh-CN" smtClean="0"/>
          </a:p>
        </p:txBody>
      </p:sp>
      <p:sp>
        <p:nvSpPr>
          <p:cNvPr id="18435" name="Rectangle 2"/>
          <p:cNvSpPr>
            <a:spLocks noGrp="1" noRot="1" noChangeAspect="1" noChangeArrowheads="1" noTextEdit="1"/>
          </p:cNvSpPr>
          <p:nvPr>
            <p:ph type="sldImg"/>
          </p:nvPr>
        </p:nvSpPr>
        <p:spPr/>
      </p:sp>
      <p:sp>
        <p:nvSpPr>
          <p:cNvPr id="184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7" name="Date Placeholder 6"/>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8" name="Date Placeholder 7"/>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9" name="Footer Placeholder 8"/>
          <p:cNvSpPr>
            <a:spLocks noGrp="1"/>
          </p:cNvSpPr>
          <p:nvPr>
            <p:ph type="ftr" sz="quarter" idx="11"/>
          </p:nvPr>
        </p:nvSpPr>
        <p:spPr/>
        <p:txBody>
          <a:bodyPr/>
          <a:lstStyle/>
          <a:p>
            <a:endParaRPr lang="zh-CN" altLang="en-US"/>
          </a:p>
        </p:txBody>
      </p:sp>
      <p:sp>
        <p:nvSpPr>
          <p:cNvPr id="10" name="Slide Number Placeholder 9"/>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3640120-32C3-46DC-95E8-BBD6824A9A07}" type="slidenum">
              <a:rPr lang="zh-CN" altLang="en-US" smtClean="0"/>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2E629887-F876-44B2-8098-5E8AAC535D4F}" type="datetimeFigureOut">
              <a:rPr lang="zh-CN" altLang="en-US" smtClean="0"/>
              <a:t>2020/7/12</a:t>
            </a:fld>
            <a:endParaRPr lang="zh-CN" altLang="en-US"/>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3640120-32C3-46DC-95E8-BBD6824A9A07}"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cSld name="内容">
    <p:spTree>
      <p:nvGrpSpPr>
        <p:cNvPr id="1" name=""/>
        <p:cNvGrpSpPr/>
        <p:nvPr/>
      </p:nvGrpSpPr>
      <p:grpSpPr>
        <a:xfrm>
          <a:off x="0" y="0"/>
          <a:ext cx="0" cy="0"/>
        </a:xfrm>
      </p:grpSpPr>
      <p:sp>
        <p:nvSpPr>
          <p:cNvPr id="2" name="内容占位符 1"/>
          <p:cNvSpPr>
            <a:spLocks noGrp="1"/>
          </p:cNvSpPr>
          <p:nvPr>
            <p:ph hasCustomPrompt="1"/>
          </p:nvPr>
        </p:nvSpPr>
        <p:spPr>
          <a:xfrm>
            <a:off x="609600" y="274639"/>
            <a:ext cx="10972800" cy="5851525"/>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Date Placeholder 3"/>
          <p:cNvSpPr>
            <a:spLocks noGrp="1"/>
          </p:cNvSpPr>
          <p:nvPr>
            <p:ph type="dt" sz="half" idx="10"/>
          </p:nvPr>
        </p:nvSpPr>
        <p:spPr/>
        <p:txBody>
          <a:bodyPr/>
          <a:lstStyle>
            <a:lvl1pPr>
              <a:defRPr/>
            </a:lvl1pPr>
          </a:lstStyle>
          <a:p>
            <a:pPr>
              <a:defRPr/>
            </a:pPr>
            <a:endParaRPr lang="en-US" altLang="zh-CN"/>
          </a:p>
        </p:txBody>
      </p:sp>
      <p:sp>
        <p:nvSpPr>
          <p:cNvPr id="4" name="Footer Placeholder 4"/>
          <p:cNvSpPr>
            <a:spLocks noGrp="1"/>
          </p:cNvSpPr>
          <p:nvPr>
            <p:ph type="ftr" sz="quarter" idx="11"/>
          </p:nvPr>
        </p:nvSpPr>
        <p:spPr/>
        <p:txBody>
          <a:bodyPr/>
          <a:lstStyle>
            <a:lvl1pPr>
              <a:defRPr/>
            </a:lvl1pPr>
          </a:lstStyle>
          <a:p>
            <a:pPr>
              <a:defRPr/>
            </a:pPr>
            <a:endParaRPr lang="en-US" altLang="zh-CN"/>
          </a:p>
        </p:txBody>
      </p:sp>
      <p:sp>
        <p:nvSpPr>
          <p:cNvPr id="5" name="Slide Number Placeholder 5"/>
          <p:cNvSpPr>
            <a:spLocks noGrp="1"/>
          </p:cNvSpPr>
          <p:nvPr>
            <p:ph type="sldNum" sz="quarter" idx="12"/>
          </p:nvPr>
        </p:nvSpPr>
        <p:spPr/>
        <p:txBody>
          <a:bodyPr/>
          <a:lstStyle>
            <a:lvl1pPr>
              <a:defRPr/>
            </a:lvl1pPr>
          </a:lstStyle>
          <a:p>
            <a:pPr>
              <a:defRPr/>
            </a:pPr>
            <a:fld id="{A8CF631A-CC7A-40DC-86DB-FF1BE0ED2196}" type="slidenum">
              <a:rPr lang="en-US" altLang="zh-CN"/>
              <a:t>‹#›</a:t>
            </a:fld>
            <a:endParaRPr lang="en-US" altLang="zh-CN"/>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4_标题和内容">
    <p:spTree>
      <p:nvGrpSpPr>
        <p:cNvPr id="1" name=""/>
        <p:cNvGrpSpPr/>
        <p:nvPr/>
      </p:nvGrpSpPr>
      <p:grpSpPr>
        <a:xfrm>
          <a:off x="0" y="0"/>
          <a:ext cx="0" cy="0"/>
        </a:xfrm>
      </p:grpSpPr>
      <p:sp>
        <p:nvSpPr>
          <p:cNvPr id="2" name="Rectangle 4"/>
          <p:cNvSpPr>
            <a:spLocks noGrp="1" noChangeArrowheads="1"/>
          </p:cNvSpPr>
          <p:nvPr>
            <p:ph type="dt" sz="half" idx="10"/>
          </p:nvPr>
        </p:nvSpPr>
        <p:spPr bwMode="auto">
          <a:xfrm>
            <a:off x="609600" y="6245225"/>
            <a:ext cx="2844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3" name="Rectangle 5"/>
          <p:cNvSpPr>
            <a:spLocks noGrp="1" noChangeArrowheads="1"/>
          </p:cNvSpPr>
          <p:nvPr>
            <p:ph type="ftr" sz="quarter" idx="11"/>
          </p:nvPr>
        </p:nvSpPr>
        <p:spPr bwMode="auto">
          <a:xfrm>
            <a:off x="4165600" y="6245225"/>
            <a:ext cx="3860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4" name="灯片编号占位符 1"/>
          <p:cNvSpPr>
            <a:spLocks noGrp="1"/>
          </p:cNvSpPr>
          <p:nvPr>
            <p:ph type="sldNum" sz="quarter" idx="12"/>
          </p:nvPr>
        </p:nvSpPr>
        <p:spPr/>
        <p:txBody>
          <a:bodyPr/>
          <a:lstStyle>
            <a:lvl1pPr eaLnBrk="1" hangingPunct="1">
              <a:defRPr/>
            </a:lvl1pPr>
          </a:lstStyle>
          <a:p>
            <a:pPr>
              <a:defRPr/>
            </a:pPr>
            <a:fld id="{F114647D-2F60-4635-8E44-5A9A91466F74}" type="slidenum">
              <a:rPr lang="en-US" altLang="zh-CN"/>
              <a:t>‹#›</a:t>
            </a:fld>
            <a:endParaRPr lang="en-US" altLang="zh-CN"/>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和内容">
    <p:spTree>
      <p:nvGrpSpPr>
        <p:cNvPr id="1" name=""/>
        <p:cNvGrpSpPr/>
        <p:nvPr/>
      </p:nvGrpSpPr>
      <p:grpSpPr>
        <a:xfrm>
          <a:off x="0" y="0"/>
          <a:ext cx="0" cy="0"/>
        </a:xfrm>
      </p:grpSpPr>
      <p:sp>
        <p:nvSpPr>
          <p:cNvPr id="2" name="Rectangle 4"/>
          <p:cNvSpPr>
            <a:spLocks noGrp="1" noChangeArrowheads="1"/>
          </p:cNvSpPr>
          <p:nvPr>
            <p:ph type="dt" sz="half" idx="10"/>
          </p:nvPr>
        </p:nvSpPr>
        <p:spPr bwMode="auto">
          <a:xfrm>
            <a:off x="609600" y="6245225"/>
            <a:ext cx="2844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3" name="Rectangle 5"/>
          <p:cNvSpPr>
            <a:spLocks noGrp="1" noChangeArrowheads="1"/>
          </p:cNvSpPr>
          <p:nvPr>
            <p:ph type="ftr" sz="quarter" idx="11"/>
          </p:nvPr>
        </p:nvSpPr>
        <p:spPr bwMode="auto">
          <a:xfrm>
            <a:off x="4165600" y="6245225"/>
            <a:ext cx="3860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4" name="灯片编号占位符 1"/>
          <p:cNvSpPr>
            <a:spLocks noGrp="1"/>
          </p:cNvSpPr>
          <p:nvPr>
            <p:ph type="sldNum" sz="quarter" idx="12"/>
          </p:nvPr>
        </p:nvSpPr>
        <p:spPr/>
        <p:txBody>
          <a:bodyPr/>
          <a:lstStyle>
            <a:lvl1pPr eaLnBrk="1" hangingPunct="1">
              <a:defRPr/>
            </a:lvl1pPr>
          </a:lstStyle>
          <a:p>
            <a:pPr>
              <a:defRPr/>
            </a:pPr>
            <a:fld id="{73805E13-1E0A-4D8A-B66C-25CBDCE1C019}" type="slidenum">
              <a:rPr lang="en-US" altLang="zh-CN"/>
              <a:t>‹#›</a:t>
            </a:fld>
            <a:endParaRPr lang="en-US" altLang="zh-CN"/>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nvGrpSpPr>
      <p:grpSpPr>
        <a:xfrm>
          <a:off x="0" y="0"/>
          <a:ext cx="0" cy="0"/>
        </a:xfrm>
      </p:grpSpPr>
      <p:sp>
        <p:nvSpPr>
          <p:cNvPr id="2" name="Rectangle 4"/>
          <p:cNvSpPr>
            <a:spLocks noGrp="1" noChangeArrowheads="1"/>
          </p:cNvSpPr>
          <p:nvPr>
            <p:ph type="dt" sz="half" idx="10"/>
          </p:nvPr>
        </p:nvSpPr>
        <p:spPr bwMode="auto">
          <a:xfrm>
            <a:off x="609600" y="6245225"/>
            <a:ext cx="2844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3" name="Rectangle 5"/>
          <p:cNvSpPr>
            <a:spLocks noGrp="1" noChangeArrowheads="1"/>
          </p:cNvSpPr>
          <p:nvPr>
            <p:ph type="ftr" sz="quarter" idx="11"/>
          </p:nvPr>
        </p:nvSpPr>
        <p:spPr bwMode="auto">
          <a:xfrm>
            <a:off x="4165600" y="6245225"/>
            <a:ext cx="3860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4" name="灯片编号占位符 1"/>
          <p:cNvSpPr>
            <a:spLocks noGrp="1"/>
          </p:cNvSpPr>
          <p:nvPr>
            <p:ph type="sldNum" sz="quarter" idx="12"/>
          </p:nvPr>
        </p:nvSpPr>
        <p:spPr/>
        <p:txBody>
          <a:bodyPr/>
          <a:lstStyle>
            <a:lvl1pPr eaLnBrk="1" hangingPunct="1">
              <a:defRPr/>
            </a:lvl1pPr>
          </a:lstStyle>
          <a:p>
            <a:pPr>
              <a:defRPr/>
            </a:pPr>
            <a:fld id="{9FC2BACC-F6AA-42FB-8BFF-C8A94FEB203A}" type="slidenum">
              <a:rPr lang="en-US" altLang="zh-CN"/>
              <a:t>‹#›</a:t>
            </a:fld>
            <a:endParaRPr lang="en-US" altLang="zh-CN"/>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2E629887-F876-44B2-8098-5E8AAC535D4F}" type="datetimeFigureOut">
              <a:rPr lang="zh-CN" altLang="en-US" smtClean="0"/>
              <a:t>2020/7/12</a:t>
            </a:fld>
            <a:endParaRPr lang="zh-CN" alt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zh-CN" alt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B3640120-32C3-46DC-95E8-BBD6824A9A07}"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p:timing/>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image" Target="../media/image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 Id="rId3" Type="http://schemas.openxmlformats.org/officeDocument/2006/relationships/image" Target="../media/image2.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2.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jpeg" /><Relationship Id="rId3" Type="http://schemas.openxmlformats.org/officeDocument/2006/relationships/image" Target="../media/image5.jpeg" /><Relationship Id="rId4" Type="http://schemas.openxmlformats.org/officeDocument/2006/relationships/image" Target="../media/image6.emf" /><Relationship Id="rId5" Type="http://schemas.openxmlformats.org/officeDocument/2006/relationships/image" Target="../media/image2.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jpeg" /><Relationship Id="rId3" Type="http://schemas.openxmlformats.org/officeDocument/2006/relationships/image" Target="../media/image8.gif" /><Relationship Id="rId4" Type="http://schemas.openxmlformats.org/officeDocument/2006/relationships/image" Target="../media/image2.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 Id="rId3" Type="http://schemas.openxmlformats.org/officeDocument/2006/relationships/image" Target="../media/image2.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jpeg" /><Relationship Id="rId3" Type="http://schemas.openxmlformats.org/officeDocument/2006/relationships/image" Target="../media/image2.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 Id="rId3" Type="http://schemas.openxmlformats.org/officeDocument/2006/relationships/image" Target="../media/image13.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 Id="rId3" Type="http://schemas.openxmlformats.org/officeDocument/2006/relationships/image" Target="../media/image15.jpeg" /><Relationship Id="rId4" Type="http://schemas.openxmlformats.org/officeDocument/2006/relationships/image" Target="../media/image2.jpeg" /><Relationship Id="rId5" Type="http://schemas.openxmlformats.org/officeDocument/2006/relationships/audio" Target="../media/audio11.wav"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 Id="rId3" Type="http://schemas.openxmlformats.org/officeDocument/2006/relationships/image" Target="../media/image2.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jpeg" /><Relationship Id="rId3" Type="http://schemas.openxmlformats.org/officeDocument/2006/relationships/image" Target="../media/image2.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jpeg" /><Relationship Id="rId3" Type="http://schemas.openxmlformats.org/officeDocument/2006/relationships/image" Target="../media/image19.jpeg" /><Relationship Id="rId4" Type="http://schemas.openxmlformats.org/officeDocument/2006/relationships/image" Target="../media/image2.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 Id="rId3" Type="http://schemas.openxmlformats.org/officeDocument/2006/relationships/image" Target="../media/image20.jpeg" /><Relationship Id="rId4" Type="http://schemas.openxmlformats.org/officeDocument/2006/relationships/image" Target="../media/image21.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jpeg" /><Relationship Id="rId3" Type="http://schemas.openxmlformats.org/officeDocument/2006/relationships/image" Target="../media/image23.jpeg" /><Relationship Id="rId4" Type="http://schemas.openxmlformats.org/officeDocument/2006/relationships/image" Target="../media/image24.jpeg" /><Relationship Id="rId5" Type="http://schemas.openxmlformats.org/officeDocument/2006/relationships/image" Target="../media/image25.jpeg" /><Relationship Id="rId6" Type="http://schemas.openxmlformats.org/officeDocument/2006/relationships/image" Target="../media/image26.jpeg" /><Relationship Id="rId7" Type="http://schemas.openxmlformats.org/officeDocument/2006/relationships/image" Target="../media/image2.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png" /><Relationship Id="rId3" Type="http://schemas.openxmlformats.org/officeDocument/2006/relationships/image" Target="../media/image2.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jpeg" /><Relationship Id="rId3" Type="http://schemas.openxmlformats.org/officeDocument/2006/relationships/image" Target="../media/image29.png" /><Relationship Id="rId4" Type="http://schemas.openxmlformats.org/officeDocument/2006/relationships/image" Target="../media/image2.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png" /><Relationship Id="rId3" Type="http://schemas.openxmlformats.org/officeDocument/2006/relationships/image" Target="../media/image2.jpe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388977" y="2963763"/>
            <a:ext cx="10956846" cy="830997"/>
          </a:xfrm>
          <a:prstGeom prst="rect">
            <a:avLst/>
          </a:prstGeom>
          <a:solidFill>
            <a:schemeClr val="accent6">
              <a:lumMod val="75000"/>
            </a:schemeClr>
          </a:solidFill>
        </p:spPr>
        <p:txBody>
          <a:bodyPr wrap="none">
            <a:spAutoFit/>
          </a:bodyPr>
          <a:lstStyle/>
          <a:p>
            <a:r>
              <a:rPr lang="zh-CN" altLang="en-US" sz="4800">
                <a:solidFill>
                  <a:schemeClr val="bg1"/>
                </a:solidFill>
                <a:latin typeface="黑体" panose="02010609060101010101" pitchFamily="49" charset="-122"/>
                <a:ea typeface="黑体" panose="02010609060101010101" pitchFamily="49" charset="-122"/>
              </a:rPr>
              <a:t>第</a:t>
            </a:r>
            <a:r>
              <a:rPr lang="en-US" altLang="zh-CN" sz="4800">
                <a:solidFill>
                  <a:schemeClr val="bg1"/>
                </a:solidFill>
                <a:latin typeface="黑体" panose="02010609060101010101" pitchFamily="49" charset="-122"/>
                <a:ea typeface="黑体" panose="02010609060101010101" pitchFamily="49" charset="-122"/>
              </a:rPr>
              <a:t>14</a:t>
            </a:r>
            <a:r>
              <a:rPr lang="zh-CN" altLang="en-US" sz="4800">
                <a:solidFill>
                  <a:schemeClr val="bg1"/>
                </a:solidFill>
                <a:latin typeface="黑体" panose="02010609060101010101" pitchFamily="49" charset="-122"/>
                <a:ea typeface="黑体" panose="02010609060101010101" pitchFamily="49" charset="-122"/>
              </a:rPr>
              <a:t>课 第一次世界大战与战后国际秩序</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2" name="文本框 1"/>
          <p:cNvSpPr txBox="1"/>
          <p:nvPr/>
        </p:nvSpPr>
        <p:spPr>
          <a:xfrm>
            <a:off x="147320" y="61595"/>
            <a:ext cx="6699885" cy="6986528"/>
          </a:xfrm>
          <a:prstGeom prst="rect">
            <a:avLst/>
          </a:prstGeom>
          <a:noFill/>
          <a:ln w="28575" cmpd="thickThin">
            <a:solidFill>
              <a:schemeClr val="tx1"/>
            </a:solidFill>
            <a:prstDash val="solid"/>
          </a:ln>
        </p:spPr>
        <p:txBody>
          <a:bodyPr wrap="square" rtlCol="0" anchor="t">
            <a:spAutoFit/>
          </a:bodyPr>
          <a:lstStyle/>
          <a:p>
            <a:r>
              <a:rPr lang="en-US" altLang="zh-CN" sz="3200" b="1" smtClean="0"/>
              <a:t> </a:t>
            </a:r>
            <a:r>
              <a:rPr lang="zh-CN" altLang="zh-CN" sz="3200" b="1" smtClean="0"/>
              <a:t>帝国主义</a:t>
            </a:r>
            <a:r>
              <a:rPr lang="zh-CN" altLang="zh-CN" sz="3200" b="1"/>
              <a:t>与世界大战的酝酿</a:t>
            </a:r>
            <a:endParaRPr lang="zh-CN" altLang="zh-CN" sz="3200"/>
          </a:p>
          <a:p>
            <a:r>
              <a:rPr lang="en-US" altLang="zh-CN" sz="3200"/>
              <a:t>1.</a:t>
            </a:r>
            <a:r>
              <a:rPr lang="zh-CN" altLang="zh-CN" sz="3200"/>
              <a:t>一战的背景</a:t>
            </a:r>
          </a:p>
          <a:p>
            <a:r>
              <a:rPr lang="en-US" altLang="zh-CN" sz="3200"/>
              <a:t>(1)</a:t>
            </a:r>
            <a:r>
              <a:rPr lang="zh-CN" altLang="zh-CN" sz="3200"/>
              <a:t>世界形势动荡</a:t>
            </a:r>
          </a:p>
          <a:p>
            <a:r>
              <a:rPr lang="en-US" altLang="zh-CN" sz="3200"/>
              <a:t>①19</a:t>
            </a:r>
            <a:r>
              <a:rPr lang="zh-CN" altLang="zh-CN" sz="3200"/>
              <a:t>世纪晚期至</a:t>
            </a:r>
            <a:r>
              <a:rPr lang="en-US" altLang="zh-CN" sz="3200"/>
              <a:t>20</a:t>
            </a:r>
            <a:r>
              <a:rPr lang="zh-CN" altLang="zh-CN" sz="3200"/>
              <a:t>世纪初，随着第二次工业革命和垄断组织的产生，主要资本主义大国发展到帝国主义阶段。　</a:t>
            </a:r>
          </a:p>
          <a:p>
            <a:r>
              <a:rPr lang="en-US" altLang="zh-CN" sz="3200"/>
              <a:t>②</a:t>
            </a:r>
            <a:r>
              <a:rPr lang="zh-CN" altLang="zh-CN" sz="3200"/>
              <a:t>它们掀起了新的瓜分世界的狂潮。亚洲诸国很快沦为殖民地半殖民地，非洲被瓜分殆尽。</a:t>
            </a:r>
          </a:p>
          <a:p>
            <a:r>
              <a:rPr lang="en-US" altLang="zh-CN" sz="3200"/>
              <a:t>(2)</a:t>
            </a:r>
            <a:r>
              <a:rPr lang="zh-CN" altLang="zh-CN" sz="3200"/>
              <a:t>列强矛盾激化</a:t>
            </a:r>
          </a:p>
          <a:p>
            <a:r>
              <a:rPr lang="en-US" altLang="zh-CN" sz="3200"/>
              <a:t>①</a:t>
            </a:r>
            <a:r>
              <a:rPr lang="zh-CN" altLang="zh-CN" sz="3200"/>
              <a:t>原因：帝国主义各国经济政治发展不平衡，导致它们的实力对比发生重大变化</a:t>
            </a:r>
            <a:r>
              <a:rPr lang="zh-CN" altLang="zh-CN" sz="3200" smtClean="0"/>
              <a:t>。</a:t>
            </a:r>
            <a:r>
              <a:rPr lang="en-US" altLang="zh-CN" sz="3200"/>
              <a:t>②</a:t>
            </a:r>
            <a:r>
              <a:rPr lang="zh-CN" altLang="zh-CN" sz="3200"/>
              <a:t>表现</a:t>
            </a:r>
          </a:p>
          <a:p>
            <a:endParaRPr lang="zh-CN" altLang="zh-CN" sz="3200"/>
          </a:p>
        </p:txBody>
      </p:sp>
      <p:pic>
        <p:nvPicPr>
          <p:cNvPr id="3" name="图片 2"/>
          <p:cNvPicPr>
            <a:picLocks noChangeAspect="1"/>
          </p:cNvPicPr>
          <p:nvPr/>
        </p:nvPicPr>
        <p:blipFill>
          <a:blip r:embed="rId2"/>
          <a:stretch>
            <a:fillRect/>
          </a:stretch>
        </p:blipFill>
        <p:spPr>
          <a:xfrm>
            <a:off x="6991350" y="163195"/>
            <a:ext cx="5111750" cy="6577330"/>
          </a:xfrm>
          <a:prstGeom prst="rect">
            <a:avLst/>
          </a:prstGeom>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extLst>
              <p:ext uri="{D42A27DB-BD31-4B8C-83A1-F6EECF244321}">
                <p14:modId xmlns:p14="http://schemas.microsoft.com/office/powerpoint/2010/main" val="4294430836"/>
              </p:ext>
            </p:extLst>
          </p:nvPr>
        </p:nvGraphicFramePr>
        <p:xfrm>
          <a:off x="688622" y="1091530"/>
          <a:ext cx="9719733" cy="3840480"/>
        </p:xfrm>
        <a:graphic>
          <a:graphicData uri="http://schemas.openxmlformats.org/drawingml/2006/table">
            <a:tbl>
              <a:tblPr>
                <a:tableStyleId>{5C22544A-7EE6-4342-B048-85BDC9FD1C3A}</a:tableStyleId>
              </a:tblPr>
              <a:tblGrid>
                <a:gridCol w="1394335"/>
                <a:gridCol w="8325398"/>
              </a:tblGrid>
              <a:tr h="0">
                <a:tc>
                  <a:txBody>
                    <a:bodyPr vert="horz" wrap="square"/>
                    <a:lstStyle/>
                    <a:p>
                      <a:pPr algn="ctr">
                        <a:lnSpc>
                          <a:spcPct val="150000"/>
                        </a:lnSpc>
                        <a:spcAft>
                          <a:spcPct val="0"/>
                        </a:spcAft>
                        <a:tabLst>
                          <a:tab pos="1350645"/>
                          <a:tab pos="2610485"/>
                        </a:tabLst>
                      </a:pPr>
                      <a:r>
                        <a:rPr lang="zh-CN" sz="2400" kern="100">
                          <a:effectLst/>
                        </a:rPr>
                        <a:t>英德矛盾</a:t>
                      </a:r>
                      <a:endParaRPr lang="zh-CN" sz="2400"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l">
                        <a:lnSpc>
                          <a:spcPct val="150000"/>
                        </a:lnSpc>
                        <a:spcAft>
                          <a:spcPct val="0"/>
                        </a:spcAft>
                        <a:tabLst>
                          <a:tab pos="1350645"/>
                          <a:tab pos="2610485"/>
                        </a:tabLst>
                      </a:pPr>
                      <a:r>
                        <a:rPr lang="zh-CN" sz="2400" kern="100">
                          <a:effectLst/>
                        </a:rPr>
                        <a:t>德国把英国视为</a:t>
                      </a:r>
                      <a:r>
                        <a:rPr lang="en-US" sz="2400" kern="100">
                          <a:effectLst/>
                        </a:rPr>
                        <a:t>“</a:t>
                      </a:r>
                      <a:r>
                        <a:rPr lang="zh-CN" sz="2400" kern="100">
                          <a:effectLst/>
                        </a:rPr>
                        <a:t>日益衰落的国家</a:t>
                      </a:r>
                      <a:r>
                        <a:rPr lang="en-US" sz="2400" kern="100">
                          <a:effectLst/>
                        </a:rPr>
                        <a:t>”</a:t>
                      </a:r>
                      <a:r>
                        <a:rPr lang="zh-CN" sz="2400" kern="100">
                          <a:effectLst/>
                        </a:rPr>
                        <a:t>，开始寻求在欧洲乃至世界的领导地位，英德矛盾逐渐激化</a:t>
                      </a:r>
                      <a:endParaRPr lang="zh-CN" sz="2400"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0">
                <a:tc>
                  <a:txBody>
                    <a:bodyPr vert="horz" wrap="square"/>
                    <a:lstStyle/>
                    <a:p>
                      <a:pPr algn="ctr">
                        <a:lnSpc>
                          <a:spcPct val="150000"/>
                        </a:lnSpc>
                        <a:spcAft>
                          <a:spcPct val="0"/>
                        </a:spcAft>
                        <a:tabLst>
                          <a:tab pos="1350645"/>
                          <a:tab pos="2610485"/>
                        </a:tabLst>
                      </a:pPr>
                      <a:r>
                        <a:rPr lang="zh-CN" sz="2400" kern="100">
                          <a:effectLst/>
                        </a:rPr>
                        <a:t>法德矛盾</a:t>
                      </a:r>
                      <a:endParaRPr lang="zh-CN" sz="2400"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l">
                        <a:lnSpc>
                          <a:spcPct val="150000"/>
                        </a:lnSpc>
                        <a:spcAft>
                          <a:spcPct val="0"/>
                        </a:spcAft>
                        <a:tabLst>
                          <a:tab pos="1350645"/>
                          <a:tab pos="2610485"/>
                        </a:tabLst>
                      </a:pPr>
                      <a:r>
                        <a:rPr lang="zh-CN" sz="2400" kern="100">
                          <a:effectLst/>
                        </a:rPr>
                        <a:t>法国与德国因阿尔萨斯</a:t>
                      </a:r>
                      <a:r>
                        <a:rPr lang="en-US" sz="2400" kern="100">
                          <a:effectLst/>
                        </a:rPr>
                        <a:t>—</a:t>
                      </a:r>
                      <a:r>
                        <a:rPr lang="zh-CN" sz="2400" kern="100">
                          <a:effectLst/>
                        </a:rPr>
                        <a:t>洛林等领土争端积怨已久，对北非殖民地的争夺剑拔弩张　　普法战争后于</a:t>
                      </a:r>
                      <a:r>
                        <a:rPr lang="en-US" sz="2400" kern="100">
                          <a:effectLst/>
                        </a:rPr>
                        <a:t>1871</a:t>
                      </a:r>
                      <a:r>
                        <a:rPr lang="zh-CN" sz="2400" kern="100">
                          <a:effectLst/>
                        </a:rPr>
                        <a:t>年割让给德国</a:t>
                      </a:r>
                      <a:endParaRPr lang="zh-CN" sz="2400"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0">
                <a:tc>
                  <a:txBody>
                    <a:bodyPr vert="horz" wrap="square"/>
                    <a:lstStyle/>
                    <a:p>
                      <a:pPr algn="ctr">
                        <a:lnSpc>
                          <a:spcPct val="150000"/>
                        </a:lnSpc>
                        <a:spcAft>
                          <a:spcPct val="0"/>
                        </a:spcAft>
                        <a:tabLst>
                          <a:tab pos="1350645"/>
                          <a:tab pos="2610485"/>
                        </a:tabLst>
                      </a:pPr>
                      <a:r>
                        <a:rPr lang="zh-CN" sz="2400" kern="100">
                          <a:effectLst/>
                        </a:rPr>
                        <a:t>德俄矛盾</a:t>
                      </a:r>
                      <a:endParaRPr lang="zh-CN" sz="2400"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l">
                        <a:lnSpc>
                          <a:spcPct val="150000"/>
                        </a:lnSpc>
                        <a:spcAft>
                          <a:spcPct val="0"/>
                        </a:spcAft>
                        <a:tabLst>
                          <a:tab pos="1350645"/>
                          <a:tab pos="2610485"/>
                        </a:tabLst>
                      </a:pPr>
                      <a:r>
                        <a:rPr lang="zh-CN" sz="2400" kern="100">
                          <a:effectLst/>
                        </a:rPr>
                        <a:t>德国与俄国因不断的贸易摩擦而关系恶化</a:t>
                      </a:r>
                      <a:endParaRPr lang="zh-CN" sz="2400"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0">
                <a:tc>
                  <a:txBody>
                    <a:bodyPr vert="horz" wrap="square"/>
                    <a:lstStyle/>
                    <a:p>
                      <a:pPr algn="ctr">
                        <a:lnSpc>
                          <a:spcPct val="150000"/>
                        </a:lnSpc>
                        <a:spcAft>
                          <a:spcPct val="0"/>
                        </a:spcAft>
                        <a:tabLst>
                          <a:tab pos="1350645"/>
                          <a:tab pos="2610485"/>
                        </a:tabLst>
                      </a:pPr>
                      <a:r>
                        <a:rPr lang="zh-CN" sz="2400" kern="100">
                          <a:effectLst/>
                        </a:rPr>
                        <a:t>奥俄矛盾</a:t>
                      </a:r>
                      <a:endParaRPr lang="zh-CN" sz="2400"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l">
                        <a:lnSpc>
                          <a:spcPct val="150000"/>
                        </a:lnSpc>
                        <a:spcAft>
                          <a:spcPct val="0"/>
                        </a:spcAft>
                        <a:tabLst>
                          <a:tab pos="1350645"/>
                          <a:tab pos="2610485"/>
                        </a:tabLst>
                      </a:pPr>
                      <a:r>
                        <a:rPr lang="zh-CN" sz="2400" kern="100">
                          <a:effectLst/>
                        </a:rPr>
                        <a:t>奥匈帝国与俄国的矛盾集中在巴尔干半岛，使这里成了名副其实的欧洲</a:t>
                      </a:r>
                      <a:r>
                        <a:rPr lang="en-US" sz="2400" kern="100">
                          <a:effectLst/>
                        </a:rPr>
                        <a:t>“</a:t>
                      </a:r>
                      <a:r>
                        <a:rPr lang="zh-CN" sz="2400" kern="100">
                          <a:effectLst/>
                        </a:rPr>
                        <a:t>火药桶</a:t>
                      </a:r>
                      <a:r>
                        <a:rPr lang="en-US" sz="2400" kern="100">
                          <a:effectLst/>
                        </a:rPr>
                        <a:t>”</a:t>
                      </a:r>
                      <a:endParaRPr lang="zh-CN" sz="2400"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430394500"/>
      </p:ext>
    </p:ext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2" name="文本框 1"/>
          <p:cNvSpPr txBox="1"/>
          <p:nvPr/>
        </p:nvSpPr>
        <p:spPr>
          <a:xfrm>
            <a:off x="208280" y="57150"/>
            <a:ext cx="5236845" cy="5509200"/>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3200" smtClean="0"/>
              <a:t>20世纪初</a:t>
            </a:r>
            <a:r>
              <a:rPr lang="zh-CN" altLang="en-US" sz="3200"/>
              <a:t>,欧洲形成的两大敌对军事集团:同盟国和协约国。</a:t>
            </a:r>
          </a:p>
          <a:p>
            <a:r>
              <a:rPr lang="zh-CN" altLang="en-US" sz="3200"/>
              <a:t>帝国主义各国之间的矛盾:</a:t>
            </a:r>
            <a:r>
              <a:rPr lang="zh-CN" altLang="en-US" sz="3200" b="1">
                <a:solidFill>
                  <a:srgbClr val="C00000"/>
                </a:solidFill>
              </a:rPr>
              <a:t>英德矛盾(主要矛盾)</a:t>
            </a:r>
            <a:r>
              <a:rPr lang="zh-CN" altLang="en-US" sz="3200"/>
              <a:t>:德国开始寻求欧洲乃至世界的领导地位。</a:t>
            </a:r>
            <a:r>
              <a:rPr lang="zh-CN" altLang="en-US" sz="3200">
                <a:solidFill>
                  <a:srgbClr val="C00000"/>
                </a:solidFill>
              </a:rPr>
              <a:t>法德矛盾:</a:t>
            </a:r>
            <a:r>
              <a:rPr lang="zh-CN" altLang="en-US" sz="3200"/>
              <a:t>因阿尔萨斯一洛林等领土争端积怨已久;争夺北非殖民地。德俄矛盾:贸易摩擦。</a:t>
            </a:r>
            <a:r>
              <a:rPr lang="zh-CN" altLang="en-US" sz="3200" b="1">
                <a:solidFill>
                  <a:srgbClr val="C00000"/>
                </a:solidFill>
              </a:rPr>
              <a:t>奥匈帝国与俄国的矛盾:</a:t>
            </a:r>
            <a:r>
              <a:rPr lang="zh-CN" altLang="en-US" sz="3200"/>
              <a:t>集中在巴尔干半岛半岛(欧洲“火药桶”)。</a:t>
            </a:r>
          </a:p>
        </p:txBody>
      </p:sp>
      <p:sp>
        <p:nvSpPr>
          <p:cNvPr id="3" name="文本框 2"/>
          <p:cNvSpPr txBox="1"/>
          <p:nvPr/>
        </p:nvSpPr>
        <p:spPr>
          <a:xfrm>
            <a:off x="5619115" y="57150"/>
            <a:ext cx="6471285" cy="3476625"/>
          </a:xfrm>
          <a:prstGeom prst="rect">
            <a:avLst/>
          </a:prstGeom>
          <a:noFill/>
          <a:ln w="28575" cmpd="dbl">
            <a:solidFill>
              <a:schemeClr val="accent1">
                <a:shade val="50000"/>
              </a:schemeClr>
            </a:solidFill>
            <a:prstDash val="lgDash"/>
          </a:ln>
        </p:spPr>
        <p:txBody>
          <a:bodyPr wrap="square" rtlCol="0" anchor="t">
            <a:spAutoFit/>
          </a:bodyPr>
          <a:lstStyle/>
          <a:p>
            <a:pPr eaLnBrk="1" hangingPunct="1">
              <a:lnSpc>
                <a:spcPct val="100000"/>
              </a:lnSpc>
              <a:spcBef>
                <a:spcPct val="50000"/>
              </a:spcBef>
              <a:buFontTx/>
              <a:buNone/>
            </a:pPr>
            <a:r>
              <a:rPr kumimoji="1" lang="zh-CN" altLang="en-US" sz="3200" b="1">
                <a:solidFill>
                  <a:srgbClr val="FF0000"/>
                </a:solidFill>
                <a:latin typeface="等线" panose="02010600030101010101" pitchFamily="2" charset="-122"/>
                <a:sym typeface="+mn-ea"/>
              </a:rPr>
              <a:t>崇尚战争和强权的</a:t>
            </a:r>
          </a:p>
          <a:p>
            <a:pPr eaLnBrk="1" hangingPunct="1">
              <a:lnSpc>
                <a:spcPct val="100000"/>
              </a:lnSpc>
              <a:spcBef>
                <a:spcPct val="50000"/>
              </a:spcBef>
              <a:buFontTx/>
              <a:buNone/>
            </a:pPr>
            <a:r>
              <a:rPr kumimoji="1" lang="zh-CN" altLang="en-US" sz="2800" b="1">
                <a:solidFill>
                  <a:srgbClr val="000000"/>
                </a:solidFill>
                <a:latin typeface="等线" panose="02010600030101010101" pitchFamily="2" charset="-122"/>
                <a:sym typeface="+mn-ea"/>
              </a:rPr>
              <a:t>威廉二世</a:t>
            </a:r>
            <a:r>
              <a:rPr kumimoji="1" lang="zh-CN" altLang="en-US" sz="3200" b="1" smtClean="0">
                <a:solidFill>
                  <a:srgbClr val="000000"/>
                </a:solidFill>
                <a:latin typeface="等线" panose="02010600030101010101" pitchFamily="2" charset="-122"/>
                <a:sym typeface="+mn-ea"/>
              </a:rPr>
              <a:t>：</a:t>
            </a:r>
          </a:p>
          <a:p>
            <a:pPr eaLnBrk="1" hangingPunct="1">
              <a:lnSpc>
                <a:spcPct val="150000"/>
              </a:lnSpc>
              <a:spcBef>
                <a:spcPct val="50000"/>
              </a:spcBef>
              <a:buFontTx/>
              <a:buNone/>
            </a:pPr>
            <a:r>
              <a:rPr kumimoji="1" lang="zh-CN" altLang="en-US" sz="2800" b="1">
                <a:solidFill>
                  <a:srgbClr val="FF0000"/>
                </a:solidFill>
                <a:latin typeface="等线" panose="02010600030101010101" pitchFamily="2" charset="-122"/>
                <a:sym typeface="+mn-ea"/>
              </a:rPr>
              <a:t> </a:t>
            </a:r>
            <a:r>
              <a:rPr kumimoji="1" lang="zh-CN" altLang="en-US" sz="2800" b="1">
                <a:latin typeface="等线" panose="02010600030101010101" pitchFamily="2" charset="-122"/>
                <a:sym typeface="+mn-ea"/>
              </a:rPr>
              <a:t>“火药是干的，剑是磨过的，</a:t>
            </a:r>
            <a:r>
              <a:rPr kumimoji="1" lang="zh-CN" altLang="en-US" sz="2800" b="1">
                <a:solidFill>
                  <a:srgbClr val="FF0000"/>
                </a:solidFill>
                <a:latin typeface="等线" panose="02010600030101010101" pitchFamily="2" charset="-122"/>
                <a:sym typeface="+mn-ea"/>
              </a:rPr>
              <a:t>目标明确</a:t>
            </a:r>
            <a:r>
              <a:rPr kumimoji="1" lang="zh-CN" altLang="en-US" sz="2800" b="1">
                <a:latin typeface="等线" panose="02010600030101010101" pitchFamily="2" charset="-122"/>
                <a:sym typeface="+mn-ea"/>
              </a:rPr>
              <a:t>，力量集中，悲观者已经被赶走，我为我武装的人民干一杯。”</a:t>
            </a: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36210" y="3747135"/>
            <a:ext cx="3355975" cy="3119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37891" name="Rectangle 3"/>
          <p:cNvSpPr>
            <a:spLocks noChangeArrowheads="1"/>
          </p:cNvSpPr>
          <p:nvPr/>
        </p:nvSpPr>
        <p:spPr bwMode="auto">
          <a:xfrm>
            <a:off x="8718550" y="4707255"/>
            <a:ext cx="31813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50000"/>
              </a:spcBef>
              <a:buFontTx/>
              <a:buNone/>
            </a:pPr>
            <a:r>
              <a:rPr kumimoji="1" lang="zh-CN" altLang="en-US" sz="3600" b="1">
                <a:solidFill>
                  <a:srgbClr val="000000"/>
                </a:solidFill>
                <a:latin typeface="等线" panose="02010600030101010101" pitchFamily="2" charset="-122"/>
              </a:rPr>
              <a:t>德皇威廉二世</a:t>
            </a: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17410" name="Text Box 2"/>
          <p:cNvSpPr txBox="1">
            <a:spLocks noChangeArrowheads="1"/>
          </p:cNvSpPr>
          <p:nvPr/>
        </p:nvSpPr>
        <p:spPr bwMode="auto">
          <a:xfrm>
            <a:off x="1114426" y="2836098"/>
            <a:ext cx="48387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en-US" altLang="zh-CN" b="1">
                <a:latin typeface="等线" panose="02010600030101010101" pitchFamily="2" charset="-122"/>
              </a:rPr>
              <a:t>1</a:t>
            </a:r>
            <a:r>
              <a:rPr kumimoji="1" lang="zh-CN" altLang="en-US" b="1">
                <a:latin typeface="等线" panose="02010600030101010101" pitchFamily="2" charset="-122"/>
              </a:rPr>
              <a:t>）“ 邻国 ” 指谁</a:t>
            </a:r>
            <a:r>
              <a:rPr kumimoji="1" lang="en-US" altLang="zh-CN" b="1">
                <a:latin typeface="等线" panose="02010600030101010101" pitchFamily="2" charset="-122"/>
              </a:rPr>
              <a:t>?</a:t>
            </a:r>
          </a:p>
        </p:txBody>
      </p:sp>
      <p:sp>
        <p:nvSpPr>
          <p:cNvPr id="17411" name="Text Box 3"/>
          <p:cNvSpPr txBox="1">
            <a:spLocks noChangeArrowheads="1"/>
          </p:cNvSpPr>
          <p:nvPr/>
        </p:nvSpPr>
        <p:spPr bwMode="auto">
          <a:xfrm>
            <a:off x="1114426" y="3568829"/>
            <a:ext cx="8763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en-US" altLang="zh-CN" b="1">
                <a:latin typeface="等线" panose="02010600030101010101" pitchFamily="2" charset="-122"/>
              </a:rPr>
              <a:t>2</a:t>
            </a:r>
            <a:r>
              <a:rPr kumimoji="1" lang="zh-CN" altLang="en-US" b="1">
                <a:latin typeface="等线" panose="02010600030101010101" pitchFamily="2" charset="-122"/>
              </a:rPr>
              <a:t>）反映当时德国要实行一种怎样的外交政策</a:t>
            </a:r>
            <a:r>
              <a:rPr kumimoji="1" lang="en-US" altLang="zh-CN" b="1">
                <a:latin typeface="等线" panose="02010600030101010101" pitchFamily="2" charset="-122"/>
              </a:rPr>
              <a:t>? </a:t>
            </a:r>
            <a:endParaRPr kumimoji="1" lang="en-US" altLang="zh-CN">
              <a:latin typeface="等线" panose="02010600030101010101" pitchFamily="2" charset="-122"/>
            </a:endParaRPr>
          </a:p>
        </p:txBody>
      </p:sp>
      <p:sp>
        <p:nvSpPr>
          <p:cNvPr id="17412" name="Text Box 4"/>
          <p:cNvSpPr txBox="1">
            <a:spLocks noChangeArrowheads="1"/>
          </p:cNvSpPr>
          <p:nvPr/>
        </p:nvSpPr>
        <p:spPr bwMode="auto">
          <a:xfrm>
            <a:off x="1114426" y="4737418"/>
            <a:ext cx="9086849"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en-US" altLang="zh-CN" b="1">
                <a:latin typeface="等线" panose="02010600030101010101" pitchFamily="2" charset="-122"/>
              </a:rPr>
              <a:t>3</a:t>
            </a:r>
            <a:r>
              <a:rPr kumimoji="1" lang="zh-CN" altLang="en-US" b="1">
                <a:latin typeface="等线" panose="02010600030101010101" pitchFamily="2" charset="-122"/>
              </a:rPr>
              <a:t>）德国外交政策变化的根本原因是什么？产生了怎样的影响</a:t>
            </a:r>
            <a:r>
              <a:rPr kumimoji="1" lang="en-US" altLang="zh-CN" b="1">
                <a:latin typeface="等线" panose="02010600030101010101" pitchFamily="2" charset="-122"/>
              </a:rPr>
              <a:t>?</a:t>
            </a:r>
            <a:endParaRPr kumimoji="1" lang="en-US" altLang="zh-CN">
              <a:latin typeface="等线" panose="02010600030101010101" pitchFamily="2" charset="-122"/>
            </a:endParaRPr>
          </a:p>
        </p:txBody>
      </p:sp>
      <p:sp>
        <p:nvSpPr>
          <p:cNvPr id="17413" name="Text Box 5"/>
          <p:cNvSpPr txBox="1">
            <a:spLocks noChangeArrowheads="1"/>
          </p:cNvSpPr>
          <p:nvPr/>
        </p:nvSpPr>
        <p:spPr bwMode="auto">
          <a:xfrm>
            <a:off x="686654" y="356483"/>
            <a:ext cx="11031416" cy="2062103"/>
          </a:xfrm>
          <a:prstGeom prst="rect">
            <a:avLst/>
          </a:prstGeom>
          <a:noFill/>
          <a:ln>
            <a:solidFill>
              <a:srgbClr val="FF0000"/>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zh-CN" altLang="en-US" sz="3200" b="1">
                <a:latin typeface="等线" panose="02010600030101010101" pitchFamily="2" charset="-122"/>
              </a:rPr>
              <a:t>德国人向自己的</a:t>
            </a:r>
            <a:r>
              <a:rPr kumimoji="1" lang="zh-CN" altLang="en-US" sz="3200" b="1" u="sng">
                <a:solidFill>
                  <a:srgbClr val="FF0000"/>
                </a:solidFill>
                <a:latin typeface="等线" panose="02010600030101010101" pitchFamily="2" charset="-122"/>
              </a:rPr>
              <a:t>一个邻国</a:t>
            </a:r>
            <a:r>
              <a:rPr kumimoji="1" lang="zh-CN" altLang="en-US" sz="3200" b="1">
                <a:latin typeface="等线" panose="02010600030101010101" pitchFamily="2" charset="-122"/>
              </a:rPr>
              <a:t>让出陆地</a:t>
            </a:r>
            <a:r>
              <a:rPr kumimoji="1" lang="en-US" altLang="zh-CN" sz="3200" b="1">
                <a:latin typeface="等线" panose="02010600030101010101" pitchFamily="2" charset="-122"/>
              </a:rPr>
              <a:t>,</a:t>
            </a:r>
            <a:r>
              <a:rPr kumimoji="1" lang="zh-CN" altLang="en-US" sz="3200" b="1">
                <a:latin typeface="等线" panose="02010600030101010101" pitchFamily="2" charset="-122"/>
              </a:rPr>
              <a:t>向</a:t>
            </a:r>
            <a:r>
              <a:rPr kumimoji="1" lang="zh-CN" altLang="en-US" sz="3200" b="1" u="sng">
                <a:solidFill>
                  <a:srgbClr val="FF0000"/>
                </a:solidFill>
                <a:latin typeface="等线" panose="02010600030101010101" pitchFamily="2" charset="-122"/>
              </a:rPr>
              <a:t>另一个</a:t>
            </a:r>
            <a:r>
              <a:rPr kumimoji="1" lang="zh-CN" altLang="en-US" sz="3200" b="1">
                <a:latin typeface="等线" panose="02010600030101010101" pitchFamily="2" charset="-122"/>
              </a:rPr>
              <a:t>让出海洋</a:t>
            </a:r>
            <a:r>
              <a:rPr kumimoji="1" lang="en-US" altLang="zh-CN" sz="3200" b="1">
                <a:latin typeface="等线" panose="02010600030101010101" pitchFamily="2" charset="-122"/>
              </a:rPr>
              <a:t>,</a:t>
            </a:r>
            <a:r>
              <a:rPr kumimoji="1" lang="zh-CN" altLang="en-US" sz="3200" b="1">
                <a:latin typeface="等线" panose="02010600030101010101" pitchFamily="2" charset="-122"/>
              </a:rPr>
              <a:t>而给自己留下一钱不值的天空</a:t>
            </a:r>
            <a:r>
              <a:rPr kumimoji="1" lang="en-US" altLang="zh-CN" sz="3200" b="1">
                <a:latin typeface="等线" panose="02010600030101010101" pitchFamily="2" charset="-122"/>
              </a:rPr>
              <a:t>,</a:t>
            </a:r>
            <a:r>
              <a:rPr kumimoji="1" lang="zh-CN" altLang="en-US" sz="3200" b="1">
                <a:latin typeface="等线" panose="02010600030101010101" pitchFamily="2" charset="-122"/>
              </a:rPr>
              <a:t>这样的时代一去不复返了</a:t>
            </a:r>
            <a:r>
              <a:rPr kumimoji="1" lang="en-US" altLang="zh-CN" sz="3200" b="1">
                <a:latin typeface="等线" panose="02010600030101010101" pitchFamily="2" charset="-122"/>
              </a:rPr>
              <a:t>!……</a:t>
            </a:r>
            <a:r>
              <a:rPr kumimoji="1" lang="zh-CN" altLang="en-US" sz="3200" b="1">
                <a:latin typeface="等线" panose="02010600030101010101" pitchFamily="2" charset="-122"/>
              </a:rPr>
              <a:t>我们也要给自己一块光明之地、一块阳光下的地盘。      </a:t>
            </a:r>
          </a:p>
          <a:p>
            <a:pPr eaLnBrk="1" hangingPunct="1">
              <a:lnSpc>
                <a:spcPct val="100000"/>
              </a:lnSpc>
              <a:spcBef>
                <a:spcPct val="0"/>
              </a:spcBef>
              <a:buFontTx/>
              <a:buNone/>
            </a:pPr>
            <a:r>
              <a:rPr kumimoji="1" lang="zh-CN" altLang="en-US" sz="3200" b="1">
                <a:latin typeface="等线" panose="02010600030101010101" pitchFamily="2" charset="-122"/>
              </a:rPr>
              <a:t>                     </a:t>
            </a:r>
            <a:r>
              <a:rPr kumimoji="1" lang="en-US" altLang="zh-CN" sz="3200" b="1">
                <a:latin typeface="等线" panose="02010600030101010101" pitchFamily="2" charset="-122"/>
              </a:rPr>
              <a:t>—— </a:t>
            </a:r>
            <a:r>
              <a:rPr kumimoji="1" lang="zh-CN" altLang="en-US" sz="3200" b="1">
                <a:latin typeface="等线" panose="02010600030101010101" pitchFamily="2" charset="-122"/>
              </a:rPr>
              <a:t>德国外长毕洛夫</a:t>
            </a:r>
          </a:p>
        </p:txBody>
      </p:sp>
      <p:sp>
        <p:nvSpPr>
          <p:cNvPr id="41990" name="Text Box 6"/>
          <p:cNvSpPr txBox="1">
            <a:spLocks noChangeArrowheads="1"/>
          </p:cNvSpPr>
          <p:nvPr/>
        </p:nvSpPr>
        <p:spPr bwMode="auto">
          <a:xfrm>
            <a:off x="2740978" y="4218623"/>
            <a:ext cx="58324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zh-CN" altLang="en-US" b="1">
                <a:solidFill>
                  <a:schemeClr val="accent2"/>
                </a:solidFill>
                <a:latin typeface="等线" panose="02010600030101010101" pitchFamily="2" charset="-122"/>
              </a:rPr>
              <a:t>积极向外扩张，争夺世界殖民地</a:t>
            </a:r>
          </a:p>
        </p:txBody>
      </p:sp>
      <p:sp>
        <p:nvSpPr>
          <p:cNvPr id="41991" name="Text Box 7"/>
          <p:cNvSpPr txBox="1">
            <a:spLocks noChangeArrowheads="1"/>
          </p:cNvSpPr>
          <p:nvPr/>
        </p:nvSpPr>
        <p:spPr bwMode="auto">
          <a:xfrm>
            <a:off x="2450857" y="5546408"/>
            <a:ext cx="7290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zh-CN" altLang="en-US" b="1">
                <a:solidFill>
                  <a:schemeClr val="accent2"/>
                </a:solidFill>
                <a:latin typeface="等线" panose="02010600030101010101" pitchFamily="2" charset="-122"/>
              </a:rPr>
              <a:t>经济实力增强</a:t>
            </a:r>
            <a:r>
              <a:rPr lang="zh-CN" altLang="en-US" b="1" smtClean="0">
                <a:solidFill>
                  <a:schemeClr val="accent2"/>
                </a:solidFill>
                <a:latin typeface="等线" panose="02010600030101010101" pitchFamily="2" charset="-122"/>
              </a:rPr>
              <a:t>；导</a:t>
            </a:r>
            <a:r>
              <a:rPr lang="zh-CN" altLang="en-US" b="1">
                <a:solidFill>
                  <a:schemeClr val="accent2"/>
                </a:solidFill>
                <a:latin typeface="等线" panose="02010600030101010101" pitchFamily="2" charset="-122"/>
              </a:rPr>
              <a:t>致</a:t>
            </a:r>
            <a:r>
              <a:rPr lang="zh-CN" altLang="en-US" b="1">
                <a:solidFill>
                  <a:srgbClr val="FF0000"/>
                </a:solidFill>
                <a:latin typeface="等线" panose="02010600030101010101" pitchFamily="2" charset="-122"/>
              </a:rPr>
              <a:t>英德矛盾</a:t>
            </a:r>
            <a:r>
              <a:rPr lang="zh-CN" altLang="en-US" b="1">
                <a:solidFill>
                  <a:schemeClr val="accent2"/>
                </a:solidFill>
                <a:latin typeface="等线" panose="02010600030101010101" pitchFamily="2" charset="-122"/>
              </a:rPr>
              <a:t>激化。</a:t>
            </a:r>
          </a:p>
        </p:txBody>
      </p:sp>
      <p:sp>
        <p:nvSpPr>
          <p:cNvPr id="41992" name="Text Box 8"/>
          <p:cNvSpPr txBox="1">
            <a:spLocks noChangeArrowheads="1"/>
          </p:cNvSpPr>
          <p:nvPr/>
        </p:nvSpPr>
        <p:spPr bwMode="auto">
          <a:xfrm>
            <a:off x="5353050" y="2859087"/>
            <a:ext cx="18669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zh-CN" altLang="en-US" b="1">
                <a:solidFill>
                  <a:schemeClr val="accent2"/>
                </a:solidFill>
                <a:latin typeface="等线" panose="02010600030101010101" pitchFamily="2" charset="-122"/>
              </a:rPr>
              <a:t>英、法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1992"/>
                                        </p:tgtEl>
                                        <p:attrNameLst>
                                          <p:attrName>style.visibility</p:attrName>
                                        </p:attrNameLst>
                                      </p:cBhvr>
                                      <p:to>
                                        <p:strVal val="visible"/>
                                      </p:to>
                                    </p:set>
                                    <p:animEffect transition="in" filter="wipe(down)">
                                      <p:cBhvr>
                                        <p:cTn id="7" dur="500"/>
                                        <p:tgtEl>
                                          <p:spTgt spid="4199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1990"/>
                                        </p:tgtEl>
                                        <p:attrNameLst>
                                          <p:attrName>style.visibility</p:attrName>
                                        </p:attrNameLst>
                                      </p:cBhvr>
                                      <p:to>
                                        <p:strVal val="visible"/>
                                      </p:to>
                                    </p:set>
                                    <p:animEffect transition="in" filter="wipe(down)">
                                      <p:cBhvr>
                                        <p:cTn id="12" dur="500"/>
                                        <p:tgtEl>
                                          <p:spTgt spid="4199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1991"/>
                                        </p:tgtEl>
                                        <p:attrNameLst>
                                          <p:attrName>style.visibility</p:attrName>
                                        </p:attrNameLst>
                                      </p:cBhvr>
                                      <p:to>
                                        <p:strVal val="visible"/>
                                      </p:to>
                                    </p:set>
                                    <p:animEffect transition="in" filter="wipe(down)">
                                      <p:cBhvr>
                                        <p:cTn id="17" dur="5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0" grpId="0"/>
      <p:bldP spid="41991" grpId="0"/>
      <p:bldP spid="4199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13314" name="Text Box 2"/>
          <p:cNvSpPr txBox="1">
            <a:spLocks noChangeArrowheads="1"/>
          </p:cNvSpPr>
          <p:nvPr/>
        </p:nvSpPr>
        <p:spPr bwMode="auto">
          <a:xfrm>
            <a:off x="1055922" y="2613584"/>
            <a:ext cx="10274748" cy="1569660"/>
          </a:xfrm>
          <a:prstGeom prst="rect">
            <a:avLst/>
          </a:prstGeom>
          <a:noFill/>
          <a:ln>
            <a:noFill/>
          </a:ln>
          <a:effectLst/>
        </p:spPr>
        <p:txBody>
          <a:bodyPr wrap="square">
            <a:spAutoFit/>
          </a:bodyPr>
          <a:lstStyle/>
          <a:p>
            <a:pPr eaLnBrk="1" hangingPunct="1">
              <a:spcBef>
                <a:spcPct val="20000"/>
              </a:spcBef>
              <a:defRPr/>
            </a:pPr>
            <a:r>
              <a:rPr kumimoji="1" lang="en-US" altLang="zh-CN" sz="3200" b="1">
                <a:effectLst>
                  <a:outerShdw blurRad="38100" dist="38100" dir="2700000" algn="tl">
                    <a:srgbClr val="C0C0C0"/>
                  </a:outerShdw>
                </a:effectLst>
                <a:latin typeface="等线" panose="02010600030101010101" pitchFamily="2" charset="-122"/>
                <a:ea typeface="等线" panose="02010600030101010101" pitchFamily="2" charset="-122"/>
              </a:rPr>
              <a:t>    </a:t>
            </a:r>
            <a:r>
              <a:rPr kumimoji="1" lang="en-US" altLang="zh-CN" sz="3200" b="1" smtClean="0">
                <a:effectLst>
                  <a:outerShdw blurRad="38100" dist="38100" dir="2700000" algn="tl">
                    <a:srgbClr val="C0C0C0"/>
                  </a:outerShdw>
                </a:effectLst>
                <a:latin typeface="等线" panose="02010600030101010101" pitchFamily="2" charset="-122"/>
                <a:ea typeface="等线" panose="02010600030101010101" pitchFamily="2" charset="-122"/>
              </a:rPr>
              <a:t>   </a:t>
            </a:r>
            <a:r>
              <a:rPr kumimoji="1" lang="zh-CN" altLang="en-US" sz="3200" b="1" smtClean="0">
                <a:latin typeface="等线" panose="02010600030101010101" pitchFamily="2" charset="-122"/>
                <a:ea typeface="等线" panose="02010600030101010101" pitchFamily="2" charset="-122"/>
              </a:rPr>
              <a:t>英</a:t>
            </a:r>
            <a:r>
              <a:rPr kumimoji="1" lang="zh-CN" altLang="en-US" sz="3200" b="1">
                <a:latin typeface="等线" panose="02010600030101010101" pitchFamily="2" charset="-122"/>
                <a:ea typeface="等线" panose="02010600030101010101" pitchFamily="2" charset="-122"/>
              </a:rPr>
              <a:t>国因为自身</a:t>
            </a:r>
            <a:r>
              <a:rPr lang="zh-CN" altLang="en-US" sz="3200" b="1">
                <a:latin typeface="等线" panose="02010600030101010101" pitchFamily="2" charset="-122"/>
                <a:ea typeface="等线" panose="02010600030101010101" pitchFamily="2" charset="-122"/>
              </a:rPr>
              <a:t>经济实力强大，又掌握海</a:t>
            </a:r>
            <a:r>
              <a:rPr lang="zh-CN" altLang="en-US" sz="3200" b="1" smtClean="0">
                <a:latin typeface="等线" panose="02010600030101010101" pitchFamily="2" charset="-122"/>
                <a:ea typeface="等线" panose="02010600030101010101" pitchFamily="2" charset="-122"/>
              </a:rPr>
              <a:t>上霸</a:t>
            </a:r>
            <a:r>
              <a:rPr lang="zh-CN" altLang="en-US" sz="3200" b="1">
                <a:latin typeface="等线" panose="02010600030101010101" pitchFamily="2" charset="-122"/>
                <a:ea typeface="等线" panose="02010600030101010101" pitchFamily="2" charset="-122"/>
              </a:rPr>
              <a:t>权，长期以来不同任何国家结成持久固定</a:t>
            </a:r>
            <a:r>
              <a:rPr lang="zh-CN" altLang="en-US" sz="3200" b="1" smtClean="0">
                <a:latin typeface="等线" panose="02010600030101010101" pitchFamily="2" charset="-122"/>
                <a:ea typeface="等线" panose="02010600030101010101" pitchFamily="2" charset="-122"/>
              </a:rPr>
              <a:t>的同</a:t>
            </a:r>
            <a:r>
              <a:rPr lang="zh-CN" altLang="en-US" sz="3200" b="1">
                <a:latin typeface="等线" panose="02010600030101010101" pitchFamily="2" charset="-122"/>
                <a:ea typeface="等线" panose="02010600030101010101" pitchFamily="2" charset="-122"/>
              </a:rPr>
              <a:t>盟，英国的这种</a:t>
            </a:r>
            <a:r>
              <a:rPr kumimoji="1" lang="zh-CN" altLang="en-US" sz="3200" b="1">
                <a:latin typeface="等线" panose="02010600030101010101" pitchFamily="2" charset="-122"/>
                <a:ea typeface="等线" panose="02010600030101010101" pitchFamily="2" charset="-122"/>
              </a:rPr>
              <a:t>传统外交政策被称为</a:t>
            </a:r>
            <a:r>
              <a:rPr lang="zh-CN" altLang="en-US" sz="3200" b="1">
                <a:latin typeface="等线" panose="02010600030101010101" pitchFamily="2" charset="-122"/>
                <a:ea typeface="等线" panose="02010600030101010101" pitchFamily="2" charset="-122"/>
              </a:rPr>
              <a:t>“</a:t>
            </a:r>
            <a:r>
              <a:rPr lang="zh-CN" altLang="en-US" sz="3200" b="1">
                <a:solidFill>
                  <a:srgbClr val="A50021"/>
                </a:solidFill>
                <a:latin typeface="等线" panose="02010600030101010101" pitchFamily="2" charset="-122"/>
                <a:ea typeface="等线" panose="02010600030101010101" pitchFamily="2" charset="-122"/>
              </a:rPr>
              <a:t>光</a:t>
            </a:r>
            <a:r>
              <a:rPr lang="zh-CN" altLang="en-US" sz="3200" b="1" smtClean="0">
                <a:solidFill>
                  <a:srgbClr val="A50021"/>
                </a:solidFill>
                <a:latin typeface="等线" panose="02010600030101010101" pitchFamily="2" charset="-122"/>
                <a:ea typeface="等线" panose="02010600030101010101" pitchFamily="2" charset="-122"/>
              </a:rPr>
              <a:t>荣孤</a:t>
            </a:r>
            <a:r>
              <a:rPr lang="zh-CN" altLang="en-US" sz="3200" b="1">
                <a:solidFill>
                  <a:srgbClr val="A50021"/>
                </a:solidFill>
                <a:latin typeface="等线" panose="02010600030101010101" pitchFamily="2" charset="-122"/>
                <a:ea typeface="等线" panose="02010600030101010101" pitchFamily="2" charset="-122"/>
              </a:rPr>
              <a:t>立</a:t>
            </a:r>
            <a:r>
              <a:rPr lang="zh-CN" altLang="en-US" sz="3200" b="1">
                <a:latin typeface="等线" panose="02010600030101010101" pitchFamily="2" charset="-122"/>
                <a:ea typeface="等线" panose="02010600030101010101" pitchFamily="2" charset="-122"/>
              </a:rPr>
              <a:t>” 。</a:t>
            </a:r>
          </a:p>
        </p:txBody>
      </p:sp>
      <p:sp>
        <p:nvSpPr>
          <p:cNvPr id="13315" name="Text Box 3"/>
          <p:cNvSpPr txBox="1">
            <a:spLocks noChangeArrowheads="1"/>
          </p:cNvSpPr>
          <p:nvPr/>
        </p:nvSpPr>
        <p:spPr bwMode="auto">
          <a:xfrm>
            <a:off x="1179330" y="5278355"/>
            <a:ext cx="9552576" cy="1077218"/>
          </a:xfrm>
          <a:prstGeom prst="rect">
            <a:avLst/>
          </a:prstGeom>
          <a:solidFill>
            <a:srgbClr val="FFC000"/>
          </a:solidFill>
          <a:ln>
            <a:noFill/>
          </a:ln>
          <a:effectLst/>
        </p:spPr>
        <p:txBody>
          <a:bodyPr wrap="square">
            <a:spAutoFit/>
          </a:bodyPr>
          <a:lstStyle/>
          <a:p>
            <a:pPr eaLnBrk="1" hangingPunct="1">
              <a:spcBef>
                <a:spcPct val="20000"/>
              </a:spcBef>
              <a:defRPr/>
            </a:pPr>
            <a:r>
              <a:rPr kumimoji="1" lang="en-US" altLang="zh-CN" sz="3200" b="1">
                <a:effectLst>
                  <a:outerShdw blurRad="38100" dist="38100" dir="2700000" algn="tl">
                    <a:srgbClr val="C0C0C0"/>
                  </a:outerShdw>
                </a:effectLst>
                <a:latin typeface="等线" panose="02010600030101010101" pitchFamily="2" charset="-122"/>
                <a:ea typeface="等线" panose="02010600030101010101" pitchFamily="2" charset="-122"/>
              </a:rPr>
              <a:t>        </a:t>
            </a:r>
            <a:r>
              <a:rPr kumimoji="1" lang="en-US" altLang="zh-CN" sz="3200" b="1">
                <a:latin typeface="等线" panose="02010600030101010101" pitchFamily="2" charset="-122"/>
                <a:ea typeface="等线" panose="02010600030101010101" pitchFamily="2" charset="-122"/>
              </a:rPr>
              <a:t>20</a:t>
            </a:r>
            <a:r>
              <a:rPr kumimoji="1" lang="zh-CN" altLang="en-US" sz="3200" b="1">
                <a:latin typeface="等线" panose="02010600030101010101" pitchFamily="2" charset="-122"/>
                <a:ea typeface="等线" panose="02010600030101010101" pitchFamily="2" charset="-122"/>
              </a:rPr>
              <a:t>世纪初，因为</a:t>
            </a:r>
            <a:r>
              <a:rPr lang="zh-CN" altLang="en-US" sz="3200" b="1">
                <a:latin typeface="等线" panose="02010600030101010101" pitchFamily="2" charset="-122"/>
                <a:ea typeface="等线" panose="02010600030101010101" pitchFamily="2" charset="-122"/>
              </a:rPr>
              <a:t>英德矛盾激化，加上英</a:t>
            </a:r>
            <a:r>
              <a:rPr lang="zh-CN" altLang="en-US" sz="3200" b="1" smtClean="0">
                <a:latin typeface="等线" panose="02010600030101010101" pitchFamily="2" charset="-122"/>
                <a:ea typeface="等线" panose="02010600030101010101" pitchFamily="2" charset="-122"/>
              </a:rPr>
              <a:t>国自</a:t>
            </a:r>
            <a:r>
              <a:rPr lang="zh-CN" altLang="en-US" sz="3200" b="1">
                <a:latin typeface="等线" panose="02010600030101010101" pitchFamily="2" charset="-122"/>
                <a:ea typeface="等线" panose="02010600030101010101" pitchFamily="2" charset="-122"/>
              </a:rPr>
              <a:t>身实力下降，英国开始</a:t>
            </a:r>
            <a:r>
              <a:rPr lang="zh-CN" altLang="en-US" sz="3200" b="1">
                <a:solidFill>
                  <a:srgbClr val="A50021"/>
                </a:solidFill>
                <a:latin typeface="等线" panose="02010600030101010101" pitchFamily="2" charset="-122"/>
                <a:ea typeface="等线" panose="02010600030101010101" pitchFamily="2" charset="-122"/>
              </a:rPr>
              <a:t>寻求盟友，</a:t>
            </a:r>
            <a:r>
              <a:rPr kumimoji="1" lang="zh-CN" altLang="en-US" sz="3200" b="1">
                <a:solidFill>
                  <a:srgbClr val="A50021"/>
                </a:solidFill>
                <a:latin typeface="等线" panose="02010600030101010101" pitchFamily="2" charset="-122"/>
                <a:ea typeface="等线" panose="02010600030101010101" pitchFamily="2" charset="-122"/>
              </a:rPr>
              <a:t>放弃“</a:t>
            </a:r>
            <a:r>
              <a:rPr kumimoji="1" lang="zh-CN" altLang="en-US" sz="3200" b="1" smtClean="0">
                <a:solidFill>
                  <a:srgbClr val="A50021"/>
                </a:solidFill>
                <a:latin typeface="等线" panose="02010600030101010101" pitchFamily="2" charset="-122"/>
                <a:ea typeface="等线" panose="02010600030101010101" pitchFamily="2" charset="-122"/>
              </a:rPr>
              <a:t>光荣</a:t>
            </a:r>
            <a:r>
              <a:rPr kumimoji="1" lang="zh-CN" altLang="en-US" sz="3200" b="1">
                <a:solidFill>
                  <a:srgbClr val="A50021"/>
                </a:solidFill>
                <a:latin typeface="等线" panose="02010600030101010101" pitchFamily="2" charset="-122"/>
                <a:ea typeface="等线" panose="02010600030101010101" pitchFamily="2" charset="-122"/>
              </a:rPr>
              <a:t>孤立”政策。</a:t>
            </a:r>
          </a:p>
        </p:txBody>
      </p:sp>
      <p:sp>
        <p:nvSpPr>
          <p:cNvPr id="13317" name="Rectangle 5"/>
          <p:cNvSpPr>
            <a:spLocks noChangeArrowheads="1"/>
          </p:cNvSpPr>
          <p:nvPr/>
        </p:nvSpPr>
        <p:spPr bwMode="auto">
          <a:xfrm>
            <a:off x="830080" y="4441081"/>
            <a:ext cx="9393541" cy="579437"/>
          </a:xfrm>
          <a:prstGeom prst="rect">
            <a:avLst/>
          </a:prstGeom>
          <a:noFill/>
          <a:ln>
            <a:noFill/>
          </a:ln>
          <a:effectLst/>
        </p:spPr>
        <p:txBody>
          <a:bodyPr wrap="square">
            <a:spAutoFit/>
          </a:bodyPr>
          <a:lstStyle/>
          <a:p>
            <a:pPr eaLnBrk="1" hangingPunct="1">
              <a:defRPr/>
            </a:pPr>
            <a:r>
              <a:rPr lang="en-US" altLang="zh-CN" sz="3200" b="1">
                <a:latin typeface="等线" panose="02010600030101010101" pitchFamily="2" charset="-122"/>
                <a:ea typeface="等线" panose="02010600030101010101" pitchFamily="2" charset="-122"/>
              </a:rPr>
              <a:t>    </a:t>
            </a:r>
            <a:r>
              <a:rPr lang="zh-CN" altLang="en-US" sz="3200" b="1">
                <a:latin typeface="等线" panose="02010600030101010101" pitchFamily="2" charset="-122"/>
                <a:ea typeface="等线" panose="02010600030101010101" pitchFamily="2" charset="-122"/>
              </a:rPr>
              <a:t>对欧洲，英国则奉行“大陆均势政策”。</a:t>
            </a:r>
          </a:p>
        </p:txBody>
      </p:sp>
      <p:sp>
        <p:nvSpPr>
          <p:cNvPr id="13321" name="Rectangle 9"/>
          <p:cNvSpPr>
            <a:spLocks noChangeArrowheads="1"/>
          </p:cNvSpPr>
          <p:nvPr/>
        </p:nvSpPr>
        <p:spPr bwMode="auto">
          <a:xfrm>
            <a:off x="1179330" y="360186"/>
            <a:ext cx="10027932" cy="1077218"/>
          </a:xfrm>
          <a:prstGeom prst="rect">
            <a:avLst/>
          </a:prstGeom>
          <a:noFill/>
          <a:ln>
            <a:noFill/>
          </a:ln>
          <a:effectLst/>
        </p:spPr>
        <p:txBody>
          <a:bodyPr wrap="square" anchor="ctr">
            <a:spAutoFit/>
          </a:bodyPr>
          <a:lstStyle/>
          <a:p>
            <a:pPr eaLnBrk="1" hangingPunct="1">
              <a:defRPr/>
            </a:pPr>
            <a:r>
              <a:rPr lang="zh-CN" altLang="en-US" sz="3200" b="1">
                <a:latin typeface="等线" panose="02010600030101010101" pitchFamily="2" charset="-122"/>
                <a:ea typeface="等线" panose="02010600030101010101" pitchFamily="2" charset="-122"/>
              </a:rPr>
              <a:t>没有永恒的朋友</a:t>
            </a:r>
            <a:r>
              <a:rPr lang="en-US" altLang="zh-CN" sz="3200" b="1">
                <a:latin typeface="等线" panose="02010600030101010101" pitchFamily="2" charset="-122"/>
                <a:ea typeface="等线" panose="02010600030101010101" pitchFamily="2" charset="-122"/>
              </a:rPr>
              <a:t>,</a:t>
            </a:r>
            <a:r>
              <a:rPr lang="zh-CN" altLang="en-US" sz="3200" b="1">
                <a:latin typeface="等线" panose="02010600030101010101" pitchFamily="2" charset="-122"/>
                <a:ea typeface="等线" panose="02010600030101010101" pitchFamily="2" charset="-122"/>
              </a:rPr>
              <a:t>也没有永恒的敌人，</a:t>
            </a:r>
          </a:p>
          <a:p>
            <a:pPr eaLnBrk="1" hangingPunct="1">
              <a:defRPr/>
            </a:pPr>
            <a:r>
              <a:rPr lang="zh-CN" altLang="en-US" sz="3200" b="1">
                <a:latin typeface="等线" panose="02010600030101010101" pitchFamily="2" charset="-122"/>
                <a:ea typeface="等线" panose="02010600030101010101" pitchFamily="2" charset="-122"/>
              </a:rPr>
              <a:t>只有永恒的利益。</a:t>
            </a:r>
          </a:p>
        </p:txBody>
      </p:sp>
      <p:sp>
        <p:nvSpPr>
          <p:cNvPr id="13322" name="Rectangle 10"/>
          <p:cNvSpPr>
            <a:spLocks noChangeArrowheads="1"/>
          </p:cNvSpPr>
          <p:nvPr/>
        </p:nvSpPr>
        <p:spPr bwMode="auto">
          <a:xfrm>
            <a:off x="5030154" y="969300"/>
            <a:ext cx="5866813" cy="579438"/>
          </a:xfrm>
          <a:prstGeom prst="rect">
            <a:avLst/>
          </a:prstGeom>
          <a:noFill/>
          <a:ln>
            <a:noFill/>
          </a:ln>
          <a:effectLst/>
        </p:spPr>
        <p:txBody>
          <a:bodyPr wrap="square">
            <a:spAutoFit/>
          </a:bodyPr>
          <a:lstStyle/>
          <a:p>
            <a:pPr eaLnBrk="1" hangingPunct="1">
              <a:defRPr/>
            </a:pPr>
            <a:r>
              <a:rPr lang="en-US" altLang="zh-CN" sz="3200" b="1">
                <a:solidFill>
                  <a:srgbClr val="006600"/>
                </a:solidFill>
                <a:effectLst>
                  <a:outerShdw blurRad="38100" dist="38100" dir="2700000" algn="tl">
                    <a:srgbClr val="C0C0C0"/>
                  </a:outerShdw>
                </a:effectLst>
                <a:latin typeface="等线" panose="02010600030101010101" pitchFamily="2" charset="-122"/>
                <a:ea typeface="等线" panose="02010600030101010101" pitchFamily="2" charset="-122"/>
              </a:rPr>
              <a:t>——</a:t>
            </a:r>
            <a:r>
              <a:rPr lang="zh-CN" altLang="en-US" sz="3200" b="1">
                <a:solidFill>
                  <a:srgbClr val="006600"/>
                </a:solidFill>
                <a:effectLst>
                  <a:outerShdw blurRad="38100" dist="38100" dir="2700000" algn="tl">
                    <a:srgbClr val="C0C0C0"/>
                  </a:outerShdw>
                </a:effectLst>
                <a:latin typeface="等线" panose="02010600030101010101" pitchFamily="2" charset="-122"/>
                <a:ea typeface="等线" panose="02010600030101010101" pitchFamily="2" charset="-122"/>
              </a:rPr>
              <a:t>英国首相帕默斯顿 </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stretch>
            <a:fillRect/>
          </a:stretch>
        </a:blipFill>
        <a:effectLst/>
      </p:bgPr>
    </p:bg>
    <p:spTree>
      <p:nvGrpSpPr>
        <p:cNvPr id="1" name=""/>
        <p:cNvGrpSpPr/>
        <p:nvPr/>
      </p:nvGrpSpPr>
      <p:grpSpPr>
        <a:xfrm>
          <a:off x="0" y="0"/>
          <a:ext cx="0" cy="0"/>
        </a:xfrm>
      </p:grpSpPr>
      <p:pic>
        <p:nvPicPr>
          <p:cNvPr id="19458" name="Picture 2" descr="xinsrc_5420604131008625166511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85038" y="1470025"/>
            <a:ext cx="226695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3" descr="d57e999432965b0dd21b70cc"/>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97025" y="887413"/>
            <a:ext cx="5688013"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767888" y="1412875"/>
            <a:ext cx="696912"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sp>
        <p:nvSpPr>
          <p:cNvPr id="3077" name="Rectangle 5"/>
          <p:cNvSpPr>
            <a:spLocks noChangeArrowheads="1"/>
          </p:cNvSpPr>
          <p:nvPr/>
        </p:nvSpPr>
        <p:spPr bwMode="auto">
          <a:xfrm>
            <a:off x="597877" y="4581525"/>
            <a:ext cx="9962173" cy="1865313"/>
          </a:xfrm>
          <a:prstGeom prst="rect">
            <a:avLst/>
          </a:prstGeom>
          <a:noFill/>
          <a:ln>
            <a:noFill/>
          </a:ln>
          <a:effectLst/>
        </p:spPr>
        <p:txBody>
          <a:bodyPr wrap="square">
            <a:spAutoFit/>
          </a:bodyPr>
          <a:lstStyle/>
          <a:p>
            <a:pPr eaLnBrk="1" hangingPunct="1">
              <a:lnSpc>
                <a:spcPct val="90000"/>
              </a:lnSpc>
              <a:defRPr/>
            </a:pPr>
            <a:r>
              <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rPr>
              <a:t>法国战败：</a:t>
            </a:r>
          </a:p>
          <a:p>
            <a:pPr eaLnBrk="1" hangingPunct="1">
              <a:lnSpc>
                <a:spcPct val="90000"/>
              </a:lnSpc>
              <a:defRPr/>
            </a:pPr>
            <a:r>
              <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rPr>
              <a:t>①法国把阿尔萨斯与洛林割让</a:t>
            </a:r>
            <a:r>
              <a:rPr lang="zh-CN" altLang="en-US" sz="3200" b="1" smtClean="0">
                <a:effectLst>
                  <a:outerShdw blurRad="38100" dist="38100" dir="2700000" algn="tl">
                    <a:srgbClr val="C0C0C0"/>
                  </a:outerShdw>
                </a:effectLst>
                <a:latin typeface="等线" panose="02010600030101010101" pitchFamily="2" charset="-122"/>
                <a:ea typeface="等线" panose="02010600030101010101" pitchFamily="2" charset="-122"/>
              </a:rPr>
              <a:t>给</a:t>
            </a:r>
            <a:r>
              <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rPr>
              <a:t>德意志帝国</a:t>
            </a:r>
            <a:r>
              <a:rPr lang="zh-CN" altLang="en-US" sz="3200" b="1" smtClean="0">
                <a:effectLst>
                  <a:outerShdw blurRad="38100" dist="38100" dir="2700000" algn="tl">
                    <a:srgbClr val="C0C0C0"/>
                  </a:outerShdw>
                </a:effectLst>
                <a:latin typeface="等线" panose="02010600030101010101" pitchFamily="2" charset="-122"/>
                <a:ea typeface="等线" panose="02010600030101010101" pitchFamily="2" charset="-122"/>
              </a:rPr>
              <a:t>；</a:t>
            </a:r>
            <a:endPar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endParaRPr>
          </a:p>
          <a:p>
            <a:pPr eaLnBrk="1" hangingPunct="1">
              <a:lnSpc>
                <a:spcPct val="90000"/>
              </a:lnSpc>
              <a:defRPr/>
            </a:pPr>
            <a:r>
              <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rPr>
              <a:t>②法国赔偿德国五十亿法郎；</a:t>
            </a:r>
            <a:r>
              <a:rPr lang="zh-CN" altLang="en-US" sz="3200" b="1">
                <a:solidFill>
                  <a:srgbClr val="000099"/>
                </a:solidFill>
                <a:effectLst>
                  <a:outerShdw blurRad="38100" dist="38100" dir="2700000" algn="tl">
                    <a:srgbClr val="C0C0C0"/>
                  </a:outerShdw>
                </a:effectLst>
                <a:latin typeface="等线" panose="02010600030101010101" pitchFamily="2" charset="-122"/>
                <a:ea typeface="等线" panose="02010600030101010101" pitchFamily="2" charset="-122"/>
              </a:rPr>
              <a:t>由此，法国失去了</a:t>
            </a:r>
          </a:p>
          <a:p>
            <a:pPr eaLnBrk="1" hangingPunct="1">
              <a:lnSpc>
                <a:spcPct val="90000"/>
              </a:lnSpc>
              <a:defRPr/>
            </a:pPr>
            <a:r>
              <a:rPr lang="zh-CN" altLang="en-US" sz="3200" b="1">
                <a:solidFill>
                  <a:srgbClr val="000099"/>
                </a:solidFill>
                <a:effectLst>
                  <a:outerShdw blurRad="38100" dist="38100" dir="2700000" algn="tl">
                    <a:srgbClr val="C0C0C0"/>
                  </a:outerShdw>
                </a:effectLst>
                <a:latin typeface="等线" panose="02010600030101010101" pitchFamily="2" charset="-122"/>
                <a:ea typeface="等线" panose="02010600030101010101" pitchFamily="2" charset="-122"/>
              </a:rPr>
              <a:t>欧洲大陆霸主地位。</a:t>
            </a:r>
          </a:p>
        </p:txBody>
      </p:sp>
      <p:sp>
        <p:nvSpPr>
          <p:cNvPr id="19462" name="Text Box 7"/>
          <p:cNvSpPr txBox="1">
            <a:spLocks noChangeArrowheads="1"/>
          </p:cNvSpPr>
          <p:nvPr/>
        </p:nvSpPr>
        <p:spPr bwMode="auto">
          <a:xfrm>
            <a:off x="597877" y="115888"/>
            <a:ext cx="417341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zh-CN" altLang="en-US" sz="4000" b="1">
                <a:solidFill>
                  <a:srgbClr val="FF0000"/>
                </a:solidFill>
                <a:latin typeface="等线" panose="02010600030101010101" pitchFamily="2" charset="-122"/>
              </a:rPr>
              <a:t>法德矛盾的缘起</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PhAnim="0">
  <p:cSld>
    <p:bg>
      <p:bgPr>
        <a:blipFill rotWithShape="1">
          <a:blip r:embed="rId4"/>
          <a:stretch>
            <a:fillRect/>
          </a:stretch>
        </a:blipFill>
        <a:effectLst/>
      </p:bgPr>
    </p:bg>
    <p:spTree>
      <p:nvGrpSpPr>
        <p:cNvPr id="1" name=""/>
        <p:cNvGrpSpPr/>
        <p:nvPr/>
      </p:nvGrpSpPr>
      <p:grpSpPr>
        <a:xfrm>
          <a:off x="0" y="0"/>
          <a:ext cx="0" cy="0"/>
        </a:xfrm>
      </p:grpSpPr>
      <p:sp>
        <p:nvSpPr>
          <p:cNvPr id="34818" name="WordArt 2"/>
          <p:cNvSpPr>
            <a:spLocks noChangeArrowheads="1" noChangeShapeType="1" noTextEdit="1"/>
          </p:cNvSpPr>
          <p:nvPr/>
        </p:nvSpPr>
        <p:spPr bwMode="auto">
          <a:xfrm rot="5400000">
            <a:off x="7129462" y="2624138"/>
            <a:ext cx="5400675" cy="762000"/>
          </a:xfrm>
          <a:prstGeom prst="rect">
            <a:avLst/>
          </a:prstGeom>
        </p:spPr>
        <p:txBody>
          <a:bodyPr vert="eaVert" wrap="none" fromWordArt="1">
            <a:prstTxWarp prst="textPlain">
              <a:avLst>
                <a:gd name="adj" fmla="val 50000"/>
              </a:avLst>
            </a:prstTxWarp>
            <a:scene3d>
              <a:camera prst="legacyPerspectiveFront">
                <a:rot lat="20639990" lon="20699986" rev="0"/>
              </a:camera>
              <a:lightRig rig="legacyNormal3" dir="l"/>
            </a:scene3d>
            <a:sp3d extrusionH="201600" prstMaterial="legacyPlastic">
              <a:extrusionClr>
                <a:srgbClr val="FF9966"/>
              </a:extrusionClr>
              <a:contourClr>
                <a:srgbClr val="CC0000"/>
              </a:contourClr>
            </a:sp3d>
          </a:bodyPr>
          <a:lstStyle/>
          <a:p>
            <a:pPr algn="ctr" fontAlgn="auto"/>
            <a:r>
              <a:rPr lang="zh-CN" altLang="en-US" sz="6000" b="1" kern="10">
                <a:ln w="9525">
                  <a:round/>
                </a:ln>
                <a:solidFill>
                  <a:srgbClr val="CC0000"/>
                </a:solidFill>
                <a:latin typeface="宋体" panose="02010600030101010101" pitchFamily="2" charset="-122"/>
              </a:rPr>
              <a:t>巴尔干火药桶</a:t>
            </a:r>
          </a:p>
        </p:txBody>
      </p:sp>
      <p:pic>
        <p:nvPicPr>
          <p:cNvPr id="35843" name="Picture 3" descr="t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52600" y="228600"/>
            <a:ext cx="75438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9" descr="3_5"/>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4302125" y="2305050"/>
            <a:ext cx="14716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10" descr="3_5"/>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5029200" y="3200400"/>
            <a:ext cx="13208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9" presetClass="entr" presetSubtype="10" fill="hold" nodeType="after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0" fill="hold"/>
                                        <p:tgtEl>
                                          <p:spTgt spid="34818"/>
                                        </p:tgtEl>
                                        <p:attrNameLst>
                                          <p:attrName>ppt_w</p:attrName>
                                        </p:attrNameLst>
                                      </p:cBhvr>
                                      <p:tavLst>
                                        <p:tav tm="0" fmla="#ppt_w*sin(2.5*pi*$)">
                                          <p:val>
                                            <p:fltVal val="0"/>
                                          </p:val>
                                        </p:tav>
                                        <p:tav tm="100000">
                                          <p:val>
                                            <p:fltVal val="1"/>
                                          </p:val>
                                        </p:tav>
                                      </p:tavLst>
                                    </p:anim>
                                    <p:anim calcmode="lin" valueType="num">
                                      <p:cBhvr>
                                        <p:cTn id="8" dur="5000" fill="hold"/>
                                        <p:tgtEl>
                                          <p:spTgt spid="348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2" name="文本框 1"/>
          <p:cNvSpPr txBox="1"/>
          <p:nvPr/>
        </p:nvSpPr>
        <p:spPr>
          <a:xfrm>
            <a:off x="162560" y="97155"/>
            <a:ext cx="4305935" cy="5631180"/>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4000" b="1">
                <a:solidFill>
                  <a:srgbClr val="C00000"/>
                </a:solidFill>
              </a:rPr>
              <a:t>本质问题:</a:t>
            </a:r>
            <a:r>
              <a:rPr lang="zh-CN" altLang="en-US" sz="4000"/>
              <a:t>重新瓜分殖民地,争夺世界霸权</a:t>
            </a:r>
          </a:p>
          <a:p>
            <a:r>
              <a:rPr lang="zh-CN" altLang="en-US" sz="4000"/>
              <a:t>两大军事集团的具体组成:德国、奥匈帝国、意大利组成“同盟国”;英国、法国、俄国组成“协约国”</a:t>
            </a:r>
          </a:p>
        </p:txBody>
      </p:sp>
      <p:sp>
        <p:nvSpPr>
          <p:cNvPr id="3" name="矩形 2"/>
          <p:cNvSpPr/>
          <p:nvPr/>
        </p:nvSpPr>
        <p:spPr>
          <a:xfrm>
            <a:off x="4787265" y="97155"/>
            <a:ext cx="7253605" cy="1568450"/>
          </a:xfrm>
          <a:prstGeom prst="rect">
            <a:avLst/>
          </a:prstGeom>
          <a:solidFill>
            <a:srgbClr val="FFFF00"/>
          </a:solidFill>
        </p:spPr>
        <p:txBody>
          <a:bodyPr wrap="square">
            <a:spAutoFit/>
          </a:bodyPr>
          <a:lstStyle/>
          <a:p>
            <a:pPr>
              <a:lnSpc>
                <a:spcPct val="150000"/>
              </a:lnSpc>
              <a:spcAft>
                <a:spcPct val="0"/>
              </a:spcAft>
            </a:pPr>
            <a:r>
              <a:rPr lang="zh-CN" altLang="zh-CN" sz="3200" b="1">
                <a:latin typeface="等线" panose="02010600030101010101" pitchFamily="2" charset="-122"/>
                <a:ea typeface="等线" panose="02010600030101010101" pitchFamily="2" charset="-122"/>
                <a:cs typeface="Times New Roman" panose="02020603050405020304" pitchFamily="18" charset="0"/>
              </a:rPr>
              <a:t>（</a:t>
            </a:r>
            <a:r>
              <a:rPr lang="en-US" altLang="zh-CN" sz="3200" b="1">
                <a:latin typeface="等线" panose="02010600030101010101" pitchFamily="2" charset="-122"/>
                <a:ea typeface="等线" panose="02010600030101010101" pitchFamily="2" charset="-122"/>
                <a:cs typeface="Times New Roman" panose="02020603050405020304" pitchFamily="18" charset="0"/>
              </a:rPr>
              <a:t>1</a:t>
            </a:r>
            <a:r>
              <a:rPr lang="zh-CN" altLang="zh-CN" sz="3200" b="1">
                <a:latin typeface="等线" panose="02010600030101010101" pitchFamily="2" charset="-122"/>
                <a:ea typeface="等线" panose="02010600030101010101" pitchFamily="2" charset="-122"/>
                <a:cs typeface="Times New Roman" panose="02020603050405020304" pitchFamily="18" charset="0"/>
              </a:rPr>
              <a:t>）“同盟国”集团：德、奥匈、意</a:t>
            </a:r>
          </a:p>
          <a:p>
            <a:pPr>
              <a:lnSpc>
                <a:spcPct val="150000"/>
              </a:lnSpc>
              <a:spcAft>
                <a:spcPct val="0"/>
              </a:spcAft>
            </a:pPr>
            <a:r>
              <a:rPr lang="zh-CN" altLang="zh-CN" sz="3200" b="1">
                <a:latin typeface="等线" panose="02010600030101010101" pitchFamily="2" charset="-122"/>
                <a:ea typeface="等线" panose="02010600030101010101" pitchFamily="2" charset="-122"/>
                <a:cs typeface="Times New Roman" panose="02020603050405020304" pitchFamily="18" charset="0"/>
              </a:rPr>
              <a:t>（</a:t>
            </a:r>
            <a:r>
              <a:rPr lang="en-US" altLang="zh-CN" sz="3200" b="1">
                <a:latin typeface="等线" panose="02010600030101010101" pitchFamily="2" charset="-122"/>
                <a:ea typeface="等线" panose="02010600030101010101" pitchFamily="2" charset="-122"/>
                <a:cs typeface="Times New Roman" panose="02020603050405020304" pitchFamily="18" charset="0"/>
              </a:rPr>
              <a:t>2</a:t>
            </a:r>
            <a:r>
              <a:rPr lang="zh-CN" altLang="zh-CN" sz="3200" b="1">
                <a:latin typeface="等线" panose="02010600030101010101" pitchFamily="2" charset="-122"/>
                <a:ea typeface="等线" panose="02010600030101010101" pitchFamily="2" charset="-122"/>
                <a:cs typeface="Times New Roman" panose="02020603050405020304" pitchFamily="18" charset="0"/>
              </a:rPr>
              <a:t>）“协约国”集团：英、法、俄</a:t>
            </a:r>
            <a:endParaRPr lang="zh-CN" altLang="zh-CN" sz="3200" b="1">
              <a:effectLst/>
              <a:latin typeface="等线" panose="02010600030101010101" pitchFamily="2" charset="-122"/>
              <a:ea typeface="等线" panose="02010600030101010101" pitchFamily="2" charset="-122"/>
              <a:cs typeface="Times New Roman" panose="02020603050405020304" pitchFamily="18" charset="0"/>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rcRect l="402" t="962" r="289" b="1259"/>
          <a:stretch>
            <a:fillRect/>
          </a:stretch>
        </p:blipFill>
        <p:spPr>
          <a:xfrm>
            <a:off x="5120249" y="1912449"/>
            <a:ext cx="5929180" cy="4391985"/>
          </a:xfrm>
          <a:prstGeom prst="rect">
            <a:avLst/>
          </a:prstGeom>
          <a:ln>
            <a:noFill/>
          </a:ln>
          <a:effectLst>
            <a:outerShdw blurRad="190500" algn="tl" rotWithShape="0">
              <a:srgbClr val="000000">
                <a:alpha val="70000"/>
              </a:srgbClr>
            </a:outerShdw>
          </a:effectLst>
        </p:spPr>
      </p:pic>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4818" name="Picture 2" descr="msotw9_temp0"/>
          <p:cNvPicPr>
            <a:picLocks noChangeAspect="1" noChangeArrowheads="1"/>
          </p:cNvPicPr>
          <p:nvPr/>
        </p:nvPicPr>
        <p:blipFill>
          <a:blip r:embed="rId2">
            <a:lum bright="-32000" contrast="48000"/>
            <a:extLst>
              <a:ext uri="{28A0092B-C50C-407E-A947-70E740481C1C}">
                <a14:useLocalDpi xmlns:a14="http://schemas.microsoft.com/office/drawing/2010/main" val="0"/>
              </a:ext>
            </a:extLst>
          </a:blip>
          <a:srcRect t="9535"/>
          <a:stretch>
            <a:fillRect/>
          </a:stretch>
        </p:blipFill>
        <p:spPr bwMode="auto">
          <a:xfrm>
            <a:off x="1703388" y="1189038"/>
            <a:ext cx="8783637" cy="526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
        <p:nvSpPr>
          <p:cNvPr id="34819" name="Text Box 4"/>
          <p:cNvSpPr txBox="1">
            <a:spLocks noChangeArrowheads="1"/>
          </p:cNvSpPr>
          <p:nvPr/>
        </p:nvSpPr>
        <p:spPr bwMode="auto">
          <a:xfrm>
            <a:off x="1703388" y="260350"/>
            <a:ext cx="67606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50000"/>
              </a:spcBef>
              <a:buFontTx/>
              <a:buNone/>
            </a:pPr>
            <a:r>
              <a:rPr lang="zh-CN" altLang="en-US" sz="4000" b="1" smtClean="0">
                <a:solidFill>
                  <a:srgbClr val="FF0000"/>
                </a:solidFill>
                <a:latin typeface="Arial" panose="020b0604020202020204" pitchFamily="34" charset="0"/>
                <a:ea typeface="黑体" panose="02010609060101010101" pitchFamily="49" charset="-122"/>
              </a:rPr>
              <a:t>各国展开了疯</a:t>
            </a:r>
            <a:r>
              <a:rPr lang="zh-CN" altLang="en-US" sz="4000" b="1">
                <a:solidFill>
                  <a:srgbClr val="FF0000"/>
                </a:solidFill>
                <a:latin typeface="Arial" panose="020b0604020202020204" pitchFamily="34" charset="0"/>
                <a:ea typeface="黑体" panose="02010609060101010101" pitchFamily="49" charset="-122"/>
              </a:rPr>
              <a:t>狂的扩军备战</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2" name="文本框 1"/>
          <p:cNvSpPr txBox="1"/>
          <p:nvPr/>
        </p:nvSpPr>
        <p:spPr>
          <a:xfrm>
            <a:off x="238760" y="48895"/>
            <a:ext cx="4596130" cy="6247130"/>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4000" b="1">
                <a:solidFill>
                  <a:srgbClr val="C00000"/>
                </a:solidFill>
              </a:rPr>
              <a:t>影响:</a:t>
            </a:r>
            <a:r>
              <a:rPr lang="zh-CN" altLang="en-US" sz="4000"/>
              <a:t>两大军事集团竞相扩军备战,制订战争计划,制造政治危机和局部军事冲突,国际局势日益紧张;对</a:t>
            </a:r>
            <a:r>
              <a:rPr lang="zh-CN" altLang="en-US" sz="4000" b="1">
                <a:solidFill>
                  <a:srgbClr val="C00000"/>
                </a:solidFill>
              </a:rPr>
              <a:t>萨拉热窝事件</a:t>
            </a:r>
            <a:r>
              <a:rPr lang="zh-CN" altLang="en-US" sz="4000"/>
              <a:t>推波助澜,导致国际局势迅速恶化;德、俄、法、英相继参战,导致战全面爆发</a:t>
            </a:r>
            <a:r>
              <a:rPr lang="zh-CN" altLang="en-US" sz="3200"/>
              <a:t>。</a:t>
            </a:r>
          </a:p>
        </p:txBody>
      </p:sp>
      <p:sp>
        <p:nvSpPr>
          <p:cNvPr id="44034" name="Rectangle 3"/>
          <p:cNvSpPr>
            <a:spLocks noGrp="1"/>
          </p:cNvSpPr>
          <p:nvPr/>
        </p:nvSpPr>
        <p:spPr>
          <a:xfrm>
            <a:off x="4941570" y="48895"/>
            <a:ext cx="7050405" cy="1463040"/>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eaLnBrk="1" hangingPunct="1">
              <a:lnSpc>
                <a:spcPct val="150000"/>
              </a:lnSpc>
              <a:buFont typeface="Arial" panose="020b0604020202020204" pitchFamily="34" charset="0"/>
              <a:buNone/>
            </a:pPr>
            <a:r>
              <a:rPr lang="zh-CN" altLang="en-US" sz="2800" b="1" smtClean="0">
                <a:latin typeface="等线" panose="02010600030101010101" pitchFamily="2" charset="-122"/>
                <a:ea typeface="等线" panose="02010600030101010101" pitchFamily="2" charset="-122"/>
              </a:rPr>
              <a:t>          </a:t>
            </a:r>
            <a:r>
              <a:rPr lang="zh-CN" altLang="en-US" sz="11500" b="1" smtClean="0">
                <a:latin typeface="等线" panose="02010600030101010101" pitchFamily="2" charset="-122"/>
                <a:ea typeface="等线" panose="02010600030101010101" pitchFamily="2" charset="-122"/>
              </a:rPr>
              <a:t>当（</a:t>
            </a:r>
            <a:r>
              <a:rPr lang="zh-CN" altLang="en-US" sz="11500" b="1" smtClean="0">
                <a:solidFill>
                  <a:srgbClr val="FF0000"/>
                </a:solidFill>
                <a:latin typeface="等线" panose="02010600030101010101" pitchFamily="2" charset="-122"/>
                <a:ea typeface="等线" panose="02010600030101010101" pitchFamily="2" charset="-122"/>
              </a:rPr>
              <a:t>斐迪南</a:t>
            </a:r>
            <a:r>
              <a:rPr lang="zh-CN" altLang="en-US" sz="11500" b="1" smtClean="0">
                <a:latin typeface="等线" panose="02010600030101010101" pitchFamily="2" charset="-122"/>
                <a:ea typeface="等线" panose="02010600030101010101" pitchFamily="2" charset="-122"/>
              </a:rPr>
              <a:t>）大</a:t>
            </a:r>
            <a:r>
              <a:rPr lang="zh-CN" altLang="en-US" sz="11500" b="1">
                <a:latin typeface="等线" panose="02010600030101010101" pitchFamily="2" charset="-122"/>
                <a:ea typeface="等线" panose="02010600030101010101" pitchFamily="2" charset="-122"/>
              </a:rPr>
              <a:t>公及其妻子在阳光灿烂的星期天早晨进行访问时，至少有六位刺客身带炸弹和左轮手枪等候在指定的路线上。就象命中注定的一样，当队伍在街的拐角处停下来时，</a:t>
            </a:r>
            <a:r>
              <a:rPr lang="zh-CN" altLang="en-US" sz="11500" b="1">
                <a:solidFill>
                  <a:srgbClr val="FF0000"/>
                </a:solidFill>
                <a:latin typeface="等线" panose="02010600030101010101" pitchFamily="2" charset="-122"/>
                <a:ea typeface="等线" panose="02010600030101010101" pitchFamily="2" charset="-122"/>
              </a:rPr>
              <a:t>普林西普</a:t>
            </a:r>
            <a:r>
              <a:rPr lang="zh-CN" altLang="en-US" sz="11500" b="1">
                <a:latin typeface="等线" panose="02010600030101010101" pitchFamily="2" charset="-122"/>
                <a:ea typeface="等线" panose="02010600030101010101" pitchFamily="2" charset="-122"/>
              </a:rPr>
              <a:t>正好站在那儿。他掏出左轮手枪，连开两枪</a:t>
            </a:r>
            <a:r>
              <a:rPr lang="en-US" altLang="zh-CN" sz="11500" b="1" smtClean="0">
                <a:latin typeface="等线" panose="02010600030101010101" pitchFamily="2" charset="-122"/>
                <a:ea typeface="等线" panose="02010600030101010101" pitchFamily="2" charset="-122"/>
              </a:rPr>
              <a:t>……</a:t>
            </a:r>
          </a:p>
        </p:txBody>
      </p:sp>
      <p:pic>
        <p:nvPicPr>
          <p:cNvPr id="44035" name="Picture 5" descr="1532347a5634f926a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545580" y="4255770"/>
            <a:ext cx="5121275" cy="23418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344448" y="281424"/>
            <a:ext cx="5280613" cy="646331"/>
          </a:xfrm>
          <a:prstGeom prst="rect">
            <a:avLst/>
          </a:prstGeom>
          <a:solidFill>
            <a:srgbClr val="FFFF00"/>
          </a:solidFill>
        </p:spPr>
        <p:txBody>
          <a:bodyPr wrap="none">
            <a:spAutoFit/>
          </a:bodyPr>
          <a:lstStyle/>
          <a:p>
            <a:r>
              <a:rPr lang="zh-CN" altLang="zh-CN" sz="3600" b="1" smtClean="0">
                <a:latin typeface="等线" panose="02010600030101010101" pitchFamily="2" charset="-122"/>
                <a:ea typeface="等线" panose="02010600030101010101" pitchFamily="2" charset="-122"/>
                <a:cs typeface="Times New Roman" panose="02020603050405020304" pitchFamily="18" charset="0"/>
              </a:rPr>
              <a:t>导火线</a:t>
            </a:r>
            <a:r>
              <a:rPr lang="zh-CN" altLang="zh-CN" sz="3600" b="1">
                <a:latin typeface="等线" panose="02010600030101010101" pitchFamily="2" charset="-122"/>
                <a:ea typeface="等线" panose="02010600030101010101" pitchFamily="2" charset="-122"/>
                <a:cs typeface="Times New Roman" panose="02020603050405020304" pitchFamily="18" charset="0"/>
              </a:rPr>
              <a:t>——萨拉热窝事</a:t>
            </a:r>
            <a:r>
              <a:rPr lang="zh-CN" altLang="zh-CN" sz="3600" b="1" smtClean="0">
                <a:latin typeface="等线" panose="02010600030101010101" pitchFamily="2" charset="-122"/>
                <a:ea typeface="等线" panose="02010600030101010101" pitchFamily="2" charset="-122"/>
                <a:cs typeface="Times New Roman" panose="02020603050405020304" pitchFamily="18" charset="0"/>
              </a:rPr>
              <a:t>件</a:t>
            </a: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6361" y="1735027"/>
            <a:ext cx="3818784" cy="4320000"/>
          </a:xfrm>
          <a:prstGeom prst="rect">
            <a:avLst/>
          </a:prstGeom>
          <a:ln>
            <a:noFill/>
          </a:ln>
          <a:effectLst>
            <a:outerShdw blurRad="190500" algn="tl" rotWithShape="0">
              <a:srgbClr val="000000">
                <a:alpha val="70000"/>
              </a:srgbClr>
            </a:outerShdw>
          </a:effectLst>
        </p:spPr>
      </p:pic>
      <p:pic>
        <p:nvPicPr>
          <p:cNvPr id="10" name="Picture 2"/>
          <p:cNvPicPr>
            <a:picLocks noChangeAspect="1" noChangeArrowheads="1"/>
          </p:cNvPicPr>
          <p:nvPr/>
        </p:nvPicPr>
        <p:blipFill>
          <a:blip r:embed="rId3">
            <a:lum bright="-30000" contrast="40000"/>
            <a:extLst>
              <a:ext uri="{28A0092B-C50C-407E-A947-70E740481C1C}">
                <a14:useLocalDpi xmlns:a14="http://schemas.microsoft.com/office/drawing/2010/main" val="0"/>
              </a:ext>
            </a:extLst>
          </a:blip>
          <a:stretch>
            <a:fillRect/>
          </a:stretch>
        </p:blipFill>
        <p:spPr bwMode="auto">
          <a:xfrm>
            <a:off x="713049" y="1786298"/>
            <a:ext cx="5760000" cy="43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Lst>
        </p:spPr>
      </p:pic>
      <p:sp>
        <p:nvSpPr>
          <p:cNvPr id="4" name="矩形 3"/>
          <p:cNvSpPr/>
          <p:nvPr/>
        </p:nvSpPr>
        <p:spPr>
          <a:xfrm>
            <a:off x="1400086" y="6293867"/>
            <a:ext cx="4493538" cy="461665"/>
          </a:xfrm>
          <a:prstGeom prst="rect">
            <a:avLst/>
          </a:prstGeom>
        </p:spPr>
        <p:txBody>
          <a:bodyPr wrap="none">
            <a:spAutoFit/>
          </a:bodyPr>
          <a:lstStyle/>
          <a:p>
            <a:r>
              <a:rPr lang="zh-CN" altLang="zh-CN" sz="2400">
                <a:latin typeface="仿宋" panose="02010609060101010101" pitchFamily="49" charset="-122"/>
                <a:ea typeface="仿宋" panose="02010609060101010101" pitchFamily="49" charset="-122"/>
                <a:cs typeface="Times New Roman" panose="02020603050405020304" pitchFamily="18" charset="0"/>
              </a:rPr>
              <a:t>欧洲“火药桶”</a:t>
            </a:r>
            <a:r>
              <a:rPr lang="en-US" altLang="zh-CN" sz="2400">
                <a:latin typeface="仿宋" panose="02010609060101010101" pitchFamily="49" charset="-122"/>
                <a:ea typeface="仿宋" panose="02010609060101010101" pitchFamily="49" charset="-122"/>
                <a:cs typeface="Times New Roman" panose="02020603050405020304" pitchFamily="18" charset="0"/>
              </a:rPr>
              <a:t>——</a:t>
            </a:r>
            <a:r>
              <a:rPr lang="zh-CN" altLang="en-US" sz="2400">
                <a:latin typeface="仿宋" panose="02010609060101010101" pitchFamily="49" charset="-122"/>
                <a:ea typeface="仿宋" panose="02010609060101010101" pitchFamily="49" charset="-122"/>
                <a:cs typeface="Times New Roman" panose="02020603050405020304" pitchFamily="18" charset="0"/>
              </a:rPr>
              <a:t>巴尔干半岛</a:t>
            </a:r>
            <a:endParaRPr lang="zh-CN" altLang="en-US" sz="2400">
              <a:latin typeface="仿宋" panose="02010609060101010101" pitchFamily="49" charset="-122"/>
              <a:ea typeface="仿宋" panose="02010609060101010101" pitchFamily="49" charset="-122"/>
            </a:endParaRPr>
          </a:p>
        </p:txBody>
      </p:sp>
      <p:sp>
        <p:nvSpPr>
          <p:cNvPr id="8" name="矩形 7"/>
          <p:cNvSpPr/>
          <p:nvPr/>
        </p:nvSpPr>
        <p:spPr>
          <a:xfrm>
            <a:off x="7730649" y="6303159"/>
            <a:ext cx="3570208" cy="461665"/>
          </a:xfrm>
          <a:prstGeom prst="rect">
            <a:avLst/>
          </a:prstGeom>
        </p:spPr>
        <p:txBody>
          <a:bodyPr wrap="none">
            <a:spAutoFit/>
          </a:bodyPr>
          <a:lstStyle/>
          <a:p>
            <a:r>
              <a:rPr lang="zh-CN" altLang="en-US" sz="2400">
                <a:latin typeface="仿宋" panose="02010609060101010101" pitchFamily="49" charset="-122"/>
                <a:ea typeface="仿宋" panose="02010609060101010101" pitchFamily="49" charset="-122"/>
              </a:rPr>
              <a:t>刺杀</a:t>
            </a:r>
            <a:r>
              <a:rPr lang="zh-CN" altLang="zh-CN" sz="2400">
                <a:latin typeface="仿宋" panose="02010609060101010101" pitchFamily="49" charset="-122"/>
                <a:ea typeface="仿宋" panose="02010609060101010101" pitchFamily="49" charset="-122"/>
              </a:rPr>
              <a:t>奥匈帝国皇储斐迪南</a:t>
            </a:r>
            <a:endParaRPr lang="zh-CN" altLang="en-US" sz="2400">
              <a:latin typeface="仿宋" panose="02010609060101010101" pitchFamily="49" charset="-122"/>
              <a:ea typeface="仿宋" panose="02010609060101010101" pitchFamily="49" charset="-122"/>
            </a:endParaRPr>
          </a:p>
        </p:txBody>
      </p:sp>
    </p:spTree>
  </p:cSld>
  <p:clrMapOvr>
    <a:masterClrMapping/>
  </p:clrMapOvr>
  <p:transition spd="slow">
    <p:wipe/>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68613" name="Rectangle 5"/>
          <p:cNvSpPr>
            <a:spLocks noChangeArrowheads="1"/>
          </p:cNvSpPr>
          <p:nvPr/>
        </p:nvSpPr>
        <p:spPr bwMode="auto">
          <a:xfrm>
            <a:off x="566372" y="868730"/>
            <a:ext cx="11144983" cy="4616648"/>
          </a:xfrm>
          <a:prstGeom prst="rect">
            <a:avLst/>
          </a:prstGeom>
          <a:noFill/>
          <a:ln w="9525">
            <a:solidFill>
              <a:schemeClr val="bg1"/>
            </a:solidFill>
            <a:miter lim="800000"/>
          </a:ln>
          <a:effectLst/>
        </p:spPr>
        <p:txBody>
          <a:bodyPr wrap="square">
            <a:spAutoFit/>
          </a:bodyPr>
          <a:lstStyle/>
          <a:p>
            <a:pPr eaLnBrk="1" hangingPunct="1">
              <a:lnSpc>
                <a:spcPct val="150000"/>
              </a:lnSpc>
              <a:defRPr/>
            </a:pPr>
            <a:r>
              <a:rPr lang="en-US" altLang="zh-CN" sz="2800" b="1" smtClean="0">
                <a:latin typeface="等线" panose="02010600030101010101" pitchFamily="2" charset="-122"/>
                <a:ea typeface="等线" panose="02010600030101010101" pitchFamily="2" charset="-122"/>
              </a:rPr>
              <a:t>        1914</a:t>
            </a:r>
            <a:r>
              <a:rPr lang="zh-CN" altLang="en-US" sz="2800" b="1">
                <a:latin typeface="等线" panose="02010600030101010101" pitchFamily="2" charset="-122"/>
                <a:ea typeface="等线" panose="02010600030101010101" pitchFamily="2" charset="-122"/>
              </a:rPr>
              <a:t>年那个决定命运的夏初，威尔逊总统的密友和顾问</a:t>
            </a:r>
            <a:r>
              <a:rPr lang="en-US" altLang="zh-CN" sz="2800" b="1">
                <a:latin typeface="等线" panose="02010600030101010101" pitchFamily="2" charset="-122"/>
                <a:ea typeface="等线" panose="02010600030101010101" pitchFamily="2" charset="-122"/>
              </a:rPr>
              <a:t>M ·</a:t>
            </a:r>
            <a:r>
              <a:rPr lang="zh-CN" altLang="en-US" sz="2800" b="1">
                <a:latin typeface="等线" panose="02010600030101010101" pitchFamily="2" charset="-122"/>
                <a:ea typeface="等线" panose="02010600030101010101" pitchFamily="2" charset="-122"/>
              </a:rPr>
              <a:t>豪斯上校声称：“只需要一颗星星之火，就会闯下滔天大祸。</a:t>
            </a:r>
            <a:r>
              <a:rPr lang="zh-CN" altLang="en-US" sz="2800" b="1" smtClean="0">
                <a:latin typeface="等线" panose="02010600030101010101" pitchFamily="2" charset="-122"/>
                <a:ea typeface="等线" panose="02010600030101010101" pitchFamily="2" charset="-122"/>
              </a:rPr>
              <a:t>” 一</a:t>
            </a:r>
            <a:r>
              <a:rPr lang="zh-CN" altLang="en-US" sz="2800" b="1">
                <a:latin typeface="等线" panose="02010600030101010101" pitchFamily="2" charset="-122"/>
                <a:ea typeface="等线" panose="02010600030101010101" pitchFamily="2" charset="-122"/>
              </a:rPr>
              <a:t>个半疯癫的</a:t>
            </a:r>
            <a:r>
              <a:rPr lang="en-US" altLang="zh-CN" sz="2800" b="1">
                <a:latin typeface="等线" panose="02010600030101010101" pitchFamily="2" charset="-122"/>
                <a:ea typeface="等线" panose="02010600030101010101" pitchFamily="2" charset="-122"/>
              </a:rPr>
              <a:t>18</a:t>
            </a:r>
            <a:r>
              <a:rPr lang="zh-CN" altLang="en-US" sz="2800" b="1">
                <a:latin typeface="等线" panose="02010600030101010101" pitchFamily="2" charset="-122"/>
                <a:ea typeface="等线" panose="02010600030101010101" pitchFamily="2" charset="-122"/>
              </a:rPr>
              <a:t>岁肺病患者，醉心于狂热民族主义剧毒的加弗利尔</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普林西普</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砰砰几枪，声震全球。</a:t>
            </a:r>
            <a:endParaRPr lang="en-US" altLang="zh-CN" sz="2800" b="1">
              <a:latin typeface="等线" panose="02010600030101010101" pitchFamily="2" charset="-122"/>
              <a:ea typeface="等线" panose="02010600030101010101" pitchFamily="2" charset="-122"/>
            </a:endParaRPr>
          </a:p>
          <a:p>
            <a:pPr algn="r" eaLnBrk="1" hangingPunct="1">
              <a:lnSpc>
                <a:spcPct val="150000"/>
              </a:lnSpc>
              <a:defRPr/>
            </a:pPr>
            <a:r>
              <a:rPr lang="en-US" altLang="zh-CN" sz="2800" b="1" smtClean="0">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第一次世界大战史纲 汉森</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鲍德温</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美</a:t>
            </a:r>
            <a:r>
              <a:rPr lang="en-US" altLang="zh-CN" sz="2800" b="1">
                <a:latin typeface="等线" panose="02010600030101010101" pitchFamily="2" charset="-122"/>
                <a:ea typeface="等线" panose="02010600030101010101" pitchFamily="2" charset="-122"/>
              </a:rPr>
              <a:t>]</a:t>
            </a:r>
          </a:p>
          <a:p>
            <a:pPr eaLnBrk="1" hangingPunct="1">
              <a:lnSpc>
                <a:spcPct val="150000"/>
              </a:lnSpc>
              <a:defRPr/>
            </a:pPr>
            <a:r>
              <a:rPr lang="en-US" altLang="zh-CN" sz="2800" b="1">
                <a:latin typeface="等线" panose="02010600030101010101" pitchFamily="2" charset="-122"/>
                <a:ea typeface="等线" panose="02010600030101010101" pitchFamily="2" charset="-122"/>
              </a:rPr>
              <a:t> </a:t>
            </a:r>
          </a:p>
          <a:p>
            <a:pPr eaLnBrk="1" hangingPunct="1">
              <a:lnSpc>
                <a:spcPct val="150000"/>
              </a:lnSpc>
              <a:defRPr/>
            </a:pPr>
            <a:r>
              <a:rPr lang="zh-CN" altLang="en-US" sz="2800" b="1" smtClean="0">
                <a:latin typeface="等线" panose="02010600030101010101" pitchFamily="2" charset="-122"/>
                <a:ea typeface="等线" panose="02010600030101010101" pitchFamily="2" charset="-122"/>
              </a:rPr>
              <a:t>这</a:t>
            </a:r>
            <a:r>
              <a:rPr lang="zh-CN" altLang="en-US" sz="2800" b="1">
                <a:latin typeface="等线" panose="02010600030101010101" pitchFamily="2" charset="-122"/>
                <a:ea typeface="等线" panose="02010600030101010101" pitchFamily="2" charset="-122"/>
              </a:rPr>
              <a:t>个“声震全球”是指什么事件？</a:t>
            </a:r>
          </a:p>
        </p:txBody>
      </p:sp>
    </p:spTree>
  </p:cSld>
  <p:clrMapOvr>
    <a:masterClrMapping/>
  </p:clrMapOvr>
  <p:transition spd="slow">
    <p:wipe/>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pic>
        <p:nvPicPr>
          <p:cNvPr id="56327" name="Picture 7" descr="swg12"/>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25662" y="175846"/>
            <a:ext cx="4300538"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Picture 2" descr="s6"/>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348154" y="404446"/>
            <a:ext cx="362902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 Box 3"/>
          <p:cNvSpPr txBox="1"/>
          <p:nvPr/>
        </p:nvSpPr>
        <p:spPr>
          <a:xfrm>
            <a:off x="1910862" y="4214446"/>
            <a:ext cx="3733800" cy="457200"/>
          </a:xfrm>
          <a:prstGeom prst="rect">
            <a:avLst/>
          </a:prstGeom>
          <a:noFill/>
          <a:ln w="9525">
            <a:noFill/>
          </a:ln>
        </p:spPr>
        <p:txBody>
          <a:bodyPr>
            <a:spAutoFit/>
          </a:bodyPr>
          <a:lstStyle/>
          <a:p>
            <a:pPr algn="ctr">
              <a:defRPr/>
            </a:pPr>
            <a:r>
              <a:rPr lang="zh-CN" altLang="en-US" sz="2400" b="1">
                <a:solidFill>
                  <a:srgbClr val="0066FF"/>
                </a:solidFill>
                <a:latin typeface="等线" panose="02010600030101010101" pitchFamily="2" charset="-122"/>
                <a:ea typeface="等线" panose="02010600030101010101" pitchFamily="2" charset="-122"/>
              </a:rPr>
              <a:t>塞尔维亚</a:t>
            </a:r>
            <a:r>
              <a:rPr lang="zh-CN" altLang="en-US" sz="2400" b="1">
                <a:solidFill>
                  <a:schemeClr val="tx2"/>
                </a:solidFill>
                <a:latin typeface="等线" panose="02010600030101010101" pitchFamily="2" charset="-122"/>
                <a:ea typeface="等线" panose="02010600030101010101" pitchFamily="2" charset="-122"/>
              </a:rPr>
              <a:t>青年普林西普</a:t>
            </a:r>
          </a:p>
        </p:txBody>
      </p:sp>
      <p:sp>
        <p:nvSpPr>
          <p:cNvPr id="56328" name="Text Box 8"/>
          <p:cNvSpPr txBox="1"/>
          <p:nvPr/>
        </p:nvSpPr>
        <p:spPr>
          <a:xfrm>
            <a:off x="6330462" y="4214446"/>
            <a:ext cx="4011613" cy="457200"/>
          </a:xfrm>
          <a:prstGeom prst="rect">
            <a:avLst/>
          </a:prstGeom>
          <a:noFill/>
          <a:ln w="9525">
            <a:noFill/>
          </a:ln>
        </p:spPr>
        <p:txBody>
          <a:bodyPr>
            <a:spAutoFit/>
          </a:bodyPr>
          <a:lstStyle/>
          <a:p>
            <a:pPr algn="ctr">
              <a:defRPr/>
            </a:pPr>
            <a:r>
              <a:rPr lang="zh-CN" altLang="en-US" sz="2400" b="1">
                <a:solidFill>
                  <a:srgbClr val="0066FF"/>
                </a:solidFill>
                <a:latin typeface="等线" panose="02010600030101010101" pitchFamily="2" charset="-122"/>
                <a:ea typeface="等线" panose="02010600030101010101" pitchFamily="2" charset="-122"/>
              </a:rPr>
              <a:t>奥匈帝国</a:t>
            </a:r>
            <a:r>
              <a:rPr lang="zh-CN" altLang="en-US" sz="2400" b="1">
                <a:latin typeface="等线" panose="02010600030101010101" pitchFamily="2" charset="-122"/>
                <a:ea typeface="等线" panose="02010600030101010101" pitchFamily="2" charset="-122"/>
              </a:rPr>
              <a:t>皇储斐迪南大公</a:t>
            </a:r>
          </a:p>
        </p:txBody>
      </p:sp>
      <p:sp>
        <p:nvSpPr>
          <p:cNvPr id="6150" name="WordArt 9"/>
          <p:cNvSpPr>
            <a:spLocks noTextEdit="1"/>
          </p:cNvSpPr>
          <p:nvPr/>
        </p:nvSpPr>
        <p:spPr bwMode="auto">
          <a:xfrm>
            <a:off x="2368062" y="4900246"/>
            <a:ext cx="6172200" cy="1004888"/>
          </a:xfrm>
          <a:prstGeom prst="rect">
            <a:avLst/>
          </a:prstGeom>
        </p:spPr>
        <p:txBody>
          <a:bodyPr wrap="none" fromWordArt="1">
            <a:prstTxWarp prst="textCascadeUp">
              <a:avLst>
                <a:gd name="adj" fmla="val 84556"/>
              </a:avLst>
            </a:prstTxWarp>
            <a:scene3d>
              <a:camera prst="legacyPerspectiveFront">
                <a:rot lat="20519996" lon="1080000" rev="0"/>
              </a:camera>
              <a:lightRig rig="legacyHarsh2" dir="b"/>
            </a:scene3d>
            <a:sp3d extrusionH="430200" prstMaterial="legacyMatte">
              <a:extrusionClr>
                <a:srgbClr val="FF6600"/>
              </a:extrusionClr>
              <a:contourClr>
                <a:srgbClr val="FFE701"/>
              </a:contourClr>
            </a:sp3d>
          </a:bodyPr>
          <a:lstStyle/>
          <a:p>
            <a:pPr algn="ctr"/>
            <a:r>
              <a:rPr lang="zh-CN" altLang="en-US" sz="3600" kern="10">
                <a:ln w="9525">
                  <a:round/>
                </a:ln>
                <a:gradFill rotWithShape="1">
                  <a:gsLst>
                    <a:gs pos="0">
                      <a:srgbClr val="FFE701"/>
                    </a:gs>
                    <a:gs pos="100000">
                      <a:srgbClr val="FE3E02"/>
                    </a:gs>
                  </a:gsLst>
                  <a:lin ang="5400000" scaled="1"/>
                </a:gradFill>
                <a:latin typeface="等线" panose="02010600030101010101" pitchFamily="2" charset="-122"/>
                <a:ea typeface="等线" panose="02010600030101010101" pitchFamily="2" charset="-122"/>
                <a:cs typeface="+mn-ea"/>
              </a:rPr>
              <a:t>萨拉热窝刺杀事件</a:t>
            </a:r>
          </a:p>
        </p:txBody>
      </p:sp>
      <p:sp>
        <p:nvSpPr>
          <p:cNvPr id="56330" name="Text Box 10"/>
          <p:cNvSpPr txBox="1"/>
          <p:nvPr/>
        </p:nvSpPr>
        <p:spPr>
          <a:xfrm>
            <a:off x="4425462" y="6043246"/>
            <a:ext cx="5334000" cy="641350"/>
          </a:xfrm>
          <a:prstGeom prst="rect">
            <a:avLst/>
          </a:prstGeom>
          <a:noFill/>
          <a:ln w="9525">
            <a:noFill/>
          </a:ln>
        </p:spPr>
        <p:txBody>
          <a:bodyPr>
            <a:spAutoFit/>
          </a:bodyPr>
          <a:lstStyle/>
          <a:p>
            <a:pPr>
              <a:spcBef>
                <a:spcPct val="50000"/>
              </a:spcBef>
              <a:defRPr/>
            </a:pPr>
            <a:r>
              <a:rPr lang="en-US" altLang="zh-CN" sz="3600" b="1">
                <a:latin typeface="等线" panose="02010600030101010101" pitchFamily="2" charset="-122"/>
                <a:ea typeface="等线" panose="02010600030101010101" pitchFamily="2" charset="-122"/>
              </a:rPr>
              <a:t>1914</a:t>
            </a:r>
            <a:r>
              <a:rPr lang="zh-CN" altLang="en-US" sz="3600" b="1">
                <a:latin typeface="等线" panose="02010600030101010101" pitchFamily="2" charset="-122"/>
                <a:ea typeface="等线" panose="02010600030101010101" pitchFamily="2" charset="-122"/>
              </a:rPr>
              <a:t>年</a:t>
            </a:r>
            <a:r>
              <a:rPr lang="en-US" altLang="zh-CN" sz="3600" b="1">
                <a:latin typeface="等线" panose="02010600030101010101" pitchFamily="2" charset="-122"/>
                <a:ea typeface="等线" panose="02010600030101010101" pitchFamily="2" charset="-122"/>
              </a:rPr>
              <a:t>6</a:t>
            </a:r>
            <a:r>
              <a:rPr lang="zh-CN" altLang="en-US" sz="3600" b="1">
                <a:latin typeface="等线" panose="02010600030101010101" pitchFamily="2" charset="-122"/>
                <a:ea typeface="等线" panose="02010600030101010101" pitchFamily="2" charset="-122"/>
              </a:rPr>
              <a:t>月</a:t>
            </a:r>
            <a:r>
              <a:rPr lang="en-US" altLang="zh-CN" sz="3600" b="1">
                <a:latin typeface="等线" panose="02010600030101010101" pitchFamily="2" charset="-122"/>
                <a:ea typeface="等线" panose="02010600030101010101" pitchFamily="2" charset="-122"/>
              </a:rPr>
              <a:t>28</a:t>
            </a:r>
            <a:r>
              <a:rPr lang="zh-CN" altLang="en-US" sz="3600" b="1">
                <a:latin typeface="等线" panose="02010600030101010101" pitchFamily="2" charset="-122"/>
                <a:ea typeface="等线" panose="02010600030101010101" pitchFamily="2" charset="-122"/>
              </a:rPr>
              <a:t>日</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56327"/>
                                        </p:tgtEl>
                                        <p:attrNameLst>
                                          <p:attrName>style.visibility</p:attrName>
                                        </p:attrNameLst>
                                      </p:cBhvr>
                                      <p:to>
                                        <p:strVal val="visible"/>
                                      </p:to>
                                    </p:set>
                                    <p:animEffect transition="in" filter="dissolve">
                                      <p:cBhvr>
                                        <p:cTn id="7" dur="500"/>
                                        <p:tgtEl>
                                          <p:spTgt spid="56327"/>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56328"/>
                                        </p:tgtEl>
                                        <p:attrNameLst>
                                          <p:attrName>style.visibility</p:attrName>
                                        </p:attrNameLst>
                                      </p:cBhvr>
                                      <p:to>
                                        <p:strVal val="visible"/>
                                      </p:to>
                                    </p:set>
                                    <p:animEffect transition="in" filter="blinds(horizontal)">
                                      <p:cBhvr>
                                        <p:cTn id="11" dur="500"/>
                                        <p:tgtEl>
                                          <p:spTgt spid="5632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56330"/>
                                        </p:tgtEl>
                                        <p:attrNameLst>
                                          <p:attrName>style.visibility</p:attrName>
                                        </p:attrNameLst>
                                      </p:cBhvr>
                                      <p:to>
                                        <p:strVal val="visible"/>
                                      </p:to>
                                    </p:set>
                                    <p:anim calcmode="lin" valueType="num">
                                      <p:cBhvr additive="base">
                                        <p:cTn id="16" dur="500" fill="hold"/>
                                        <p:tgtEl>
                                          <p:spTgt spid="56330"/>
                                        </p:tgtEl>
                                        <p:attrNameLst>
                                          <p:attrName>ppt_x</p:attrName>
                                        </p:attrNameLst>
                                      </p:cBhvr>
                                      <p:tavLst>
                                        <p:tav tm="0">
                                          <p:val>
                                            <p:strVal val="#ppt_x"/>
                                          </p:val>
                                        </p:tav>
                                        <p:tav tm="100000">
                                          <p:val>
                                            <p:strVal val="#ppt_x"/>
                                          </p:val>
                                        </p:tav>
                                      </p:tavLst>
                                    </p:anim>
                                    <p:anim calcmode="lin" valueType="num">
                                      <p:cBhvr additive="base">
                                        <p:cTn id="17" dur="500" fill="hold"/>
                                        <p:tgtEl>
                                          <p:spTgt spid="56330"/>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25" presetClass="entr" presetSubtype="0" fill="hold" nodeType="clickEffect">
                                  <p:stCondLst>
                                    <p:cond delay="0"/>
                                  </p:stCondLst>
                                  <p:childTnLst>
                                    <p:set>
                                      <p:cBhvr>
                                        <p:cTn id="21" dur="1" fill="hold">
                                          <p:stCondLst>
                                            <p:cond delay="0"/>
                                          </p:stCondLst>
                                        </p:cTn>
                                        <p:tgtEl>
                                          <p:spTgt spid="6150"/>
                                        </p:tgtEl>
                                        <p:attrNameLst>
                                          <p:attrName>style.visibility</p:attrName>
                                        </p:attrNameLst>
                                      </p:cBhvr>
                                      <p:to>
                                        <p:strVal val="visible"/>
                                      </p:to>
                                    </p:set>
                                    <p:anim calcmode="lin" valueType="num">
                                      <p:cBhvr>
                                        <p:cTn id="22" dur="500" decel="50000" fill="hold">
                                          <p:stCondLst>
                                            <p:cond delay="0"/>
                                          </p:stCondLst>
                                        </p:cTn>
                                        <p:tgtEl>
                                          <p:spTgt spid="6150"/>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6150"/>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6150"/>
                                        </p:tgtEl>
                                        <p:attrNameLst>
                                          <p:attrName>ppt_w</p:attrName>
                                        </p:attrNameLst>
                                      </p:cBhvr>
                                      <p:tavLst>
                                        <p:tav tm="0">
                                          <p:val>
                                            <p:strVal val="#ppt_w*.05"/>
                                          </p:val>
                                        </p:tav>
                                        <p:tav tm="100000">
                                          <p:val>
                                            <p:strVal val="#ppt_w"/>
                                          </p:val>
                                        </p:tav>
                                      </p:tavLst>
                                    </p:anim>
                                    <p:anim calcmode="lin" valueType="num">
                                      <p:cBhvr>
                                        <p:cTn id="25" dur="1000" fill="hold"/>
                                        <p:tgtEl>
                                          <p:spTgt spid="6150"/>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6150"/>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6150"/>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6150"/>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6150"/>
                                        </p:tgtEl>
                                      </p:cBhvr>
                                    </p:animEffect>
                                  </p:childTnLst>
                                  <p:subTnLst>
                                    <p:audio>
                                      <p:cMediaNode>
                                        <p:cTn display="0" masterRel="sameClick">
                                          <p:stCondLst>
                                            <p:cond evt="begin" delay="0">
                                              <p:tn val="20"/>
                                            </p:cond>
                                          </p:stCondLst>
                                          <p:endCondLst>
                                            <p:cond evt="onStopAudio" delay="0">
                                              <p:tgtEl>
                                                <p:sldTgt/>
                                              </p:tgtEl>
                                            </p:cond>
                                          </p:endCondLst>
                                        </p:cTn>
                                        <p:tgtEl>
                                          <p:sndTgt r:embed="rId5" name="explod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8" grpId="0"/>
      <p:bldP spid="56330"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3187" name="Rectangle 3"/>
          <p:cNvSpPr>
            <a:spLocks noGrp="1"/>
          </p:cNvSpPr>
          <p:nvPr>
            <p:ph idx="4294967295"/>
          </p:nvPr>
        </p:nvSpPr>
        <p:spPr>
          <a:xfrm>
            <a:off x="1524000" y="1981200"/>
            <a:ext cx="6019800" cy="914400"/>
          </a:xfrm>
        </p:spPr>
        <p:txBody>
          <a:bodyPr>
            <a:normAutofit/>
          </a:bodyPr>
          <a:lstStyle/>
          <a:p>
            <a:pPr eaLnBrk="1" hangingPunct="1">
              <a:buFont typeface="Arial" panose="020b0604020202020204" pitchFamily="34" charset="0"/>
              <a:buNone/>
              <a:defRPr/>
            </a:pPr>
            <a:r>
              <a:rPr lang="en-US" altLang="zh-CN" sz="2800" b="1">
                <a:latin typeface="等线" panose="02010600030101010101" pitchFamily="2" charset="-122"/>
                <a:ea typeface="等线" panose="02010600030101010101" pitchFamily="2" charset="-122"/>
              </a:rPr>
              <a:t>7</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28</a:t>
            </a:r>
            <a:r>
              <a:rPr lang="zh-CN" altLang="en-US" sz="2800" b="1">
                <a:latin typeface="等线" panose="02010600030101010101" pitchFamily="2" charset="-122"/>
                <a:ea typeface="等线" panose="02010600030101010101" pitchFamily="2" charset="-122"/>
              </a:rPr>
              <a:t>日 奥匈帝国向塞尔维亚宣战</a:t>
            </a:r>
          </a:p>
        </p:txBody>
      </p:sp>
      <p:sp>
        <p:nvSpPr>
          <p:cNvPr id="9219" name="Text Box 4"/>
          <p:cNvSpPr txBox="1"/>
          <p:nvPr/>
        </p:nvSpPr>
        <p:spPr>
          <a:xfrm>
            <a:off x="2362200" y="2590800"/>
            <a:ext cx="2286000" cy="366713"/>
          </a:xfrm>
          <a:prstGeom prst="rect">
            <a:avLst/>
          </a:prstGeom>
          <a:noFill/>
          <a:ln w="9525">
            <a:noFill/>
          </a:ln>
        </p:spPr>
        <p:txBody>
          <a:bodyPr>
            <a:spAutoFit/>
          </a:bodyPr>
          <a:lstStyle/>
          <a:p>
            <a:pPr>
              <a:spcBef>
                <a:spcPct val="50000"/>
              </a:spcBef>
              <a:defRPr/>
            </a:pPr>
            <a:endParaRPr lang="zh-CN" altLang="zh-CN">
              <a:latin typeface="等线" panose="02010600030101010101" pitchFamily="2" charset="-122"/>
              <a:ea typeface="等线" panose="02010600030101010101" pitchFamily="2" charset="-122"/>
            </a:endParaRPr>
          </a:p>
        </p:txBody>
      </p:sp>
      <p:sp>
        <p:nvSpPr>
          <p:cNvPr id="46084" name="WordArt 7"/>
          <p:cNvSpPr>
            <a:spLocks noTextEdit="1"/>
          </p:cNvSpPr>
          <p:nvPr/>
        </p:nvSpPr>
        <p:spPr bwMode="auto">
          <a:xfrm>
            <a:off x="4076700" y="304800"/>
            <a:ext cx="3733800" cy="1295400"/>
          </a:xfrm>
          <a:prstGeom prst="rect">
            <a:avLst/>
          </a:prstGeom>
        </p:spPr>
        <p:txBody>
          <a:bodyPr wrap="none" fromWordArt="1">
            <a:prstTxWarp prst="textCascadeUp">
              <a:avLst>
                <a:gd name="adj" fmla="val 44444"/>
              </a:avLst>
            </a:prstTxWarp>
            <a:scene3d>
              <a:camera prst="legacyPerspectiveFront">
                <a:rot lat="20519996" lon="1080000" rev="0"/>
              </a:camera>
              <a:lightRig rig="legacyHarsh2" dir="b"/>
            </a:scene3d>
            <a:sp3d extrusionH="430200" prstMaterial="legacyMatte">
              <a:extrusionClr>
                <a:srgbClr val="FF6600"/>
              </a:extrusionClr>
              <a:contourClr>
                <a:srgbClr val="FFE701"/>
              </a:contourClr>
            </a:sp3d>
          </a:bodyPr>
          <a:lstStyle/>
          <a:p>
            <a:pPr algn="ctr"/>
            <a:r>
              <a:rPr lang="zh-CN" altLang="en-US" sz="3600" kern="10">
                <a:ln w="9525">
                  <a:round/>
                </a:ln>
                <a:gradFill rotWithShape="1">
                  <a:gsLst>
                    <a:gs pos="0">
                      <a:srgbClr val="FFE701"/>
                    </a:gs>
                    <a:gs pos="100000">
                      <a:srgbClr val="FE3E02"/>
                    </a:gs>
                  </a:gsLst>
                  <a:lin ang="5400000" scaled="1"/>
                </a:gradFill>
                <a:latin typeface="等线" panose="02010600030101010101" pitchFamily="2" charset="-122"/>
                <a:ea typeface="等线" panose="02010600030101010101" pitchFamily="2" charset="-122"/>
                <a:cs typeface="+mn-ea"/>
              </a:rPr>
              <a:t>宣战</a:t>
            </a:r>
          </a:p>
        </p:txBody>
      </p:sp>
      <p:sp>
        <p:nvSpPr>
          <p:cNvPr id="93197" name="Text Box 13"/>
          <p:cNvSpPr txBox="1"/>
          <p:nvPr/>
        </p:nvSpPr>
        <p:spPr>
          <a:xfrm>
            <a:off x="1524000" y="5867400"/>
            <a:ext cx="7162800" cy="519113"/>
          </a:xfrm>
          <a:prstGeom prst="rect">
            <a:avLst/>
          </a:prstGeom>
          <a:noFill/>
          <a:ln w="9525">
            <a:noFill/>
          </a:ln>
        </p:spPr>
        <p:txBody>
          <a:bodyPr>
            <a:spAutoFit/>
          </a:bodyPr>
          <a:lstStyle/>
          <a:p>
            <a:pPr>
              <a:spcBef>
                <a:spcPct val="50000"/>
              </a:spcBef>
              <a:defRPr/>
            </a:pPr>
            <a:r>
              <a:rPr lang="zh-CN" altLang="en-US" sz="2800" b="1">
                <a:latin typeface="等线" panose="02010600030101010101" pitchFamily="2" charset="-122"/>
                <a:ea typeface="等线" panose="02010600030101010101" pitchFamily="2" charset="-122"/>
              </a:rPr>
              <a:t>日本、美国、中国等</a:t>
            </a:r>
            <a:r>
              <a:rPr lang="en-US" altLang="zh-CN" sz="2800" b="1">
                <a:latin typeface="等线" panose="02010600030101010101" pitchFamily="2" charset="-122"/>
                <a:ea typeface="等线" panose="02010600030101010101" pitchFamily="2" charset="-122"/>
              </a:rPr>
              <a:t>33</a:t>
            </a:r>
            <a:r>
              <a:rPr lang="zh-CN" altLang="en-US" sz="2800" b="1">
                <a:latin typeface="等线" panose="02010600030101010101" pitchFamily="2" charset="-122"/>
                <a:ea typeface="等线" panose="02010600030101010101" pitchFamily="2" charset="-122"/>
              </a:rPr>
              <a:t>国先后参战</a:t>
            </a:r>
          </a:p>
        </p:txBody>
      </p:sp>
      <p:sp>
        <p:nvSpPr>
          <p:cNvPr id="46086" name="WordArt 16"/>
          <p:cNvSpPr>
            <a:spLocks noTextEdit="1"/>
          </p:cNvSpPr>
          <p:nvPr/>
        </p:nvSpPr>
        <p:spPr bwMode="auto">
          <a:xfrm>
            <a:off x="8077200" y="1524000"/>
            <a:ext cx="2286000" cy="1028700"/>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等线" panose="02010600030101010101" pitchFamily="2" charset="-122"/>
                <a:ea typeface="等线" panose="02010600030101010101" pitchFamily="2" charset="-122"/>
                <a:cs typeface="+mn-ea"/>
              </a:rPr>
              <a:t>地区性战争</a:t>
            </a:r>
          </a:p>
        </p:txBody>
      </p:sp>
      <p:sp>
        <p:nvSpPr>
          <p:cNvPr id="93201" name="AutoShape 17"/>
          <p:cNvSpPr/>
          <p:nvPr/>
        </p:nvSpPr>
        <p:spPr>
          <a:xfrm>
            <a:off x="8991600" y="2743200"/>
            <a:ext cx="457200" cy="1143000"/>
          </a:xfrm>
          <a:prstGeom prst="down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pPr>
              <a:defRPr/>
            </a:pPr>
            <a:endParaRPr lang="zh-CN" altLang="en-US">
              <a:latin typeface="等线" panose="02010600030101010101" pitchFamily="2" charset="-122"/>
              <a:ea typeface="等线" panose="02010600030101010101" pitchFamily="2" charset="-122"/>
            </a:endParaRPr>
          </a:p>
        </p:txBody>
      </p:sp>
      <p:sp>
        <p:nvSpPr>
          <p:cNvPr id="46088" name="WordArt 18"/>
          <p:cNvSpPr>
            <a:spLocks noTextEdit="1"/>
          </p:cNvSpPr>
          <p:nvPr/>
        </p:nvSpPr>
        <p:spPr bwMode="auto">
          <a:xfrm>
            <a:off x="8305800" y="3733800"/>
            <a:ext cx="1828800" cy="1028700"/>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等线" panose="02010600030101010101" pitchFamily="2" charset="-122"/>
                <a:ea typeface="等线" panose="02010600030101010101" pitchFamily="2" charset="-122"/>
                <a:cs typeface="+mn-ea"/>
              </a:rPr>
              <a:t>欧洲战争</a:t>
            </a:r>
          </a:p>
        </p:txBody>
      </p:sp>
      <p:sp>
        <p:nvSpPr>
          <p:cNvPr id="46089" name="WordArt 19"/>
          <p:cNvSpPr>
            <a:spLocks noTextEdit="1"/>
          </p:cNvSpPr>
          <p:nvPr/>
        </p:nvSpPr>
        <p:spPr bwMode="auto">
          <a:xfrm>
            <a:off x="8305800" y="5715000"/>
            <a:ext cx="1828800" cy="1028700"/>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等线" panose="02010600030101010101" pitchFamily="2" charset="-122"/>
                <a:ea typeface="等线" panose="02010600030101010101" pitchFamily="2" charset="-122"/>
                <a:cs typeface="+mn-ea"/>
              </a:rPr>
              <a:t>世界大战</a:t>
            </a:r>
          </a:p>
        </p:txBody>
      </p:sp>
      <p:sp>
        <p:nvSpPr>
          <p:cNvPr id="93204" name="AutoShape 20"/>
          <p:cNvSpPr/>
          <p:nvPr/>
        </p:nvSpPr>
        <p:spPr>
          <a:xfrm>
            <a:off x="8991600" y="4724400"/>
            <a:ext cx="457200" cy="1143000"/>
          </a:xfrm>
          <a:prstGeom prst="down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pPr>
              <a:defRPr/>
            </a:pPr>
            <a:endParaRPr lang="zh-CN" altLang="en-US">
              <a:latin typeface="等线" panose="02010600030101010101" pitchFamily="2" charset="-122"/>
              <a:ea typeface="等线" panose="02010600030101010101" pitchFamily="2" charset="-122"/>
            </a:endParaRPr>
          </a:p>
        </p:txBody>
      </p:sp>
      <p:sp>
        <p:nvSpPr>
          <p:cNvPr id="93208" name="Rectangle 24"/>
          <p:cNvSpPr/>
          <p:nvPr/>
        </p:nvSpPr>
        <p:spPr>
          <a:xfrm>
            <a:off x="1524000" y="2675572"/>
            <a:ext cx="5404338" cy="2677656"/>
          </a:xfrm>
          <a:prstGeom prst="rect">
            <a:avLst/>
          </a:prstGeom>
          <a:noFill/>
          <a:ln w="9525">
            <a:noFill/>
          </a:ln>
        </p:spPr>
        <p:txBody>
          <a:bodyPr wrap="square">
            <a:spAutoFit/>
          </a:bodyPr>
          <a:lstStyle/>
          <a:p>
            <a:pPr>
              <a:defRPr/>
            </a:pPr>
            <a:r>
              <a:rPr lang="en-US" altLang="zh-CN" sz="2800" b="1" smtClean="0">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1</a:t>
            </a:r>
            <a:r>
              <a:rPr lang="zh-CN" altLang="en-US" sz="2800" b="1">
                <a:latin typeface="等线" panose="02010600030101010101" pitchFamily="2" charset="-122"/>
                <a:ea typeface="等线" panose="02010600030101010101" pitchFamily="2" charset="-122"/>
              </a:rPr>
              <a:t>日德国对俄宣战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3</a:t>
            </a:r>
            <a:r>
              <a:rPr lang="zh-CN" altLang="en-US" sz="2800" b="1">
                <a:latin typeface="等线" panose="02010600030101010101" pitchFamily="2" charset="-122"/>
                <a:ea typeface="等线" panose="02010600030101010101" pitchFamily="2" charset="-122"/>
              </a:rPr>
              <a:t>日德国向法国宣战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4</a:t>
            </a:r>
            <a:r>
              <a:rPr lang="zh-CN" altLang="en-US" sz="2800" b="1">
                <a:latin typeface="等线" panose="02010600030101010101" pitchFamily="2" charset="-122"/>
                <a:ea typeface="等线" panose="02010600030101010101" pitchFamily="2" charset="-122"/>
              </a:rPr>
              <a:t>日英、法向德国宣战，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天后对奥匈帝国宣战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6</a:t>
            </a:r>
            <a:r>
              <a:rPr lang="zh-CN" altLang="en-US" sz="2800" b="1">
                <a:latin typeface="等线" panose="02010600030101010101" pitchFamily="2" charset="-122"/>
                <a:ea typeface="等线" panose="02010600030101010101" pitchFamily="2" charset="-122"/>
              </a:rPr>
              <a:t>日奥匈帝国对俄宣战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10</a:t>
            </a:r>
            <a:r>
              <a:rPr lang="zh-CN" altLang="en-US" sz="2800" b="1">
                <a:latin typeface="等线" panose="02010600030101010101" pitchFamily="2" charset="-122"/>
                <a:ea typeface="等线" panose="02010600030101010101" pitchFamily="2" charset="-122"/>
              </a:rPr>
              <a:t>日法国对奥匈帝国宣</a:t>
            </a:r>
            <a:r>
              <a:rPr lang="zh-CN" altLang="en-US" sz="2800" b="1" smtClean="0">
                <a:latin typeface="等线" panose="02010600030101010101" pitchFamily="2" charset="-122"/>
                <a:ea typeface="等线" panose="02010600030101010101" pitchFamily="2" charset="-122"/>
              </a:rPr>
              <a:t>战</a:t>
            </a:r>
            <a:endParaRPr lang="zh-CN" altLang="en-US" sz="2800" b="1">
              <a:latin typeface="等线" panose="02010600030101010101" pitchFamily="2" charset="-122"/>
              <a:ea typeface="等线"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6086"/>
                                        </p:tgtEl>
                                        <p:attrNameLst>
                                          <p:attrName>style.visibility</p:attrName>
                                        </p:attrNameLst>
                                      </p:cBhvr>
                                      <p:to>
                                        <p:strVal val="visible"/>
                                      </p:to>
                                    </p:set>
                                    <p:anim calcmode="lin" valueType="num">
                                      <p:cBhvr additive="base">
                                        <p:cTn id="13" dur="500" fill="hold"/>
                                        <p:tgtEl>
                                          <p:spTgt spid="46086"/>
                                        </p:tgtEl>
                                        <p:attrNameLst>
                                          <p:attrName>ppt_x</p:attrName>
                                        </p:attrNameLst>
                                      </p:cBhvr>
                                      <p:tavLst>
                                        <p:tav tm="0">
                                          <p:val>
                                            <p:strVal val="#ppt_x"/>
                                          </p:val>
                                        </p:tav>
                                        <p:tav tm="100000">
                                          <p:val>
                                            <p:strVal val="#ppt_x"/>
                                          </p:val>
                                        </p:tav>
                                      </p:tavLst>
                                    </p:anim>
                                    <p:anim calcmode="lin" valueType="num">
                                      <p:cBhvr additive="base">
                                        <p:cTn id="14"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3208"/>
                                        </p:tgtEl>
                                        <p:attrNameLst>
                                          <p:attrName>style.visibility</p:attrName>
                                        </p:attrNameLst>
                                      </p:cBhvr>
                                      <p:to>
                                        <p:strVal val="visible"/>
                                      </p:to>
                                    </p:set>
                                    <p:anim calcmode="lin" valueType="num">
                                      <p:cBhvr additive="base">
                                        <p:cTn id="19" dur="500" fill="hold"/>
                                        <p:tgtEl>
                                          <p:spTgt spid="93208"/>
                                        </p:tgtEl>
                                        <p:attrNameLst>
                                          <p:attrName>ppt_x</p:attrName>
                                        </p:attrNameLst>
                                      </p:cBhvr>
                                      <p:tavLst>
                                        <p:tav tm="0">
                                          <p:val>
                                            <p:strVal val="#ppt_x"/>
                                          </p:val>
                                        </p:tav>
                                        <p:tav tm="100000">
                                          <p:val>
                                            <p:strVal val="#ppt_x"/>
                                          </p:val>
                                        </p:tav>
                                      </p:tavLst>
                                    </p:anim>
                                    <p:anim calcmode="lin" valueType="num">
                                      <p:cBhvr additive="base">
                                        <p:cTn id="20" dur="500" fill="hold"/>
                                        <p:tgtEl>
                                          <p:spTgt spid="9320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3201"/>
                                        </p:tgtEl>
                                        <p:attrNameLst>
                                          <p:attrName>style.visibility</p:attrName>
                                        </p:attrNameLst>
                                      </p:cBhvr>
                                      <p:to>
                                        <p:strVal val="visible"/>
                                      </p:to>
                                    </p:set>
                                    <p:anim calcmode="lin" valueType="num">
                                      <p:cBhvr additive="base">
                                        <p:cTn id="25" dur="500" fill="hold"/>
                                        <p:tgtEl>
                                          <p:spTgt spid="93201"/>
                                        </p:tgtEl>
                                        <p:attrNameLst>
                                          <p:attrName>ppt_x</p:attrName>
                                        </p:attrNameLst>
                                      </p:cBhvr>
                                      <p:tavLst>
                                        <p:tav tm="0">
                                          <p:val>
                                            <p:strVal val="#ppt_x"/>
                                          </p:val>
                                        </p:tav>
                                        <p:tav tm="100000">
                                          <p:val>
                                            <p:strVal val="#ppt_x"/>
                                          </p:val>
                                        </p:tav>
                                      </p:tavLst>
                                    </p:anim>
                                    <p:anim calcmode="lin" valueType="num">
                                      <p:cBhvr additive="base">
                                        <p:cTn id="26" dur="500" fill="hold"/>
                                        <p:tgtEl>
                                          <p:spTgt spid="9320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6088"/>
                                        </p:tgtEl>
                                        <p:attrNameLst>
                                          <p:attrName>style.visibility</p:attrName>
                                        </p:attrNameLst>
                                      </p:cBhvr>
                                      <p:to>
                                        <p:strVal val="visible"/>
                                      </p:to>
                                    </p:set>
                                    <p:anim calcmode="lin" valueType="num">
                                      <p:cBhvr additive="base">
                                        <p:cTn id="29" dur="500" fill="hold"/>
                                        <p:tgtEl>
                                          <p:spTgt spid="46088"/>
                                        </p:tgtEl>
                                        <p:attrNameLst>
                                          <p:attrName>ppt_x</p:attrName>
                                        </p:attrNameLst>
                                      </p:cBhvr>
                                      <p:tavLst>
                                        <p:tav tm="0">
                                          <p:val>
                                            <p:strVal val="#ppt_x"/>
                                          </p:val>
                                        </p:tav>
                                        <p:tav tm="100000">
                                          <p:val>
                                            <p:strVal val="#ppt_x"/>
                                          </p:val>
                                        </p:tav>
                                      </p:tavLst>
                                    </p:anim>
                                    <p:anim calcmode="lin" valueType="num">
                                      <p:cBhvr additive="base">
                                        <p:cTn id="30" dur="500" fill="hold"/>
                                        <p:tgtEl>
                                          <p:spTgt spid="46088"/>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3197"/>
                                        </p:tgtEl>
                                        <p:attrNameLst>
                                          <p:attrName>style.visibility</p:attrName>
                                        </p:attrNameLst>
                                      </p:cBhvr>
                                      <p:to>
                                        <p:strVal val="visible"/>
                                      </p:to>
                                    </p:set>
                                    <p:anim calcmode="lin" valueType="num">
                                      <p:cBhvr additive="base">
                                        <p:cTn id="35" dur="500" fill="hold"/>
                                        <p:tgtEl>
                                          <p:spTgt spid="93197"/>
                                        </p:tgtEl>
                                        <p:attrNameLst>
                                          <p:attrName>ppt_x</p:attrName>
                                        </p:attrNameLst>
                                      </p:cBhvr>
                                      <p:tavLst>
                                        <p:tav tm="0">
                                          <p:val>
                                            <p:strVal val="#ppt_x"/>
                                          </p:val>
                                        </p:tav>
                                        <p:tav tm="100000">
                                          <p:val>
                                            <p:strVal val="#ppt_x"/>
                                          </p:val>
                                        </p:tav>
                                      </p:tavLst>
                                    </p:anim>
                                    <p:anim calcmode="lin" valueType="num">
                                      <p:cBhvr additive="base">
                                        <p:cTn id="36" dur="500" fill="hold"/>
                                        <p:tgtEl>
                                          <p:spTgt spid="93197"/>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93204"/>
                                        </p:tgtEl>
                                        <p:attrNameLst>
                                          <p:attrName>style.visibility</p:attrName>
                                        </p:attrNameLst>
                                      </p:cBhvr>
                                      <p:to>
                                        <p:strVal val="visible"/>
                                      </p:to>
                                    </p:set>
                                    <p:anim calcmode="lin" valueType="num">
                                      <p:cBhvr additive="base">
                                        <p:cTn id="41" dur="500" fill="hold"/>
                                        <p:tgtEl>
                                          <p:spTgt spid="93204"/>
                                        </p:tgtEl>
                                        <p:attrNameLst>
                                          <p:attrName>ppt_x</p:attrName>
                                        </p:attrNameLst>
                                      </p:cBhvr>
                                      <p:tavLst>
                                        <p:tav tm="0">
                                          <p:val>
                                            <p:strVal val="#ppt_x"/>
                                          </p:val>
                                        </p:tav>
                                        <p:tav tm="100000">
                                          <p:val>
                                            <p:strVal val="#ppt_x"/>
                                          </p:val>
                                        </p:tav>
                                      </p:tavLst>
                                    </p:anim>
                                    <p:anim calcmode="lin" valueType="num">
                                      <p:cBhvr additive="base">
                                        <p:cTn id="42" dur="500" fill="hold"/>
                                        <p:tgtEl>
                                          <p:spTgt spid="9320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6089"/>
                                        </p:tgtEl>
                                        <p:attrNameLst>
                                          <p:attrName>style.visibility</p:attrName>
                                        </p:attrNameLst>
                                      </p:cBhvr>
                                      <p:to>
                                        <p:strVal val="visible"/>
                                      </p:to>
                                    </p:set>
                                    <p:anim calcmode="lin" valueType="num">
                                      <p:cBhvr additive="base">
                                        <p:cTn id="45" dur="500" fill="hold"/>
                                        <p:tgtEl>
                                          <p:spTgt spid="46089"/>
                                        </p:tgtEl>
                                        <p:attrNameLst>
                                          <p:attrName>ppt_x</p:attrName>
                                        </p:attrNameLst>
                                      </p:cBhvr>
                                      <p:tavLst>
                                        <p:tav tm="0">
                                          <p:val>
                                            <p:strVal val="#ppt_x"/>
                                          </p:val>
                                        </p:tav>
                                        <p:tav tm="100000">
                                          <p:val>
                                            <p:strVal val="#ppt_x"/>
                                          </p:val>
                                        </p:tav>
                                      </p:tavLst>
                                    </p:anim>
                                    <p:anim calcmode="lin" valueType="num">
                                      <p:cBhvr additive="base">
                                        <p:cTn id="46" dur="500" fill="hold"/>
                                        <p:tgtEl>
                                          <p:spTgt spid="460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build="p"/>
      <p:bldP spid="93197" grpId="0"/>
      <p:bldP spid="46086" grpId="0"/>
      <p:bldP spid="93201" grpId="0"/>
      <p:bldP spid="46088" grpId="0"/>
      <p:bldP spid="46089" grpId="0"/>
      <p:bldP spid="93204" grpId="0"/>
      <p:bldP spid="9320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2" name="文本框 1"/>
          <p:cNvSpPr txBox="1"/>
          <p:nvPr/>
        </p:nvSpPr>
        <p:spPr>
          <a:xfrm>
            <a:off x="299720" y="90805"/>
            <a:ext cx="4290695" cy="6000750"/>
          </a:xfrm>
          <a:prstGeom prst="rect">
            <a:avLst/>
          </a:prstGeom>
          <a:noFill/>
          <a:ln w="28575" cmpd="sng">
            <a:solidFill>
              <a:schemeClr val="accent1">
                <a:shade val="50000"/>
              </a:schemeClr>
            </a:solidFill>
            <a:prstDash val="lgDash"/>
          </a:ln>
        </p:spPr>
        <p:txBody>
          <a:bodyPr wrap="square" rtlCol="0" anchor="t">
            <a:spAutoFit/>
          </a:bodyPr>
          <a:lstStyle/>
          <a:p>
            <a:r>
              <a:rPr lang="zh-CN" altLang="en-US" sz="3200" b="1">
                <a:solidFill>
                  <a:srgbClr val="C00000"/>
                </a:solidFill>
              </a:rPr>
              <a:t>4.一战在欧洲的主要战线西线:</a:t>
            </a:r>
            <a:r>
              <a:rPr lang="zh-CN" altLang="en-US" sz="3200"/>
              <a:t>英法军队与德军对阵。东线:德奥联军与俄军杀。南线:奥军与俄军争斗</a:t>
            </a:r>
          </a:p>
          <a:p>
            <a:r>
              <a:rPr lang="zh-CN" altLang="en-US" sz="3200" b="1">
                <a:solidFill>
                  <a:srgbClr val="C00000"/>
                </a:solidFill>
              </a:rPr>
              <a:t>特点:</a:t>
            </a:r>
            <a:r>
              <a:rPr lang="zh-CN" altLang="en-US" sz="3200"/>
              <a:t>西线是决定性战场;形成了长期阵地战的僵局,伤亡惨重;变成了倾注全部国力的总体战;双方都难以有效突破对方的防线,迅速取胜极为困难。</a:t>
            </a:r>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rcRect l="1176" t="1333" r="1174" b="1927"/>
          <a:stretch>
            <a:fillRect/>
          </a:stretch>
        </p:blipFill>
        <p:spPr>
          <a:xfrm>
            <a:off x="5050155" y="90805"/>
            <a:ext cx="6604000" cy="6000115"/>
          </a:xfrm>
          <a:prstGeom prst="rect">
            <a:avLst/>
          </a:prstGeom>
          <a:ln>
            <a:noFill/>
          </a:ln>
          <a:effectLst>
            <a:outerShdw blurRad="190500" algn="tl" rotWithShape="0">
              <a:srgbClr val="000000">
                <a:alpha val="70000"/>
              </a:srgbClr>
            </a:outerShdw>
          </a:effectLst>
        </p:spPr>
      </p:pic>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7912" y="3686218"/>
            <a:ext cx="5707380" cy="2860915"/>
          </a:xfrm>
          <a:prstGeom prst="rect">
            <a:avLst/>
          </a:prstGeom>
          <a:ln>
            <a:noFill/>
          </a:ln>
          <a:effectLst>
            <a:outerShdw blurRad="190500" algn="tl" rotWithShape="0">
              <a:srgbClr val="000000">
                <a:alpha val="70000"/>
              </a:srgbClr>
            </a:outerShdw>
          </a:effectLst>
        </p:spPr>
      </p:pic>
      <p:sp>
        <p:nvSpPr>
          <p:cNvPr id="4" name="矩形 3"/>
          <p:cNvSpPr/>
          <p:nvPr/>
        </p:nvSpPr>
        <p:spPr>
          <a:xfrm>
            <a:off x="343877" y="1700407"/>
            <a:ext cx="11480800" cy="2308324"/>
          </a:xfrm>
          <a:prstGeom prst="rect">
            <a:avLst/>
          </a:prstGeom>
          <a:ln w="19050">
            <a:solidFill>
              <a:schemeClr val="accent6">
                <a:lumMod val="50000"/>
              </a:schemeClr>
            </a:solidFill>
          </a:ln>
        </p:spPr>
        <p:txBody>
          <a:bodyPr wrap="square">
            <a:spAutoFit/>
          </a:bodyPr>
          <a:lstStyle/>
          <a:p>
            <a:r>
              <a:rPr lang="zh-CN" altLang="zh-CN" sz="2400" b="1" kern="100">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大战爆发之初，……军方仍然设想通过一场拿破仑式的战争或普法战争等方式的战争，即靠一、两次大的战役便见分晓。然而由于时代的不同，战争的进程完全走向大国决策者的愿望和主观意志的反面：</a:t>
            </a:r>
            <a:r>
              <a:rPr lang="zh-CN" altLang="zh-CN" sz="2400" b="1" u="sng" kern="100">
                <a:solidFill>
                  <a:srgbClr val="FF0000"/>
                </a:solidFill>
                <a:latin typeface="等线" panose="02010600030101010101" pitchFamily="2" charset="-122"/>
                <a:ea typeface="等线" panose="02010600030101010101" pitchFamily="2" charset="-122"/>
                <a:cs typeface="Times New Roman" panose="02020603050405020304" pitchFamily="18" charset="0"/>
              </a:rPr>
              <a:t>他们抱着短期取胜的侥幸心理，却形成了长期阵地战的僵局；他们本以为是单纯的军事较量，却变成了倾注全部国力的长期消耗的总体战…… </a:t>
            </a:r>
          </a:p>
          <a:p>
            <a:pPr algn="r">
              <a:spcAft>
                <a:spcPct val="0"/>
              </a:spcAft>
            </a:pPr>
            <a:r>
              <a:rPr lang="en-US" altLang="zh-CN"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a:t>
            </a:r>
            <a:r>
              <a:rPr lang="zh-CN" altLang="zh-CN"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徐蓝</a:t>
            </a:r>
          </a:p>
        </p:txBody>
      </p:sp>
      <p:sp>
        <p:nvSpPr>
          <p:cNvPr id="7" name="Rectangle 7"/>
          <p:cNvSpPr>
            <a:spLocks noChangeArrowheads="1"/>
          </p:cNvSpPr>
          <p:nvPr/>
        </p:nvSpPr>
        <p:spPr bwMode="auto">
          <a:xfrm>
            <a:off x="496276" y="302263"/>
            <a:ext cx="4443538" cy="1113766"/>
          </a:xfrm>
          <a:prstGeom prst="rect">
            <a:avLst/>
          </a:prstGeom>
          <a:solidFill>
            <a:schemeClr val="accent2">
              <a:lumMod val="75000"/>
            </a:schemeClr>
          </a:solidFill>
          <a:ln>
            <a:noFill/>
          </a:ln>
          <a:effectLst/>
        </p:spPr>
        <p:txBody>
          <a:bodyPr wrap="square">
            <a:spAutoFit/>
          </a:bodyPr>
          <a:lstStyle/>
          <a:p>
            <a:pPr fontAlgn="base">
              <a:lnSpc>
                <a:spcPct val="150000"/>
              </a:lnSpc>
              <a:spcBef>
                <a:spcPct val="0"/>
              </a:spcBef>
              <a:spcAft>
                <a:spcPct val="0"/>
              </a:spcAft>
            </a:pPr>
            <a:r>
              <a:rPr kumimoji="1" lang="en-US" altLang="zh-CN" sz="2400" b="1">
                <a:solidFill>
                  <a:schemeClr val="bg1"/>
                </a:solidFill>
                <a:latin typeface="仿宋" panose="02010609060101010101" pitchFamily="49" charset="-122"/>
                <a:ea typeface="仿宋" panose="02010609060101010101" pitchFamily="49" charset="-122"/>
              </a:rPr>
              <a:t> </a:t>
            </a:r>
            <a:r>
              <a:rPr kumimoji="1" lang="zh-CN" altLang="en-US" sz="2400" b="1">
                <a:solidFill>
                  <a:schemeClr val="bg1"/>
                </a:solidFill>
                <a:latin typeface="仿宋" panose="02010609060101010101" pitchFamily="49" charset="-122"/>
                <a:ea typeface="仿宋" panose="02010609060101010101" pitchFamily="49" charset="-122"/>
              </a:rPr>
              <a:t>叶落之前你们就能返回故乡。</a:t>
            </a:r>
          </a:p>
          <a:p>
            <a:pPr algn="r" fontAlgn="base">
              <a:lnSpc>
                <a:spcPct val="150000"/>
              </a:lnSpc>
              <a:spcBef>
                <a:spcPct val="0"/>
              </a:spcBef>
              <a:spcAft>
                <a:spcPct val="0"/>
              </a:spcAft>
            </a:pPr>
            <a:r>
              <a:rPr kumimoji="1" lang="en-US" altLang="zh-CN" sz="2400" b="1">
                <a:solidFill>
                  <a:schemeClr val="bg1"/>
                </a:solidFill>
                <a:latin typeface="仿宋" panose="02010609060101010101" pitchFamily="49" charset="-122"/>
                <a:ea typeface="仿宋" panose="02010609060101010101" pitchFamily="49" charset="-122"/>
              </a:rPr>
              <a:t>——</a:t>
            </a:r>
            <a:r>
              <a:rPr kumimoji="1" lang="zh-CN" altLang="en-US" sz="2400" b="1">
                <a:solidFill>
                  <a:schemeClr val="bg1"/>
                </a:solidFill>
                <a:latin typeface="仿宋" panose="02010609060101010101" pitchFamily="49" charset="-122"/>
                <a:ea typeface="仿宋" panose="02010609060101010101" pitchFamily="49" charset="-122"/>
              </a:rPr>
              <a:t>德皇威廉二世</a:t>
            </a:r>
          </a:p>
        </p:txBody>
      </p:sp>
      <p:sp>
        <p:nvSpPr>
          <p:cNvPr id="2" name="矩形 1"/>
          <p:cNvSpPr/>
          <p:nvPr/>
        </p:nvSpPr>
        <p:spPr>
          <a:xfrm>
            <a:off x="5316345" y="283563"/>
            <a:ext cx="5935659" cy="646331"/>
          </a:xfrm>
          <a:prstGeom prst="rect">
            <a:avLst/>
          </a:prstGeom>
          <a:solidFill>
            <a:srgbClr val="FFFF00"/>
          </a:solidFill>
        </p:spPr>
        <p:txBody>
          <a:bodyPr wrap="square">
            <a:spAutoFit/>
          </a:bodyPr>
          <a:lstStyle/>
          <a:p>
            <a:r>
              <a:rPr lang="zh-CN" altLang="en-US" sz="3600" b="1" smtClean="0">
                <a:latin typeface="+mn-ea"/>
              </a:rPr>
              <a:t>“</a:t>
            </a:r>
            <a:r>
              <a:rPr lang="zh-CN" altLang="en-US" sz="3600" b="1">
                <a:latin typeface="+mn-ea"/>
              </a:rPr>
              <a:t>施里芬计划</a:t>
            </a:r>
            <a:r>
              <a:rPr lang="zh-CN" altLang="en-US" sz="3600" b="1" smtClean="0">
                <a:latin typeface="+mn-ea"/>
              </a:rPr>
              <a:t>”：速战速决</a:t>
            </a:r>
            <a:endParaRPr lang="zh-CN" altLang="en-US" sz="3600"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3" name="矩形 2"/>
          <p:cNvSpPr/>
          <p:nvPr/>
        </p:nvSpPr>
        <p:spPr>
          <a:xfrm>
            <a:off x="345440" y="383540"/>
            <a:ext cx="2486660" cy="645160"/>
          </a:xfrm>
          <a:prstGeom prst="rect">
            <a:avLst/>
          </a:prstGeom>
          <a:solidFill>
            <a:srgbClr val="FFFF00"/>
          </a:solidFill>
        </p:spPr>
        <p:txBody>
          <a:bodyPr wrap="square">
            <a:spAutoFit/>
          </a:bodyPr>
          <a:lstStyle/>
          <a:p>
            <a:pPr>
              <a:spcAft>
                <a:spcPct val="0"/>
              </a:spcAft>
            </a:pPr>
            <a:r>
              <a:rPr lang="en-US" altLang="zh-CN" sz="3600" b="1">
                <a:latin typeface="等线" panose="02010600030101010101" pitchFamily="2" charset="-122"/>
                <a:ea typeface="等线" panose="02010600030101010101" pitchFamily="2" charset="-122"/>
                <a:cs typeface="Times New Roman" panose="02020603050405020304" pitchFamily="18" charset="0"/>
              </a:rPr>
              <a:t>5</a:t>
            </a:r>
            <a:r>
              <a:rPr lang="zh-CN" altLang="zh-CN" sz="3600" b="1">
                <a:latin typeface="等线" panose="02010600030101010101" pitchFamily="2" charset="-122"/>
                <a:ea typeface="等线" panose="02010600030101010101" pitchFamily="2" charset="-122"/>
                <a:cs typeface="Times New Roman" panose="02020603050405020304" pitchFamily="18" charset="0"/>
              </a:rPr>
              <a:t>、进</a:t>
            </a:r>
            <a:r>
              <a:rPr lang="zh-CN" altLang="zh-CN" sz="3600" b="1" smtClean="0">
                <a:latin typeface="等线" panose="02010600030101010101" pitchFamily="2" charset="-122"/>
                <a:ea typeface="等线" panose="02010600030101010101" pitchFamily="2" charset="-122"/>
                <a:cs typeface="Times New Roman" panose="02020603050405020304" pitchFamily="18" charset="0"/>
              </a:rPr>
              <a:t>程</a:t>
            </a:r>
          </a:p>
        </p:txBody>
      </p:sp>
      <p:graphicFrame>
        <p:nvGraphicFramePr>
          <p:cNvPr id="4" name="表格 4"/>
          <p:cNvGraphicFramePr>
            <a:graphicFrameLocks noGrp="1"/>
          </p:cNvGraphicFramePr>
          <p:nvPr/>
        </p:nvGraphicFramePr>
        <p:xfrm>
          <a:off x="345720" y="1234440"/>
          <a:ext cx="11521160" cy="4860000"/>
        </p:xfrm>
        <a:graphic>
          <a:graphicData uri="http://schemas.openxmlformats.org/drawingml/2006/table">
            <a:tbl>
              <a:tblPr firstRow="1" bandRow="1">
                <a:tableStyleId>{ED083AE6-46FA-4A59-8FB0-9F97EB10719F}</a:tableStyleId>
              </a:tblPr>
              <a:tblGrid>
                <a:gridCol w="1503400"/>
                <a:gridCol w="1463040"/>
                <a:gridCol w="2946400"/>
                <a:gridCol w="5608320"/>
              </a:tblGrid>
              <a:tr h="720000">
                <a:tc>
                  <a:txBody>
                    <a:bodyPr vert="horz" wrap="square"/>
                    <a:lstStyle/>
                    <a:p>
                      <a:pPr algn="ctr"/>
                      <a:r>
                        <a:rPr lang="zh-CN" altLang="en-US" sz="2800" b="1">
                          <a:latin typeface="等线" panose="02010600030101010101" pitchFamily="2" charset="-122"/>
                          <a:ea typeface="等线" panose="02010600030101010101" pitchFamily="2" charset="-122"/>
                        </a:rPr>
                        <a:t>时间</a:t>
                      </a:r>
                    </a:p>
                  </a:txBody>
                  <a:tcPr anchor="ctr"/>
                </a:tc>
                <a:tc>
                  <a:txBody>
                    <a:bodyPr vert="horz" wrap="square"/>
                    <a:lstStyle/>
                    <a:p>
                      <a:pPr algn="ctr"/>
                      <a:r>
                        <a:rPr lang="zh-CN" altLang="en-US" sz="2800" b="1">
                          <a:latin typeface="等线" panose="02010600030101010101" pitchFamily="2" charset="-122"/>
                          <a:ea typeface="等线" panose="02010600030101010101" pitchFamily="2" charset="-122"/>
                        </a:rPr>
                        <a:t>战线</a:t>
                      </a:r>
                    </a:p>
                  </a:txBody>
                  <a:tcPr anchor="ctr"/>
                </a:tc>
                <a:tc>
                  <a:txBody>
                    <a:bodyPr vert="horz" wrap="square"/>
                    <a:lstStyle/>
                    <a:p>
                      <a:pPr algn="ctr"/>
                      <a:r>
                        <a:rPr lang="zh-CN" altLang="en-US" sz="2800" b="1">
                          <a:latin typeface="等线" panose="02010600030101010101" pitchFamily="2" charset="-122"/>
                          <a:ea typeface="等线" panose="02010600030101010101" pitchFamily="2" charset="-122"/>
                        </a:rPr>
                        <a:t>战役</a:t>
                      </a:r>
                    </a:p>
                  </a:txBody>
                  <a:tcPr anchor="ctr"/>
                </a:tc>
                <a:tc>
                  <a:txBody>
                    <a:bodyPr vert="horz" wrap="square"/>
                    <a:lstStyle/>
                    <a:p>
                      <a:pPr algn="ctr"/>
                      <a:r>
                        <a:rPr lang="zh-CN" altLang="en-US" sz="2800" b="1">
                          <a:latin typeface="等线" panose="02010600030101010101" pitchFamily="2" charset="-122"/>
                          <a:ea typeface="等线" panose="02010600030101010101" pitchFamily="2" charset="-122"/>
                        </a:rPr>
                        <a:t>评价</a:t>
                      </a:r>
                    </a:p>
                  </a:txBody>
                  <a:tcPr anchor="ctr"/>
                </a:tc>
              </a:tr>
              <a:tr h="900000">
                <a:tc>
                  <a:txBody>
                    <a:bodyPr vert="horz" wrap="square"/>
                    <a:lstStyle/>
                    <a:p>
                      <a:pPr algn="ctr"/>
                      <a:r>
                        <a:rPr lang="en-US" altLang="zh-CN" sz="2400" b="1">
                          <a:latin typeface="等线" panose="02010600030101010101" pitchFamily="2" charset="-122"/>
                          <a:ea typeface="等线" panose="02010600030101010101" pitchFamily="2" charset="-122"/>
                        </a:rPr>
                        <a:t>1914</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latin typeface="等线" panose="02010600030101010101" pitchFamily="2" charset="-122"/>
                          <a:ea typeface="等线" panose="02010600030101010101" pitchFamily="2" charset="-122"/>
                        </a:rPr>
                        <a:t>西线</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solidFill>
                            <a:srgbClr val="0033CC"/>
                          </a:solidFill>
                          <a:latin typeface="等线" panose="02010600030101010101" pitchFamily="2" charset="-122"/>
                          <a:ea typeface="等线" panose="02010600030101010101" pitchFamily="2" charset="-122"/>
                        </a:rPr>
                        <a:t>马恩河战役</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a:txBody>
                    <a:bodyPr vert="horz" wrap="square"/>
                    <a:lstStyle/>
                    <a:p>
                      <a:r>
                        <a:rPr lang="zh-CN" altLang="en-US" sz="2400" b="1">
                          <a:latin typeface="等线" panose="02010600030101010101" pitchFamily="2" charset="-122"/>
                          <a:ea typeface="等线" panose="02010600030101010101" pitchFamily="2" charset="-122"/>
                        </a:rPr>
                        <a:t>双方共出动</a:t>
                      </a:r>
                      <a:r>
                        <a:rPr lang="en-US" altLang="zh-CN" sz="2400" b="1">
                          <a:latin typeface="等线" panose="02010600030101010101" pitchFamily="2" charset="-122"/>
                          <a:ea typeface="等线" panose="02010600030101010101" pitchFamily="2" charset="-122"/>
                        </a:rPr>
                        <a:t>150</a:t>
                      </a:r>
                      <a:r>
                        <a:rPr lang="zh-CN" altLang="en-US" sz="2400" b="1">
                          <a:latin typeface="等线" panose="02010600030101010101" pitchFamily="2" charset="-122"/>
                          <a:ea typeface="等线" panose="02010600030101010101" pitchFamily="2" charset="-122"/>
                        </a:rPr>
                        <a:t>万兵力，</a:t>
                      </a:r>
                      <a:r>
                        <a:rPr lang="zh-CN" altLang="zh-CN" sz="2400" b="1">
                          <a:latin typeface="等线" panose="02010600030101010101" pitchFamily="2" charset="-122"/>
                          <a:ea typeface="等线" panose="02010600030101010101" pitchFamily="2" charset="-122"/>
                        </a:rPr>
                        <a:t>标志着</a:t>
                      </a:r>
                      <a:r>
                        <a:rPr lang="zh-CN" altLang="zh-CN" sz="2400" b="1">
                          <a:solidFill>
                            <a:srgbClr val="0033CC"/>
                          </a:solidFill>
                          <a:latin typeface="等线" panose="02010600030101010101" pitchFamily="2" charset="-122"/>
                          <a:ea typeface="等线" panose="02010600030101010101" pitchFamily="2" charset="-122"/>
                        </a:rPr>
                        <a:t>德国“速决战”破产</a:t>
                      </a:r>
                      <a:endParaRPr lang="zh-CN" altLang="en-US" sz="2400" b="1">
                        <a:solidFill>
                          <a:srgbClr val="0033CC"/>
                        </a:solidFill>
                        <a:latin typeface="等线" panose="02010600030101010101" pitchFamily="2" charset="-122"/>
                        <a:ea typeface="等线" panose="02010600030101010101" pitchFamily="2" charset="-122"/>
                      </a:endParaRPr>
                    </a:p>
                  </a:txBody>
                  <a:tcPr anchor="ctr"/>
                </a:tc>
              </a:tr>
              <a:tr h="540000">
                <a:tc>
                  <a:txBody>
                    <a:bodyPr vert="horz" wrap="square"/>
                    <a:lstStyle/>
                    <a:p>
                      <a:pPr algn="ctr"/>
                      <a:r>
                        <a:rPr lang="en-US" altLang="zh-CN" sz="2400" b="1">
                          <a:latin typeface="等线" panose="02010600030101010101" pitchFamily="2" charset="-122"/>
                          <a:ea typeface="等线" panose="02010600030101010101" pitchFamily="2" charset="-122"/>
                        </a:rPr>
                        <a:t>1915</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latin typeface="等线" panose="02010600030101010101" pitchFamily="2" charset="-122"/>
                          <a:ea typeface="等线" panose="02010600030101010101" pitchFamily="2" charset="-122"/>
                        </a:rPr>
                        <a:t>东线</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latin typeface="等线" panose="02010600030101010101" pitchFamily="2" charset="-122"/>
                          <a:ea typeface="等线" panose="02010600030101010101" pitchFamily="2" charset="-122"/>
                        </a:rPr>
                        <a:t>德奥取得胜利</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r>
                        <a:rPr lang="zh-CN" altLang="en-US" sz="2400" b="1">
                          <a:latin typeface="等线" panose="02010600030101010101" pitchFamily="2" charset="-122"/>
                          <a:ea typeface="等线" panose="02010600030101010101" pitchFamily="2" charset="-122"/>
                        </a:rPr>
                        <a:t>未能摆脱两线作战的困境</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r>
              <a:tr h="540000">
                <a:tc rowSpan="3">
                  <a:txBody>
                    <a:bodyPr vert="horz" wrap="square"/>
                    <a:lstStyle/>
                    <a:p>
                      <a:pPr algn="ctr"/>
                      <a:r>
                        <a:rPr lang="en-US" altLang="zh-CN" sz="2400" b="1">
                          <a:latin typeface="等线" panose="02010600030101010101" pitchFamily="2" charset="-122"/>
                          <a:ea typeface="等线" panose="02010600030101010101" pitchFamily="2" charset="-122"/>
                        </a:rPr>
                        <a:t>1916</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rowSpan="3">
                  <a:txBody>
                    <a:bodyPr vert="horz" wrap="square"/>
                    <a:lstStyle/>
                    <a:p>
                      <a:pPr algn="ctr"/>
                      <a:r>
                        <a:rPr lang="zh-CN" altLang="zh-CN" sz="2400" b="1">
                          <a:latin typeface="等线" panose="02010600030101010101" pitchFamily="2" charset="-122"/>
                          <a:ea typeface="等线" panose="02010600030101010101" pitchFamily="2" charset="-122"/>
                        </a:rPr>
                        <a:t>西线</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solidFill>
                            <a:srgbClr val="0033CC"/>
                          </a:solidFill>
                          <a:latin typeface="等线" panose="02010600030101010101" pitchFamily="2" charset="-122"/>
                          <a:ea typeface="等线" panose="02010600030101010101" pitchFamily="2" charset="-122"/>
                        </a:rPr>
                        <a:t>凡尔登战役</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a:txBody>
                    <a:bodyPr vert="horz" wrap="square"/>
                    <a:lstStyle/>
                    <a:p>
                      <a:r>
                        <a:rPr lang="zh-CN" altLang="en-US" sz="2400" b="1">
                          <a:latin typeface="等线" panose="02010600030101010101" pitchFamily="2" charset="-122"/>
                          <a:ea typeface="等线" panose="02010600030101010101" pitchFamily="2" charset="-122"/>
                        </a:rPr>
                        <a:t>双方伤亡近</a:t>
                      </a:r>
                      <a:r>
                        <a:rPr lang="en-US" altLang="zh-CN" sz="2400" b="1">
                          <a:latin typeface="等线" panose="02010600030101010101" pitchFamily="2" charset="-122"/>
                          <a:ea typeface="等线" panose="02010600030101010101" pitchFamily="2" charset="-122"/>
                        </a:rPr>
                        <a:t>100</a:t>
                      </a:r>
                      <a:r>
                        <a:rPr lang="zh-CN" altLang="en-US" sz="2400" b="1">
                          <a:latin typeface="等线" panose="02010600030101010101" pitchFamily="2" charset="-122"/>
                          <a:ea typeface="等线" panose="02010600030101010101" pitchFamily="2" charset="-122"/>
                        </a:rPr>
                        <a:t>多万。</a:t>
                      </a:r>
                      <a:r>
                        <a:rPr lang="zh-CN" altLang="en-US" sz="2400" b="1">
                          <a:solidFill>
                            <a:srgbClr val="0033CC"/>
                          </a:solidFill>
                          <a:latin typeface="等线" panose="02010600030101010101" pitchFamily="2" charset="-122"/>
                          <a:ea typeface="等线" panose="02010600030101010101" pitchFamily="2" charset="-122"/>
                        </a:rPr>
                        <a:t>“凡尔登绞肉机”</a:t>
                      </a:r>
                    </a:p>
                  </a:txBody>
                  <a:tcPr anchor="ctr"/>
                </a:tc>
              </a:tr>
              <a:tr h="540000">
                <a:tc vMerge="1">
                  <a:txBody>
                    <a:bodyPr vert="horz" wrap="square"/>
                    <a:lstStyle/>
                    <a:p>
                      <a:endParaRPr lang="zh-CN"/>
                    </a:p>
                  </a:txBody>
                  <a:tcPr/>
                </a:tc>
                <a:tc vMerge="1">
                  <a:txBody>
                    <a:bodyPr vert="horz" wrap="square"/>
                    <a:lstStyle/>
                    <a:p>
                      <a:endParaRPr lang="zh-CN"/>
                    </a:p>
                  </a:txBody>
                  <a:tcPr/>
                </a:tc>
                <a:tc>
                  <a:txBody>
                    <a:bodyPr vert="horz" wrap="square"/>
                    <a:lstStyle/>
                    <a:p>
                      <a:pPr algn="ctr"/>
                      <a:r>
                        <a:rPr lang="zh-CN" altLang="zh-CN" sz="2400" b="1">
                          <a:solidFill>
                            <a:srgbClr val="0033CC"/>
                          </a:solidFill>
                          <a:latin typeface="等线" panose="02010600030101010101" pitchFamily="2" charset="-122"/>
                          <a:ea typeface="等线" panose="02010600030101010101" pitchFamily="2" charset="-122"/>
                        </a:rPr>
                        <a:t>索姆河战役</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a:txBody>
                    <a:bodyPr vert="horz" wrap="square"/>
                    <a:lstStyle/>
                    <a:p>
                      <a:r>
                        <a:rPr lang="zh-CN" altLang="en-US" sz="2400" b="1">
                          <a:latin typeface="等线" panose="02010600030101010101" pitchFamily="2" charset="-122"/>
                          <a:ea typeface="等线" panose="02010600030101010101" pitchFamily="2" charset="-122"/>
                        </a:rPr>
                        <a:t>双方伤亡达</a:t>
                      </a:r>
                      <a:r>
                        <a:rPr lang="en-US" altLang="zh-CN" sz="2400" b="1">
                          <a:latin typeface="等线" panose="02010600030101010101" pitchFamily="2" charset="-122"/>
                          <a:ea typeface="等线" panose="02010600030101010101" pitchFamily="2" charset="-122"/>
                        </a:rPr>
                        <a:t>130</a:t>
                      </a:r>
                      <a:r>
                        <a:rPr lang="zh-CN" altLang="en-US" sz="2400" b="1">
                          <a:latin typeface="等线" panose="02010600030101010101" pitchFamily="2" charset="-122"/>
                          <a:ea typeface="等线" panose="02010600030101010101" pitchFamily="2" charset="-122"/>
                        </a:rPr>
                        <a:t>多万。</a:t>
                      </a:r>
                      <a:r>
                        <a:rPr lang="zh-CN" altLang="en-US" sz="2400" b="1">
                          <a:solidFill>
                            <a:srgbClr val="0033CC"/>
                          </a:solidFill>
                          <a:latin typeface="等线" panose="02010600030101010101" pitchFamily="2" charset="-122"/>
                          <a:ea typeface="等线" panose="02010600030101010101" pitchFamily="2" charset="-122"/>
                        </a:rPr>
                        <a:t>“索姆河地域”</a:t>
                      </a:r>
                    </a:p>
                  </a:txBody>
                  <a:tcPr anchor="ctr"/>
                </a:tc>
              </a:tr>
              <a:tr h="540000">
                <a:tc vMerge="1">
                  <a:txBody>
                    <a:bodyPr vert="horz" wrap="square"/>
                    <a:lstStyle/>
                    <a:p>
                      <a:endParaRPr lang="zh-CN"/>
                    </a:p>
                  </a:txBody>
                  <a:tcPr/>
                </a:tc>
                <a:tc vMerge="1">
                  <a:txBody>
                    <a:bodyPr vert="horz" wrap="square"/>
                    <a:lstStyle/>
                    <a:p>
                      <a:endParaRPr lang="zh-CN"/>
                    </a:p>
                  </a:txBody>
                  <a:tcPr/>
                </a:tc>
                <a:tc>
                  <a:txBody>
                    <a:bodyPr vert="horz" wrap="square"/>
                    <a:lstStyle/>
                    <a:p>
                      <a:pPr algn="ctr"/>
                      <a:r>
                        <a:rPr lang="zh-CN" altLang="zh-CN" sz="2400" b="1">
                          <a:solidFill>
                            <a:srgbClr val="0033CC"/>
                          </a:solidFill>
                          <a:latin typeface="等线" panose="02010600030101010101" pitchFamily="2" charset="-122"/>
                          <a:ea typeface="等线" panose="02010600030101010101" pitchFamily="2" charset="-122"/>
                        </a:rPr>
                        <a:t>日德兰海战</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a:txBody>
                    <a:bodyPr vert="horz" wrap="square"/>
                    <a:lstStyle/>
                    <a:p>
                      <a:r>
                        <a:rPr lang="zh-CN" altLang="zh-CN" sz="2400" b="1">
                          <a:latin typeface="等线" panose="02010600030101010101" pitchFamily="2" charset="-122"/>
                          <a:ea typeface="等线" panose="02010600030101010101" pitchFamily="2" charset="-122"/>
                        </a:rPr>
                        <a:t>德国未能突破英国的海上封锁</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r>
              <a:tr h="540000">
                <a:tc>
                  <a:txBody>
                    <a:bodyPr vert="horz" wrap="square"/>
                    <a:lstStyle/>
                    <a:p>
                      <a:pPr algn="ctr"/>
                      <a:r>
                        <a:rPr lang="en-US" altLang="zh-CN" sz="2400" b="1">
                          <a:latin typeface="等线" panose="02010600030101010101" pitchFamily="2" charset="-122"/>
                          <a:ea typeface="等线" panose="02010600030101010101" pitchFamily="2" charset="-122"/>
                        </a:rPr>
                        <a:t>1917</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gridSpan="3">
                  <a:txBody>
                    <a:bodyPr vert="horz" wrap="square"/>
                    <a:lstStyle/>
                    <a:p>
                      <a:pPr algn="ctr"/>
                      <a:r>
                        <a:rPr lang="zh-CN" altLang="zh-CN" sz="2400" b="1">
                          <a:latin typeface="等线" panose="02010600030101010101" pitchFamily="2" charset="-122"/>
                          <a:ea typeface="等线" panose="02010600030101010101" pitchFamily="2" charset="-122"/>
                        </a:rPr>
                        <a:t>美国和中</a:t>
                      </a:r>
                      <a:r>
                        <a:rPr lang="zh-CN" altLang="zh-CN" sz="2400" b="1" smtClean="0">
                          <a:latin typeface="等线" panose="02010600030101010101" pitchFamily="2" charset="-122"/>
                          <a:ea typeface="等线" panose="02010600030101010101" pitchFamily="2" charset="-122"/>
                        </a:rPr>
                        <a:t>国</a:t>
                      </a:r>
                      <a:r>
                        <a:rPr lang="zh-CN" altLang="en-US" sz="2400" b="1" smtClean="0">
                          <a:latin typeface="等线" panose="02010600030101010101" pitchFamily="2" charset="-122"/>
                          <a:ea typeface="等线" panose="02010600030101010101" pitchFamily="2" charset="-122"/>
                        </a:rPr>
                        <a:t>（北洋政府）</a:t>
                      </a:r>
                      <a:r>
                        <a:rPr lang="zh-CN" altLang="zh-CN" sz="2400" b="1" smtClean="0">
                          <a:latin typeface="等线" panose="02010600030101010101" pitchFamily="2" charset="-122"/>
                          <a:ea typeface="等线" panose="02010600030101010101" pitchFamily="2" charset="-122"/>
                        </a:rPr>
                        <a:t>参</a:t>
                      </a:r>
                      <a:r>
                        <a:rPr lang="zh-CN" altLang="zh-CN" sz="2400" b="1">
                          <a:latin typeface="等线" panose="02010600030101010101" pitchFamily="2" charset="-122"/>
                          <a:ea typeface="等线" panose="02010600030101010101" pitchFamily="2" charset="-122"/>
                        </a:rPr>
                        <a:t>战，俄</a:t>
                      </a:r>
                      <a:r>
                        <a:rPr lang="zh-CN" altLang="zh-CN" sz="2400" b="1" smtClean="0">
                          <a:latin typeface="等线" panose="02010600030101010101" pitchFamily="2" charset="-122"/>
                          <a:ea typeface="等线" panose="02010600030101010101" pitchFamily="2" charset="-122"/>
                        </a:rPr>
                        <a:t>国</a:t>
                      </a:r>
                      <a:r>
                        <a:rPr lang="zh-CN" altLang="en-US" sz="2400" b="1" smtClean="0">
                          <a:latin typeface="等线" panose="02010600030101010101" pitchFamily="2" charset="-122"/>
                          <a:ea typeface="等线" panose="02010600030101010101" pitchFamily="2" charset="-122"/>
                        </a:rPr>
                        <a:t>（十月革命后）</a:t>
                      </a:r>
                      <a:r>
                        <a:rPr lang="zh-CN" altLang="zh-CN" sz="2400" b="1" smtClean="0">
                          <a:latin typeface="等线" panose="02010600030101010101" pitchFamily="2" charset="-122"/>
                          <a:ea typeface="等线" panose="02010600030101010101" pitchFamily="2" charset="-122"/>
                        </a:rPr>
                        <a:t>退</a:t>
                      </a:r>
                      <a:r>
                        <a:rPr lang="zh-CN" altLang="zh-CN" sz="2400" b="1">
                          <a:latin typeface="等线" panose="02010600030101010101" pitchFamily="2" charset="-122"/>
                          <a:ea typeface="等线" panose="02010600030101010101" pitchFamily="2" charset="-122"/>
                        </a:rPr>
                        <a:t>出战争</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hMerge="1">
                  <a:txBody>
                    <a:bodyPr vert="horz" wrap="square"/>
                    <a:lstStyle/>
                    <a:p>
                      <a:endParaRPr lang="zh-CN"/>
                    </a:p>
                  </a:txBody>
                  <a:tcPr/>
                </a:tc>
                <a:tc hMerge="1">
                  <a:txBody>
                    <a:bodyPr vert="horz" wrap="square"/>
                    <a:lstStyle/>
                    <a:p>
                      <a:endParaRPr lang="zh-CN"/>
                    </a:p>
                  </a:txBody>
                  <a:tcPr/>
                </a:tc>
              </a:tr>
              <a:tr h="540000">
                <a:tc>
                  <a:txBody>
                    <a:bodyPr vert="horz" wrap="square"/>
                    <a:lstStyle/>
                    <a:p>
                      <a:pPr algn="ctr"/>
                      <a:r>
                        <a:rPr lang="en-US" altLang="zh-CN" sz="2400" b="1">
                          <a:latin typeface="等线" panose="02010600030101010101" pitchFamily="2" charset="-122"/>
                          <a:ea typeface="等线" panose="02010600030101010101" pitchFamily="2" charset="-122"/>
                        </a:rPr>
                        <a:t>1918</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gridSpan="3">
                  <a:txBody>
                    <a:bodyPr vert="horz" wrap="square"/>
                    <a:lstStyle/>
                    <a:p>
                      <a:pPr algn="ctr"/>
                      <a:r>
                        <a:rPr lang="en-US" altLang="zh-CN" sz="2400" b="1" smtClean="0">
                          <a:latin typeface="等线" panose="02010600030101010101" pitchFamily="2" charset="-122"/>
                          <a:ea typeface="等线" panose="02010600030101010101" pitchFamily="2" charset="-122"/>
                        </a:rPr>
                        <a:t>1918</a:t>
                      </a:r>
                      <a:r>
                        <a:rPr lang="zh-CN" altLang="zh-CN" sz="2400" b="1" smtClean="0">
                          <a:latin typeface="等线" panose="02010600030101010101" pitchFamily="2" charset="-122"/>
                          <a:ea typeface="等线" panose="02010600030101010101" pitchFamily="2" charset="-122"/>
                        </a:rPr>
                        <a:t>同</a:t>
                      </a:r>
                      <a:r>
                        <a:rPr lang="zh-CN" altLang="zh-CN" sz="2400" b="1">
                          <a:latin typeface="等线" panose="02010600030101010101" pitchFamily="2" charset="-122"/>
                          <a:ea typeface="等线" panose="02010600030101010101" pitchFamily="2" charset="-122"/>
                        </a:rPr>
                        <a:t>盟国投降</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hMerge="1">
                  <a:txBody>
                    <a:bodyPr vert="horz" wrap="square"/>
                    <a:lstStyle/>
                    <a:p>
                      <a:endParaRPr lang="zh-CN"/>
                    </a:p>
                  </a:txBody>
                  <a:tcPr/>
                </a:tc>
                <a:tc hMerge="1">
                  <a:txBody>
                    <a:bodyPr vert="horz" wrap="square"/>
                    <a:lstStyle/>
                    <a:p>
                      <a:endParaRPr lang="zh-CN"/>
                    </a:p>
                  </a:txBody>
                  <a:tcPr/>
                </a:tc>
              </a:tr>
            </a:tbl>
          </a:graphicData>
        </a:graphic>
      </p:graphicFrame>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2" name="文本框 1"/>
          <p:cNvSpPr txBox="1"/>
          <p:nvPr/>
        </p:nvSpPr>
        <p:spPr>
          <a:xfrm>
            <a:off x="299720" y="139700"/>
            <a:ext cx="3880485" cy="5015865"/>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3200"/>
              <a:t>6.一战后,帝国主义在全球范围内建立的国际新秩序是凡尔赛一华盛顿体系。</a:t>
            </a:r>
          </a:p>
          <a:p>
            <a:r>
              <a:rPr lang="zh-CN" altLang="en-US" sz="3200" b="1">
                <a:solidFill>
                  <a:srgbClr val="C00000"/>
                </a:solidFill>
              </a:rPr>
              <a:t>构建:</a:t>
            </a:r>
            <a:r>
              <a:rPr lang="zh-CN" altLang="en-US" sz="3200"/>
              <a:t>一战结東后,战胜国召开巴黎和会和华盛顿会议;缔结了以《凡尔赛条约》和《九国公约》为代表的一系列国际条约。</a:t>
            </a:r>
          </a:p>
        </p:txBody>
      </p:sp>
      <p:pic>
        <p:nvPicPr>
          <p:cNvPr id="6146" name="Picture 2" descr="https://p3.ssl.qhimgs1.com/sdr/400__/t0108a55c16cd3ab5fd.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96208" y="307215"/>
            <a:ext cx="3399999" cy="360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 name="Picture 4" descr="http://history.eastday.com/images/thumbnailimg/month_1808/9643282a7c394f769f929b788b35aa8f.jpg"/>
          <p:cNvPicPr>
            <a:picLocks noChangeAspect="1" noChangeArrowheads="1"/>
          </p:cNvPicPr>
          <p:nvPr/>
        </p:nvPicPr>
        <p:blipFill>
          <a:blip r:embed="rId3">
            <a:extLst>
              <a:ext uri="{28A0092B-C50C-407E-A947-70E740481C1C}">
                <a14:useLocalDpi xmlns:a14="http://schemas.microsoft.com/office/drawing/2010/main" val="0"/>
              </a:ext>
            </a:extLst>
          </a:blip>
          <a:srcRect l="4763" t="16026" r="5730" b="4822"/>
          <a:stretch>
            <a:fillRect/>
          </a:stretch>
        </p:blipFill>
        <p:spPr bwMode="auto">
          <a:xfrm>
            <a:off x="8101330" y="307340"/>
            <a:ext cx="3790315" cy="37211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4" name="矩形 3"/>
          <p:cNvSpPr/>
          <p:nvPr/>
        </p:nvSpPr>
        <p:spPr>
          <a:xfrm>
            <a:off x="7918450" y="4440555"/>
            <a:ext cx="4156075" cy="1938020"/>
          </a:xfrm>
          <a:prstGeom prst="rect">
            <a:avLst/>
          </a:prstGeom>
          <a:ln w="28575" cmpd="thickThin">
            <a:solidFill>
              <a:schemeClr val="accent1">
                <a:shade val="50000"/>
              </a:schemeClr>
            </a:solidFill>
            <a:prstDash val="solid"/>
          </a:ln>
        </p:spPr>
        <p:txBody>
          <a:bodyPr wrap="square">
            <a:spAutoFit/>
          </a:bodyPr>
          <a:lstStyle/>
          <a:p>
            <a:r>
              <a:rPr lang="zh-CN" altLang="en-US" sz="2400" b="1">
                <a:solidFill>
                  <a:schemeClr val="tx1">
                    <a:lumMod val="95000"/>
                    <a:lumOff val="5000"/>
                  </a:schemeClr>
                </a:solidFill>
                <a:latin typeface="仿宋" panose="02010609060101010101" pitchFamily="49" charset="-122"/>
                <a:ea typeface="仿宋" panose="02010609060101010101" pitchFamily="49" charset="-122"/>
              </a:rPr>
              <a:t>法国漫画将</a:t>
            </a:r>
            <a:r>
              <a:rPr lang="en-US" altLang="zh-CN" sz="2400" b="1">
                <a:solidFill>
                  <a:schemeClr val="tx1">
                    <a:lumMod val="95000"/>
                    <a:lumOff val="5000"/>
                  </a:schemeClr>
                </a:solidFill>
                <a:latin typeface="仿宋" panose="02010609060101010101" pitchFamily="49" charset="-122"/>
                <a:ea typeface="仿宋" panose="02010609060101010101" pitchFamily="49" charset="-122"/>
              </a:rPr>
              <a:t>1919</a:t>
            </a:r>
            <a:r>
              <a:rPr lang="zh-CN" altLang="en-US" sz="2400" b="1">
                <a:solidFill>
                  <a:schemeClr val="tx1">
                    <a:lumMod val="95000"/>
                    <a:lumOff val="5000"/>
                  </a:schemeClr>
                </a:solidFill>
                <a:latin typeface="仿宋" panose="02010609060101010101" pitchFamily="49" charset="-122"/>
                <a:ea typeface="仿宋" panose="02010609060101010101" pitchFamily="49" charset="-122"/>
              </a:rPr>
              <a:t>年法国的胜利与曾经</a:t>
            </a:r>
            <a:r>
              <a:rPr lang="en-US" altLang="zh-CN" sz="2400" b="1">
                <a:solidFill>
                  <a:schemeClr val="tx1">
                    <a:lumMod val="95000"/>
                    <a:lumOff val="5000"/>
                  </a:schemeClr>
                </a:solidFill>
                <a:latin typeface="仿宋" panose="02010609060101010101" pitchFamily="49" charset="-122"/>
                <a:ea typeface="仿宋" panose="02010609060101010101" pitchFamily="49" charset="-122"/>
              </a:rPr>
              <a:t>1871</a:t>
            </a:r>
            <a:r>
              <a:rPr lang="zh-CN" altLang="en-US" sz="2400" b="1">
                <a:solidFill>
                  <a:schemeClr val="tx1">
                    <a:lumMod val="95000"/>
                    <a:lumOff val="5000"/>
                  </a:schemeClr>
                </a:solidFill>
                <a:latin typeface="仿宋" panose="02010609060101010101" pitchFamily="49" charset="-122"/>
                <a:ea typeface="仿宋" panose="02010609060101010101" pitchFamily="49" charset="-122"/>
              </a:rPr>
              <a:t>年被普鲁士击败的黑暗回忆放在一起，下方写着“这回轮到你了德意志！</a:t>
            </a:r>
            <a:r>
              <a:rPr lang="zh-CN" altLang="en-US" sz="2400">
                <a:solidFill>
                  <a:schemeClr val="tx1">
                    <a:lumMod val="75000"/>
                    <a:lumOff val="25000"/>
                  </a:schemeClr>
                </a:solidFill>
                <a:latin typeface="仿宋" panose="02010609060101010101" pitchFamily="49" charset="-122"/>
                <a:ea typeface="仿宋" panose="02010609060101010101" pitchFamily="49" charset="-122"/>
              </a:rPr>
              <a:t>”</a:t>
            </a:r>
          </a:p>
        </p:txBody>
      </p:sp>
      <p:sp>
        <p:nvSpPr>
          <p:cNvPr id="5" name="TextBox 3"/>
          <p:cNvSpPr txBox="1"/>
          <p:nvPr/>
        </p:nvSpPr>
        <p:spPr>
          <a:xfrm rot="20760000">
            <a:off x="2561619" y="4654428"/>
            <a:ext cx="5400398" cy="1814830"/>
          </a:xfrm>
          <a:prstGeom prst="rect">
            <a:avLst/>
          </a:prstGeom>
          <a:noFill/>
          <a:ln w="28575" cmpd="thickThin">
            <a:solidFill>
              <a:schemeClr val="accent1">
                <a:shade val="50000"/>
              </a:schemeClr>
            </a:solidFill>
            <a:prstDash val="sysDash"/>
          </a:ln>
        </p:spPr>
        <p:txBody>
          <a:bodyPr wrap="square" rtlCol="0">
            <a:spAutoFit/>
          </a:bodyPr>
          <a:lstStyle/>
          <a:p>
            <a:r>
              <a:rPr lang="zh-CN" altLang="en-US" sz="2800" b="1">
                <a:solidFill>
                  <a:schemeClr val="tx1">
                    <a:lumMod val="95000"/>
                    <a:lumOff val="5000"/>
                  </a:schemeClr>
                </a:solidFill>
                <a:latin typeface="仿宋" panose="02010609060101010101" pitchFamily="49" charset="-122"/>
                <a:ea typeface="仿宋" panose="02010609060101010101" pitchFamily="49" charset="-122"/>
              </a:rPr>
              <a:t>漫画</a:t>
            </a:r>
            <a:r>
              <a:rPr lang="en-US" altLang="zh-CN" sz="2800" b="1">
                <a:solidFill>
                  <a:schemeClr val="tx1">
                    <a:lumMod val="95000"/>
                    <a:lumOff val="5000"/>
                  </a:schemeClr>
                </a:solidFill>
                <a:latin typeface="仿宋" panose="02010609060101010101" pitchFamily="49" charset="-122"/>
                <a:ea typeface="仿宋" panose="02010609060101010101" pitchFamily="49" charset="-122"/>
              </a:rPr>
              <a:t>《</a:t>
            </a:r>
            <a:r>
              <a:rPr lang="zh-CN" altLang="en-US" sz="2800" b="1">
                <a:solidFill>
                  <a:schemeClr val="tx1">
                    <a:lumMod val="95000"/>
                    <a:lumOff val="5000"/>
                  </a:schemeClr>
                </a:solidFill>
                <a:latin typeface="仿宋" panose="02010609060101010101" pitchFamily="49" charset="-122"/>
                <a:ea typeface="仿宋" panose="02010609060101010101" pitchFamily="49" charset="-122"/>
              </a:rPr>
              <a:t>三巨头瓜分世界</a:t>
            </a:r>
            <a:r>
              <a:rPr lang="en-US" altLang="zh-CN" sz="2800" b="1">
                <a:solidFill>
                  <a:schemeClr val="tx1">
                    <a:lumMod val="95000"/>
                    <a:lumOff val="5000"/>
                  </a:schemeClr>
                </a:solidFill>
                <a:latin typeface="仿宋" panose="02010609060101010101" pitchFamily="49" charset="-122"/>
                <a:ea typeface="仿宋" panose="02010609060101010101" pitchFamily="49" charset="-122"/>
              </a:rPr>
              <a:t>》</a:t>
            </a:r>
            <a:r>
              <a:rPr lang="zh-CN" altLang="en-US" sz="2800" b="1">
                <a:solidFill>
                  <a:schemeClr val="tx1">
                    <a:lumMod val="95000"/>
                    <a:lumOff val="5000"/>
                  </a:schemeClr>
                </a:solidFill>
                <a:latin typeface="仿宋" panose="02010609060101010101" pitchFamily="49" charset="-122"/>
                <a:ea typeface="仿宋" panose="02010609060101010101" pitchFamily="49" charset="-122"/>
              </a:rPr>
              <a:t>，图中三人分别是法国总理克</a:t>
            </a:r>
            <a:r>
              <a:rPr lang="zh-CN" altLang="en-US" sz="2800" b="1" smtClean="0">
                <a:solidFill>
                  <a:schemeClr val="tx1">
                    <a:lumMod val="95000"/>
                    <a:lumOff val="5000"/>
                  </a:schemeClr>
                </a:solidFill>
                <a:latin typeface="仿宋" panose="02010609060101010101" pitchFamily="49" charset="-122"/>
                <a:ea typeface="仿宋" panose="02010609060101010101" pitchFamily="49" charset="-122"/>
              </a:rPr>
              <a:t>里孟梭</a:t>
            </a:r>
            <a:r>
              <a:rPr lang="zh-CN" altLang="en-US" sz="2800" b="1">
                <a:solidFill>
                  <a:schemeClr val="tx1">
                    <a:lumMod val="95000"/>
                    <a:lumOff val="5000"/>
                  </a:schemeClr>
                </a:solidFill>
                <a:latin typeface="仿宋" panose="02010609060101010101" pitchFamily="49" charset="-122"/>
                <a:ea typeface="仿宋" panose="02010609060101010101" pitchFamily="49" charset="-122"/>
              </a:rPr>
              <a:t>、英国首相劳合乔治与美国总统威尔逊。</a:t>
            </a: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71120" y="193040"/>
            <a:ext cx="5450840" cy="6000750"/>
          </a:xfrm>
          <a:prstGeom prst="rect">
            <a:avLst/>
          </a:prstGeom>
          <a:blipFill rotWithShape="1">
            <a:blip r:embed="rId2"/>
            <a:stretch>
              <a:fillRect/>
            </a:stretch>
          </a:blipFill>
          <a:ln w="28575" cmpd="sng">
            <a:solidFill>
              <a:schemeClr val="accent1">
                <a:shade val="50000"/>
              </a:schemeClr>
            </a:solidFill>
            <a:prstDash val="solid"/>
          </a:ln>
        </p:spPr>
        <p:txBody>
          <a:bodyPr wrap="square" rtlCol="0" anchor="t">
            <a:spAutoFit/>
          </a:bodyPr>
          <a:lstStyle/>
          <a:p>
            <a:r>
              <a:rPr lang="zh-CN" altLang="en-US" sz="3200" b="1">
                <a:solidFill>
                  <a:srgbClr val="FF0000"/>
                </a:solidFill>
              </a:rPr>
              <a:t>主要内容:</a:t>
            </a:r>
            <a:r>
              <a:rPr lang="zh-CN" altLang="en-US" sz="3200"/>
              <a:t>德国及其盟国承担战争罪责,战败国向战胜国割地赔款,裁减军备,德国的海外殖民地被战胜国瓜分;承认波兰复国,承认捷克斯洛伐克和南斯拉夫等国家独立;限制美国、英国、日本等国的海军军备;中国收回山东主权,但日本保留了诸多特权;列强同意将“门户开放”“机会均等”作为侵略中国的共同原则;成立国际联盟。</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rcRect l="1893" t="1722" r="2482" b="3023"/>
          <a:stretch>
            <a:fillRect/>
          </a:stretch>
        </p:blipFill>
        <p:spPr>
          <a:xfrm>
            <a:off x="5521960" y="193040"/>
            <a:ext cx="6666230" cy="3249930"/>
          </a:xfrm>
          <a:prstGeom prst="rect">
            <a:avLst/>
          </a:prstGeom>
          <a:ln>
            <a:noFill/>
          </a:ln>
          <a:effectLst>
            <a:outerShdw blurRad="190500" algn="tl" rotWithShape="0">
              <a:srgbClr val="000000">
                <a:alpha val="70000"/>
              </a:srgbClr>
            </a:outerShdw>
          </a:effectLst>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rcRect l="908" t="1487" r="994" b="1160"/>
          <a:stretch>
            <a:fillRect/>
          </a:stretch>
        </p:blipFill>
        <p:spPr>
          <a:xfrm>
            <a:off x="5521960" y="3549650"/>
            <a:ext cx="6671945" cy="3203575"/>
          </a:xfrm>
          <a:prstGeom prst="rect">
            <a:avLst/>
          </a:prstGeom>
          <a:ln>
            <a:noFill/>
          </a:ln>
          <a:effectLst>
            <a:outerShdw blurRad="190500" algn="tl" rotWithShape="0">
              <a:srgbClr val="000000">
                <a:alpha val="70000"/>
              </a:srgbClr>
            </a:outerShdw>
          </a:effectLst>
        </p:spPr>
      </p:pic>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4" name="文本框 2"/>
          <p:cNvSpPr txBox="1"/>
          <p:nvPr/>
        </p:nvSpPr>
        <p:spPr>
          <a:xfrm>
            <a:off x="1681480" y="1085850"/>
            <a:ext cx="9818370" cy="4029710"/>
          </a:xfrm>
          <a:prstGeom prst="rect">
            <a:avLst/>
          </a:prstGeom>
          <a:noFill/>
          <a:ln w="19050">
            <a:solidFill>
              <a:schemeClr val="accent6">
                <a:lumMod val="50000"/>
              </a:schemeClr>
            </a:solidFill>
          </a:ln>
        </p:spPr>
        <p:txBody>
          <a:bodyPr wrap="square" lIns="91337" tIns="45667" rIns="91337" bIns="45667">
            <a:spAutoFit/>
          </a:bodyPr>
          <a:lstStyle/>
          <a:p>
            <a:pPr>
              <a:buClr>
                <a:prstClr val="white"/>
              </a:buClr>
            </a:pPr>
            <a:r>
              <a:rPr lang="zh-CN" altLang="en-US" sz="4000" b="1">
                <a:solidFill>
                  <a:schemeClr val="tx1">
                    <a:lumMod val="75000"/>
                    <a:lumOff val="25000"/>
                  </a:schemeClr>
                </a:solidFill>
                <a:latin typeface="等线" panose="02010600030101010101" pitchFamily="2" charset="-122"/>
                <a:ea typeface="等线" panose="02010600030101010101" pitchFamily="2" charset="-122"/>
              </a:rPr>
              <a:t>第一次世界大战曾经在一个时期内给日本帝国主义以独霸中国的机会</a:t>
            </a:r>
            <a:r>
              <a:rPr lang="en-US" altLang="zh-CN" sz="4000" b="1">
                <a:solidFill>
                  <a:schemeClr val="tx1">
                    <a:lumMod val="75000"/>
                    <a:lumOff val="25000"/>
                  </a:schemeClr>
                </a:solidFill>
                <a:latin typeface="等线" panose="02010600030101010101" pitchFamily="2" charset="-122"/>
                <a:ea typeface="等线" panose="02010600030101010101" pitchFamily="2" charset="-122"/>
              </a:rPr>
              <a:t>……1922</a:t>
            </a:r>
            <a:r>
              <a:rPr lang="zh-CN" altLang="en-US" sz="4400" b="1">
                <a:solidFill>
                  <a:schemeClr val="tx1">
                    <a:lumMod val="75000"/>
                    <a:lumOff val="25000"/>
                  </a:schemeClr>
                </a:solidFill>
                <a:latin typeface="等线" panose="02010600030101010101" pitchFamily="2" charset="-122"/>
                <a:ea typeface="等线" panose="02010600030101010101" pitchFamily="2" charset="-122"/>
              </a:rPr>
              <a:t>年美国召开的华盛顿九国会议签订了一个公约，又使中国回复到几个帝国主义国家共同支配的局面。 </a:t>
            </a:r>
          </a:p>
          <a:p>
            <a:pPr algn="r">
              <a:buClr>
                <a:prstClr val="white"/>
              </a:buClr>
            </a:pPr>
            <a:r>
              <a:rPr lang="en-US" altLang="zh-CN" sz="4000" b="1">
                <a:solidFill>
                  <a:schemeClr val="tx1">
                    <a:lumMod val="75000"/>
                    <a:lumOff val="25000"/>
                  </a:schemeClr>
                </a:solidFill>
                <a:latin typeface="等线" panose="02010600030101010101" pitchFamily="2" charset="-122"/>
                <a:ea typeface="等线" panose="02010600030101010101" pitchFamily="2" charset="-122"/>
              </a:rPr>
              <a:t>——《</a:t>
            </a:r>
            <a:r>
              <a:rPr lang="zh-CN" altLang="en-US" sz="4000" b="1">
                <a:solidFill>
                  <a:schemeClr val="tx1">
                    <a:lumMod val="75000"/>
                    <a:lumOff val="25000"/>
                  </a:schemeClr>
                </a:solidFill>
                <a:latin typeface="等线" panose="02010600030101010101" pitchFamily="2" charset="-122"/>
                <a:ea typeface="等线" panose="02010600030101010101" pitchFamily="2" charset="-122"/>
              </a:rPr>
              <a:t>毛泽东选集</a:t>
            </a:r>
            <a:r>
              <a:rPr lang="en-US" altLang="zh-CN" sz="4000" b="1">
                <a:solidFill>
                  <a:schemeClr val="tx1">
                    <a:lumMod val="75000"/>
                    <a:lumOff val="25000"/>
                  </a:schemeClr>
                </a:solidFill>
                <a:latin typeface="等线" panose="02010600030101010101" pitchFamily="2" charset="-122"/>
                <a:ea typeface="等线" panose="02010600030101010101" pitchFamily="2" charset="-122"/>
              </a:rPr>
              <a:t>》 </a:t>
            </a: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223520" y="680720"/>
            <a:ext cx="11087735" cy="4154170"/>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6600" b="1">
                <a:solidFill>
                  <a:srgbClr val="FF0000"/>
                </a:solidFill>
              </a:rPr>
              <a:t>对国际局势的影响:</a:t>
            </a:r>
            <a:r>
              <a:rPr lang="zh-CN" altLang="en-US" sz="6600"/>
              <a:t>一战后战胜国以强权政治原则建立的新秩序,为新的国际冲突埋下祸根。</a:t>
            </a: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7"/>
          <a:stretch>
            <a:fillRect/>
          </a:stretch>
        </a:blipFill>
        <a:effectLst/>
      </p:bgPr>
    </p:bg>
    <p:spTree>
      <p:nvGrpSpPr>
        <p:cNvPr id="1" name=""/>
        <p:cNvGrpSpPr/>
        <p:nvPr/>
      </p:nvGrpSpPr>
      <p:grpSpPr>
        <a:xfrm>
          <a:off x="0" y="0"/>
          <a:ext cx="0" cy="0"/>
        </a:xfrm>
      </p:grpSpPr>
      <p:sp>
        <p:nvSpPr>
          <p:cNvPr id="8" name="矩形 7"/>
          <p:cNvSpPr/>
          <p:nvPr/>
        </p:nvSpPr>
        <p:spPr>
          <a:xfrm>
            <a:off x="337929" y="4003169"/>
            <a:ext cx="3707297" cy="2308324"/>
          </a:xfrm>
          <a:prstGeom prst="rect">
            <a:avLst/>
          </a:prstGeom>
          <a:ln w="19050">
            <a:solidFill>
              <a:schemeClr val="accent6">
                <a:lumMod val="50000"/>
              </a:schemeClr>
            </a:solidFill>
          </a:ln>
        </p:spPr>
        <p:txBody>
          <a:bodyPr wrap="square">
            <a:spAutoFit/>
          </a:bodyPr>
          <a:lstStyle/>
          <a:p>
            <a:pPr indent="457200"/>
            <a:r>
              <a:rPr lang="zh-CN" altLang="en-US" sz="2400">
                <a:solidFill>
                  <a:schemeClr val="tx1">
                    <a:lumMod val="75000"/>
                    <a:lumOff val="25000"/>
                  </a:schemeClr>
                </a:solidFill>
                <a:latin typeface="仿宋" panose="02010609060101010101" pitchFamily="49" charset="-122"/>
                <a:ea typeface="仿宋" panose="02010609060101010101" pitchFamily="49" charset="-122"/>
              </a:rPr>
              <a:t>欲征服支那，必先征服满蒙。如欲征服世界，必先征服支那。</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将来欲制支那，必以打击美国势力，为先决问题。</a:t>
            </a:r>
            <a:endParaRPr lang="en-US" altLang="zh-CN" sz="2400">
              <a:solidFill>
                <a:schemeClr val="tx1">
                  <a:lumMod val="75000"/>
                  <a:lumOff val="25000"/>
                </a:schemeClr>
              </a:solidFill>
              <a:latin typeface="仿宋" panose="02010609060101010101" pitchFamily="49" charset="-122"/>
              <a:ea typeface="仿宋" panose="02010609060101010101" pitchFamily="49" charset="-122"/>
            </a:endParaRPr>
          </a:p>
          <a:p>
            <a:pPr algn="r"/>
            <a:r>
              <a:rPr lang="en-US" altLang="zh-CN" sz="2400">
                <a:solidFill>
                  <a:schemeClr val="tx1">
                    <a:lumMod val="75000"/>
                    <a:lumOff val="25000"/>
                  </a:schemeClr>
                </a:solidFill>
                <a:latin typeface="仿宋" panose="02010609060101010101" pitchFamily="49" charset="-122"/>
                <a:ea typeface="仿宋" panose="02010609060101010101" pitchFamily="49" charset="-122"/>
              </a:rPr>
              <a:t>——1927《</a:t>
            </a:r>
            <a:r>
              <a:rPr lang="zh-CN" altLang="en-US" sz="2400">
                <a:solidFill>
                  <a:schemeClr val="tx1">
                    <a:lumMod val="75000"/>
                    <a:lumOff val="25000"/>
                  </a:schemeClr>
                </a:solidFill>
                <a:latin typeface="仿宋" panose="02010609060101010101" pitchFamily="49" charset="-122"/>
                <a:ea typeface="仿宋" panose="02010609060101010101" pitchFamily="49" charset="-122"/>
              </a:rPr>
              <a:t>田中奏折</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2400">
              <a:solidFill>
                <a:schemeClr val="tx1">
                  <a:lumMod val="75000"/>
                  <a:lumOff val="25000"/>
                </a:schemeClr>
              </a:solidFill>
              <a:latin typeface="仿宋" panose="02010609060101010101" pitchFamily="49" charset="-122"/>
              <a:ea typeface="仿宋" panose="02010609060101010101" pitchFamily="49" charset="-122"/>
            </a:endParaRPr>
          </a:p>
        </p:txBody>
      </p:sp>
      <p:pic>
        <p:nvPicPr>
          <p:cNvPr id="10" name="Picture 8" descr="http://5b0988e595225.cdn.sohucs.com/images/20171207/0ccc859a8225407fb8a55a96f27c6e02.jpe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484528" y="3791493"/>
            <a:ext cx="3360000"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36" name="Picture 12" descr="http://img.mp.itc.cn/upload/20170215/b87a30a8b5094c3bb3a1d76d3c4d7631.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7929" y="505357"/>
            <a:ext cx="2519999"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42" name="Picture 18" descr="http://00.imgmini.eastday.com/mobile/20180724/20180724213413_1c3575783dcf51e6bb6461ff1d45b2d5_2.jpe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246455" y="498678"/>
            <a:ext cx="3591981"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44" name="Picture 20" descr="http://n.sinaimg.cn/sinacn06/321/w1600h1121/20180902/5b1e-hinpmnr6551032.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747054" y="498678"/>
            <a:ext cx="3596780"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46" name="Picture 22" descr="http://fj2.eastday.com/slideshow/20110915_6/images/01955764.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352739" y="3791493"/>
            <a:ext cx="3818184"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9" name="矩形 8"/>
          <p:cNvSpPr/>
          <p:nvPr/>
        </p:nvSpPr>
        <p:spPr>
          <a:xfrm>
            <a:off x="3747054" y="3018678"/>
            <a:ext cx="3607682"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纳粹骑兵经过凯旋门</a:t>
            </a:r>
            <a:endParaRPr lang="zh-CN" altLang="en-US" sz="2400">
              <a:latin typeface="仿宋" panose="02010609060101010101" pitchFamily="49" charset="-122"/>
              <a:ea typeface="仿宋" panose="02010609060101010101" pitchFamily="49" charset="-122"/>
            </a:endParaRPr>
          </a:p>
        </p:txBody>
      </p:sp>
      <p:sp>
        <p:nvSpPr>
          <p:cNvPr id="11" name="矩形 10"/>
          <p:cNvSpPr/>
          <p:nvPr/>
        </p:nvSpPr>
        <p:spPr>
          <a:xfrm>
            <a:off x="8209851" y="3025357"/>
            <a:ext cx="3607682"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希特勒游览埃菲尔铁塔</a:t>
            </a:r>
            <a:endParaRPr lang="zh-CN" altLang="en-US" sz="2400">
              <a:latin typeface="仿宋" panose="02010609060101010101" pitchFamily="49" charset="-122"/>
              <a:ea typeface="仿宋" panose="02010609060101010101" pitchFamily="49" charset="-122"/>
            </a:endParaRPr>
          </a:p>
        </p:txBody>
      </p:sp>
      <p:sp>
        <p:nvSpPr>
          <p:cNvPr id="12" name="矩形 11"/>
          <p:cNvSpPr/>
          <p:nvPr/>
        </p:nvSpPr>
        <p:spPr>
          <a:xfrm>
            <a:off x="4428775" y="6354765"/>
            <a:ext cx="3607682"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日军攻陷沈阳</a:t>
            </a:r>
            <a:endParaRPr lang="zh-CN" altLang="en-US" sz="2400">
              <a:latin typeface="仿宋" panose="02010609060101010101" pitchFamily="49" charset="-122"/>
              <a:ea typeface="仿宋" panose="02010609060101010101" pitchFamily="49" charset="-122"/>
            </a:endParaRPr>
          </a:p>
        </p:txBody>
      </p:sp>
      <p:sp>
        <p:nvSpPr>
          <p:cNvPr id="13" name="矩形 12"/>
          <p:cNvSpPr/>
          <p:nvPr/>
        </p:nvSpPr>
        <p:spPr>
          <a:xfrm>
            <a:off x="8354595" y="6354764"/>
            <a:ext cx="3607682"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日本偷袭珍珠港</a:t>
            </a:r>
            <a:endParaRPr lang="zh-CN" altLang="en-US" sz="2400">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2" name="文本框 1"/>
          <p:cNvSpPr txBox="1"/>
          <p:nvPr/>
        </p:nvSpPr>
        <p:spPr>
          <a:xfrm>
            <a:off x="254000" y="144780"/>
            <a:ext cx="5831840" cy="6492875"/>
          </a:xfrm>
          <a:prstGeom prst="rect">
            <a:avLst/>
          </a:prstGeom>
          <a:noFill/>
          <a:ln w="28575" cmpd="thickThin">
            <a:solidFill>
              <a:schemeClr val="tx1"/>
            </a:solidFill>
            <a:prstDash val="solid"/>
          </a:ln>
        </p:spPr>
        <p:txBody>
          <a:bodyPr wrap="square" rtlCol="0" anchor="t">
            <a:spAutoFit/>
          </a:bodyPr>
          <a:lstStyle/>
          <a:p>
            <a:r>
              <a:rPr lang="zh-CN" altLang="en-US" sz="3200" b="1">
                <a:solidFill>
                  <a:srgbClr val="FF0000"/>
                </a:solidFill>
              </a:rPr>
              <a:t>7</a:t>
            </a:r>
            <a:r>
              <a:rPr lang="en-US" altLang="zh-CN" sz="3200" b="1">
                <a:solidFill>
                  <a:srgbClr val="FF0000"/>
                </a:solidFill>
              </a:rPr>
              <a:t>.</a:t>
            </a:r>
            <a:r>
              <a:rPr lang="zh-CN" altLang="en-US" sz="3200" b="1">
                <a:solidFill>
                  <a:srgbClr val="FF0000"/>
                </a:solidFill>
              </a:rPr>
              <a:t>国际联盟的性质:</a:t>
            </a:r>
            <a:r>
              <a:rPr lang="zh-CN" altLang="en-US" sz="3200"/>
              <a:t>是第一个由主权国家国家组成的世界性国际组织。</a:t>
            </a:r>
          </a:p>
          <a:p>
            <a:r>
              <a:rPr lang="zh-CN" altLang="en-US" sz="3200" b="1">
                <a:solidFill>
                  <a:srgbClr val="FF0000"/>
                </a:solidFill>
              </a:rPr>
              <a:t>地位:</a:t>
            </a:r>
            <a:r>
              <a:rPr lang="zh-CN" altLang="en-US" sz="3200"/>
              <a:t>是凡尔赛一华盛顿体系的重要组成部分目的和宗旨:维护战后国际政治秩序;促进国际合作,保证国际和平。</a:t>
            </a:r>
          </a:p>
          <a:p>
            <a:r>
              <a:rPr lang="zh-CN" altLang="en-US" sz="3200" b="1">
                <a:solidFill>
                  <a:srgbClr val="FF0000"/>
                </a:solidFill>
              </a:rPr>
              <a:t>无法发挥作用的原因:</a:t>
            </a:r>
            <a:r>
              <a:rPr lang="zh-CN" altLang="en-US" sz="3200"/>
              <a:t>国联形成决议的全体一致原则,使其失去了对侵略行为采取任何有效行动的可能性,无法制止战争发生;英、法将国联作为维护自己既得利益、操纵国际事务的工具。</a:t>
            </a:r>
          </a:p>
        </p:txBody>
      </p:sp>
      <p:pic>
        <p:nvPicPr>
          <p:cNvPr id="8" name="图片 7"/>
          <p:cNvPicPr>
            <a:picLocks noChangeAspect="1"/>
          </p:cNvPicPr>
          <p:nvPr/>
        </p:nvPicPr>
        <p:blipFill>
          <a:blip r:embed="rId2"/>
          <a:stretch>
            <a:fillRect/>
          </a:stretch>
        </p:blipFill>
        <p:spPr>
          <a:xfrm>
            <a:off x="6268720" y="144780"/>
            <a:ext cx="5790565" cy="5183505"/>
          </a:xfrm>
          <a:prstGeom prst="rect">
            <a:avLst/>
          </a:prstGeom>
          <a:ln>
            <a:noFill/>
          </a:ln>
          <a:effectLst>
            <a:outerShdw blurRad="190500" algn="tl" rotWithShape="0">
              <a:srgbClr val="000000">
                <a:alpha val="70000"/>
              </a:srgbClr>
            </a:outerShdw>
          </a:effectLst>
        </p:spPr>
      </p:pic>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2" name="文本框 1"/>
          <p:cNvSpPr txBox="1"/>
          <p:nvPr/>
        </p:nvSpPr>
        <p:spPr>
          <a:xfrm>
            <a:off x="208280" y="180340"/>
            <a:ext cx="6334125" cy="6247130"/>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3600" b="1" u="sng">
                <a:solidFill>
                  <a:srgbClr val="FF0000"/>
                </a:solidFill>
              </a:rPr>
              <a:t>8.第一次世界大战的重要影响:</a:t>
            </a:r>
          </a:p>
          <a:p>
            <a:endParaRPr lang="zh-CN" altLang="en-US" sz="4000" b="1" u="sng">
              <a:solidFill>
                <a:srgbClr val="FF0000"/>
              </a:solidFill>
            </a:endParaRPr>
          </a:p>
          <a:p>
            <a:r>
              <a:rPr lang="zh-CN" altLang="en-US" sz="3600"/>
              <a:t>大战削弱了帝国主义和殖民主义力量,动摇了欧洲的世界优势地位,促进了殖民地半殖民地国家的民族觉醒。美国的参战和俄国十月革命的胜利,是这两个国家开始崛起的重要标志。这场空前惨烈的战争改变了人们的观念,反对战争、要求和平的运动日益高涨。</a:t>
            </a:r>
          </a:p>
        </p:txBody>
      </p:sp>
      <p:pic>
        <p:nvPicPr>
          <p:cNvPr id="10246" name="Picture 6" descr="http://www.81.cn/ysj/attachement/jpg/site351/20160627/1559ed3f3f771268301314.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46900" y="180340"/>
            <a:ext cx="5141595" cy="2642235"/>
          </a:xfrm>
          <a:prstGeom prst="rect">
            <a:avLst/>
          </a:prstGeom>
          <a:noFill/>
          <a:extLst>
            <a:ext uri="{909E8E84-426E-40DD-AFC4-6F175D3DCCD1}">
              <a14:hiddenFill xmlns:a14="http://schemas.microsoft.com/office/drawing/2010/main">
                <a:solidFill>
                  <a:srgbClr val="FFFFFF"/>
                </a:solidFill>
              </a14:hiddenFill>
            </a:ext>
          </a:extLst>
        </p:spPr>
      </p:pic>
      <p:pic>
        <p:nvPicPr>
          <p:cNvPr id="11269" name="Picture 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47205" y="3043624"/>
            <a:ext cx="5141437" cy="338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9" name="Text Box 8"/>
          <p:cNvSpPr txBox="1">
            <a:spLocks noChangeArrowheads="1"/>
          </p:cNvSpPr>
          <p:nvPr/>
        </p:nvSpPr>
        <p:spPr bwMode="auto">
          <a:xfrm>
            <a:off x="1645920" y="311785"/>
            <a:ext cx="9326880" cy="3291840"/>
          </a:xfrm>
          <a:prstGeom prst="rect">
            <a:avLst/>
          </a:prstGeom>
          <a:noFill/>
          <a:ln w="19050">
            <a:solidFill>
              <a:schemeClr val="accent6">
                <a:lumMod val="50000"/>
              </a:schemeClr>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3600" b="1">
                <a:solidFill>
                  <a:schemeClr val="tx1">
                    <a:lumMod val="75000"/>
                    <a:lumOff val="25000"/>
                  </a:schemeClr>
                </a:solidFill>
                <a:latin typeface="等线" panose="02010600030101010101" pitchFamily="2" charset="-122"/>
                <a:ea typeface="等线" panose="02010600030101010101" pitchFamily="2" charset="-122"/>
              </a:rPr>
              <a:t>靠凡尔赛体系来维系的国际秩序是建立在火山上的。</a:t>
            </a:r>
          </a:p>
          <a:p>
            <a:pPr algn="ctr"/>
            <a:r>
              <a:rPr kumimoji="1" lang="en-US" altLang="zh-CN" sz="3200" b="1">
                <a:solidFill>
                  <a:schemeClr val="tx1">
                    <a:lumMod val="75000"/>
                    <a:lumOff val="25000"/>
                  </a:schemeClr>
                </a:solidFill>
                <a:latin typeface="等线" panose="02010600030101010101" pitchFamily="2" charset="-122"/>
                <a:ea typeface="等线" panose="02010600030101010101" pitchFamily="2" charset="-122"/>
              </a:rPr>
              <a:t>……</a:t>
            </a:r>
          </a:p>
          <a:p>
            <a:r>
              <a:rPr lang="zh-CN" altLang="en-US" sz="36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华盛顿会议为太平洋两岸的两个大国的下一场战争，埋下了第一批火种。</a:t>
            </a:r>
          </a:p>
          <a:p>
            <a:pPr lvl="0" algn="r"/>
            <a:r>
              <a:rPr lang="en-US" altLang="zh-CN" sz="32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a:t>
            </a:r>
            <a:r>
              <a:rPr lang="zh-CN" altLang="en-US" sz="32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列宁</a:t>
            </a:r>
          </a:p>
        </p:txBody>
      </p:sp>
      <p:sp>
        <p:nvSpPr>
          <p:cNvPr id="3" name="矩形 2"/>
          <p:cNvSpPr/>
          <p:nvPr/>
        </p:nvSpPr>
        <p:spPr>
          <a:xfrm>
            <a:off x="1645920" y="4108450"/>
            <a:ext cx="9326880" cy="1999615"/>
          </a:xfrm>
          <a:prstGeom prst="rect">
            <a:avLst/>
          </a:prstGeom>
          <a:ln w="19050">
            <a:solidFill>
              <a:schemeClr val="accent6">
                <a:lumMod val="50000"/>
              </a:schemeClr>
            </a:solidFill>
          </a:ln>
        </p:spPr>
        <p:txBody>
          <a:bodyPr wrap="square">
            <a:spAutoFit/>
          </a:bodyPr>
          <a:lstStyle/>
          <a:p>
            <a:pPr lvl="0" algn="ctr"/>
            <a:r>
              <a:rPr kumimoji="1" lang="zh-CN" altLang="en-US" sz="4000" b="1">
                <a:solidFill>
                  <a:srgbClr val="000000">
                    <a:lumMod val="75000"/>
                    <a:lumOff val="25000"/>
                  </a:srgbClr>
                </a:solidFill>
                <a:latin typeface="等线" panose="02010600030101010101" pitchFamily="2" charset="-122"/>
                <a:ea typeface="等线" panose="02010600030101010101" pitchFamily="2" charset="-122"/>
              </a:rPr>
              <a:t>这不是和平</a:t>
            </a:r>
            <a:r>
              <a:rPr kumimoji="1" lang="en-US" altLang="zh-CN" sz="4000" b="1">
                <a:solidFill>
                  <a:srgbClr val="000000">
                    <a:lumMod val="75000"/>
                    <a:lumOff val="25000"/>
                  </a:srgbClr>
                </a:solidFill>
                <a:latin typeface="等线" panose="02010600030101010101" pitchFamily="2" charset="-122"/>
                <a:ea typeface="等线" panose="02010600030101010101" pitchFamily="2" charset="-122"/>
              </a:rPr>
              <a:t>,</a:t>
            </a:r>
            <a:r>
              <a:rPr kumimoji="1" lang="zh-CN" altLang="en-US" sz="4400" b="1">
                <a:solidFill>
                  <a:srgbClr val="000000">
                    <a:lumMod val="75000"/>
                    <a:lumOff val="25000"/>
                  </a:srgbClr>
                </a:solidFill>
                <a:latin typeface="等线" panose="02010600030101010101" pitchFamily="2" charset="-122"/>
                <a:ea typeface="等线" panose="02010600030101010101" pitchFamily="2" charset="-122"/>
              </a:rPr>
              <a:t>这是二十年的休战。</a:t>
            </a:r>
          </a:p>
          <a:p>
            <a:pPr lvl="0" algn="r"/>
            <a:r>
              <a:rPr kumimoji="1" lang="en-US" altLang="zh-CN" sz="4000" b="1">
                <a:solidFill>
                  <a:srgbClr val="000000">
                    <a:lumMod val="75000"/>
                    <a:lumOff val="25000"/>
                  </a:srgbClr>
                </a:solidFill>
                <a:latin typeface="等线" panose="02010600030101010101" pitchFamily="2" charset="-122"/>
                <a:ea typeface="等线" panose="02010600030101010101" pitchFamily="2" charset="-122"/>
              </a:rPr>
              <a:t>——</a:t>
            </a:r>
            <a:r>
              <a:rPr kumimoji="1" lang="zh-CN" altLang="en-US" sz="4000" b="1">
                <a:solidFill>
                  <a:srgbClr val="000000">
                    <a:lumMod val="75000"/>
                    <a:lumOff val="25000"/>
                  </a:srgbClr>
                </a:solidFill>
                <a:latin typeface="等线" panose="02010600030101010101" pitchFamily="2" charset="-122"/>
                <a:ea typeface="等线" panose="02010600030101010101" pitchFamily="2" charset="-122"/>
              </a:rPr>
              <a:t>法国元帅福煦</a:t>
            </a:r>
          </a:p>
          <a:p>
            <a:pPr lvl="0" algn="r"/>
            <a:endParaRPr kumimoji="1" lang="zh-CN" altLang="en-US" sz="4000" b="1">
              <a:solidFill>
                <a:srgbClr val="000000">
                  <a:lumMod val="75000"/>
                  <a:lumOff val="25000"/>
                </a:srgbClr>
              </a:solidFill>
              <a:latin typeface="等线" panose="02010600030101010101" pitchFamily="2" charset="-122"/>
              <a:ea typeface="等线" panose="02010600030101010101" pitchFamily="2" charset="-122"/>
              <a:cs typeface="Times New Roman" panose="02020603050405020304" pitchFamily="18" charset="0"/>
            </a:endParaRPr>
          </a:p>
        </p:txBody>
      </p:sp>
      <p:pic>
        <p:nvPicPr>
          <p:cNvPr id="10" name="New picture" hidden="1"/>
          <p:cNvPicPr/>
          <p:nvPr/>
        </p:nvPicPr>
        <p:blipFill>
          <a:blip r:embed="rId2"/>
          <a:stretch>
            <a:fillRect/>
          </a:stretch>
        </p:blipFill>
        <p:spPr>
          <a:xfrm>
            <a:off x="11658600" y="10896600"/>
            <a:ext cx="2794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包裹">
  <a:themeElements>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包裹">
      <a:maj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包裹">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包裹</Template>
  <Company/>
  <PresentationFormat>自定义</PresentationFormat>
  <Paragraphs>97</Paragraphs>
  <Slides>26</Slides>
  <Notes>1</Notes>
  <TotalTime>4</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26</vt:i4>
      </vt:variant>
    </vt:vector>
  </HeadingPairs>
  <TitlesOfParts>
    <vt:vector baseType="lpstr" size="37">
      <vt:lpstr>Arial</vt:lpstr>
      <vt:lpstr>Gill Sans MT</vt:lpstr>
      <vt:lpstr>等线 Light</vt:lpstr>
      <vt:lpstr>等线</vt:lpstr>
      <vt:lpstr>黑体</vt:lpstr>
      <vt:lpstr>宋体</vt:lpstr>
      <vt:lpstr>Courier New</vt:lpstr>
      <vt:lpstr>Calibri</vt:lpstr>
      <vt:lpstr>Times New Roman</vt:lpstr>
      <vt:lpstr>仿宋</vt:lpstr>
      <vt:lpstr>包裹</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王 宝松</dc:creator>
  <cp:lastModifiedBy>常海燕</cp:lastModifiedBy>
  <cp:revision>123</cp:revision>
  <dcterms:created xsi:type="dcterms:W3CDTF">2020-02-29T12:37:00Z</dcterms:created>
  <dcterms:modified xsi:type="dcterms:W3CDTF">2020-07-12T05:30:43Z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2052-10.1.0.7023</vt:lpwstr>
  </property>
</Properties>
</file>