
<file path=[Content_Types].xml><?xml version="1.0" encoding="utf-8"?>
<Types xmlns="http://schemas.openxmlformats.org/package/2006/content-types">
  <Default Extension="jpeg" ContentType="image/jpeg"/>
  <Default Extension="wav" ContentType="audio/x-wav"/>
  <Default Extension="png" ContentType="image/png"/>
  <Default Extension="wmf" ContentType="image/x-wmf"/>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5"/>
  </p:notesMasterIdLst>
  <p:sldIdLst>
    <p:sldId id="304" r:id="rId3"/>
    <p:sldId id="420" r:id="rId4"/>
    <p:sldId id="421" r:id="rId5"/>
    <p:sldId id="422" r:id="rId6"/>
    <p:sldId id="423" r:id="rId7"/>
    <p:sldId id="424" r:id="rId8"/>
    <p:sldId id="425" r:id="rId9"/>
    <p:sldId id="434" r:id="rId10"/>
    <p:sldId id="426" r:id="rId11"/>
    <p:sldId id="435" r:id="rId12"/>
    <p:sldId id="427" r:id="rId13"/>
    <p:sldId id="428" r:id="rId14"/>
    <p:sldId id="429" r:id="rId15"/>
    <p:sldId id="439" r:id="rId16"/>
    <p:sldId id="430" r:id="rId17"/>
    <p:sldId id="431" r:id="rId18"/>
    <p:sldId id="432" r:id="rId19"/>
    <p:sldId id="433" r:id="rId20"/>
    <p:sldId id="437" r:id="rId21"/>
    <p:sldId id="395" r:id="rId22"/>
    <p:sldId id="358" r:id="rId23"/>
    <p:sldId id="359" r:id="rId24"/>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735" autoAdjust="0"/>
    <p:restoredTop sz="94660"/>
  </p:normalViewPr>
  <p:slideViewPr>
    <p:cSldViewPr>
      <p:cViewPr varScale="1">
        <p:scale>
          <a:sx n="87" d="100"/>
          <a:sy n="87" d="100"/>
        </p:scale>
        <p:origin x="-96" y="-3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notesMaster" Target="notesMasters/notesMaster1.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31E7061-6DE1-4F77-A46B-9A47C88B57DD}"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3F8AA16-E786-4C50-8862-7C79E1625236}"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DE1B9B66-5C71-4281-A0D7-6083534D2C9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2230BB-8502-4A22-ABBF-411215FB74AB}"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1B9B66-5C71-4281-A0D7-6083534D2C91}" type="datetimeFigureOut">
              <a:rPr lang="zh-CN" altLang="en-US" smtClean="0"/>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2230BB-8502-4A22-ABBF-411215FB74AB}"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1.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jpeg"/><Relationship Id="rId1" Type="http://schemas.openxmlformats.org/officeDocument/2006/relationships/image" Target="../media/image1.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10.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audio" Target="../media/audio2.wav"/><Relationship Id="rId3" Type="http://schemas.openxmlformats.org/officeDocument/2006/relationships/audio" Target="../media/audio1.wav"/><Relationship Id="rId2" Type="http://schemas.openxmlformats.org/officeDocument/2006/relationships/image" Target="../media/image4.png"/><Relationship Id="rId1" Type="http://schemas.openxmlformats.org/officeDocument/2006/relationships/image" Target="../media/image1.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5.jpeg"/><Relationship Id="rId1" Type="http://schemas.openxmlformats.org/officeDocument/2006/relationships/image" Target="../media/image1.jpeg"/></Relationships>
</file>

<file path=ppt/slides/_rels/slide14.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audio" Target="../media/audio2.wav"/><Relationship Id="rId4" Type="http://schemas.openxmlformats.org/officeDocument/2006/relationships/audio" Target="../media/audio3.wav"/><Relationship Id="rId3" Type="http://schemas.openxmlformats.org/officeDocument/2006/relationships/image" Target="../media/image7.wmf"/><Relationship Id="rId2" Type="http://schemas.openxmlformats.org/officeDocument/2006/relationships/image" Target="../media/image6.png"/><Relationship Id="rId1" Type="http://schemas.openxmlformats.org/officeDocument/2006/relationships/image" Target="../media/image1.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GIF"/><Relationship Id="rId1" Type="http://schemas.openxmlformats.org/officeDocument/2006/relationships/image" Target="../media/image1.jpe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GIF"/><Relationship Id="rId1" Type="http://schemas.openxmlformats.org/officeDocument/2006/relationships/image" Target="../media/image1.jpe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9.png"/><Relationship Id="rId1" Type="http://schemas.openxmlformats.org/officeDocument/2006/relationships/image" Target="../media/image1.jpe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1259632" y="1556792"/>
            <a:ext cx="6445996" cy="2585323"/>
          </a:xfrm>
          <a:prstGeom prst="rect">
            <a:avLst/>
          </a:prstGeom>
          <a:noFill/>
        </p:spPr>
        <p:txBody>
          <a:bodyPr wrap="none" lIns="91440" tIns="45720" rIns="91440" bIns="45720">
            <a:spAutoFit/>
          </a:bodyPr>
          <a:lstStyle/>
          <a:p>
            <a:pPr algn="ctr"/>
            <a:r>
              <a:rPr lang="zh-CN" alt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ea"/>
              </a:rPr>
              <a:t>第</a:t>
            </a:r>
            <a:r>
              <a:rPr lang="en-US" altLang="zh-CN"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ea"/>
              </a:rPr>
              <a:t>24</a:t>
            </a:r>
            <a:r>
              <a:rPr lang="zh-CN" alt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ea"/>
              </a:rPr>
              <a:t>课</a:t>
            </a:r>
            <a:endParaRPr lang="en-US" altLang="zh-CN"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ea"/>
            </a:endParaRPr>
          </a:p>
          <a:p>
            <a:pPr algn="ctr"/>
            <a:endParaRPr lang="en-US" altLang="zh-CN"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p>
            <a:pPr algn="ctr"/>
            <a:r>
              <a:rPr lang="zh-CN" alt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人民解放战争的胜利</a:t>
            </a:r>
            <a:endParaRPr lang="zh-CN" alt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259632" y="1700808"/>
            <a:ext cx="6455640" cy="2739211"/>
          </a:xfrm>
          <a:prstGeom prst="rect">
            <a:avLst/>
          </a:prstGeom>
          <a:noFill/>
        </p:spPr>
        <p:txBody>
          <a:bodyPr wrap="square" rtlCol="0">
            <a:spAutoFit/>
          </a:bodyPr>
          <a:lstStyle/>
          <a:p>
            <a:r>
              <a:rPr lang="en-US" altLang="zh-CN" sz="3200" b="1" dirty="0"/>
              <a:t>        </a:t>
            </a:r>
            <a:r>
              <a:rPr lang="zh-CN" altLang="en-US" sz="2800" b="1" dirty="0" smtClean="0"/>
              <a:t>内战</a:t>
            </a:r>
            <a:r>
              <a:rPr lang="zh-CN" altLang="en-US" sz="2800" b="1" dirty="0"/>
              <a:t>刚刚开始的时候，蒋介石曾自信地说：“一切可能之条件</a:t>
            </a:r>
            <a:r>
              <a:rPr lang="zh-CN" altLang="en-US" sz="2800" b="1" dirty="0" smtClean="0"/>
              <a:t>，皆操</a:t>
            </a:r>
            <a:r>
              <a:rPr lang="zh-CN" altLang="en-US" sz="2800" b="1" dirty="0"/>
              <a:t>之在</a:t>
            </a:r>
            <a:r>
              <a:rPr lang="zh-CN" altLang="en-US" sz="2800" b="1" dirty="0" smtClean="0"/>
              <a:t>我，</a:t>
            </a:r>
            <a:r>
              <a:rPr lang="zh-CN" altLang="en-US" sz="2800" b="1" dirty="0"/>
              <a:t>我欲如何，即可如何。”但短短三年之后，国民党政权就土崩瓦解了！革命形势发展之快出人意料。这个戏剧性的变化是怎样发生的？</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115616" y="260648"/>
            <a:ext cx="5296672" cy="646331"/>
          </a:xfrm>
          <a:prstGeom prst="rect">
            <a:avLst/>
          </a:prstGeom>
          <a:noFill/>
        </p:spPr>
        <p:txBody>
          <a:bodyPr wrap="square" rtlCol="0">
            <a:spAutoFit/>
          </a:bodyPr>
          <a:lstStyle/>
          <a:p>
            <a:r>
              <a:rPr lang="zh-CN" altLang="en-US" sz="3600" b="1" dirty="0"/>
              <a:t>一、解放区的土地改革</a:t>
            </a:r>
            <a:endParaRPr lang="zh-CN" altLang="en-US" sz="3600" b="1" dirty="0"/>
          </a:p>
        </p:txBody>
      </p:sp>
      <p:sp>
        <p:nvSpPr>
          <p:cNvPr id="3" name="TextBox 2"/>
          <p:cNvSpPr txBox="1"/>
          <p:nvPr/>
        </p:nvSpPr>
        <p:spPr>
          <a:xfrm>
            <a:off x="1115616" y="1196752"/>
            <a:ext cx="6380212" cy="584775"/>
          </a:xfrm>
          <a:prstGeom prst="rect">
            <a:avLst/>
          </a:prstGeom>
          <a:noFill/>
        </p:spPr>
        <p:txBody>
          <a:bodyPr wrap="square" rtlCol="0">
            <a:spAutoFit/>
          </a:bodyPr>
          <a:lstStyle/>
          <a:p>
            <a:r>
              <a:rPr lang="en-US" altLang="zh-CN" sz="3200" b="1" dirty="0">
                <a:latin typeface="+mn-ea"/>
              </a:rPr>
              <a:t>1.</a:t>
            </a:r>
            <a:r>
              <a:rPr lang="zh-CN" altLang="en-US" sz="3200" b="1" dirty="0" smtClean="0">
                <a:latin typeface="+mn-ea"/>
              </a:rPr>
              <a:t>解放区的土地改革</a:t>
            </a:r>
            <a:endParaRPr lang="zh-CN" altLang="en-US" sz="3200" b="1" dirty="0">
              <a:latin typeface="+mn-ea"/>
            </a:endParaRPr>
          </a:p>
        </p:txBody>
      </p:sp>
      <p:sp>
        <p:nvSpPr>
          <p:cNvPr id="4" name="TextBox 3"/>
          <p:cNvSpPr txBox="1"/>
          <p:nvPr/>
        </p:nvSpPr>
        <p:spPr>
          <a:xfrm>
            <a:off x="1000100" y="2071678"/>
            <a:ext cx="7286676" cy="3970318"/>
          </a:xfrm>
          <a:prstGeom prst="rect">
            <a:avLst/>
          </a:prstGeom>
          <a:noFill/>
        </p:spPr>
        <p:txBody>
          <a:bodyPr wrap="square" rtlCol="0">
            <a:spAutoFit/>
          </a:bodyPr>
          <a:lstStyle/>
          <a:p>
            <a:r>
              <a:rPr lang="en-US" altLang="zh-CN" sz="2800" b="1" dirty="0" smtClean="0">
                <a:latin typeface="+mn-ea"/>
              </a:rPr>
              <a:t>    1947</a:t>
            </a:r>
            <a:r>
              <a:rPr lang="zh-CN" altLang="en-US" sz="2800" b="1" dirty="0">
                <a:latin typeface="+mn-ea"/>
              </a:rPr>
              <a:t>年，中国共产党召开全国土地会议，颁布</a:t>
            </a:r>
            <a:r>
              <a:rPr lang="en-US" altLang="zh-CN" sz="2800" b="1" dirty="0">
                <a:latin typeface="+mn-ea"/>
              </a:rPr>
              <a:t>《</a:t>
            </a:r>
            <a:r>
              <a:rPr lang="zh-CN" altLang="en-US" sz="2800" b="1" dirty="0">
                <a:latin typeface="+mn-ea"/>
              </a:rPr>
              <a:t>中国土地法大纲</a:t>
            </a:r>
            <a:r>
              <a:rPr lang="en-US" altLang="zh-CN" sz="2800" b="1" dirty="0">
                <a:latin typeface="+mn-ea"/>
              </a:rPr>
              <a:t>》</a:t>
            </a:r>
            <a:r>
              <a:rPr lang="zh-CN" altLang="en-US" sz="2800" b="1" dirty="0">
                <a:latin typeface="+mn-ea"/>
              </a:rPr>
              <a:t>。大纲规定：没收地主土地，废除封建剥削的土地制度，实行耕者有其田，按照农村人口平均分配土地。随后，制定了土地改革总路线，依靠贫雇农，团结中农，有步骤地、有分别地消灭封建性剥削的土地制度，发展农业生产。</a:t>
            </a:r>
            <a:endParaRPr lang="en-US" altLang="zh-CN" sz="2800" b="1" dirty="0">
              <a:latin typeface="+mn-ea"/>
            </a:endParaRPr>
          </a:p>
          <a:p>
            <a:r>
              <a:rPr lang="zh-CN" altLang="en-US" sz="2800" b="1" dirty="0" smtClean="0">
                <a:latin typeface="+mn-ea"/>
              </a:rPr>
              <a:t>    根</a:t>
            </a:r>
            <a:r>
              <a:rPr lang="zh-CN" altLang="en-US" sz="2800" b="1" dirty="0">
                <a:latin typeface="+mn-ea"/>
              </a:rPr>
              <a:t>据</a:t>
            </a:r>
            <a:r>
              <a:rPr lang="en-US" altLang="zh-CN" sz="2800" b="1" dirty="0">
                <a:latin typeface="+mn-ea"/>
              </a:rPr>
              <a:t>《</a:t>
            </a:r>
            <a:r>
              <a:rPr lang="zh-CN" altLang="en-US" sz="2800" b="1" dirty="0">
                <a:latin typeface="+mn-ea"/>
              </a:rPr>
              <a:t>中国土地法大纲</a:t>
            </a:r>
            <a:r>
              <a:rPr lang="en-US" altLang="zh-CN" sz="2800" b="1" dirty="0">
                <a:latin typeface="+mn-ea"/>
              </a:rPr>
              <a:t>》</a:t>
            </a:r>
            <a:r>
              <a:rPr lang="zh-CN" altLang="en-US" sz="2800" b="1" dirty="0">
                <a:latin typeface="+mn-ea"/>
              </a:rPr>
              <a:t>和土地改革总路线，各个解放区先后开展了土地改革运动。</a:t>
            </a:r>
            <a:endParaRPr lang="zh-CN" altLang="en-US" sz="2800" b="1"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ppt_w*0.70"/>
                                          </p:val>
                                        </p:tav>
                                        <p:tav tm="100000">
                                          <p:val>
                                            <p:strVal val="#ppt_w"/>
                                          </p:val>
                                        </p:tav>
                                      </p:tavLst>
                                    </p:anim>
                                    <p:anim calcmode="lin" valueType="num">
                                      <p:cBhvr>
                                        <p:cTn id="8" dur="500" fill="hold"/>
                                        <p:tgtEl>
                                          <p:spTgt spid="2"/>
                                        </p:tgtEl>
                                        <p:attrNameLst>
                                          <p:attrName>ppt_h</p:attrName>
                                        </p:attrNameLst>
                                      </p:cBhvr>
                                      <p:tavLst>
                                        <p:tav tm="0">
                                          <p:val>
                                            <p:strVal val="#ppt_h"/>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up)">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1"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up)">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3" name="云形标注 2"/>
          <p:cNvSpPr/>
          <p:nvPr/>
        </p:nvSpPr>
        <p:spPr>
          <a:xfrm>
            <a:off x="2643174" y="642918"/>
            <a:ext cx="6286544" cy="2643206"/>
          </a:xfrm>
          <a:prstGeom prst="cloudCallout">
            <a:avLst>
              <a:gd name="adj1" fmla="val -52080"/>
              <a:gd name="adj2" fmla="val 85446"/>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3500430" y="1412776"/>
            <a:ext cx="4214842" cy="954107"/>
          </a:xfrm>
          <a:prstGeom prst="rect">
            <a:avLst/>
          </a:prstGeom>
          <a:noFill/>
        </p:spPr>
        <p:txBody>
          <a:bodyPr wrap="square" rtlCol="0">
            <a:spAutoFit/>
          </a:bodyPr>
          <a:lstStyle/>
          <a:p>
            <a:r>
              <a:rPr lang="zh-CN" altLang="en-US" sz="2800" b="1" dirty="0"/>
              <a:t>         抗战胜利后，为什么要进行土地改革？</a:t>
            </a:r>
            <a:endParaRPr lang="zh-CN" altLang="en-US" sz="3200" b="1" dirty="0"/>
          </a:p>
        </p:txBody>
      </p:sp>
      <p:pic>
        <p:nvPicPr>
          <p:cNvPr id="6" name="图片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285720" y="3786190"/>
            <a:ext cx="2000834" cy="213333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827584" y="1268760"/>
            <a:ext cx="7488832" cy="1384995"/>
          </a:xfrm>
          <a:prstGeom prst="rect">
            <a:avLst/>
          </a:prstGeom>
          <a:noFill/>
        </p:spPr>
        <p:txBody>
          <a:bodyPr wrap="square" rtlCol="0">
            <a:spAutoFit/>
          </a:bodyPr>
          <a:lstStyle/>
          <a:p>
            <a:r>
              <a:rPr lang="zh-CN" altLang="en-US" sz="2800" b="1" dirty="0"/>
              <a:t>     </a:t>
            </a:r>
            <a:r>
              <a:rPr lang="zh-CN" altLang="en-US" sz="2800" b="1" dirty="0">
                <a:latin typeface="+mn-ea"/>
              </a:rPr>
              <a:t> （</a:t>
            </a:r>
            <a:r>
              <a:rPr lang="en-US" altLang="zh-CN" sz="2800" b="1" dirty="0">
                <a:latin typeface="+mn-ea"/>
              </a:rPr>
              <a:t>1</a:t>
            </a:r>
            <a:r>
              <a:rPr lang="zh-CN" altLang="en-US" sz="2800" b="1" dirty="0">
                <a:latin typeface="+mn-ea"/>
              </a:rPr>
              <a:t>）是由社会主要矛盾决定的。解放战争时期，中国社会的主要矛盾是中国人民同代表大地主大资产阶级的国民党反动派的矛盾。</a:t>
            </a:r>
            <a:endParaRPr lang="zh-CN" altLang="en-US" sz="2800" b="1" dirty="0">
              <a:latin typeface="+mn-ea"/>
            </a:endParaRPr>
          </a:p>
        </p:txBody>
      </p:sp>
      <p:sp>
        <p:nvSpPr>
          <p:cNvPr id="3" name="TextBox 2"/>
          <p:cNvSpPr txBox="1"/>
          <p:nvPr/>
        </p:nvSpPr>
        <p:spPr>
          <a:xfrm>
            <a:off x="899592" y="3140968"/>
            <a:ext cx="7416824" cy="1384995"/>
          </a:xfrm>
          <a:prstGeom prst="rect">
            <a:avLst/>
          </a:prstGeom>
          <a:noFill/>
        </p:spPr>
        <p:txBody>
          <a:bodyPr wrap="square" rtlCol="0">
            <a:spAutoFit/>
          </a:bodyPr>
          <a:lstStyle/>
          <a:p>
            <a:r>
              <a:rPr lang="zh-CN" altLang="en-US" sz="2800" b="1" dirty="0"/>
              <a:t>      </a:t>
            </a:r>
            <a:r>
              <a:rPr lang="zh-CN" altLang="en-US" sz="2800" b="1" dirty="0">
                <a:latin typeface="+mn-ea"/>
              </a:rPr>
              <a:t>（</a:t>
            </a:r>
            <a:r>
              <a:rPr lang="en-US" altLang="zh-CN" sz="2800" b="1" dirty="0">
                <a:latin typeface="+mn-ea"/>
              </a:rPr>
              <a:t>2</a:t>
            </a:r>
            <a:r>
              <a:rPr lang="zh-CN" altLang="en-US" sz="2800" b="1" dirty="0">
                <a:latin typeface="+mn-ea"/>
              </a:rPr>
              <a:t>）革命形势的需要。即彻底消灭封建剥削制度，满足解放区广大农民的土地要求，调动广大农民的革命积极性，支援解放战争。</a:t>
            </a:r>
            <a:endParaRPr lang="zh-CN" altLang="en-US" sz="2800" b="1"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1"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edge">
                                      <p:cBhvr>
                                        <p:cTn id="1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115616" y="836712"/>
            <a:ext cx="7715304" cy="584775"/>
          </a:xfrm>
          <a:prstGeom prst="rect">
            <a:avLst/>
          </a:prstGeom>
          <a:noFill/>
        </p:spPr>
        <p:txBody>
          <a:bodyPr wrap="square" rtlCol="0">
            <a:spAutoFit/>
          </a:bodyPr>
          <a:lstStyle/>
          <a:p>
            <a:r>
              <a:rPr lang="en-US" altLang="zh-CN" sz="3200" b="1" dirty="0">
                <a:latin typeface="+mn-ea"/>
              </a:rPr>
              <a:t>2.</a:t>
            </a:r>
            <a:r>
              <a:rPr lang="zh-CN" altLang="en-US" sz="3200" b="1" dirty="0">
                <a:latin typeface="+mn-ea"/>
              </a:rPr>
              <a:t>土地改革的意义</a:t>
            </a:r>
            <a:endParaRPr lang="zh-CN" altLang="en-US" sz="3200" b="1" dirty="0">
              <a:latin typeface="+mn-ea"/>
            </a:endParaRPr>
          </a:p>
        </p:txBody>
      </p:sp>
      <p:sp>
        <p:nvSpPr>
          <p:cNvPr id="3" name="TextBox 2"/>
          <p:cNvSpPr txBox="1"/>
          <p:nvPr/>
        </p:nvSpPr>
        <p:spPr>
          <a:xfrm>
            <a:off x="857224" y="2143116"/>
            <a:ext cx="7358114" cy="1815882"/>
          </a:xfrm>
          <a:prstGeom prst="rect">
            <a:avLst/>
          </a:prstGeom>
          <a:noFill/>
        </p:spPr>
        <p:txBody>
          <a:bodyPr wrap="square" rtlCol="0">
            <a:spAutoFit/>
          </a:bodyPr>
          <a:lstStyle/>
          <a:p>
            <a:r>
              <a:rPr lang="en-US" altLang="zh-CN" sz="2800" b="1" dirty="0"/>
              <a:t>         </a:t>
            </a:r>
            <a:r>
              <a:rPr lang="zh-CN" altLang="en-US" sz="2800" b="1" dirty="0"/>
              <a:t>使农村的阶级关系和土地占有情况发生了根本性变化，激发了农民革命和生产的积极性。翻身农民踊跃参军参战，为人民解放战争的胜利提供了重要的人力、物力保障。</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125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strVal val="#ppt_w*0.70"/>
                                          </p:val>
                                        </p:tav>
                                        <p:tav tm="100000">
                                          <p:val>
                                            <p:strVal val="#ppt_w"/>
                                          </p:val>
                                        </p:tav>
                                      </p:tavLst>
                                    </p:anim>
                                    <p:anim calcmode="lin" valueType="num">
                                      <p:cBhvr>
                                        <p:cTn id="13" dur="1000" fill="hold"/>
                                        <p:tgtEl>
                                          <p:spTgt spid="3"/>
                                        </p:tgtEl>
                                        <p:attrNameLst>
                                          <p:attrName>ppt_h</p:attrName>
                                        </p:attrNameLst>
                                      </p:cBhvr>
                                      <p:tavLst>
                                        <p:tav tm="0">
                                          <p:val>
                                            <p:strVal val="#ppt_h"/>
                                          </p:val>
                                        </p:tav>
                                        <p:tav tm="100000">
                                          <p:val>
                                            <p:strVal val="#ppt_h"/>
                                          </p:val>
                                        </p:tav>
                                      </p:tavLst>
                                    </p:anim>
                                    <p:animEffect transition="in" filter="fade">
                                      <p:cBhvr>
                                        <p:cTn id="14"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683568" y="332656"/>
            <a:ext cx="8001056" cy="646331"/>
          </a:xfrm>
          <a:prstGeom prst="rect">
            <a:avLst/>
          </a:prstGeom>
          <a:noFill/>
        </p:spPr>
        <p:txBody>
          <a:bodyPr wrap="square" rtlCol="0">
            <a:spAutoFit/>
          </a:bodyPr>
          <a:lstStyle/>
          <a:p>
            <a:r>
              <a:rPr lang="zh-CN" altLang="en-US" sz="3600" b="1" dirty="0"/>
              <a:t>二、三大战役和南京解放</a:t>
            </a:r>
            <a:endParaRPr lang="zh-CN" altLang="en-US" sz="3600" b="1" dirty="0"/>
          </a:p>
        </p:txBody>
      </p:sp>
      <p:grpSp>
        <p:nvGrpSpPr>
          <p:cNvPr id="5" name="组合 4"/>
          <p:cNvGrpSpPr/>
          <p:nvPr/>
        </p:nvGrpSpPr>
        <p:grpSpPr>
          <a:xfrm>
            <a:off x="755576" y="1268760"/>
            <a:ext cx="7787312" cy="3828623"/>
            <a:chOff x="755576" y="1268760"/>
            <a:chExt cx="7787312" cy="3828623"/>
          </a:xfrm>
        </p:grpSpPr>
        <p:sp>
          <p:nvSpPr>
            <p:cNvPr id="3" name="TextBox 2"/>
            <p:cNvSpPr txBox="1"/>
            <p:nvPr/>
          </p:nvSpPr>
          <p:spPr>
            <a:xfrm>
              <a:off x="827584" y="1268760"/>
              <a:ext cx="7715304" cy="584775"/>
            </a:xfrm>
            <a:prstGeom prst="rect">
              <a:avLst/>
            </a:prstGeom>
            <a:noFill/>
          </p:spPr>
          <p:txBody>
            <a:bodyPr wrap="square" rtlCol="0">
              <a:spAutoFit/>
            </a:bodyPr>
            <a:lstStyle/>
            <a:p>
              <a:r>
                <a:rPr lang="en-US" altLang="zh-CN" sz="3200" b="1" dirty="0">
                  <a:latin typeface="+mn-ea"/>
                </a:rPr>
                <a:t>1.</a:t>
              </a:r>
              <a:r>
                <a:rPr lang="zh-CN" altLang="en-US" sz="3200" b="1" dirty="0">
                  <a:latin typeface="+mn-ea"/>
                </a:rPr>
                <a:t>战略决战时机的选</a:t>
              </a:r>
              <a:r>
                <a:rPr lang="zh-CN" altLang="en-US" sz="3200" b="1" dirty="0"/>
                <a:t>择</a:t>
              </a:r>
              <a:endParaRPr lang="zh-CN" altLang="en-US" sz="3200" b="1" dirty="0"/>
            </a:p>
          </p:txBody>
        </p:sp>
        <p:sp>
          <p:nvSpPr>
            <p:cNvPr id="4" name="TextBox 3"/>
            <p:cNvSpPr txBox="1"/>
            <p:nvPr/>
          </p:nvSpPr>
          <p:spPr>
            <a:xfrm>
              <a:off x="755576" y="1988840"/>
              <a:ext cx="7531200" cy="3108543"/>
            </a:xfrm>
            <a:prstGeom prst="rect">
              <a:avLst/>
            </a:prstGeom>
            <a:noFill/>
          </p:spPr>
          <p:txBody>
            <a:bodyPr wrap="square" rtlCol="0">
              <a:spAutoFit/>
            </a:bodyPr>
            <a:lstStyle/>
            <a:p>
              <a:r>
                <a:rPr lang="en-US" altLang="zh-CN" sz="2800" b="1" dirty="0" smtClean="0">
                  <a:latin typeface="+mn-ea"/>
                </a:rPr>
                <a:t>    1947</a:t>
              </a:r>
              <a:r>
                <a:rPr lang="zh-CN" altLang="en-US" sz="2800" b="1" dirty="0">
                  <a:latin typeface="+mn-ea"/>
                </a:rPr>
                <a:t>年夏，刘伯承、邓小平带领晋冀鲁豫解放军主力，在山东西南强渡黄河天险，千里挺进大别山，直接威胁南京、武汉，揭开了人民解放军战略进攻的序幕。人民解放军先后歼灭国民党军精锐</a:t>
              </a:r>
              <a:r>
                <a:rPr lang="en-US" altLang="zh-CN" sz="2800" b="1" dirty="0">
                  <a:latin typeface="+mn-ea"/>
                </a:rPr>
                <a:t>200</a:t>
              </a:r>
              <a:r>
                <a:rPr lang="zh-CN" altLang="en-US" sz="2800" b="1" dirty="0">
                  <a:latin typeface="+mn-ea"/>
                </a:rPr>
                <a:t>多万，使国民党主力退守孤城，中共中央认为战略决战的时机已经成熟，决定发动辽沈战役。</a:t>
              </a:r>
              <a:endParaRPr lang="zh-CN" altLang="en-US" sz="2800" b="1" dirty="0">
                <a:latin typeface="+mn-ea"/>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childTnLst>
                          </p:cTn>
                        </p:par>
                        <p:par>
                          <p:cTn id="8" fill="hold">
                            <p:stCondLst>
                              <p:cond delay="500"/>
                            </p:stCondLst>
                            <p:childTnLst>
                              <p:par>
                                <p:cTn id="9" presetID="3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ppt_w</p:attrName>
                                        </p:attrNameLst>
                                      </p:cBhvr>
                                      <p:tavLst>
                                        <p:tav tm="0">
                                          <p:val>
                                            <p:fltVal val="0"/>
                                          </p:val>
                                        </p:tav>
                                        <p:tav tm="100000">
                                          <p:val>
                                            <p:strVal val="#ppt_w"/>
                                          </p:val>
                                        </p:tav>
                                      </p:tavLst>
                                    </p:anim>
                                    <p:anim calcmode="lin" valueType="num">
                                      <p:cBhvr>
                                        <p:cTn id="12" dur="1000" fill="hold"/>
                                        <p:tgtEl>
                                          <p:spTgt spid="5"/>
                                        </p:tgtEl>
                                        <p:attrNameLst>
                                          <p:attrName>ppt_h</p:attrName>
                                        </p:attrNameLst>
                                      </p:cBhvr>
                                      <p:tavLst>
                                        <p:tav tm="0">
                                          <p:val>
                                            <p:fltVal val="0"/>
                                          </p:val>
                                        </p:tav>
                                        <p:tav tm="100000">
                                          <p:val>
                                            <p:strVal val="#ppt_h"/>
                                          </p:val>
                                        </p:tav>
                                      </p:tavLst>
                                    </p:anim>
                                    <p:anim calcmode="lin" valueType="num">
                                      <p:cBhvr>
                                        <p:cTn id="13" dur="1000" fill="hold"/>
                                        <p:tgtEl>
                                          <p:spTgt spid="5"/>
                                        </p:tgtEl>
                                        <p:attrNameLst>
                                          <p:attrName>style.rotation</p:attrName>
                                        </p:attrNameLst>
                                      </p:cBhvr>
                                      <p:tavLst>
                                        <p:tav tm="0">
                                          <p:val>
                                            <p:fltVal val="90"/>
                                          </p:val>
                                        </p:tav>
                                        <p:tav tm="100000">
                                          <p:val>
                                            <p:fltVal val="0"/>
                                          </p:val>
                                        </p:tav>
                                      </p:tavLst>
                                    </p:anim>
                                    <p:animEffect transition="in" filter="fade">
                                      <p:cBhvr>
                                        <p:cTn id="1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8143900" y="2204864"/>
            <a:ext cx="357190" cy="2677656"/>
          </a:xfrm>
          <a:prstGeom prst="rect">
            <a:avLst/>
          </a:prstGeom>
          <a:noFill/>
        </p:spPr>
        <p:txBody>
          <a:bodyPr wrap="square" rtlCol="0">
            <a:spAutoFit/>
          </a:bodyPr>
          <a:lstStyle/>
          <a:p>
            <a:r>
              <a:rPr lang="zh-CN" altLang="en-US" sz="2400" b="1" dirty="0">
                <a:latin typeface="+mn-ea"/>
              </a:rPr>
              <a:t>三大战役示意图</a:t>
            </a:r>
            <a:endParaRPr lang="zh-CN" altLang="en-US" sz="2400" b="1" dirty="0">
              <a:latin typeface="+mn-ea"/>
            </a:endParaRPr>
          </a:p>
        </p:txBody>
      </p:sp>
      <p:pic>
        <p:nvPicPr>
          <p:cNvPr id="4" name="图片 3" descr="历史八上117.bmp"/>
          <p:cNvPicPr>
            <a:picLocks noChangeAspect="1"/>
          </p:cNvPicPr>
          <p:nvPr/>
        </p:nvPicPr>
        <p:blipFill>
          <a:blip r:embed="rId2"/>
          <a:stretch>
            <a:fillRect/>
          </a:stretch>
        </p:blipFill>
        <p:spPr>
          <a:xfrm>
            <a:off x="0" y="0"/>
            <a:ext cx="8001024" cy="6858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857224" y="500042"/>
            <a:ext cx="7715304" cy="584775"/>
          </a:xfrm>
          <a:prstGeom prst="rect">
            <a:avLst/>
          </a:prstGeom>
          <a:noFill/>
        </p:spPr>
        <p:txBody>
          <a:bodyPr wrap="square" rtlCol="0">
            <a:spAutoFit/>
          </a:bodyPr>
          <a:lstStyle/>
          <a:p>
            <a:r>
              <a:rPr lang="en-US" altLang="zh-CN" sz="3200" b="1" dirty="0">
                <a:latin typeface="+mn-ea"/>
              </a:rPr>
              <a:t>2.</a:t>
            </a:r>
            <a:r>
              <a:rPr lang="zh-CN" altLang="en-US" sz="3200" b="1" dirty="0">
                <a:latin typeface="+mn-ea"/>
              </a:rPr>
              <a:t>辽沈战役</a:t>
            </a:r>
            <a:endParaRPr lang="zh-CN" altLang="en-US" sz="3200" b="1" dirty="0">
              <a:latin typeface="+mn-ea"/>
            </a:endParaRPr>
          </a:p>
        </p:txBody>
      </p:sp>
      <p:sp>
        <p:nvSpPr>
          <p:cNvPr id="4" name="TextBox 3"/>
          <p:cNvSpPr txBox="1"/>
          <p:nvPr/>
        </p:nvSpPr>
        <p:spPr>
          <a:xfrm>
            <a:off x="214282" y="1268760"/>
            <a:ext cx="7072394" cy="523220"/>
          </a:xfrm>
          <a:prstGeom prst="rect">
            <a:avLst/>
          </a:prstGeom>
          <a:noFill/>
        </p:spPr>
        <p:txBody>
          <a:bodyPr wrap="square" rtlCol="0">
            <a:spAutoFit/>
          </a:bodyPr>
          <a:lstStyle/>
          <a:p>
            <a:r>
              <a:rPr lang="en-US" altLang="zh-CN" sz="2800" b="1" dirty="0"/>
              <a:t>         </a:t>
            </a:r>
            <a:r>
              <a:rPr lang="en-US" altLang="zh-CN" sz="2800" b="1" dirty="0" smtClean="0"/>
              <a:t>   </a:t>
            </a:r>
            <a:r>
              <a:rPr lang="zh-CN" altLang="en-US" sz="2800" b="1" dirty="0" smtClean="0"/>
              <a:t>战略</a:t>
            </a:r>
            <a:r>
              <a:rPr lang="zh-CN" altLang="en-US" sz="2800" b="1" dirty="0"/>
              <a:t>决战首先在东北打响的原因：</a:t>
            </a:r>
            <a:endParaRPr lang="zh-CN" altLang="en-US" sz="2800" b="1" dirty="0"/>
          </a:p>
        </p:txBody>
      </p:sp>
      <p:sp>
        <p:nvSpPr>
          <p:cNvPr id="5" name="TextBox 4"/>
          <p:cNvSpPr txBox="1"/>
          <p:nvPr/>
        </p:nvSpPr>
        <p:spPr>
          <a:xfrm>
            <a:off x="357158" y="2000240"/>
            <a:ext cx="7822461" cy="3108543"/>
          </a:xfrm>
          <a:prstGeom prst="rect">
            <a:avLst/>
          </a:prstGeom>
          <a:noFill/>
        </p:spPr>
        <p:txBody>
          <a:bodyPr wrap="square" rtlCol="0">
            <a:spAutoFit/>
          </a:bodyPr>
          <a:lstStyle/>
          <a:p>
            <a:r>
              <a:rPr lang="zh-CN" altLang="en-US" sz="2800" b="1" dirty="0" smtClean="0">
                <a:latin typeface="+mn-ea"/>
              </a:rPr>
              <a:t>    第一，东</a:t>
            </a:r>
            <a:r>
              <a:rPr lang="zh-CN" altLang="en-US" sz="2800" b="1" dirty="0">
                <a:latin typeface="+mn-ea"/>
              </a:rPr>
              <a:t>北战场解放军有百万雄兵，而敌军只有</a:t>
            </a:r>
            <a:r>
              <a:rPr lang="en-US" altLang="zh-CN" sz="2800" b="1" dirty="0">
                <a:latin typeface="+mn-ea"/>
              </a:rPr>
              <a:t>55</a:t>
            </a:r>
            <a:r>
              <a:rPr lang="zh-CN" altLang="en-US" sz="2800" b="1" dirty="0">
                <a:latin typeface="+mn-ea"/>
              </a:rPr>
              <a:t>万人，是解放军兵力超过敌军的唯一战场。</a:t>
            </a:r>
            <a:r>
              <a:rPr lang="zh-CN" altLang="en-US" sz="2800" b="1" dirty="0"/>
              <a:t>第二，东北敌军孤立分散在长春、沈阳、 锦州三个地区，而当时蒋介石对是否从东北撤军，举棋不定。第三，东北解放区面积大，又连成一片，并且进行了</a:t>
            </a:r>
            <a:r>
              <a:rPr lang="zh-CN" altLang="en-US" sz="2800" b="1" dirty="0" smtClean="0"/>
              <a:t>土地改革，</a:t>
            </a:r>
            <a:r>
              <a:rPr lang="zh-CN" altLang="en-US" sz="2800" b="1" dirty="0"/>
              <a:t>解放区政权巩固，支援战争的物质力量雄厚。</a:t>
            </a:r>
            <a:r>
              <a:rPr lang="en-US" altLang="zh-CN" sz="2800" b="1" dirty="0"/>
              <a:t> </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1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0-#ppt_w/2"/>
                                          </p:val>
                                        </p:tav>
                                        <p:tav tm="100000">
                                          <p:val>
                                            <p:strVal val="#ppt_x"/>
                                          </p:val>
                                        </p:tav>
                                      </p:tavLst>
                                    </p:anim>
                                    <p:anim calcmode="lin" valueType="num">
                                      <p:cBhvr additive="base">
                                        <p:cTn id="19"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grpSp>
        <p:nvGrpSpPr>
          <p:cNvPr id="2" name="Group 2"/>
          <p:cNvGrpSpPr/>
          <p:nvPr/>
        </p:nvGrpSpPr>
        <p:grpSpPr bwMode="auto">
          <a:xfrm>
            <a:off x="323850" y="333375"/>
            <a:ext cx="8399463" cy="6248400"/>
            <a:chOff x="213" y="213"/>
            <a:chExt cx="5291" cy="3936"/>
          </a:xfrm>
        </p:grpSpPr>
        <p:grpSp>
          <p:nvGrpSpPr>
            <p:cNvPr id="3" name="Group 3"/>
            <p:cNvGrpSpPr/>
            <p:nvPr/>
          </p:nvGrpSpPr>
          <p:grpSpPr bwMode="auto">
            <a:xfrm>
              <a:off x="213" y="235"/>
              <a:ext cx="5291" cy="3914"/>
              <a:chOff x="213" y="235"/>
              <a:chExt cx="5291" cy="3914"/>
            </a:xfrm>
          </p:grpSpPr>
          <p:grpSp>
            <p:nvGrpSpPr>
              <p:cNvPr id="13" name="Group 4"/>
              <p:cNvGrpSpPr/>
              <p:nvPr/>
            </p:nvGrpSpPr>
            <p:grpSpPr bwMode="auto">
              <a:xfrm>
                <a:off x="213" y="235"/>
                <a:ext cx="5291" cy="3914"/>
                <a:chOff x="1322" y="994"/>
                <a:chExt cx="3116" cy="2332"/>
              </a:xfrm>
            </p:grpSpPr>
            <p:pic>
              <p:nvPicPr>
                <p:cNvPr id="20" name="Picture 5" descr="辽沈"/>
                <p:cNvPicPr>
                  <a:picLocks noChangeAspect="1" noChangeArrowheads="1"/>
                </p:cNvPicPr>
                <p:nvPr/>
              </p:nvPicPr>
              <p:blipFill>
                <a:blip r:embed="rId2" cstate="print"/>
                <a:srcRect/>
                <a:stretch>
                  <a:fillRect/>
                </a:stretch>
              </p:blipFill>
              <p:spPr bwMode="auto">
                <a:xfrm>
                  <a:off x="1322" y="994"/>
                  <a:ext cx="3116" cy="2332"/>
                </a:xfrm>
                <a:prstGeom prst="rect">
                  <a:avLst/>
                </a:prstGeom>
                <a:noFill/>
              </p:spPr>
            </p:pic>
            <p:sp>
              <p:nvSpPr>
                <p:cNvPr id="21" name="Rectangle 6"/>
                <p:cNvSpPr>
                  <a:spLocks noChangeArrowheads="1"/>
                </p:cNvSpPr>
                <p:nvPr/>
              </p:nvSpPr>
              <p:spPr bwMode="auto">
                <a:xfrm>
                  <a:off x="1322" y="994"/>
                  <a:ext cx="3116" cy="2332"/>
                </a:xfrm>
                <a:prstGeom prst="rect">
                  <a:avLst/>
                </a:prstGeom>
                <a:noFill/>
                <a:ln w="22225">
                  <a:solidFill>
                    <a:schemeClr val="tx1"/>
                  </a:solidFill>
                  <a:miter lim="800000"/>
                </a:ln>
                <a:effectLst/>
              </p:spPr>
              <p:txBody>
                <a:bodyPr wrap="none" anchor="ctr">
                  <a:spAutoFit/>
                </a:bodyPr>
                <a:lstStyle/>
                <a:p>
                  <a:endParaRPr lang="zh-CN" altLang="en-US"/>
                </a:p>
              </p:txBody>
            </p:sp>
          </p:grpSp>
          <p:sp>
            <p:nvSpPr>
              <p:cNvPr id="14" name="Text Box 7"/>
              <p:cNvSpPr txBox="1">
                <a:spLocks noChangeArrowheads="1"/>
              </p:cNvSpPr>
              <p:nvPr/>
            </p:nvSpPr>
            <p:spPr bwMode="auto">
              <a:xfrm>
                <a:off x="213" y="235"/>
                <a:ext cx="1723" cy="640"/>
              </a:xfrm>
              <a:prstGeom prst="rect">
                <a:avLst/>
              </a:prstGeom>
              <a:gradFill rotWithShape="0">
                <a:gsLst>
                  <a:gs pos="0">
                    <a:schemeClr val="hlink"/>
                  </a:gs>
                  <a:gs pos="50000">
                    <a:schemeClr val="bg1"/>
                  </a:gs>
                  <a:gs pos="100000">
                    <a:schemeClr val="hlink"/>
                  </a:gs>
                </a:gsLst>
                <a:lin ang="0" scaled="1"/>
              </a:gradFill>
              <a:ln w="9525">
                <a:noFill/>
                <a:miter lim="800000"/>
              </a:ln>
              <a:effectLst/>
            </p:spPr>
            <p:txBody>
              <a:bodyPr wrap="square">
                <a:spAutoFit/>
              </a:bodyPr>
              <a:lstStyle/>
              <a:p>
                <a:pPr>
                  <a:spcBef>
                    <a:spcPct val="50000"/>
                  </a:spcBef>
                </a:pPr>
                <a:r>
                  <a:rPr lang="zh-CN" altLang="en-US" sz="4000" b="1" dirty="0" smtClean="0">
                    <a:solidFill>
                      <a:srgbClr val="000000"/>
                    </a:solidFill>
                    <a:latin typeface="+mn-ea"/>
                  </a:rPr>
                  <a:t>辽</a:t>
                </a:r>
                <a:r>
                  <a:rPr lang="zh-CN" altLang="en-US" sz="4000" b="1" dirty="0">
                    <a:solidFill>
                      <a:srgbClr val="000000"/>
                    </a:solidFill>
                    <a:latin typeface="+mn-ea"/>
                  </a:rPr>
                  <a:t>沈战</a:t>
                </a:r>
                <a:r>
                  <a:rPr lang="zh-CN" altLang="en-US" sz="4000" b="1" dirty="0" smtClean="0">
                    <a:solidFill>
                      <a:srgbClr val="000000"/>
                    </a:solidFill>
                    <a:latin typeface="+mn-ea"/>
                  </a:rPr>
                  <a:t>役            </a:t>
                </a:r>
                <a:r>
                  <a:rPr lang="en-US" altLang="zh-CN" sz="4000" b="1" dirty="0" smtClean="0">
                    <a:solidFill>
                      <a:srgbClr val="000000"/>
                    </a:solidFill>
                    <a:latin typeface="+mn-ea"/>
                  </a:rPr>
                  <a:t>   </a:t>
                </a:r>
                <a:r>
                  <a:rPr lang="en-US" altLang="zh-CN" sz="2000" b="1" dirty="0" smtClean="0">
                    <a:solidFill>
                      <a:srgbClr val="000000"/>
                    </a:solidFill>
                    <a:latin typeface="+mn-ea"/>
                  </a:rPr>
                  <a:t>(1948.9-</a:t>
                </a:r>
                <a:r>
                  <a:rPr lang="en-US" altLang="zh-CN" sz="2000" b="1" dirty="0">
                    <a:solidFill>
                      <a:srgbClr val="000000"/>
                    </a:solidFill>
                    <a:latin typeface="+mn-ea"/>
                  </a:rPr>
                  <a:t>-</a:t>
                </a:r>
                <a:r>
                  <a:rPr lang="en-US" altLang="zh-CN" sz="2000" b="1" dirty="0" smtClean="0">
                    <a:solidFill>
                      <a:srgbClr val="000000"/>
                    </a:solidFill>
                    <a:latin typeface="+mn-ea"/>
                  </a:rPr>
                  <a:t>1948.11)</a:t>
                </a:r>
                <a:endParaRPr lang="en-US" altLang="zh-CN" sz="3200" b="1" dirty="0">
                  <a:solidFill>
                    <a:srgbClr val="000000"/>
                  </a:solidFill>
                  <a:latin typeface="+mn-ea"/>
                </a:endParaRPr>
              </a:p>
            </p:txBody>
          </p:sp>
          <p:sp>
            <p:nvSpPr>
              <p:cNvPr id="15" name="Text Box 8"/>
              <p:cNvSpPr txBox="1">
                <a:spLocks noChangeArrowheads="1"/>
              </p:cNvSpPr>
              <p:nvPr/>
            </p:nvSpPr>
            <p:spPr bwMode="auto">
              <a:xfrm>
                <a:off x="1397" y="2462"/>
                <a:ext cx="266" cy="442"/>
              </a:xfrm>
              <a:prstGeom prst="rect">
                <a:avLst/>
              </a:prstGeom>
              <a:solidFill>
                <a:schemeClr val="bg1"/>
              </a:solidFill>
              <a:ln w="9525">
                <a:noFill/>
                <a:miter lim="800000"/>
              </a:ln>
              <a:effectLst/>
            </p:spPr>
            <p:txBody>
              <a:bodyPr>
                <a:spAutoFit/>
              </a:bodyPr>
              <a:lstStyle/>
              <a:p>
                <a:pPr>
                  <a:spcBef>
                    <a:spcPct val="50000"/>
                  </a:spcBef>
                </a:pPr>
                <a:r>
                  <a:rPr lang="zh-CN" altLang="en-US" sz="2000" b="1">
                    <a:latin typeface="Times New Roman" panose="02020603050405020304" pitchFamily="18" charset="0"/>
                  </a:rPr>
                  <a:t>锦州</a:t>
                </a:r>
                <a:endParaRPr lang="zh-CN" altLang="en-US" sz="2000" b="1">
                  <a:latin typeface="Times New Roman" panose="02020603050405020304" pitchFamily="18" charset="0"/>
                </a:endParaRPr>
              </a:p>
            </p:txBody>
          </p:sp>
          <p:sp>
            <p:nvSpPr>
              <p:cNvPr id="16" name="Text Box 9"/>
              <p:cNvSpPr txBox="1">
                <a:spLocks noChangeArrowheads="1"/>
              </p:cNvSpPr>
              <p:nvPr/>
            </p:nvSpPr>
            <p:spPr bwMode="auto">
              <a:xfrm>
                <a:off x="3595" y="1454"/>
                <a:ext cx="522" cy="250"/>
              </a:xfrm>
              <a:prstGeom prst="rect">
                <a:avLst/>
              </a:prstGeom>
              <a:solidFill>
                <a:schemeClr val="bg1"/>
              </a:solidFill>
              <a:ln w="9525">
                <a:noFill/>
                <a:miter lim="800000"/>
              </a:ln>
              <a:effectLst/>
            </p:spPr>
            <p:txBody>
              <a:bodyPr>
                <a:spAutoFit/>
              </a:bodyPr>
              <a:lstStyle/>
              <a:p>
                <a:pPr>
                  <a:spcBef>
                    <a:spcPct val="50000"/>
                  </a:spcBef>
                </a:pPr>
                <a:r>
                  <a:rPr lang="zh-CN" altLang="en-US" sz="2000" b="1">
                    <a:latin typeface="Times New Roman" panose="02020603050405020304" pitchFamily="18" charset="0"/>
                  </a:rPr>
                  <a:t>沈阳</a:t>
                </a:r>
                <a:endParaRPr lang="zh-CN" altLang="en-US" sz="2000" b="1">
                  <a:latin typeface="Times New Roman" panose="02020603050405020304" pitchFamily="18" charset="0"/>
                </a:endParaRPr>
              </a:p>
            </p:txBody>
          </p:sp>
          <p:sp>
            <p:nvSpPr>
              <p:cNvPr id="17" name="Text Box 10"/>
              <p:cNvSpPr txBox="1">
                <a:spLocks noChangeArrowheads="1"/>
              </p:cNvSpPr>
              <p:nvPr/>
            </p:nvSpPr>
            <p:spPr bwMode="auto">
              <a:xfrm>
                <a:off x="4438" y="235"/>
                <a:ext cx="288" cy="442"/>
              </a:xfrm>
              <a:prstGeom prst="rect">
                <a:avLst/>
              </a:prstGeom>
              <a:solidFill>
                <a:schemeClr val="bg1"/>
              </a:solidFill>
              <a:ln w="9525">
                <a:noFill/>
                <a:miter lim="800000"/>
              </a:ln>
              <a:effectLst/>
            </p:spPr>
            <p:txBody>
              <a:bodyPr>
                <a:spAutoFit/>
              </a:bodyPr>
              <a:lstStyle/>
              <a:p>
                <a:pPr>
                  <a:spcBef>
                    <a:spcPct val="50000"/>
                  </a:spcBef>
                </a:pPr>
                <a:r>
                  <a:rPr lang="zh-CN" altLang="en-US" sz="2000" b="1">
                    <a:latin typeface="Times New Roman" panose="02020603050405020304" pitchFamily="18" charset="0"/>
                  </a:rPr>
                  <a:t>长春</a:t>
                </a:r>
                <a:endParaRPr lang="zh-CN" altLang="en-US" sz="2000" b="1">
                  <a:latin typeface="Times New Roman" panose="02020603050405020304" pitchFamily="18" charset="0"/>
                </a:endParaRPr>
              </a:p>
            </p:txBody>
          </p:sp>
          <p:sp>
            <p:nvSpPr>
              <p:cNvPr id="18" name="Text Box 11"/>
              <p:cNvSpPr txBox="1">
                <a:spLocks noChangeArrowheads="1"/>
              </p:cNvSpPr>
              <p:nvPr/>
            </p:nvSpPr>
            <p:spPr bwMode="auto">
              <a:xfrm>
                <a:off x="2700" y="1957"/>
                <a:ext cx="586" cy="366"/>
              </a:xfrm>
              <a:prstGeom prst="rect">
                <a:avLst/>
              </a:prstGeom>
              <a:solidFill>
                <a:schemeClr val="bg1"/>
              </a:solidFill>
              <a:ln w="9525">
                <a:noFill/>
                <a:miter lim="800000"/>
              </a:ln>
              <a:effectLst/>
            </p:spPr>
            <p:txBody>
              <a:bodyPr>
                <a:spAutoFit/>
              </a:bodyPr>
              <a:lstStyle/>
              <a:p>
                <a:pPr>
                  <a:spcBef>
                    <a:spcPct val="50000"/>
                  </a:spcBef>
                </a:pPr>
                <a:r>
                  <a:rPr lang="zh-CN" altLang="en-US" sz="1600" b="1">
                    <a:latin typeface="Times New Roman" panose="02020603050405020304" pitchFamily="18" charset="0"/>
                  </a:rPr>
                  <a:t>黑山</a:t>
                </a:r>
                <a:r>
                  <a:rPr lang="zh-CN" altLang="en-US" sz="1600">
                    <a:latin typeface="Times New Roman" panose="02020603050405020304" pitchFamily="18" charset="0"/>
                  </a:rPr>
                  <a:t>、</a:t>
                </a:r>
                <a:r>
                  <a:rPr lang="zh-CN" altLang="en-US" sz="1600" b="1">
                    <a:latin typeface="Times New Roman" panose="02020603050405020304" pitchFamily="18" charset="0"/>
                  </a:rPr>
                  <a:t>大虎山</a:t>
                </a:r>
                <a:endParaRPr lang="zh-CN" altLang="en-US" sz="1600">
                  <a:latin typeface="Times New Roman" panose="02020603050405020304" pitchFamily="18" charset="0"/>
                </a:endParaRPr>
              </a:p>
            </p:txBody>
          </p:sp>
          <p:sp>
            <p:nvSpPr>
              <p:cNvPr id="19" name="Text Box 12"/>
              <p:cNvSpPr txBox="1">
                <a:spLocks noChangeArrowheads="1"/>
              </p:cNvSpPr>
              <p:nvPr/>
            </p:nvSpPr>
            <p:spPr bwMode="auto">
              <a:xfrm>
                <a:off x="1397" y="2942"/>
                <a:ext cx="406" cy="212"/>
              </a:xfrm>
              <a:prstGeom prst="rect">
                <a:avLst/>
              </a:prstGeom>
              <a:solidFill>
                <a:schemeClr val="bg1"/>
              </a:solidFill>
              <a:ln w="9525">
                <a:noFill/>
                <a:miter lim="800000"/>
              </a:ln>
              <a:effectLst/>
            </p:spPr>
            <p:txBody>
              <a:bodyPr>
                <a:spAutoFit/>
              </a:bodyPr>
              <a:lstStyle/>
              <a:p>
                <a:pPr>
                  <a:spcBef>
                    <a:spcPct val="50000"/>
                  </a:spcBef>
                </a:pPr>
                <a:r>
                  <a:rPr lang="zh-CN" altLang="en-US" sz="1600">
                    <a:latin typeface="Times New Roman" panose="02020603050405020304" pitchFamily="18" charset="0"/>
                  </a:rPr>
                  <a:t>塔山</a:t>
                </a:r>
                <a:endParaRPr lang="zh-CN" altLang="en-US" sz="2000" b="1">
                  <a:latin typeface="Times New Roman" panose="02020603050405020304" pitchFamily="18" charset="0"/>
                </a:endParaRPr>
              </a:p>
            </p:txBody>
          </p:sp>
        </p:grpSp>
        <p:sp>
          <p:nvSpPr>
            <p:cNvPr id="4" name="AutoShape 13"/>
            <p:cNvSpPr>
              <a:spLocks noChangeArrowheads="1"/>
            </p:cNvSpPr>
            <p:nvPr/>
          </p:nvSpPr>
          <p:spPr bwMode="auto">
            <a:xfrm>
              <a:off x="1663" y="2424"/>
              <a:ext cx="332" cy="480"/>
            </a:xfrm>
            <a:prstGeom prst="sun">
              <a:avLst>
                <a:gd name="adj" fmla="val 25000"/>
              </a:avLst>
            </a:prstGeom>
            <a:solidFill>
              <a:srgbClr val="3366FF"/>
            </a:solidFill>
            <a:ln w="9525">
              <a:noFill/>
              <a:miter lim="800000"/>
            </a:ln>
            <a:effectLst/>
          </p:spPr>
          <p:txBody>
            <a:bodyPr wrap="none" anchor="ctr">
              <a:spAutoFit/>
            </a:bodyPr>
            <a:lstStyle/>
            <a:p>
              <a:endParaRPr lang="zh-CN" altLang="en-US"/>
            </a:p>
          </p:txBody>
        </p:sp>
        <p:sp>
          <p:nvSpPr>
            <p:cNvPr id="5" name="AutoShape 14"/>
            <p:cNvSpPr>
              <a:spLocks noChangeArrowheads="1"/>
            </p:cNvSpPr>
            <p:nvPr/>
          </p:nvSpPr>
          <p:spPr bwMode="auto">
            <a:xfrm>
              <a:off x="4897" y="235"/>
              <a:ext cx="332" cy="480"/>
            </a:xfrm>
            <a:prstGeom prst="sun">
              <a:avLst>
                <a:gd name="adj" fmla="val 25000"/>
              </a:avLst>
            </a:prstGeom>
            <a:solidFill>
              <a:srgbClr val="3366FF"/>
            </a:solidFill>
            <a:ln w="9525">
              <a:noFill/>
              <a:miter lim="800000"/>
            </a:ln>
            <a:effectLst/>
          </p:spPr>
          <p:txBody>
            <a:bodyPr wrap="none" anchor="ctr">
              <a:spAutoFit/>
            </a:bodyPr>
            <a:lstStyle/>
            <a:p>
              <a:endParaRPr lang="zh-CN" altLang="en-US"/>
            </a:p>
          </p:txBody>
        </p:sp>
        <p:sp>
          <p:nvSpPr>
            <p:cNvPr id="6" name="AutoShape 15"/>
            <p:cNvSpPr>
              <a:spLocks noChangeArrowheads="1"/>
            </p:cNvSpPr>
            <p:nvPr/>
          </p:nvSpPr>
          <p:spPr bwMode="auto">
            <a:xfrm>
              <a:off x="3957" y="1704"/>
              <a:ext cx="332" cy="480"/>
            </a:xfrm>
            <a:prstGeom prst="sun">
              <a:avLst>
                <a:gd name="adj" fmla="val 25000"/>
              </a:avLst>
            </a:prstGeom>
            <a:solidFill>
              <a:srgbClr val="3366FF"/>
            </a:solidFill>
            <a:ln w="9525">
              <a:noFill/>
              <a:miter lim="800000"/>
            </a:ln>
            <a:effectLst/>
          </p:spPr>
          <p:txBody>
            <a:bodyPr wrap="none" anchor="ctr">
              <a:spAutoFit/>
            </a:bodyPr>
            <a:lstStyle/>
            <a:p>
              <a:endParaRPr lang="zh-CN" altLang="en-US"/>
            </a:p>
          </p:txBody>
        </p:sp>
        <p:sp>
          <p:nvSpPr>
            <p:cNvPr id="7" name="AutoShape 16"/>
            <p:cNvSpPr>
              <a:spLocks noChangeArrowheads="1"/>
            </p:cNvSpPr>
            <p:nvPr/>
          </p:nvSpPr>
          <p:spPr bwMode="auto">
            <a:xfrm>
              <a:off x="1397" y="1957"/>
              <a:ext cx="266" cy="656"/>
            </a:xfrm>
            <a:prstGeom prst="curvedRightArrow">
              <a:avLst>
                <a:gd name="adj1" fmla="val 49323"/>
                <a:gd name="adj2" fmla="val 98647"/>
                <a:gd name="adj3" fmla="val 33333"/>
              </a:avLst>
            </a:prstGeom>
            <a:solidFill>
              <a:srgbClr val="FF6600"/>
            </a:solidFill>
            <a:ln w="9525">
              <a:noFill/>
              <a:miter lim="800000"/>
            </a:ln>
            <a:effectLst/>
          </p:spPr>
          <p:txBody>
            <a:bodyPr anchor="ctr">
              <a:spAutoFit/>
            </a:bodyPr>
            <a:lstStyle/>
            <a:p>
              <a:endParaRPr lang="zh-CN" altLang="en-US"/>
            </a:p>
          </p:txBody>
        </p:sp>
        <p:sp>
          <p:nvSpPr>
            <p:cNvPr id="8" name="AutoShape 17"/>
            <p:cNvSpPr>
              <a:spLocks noChangeArrowheads="1"/>
            </p:cNvSpPr>
            <p:nvPr/>
          </p:nvSpPr>
          <p:spPr bwMode="auto">
            <a:xfrm>
              <a:off x="4172" y="213"/>
              <a:ext cx="266" cy="656"/>
            </a:xfrm>
            <a:prstGeom prst="curvedRightArrow">
              <a:avLst>
                <a:gd name="adj1" fmla="val 49323"/>
                <a:gd name="adj2" fmla="val 98647"/>
                <a:gd name="adj3" fmla="val 33333"/>
              </a:avLst>
            </a:prstGeom>
            <a:solidFill>
              <a:srgbClr val="FF6600"/>
            </a:solidFill>
            <a:ln w="9525">
              <a:noFill/>
              <a:miter lim="800000"/>
            </a:ln>
            <a:effectLst/>
          </p:spPr>
          <p:txBody>
            <a:bodyPr wrap="none" anchor="ctr">
              <a:spAutoFit/>
            </a:bodyPr>
            <a:lstStyle/>
            <a:p>
              <a:endParaRPr lang="zh-CN" altLang="en-US"/>
            </a:p>
          </p:txBody>
        </p:sp>
        <p:sp>
          <p:nvSpPr>
            <p:cNvPr id="9" name="AutoShape 18"/>
            <p:cNvSpPr>
              <a:spLocks noChangeArrowheads="1"/>
            </p:cNvSpPr>
            <p:nvPr/>
          </p:nvSpPr>
          <p:spPr bwMode="auto">
            <a:xfrm>
              <a:off x="3425" y="1397"/>
              <a:ext cx="266" cy="656"/>
            </a:xfrm>
            <a:prstGeom prst="curvedRightArrow">
              <a:avLst>
                <a:gd name="adj1" fmla="val 49323"/>
                <a:gd name="adj2" fmla="val 98647"/>
                <a:gd name="adj3" fmla="val 33333"/>
              </a:avLst>
            </a:prstGeom>
            <a:solidFill>
              <a:srgbClr val="FF6600"/>
            </a:solidFill>
            <a:ln w="9525">
              <a:noFill/>
              <a:miter lim="800000"/>
            </a:ln>
            <a:effectLst/>
          </p:spPr>
          <p:txBody>
            <a:bodyPr wrap="none" anchor="ctr">
              <a:spAutoFit/>
            </a:bodyPr>
            <a:lstStyle/>
            <a:p>
              <a:endParaRPr lang="zh-CN" altLang="en-US"/>
            </a:p>
          </p:txBody>
        </p:sp>
        <p:sp>
          <p:nvSpPr>
            <p:cNvPr id="10" name="AutoShape 19"/>
            <p:cNvSpPr>
              <a:spLocks noChangeArrowheads="1"/>
            </p:cNvSpPr>
            <p:nvPr/>
          </p:nvSpPr>
          <p:spPr bwMode="auto">
            <a:xfrm>
              <a:off x="1995" y="2323"/>
              <a:ext cx="533" cy="505"/>
            </a:xfrm>
            <a:prstGeom prst="curvedLeftArrow">
              <a:avLst>
                <a:gd name="adj1" fmla="val 20000"/>
                <a:gd name="adj2" fmla="val 40000"/>
                <a:gd name="adj3" fmla="val 35182"/>
              </a:avLst>
            </a:prstGeom>
            <a:solidFill>
              <a:srgbClr val="FF6600"/>
            </a:solidFill>
            <a:ln w="9525">
              <a:noFill/>
              <a:miter lim="800000"/>
            </a:ln>
            <a:effectLst/>
          </p:spPr>
          <p:txBody>
            <a:bodyPr wrap="none" anchor="ctr">
              <a:spAutoFit/>
            </a:bodyPr>
            <a:lstStyle/>
            <a:p>
              <a:endParaRPr lang="zh-CN" altLang="en-US"/>
            </a:p>
          </p:txBody>
        </p:sp>
        <p:sp>
          <p:nvSpPr>
            <p:cNvPr id="11" name="AutoShape 20"/>
            <p:cNvSpPr>
              <a:spLocks noChangeArrowheads="1"/>
            </p:cNvSpPr>
            <p:nvPr/>
          </p:nvSpPr>
          <p:spPr bwMode="auto">
            <a:xfrm rot="-10959719">
              <a:off x="4289" y="1597"/>
              <a:ext cx="481" cy="726"/>
            </a:xfrm>
            <a:prstGeom prst="curvedRightArrow">
              <a:avLst>
                <a:gd name="adj1" fmla="val 30187"/>
                <a:gd name="adj2" fmla="val 60374"/>
                <a:gd name="adj3" fmla="val 33333"/>
              </a:avLst>
            </a:prstGeom>
            <a:solidFill>
              <a:srgbClr val="FF6600"/>
            </a:solidFill>
            <a:ln w="9525">
              <a:noFill/>
              <a:miter lim="800000"/>
            </a:ln>
            <a:effectLst/>
          </p:spPr>
          <p:txBody>
            <a:bodyPr wrap="none" anchor="ctr">
              <a:spAutoFit/>
            </a:bodyPr>
            <a:lstStyle/>
            <a:p>
              <a:endParaRPr lang="zh-CN" altLang="en-US"/>
            </a:p>
          </p:txBody>
        </p:sp>
        <p:sp>
          <p:nvSpPr>
            <p:cNvPr id="12" name="AutoShape 21"/>
            <p:cNvSpPr>
              <a:spLocks noChangeArrowheads="1"/>
            </p:cNvSpPr>
            <p:nvPr/>
          </p:nvSpPr>
          <p:spPr bwMode="auto">
            <a:xfrm rot="-6270889">
              <a:off x="5229" y="437"/>
              <a:ext cx="275" cy="240"/>
            </a:xfrm>
            <a:prstGeom prst="curvedUpArrow">
              <a:avLst>
                <a:gd name="adj1" fmla="val 22917"/>
                <a:gd name="adj2" fmla="val 45833"/>
                <a:gd name="adj3" fmla="val 33333"/>
              </a:avLst>
            </a:prstGeom>
            <a:solidFill>
              <a:srgbClr val="FF6600"/>
            </a:solidFill>
            <a:ln w="9525">
              <a:noFill/>
              <a:miter lim="800000"/>
            </a:ln>
            <a:effectLst/>
          </p:spPr>
          <p:txBody>
            <a:bodyPr wrap="none" anchor="ctr">
              <a:spAutoFit/>
            </a:bodyPr>
            <a:lstStyle/>
            <a:p>
              <a:endParaRPr lang="zh-CN" altLang="en-US"/>
            </a:p>
          </p:txBody>
        </p:sp>
      </p:grpSp>
      <p:grpSp>
        <p:nvGrpSpPr>
          <p:cNvPr id="22" name="Group 22"/>
          <p:cNvGrpSpPr/>
          <p:nvPr/>
        </p:nvGrpSpPr>
        <p:grpSpPr bwMode="auto">
          <a:xfrm>
            <a:off x="2217738" y="3908425"/>
            <a:ext cx="1270000" cy="763588"/>
            <a:chOff x="1397" y="2462"/>
            <a:chExt cx="800" cy="481"/>
          </a:xfrm>
        </p:grpSpPr>
        <p:sp>
          <p:nvSpPr>
            <p:cNvPr id="23" name="AutoShape 23"/>
            <p:cNvSpPr>
              <a:spLocks noChangeArrowheads="1"/>
            </p:cNvSpPr>
            <p:nvPr/>
          </p:nvSpPr>
          <p:spPr bwMode="auto">
            <a:xfrm>
              <a:off x="1803" y="2462"/>
              <a:ext cx="394" cy="442"/>
            </a:xfrm>
            <a:prstGeom prst="irregularSeal2">
              <a:avLst/>
            </a:prstGeom>
            <a:solidFill>
              <a:srgbClr val="FF6600"/>
            </a:solidFill>
            <a:ln w="9525">
              <a:noFill/>
              <a:miter lim="800000"/>
            </a:ln>
            <a:effectLst/>
          </p:spPr>
          <p:txBody>
            <a:bodyPr wrap="none" anchor="ctr">
              <a:spAutoFit/>
            </a:bodyPr>
            <a:lstStyle/>
            <a:p>
              <a:endParaRPr lang="zh-CN" altLang="en-US"/>
            </a:p>
          </p:txBody>
        </p:sp>
        <p:sp>
          <p:nvSpPr>
            <p:cNvPr id="24" name="Line 24"/>
            <p:cNvSpPr>
              <a:spLocks noChangeShapeType="1"/>
            </p:cNvSpPr>
            <p:nvPr/>
          </p:nvSpPr>
          <p:spPr bwMode="auto">
            <a:xfrm rot="1700348">
              <a:off x="1397" y="2942"/>
              <a:ext cx="406" cy="1"/>
            </a:xfrm>
            <a:prstGeom prst="line">
              <a:avLst/>
            </a:prstGeom>
            <a:noFill/>
            <a:ln w="44450">
              <a:solidFill>
                <a:srgbClr val="FF6600"/>
              </a:solidFill>
              <a:round/>
              <a:headEnd type="triangle" w="med" len="med"/>
              <a:tailEnd type="triangle" w="med" len="med"/>
            </a:ln>
            <a:effectLst/>
          </p:spPr>
          <p:txBody>
            <a:bodyPr anchor="ctr">
              <a:spAutoFit/>
            </a:bodyPr>
            <a:lstStyle/>
            <a:p>
              <a:endParaRPr lang="zh-CN" altLang="en-US"/>
            </a:p>
          </p:txBody>
        </p:sp>
      </p:grpSp>
      <p:grpSp>
        <p:nvGrpSpPr>
          <p:cNvPr id="25" name="Group 27"/>
          <p:cNvGrpSpPr/>
          <p:nvPr/>
        </p:nvGrpSpPr>
        <p:grpSpPr bwMode="auto">
          <a:xfrm>
            <a:off x="755650" y="3213100"/>
            <a:ext cx="1238250" cy="2176463"/>
            <a:chOff x="486" y="2019"/>
            <a:chExt cx="780" cy="1371"/>
          </a:xfrm>
        </p:grpSpPr>
        <p:sp>
          <p:nvSpPr>
            <p:cNvPr id="26" name="Text Box 28"/>
            <p:cNvSpPr txBox="1">
              <a:spLocks noChangeArrowheads="1"/>
            </p:cNvSpPr>
            <p:nvPr/>
          </p:nvSpPr>
          <p:spPr bwMode="auto">
            <a:xfrm>
              <a:off x="486" y="2028"/>
              <a:ext cx="486" cy="1362"/>
            </a:xfrm>
            <a:prstGeom prst="rect">
              <a:avLst/>
            </a:prstGeom>
            <a:solidFill>
              <a:schemeClr val="bg1"/>
            </a:solidFill>
            <a:ln w="9525">
              <a:noFill/>
              <a:miter lim="800000"/>
            </a:ln>
            <a:effectLst/>
          </p:spPr>
          <p:txBody>
            <a:bodyPr>
              <a:spAutoFit/>
            </a:bodyPr>
            <a:lstStyle/>
            <a:p>
              <a:pPr>
                <a:spcBef>
                  <a:spcPct val="50000"/>
                </a:spcBef>
              </a:pPr>
              <a:r>
                <a:rPr lang="zh-CN" altLang="en-US" sz="3400" b="1">
                  <a:solidFill>
                    <a:srgbClr val="FF0000"/>
                  </a:solidFill>
                  <a:latin typeface="Times New Roman" panose="02020603050405020304" pitchFamily="18" charset="0"/>
                  <a:ea typeface="黑体" panose="02010609060101010101" pitchFamily="2" charset="-122"/>
                </a:rPr>
                <a:t>关门打狗</a:t>
              </a:r>
              <a:endParaRPr lang="zh-CN" altLang="en-US" sz="3400" b="1">
                <a:solidFill>
                  <a:srgbClr val="FF0000"/>
                </a:solidFill>
                <a:latin typeface="Times New Roman" panose="02020603050405020304" pitchFamily="18" charset="0"/>
                <a:ea typeface="黑体" panose="02010609060101010101" pitchFamily="2" charset="-122"/>
              </a:endParaRPr>
            </a:p>
          </p:txBody>
        </p:sp>
        <p:sp>
          <p:nvSpPr>
            <p:cNvPr id="27" name="Text Box 29"/>
            <p:cNvSpPr txBox="1">
              <a:spLocks noChangeArrowheads="1"/>
            </p:cNvSpPr>
            <p:nvPr/>
          </p:nvSpPr>
          <p:spPr bwMode="auto">
            <a:xfrm>
              <a:off x="852" y="2019"/>
              <a:ext cx="414" cy="1362"/>
            </a:xfrm>
            <a:prstGeom prst="rect">
              <a:avLst/>
            </a:prstGeom>
            <a:solidFill>
              <a:schemeClr val="bg1"/>
            </a:solidFill>
            <a:ln w="9525">
              <a:noFill/>
              <a:miter lim="800000"/>
            </a:ln>
            <a:effectLst/>
          </p:spPr>
          <p:txBody>
            <a:bodyPr>
              <a:spAutoFit/>
            </a:bodyPr>
            <a:lstStyle/>
            <a:p>
              <a:pPr>
                <a:spcBef>
                  <a:spcPct val="50000"/>
                </a:spcBef>
              </a:pPr>
              <a:r>
                <a:rPr lang="zh-CN" altLang="en-US" sz="3400" b="1">
                  <a:solidFill>
                    <a:srgbClr val="FF0000"/>
                  </a:solidFill>
                  <a:latin typeface="Times New Roman" panose="02020603050405020304" pitchFamily="18" charset="0"/>
                  <a:ea typeface="黑体" panose="02010609060101010101" pitchFamily="2" charset="-122"/>
                </a:rPr>
                <a:t>各个击破</a:t>
              </a:r>
              <a:endParaRPr lang="zh-CN" altLang="en-US" sz="3400" b="1">
                <a:solidFill>
                  <a:srgbClr val="FF0000"/>
                </a:solidFill>
                <a:latin typeface="Times New Roman" panose="02020603050405020304" pitchFamily="18" charset="0"/>
                <a:ea typeface="黑体" panose="02010609060101010101" pitchFamily="2" charset="-122"/>
              </a:endParaRPr>
            </a:p>
          </p:txBody>
        </p:sp>
      </p:grpSp>
      <p:grpSp>
        <p:nvGrpSpPr>
          <p:cNvPr id="28" name="Group 31"/>
          <p:cNvGrpSpPr/>
          <p:nvPr/>
        </p:nvGrpSpPr>
        <p:grpSpPr bwMode="auto">
          <a:xfrm>
            <a:off x="5076825" y="2924175"/>
            <a:ext cx="1592263" cy="839788"/>
            <a:chOff x="3169" y="1829"/>
            <a:chExt cx="1003" cy="529"/>
          </a:xfrm>
        </p:grpSpPr>
        <p:sp>
          <p:nvSpPr>
            <p:cNvPr id="29" name="AutoShape 32"/>
            <p:cNvSpPr>
              <a:spLocks noChangeArrowheads="1"/>
            </p:cNvSpPr>
            <p:nvPr/>
          </p:nvSpPr>
          <p:spPr bwMode="auto">
            <a:xfrm>
              <a:off x="3819" y="1829"/>
              <a:ext cx="353" cy="330"/>
            </a:xfrm>
            <a:prstGeom prst="irregularSeal2">
              <a:avLst/>
            </a:prstGeom>
            <a:solidFill>
              <a:srgbClr val="FF6600"/>
            </a:solidFill>
            <a:ln w="9525">
              <a:noFill/>
              <a:miter lim="800000"/>
            </a:ln>
            <a:effectLst/>
          </p:spPr>
          <p:txBody>
            <a:bodyPr wrap="none" anchor="ctr">
              <a:spAutoFit/>
            </a:bodyPr>
            <a:lstStyle/>
            <a:p>
              <a:endParaRPr lang="zh-CN" altLang="en-US"/>
            </a:p>
          </p:txBody>
        </p:sp>
        <p:sp>
          <p:nvSpPr>
            <p:cNvPr id="30" name="AutoShape 33"/>
            <p:cNvSpPr>
              <a:spLocks noChangeArrowheads="1"/>
            </p:cNvSpPr>
            <p:nvPr/>
          </p:nvSpPr>
          <p:spPr bwMode="auto">
            <a:xfrm>
              <a:off x="3169" y="2028"/>
              <a:ext cx="353" cy="330"/>
            </a:xfrm>
            <a:prstGeom prst="irregularSeal2">
              <a:avLst/>
            </a:prstGeom>
            <a:solidFill>
              <a:srgbClr val="FF6600"/>
            </a:solidFill>
            <a:ln w="9525">
              <a:noFill/>
              <a:miter lim="800000"/>
            </a:ln>
            <a:effectLst/>
          </p:spPr>
          <p:txBody>
            <a:bodyPr wrap="none" anchor="ctr">
              <a:spAutoFit/>
            </a:bodyPr>
            <a:lstStyle/>
            <a:p>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3" fill="hold" nodeType="click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500" fill="hold"/>
                                        <p:tgtEl>
                                          <p:spTgt spid="25"/>
                                        </p:tgtEl>
                                        <p:attrNameLst>
                                          <p:attrName>ppt_x</p:attrName>
                                        </p:attrNameLst>
                                      </p:cBhvr>
                                      <p:tavLst>
                                        <p:tav tm="0">
                                          <p:val>
                                            <p:strVal val="1+#ppt_w/2"/>
                                          </p:val>
                                        </p:tav>
                                        <p:tav tm="100000">
                                          <p:val>
                                            <p:strVal val="#ppt_x"/>
                                          </p:val>
                                        </p:tav>
                                      </p:tavLst>
                                    </p:anim>
                                    <p:anim calcmode="lin" valueType="num">
                                      <p:cBhvr additive="base">
                                        <p:cTn id="13" dur="500" fill="hold"/>
                                        <p:tgtEl>
                                          <p:spTgt spid="25"/>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10"/>
                                            </p:cond>
                                          </p:stCondLst>
                                          <p:endCondLst>
                                            <p:cond evt="onStopAudio" delay="0">
                                              <p:tgtEl>
                                                <p:sldTgt/>
                                              </p:tgtEl>
                                            </p:cond>
                                          </p:endCondLst>
                                        </p:cTn>
                                        <p:tgtEl>
                                          <p:sndTgt r:embed="rId3" name="CHIMES.WAV"/>
                                        </p:tgtEl>
                                      </p:cMediaNode>
                                    </p:audio>
                                  </p:subTnLst>
                                </p:cTn>
                              </p:par>
                            </p:childTnLst>
                          </p:cTn>
                        </p:par>
                      </p:childTnLst>
                    </p:cTn>
                  </p:par>
                  <p:par>
                    <p:cTn id="14" fill="hold">
                      <p:stCondLst>
                        <p:cond delay="indefinite"/>
                      </p:stCondLst>
                      <p:childTnLst>
                        <p:par>
                          <p:cTn id="15" fill="hold">
                            <p:stCondLst>
                              <p:cond delay="0"/>
                            </p:stCondLst>
                            <p:childTnLst>
                              <p:par>
                                <p:cTn id="16" presetID="9" presetClass="entr" presetSubtype="0" fill="hold" nodeType="click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dissolve">
                                      <p:cBhvr>
                                        <p:cTn id="18" dur="500"/>
                                        <p:tgtEl>
                                          <p:spTgt spid="22"/>
                                        </p:tgtEl>
                                      </p:cBhvr>
                                    </p:animEffect>
                                  </p:childTnLst>
                                  <p:subTnLst>
                                    <p:audio>
                                      <p:cMediaNode vol="100000">
                                        <p:cTn display="0" masterRel="sameClick">
                                          <p:stCondLst>
                                            <p:cond evt="begin" delay="0">
                                              <p:tn val="16"/>
                                            </p:cond>
                                          </p:stCondLst>
                                          <p:endCondLst>
                                            <p:cond evt="onStopAudio" delay="0">
                                              <p:tgtEl>
                                                <p:sldTgt/>
                                              </p:tgtEl>
                                            </p:cond>
                                          </p:endCondLst>
                                        </p:cTn>
                                        <p:tgtEl>
                                          <p:sndTgt r:embed="rId4" name="EXPLODE.WAV"/>
                                        </p:tgtEl>
                                      </p:cMediaNode>
                                    </p:audio>
                                  </p:subTnLst>
                                </p:cTn>
                              </p:par>
                            </p:childTnLst>
                          </p:cTn>
                        </p:par>
                      </p:childTnLst>
                    </p:cTn>
                  </p:par>
                  <p:par>
                    <p:cTn id="19" fill="hold">
                      <p:stCondLst>
                        <p:cond delay="indefinite"/>
                      </p:stCondLst>
                      <p:childTnLst>
                        <p:par>
                          <p:cTn id="20" fill="hold">
                            <p:stCondLst>
                              <p:cond delay="0"/>
                            </p:stCondLst>
                            <p:childTnLst>
                              <p:par>
                                <p:cTn id="21" presetID="9" presetClass="entr" presetSubtype="0" fill="hold" nodeType="click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dissolve">
                                      <p:cBhvr>
                                        <p:cTn id="23" dur="500"/>
                                        <p:tgtEl>
                                          <p:spTgt spid="28"/>
                                        </p:tgtEl>
                                      </p:cBhvr>
                                    </p:animEffect>
                                  </p:childTnLst>
                                  <p:subTnLst>
                                    <p:audio>
                                      <p:cMediaNode vol="100000">
                                        <p:cTn display="0" masterRel="sameClick">
                                          <p:stCondLst>
                                            <p:cond evt="begin" delay="0">
                                              <p:tn val="21"/>
                                            </p:cond>
                                          </p:stCondLst>
                                          <p:endCondLst>
                                            <p:cond evt="onStopAudio" delay="0">
                                              <p:tgtEl>
                                                <p:sldTgt/>
                                              </p:tgtEl>
                                            </p:cond>
                                          </p:endCondLst>
                                        </p:cTn>
                                        <p:tgtEl>
                                          <p:sndTgt r:embed="rId4" name="EXPLOD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928662" y="905516"/>
            <a:ext cx="7286676" cy="523220"/>
          </a:xfrm>
          <a:prstGeom prst="rect">
            <a:avLst/>
          </a:prstGeom>
          <a:noFill/>
        </p:spPr>
        <p:txBody>
          <a:bodyPr wrap="square" rtlCol="0">
            <a:spAutoFit/>
          </a:bodyPr>
          <a:lstStyle/>
          <a:p>
            <a:r>
              <a:rPr lang="en-US" altLang="zh-CN" sz="2800" b="1" dirty="0"/>
              <a:t>         </a:t>
            </a:r>
            <a:r>
              <a:rPr lang="zh-CN" altLang="en-US" sz="2800" b="1" dirty="0"/>
              <a:t>辽沈战役为什么先</a:t>
            </a:r>
            <a:r>
              <a:rPr lang="zh-CN" altLang="en-US" sz="2800" b="1" dirty="0" smtClean="0"/>
              <a:t>攻打锦</a:t>
            </a:r>
            <a:r>
              <a:rPr lang="zh-CN" altLang="en-US" sz="2800" b="1" dirty="0"/>
              <a:t>州？</a:t>
            </a:r>
            <a:endParaRPr lang="zh-CN" altLang="en-US" sz="2800" b="1" dirty="0"/>
          </a:p>
        </p:txBody>
      </p:sp>
      <p:sp>
        <p:nvSpPr>
          <p:cNvPr id="4" name="TextBox 3"/>
          <p:cNvSpPr txBox="1"/>
          <p:nvPr/>
        </p:nvSpPr>
        <p:spPr>
          <a:xfrm>
            <a:off x="928662" y="1903389"/>
            <a:ext cx="7786742" cy="954107"/>
          </a:xfrm>
          <a:prstGeom prst="rect">
            <a:avLst/>
          </a:prstGeom>
          <a:noFill/>
        </p:spPr>
        <p:txBody>
          <a:bodyPr wrap="square" rtlCol="0">
            <a:spAutoFit/>
          </a:bodyPr>
          <a:lstStyle/>
          <a:p>
            <a:r>
              <a:rPr lang="zh-CN" altLang="en-US" sz="2800" b="1" dirty="0"/>
              <a:t>         取得这一战役的胜利，切断了敌人向关内的退路。可称之为“关门打狗”的战略。</a:t>
            </a:r>
            <a:endParaRPr lang="zh-CN" altLang="en-US" sz="2800" b="1" dirty="0"/>
          </a:p>
        </p:txBody>
      </p:sp>
      <p:sp>
        <p:nvSpPr>
          <p:cNvPr id="5" name="TextBox 4"/>
          <p:cNvSpPr txBox="1"/>
          <p:nvPr/>
        </p:nvSpPr>
        <p:spPr>
          <a:xfrm>
            <a:off x="1071538" y="3500438"/>
            <a:ext cx="7572428" cy="523220"/>
          </a:xfrm>
          <a:prstGeom prst="rect">
            <a:avLst/>
          </a:prstGeom>
          <a:noFill/>
        </p:spPr>
        <p:txBody>
          <a:bodyPr wrap="square" rtlCol="0">
            <a:spAutoFit/>
          </a:bodyPr>
          <a:lstStyle/>
          <a:p>
            <a:r>
              <a:rPr lang="zh-CN" altLang="en-US" sz="2800" b="1" dirty="0" smtClean="0"/>
              <a:t>       意义</a:t>
            </a:r>
            <a:r>
              <a:rPr lang="zh-CN" altLang="en-US" sz="2800" b="1" dirty="0"/>
              <a:t>：辽沈战役的胜利，解放了东北全境。</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up)">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857224" y="500042"/>
            <a:ext cx="7715304" cy="584775"/>
          </a:xfrm>
          <a:prstGeom prst="rect">
            <a:avLst/>
          </a:prstGeom>
          <a:noFill/>
        </p:spPr>
        <p:txBody>
          <a:bodyPr wrap="square" rtlCol="0">
            <a:spAutoFit/>
          </a:bodyPr>
          <a:lstStyle/>
          <a:p>
            <a:r>
              <a:rPr lang="en-US" altLang="zh-CN" sz="3200" b="1" dirty="0">
                <a:latin typeface="+mn-ea"/>
              </a:rPr>
              <a:t>3.</a:t>
            </a:r>
            <a:r>
              <a:rPr lang="zh-CN" altLang="en-US" sz="3200" b="1" dirty="0">
                <a:latin typeface="+mn-ea"/>
              </a:rPr>
              <a:t>淮海战役</a:t>
            </a:r>
            <a:endParaRPr lang="zh-CN" altLang="en-US" sz="3200" b="1" dirty="0">
              <a:latin typeface="+mn-ea"/>
            </a:endParaRPr>
          </a:p>
        </p:txBody>
      </p:sp>
      <p:sp>
        <p:nvSpPr>
          <p:cNvPr id="3" name="矩形 2"/>
          <p:cNvSpPr/>
          <p:nvPr/>
        </p:nvSpPr>
        <p:spPr>
          <a:xfrm>
            <a:off x="2267744" y="1340768"/>
            <a:ext cx="4572000" cy="954107"/>
          </a:xfrm>
          <a:prstGeom prst="rect">
            <a:avLst/>
          </a:prstGeom>
        </p:spPr>
        <p:txBody>
          <a:bodyPr>
            <a:spAutoFit/>
          </a:bodyPr>
          <a:lstStyle/>
          <a:p>
            <a:r>
              <a:rPr lang="en-US" altLang="zh-CN" sz="2800" b="1" dirty="0">
                <a:latin typeface="+mn-ea"/>
              </a:rPr>
              <a:t>1948</a:t>
            </a:r>
            <a:r>
              <a:rPr lang="zh-CN" altLang="en-US" sz="2800" b="1" dirty="0">
                <a:latin typeface="+mn-ea"/>
              </a:rPr>
              <a:t>年</a:t>
            </a:r>
            <a:r>
              <a:rPr lang="en-US" altLang="zh-CN" sz="2800" b="1" dirty="0">
                <a:latin typeface="+mn-ea"/>
              </a:rPr>
              <a:t>11</a:t>
            </a:r>
            <a:r>
              <a:rPr lang="zh-CN" altLang="en-US" sz="2800" b="1" dirty="0">
                <a:latin typeface="+mn-ea"/>
              </a:rPr>
              <a:t>月至</a:t>
            </a:r>
            <a:r>
              <a:rPr lang="en-US" altLang="zh-CN" sz="2800" b="1" dirty="0">
                <a:latin typeface="+mn-ea"/>
              </a:rPr>
              <a:t>1949</a:t>
            </a:r>
            <a:r>
              <a:rPr lang="zh-CN" altLang="en-US" sz="2800" b="1" dirty="0">
                <a:latin typeface="+mn-ea"/>
              </a:rPr>
              <a:t>年</a:t>
            </a:r>
            <a:r>
              <a:rPr lang="en-US" altLang="zh-CN" sz="2800" b="1" dirty="0">
                <a:latin typeface="+mn-ea"/>
              </a:rPr>
              <a:t>1</a:t>
            </a:r>
            <a:r>
              <a:rPr lang="zh-CN" altLang="en-US" sz="2800" b="1" dirty="0">
                <a:latin typeface="+mn-ea"/>
              </a:rPr>
              <a:t>月。</a:t>
            </a:r>
            <a:br>
              <a:rPr lang="zh-CN" altLang="en-US" sz="2800" dirty="0">
                <a:latin typeface="+mn-ea"/>
              </a:rPr>
            </a:br>
            <a:endParaRPr lang="zh-CN" altLang="en-US" sz="2800" dirty="0">
              <a:latin typeface="+mn-ea"/>
            </a:endParaRPr>
          </a:p>
        </p:txBody>
      </p:sp>
      <p:sp>
        <p:nvSpPr>
          <p:cNvPr id="5" name="矩形 4"/>
          <p:cNvSpPr/>
          <p:nvPr/>
        </p:nvSpPr>
        <p:spPr>
          <a:xfrm>
            <a:off x="2357422" y="5072074"/>
            <a:ext cx="4572000" cy="646331"/>
          </a:xfrm>
          <a:prstGeom prst="rect">
            <a:avLst/>
          </a:prstGeom>
        </p:spPr>
        <p:txBody>
          <a:bodyPr>
            <a:spAutoFit/>
          </a:bodyPr>
          <a:lstStyle/>
          <a:p>
            <a:br>
              <a:rPr lang="zh-CN" altLang="en-US"/>
            </a:br>
            <a:endParaRPr lang="zh-CN" altLang="en-US"/>
          </a:p>
        </p:txBody>
      </p:sp>
      <p:sp>
        <p:nvSpPr>
          <p:cNvPr id="9" name="矩形 8"/>
          <p:cNvSpPr/>
          <p:nvPr/>
        </p:nvSpPr>
        <p:spPr>
          <a:xfrm>
            <a:off x="3571868" y="2214554"/>
            <a:ext cx="4572000" cy="523220"/>
          </a:xfrm>
          <a:prstGeom prst="rect">
            <a:avLst/>
          </a:prstGeom>
        </p:spPr>
        <p:txBody>
          <a:bodyPr>
            <a:spAutoFit/>
          </a:bodyPr>
          <a:lstStyle/>
          <a:p>
            <a:r>
              <a:rPr lang="zh-CN" altLang="en-US" sz="2800" b="1" dirty="0"/>
              <a:t>中原野战军与华东野战军。</a:t>
            </a:r>
            <a:endParaRPr lang="zh-CN" altLang="en-US" sz="2800" b="1" dirty="0"/>
          </a:p>
        </p:txBody>
      </p:sp>
      <p:sp>
        <p:nvSpPr>
          <p:cNvPr id="12" name="矩形 11"/>
          <p:cNvSpPr/>
          <p:nvPr/>
        </p:nvSpPr>
        <p:spPr>
          <a:xfrm>
            <a:off x="3643306" y="3143248"/>
            <a:ext cx="5234125" cy="954107"/>
          </a:xfrm>
          <a:prstGeom prst="rect">
            <a:avLst/>
          </a:prstGeom>
        </p:spPr>
        <p:txBody>
          <a:bodyPr wrap="none">
            <a:spAutoFit/>
          </a:bodyPr>
          <a:lstStyle/>
          <a:p>
            <a:r>
              <a:rPr lang="zh-CN" altLang="en-US" sz="2800" b="1" dirty="0"/>
              <a:t>刘伯承、陈毅、邓小平、粟裕、</a:t>
            </a:r>
            <a:endParaRPr lang="en-US" altLang="zh-CN" sz="2800" b="1" dirty="0"/>
          </a:p>
          <a:p>
            <a:r>
              <a:rPr lang="zh-CN" altLang="en-US" sz="2800" b="1" dirty="0"/>
              <a:t>谭震林</a:t>
            </a:r>
            <a:endParaRPr lang="zh-CN" altLang="en-US" sz="2800" b="1" dirty="0"/>
          </a:p>
        </p:txBody>
      </p:sp>
      <p:grpSp>
        <p:nvGrpSpPr>
          <p:cNvPr id="6" name="组合 5"/>
          <p:cNvGrpSpPr/>
          <p:nvPr/>
        </p:nvGrpSpPr>
        <p:grpSpPr>
          <a:xfrm>
            <a:off x="1214414" y="1357298"/>
            <a:ext cx="2714644" cy="3452178"/>
            <a:chOff x="1214414" y="1357298"/>
            <a:chExt cx="2714644" cy="3452178"/>
          </a:xfrm>
        </p:grpSpPr>
        <p:sp>
          <p:nvSpPr>
            <p:cNvPr id="4" name="TextBox 3"/>
            <p:cNvSpPr txBox="1"/>
            <p:nvPr/>
          </p:nvSpPr>
          <p:spPr>
            <a:xfrm>
              <a:off x="1285852" y="1357298"/>
              <a:ext cx="1571636" cy="523220"/>
            </a:xfrm>
            <a:prstGeom prst="rect">
              <a:avLst/>
            </a:prstGeom>
            <a:noFill/>
          </p:spPr>
          <p:txBody>
            <a:bodyPr wrap="square" rtlCol="0">
              <a:spAutoFit/>
            </a:bodyPr>
            <a:lstStyle/>
            <a:p>
              <a:r>
                <a:rPr lang="zh-CN" altLang="en-US" sz="2800" b="1" dirty="0"/>
                <a:t>时间：</a:t>
              </a:r>
              <a:endParaRPr lang="zh-CN" altLang="en-US" sz="2800" b="1" dirty="0"/>
            </a:p>
          </p:txBody>
        </p:sp>
        <p:sp>
          <p:nvSpPr>
            <p:cNvPr id="7" name="TextBox 6"/>
            <p:cNvSpPr txBox="1"/>
            <p:nvPr/>
          </p:nvSpPr>
          <p:spPr>
            <a:xfrm>
              <a:off x="1214414" y="2214554"/>
              <a:ext cx="2643206" cy="523220"/>
            </a:xfrm>
            <a:prstGeom prst="rect">
              <a:avLst/>
            </a:prstGeom>
            <a:noFill/>
          </p:spPr>
          <p:txBody>
            <a:bodyPr wrap="square" rtlCol="0">
              <a:spAutoFit/>
            </a:bodyPr>
            <a:lstStyle/>
            <a:p>
              <a:r>
                <a:rPr lang="zh-CN" altLang="en-US" sz="2800" b="1" dirty="0"/>
                <a:t>主要参战军队：</a:t>
              </a:r>
              <a:endParaRPr lang="zh-CN" altLang="en-US" sz="2800" b="1" dirty="0"/>
            </a:p>
          </p:txBody>
        </p:sp>
        <p:sp>
          <p:nvSpPr>
            <p:cNvPr id="10" name="TextBox 9"/>
            <p:cNvSpPr txBox="1"/>
            <p:nvPr/>
          </p:nvSpPr>
          <p:spPr>
            <a:xfrm>
              <a:off x="1285852" y="3143248"/>
              <a:ext cx="2643206" cy="523220"/>
            </a:xfrm>
            <a:prstGeom prst="rect">
              <a:avLst/>
            </a:prstGeom>
            <a:noFill/>
          </p:spPr>
          <p:txBody>
            <a:bodyPr wrap="square" rtlCol="0">
              <a:spAutoFit/>
            </a:bodyPr>
            <a:lstStyle/>
            <a:p>
              <a:r>
                <a:rPr lang="zh-CN" altLang="en-US" sz="2800" b="1" dirty="0"/>
                <a:t>主要指挥将领：</a:t>
              </a:r>
              <a:endParaRPr lang="zh-CN" altLang="en-US" sz="2800" b="1" dirty="0"/>
            </a:p>
          </p:txBody>
        </p:sp>
        <p:sp>
          <p:nvSpPr>
            <p:cNvPr id="13" name="TextBox 12"/>
            <p:cNvSpPr txBox="1"/>
            <p:nvPr/>
          </p:nvSpPr>
          <p:spPr>
            <a:xfrm>
              <a:off x="1357290" y="4286256"/>
              <a:ext cx="1071570" cy="523220"/>
            </a:xfrm>
            <a:prstGeom prst="rect">
              <a:avLst/>
            </a:prstGeom>
            <a:noFill/>
          </p:spPr>
          <p:txBody>
            <a:bodyPr wrap="square" rtlCol="0">
              <a:spAutoFit/>
            </a:bodyPr>
            <a:lstStyle/>
            <a:p>
              <a:r>
                <a:rPr lang="zh-CN" altLang="en-US" sz="2800" b="1"/>
                <a:t>意义：</a:t>
              </a:r>
              <a:endParaRPr lang="zh-CN" altLang="en-US" sz="2800" b="1"/>
            </a:p>
          </p:txBody>
        </p:sp>
      </p:grpSp>
      <p:sp>
        <p:nvSpPr>
          <p:cNvPr id="14" name="TextBox 13"/>
          <p:cNvSpPr txBox="1"/>
          <p:nvPr/>
        </p:nvSpPr>
        <p:spPr>
          <a:xfrm>
            <a:off x="2339752" y="4293096"/>
            <a:ext cx="5857916" cy="954107"/>
          </a:xfrm>
          <a:prstGeom prst="rect">
            <a:avLst/>
          </a:prstGeom>
          <a:noFill/>
        </p:spPr>
        <p:txBody>
          <a:bodyPr wrap="square" rtlCol="0">
            <a:spAutoFit/>
          </a:bodyPr>
          <a:lstStyle/>
          <a:p>
            <a:r>
              <a:rPr lang="zh-CN" altLang="en-US" sz="2800" b="1" dirty="0"/>
              <a:t>淮海战</a:t>
            </a:r>
            <a:r>
              <a:rPr lang="zh-CN" altLang="en-US" sz="2800" b="1" dirty="0" smtClean="0"/>
              <a:t>役的胜利，解</a:t>
            </a:r>
            <a:r>
              <a:rPr lang="zh-CN" altLang="en-US" sz="2800" b="1" dirty="0"/>
              <a:t>放了长江中下游以北的广大地区。</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randombar(horizont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9" grpId="0"/>
      <p:bldP spid="12" grpId="0"/>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12" name="图片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7000" y="1556792"/>
            <a:ext cx="8909496" cy="4320480"/>
          </a:xfrm>
          <a:prstGeom prst="rect">
            <a:avLst/>
          </a:prstGeom>
          <a:effectLst>
            <a:outerShdw blurRad="50800" dist="101600" dir="3000000" algn="ctr" rotWithShape="0">
              <a:schemeClr val="bg1">
                <a:lumMod val="75000"/>
              </a:schemeClr>
            </a:outerShdw>
            <a:softEdge rad="76200"/>
          </a:effectLst>
        </p:spPr>
      </p:pic>
      <p:sp>
        <p:nvSpPr>
          <p:cNvPr id="3" name="TextBox 2"/>
          <p:cNvSpPr txBox="1"/>
          <p:nvPr/>
        </p:nvSpPr>
        <p:spPr>
          <a:xfrm>
            <a:off x="1000100" y="714356"/>
            <a:ext cx="5643602" cy="584775"/>
          </a:xfrm>
          <a:prstGeom prst="rect">
            <a:avLst/>
          </a:prstGeom>
          <a:noFill/>
        </p:spPr>
        <p:txBody>
          <a:bodyPr wrap="square" rtlCol="0">
            <a:spAutoFit/>
          </a:bodyPr>
          <a:lstStyle/>
          <a:p>
            <a:r>
              <a:rPr lang="en-US" altLang="zh-CN" sz="3200" b="1" dirty="0">
                <a:latin typeface="+mn-ea"/>
              </a:rPr>
              <a:t>4.</a:t>
            </a:r>
            <a:r>
              <a:rPr lang="zh-CN" altLang="en-US" sz="3200" b="1" dirty="0">
                <a:latin typeface="+mn-ea"/>
              </a:rPr>
              <a:t>平津战</a:t>
            </a:r>
            <a:r>
              <a:rPr lang="zh-CN" altLang="en-US" sz="3200" b="1" dirty="0"/>
              <a:t>役</a:t>
            </a:r>
            <a:endParaRPr lang="zh-CN" altLang="en-US" sz="3200" b="1" dirty="0"/>
          </a:p>
        </p:txBody>
      </p:sp>
      <p:sp>
        <p:nvSpPr>
          <p:cNvPr id="4" name="矩形 3"/>
          <p:cNvSpPr/>
          <p:nvPr/>
        </p:nvSpPr>
        <p:spPr>
          <a:xfrm>
            <a:off x="2051720" y="1988840"/>
            <a:ext cx="4572000" cy="800219"/>
          </a:xfrm>
          <a:prstGeom prst="rect">
            <a:avLst/>
          </a:prstGeom>
        </p:spPr>
        <p:txBody>
          <a:bodyPr>
            <a:spAutoFit/>
          </a:bodyPr>
          <a:lstStyle/>
          <a:p>
            <a:r>
              <a:rPr lang="en-US" altLang="zh-CN" sz="2800" b="1" dirty="0">
                <a:latin typeface="+mn-ea"/>
              </a:rPr>
              <a:t>1948</a:t>
            </a:r>
            <a:r>
              <a:rPr lang="zh-CN" altLang="en-US" sz="2800" b="1" dirty="0">
                <a:latin typeface="+mn-ea"/>
              </a:rPr>
              <a:t>年</a:t>
            </a:r>
            <a:r>
              <a:rPr lang="en-US" altLang="zh-CN" sz="2800" b="1" dirty="0">
                <a:latin typeface="+mn-ea"/>
              </a:rPr>
              <a:t>11</a:t>
            </a:r>
            <a:r>
              <a:rPr lang="zh-CN" altLang="en-US" sz="2800" b="1" dirty="0">
                <a:latin typeface="+mn-ea"/>
              </a:rPr>
              <a:t>月至</a:t>
            </a:r>
            <a:r>
              <a:rPr lang="en-US" altLang="zh-CN" sz="2800" b="1" dirty="0">
                <a:latin typeface="+mn-ea"/>
              </a:rPr>
              <a:t>1949</a:t>
            </a:r>
            <a:r>
              <a:rPr lang="zh-CN" altLang="en-US" sz="2800" b="1" dirty="0">
                <a:latin typeface="+mn-ea"/>
              </a:rPr>
              <a:t>年</a:t>
            </a:r>
            <a:r>
              <a:rPr lang="en-US" altLang="zh-CN" sz="2800" b="1" dirty="0">
                <a:latin typeface="+mn-ea"/>
              </a:rPr>
              <a:t>1</a:t>
            </a:r>
            <a:r>
              <a:rPr lang="zh-CN" altLang="en-US" sz="2800" b="1" dirty="0">
                <a:latin typeface="+mn-ea"/>
              </a:rPr>
              <a:t>月</a:t>
            </a:r>
            <a:r>
              <a:rPr lang="zh-CN" altLang="en-US" sz="2800" b="1" dirty="0"/>
              <a:t>。</a:t>
            </a:r>
            <a:br>
              <a:rPr lang="zh-CN" altLang="en-US" dirty="0"/>
            </a:br>
            <a:endParaRPr lang="zh-CN" altLang="en-US" dirty="0"/>
          </a:p>
        </p:txBody>
      </p:sp>
      <p:sp>
        <p:nvSpPr>
          <p:cNvPr id="7" name="矩形 6"/>
          <p:cNvSpPr/>
          <p:nvPr/>
        </p:nvSpPr>
        <p:spPr>
          <a:xfrm>
            <a:off x="3428992" y="2857496"/>
            <a:ext cx="4572000" cy="954107"/>
          </a:xfrm>
          <a:prstGeom prst="rect">
            <a:avLst/>
          </a:prstGeom>
        </p:spPr>
        <p:txBody>
          <a:bodyPr>
            <a:spAutoFit/>
          </a:bodyPr>
          <a:lstStyle/>
          <a:p>
            <a:r>
              <a:rPr lang="zh-CN" altLang="en-US" sz="2800" b="1" dirty="0"/>
              <a:t>华北人民解放军与</a:t>
            </a:r>
            <a:endParaRPr lang="en-US" altLang="zh-CN" sz="2800" b="1" dirty="0"/>
          </a:p>
          <a:p>
            <a:r>
              <a:rPr lang="zh-CN" altLang="en-US" sz="2800" b="1" dirty="0"/>
              <a:t>东北人民解放军</a:t>
            </a:r>
            <a:endParaRPr lang="zh-CN" altLang="en-US" sz="2800" b="1" dirty="0"/>
          </a:p>
        </p:txBody>
      </p:sp>
      <p:sp>
        <p:nvSpPr>
          <p:cNvPr id="9" name="矩形 8"/>
          <p:cNvSpPr/>
          <p:nvPr/>
        </p:nvSpPr>
        <p:spPr>
          <a:xfrm>
            <a:off x="2123728" y="3789040"/>
            <a:ext cx="3791423" cy="523220"/>
          </a:xfrm>
          <a:prstGeom prst="rect">
            <a:avLst/>
          </a:prstGeom>
        </p:spPr>
        <p:txBody>
          <a:bodyPr wrap="none">
            <a:spAutoFit/>
          </a:bodyPr>
          <a:lstStyle/>
          <a:p>
            <a:r>
              <a:rPr lang="zh-CN" altLang="en-US" sz="2800" b="1" dirty="0"/>
              <a:t>分割包围，武力威逼。</a:t>
            </a:r>
            <a:endParaRPr lang="zh-CN" altLang="en-US" sz="2800" b="1" dirty="0"/>
          </a:p>
        </p:txBody>
      </p:sp>
      <p:grpSp>
        <p:nvGrpSpPr>
          <p:cNvPr id="13" name="组合 12"/>
          <p:cNvGrpSpPr/>
          <p:nvPr/>
        </p:nvGrpSpPr>
        <p:grpSpPr>
          <a:xfrm>
            <a:off x="1071538" y="2000240"/>
            <a:ext cx="2714644" cy="3237864"/>
            <a:chOff x="1071538" y="2000240"/>
            <a:chExt cx="2714644" cy="3237864"/>
          </a:xfrm>
        </p:grpSpPr>
        <p:sp>
          <p:nvSpPr>
            <p:cNvPr id="5" name="TextBox 4"/>
            <p:cNvSpPr txBox="1"/>
            <p:nvPr/>
          </p:nvSpPr>
          <p:spPr>
            <a:xfrm>
              <a:off x="1142976" y="2000240"/>
              <a:ext cx="1571636" cy="523220"/>
            </a:xfrm>
            <a:prstGeom prst="rect">
              <a:avLst/>
            </a:prstGeom>
            <a:noFill/>
          </p:spPr>
          <p:txBody>
            <a:bodyPr wrap="square" rtlCol="0">
              <a:spAutoFit/>
            </a:bodyPr>
            <a:lstStyle/>
            <a:p>
              <a:r>
                <a:rPr lang="zh-CN" altLang="en-US" sz="2800" b="1" dirty="0"/>
                <a:t>时间：</a:t>
              </a:r>
              <a:endParaRPr lang="zh-CN" altLang="en-US" sz="2800" b="1" dirty="0"/>
            </a:p>
          </p:txBody>
        </p:sp>
        <p:sp>
          <p:nvSpPr>
            <p:cNvPr id="6" name="TextBox 5"/>
            <p:cNvSpPr txBox="1"/>
            <p:nvPr/>
          </p:nvSpPr>
          <p:spPr>
            <a:xfrm>
              <a:off x="1071538" y="2857496"/>
              <a:ext cx="2643206" cy="523220"/>
            </a:xfrm>
            <a:prstGeom prst="rect">
              <a:avLst/>
            </a:prstGeom>
            <a:noFill/>
          </p:spPr>
          <p:txBody>
            <a:bodyPr wrap="square" rtlCol="0">
              <a:spAutoFit/>
            </a:bodyPr>
            <a:lstStyle/>
            <a:p>
              <a:r>
                <a:rPr lang="zh-CN" altLang="en-US" sz="2800" b="1" dirty="0"/>
                <a:t>主要参战军队：</a:t>
              </a:r>
              <a:endParaRPr lang="zh-CN" altLang="en-US" sz="2800" b="1" dirty="0"/>
            </a:p>
          </p:txBody>
        </p:sp>
        <p:sp>
          <p:nvSpPr>
            <p:cNvPr id="8" name="TextBox 7"/>
            <p:cNvSpPr txBox="1"/>
            <p:nvPr/>
          </p:nvSpPr>
          <p:spPr>
            <a:xfrm>
              <a:off x="1142976" y="3786190"/>
              <a:ext cx="2643206" cy="523220"/>
            </a:xfrm>
            <a:prstGeom prst="rect">
              <a:avLst/>
            </a:prstGeom>
            <a:noFill/>
          </p:spPr>
          <p:txBody>
            <a:bodyPr wrap="square" rtlCol="0">
              <a:spAutoFit/>
            </a:bodyPr>
            <a:lstStyle/>
            <a:p>
              <a:r>
                <a:rPr lang="zh-CN" altLang="en-US" sz="2800" b="1"/>
                <a:t>战术：</a:t>
              </a:r>
              <a:endParaRPr lang="zh-CN" altLang="en-US" sz="2800" b="1"/>
            </a:p>
          </p:txBody>
        </p:sp>
        <p:sp>
          <p:nvSpPr>
            <p:cNvPr id="10" name="TextBox 9"/>
            <p:cNvSpPr txBox="1"/>
            <p:nvPr/>
          </p:nvSpPr>
          <p:spPr>
            <a:xfrm>
              <a:off x="1214414" y="4714884"/>
              <a:ext cx="1071570" cy="523220"/>
            </a:xfrm>
            <a:prstGeom prst="rect">
              <a:avLst/>
            </a:prstGeom>
            <a:noFill/>
          </p:spPr>
          <p:txBody>
            <a:bodyPr wrap="square" rtlCol="0">
              <a:spAutoFit/>
            </a:bodyPr>
            <a:lstStyle/>
            <a:p>
              <a:r>
                <a:rPr lang="zh-CN" altLang="en-US" sz="2800" b="1"/>
                <a:t>意义：</a:t>
              </a:r>
              <a:endParaRPr lang="zh-CN" altLang="en-US" sz="2800" b="1"/>
            </a:p>
          </p:txBody>
        </p:sp>
      </p:grpSp>
      <p:sp>
        <p:nvSpPr>
          <p:cNvPr id="11" name="TextBox 10"/>
          <p:cNvSpPr txBox="1"/>
          <p:nvPr/>
        </p:nvSpPr>
        <p:spPr>
          <a:xfrm>
            <a:off x="2195736" y="4725144"/>
            <a:ext cx="5857916" cy="523220"/>
          </a:xfrm>
          <a:prstGeom prst="rect">
            <a:avLst/>
          </a:prstGeom>
          <a:noFill/>
        </p:spPr>
        <p:txBody>
          <a:bodyPr wrap="square" rtlCol="0">
            <a:spAutoFit/>
          </a:bodyPr>
          <a:lstStyle/>
          <a:p>
            <a:r>
              <a:rPr lang="zh-CN" altLang="en-US" sz="2800" b="1" dirty="0"/>
              <a:t>华北全境基本</a:t>
            </a:r>
            <a:r>
              <a:rPr lang="zh-CN" altLang="en-US" sz="2800" b="1" dirty="0" smtClean="0"/>
              <a:t>解放。</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 calcmode="lin" valueType="num">
                                      <p:cBhvr>
                                        <p:cTn id="9" dur="500" fill="hold"/>
                                        <p:tgtEl>
                                          <p:spTgt spid="3"/>
                                        </p:tgtEl>
                                        <p:attrNameLst>
                                          <p:attrName>style.rotation</p:attrName>
                                        </p:attrNameLst>
                                      </p:cBhvr>
                                      <p:tavLst>
                                        <p:tav tm="0">
                                          <p:val>
                                            <p:fltVal val="90"/>
                                          </p:val>
                                        </p:tav>
                                        <p:tav tm="100000">
                                          <p:val>
                                            <p:fltVal val="0"/>
                                          </p:val>
                                        </p:tav>
                                      </p:tavLst>
                                    </p:anim>
                                    <p:animEffect transition="in" filter="fade">
                                      <p:cBhvr>
                                        <p:cTn id="10" dur="500"/>
                                        <p:tgtEl>
                                          <p:spTgt spid="3"/>
                                        </p:tgtEl>
                                      </p:cBhvr>
                                    </p:animEffect>
                                  </p:childTnLst>
                                </p:cTn>
                              </p:par>
                            </p:childTnLst>
                          </p:cTn>
                        </p:par>
                        <p:par>
                          <p:cTn id="11" fill="hold">
                            <p:stCondLst>
                              <p:cond delay="625"/>
                            </p:stCondLst>
                            <p:childTnLst>
                              <p:par>
                                <p:cTn id="12" presetID="16" presetClass="entr" presetSubtype="42" fill="hold" nodeType="after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barn(outHorizontal)">
                                      <p:cBhvr>
                                        <p:cTn id="14" dur="500"/>
                                        <p:tgtEl>
                                          <p:spTgt spid="13"/>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down)">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down)">
                                      <p:cBhvr>
                                        <p:cTn id="24" dur="5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down)">
                                      <p:cBhvr>
                                        <p:cTn id="29" dur="500"/>
                                        <p:tgtEl>
                                          <p:spTgt spid="9"/>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down)">
                                      <p:cBhvr>
                                        <p:cTn id="3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7" grpId="0"/>
      <p:bldP spid="9"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grpSp>
        <p:nvGrpSpPr>
          <p:cNvPr id="2" name="Group 2"/>
          <p:cNvGrpSpPr/>
          <p:nvPr/>
        </p:nvGrpSpPr>
        <p:grpSpPr bwMode="auto">
          <a:xfrm>
            <a:off x="0" y="0"/>
            <a:ext cx="9144000" cy="6858000"/>
            <a:chOff x="480" y="768"/>
            <a:chExt cx="4876" cy="3231"/>
          </a:xfrm>
        </p:grpSpPr>
        <p:pic>
          <p:nvPicPr>
            <p:cNvPr id="86019" name="Picture 3" descr="5"/>
            <p:cNvPicPr>
              <a:picLocks noChangeAspect="1" noChangeArrowheads="1"/>
            </p:cNvPicPr>
            <p:nvPr/>
          </p:nvPicPr>
          <p:blipFill>
            <a:blip r:embed="rId2" cstate="print"/>
            <a:srcRect/>
            <a:stretch>
              <a:fillRect/>
            </a:stretch>
          </p:blipFill>
          <p:spPr bwMode="auto">
            <a:xfrm>
              <a:off x="480" y="768"/>
              <a:ext cx="4876" cy="3231"/>
            </a:xfrm>
            <a:prstGeom prst="rect">
              <a:avLst/>
            </a:prstGeom>
            <a:noFill/>
          </p:spPr>
        </p:pic>
        <p:sp>
          <p:nvSpPr>
            <p:cNvPr id="86020" name="Rectangle 4"/>
            <p:cNvSpPr>
              <a:spLocks noChangeArrowheads="1"/>
            </p:cNvSpPr>
            <p:nvPr/>
          </p:nvSpPr>
          <p:spPr bwMode="auto">
            <a:xfrm>
              <a:off x="480" y="768"/>
              <a:ext cx="4848" cy="3231"/>
            </a:xfrm>
            <a:prstGeom prst="rect">
              <a:avLst/>
            </a:prstGeom>
            <a:noFill/>
            <a:ln w="9525">
              <a:solidFill>
                <a:schemeClr val="tx1"/>
              </a:solidFill>
              <a:miter lim="800000"/>
            </a:ln>
            <a:effectLst/>
          </p:spPr>
          <p:txBody>
            <a:bodyPr wrap="none" anchor="ctr"/>
            <a:lstStyle/>
            <a:p>
              <a:endParaRPr lang="zh-CN" altLang="en-US"/>
            </a:p>
          </p:txBody>
        </p:sp>
      </p:grpSp>
      <p:sp>
        <p:nvSpPr>
          <p:cNvPr id="86021" name="Text Box 5"/>
          <p:cNvSpPr txBox="1">
            <a:spLocks noChangeArrowheads="1"/>
          </p:cNvSpPr>
          <p:nvPr/>
        </p:nvSpPr>
        <p:spPr bwMode="auto">
          <a:xfrm>
            <a:off x="6115050" y="0"/>
            <a:ext cx="3028950" cy="923330"/>
          </a:xfrm>
          <a:prstGeom prst="rect">
            <a:avLst/>
          </a:prstGeom>
          <a:gradFill rotWithShape="0">
            <a:gsLst>
              <a:gs pos="0">
                <a:schemeClr val="accent1"/>
              </a:gs>
              <a:gs pos="50000">
                <a:schemeClr val="bg1"/>
              </a:gs>
              <a:gs pos="100000">
                <a:schemeClr val="accent1"/>
              </a:gs>
            </a:gsLst>
            <a:lin ang="0" scaled="1"/>
          </a:gradFill>
          <a:ln w="9525">
            <a:noFill/>
            <a:miter lim="800000"/>
          </a:ln>
          <a:effectLst/>
        </p:spPr>
        <p:txBody>
          <a:bodyPr>
            <a:spAutoFit/>
          </a:bodyPr>
          <a:lstStyle/>
          <a:p>
            <a:pPr>
              <a:spcBef>
                <a:spcPct val="50000"/>
              </a:spcBef>
            </a:pPr>
            <a:r>
              <a:rPr lang="zh-CN" altLang="en-US" sz="3600" b="1" dirty="0" smtClean="0">
                <a:solidFill>
                  <a:srgbClr val="000000"/>
                </a:solidFill>
                <a:latin typeface="+mn-ea"/>
              </a:rPr>
              <a:t>平</a:t>
            </a:r>
            <a:r>
              <a:rPr lang="zh-CN" altLang="en-US" sz="3600" b="1" dirty="0">
                <a:solidFill>
                  <a:srgbClr val="000000"/>
                </a:solidFill>
                <a:latin typeface="+mn-ea"/>
              </a:rPr>
              <a:t>津战</a:t>
            </a:r>
            <a:r>
              <a:rPr lang="zh-CN" altLang="en-US" sz="3600" b="1" dirty="0" smtClean="0">
                <a:solidFill>
                  <a:srgbClr val="000000"/>
                </a:solidFill>
                <a:latin typeface="+mn-ea"/>
              </a:rPr>
              <a:t>役</a:t>
            </a:r>
            <a:r>
              <a:rPr lang="en-US" altLang="zh-CN" sz="3600" b="1" dirty="0" smtClean="0">
                <a:solidFill>
                  <a:srgbClr val="000000"/>
                </a:solidFill>
                <a:latin typeface="+mn-ea"/>
              </a:rPr>
              <a:t>   </a:t>
            </a:r>
            <a:r>
              <a:rPr lang="zh-CN" altLang="en-US" b="1" dirty="0" smtClean="0">
                <a:solidFill>
                  <a:srgbClr val="000000"/>
                </a:solidFill>
                <a:latin typeface="+mn-ea"/>
              </a:rPr>
              <a:t>（</a:t>
            </a:r>
            <a:r>
              <a:rPr lang="en-US" altLang="zh-CN" b="1" dirty="0" smtClean="0">
                <a:solidFill>
                  <a:srgbClr val="000000"/>
                </a:solidFill>
                <a:latin typeface="+mn-ea"/>
              </a:rPr>
              <a:t>1948.11-</a:t>
            </a:r>
            <a:r>
              <a:rPr lang="en-US" altLang="zh-CN" b="1" dirty="0">
                <a:solidFill>
                  <a:srgbClr val="000000"/>
                </a:solidFill>
                <a:latin typeface="+mn-ea"/>
              </a:rPr>
              <a:t>-</a:t>
            </a:r>
            <a:r>
              <a:rPr lang="en-US" altLang="zh-CN" b="1" dirty="0" smtClean="0">
                <a:solidFill>
                  <a:srgbClr val="000000"/>
                </a:solidFill>
                <a:latin typeface="+mn-ea"/>
              </a:rPr>
              <a:t>1949.1)</a:t>
            </a:r>
            <a:endParaRPr lang="en-US" altLang="zh-CN" b="1" dirty="0">
              <a:solidFill>
                <a:srgbClr val="000000"/>
              </a:solidFill>
              <a:latin typeface="+mn-ea"/>
            </a:endParaRPr>
          </a:p>
        </p:txBody>
      </p:sp>
      <p:sp>
        <p:nvSpPr>
          <p:cNvPr id="86022" name="Text Box 6"/>
          <p:cNvSpPr txBox="1">
            <a:spLocks noChangeArrowheads="1"/>
          </p:cNvSpPr>
          <p:nvPr/>
        </p:nvSpPr>
        <p:spPr bwMode="auto">
          <a:xfrm>
            <a:off x="1258888" y="1052513"/>
            <a:ext cx="979487" cy="366712"/>
          </a:xfrm>
          <a:prstGeom prst="rect">
            <a:avLst/>
          </a:prstGeom>
          <a:solidFill>
            <a:schemeClr val="bg1"/>
          </a:solidFill>
          <a:ln w="9525">
            <a:noFill/>
            <a:miter lim="800000"/>
          </a:ln>
          <a:effectLst/>
        </p:spPr>
        <p:txBody>
          <a:bodyPr>
            <a:spAutoFit/>
          </a:bodyPr>
          <a:lstStyle/>
          <a:p>
            <a:pPr>
              <a:spcBef>
                <a:spcPct val="50000"/>
              </a:spcBef>
            </a:pPr>
            <a:r>
              <a:rPr lang="zh-CN" altLang="en-US" b="1">
                <a:latin typeface="宋体" panose="02010600030101010101" pitchFamily="2" charset="-122"/>
              </a:rPr>
              <a:t>张家口</a:t>
            </a:r>
            <a:endParaRPr lang="zh-CN" altLang="en-US" b="1">
              <a:latin typeface="宋体" panose="02010600030101010101" pitchFamily="2" charset="-122"/>
            </a:endParaRPr>
          </a:p>
        </p:txBody>
      </p:sp>
      <p:sp>
        <p:nvSpPr>
          <p:cNvPr id="86023" name="Text Box 7"/>
          <p:cNvSpPr txBox="1">
            <a:spLocks noChangeArrowheads="1"/>
          </p:cNvSpPr>
          <p:nvPr/>
        </p:nvSpPr>
        <p:spPr bwMode="auto">
          <a:xfrm>
            <a:off x="6115050" y="4797425"/>
            <a:ext cx="725488" cy="368300"/>
          </a:xfrm>
          <a:prstGeom prst="rect">
            <a:avLst/>
          </a:prstGeom>
          <a:solidFill>
            <a:schemeClr val="bg1"/>
          </a:solidFill>
          <a:ln w="9525">
            <a:noFill/>
            <a:miter lim="800000"/>
          </a:ln>
          <a:effectLst/>
        </p:spPr>
        <p:txBody>
          <a:bodyPr>
            <a:spAutoFit/>
          </a:bodyPr>
          <a:lstStyle/>
          <a:p>
            <a:pPr>
              <a:spcBef>
                <a:spcPct val="50000"/>
              </a:spcBef>
            </a:pPr>
            <a:r>
              <a:rPr lang="zh-CN" altLang="en-US" b="1">
                <a:latin typeface="宋体" panose="02010600030101010101" pitchFamily="2" charset="-122"/>
              </a:rPr>
              <a:t>天津 </a:t>
            </a:r>
            <a:endParaRPr lang="zh-CN" altLang="en-US" b="1">
              <a:latin typeface="宋体" panose="02010600030101010101" pitchFamily="2" charset="-122"/>
            </a:endParaRPr>
          </a:p>
        </p:txBody>
      </p:sp>
      <p:sp>
        <p:nvSpPr>
          <p:cNvPr id="86024" name="AutoShape 8"/>
          <p:cNvSpPr>
            <a:spLocks noChangeArrowheads="1"/>
          </p:cNvSpPr>
          <p:nvPr/>
        </p:nvSpPr>
        <p:spPr bwMode="auto">
          <a:xfrm>
            <a:off x="1670050" y="1389063"/>
            <a:ext cx="546100" cy="511175"/>
          </a:xfrm>
          <a:prstGeom prst="sun">
            <a:avLst>
              <a:gd name="adj" fmla="val 25000"/>
            </a:avLst>
          </a:prstGeom>
          <a:solidFill>
            <a:srgbClr val="3366FF"/>
          </a:solidFill>
          <a:ln w="9525">
            <a:noFill/>
            <a:miter lim="800000"/>
          </a:ln>
          <a:effectLst/>
        </p:spPr>
        <p:txBody>
          <a:bodyPr wrap="none" anchor="ctr">
            <a:spAutoFit/>
          </a:bodyPr>
          <a:lstStyle/>
          <a:p>
            <a:endParaRPr lang="zh-CN" altLang="en-US"/>
          </a:p>
        </p:txBody>
      </p:sp>
      <p:sp>
        <p:nvSpPr>
          <p:cNvPr id="86025" name="AutoShape 9"/>
          <p:cNvSpPr>
            <a:spLocks noChangeArrowheads="1"/>
          </p:cNvSpPr>
          <p:nvPr/>
        </p:nvSpPr>
        <p:spPr bwMode="auto">
          <a:xfrm>
            <a:off x="4575175" y="3384550"/>
            <a:ext cx="546100" cy="511175"/>
          </a:xfrm>
          <a:prstGeom prst="sun">
            <a:avLst>
              <a:gd name="adj" fmla="val 25000"/>
            </a:avLst>
          </a:prstGeom>
          <a:solidFill>
            <a:srgbClr val="3366FF"/>
          </a:solidFill>
          <a:ln w="9525">
            <a:noFill/>
            <a:miter lim="800000"/>
          </a:ln>
          <a:effectLst/>
        </p:spPr>
        <p:txBody>
          <a:bodyPr wrap="none" anchor="ctr">
            <a:spAutoFit/>
          </a:bodyPr>
          <a:lstStyle/>
          <a:p>
            <a:endParaRPr lang="zh-CN" altLang="en-US"/>
          </a:p>
        </p:txBody>
      </p:sp>
      <p:sp>
        <p:nvSpPr>
          <p:cNvPr id="86026" name="AutoShape 10"/>
          <p:cNvSpPr>
            <a:spLocks noChangeArrowheads="1"/>
          </p:cNvSpPr>
          <p:nvPr/>
        </p:nvSpPr>
        <p:spPr bwMode="auto">
          <a:xfrm>
            <a:off x="5568950" y="4913313"/>
            <a:ext cx="546100" cy="512762"/>
          </a:xfrm>
          <a:prstGeom prst="sun">
            <a:avLst>
              <a:gd name="adj" fmla="val 25000"/>
            </a:avLst>
          </a:prstGeom>
          <a:solidFill>
            <a:srgbClr val="3366FF"/>
          </a:solidFill>
          <a:ln w="9525">
            <a:noFill/>
            <a:miter lim="800000"/>
          </a:ln>
          <a:effectLst/>
        </p:spPr>
        <p:txBody>
          <a:bodyPr wrap="none" anchor="ctr">
            <a:spAutoFit/>
          </a:bodyPr>
          <a:lstStyle/>
          <a:p>
            <a:endParaRPr lang="zh-CN" altLang="en-US"/>
          </a:p>
        </p:txBody>
      </p:sp>
      <p:sp>
        <p:nvSpPr>
          <p:cNvPr id="86027" name="Text Box 11"/>
          <p:cNvSpPr txBox="1">
            <a:spLocks noChangeArrowheads="1"/>
          </p:cNvSpPr>
          <p:nvPr/>
        </p:nvSpPr>
        <p:spPr bwMode="auto">
          <a:xfrm>
            <a:off x="4300538" y="2871788"/>
            <a:ext cx="833437" cy="396875"/>
          </a:xfrm>
          <a:prstGeom prst="rect">
            <a:avLst/>
          </a:prstGeom>
          <a:solidFill>
            <a:srgbClr val="FFFF00"/>
          </a:solidFill>
          <a:ln w="9525">
            <a:noFill/>
            <a:miter lim="800000"/>
          </a:ln>
          <a:effectLst/>
        </p:spPr>
        <p:txBody>
          <a:bodyPr>
            <a:spAutoFit/>
          </a:bodyPr>
          <a:lstStyle/>
          <a:p>
            <a:pPr>
              <a:spcBef>
                <a:spcPct val="50000"/>
              </a:spcBef>
            </a:pPr>
            <a:r>
              <a:rPr lang="zh-CN" altLang="en-US" sz="2000" b="1">
                <a:latin typeface="宋体" panose="02010600030101010101" pitchFamily="2" charset="-122"/>
              </a:rPr>
              <a:t>北平</a:t>
            </a:r>
            <a:endParaRPr lang="zh-CN" altLang="en-US" sz="2000" b="1">
              <a:latin typeface="宋体" panose="02010600030101010101" pitchFamily="2" charset="-122"/>
            </a:endParaRPr>
          </a:p>
        </p:txBody>
      </p:sp>
      <p:sp>
        <p:nvSpPr>
          <p:cNvPr id="86028" name="AutoShape 12"/>
          <p:cNvSpPr>
            <a:spLocks noChangeArrowheads="1"/>
          </p:cNvSpPr>
          <p:nvPr/>
        </p:nvSpPr>
        <p:spPr bwMode="auto">
          <a:xfrm>
            <a:off x="1835150" y="1341438"/>
            <a:ext cx="509588" cy="590550"/>
          </a:xfrm>
          <a:prstGeom prst="irregularSeal2">
            <a:avLst/>
          </a:prstGeom>
          <a:solidFill>
            <a:srgbClr val="FF6600"/>
          </a:solidFill>
          <a:ln w="9525">
            <a:noFill/>
            <a:miter lim="800000"/>
          </a:ln>
          <a:effectLst/>
        </p:spPr>
        <p:txBody>
          <a:bodyPr wrap="none" anchor="ctr">
            <a:spAutoFit/>
          </a:bodyPr>
          <a:lstStyle/>
          <a:p>
            <a:endParaRPr lang="zh-CN" altLang="en-US"/>
          </a:p>
        </p:txBody>
      </p:sp>
      <p:sp>
        <p:nvSpPr>
          <p:cNvPr id="86029" name="Rectangle 13"/>
          <p:cNvSpPr>
            <a:spLocks noChangeArrowheads="1"/>
          </p:cNvSpPr>
          <p:nvPr/>
        </p:nvSpPr>
        <p:spPr bwMode="auto">
          <a:xfrm>
            <a:off x="1897063" y="836613"/>
            <a:ext cx="779462" cy="366712"/>
          </a:xfrm>
          <a:prstGeom prst="rect">
            <a:avLst/>
          </a:prstGeom>
          <a:noFill/>
          <a:ln w="9525">
            <a:noFill/>
            <a:miter lim="800000"/>
          </a:ln>
          <a:effectLst/>
        </p:spPr>
        <p:txBody>
          <a:bodyPr wrap="none" anchor="ctr">
            <a:spAutoFit/>
          </a:bodyPr>
          <a:lstStyle/>
          <a:p>
            <a:endParaRPr lang="zh-CN" altLang="en-US"/>
          </a:p>
        </p:txBody>
      </p:sp>
      <p:sp>
        <p:nvSpPr>
          <p:cNvPr id="86030" name="Rectangle 14"/>
          <p:cNvSpPr>
            <a:spLocks noChangeArrowheads="1"/>
          </p:cNvSpPr>
          <p:nvPr/>
        </p:nvSpPr>
        <p:spPr bwMode="auto">
          <a:xfrm>
            <a:off x="1897063" y="836613"/>
            <a:ext cx="779462" cy="366712"/>
          </a:xfrm>
          <a:prstGeom prst="rect">
            <a:avLst/>
          </a:prstGeom>
          <a:noFill/>
          <a:ln w="9525">
            <a:noFill/>
            <a:miter lim="800000"/>
          </a:ln>
          <a:effectLst/>
        </p:spPr>
        <p:txBody>
          <a:bodyPr wrap="none" anchor="ctr">
            <a:spAutoFit/>
          </a:bodyPr>
          <a:lstStyle/>
          <a:p>
            <a:endParaRPr lang="zh-CN" altLang="en-US"/>
          </a:p>
        </p:txBody>
      </p:sp>
      <p:sp>
        <p:nvSpPr>
          <p:cNvPr id="86031" name="Text Box 15"/>
          <p:cNvSpPr txBox="1">
            <a:spLocks noChangeArrowheads="1"/>
          </p:cNvSpPr>
          <p:nvPr/>
        </p:nvSpPr>
        <p:spPr bwMode="auto">
          <a:xfrm>
            <a:off x="1065213" y="3886200"/>
            <a:ext cx="2255837" cy="641350"/>
          </a:xfrm>
          <a:prstGeom prst="rect">
            <a:avLst/>
          </a:prstGeom>
          <a:noFill/>
          <a:ln w="9525">
            <a:noFill/>
            <a:miter lim="800000"/>
          </a:ln>
          <a:effectLst/>
        </p:spPr>
        <p:txBody>
          <a:bodyPr>
            <a:spAutoFit/>
          </a:bodyPr>
          <a:lstStyle/>
          <a:p>
            <a:pPr>
              <a:spcBef>
                <a:spcPct val="50000"/>
              </a:spcBef>
            </a:pPr>
            <a:r>
              <a:rPr lang="zh-CN" altLang="en-US" sz="3600" b="1">
                <a:solidFill>
                  <a:srgbClr val="FF0000"/>
                </a:solidFill>
                <a:effectLst>
                  <a:outerShdw blurRad="38100" dist="38100" dir="2700000" algn="tl">
                    <a:srgbClr val="C0C0C0"/>
                  </a:outerShdw>
                </a:effectLst>
                <a:latin typeface="Times New Roman" panose="02020603050405020304" pitchFamily="18" charset="0"/>
                <a:ea typeface="黑体" panose="02010609060101010101" pitchFamily="2" charset="-122"/>
              </a:rPr>
              <a:t>先打两头</a:t>
            </a:r>
            <a:endParaRPr lang="zh-CN" altLang="en-US" sz="3600" b="1">
              <a:solidFill>
                <a:srgbClr val="FF0000"/>
              </a:solidFill>
              <a:effectLst>
                <a:outerShdw blurRad="38100" dist="38100" dir="2700000" algn="tl">
                  <a:srgbClr val="C0C0C0"/>
                </a:outerShdw>
              </a:effectLst>
              <a:latin typeface="Times New Roman" panose="02020603050405020304" pitchFamily="18" charset="0"/>
              <a:ea typeface="黑体" panose="02010609060101010101" pitchFamily="2" charset="-122"/>
            </a:endParaRPr>
          </a:p>
        </p:txBody>
      </p:sp>
      <p:sp>
        <p:nvSpPr>
          <p:cNvPr id="86032" name="Rectangle 16"/>
          <p:cNvSpPr>
            <a:spLocks noChangeArrowheads="1"/>
          </p:cNvSpPr>
          <p:nvPr/>
        </p:nvSpPr>
        <p:spPr bwMode="auto">
          <a:xfrm>
            <a:off x="1828800" y="5051425"/>
            <a:ext cx="184150" cy="579438"/>
          </a:xfrm>
          <a:prstGeom prst="rect">
            <a:avLst/>
          </a:prstGeom>
          <a:noFill/>
          <a:ln w="9525" algn="ctr">
            <a:noFill/>
            <a:miter lim="800000"/>
          </a:ln>
          <a:effectLst/>
        </p:spPr>
        <p:txBody>
          <a:bodyPr wrap="none">
            <a:spAutoFit/>
          </a:bodyPr>
          <a:lstStyle/>
          <a:p>
            <a:pPr algn="ctr">
              <a:spcBef>
                <a:spcPct val="50000"/>
              </a:spcBef>
            </a:pPr>
            <a:endParaRPr lang="zh-CN" altLang="en-US" sz="3200" b="1">
              <a:solidFill>
                <a:schemeClr val="hlink"/>
              </a:solidFill>
              <a:latin typeface="Times New Roman" panose="02020603050405020304" pitchFamily="18" charset="0"/>
              <a:ea typeface="隶书" panose="02010509060101010101" pitchFamily="49" charset="-122"/>
            </a:endParaRPr>
          </a:p>
        </p:txBody>
      </p:sp>
      <p:sp>
        <p:nvSpPr>
          <p:cNvPr id="86033" name="Text Box 17"/>
          <p:cNvSpPr txBox="1">
            <a:spLocks noChangeArrowheads="1"/>
          </p:cNvSpPr>
          <p:nvPr/>
        </p:nvSpPr>
        <p:spPr bwMode="auto">
          <a:xfrm>
            <a:off x="1042988" y="4437063"/>
            <a:ext cx="2520950" cy="641350"/>
          </a:xfrm>
          <a:prstGeom prst="rect">
            <a:avLst/>
          </a:prstGeom>
          <a:noFill/>
          <a:ln w="9525">
            <a:noFill/>
            <a:miter lim="800000"/>
          </a:ln>
          <a:effectLst/>
        </p:spPr>
        <p:txBody>
          <a:bodyPr>
            <a:spAutoFit/>
          </a:bodyPr>
          <a:lstStyle/>
          <a:p>
            <a:pPr>
              <a:spcBef>
                <a:spcPct val="50000"/>
              </a:spcBef>
            </a:pPr>
            <a:r>
              <a:rPr lang="zh-CN" altLang="en-US" sz="3600" b="1">
                <a:solidFill>
                  <a:srgbClr val="FF0000"/>
                </a:solidFill>
                <a:effectLst>
                  <a:outerShdw blurRad="38100" dist="38100" dir="2700000" algn="tl">
                    <a:srgbClr val="C0C0C0"/>
                  </a:outerShdw>
                </a:effectLst>
                <a:latin typeface="Times New Roman" panose="02020603050405020304" pitchFamily="18" charset="0"/>
                <a:ea typeface="黑体" panose="02010609060101010101" pitchFamily="2" charset="-122"/>
              </a:rPr>
              <a:t>后取中间</a:t>
            </a:r>
            <a:endParaRPr lang="zh-CN" altLang="en-US" sz="3600" b="1">
              <a:solidFill>
                <a:srgbClr val="FF0000"/>
              </a:solidFill>
              <a:effectLst>
                <a:outerShdw blurRad="38100" dist="38100" dir="2700000" algn="tl">
                  <a:srgbClr val="C0C0C0"/>
                </a:outerShdw>
              </a:effectLst>
              <a:latin typeface="Times New Roman" panose="02020603050405020304" pitchFamily="18" charset="0"/>
              <a:ea typeface="黑体" panose="02010609060101010101" pitchFamily="2" charset="-122"/>
            </a:endParaRPr>
          </a:p>
        </p:txBody>
      </p:sp>
      <p:sp>
        <p:nvSpPr>
          <p:cNvPr id="86034" name="Oval 18"/>
          <p:cNvSpPr>
            <a:spLocks noChangeArrowheads="1"/>
          </p:cNvSpPr>
          <p:nvPr/>
        </p:nvSpPr>
        <p:spPr bwMode="auto">
          <a:xfrm>
            <a:off x="5364163" y="4437063"/>
            <a:ext cx="1728787" cy="1368425"/>
          </a:xfrm>
          <a:prstGeom prst="ellipse">
            <a:avLst/>
          </a:prstGeom>
          <a:noFill/>
          <a:ln w="282575" algn="ctr">
            <a:solidFill>
              <a:srgbClr val="A50021"/>
            </a:solidFill>
            <a:round/>
          </a:ln>
          <a:effectLst/>
        </p:spPr>
        <p:txBody>
          <a:bodyPr wrap="none" anchor="ctr"/>
          <a:lstStyle/>
          <a:p>
            <a:endParaRPr lang="zh-CN" altLang="en-US"/>
          </a:p>
        </p:txBody>
      </p:sp>
      <p:sp>
        <p:nvSpPr>
          <p:cNvPr id="86035" name="Oval 19"/>
          <p:cNvSpPr>
            <a:spLocks noChangeArrowheads="1"/>
          </p:cNvSpPr>
          <p:nvPr/>
        </p:nvSpPr>
        <p:spPr bwMode="auto">
          <a:xfrm>
            <a:off x="1042988" y="765175"/>
            <a:ext cx="1728787" cy="1368425"/>
          </a:xfrm>
          <a:prstGeom prst="ellipse">
            <a:avLst/>
          </a:prstGeom>
          <a:noFill/>
          <a:ln w="282575" algn="ctr">
            <a:solidFill>
              <a:srgbClr val="A50021"/>
            </a:solidFill>
            <a:round/>
          </a:ln>
          <a:effectLst/>
        </p:spPr>
        <p:txBody>
          <a:bodyPr wrap="none" anchor="ctr"/>
          <a:lstStyle/>
          <a:p>
            <a:endParaRPr lang="zh-CN" altLang="en-US"/>
          </a:p>
        </p:txBody>
      </p:sp>
      <p:sp>
        <p:nvSpPr>
          <p:cNvPr id="86036" name="Oval 20"/>
          <p:cNvSpPr>
            <a:spLocks noChangeArrowheads="1"/>
          </p:cNvSpPr>
          <p:nvPr/>
        </p:nvSpPr>
        <p:spPr bwMode="auto">
          <a:xfrm>
            <a:off x="3924300" y="2708275"/>
            <a:ext cx="1728788" cy="1368425"/>
          </a:xfrm>
          <a:prstGeom prst="ellipse">
            <a:avLst/>
          </a:prstGeom>
          <a:noFill/>
          <a:ln w="282575" algn="ctr">
            <a:solidFill>
              <a:srgbClr val="A50021"/>
            </a:solidFill>
            <a:round/>
          </a:ln>
          <a:effectLst/>
        </p:spPr>
        <p:txBody>
          <a:bodyPr wrap="none" anchor="ctr"/>
          <a:lstStyle/>
          <a:p>
            <a:endParaRPr lang="zh-CN" altLang="en-US"/>
          </a:p>
        </p:txBody>
      </p:sp>
      <p:sp>
        <p:nvSpPr>
          <p:cNvPr id="86037" name="AutoShape 21"/>
          <p:cNvSpPr>
            <a:spLocks noChangeArrowheads="1"/>
          </p:cNvSpPr>
          <p:nvPr/>
        </p:nvSpPr>
        <p:spPr bwMode="auto">
          <a:xfrm>
            <a:off x="5718175" y="4926013"/>
            <a:ext cx="509588" cy="590550"/>
          </a:xfrm>
          <a:prstGeom prst="irregularSeal2">
            <a:avLst/>
          </a:prstGeom>
          <a:solidFill>
            <a:srgbClr val="FF6600"/>
          </a:solidFill>
          <a:ln w="9525">
            <a:noFill/>
            <a:miter lim="800000"/>
          </a:ln>
          <a:effectLst/>
        </p:spPr>
        <p:txBody>
          <a:bodyPr wrap="none" anchor="ctr">
            <a:spAutoFit/>
          </a:bodyPr>
          <a:lstStyle/>
          <a:p>
            <a:endParaRPr lang="zh-CN" altLang="en-US"/>
          </a:p>
        </p:txBody>
      </p:sp>
      <p:pic>
        <p:nvPicPr>
          <p:cNvPr id="86038" name="Picture 22"/>
          <p:cNvPicPr>
            <a:picLocks noChangeAspect="1" noChangeArrowheads="1"/>
          </p:cNvPicPr>
          <p:nvPr/>
        </p:nvPicPr>
        <p:blipFill>
          <a:blip r:embed="rId3" cstate="print">
            <a:lum bright="12000" contrast="-12000"/>
          </a:blip>
          <a:srcRect/>
          <a:stretch>
            <a:fillRect/>
          </a:stretch>
        </p:blipFill>
        <p:spPr bwMode="auto">
          <a:xfrm>
            <a:off x="3635896" y="1556792"/>
            <a:ext cx="2232025" cy="1871662"/>
          </a:xfrm>
          <a:prstGeom prst="rect">
            <a:avLst/>
          </a:prstGeom>
          <a:noFill/>
          <a:ln w="9525">
            <a:noFill/>
            <a:miter lim="800000"/>
            <a:headEnd/>
            <a:tailEnd/>
          </a:ln>
          <a:effectLst/>
        </p:spPr>
      </p:pic>
      <p:sp>
        <p:nvSpPr>
          <p:cNvPr id="86039" name="Text Box 23"/>
          <p:cNvSpPr txBox="1">
            <a:spLocks noChangeArrowheads="1"/>
          </p:cNvSpPr>
          <p:nvPr/>
        </p:nvSpPr>
        <p:spPr bwMode="auto">
          <a:xfrm>
            <a:off x="5796136" y="2564904"/>
            <a:ext cx="2952750" cy="579438"/>
          </a:xfrm>
          <a:prstGeom prst="rect">
            <a:avLst/>
          </a:prstGeom>
          <a:noFill/>
          <a:ln w="9525">
            <a:noFill/>
            <a:miter lim="800000"/>
          </a:ln>
          <a:effectLst/>
        </p:spPr>
        <p:txBody>
          <a:bodyPr>
            <a:spAutoFit/>
          </a:bodyPr>
          <a:lstStyle/>
          <a:p>
            <a:pPr algn="ctr"/>
            <a:r>
              <a:rPr lang="zh-CN" altLang="en-US" sz="3200" b="1" dirty="0">
                <a:solidFill>
                  <a:srgbClr val="CC0000"/>
                </a:solidFill>
                <a:latin typeface="Times New Roman" panose="02020603050405020304" pitchFamily="18" charset="0"/>
                <a:ea typeface="黑体" panose="02010609060101010101" pitchFamily="2" charset="-122"/>
              </a:rPr>
              <a:t>北平和平解放</a:t>
            </a:r>
            <a:endParaRPr lang="zh-CN" altLang="en-US" sz="3200" b="1" dirty="0">
              <a:solidFill>
                <a:srgbClr val="CC0000"/>
              </a:solidFill>
              <a:latin typeface="Times New Roman" panose="02020603050405020304" pitchFamily="18" charset="0"/>
              <a:ea typeface="黑体" panose="02010609060101010101" pitchFamily="2" charset="-122"/>
            </a:endParaRPr>
          </a:p>
        </p:txBody>
      </p:sp>
    </p:spTree>
  </p:cSld>
  <p:clrMapOvr>
    <a:masterClrMapping/>
  </p:clrMapOvr>
  <p:transition spd="slow">
    <p:cover dir="d"/>
    <p:sndAc>
      <p:stSnd>
        <p:snd r:embed="rId4" name="projctor.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6035"/>
                                        </p:tgtEl>
                                        <p:attrNameLst>
                                          <p:attrName>style.visibility</p:attrName>
                                        </p:attrNameLst>
                                      </p:cBhvr>
                                      <p:to>
                                        <p:strVal val="visible"/>
                                      </p:to>
                                    </p:set>
                                    <p:animEffect transition="in" filter="wipe(down)">
                                      <p:cBhvr>
                                        <p:cTn id="7" dur="500"/>
                                        <p:tgtEl>
                                          <p:spTgt spid="8603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86036"/>
                                        </p:tgtEl>
                                        <p:attrNameLst>
                                          <p:attrName>style.visibility</p:attrName>
                                        </p:attrNameLst>
                                      </p:cBhvr>
                                      <p:to>
                                        <p:strVal val="visible"/>
                                      </p:to>
                                    </p:set>
                                    <p:animEffect transition="in" filter="wipe(down)">
                                      <p:cBhvr>
                                        <p:cTn id="10" dur="500"/>
                                        <p:tgtEl>
                                          <p:spTgt spid="8603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86034"/>
                                        </p:tgtEl>
                                        <p:attrNameLst>
                                          <p:attrName>style.visibility</p:attrName>
                                        </p:attrNameLst>
                                      </p:cBhvr>
                                      <p:to>
                                        <p:strVal val="visible"/>
                                      </p:to>
                                    </p:set>
                                    <p:animEffect transition="in" filter="wipe(down)">
                                      <p:cBhvr>
                                        <p:cTn id="13" dur="500"/>
                                        <p:tgtEl>
                                          <p:spTgt spid="86034"/>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86028"/>
                                        </p:tgtEl>
                                        <p:attrNameLst>
                                          <p:attrName>style.visibility</p:attrName>
                                        </p:attrNameLst>
                                      </p:cBhvr>
                                      <p:to>
                                        <p:strVal val="visible"/>
                                      </p:to>
                                    </p:set>
                                  </p:childTnLst>
                                  <p:subTnLst>
                                    <p:audio>
                                      <p:cMediaNode>
                                        <p:cTn display="0" masterRel="sameClick">
                                          <p:stCondLst>
                                            <p:cond evt="begin" delay="0">
                                              <p:tn val="16"/>
                                            </p:cond>
                                          </p:stCondLst>
                                          <p:endCondLst>
                                            <p:cond evt="onStopAudio" delay="0">
                                              <p:tgtEl>
                                                <p:sldTgt/>
                                              </p:tgtEl>
                                            </p:cond>
                                          </p:endCondLst>
                                        </p:cTn>
                                        <p:tgtEl>
                                          <p:sndTgt r:embed="rId5" name="EXPLODE.WAV"/>
                                        </p:tgtEl>
                                      </p:cMediaNode>
                                    </p:audio>
                                  </p:subTnLst>
                                </p:cTn>
                              </p:par>
                            </p:childTnLst>
                          </p:cTn>
                        </p:par>
                        <p:par>
                          <p:cTn id="18" fill="hold">
                            <p:stCondLst>
                              <p:cond delay="0"/>
                            </p:stCondLst>
                            <p:childTnLst>
                              <p:par>
                                <p:cTn id="19" presetID="6" presetClass="emph" presetSubtype="0" fill="hold" grpId="1" nodeType="afterEffect">
                                  <p:stCondLst>
                                    <p:cond delay="0"/>
                                  </p:stCondLst>
                                  <p:childTnLst>
                                    <p:animScale>
                                      <p:cBhvr>
                                        <p:cTn id="20" dur="2000" fill="hold"/>
                                        <p:tgtEl>
                                          <p:spTgt spid="86028"/>
                                        </p:tgtEl>
                                      </p:cBhvr>
                                      <p:by x="150000" y="150000"/>
                                    </p:animScale>
                                  </p:childTnLst>
                                </p:cTn>
                              </p:par>
                            </p:childTnLst>
                          </p:cTn>
                        </p:par>
                        <p:par>
                          <p:cTn id="21" fill="hold">
                            <p:stCondLst>
                              <p:cond delay="2000"/>
                            </p:stCondLst>
                            <p:childTnLst>
                              <p:par>
                                <p:cTn id="22" presetID="1" presetClass="entr" presetSubtype="0" fill="hold" grpId="0" nodeType="afterEffect">
                                  <p:stCondLst>
                                    <p:cond delay="0"/>
                                  </p:stCondLst>
                                  <p:childTnLst>
                                    <p:set>
                                      <p:cBhvr>
                                        <p:cTn id="23" dur="1" fill="hold">
                                          <p:stCondLst>
                                            <p:cond delay="0"/>
                                          </p:stCondLst>
                                        </p:cTn>
                                        <p:tgtEl>
                                          <p:spTgt spid="86037"/>
                                        </p:tgtEl>
                                        <p:attrNameLst>
                                          <p:attrName>style.visibility</p:attrName>
                                        </p:attrNameLst>
                                      </p:cBhvr>
                                      <p:to>
                                        <p:strVal val="visible"/>
                                      </p:to>
                                    </p:set>
                                  </p:childTnLst>
                                  <p:subTnLst>
                                    <p:audio>
                                      <p:cMediaNode>
                                        <p:cTn display="0" masterRel="sameClick">
                                          <p:stCondLst>
                                            <p:cond evt="begin" delay="0">
                                              <p:tn val="22"/>
                                            </p:cond>
                                          </p:stCondLst>
                                          <p:endCondLst>
                                            <p:cond evt="onStopAudio" delay="0">
                                              <p:tgtEl>
                                                <p:sldTgt/>
                                              </p:tgtEl>
                                            </p:cond>
                                          </p:endCondLst>
                                        </p:cTn>
                                        <p:tgtEl>
                                          <p:sndTgt r:embed="rId5" name="EXPLODE.WAV"/>
                                        </p:tgtEl>
                                      </p:cMediaNode>
                                    </p:audio>
                                  </p:subTnLst>
                                </p:cTn>
                              </p:par>
                            </p:childTnLst>
                          </p:cTn>
                        </p:par>
                        <p:par>
                          <p:cTn id="24" fill="hold">
                            <p:stCondLst>
                              <p:cond delay="2000"/>
                            </p:stCondLst>
                            <p:childTnLst>
                              <p:par>
                                <p:cTn id="25" presetID="6" presetClass="emph" presetSubtype="0" fill="hold" grpId="1" nodeType="afterEffect">
                                  <p:stCondLst>
                                    <p:cond delay="0"/>
                                  </p:stCondLst>
                                  <p:childTnLst>
                                    <p:animScale>
                                      <p:cBhvr>
                                        <p:cTn id="26" dur="2000" fill="hold"/>
                                        <p:tgtEl>
                                          <p:spTgt spid="86037"/>
                                        </p:tgtEl>
                                      </p:cBhvr>
                                      <p:by x="150000" y="150000"/>
                                    </p:animScale>
                                  </p:childTnLst>
                                </p:cTn>
                              </p:par>
                              <p:par>
                                <p:cTn id="27" presetID="2" presetClass="entr" presetSubtype="8" fill="hold" grpId="0" nodeType="withEffect">
                                  <p:stCondLst>
                                    <p:cond delay="0"/>
                                  </p:stCondLst>
                                  <p:childTnLst>
                                    <p:set>
                                      <p:cBhvr>
                                        <p:cTn id="28" dur="1" fill="hold">
                                          <p:stCondLst>
                                            <p:cond delay="0"/>
                                          </p:stCondLst>
                                        </p:cTn>
                                        <p:tgtEl>
                                          <p:spTgt spid="86031"/>
                                        </p:tgtEl>
                                        <p:attrNameLst>
                                          <p:attrName>style.visibility</p:attrName>
                                        </p:attrNameLst>
                                      </p:cBhvr>
                                      <p:to>
                                        <p:strVal val="visible"/>
                                      </p:to>
                                    </p:set>
                                    <p:anim calcmode="lin" valueType="num">
                                      <p:cBhvr additive="base">
                                        <p:cTn id="29" dur="500" fill="hold"/>
                                        <p:tgtEl>
                                          <p:spTgt spid="86031"/>
                                        </p:tgtEl>
                                        <p:attrNameLst>
                                          <p:attrName>ppt_x</p:attrName>
                                        </p:attrNameLst>
                                      </p:cBhvr>
                                      <p:tavLst>
                                        <p:tav tm="0">
                                          <p:val>
                                            <p:strVal val="0-#ppt_w/2"/>
                                          </p:val>
                                        </p:tav>
                                        <p:tav tm="100000">
                                          <p:val>
                                            <p:strVal val="#ppt_x"/>
                                          </p:val>
                                        </p:tav>
                                      </p:tavLst>
                                    </p:anim>
                                    <p:anim calcmode="lin" valueType="num">
                                      <p:cBhvr additive="base">
                                        <p:cTn id="30" dur="500" fill="hold"/>
                                        <p:tgtEl>
                                          <p:spTgt spid="86031"/>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86033"/>
                                        </p:tgtEl>
                                        <p:attrNameLst>
                                          <p:attrName>style.visibility</p:attrName>
                                        </p:attrNameLst>
                                      </p:cBhvr>
                                      <p:to>
                                        <p:strVal val="visible"/>
                                      </p:to>
                                    </p:set>
                                    <p:anim calcmode="lin" valueType="num">
                                      <p:cBhvr additive="base">
                                        <p:cTn id="33" dur="500" fill="hold"/>
                                        <p:tgtEl>
                                          <p:spTgt spid="86033"/>
                                        </p:tgtEl>
                                        <p:attrNameLst>
                                          <p:attrName>ppt_x</p:attrName>
                                        </p:attrNameLst>
                                      </p:cBhvr>
                                      <p:tavLst>
                                        <p:tav tm="0">
                                          <p:val>
                                            <p:strVal val="0-#ppt_w/2"/>
                                          </p:val>
                                        </p:tav>
                                        <p:tav tm="100000">
                                          <p:val>
                                            <p:strVal val="#ppt_x"/>
                                          </p:val>
                                        </p:tav>
                                      </p:tavLst>
                                    </p:anim>
                                    <p:anim calcmode="lin" valueType="num">
                                      <p:cBhvr additive="base">
                                        <p:cTn id="34" dur="500" fill="hold"/>
                                        <p:tgtEl>
                                          <p:spTgt spid="86033"/>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nodeType="clickEffect">
                                  <p:stCondLst>
                                    <p:cond delay="0"/>
                                  </p:stCondLst>
                                  <p:childTnLst>
                                    <p:set>
                                      <p:cBhvr>
                                        <p:cTn id="38" dur="1" fill="hold">
                                          <p:stCondLst>
                                            <p:cond delay="0"/>
                                          </p:stCondLst>
                                        </p:cTn>
                                        <p:tgtEl>
                                          <p:spTgt spid="86038"/>
                                        </p:tgtEl>
                                        <p:attrNameLst>
                                          <p:attrName>style.visibility</p:attrName>
                                        </p:attrNameLst>
                                      </p:cBhvr>
                                      <p:to>
                                        <p:strVal val="visible"/>
                                      </p:to>
                                    </p:set>
                                    <p:anim calcmode="lin" valueType="num">
                                      <p:cBhvr additive="base">
                                        <p:cTn id="39" dur="2000" fill="hold"/>
                                        <p:tgtEl>
                                          <p:spTgt spid="86038"/>
                                        </p:tgtEl>
                                        <p:attrNameLst>
                                          <p:attrName>ppt_x</p:attrName>
                                        </p:attrNameLst>
                                      </p:cBhvr>
                                      <p:tavLst>
                                        <p:tav tm="0">
                                          <p:val>
                                            <p:strVal val="0-#ppt_w/2"/>
                                          </p:val>
                                        </p:tav>
                                        <p:tav tm="100000">
                                          <p:val>
                                            <p:strVal val="#ppt_x"/>
                                          </p:val>
                                        </p:tav>
                                      </p:tavLst>
                                    </p:anim>
                                    <p:anim calcmode="lin" valueType="num">
                                      <p:cBhvr additive="base">
                                        <p:cTn id="40" dur="2000" fill="hold"/>
                                        <p:tgtEl>
                                          <p:spTgt spid="86038"/>
                                        </p:tgtEl>
                                        <p:attrNameLst>
                                          <p:attrName>ppt_y</p:attrName>
                                        </p:attrNameLst>
                                      </p:cBhvr>
                                      <p:tavLst>
                                        <p:tav tm="0">
                                          <p:val>
                                            <p:strVal val="#ppt_y"/>
                                          </p:val>
                                        </p:tav>
                                        <p:tav tm="100000">
                                          <p:val>
                                            <p:strVal val="#ppt_y"/>
                                          </p:val>
                                        </p:tav>
                                      </p:tavLst>
                                    </p:anim>
                                  </p:childTnLst>
                                </p:cTn>
                              </p:par>
                            </p:childTnLst>
                          </p:cTn>
                        </p:par>
                        <p:par>
                          <p:cTn id="41" fill="hold">
                            <p:stCondLst>
                              <p:cond delay="2000"/>
                            </p:stCondLst>
                            <p:childTnLst>
                              <p:par>
                                <p:cTn id="42" presetID="3" presetClass="entr" presetSubtype="10" fill="hold" grpId="0" nodeType="afterEffect">
                                  <p:stCondLst>
                                    <p:cond delay="0"/>
                                  </p:stCondLst>
                                  <p:childTnLst>
                                    <p:set>
                                      <p:cBhvr>
                                        <p:cTn id="43" dur="1" fill="hold">
                                          <p:stCondLst>
                                            <p:cond delay="0"/>
                                          </p:stCondLst>
                                        </p:cTn>
                                        <p:tgtEl>
                                          <p:spTgt spid="86039"/>
                                        </p:tgtEl>
                                        <p:attrNameLst>
                                          <p:attrName>style.visibility</p:attrName>
                                        </p:attrNameLst>
                                      </p:cBhvr>
                                      <p:to>
                                        <p:strVal val="visible"/>
                                      </p:to>
                                    </p:set>
                                    <p:animEffect transition="in" filter="blinds(horizontal)">
                                      <p:cBhvr>
                                        <p:cTn id="44" dur="500"/>
                                        <p:tgtEl>
                                          <p:spTgt spid="86039"/>
                                        </p:tgtEl>
                                      </p:cBhvr>
                                    </p:animEffect>
                                  </p:childTnLst>
                                  <p:subTnLst>
                                    <p:audio>
                                      <p:cMediaNode>
                                        <p:cTn display="0" masterRel="sameClick">
                                          <p:stCondLst>
                                            <p:cond evt="begin" delay="0">
                                              <p:tn val="42"/>
                                            </p:cond>
                                          </p:stCondLst>
                                          <p:endCondLst>
                                            <p:cond evt="onStopAudio" delay="0">
                                              <p:tgtEl>
                                                <p:sldTgt/>
                                              </p:tgtEl>
                                            </p:cond>
                                          </p:endCondLst>
                                        </p:cTn>
                                        <p:tgtEl>
                                          <p:sndTgt r:embed="rId6"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28" grpId="0" animBg="1"/>
      <p:bldP spid="86028" grpId="1" animBg="1"/>
      <p:bldP spid="86031" grpId="0"/>
      <p:bldP spid="86033" grpId="0"/>
      <p:bldP spid="86034" grpId="0" animBg="1"/>
      <p:bldP spid="86035" grpId="0" animBg="1"/>
      <p:bldP spid="86036" grpId="0" animBg="1"/>
      <p:bldP spid="86037" grpId="0" animBg="1"/>
      <p:bldP spid="86037" grpId="1" animBg="1"/>
      <p:bldP spid="86039"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2" name="图片 1" descr="v-7.jpg"/>
          <p:cNvPicPr>
            <a:picLocks noChangeAspect="1"/>
          </p:cNvPicPr>
          <p:nvPr/>
        </p:nvPicPr>
        <p:blipFill>
          <a:blip r:embed="rId2" cstate="print"/>
          <a:stretch>
            <a:fillRect/>
          </a:stretch>
        </p:blipFill>
        <p:spPr>
          <a:xfrm flipH="1">
            <a:off x="0" y="3786190"/>
            <a:ext cx="2714644" cy="2719392"/>
          </a:xfrm>
          <a:prstGeom prst="rect">
            <a:avLst/>
          </a:prstGeom>
        </p:spPr>
      </p:pic>
      <p:sp>
        <p:nvSpPr>
          <p:cNvPr id="3" name="云形标注 2"/>
          <p:cNvSpPr/>
          <p:nvPr/>
        </p:nvSpPr>
        <p:spPr>
          <a:xfrm>
            <a:off x="2643174" y="571480"/>
            <a:ext cx="6286544" cy="2928958"/>
          </a:xfrm>
          <a:prstGeom prst="cloudCallout">
            <a:avLst>
              <a:gd name="adj1" fmla="val -52080"/>
              <a:gd name="adj2" fmla="val 85446"/>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2771800" y="1628800"/>
            <a:ext cx="4968552" cy="523220"/>
          </a:xfrm>
          <a:prstGeom prst="rect">
            <a:avLst/>
          </a:prstGeom>
          <a:noFill/>
        </p:spPr>
        <p:txBody>
          <a:bodyPr wrap="square" rtlCol="0">
            <a:spAutoFit/>
          </a:bodyPr>
          <a:lstStyle/>
          <a:p>
            <a:r>
              <a:rPr lang="zh-CN" altLang="en-US" sz="2800" b="1" dirty="0"/>
              <a:t>         为什么北</a:t>
            </a:r>
            <a:r>
              <a:rPr lang="zh-CN" altLang="en-US" sz="2800" b="1" dirty="0" smtClean="0"/>
              <a:t>平能够和</a:t>
            </a:r>
            <a:r>
              <a:rPr lang="zh-CN" altLang="en-US" sz="2800" b="1" dirty="0"/>
              <a:t>平解放？</a:t>
            </a:r>
            <a:endParaRPr lang="zh-CN" altLang="en-US" sz="32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187624" y="1196752"/>
            <a:ext cx="7858180" cy="954107"/>
          </a:xfrm>
          <a:prstGeom prst="rect">
            <a:avLst/>
          </a:prstGeom>
          <a:noFill/>
        </p:spPr>
        <p:txBody>
          <a:bodyPr wrap="square" rtlCol="0">
            <a:spAutoFit/>
          </a:bodyPr>
          <a:lstStyle/>
          <a:p>
            <a:r>
              <a:rPr lang="zh-CN" altLang="en-US" sz="2800" b="1" dirty="0">
                <a:latin typeface="+mn-ea"/>
              </a:rPr>
              <a:t>（</a:t>
            </a:r>
            <a:r>
              <a:rPr lang="en-US" altLang="zh-CN" sz="2800" b="1" dirty="0">
                <a:latin typeface="+mn-ea"/>
              </a:rPr>
              <a:t>1</a:t>
            </a:r>
            <a:r>
              <a:rPr lang="zh-CN" altLang="en-US" sz="2800" b="1" dirty="0">
                <a:latin typeface="+mn-ea"/>
              </a:rPr>
              <a:t>）和平民主是当时的大势所趋，也是民心所向，共产党顺</a:t>
            </a:r>
            <a:r>
              <a:rPr lang="zh-CN" altLang="en-US" sz="2800" b="1" dirty="0"/>
              <a:t>应了这一发展趋势，顺应了民心。</a:t>
            </a:r>
            <a:endParaRPr lang="zh-CN" altLang="en-US" sz="2800" b="1" dirty="0"/>
          </a:p>
        </p:txBody>
      </p:sp>
      <p:sp>
        <p:nvSpPr>
          <p:cNvPr id="4" name="TextBox 3"/>
          <p:cNvSpPr txBox="1"/>
          <p:nvPr/>
        </p:nvSpPr>
        <p:spPr>
          <a:xfrm>
            <a:off x="1187624" y="2339760"/>
            <a:ext cx="7858180" cy="1384995"/>
          </a:xfrm>
          <a:prstGeom prst="rect">
            <a:avLst/>
          </a:prstGeom>
          <a:noFill/>
        </p:spPr>
        <p:txBody>
          <a:bodyPr wrap="square" rtlCol="0">
            <a:spAutoFit/>
          </a:bodyPr>
          <a:lstStyle/>
          <a:p>
            <a:r>
              <a:rPr lang="zh-CN" altLang="en-US" sz="2800" b="1" dirty="0">
                <a:latin typeface="+mn-ea"/>
              </a:rPr>
              <a:t>（</a:t>
            </a:r>
            <a:r>
              <a:rPr lang="en-US" altLang="zh-CN" sz="2800" b="1" dirty="0">
                <a:latin typeface="+mn-ea"/>
              </a:rPr>
              <a:t>2</a:t>
            </a:r>
            <a:r>
              <a:rPr lang="zh-CN" altLang="en-US" sz="2800" b="1" dirty="0">
                <a:latin typeface="+mn-ea"/>
              </a:rPr>
              <a:t>）可避免不必要的伤亡，保障了北平人民生命和财产的安全</a:t>
            </a:r>
            <a:r>
              <a:rPr lang="zh-CN" altLang="en-US" sz="2800" b="1" dirty="0"/>
              <a:t>，保护了古都的文物，免遭战争的破</a:t>
            </a:r>
            <a:r>
              <a:rPr lang="zh-CN" altLang="en-US" sz="2800" b="1" dirty="0" smtClean="0"/>
              <a:t>坏。</a:t>
            </a:r>
            <a:endParaRPr lang="zh-CN" altLang="en-US" sz="2800" b="1" dirty="0"/>
          </a:p>
        </p:txBody>
      </p:sp>
      <p:sp>
        <p:nvSpPr>
          <p:cNvPr id="6" name="TextBox 5"/>
          <p:cNvSpPr txBox="1"/>
          <p:nvPr/>
        </p:nvSpPr>
        <p:spPr>
          <a:xfrm>
            <a:off x="1187624" y="3911396"/>
            <a:ext cx="7858180" cy="1384995"/>
          </a:xfrm>
          <a:prstGeom prst="rect">
            <a:avLst/>
          </a:prstGeom>
          <a:noFill/>
        </p:spPr>
        <p:txBody>
          <a:bodyPr wrap="square" rtlCol="0">
            <a:spAutoFit/>
          </a:bodyPr>
          <a:lstStyle/>
          <a:p>
            <a:r>
              <a:rPr lang="zh-CN" altLang="en-US" sz="2800" b="1" dirty="0">
                <a:latin typeface="+mn-ea"/>
              </a:rPr>
              <a:t>（</a:t>
            </a:r>
            <a:r>
              <a:rPr lang="en-US" altLang="zh-CN" sz="2800" b="1" dirty="0">
                <a:latin typeface="+mn-ea"/>
              </a:rPr>
              <a:t>3</a:t>
            </a:r>
            <a:r>
              <a:rPr lang="zh-CN" altLang="en-US" sz="2800" b="1" dirty="0">
                <a:latin typeface="+mn-ea"/>
              </a:rPr>
              <a:t>）对傅作义部的和平改编为其他战</a:t>
            </a:r>
            <a:r>
              <a:rPr lang="zh-CN" altLang="en-US" sz="2800" b="1" dirty="0" smtClean="0">
                <a:latin typeface="+mn-ea"/>
              </a:rPr>
              <a:t>场上国</a:t>
            </a:r>
            <a:r>
              <a:rPr lang="zh-CN" altLang="en-US" sz="2800" b="1" dirty="0">
                <a:latin typeface="+mn-ea"/>
              </a:rPr>
              <a:t>民党将领的倒</a:t>
            </a:r>
            <a:r>
              <a:rPr lang="zh-CN" altLang="en-US" sz="2800" b="1" dirty="0" smtClean="0">
                <a:latin typeface="+mn-ea"/>
              </a:rPr>
              <a:t>戈、率</a:t>
            </a:r>
            <a:r>
              <a:rPr lang="zh-CN" altLang="en-US" sz="2800" b="1" dirty="0">
                <a:latin typeface="+mn-ea"/>
              </a:rPr>
              <a:t>部转向人民的一方，提供了良好的范例。</a:t>
            </a:r>
            <a:endParaRPr lang="zh-CN" altLang="en-US" sz="2800" b="1" dirty="0">
              <a:latin typeface="+mn-ea"/>
            </a:endParaRPr>
          </a:p>
        </p:txBody>
      </p:sp>
      <p:sp>
        <p:nvSpPr>
          <p:cNvPr id="7" name="矩形 6"/>
          <p:cNvSpPr/>
          <p:nvPr/>
        </p:nvSpPr>
        <p:spPr>
          <a:xfrm>
            <a:off x="1928794" y="4286256"/>
            <a:ext cx="4572000" cy="646331"/>
          </a:xfrm>
          <a:prstGeom prst="rect">
            <a:avLst/>
          </a:prstGeom>
        </p:spPr>
        <p:txBody>
          <a:bodyPr>
            <a:spAutoFit/>
          </a:bodyPr>
          <a:lstStyle/>
          <a:p>
            <a:br>
              <a:rPr lang="zh-CN" altLang="en-US"/>
            </a:b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2" name="图片 1" descr="v-7.jpg"/>
          <p:cNvPicPr>
            <a:picLocks noChangeAspect="1"/>
          </p:cNvPicPr>
          <p:nvPr/>
        </p:nvPicPr>
        <p:blipFill>
          <a:blip r:embed="rId2" cstate="print"/>
          <a:stretch>
            <a:fillRect/>
          </a:stretch>
        </p:blipFill>
        <p:spPr>
          <a:xfrm flipH="1">
            <a:off x="0" y="3571876"/>
            <a:ext cx="2714644" cy="2719392"/>
          </a:xfrm>
          <a:prstGeom prst="rect">
            <a:avLst/>
          </a:prstGeom>
        </p:spPr>
      </p:pic>
      <p:sp>
        <p:nvSpPr>
          <p:cNvPr id="3" name="云形标注 2"/>
          <p:cNvSpPr/>
          <p:nvPr/>
        </p:nvSpPr>
        <p:spPr>
          <a:xfrm>
            <a:off x="2643174" y="500042"/>
            <a:ext cx="6286544" cy="2071702"/>
          </a:xfrm>
          <a:prstGeom prst="cloudCallout">
            <a:avLst>
              <a:gd name="adj1" fmla="val -56772"/>
              <a:gd name="adj2" fmla="val 95769"/>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3419872" y="1052736"/>
            <a:ext cx="4500594" cy="954107"/>
          </a:xfrm>
          <a:prstGeom prst="rect">
            <a:avLst/>
          </a:prstGeom>
          <a:noFill/>
        </p:spPr>
        <p:txBody>
          <a:bodyPr wrap="square" rtlCol="0">
            <a:spAutoFit/>
          </a:bodyPr>
          <a:lstStyle/>
          <a:p>
            <a:r>
              <a:rPr lang="zh-CN" altLang="en-US" sz="2800" b="1" dirty="0"/>
              <a:t>         三大战役进行的历史意义是什么？</a:t>
            </a:r>
            <a:endParaRPr lang="zh-CN" altLang="en-US" sz="3200" b="1" dirty="0"/>
          </a:p>
        </p:txBody>
      </p:sp>
      <p:sp>
        <p:nvSpPr>
          <p:cNvPr id="5" name="矩形 4"/>
          <p:cNvSpPr/>
          <p:nvPr/>
        </p:nvSpPr>
        <p:spPr>
          <a:xfrm>
            <a:off x="3643306" y="4000505"/>
            <a:ext cx="4572000" cy="646331"/>
          </a:xfrm>
          <a:prstGeom prst="rect">
            <a:avLst/>
          </a:prstGeom>
        </p:spPr>
        <p:txBody>
          <a:bodyPr wrap="square">
            <a:spAutoFit/>
          </a:bodyPr>
          <a:lstStyle/>
          <a:p>
            <a:br>
              <a:rPr lang="zh-CN" altLang="en-US"/>
            </a:br>
            <a:endParaRPr lang="zh-CN" altLang="en-US"/>
          </a:p>
        </p:txBody>
      </p:sp>
      <p:sp>
        <p:nvSpPr>
          <p:cNvPr id="6" name="TextBox 5"/>
          <p:cNvSpPr txBox="1"/>
          <p:nvPr/>
        </p:nvSpPr>
        <p:spPr>
          <a:xfrm>
            <a:off x="2857488" y="3857628"/>
            <a:ext cx="5857916" cy="1815882"/>
          </a:xfrm>
          <a:prstGeom prst="rect">
            <a:avLst/>
          </a:prstGeom>
          <a:noFill/>
        </p:spPr>
        <p:txBody>
          <a:bodyPr wrap="square" rtlCol="0">
            <a:spAutoFit/>
          </a:bodyPr>
          <a:lstStyle/>
          <a:p>
            <a:r>
              <a:rPr lang="zh-CN" altLang="en-US" sz="2800" b="1" dirty="0"/>
              <a:t>         </a:t>
            </a:r>
            <a:r>
              <a:rPr lang="zh-CN" altLang="en-US" sz="2800" b="1" dirty="0" smtClean="0"/>
              <a:t> </a:t>
            </a:r>
            <a:r>
              <a:rPr lang="zh-CN" altLang="en-US" sz="2800" b="1" dirty="0" smtClean="0">
                <a:latin typeface="+mn-ea"/>
              </a:rPr>
              <a:t>三</a:t>
            </a:r>
            <a:r>
              <a:rPr lang="zh-CN" altLang="en-US" sz="2800" b="1" dirty="0">
                <a:latin typeface="+mn-ea"/>
              </a:rPr>
              <a:t>大战役共歼灭和改编国民党军队</a:t>
            </a:r>
            <a:r>
              <a:rPr lang="en-US" altLang="zh-CN" sz="2800" b="1" dirty="0">
                <a:latin typeface="+mn-ea"/>
              </a:rPr>
              <a:t>150</a:t>
            </a:r>
            <a:r>
              <a:rPr lang="zh-CN" altLang="en-US" sz="2800" b="1" dirty="0">
                <a:latin typeface="+mn-ea"/>
              </a:rPr>
              <a:t>多万人，国民党军队的主力基本被消灭，大大加速了人民解放战争在全国的胜利。</a:t>
            </a:r>
            <a:endParaRPr lang="zh-CN" altLang="en-US" sz="2800" b="1"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ppt_x</p:attrName>
                                        </p:attrNameLst>
                                      </p:cBhvr>
                                      <p:tavLst>
                                        <p:tav tm="0">
                                          <p:val>
                                            <p:strVal val="#ppt_x-.2"/>
                                          </p:val>
                                        </p:tav>
                                        <p:tav tm="100000">
                                          <p:val>
                                            <p:strVal val="#ppt_x"/>
                                          </p:val>
                                        </p:tav>
                                      </p:tavLst>
                                    </p:anim>
                                    <p:anim calcmode="lin" valueType="num">
                                      <p:cBhvr>
                                        <p:cTn id="8" dur="1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9" dur="1000"/>
                                        <p:tgtEl>
                                          <p:spTgt spid="3"/>
                                        </p:tgtEl>
                                      </p:cBhvr>
                                    </p:animEffect>
                                  </p:childTnLst>
                                </p:cTn>
                              </p:par>
                            </p:childTnLst>
                          </p:cTn>
                        </p:par>
                        <p:par>
                          <p:cTn id="10" fill="hold">
                            <p:stCondLst>
                              <p:cond delay="1000"/>
                            </p:stCondLst>
                            <p:childTnLst>
                              <p:par>
                                <p:cTn id="11" presetID="18" presetClass="entr" presetSubtype="6"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trips(downRight)">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ox(in)">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785786" y="1214422"/>
            <a:ext cx="7429552" cy="2528002"/>
            <a:chOff x="971600" y="620688"/>
            <a:chExt cx="7113036" cy="2157535"/>
          </a:xfrm>
        </p:grpSpPr>
        <p:sp>
          <p:nvSpPr>
            <p:cNvPr id="3" name="TextBox 2"/>
            <p:cNvSpPr txBox="1"/>
            <p:nvPr/>
          </p:nvSpPr>
          <p:spPr>
            <a:xfrm>
              <a:off x="971600" y="620688"/>
              <a:ext cx="5643602" cy="584775"/>
            </a:xfrm>
            <a:prstGeom prst="rect">
              <a:avLst/>
            </a:prstGeom>
            <a:noFill/>
          </p:spPr>
          <p:txBody>
            <a:bodyPr wrap="square" rtlCol="0">
              <a:spAutoFit/>
            </a:bodyPr>
            <a:lstStyle/>
            <a:p>
              <a:r>
                <a:rPr lang="en-US" altLang="zh-CN" sz="3200" b="1" dirty="0">
                  <a:latin typeface="+mn-ea"/>
                </a:rPr>
                <a:t>5.</a:t>
              </a:r>
              <a:r>
                <a:rPr lang="zh-CN" altLang="en-US" sz="3200" b="1" dirty="0">
                  <a:latin typeface="+mn-ea"/>
                </a:rPr>
                <a:t>渡江战役</a:t>
              </a:r>
              <a:endParaRPr lang="zh-CN" altLang="en-US" sz="3200" b="1" dirty="0">
                <a:latin typeface="+mn-ea"/>
              </a:endParaRPr>
            </a:p>
          </p:txBody>
        </p:sp>
        <p:sp>
          <p:nvSpPr>
            <p:cNvPr id="4" name="TextBox 3"/>
            <p:cNvSpPr txBox="1"/>
            <p:nvPr/>
          </p:nvSpPr>
          <p:spPr>
            <a:xfrm>
              <a:off x="1039995" y="1596193"/>
              <a:ext cx="7044641" cy="1182030"/>
            </a:xfrm>
            <a:prstGeom prst="rect">
              <a:avLst/>
            </a:prstGeom>
            <a:noFill/>
          </p:spPr>
          <p:txBody>
            <a:bodyPr wrap="square" rtlCol="0">
              <a:spAutoFit/>
            </a:bodyPr>
            <a:lstStyle/>
            <a:p>
              <a:r>
                <a:rPr lang="en-US" altLang="zh-CN" sz="2800" b="1" dirty="0"/>
                <a:t>         </a:t>
              </a:r>
              <a:r>
                <a:rPr lang="en-US" altLang="zh-CN" sz="2800" b="1" dirty="0">
                  <a:latin typeface="+mn-ea"/>
                </a:rPr>
                <a:t>1949</a:t>
              </a:r>
              <a:r>
                <a:rPr lang="zh-CN" altLang="en-US" sz="2800" b="1" dirty="0">
                  <a:latin typeface="+mn-ea"/>
                </a:rPr>
                <a:t>年</a:t>
              </a:r>
              <a:r>
                <a:rPr lang="en-US" altLang="zh-CN" sz="2800" b="1" dirty="0">
                  <a:latin typeface="+mn-ea"/>
                </a:rPr>
                <a:t>4</a:t>
              </a:r>
              <a:r>
                <a:rPr lang="zh-CN" altLang="en-US" sz="2800" b="1" dirty="0">
                  <a:latin typeface="+mn-ea"/>
                </a:rPr>
                <a:t>月，人民解放军分三路渡江作战，南京解放。结束了国民党在大陆的统治，国民党残余势力退往台湾。</a:t>
              </a:r>
              <a:endParaRPr lang="zh-CN" altLang="en-US" sz="2800" b="1" dirty="0">
                <a:latin typeface="+mn-ea"/>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0" y="0"/>
            <a:ext cx="9144001" cy="68580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strips(downLeft)">
                                      <p:cBhvr>
                                        <p:cTn id="7"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643042" y="1857364"/>
            <a:ext cx="6215106" cy="584775"/>
          </a:xfrm>
          <a:prstGeom prst="rect">
            <a:avLst/>
          </a:prstGeom>
          <a:noFill/>
        </p:spPr>
        <p:txBody>
          <a:bodyPr wrap="square" rtlCol="0">
            <a:spAutoFit/>
          </a:bodyPr>
          <a:lstStyle/>
          <a:p>
            <a:r>
              <a:rPr lang="en-US" altLang="zh-CN" sz="3200" b="1">
                <a:latin typeface="+mn-ea"/>
              </a:rPr>
              <a:t>    </a:t>
            </a:r>
            <a:endParaRPr lang="zh-CN" altLang="en-US" sz="3200" b="1"/>
          </a:p>
        </p:txBody>
      </p:sp>
      <p:sp>
        <p:nvSpPr>
          <p:cNvPr id="3" name="矩形 2"/>
          <p:cNvSpPr/>
          <p:nvPr/>
        </p:nvSpPr>
        <p:spPr>
          <a:xfrm>
            <a:off x="1571604" y="714356"/>
            <a:ext cx="1420582" cy="584775"/>
          </a:xfrm>
          <a:prstGeom prst="rect">
            <a:avLst/>
          </a:prstGeom>
          <a:noFill/>
        </p:spPr>
        <p:txBody>
          <a:bodyPr wrap="none" lIns="91440" tIns="45720" rIns="91440" bIns="45720">
            <a:spAutoFit/>
          </a:bodyPr>
          <a:lstStyle/>
          <a:p>
            <a:pPr algn="ctr"/>
            <a:r>
              <a:rPr lang="zh-CN" alt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小结：</a:t>
            </a:r>
            <a:endParaRPr lang="zh-CN" altLang="en-US" sz="3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4" name="矩形 3"/>
          <p:cNvSpPr/>
          <p:nvPr/>
        </p:nvSpPr>
        <p:spPr>
          <a:xfrm>
            <a:off x="2000232" y="3786190"/>
            <a:ext cx="4572000" cy="646331"/>
          </a:xfrm>
          <a:prstGeom prst="rect">
            <a:avLst/>
          </a:prstGeom>
        </p:spPr>
        <p:txBody>
          <a:bodyPr>
            <a:spAutoFit/>
          </a:bodyPr>
          <a:lstStyle/>
          <a:p>
            <a:br>
              <a:rPr lang="zh-CN" altLang="en-US"/>
            </a:br>
            <a:endParaRPr lang="zh-CN" altLang="en-US"/>
          </a:p>
        </p:txBody>
      </p:sp>
      <p:sp>
        <p:nvSpPr>
          <p:cNvPr id="5" name="TextBox 4"/>
          <p:cNvSpPr txBox="1"/>
          <p:nvPr/>
        </p:nvSpPr>
        <p:spPr>
          <a:xfrm>
            <a:off x="1547664" y="1772816"/>
            <a:ext cx="6500858" cy="2246769"/>
          </a:xfrm>
          <a:prstGeom prst="rect">
            <a:avLst/>
          </a:prstGeom>
          <a:noFill/>
        </p:spPr>
        <p:txBody>
          <a:bodyPr wrap="square" rtlCol="0">
            <a:spAutoFit/>
          </a:bodyPr>
          <a:lstStyle/>
          <a:p>
            <a:r>
              <a:rPr lang="zh-CN" altLang="en-US" sz="2800" b="1" dirty="0"/>
              <a:t>         </a:t>
            </a:r>
            <a:r>
              <a:rPr lang="zh-CN" altLang="en-US" sz="2800" b="1" dirty="0" smtClean="0"/>
              <a:t>解放战争</a:t>
            </a:r>
            <a:r>
              <a:rPr lang="zh-CN" altLang="en-US" sz="2800" b="1" dirty="0"/>
              <a:t>进行了一年多，解放区首先进行了土地改革，刘邓大军揭开了战略进攻的序幕，三大战役消灭了国民党军的主力，渡江战役迫使国民党残余势力退往台湾。</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fill="hold" grpId="0" nodeType="after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gtEl>
                                        <p:attrNameLst>
                                          <p:attrName>ppt_x</p:attrName>
                                          <p:attrName>ppt_y</p:attrName>
                                        </p:attrNameLst>
                                      </p:cBhvr>
                                    </p:animMotion>
                                    <p:animRot by="1500000">
                                      <p:cBhvr>
                                        <p:cTn id="7" dur="125" fill="hold">
                                          <p:stCondLst>
                                            <p:cond delay="0"/>
                                          </p:stCondLst>
                                        </p:cTn>
                                        <p:tgtEl>
                                          <p:spTgt spid="3"/>
                                        </p:tgtEl>
                                        <p:attrNameLst>
                                          <p:attrName>r</p:attrName>
                                        </p:attrNameLst>
                                      </p:cBhvr>
                                    </p:animRot>
                                    <p:animRot by="-1500000">
                                      <p:cBhvr>
                                        <p:cTn id="8" dur="125" fill="hold">
                                          <p:stCondLst>
                                            <p:cond delay="125"/>
                                          </p:stCondLst>
                                        </p:cTn>
                                        <p:tgtEl>
                                          <p:spTgt spid="3"/>
                                        </p:tgtEl>
                                        <p:attrNameLst>
                                          <p:attrName>r</p:attrName>
                                        </p:attrNameLst>
                                      </p:cBhvr>
                                    </p:animRot>
                                    <p:animRot by="-1500000">
                                      <p:cBhvr>
                                        <p:cTn id="9" dur="125" fill="hold">
                                          <p:stCondLst>
                                            <p:cond delay="250"/>
                                          </p:stCondLst>
                                        </p:cTn>
                                        <p:tgtEl>
                                          <p:spTgt spid="3"/>
                                        </p:tgtEl>
                                        <p:attrNameLst>
                                          <p:attrName>r</p:attrName>
                                        </p:attrNameLst>
                                      </p:cBhvr>
                                    </p:animRot>
                                    <p:animRot by="1500000">
                                      <p:cBhvr>
                                        <p:cTn id="10" dur="125" fill="hold">
                                          <p:stCondLst>
                                            <p:cond delay="375"/>
                                          </p:stCondLst>
                                        </p:cTn>
                                        <p:tgtEl>
                                          <p:spTgt spid="3"/>
                                        </p:tgtEl>
                                        <p:attrNameLst>
                                          <p:attrName>r</p:attrName>
                                        </p:attrNameLst>
                                      </p:cBhvr>
                                    </p:animRot>
                                  </p:childTnLst>
                                </p:cTn>
                              </p:par>
                            </p:childTnLst>
                          </p:cTn>
                        </p:par>
                        <p:par>
                          <p:cTn id="11" fill="hold">
                            <p:stCondLst>
                              <p:cond delay="600"/>
                            </p:stCondLst>
                            <p:childTnLst>
                              <p:par>
                                <p:cTn id="12" presetID="8" presetClass="entr" presetSubtype="16"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214282" y="285728"/>
            <a:ext cx="2967480" cy="923330"/>
          </a:xfrm>
          <a:prstGeom prst="rect">
            <a:avLst/>
          </a:prstGeom>
          <a:noFill/>
        </p:spPr>
        <p:txBody>
          <a:bodyPr wrap="none" lIns="91440" tIns="45720" rIns="91440" bIns="45720">
            <a:spAutoFit/>
          </a:bodyPr>
          <a:lstStyle/>
          <a:p>
            <a:pPr algn="ctr"/>
            <a:r>
              <a:rPr lang="zh-CN" alt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板书设计</a:t>
            </a:r>
            <a:endParaRPr lang="zh-CN" alt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7" name="TextBox 6"/>
          <p:cNvSpPr txBox="1"/>
          <p:nvPr/>
        </p:nvSpPr>
        <p:spPr>
          <a:xfrm>
            <a:off x="1285852" y="1500174"/>
            <a:ext cx="5214974" cy="584775"/>
          </a:xfrm>
          <a:prstGeom prst="rect">
            <a:avLst/>
          </a:prstGeom>
          <a:noFill/>
        </p:spPr>
        <p:txBody>
          <a:bodyPr wrap="square" rtlCol="0">
            <a:spAutoFit/>
          </a:bodyPr>
          <a:lstStyle/>
          <a:p>
            <a:r>
              <a:rPr lang="zh-CN" altLang="en-US" sz="3200" b="1" dirty="0"/>
              <a:t>一、解放区的土地改革</a:t>
            </a:r>
            <a:endParaRPr lang="zh-CN" altLang="en-US" sz="3200" b="1" dirty="0"/>
          </a:p>
        </p:txBody>
      </p:sp>
      <p:sp>
        <p:nvSpPr>
          <p:cNvPr id="8" name="TextBox 7"/>
          <p:cNvSpPr txBox="1"/>
          <p:nvPr/>
        </p:nvSpPr>
        <p:spPr>
          <a:xfrm>
            <a:off x="1357290" y="2285992"/>
            <a:ext cx="5786478" cy="584775"/>
          </a:xfrm>
          <a:prstGeom prst="rect">
            <a:avLst/>
          </a:prstGeom>
          <a:noFill/>
        </p:spPr>
        <p:txBody>
          <a:bodyPr wrap="square" rtlCol="0">
            <a:spAutoFit/>
          </a:bodyPr>
          <a:lstStyle/>
          <a:p>
            <a:r>
              <a:rPr lang="zh-CN" altLang="en-US" sz="3200" b="1" dirty="0">
                <a:latin typeface="+mn-ea"/>
              </a:rPr>
              <a:t>二、三大战役和南京解放</a:t>
            </a:r>
            <a:endParaRPr lang="zh-CN" altLang="en-US" sz="3200" b="1" dirty="0">
              <a:latin typeface="+mn-ea"/>
            </a:endParaRPr>
          </a:p>
        </p:txBody>
      </p:sp>
      <p:sp>
        <p:nvSpPr>
          <p:cNvPr id="9" name="TextBox 8"/>
          <p:cNvSpPr txBox="1"/>
          <p:nvPr/>
        </p:nvSpPr>
        <p:spPr>
          <a:xfrm>
            <a:off x="1857356" y="5643578"/>
            <a:ext cx="6357982" cy="523220"/>
          </a:xfrm>
          <a:prstGeom prst="rect">
            <a:avLst/>
          </a:prstGeom>
          <a:noFill/>
        </p:spPr>
        <p:txBody>
          <a:bodyPr wrap="square" rtlCol="0">
            <a:spAutoFit/>
          </a:bodyPr>
          <a:lstStyle/>
          <a:p>
            <a:r>
              <a:rPr lang="en-US" altLang="zh-CN" sz="2800" b="1" dirty="0">
                <a:latin typeface="+mn-ea"/>
              </a:rPr>
              <a:t>5.</a:t>
            </a:r>
            <a:r>
              <a:rPr lang="zh-CN" altLang="en-US" sz="2800" b="1" dirty="0">
                <a:latin typeface="+mn-ea"/>
              </a:rPr>
              <a:t>渡江战役</a:t>
            </a:r>
            <a:endParaRPr lang="zh-CN" altLang="en-US" sz="2800" b="1" dirty="0">
              <a:latin typeface="+mn-ea"/>
            </a:endParaRPr>
          </a:p>
        </p:txBody>
      </p:sp>
      <p:sp>
        <p:nvSpPr>
          <p:cNvPr id="6" name="TextBox 5"/>
          <p:cNvSpPr txBox="1"/>
          <p:nvPr/>
        </p:nvSpPr>
        <p:spPr>
          <a:xfrm>
            <a:off x="1857356" y="3214686"/>
            <a:ext cx="6286544" cy="523220"/>
          </a:xfrm>
          <a:prstGeom prst="rect">
            <a:avLst/>
          </a:prstGeom>
          <a:noFill/>
        </p:spPr>
        <p:txBody>
          <a:bodyPr wrap="square" rtlCol="0">
            <a:spAutoFit/>
          </a:bodyPr>
          <a:lstStyle/>
          <a:p>
            <a:r>
              <a:rPr lang="en-US" altLang="zh-CN" sz="2800" b="1" dirty="0">
                <a:latin typeface="+mn-ea"/>
              </a:rPr>
              <a:t>1.</a:t>
            </a:r>
            <a:r>
              <a:rPr lang="zh-CN" altLang="en-US" sz="2800" b="1" dirty="0">
                <a:latin typeface="+mn-ea"/>
              </a:rPr>
              <a:t>战略决战时机的选</a:t>
            </a:r>
            <a:r>
              <a:rPr lang="zh-CN" altLang="en-US" sz="2800" b="1" dirty="0"/>
              <a:t>择</a:t>
            </a:r>
            <a:endParaRPr lang="zh-CN" altLang="en-US" sz="2800" b="1" dirty="0"/>
          </a:p>
        </p:txBody>
      </p:sp>
      <p:sp>
        <p:nvSpPr>
          <p:cNvPr id="10" name="TextBox 9"/>
          <p:cNvSpPr txBox="1"/>
          <p:nvPr/>
        </p:nvSpPr>
        <p:spPr>
          <a:xfrm>
            <a:off x="1857356" y="3786190"/>
            <a:ext cx="6357982" cy="523220"/>
          </a:xfrm>
          <a:prstGeom prst="rect">
            <a:avLst/>
          </a:prstGeom>
          <a:noFill/>
        </p:spPr>
        <p:txBody>
          <a:bodyPr wrap="square" rtlCol="0">
            <a:spAutoFit/>
          </a:bodyPr>
          <a:lstStyle/>
          <a:p>
            <a:r>
              <a:rPr lang="en-US" altLang="zh-CN" sz="2800" b="1" dirty="0">
                <a:latin typeface="+mn-ea"/>
              </a:rPr>
              <a:t>2.</a:t>
            </a:r>
            <a:r>
              <a:rPr lang="zh-CN" altLang="en-US" sz="2800" b="1" dirty="0">
                <a:latin typeface="+mn-ea"/>
              </a:rPr>
              <a:t>辽沈战役</a:t>
            </a:r>
            <a:endParaRPr lang="zh-CN" altLang="en-US" sz="2800" b="1" dirty="0">
              <a:latin typeface="+mn-ea"/>
            </a:endParaRPr>
          </a:p>
        </p:txBody>
      </p:sp>
      <p:sp>
        <p:nvSpPr>
          <p:cNvPr id="11" name="TextBox 10"/>
          <p:cNvSpPr txBox="1"/>
          <p:nvPr/>
        </p:nvSpPr>
        <p:spPr>
          <a:xfrm>
            <a:off x="1857356" y="4429132"/>
            <a:ext cx="6357982" cy="523220"/>
          </a:xfrm>
          <a:prstGeom prst="rect">
            <a:avLst/>
          </a:prstGeom>
          <a:noFill/>
        </p:spPr>
        <p:txBody>
          <a:bodyPr wrap="square" rtlCol="0">
            <a:spAutoFit/>
          </a:bodyPr>
          <a:lstStyle/>
          <a:p>
            <a:r>
              <a:rPr lang="en-US" altLang="zh-CN" sz="2800" b="1" dirty="0">
                <a:latin typeface="+mn-ea"/>
              </a:rPr>
              <a:t>3.</a:t>
            </a:r>
            <a:r>
              <a:rPr lang="zh-CN" altLang="en-US" sz="2800" b="1" dirty="0">
                <a:latin typeface="+mn-ea"/>
              </a:rPr>
              <a:t>淮海战役</a:t>
            </a:r>
            <a:endParaRPr lang="zh-CN" altLang="en-US" sz="2800" b="1" dirty="0">
              <a:latin typeface="+mn-ea"/>
            </a:endParaRPr>
          </a:p>
        </p:txBody>
      </p:sp>
      <p:sp>
        <p:nvSpPr>
          <p:cNvPr id="12" name="TextBox 11"/>
          <p:cNvSpPr txBox="1"/>
          <p:nvPr/>
        </p:nvSpPr>
        <p:spPr>
          <a:xfrm>
            <a:off x="1857356" y="5072074"/>
            <a:ext cx="6357982" cy="523220"/>
          </a:xfrm>
          <a:prstGeom prst="rect">
            <a:avLst/>
          </a:prstGeom>
          <a:noFill/>
        </p:spPr>
        <p:txBody>
          <a:bodyPr wrap="square" rtlCol="0">
            <a:spAutoFit/>
          </a:bodyPr>
          <a:lstStyle/>
          <a:p>
            <a:r>
              <a:rPr lang="en-US" altLang="zh-CN" sz="2800" b="1" dirty="0">
                <a:latin typeface="+mn-ea"/>
              </a:rPr>
              <a:t>4.</a:t>
            </a:r>
            <a:r>
              <a:rPr lang="zh-CN" altLang="en-US" sz="2800" b="1" dirty="0">
                <a:latin typeface="+mn-ea"/>
              </a:rPr>
              <a:t>平津战役</a:t>
            </a:r>
            <a:endParaRPr lang="zh-CN" altLang="en-US" sz="2800" b="1" dirty="0">
              <a:latin typeface="+mn-ea"/>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3" name="矩形 2"/>
          <p:cNvSpPr/>
          <p:nvPr/>
        </p:nvSpPr>
        <p:spPr>
          <a:xfrm>
            <a:off x="2786050" y="2428868"/>
            <a:ext cx="3172663" cy="1200329"/>
          </a:xfrm>
          <a:prstGeom prst="rect">
            <a:avLst/>
          </a:prstGeom>
          <a:noFill/>
        </p:spPr>
        <p:txBody>
          <a:bodyPr wrap="none" lIns="91440" tIns="45720" rIns="91440" bIns="45720">
            <a:spAutoFit/>
          </a:bodyPr>
          <a:lstStyle/>
          <a:p>
            <a:pPr algn="ctr"/>
            <a:r>
              <a:rPr lang="zh-CN" altLang="en-US" sz="72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谢 谢！</a:t>
            </a:r>
            <a:endParaRPr lang="zh-CN" altLang="en-US" sz="7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2"/>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1728</Words>
  <Application>WPS 演示</Application>
  <PresentationFormat>全屏显示(4:3)</PresentationFormat>
  <Paragraphs>159</Paragraphs>
  <Slides>22</Slides>
  <Notes>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22</vt:i4>
      </vt:variant>
    </vt:vector>
  </HeadingPairs>
  <TitlesOfParts>
    <vt:vector size="34" baseType="lpstr">
      <vt:lpstr>Arial</vt:lpstr>
      <vt:lpstr>宋体</vt:lpstr>
      <vt:lpstr>Wingdings</vt:lpstr>
      <vt:lpstr>微软雅黑</vt:lpstr>
      <vt:lpstr>华文仿宋</vt:lpstr>
      <vt:lpstr>幼圆</vt:lpstr>
      <vt:lpstr>Arial Unicode MS</vt:lpstr>
      <vt:lpstr>Calibri</vt:lpstr>
      <vt:lpstr>Times New Roman</vt:lpstr>
      <vt:lpstr>黑体</vt:lpstr>
      <vt:lpstr>隶书</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dreamsummit</dc:creator>
  <cp:lastModifiedBy>Administrator</cp:lastModifiedBy>
  <cp:revision>416</cp:revision>
  <dcterms:created xsi:type="dcterms:W3CDTF">2017-02-03T10:34:00Z</dcterms:created>
  <dcterms:modified xsi:type="dcterms:W3CDTF">2017-11-03T15:10:55Z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2052-10.1.0.6930</vt:lpwstr>
  </property>
</Properties>
</file>