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6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gs" Target="tags/tag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21ACD-914F-4CA3-8C7F-235D11169C9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40D40D-E282-4268-8D1A-94F1507E3B1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619672" y="1915412"/>
            <a:ext cx="5976664" cy="2122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400" b="1" i="1">
                <a:latin typeface="黑体" panose="02010609060101010101" pitchFamily="49" charset="-122"/>
                <a:ea typeface="黑体" panose="02010609060101010101" pitchFamily="49" charset="-122"/>
              </a:rPr>
              <a:t>第 </a:t>
            </a:r>
            <a:r>
              <a:rPr lang="en-US" altLang="zh-CN" sz="4400" b="1" i="1">
                <a:latin typeface="黑体" panose="02010609060101010101" pitchFamily="49" charset="-122"/>
                <a:ea typeface="黑体" panose="02010609060101010101" pitchFamily="49" charset="-122"/>
              </a:rPr>
              <a:t>20</a:t>
            </a:r>
            <a:r>
              <a:rPr lang="en-US" altLang="zh-CN" sz="4400" b="1" i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4400" b="1" i="1">
                <a:latin typeface="黑体" panose="02010609060101010101" pitchFamily="49" charset="-122"/>
                <a:ea typeface="黑体" panose="02010609060101010101" pitchFamily="49" charset="-122"/>
              </a:rPr>
              <a:t>课</a:t>
            </a:r>
            <a:endParaRPr lang="zh-CN" altLang="en-US" sz="4400" b="1" i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4400" b="1" i="1">
                <a:latin typeface="黑体" panose="02010609060101010101" pitchFamily="49" charset="-122"/>
                <a:ea typeface="黑体" panose="02010609060101010101" pitchFamily="49" charset="-122"/>
              </a:rPr>
              <a:t>社会主义国家的发展与变化</a:t>
            </a:r>
            <a:endParaRPr lang="zh-CN" altLang="en-US" sz="4400" b="1" i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1"/>
          <p:cNvSpPr txBox="1"/>
          <p:nvPr/>
        </p:nvSpPr>
        <p:spPr>
          <a:xfrm>
            <a:off x="323528" y="2060848"/>
            <a:ext cx="2200505" cy="24145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5400" b="1" smtClean="0"/>
              <a:t>教学目标</a:t>
            </a:r>
            <a:endParaRPr lang="zh-CN" altLang="en-US" sz="5400" b="1"/>
          </a:p>
        </p:txBody>
      </p:sp>
      <p:sp>
        <p:nvSpPr>
          <p:cNvPr id="5" name="TextBox 4"/>
          <p:cNvSpPr txBox="1"/>
          <p:nvPr/>
        </p:nvSpPr>
        <p:spPr>
          <a:xfrm>
            <a:off x="2483768" y="1041985"/>
            <a:ext cx="59766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smtClean="0"/>
              <a:t>1</a:t>
            </a:r>
            <a:r>
              <a:rPr lang="zh-CN" altLang="en-US" sz="3600" b="1" smtClean="0"/>
              <a:t>、了解苏联对斯大林模式进行的种种改革</a:t>
            </a:r>
            <a:endParaRPr lang="en-US" altLang="zh-CN" sz="3600" b="1" smtClean="0"/>
          </a:p>
          <a:p>
            <a:r>
              <a:rPr lang="en-US" altLang="zh-CN" sz="3600" b="1" smtClean="0"/>
              <a:t>2</a:t>
            </a:r>
            <a:r>
              <a:rPr lang="zh-CN" altLang="en-US" sz="3600" b="1" smtClean="0"/>
              <a:t>、分析苏联历次改革失败的原因和启示</a:t>
            </a:r>
            <a:endParaRPr lang="en-US" altLang="zh-CN" sz="3600" b="1" smtClean="0"/>
          </a:p>
          <a:p>
            <a:r>
              <a:rPr lang="en-US" altLang="zh-CN" sz="3600" b="1" smtClean="0"/>
              <a:t>3</a:t>
            </a:r>
            <a:r>
              <a:rPr lang="zh-CN" altLang="en-US" sz="3600" b="1" smtClean="0"/>
              <a:t>、了解东欧剧变和苏联解体</a:t>
            </a:r>
            <a:endParaRPr lang="en-US" altLang="zh-CN" sz="3600" b="1" smtClean="0"/>
          </a:p>
          <a:p>
            <a:r>
              <a:rPr lang="en-US" altLang="zh-CN" sz="3600" b="1" smtClean="0"/>
              <a:t>4</a:t>
            </a:r>
            <a:r>
              <a:rPr lang="zh-CN" altLang="en-US" sz="3600" b="1" smtClean="0"/>
              <a:t>、了解十一届三中全会后的中国特色社会主义</a:t>
            </a:r>
            <a:endParaRPr lang="zh-CN" altLang="en-US" sz="3600" b="1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131840" y="317442"/>
            <a:ext cx="584487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000" b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苏联的发展、改革与解体</a:t>
            </a:r>
            <a:endParaRPr lang="zh-CN" altLang="en-US" sz="4000" b="1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598172" y="1700808"/>
            <a:ext cx="79208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>
                <a:latin typeface="华文楷体" pitchFamily="2" charset="-122"/>
                <a:ea typeface="华文楷体" pitchFamily="2" charset="-122"/>
              </a:rPr>
              <a:t>1.</a:t>
            </a: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背景</a:t>
            </a:r>
            <a:endParaRPr lang="zh-CN" altLang="en-US" sz="2000" b="1">
              <a:latin typeface="华文楷体" pitchFamily="2" charset="-122"/>
              <a:ea typeface="华文楷体" pitchFamily="2" charset="-122"/>
            </a:endParaRPr>
          </a:p>
          <a:p>
            <a:r>
              <a:rPr lang="en-US" altLang="zh-CN" sz="2000" b="1">
                <a:latin typeface="华文楷体" pitchFamily="2" charset="-122"/>
                <a:ea typeface="华文楷体" pitchFamily="2" charset="-122"/>
              </a:rPr>
              <a:t>(⑴</a:t>
            </a: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取得成就</a:t>
            </a:r>
            <a:r>
              <a:rPr lang="en-US" altLang="zh-CN" sz="2000" b="1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恢复和发展了国民经济，爆炸了原子弹和氢弹，人民的教育和</a:t>
            </a:r>
            <a:r>
              <a:rPr lang="zh-CN" altLang="en-US" sz="2000" b="1" smtClean="0">
                <a:latin typeface="华文楷体" pitchFamily="2" charset="-122"/>
                <a:ea typeface="华文楷体" pitchFamily="2" charset="-122"/>
              </a:rPr>
              <a:t>生活水平</a:t>
            </a: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也有很大提高。分别在</a:t>
            </a:r>
            <a:r>
              <a:rPr lang="en-US" altLang="zh-CN" sz="2000" b="1">
                <a:latin typeface="华文楷体" pitchFamily="2" charset="-122"/>
                <a:ea typeface="华文楷体" pitchFamily="2" charset="-122"/>
              </a:rPr>
              <a:t>1949</a:t>
            </a: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年和</a:t>
            </a:r>
            <a:r>
              <a:rPr lang="en-US" altLang="zh-CN" sz="2000" b="1">
                <a:latin typeface="华文楷体" pitchFamily="2" charset="-122"/>
                <a:ea typeface="华文楷体" pitchFamily="2" charset="-122"/>
              </a:rPr>
              <a:t>1953</a:t>
            </a: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年</a:t>
            </a:r>
            <a:endParaRPr lang="zh-CN" altLang="en-US" sz="2000" b="1">
              <a:latin typeface="华文楷体" pitchFamily="2" charset="-122"/>
              <a:ea typeface="华文楷体" pitchFamily="2" charset="-122"/>
            </a:endParaRPr>
          </a:p>
          <a:p>
            <a:endParaRPr lang="zh-CN" altLang="en-US" sz="2000" b="1">
              <a:latin typeface="华文楷体" pitchFamily="2" charset="-122"/>
              <a:ea typeface="华文楷体" pitchFamily="2" charset="-122"/>
            </a:endParaRPr>
          </a:p>
          <a:p>
            <a:r>
              <a:rPr lang="en-US" altLang="zh-CN" sz="2000" b="1" smtClean="0">
                <a:latin typeface="华文楷体" pitchFamily="2" charset="-122"/>
                <a:ea typeface="华文楷体" pitchFamily="2" charset="-122"/>
              </a:rPr>
              <a:t>(</a:t>
            </a:r>
            <a:r>
              <a:rPr lang="en-US" altLang="zh-CN" sz="2000" b="1">
                <a:latin typeface="华文楷体" pitchFamily="2" charset="-122"/>
                <a:ea typeface="华文楷体" pitchFamily="2" charset="-122"/>
              </a:rPr>
              <a:t>2)</a:t>
            </a: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面临问题</a:t>
            </a:r>
            <a:r>
              <a:rPr lang="en-US" altLang="zh-CN" sz="2000" b="1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sz="20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苏联优先发展重工业的政策没有变化，农业、轻工业落后的局面</a:t>
            </a:r>
            <a:r>
              <a:rPr lang="zh-CN" altLang="en-US" sz="2000" b="1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没有</a:t>
            </a:r>
            <a:r>
              <a:rPr lang="zh-CN" altLang="en-US" sz="20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改观。</a:t>
            </a:r>
            <a:endParaRPr lang="zh-CN" altLang="en-US" sz="2000" b="1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  <a:p>
            <a:endParaRPr lang="en-US" altLang="zh-CN" sz="2000" b="1" smtClean="0">
              <a:latin typeface="华文楷体" pitchFamily="2" charset="-122"/>
              <a:ea typeface="华文楷体" pitchFamily="2" charset="-122"/>
            </a:endParaRPr>
          </a:p>
          <a:p>
            <a:r>
              <a:rPr lang="en-US" altLang="zh-CN" sz="2000" b="1" smtClean="0">
                <a:latin typeface="华文楷体" pitchFamily="2" charset="-122"/>
                <a:ea typeface="华文楷体" pitchFamily="2" charset="-122"/>
              </a:rPr>
              <a:t>(</a:t>
            </a:r>
            <a:r>
              <a:rPr lang="en-US" altLang="zh-CN" sz="2000" b="1">
                <a:latin typeface="华文楷体" pitchFamily="2" charset="-122"/>
                <a:ea typeface="华文楷体" pitchFamily="2" charset="-122"/>
              </a:rPr>
              <a:t>3</a:t>
            </a: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改革契机</a:t>
            </a:r>
            <a:r>
              <a:rPr lang="en-US" altLang="zh-CN" sz="2000" b="1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斯大林逝世后，以赫鲁晓夫为首的苏联新领导人试图对旧体制</a:t>
            </a:r>
            <a:r>
              <a:rPr lang="zh-CN" altLang="en-US" sz="2000" b="1" smtClean="0">
                <a:latin typeface="华文楷体" pitchFamily="2" charset="-122"/>
                <a:ea typeface="华文楷体" pitchFamily="2" charset="-122"/>
              </a:rPr>
              <a:t>进行改革</a:t>
            </a: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。</a:t>
            </a:r>
            <a:endParaRPr lang="zh-CN" altLang="en-US" sz="2000" b="1"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4328" y="201333"/>
            <a:ext cx="1466463" cy="203534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3419872" y="324167"/>
            <a:ext cx="43588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i="1" u="sng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赫鲁晓夫改革</a:t>
            </a:r>
            <a:endParaRPr lang="zh-CN" altLang="en-US" sz="5400" b="1" i="1" u="sng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269167" y="1772816"/>
            <a:ext cx="842493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200" smtClean="0">
                <a:latin typeface="华文楷体" pitchFamily="2" charset="-122"/>
                <a:ea typeface="华文楷体" pitchFamily="2" charset="-122"/>
              </a:rPr>
              <a:t>内容</a:t>
            </a:r>
            <a:endParaRPr lang="en-US" altLang="zh-CN" sz="2200" smtClean="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2200" smtClean="0">
                <a:latin typeface="华文楷体" pitchFamily="2" charset="-122"/>
                <a:ea typeface="华文楷体" pitchFamily="2" charset="-122"/>
              </a:rPr>
              <a:t>①</a:t>
            </a:r>
            <a:r>
              <a:rPr lang="zh-CN" altLang="en-US" sz="2200">
                <a:latin typeface="华文楷体" pitchFamily="2" charset="-122"/>
                <a:ea typeface="华文楷体" pitchFamily="2" charset="-122"/>
              </a:rPr>
              <a:t>政治</a:t>
            </a:r>
            <a:r>
              <a:rPr lang="en-US" altLang="zh-CN" sz="2200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sz="2200">
                <a:latin typeface="华文楷体" pitchFamily="2" charset="-122"/>
                <a:ea typeface="华文楷体" pitchFamily="2" charset="-122"/>
              </a:rPr>
              <a:t>平反冤假错案，强调集体领导，改革干部制度。</a:t>
            </a:r>
            <a:endParaRPr lang="zh-CN" altLang="en-US" sz="220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2200">
                <a:latin typeface="华文楷体" pitchFamily="2" charset="-122"/>
                <a:ea typeface="华文楷体" pitchFamily="2" charset="-122"/>
              </a:rPr>
              <a:t>②经济</a:t>
            </a:r>
            <a:r>
              <a:rPr lang="en-US" altLang="zh-CN" sz="2200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sz="2200">
                <a:latin typeface="华文楷体" pitchFamily="2" charset="-122"/>
                <a:ea typeface="华文楷体" pitchFamily="2" charset="-122"/>
              </a:rPr>
              <a:t>加大农业投入、将农产品义务交售制改为收购制</a:t>
            </a:r>
            <a:r>
              <a:rPr lang="en-US" altLang="zh-CN" sz="2200">
                <a:latin typeface="华文楷体" pitchFamily="2" charset="-122"/>
                <a:ea typeface="华文楷体" pitchFamily="2" charset="-122"/>
              </a:rPr>
              <a:t>;</a:t>
            </a:r>
            <a:r>
              <a:rPr lang="zh-CN" altLang="en-US" sz="2200">
                <a:latin typeface="华文楷体" pitchFamily="2" charset="-122"/>
                <a:ea typeface="华文楷体" pitchFamily="2" charset="-122"/>
              </a:rPr>
              <a:t>改革工业管理体制</a:t>
            </a:r>
            <a:r>
              <a:rPr lang="zh-CN" altLang="en-US" sz="2200" smtClean="0">
                <a:latin typeface="华文楷体" pitchFamily="2" charset="-122"/>
                <a:ea typeface="华文楷体" pitchFamily="2" charset="-122"/>
              </a:rPr>
              <a:t>。</a:t>
            </a:r>
            <a:endParaRPr lang="en-US" altLang="zh-CN" sz="2200" smtClean="0">
              <a:latin typeface="华文楷体" pitchFamily="2" charset="-122"/>
              <a:ea typeface="华文楷体" pitchFamily="2" charset="-122"/>
            </a:endParaRPr>
          </a:p>
          <a:p>
            <a:r>
              <a:rPr lang="en-US" altLang="zh-CN" sz="2200">
                <a:latin typeface="华文楷体" pitchFamily="2" charset="-122"/>
                <a:ea typeface="华文楷体" pitchFamily="2" charset="-122"/>
              </a:rPr>
              <a:t> </a:t>
            </a:r>
            <a:r>
              <a:rPr lang="en-US" altLang="zh-CN" sz="2200" smtClean="0">
                <a:latin typeface="华文楷体" pitchFamily="2" charset="-122"/>
                <a:ea typeface="华文楷体" pitchFamily="2" charset="-122"/>
              </a:rPr>
              <a:t>                                                                            </a:t>
            </a:r>
            <a:r>
              <a:rPr lang="zh-CN" altLang="en-US" sz="2200" i="1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扩大</a:t>
            </a:r>
            <a:r>
              <a:rPr lang="zh-CN" altLang="en-US" sz="2200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企业的自主经营</a:t>
            </a:r>
            <a:r>
              <a:rPr lang="zh-CN" altLang="en-US" sz="2200">
                <a:latin typeface="华文楷体" pitchFamily="2" charset="-122"/>
                <a:ea typeface="华文楷体" pitchFamily="2" charset="-122"/>
              </a:rPr>
              <a:t>权</a:t>
            </a:r>
            <a:endParaRPr lang="zh-CN" altLang="en-US" sz="220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2200" smtClean="0">
                <a:latin typeface="华文楷体" pitchFamily="2" charset="-122"/>
                <a:ea typeface="华文楷体" pitchFamily="2" charset="-122"/>
              </a:rPr>
              <a:t>影响</a:t>
            </a:r>
            <a:endParaRPr lang="zh-CN" altLang="en-US" sz="220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2200">
                <a:latin typeface="华文楷体" pitchFamily="2" charset="-122"/>
                <a:ea typeface="华文楷体" pitchFamily="2" charset="-122"/>
              </a:rPr>
              <a:t>①注入某些市场经济成分，取得了一些成效</a:t>
            </a:r>
            <a:r>
              <a:rPr lang="en-US" altLang="zh-CN" sz="2200">
                <a:latin typeface="华文楷体" pitchFamily="2" charset="-122"/>
                <a:ea typeface="华文楷体" pitchFamily="2" charset="-122"/>
              </a:rPr>
              <a:t>;</a:t>
            </a:r>
            <a:r>
              <a:rPr lang="zh-CN" altLang="en-US" sz="2200">
                <a:latin typeface="华文楷体" pitchFamily="2" charset="-122"/>
                <a:ea typeface="华文楷体" pitchFamily="2" charset="-122"/>
              </a:rPr>
              <a:t>推进了农业发展，耕地面积和粮食</a:t>
            </a:r>
            <a:endParaRPr lang="zh-CN" altLang="en-US" sz="220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2200">
                <a:latin typeface="华文楷体" pitchFamily="2" charset="-122"/>
                <a:ea typeface="华文楷体" pitchFamily="2" charset="-122"/>
              </a:rPr>
              <a:t>产量有所增加</a:t>
            </a:r>
            <a:r>
              <a:rPr lang="en-US" altLang="zh-CN" sz="2200">
                <a:latin typeface="华文楷体" pitchFamily="2" charset="-122"/>
                <a:ea typeface="华文楷体" pitchFamily="2" charset="-122"/>
              </a:rPr>
              <a:t>;1957</a:t>
            </a:r>
            <a:r>
              <a:rPr lang="zh-CN" altLang="en-US" sz="2200">
                <a:latin typeface="华文楷体" pitchFamily="2" charset="-122"/>
                <a:ea typeface="华文楷体" pitchFamily="2" charset="-122"/>
              </a:rPr>
              <a:t>年成功发射了世界上第一颗人造地球卫星。</a:t>
            </a:r>
            <a:endParaRPr lang="zh-CN" altLang="en-US" sz="220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220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②没有突破计划经济体制，国民经济比例仍然严重失调</a:t>
            </a:r>
            <a:r>
              <a:rPr lang="zh-CN" altLang="en-US" sz="220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。</a:t>
            </a:r>
            <a:endParaRPr lang="zh-CN" altLang="en-US" sz="220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3568" y="283589"/>
            <a:ext cx="7560840" cy="3598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苏</a:t>
            </a:r>
            <a:r>
              <a:rPr lang="zh-CN" altLang="en-US" sz="32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共二十大</a:t>
            </a:r>
            <a:endParaRPr lang="zh-CN" altLang="en-US" sz="32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lnSpc>
                <a:spcPts val="2500"/>
              </a:lnSpc>
            </a:pPr>
            <a:endParaRPr lang="en-US" altLang="zh-CN" sz="2400" b="1" i="1" smtClean="0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ts val="3500"/>
              </a:lnSpc>
            </a:pPr>
            <a:r>
              <a:rPr lang="en-US" altLang="zh-CN" sz="2400" b="1" i="1" smtClean="0">
                <a:latin typeface="华文楷体" pitchFamily="2" charset="-122"/>
                <a:ea typeface="华文楷体" pitchFamily="2" charset="-122"/>
              </a:rPr>
              <a:t>(</a:t>
            </a: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1)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时间</a:t>
            </a: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:1956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年。</a:t>
            </a:r>
            <a:endParaRPr lang="zh-CN" altLang="en-US" sz="2400" b="1" i="1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ts val="3500"/>
              </a:lnSpc>
            </a:pP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(2)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概况</a:t>
            </a: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赫鲁晓夫在苏共二十大上作了</a:t>
            </a:r>
            <a:r>
              <a:rPr lang="en-US" altLang="zh-CN" sz="2400" b="1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《</a:t>
            </a:r>
            <a:r>
              <a:rPr lang="zh-CN" altLang="en-US" sz="2400" b="1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关于个人迷信及其后果</a:t>
            </a:r>
            <a:r>
              <a:rPr lang="en-US" altLang="zh-CN" sz="2400" b="1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》</a:t>
            </a:r>
            <a:r>
              <a:rPr lang="zh-CN" altLang="en-US" sz="2400" b="1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的秘密报告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。</a:t>
            </a:r>
            <a:endParaRPr lang="zh-CN" altLang="en-US" sz="2400" b="1" i="1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ts val="3500"/>
              </a:lnSpc>
            </a:pP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(3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影响</a:t>
            </a: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打破了对斯大林的个人崇拜，但没有对斯大林的功过作出全面科学的</a:t>
            </a:r>
            <a:r>
              <a:rPr lang="zh-CN" altLang="en-US" sz="2400" b="1" i="1" smtClean="0">
                <a:latin typeface="华文楷体" pitchFamily="2" charset="-122"/>
                <a:ea typeface="华文楷体" pitchFamily="2" charset="-122"/>
              </a:rPr>
              <a:t>分析，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造成严重的后遗症。引发社会主义内部思想</a:t>
            </a:r>
            <a:r>
              <a:rPr lang="zh-CN" altLang="en-US" sz="2400" b="1" i="1" smtClean="0">
                <a:latin typeface="华文楷体" pitchFamily="2" charset="-122"/>
                <a:ea typeface="华文楷体" pitchFamily="2" charset="-122"/>
              </a:rPr>
              <a:t>混乱</a:t>
            </a:r>
            <a:endParaRPr lang="zh-CN" altLang="en-US" sz="2400" b="1" i="1"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7483" y="3990700"/>
            <a:ext cx="4090258" cy="238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95314" y="3713254"/>
            <a:ext cx="2217046" cy="3144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39147" y="1844824"/>
            <a:ext cx="5976665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i="1" smtClean="0">
                <a:latin typeface="华文楷体" pitchFamily="2" charset="-122"/>
                <a:ea typeface="华文楷体" pitchFamily="2" charset="-122"/>
              </a:rPr>
              <a:t>①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前期</a:t>
            </a: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在工业领域推行“</a:t>
            </a:r>
            <a:r>
              <a:rPr lang="zh-CN" altLang="en-US" sz="2400" b="1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新经济体制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”改革，</a:t>
            </a:r>
            <a:r>
              <a:rPr lang="zh-CN" altLang="en-US" sz="2400" b="1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扩大企业</a:t>
            </a:r>
            <a:r>
              <a:rPr lang="zh-CN" altLang="en-US" sz="2400" b="1" i="1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自主权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，利用奖金等经济杠杆促进企业改善管理、提高效益。但改革只是对传统体制的修修补补，效果有限。</a:t>
            </a:r>
            <a:endParaRPr lang="zh-CN" altLang="en-US" sz="2400" b="1" i="1">
              <a:latin typeface="华文楷体" pitchFamily="2" charset="-122"/>
              <a:ea typeface="华文楷体" pitchFamily="2" charset="-122"/>
            </a:endParaRPr>
          </a:p>
          <a:p>
            <a:endParaRPr lang="zh-CN" altLang="en-US" sz="2400" b="1" i="1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②后期</a:t>
            </a: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热衷于树立个人迷信，专断作风日趋严重</a:t>
            </a: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;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各项工作缺乏活力，社会矛盾丛生，发展缓慢。</a:t>
            </a:r>
            <a:endParaRPr lang="zh-CN" altLang="en-US" sz="2400" b="1" i="1">
              <a:latin typeface="华文楷体" pitchFamily="2" charset="-122"/>
              <a:ea typeface="华文楷体" pitchFamily="2" charset="-122"/>
            </a:endParaRPr>
          </a:p>
          <a:p>
            <a:endParaRPr lang="zh-CN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61247" y="1214533"/>
            <a:ext cx="2448272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597519" y="332656"/>
            <a:ext cx="5099473" cy="92333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54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勃列日涅夫改革</a:t>
            </a:r>
            <a:endParaRPr lang="zh-CN" altLang="en-US" sz="5400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1520" y="188640"/>
            <a:ext cx="5040560" cy="4837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700"/>
              </a:lnSpc>
            </a:pPr>
            <a:r>
              <a:rPr lang="zh-CN" altLang="en-US" sz="24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主要</a:t>
            </a:r>
            <a:r>
              <a:rPr lang="zh-CN" altLang="en-US" sz="2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内容</a:t>
            </a:r>
            <a:endParaRPr lang="zh-CN" altLang="en-US" sz="24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lnSpc>
                <a:spcPts val="3700"/>
              </a:lnSpc>
            </a:pPr>
            <a:r>
              <a:rPr lang="zh-CN" altLang="en-US"/>
              <a:t>①经济</a:t>
            </a:r>
            <a:r>
              <a:rPr lang="en-US" altLang="zh-CN"/>
              <a:t>:</a:t>
            </a:r>
            <a:r>
              <a:rPr lang="zh-CN" altLang="en-US"/>
              <a:t>承认市场调节在社会主义经济中的作用。</a:t>
            </a:r>
            <a:endParaRPr lang="zh-CN" altLang="en-US"/>
          </a:p>
          <a:p>
            <a:pPr>
              <a:lnSpc>
                <a:spcPts val="3700"/>
              </a:lnSpc>
            </a:pPr>
            <a:r>
              <a:rPr lang="zh-CN" altLang="en-US"/>
              <a:t>②政治</a:t>
            </a:r>
            <a:r>
              <a:rPr lang="en-US" altLang="zh-CN"/>
              <a:t>:</a:t>
            </a:r>
            <a:r>
              <a:rPr lang="zh-CN" altLang="en-US"/>
              <a:t>取消苏共领导地位，放弃社会主义制度，实行议会制、总统制和多党制</a:t>
            </a:r>
            <a:r>
              <a:rPr lang="zh-CN" altLang="en-US" smtClean="0"/>
              <a:t>，在</a:t>
            </a:r>
            <a:r>
              <a:rPr lang="zh-CN" altLang="en-US"/>
              <a:t>意识形态上抛弃马克思主义指导，实行“多元化”</a:t>
            </a:r>
            <a:r>
              <a:rPr lang="zh-CN" altLang="en-US" smtClean="0"/>
              <a:t>。</a:t>
            </a:r>
            <a:r>
              <a:rPr lang="zh-CN" altLang="en-US" smtClean="0">
                <a:solidFill>
                  <a:srgbClr val="FF0000"/>
                </a:solidFill>
              </a:rPr>
              <a:t>严重</a:t>
            </a:r>
            <a:r>
              <a:rPr lang="zh-CN" altLang="en-US">
                <a:solidFill>
                  <a:srgbClr val="FF0000"/>
                </a:solidFill>
              </a:rPr>
              <a:t>背离了科学社会主义</a:t>
            </a:r>
            <a:endParaRPr lang="zh-CN" altLang="en-US">
              <a:solidFill>
                <a:srgbClr val="FF0000"/>
              </a:solidFill>
            </a:endParaRPr>
          </a:p>
          <a:p>
            <a:pPr>
              <a:lnSpc>
                <a:spcPts val="3700"/>
              </a:lnSpc>
            </a:pPr>
            <a:endParaRPr lang="en-US" altLang="zh-CN" i="1" u="sng" smtClean="0"/>
          </a:p>
          <a:p>
            <a:pPr>
              <a:lnSpc>
                <a:spcPts val="3700"/>
              </a:lnSpc>
            </a:pPr>
            <a:r>
              <a:rPr lang="zh-CN" altLang="en-US" sz="2400" b="1" i="1" u="sng" smtClean="0">
                <a:solidFill>
                  <a:srgbClr val="FF0000"/>
                </a:solidFill>
              </a:rPr>
              <a:t>结果</a:t>
            </a:r>
            <a:r>
              <a:rPr lang="en-US" altLang="zh-CN" sz="2400" b="1" i="1" u="sng">
                <a:solidFill>
                  <a:srgbClr val="FF0000"/>
                </a:solidFill>
              </a:rPr>
              <a:t>:</a:t>
            </a:r>
            <a:r>
              <a:rPr lang="zh-CN" altLang="en-US" sz="2400" b="1" i="1" u="sng">
                <a:solidFill>
                  <a:srgbClr val="FF0000"/>
                </a:solidFill>
              </a:rPr>
              <a:t>经济改革成效甚微</a:t>
            </a:r>
            <a:r>
              <a:rPr lang="en-US" altLang="zh-CN" sz="2400" b="1" i="1" u="sng">
                <a:solidFill>
                  <a:srgbClr val="FF0000"/>
                </a:solidFill>
              </a:rPr>
              <a:t>;</a:t>
            </a:r>
            <a:r>
              <a:rPr lang="zh-CN" altLang="en-US" sz="2400" b="1" i="1" u="sng">
                <a:solidFill>
                  <a:srgbClr val="FF0000"/>
                </a:solidFill>
              </a:rPr>
              <a:t>政治改革造成思想混乱，民族分离主义随之兴起</a:t>
            </a:r>
            <a:r>
              <a:rPr lang="zh-CN" altLang="en-US" sz="2400" b="1" i="1" u="sng" smtClean="0">
                <a:solidFill>
                  <a:srgbClr val="FF0000"/>
                </a:solidFill>
              </a:rPr>
              <a:t>。</a:t>
            </a:r>
            <a:endParaRPr lang="zh-CN" altLang="en-US" sz="2400" b="1" i="1" u="sng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92080" y="548680"/>
            <a:ext cx="3816424" cy="30956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315007" y="5877272"/>
            <a:ext cx="3068469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sz="3200" b="1" i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戈尔巴乔夫改革</a:t>
            </a:r>
            <a:endParaRPr lang="zh-CN" altLang="en-US" sz="3200" b="1" i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67744" y="4737918"/>
            <a:ext cx="64459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压死骆驼的最后稻草</a:t>
            </a:r>
            <a:endParaRPr lang="zh-CN" altLang="en-US" sz="5400" b="1" cap="none" spc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2454" y="1268760"/>
            <a:ext cx="8427978" cy="2464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700"/>
              </a:lnSpc>
            </a:pPr>
            <a:r>
              <a:rPr lang="en-US" altLang="zh-CN" sz="2400" b="1" i="1" smtClean="0">
                <a:latin typeface="华文楷体" pitchFamily="2" charset="-122"/>
                <a:ea typeface="华文楷体" pitchFamily="2" charset="-122"/>
              </a:rPr>
              <a:t>(</a:t>
            </a: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1)1990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年，立陶宛率先独立。</a:t>
            </a:r>
            <a:endParaRPr lang="zh-CN" altLang="en-US" sz="2400" b="1" i="1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ts val="3700"/>
              </a:lnSpc>
            </a:pP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(2)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俄罗斯发表主权宣言，其他加盟共和国也纷纷效法。</a:t>
            </a:r>
            <a:endParaRPr lang="zh-CN" altLang="en-US" sz="2400" b="1" i="1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ts val="3700"/>
              </a:lnSpc>
            </a:pPr>
            <a:r>
              <a:rPr lang="en-US" altLang="zh-CN" sz="2400" b="1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(3)1991</a:t>
            </a:r>
            <a:r>
              <a:rPr lang="zh-CN" altLang="en-US" sz="2400" b="1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年</a:t>
            </a:r>
            <a:r>
              <a:rPr lang="en-US" altLang="zh-CN" sz="2400" b="1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8</a:t>
            </a:r>
            <a:r>
              <a:rPr lang="zh-CN" altLang="en-US" sz="2400" b="1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月</a:t>
            </a:r>
            <a:r>
              <a:rPr lang="en-US" altLang="zh-CN" sz="2400" b="1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19</a:t>
            </a:r>
            <a:r>
              <a:rPr lang="zh-CN" altLang="en-US" sz="2400" b="1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日，几位苏联领导人发动政变，试图阻止</a:t>
            </a:r>
            <a:r>
              <a:rPr lang="zh-CN" altLang="en-US" sz="2400" b="1" i="1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苏联分裂</a:t>
            </a:r>
            <a:r>
              <a:rPr lang="zh-CN" altLang="en-US" sz="2400" b="1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，很快失败</a:t>
            </a:r>
            <a:r>
              <a:rPr lang="zh-CN" altLang="en-US" sz="2400" b="1" i="1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。   </a:t>
            </a:r>
            <a:r>
              <a:rPr lang="en-US" altLang="zh-CN" sz="2400" b="1" i="1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819</a:t>
            </a:r>
            <a:r>
              <a:rPr lang="zh-CN" altLang="en-US" sz="2400" b="1" i="1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事变</a:t>
            </a:r>
            <a:endParaRPr lang="zh-CN" altLang="en-US" sz="2400" b="1" i="1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ts val="3700"/>
              </a:lnSpc>
            </a:pP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(4)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同年</a:t>
            </a: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12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月</a:t>
            </a: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26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日，苏联解体</a:t>
            </a:r>
            <a:r>
              <a:rPr lang="zh-CN" altLang="en-US" sz="2400" b="1" i="1" smtClean="0">
                <a:latin typeface="华文楷体" pitchFamily="2" charset="-122"/>
                <a:ea typeface="华文楷体" pitchFamily="2" charset="-122"/>
              </a:rPr>
              <a:t>。</a:t>
            </a:r>
            <a:endParaRPr lang="zh-CN" altLang="en-US" sz="2400" b="1" i="1"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4036615"/>
            <a:ext cx="4248472" cy="2634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5004048" y="4476478"/>
            <a:ext cx="369524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红旗落地，</a:t>
            </a:r>
            <a:endParaRPr lang="en-US" altLang="zh-CN" sz="5400" b="1" cap="none" spc="5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zh-CN" altLang="en-US" sz="54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苏联不见</a:t>
            </a:r>
            <a:endParaRPr lang="zh-CN" altLang="en-US" sz="5400" b="1" cap="none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5000397" y="282102"/>
            <a:ext cx="3288080" cy="101566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60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苏联解体</a:t>
            </a:r>
            <a:endParaRPr lang="zh-CN" altLang="en-US" sz="6000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412169"/>
            <a:ext cx="8496944" cy="5462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708920"/>
            <a:ext cx="8352928" cy="348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4716016" y="260648"/>
            <a:ext cx="36631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Below"/>
              <a:lightRig rig="threePt" dir="t"/>
            </a:scene3d>
          </a:bodyPr>
          <a:lstStyle/>
          <a:p>
            <a:pPr algn="ctr"/>
            <a:r>
              <a:rPr lang="zh-CN" altLang="en-US" sz="5400" b="1" cap="none" spc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历史的启示</a:t>
            </a:r>
            <a:endParaRPr lang="zh-CN" altLang="en-US" sz="5400" b="1" cap="none" spc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4643" y="1700808"/>
            <a:ext cx="790455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32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平衡</a:t>
            </a:r>
            <a:r>
              <a:rPr lang="zh-CN" altLang="en-US" sz="32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发展   不搞特权   坚持马列   立足现实</a:t>
            </a:r>
            <a:endParaRPr lang="zh-CN" altLang="en-US" sz="3200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763688" y="5877272"/>
            <a:ext cx="71336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东欧的社会主义建设、改革和剧变</a:t>
            </a:r>
            <a:endParaRPr lang="zh-CN" altLang="en-US" sz="3600" b="1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11560" y="903040"/>
            <a:ext cx="78488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i="1" u="sng" smtClean="0">
                <a:latin typeface="华文楷体" pitchFamily="2" charset="-122"/>
                <a:ea typeface="华文楷体" pitchFamily="2" charset="-122"/>
              </a:rPr>
              <a:t>建设 ：第二次世界大战</a:t>
            </a:r>
            <a:r>
              <a:rPr lang="zh-CN" altLang="en-US" sz="2400" i="1" u="sng">
                <a:latin typeface="华文楷体" pitchFamily="2" charset="-122"/>
                <a:ea typeface="华文楷体" pitchFamily="2" charset="-122"/>
              </a:rPr>
              <a:t>胜利前后，东欧各国人民经过艰苦</a:t>
            </a:r>
            <a:r>
              <a:rPr lang="zh-CN" altLang="en-US" sz="2400" i="1" u="sng" smtClean="0">
                <a:latin typeface="华文楷体" pitchFamily="2" charset="-122"/>
                <a:ea typeface="华文楷体" pitchFamily="2" charset="-122"/>
              </a:rPr>
              <a:t>斗争</a:t>
            </a:r>
            <a:r>
              <a:rPr lang="zh-CN" altLang="en-US" sz="2400" i="1" u="sng">
                <a:latin typeface="华文楷体" pitchFamily="2" charset="-122"/>
                <a:ea typeface="华文楷体" pitchFamily="2" charset="-122"/>
              </a:rPr>
              <a:t>，在</a:t>
            </a:r>
            <a:r>
              <a:rPr lang="zh-CN" altLang="en-US" sz="2400" b="1" i="1" u="sng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苏联</a:t>
            </a:r>
            <a:r>
              <a:rPr lang="zh-CN" altLang="en-US" sz="2400" i="1" u="sng">
                <a:latin typeface="华文楷体" pitchFamily="2" charset="-122"/>
                <a:ea typeface="华文楷体" pitchFamily="2" charset="-122"/>
              </a:rPr>
              <a:t>的帮助下建立了一系列人民民主国家。</a:t>
            </a:r>
            <a:endParaRPr lang="zh-CN" altLang="en-US" sz="2400" i="1" u="sng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1560" y="2708920"/>
            <a:ext cx="74888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i="1" u="sng" smtClean="0">
                <a:latin typeface="华文楷体" pitchFamily="2" charset="-122"/>
                <a:ea typeface="华文楷体" pitchFamily="2" charset="-122"/>
              </a:rPr>
              <a:t>改革原因：</a:t>
            </a:r>
            <a:r>
              <a:rPr lang="en-US" altLang="zh-CN" sz="2400" i="1" u="sng" smtClean="0">
                <a:latin typeface="华文楷体" pitchFamily="2" charset="-122"/>
                <a:ea typeface="华文楷体" pitchFamily="2" charset="-122"/>
              </a:rPr>
              <a:t>1</a:t>
            </a:r>
            <a:r>
              <a:rPr lang="en-US" altLang="zh-CN" sz="2400" i="1" u="sng">
                <a:latin typeface="华文楷体" pitchFamily="2" charset="-122"/>
                <a:ea typeface="华文楷体" pitchFamily="2" charset="-122"/>
              </a:rPr>
              <a:t>.</a:t>
            </a:r>
            <a:r>
              <a:rPr lang="zh-CN" altLang="en-US" sz="2400" i="1" u="sng" smtClean="0">
                <a:latin typeface="华文楷体" pitchFamily="2" charset="-122"/>
                <a:ea typeface="华文楷体" pitchFamily="2" charset="-122"/>
              </a:rPr>
              <a:t>各国在社会主义建设</a:t>
            </a:r>
            <a:r>
              <a:rPr lang="zh-CN" altLang="en-US" sz="2400" i="1" u="sng">
                <a:latin typeface="华文楷体" pitchFamily="2" charset="-122"/>
                <a:ea typeface="华文楷体" pitchFamily="2" charset="-122"/>
              </a:rPr>
              <a:t>中，大多采取苏联模式，造成国民经济</a:t>
            </a:r>
            <a:r>
              <a:rPr lang="zh-CN" altLang="en-US" sz="2400" i="1" u="sng" smtClean="0">
                <a:latin typeface="华文楷体" pitchFamily="2" charset="-122"/>
                <a:ea typeface="华文楷体" pitchFamily="2" charset="-122"/>
              </a:rPr>
              <a:t>比重失调</a:t>
            </a:r>
            <a:r>
              <a:rPr lang="zh-CN" altLang="en-US" sz="2400" i="1" u="sng">
                <a:latin typeface="华文楷体" pitchFamily="2" charset="-122"/>
                <a:ea typeface="华文楷体" pitchFamily="2" charset="-122"/>
              </a:rPr>
              <a:t>，国民收入下降</a:t>
            </a:r>
            <a:r>
              <a:rPr lang="zh-CN" altLang="en-US" sz="2400" i="1" u="sng" smtClean="0">
                <a:latin typeface="华文楷体" pitchFamily="2" charset="-122"/>
                <a:ea typeface="华文楷体" pitchFamily="2" charset="-122"/>
              </a:rPr>
              <a:t>。</a:t>
            </a:r>
            <a:endParaRPr lang="en-US" altLang="zh-CN" sz="2400" i="1" u="sng" smtClean="0">
              <a:latin typeface="华文楷体" pitchFamily="2" charset="-122"/>
              <a:ea typeface="华文楷体" pitchFamily="2" charset="-122"/>
            </a:endParaRPr>
          </a:p>
          <a:p>
            <a:endParaRPr lang="en-US" altLang="zh-CN" sz="2400" i="1" u="sng" smtClean="0">
              <a:latin typeface="华文楷体" pitchFamily="2" charset="-122"/>
              <a:ea typeface="华文楷体" pitchFamily="2" charset="-122"/>
            </a:endParaRPr>
          </a:p>
          <a:p>
            <a:r>
              <a:rPr lang="en-US" altLang="zh-CN" sz="2400" i="1" u="sng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2.</a:t>
            </a:r>
            <a:r>
              <a:rPr lang="zh-CN" altLang="en-US" sz="2400" i="1" u="sng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一些</a:t>
            </a:r>
            <a:r>
              <a:rPr lang="zh-CN" altLang="en-US" sz="2400" i="1" u="sng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东欧国家的领导人希望通过</a:t>
            </a:r>
            <a:r>
              <a:rPr lang="zh-CN" altLang="en-US" sz="2400" i="1" u="sng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改革</a:t>
            </a:r>
            <a:r>
              <a:rPr lang="zh-CN" altLang="en-US" sz="2400" i="1" u="sng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，走自己独立发展的道路。</a:t>
            </a:r>
            <a:endParaRPr lang="zh-CN" altLang="en-US" sz="2400" i="1" u="sng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75656" y="2438332"/>
            <a:ext cx="4161049" cy="3690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3988" y="639681"/>
            <a:ext cx="923330" cy="554355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4800" b="1" i="1" smtClean="0">
                <a:latin typeface="华文楷体" pitchFamily="2" charset="-122"/>
                <a:ea typeface="华文楷体" pitchFamily="2" charset="-122"/>
              </a:rPr>
              <a:t>布拉格没有春天</a:t>
            </a:r>
            <a:endParaRPr lang="zh-CN" altLang="en-US" sz="4800" b="1" i="1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75656" y="332656"/>
            <a:ext cx="7272808" cy="1800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1968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年</a:t>
            </a: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1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月</a:t>
            </a: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5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日开始的捷克斯洛伐克国内的一场政治民主化运动。这场运动直到当年</a:t>
            </a: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8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月</a:t>
            </a: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20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日（苏联及华约成员国武装入侵捷克斯洛伐克</a:t>
            </a:r>
            <a:r>
              <a:rPr lang="zh-CN" altLang="en-US" sz="2400" b="1" i="1" smtClean="0">
                <a:latin typeface="华文楷体" pitchFamily="2" charset="-122"/>
                <a:ea typeface="华文楷体" pitchFamily="2" charset="-122"/>
              </a:rPr>
              <a:t>军事行动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代号：多瑙河行动，英文：</a:t>
            </a: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Operation Danube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）才告终。</a:t>
            </a:r>
            <a:endParaRPr lang="zh-CN" altLang="en-US" sz="2400" b="1" i="1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724128" y="2276872"/>
            <a:ext cx="3291271" cy="4247317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/>
              <a:t>杜布切克在国内政治改革的过程中，提出了“</a:t>
            </a:r>
            <a:r>
              <a:rPr lang="zh-CN" altLang="en-US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带有人性面孔的社会主义</a:t>
            </a:r>
            <a:r>
              <a:rPr lang="zh-CN" altLang="en-US"/>
              <a:t>”，这个方案并不像</a:t>
            </a:r>
            <a:r>
              <a:rPr lang="en-US" altLang="zh-CN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1956</a:t>
            </a:r>
            <a:r>
              <a:rPr lang="zh-CN" altLang="en-US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年匈牙利事件</a:t>
            </a:r>
            <a:r>
              <a:rPr lang="zh-CN" altLang="en-US"/>
              <a:t>一样，完全抛弃了旧有的社会主义传统。然而，</a:t>
            </a:r>
            <a:r>
              <a:rPr lang="zh-CN" altLang="en-US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苏联依然将这视为对其领导地位的挑战，也是对于东欧地区政治稳定的一种威胁。</a:t>
            </a:r>
            <a:r>
              <a:rPr lang="zh-CN" altLang="en-US"/>
              <a:t>捷克斯洛伐克的这段民主化进程，在</a:t>
            </a:r>
            <a:r>
              <a:rPr lang="en-US" altLang="zh-CN"/>
              <a:t>8</a:t>
            </a:r>
            <a:r>
              <a:rPr lang="zh-CN" altLang="en-US"/>
              <a:t>月</a:t>
            </a:r>
            <a:r>
              <a:rPr lang="en-US" altLang="zh-CN"/>
              <a:t>20</a:t>
            </a:r>
            <a:r>
              <a:rPr lang="zh-CN" altLang="en-US"/>
              <a:t>日深夜开始的</a:t>
            </a:r>
            <a:r>
              <a:rPr lang="en-US" altLang="zh-CN"/>
              <a:t>20</a:t>
            </a:r>
            <a:r>
              <a:rPr lang="zh-CN" altLang="en-US"/>
              <a:t>万华约成员国军队和</a:t>
            </a:r>
            <a:r>
              <a:rPr lang="en-US" altLang="zh-CN"/>
              <a:t>5000</a:t>
            </a:r>
            <a:r>
              <a:rPr lang="zh-CN" altLang="en-US"/>
              <a:t>辆坦克的</a:t>
            </a:r>
            <a:r>
              <a:rPr lang="zh-CN" altLang="en-US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武装入侵</a:t>
            </a:r>
            <a:r>
              <a:rPr lang="zh-CN" altLang="en-US"/>
              <a:t>后宣告失败。事实上，在一个工厂里，捷共通过了改革方案，但是入侵者将这一切努力都付之东流。</a:t>
            </a:r>
            <a:endParaRPr lang="zh-CN" altLang="en-US"/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62269" y="1700808"/>
            <a:ext cx="6696744" cy="38266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⑴南斯拉夫</a:t>
            </a:r>
            <a:r>
              <a:rPr lang="zh-CN" altLang="en-US" sz="2800" b="1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改革</a:t>
            </a:r>
            <a:endParaRPr lang="en-US" altLang="zh-CN" sz="2800" b="1" smtClean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ts val="3200"/>
              </a:lnSpc>
            </a:pPr>
            <a:r>
              <a:rPr lang="zh-CN" altLang="en-US" smtClean="0">
                <a:latin typeface="华文楷体" pitchFamily="2" charset="-122"/>
                <a:ea typeface="华文楷体" pitchFamily="2" charset="-122"/>
              </a:rPr>
              <a:t>①</a:t>
            </a:r>
            <a:r>
              <a:rPr lang="zh-CN" altLang="en-US">
                <a:latin typeface="华文楷体" pitchFamily="2" charset="-122"/>
                <a:ea typeface="华文楷体" pitchFamily="2" charset="-122"/>
              </a:rPr>
              <a:t>成果</a:t>
            </a:r>
            <a:r>
              <a:rPr lang="en-US" altLang="zh-CN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>
                <a:latin typeface="华文楷体" pitchFamily="2" charset="-122"/>
                <a:ea typeface="华文楷体" pitchFamily="2" charset="-122"/>
              </a:rPr>
              <a:t>经过多年实践，建立了</a:t>
            </a:r>
            <a:r>
              <a:rPr lang="zh-CN" altLang="en-US" smtClean="0">
                <a:latin typeface="华文楷体" pitchFamily="2" charset="-122"/>
                <a:ea typeface="华文楷体" pitchFamily="2" charset="-122"/>
              </a:rPr>
              <a:t>社会主义自治</a:t>
            </a:r>
            <a:r>
              <a:rPr lang="zh-CN" altLang="en-US">
                <a:latin typeface="华文楷体" pitchFamily="2" charset="-122"/>
                <a:ea typeface="华文楷体" pitchFamily="2" charset="-122"/>
              </a:rPr>
              <a:t>制度，</a:t>
            </a:r>
            <a:r>
              <a:rPr lang="zh-CN" altLang="en-US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通过权</a:t>
            </a:r>
            <a:endParaRPr lang="zh-CN" altLang="en-US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ts val="3200"/>
              </a:lnSpc>
            </a:pPr>
            <a:r>
              <a:rPr lang="zh-CN" altLang="en-US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力下放</a:t>
            </a:r>
            <a:r>
              <a:rPr lang="zh-CN" altLang="en-US">
                <a:latin typeface="华文楷体" pitchFamily="2" charset="-122"/>
                <a:ea typeface="华文楷体" pitchFamily="2" charset="-122"/>
              </a:rPr>
              <a:t>，调动地方、企业和群众的积极性，促进了经济发展。</a:t>
            </a:r>
            <a:endParaRPr lang="zh-CN" altLang="en-US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ts val="3200"/>
              </a:lnSpc>
            </a:pPr>
            <a:r>
              <a:rPr lang="zh-CN" altLang="en-US">
                <a:latin typeface="华文楷体" pitchFamily="2" charset="-122"/>
                <a:ea typeface="华文楷体" pitchFamily="2" charset="-122"/>
              </a:rPr>
              <a:t>②弊端</a:t>
            </a:r>
            <a:r>
              <a:rPr lang="en-US" altLang="zh-CN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>
                <a:latin typeface="华文楷体" pitchFamily="2" charset="-122"/>
                <a:ea typeface="华文楷体" pitchFamily="2" charset="-122"/>
              </a:rPr>
              <a:t>改革也导致地方主义抬头，民族问题尖锐，为后来国</a:t>
            </a:r>
            <a:endParaRPr lang="zh-CN" altLang="en-US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ts val="3200"/>
              </a:lnSpc>
            </a:pPr>
            <a:r>
              <a:rPr lang="zh-CN" altLang="en-US">
                <a:latin typeface="华文楷体" pitchFamily="2" charset="-122"/>
                <a:ea typeface="华文楷体" pitchFamily="2" charset="-122"/>
              </a:rPr>
              <a:t>家的</a:t>
            </a:r>
            <a:r>
              <a:rPr lang="en-US" altLang="zh-CN">
                <a:latin typeface="华文楷体" pitchFamily="2" charset="-122"/>
                <a:ea typeface="华文楷体" pitchFamily="2" charset="-122"/>
              </a:rPr>
              <a:t>_</a:t>
            </a:r>
            <a:r>
              <a:rPr lang="zh-CN" altLang="en-US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分裂</a:t>
            </a:r>
            <a:r>
              <a:rPr lang="zh-CN" altLang="en-US">
                <a:latin typeface="华文楷体" pitchFamily="2" charset="-122"/>
                <a:ea typeface="华文楷体" pitchFamily="2" charset="-122"/>
              </a:rPr>
              <a:t>埋下了隐患。</a:t>
            </a:r>
            <a:endParaRPr lang="zh-CN" altLang="en-US">
              <a:latin typeface="华文楷体" pitchFamily="2" charset="-122"/>
              <a:ea typeface="华文楷体" pitchFamily="2" charset="-122"/>
            </a:endParaRPr>
          </a:p>
          <a:p>
            <a:endParaRPr lang="en-US" altLang="zh-CN" smtClean="0">
              <a:latin typeface="华文楷体" pitchFamily="2" charset="-122"/>
              <a:ea typeface="华文楷体" pitchFamily="2" charset="-122"/>
            </a:endParaRPr>
          </a:p>
          <a:p>
            <a:endParaRPr lang="en-US" altLang="zh-CN">
              <a:latin typeface="华文楷体" pitchFamily="2" charset="-122"/>
              <a:ea typeface="华文楷体" pitchFamily="2" charset="-122"/>
            </a:endParaRPr>
          </a:p>
          <a:p>
            <a:endParaRPr lang="en-US" altLang="zh-CN" smtClean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  <a:p>
            <a:r>
              <a:rPr lang="en-US" altLang="zh-CN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(</a:t>
            </a:r>
            <a:r>
              <a:rPr lang="en-US" altLang="zh-CN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2)</a:t>
            </a:r>
            <a:r>
              <a:rPr lang="zh-CN" altLang="en-US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其他国家</a:t>
            </a:r>
            <a:r>
              <a:rPr lang="en-US" altLang="zh-CN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>
                <a:latin typeface="华文楷体" pitchFamily="2" charset="-122"/>
                <a:ea typeface="华文楷体" pitchFamily="2" charset="-122"/>
              </a:rPr>
              <a:t>东欧其他国家的社会主义也曾取得显著成效，但</a:t>
            </a:r>
            <a:endParaRPr lang="zh-CN" altLang="en-US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>
                <a:latin typeface="华文楷体" pitchFamily="2" charset="-122"/>
                <a:ea typeface="华文楷体" pitchFamily="2" charset="-122"/>
              </a:rPr>
              <a:t>是，东欧各国的改革都没有突破苏联模式的束缚。</a:t>
            </a:r>
            <a:endParaRPr lang="zh-CN" altLang="en-US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>
                <a:latin typeface="华文楷体" pitchFamily="2" charset="-122"/>
                <a:ea typeface="华文楷体" pitchFamily="2" charset="-122"/>
              </a:rPr>
              <a:t>改革。</a:t>
            </a:r>
            <a:endParaRPr lang="zh-CN" altLang="en-US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012160" y="620688"/>
            <a:ext cx="22589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b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改      革</a:t>
            </a:r>
            <a:endParaRPr lang="zh-CN" altLang="en-US" sz="4800"/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7544" y="1239763"/>
            <a:ext cx="7704856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/>
              <a:t>(1)</a:t>
            </a:r>
            <a:r>
              <a:rPr lang="zh-CN" altLang="en-US" sz="2400" b="1" smtClean="0"/>
              <a:t>原因</a:t>
            </a:r>
            <a:endParaRPr lang="en-US" altLang="zh-CN" smtClean="0"/>
          </a:p>
          <a:p>
            <a:pPr>
              <a:lnSpc>
                <a:spcPts val="3300"/>
              </a:lnSpc>
            </a:pPr>
            <a:r>
              <a:rPr lang="zh-CN" altLang="en-US" smtClean="0"/>
              <a:t>①</a:t>
            </a:r>
            <a:r>
              <a:rPr lang="zh-CN" altLang="en-US"/>
              <a:t>各国改革都没有突破苏联模式的束缚。</a:t>
            </a:r>
            <a:r>
              <a:rPr lang="zh-CN" altLang="en-US" b="1" i="1" u="sng">
                <a:solidFill>
                  <a:srgbClr val="FF0000"/>
                </a:solidFill>
              </a:rPr>
              <a:t>导致剧变的主要原因</a:t>
            </a:r>
            <a:endParaRPr lang="zh-CN" altLang="en-US" b="1" i="1" u="sng">
              <a:solidFill>
                <a:srgbClr val="FF0000"/>
              </a:solidFill>
            </a:endParaRPr>
          </a:p>
          <a:p>
            <a:pPr>
              <a:lnSpc>
                <a:spcPts val="3300"/>
              </a:lnSpc>
            </a:pPr>
            <a:r>
              <a:rPr lang="zh-CN" altLang="en-US"/>
              <a:t>②</a:t>
            </a:r>
            <a:r>
              <a:rPr lang="en-US" altLang="zh-CN"/>
              <a:t>20</a:t>
            </a:r>
            <a:r>
              <a:rPr lang="zh-CN" altLang="en-US"/>
              <a:t>世纪</a:t>
            </a:r>
            <a:r>
              <a:rPr lang="en-US" altLang="zh-CN"/>
              <a:t>80</a:t>
            </a:r>
            <a:r>
              <a:rPr lang="zh-CN" altLang="en-US"/>
              <a:t>年代，一些东欧国家经济陷入严重困境，政局剧烈动荡。</a:t>
            </a:r>
            <a:endParaRPr lang="zh-CN" altLang="en-US"/>
          </a:p>
          <a:p>
            <a:pPr>
              <a:lnSpc>
                <a:spcPts val="3300"/>
              </a:lnSpc>
            </a:pPr>
            <a:r>
              <a:rPr lang="zh-CN" altLang="en-US"/>
              <a:t>③苏联鼓励东欧改革和西方“</a:t>
            </a:r>
            <a:r>
              <a:rPr lang="zh-CN" altLang="en-US">
                <a:solidFill>
                  <a:srgbClr val="FF0000"/>
                </a:solidFill>
              </a:rPr>
              <a:t>和平演变</a:t>
            </a:r>
            <a:r>
              <a:rPr lang="zh-CN" altLang="en-US"/>
              <a:t>”战略的影响。</a:t>
            </a:r>
            <a:endParaRPr lang="zh-CN" altLang="en-US"/>
          </a:p>
          <a:p>
            <a:pPr>
              <a:lnSpc>
                <a:spcPts val="3300"/>
              </a:lnSpc>
            </a:pPr>
            <a:r>
              <a:rPr lang="zh-CN" altLang="en-US"/>
              <a:t>①东欧执政的共产党或工人党领导人迷失了改革的社会主义方向，否定</a:t>
            </a:r>
            <a:r>
              <a:rPr lang="zh-CN" altLang="en-US" smtClean="0"/>
              <a:t>马克思主义</a:t>
            </a:r>
            <a:r>
              <a:rPr lang="zh-CN" altLang="en-US"/>
              <a:t>指导，</a:t>
            </a:r>
            <a:r>
              <a:rPr lang="en-US" altLang="zh-CN"/>
              <a:t>.</a:t>
            </a:r>
            <a:r>
              <a:rPr lang="zh-CN" altLang="en-US"/>
              <a:t>否定社会主义制度，抛弃共产党领导地位，实行政治多元化</a:t>
            </a:r>
            <a:r>
              <a:rPr lang="zh-CN" altLang="en-US" smtClean="0"/>
              <a:t>。    </a:t>
            </a:r>
            <a:r>
              <a:rPr lang="zh-CN" altLang="en-US" b="1" i="1" u="sng" smtClean="0">
                <a:solidFill>
                  <a:srgbClr val="FF0000"/>
                </a:solidFill>
              </a:rPr>
              <a:t>东欧</a:t>
            </a:r>
            <a:r>
              <a:rPr lang="zh-CN" altLang="en-US" b="1" i="1" u="sng">
                <a:solidFill>
                  <a:srgbClr val="FF0000"/>
                </a:solidFill>
              </a:rPr>
              <a:t>剧变的根本原因</a:t>
            </a:r>
            <a:endParaRPr lang="zh-CN" altLang="en-US" b="1" i="1" u="sng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862005" y="332656"/>
            <a:ext cx="348364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zh-CN" altLang="en-US" sz="5400" b="1" cap="none" spc="5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东 欧 剧 变</a:t>
            </a:r>
            <a:endParaRPr lang="zh-CN" altLang="en-US" sz="5400" b="1" cap="none" spc="5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499389" y="4365104"/>
            <a:ext cx="7416824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i="1" smtClean="0">
                <a:latin typeface="华文楷体" pitchFamily="2" charset="-122"/>
                <a:ea typeface="华文楷体" pitchFamily="2" charset="-122"/>
              </a:rPr>
              <a:t>表现</a:t>
            </a:r>
            <a:endParaRPr lang="zh-CN" altLang="en-US" i="1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i="1">
                <a:latin typeface="华文楷体" pitchFamily="2" charset="-122"/>
                <a:ea typeface="华文楷体" pitchFamily="2" charset="-122"/>
              </a:rPr>
              <a:t>①波兰、匈牙利、保加利亚和阿尔巴尼亚的变化相对平稳。</a:t>
            </a:r>
            <a:endParaRPr lang="zh-CN" altLang="en-US" i="1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i="1">
                <a:latin typeface="华文楷体" pitchFamily="2" charset="-122"/>
                <a:ea typeface="华文楷体" pitchFamily="2" charset="-122"/>
              </a:rPr>
              <a:t>②罗马尼亚发生了流血冲突。</a:t>
            </a:r>
            <a:endParaRPr lang="zh-CN" altLang="en-US" i="1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i="1">
                <a:latin typeface="华文楷体" pitchFamily="2" charset="-122"/>
                <a:ea typeface="华文楷体" pitchFamily="2" charset="-122"/>
              </a:rPr>
              <a:t>③民主德国并入了联邦德国。</a:t>
            </a:r>
            <a:endParaRPr lang="zh-CN" altLang="en-US" i="1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i="1">
                <a:latin typeface="华文楷体" pitchFamily="2" charset="-122"/>
                <a:ea typeface="华文楷体" pitchFamily="2" charset="-122"/>
              </a:rPr>
              <a:t>④捷克斯洛伐克分为捷克和斯洛伐克两个独立国家。</a:t>
            </a:r>
            <a:endParaRPr lang="zh-CN" altLang="en-US" i="1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i="1">
                <a:latin typeface="华文楷体" pitchFamily="2" charset="-122"/>
                <a:ea typeface="华文楷体" pitchFamily="2" charset="-122"/>
              </a:rPr>
              <a:t>⑤南斯拉夫经过激烈内战，最终解体</a:t>
            </a:r>
            <a:r>
              <a:rPr lang="zh-CN" altLang="en-US" i="1" smtClean="0">
                <a:latin typeface="华文楷体" pitchFamily="2" charset="-122"/>
                <a:ea typeface="华文楷体" pitchFamily="2" charset="-122"/>
              </a:rPr>
              <a:t>。</a:t>
            </a:r>
            <a:endParaRPr lang="zh-CN" altLang="en-US" i="1"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584" y="548680"/>
            <a:ext cx="7632848" cy="5777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爆炸形 2 1"/>
          <p:cNvSpPr/>
          <p:nvPr/>
        </p:nvSpPr>
        <p:spPr>
          <a:xfrm>
            <a:off x="6156176" y="5784676"/>
            <a:ext cx="2520280" cy="792088"/>
          </a:xfrm>
          <a:prstGeom prst="irregularSeal2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东欧剧变</a:t>
            </a:r>
            <a:endParaRPr lang="zh-CN" altLang="en-US" b="1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332656"/>
            <a:ext cx="3826266" cy="23340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32" y="184697"/>
            <a:ext cx="3998218" cy="26299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45330" y="3429000"/>
            <a:ext cx="3912848" cy="2652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2748922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i="1" smtClean="0">
                <a:latin typeface="华文楷体" pitchFamily="2" charset="-122"/>
                <a:ea typeface="华文楷体" pitchFamily="2" charset="-122"/>
              </a:rPr>
              <a:t>罗马尼亚七日喋血</a:t>
            </a:r>
            <a:endParaRPr lang="zh-CN" altLang="en-US" b="1" i="1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56176" y="282612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i="1" smtClean="0">
                <a:latin typeface="华文楷体" pitchFamily="2" charset="-122"/>
                <a:ea typeface="华文楷体" pitchFamily="2" charset="-122"/>
              </a:rPr>
              <a:t>柏林墙的倒塌</a:t>
            </a:r>
            <a:endParaRPr lang="zh-CN" altLang="en-US" b="1" i="1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12358" y="3573016"/>
            <a:ext cx="461665" cy="237626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b="1" i="1" smtClean="0">
                <a:latin typeface="华文楷体" pitchFamily="2" charset="-122"/>
                <a:ea typeface="华文楷体" pitchFamily="2" charset="-122"/>
              </a:rPr>
              <a:t>南斯拉夫内战</a:t>
            </a:r>
            <a:endParaRPr lang="zh-CN" altLang="en-US" b="1" i="1"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12975" y="367138"/>
            <a:ext cx="550810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600"/>
              </a:lnSpc>
            </a:pPr>
            <a:r>
              <a:rPr lang="en-US" altLang="zh-CN" b="1" i="1">
                <a:latin typeface="华文楷体" pitchFamily="2" charset="-122"/>
                <a:ea typeface="华文楷体" pitchFamily="2" charset="-122"/>
              </a:rPr>
              <a:t>1.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社会主义的建立</a:t>
            </a:r>
            <a:r>
              <a:rPr lang="en-US" altLang="zh-CN" b="1" i="1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到</a:t>
            </a:r>
            <a:r>
              <a:rPr lang="en-US" altLang="zh-CN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1956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年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底，中国基本完成了对农业、手工业和资本主义</a:t>
            </a:r>
            <a:r>
              <a:rPr lang="zh-CN" altLang="en-US" b="1" i="1" smtClean="0">
                <a:latin typeface="华文楷体" pitchFamily="2" charset="-122"/>
                <a:ea typeface="华文楷体" pitchFamily="2" charset="-122"/>
              </a:rPr>
              <a:t>工商业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的社会主义改造，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建立起社会主义基本政治、经济制度。</a:t>
            </a:r>
            <a:endParaRPr lang="zh-CN" altLang="en-US" b="1" i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ts val="2600"/>
              </a:lnSpc>
            </a:pPr>
            <a:r>
              <a:rPr lang="en-US" altLang="zh-CN" b="1" i="1">
                <a:latin typeface="华文楷体" pitchFamily="2" charset="-122"/>
                <a:ea typeface="华文楷体" pitchFamily="2" charset="-122"/>
              </a:rPr>
              <a:t>2.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社会主义探索时期</a:t>
            </a:r>
            <a:r>
              <a:rPr lang="en-US" altLang="zh-CN" b="1" i="1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虽然经历了严重曲折，但取得了包括“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两弹一星”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在内</a:t>
            </a:r>
            <a:r>
              <a:rPr lang="zh-CN" altLang="en-US" b="1" i="1" smtClean="0">
                <a:latin typeface="华文楷体" pitchFamily="2" charset="-122"/>
                <a:ea typeface="华文楷体" pitchFamily="2" charset="-122"/>
              </a:rPr>
              <a:t>的各个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方面的巨大成就。</a:t>
            </a:r>
            <a:endParaRPr lang="zh-CN" altLang="en-US" b="1" i="1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ts val="2600"/>
              </a:lnSpc>
            </a:pPr>
            <a:r>
              <a:rPr lang="en-US" altLang="zh-CN" b="1" i="1">
                <a:latin typeface="华文楷体" pitchFamily="2" charset="-122"/>
                <a:ea typeface="华文楷体" pitchFamily="2" charset="-122"/>
              </a:rPr>
              <a:t>3.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伟大转折</a:t>
            </a:r>
            <a:r>
              <a:rPr lang="en-US" altLang="zh-CN" b="1" i="1">
                <a:latin typeface="华文楷体" pitchFamily="2" charset="-122"/>
                <a:ea typeface="华文楷体" pitchFamily="2" charset="-122"/>
              </a:rPr>
              <a:t>:1978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年，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中国共产党召开十一届三中全会，作出改革开放的伟大</a:t>
            </a:r>
            <a:r>
              <a:rPr lang="zh-CN" altLang="en-US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决策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。</a:t>
            </a:r>
            <a:endParaRPr lang="zh-CN" altLang="en-US" b="1" i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ts val="2600"/>
              </a:lnSpc>
            </a:pPr>
            <a:endParaRPr lang="en-US" altLang="zh-CN" b="1" i="1" smtClean="0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ts val="2600"/>
              </a:lnSpc>
            </a:pPr>
            <a:r>
              <a:rPr lang="en-US" altLang="zh-CN" b="1" i="1" smtClean="0">
                <a:latin typeface="华文楷体" pitchFamily="2" charset="-122"/>
                <a:ea typeface="华文楷体" pitchFamily="2" charset="-122"/>
              </a:rPr>
              <a:t>(</a:t>
            </a:r>
            <a:r>
              <a:rPr lang="en-US" altLang="zh-CN" b="1" i="1">
                <a:latin typeface="华文楷体" pitchFamily="2" charset="-122"/>
                <a:ea typeface="华文楷体" pitchFamily="2" charset="-122"/>
              </a:rPr>
              <a:t>⑴)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主要成就</a:t>
            </a:r>
            <a:endParaRPr lang="zh-CN" altLang="en-US" b="1" i="1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ts val="2600"/>
              </a:lnSpc>
            </a:pP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①经济体制改革</a:t>
            </a:r>
            <a:r>
              <a:rPr lang="en-US" altLang="zh-CN" b="1" i="1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以农村改革为突破口，逐步建立了社会主义市场经济体制。</a:t>
            </a:r>
            <a:endParaRPr lang="zh-CN" altLang="en-US" b="1" i="1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ts val="2600"/>
              </a:lnSpc>
            </a:pP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主要体现为实行家庭联产承包责任制</a:t>
            </a:r>
            <a:endParaRPr lang="zh-CN" altLang="en-US" b="1" i="1"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ts val="2600"/>
              </a:lnSpc>
            </a:pP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②综合国力的提升</a:t>
            </a:r>
            <a:r>
              <a:rPr lang="en-US" altLang="zh-CN" b="1" i="1">
                <a:latin typeface="华文楷体" pitchFamily="2" charset="-122"/>
                <a:ea typeface="华文楷体" pitchFamily="2" charset="-122"/>
              </a:rPr>
              <a:t>:</a:t>
            </a:r>
            <a:r>
              <a:rPr lang="en-US" altLang="zh-CN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2010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年，国民生产总值已居世界第二位。到</a:t>
            </a:r>
            <a:r>
              <a:rPr lang="en-US" altLang="zh-CN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2018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年，</a:t>
            </a:r>
            <a:r>
              <a:rPr lang="zh-CN" altLang="en-US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中国的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国内生产总值已达</a:t>
            </a:r>
            <a:r>
              <a:rPr lang="en-US" altLang="zh-CN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90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万亿元，稳居世界第二位，对世界经济增长贡献率</a:t>
            </a:r>
            <a:r>
              <a:rPr lang="zh-CN" altLang="en-US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超过</a:t>
            </a:r>
            <a:r>
              <a:rPr lang="en-US" altLang="zh-CN" b="1" i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30</a:t>
            </a:r>
            <a:r>
              <a:rPr lang="en-US" altLang="zh-CN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%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，外汇储备稳居世界前列。</a:t>
            </a:r>
            <a:endParaRPr lang="zh-CN" altLang="en-US" b="1" i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华文楷体" pitchFamily="2" charset="-122"/>
              <a:ea typeface="华文楷体" pitchFamily="2" charset="-122"/>
            </a:endParaRPr>
          </a:p>
          <a:p>
            <a:pPr>
              <a:lnSpc>
                <a:spcPts val="2600"/>
              </a:lnSpc>
            </a:pP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③基础设施建设快速突进</a:t>
            </a:r>
            <a:r>
              <a:rPr lang="zh-CN" altLang="en-US" b="1" i="1" smtClean="0">
                <a:latin typeface="华文楷体" pitchFamily="2" charset="-122"/>
                <a:ea typeface="华文楷体" pitchFamily="2" charset="-122"/>
              </a:rPr>
              <a:t>。农业现代化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稳步推进，创新型国家建设成果丰硕。</a:t>
            </a:r>
            <a:endParaRPr lang="zh-CN" altLang="en-US" b="1" i="1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-26370" y="1154927"/>
            <a:ext cx="3548067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3600" b="1" i="1" u="sng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中国特色社会主义的新发展</a:t>
            </a:r>
            <a:endParaRPr lang="zh-CN" altLang="en-US" sz="3600" b="1" i="1" u="sng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891" y="3356992"/>
            <a:ext cx="3275856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 txBox="1"/>
          <p:nvPr/>
        </p:nvSpPr>
        <p:spPr>
          <a:xfrm>
            <a:off x="345434" y="1700808"/>
            <a:ext cx="2200505" cy="24145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5400" b="1" smtClean="0"/>
              <a:t>课后作业</a:t>
            </a:r>
            <a:endParaRPr lang="zh-CN" altLang="en-US" sz="5400" b="1"/>
          </a:p>
        </p:txBody>
      </p:sp>
      <p:sp>
        <p:nvSpPr>
          <p:cNvPr id="3" name="TextBox 2"/>
          <p:cNvSpPr txBox="1"/>
          <p:nvPr/>
        </p:nvSpPr>
        <p:spPr>
          <a:xfrm>
            <a:off x="2622713" y="1124744"/>
            <a:ext cx="58326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smtClean="0"/>
              <a:t>1</a:t>
            </a:r>
            <a:r>
              <a:rPr lang="zh-CN" altLang="en-US" sz="3600" smtClean="0"/>
              <a:t>、熟悉苏联各个时期的改革内容。</a:t>
            </a:r>
            <a:endParaRPr lang="en-US" altLang="zh-CN" sz="3600" smtClean="0"/>
          </a:p>
          <a:p>
            <a:endParaRPr lang="en-US" altLang="zh-CN" sz="3600" smtClean="0"/>
          </a:p>
          <a:p>
            <a:r>
              <a:rPr lang="en-US" altLang="zh-CN" sz="3600" smtClean="0"/>
              <a:t>2</a:t>
            </a:r>
            <a:r>
              <a:rPr lang="zh-CN" altLang="en-US" sz="3600" smtClean="0"/>
              <a:t>、理解苏联灭亡的教训和启示。</a:t>
            </a:r>
            <a:endParaRPr lang="en-US" altLang="zh-CN" sz="3600" smtClean="0"/>
          </a:p>
          <a:p>
            <a:endParaRPr lang="en-US" altLang="zh-CN" sz="3600" smtClean="0"/>
          </a:p>
          <a:p>
            <a:r>
              <a:rPr lang="en-US" altLang="zh-CN" sz="3600" smtClean="0"/>
              <a:t>3</a:t>
            </a:r>
            <a:r>
              <a:rPr lang="zh-CN" altLang="en-US" sz="3600" smtClean="0"/>
              <a:t>、了解东欧剧变的内容。</a:t>
            </a:r>
            <a:endParaRPr lang="zh-CN" altLang="en-US" sz="3600"/>
          </a:p>
        </p:txBody>
      </p:sp>
      <p:pic>
        <p:nvPicPr>
          <p:cNvPr id="4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0909300" y="124460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2317</Words>
  <Application>WPS 演示</Application>
  <PresentationFormat>On-screen Show (4:3)</PresentationFormat>
  <Paragraphs>138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Arial</vt:lpstr>
      <vt:lpstr>宋体</vt:lpstr>
      <vt:lpstr>Wingdings</vt:lpstr>
      <vt:lpstr>黑体</vt:lpstr>
      <vt:lpstr>华文楷体</vt:lpstr>
      <vt:lpstr>微软雅黑</vt:lpstr>
      <vt:lpstr>Arial Unicode MS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Administrator</cp:lastModifiedBy>
  <cp:revision>2</cp:revision>
  <cp:lastPrinted>2020-10-20T17:39:00Z</cp:lastPrinted>
  <dcterms:created xsi:type="dcterms:W3CDTF">2020-10-20T17:39:00Z</dcterms:created>
  <dcterms:modified xsi:type="dcterms:W3CDTF">2021-01-27T00:49:55Z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2052-11.1.0.10314</vt:lpwstr>
  </property>
</Properties>
</file>