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handoutMasterIdLst>
    <p:handoutMasterId r:id="rId40"/>
  </p:handoutMasterIdLst>
  <p:sldIdLst>
    <p:sldId id="256" r:id="rId2"/>
    <p:sldId id="371" r:id="rId3"/>
    <p:sldId id="436" r:id="rId4"/>
    <p:sldId id="434" r:id="rId5"/>
    <p:sldId id="380" r:id="rId6"/>
    <p:sldId id="408" r:id="rId7"/>
    <p:sldId id="437" r:id="rId8"/>
    <p:sldId id="409" r:id="rId9"/>
    <p:sldId id="411" r:id="rId10"/>
    <p:sldId id="410" r:id="rId11"/>
    <p:sldId id="412" r:id="rId12"/>
    <p:sldId id="386" r:id="rId13"/>
    <p:sldId id="415" r:id="rId14"/>
    <p:sldId id="416" r:id="rId15"/>
    <p:sldId id="417" r:id="rId16"/>
    <p:sldId id="418" r:id="rId17"/>
    <p:sldId id="439" r:id="rId18"/>
    <p:sldId id="438" r:id="rId19"/>
    <p:sldId id="414" r:id="rId20"/>
    <p:sldId id="419" r:id="rId21"/>
    <p:sldId id="420" r:id="rId22"/>
    <p:sldId id="421" r:id="rId23"/>
    <p:sldId id="425" r:id="rId24"/>
    <p:sldId id="422" r:id="rId25"/>
    <p:sldId id="435" r:id="rId26"/>
    <p:sldId id="423" r:id="rId27"/>
    <p:sldId id="427" r:id="rId28"/>
    <p:sldId id="426" r:id="rId29"/>
    <p:sldId id="428" r:id="rId30"/>
    <p:sldId id="429" r:id="rId31"/>
    <p:sldId id="430" r:id="rId32"/>
    <p:sldId id="431" r:id="rId33"/>
    <p:sldId id="432" r:id="rId34"/>
    <p:sldId id="440" r:id="rId35"/>
    <p:sldId id="366" r:id="rId36"/>
    <p:sldId id="378" r:id="rId37"/>
    <p:sldId id="260" r:id="rId3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李永宾" initials="李永宾" lastIdx="1" clrIdx="0">
    <p:extLst>
      <p:ext uri="{19B8F6BF-5375-455C-9EA6-DF929625EA0E}">
        <p15:presenceInfo xmlns:p15="http://schemas.microsoft.com/office/powerpoint/2012/main" userId="S-1-5-21-1699714220-3637226014-2084147787-87536" providerId="AD"/>
      </p:ext>
    </p:extLst>
  </p:cmAuthor>
  <p:cmAuthor id="2" name="rebacca" initials="r" lastIdx="3" clrIdx="1">
    <p:extLst>
      <p:ext uri="{19B8F6BF-5375-455C-9EA6-DF929625EA0E}">
        <p15:presenceInfo xmlns:p15="http://schemas.microsoft.com/office/powerpoint/2012/main" userId="rebacc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浅色样式 1 - 强调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80" autoAdjust="0"/>
  </p:normalViewPr>
  <p:slideViewPr>
    <p:cSldViewPr snapToGrid="0">
      <p:cViewPr varScale="1">
        <p:scale>
          <a:sx n="62" d="100"/>
          <a:sy n="62" d="100"/>
        </p:scale>
        <p:origin x="68" y="60"/>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53" d="100"/>
          <a:sy n="53" d="100"/>
        </p:scale>
        <p:origin x="2648"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2020/2/14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a:t>
            </a:fld>
            <a:endParaRPr lang="zh-CN" altLang="en-US"/>
          </a:p>
        </p:txBody>
      </p:sp>
    </p:spTree>
    <p:extLst>
      <p:ext uri="{BB962C8B-B14F-4D97-AF65-F5344CB8AC3E}">
        <p14:creationId xmlns:p14="http://schemas.microsoft.com/office/powerpoint/2010/main" val="2472810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2020/2/14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a:t>
            </a:fld>
            <a:endParaRPr lang="zh-CN" altLang="en-US"/>
          </a:p>
        </p:txBody>
      </p:sp>
    </p:spTree>
    <p:extLst>
      <p:ext uri="{BB962C8B-B14F-4D97-AF65-F5344CB8AC3E}">
        <p14:creationId xmlns:p14="http://schemas.microsoft.com/office/powerpoint/2010/main" val="730345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313E388-8A17-44FA-AE8B-AAB64D773570}" type="slidenum">
              <a:rPr lang="zh-CN" altLang="en-US" smtClean="0"/>
              <a:t>2</a:t>
            </a:fld>
            <a:endParaRPr lang="zh-CN" altLang="en-US"/>
          </a:p>
        </p:txBody>
      </p:sp>
    </p:spTree>
    <p:extLst>
      <p:ext uri="{BB962C8B-B14F-4D97-AF65-F5344CB8AC3E}">
        <p14:creationId xmlns:p14="http://schemas.microsoft.com/office/powerpoint/2010/main" val="416962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313E388-8A17-44FA-AE8B-AAB64D773570}" type="slidenum">
              <a:rPr lang="zh-CN" altLang="en-US" smtClean="0"/>
              <a:t>3</a:t>
            </a:fld>
            <a:endParaRPr lang="zh-CN" altLang="en-US"/>
          </a:p>
        </p:txBody>
      </p:sp>
    </p:spTree>
    <p:extLst>
      <p:ext uri="{BB962C8B-B14F-4D97-AF65-F5344CB8AC3E}">
        <p14:creationId xmlns:p14="http://schemas.microsoft.com/office/powerpoint/2010/main" val="2503096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313E388-8A17-44FA-AE8B-AAB64D773570}" type="slidenum">
              <a:rPr lang="zh-CN" altLang="en-US" smtClean="0"/>
              <a:t>14</a:t>
            </a:fld>
            <a:endParaRPr lang="zh-CN" altLang="en-US"/>
          </a:p>
        </p:txBody>
      </p:sp>
    </p:spTree>
    <p:extLst>
      <p:ext uri="{BB962C8B-B14F-4D97-AF65-F5344CB8AC3E}">
        <p14:creationId xmlns:p14="http://schemas.microsoft.com/office/powerpoint/2010/main" val="1313991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313E388-8A17-44FA-AE8B-AAB64D773570}" type="slidenum">
              <a:rPr lang="zh-CN" altLang="en-US" smtClean="0"/>
              <a:t>15</a:t>
            </a:fld>
            <a:endParaRPr lang="zh-CN" altLang="en-US"/>
          </a:p>
        </p:txBody>
      </p:sp>
    </p:spTree>
    <p:extLst>
      <p:ext uri="{BB962C8B-B14F-4D97-AF65-F5344CB8AC3E}">
        <p14:creationId xmlns:p14="http://schemas.microsoft.com/office/powerpoint/2010/main" val="3998095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313E388-8A17-44FA-AE8B-AAB64D773570}" type="slidenum">
              <a:rPr lang="zh-CN" altLang="en-US" smtClean="0"/>
              <a:t>16</a:t>
            </a:fld>
            <a:endParaRPr lang="zh-CN" altLang="en-US"/>
          </a:p>
        </p:txBody>
      </p:sp>
    </p:spTree>
    <p:extLst>
      <p:ext uri="{BB962C8B-B14F-4D97-AF65-F5344CB8AC3E}">
        <p14:creationId xmlns:p14="http://schemas.microsoft.com/office/powerpoint/2010/main" val="3904123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313E388-8A17-44FA-AE8B-AAB64D773570}" type="slidenum">
              <a:rPr lang="zh-CN" altLang="en-US" smtClean="0"/>
              <a:t>17</a:t>
            </a:fld>
            <a:endParaRPr lang="zh-CN" altLang="en-US"/>
          </a:p>
        </p:txBody>
      </p:sp>
    </p:spTree>
    <p:extLst>
      <p:ext uri="{BB962C8B-B14F-4D97-AF65-F5344CB8AC3E}">
        <p14:creationId xmlns:p14="http://schemas.microsoft.com/office/powerpoint/2010/main" val="1221854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313E388-8A17-44FA-AE8B-AAB64D773570}" type="slidenum">
              <a:rPr lang="zh-CN" altLang="en-US" smtClean="0"/>
              <a:t>35</a:t>
            </a:fld>
            <a:endParaRPr lang="zh-CN" altLang="en-US"/>
          </a:p>
        </p:txBody>
      </p:sp>
    </p:spTree>
    <p:extLst>
      <p:ext uri="{BB962C8B-B14F-4D97-AF65-F5344CB8AC3E}">
        <p14:creationId xmlns:p14="http://schemas.microsoft.com/office/powerpoint/2010/main" val="2163474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2085149"/>
            <a:ext cx="7315200" cy="1307275"/>
          </a:xfrm>
        </p:spPr>
        <p:txBody>
          <a:bodyPr/>
          <a:lstStyle>
            <a:lvl1pPr algn="ctr">
              <a:defRPr/>
            </a:lvl1pPr>
          </a:lstStyle>
          <a:p>
            <a:r>
              <a:rPr lang="zh-CN" altLang="en-US" dirty="0"/>
              <a:t>单击此处编辑母版标题样式</a:t>
            </a:r>
          </a:p>
        </p:txBody>
      </p:sp>
      <p:sp>
        <p:nvSpPr>
          <p:cNvPr id="3" name="日期占位符 2"/>
          <p:cNvSpPr>
            <a:spLocks noGrp="1"/>
          </p:cNvSpPr>
          <p:nvPr>
            <p:ph type="dt" sz="half" idx="10"/>
          </p:nvPr>
        </p:nvSpPr>
        <p:spPr/>
        <p:txBody>
          <a:bodyPr/>
          <a:lstStyle/>
          <a:p>
            <a:fld id="{C34FCE23-231B-4CFE-A76F-252AEF0EE017}" type="datetimeFigureOut">
              <a:rPr lang="zh-CN" altLang="en-US" smtClean="0"/>
              <a:t>2020/2/14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dirty="0"/>
              <a:t>单击此处编辑母版标题样式</a:t>
            </a:r>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lvl1pPr>
              <a:defRPr>
                <a:solidFill>
                  <a:schemeClr val="tx1"/>
                </a:solidFill>
              </a:defRPr>
            </a:lvl1pPr>
          </a:lstStyle>
          <a:p>
            <a:fld id="{C34FCE23-231B-4CFE-A76F-252AEF0EE017}" type="datetimeFigureOut">
              <a:rPr lang="zh-CN" altLang="en-US" smtClean="0"/>
              <a:t>2020/2/14</a:t>
            </a:fld>
            <a:endParaRPr lang="zh-CN" altLang="en-US" dirty="0"/>
          </a:p>
        </p:txBody>
      </p:sp>
      <p:sp>
        <p:nvSpPr>
          <p:cNvPr id="5" name="页脚占位符 4"/>
          <p:cNvSpPr>
            <a:spLocks noGrp="1"/>
          </p:cNvSpPr>
          <p:nvPr>
            <p:ph type="ftr" sz="quarter" idx="11"/>
          </p:nvPr>
        </p:nvSpPr>
        <p:spPr/>
        <p:txBody>
          <a:bodyPr/>
          <a:lstStyle>
            <a:lvl1pPr>
              <a:defRPr>
                <a:solidFill>
                  <a:schemeClr val="tx1"/>
                </a:solidFill>
              </a:defRPr>
            </a:lvl1pPr>
          </a:lstStyle>
          <a:p>
            <a:endParaRPr lang="zh-CN" altLang="en-US" dirty="0"/>
          </a:p>
        </p:txBody>
      </p:sp>
      <p:sp>
        <p:nvSpPr>
          <p:cNvPr id="6" name="灯片编号占位符 5"/>
          <p:cNvSpPr>
            <a:spLocks noGrp="1"/>
          </p:cNvSpPr>
          <p:nvPr>
            <p:ph type="sldNum" sz="quarter" idx="12"/>
          </p:nvPr>
        </p:nvSpPr>
        <p:spPr/>
        <p:txBody>
          <a:bodyPr/>
          <a:lstStyle>
            <a:lvl1pPr>
              <a:defRPr>
                <a:solidFill>
                  <a:schemeClr val="tx1"/>
                </a:solidFill>
              </a:defRPr>
            </a:lvl1pPr>
          </a:lstStyle>
          <a:p>
            <a:fld id="{BF6536A5-DAEE-4F65-B2D5-30A7A77F84CB}" type="slidenum">
              <a:rPr lang="zh-CN" altLang="en-US" smtClean="0"/>
              <a:t>‹#›</a:t>
            </a:fld>
            <a:endParaRPr lang="zh-CN" altLang="en-US" dirty="0"/>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dirty="0"/>
              <a:t>再 见</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2816669"/>
            <a:ext cx="10515600" cy="1307275"/>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4123944"/>
            <a:ext cx="10515600" cy="152704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FCE23-231B-4CFE-A76F-252AEF0EE017}" type="datetimeFigureOut">
              <a:rPr lang="zh-CN" altLang="en-US" smtClean="0"/>
              <a:t>2020/2/14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536A5-DAEE-4F65-B2D5-30A7A77F84C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anose="02020603050405020304" pitchFamily="18" charset="0"/>
          <a:ea typeface="黑体" panose="02010609060101010101" pitchFamily="49" charset="-122"/>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41.jpg"/><Relationship Id="rId4" Type="http://schemas.openxmlformats.org/officeDocument/2006/relationships/image" Target="../media/image40.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3538" y="3090322"/>
            <a:ext cx="10191777" cy="1307275"/>
          </a:xfrm>
        </p:spPr>
        <p:txBody>
          <a:bodyPr>
            <a:normAutofit/>
          </a:bodyPr>
          <a:lstStyle/>
          <a:p>
            <a:r>
              <a:rPr lang="zh-CN" altLang="en-US" dirty="0"/>
              <a:t>第</a:t>
            </a:r>
            <a:r>
              <a:rPr lang="en-US" altLang="zh-CN" dirty="0"/>
              <a:t>2</a:t>
            </a:r>
            <a:r>
              <a:rPr lang="zh-CN" altLang="en-US" dirty="0"/>
              <a:t>课   古代世界</a:t>
            </a:r>
            <a:r>
              <a:rPr lang="zh-CN" altLang="en-US" dirty="0" smtClean="0"/>
              <a:t>的帝国与文明的交流</a:t>
            </a:r>
            <a:endParaRPr lang="zh-CN" altLang="en-US" dirty="0"/>
          </a:p>
        </p:txBody>
      </p:sp>
      <p:sp>
        <p:nvSpPr>
          <p:cNvPr id="3" name="副标题 2"/>
          <p:cNvSpPr>
            <a:spLocks noGrp="1"/>
          </p:cNvSpPr>
          <p:nvPr>
            <p:ph type="subTitle" idx="1"/>
          </p:nvPr>
        </p:nvSpPr>
        <p:spPr>
          <a:xfrm>
            <a:off x="-1554480" y="2527617"/>
            <a:ext cx="9057640" cy="759650"/>
          </a:xfrm>
        </p:spPr>
        <p:txBody>
          <a:bodyPr>
            <a:normAutofit/>
          </a:bodyPr>
          <a:lstStyle/>
          <a:p>
            <a:r>
              <a:rPr lang="zh-CN" altLang="en-US" dirty="0"/>
              <a:t>第一单元  古代文明的产生与发展</a:t>
            </a:r>
          </a:p>
          <a:p>
            <a:endParaRPr lang="zh-CN"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en-US" dirty="0">
                <a:latin typeface="黑体" panose="02010609060101010101" pitchFamily="49" charset="-122"/>
              </a:rPr>
              <a:t>课堂导</a:t>
            </a:r>
            <a:r>
              <a:rPr lang="zh-CN" altLang="en-US" dirty="0" smtClean="0">
                <a:latin typeface="黑体" panose="02010609060101010101" pitchFamily="49" charset="-122"/>
              </a:rPr>
              <a:t>入</a:t>
            </a:r>
            <a:endParaRPr lang="zh-CN" altLang="en-US" dirty="0"/>
          </a:p>
        </p:txBody>
      </p:sp>
      <p:sp>
        <p:nvSpPr>
          <p:cNvPr id="49" name="TextBox 32"/>
          <p:cNvSpPr>
            <a:spLocks noChangeArrowheads="1"/>
          </p:cNvSpPr>
          <p:nvPr/>
        </p:nvSpPr>
        <p:spPr bwMode="auto">
          <a:xfrm rot="21424997">
            <a:off x="3829050" y="4965506"/>
            <a:ext cx="936625"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zh-CN" altLang="en-US" sz="2800" b="1" i="1" dirty="0">
                <a:solidFill>
                  <a:srgbClr val="FFFFFF"/>
                </a:solidFill>
                <a:latin typeface="浪漫雅圆" charset="-122"/>
                <a:ea typeface="微软雅黑" panose="020B0503020204020204" pitchFamily="34" charset="-122"/>
                <a:sym typeface="浪漫雅圆" charset="-122"/>
              </a:rPr>
              <a:t>后唐</a:t>
            </a:r>
            <a:endParaRPr lang="en-US" altLang="zh-CN" sz="2800" b="1" i="1" dirty="0">
              <a:solidFill>
                <a:srgbClr val="FFFFFF"/>
              </a:solidFill>
              <a:latin typeface="浪漫雅圆" charset="-122"/>
              <a:ea typeface="微软雅黑" panose="020B0503020204020204" pitchFamily="34" charset="-122"/>
              <a:sym typeface="浪漫雅圆" charset="-122"/>
            </a:endParaRPr>
          </a:p>
        </p:txBody>
      </p:sp>
      <p:sp>
        <p:nvSpPr>
          <p:cNvPr id="58" name="TextBox 36"/>
          <p:cNvSpPr>
            <a:spLocks noChangeArrowheads="1"/>
          </p:cNvSpPr>
          <p:nvPr/>
        </p:nvSpPr>
        <p:spPr bwMode="auto">
          <a:xfrm rot="862315">
            <a:off x="10409362" y="5178823"/>
            <a:ext cx="9366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en-US" altLang="zh-CN" sz="2800" b="1" i="1">
                <a:solidFill>
                  <a:srgbClr val="FFFFFF"/>
                </a:solidFill>
                <a:latin typeface="浪漫雅圆" charset="-122"/>
                <a:ea typeface="微软雅黑" panose="020B0503020204020204" pitchFamily="34" charset="-122"/>
                <a:sym typeface="浪漫雅圆" charset="-122"/>
              </a:rPr>
              <a:t>TEXT</a:t>
            </a:r>
          </a:p>
        </p:txBody>
      </p:sp>
      <p:sp>
        <p:nvSpPr>
          <p:cNvPr id="61" name="TextBox 36"/>
          <p:cNvSpPr>
            <a:spLocks noChangeArrowheads="1"/>
          </p:cNvSpPr>
          <p:nvPr/>
        </p:nvSpPr>
        <p:spPr bwMode="auto">
          <a:xfrm rot="20987974">
            <a:off x="10187376" y="5159587"/>
            <a:ext cx="936625"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zh-CN" altLang="en-US" sz="2800" b="1" i="1" dirty="0">
                <a:solidFill>
                  <a:srgbClr val="FFFFFF"/>
                </a:solidFill>
                <a:latin typeface="浪漫雅圆" charset="-122"/>
                <a:ea typeface="微软雅黑" panose="020B0503020204020204" pitchFamily="34" charset="-122"/>
                <a:sym typeface="浪漫雅圆" charset="-122"/>
              </a:rPr>
              <a:t>后周</a:t>
            </a:r>
            <a:endParaRPr lang="en-US" altLang="zh-CN" sz="2800" b="1" i="1" dirty="0">
              <a:solidFill>
                <a:srgbClr val="FFFFFF"/>
              </a:solidFill>
              <a:latin typeface="浪漫雅圆" charset="-122"/>
              <a:ea typeface="微软雅黑" panose="020B0503020204020204" pitchFamily="34" charset="-122"/>
              <a:sym typeface="浪漫雅圆" charset="-122"/>
            </a:endParaRPr>
          </a:p>
        </p:txBody>
      </p:sp>
      <p:sp>
        <p:nvSpPr>
          <p:cNvPr id="64" name="TextBox 30"/>
          <p:cNvSpPr>
            <a:spLocks noChangeArrowheads="1"/>
          </p:cNvSpPr>
          <p:nvPr/>
        </p:nvSpPr>
        <p:spPr bwMode="auto">
          <a:xfrm rot="20356360">
            <a:off x="1515034" y="5244050"/>
            <a:ext cx="935038"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zh-CN" altLang="en-US" sz="2800" b="1" i="1" dirty="0">
                <a:solidFill>
                  <a:srgbClr val="FFFFFF"/>
                </a:solidFill>
                <a:latin typeface="浪漫雅圆" charset="-122"/>
                <a:ea typeface="微软雅黑" panose="020B0503020204020204" pitchFamily="34" charset="-122"/>
                <a:sym typeface="浪漫雅圆" charset="-122"/>
              </a:rPr>
              <a:t>后梁</a:t>
            </a:r>
            <a:endParaRPr lang="en-US" altLang="zh-CN" sz="2800" b="1" i="1" dirty="0">
              <a:solidFill>
                <a:srgbClr val="FFFFFF"/>
              </a:solidFill>
              <a:latin typeface="浪漫雅圆" charset="-122"/>
              <a:ea typeface="微软雅黑" panose="020B0503020204020204" pitchFamily="34" charset="-122"/>
              <a:sym typeface="浪漫雅圆" charset="-122"/>
            </a:endParaRPr>
          </a:p>
        </p:txBody>
      </p:sp>
      <p:sp>
        <p:nvSpPr>
          <p:cNvPr id="18" name="矩形 17">
            <a:extLst>
              <a:ext uri="{FF2B5EF4-FFF2-40B4-BE49-F238E27FC236}">
                <a16:creationId xmlns="" xmlns:a16="http://schemas.microsoft.com/office/drawing/2014/main" id="{F34FE4CE-1B1E-4583-851D-8E34E4F73D74}"/>
              </a:ext>
            </a:extLst>
          </p:cNvPr>
          <p:cNvSpPr/>
          <p:nvPr/>
        </p:nvSpPr>
        <p:spPr>
          <a:xfrm>
            <a:off x="625457" y="4129120"/>
            <a:ext cx="11252316" cy="2531206"/>
          </a:xfrm>
          <a:prstGeom prst="rect">
            <a:avLst/>
          </a:prstGeom>
        </p:spPr>
        <p:txBody>
          <a:bodyPr wrap="square">
            <a:spAutoFit/>
          </a:bodyPr>
          <a:lstStyle/>
          <a:p>
            <a:pPr indent="266700">
              <a:lnSpc>
                <a:spcPct val="150000"/>
              </a:lnSpc>
              <a:spcAft>
                <a:spcPts val="0"/>
              </a:spcAft>
            </a:pPr>
            <a:r>
              <a:rPr lang="zh-CN" altLang="en-US" kern="100" dirty="0" smtClean="0">
                <a:latin typeface="黑体" panose="02010609060101010101" pitchFamily="49" charset="-122"/>
                <a:ea typeface="黑体" panose="02010609060101010101" pitchFamily="49" charset="-122"/>
                <a:cs typeface="Times New Roman" panose="02020603050405020304" pitchFamily="18" charset="0"/>
              </a:rPr>
              <a:t>  </a:t>
            </a: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北纬</a:t>
            </a:r>
            <a:r>
              <a:rPr lang="en-US" altLang="zh-CN" sz="1500" kern="100" dirty="0">
                <a:latin typeface="黑体" panose="02010609060101010101" pitchFamily="49" charset="-122"/>
                <a:ea typeface="黑体" panose="02010609060101010101" pitchFamily="49" charset="-122"/>
                <a:cs typeface="Times New Roman" panose="02020603050405020304" pitchFamily="18" charset="0"/>
              </a:rPr>
              <a:t>30</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度，主要是指北纬三十度上下波动五度所覆盖的范围，北纬</a:t>
            </a:r>
            <a:r>
              <a:rPr lang="en-US" altLang="zh-CN" sz="1500" kern="100" dirty="0">
                <a:latin typeface="黑体" panose="02010609060101010101" pitchFamily="49" charset="-122"/>
                <a:ea typeface="黑体" panose="02010609060101010101" pitchFamily="49" charset="-122"/>
                <a:cs typeface="Times New Roman" panose="02020603050405020304" pitchFamily="18" charset="0"/>
              </a:rPr>
              <a:t>30°</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线贯穿四大文明古国，是一条神秘而又奇特的纬线</a:t>
            </a: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a:t>
            </a:r>
            <a:endParaRPr lang="en-US" altLang="zh-CN" sz="1500" kern="100" dirty="0" smtClean="0">
              <a:latin typeface="黑体" panose="02010609060101010101" pitchFamily="49" charset="-122"/>
              <a:ea typeface="黑体" panose="02010609060101010101" pitchFamily="49" charset="-122"/>
              <a:cs typeface="Times New Roman" panose="02020603050405020304" pitchFamily="18" charset="0"/>
            </a:endParaRPr>
          </a:p>
          <a:p>
            <a:pPr indent="266700">
              <a:lnSpc>
                <a:spcPct val="150000"/>
              </a:lnSpc>
              <a:spcAft>
                <a:spcPts val="0"/>
              </a:spcAft>
            </a:pP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  沿</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地球北纬</a:t>
            </a:r>
            <a:r>
              <a:rPr lang="en-US" altLang="zh-CN" sz="1500" kern="100" dirty="0">
                <a:latin typeface="黑体" panose="02010609060101010101" pitchFamily="49" charset="-122"/>
                <a:ea typeface="黑体" panose="02010609060101010101" pitchFamily="49" charset="-122"/>
                <a:cs typeface="Times New Roman" panose="02020603050405020304" pitchFamily="18" charset="0"/>
              </a:rPr>
              <a:t>30°</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线前行，既有许多奇妙的自然景观，又存在着许多令人难解的神秘、怪异现象，存在着许多地球文明信息</a:t>
            </a: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。从</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地理布局大致看来，这里既是地球山脉的最高峰</a:t>
            </a:r>
            <a:r>
              <a:rPr lang="en-US" altLang="zh-CN" sz="1500" kern="100" dirty="0">
                <a:latin typeface="黑体" panose="02010609060101010101" pitchFamily="49" charset="-122"/>
                <a:ea typeface="黑体" panose="02010609060101010101" pitchFamily="49" charset="-122"/>
                <a:cs typeface="Times New Roman" panose="02020603050405020304" pitchFamily="18" charset="0"/>
              </a:rPr>
              <a:t>——</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珠穆朗玛峰的所在地</a:t>
            </a: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。世界</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几大河流，比如埃及的尼罗河、伊拉克的幼发拉底河、中国的长江、美国的密西西比河，均是在这一纬度线入海。</a:t>
            </a:r>
          </a:p>
          <a:p>
            <a:pPr indent="266700">
              <a:lnSpc>
                <a:spcPct val="150000"/>
              </a:lnSpc>
              <a:spcAft>
                <a:spcPts val="0"/>
              </a:spcAft>
            </a:pP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  更加</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令人神秘难测的是，这条纬线贯穿世界上许多令人难解的著名的自然及文明之谜的所在地。</a:t>
            </a: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比如：恰好</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建在精确的地球陆块中心的古埃及金字塔群</a:t>
            </a:r>
            <a:r>
              <a:rPr lang="zh-CN" altLang="en-US" sz="1500" kern="100" dirty="0" smtClean="0">
                <a:latin typeface="黑体" panose="02010609060101010101" pitchFamily="49" charset="-122"/>
                <a:ea typeface="黑体" panose="02010609060101010101" pitchFamily="49" charset="-122"/>
                <a:cs typeface="Times New Roman" panose="02020603050405020304" pitchFamily="18" charset="0"/>
              </a:rPr>
              <a:t>，神秘</a:t>
            </a:r>
            <a:r>
              <a:rPr lang="zh-CN" altLang="en-US" sz="1500" kern="100" dirty="0">
                <a:latin typeface="黑体" panose="02010609060101010101" pitchFamily="49" charset="-122"/>
                <a:ea typeface="黑体" panose="02010609060101010101" pitchFamily="49" charset="-122"/>
                <a:cs typeface="Times New Roman" panose="02020603050405020304" pitchFamily="18" charset="0"/>
              </a:rPr>
              <a:t>的北非撒哈拉沙漠达西里的“火神火种”壁画、死海、巴比伦的“空中花园”，传说中的大西洲沉没处，以及令人惊恐万状的“百慕大三角区”，让无数个世纪的人类叹为观止的远古玛雅文明遗址等。</a:t>
            </a:r>
            <a:endParaRPr lang="zh-CN" altLang="zh-CN" sz="1500" kern="100" dirty="0">
              <a:latin typeface="黑体" panose="02010609060101010101" pitchFamily="49" charset="-122"/>
              <a:ea typeface="黑体" panose="02010609060101010101" pitchFamily="49" charset="-122"/>
              <a:cs typeface="Times New Roman" panose="02020603050405020304" pitchFamily="18" charset="0"/>
            </a:endParaRPr>
          </a:p>
        </p:txBody>
      </p:sp>
      <p:pic>
        <p:nvPicPr>
          <p:cNvPr id="4" name="图片 3"/>
          <p:cNvPicPr>
            <a:picLocks noChangeAspect="1"/>
          </p:cNvPicPr>
          <p:nvPr/>
        </p:nvPicPr>
        <p:blipFill>
          <a:blip r:embed="rId3"/>
          <a:stretch>
            <a:fillRect/>
          </a:stretch>
        </p:blipFill>
        <p:spPr>
          <a:xfrm>
            <a:off x="2941970" y="1580306"/>
            <a:ext cx="6518490" cy="2548813"/>
          </a:xfrm>
          <a:prstGeom prst="rect">
            <a:avLst/>
          </a:prstGeom>
          <a:ln>
            <a:noFill/>
          </a:ln>
          <a:effectLst>
            <a:outerShdw blurRad="292100" dist="139700" dir="2700000" algn="tl" rotWithShape="0">
              <a:srgbClr val="333333">
                <a:alpha val="65000"/>
              </a:srgbClr>
            </a:outerShdw>
          </a:effectLst>
        </p:spPr>
      </p:pic>
      <p:sp>
        <p:nvSpPr>
          <p:cNvPr id="3" name="文本框 2"/>
          <p:cNvSpPr txBox="1"/>
          <p:nvPr/>
        </p:nvSpPr>
        <p:spPr>
          <a:xfrm>
            <a:off x="4560784" y="974806"/>
            <a:ext cx="3942080" cy="523220"/>
          </a:xfrm>
          <a:prstGeom prst="rect">
            <a:avLst/>
          </a:prstGeom>
          <a:noFill/>
        </p:spPr>
        <p:txBody>
          <a:bodyPr wrap="square" rtlCol="0">
            <a:spAutoFit/>
          </a:bodyPr>
          <a:lstStyle/>
          <a:p>
            <a:r>
              <a:rPr lang="zh-CN" altLang="en-US" sz="2800" dirty="0" smtClean="0">
                <a:latin typeface="黑体" panose="02010609060101010101" pitchFamily="49" charset="-122"/>
                <a:ea typeface="黑体" panose="02010609060101010101" pitchFamily="49" charset="-122"/>
              </a:rPr>
              <a:t>神奇的北纬</a:t>
            </a:r>
            <a:r>
              <a:rPr lang="en-US" altLang="zh-CN" sz="2800" dirty="0" smtClean="0">
                <a:latin typeface="黑体" panose="02010609060101010101" pitchFamily="49" charset="-122"/>
                <a:ea typeface="黑体" panose="02010609060101010101" pitchFamily="49" charset="-122"/>
              </a:rPr>
              <a:t>30</a:t>
            </a:r>
            <a:r>
              <a:rPr lang="zh-CN" altLang="en-US" sz="2800" dirty="0" smtClean="0">
                <a:latin typeface="黑体" panose="02010609060101010101" pitchFamily="49" charset="-122"/>
                <a:ea typeface="黑体" panose="02010609060101010101" pitchFamily="49" charset="-122"/>
              </a:rPr>
              <a:t>度</a:t>
            </a:r>
            <a:endParaRPr lang="zh-CN" altLang="en-US" sz="28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34062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en-US" dirty="0">
                <a:latin typeface="黑体" panose="02010609060101010101" pitchFamily="49" charset="-122"/>
              </a:rPr>
              <a:t>课堂导</a:t>
            </a:r>
            <a:r>
              <a:rPr lang="zh-CN" altLang="en-US" dirty="0" smtClean="0">
                <a:latin typeface="黑体" panose="02010609060101010101" pitchFamily="49" charset="-122"/>
              </a:rPr>
              <a:t>入</a:t>
            </a:r>
            <a:endParaRPr lang="zh-CN" altLang="en-US" dirty="0"/>
          </a:p>
        </p:txBody>
      </p:sp>
      <p:sp>
        <p:nvSpPr>
          <p:cNvPr id="49" name="TextBox 32"/>
          <p:cNvSpPr>
            <a:spLocks noChangeArrowheads="1"/>
          </p:cNvSpPr>
          <p:nvPr/>
        </p:nvSpPr>
        <p:spPr bwMode="auto">
          <a:xfrm rot="21424997">
            <a:off x="3829050" y="4965506"/>
            <a:ext cx="936625"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zh-CN" altLang="en-US" sz="2800" b="1" i="1" dirty="0">
                <a:solidFill>
                  <a:srgbClr val="FFFFFF"/>
                </a:solidFill>
                <a:latin typeface="浪漫雅圆" charset="-122"/>
                <a:ea typeface="微软雅黑" panose="020B0503020204020204" pitchFamily="34" charset="-122"/>
                <a:sym typeface="浪漫雅圆" charset="-122"/>
              </a:rPr>
              <a:t>后唐</a:t>
            </a:r>
            <a:endParaRPr lang="en-US" altLang="zh-CN" sz="2800" b="1" i="1" dirty="0">
              <a:solidFill>
                <a:srgbClr val="FFFFFF"/>
              </a:solidFill>
              <a:latin typeface="浪漫雅圆" charset="-122"/>
              <a:ea typeface="微软雅黑" panose="020B0503020204020204" pitchFamily="34" charset="-122"/>
              <a:sym typeface="浪漫雅圆" charset="-122"/>
            </a:endParaRPr>
          </a:p>
        </p:txBody>
      </p:sp>
      <p:sp>
        <p:nvSpPr>
          <p:cNvPr id="58" name="TextBox 36"/>
          <p:cNvSpPr>
            <a:spLocks noChangeArrowheads="1"/>
          </p:cNvSpPr>
          <p:nvPr/>
        </p:nvSpPr>
        <p:spPr bwMode="auto">
          <a:xfrm rot="862315">
            <a:off x="10409362" y="5178823"/>
            <a:ext cx="9366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en-US" altLang="zh-CN" sz="2800" b="1" i="1">
                <a:solidFill>
                  <a:srgbClr val="FFFFFF"/>
                </a:solidFill>
                <a:latin typeface="浪漫雅圆" charset="-122"/>
                <a:ea typeface="微软雅黑" panose="020B0503020204020204" pitchFamily="34" charset="-122"/>
                <a:sym typeface="浪漫雅圆" charset="-122"/>
              </a:rPr>
              <a:t>TEXT</a:t>
            </a:r>
          </a:p>
        </p:txBody>
      </p:sp>
      <p:sp>
        <p:nvSpPr>
          <p:cNvPr id="61" name="TextBox 36"/>
          <p:cNvSpPr>
            <a:spLocks noChangeArrowheads="1"/>
          </p:cNvSpPr>
          <p:nvPr/>
        </p:nvSpPr>
        <p:spPr bwMode="auto">
          <a:xfrm rot="20987974">
            <a:off x="10187376" y="5159587"/>
            <a:ext cx="936625"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zh-CN" altLang="en-US" sz="2800" b="1" i="1" dirty="0">
                <a:solidFill>
                  <a:srgbClr val="FFFFFF"/>
                </a:solidFill>
                <a:latin typeface="浪漫雅圆" charset="-122"/>
                <a:ea typeface="微软雅黑" panose="020B0503020204020204" pitchFamily="34" charset="-122"/>
                <a:sym typeface="浪漫雅圆" charset="-122"/>
              </a:rPr>
              <a:t>后周</a:t>
            </a:r>
            <a:endParaRPr lang="en-US" altLang="zh-CN" sz="2800" b="1" i="1" dirty="0">
              <a:solidFill>
                <a:srgbClr val="FFFFFF"/>
              </a:solidFill>
              <a:latin typeface="浪漫雅圆" charset="-122"/>
              <a:ea typeface="微软雅黑" panose="020B0503020204020204" pitchFamily="34" charset="-122"/>
              <a:sym typeface="浪漫雅圆" charset="-122"/>
            </a:endParaRPr>
          </a:p>
        </p:txBody>
      </p:sp>
      <p:sp>
        <p:nvSpPr>
          <p:cNvPr id="64" name="TextBox 30"/>
          <p:cNvSpPr>
            <a:spLocks noChangeArrowheads="1"/>
          </p:cNvSpPr>
          <p:nvPr/>
        </p:nvSpPr>
        <p:spPr bwMode="auto">
          <a:xfrm rot="20356360">
            <a:off x="1515034" y="5244050"/>
            <a:ext cx="935038"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pPr>
            <a:r>
              <a:rPr lang="zh-CN" altLang="en-US" sz="2800" b="1" i="1" dirty="0">
                <a:solidFill>
                  <a:srgbClr val="FFFFFF"/>
                </a:solidFill>
                <a:latin typeface="浪漫雅圆" charset="-122"/>
                <a:ea typeface="微软雅黑" panose="020B0503020204020204" pitchFamily="34" charset="-122"/>
                <a:sym typeface="浪漫雅圆" charset="-122"/>
              </a:rPr>
              <a:t>后梁</a:t>
            </a:r>
            <a:endParaRPr lang="en-US" altLang="zh-CN" sz="2800" b="1" i="1" dirty="0">
              <a:solidFill>
                <a:srgbClr val="FFFFFF"/>
              </a:solidFill>
              <a:latin typeface="浪漫雅圆" charset="-122"/>
              <a:ea typeface="微软雅黑" panose="020B0503020204020204" pitchFamily="34" charset="-122"/>
              <a:sym typeface="浪漫雅圆" charset="-122"/>
            </a:endParaRPr>
          </a:p>
        </p:txBody>
      </p:sp>
      <p:pic>
        <p:nvPicPr>
          <p:cNvPr id="3" name="图片 2"/>
          <p:cNvPicPr>
            <a:picLocks noChangeAspect="1"/>
          </p:cNvPicPr>
          <p:nvPr/>
        </p:nvPicPr>
        <p:blipFill>
          <a:blip r:embed="rId3"/>
          <a:stretch>
            <a:fillRect/>
          </a:stretch>
        </p:blipFill>
        <p:spPr>
          <a:xfrm>
            <a:off x="3261674" y="2255902"/>
            <a:ext cx="5768026" cy="3543991"/>
          </a:xfrm>
          <a:prstGeom prst="rect">
            <a:avLst/>
          </a:prstGeom>
          <a:ln w="228600" cap="sq" cmpd="thickThin">
            <a:solidFill>
              <a:srgbClr val="000000"/>
            </a:solidFill>
            <a:prstDash val="solid"/>
            <a:miter lim="800000"/>
          </a:ln>
          <a:effectLst>
            <a:innerShdw blurRad="76200">
              <a:srgbClr val="000000"/>
            </a:innerShdw>
          </a:effectLst>
        </p:spPr>
      </p:pic>
      <p:sp>
        <p:nvSpPr>
          <p:cNvPr id="19" name="文本框 18"/>
          <p:cNvSpPr txBox="1"/>
          <p:nvPr/>
        </p:nvSpPr>
        <p:spPr>
          <a:xfrm>
            <a:off x="1752395" y="6140582"/>
            <a:ext cx="10752437" cy="369332"/>
          </a:xfrm>
          <a:prstGeom prst="rect">
            <a:avLst/>
          </a:prstGeom>
          <a:noFill/>
        </p:spPr>
        <p:txBody>
          <a:bodyPr wrap="square" rtlCol="0">
            <a:spAutoFit/>
          </a:bodyPr>
          <a:lstStyle/>
          <a:p>
            <a:r>
              <a:rPr lang="zh-CN" altLang="en-US" i="1" dirty="0">
                <a:solidFill>
                  <a:srgbClr val="FF0000"/>
                </a:solidFill>
                <a:latin typeface="楷体" panose="02010609060101010101" pitchFamily="49" charset="-122"/>
                <a:ea typeface="楷体" panose="02010609060101010101" pitchFamily="49" charset="-122"/>
              </a:rPr>
              <a:t>注</a:t>
            </a:r>
            <a:r>
              <a:rPr lang="zh-CN" altLang="en-US" i="1" dirty="0" smtClean="0">
                <a:solidFill>
                  <a:srgbClr val="FF0000"/>
                </a:solidFill>
                <a:latin typeface="楷体" panose="02010609060101010101" pitchFamily="49" charset="-122"/>
                <a:ea typeface="楷体" panose="02010609060101010101" pitchFamily="49" charset="-122"/>
              </a:rPr>
              <a:t>：上图为视频“</a:t>
            </a:r>
            <a:r>
              <a:rPr lang="en-US" altLang="zh-CN" i="1" dirty="0" smtClean="0">
                <a:solidFill>
                  <a:srgbClr val="FF0000"/>
                </a:solidFill>
                <a:latin typeface="楷体" panose="02010609060101010101" pitchFamily="49" charset="-122"/>
                <a:ea typeface="楷体" panose="02010609060101010101" pitchFamily="49" charset="-122"/>
              </a:rPr>
              <a:t>【</a:t>
            </a:r>
            <a:r>
              <a:rPr lang="zh-CN" altLang="en-US" i="1" dirty="0" smtClean="0">
                <a:solidFill>
                  <a:srgbClr val="FF0000"/>
                </a:solidFill>
                <a:latin typeface="楷体" panose="02010609060101010101" pitchFamily="49" charset="-122"/>
                <a:ea typeface="楷体" panose="02010609060101010101" pitchFamily="49" charset="-122"/>
              </a:rPr>
              <a:t>课程引入</a:t>
            </a:r>
            <a:r>
              <a:rPr lang="en-US" altLang="zh-CN" i="1" dirty="0" smtClean="0">
                <a:solidFill>
                  <a:srgbClr val="FF0000"/>
                </a:solidFill>
                <a:latin typeface="楷体" panose="02010609060101010101" pitchFamily="49" charset="-122"/>
                <a:ea typeface="楷体" panose="02010609060101010101" pitchFamily="49" charset="-122"/>
              </a:rPr>
              <a:t>】《</a:t>
            </a:r>
            <a:r>
              <a:rPr lang="zh-CN" altLang="en-US" i="1" dirty="0" smtClean="0">
                <a:solidFill>
                  <a:srgbClr val="FF0000"/>
                </a:solidFill>
                <a:latin typeface="楷体" panose="02010609060101010101" pitchFamily="49" charset="-122"/>
                <a:ea typeface="楷体" panose="02010609060101010101" pitchFamily="49" charset="-122"/>
              </a:rPr>
              <a:t>文明的曙光</a:t>
            </a:r>
            <a:r>
              <a:rPr lang="en-US" altLang="zh-CN" i="1" dirty="0" smtClean="0">
                <a:solidFill>
                  <a:srgbClr val="FF0000"/>
                </a:solidFill>
                <a:latin typeface="楷体" panose="02010609060101010101" pitchFamily="49" charset="-122"/>
                <a:ea typeface="楷体" panose="02010609060101010101" pitchFamily="49" charset="-122"/>
              </a:rPr>
              <a:t>》</a:t>
            </a:r>
            <a:r>
              <a:rPr lang="zh-CN" altLang="en-US" i="1" dirty="0" smtClean="0">
                <a:solidFill>
                  <a:srgbClr val="FF0000"/>
                </a:solidFill>
                <a:latin typeface="楷体" panose="02010609060101010101" pitchFamily="49" charset="-122"/>
                <a:ea typeface="楷体" panose="02010609060101010101" pitchFamily="49" charset="-122"/>
              </a:rPr>
              <a:t>”截图，如需使用，请插入视频。</a:t>
            </a:r>
            <a:endParaRPr lang="zh-CN" altLang="en-US" i="1" dirty="0">
              <a:solidFill>
                <a:srgbClr val="FF0000"/>
              </a:solidFill>
              <a:latin typeface="楷体" panose="02010609060101010101" pitchFamily="49" charset="-122"/>
              <a:ea typeface="楷体" panose="02010609060101010101" pitchFamily="49" charset="-122"/>
            </a:endParaRPr>
          </a:p>
        </p:txBody>
      </p:sp>
      <p:pic>
        <p:nvPicPr>
          <p:cNvPr id="20" name="Picture 2" descr="C:\Documents and Settings\Administrator.WWW-D1797C5692D\桌面\2商务礼仪\素材\3D设计 第三辑\3D设计-3-15.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240227" y="1114527"/>
            <a:ext cx="1512168" cy="1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文本框 24"/>
          <p:cNvSpPr txBox="1"/>
          <p:nvPr/>
        </p:nvSpPr>
        <p:spPr>
          <a:xfrm>
            <a:off x="1655578" y="993628"/>
            <a:ext cx="10008102" cy="954107"/>
          </a:xfrm>
          <a:prstGeom prst="rect">
            <a:avLst/>
          </a:prstGeom>
          <a:noFill/>
        </p:spPr>
        <p:txBody>
          <a:bodyPr wrap="square" rtlCol="0">
            <a:spAutoFit/>
          </a:bodyPr>
          <a:lstStyle/>
          <a:p>
            <a:r>
              <a:rPr lang="zh-CN" altLang="en-US" sz="2800" b="1" dirty="0" smtClean="0">
                <a:latin typeface="楷体" panose="02010609060101010101" pitchFamily="49" charset="-122"/>
                <a:ea typeface="楷体" panose="02010609060101010101" pitchFamily="49" charset="-122"/>
              </a:rPr>
              <a:t>    教师也可</a:t>
            </a:r>
            <a:r>
              <a:rPr lang="zh-CN" altLang="en-US" sz="2800" b="1" dirty="0">
                <a:latin typeface="楷体" panose="02010609060101010101" pitchFamily="49" charset="-122"/>
                <a:ea typeface="楷体" panose="02010609060101010101" pitchFamily="49" charset="-122"/>
              </a:rPr>
              <a:t>使用</a:t>
            </a:r>
            <a:r>
              <a:rPr lang="zh-CN" altLang="en-US" sz="2800" b="1" dirty="0" smtClean="0">
                <a:latin typeface="楷体" panose="02010609060101010101" pitchFamily="49" charset="-122"/>
                <a:ea typeface="楷体" panose="02010609060101010101" pitchFamily="49" charset="-122"/>
              </a:rPr>
              <a:t>“文明的曙光”情境视频导入，</a:t>
            </a:r>
            <a:r>
              <a:rPr lang="zh-CN" altLang="zh-CN" sz="2800" b="1" dirty="0">
                <a:latin typeface="楷体" panose="02010609060101010101" pitchFamily="49" charset="-122"/>
                <a:ea typeface="楷体" panose="02010609060101010101" pitchFamily="49" charset="-122"/>
              </a:rPr>
              <a:t>让学生</a:t>
            </a:r>
            <a:r>
              <a:rPr lang="zh-CN" altLang="zh-CN" sz="2800" b="1" dirty="0" smtClean="0">
                <a:latin typeface="楷体" panose="02010609060101010101" pitchFamily="49" charset="-122"/>
                <a:ea typeface="楷体" panose="02010609060101010101" pitchFamily="49" charset="-122"/>
              </a:rPr>
              <a:t>了解</a:t>
            </a:r>
            <a:r>
              <a:rPr lang="zh-CN" altLang="en-US" sz="2800" b="1" dirty="0" smtClean="0">
                <a:latin typeface="楷体" panose="02010609060101010101" pitchFamily="49" charset="-122"/>
                <a:ea typeface="楷体" panose="02010609060101010101" pitchFamily="49" charset="-122"/>
              </a:rPr>
              <a:t>早期人类文明分布</a:t>
            </a:r>
            <a:r>
              <a:rPr lang="zh-CN" altLang="zh-CN" sz="2800" b="1" dirty="0" smtClean="0">
                <a:latin typeface="楷体" panose="02010609060101010101" pitchFamily="49" charset="-122"/>
                <a:ea typeface="楷体" panose="02010609060101010101" pitchFamily="49" charset="-122"/>
              </a:rPr>
              <a:t>概况后</a:t>
            </a:r>
            <a:r>
              <a:rPr lang="zh-CN" altLang="en-US" sz="2800" b="1" dirty="0">
                <a:latin typeface="楷体" panose="02010609060101010101" pitchFamily="49" charset="-122"/>
                <a:ea typeface="楷体" panose="02010609060101010101" pitchFamily="49" charset="-122"/>
              </a:rPr>
              <a:t>再</a:t>
            </a:r>
            <a:r>
              <a:rPr lang="zh-CN" altLang="zh-CN" sz="2800" b="1" dirty="0" smtClean="0">
                <a:latin typeface="楷体" panose="02010609060101010101" pitchFamily="49" charset="-122"/>
                <a:ea typeface="楷体" panose="02010609060101010101" pitchFamily="49" charset="-122"/>
              </a:rPr>
              <a:t>讲解</a:t>
            </a:r>
            <a:r>
              <a:rPr lang="zh-CN" altLang="zh-CN" sz="2800" b="1" dirty="0">
                <a:latin typeface="楷体" panose="02010609060101010101" pitchFamily="49" charset="-122"/>
                <a:ea typeface="楷体" panose="02010609060101010101" pitchFamily="49" charset="-122"/>
              </a:rPr>
              <a:t>新课。</a:t>
            </a:r>
            <a:endParaRPr lang="zh-CN" altLang="en-US" sz="2800" b="1"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6756645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2" y="975462"/>
            <a:ext cx="4435264"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09841" y="1187848"/>
            <a:ext cx="54583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古代文明扩展的原因</a:t>
            </a:r>
          </a:p>
        </p:txBody>
      </p:sp>
      <p:sp>
        <p:nvSpPr>
          <p:cNvPr id="3" name="矩形 2">
            <a:extLst>
              <a:ext uri="{FF2B5EF4-FFF2-40B4-BE49-F238E27FC236}">
                <a16:creationId xmlns="" xmlns:a16="http://schemas.microsoft.com/office/drawing/2014/main" id="{9302E5E7-23EB-4F02-8668-10FBE066D72F}"/>
              </a:ext>
            </a:extLst>
          </p:cNvPr>
          <p:cNvSpPr/>
          <p:nvPr/>
        </p:nvSpPr>
        <p:spPr>
          <a:xfrm>
            <a:off x="1094295" y="5259801"/>
            <a:ext cx="10259505" cy="1421928"/>
          </a:xfrm>
          <a:prstGeom prst="rect">
            <a:avLst/>
          </a:prstGeom>
        </p:spPr>
        <p:txBody>
          <a:bodyPr wrap="square">
            <a:spAutoFit/>
          </a:bodyPr>
          <a:lstStyle/>
          <a:p>
            <a:pPr indent="266700" algn="just">
              <a:lnSpc>
                <a:spcPct val="120000"/>
              </a:lnSpc>
              <a:spcAft>
                <a:spcPts val="0"/>
              </a:spcAft>
            </a:pPr>
            <a:r>
              <a:rPr lang="en-US" altLang="zh-CN" sz="2400" kern="100" dirty="0">
                <a:latin typeface="黑体" panose="02010609060101010101" pitchFamily="49" charset="-122"/>
                <a:ea typeface="黑体" panose="02010609060101010101" pitchFamily="49" charset="-122"/>
                <a:cs typeface="Times New Roman" panose="02020603050405020304" pitchFamily="18" charset="0"/>
              </a:rPr>
              <a:t>  </a:t>
            </a:r>
            <a:r>
              <a:rPr lang="zh-CN" altLang="zh-CN" sz="2400" kern="100" dirty="0">
                <a:latin typeface="黑体" panose="02010609060101010101" pitchFamily="49" charset="-122"/>
                <a:ea typeface="黑体" panose="02010609060101010101" pitchFamily="49" charset="-122"/>
                <a:cs typeface="Times New Roman" panose="02020603050405020304" pitchFamily="18" charset="0"/>
              </a:rPr>
              <a:t>古代文明的扩展主要是农耕技术的发展</a:t>
            </a:r>
            <a:r>
              <a:rPr lang="zh-CN" altLang="zh-CN" sz="2400" kern="100" dirty="0" smtClean="0">
                <a:latin typeface="黑体" panose="02010609060101010101" pitchFamily="49" charset="-122"/>
                <a:ea typeface="黑体" panose="02010609060101010101" pitchFamily="49" charset="-122"/>
                <a:cs typeface="Times New Roman" panose="02020603050405020304" pitchFamily="18" charset="0"/>
              </a:rPr>
              <a:t>。</a:t>
            </a:r>
            <a:r>
              <a:rPr lang="en-US" altLang="zh-CN" sz="2400" kern="100" dirty="0" smtClean="0">
                <a:latin typeface="黑体" panose="02010609060101010101" pitchFamily="49" charset="-122"/>
                <a:ea typeface="黑体" panose="02010609060101010101" pitchFamily="49" charset="-122"/>
                <a:cs typeface="Times New Roman" panose="02020603050405020304" pitchFamily="18" charset="0"/>
              </a:rPr>
              <a:t>   </a:t>
            </a:r>
          </a:p>
          <a:p>
            <a:pPr indent="266700" algn="just">
              <a:lnSpc>
                <a:spcPct val="120000"/>
              </a:lnSpc>
              <a:spcAft>
                <a:spcPts val="0"/>
              </a:spcAft>
            </a:pPr>
            <a:r>
              <a:rPr lang="zh-CN" altLang="en-US" sz="2400" kern="100" dirty="0" smtClean="0">
                <a:latin typeface="黑体" panose="02010609060101010101" pitchFamily="49" charset="-122"/>
                <a:ea typeface="黑体" panose="02010609060101010101" pitchFamily="49" charset="-122"/>
                <a:cs typeface="Times New Roman" panose="02020603050405020304" pitchFamily="18" charset="0"/>
              </a:rPr>
              <a:t>  农耕</a:t>
            </a:r>
            <a:r>
              <a:rPr lang="zh-CN" altLang="en-US" sz="2400" kern="100" dirty="0">
                <a:latin typeface="黑体" panose="02010609060101010101" pitchFamily="49" charset="-122"/>
                <a:ea typeface="黑体" panose="02010609060101010101" pitchFamily="49" charset="-122"/>
                <a:cs typeface="Times New Roman" panose="02020603050405020304" pitchFamily="18" charset="0"/>
              </a:rPr>
              <a:t>文明区比较发达的社会分工、相对较高的劳动生产率、复杂的社会组织和管理系统，使其具备了稳步扩大范围和影响的潜能</a:t>
            </a:r>
            <a:r>
              <a:rPr lang="zh-CN" altLang="en-US" sz="2400" kern="100" dirty="0" smtClean="0">
                <a:latin typeface="黑体" panose="02010609060101010101" pitchFamily="49" charset="-122"/>
                <a:ea typeface="黑体" panose="02010609060101010101" pitchFamily="49" charset="-122"/>
                <a:cs typeface="Times New Roman" panose="02020603050405020304" pitchFamily="18" charset="0"/>
              </a:rPr>
              <a:t>。</a:t>
            </a:r>
            <a:endParaRPr lang="zh-CN" altLang="zh-CN" sz="2400" kern="100" dirty="0">
              <a:latin typeface="黑体" panose="02010609060101010101" pitchFamily="49" charset="-122"/>
              <a:ea typeface="黑体" panose="02010609060101010101" pitchFamily="49" charset="-122"/>
              <a:cs typeface="Times New Roman" panose="02020603050405020304" pitchFamily="18" charset="0"/>
            </a:endParaRPr>
          </a:p>
        </p:txBody>
      </p:sp>
      <p:pic>
        <p:nvPicPr>
          <p:cNvPr id="7" name="图片 6">
            <a:extLst>
              <a:ext uri="{FF2B5EF4-FFF2-40B4-BE49-F238E27FC236}">
                <a16:creationId xmlns="" xmlns:a16="http://schemas.microsoft.com/office/drawing/2014/main" id="{454EAF79-13D6-4D27-99E5-43081CD549BE}"/>
              </a:ext>
            </a:extLst>
          </p:cNvPr>
          <p:cNvPicPr>
            <a:picLocks noChangeAspect="1"/>
          </p:cNvPicPr>
          <p:nvPr/>
        </p:nvPicPr>
        <p:blipFill>
          <a:blip r:embed="rId3"/>
          <a:stretch>
            <a:fillRect/>
          </a:stretch>
        </p:blipFill>
        <p:spPr>
          <a:xfrm>
            <a:off x="1512530" y="1781792"/>
            <a:ext cx="6735923" cy="3345731"/>
          </a:xfrm>
          <a:prstGeom prst="rect">
            <a:avLst/>
          </a:prstGeom>
        </p:spPr>
      </p:pic>
      <p:sp>
        <p:nvSpPr>
          <p:cNvPr id="8" name="Oval 4">
            <a:extLst>
              <a:ext uri="{FF2B5EF4-FFF2-40B4-BE49-F238E27FC236}">
                <a16:creationId xmlns="" xmlns:a16="http://schemas.microsoft.com/office/drawing/2014/main" id="{E131DB50-C740-4C65-88B8-9A747B598876}"/>
              </a:ext>
            </a:extLst>
          </p:cNvPr>
          <p:cNvSpPr>
            <a:spLocks noChangeArrowheads="1"/>
          </p:cNvSpPr>
          <p:nvPr/>
        </p:nvSpPr>
        <p:spPr bwMode="auto">
          <a:xfrm flipH="1">
            <a:off x="3976042" y="2993697"/>
            <a:ext cx="169503" cy="153310"/>
          </a:xfrm>
          <a:prstGeom prst="ellipse">
            <a:avLst/>
          </a:prstGeom>
          <a:gradFill rotWithShape="1">
            <a:gsLst>
              <a:gs pos="0">
                <a:schemeClr val="accent1"/>
              </a:gs>
              <a:gs pos="50000">
                <a:srgbClr val="761800"/>
              </a:gs>
              <a:gs pos="100000">
                <a:schemeClr val="tx1"/>
              </a:gs>
            </a:gsLst>
            <a:lin ang="5400000" scaled="1"/>
          </a:gradFill>
          <a:ln>
            <a:noFill/>
          </a:ln>
          <a:effectLst/>
          <a:extLst>
            <a:ext uri="{91240B29-F687-4f45-9708-019B960494DF}">
              <a14:hiddenLine xmlns="" xmlns:a14="http://schemas.microsoft.com/office/drawing/2010/main" w="9525">
                <a:solidFill>
                  <a:srgbClr val="FF3300"/>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zh-CN" altLang="en-US" dirty="0">
              <a:latin typeface="Arial" charset="0"/>
              <a:ea typeface="宋体" charset="0"/>
              <a:cs typeface="宋体" charset="0"/>
            </a:endParaRPr>
          </a:p>
        </p:txBody>
      </p:sp>
      <p:cxnSp>
        <p:nvCxnSpPr>
          <p:cNvPr id="9" name="直接箭头连接符 8">
            <a:extLst>
              <a:ext uri="{FF2B5EF4-FFF2-40B4-BE49-F238E27FC236}">
                <a16:creationId xmlns="" xmlns:a16="http://schemas.microsoft.com/office/drawing/2014/main" id="{440E009B-1164-45A9-9886-7A90CC14513F}"/>
              </a:ext>
            </a:extLst>
          </p:cNvPr>
          <p:cNvCxnSpPr>
            <a:cxnSpLocks/>
          </p:cNvCxnSpPr>
          <p:nvPr/>
        </p:nvCxnSpPr>
        <p:spPr>
          <a:xfrm flipV="1">
            <a:off x="4178975" y="3060727"/>
            <a:ext cx="285241" cy="2102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0" name="直接箭头连接符 9">
            <a:extLst>
              <a:ext uri="{FF2B5EF4-FFF2-40B4-BE49-F238E27FC236}">
                <a16:creationId xmlns="" xmlns:a16="http://schemas.microsoft.com/office/drawing/2014/main" id="{E2DA302B-B290-401F-9BAF-B20882B7B667}"/>
              </a:ext>
            </a:extLst>
          </p:cNvPr>
          <p:cNvCxnSpPr>
            <a:cxnSpLocks/>
          </p:cNvCxnSpPr>
          <p:nvPr/>
        </p:nvCxnSpPr>
        <p:spPr>
          <a:xfrm flipH="1" flipV="1">
            <a:off x="3339966" y="2839453"/>
            <a:ext cx="636077" cy="15424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1" name="直接箭头连接符 10">
            <a:extLst>
              <a:ext uri="{FF2B5EF4-FFF2-40B4-BE49-F238E27FC236}">
                <a16:creationId xmlns="" xmlns:a16="http://schemas.microsoft.com/office/drawing/2014/main" id="{AEE277AE-B028-4782-A06F-D6D691C8F2EB}"/>
              </a:ext>
            </a:extLst>
          </p:cNvPr>
          <p:cNvCxnSpPr>
            <a:cxnSpLocks/>
          </p:cNvCxnSpPr>
          <p:nvPr/>
        </p:nvCxnSpPr>
        <p:spPr>
          <a:xfrm flipH="1" flipV="1">
            <a:off x="2254068" y="2206987"/>
            <a:ext cx="883768" cy="56508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2" name="直接箭头连接符 11">
            <a:extLst>
              <a:ext uri="{FF2B5EF4-FFF2-40B4-BE49-F238E27FC236}">
                <a16:creationId xmlns="" xmlns:a16="http://schemas.microsoft.com/office/drawing/2014/main" id="{84C28BB8-6427-4C31-8AC7-0DE7011EA22F}"/>
              </a:ext>
            </a:extLst>
          </p:cNvPr>
          <p:cNvCxnSpPr>
            <a:cxnSpLocks/>
          </p:cNvCxnSpPr>
          <p:nvPr/>
        </p:nvCxnSpPr>
        <p:spPr>
          <a:xfrm flipH="1" flipV="1">
            <a:off x="2790334" y="1842098"/>
            <a:ext cx="447262" cy="77629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3" name="直接箭头连接符 12">
            <a:extLst>
              <a:ext uri="{FF2B5EF4-FFF2-40B4-BE49-F238E27FC236}">
                <a16:creationId xmlns="" xmlns:a16="http://schemas.microsoft.com/office/drawing/2014/main" id="{48A71E39-E666-41E4-A910-4D70CD2B37A7}"/>
              </a:ext>
            </a:extLst>
          </p:cNvPr>
          <p:cNvCxnSpPr>
            <a:cxnSpLocks/>
          </p:cNvCxnSpPr>
          <p:nvPr/>
        </p:nvCxnSpPr>
        <p:spPr>
          <a:xfrm flipH="1">
            <a:off x="3657370" y="3125976"/>
            <a:ext cx="318673" cy="14512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4" name="直接箭头连接符 13">
            <a:extLst>
              <a:ext uri="{FF2B5EF4-FFF2-40B4-BE49-F238E27FC236}">
                <a16:creationId xmlns="" xmlns:a16="http://schemas.microsoft.com/office/drawing/2014/main" id="{2E5E143C-D077-4B42-A351-72576E636BC7}"/>
              </a:ext>
            </a:extLst>
          </p:cNvPr>
          <p:cNvCxnSpPr>
            <a:cxnSpLocks/>
          </p:cNvCxnSpPr>
          <p:nvPr/>
        </p:nvCxnSpPr>
        <p:spPr>
          <a:xfrm>
            <a:off x="3657370" y="3374796"/>
            <a:ext cx="0" cy="500624"/>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5" name="文本框 14">
            <a:extLst>
              <a:ext uri="{FF2B5EF4-FFF2-40B4-BE49-F238E27FC236}">
                <a16:creationId xmlns="" xmlns:a16="http://schemas.microsoft.com/office/drawing/2014/main" id="{0AFDFA6F-A288-4ABE-B82A-6FCC257D7017}"/>
              </a:ext>
            </a:extLst>
          </p:cNvPr>
          <p:cNvSpPr txBox="1"/>
          <p:nvPr/>
        </p:nvSpPr>
        <p:spPr>
          <a:xfrm>
            <a:off x="8356426" y="2230243"/>
            <a:ext cx="2997374" cy="2308324"/>
          </a:xfrm>
          <a:prstGeom prst="rect">
            <a:avLst/>
          </a:prstGeom>
          <a:noFill/>
        </p:spPr>
        <p:txBody>
          <a:bodyPr wrap="square" rtlCol="0">
            <a:spAutoFit/>
          </a:bodyPr>
          <a:lstStyle/>
          <a:p>
            <a:pPr algn="ctr">
              <a:lnSpc>
                <a:spcPct val="120000"/>
              </a:lnSpc>
            </a:pPr>
            <a:r>
              <a:rPr lang="zh-CN" altLang="en-US" sz="2400" dirty="0" smtClean="0">
                <a:latin typeface="黑体" panose="02010609060101010101" pitchFamily="49" charset="-122"/>
                <a:ea typeface="黑体" panose="02010609060101010101" pitchFamily="49" charset="-122"/>
              </a:rPr>
              <a:t>西亚农耕技术传播</a:t>
            </a:r>
            <a:endParaRPr lang="en-US" altLang="zh-CN" sz="2400" dirty="0">
              <a:latin typeface="黑体" panose="02010609060101010101" pitchFamily="49" charset="-122"/>
              <a:ea typeface="黑体" panose="02010609060101010101" pitchFamily="49" charset="-122"/>
            </a:endParaRPr>
          </a:p>
          <a:p>
            <a:pPr>
              <a:lnSpc>
                <a:spcPct val="120000"/>
              </a:lnSpc>
            </a:pPr>
            <a:r>
              <a:rPr lang="zh-CN" altLang="en-US" sz="2400" dirty="0">
                <a:latin typeface="黑体" panose="02010609060101010101" pitchFamily="49" charset="-122"/>
                <a:ea typeface="黑体" panose="02010609060101010101" pitchFamily="49" charset="-122"/>
              </a:rPr>
              <a:t>东：传到伊朗高原，</a:t>
            </a:r>
            <a:endParaRPr lang="en-US" altLang="zh-CN" sz="2400" dirty="0">
              <a:latin typeface="黑体" panose="02010609060101010101" pitchFamily="49" charset="-122"/>
              <a:ea typeface="黑体" panose="02010609060101010101" pitchFamily="49" charset="-122"/>
            </a:endParaRPr>
          </a:p>
          <a:p>
            <a:pPr>
              <a:lnSpc>
                <a:spcPct val="120000"/>
              </a:lnSpc>
            </a:pPr>
            <a:r>
              <a:rPr lang="zh-CN" altLang="en-US" sz="2400" dirty="0">
                <a:latin typeface="黑体" panose="02010609060101010101" pitchFamily="49" charset="-122"/>
                <a:ea typeface="黑体" panose="02010609060101010101" pitchFamily="49" charset="-122"/>
              </a:rPr>
              <a:t>西：传入希腊，进一步传到西欧和</a:t>
            </a:r>
            <a:r>
              <a:rPr lang="zh-CN" altLang="en-US" sz="2400" dirty="0" smtClean="0">
                <a:latin typeface="黑体" panose="02010609060101010101" pitchFamily="49" charset="-122"/>
                <a:ea typeface="黑体" panose="02010609060101010101" pitchFamily="49" charset="-122"/>
              </a:rPr>
              <a:t>北欧，</a:t>
            </a:r>
            <a:endParaRPr lang="en-US" altLang="zh-CN" sz="2400" dirty="0">
              <a:latin typeface="黑体" panose="02010609060101010101" pitchFamily="49" charset="-122"/>
              <a:ea typeface="黑体" panose="02010609060101010101" pitchFamily="49" charset="-122"/>
            </a:endParaRPr>
          </a:p>
          <a:p>
            <a:pPr>
              <a:lnSpc>
                <a:spcPct val="120000"/>
              </a:lnSpc>
            </a:pPr>
            <a:r>
              <a:rPr lang="zh-CN" altLang="en-US" sz="2400" dirty="0">
                <a:latin typeface="黑体" panose="02010609060101010101" pitchFamily="49" charset="-122"/>
                <a:ea typeface="黑体" panose="02010609060101010101" pitchFamily="49" charset="-122"/>
              </a:rPr>
              <a:t>南：传入埃及和非洲。</a:t>
            </a:r>
          </a:p>
        </p:txBody>
      </p:sp>
    </p:spTree>
    <p:extLst>
      <p:ext uri="{BB962C8B-B14F-4D97-AF65-F5344CB8AC3E}">
        <p14:creationId xmlns:p14="http://schemas.microsoft.com/office/powerpoint/2010/main" val="54441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09841" y="1187848"/>
            <a:ext cx="5458326"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2.</a:t>
            </a:r>
            <a:r>
              <a:rPr lang="zh-CN" altLang="en-US" sz="2800" dirty="0">
                <a:solidFill>
                  <a:schemeClr val="bg1"/>
                </a:solidFill>
                <a:latin typeface="黑体" panose="02010609060101010101" pitchFamily="49" charset="-122"/>
                <a:ea typeface="黑体" panose="02010609060101010101" pitchFamily="49" charset="-122"/>
              </a:rPr>
              <a:t>古代埃及文明</a:t>
            </a:r>
          </a:p>
        </p:txBody>
      </p:sp>
      <p:pic>
        <p:nvPicPr>
          <p:cNvPr id="8" name="图片 7">
            <a:extLst>
              <a:ext uri="{FF2B5EF4-FFF2-40B4-BE49-F238E27FC236}">
                <a16:creationId xmlns="" xmlns:a16="http://schemas.microsoft.com/office/drawing/2014/main" id="{024A2918-2C1E-4AEA-B9CA-E8AFDF2CE8EB}"/>
              </a:ext>
            </a:extLst>
          </p:cNvPr>
          <p:cNvPicPr>
            <a:picLocks noChangeAspect="1"/>
          </p:cNvPicPr>
          <p:nvPr/>
        </p:nvPicPr>
        <p:blipFill>
          <a:blip r:embed="rId3"/>
          <a:stretch>
            <a:fillRect/>
          </a:stretch>
        </p:blipFill>
        <p:spPr>
          <a:xfrm>
            <a:off x="4530925" y="1539281"/>
            <a:ext cx="3959086" cy="4458789"/>
          </a:xfrm>
          <a:prstGeom prst="rect">
            <a:avLst/>
          </a:prstGeom>
          <a:ln>
            <a:noFill/>
          </a:ln>
          <a:effectLst>
            <a:outerShdw blurRad="292100" dist="139700" dir="2700000" algn="tl" rotWithShape="0">
              <a:srgbClr val="333333">
                <a:alpha val="65000"/>
              </a:srgbClr>
            </a:outerShdw>
          </a:effectLst>
        </p:spPr>
      </p:pic>
      <p:sp>
        <p:nvSpPr>
          <p:cNvPr id="9" name="文本框 6">
            <a:extLst>
              <a:ext uri="{FF2B5EF4-FFF2-40B4-BE49-F238E27FC236}">
                <a16:creationId xmlns="" xmlns:a16="http://schemas.microsoft.com/office/drawing/2014/main" id="{C4DFBD7E-B5E2-49E8-BF9A-BB3924038AFE}"/>
              </a:ext>
            </a:extLst>
          </p:cNvPr>
          <p:cNvSpPr txBox="1">
            <a:spLocks noChangeArrowheads="1"/>
          </p:cNvSpPr>
          <p:nvPr/>
        </p:nvSpPr>
        <p:spPr bwMode="auto">
          <a:xfrm>
            <a:off x="174369" y="1859310"/>
            <a:ext cx="405219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en-US" altLang="zh-CN" sz="2400" dirty="0">
                <a:latin typeface="黑体" panose="02010609060101010101" pitchFamily="49" charset="-122"/>
                <a:ea typeface="黑体" panose="02010609060101010101" pitchFamily="49" charset="-122"/>
              </a:rPr>
              <a:t>   </a:t>
            </a:r>
            <a:r>
              <a:rPr lang="en-US" altLang="zh-CN" sz="2400" dirty="0" smtClean="0">
                <a:latin typeface="黑体" panose="02010609060101010101" pitchFamily="49" charset="-122"/>
                <a:ea typeface="黑体" panose="02010609060101010101" pitchFamily="49" charset="-122"/>
              </a:rPr>
              <a:t> (</a:t>
            </a:r>
            <a:r>
              <a:rPr lang="en-US" altLang="zh-CN" sz="2400" dirty="0">
                <a:latin typeface="黑体" panose="02010609060101010101" pitchFamily="49" charset="-122"/>
                <a:ea typeface="黑体" panose="02010609060101010101" pitchFamily="49" charset="-122"/>
              </a:rPr>
              <a:t>1</a:t>
            </a:r>
            <a:r>
              <a:rPr lang="en-US" altLang="zh-CN"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扩展方向及原因：叙利亚和巴勒斯坦一带；尼罗河</a:t>
            </a:r>
            <a:r>
              <a:rPr lang="zh-CN" altLang="en-US" sz="2400" dirty="0">
                <a:latin typeface="黑体" panose="02010609060101010101" pitchFamily="49" charset="-122"/>
                <a:ea typeface="黑体" panose="02010609060101010101" pitchFamily="49" charset="-122"/>
              </a:rPr>
              <a:t>南部高山深谷的阻隔。</a:t>
            </a:r>
          </a:p>
        </p:txBody>
      </p:sp>
      <p:sp>
        <p:nvSpPr>
          <p:cNvPr id="10" name="文本框 6">
            <a:extLst>
              <a:ext uri="{FF2B5EF4-FFF2-40B4-BE49-F238E27FC236}">
                <a16:creationId xmlns="" xmlns:a16="http://schemas.microsoft.com/office/drawing/2014/main" id="{1F072BB8-9F7D-48AD-99DA-2C2891ACAE1A}"/>
              </a:ext>
            </a:extLst>
          </p:cNvPr>
          <p:cNvSpPr txBox="1">
            <a:spLocks noChangeArrowheads="1"/>
          </p:cNvSpPr>
          <p:nvPr/>
        </p:nvSpPr>
        <p:spPr bwMode="auto">
          <a:xfrm>
            <a:off x="209841" y="3282009"/>
            <a:ext cx="437957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en-US" altLang="zh-CN" sz="2400" dirty="0">
                <a:latin typeface="黑体" panose="02010609060101010101" pitchFamily="49" charset="-122"/>
                <a:ea typeface="黑体" panose="02010609060101010101" pitchFamily="49" charset="-122"/>
              </a:rPr>
              <a:t>   </a:t>
            </a:r>
            <a:r>
              <a:rPr lang="en-US" altLang="zh-CN" sz="2400" dirty="0" smtClean="0">
                <a:latin typeface="黑体" panose="02010609060101010101" pitchFamily="49" charset="-122"/>
                <a:ea typeface="黑体" panose="02010609060101010101" pitchFamily="49" charset="-122"/>
              </a:rPr>
              <a:t> (</a:t>
            </a:r>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发展</a:t>
            </a:r>
            <a:r>
              <a:rPr lang="zh-CN" altLang="en-US" sz="2400" dirty="0" smtClean="0">
                <a:latin typeface="黑体" panose="02010609060101010101" pitchFamily="49" charset="-122"/>
                <a:ea typeface="黑体" panose="02010609060101010101" pitchFamily="49" charset="-122"/>
              </a:rPr>
              <a:t>：新王国时期，势力曾达到北</a:t>
            </a:r>
            <a:r>
              <a:rPr lang="zh-CN" altLang="en-US" sz="2400" dirty="0">
                <a:latin typeface="黑体" panose="02010609060101010101" pitchFamily="49" charset="-122"/>
                <a:ea typeface="黑体" panose="02010609060101010101" pitchFamily="49" charset="-122"/>
              </a:rPr>
              <a:t>至叙利亚、幼发拉底河上游，南达尼罗河第四瀑布以外的地方。</a:t>
            </a:r>
          </a:p>
        </p:txBody>
      </p:sp>
      <p:sp>
        <p:nvSpPr>
          <p:cNvPr id="11" name="箭头: 右 10">
            <a:extLst>
              <a:ext uri="{FF2B5EF4-FFF2-40B4-BE49-F238E27FC236}">
                <a16:creationId xmlns="" xmlns:a16="http://schemas.microsoft.com/office/drawing/2014/main" id="{B93AB7CE-1AB4-4A0C-B40B-347F4DE1A7B9}"/>
              </a:ext>
            </a:extLst>
          </p:cNvPr>
          <p:cNvSpPr/>
          <p:nvPr/>
        </p:nvSpPr>
        <p:spPr>
          <a:xfrm rot="18614178">
            <a:off x="5968425" y="2673813"/>
            <a:ext cx="1093429" cy="2583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箭头: 右 11">
            <a:extLst>
              <a:ext uri="{FF2B5EF4-FFF2-40B4-BE49-F238E27FC236}">
                <a16:creationId xmlns="" xmlns:a16="http://schemas.microsoft.com/office/drawing/2014/main" id="{88287E13-8127-45D3-8767-DCD9A87E2B4E}"/>
              </a:ext>
            </a:extLst>
          </p:cNvPr>
          <p:cNvSpPr/>
          <p:nvPr/>
        </p:nvSpPr>
        <p:spPr>
          <a:xfrm rot="5400000" flipV="1">
            <a:off x="5190823" y="4256901"/>
            <a:ext cx="1960675" cy="2155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6">
            <a:extLst>
              <a:ext uri="{FF2B5EF4-FFF2-40B4-BE49-F238E27FC236}">
                <a16:creationId xmlns="" xmlns:a16="http://schemas.microsoft.com/office/drawing/2014/main" id="{3F6F84C2-F758-4D26-AFEB-D79805D65DC3}"/>
              </a:ext>
            </a:extLst>
          </p:cNvPr>
          <p:cNvSpPr txBox="1">
            <a:spLocks noChangeArrowheads="1"/>
          </p:cNvSpPr>
          <p:nvPr/>
        </p:nvSpPr>
        <p:spPr bwMode="auto">
          <a:xfrm>
            <a:off x="209841" y="5117401"/>
            <a:ext cx="417057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en-US" altLang="zh-CN" sz="2400" dirty="0">
                <a:latin typeface="黑体" panose="02010609060101010101" pitchFamily="49" charset="-122"/>
                <a:ea typeface="黑体" panose="02010609060101010101" pitchFamily="49" charset="-122"/>
              </a:rPr>
              <a:t>   </a:t>
            </a:r>
            <a:r>
              <a:rPr lang="en-US" altLang="zh-CN" sz="2400" dirty="0" smtClean="0">
                <a:latin typeface="黑体" panose="02010609060101010101" pitchFamily="49" charset="-122"/>
                <a:ea typeface="黑体" panose="02010609060101010101" pitchFamily="49" charset="-122"/>
              </a:rPr>
              <a:t> (</a:t>
            </a:r>
            <a:r>
              <a:rPr lang="en-US" altLang="zh-CN" sz="2400" dirty="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影响：促进了西亚北非和整个地中海东部地区经济文化的交流和埃及经济的发展。</a:t>
            </a:r>
          </a:p>
        </p:txBody>
      </p:sp>
      <p:pic>
        <p:nvPicPr>
          <p:cNvPr id="14" name="图片 13">
            <a:extLst>
              <a:ext uri="{FF2B5EF4-FFF2-40B4-BE49-F238E27FC236}">
                <a16:creationId xmlns="" xmlns:a16="http://schemas.microsoft.com/office/drawing/2014/main" id="{6A53917D-6CDA-4170-845E-1A12E1C93BA8}"/>
              </a:ext>
            </a:extLst>
          </p:cNvPr>
          <p:cNvPicPr/>
          <p:nvPr/>
        </p:nvPicPr>
        <p:blipFill>
          <a:blip r:embed="rId4">
            <a:extLst>
              <a:ext uri="{28A0092B-C50C-407E-A947-70E740481C1C}">
                <a14:useLocalDpi xmlns:a14="http://schemas.microsoft.com/office/drawing/2010/main" val="0"/>
              </a:ext>
            </a:extLst>
          </a:blip>
          <a:stretch>
            <a:fillRect/>
          </a:stretch>
        </p:blipFill>
        <p:spPr>
          <a:xfrm>
            <a:off x="8606136" y="1539281"/>
            <a:ext cx="3357515" cy="4458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2805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09841" y="1187848"/>
            <a:ext cx="5458326"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3.</a:t>
            </a:r>
            <a:r>
              <a:rPr lang="zh-CN" altLang="en-US" sz="2800" dirty="0">
                <a:solidFill>
                  <a:schemeClr val="bg1"/>
                </a:solidFill>
                <a:latin typeface="黑体" panose="02010609060101010101" pitchFamily="49" charset="-122"/>
                <a:ea typeface="黑体" panose="02010609060101010101" pitchFamily="49" charset="-122"/>
              </a:rPr>
              <a:t>古代西亚文明</a:t>
            </a:r>
          </a:p>
        </p:txBody>
      </p:sp>
      <p:sp>
        <p:nvSpPr>
          <p:cNvPr id="14" name="文本框 6">
            <a:extLst>
              <a:ext uri="{FF2B5EF4-FFF2-40B4-BE49-F238E27FC236}">
                <a16:creationId xmlns="" xmlns:a16="http://schemas.microsoft.com/office/drawing/2014/main" id="{760BE361-6242-4C7F-AD2E-F3A2E8971D24}"/>
              </a:ext>
            </a:extLst>
          </p:cNvPr>
          <p:cNvSpPr txBox="1">
            <a:spLocks noChangeArrowheads="1"/>
          </p:cNvSpPr>
          <p:nvPr/>
        </p:nvSpPr>
        <p:spPr bwMode="auto">
          <a:xfrm>
            <a:off x="-249686" y="1850106"/>
            <a:ext cx="6174180"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en-US" altLang="zh-CN" sz="2400" dirty="0">
                <a:latin typeface="黑体" panose="02010609060101010101" pitchFamily="49" charset="-122"/>
                <a:ea typeface="黑体" panose="02010609060101010101" pitchFamily="49" charset="-122"/>
              </a:rPr>
              <a:t>   (1)</a:t>
            </a:r>
            <a:r>
              <a:rPr lang="zh-CN" altLang="en-US" sz="2400" dirty="0">
                <a:latin typeface="黑体" panose="02010609060101010101" pitchFamily="49" charset="-122"/>
                <a:ea typeface="黑体" panose="02010609060101010101" pitchFamily="49" charset="-122"/>
              </a:rPr>
              <a:t>古代巴比伦王国</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首次实现统一</a:t>
            </a:r>
          </a:p>
        </p:txBody>
      </p:sp>
      <p:pic>
        <p:nvPicPr>
          <p:cNvPr id="16" name="Picture 5" descr="Image398">
            <a:extLst>
              <a:ext uri="{FF2B5EF4-FFF2-40B4-BE49-F238E27FC236}">
                <a16:creationId xmlns="" xmlns:a16="http://schemas.microsoft.com/office/drawing/2014/main" id="{7EFFEF83-81E9-4658-9CDD-34004603E118}"/>
              </a:ext>
            </a:extLst>
          </p:cNvPr>
          <p:cNvPicPr/>
          <p:nvPr/>
        </p:nvPicPr>
        <p:blipFill rotWithShape="1">
          <a:blip r:embed="rId3">
            <a:extLst>
              <a:ext uri="{28A0092B-C50C-407E-A947-70E740481C1C}">
                <a14:useLocalDpi xmlns:a14="http://schemas.microsoft.com/office/drawing/2010/main" val="0"/>
              </a:ext>
            </a:extLst>
          </a:blip>
          <a:srcRect l="-1" r="-131" b="3725"/>
          <a:stretch/>
        </p:blipFill>
        <p:spPr>
          <a:xfrm>
            <a:off x="6817232" y="1531457"/>
            <a:ext cx="5083738" cy="4518156"/>
          </a:xfrm>
          <a:prstGeom prst="rect">
            <a:avLst/>
          </a:prstGeom>
          <a:ln>
            <a:noFill/>
          </a:ln>
          <a:effectLst>
            <a:outerShdw blurRad="292100" dist="139700" dir="2700000" algn="tl" rotWithShape="0">
              <a:srgbClr val="333333">
                <a:alpha val="65000"/>
              </a:srgbClr>
            </a:outerShdw>
          </a:effectLst>
        </p:spPr>
      </p:pic>
      <p:sp>
        <p:nvSpPr>
          <p:cNvPr id="17" name="文本框 6">
            <a:extLst>
              <a:ext uri="{FF2B5EF4-FFF2-40B4-BE49-F238E27FC236}">
                <a16:creationId xmlns="" xmlns:a16="http://schemas.microsoft.com/office/drawing/2014/main" id="{513D04DF-74E3-45C6-B25D-4AE781F7D92B}"/>
              </a:ext>
            </a:extLst>
          </p:cNvPr>
          <p:cNvSpPr txBox="1">
            <a:spLocks noChangeArrowheads="1"/>
          </p:cNvSpPr>
          <p:nvPr/>
        </p:nvSpPr>
        <p:spPr bwMode="auto">
          <a:xfrm>
            <a:off x="312852" y="2249688"/>
            <a:ext cx="6504380" cy="4362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zh-CN" altLang="en-US" sz="2400" dirty="0">
                <a:latin typeface="黑体" panose="02010609060101010101" pitchFamily="49" charset="-122"/>
                <a:ea typeface="黑体" panose="02010609060101010101" pitchFamily="49" charset="-122"/>
              </a:rPr>
              <a:t>    </a:t>
            </a:r>
            <a:r>
              <a:rPr lang="zh-CN" altLang="en-US" sz="2200" dirty="0">
                <a:latin typeface="黑体" panose="02010609060101010101" pitchFamily="49" charset="-122"/>
                <a:ea typeface="黑体" panose="02010609060101010101" pitchFamily="49" charset="-122"/>
              </a:rPr>
              <a:t>①公元前</a:t>
            </a:r>
            <a:r>
              <a:rPr lang="en-US" altLang="zh-CN" sz="2200" dirty="0">
                <a:latin typeface="黑体" panose="02010609060101010101" pitchFamily="49" charset="-122"/>
                <a:ea typeface="黑体" panose="02010609060101010101" pitchFamily="49" charset="-122"/>
              </a:rPr>
              <a:t>1894</a:t>
            </a:r>
            <a:r>
              <a:rPr lang="zh-CN" altLang="en-US" sz="2200" dirty="0">
                <a:latin typeface="黑体" panose="02010609060101010101" pitchFamily="49" charset="-122"/>
                <a:ea typeface="黑体" panose="02010609060101010101" pitchFamily="49" charset="-122"/>
              </a:rPr>
              <a:t>年，阿摩利人建立了古代巴比伦，</a:t>
            </a:r>
            <a:r>
              <a:rPr lang="zh-CN" altLang="en-US" sz="2200" dirty="0">
                <a:solidFill>
                  <a:srgbClr val="FF0000"/>
                </a:solidFill>
                <a:latin typeface="黑体" panose="02010609060101010101" pitchFamily="49" charset="-122"/>
                <a:ea typeface="黑体" panose="02010609060101010101" pitchFamily="49" charset="-122"/>
              </a:rPr>
              <a:t>在第六代王汉谟拉比期间，古巴比伦王国逐渐强大。</a:t>
            </a:r>
            <a:r>
              <a:rPr lang="zh-CN" altLang="en-US" sz="2200" dirty="0">
                <a:latin typeface="黑体" panose="02010609060101010101" pitchFamily="49" charset="-122"/>
                <a:ea typeface="黑体" panose="02010609060101010101" pitchFamily="49" charset="-122"/>
              </a:rPr>
              <a:t>当汉谟拉比即位成王时，古巴比伦王国不过是长约</a:t>
            </a:r>
            <a:r>
              <a:rPr lang="en-US" altLang="zh-CN" sz="2200" dirty="0">
                <a:latin typeface="黑体" panose="02010609060101010101" pitchFamily="49" charset="-122"/>
                <a:ea typeface="黑体" panose="02010609060101010101" pitchFamily="49" charset="-122"/>
              </a:rPr>
              <a:t>80</a:t>
            </a:r>
            <a:r>
              <a:rPr lang="zh-CN" altLang="en-US" sz="2200" dirty="0">
                <a:latin typeface="黑体" panose="02010609060101010101" pitchFamily="49" charset="-122"/>
                <a:ea typeface="黑体" panose="02010609060101010101" pitchFamily="49" charset="-122"/>
              </a:rPr>
              <a:t>英里，宽约</a:t>
            </a:r>
            <a:r>
              <a:rPr lang="en-US" altLang="zh-CN" sz="2200" dirty="0">
                <a:latin typeface="黑体" panose="02010609060101010101" pitchFamily="49" charset="-122"/>
                <a:ea typeface="黑体" panose="02010609060101010101" pitchFamily="49" charset="-122"/>
              </a:rPr>
              <a:t>20</a:t>
            </a:r>
            <a:r>
              <a:rPr lang="zh-CN" altLang="en-US" sz="2200" dirty="0">
                <a:latin typeface="黑体" panose="02010609060101010101" pitchFamily="49" charset="-122"/>
                <a:ea typeface="黑体" panose="02010609060101010101" pitchFamily="49" charset="-122"/>
              </a:rPr>
              <a:t>英里的</a:t>
            </a:r>
            <a:r>
              <a:rPr lang="zh-CN" altLang="en-US" sz="2200" dirty="0" smtClean="0">
                <a:latin typeface="黑体" panose="02010609060101010101" pitchFamily="49" charset="-122"/>
                <a:ea typeface="黑体" panose="02010609060101010101" pitchFamily="49" charset="-122"/>
              </a:rPr>
              <a:t>小国。</a:t>
            </a:r>
            <a:endParaRPr lang="en-US" altLang="zh-CN" sz="2200" dirty="0" smtClean="0">
              <a:latin typeface="黑体" panose="02010609060101010101" pitchFamily="49" charset="-122"/>
              <a:ea typeface="黑体" panose="02010609060101010101" pitchFamily="49" charset="-122"/>
            </a:endParaRPr>
          </a:p>
          <a:p>
            <a:pPr>
              <a:lnSpc>
                <a:spcPct val="125000"/>
              </a:lnSpc>
            </a:pPr>
            <a:r>
              <a:rPr lang="zh-CN" altLang="en-US" sz="2200" dirty="0" smtClean="0">
                <a:latin typeface="黑体" panose="02010609060101010101" pitchFamily="49" charset="-122"/>
                <a:ea typeface="黑体" panose="02010609060101010101" pitchFamily="49" charset="-122"/>
              </a:rPr>
              <a:t>    ②</a:t>
            </a:r>
            <a:r>
              <a:rPr lang="zh-CN" altLang="en-US" sz="2200" dirty="0">
                <a:solidFill>
                  <a:srgbClr val="FF0000"/>
                </a:solidFill>
                <a:latin typeface="黑体" panose="02010609060101010101" pitchFamily="49" charset="-122"/>
                <a:ea typeface="黑体" panose="02010609060101010101" pitchFamily="49" charset="-122"/>
              </a:rPr>
              <a:t>公元前</a:t>
            </a:r>
            <a:r>
              <a:rPr lang="en-US" altLang="zh-CN" sz="2200" dirty="0">
                <a:solidFill>
                  <a:srgbClr val="FF0000"/>
                </a:solidFill>
                <a:latin typeface="黑体" panose="02010609060101010101" pitchFamily="49" charset="-122"/>
                <a:ea typeface="黑体" panose="02010609060101010101" pitchFamily="49" charset="-122"/>
              </a:rPr>
              <a:t>18</a:t>
            </a:r>
            <a:r>
              <a:rPr lang="zh-CN" altLang="en-US" sz="2200" dirty="0">
                <a:solidFill>
                  <a:srgbClr val="FF0000"/>
                </a:solidFill>
                <a:latin typeface="黑体" panose="02010609060101010101" pitchFamily="49" charset="-122"/>
                <a:ea typeface="黑体" panose="02010609060101010101" pitchFamily="49" charset="-122"/>
              </a:rPr>
              <a:t>世纪，</a:t>
            </a:r>
            <a:r>
              <a:rPr lang="zh-CN" altLang="en-US" sz="2200" dirty="0" smtClean="0">
                <a:solidFill>
                  <a:srgbClr val="FF0000"/>
                </a:solidFill>
                <a:latin typeface="黑体" panose="02010609060101010101" pitchFamily="49" charset="-122"/>
                <a:ea typeface="黑体" panose="02010609060101010101" pitchFamily="49" charset="-122"/>
              </a:rPr>
              <a:t>汉</a:t>
            </a:r>
            <a:r>
              <a:rPr lang="zh-CN" altLang="en-US" sz="2200" dirty="0">
                <a:solidFill>
                  <a:srgbClr val="FF0000"/>
                </a:solidFill>
                <a:latin typeface="黑体" panose="02010609060101010101" pitchFamily="49" charset="-122"/>
                <a:ea typeface="黑体" panose="02010609060101010101" pitchFamily="49" charset="-122"/>
              </a:rPr>
              <a:t>谟拉比采取远交近攻的方式，实现了南部两河流域的统一</a:t>
            </a:r>
            <a:r>
              <a:rPr lang="zh-CN" altLang="en-US" sz="2200" dirty="0" smtClean="0">
                <a:solidFill>
                  <a:srgbClr val="FF0000"/>
                </a:solidFill>
                <a:latin typeface="黑体" panose="02010609060101010101" pitchFamily="49" charset="-122"/>
                <a:ea typeface="黑体" panose="02010609060101010101" pitchFamily="49" charset="-122"/>
              </a:rPr>
              <a:t>。</a:t>
            </a:r>
            <a:r>
              <a:rPr lang="zh-CN" altLang="en-US" sz="2200" dirty="0" smtClean="0">
                <a:latin typeface="黑体" panose="02010609060101010101" pitchFamily="49" charset="-122"/>
                <a:ea typeface="黑体" panose="02010609060101010101" pitchFamily="49" charset="-122"/>
              </a:rPr>
              <a:t>汉</a:t>
            </a:r>
            <a:r>
              <a:rPr lang="zh-CN" altLang="en-US" sz="2200" dirty="0">
                <a:latin typeface="黑体" panose="02010609060101010101" pitchFamily="49" charset="-122"/>
                <a:ea typeface="黑体" panose="02010609060101010101" pitchFamily="49" charset="-122"/>
              </a:rPr>
              <a:t>谟拉比注意灌溉渠道、发展经济，在两河流域地区的政治、经济、文化史上占有重要的地位，后来，人们把南部两河流域地区称作巴比伦尼亚。</a:t>
            </a:r>
            <a:r>
              <a:rPr lang="zh-CN" altLang="en-US" sz="2200" dirty="0">
                <a:solidFill>
                  <a:srgbClr val="FF0000"/>
                </a:solidFill>
                <a:latin typeface="黑体" panose="02010609060101010101" pitchFamily="49" charset="-122"/>
                <a:ea typeface="黑体" panose="02010609060101010101" pitchFamily="49" charset="-122"/>
              </a:rPr>
              <a:t>一个半世纪以后，古巴比伦王国迅速衰落，取而代之的是亚述。</a:t>
            </a:r>
          </a:p>
        </p:txBody>
      </p:sp>
      <p:sp>
        <p:nvSpPr>
          <p:cNvPr id="3" name="文本框 2"/>
          <p:cNvSpPr txBox="1"/>
          <p:nvPr/>
        </p:nvSpPr>
        <p:spPr>
          <a:xfrm>
            <a:off x="7556500" y="6049613"/>
            <a:ext cx="3962400" cy="677108"/>
          </a:xfrm>
          <a:prstGeom prst="rect">
            <a:avLst/>
          </a:prstGeom>
          <a:noFill/>
        </p:spPr>
        <p:txBody>
          <a:bodyPr wrap="square" rtlCol="0">
            <a:spAutoFit/>
          </a:bodyPr>
          <a:lstStyle/>
          <a:p>
            <a:r>
              <a:rPr lang="zh-CN" altLang="en-US" sz="2000" dirty="0">
                <a:latin typeface="黑体" panose="02010609060101010101" pitchFamily="49" charset="-122"/>
                <a:ea typeface="黑体" panose="02010609060101010101" pitchFamily="49" charset="-122"/>
              </a:rPr>
              <a:t>公元前</a:t>
            </a:r>
            <a:r>
              <a:rPr lang="en-US" altLang="zh-CN" sz="2000" dirty="0">
                <a:latin typeface="黑体" panose="02010609060101010101" pitchFamily="49" charset="-122"/>
                <a:ea typeface="黑体" panose="02010609060101010101" pitchFamily="49" charset="-122"/>
              </a:rPr>
              <a:t>18</a:t>
            </a:r>
            <a:r>
              <a:rPr lang="zh-CN" altLang="en-US" sz="2000" dirty="0">
                <a:latin typeface="黑体" panose="02010609060101010101" pitchFamily="49" charset="-122"/>
                <a:ea typeface="黑体" panose="02010609060101010101" pitchFamily="49" charset="-122"/>
              </a:rPr>
              <a:t>世纪的古巴比伦王国</a:t>
            </a:r>
          </a:p>
          <a:p>
            <a:endParaRPr lang="zh-CN" altLang="en-US" dirty="0"/>
          </a:p>
        </p:txBody>
      </p:sp>
    </p:spTree>
    <p:extLst>
      <p:ext uri="{BB962C8B-B14F-4D97-AF65-F5344CB8AC3E}">
        <p14:creationId xmlns:p14="http://schemas.microsoft.com/office/powerpoint/2010/main" val="47076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0" end="0"/>
                                            </p:txEl>
                                          </p:spTgt>
                                        </p:tgtEl>
                                        <p:attrNameLst>
                                          <p:attrName>style.visibility</p:attrName>
                                        </p:attrNameLst>
                                      </p:cBhvr>
                                      <p:to>
                                        <p:strVal val="visible"/>
                                      </p:to>
                                    </p:set>
                                    <p:animEffect transition="in" filter="fade">
                                      <p:cBhvr>
                                        <p:cTn id="17" dur="500"/>
                                        <p:tgtEl>
                                          <p:spTgt spid="1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xEl>
                                              <p:pRg st="1" end="1"/>
                                            </p:txEl>
                                          </p:spTgt>
                                        </p:tgtEl>
                                        <p:attrNameLst>
                                          <p:attrName>style.visibility</p:attrName>
                                        </p:attrNameLst>
                                      </p:cBhvr>
                                      <p:to>
                                        <p:strVal val="visible"/>
                                      </p:to>
                                    </p:set>
                                    <p:animEffect transition="in" filter="fade">
                                      <p:cBhvr>
                                        <p:cTn id="22" dur="500"/>
                                        <p:tgtEl>
                                          <p:spTgt spid="1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grpSp>
        <p:nvGrpSpPr>
          <p:cNvPr id="10" name="组合 9">
            <a:extLst>
              <a:ext uri="{FF2B5EF4-FFF2-40B4-BE49-F238E27FC236}">
                <a16:creationId xmlns="" xmlns:a16="http://schemas.microsoft.com/office/drawing/2014/main" id="{F1C6D3CD-D299-4165-84BD-3109425516F2}"/>
              </a:ext>
            </a:extLst>
          </p:cNvPr>
          <p:cNvGrpSpPr/>
          <p:nvPr/>
        </p:nvGrpSpPr>
        <p:grpSpPr>
          <a:xfrm>
            <a:off x="8597900" y="3210654"/>
            <a:ext cx="3225800" cy="2597095"/>
            <a:chOff x="7470006" y="1002789"/>
            <a:chExt cx="4049400" cy="2641664"/>
          </a:xfrm>
        </p:grpSpPr>
        <p:pic>
          <p:nvPicPr>
            <p:cNvPr id="7" name="图片 6">
              <a:extLst>
                <a:ext uri="{FF2B5EF4-FFF2-40B4-BE49-F238E27FC236}">
                  <a16:creationId xmlns="" xmlns:a16="http://schemas.microsoft.com/office/drawing/2014/main" id="{7EF6477E-909A-4BE5-9237-5DD738DD8FBF}"/>
                </a:ext>
              </a:extLst>
            </p:cNvPr>
            <p:cNvPicPr>
              <a:picLocks noChangeAspect="1"/>
            </p:cNvPicPr>
            <p:nvPr/>
          </p:nvPicPr>
          <p:blipFill>
            <a:blip r:embed="rId2"/>
            <a:stretch>
              <a:fillRect/>
            </a:stretch>
          </p:blipFill>
          <p:spPr>
            <a:xfrm>
              <a:off x="7470006" y="1002789"/>
              <a:ext cx="4049400" cy="2224068"/>
            </a:xfrm>
            <a:prstGeom prst="rect">
              <a:avLst/>
            </a:prstGeom>
          </p:spPr>
        </p:pic>
        <p:sp>
          <p:nvSpPr>
            <p:cNvPr id="8" name="文本框 7">
              <a:extLst>
                <a:ext uri="{FF2B5EF4-FFF2-40B4-BE49-F238E27FC236}">
                  <a16:creationId xmlns="" xmlns:a16="http://schemas.microsoft.com/office/drawing/2014/main" id="{329F6A3B-C925-4EF2-9F98-0F52268A1413}"/>
                </a:ext>
              </a:extLst>
            </p:cNvPr>
            <p:cNvSpPr txBox="1"/>
            <p:nvPr/>
          </p:nvSpPr>
          <p:spPr>
            <a:xfrm>
              <a:off x="8157940" y="3275121"/>
              <a:ext cx="2673531" cy="369332"/>
            </a:xfrm>
            <a:prstGeom prst="rect">
              <a:avLst/>
            </a:prstGeom>
            <a:noFill/>
          </p:spPr>
          <p:txBody>
            <a:bodyPr wrap="square" rtlCol="0">
              <a:spAutoFit/>
            </a:bodyPr>
            <a:lstStyle/>
            <a:p>
              <a:pPr algn="ctr"/>
              <a:r>
                <a:rPr lang="zh-CN" altLang="en-US" dirty="0">
                  <a:latin typeface="黑体" panose="02010609060101010101" pitchFamily="49" charset="-122"/>
                  <a:ea typeface="黑体" panose="02010609060101010101" pitchFamily="49" charset="-122"/>
                </a:rPr>
                <a:t>亚述骑兵</a:t>
              </a:r>
            </a:p>
          </p:txBody>
        </p:sp>
      </p:grpSp>
      <p:sp>
        <p:nvSpPr>
          <p:cNvPr id="12" name="文本框 11">
            <a:extLst>
              <a:ext uri="{FF2B5EF4-FFF2-40B4-BE49-F238E27FC236}">
                <a16:creationId xmlns="" xmlns:a16="http://schemas.microsoft.com/office/drawing/2014/main" id="{D3FD68F5-AC86-484A-B054-57D603AA0466}"/>
              </a:ext>
            </a:extLst>
          </p:cNvPr>
          <p:cNvSpPr txBox="1"/>
          <p:nvPr/>
        </p:nvSpPr>
        <p:spPr>
          <a:xfrm>
            <a:off x="1574730" y="2756228"/>
            <a:ext cx="6858070" cy="4241161"/>
          </a:xfrm>
          <a:prstGeom prst="rect">
            <a:avLst/>
          </a:prstGeom>
          <a:noFill/>
        </p:spPr>
        <p:txBody>
          <a:bodyPr wrap="square" rtlCol="0">
            <a:spAutoFit/>
          </a:bodyPr>
          <a:lstStyle/>
          <a:p>
            <a:pPr>
              <a:lnSpc>
                <a:spcPct val="110000"/>
              </a:lnSpc>
            </a:pPr>
            <a:r>
              <a:rPr lang="zh-CN" altLang="en-US" sz="2400" dirty="0">
                <a:latin typeface="楷体" panose="02010609060101010101" pitchFamily="49" charset="-122"/>
                <a:ea typeface="楷体" panose="02010609060101010101" pitchFamily="49" charset="-122"/>
              </a:rPr>
              <a:t>   </a:t>
            </a:r>
            <a:r>
              <a:rPr lang="zh-CN" altLang="en-US" sz="2400" dirty="0" smtClean="0">
                <a:latin typeface="楷体" panose="02010609060101010101" pitchFamily="49" charset="-122"/>
                <a:ea typeface="楷体" panose="02010609060101010101" pitchFamily="49" charset="-122"/>
              </a:rPr>
              <a:t> 小亚细亚</a:t>
            </a:r>
            <a:r>
              <a:rPr lang="zh-CN" altLang="en-US" sz="2400" dirty="0">
                <a:latin typeface="楷体" panose="02010609060101010101" pitchFamily="49" charset="-122"/>
                <a:ea typeface="楷体" panose="02010609060101010101" pitchFamily="49" charset="-122"/>
              </a:rPr>
              <a:t>的赫梯王国已为海上</a:t>
            </a:r>
            <a:r>
              <a:rPr lang="zh-CN" altLang="en-US" sz="2400" dirty="0" smtClean="0">
                <a:latin typeface="楷体" panose="02010609060101010101" pitchFamily="49" charset="-122"/>
                <a:ea typeface="楷体" panose="02010609060101010101" pitchFamily="49" charset="-122"/>
              </a:rPr>
              <a:t>民族摧毁</a:t>
            </a:r>
            <a:r>
              <a:rPr lang="zh-CN" altLang="en-US" sz="2400" dirty="0">
                <a:latin typeface="楷体" panose="02010609060101010101" pitchFamily="49" charset="-122"/>
                <a:ea typeface="楷体" panose="02010609060101010101" pitchFamily="49" charset="-122"/>
              </a:rPr>
              <a:t>，这样它所控制的冶铁技术传播开来，最早收益的就是亚述。</a:t>
            </a:r>
            <a:endParaRPr lang="en-US" altLang="zh-CN" sz="2400" dirty="0">
              <a:latin typeface="楷体" panose="02010609060101010101" pitchFamily="49" charset="-122"/>
              <a:ea typeface="楷体" panose="02010609060101010101" pitchFamily="49" charset="-122"/>
            </a:endParaRPr>
          </a:p>
          <a:p>
            <a:pPr>
              <a:lnSpc>
                <a:spcPct val="110000"/>
              </a:lnSpc>
            </a:pPr>
            <a:r>
              <a:rPr lang="en-US" altLang="zh-CN" sz="2000" dirty="0" smtClean="0">
                <a:latin typeface="楷体" panose="02010609060101010101" pitchFamily="49" charset="-122"/>
                <a:ea typeface="楷体" panose="02010609060101010101" pitchFamily="49" charset="-122"/>
              </a:rPr>
              <a:t>                        </a:t>
            </a:r>
            <a:r>
              <a:rPr lang="en-US" altLang="zh-CN" sz="2400" dirty="0" smtClean="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齐世荣</a:t>
            </a: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世界史</a:t>
            </a:r>
            <a:r>
              <a:rPr lang="en-US" altLang="zh-CN" sz="2400" dirty="0" smtClean="0">
                <a:latin typeface="楷体" panose="02010609060101010101" pitchFamily="49" charset="-122"/>
                <a:ea typeface="楷体" panose="02010609060101010101" pitchFamily="49" charset="-122"/>
              </a:rPr>
              <a:t>》</a:t>
            </a:r>
          </a:p>
          <a:p>
            <a:pPr>
              <a:lnSpc>
                <a:spcPct val="110000"/>
              </a:lnSpc>
            </a:pPr>
            <a:r>
              <a:rPr lang="zh-CN" altLang="en-US" sz="2400" dirty="0" smtClean="0">
                <a:latin typeface="楷体" panose="02010609060101010101" pitchFamily="49" charset="-122"/>
                <a:ea typeface="楷体" panose="02010609060101010101" pitchFamily="49" charset="-122"/>
              </a:rPr>
              <a:t>    亚</a:t>
            </a:r>
            <a:r>
              <a:rPr lang="zh-CN" altLang="en-US" sz="2400" dirty="0">
                <a:latin typeface="楷体" panose="02010609060101010101" pitchFamily="49" charset="-122"/>
                <a:ea typeface="楷体" panose="02010609060101010101" pitchFamily="49" charset="-122"/>
              </a:rPr>
              <a:t>述是古代两河流域北部的古国。公元前</a:t>
            </a:r>
            <a:r>
              <a:rPr lang="en-US" altLang="zh-CN" sz="2400" dirty="0">
                <a:latin typeface="楷体" panose="02010609060101010101" pitchFamily="49" charset="-122"/>
                <a:ea typeface="楷体" panose="02010609060101010101" pitchFamily="49" charset="-122"/>
              </a:rPr>
              <a:t>8</a:t>
            </a:r>
            <a:r>
              <a:rPr lang="zh-CN" altLang="en-US" sz="2400" dirty="0">
                <a:latin typeface="楷体" panose="02010609060101010101" pitchFamily="49" charset="-122"/>
                <a:ea typeface="楷体" panose="02010609060101010101" pitchFamily="49" charset="-122"/>
              </a:rPr>
              <a:t>世纪，亚述大举向外扩张，建立亚述帝国。亚述帝国组建了包括步兵、骑兵、战车兵、工兵等在内的多兵种部队，几乎战无不胜</a:t>
            </a:r>
            <a:r>
              <a:rPr lang="zh-CN" altLang="en-US" sz="2400" dirty="0" smtClean="0">
                <a:latin typeface="楷体" panose="02010609060101010101" pitchFamily="49" charset="-122"/>
                <a:ea typeface="楷体" panose="02010609060101010101" pitchFamily="49" charset="-122"/>
              </a:rPr>
              <a:t>。</a:t>
            </a:r>
            <a:endParaRPr lang="en-US" altLang="zh-CN" sz="2400" dirty="0" smtClean="0">
              <a:latin typeface="楷体" panose="02010609060101010101" pitchFamily="49" charset="-122"/>
              <a:ea typeface="楷体" panose="02010609060101010101" pitchFamily="49" charset="-122"/>
            </a:endParaRPr>
          </a:p>
          <a:p>
            <a:pPr>
              <a:lnSpc>
                <a:spcPct val="110000"/>
              </a:lnSpc>
            </a:pPr>
            <a:r>
              <a:rPr lang="en-US" altLang="zh-CN" sz="2400" dirty="0" smtClean="0">
                <a:latin typeface="楷体" panose="02010609060101010101" pitchFamily="49" charset="-122"/>
                <a:ea typeface="楷体" panose="02010609060101010101" pitchFamily="49" charset="-122"/>
              </a:rPr>
              <a:t>                        ——</a:t>
            </a:r>
            <a:r>
              <a:rPr lang="zh-CN" altLang="en-US" sz="2400" dirty="0" smtClean="0">
                <a:latin typeface="楷体" panose="02010609060101010101" pitchFamily="49" charset="-122"/>
                <a:ea typeface="楷体" panose="02010609060101010101" pitchFamily="49" charset="-122"/>
              </a:rPr>
              <a:t>教材图片说明</a:t>
            </a:r>
            <a:endParaRPr lang="en-US" altLang="zh-CN" sz="2400" dirty="0" smtClean="0">
              <a:latin typeface="楷体" panose="02010609060101010101" pitchFamily="49" charset="-122"/>
              <a:ea typeface="楷体" panose="02010609060101010101" pitchFamily="49" charset="-122"/>
            </a:endParaRPr>
          </a:p>
          <a:p>
            <a:endParaRPr lang="zh-CN" altLang="en-US" sz="3200" dirty="0">
              <a:latin typeface="黑体" panose="02010609060101010101" pitchFamily="49" charset="-122"/>
              <a:ea typeface="黑体" panose="02010609060101010101" pitchFamily="49" charset="-122"/>
            </a:endParaRPr>
          </a:p>
        </p:txBody>
      </p:sp>
      <p:sp>
        <p:nvSpPr>
          <p:cNvPr id="13" name="文本框 12">
            <a:extLst>
              <a:ext uri="{FF2B5EF4-FFF2-40B4-BE49-F238E27FC236}">
                <a16:creationId xmlns="" xmlns:a16="http://schemas.microsoft.com/office/drawing/2014/main" id="{4196FE0F-42A5-4A47-BFDA-0B366593E8DE}"/>
              </a:ext>
            </a:extLst>
          </p:cNvPr>
          <p:cNvSpPr txBox="1"/>
          <p:nvPr/>
        </p:nvSpPr>
        <p:spPr>
          <a:xfrm>
            <a:off x="1947207" y="2098654"/>
            <a:ext cx="7876092" cy="58477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依据材料思考亚述统一两河流域的原因？</a:t>
            </a:r>
          </a:p>
        </p:txBody>
      </p:sp>
      <p:pic>
        <p:nvPicPr>
          <p:cNvPr id="29" name="图片 27" descr="3646_G_1473061389892.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6400" y="1222115"/>
            <a:ext cx="1410150" cy="1557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文本框 29"/>
          <p:cNvSpPr txBox="1"/>
          <p:nvPr/>
        </p:nvSpPr>
        <p:spPr>
          <a:xfrm>
            <a:off x="1816550" y="1527984"/>
            <a:ext cx="2885704" cy="523220"/>
          </a:xfrm>
          <a:prstGeom prst="rect">
            <a:avLst/>
          </a:prstGeom>
          <a:noFill/>
        </p:spPr>
        <p:txBody>
          <a:bodyPr wrap="square" rtlCol="0">
            <a:spAutoFit/>
          </a:bodyPr>
          <a:lstStyle/>
          <a:p>
            <a:r>
              <a:rPr lang="en-US" altLang="zh-CN" sz="2800" dirty="0" smtClean="0">
                <a:latin typeface="黑体" panose="02010609060101010101" pitchFamily="49" charset="-122"/>
                <a:ea typeface="黑体" panose="02010609060101010101" pitchFamily="49" charset="-122"/>
              </a:rPr>
              <a:t>【</a:t>
            </a:r>
            <a:r>
              <a:rPr lang="zh-CN" altLang="en-US" sz="2800" dirty="0" smtClean="0">
                <a:latin typeface="黑体" panose="02010609060101010101" pitchFamily="49" charset="-122"/>
                <a:ea typeface="黑体" panose="02010609060101010101" pitchFamily="49" charset="-122"/>
              </a:rPr>
              <a:t>想一想</a:t>
            </a:r>
            <a:r>
              <a:rPr lang="en-US" altLang="zh-CN" sz="2800" dirty="0" smtClean="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28327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09841" y="1187848"/>
            <a:ext cx="5458326"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3.</a:t>
            </a:r>
            <a:r>
              <a:rPr kumimoji="0" lang="zh-CN" altLang="en-US"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古代西亚文明</a:t>
            </a:r>
          </a:p>
        </p:txBody>
      </p:sp>
      <p:sp>
        <p:nvSpPr>
          <p:cNvPr id="14" name="文本框 6">
            <a:extLst>
              <a:ext uri="{FF2B5EF4-FFF2-40B4-BE49-F238E27FC236}">
                <a16:creationId xmlns="" xmlns:a16="http://schemas.microsoft.com/office/drawing/2014/main" id="{760BE361-6242-4C7F-AD2E-F3A2E8971D24}"/>
              </a:ext>
            </a:extLst>
          </p:cNvPr>
          <p:cNvSpPr txBox="1">
            <a:spLocks noChangeArrowheads="1"/>
          </p:cNvSpPr>
          <p:nvPr/>
        </p:nvSpPr>
        <p:spPr bwMode="auto">
          <a:xfrm>
            <a:off x="105337" y="1961726"/>
            <a:ext cx="6174180"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(2)</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亚述帝国</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再次统一</a:t>
            </a:r>
          </a:p>
        </p:txBody>
      </p:sp>
      <p:sp>
        <p:nvSpPr>
          <p:cNvPr id="9" name="文本框 6">
            <a:extLst>
              <a:ext uri="{FF2B5EF4-FFF2-40B4-BE49-F238E27FC236}">
                <a16:creationId xmlns="" xmlns:a16="http://schemas.microsoft.com/office/drawing/2014/main" id="{D7E52F40-3EBB-46CB-8671-75724DB17521}"/>
              </a:ext>
            </a:extLst>
          </p:cNvPr>
          <p:cNvSpPr txBox="1">
            <a:spLocks noChangeArrowheads="1"/>
          </p:cNvSpPr>
          <p:nvPr/>
        </p:nvSpPr>
        <p:spPr bwMode="auto">
          <a:xfrm>
            <a:off x="513809" y="2767039"/>
            <a:ext cx="1801839"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zh-CN" altLang="en-US" sz="2400" dirty="0">
                <a:latin typeface="黑体" panose="02010609060101010101" pitchFamily="49" charset="-122"/>
                <a:ea typeface="黑体" panose="02010609060101010101" pitchFamily="49" charset="-122"/>
              </a:rPr>
              <a:t>   ①原因：</a:t>
            </a:r>
          </a:p>
        </p:txBody>
      </p:sp>
      <p:sp>
        <p:nvSpPr>
          <p:cNvPr id="3" name="左大括号 2">
            <a:extLst>
              <a:ext uri="{FF2B5EF4-FFF2-40B4-BE49-F238E27FC236}">
                <a16:creationId xmlns="" xmlns:a16="http://schemas.microsoft.com/office/drawing/2014/main" id="{B53EB4D3-F293-41C0-B178-AA2FA000A3A9}"/>
              </a:ext>
            </a:extLst>
          </p:cNvPr>
          <p:cNvSpPr/>
          <p:nvPr/>
        </p:nvSpPr>
        <p:spPr>
          <a:xfrm>
            <a:off x="2293256" y="2714164"/>
            <a:ext cx="325653" cy="631237"/>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sp>
        <p:nvSpPr>
          <p:cNvPr id="6" name="文本框 5">
            <a:extLst>
              <a:ext uri="{FF2B5EF4-FFF2-40B4-BE49-F238E27FC236}">
                <a16:creationId xmlns="" xmlns:a16="http://schemas.microsoft.com/office/drawing/2014/main" id="{1E73597E-221A-4A65-A416-BAB0979056DA}"/>
              </a:ext>
            </a:extLst>
          </p:cNvPr>
          <p:cNvSpPr txBox="1"/>
          <p:nvPr/>
        </p:nvSpPr>
        <p:spPr>
          <a:xfrm>
            <a:off x="2456082" y="3033444"/>
            <a:ext cx="2307771" cy="461665"/>
          </a:xfrm>
          <a:prstGeom prst="rect">
            <a:avLst/>
          </a:prstGeom>
          <a:noFill/>
        </p:spPr>
        <p:txBody>
          <a:bodyPr wrap="square" rtlCol="0">
            <a:spAutoFit/>
          </a:bodyPr>
          <a:lstStyle/>
          <a:p>
            <a:pPr algn="ctr"/>
            <a:r>
              <a:rPr lang="zh-CN" altLang="en-US" sz="2400" dirty="0">
                <a:latin typeface="黑体" panose="02010609060101010101" pitchFamily="49" charset="-122"/>
                <a:ea typeface="黑体" panose="02010609060101010101" pitchFamily="49" charset="-122"/>
              </a:rPr>
              <a:t>强大的军队</a:t>
            </a:r>
          </a:p>
        </p:txBody>
      </p:sp>
      <p:sp>
        <p:nvSpPr>
          <p:cNvPr id="15" name="文本框 14">
            <a:extLst>
              <a:ext uri="{FF2B5EF4-FFF2-40B4-BE49-F238E27FC236}">
                <a16:creationId xmlns="" xmlns:a16="http://schemas.microsoft.com/office/drawing/2014/main" id="{72567FAB-BDE2-4141-BB19-633F5F49D8CD}"/>
              </a:ext>
            </a:extLst>
          </p:cNvPr>
          <p:cNvSpPr txBox="1"/>
          <p:nvPr/>
        </p:nvSpPr>
        <p:spPr>
          <a:xfrm>
            <a:off x="2580702" y="2443938"/>
            <a:ext cx="2307771" cy="461665"/>
          </a:xfrm>
          <a:prstGeom prst="rect">
            <a:avLst/>
          </a:prstGeom>
          <a:noFill/>
        </p:spPr>
        <p:txBody>
          <a:bodyPr wrap="square" rtlCol="0">
            <a:spAutoFit/>
          </a:bodyPr>
          <a:lstStyle/>
          <a:p>
            <a:pPr algn="ctr"/>
            <a:r>
              <a:rPr lang="zh-CN" altLang="en-US" sz="2400" dirty="0">
                <a:latin typeface="黑体" panose="02010609060101010101" pitchFamily="49" charset="-122"/>
                <a:ea typeface="黑体" panose="02010609060101010101" pitchFamily="49" charset="-122"/>
              </a:rPr>
              <a:t>铁兵器的使用</a:t>
            </a:r>
          </a:p>
        </p:txBody>
      </p:sp>
      <p:sp>
        <p:nvSpPr>
          <p:cNvPr id="19" name="文本框 6">
            <a:extLst>
              <a:ext uri="{FF2B5EF4-FFF2-40B4-BE49-F238E27FC236}">
                <a16:creationId xmlns="" xmlns:a16="http://schemas.microsoft.com/office/drawing/2014/main" id="{87A91735-6432-4C71-82B0-1492D495A24B}"/>
              </a:ext>
            </a:extLst>
          </p:cNvPr>
          <p:cNvSpPr txBox="1">
            <a:spLocks noChangeArrowheads="1"/>
          </p:cNvSpPr>
          <p:nvPr/>
        </p:nvSpPr>
        <p:spPr bwMode="auto">
          <a:xfrm>
            <a:off x="958252" y="4422416"/>
            <a:ext cx="1801839"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zh-CN" altLang="en-US" sz="2400" dirty="0">
                <a:latin typeface="黑体" panose="02010609060101010101" pitchFamily="49" charset="-122"/>
                <a:ea typeface="黑体" panose="02010609060101010101" pitchFamily="49" charset="-122"/>
              </a:rPr>
              <a:t>②过程：</a:t>
            </a:r>
          </a:p>
        </p:txBody>
      </p:sp>
      <p:sp>
        <p:nvSpPr>
          <p:cNvPr id="20" name="左大括号 19">
            <a:extLst>
              <a:ext uri="{FF2B5EF4-FFF2-40B4-BE49-F238E27FC236}">
                <a16:creationId xmlns="" xmlns:a16="http://schemas.microsoft.com/office/drawing/2014/main" id="{2EA16383-332B-407C-A579-9929235AC4B1}"/>
              </a:ext>
            </a:extLst>
          </p:cNvPr>
          <p:cNvSpPr/>
          <p:nvPr/>
        </p:nvSpPr>
        <p:spPr>
          <a:xfrm>
            <a:off x="2293255" y="3814185"/>
            <a:ext cx="325654" cy="1790237"/>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pic>
        <p:nvPicPr>
          <p:cNvPr id="21" name="图片 20">
            <a:extLst>
              <a:ext uri="{FF2B5EF4-FFF2-40B4-BE49-F238E27FC236}">
                <a16:creationId xmlns="" xmlns:a16="http://schemas.microsoft.com/office/drawing/2014/main" id="{9AB80B1A-BFA2-44A5-B161-04B888ACBBD0}"/>
              </a:ext>
            </a:extLst>
          </p:cNvPr>
          <p:cNvPicPr/>
          <p:nvPr/>
        </p:nvPicPr>
        <p:blipFill>
          <a:blip r:embed="rId3">
            <a:extLst>
              <a:ext uri="{28A0092B-C50C-407E-A947-70E740481C1C}">
                <a14:useLocalDpi xmlns:a14="http://schemas.microsoft.com/office/drawing/2010/main" val="0"/>
              </a:ext>
            </a:extLst>
          </a:blip>
          <a:srcRect/>
          <a:stretch>
            <a:fillRect/>
          </a:stretch>
        </p:blipFill>
        <p:spPr>
          <a:xfrm>
            <a:off x="6731000" y="1504053"/>
            <a:ext cx="4622800" cy="4462008"/>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2" name="文本框 21">
            <a:extLst>
              <a:ext uri="{FF2B5EF4-FFF2-40B4-BE49-F238E27FC236}">
                <a16:creationId xmlns="" xmlns:a16="http://schemas.microsoft.com/office/drawing/2014/main" id="{908D5B66-EF34-4BB2-92EC-5C9E3BE7826D}"/>
              </a:ext>
            </a:extLst>
          </p:cNvPr>
          <p:cNvSpPr txBox="1"/>
          <p:nvPr/>
        </p:nvSpPr>
        <p:spPr>
          <a:xfrm>
            <a:off x="2618909" y="3524474"/>
            <a:ext cx="4237451"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进攻叙利亚、耶路撒冷地区</a:t>
            </a:r>
          </a:p>
        </p:txBody>
      </p:sp>
      <p:sp>
        <p:nvSpPr>
          <p:cNvPr id="23" name="文本框 22">
            <a:extLst>
              <a:ext uri="{FF2B5EF4-FFF2-40B4-BE49-F238E27FC236}">
                <a16:creationId xmlns="" xmlns:a16="http://schemas.microsoft.com/office/drawing/2014/main" id="{FA76C094-043F-43ED-8BE0-178D0FEEB8A0}"/>
              </a:ext>
            </a:extLst>
          </p:cNvPr>
          <p:cNvSpPr txBox="1"/>
          <p:nvPr/>
        </p:nvSpPr>
        <p:spPr>
          <a:xfrm>
            <a:off x="2618909" y="3963893"/>
            <a:ext cx="3094447"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占领巴比伦地区</a:t>
            </a:r>
          </a:p>
        </p:txBody>
      </p:sp>
      <p:sp>
        <p:nvSpPr>
          <p:cNvPr id="24" name="文本框 23">
            <a:extLst>
              <a:ext uri="{FF2B5EF4-FFF2-40B4-BE49-F238E27FC236}">
                <a16:creationId xmlns="" xmlns:a16="http://schemas.microsoft.com/office/drawing/2014/main" id="{97A912F8-084F-4CC8-B803-A7C25AFACDAC}"/>
              </a:ext>
            </a:extLst>
          </p:cNvPr>
          <p:cNvSpPr txBox="1"/>
          <p:nvPr/>
        </p:nvSpPr>
        <p:spPr>
          <a:xfrm>
            <a:off x="2618909" y="4421782"/>
            <a:ext cx="3094447"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征服北部地区</a:t>
            </a:r>
          </a:p>
        </p:txBody>
      </p:sp>
      <p:sp>
        <p:nvSpPr>
          <p:cNvPr id="25" name="文本框 24">
            <a:extLst>
              <a:ext uri="{FF2B5EF4-FFF2-40B4-BE49-F238E27FC236}">
                <a16:creationId xmlns="" xmlns:a16="http://schemas.microsoft.com/office/drawing/2014/main" id="{C1209C0E-2B5E-4569-AB59-6836F656784B}"/>
              </a:ext>
            </a:extLst>
          </p:cNvPr>
          <p:cNvSpPr txBox="1"/>
          <p:nvPr/>
        </p:nvSpPr>
        <p:spPr>
          <a:xfrm>
            <a:off x="2632858" y="4894342"/>
            <a:ext cx="3094447"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攻打小亚细亚</a:t>
            </a:r>
          </a:p>
        </p:txBody>
      </p:sp>
      <p:sp>
        <p:nvSpPr>
          <p:cNvPr id="26" name="文本框 25">
            <a:extLst>
              <a:ext uri="{FF2B5EF4-FFF2-40B4-BE49-F238E27FC236}">
                <a16:creationId xmlns="" xmlns:a16="http://schemas.microsoft.com/office/drawing/2014/main" id="{1CA4A733-B103-4983-A0B0-390DD86F9CDC}"/>
              </a:ext>
            </a:extLst>
          </p:cNvPr>
          <p:cNvSpPr txBox="1"/>
          <p:nvPr/>
        </p:nvSpPr>
        <p:spPr>
          <a:xfrm>
            <a:off x="2634729" y="5369529"/>
            <a:ext cx="3094447"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打败埃及</a:t>
            </a:r>
          </a:p>
        </p:txBody>
      </p:sp>
      <p:sp>
        <p:nvSpPr>
          <p:cNvPr id="27" name="文本框 6">
            <a:extLst>
              <a:ext uri="{FF2B5EF4-FFF2-40B4-BE49-F238E27FC236}">
                <a16:creationId xmlns="" xmlns:a16="http://schemas.microsoft.com/office/drawing/2014/main" id="{3636ABE5-A95E-4F64-9EB9-FFAD5C0FDF5C}"/>
              </a:ext>
            </a:extLst>
          </p:cNvPr>
          <p:cNvSpPr txBox="1">
            <a:spLocks noChangeArrowheads="1"/>
          </p:cNvSpPr>
          <p:nvPr/>
        </p:nvSpPr>
        <p:spPr bwMode="auto">
          <a:xfrm>
            <a:off x="1078693" y="5890170"/>
            <a:ext cx="1801839"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pPr>
            <a:r>
              <a:rPr lang="zh-CN" altLang="en-US" sz="2400" dirty="0">
                <a:latin typeface="黑体" panose="02010609060101010101" pitchFamily="49" charset="-122"/>
                <a:ea typeface="黑体" panose="02010609060101010101" pitchFamily="49" charset="-122"/>
              </a:rPr>
              <a:t>③影响：</a:t>
            </a:r>
          </a:p>
        </p:txBody>
      </p:sp>
      <p:sp>
        <p:nvSpPr>
          <p:cNvPr id="28" name="文本框 27">
            <a:extLst>
              <a:ext uri="{FF2B5EF4-FFF2-40B4-BE49-F238E27FC236}">
                <a16:creationId xmlns="" xmlns:a16="http://schemas.microsoft.com/office/drawing/2014/main" id="{31CFAFFC-6528-4068-9542-02F387031373}"/>
              </a:ext>
            </a:extLst>
          </p:cNvPr>
          <p:cNvSpPr txBox="1"/>
          <p:nvPr/>
        </p:nvSpPr>
        <p:spPr>
          <a:xfrm>
            <a:off x="1859172" y="5916085"/>
            <a:ext cx="4806357" cy="461665"/>
          </a:xfrm>
          <a:prstGeom prst="rect">
            <a:avLst/>
          </a:prstGeom>
          <a:noFill/>
        </p:spPr>
        <p:txBody>
          <a:bodyPr wrap="square" rtlCol="0">
            <a:spAutoFit/>
          </a:bodyPr>
          <a:lstStyle/>
          <a:p>
            <a:pPr algn="ctr"/>
            <a:r>
              <a:rPr lang="zh-CN" altLang="en-US" sz="2400" dirty="0" smtClean="0">
                <a:latin typeface="黑体" panose="02010609060101010101" pitchFamily="49" charset="-122"/>
                <a:ea typeface="黑体" panose="02010609060101010101" pitchFamily="49" charset="-122"/>
              </a:rPr>
              <a:t>成为地</a:t>
            </a:r>
            <a:r>
              <a:rPr lang="zh-CN" altLang="en-US" sz="2400" dirty="0">
                <a:latin typeface="黑体" panose="02010609060101010101" pitchFamily="49" charset="-122"/>
                <a:ea typeface="黑体" panose="02010609060101010101" pitchFamily="49" charset="-122"/>
              </a:rPr>
              <a:t>跨西亚、北非的大帝国</a:t>
            </a:r>
          </a:p>
        </p:txBody>
      </p:sp>
      <p:sp>
        <p:nvSpPr>
          <p:cNvPr id="11" name="文本框 10"/>
          <p:cNvSpPr txBox="1"/>
          <p:nvPr/>
        </p:nvSpPr>
        <p:spPr>
          <a:xfrm>
            <a:off x="8216900" y="6029235"/>
            <a:ext cx="2120900" cy="461665"/>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亚述帝国</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8735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fade">
                                      <p:cBhvr>
                                        <p:cTn id="72" dur="500"/>
                                        <p:tgtEl>
                                          <p:spTgt spid="28"/>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500"/>
                                        <p:tgtEl>
                                          <p:spTgt spid="2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left)">
                                      <p:cBhvr>
                                        <p:cTn id="8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p:bldP spid="3" grpId="0" animBg="1"/>
      <p:bldP spid="6" grpId="0"/>
      <p:bldP spid="15" grpId="0"/>
      <p:bldP spid="19" grpId="0"/>
      <p:bldP spid="20" grpId="0" animBg="1"/>
      <p:bldP spid="22" grpId="0"/>
      <p:bldP spid="23" grpId="0"/>
      <p:bldP spid="24" grpId="0"/>
      <p:bldP spid="25" grpId="0"/>
      <p:bldP spid="26" grpId="0"/>
      <p:bldP spid="27" grpId="0"/>
      <p:bldP spid="28"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22541" y="1201145"/>
            <a:ext cx="5458326"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4.</a:t>
            </a:r>
            <a:r>
              <a:rPr kumimoji="0" lang="zh-CN" altLang="en-US"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古代希腊文明</a:t>
            </a:r>
          </a:p>
        </p:txBody>
      </p:sp>
      <p:sp>
        <p:nvSpPr>
          <p:cNvPr id="12" name="文本框 11">
            <a:extLst>
              <a:ext uri="{FF2B5EF4-FFF2-40B4-BE49-F238E27FC236}">
                <a16:creationId xmlns="" xmlns:a16="http://schemas.microsoft.com/office/drawing/2014/main" id="{6418CA9D-344F-4B26-BB44-FA1D1B148ABD}"/>
              </a:ext>
            </a:extLst>
          </p:cNvPr>
          <p:cNvSpPr txBox="1"/>
          <p:nvPr/>
        </p:nvSpPr>
        <p:spPr>
          <a:xfrm>
            <a:off x="1195435" y="1881825"/>
            <a:ext cx="9558927" cy="461665"/>
          </a:xfrm>
          <a:prstGeom prst="rect">
            <a:avLst/>
          </a:prstGeom>
          <a:noFill/>
        </p:spPr>
        <p:txBody>
          <a:bodyPr wrap="square" rtlCol="0">
            <a:spAutoFit/>
          </a:bodyPr>
          <a:lstStyle/>
          <a:p>
            <a:pPr algn="ctr"/>
            <a:r>
              <a:rPr lang="zh-CN" altLang="en-US" sz="2400" dirty="0">
                <a:latin typeface="黑体" panose="02010609060101010101" pitchFamily="49" charset="-122"/>
                <a:ea typeface="黑体" panose="02010609060101010101" pitchFamily="49" charset="-122"/>
              </a:rPr>
              <a:t>依据材料分析与其他文明相比，古希腊人殖民扩张的原因有何不同</a:t>
            </a:r>
            <a:r>
              <a:rPr lang="zh-CN" altLang="en-US" sz="2400" dirty="0" smtClean="0">
                <a:latin typeface="黑体" panose="02010609060101010101" pitchFamily="49" charset="-122"/>
                <a:ea typeface="黑体" panose="02010609060101010101" pitchFamily="49" charset="-122"/>
              </a:rPr>
              <a:t>？</a:t>
            </a:r>
            <a:endParaRPr lang="zh-CN" altLang="en-US" sz="2400" dirty="0">
              <a:latin typeface="黑体" panose="02010609060101010101" pitchFamily="49" charset="-122"/>
              <a:ea typeface="黑体" panose="02010609060101010101" pitchFamily="49" charset="-122"/>
            </a:endParaRPr>
          </a:p>
        </p:txBody>
      </p:sp>
      <p:sp>
        <p:nvSpPr>
          <p:cNvPr id="13" name="矩形 12">
            <a:extLst>
              <a:ext uri="{FF2B5EF4-FFF2-40B4-BE49-F238E27FC236}">
                <a16:creationId xmlns="" xmlns:a16="http://schemas.microsoft.com/office/drawing/2014/main" id="{1F898648-84F5-4AD9-9586-56A739D0D87E}"/>
              </a:ext>
            </a:extLst>
          </p:cNvPr>
          <p:cNvSpPr/>
          <p:nvPr/>
        </p:nvSpPr>
        <p:spPr>
          <a:xfrm>
            <a:off x="1093835" y="5854397"/>
            <a:ext cx="10640965" cy="830997"/>
          </a:xfrm>
          <a:prstGeom prst="rect">
            <a:avLst/>
          </a:prstGeom>
        </p:spPr>
        <p:txBody>
          <a:bodyPr wrap="square">
            <a:spAutoFit/>
          </a:bodyPr>
          <a:lstStyle/>
          <a:p>
            <a:r>
              <a:rPr lang="zh-CN" altLang="en-US" sz="2000" dirty="0" smtClean="0">
                <a:latin typeface="黑体" panose="02010609060101010101" pitchFamily="49" charset="-122"/>
                <a:ea typeface="黑体" panose="02010609060101010101" pitchFamily="49" charset="-122"/>
              </a:rPr>
              <a:t>     </a:t>
            </a:r>
            <a:r>
              <a:rPr lang="zh-CN" altLang="en-US" sz="2400" dirty="0" smtClean="0">
                <a:solidFill>
                  <a:srgbClr val="FF0000"/>
                </a:solidFill>
                <a:latin typeface="黑体" panose="02010609060101010101" pitchFamily="49" charset="-122"/>
                <a:ea typeface="黑体" panose="02010609060101010101" pitchFamily="49" charset="-122"/>
              </a:rPr>
              <a:t>古希腊</a:t>
            </a:r>
            <a:r>
              <a:rPr lang="zh-CN" altLang="en-US" sz="2400" dirty="0">
                <a:solidFill>
                  <a:srgbClr val="FF0000"/>
                </a:solidFill>
                <a:latin typeface="黑体" panose="02010609060101010101" pitchFamily="49" charset="-122"/>
                <a:ea typeface="黑体" panose="02010609060101010101" pitchFamily="49" charset="-122"/>
              </a:rPr>
              <a:t>为海洋文明，多岛多山，土地资源贫瘠</a:t>
            </a:r>
            <a:r>
              <a:rPr lang="zh-CN" altLang="en-US" sz="2400" dirty="0" smtClean="0">
                <a:solidFill>
                  <a:srgbClr val="FF0000"/>
                </a:solidFill>
                <a:latin typeface="黑体" panose="02010609060101010101" pitchFamily="49" charset="-122"/>
                <a:ea typeface="黑体" panose="02010609060101010101" pitchFamily="49" charset="-122"/>
              </a:rPr>
              <a:t>，国土</a:t>
            </a:r>
            <a:r>
              <a:rPr lang="zh-CN" altLang="en-US" sz="2400" dirty="0">
                <a:solidFill>
                  <a:srgbClr val="FF0000"/>
                </a:solidFill>
                <a:latin typeface="黑体" panose="02010609060101010101" pitchFamily="49" charset="-122"/>
                <a:ea typeface="黑体" panose="02010609060101010101" pitchFamily="49" charset="-122"/>
              </a:rPr>
              <a:t>面积狭小，往往是为了生存而进行殖民活动</a:t>
            </a:r>
            <a:r>
              <a:rPr lang="zh-CN" altLang="en-US" sz="2400" dirty="0" smtClean="0">
                <a:solidFill>
                  <a:srgbClr val="FF0000"/>
                </a:solidFill>
                <a:latin typeface="黑体" panose="02010609060101010101" pitchFamily="49" charset="-122"/>
                <a:ea typeface="黑体" panose="02010609060101010101" pitchFamily="49" charset="-122"/>
              </a:rPr>
              <a:t>。</a:t>
            </a:r>
            <a:endParaRPr lang="zh-CN" altLang="en-US" sz="2400" dirty="0">
              <a:solidFill>
                <a:srgbClr val="FF0000"/>
              </a:solidFill>
              <a:latin typeface="黑体" panose="02010609060101010101" pitchFamily="49" charset="-122"/>
              <a:ea typeface="黑体" panose="02010609060101010101" pitchFamily="49" charset="-122"/>
            </a:endParaRPr>
          </a:p>
        </p:txBody>
      </p:sp>
      <p:sp>
        <p:nvSpPr>
          <p:cNvPr id="15" name="TextBox 67"/>
          <p:cNvSpPr txBox="1">
            <a:spLocks noChangeArrowheads="1"/>
          </p:cNvSpPr>
          <p:nvPr/>
        </p:nvSpPr>
        <p:spPr bwMode="auto">
          <a:xfrm>
            <a:off x="719068" y="2484071"/>
            <a:ext cx="7112000" cy="2074029"/>
          </a:xfrm>
          <a:prstGeom prst="rect">
            <a:avLst/>
          </a:prstGeom>
          <a:noFill/>
          <a:ln w="28575">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buFont typeface="Arial" panose="020B0604020202020204" pitchFamily="34" charset="0"/>
              <a:buNone/>
            </a:pPr>
            <a:r>
              <a:rPr lang="zh-CN" altLang="en-US" sz="2400" b="1" dirty="0" smtClean="0">
                <a:latin typeface="黑体" panose="02010609060101010101" pitchFamily="49" charset="-122"/>
                <a:ea typeface="黑体" panose="02010609060101010101" pitchFamily="49" charset="-122"/>
              </a:rPr>
              <a:t>    </a:t>
            </a:r>
            <a:r>
              <a:rPr lang="zh-CN" altLang="en-US" sz="2400" dirty="0" smtClean="0">
                <a:latin typeface="楷体" panose="02010609060101010101" pitchFamily="49" charset="-122"/>
                <a:ea typeface="楷体" panose="02010609060101010101" pitchFamily="49" charset="-122"/>
              </a:rPr>
              <a:t>材料一</a:t>
            </a:r>
            <a:r>
              <a:rPr lang="en-US" altLang="zh-CN" sz="2400" dirty="0">
                <a:latin typeface="楷体" panose="02010609060101010101" pitchFamily="49" charset="-122"/>
                <a:ea typeface="楷体" panose="02010609060101010101" pitchFamily="49" charset="-122"/>
              </a:rPr>
              <a:t> </a:t>
            </a:r>
            <a:r>
              <a:rPr lang="zh-CN" altLang="en-US" sz="2400" dirty="0" smtClean="0">
                <a:latin typeface="楷体" panose="02010609060101010101" pitchFamily="49" charset="-122"/>
                <a:ea typeface="楷体" panose="02010609060101010101" pitchFamily="49" charset="-122"/>
              </a:rPr>
              <a:t>据</a:t>
            </a:r>
            <a:r>
              <a:rPr lang="zh-CN" altLang="en-US" sz="2400" dirty="0">
                <a:latin typeface="楷体" panose="02010609060101010101" pitchFamily="49" charset="-122"/>
                <a:ea typeface="楷体" panose="02010609060101010101" pitchFamily="49" charset="-122"/>
              </a:rPr>
              <a:t>古希腊历史学家希罗多德记载，约公元前</a:t>
            </a:r>
            <a:r>
              <a:rPr lang="en-US" altLang="zh-CN" sz="2400" dirty="0">
                <a:latin typeface="楷体" panose="02010609060101010101" pitchFamily="49" charset="-122"/>
                <a:ea typeface="楷体" panose="02010609060101010101" pitchFamily="49" charset="-122"/>
              </a:rPr>
              <a:t>630</a:t>
            </a:r>
            <a:r>
              <a:rPr lang="zh-CN" altLang="en-US" sz="2400" dirty="0">
                <a:latin typeface="楷体" panose="02010609060101010101" pitchFamily="49" charset="-122"/>
                <a:ea typeface="楷体" panose="02010609060101010101" pitchFamily="49" charset="-122"/>
              </a:rPr>
              <a:t>年前后，铁拉岛七年无雨，颗粒无收，于是铁拉人用抽签的办法从每两兄弟中选一人到非洲殖民。中签者泪流满面地离开家乡，结成生死与共的患难弟兄，终于在异乡开辟出一片新天地。</a:t>
            </a:r>
            <a:endParaRPr lang="en-US" altLang="zh-CN" sz="2400" dirty="0">
              <a:latin typeface="楷体" panose="02010609060101010101" pitchFamily="49" charset="-122"/>
              <a:ea typeface="楷体" panose="02010609060101010101" pitchFamily="49" charset="-122"/>
            </a:endParaRPr>
          </a:p>
        </p:txBody>
      </p:sp>
      <p:grpSp>
        <p:nvGrpSpPr>
          <p:cNvPr id="16" name="组合 79"/>
          <p:cNvGrpSpPr/>
          <p:nvPr/>
        </p:nvGrpSpPr>
        <p:grpSpPr bwMode="auto">
          <a:xfrm>
            <a:off x="842134" y="2549394"/>
            <a:ext cx="10892666" cy="3189500"/>
            <a:chOff x="-2373097" y="1504389"/>
            <a:chExt cx="11850831" cy="4377337"/>
          </a:xfrm>
          <a:noFill/>
        </p:grpSpPr>
        <p:pic>
          <p:nvPicPr>
            <p:cNvPr id="17" name="Picture 2" descr="http://y2.ifengimg.com/cd844fd4972cc0cb/2012/0802/rdn_501a19c0e69d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0613" y="1504389"/>
              <a:ext cx="4247121" cy="401337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8" name="TextBox 67"/>
            <p:cNvSpPr txBox="1">
              <a:spLocks noChangeArrowheads="1"/>
            </p:cNvSpPr>
            <p:nvPr/>
          </p:nvSpPr>
          <p:spPr bwMode="auto">
            <a:xfrm>
              <a:off x="-2373097" y="4234369"/>
              <a:ext cx="7603710" cy="164735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smtClean="0">
                  <a:latin typeface="黑体" panose="02010609060101010101" pitchFamily="49" charset="-122"/>
                  <a:ea typeface="黑体" panose="02010609060101010101" pitchFamily="49" charset="-122"/>
                </a:rPr>
                <a:t>    </a:t>
              </a:r>
              <a:r>
                <a:rPr lang="zh-CN" altLang="en-US" sz="2400" dirty="0" smtClean="0">
                  <a:latin typeface="楷体" panose="02010609060101010101" pitchFamily="49" charset="-122"/>
                  <a:ea typeface="楷体" panose="02010609060101010101" pitchFamily="49" charset="-122"/>
                </a:rPr>
                <a:t>材料二</a:t>
              </a:r>
              <a:r>
                <a:rPr lang="en-US" altLang="zh-CN" sz="2400" dirty="0">
                  <a:latin typeface="楷体" panose="02010609060101010101" pitchFamily="49" charset="-122"/>
                  <a:ea typeface="楷体" panose="02010609060101010101" pitchFamily="49" charset="-122"/>
                </a:rPr>
                <a:t>  </a:t>
              </a:r>
              <a:r>
                <a:rPr lang="zh-CN" altLang="en-US" sz="2400" dirty="0" smtClean="0">
                  <a:latin typeface="楷体" panose="02010609060101010101" pitchFamily="49" charset="-122"/>
                  <a:ea typeface="楷体" panose="02010609060101010101" pitchFamily="49" charset="-122"/>
                </a:rPr>
                <a:t>我们</a:t>
              </a:r>
              <a:r>
                <a:rPr lang="zh-CN" altLang="en-US" sz="2400" dirty="0">
                  <a:latin typeface="楷体" panose="02010609060101010101" pitchFamily="49" charset="-122"/>
                  <a:ea typeface="楷体" panose="02010609060101010101" pitchFamily="49" charset="-122"/>
                </a:rPr>
                <a:t>沿着大海生活，就像蚂蚁或青蛙围绕着一</a:t>
              </a:r>
              <a:r>
                <a:rPr lang="zh-CN" altLang="en-US" sz="2400" dirty="0" smtClean="0">
                  <a:latin typeface="楷体" panose="02010609060101010101" pitchFamily="49" charset="-122"/>
                  <a:ea typeface="楷体" panose="02010609060101010101" pitchFamily="49" charset="-122"/>
                </a:rPr>
                <a:t>个池塘。</a:t>
              </a:r>
              <a:endParaRPr lang="en-US" altLang="zh-CN" sz="2400" dirty="0" smtClean="0">
                <a:latin typeface="楷体" panose="02010609060101010101" pitchFamily="49" charset="-122"/>
                <a:ea typeface="楷体" panose="02010609060101010101" pitchFamily="49" charset="-122"/>
              </a:endParaRPr>
            </a:p>
            <a:p>
              <a:r>
                <a:rPr lang="en-US" altLang="zh-CN" sz="2400" dirty="0">
                  <a:latin typeface="楷体" panose="02010609060101010101" pitchFamily="49" charset="-122"/>
                  <a:ea typeface="楷体" panose="02010609060101010101" pitchFamily="49" charset="-122"/>
                </a:rPr>
                <a:t> </a:t>
              </a:r>
              <a:r>
                <a:rPr lang="en-US" altLang="zh-CN" sz="2400" dirty="0" smtClean="0">
                  <a:latin typeface="楷体" panose="02010609060101010101" pitchFamily="49" charset="-122"/>
                  <a:ea typeface="楷体" panose="02010609060101010101" pitchFamily="49" charset="-122"/>
                </a:rPr>
                <a:t>                              ——</a:t>
              </a:r>
              <a:r>
                <a:rPr lang="zh-CN" altLang="en-US" sz="2400" dirty="0" smtClean="0">
                  <a:latin typeface="楷体" panose="02010609060101010101" pitchFamily="49" charset="-122"/>
                  <a:ea typeface="楷体" panose="02010609060101010101" pitchFamily="49" charset="-122"/>
                </a:rPr>
                <a:t>柏拉图</a:t>
              </a:r>
              <a:endParaRPr lang="zh-CN" altLang="en-US" sz="2400" dirty="0">
                <a:latin typeface="楷体" panose="02010609060101010101" pitchFamily="49" charset="-122"/>
                <a:ea typeface="楷体" panose="02010609060101010101" pitchFamily="49" charset="-122"/>
              </a:endParaRPr>
            </a:p>
          </p:txBody>
        </p:sp>
      </p:grpSp>
    </p:spTree>
    <p:extLst>
      <p:ext uri="{BB962C8B-B14F-4D97-AF65-F5344CB8AC3E}">
        <p14:creationId xmlns:p14="http://schemas.microsoft.com/office/powerpoint/2010/main" val="306114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537166" cy="84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09841" y="1187848"/>
            <a:ext cx="5458326"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4.</a:t>
            </a:r>
            <a:r>
              <a:rPr kumimoji="0" lang="zh-CN" altLang="en-US"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古代希腊文明</a:t>
            </a:r>
          </a:p>
        </p:txBody>
      </p:sp>
      <p:sp>
        <p:nvSpPr>
          <p:cNvPr id="6" name="文本框 6">
            <a:extLst>
              <a:ext uri="{FF2B5EF4-FFF2-40B4-BE49-F238E27FC236}">
                <a16:creationId xmlns="" xmlns:a16="http://schemas.microsoft.com/office/drawing/2014/main" id="{418E3857-5942-4025-9DAA-DECEC655B59C}"/>
              </a:ext>
            </a:extLst>
          </p:cNvPr>
          <p:cNvSpPr txBox="1">
            <a:spLocks noChangeArrowheads="1"/>
          </p:cNvSpPr>
          <p:nvPr/>
        </p:nvSpPr>
        <p:spPr bwMode="auto">
          <a:xfrm>
            <a:off x="195029" y="2493808"/>
            <a:ext cx="269077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(1</a:t>
            </a:r>
            <a:r>
              <a:rPr kumimoji="0" lang="en-US" altLang="zh-CN"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cs typeface="+mn-cs"/>
              </a:rPr>
              <a:t>扩张原因</a:t>
            </a:r>
            <a:endPar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7" name="左大括号 6">
            <a:extLst>
              <a:ext uri="{FF2B5EF4-FFF2-40B4-BE49-F238E27FC236}">
                <a16:creationId xmlns="" xmlns:a16="http://schemas.microsoft.com/office/drawing/2014/main" id="{4BFD80A6-B103-4563-B18C-B562944B92C7}"/>
              </a:ext>
            </a:extLst>
          </p:cNvPr>
          <p:cNvSpPr/>
          <p:nvPr/>
        </p:nvSpPr>
        <p:spPr>
          <a:xfrm>
            <a:off x="2555601" y="1907786"/>
            <a:ext cx="660401" cy="1775940"/>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8" name="文本框 7">
            <a:extLst>
              <a:ext uri="{FF2B5EF4-FFF2-40B4-BE49-F238E27FC236}">
                <a16:creationId xmlns="" xmlns:a16="http://schemas.microsoft.com/office/drawing/2014/main" id="{FBA67D1A-81D6-422C-8803-CAF0970F71A8}"/>
              </a:ext>
            </a:extLst>
          </p:cNvPr>
          <p:cNvSpPr txBox="1"/>
          <p:nvPr/>
        </p:nvSpPr>
        <p:spPr>
          <a:xfrm>
            <a:off x="3307304" y="1792796"/>
            <a:ext cx="962129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城邦政治斗争的</a:t>
            </a:r>
            <a:r>
              <a:rPr lang="zh-CN" altLang="en-US" sz="2400" dirty="0" smtClean="0">
                <a:latin typeface="黑体" panose="02010609060101010101" pitchFamily="49" charset="-122"/>
                <a:ea typeface="黑体" panose="02010609060101010101" pitchFamily="49" charset="-122"/>
              </a:rPr>
              <a:t>结果：</a:t>
            </a:r>
            <a:r>
              <a:rPr lang="zh-CN" altLang="zh-CN" sz="2400" dirty="0" smtClean="0">
                <a:latin typeface="黑体" panose="02010609060101010101" pitchFamily="49" charset="-122"/>
                <a:ea typeface="黑体" panose="02010609060101010101" pitchFamily="49" charset="-122"/>
              </a:rPr>
              <a:t>斗争</a:t>
            </a:r>
            <a:r>
              <a:rPr lang="zh-CN" altLang="zh-CN" sz="2400" dirty="0">
                <a:latin typeface="黑体" panose="02010609060101010101" pitchFamily="49" charset="-122"/>
                <a:ea typeface="黑体" panose="02010609060101010101" pitchFamily="49" charset="-122"/>
              </a:rPr>
              <a:t>中失败的</a:t>
            </a:r>
            <a:r>
              <a:rPr lang="zh-CN" altLang="zh-CN" sz="2400" dirty="0" smtClean="0">
                <a:latin typeface="黑体" panose="02010609060101010101" pitchFamily="49" charset="-122"/>
                <a:ea typeface="黑体" panose="02010609060101010101" pitchFamily="49" charset="-122"/>
              </a:rPr>
              <a:t>集团难以</a:t>
            </a:r>
            <a:r>
              <a:rPr lang="zh-CN" altLang="zh-CN" sz="2400" dirty="0">
                <a:latin typeface="黑体" panose="02010609060101010101" pitchFamily="49" charset="-122"/>
                <a:ea typeface="黑体" panose="02010609060101010101" pitchFamily="49" charset="-122"/>
              </a:rPr>
              <a:t>立足便纷纷</a:t>
            </a:r>
            <a:r>
              <a:rPr lang="zh-CN" altLang="zh-CN" sz="2400" dirty="0" smtClean="0">
                <a:latin typeface="黑体" panose="02010609060101010101" pitchFamily="49" charset="-122"/>
                <a:ea typeface="黑体" panose="02010609060101010101" pitchFamily="49" charset="-122"/>
              </a:rPr>
              <a:t>外迁</a:t>
            </a:r>
            <a:endParaRPr lang="zh-CN" altLang="en-US" sz="2400" dirty="0">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 xmlns:a16="http://schemas.microsoft.com/office/drawing/2014/main" id="{8791B3B5-011B-449A-A095-4B09BB0587E7}"/>
              </a:ext>
            </a:extLst>
          </p:cNvPr>
          <p:cNvSpPr txBox="1"/>
          <p:nvPr/>
        </p:nvSpPr>
        <p:spPr>
          <a:xfrm>
            <a:off x="3307304" y="2337397"/>
            <a:ext cx="929109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工商业发展需要：为了寻求更多的原料和奴隶的来源而另辟新</a:t>
            </a:r>
            <a:r>
              <a:rPr lang="zh-CN" altLang="en-US" sz="2400" dirty="0" smtClean="0">
                <a:latin typeface="黑体" panose="02010609060101010101" pitchFamily="49" charset="-122"/>
                <a:ea typeface="黑体" panose="02010609060101010101" pitchFamily="49" charset="-122"/>
              </a:rPr>
              <a:t>路</a:t>
            </a:r>
            <a:endParaRPr lang="zh-CN" altLang="en-US" sz="2400" dirty="0">
              <a:latin typeface="黑体" panose="02010609060101010101" pitchFamily="49" charset="-122"/>
              <a:ea typeface="黑体" panose="02010609060101010101" pitchFamily="49" charset="-122"/>
            </a:endParaRPr>
          </a:p>
        </p:txBody>
      </p:sp>
      <p:sp>
        <p:nvSpPr>
          <p:cNvPr id="10" name="文本框 9">
            <a:extLst>
              <a:ext uri="{FF2B5EF4-FFF2-40B4-BE49-F238E27FC236}">
                <a16:creationId xmlns="" xmlns:a16="http://schemas.microsoft.com/office/drawing/2014/main" id="{689D7AB8-9592-49DF-B610-9EE9A7F5430A}"/>
              </a:ext>
            </a:extLst>
          </p:cNvPr>
          <p:cNvSpPr txBox="1"/>
          <p:nvPr/>
        </p:nvSpPr>
        <p:spPr>
          <a:xfrm>
            <a:off x="3307304" y="2848123"/>
            <a:ext cx="915139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社会贫富分化：人债失地的农民，为了谋生，只得纷纷</a:t>
            </a:r>
            <a:r>
              <a:rPr lang="zh-CN" altLang="en-US" sz="2400" dirty="0" smtClean="0">
                <a:latin typeface="黑体" panose="02010609060101010101" pitchFamily="49" charset="-122"/>
                <a:ea typeface="黑体" panose="02010609060101010101" pitchFamily="49" charset="-122"/>
              </a:rPr>
              <a:t>外流</a:t>
            </a:r>
            <a:endParaRPr lang="zh-CN" altLang="en-US" sz="2400" dirty="0">
              <a:latin typeface="黑体" panose="02010609060101010101" pitchFamily="49" charset="-122"/>
              <a:ea typeface="黑体" panose="02010609060101010101" pitchFamily="49" charset="-122"/>
            </a:endParaRPr>
          </a:p>
        </p:txBody>
      </p:sp>
      <p:sp>
        <p:nvSpPr>
          <p:cNvPr id="11" name="文本框 10">
            <a:extLst>
              <a:ext uri="{FF2B5EF4-FFF2-40B4-BE49-F238E27FC236}">
                <a16:creationId xmlns="" xmlns:a16="http://schemas.microsoft.com/office/drawing/2014/main" id="{61BB4441-ECD6-4215-AFDA-80AEE327FE43}"/>
              </a:ext>
            </a:extLst>
          </p:cNvPr>
          <p:cNvSpPr txBox="1"/>
          <p:nvPr/>
        </p:nvSpPr>
        <p:spPr>
          <a:xfrm>
            <a:off x="3307304" y="3336834"/>
            <a:ext cx="962129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人口过剩：</a:t>
            </a:r>
            <a:r>
              <a:rPr lang="zh-CN" altLang="en-US" sz="2400" dirty="0" smtClean="0">
                <a:latin typeface="黑体" panose="02010609060101010101" pitchFamily="49" charset="-122"/>
                <a:ea typeface="黑体" panose="02010609060101010101" pitchFamily="49" charset="-122"/>
              </a:rPr>
              <a:t>生产力水平不足人口需要</a:t>
            </a:r>
            <a:r>
              <a:rPr lang="zh-CN" altLang="en-US" sz="2400" dirty="0">
                <a:latin typeface="黑体" panose="02010609060101010101" pitchFamily="49" charset="-122"/>
                <a:ea typeface="黑体" panose="02010609060101010101" pitchFamily="49" charset="-122"/>
              </a:rPr>
              <a:t>，唯一的出路就是强迫</a:t>
            </a:r>
            <a:r>
              <a:rPr lang="zh-CN" altLang="en-US" sz="2400" dirty="0" smtClean="0">
                <a:latin typeface="黑体" panose="02010609060101010101" pitchFamily="49" charset="-122"/>
                <a:ea typeface="黑体" panose="02010609060101010101" pitchFamily="49" charset="-122"/>
              </a:rPr>
              <a:t>移民</a:t>
            </a:r>
            <a:endParaRPr lang="zh-CN" altLang="en-US" sz="2400" dirty="0">
              <a:latin typeface="黑体" panose="02010609060101010101" pitchFamily="49" charset="-122"/>
              <a:ea typeface="黑体" panose="02010609060101010101" pitchFamily="49" charset="-122"/>
            </a:endParaRPr>
          </a:p>
        </p:txBody>
      </p:sp>
      <p:sp>
        <p:nvSpPr>
          <p:cNvPr id="12" name="文本框 6">
            <a:extLst>
              <a:ext uri="{FF2B5EF4-FFF2-40B4-BE49-F238E27FC236}">
                <a16:creationId xmlns="" xmlns:a16="http://schemas.microsoft.com/office/drawing/2014/main" id="{0A7B58A4-2242-40C4-B334-FD2B128C95EC}"/>
              </a:ext>
            </a:extLst>
          </p:cNvPr>
          <p:cNvSpPr txBox="1">
            <a:spLocks noChangeArrowheads="1"/>
          </p:cNvSpPr>
          <p:nvPr/>
        </p:nvSpPr>
        <p:spPr bwMode="auto">
          <a:xfrm>
            <a:off x="195029" y="4160376"/>
            <a:ext cx="29292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(2</a:t>
            </a:r>
            <a:r>
              <a:rPr kumimoji="0" lang="en-US" altLang="zh-CN"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cs typeface="+mn-cs"/>
              </a:rPr>
              <a:t>扩张条件</a:t>
            </a:r>
            <a:endPar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13" name="文本框 12">
            <a:extLst>
              <a:ext uri="{FF2B5EF4-FFF2-40B4-BE49-F238E27FC236}">
                <a16:creationId xmlns="" xmlns:a16="http://schemas.microsoft.com/office/drawing/2014/main" id="{9A6ED8D9-A162-441C-866B-C2F60B1FA3D5}"/>
              </a:ext>
            </a:extLst>
          </p:cNvPr>
          <p:cNvSpPr txBox="1"/>
          <p:nvPr/>
        </p:nvSpPr>
        <p:spPr>
          <a:xfrm>
            <a:off x="3307304" y="3828106"/>
            <a:ext cx="453716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希腊人具有一定的组织</a:t>
            </a:r>
            <a:r>
              <a:rPr lang="zh-CN" altLang="en-US" sz="2400" dirty="0" smtClean="0">
                <a:latin typeface="黑体" panose="02010609060101010101" pitchFamily="49" charset="-122"/>
                <a:ea typeface="黑体" panose="02010609060101010101" pitchFamily="49" charset="-122"/>
              </a:rPr>
              <a:t>能力</a:t>
            </a:r>
            <a:endParaRPr lang="zh-CN" altLang="en-US" sz="2400" dirty="0">
              <a:latin typeface="黑体" panose="02010609060101010101" pitchFamily="49" charset="-122"/>
              <a:ea typeface="黑体" panose="02010609060101010101" pitchFamily="49" charset="-122"/>
            </a:endParaRPr>
          </a:p>
        </p:txBody>
      </p:sp>
      <p:sp>
        <p:nvSpPr>
          <p:cNvPr id="14" name="左大括号 13">
            <a:extLst>
              <a:ext uri="{FF2B5EF4-FFF2-40B4-BE49-F238E27FC236}">
                <a16:creationId xmlns="" xmlns:a16="http://schemas.microsoft.com/office/drawing/2014/main" id="{5622B784-3B33-4F15-BAB6-6758263F3FC7}"/>
              </a:ext>
            </a:extLst>
          </p:cNvPr>
          <p:cNvSpPr/>
          <p:nvPr/>
        </p:nvSpPr>
        <p:spPr>
          <a:xfrm>
            <a:off x="2600888" y="3962400"/>
            <a:ext cx="615114" cy="897902"/>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5" name="文本框 14">
            <a:extLst>
              <a:ext uri="{FF2B5EF4-FFF2-40B4-BE49-F238E27FC236}">
                <a16:creationId xmlns="" xmlns:a16="http://schemas.microsoft.com/office/drawing/2014/main" id="{9C816F76-A06F-43CE-A31A-8AC3D905622D}"/>
              </a:ext>
            </a:extLst>
          </p:cNvPr>
          <p:cNvSpPr txBox="1"/>
          <p:nvPr/>
        </p:nvSpPr>
        <p:spPr>
          <a:xfrm>
            <a:off x="3307304" y="4398637"/>
            <a:ext cx="453716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希腊人航海技术和武器的</a:t>
            </a:r>
            <a:r>
              <a:rPr lang="zh-CN" altLang="en-US" sz="2400" dirty="0" smtClean="0">
                <a:latin typeface="黑体" panose="02010609060101010101" pitchFamily="49" charset="-122"/>
                <a:ea typeface="黑体" panose="02010609060101010101" pitchFamily="49" charset="-122"/>
              </a:rPr>
              <a:t>高超</a:t>
            </a:r>
            <a:endParaRPr lang="zh-CN" altLang="en-US" sz="2400" dirty="0">
              <a:latin typeface="黑体" panose="02010609060101010101" pitchFamily="49" charset="-122"/>
              <a:ea typeface="黑体" panose="02010609060101010101" pitchFamily="49" charset="-122"/>
            </a:endParaRPr>
          </a:p>
        </p:txBody>
      </p:sp>
      <p:sp>
        <p:nvSpPr>
          <p:cNvPr id="16" name="文本框 6">
            <a:extLst>
              <a:ext uri="{FF2B5EF4-FFF2-40B4-BE49-F238E27FC236}">
                <a16:creationId xmlns="" xmlns:a16="http://schemas.microsoft.com/office/drawing/2014/main" id="{27D4CBDF-1F0F-432B-9CD3-3E6389ECC0E3}"/>
              </a:ext>
            </a:extLst>
          </p:cNvPr>
          <p:cNvSpPr txBox="1">
            <a:spLocks noChangeArrowheads="1"/>
          </p:cNvSpPr>
          <p:nvPr/>
        </p:nvSpPr>
        <p:spPr bwMode="auto">
          <a:xfrm>
            <a:off x="195029" y="5545301"/>
            <a:ext cx="2742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(3</a:t>
            </a:r>
            <a:r>
              <a:rPr kumimoji="0" lang="en-US" altLang="zh-CN"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cs typeface="+mn-cs"/>
              </a:rPr>
              <a:t>扩张影响</a:t>
            </a:r>
            <a:endPar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17" name="左大括号 16">
            <a:extLst>
              <a:ext uri="{FF2B5EF4-FFF2-40B4-BE49-F238E27FC236}">
                <a16:creationId xmlns="" xmlns:a16="http://schemas.microsoft.com/office/drawing/2014/main" id="{4AE31096-A163-45F2-BF6C-AB3CB081A016}"/>
              </a:ext>
            </a:extLst>
          </p:cNvPr>
          <p:cNvSpPr/>
          <p:nvPr/>
        </p:nvSpPr>
        <p:spPr>
          <a:xfrm>
            <a:off x="2586896" y="5143491"/>
            <a:ext cx="667272" cy="1357618"/>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8" name="文本框 17">
            <a:extLst>
              <a:ext uri="{FF2B5EF4-FFF2-40B4-BE49-F238E27FC236}">
                <a16:creationId xmlns="" xmlns:a16="http://schemas.microsoft.com/office/drawing/2014/main" id="{C79B1071-314B-4FB8-A7ED-9A28318B7EDD}"/>
              </a:ext>
            </a:extLst>
          </p:cNvPr>
          <p:cNvSpPr txBox="1"/>
          <p:nvPr/>
        </p:nvSpPr>
        <p:spPr>
          <a:xfrm>
            <a:off x="3345836" y="4972636"/>
            <a:ext cx="4537166" cy="461665"/>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推动希腊</a:t>
            </a:r>
            <a:r>
              <a:rPr lang="zh-CN" altLang="en-US" sz="2400" dirty="0">
                <a:latin typeface="黑体" panose="02010609060101010101" pitchFamily="49" charset="-122"/>
                <a:ea typeface="黑体" panose="02010609060101010101" pitchFamily="49" charset="-122"/>
              </a:rPr>
              <a:t>工商业的发展</a:t>
            </a:r>
          </a:p>
        </p:txBody>
      </p:sp>
      <p:sp>
        <p:nvSpPr>
          <p:cNvPr id="19" name="文本框 18">
            <a:extLst>
              <a:ext uri="{FF2B5EF4-FFF2-40B4-BE49-F238E27FC236}">
                <a16:creationId xmlns="" xmlns:a16="http://schemas.microsoft.com/office/drawing/2014/main" id="{AF791484-FD9E-4861-8683-0ED245DF499F}"/>
              </a:ext>
            </a:extLst>
          </p:cNvPr>
          <p:cNvSpPr txBox="1"/>
          <p:nvPr/>
        </p:nvSpPr>
        <p:spPr>
          <a:xfrm>
            <a:off x="3345836" y="5529622"/>
            <a:ext cx="5133844"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促进希腊和殖民地地区文明的交流</a:t>
            </a:r>
          </a:p>
        </p:txBody>
      </p:sp>
      <p:sp>
        <p:nvSpPr>
          <p:cNvPr id="20" name="文本框 19">
            <a:extLst>
              <a:ext uri="{FF2B5EF4-FFF2-40B4-BE49-F238E27FC236}">
                <a16:creationId xmlns="" xmlns:a16="http://schemas.microsoft.com/office/drawing/2014/main" id="{C8ED65EC-E565-480B-9D25-22E45610EA0B}"/>
              </a:ext>
            </a:extLst>
          </p:cNvPr>
          <p:cNvSpPr txBox="1"/>
          <p:nvPr/>
        </p:nvSpPr>
        <p:spPr>
          <a:xfrm>
            <a:off x="3345836" y="6120465"/>
            <a:ext cx="5133844"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给</a:t>
            </a:r>
            <a:r>
              <a:rPr lang="zh-CN" altLang="zh-CN" sz="2400" dirty="0">
                <a:latin typeface="黑体" panose="02010609060101010101" pitchFamily="49" charset="-122"/>
                <a:ea typeface="黑体" panose="02010609060101010101" pitchFamily="49" charset="-122"/>
              </a:rPr>
              <a:t>殖民地原有居民造成了巨大灾难</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5808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3" grpId="0"/>
      <p:bldP spid="15"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一、古代文明的扩展</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537166" cy="84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27258" y="1187848"/>
            <a:ext cx="5458326"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5.</a:t>
            </a:r>
            <a:r>
              <a:rPr kumimoji="0" lang="zh-CN" altLang="en-US" sz="28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古代文明扩展影响</a:t>
            </a:r>
          </a:p>
        </p:txBody>
      </p:sp>
      <p:pic>
        <p:nvPicPr>
          <p:cNvPr id="22" name="Picture 3" descr="muslim_distribution">
            <a:extLst>
              <a:ext uri="{FF2B5EF4-FFF2-40B4-BE49-F238E27FC236}">
                <a16:creationId xmlns="" xmlns:a16="http://schemas.microsoft.com/office/drawing/2014/main" id="{810212F1-0FF4-4BBE-9C03-1032C1EE5C28}"/>
              </a:ext>
            </a:extLst>
          </p:cNvPr>
          <p:cNvPicPr>
            <a:picLocks noChangeAspect="1"/>
          </p:cNvPicPr>
          <p:nvPr/>
        </p:nvPicPr>
        <p:blipFill>
          <a:blip r:embed="rId3"/>
          <a:srcRect t="4536" r="28575"/>
          <a:stretch>
            <a:fillRect/>
          </a:stretch>
        </p:blipFill>
        <p:spPr>
          <a:xfrm>
            <a:off x="324394" y="2032179"/>
            <a:ext cx="6743973" cy="3450192"/>
          </a:xfrm>
          <a:prstGeom prst="rect">
            <a:avLst/>
          </a:prstGeom>
          <a:noFill/>
          <a:ln w="9525">
            <a:noFill/>
          </a:ln>
        </p:spPr>
      </p:pic>
      <p:sp>
        <p:nvSpPr>
          <p:cNvPr id="23" name="AutoShape 4">
            <a:extLst>
              <a:ext uri="{FF2B5EF4-FFF2-40B4-BE49-F238E27FC236}">
                <a16:creationId xmlns="" xmlns:a16="http://schemas.microsoft.com/office/drawing/2014/main" id="{2916251E-AE54-4C16-81B2-12B4641CB8A8}"/>
              </a:ext>
            </a:extLst>
          </p:cNvPr>
          <p:cNvSpPr/>
          <p:nvPr/>
        </p:nvSpPr>
        <p:spPr>
          <a:xfrm rot="21029183">
            <a:off x="874165" y="2447448"/>
            <a:ext cx="1581790" cy="566828"/>
          </a:xfrm>
          <a:prstGeom prst="wedgeEllipseCallout">
            <a:avLst>
              <a:gd name="adj1" fmla="val 72801"/>
              <a:gd name="adj2" fmla="val 79426"/>
            </a:avLst>
          </a:prstGeom>
          <a:solidFill>
            <a:srgbClr val="FFFFFF"/>
          </a:solidFill>
          <a:ln w="9525" cap="flat" cmpd="sng">
            <a:solidFill>
              <a:srgbClr val="000000"/>
            </a:solidFill>
            <a:prstDash val="solid"/>
            <a:miter/>
            <a:headEnd type="none" w="med" len="med"/>
            <a:tailEnd type="none" w="med" len="med"/>
          </a:ln>
        </p:spPr>
        <p:txBody>
          <a:bodyPr anchor="t"/>
          <a:lstStyle/>
          <a:p>
            <a:r>
              <a:rPr lang="zh-CN" altLang="en-US" dirty="0">
                <a:solidFill>
                  <a:srgbClr val="FE1402"/>
                </a:solidFill>
                <a:latin typeface="黑体" panose="02010609060101010101" pitchFamily="49" charset="-122"/>
                <a:ea typeface="黑体" panose="02010609060101010101" pitchFamily="49" charset="-122"/>
              </a:rPr>
              <a:t>希腊文明</a:t>
            </a:r>
          </a:p>
        </p:txBody>
      </p:sp>
      <p:sp>
        <p:nvSpPr>
          <p:cNvPr id="24" name="AutoShape 5">
            <a:extLst>
              <a:ext uri="{FF2B5EF4-FFF2-40B4-BE49-F238E27FC236}">
                <a16:creationId xmlns="" xmlns:a16="http://schemas.microsoft.com/office/drawing/2014/main" id="{52C2B29F-4A64-4ACD-8659-4292E2B3044A}"/>
              </a:ext>
            </a:extLst>
          </p:cNvPr>
          <p:cNvSpPr/>
          <p:nvPr/>
        </p:nvSpPr>
        <p:spPr>
          <a:xfrm>
            <a:off x="1320212" y="3141099"/>
            <a:ext cx="1896742" cy="500142"/>
          </a:xfrm>
          <a:prstGeom prst="wedgeEllipseCallout">
            <a:avLst>
              <a:gd name="adj1" fmla="val 71074"/>
              <a:gd name="adj2" fmla="val 68080"/>
            </a:avLst>
          </a:prstGeom>
          <a:solidFill>
            <a:srgbClr val="FFFFFF"/>
          </a:solidFill>
          <a:ln w="9525" cap="flat" cmpd="sng">
            <a:solidFill>
              <a:srgbClr val="000000"/>
            </a:solidFill>
            <a:prstDash val="solid"/>
            <a:miter/>
            <a:headEnd type="none" w="med" len="med"/>
            <a:tailEnd type="none" w="med" len="med"/>
          </a:ln>
        </p:spPr>
        <p:txBody>
          <a:bodyPr anchor="t"/>
          <a:lstStyle/>
          <a:p>
            <a:r>
              <a:rPr lang="zh-CN" altLang="en-US" dirty="0">
                <a:latin typeface="黑体" panose="02010609060101010101" pitchFamily="49" charset="-122"/>
                <a:ea typeface="黑体" panose="02010609060101010101" pitchFamily="49" charset="-122"/>
              </a:rPr>
              <a:t>尼罗河文明</a:t>
            </a:r>
          </a:p>
        </p:txBody>
      </p:sp>
      <p:sp>
        <p:nvSpPr>
          <p:cNvPr id="25" name="AutoShape 6">
            <a:extLst>
              <a:ext uri="{FF2B5EF4-FFF2-40B4-BE49-F238E27FC236}">
                <a16:creationId xmlns="" xmlns:a16="http://schemas.microsoft.com/office/drawing/2014/main" id="{9D14B7CC-EEB1-4F23-AEA2-402515CC99B1}"/>
              </a:ext>
            </a:extLst>
          </p:cNvPr>
          <p:cNvSpPr/>
          <p:nvPr/>
        </p:nvSpPr>
        <p:spPr>
          <a:xfrm>
            <a:off x="4881224" y="2464819"/>
            <a:ext cx="1608719" cy="676280"/>
          </a:xfrm>
          <a:prstGeom prst="wedgeEllipseCallout">
            <a:avLst>
              <a:gd name="adj1" fmla="val -69014"/>
              <a:gd name="adj2" fmla="val 72464"/>
            </a:avLst>
          </a:prstGeom>
          <a:solidFill>
            <a:srgbClr val="FFFFFF"/>
          </a:solidFill>
          <a:ln w="9525" cap="flat" cmpd="sng">
            <a:solidFill>
              <a:srgbClr val="000000"/>
            </a:solidFill>
            <a:prstDash val="solid"/>
            <a:miter/>
            <a:headEnd type="none" w="med" len="med"/>
            <a:tailEnd type="none" w="med" len="med"/>
          </a:ln>
        </p:spPr>
        <p:txBody>
          <a:bodyPr anchor="t"/>
          <a:lstStyle/>
          <a:p>
            <a:r>
              <a:rPr lang="zh-CN" altLang="en-US" dirty="0">
                <a:latin typeface="黑体" panose="02010609060101010101" pitchFamily="49" charset="-122"/>
                <a:ea typeface="黑体" panose="02010609060101010101" pitchFamily="49" charset="-122"/>
              </a:rPr>
              <a:t>两河文明</a:t>
            </a:r>
          </a:p>
        </p:txBody>
      </p:sp>
      <p:sp>
        <p:nvSpPr>
          <p:cNvPr id="3" name="矩形 2">
            <a:extLst>
              <a:ext uri="{FF2B5EF4-FFF2-40B4-BE49-F238E27FC236}">
                <a16:creationId xmlns="" xmlns:a16="http://schemas.microsoft.com/office/drawing/2014/main" id="{AC4EA057-D4B4-4434-ACAE-6CDF3A6FE417}"/>
              </a:ext>
            </a:extLst>
          </p:cNvPr>
          <p:cNvSpPr/>
          <p:nvPr/>
        </p:nvSpPr>
        <p:spPr>
          <a:xfrm>
            <a:off x="7139658" y="2032179"/>
            <a:ext cx="4887242" cy="3385157"/>
          </a:xfrm>
          <a:prstGeom prst="rect">
            <a:avLst/>
          </a:prstGeom>
          <a:noFill/>
          <a:ln w="22225" cap="flat" cmpd="sng" algn="ctr">
            <a:solidFill>
              <a:schemeClr val="dk1"/>
            </a:solidFill>
            <a:prstDash val="lgDash"/>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nSpc>
                <a:spcPct val="130000"/>
              </a:lnSpc>
            </a:pPr>
            <a:r>
              <a:rPr lang="zh-CN" altLang="en-US" sz="2400" dirty="0">
                <a:latin typeface="黑体" panose="02010609060101010101" pitchFamily="49" charset="-122"/>
                <a:ea typeface="黑体" panose="02010609060101010101" pitchFamily="49" charset="-122"/>
              </a:rPr>
              <a:t>    希腊科学的基础完全是东方的，不论希腊的天才多么深刻，没有这些基础，它并不一定能够创立任何可与其实际成就相比的东西。</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我们没有权利无视希腊天才的埃及父亲和美索不达米亚母亲。</a:t>
            </a:r>
            <a:endParaRPr lang="en-US" altLang="zh-CN" sz="2400" dirty="0">
              <a:latin typeface="黑体" panose="02010609060101010101" pitchFamily="49" charset="-122"/>
              <a:ea typeface="黑体" panose="02010609060101010101" pitchFamily="49" charset="-122"/>
            </a:endParaRPr>
          </a:p>
          <a:p>
            <a:pPr algn="r">
              <a:lnSpc>
                <a:spcPct val="130000"/>
              </a:lnSpc>
            </a:pP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乔治</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萨顿</a:t>
            </a:r>
          </a:p>
        </p:txBody>
      </p:sp>
      <p:sp>
        <p:nvSpPr>
          <p:cNvPr id="26" name="文本框 25">
            <a:extLst>
              <a:ext uri="{FF2B5EF4-FFF2-40B4-BE49-F238E27FC236}">
                <a16:creationId xmlns="" xmlns:a16="http://schemas.microsoft.com/office/drawing/2014/main" id="{BBFC8D02-09DB-4FCC-8390-0D18C6A97BF3}"/>
              </a:ext>
            </a:extLst>
          </p:cNvPr>
          <p:cNvSpPr txBox="1"/>
          <p:nvPr/>
        </p:nvSpPr>
        <p:spPr>
          <a:xfrm>
            <a:off x="4414884" y="1012071"/>
            <a:ext cx="7612016" cy="830997"/>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    依据</a:t>
            </a:r>
            <a:r>
              <a:rPr lang="zh-CN" altLang="en-US" sz="2400" dirty="0">
                <a:latin typeface="黑体" panose="02010609060101010101" pitchFamily="49" charset="-122"/>
                <a:ea typeface="黑体" panose="02010609060101010101" pitchFamily="49" charset="-122"/>
              </a:rPr>
              <a:t>材料并结合所学分析，古代文明的扩展产生了什么影响？</a:t>
            </a:r>
          </a:p>
        </p:txBody>
      </p:sp>
      <p:sp>
        <p:nvSpPr>
          <p:cNvPr id="27" name="文本框 26">
            <a:extLst>
              <a:ext uri="{FF2B5EF4-FFF2-40B4-BE49-F238E27FC236}">
                <a16:creationId xmlns="" xmlns:a16="http://schemas.microsoft.com/office/drawing/2014/main" id="{C30743CA-FCDD-4B4A-B8DD-7788AADF9088}"/>
              </a:ext>
            </a:extLst>
          </p:cNvPr>
          <p:cNvSpPr txBox="1"/>
          <p:nvPr/>
        </p:nvSpPr>
        <p:spPr>
          <a:xfrm>
            <a:off x="324394" y="5498494"/>
            <a:ext cx="11702506" cy="1200329"/>
          </a:xfrm>
          <a:prstGeom prst="rect">
            <a:avLst/>
          </a:prstGeom>
          <a:noFill/>
          <a:ln w="28575">
            <a:solidFill>
              <a:schemeClr val="dk1"/>
            </a:solidFill>
            <a:prstDash val="dash"/>
          </a:ln>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    </a:t>
            </a:r>
            <a:r>
              <a:rPr lang="zh-CN" altLang="en-US" sz="2400" dirty="0">
                <a:solidFill>
                  <a:srgbClr val="FF0000"/>
                </a:solidFill>
                <a:latin typeface="黑体" panose="02010609060101010101" pitchFamily="49" charset="-122"/>
                <a:ea typeface="黑体" panose="02010609060101010101" pitchFamily="49" charset="-122"/>
              </a:rPr>
              <a:t>古代文明各自的扩展，使不同文明区相互连接起来。是奴隶制大帝国兴起的重要条件，同时也使各地文明进行交流。   </a:t>
            </a:r>
          </a:p>
        </p:txBody>
      </p:sp>
    </p:spTree>
    <p:extLst>
      <p:ext uri="{BB962C8B-B14F-4D97-AF65-F5344CB8AC3E}">
        <p14:creationId xmlns:p14="http://schemas.microsoft.com/office/powerpoint/2010/main" val="7738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6" grpId="0"/>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4" y="1167182"/>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4" y="1340249"/>
            <a:ext cx="39292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dirty="0">
                <a:solidFill>
                  <a:schemeClr val="bg1"/>
                </a:solidFill>
                <a:latin typeface="黑体" panose="02010609060101010101" pitchFamily="49" charset="-122"/>
                <a:ea typeface="黑体" panose="02010609060101010101" pitchFamily="49" charset="-122"/>
              </a:rPr>
              <a:t> </a:t>
            </a:r>
            <a:r>
              <a:rPr lang="en-US" altLang="zh-CN" sz="2400" dirty="0">
                <a:solidFill>
                  <a:schemeClr val="bg1"/>
                </a:solidFill>
                <a:latin typeface="黑体" panose="02010609060101010101" pitchFamily="49" charset="-122"/>
                <a:ea typeface="黑体" panose="02010609060101010101" pitchFamily="49" charset="-122"/>
              </a:rPr>
              <a:t>1</a:t>
            </a:r>
            <a:r>
              <a:rPr lang="en-US" sz="2400" dirty="0">
                <a:solidFill>
                  <a:schemeClr val="bg1"/>
                </a:solidFill>
                <a:latin typeface="黑体" panose="02010609060101010101" pitchFamily="49" charset="-122"/>
                <a:ea typeface="黑体" panose="02010609060101010101" pitchFamily="49" charset="-122"/>
              </a:rPr>
              <a:t>.</a:t>
            </a:r>
            <a:r>
              <a:rPr lang="zh-CN" altLang="en-US" sz="2400" dirty="0">
                <a:solidFill>
                  <a:schemeClr val="bg1"/>
                </a:solidFill>
                <a:latin typeface="黑体" panose="02010609060101010101" pitchFamily="49" charset="-122"/>
                <a:ea typeface="黑体" panose="02010609060101010101" pitchFamily="49" charset="-122"/>
              </a:rPr>
              <a:t>古代帝国建立先后时间</a:t>
            </a:r>
          </a:p>
        </p:txBody>
      </p:sp>
      <p:cxnSp>
        <p:nvCxnSpPr>
          <p:cNvPr id="29" name="直接连接符 28">
            <a:extLst>
              <a:ext uri="{FF2B5EF4-FFF2-40B4-BE49-F238E27FC236}">
                <a16:creationId xmlns="" xmlns:a16="http://schemas.microsoft.com/office/drawing/2014/main" id="{E476C36C-C172-40DC-BA8D-BD308DECB9A1}"/>
              </a:ext>
            </a:extLst>
          </p:cNvPr>
          <p:cNvCxnSpPr/>
          <p:nvPr/>
        </p:nvCxnSpPr>
        <p:spPr>
          <a:xfrm flipH="1">
            <a:off x="2830940" y="4186165"/>
            <a:ext cx="9332" cy="252000"/>
          </a:xfrm>
          <a:prstGeom prst="line">
            <a:avLst/>
          </a:prstGeom>
          <a:ln w="5080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 xmlns:a16="http://schemas.microsoft.com/office/drawing/2014/main" id="{1DE1B454-3F52-4171-A094-07C2ADA5D1FC}"/>
              </a:ext>
            </a:extLst>
          </p:cNvPr>
          <p:cNvCxnSpPr/>
          <p:nvPr/>
        </p:nvCxnSpPr>
        <p:spPr>
          <a:xfrm flipH="1">
            <a:off x="4816154" y="4188158"/>
            <a:ext cx="9332" cy="252000"/>
          </a:xfrm>
          <a:prstGeom prst="line">
            <a:avLst/>
          </a:prstGeom>
          <a:ln w="5080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15C05A38-DB37-477B-AEC8-4D97C460232C}"/>
              </a:ext>
            </a:extLst>
          </p:cNvPr>
          <p:cNvCxnSpPr/>
          <p:nvPr/>
        </p:nvCxnSpPr>
        <p:spPr>
          <a:xfrm flipH="1">
            <a:off x="6780253" y="4229804"/>
            <a:ext cx="9332" cy="252000"/>
          </a:xfrm>
          <a:prstGeom prst="line">
            <a:avLst/>
          </a:prstGeom>
          <a:ln w="5080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 xmlns:a16="http://schemas.microsoft.com/office/drawing/2014/main" id="{FA04A5BB-CDDD-4655-9C09-051DE91860BB}"/>
              </a:ext>
            </a:extLst>
          </p:cNvPr>
          <p:cNvCxnSpPr/>
          <p:nvPr/>
        </p:nvCxnSpPr>
        <p:spPr>
          <a:xfrm flipH="1">
            <a:off x="9961986" y="4216151"/>
            <a:ext cx="9332" cy="252000"/>
          </a:xfrm>
          <a:prstGeom prst="line">
            <a:avLst/>
          </a:prstGeom>
          <a:ln w="5080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33" name="直接箭头连接符 32">
            <a:extLst>
              <a:ext uri="{FF2B5EF4-FFF2-40B4-BE49-F238E27FC236}">
                <a16:creationId xmlns="" xmlns:a16="http://schemas.microsoft.com/office/drawing/2014/main" id="{2DAB5461-BEDA-4F7F-954E-6950171A7C69}"/>
              </a:ext>
            </a:extLst>
          </p:cNvPr>
          <p:cNvCxnSpPr>
            <a:cxnSpLocks/>
          </p:cNvCxnSpPr>
          <p:nvPr/>
        </p:nvCxnSpPr>
        <p:spPr>
          <a:xfrm>
            <a:off x="210955" y="4481804"/>
            <a:ext cx="11815582" cy="18156"/>
          </a:xfrm>
          <a:prstGeom prst="straightConnector1">
            <a:avLst/>
          </a:prstGeom>
          <a:ln w="101600">
            <a:solidFill>
              <a:schemeClr val="bg1"/>
            </a:solidFill>
            <a:tailEnd type="triangle"/>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46A6CE74-E383-454F-9A08-76157023B370}"/>
              </a:ext>
            </a:extLst>
          </p:cNvPr>
          <p:cNvGrpSpPr/>
          <p:nvPr/>
        </p:nvGrpSpPr>
        <p:grpSpPr>
          <a:xfrm>
            <a:off x="1950144" y="2558264"/>
            <a:ext cx="2075058" cy="2615036"/>
            <a:chOff x="1950144" y="2405864"/>
            <a:chExt cx="2075058" cy="2615036"/>
          </a:xfrm>
        </p:grpSpPr>
        <p:sp>
          <p:nvSpPr>
            <p:cNvPr id="58" name="文本框 57">
              <a:extLst>
                <a:ext uri="{FF2B5EF4-FFF2-40B4-BE49-F238E27FC236}">
                  <a16:creationId xmlns="" xmlns:a16="http://schemas.microsoft.com/office/drawing/2014/main" id="{F87CC2B6-E32E-486D-9251-47A24DA803EE}"/>
                </a:ext>
              </a:extLst>
            </p:cNvPr>
            <p:cNvSpPr txBox="1"/>
            <p:nvPr/>
          </p:nvSpPr>
          <p:spPr>
            <a:xfrm>
              <a:off x="2553941" y="2405864"/>
              <a:ext cx="553998" cy="1348828"/>
            </a:xfrm>
            <a:prstGeom prst="rect">
              <a:avLst/>
            </a:prstGeom>
            <a:noFill/>
          </p:spPr>
          <p:txBody>
            <a:bodyPr vert="eaVert" wrap="square" rtlCol="0">
              <a:spAutoFit/>
            </a:bodyPr>
            <a:lstStyle/>
            <a:p>
              <a:r>
                <a:rPr lang="zh-CN" altLang="en-US" sz="2400" dirty="0">
                  <a:latin typeface="黑体" panose="02010609060101010101" pitchFamily="49" charset="-122"/>
                  <a:ea typeface="黑体" panose="02010609060101010101" pitchFamily="49" charset="-122"/>
                </a:rPr>
                <a:t>波斯帝国</a:t>
              </a:r>
            </a:p>
          </p:txBody>
        </p:sp>
        <p:sp>
          <p:nvSpPr>
            <p:cNvPr id="60" name="文本框 59">
              <a:extLst>
                <a:ext uri="{FF2B5EF4-FFF2-40B4-BE49-F238E27FC236}">
                  <a16:creationId xmlns="" xmlns:a16="http://schemas.microsoft.com/office/drawing/2014/main" id="{E7C1DD40-57EC-49FF-8DBB-64D8A87C9C94}"/>
                </a:ext>
              </a:extLst>
            </p:cNvPr>
            <p:cNvSpPr txBox="1"/>
            <p:nvPr/>
          </p:nvSpPr>
          <p:spPr>
            <a:xfrm>
              <a:off x="1950144" y="4559235"/>
              <a:ext cx="2075058"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前</a:t>
              </a:r>
              <a:r>
                <a:rPr lang="en-US" altLang="zh-CN" sz="2400" dirty="0">
                  <a:latin typeface="黑体" panose="02010609060101010101" pitchFamily="49" charset="-122"/>
                  <a:ea typeface="黑体" panose="02010609060101010101" pitchFamily="49" charset="-122"/>
                </a:rPr>
                <a:t>6</a:t>
              </a:r>
              <a:r>
                <a:rPr lang="zh-CN" altLang="en-US" sz="2400" dirty="0">
                  <a:latin typeface="黑体" panose="02010609060101010101" pitchFamily="49" charset="-122"/>
                  <a:ea typeface="黑体" panose="02010609060101010101" pitchFamily="49" charset="-122"/>
                </a:rPr>
                <a:t>世纪</a:t>
              </a:r>
            </a:p>
          </p:txBody>
        </p:sp>
      </p:grpSp>
      <p:grpSp>
        <p:nvGrpSpPr>
          <p:cNvPr id="9" name="组合 8">
            <a:extLst>
              <a:ext uri="{FF2B5EF4-FFF2-40B4-BE49-F238E27FC236}">
                <a16:creationId xmlns="" xmlns:a16="http://schemas.microsoft.com/office/drawing/2014/main" id="{C270ED83-4511-40D0-82F5-180845776A9B}"/>
              </a:ext>
            </a:extLst>
          </p:cNvPr>
          <p:cNvGrpSpPr/>
          <p:nvPr/>
        </p:nvGrpSpPr>
        <p:grpSpPr>
          <a:xfrm>
            <a:off x="3838507" y="2059549"/>
            <a:ext cx="1621767" cy="3107344"/>
            <a:chOff x="3838507" y="1907149"/>
            <a:chExt cx="1621767" cy="3107344"/>
          </a:xfrm>
        </p:grpSpPr>
        <p:sp>
          <p:nvSpPr>
            <p:cNvPr id="34" name="文本框 33">
              <a:extLst>
                <a:ext uri="{FF2B5EF4-FFF2-40B4-BE49-F238E27FC236}">
                  <a16:creationId xmlns="" xmlns:a16="http://schemas.microsoft.com/office/drawing/2014/main" id="{ED2F24B2-3EFD-4537-8972-9C702D933406}"/>
                </a:ext>
              </a:extLst>
            </p:cNvPr>
            <p:cNvSpPr txBox="1"/>
            <p:nvPr/>
          </p:nvSpPr>
          <p:spPr>
            <a:xfrm>
              <a:off x="3838507" y="4552828"/>
              <a:ext cx="1621767"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前</a:t>
              </a:r>
              <a:r>
                <a:rPr lang="en-US" altLang="zh-CN" sz="2400" dirty="0">
                  <a:latin typeface="黑体" panose="02010609060101010101" pitchFamily="49" charset="-122"/>
                  <a:ea typeface="黑体" panose="02010609060101010101" pitchFamily="49" charset="-122"/>
                </a:rPr>
                <a:t>4</a:t>
              </a:r>
              <a:r>
                <a:rPr lang="zh-CN" altLang="en-US" sz="2400" dirty="0">
                  <a:latin typeface="黑体" panose="02010609060101010101" pitchFamily="49" charset="-122"/>
                  <a:ea typeface="黑体" panose="02010609060101010101" pitchFamily="49" charset="-122"/>
                </a:rPr>
                <a:t>世纪末</a:t>
              </a:r>
            </a:p>
          </p:txBody>
        </p:sp>
        <p:sp>
          <p:nvSpPr>
            <p:cNvPr id="62" name="文本框 61">
              <a:extLst>
                <a:ext uri="{FF2B5EF4-FFF2-40B4-BE49-F238E27FC236}">
                  <a16:creationId xmlns="" xmlns:a16="http://schemas.microsoft.com/office/drawing/2014/main" id="{1AEEFEBF-C450-47B9-B79B-CF77AAE1E5E1}"/>
                </a:ext>
              </a:extLst>
            </p:cNvPr>
            <p:cNvSpPr txBox="1"/>
            <p:nvPr/>
          </p:nvSpPr>
          <p:spPr>
            <a:xfrm>
              <a:off x="4539155" y="1907149"/>
              <a:ext cx="553998" cy="1926433"/>
            </a:xfrm>
            <a:prstGeom prst="rect">
              <a:avLst/>
            </a:prstGeom>
            <a:noFill/>
          </p:spPr>
          <p:txBody>
            <a:bodyPr vert="eaVert" wrap="square" rtlCol="0">
              <a:spAutoFit/>
            </a:bodyPr>
            <a:lstStyle/>
            <a:p>
              <a:r>
                <a:rPr lang="zh-CN" altLang="en-US" sz="2400" dirty="0">
                  <a:latin typeface="黑体" panose="02010609060101010101" pitchFamily="49" charset="-122"/>
                  <a:ea typeface="黑体" panose="02010609060101010101" pitchFamily="49" charset="-122"/>
                </a:rPr>
                <a:t>亚历山大帝国</a:t>
              </a:r>
            </a:p>
          </p:txBody>
        </p:sp>
      </p:grpSp>
      <p:grpSp>
        <p:nvGrpSpPr>
          <p:cNvPr id="10" name="组合 9">
            <a:extLst>
              <a:ext uri="{FF2B5EF4-FFF2-40B4-BE49-F238E27FC236}">
                <a16:creationId xmlns="" xmlns:a16="http://schemas.microsoft.com/office/drawing/2014/main" id="{875113C7-0671-46F2-94AA-896A9A58E4A9}"/>
              </a:ext>
            </a:extLst>
          </p:cNvPr>
          <p:cNvGrpSpPr/>
          <p:nvPr/>
        </p:nvGrpSpPr>
        <p:grpSpPr>
          <a:xfrm>
            <a:off x="6096001" y="2711082"/>
            <a:ext cx="2098766" cy="2449404"/>
            <a:chOff x="6096001" y="2558682"/>
            <a:chExt cx="2098766" cy="2449404"/>
          </a:xfrm>
        </p:grpSpPr>
        <p:sp>
          <p:nvSpPr>
            <p:cNvPr id="57" name="文本框 56">
              <a:extLst>
                <a:ext uri="{FF2B5EF4-FFF2-40B4-BE49-F238E27FC236}">
                  <a16:creationId xmlns="" xmlns:a16="http://schemas.microsoft.com/office/drawing/2014/main" id="{2DA9CF91-F1DB-4C8D-8D06-3EC981799FCC}"/>
                </a:ext>
              </a:extLst>
            </p:cNvPr>
            <p:cNvSpPr txBox="1"/>
            <p:nvPr/>
          </p:nvSpPr>
          <p:spPr>
            <a:xfrm>
              <a:off x="6096001" y="4546421"/>
              <a:ext cx="2098766"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前</a:t>
              </a:r>
              <a:r>
                <a:rPr lang="en-US" altLang="zh-CN" sz="2400" dirty="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世纪</a:t>
              </a:r>
            </a:p>
          </p:txBody>
        </p:sp>
        <p:sp>
          <p:nvSpPr>
            <p:cNvPr id="63" name="文本框 62">
              <a:extLst>
                <a:ext uri="{FF2B5EF4-FFF2-40B4-BE49-F238E27FC236}">
                  <a16:creationId xmlns="" xmlns:a16="http://schemas.microsoft.com/office/drawing/2014/main" id="{98398F4F-5858-4C88-A4B6-1CC2EB12D3F7}"/>
                </a:ext>
              </a:extLst>
            </p:cNvPr>
            <p:cNvSpPr txBox="1"/>
            <p:nvPr/>
          </p:nvSpPr>
          <p:spPr>
            <a:xfrm>
              <a:off x="6503254" y="2558682"/>
              <a:ext cx="553998" cy="1383004"/>
            </a:xfrm>
            <a:prstGeom prst="rect">
              <a:avLst/>
            </a:prstGeom>
            <a:noFill/>
          </p:spPr>
          <p:txBody>
            <a:bodyPr vert="eaVert" wrap="square" rtlCol="0">
              <a:spAutoFit/>
            </a:bodyPr>
            <a:lstStyle/>
            <a:p>
              <a:r>
                <a:rPr lang="zh-CN" altLang="en-US" sz="2400" dirty="0">
                  <a:latin typeface="黑体" panose="02010609060101010101" pitchFamily="49" charset="-122"/>
                  <a:ea typeface="黑体" panose="02010609060101010101" pitchFamily="49" charset="-122"/>
                </a:rPr>
                <a:t>孔雀帝国</a:t>
              </a:r>
            </a:p>
          </p:txBody>
        </p:sp>
      </p:grpSp>
      <p:grpSp>
        <p:nvGrpSpPr>
          <p:cNvPr id="11" name="组合 10">
            <a:extLst>
              <a:ext uri="{FF2B5EF4-FFF2-40B4-BE49-F238E27FC236}">
                <a16:creationId xmlns="" xmlns:a16="http://schemas.microsoft.com/office/drawing/2014/main" id="{B17FD5BB-51A6-48E0-B739-50C5E4FB902E}"/>
              </a:ext>
            </a:extLst>
          </p:cNvPr>
          <p:cNvGrpSpPr/>
          <p:nvPr/>
        </p:nvGrpSpPr>
        <p:grpSpPr>
          <a:xfrm>
            <a:off x="8903179" y="2762604"/>
            <a:ext cx="1973827" cy="2404289"/>
            <a:chOff x="8903179" y="2610204"/>
            <a:chExt cx="1973827" cy="2404289"/>
          </a:xfrm>
        </p:grpSpPr>
        <p:sp>
          <p:nvSpPr>
            <p:cNvPr id="59" name="文本框 58">
              <a:extLst>
                <a:ext uri="{FF2B5EF4-FFF2-40B4-BE49-F238E27FC236}">
                  <a16:creationId xmlns="" xmlns:a16="http://schemas.microsoft.com/office/drawing/2014/main" id="{97DA2ED7-3076-41CE-AA53-D28C527599B9}"/>
                </a:ext>
              </a:extLst>
            </p:cNvPr>
            <p:cNvSpPr txBox="1"/>
            <p:nvPr/>
          </p:nvSpPr>
          <p:spPr>
            <a:xfrm>
              <a:off x="9684987" y="2610204"/>
              <a:ext cx="553998" cy="1467200"/>
            </a:xfrm>
            <a:prstGeom prst="rect">
              <a:avLst/>
            </a:prstGeom>
            <a:noFill/>
          </p:spPr>
          <p:txBody>
            <a:bodyPr vert="eaVert" wrap="square" rtlCol="0">
              <a:spAutoFit/>
            </a:bodyPr>
            <a:lstStyle/>
            <a:p>
              <a:r>
                <a:rPr lang="zh-CN" altLang="en-US" sz="2400" dirty="0">
                  <a:latin typeface="黑体" panose="02010609060101010101" pitchFamily="49" charset="-122"/>
                  <a:ea typeface="黑体" panose="02010609060101010101" pitchFamily="49" charset="-122"/>
                </a:rPr>
                <a:t>罗马帝国</a:t>
              </a:r>
            </a:p>
          </p:txBody>
        </p:sp>
        <p:sp>
          <p:nvSpPr>
            <p:cNvPr id="64" name="文本框 63">
              <a:extLst>
                <a:ext uri="{FF2B5EF4-FFF2-40B4-BE49-F238E27FC236}">
                  <a16:creationId xmlns="" xmlns:a16="http://schemas.microsoft.com/office/drawing/2014/main" id="{32801976-B9DA-40CF-9C83-6EF0AD28262F}"/>
                </a:ext>
              </a:extLst>
            </p:cNvPr>
            <p:cNvSpPr txBox="1"/>
            <p:nvPr/>
          </p:nvSpPr>
          <p:spPr>
            <a:xfrm>
              <a:off x="8903179" y="4552828"/>
              <a:ext cx="1973827" cy="461665"/>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公元前</a:t>
              </a:r>
              <a:r>
                <a:rPr lang="en-US" altLang="zh-CN" sz="2400" dirty="0">
                  <a:latin typeface="黑体" panose="02010609060101010101" pitchFamily="49" charset="-122"/>
                  <a:ea typeface="黑体" panose="02010609060101010101" pitchFamily="49" charset="-122"/>
                </a:rPr>
                <a:t>27</a:t>
              </a:r>
              <a:r>
                <a:rPr lang="zh-CN" altLang="en-US" sz="2400" dirty="0">
                  <a:latin typeface="黑体" panose="02010609060101010101" pitchFamily="49" charset="-122"/>
                  <a:ea typeface="黑体" panose="02010609060101010101" pitchFamily="49" charset="-122"/>
                </a:rPr>
                <a:t>年</a:t>
              </a:r>
            </a:p>
          </p:txBody>
        </p:sp>
      </p:grpSp>
    </p:spTree>
    <p:extLst>
      <p:ext uri="{BB962C8B-B14F-4D97-AF65-F5344CB8AC3E}">
        <p14:creationId xmlns:p14="http://schemas.microsoft.com/office/powerpoint/2010/main" val="49154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2</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7" name="文本框 6">
            <a:extLst>
              <a:ext uri="{FF2B5EF4-FFF2-40B4-BE49-F238E27FC236}">
                <a16:creationId xmlns="" xmlns:a16="http://schemas.microsoft.com/office/drawing/2014/main" id="{A5C22018-F48C-4633-A167-B1C4E2370F95}"/>
              </a:ext>
            </a:extLst>
          </p:cNvPr>
          <p:cNvSpPr txBox="1">
            <a:spLocks noChangeArrowheads="1"/>
          </p:cNvSpPr>
          <p:nvPr/>
        </p:nvSpPr>
        <p:spPr bwMode="auto">
          <a:xfrm>
            <a:off x="210955" y="2468411"/>
            <a:ext cx="5423156" cy="95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(1) </a:t>
            </a:r>
            <a:r>
              <a:rPr lang="zh-CN" altLang="en-US" sz="2400" dirty="0">
                <a:solidFill>
                  <a:prstClr val="black"/>
                </a:solidFill>
                <a:latin typeface="黑体" panose="02010609060101010101" pitchFamily="49" charset="-122"/>
                <a:ea typeface="黑体" panose="02010609060101010101" pitchFamily="49" charset="-122"/>
              </a:rPr>
              <a:t>兴起：公元前六世纪中期居鲁士统一了波斯各部。</a:t>
            </a:r>
          </a:p>
        </p:txBody>
      </p:sp>
      <p:pic>
        <p:nvPicPr>
          <p:cNvPr id="10" name="Picture 4" descr="910302">
            <a:extLst>
              <a:ext uri="{FF2B5EF4-FFF2-40B4-BE49-F238E27FC236}">
                <a16:creationId xmlns="" xmlns:a16="http://schemas.microsoft.com/office/drawing/2014/main" id="{FC4ED589-6095-4B2E-A762-F43DBFD6C191}"/>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612" t="3586" r="2582" b="3116"/>
          <a:stretch/>
        </p:blipFill>
        <p:spPr bwMode="auto">
          <a:xfrm>
            <a:off x="5829914" y="2248272"/>
            <a:ext cx="5970377" cy="3157022"/>
          </a:xfrm>
          <a:prstGeom prst="roundRect">
            <a:avLst>
              <a:gd name="adj" fmla="val 8594"/>
            </a:avLst>
          </a:prstGeom>
          <a:solidFill>
            <a:srgbClr val="FFFFFF">
              <a:shade val="85000"/>
            </a:srgbClr>
          </a:solidFill>
          <a:ln w="9525">
            <a:solidFill>
              <a:srgbClr val="000000"/>
            </a:solidFill>
            <a:miter lim="800000"/>
            <a:headEnd/>
            <a:tailEnd/>
          </a:ln>
          <a:effectLst>
            <a:reflection blurRad="12700" stA="38000" endPos="28000" dist="5000" dir="5400000" sy="-100000" algn="bl" rotWithShape="0"/>
          </a:effectLst>
        </p:spPr>
      </p:pic>
      <p:sp>
        <p:nvSpPr>
          <p:cNvPr id="12" name="文本框 11">
            <a:extLst>
              <a:ext uri="{FF2B5EF4-FFF2-40B4-BE49-F238E27FC236}">
                <a16:creationId xmlns="" xmlns:a16="http://schemas.microsoft.com/office/drawing/2014/main" id="{7CEA206C-69C5-44E4-A0ED-3E4AC933D9FE}"/>
              </a:ext>
            </a:extLst>
          </p:cNvPr>
          <p:cNvSpPr txBox="1">
            <a:spLocks noChangeArrowheads="1"/>
          </p:cNvSpPr>
          <p:nvPr/>
        </p:nvSpPr>
        <p:spPr bwMode="auto">
          <a:xfrm>
            <a:off x="210955" y="3826783"/>
            <a:ext cx="5423156" cy="95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(2) </a:t>
            </a:r>
            <a:r>
              <a:rPr lang="zh-CN" altLang="en-US" sz="2400" dirty="0">
                <a:solidFill>
                  <a:prstClr val="black"/>
                </a:solidFill>
                <a:latin typeface="黑体" panose="02010609060101010101" pitchFamily="49" charset="-122"/>
                <a:ea typeface="黑体" panose="02010609060101010101" pitchFamily="49" charset="-122"/>
              </a:rPr>
              <a:t>全盛：公元前五世纪，大流士建立了地跨亚非欧三大洲的帝国。</a:t>
            </a:r>
          </a:p>
        </p:txBody>
      </p:sp>
      <p:sp>
        <p:nvSpPr>
          <p:cNvPr id="6" name="椭圆 5">
            <a:extLst>
              <a:ext uri="{FF2B5EF4-FFF2-40B4-BE49-F238E27FC236}">
                <a16:creationId xmlns="" xmlns:a16="http://schemas.microsoft.com/office/drawing/2014/main" id="{CB82AC47-7E8F-44E6-A633-1A3F9A69A5EA}"/>
              </a:ext>
            </a:extLst>
          </p:cNvPr>
          <p:cNvSpPr/>
          <p:nvPr/>
        </p:nvSpPr>
        <p:spPr>
          <a:xfrm>
            <a:off x="8921428" y="4204890"/>
            <a:ext cx="827315" cy="661852"/>
          </a:xfrm>
          <a:prstGeom prst="ellipse">
            <a:avLst/>
          </a:prstGeom>
          <a:noFill/>
          <a:ln w="444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dirty="0"/>
          </a:p>
        </p:txBody>
      </p:sp>
    </p:spTree>
    <p:extLst>
      <p:ext uri="{BB962C8B-B14F-4D97-AF65-F5344CB8AC3E}">
        <p14:creationId xmlns:p14="http://schemas.microsoft.com/office/powerpoint/2010/main" val="270618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2</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7" name="文本框 6">
            <a:extLst>
              <a:ext uri="{FF2B5EF4-FFF2-40B4-BE49-F238E27FC236}">
                <a16:creationId xmlns="" xmlns:a16="http://schemas.microsoft.com/office/drawing/2014/main" id="{A5C22018-F48C-4633-A167-B1C4E2370F95}"/>
              </a:ext>
            </a:extLst>
          </p:cNvPr>
          <p:cNvSpPr txBox="1">
            <a:spLocks noChangeArrowheads="1"/>
          </p:cNvSpPr>
          <p:nvPr/>
        </p:nvSpPr>
        <p:spPr bwMode="auto">
          <a:xfrm>
            <a:off x="210955" y="3565801"/>
            <a:ext cx="1624449"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(3) </a:t>
            </a:r>
            <a:r>
              <a:rPr lang="zh-CN" altLang="en-US" sz="2400" dirty="0">
                <a:solidFill>
                  <a:prstClr val="black"/>
                </a:solidFill>
                <a:latin typeface="黑体" panose="02010609060101010101" pitchFamily="49" charset="-122"/>
                <a:ea typeface="黑体" panose="02010609060101010101" pitchFamily="49" charset="-122"/>
              </a:rPr>
              <a:t>政治：</a:t>
            </a:r>
          </a:p>
        </p:txBody>
      </p:sp>
      <p:sp>
        <p:nvSpPr>
          <p:cNvPr id="3" name="矩形 2">
            <a:extLst>
              <a:ext uri="{FF2B5EF4-FFF2-40B4-BE49-F238E27FC236}">
                <a16:creationId xmlns="" xmlns:a16="http://schemas.microsoft.com/office/drawing/2014/main" id="{F61F9EB8-0999-416E-AC5E-52D1DC963716}"/>
              </a:ext>
            </a:extLst>
          </p:cNvPr>
          <p:cNvSpPr/>
          <p:nvPr/>
        </p:nvSpPr>
        <p:spPr>
          <a:xfrm>
            <a:off x="4836160" y="2142582"/>
            <a:ext cx="6965980" cy="1200329"/>
          </a:xfrm>
          <a:prstGeom prst="rect">
            <a:avLst/>
          </a:prstGeom>
          <a:ln w="25400">
            <a:prstDash val="dash"/>
          </a:ln>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spcAft>
                <a:spcPts val="0"/>
              </a:spcAft>
            </a:pP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……靠阿胡拉</a:t>
            </a:r>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a:t>
            </a:r>
            <a:r>
              <a:rPr lang="zh-CN" altLang="en-US" sz="2400" kern="100" dirty="0">
                <a:latin typeface="楷体" panose="02010609060101010101" pitchFamily="49" charset="-122"/>
                <a:ea typeface="楷体" panose="02010609060101010101" pitchFamily="49" charset="-122"/>
                <a:cs typeface="Times New Roman" panose="02020603050405020304" pitchFamily="18" charset="0"/>
              </a:rPr>
              <a:t>马</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兹达之佑，我统治了这个王国。</a:t>
            </a:r>
          </a:p>
          <a:p>
            <a:pPr algn="r">
              <a:lnSpc>
                <a:spcPct val="150000"/>
              </a:lnSpc>
              <a:spcAft>
                <a:spcPts val="0"/>
              </a:spcAft>
            </a:pPr>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a:t>
            </a:r>
            <a:r>
              <a:rPr lang="zh-CN" altLang="zh-CN" sz="2000" kern="100" dirty="0">
                <a:latin typeface="楷体" panose="02010609060101010101" pitchFamily="49" charset="-122"/>
                <a:ea typeface="楷体" panose="02010609060101010101" pitchFamily="49" charset="-122"/>
                <a:cs typeface="Times New Roman" panose="02020603050405020304" pitchFamily="18" charset="0"/>
              </a:rPr>
              <a:t>《古代伊朗史料选辑》</a:t>
            </a:r>
            <a:endParaRPr lang="zh-CN" altLang="zh-CN" sz="2400" kern="100" dirty="0">
              <a:effectLst/>
              <a:latin typeface="楷体" panose="02010609060101010101" pitchFamily="49" charset="-122"/>
              <a:ea typeface="楷体" panose="02010609060101010101" pitchFamily="49" charset="-122"/>
              <a:cs typeface="Times New Roman" panose="02020603050405020304" pitchFamily="18" charset="0"/>
            </a:endParaRPr>
          </a:p>
        </p:txBody>
      </p:sp>
      <p:sp>
        <p:nvSpPr>
          <p:cNvPr id="8" name="左大括号 7">
            <a:extLst>
              <a:ext uri="{FF2B5EF4-FFF2-40B4-BE49-F238E27FC236}">
                <a16:creationId xmlns="" xmlns:a16="http://schemas.microsoft.com/office/drawing/2014/main" id="{270C49CF-54DF-4E60-AEA2-18BDC575F4F8}"/>
              </a:ext>
            </a:extLst>
          </p:cNvPr>
          <p:cNvSpPr/>
          <p:nvPr/>
        </p:nvSpPr>
        <p:spPr>
          <a:xfrm>
            <a:off x="1975188" y="2699465"/>
            <a:ext cx="806045" cy="2443249"/>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sp>
        <p:nvSpPr>
          <p:cNvPr id="11" name="文本框 10">
            <a:extLst>
              <a:ext uri="{FF2B5EF4-FFF2-40B4-BE49-F238E27FC236}">
                <a16:creationId xmlns="" xmlns:a16="http://schemas.microsoft.com/office/drawing/2014/main" id="{93911C92-BBE0-4A80-861D-0E9DE3B0D158}"/>
              </a:ext>
            </a:extLst>
          </p:cNvPr>
          <p:cNvSpPr txBox="1">
            <a:spLocks noChangeArrowheads="1"/>
          </p:cNvSpPr>
          <p:nvPr/>
        </p:nvSpPr>
        <p:spPr bwMode="auto">
          <a:xfrm>
            <a:off x="2341754" y="2467777"/>
            <a:ext cx="28058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君主专制制度</a:t>
            </a:r>
            <a:endParaRPr lang="zh-CN" altLang="en-US" sz="2400" dirty="0">
              <a:solidFill>
                <a:prstClr val="black"/>
              </a:solidFill>
              <a:latin typeface="黑体" panose="02010609060101010101" pitchFamily="49" charset="-122"/>
              <a:ea typeface="黑体" panose="02010609060101010101" pitchFamily="49" charset="-122"/>
            </a:endParaRPr>
          </a:p>
        </p:txBody>
      </p:sp>
      <p:sp>
        <p:nvSpPr>
          <p:cNvPr id="9" name="矩形 8">
            <a:extLst>
              <a:ext uri="{FF2B5EF4-FFF2-40B4-BE49-F238E27FC236}">
                <a16:creationId xmlns="" xmlns:a16="http://schemas.microsoft.com/office/drawing/2014/main" id="{2F1B324F-1E88-40E6-B158-F7D1A18C7BE5}"/>
              </a:ext>
            </a:extLst>
          </p:cNvPr>
          <p:cNvSpPr/>
          <p:nvPr/>
        </p:nvSpPr>
        <p:spPr>
          <a:xfrm>
            <a:off x="4836160" y="3921089"/>
            <a:ext cx="6965980" cy="2677656"/>
          </a:xfrm>
          <a:prstGeom prst="rect">
            <a:avLst/>
          </a:prstGeom>
          <a:ln w="25400">
            <a:solidFill>
              <a:schemeClr val="dk1"/>
            </a:solidFill>
            <a:prstDash val="dash"/>
          </a:ln>
        </p:spPr>
        <p:txBody>
          <a:bodyPr wrap="square">
            <a:spAutoFit/>
          </a:bodyPr>
          <a:lstStyle/>
          <a:p>
            <a:pPr>
              <a:lnSpc>
                <a:spcPct val="150000"/>
              </a:lnSpc>
            </a:pPr>
            <a:r>
              <a:rPr lang="en-US" altLang="zh-CN" sz="2400" kern="100" dirty="0">
                <a:latin typeface="黑体" panose="02010609060101010101" pitchFamily="49" charset="-122"/>
                <a:ea typeface="黑体" panose="02010609060101010101" pitchFamily="49" charset="-122"/>
                <a:cs typeface="Times New Roman" panose="02020603050405020304" pitchFamily="18" charset="0"/>
              </a:rPr>
              <a:t>   </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下列诸省区：波斯、埃兰、巴比伦、亚述、阿拉伯、埃及、沿海诸地、萨迪斯、伊奥尼亚、米底亚……总共</a:t>
            </a:r>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23</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个省区归属于我，</a:t>
            </a:r>
            <a:r>
              <a:rPr lang="zh-CN" altLang="en-US" sz="2400" kern="100" dirty="0">
                <a:latin typeface="楷体" panose="02010609060101010101" pitchFamily="49" charset="-122"/>
                <a:ea typeface="楷体" panose="02010609060101010101" pitchFamily="49" charset="-122"/>
                <a:cs typeface="Times New Roman" panose="02020603050405020304" pitchFamily="18" charset="0"/>
              </a:rPr>
              <a:t>按阿胡拉</a:t>
            </a:r>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a:t>
            </a:r>
            <a:r>
              <a:rPr lang="zh-CN" altLang="en-US" sz="2400" kern="100" dirty="0">
                <a:latin typeface="楷体" panose="02010609060101010101" pitchFamily="49" charset="-122"/>
                <a:ea typeface="楷体" panose="02010609060101010101" pitchFamily="49" charset="-122"/>
                <a:cs typeface="Times New Roman" panose="02020603050405020304" pitchFamily="18" charset="0"/>
              </a:rPr>
              <a:t>马兹达的旨意，</a:t>
            </a:r>
            <a:r>
              <a:rPr lang="zh-CN" altLang="zh-CN" sz="2400" kern="100" dirty="0">
                <a:latin typeface="楷体" panose="02010609060101010101" pitchFamily="49" charset="-122"/>
                <a:ea typeface="楷体" panose="02010609060101010101" pitchFamily="49" charset="-122"/>
                <a:cs typeface="Times New Roman" panose="02020603050405020304" pitchFamily="18" charset="0"/>
              </a:rPr>
              <a:t>我</a:t>
            </a:r>
            <a:r>
              <a:rPr lang="zh-CN" altLang="en-US" sz="2400" kern="100" dirty="0">
                <a:latin typeface="楷体" panose="02010609060101010101" pitchFamily="49" charset="-122"/>
                <a:ea typeface="楷体" panose="02010609060101010101" pitchFamily="49" charset="-122"/>
                <a:cs typeface="Times New Roman" panose="02020603050405020304" pitchFamily="18" charset="0"/>
              </a:rPr>
              <a:t>成为他们的国王。</a:t>
            </a:r>
            <a:endParaRPr lang="en-US" altLang="zh-CN" sz="2400" kern="100" dirty="0">
              <a:latin typeface="楷体" panose="02010609060101010101" pitchFamily="49" charset="-122"/>
              <a:ea typeface="楷体" panose="02010609060101010101" pitchFamily="49" charset="-122"/>
              <a:cs typeface="Times New Roman" panose="02020603050405020304" pitchFamily="18" charset="0"/>
            </a:endParaRPr>
          </a:p>
          <a:p>
            <a:pPr algn="r"/>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a:t>
            </a:r>
            <a:r>
              <a:rPr lang="zh-CN" altLang="en-US" sz="2400" kern="100" dirty="0">
                <a:latin typeface="楷体" panose="02010609060101010101" pitchFamily="49" charset="-122"/>
                <a:ea typeface="楷体" panose="02010609060101010101" pitchFamily="49" charset="-122"/>
                <a:cs typeface="Times New Roman" panose="02020603050405020304" pitchFamily="18" charset="0"/>
              </a:rPr>
              <a:t>世界通史资料</a:t>
            </a:r>
            <a:r>
              <a:rPr lang="en-US" altLang="zh-CN" sz="2400" kern="100" dirty="0">
                <a:latin typeface="楷体" panose="02010609060101010101" pitchFamily="49" charset="-122"/>
                <a:ea typeface="楷体" panose="02010609060101010101" pitchFamily="49" charset="-122"/>
                <a:cs typeface="Times New Roman" panose="02020603050405020304" pitchFamily="18" charset="0"/>
              </a:rPr>
              <a:t>》</a:t>
            </a:r>
            <a:endParaRPr lang="zh-CN" altLang="en-US" sz="2400" dirty="0">
              <a:latin typeface="楷体" panose="02010609060101010101" pitchFamily="49" charset="-122"/>
              <a:ea typeface="楷体" panose="02010609060101010101" pitchFamily="49" charset="-122"/>
            </a:endParaRPr>
          </a:p>
        </p:txBody>
      </p:sp>
      <p:sp>
        <p:nvSpPr>
          <p:cNvPr id="13" name="文本框 12">
            <a:extLst>
              <a:ext uri="{FF2B5EF4-FFF2-40B4-BE49-F238E27FC236}">
                <a16:creationId xmlns="" xmlns:a16="http://schemas.microsoft.com/office/drawing/2014/main" id="{06BF166E-00B5-4A61-AD28-E5876EDBB264}"/>
              </a:ext>
            </a:extLst>
          </p:cNvPr>
          <p:cNvSpPr txBox="1">
            <a:spLocks noChangeArrowheads="1"/>
          </p:cNvSpPr>
          <p:nvPr/>
        </p:nvSpPr>
        <p:spPr bwMode="auto">
          <a:xfrm>
            <a:off x="2341755" y="4792028"/>
            <a:ext cx="28058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行省制度</a:t>
            </a:r>
            <a:endParaRPr lang="zh-CN" altLang="en-US" sz="2400" dirty="0">
              <a:solidFill>
                <a:prstClr val="black"/>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02254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8" grpId="0" animBg="1"/>
      <p:bldP spid="11" grpId="0"/>
      <p:bldP spid="9" grpId="0" animBg="1"/>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2</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7" name="文本框 6">
            <a:extLst>
              <a:ext uri="{FF2B5EF4-FFF2-40B4-BE49-F238E27FC236}">
                <a16:creationId xmlns="" xmlns:a16="http://schemas.microsoft.com/office/drawing/2014/main" id="{A5C22018-F48C-4633-A167-B1C4E2370F95}"/>
              </a:ext>
            </a:extLst>
          </p:cNvPr>
          <p:cNvSpPr txBox="1">
            <a:spLocks noChangeArrowheads="1"/>
          </p:cNvSpPr>
          <p:nvPr/>
        </p:nvSpPr>
        <p:spPr bwMode="auto">
          <a:xfrm>
            <a:off x="210955" y="2455476"/>
            <a:ext cx="2384199"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(3) </a:t>
            </a:r>
            <a:r>
              <a:rPr lang="zh-CN" altLang="en-US" sz="2400" dirty="0">
                <a:solidFill>
                  <a:prstClr val="black"/>
                </a:solidFill>
                <a:latin typeface="黑体" panose="02010609060101010101" pitchFamily="49" charset="-122"/>
                <a:ea typeface="黑体" panose="02010609060101010101" pitchFamily="49" charset="-122"/>
              </a:rPr>
              <a:t>经济：</a:t>
            </a:r>
          </a:p>
        </p:txBody>
      </p:sp>
      <p:sp>
        <p:nvSpPr>
          <p:cNvPr id="11" name="文本框 10">
            <a:extLst>
              <a:ext uri="{FF2B5EF4-FFF2-40B4-BE49-F238E27FC236}">
                <a16:creationId xmlns="" xmlns:a16="http://schemas.microsoft.com/office/drawing/2014/main" id="{93911C92-BBE0-4A80-861D-0E9DE3B0D158}"/>
              </a:ext>
            </a:extLst>
          </p:cNvPr>
          <p:cNvSpPr txBox="1">
            <a:spLocks noChangeArrowheads="1"/>
          </p:cNvSpPr>
          <p:nvPr/>
        </p:nvSpPr>
        <p:spPr bwMode="auto">
          <a:xfrm>
            <a:off x="1825564" y="2455475"/>
            <a:ext cx="28058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完善的税收系统</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12" name="图片 11">
            <a:extLst>
              <a:ext uri="{FF2B5EF4-FFF2-40B4-BE49-F238E27FC236}">
                <a16:creationId xmlns="" xmlns:a16="http://schemas.microsoft.com/office/drawing/2014/main" id="{E4294590-5BD3-4DE6-98D8-906999E2DDB8}"/>
              </a:ext>
            </a:extLst>
          </p:cNvPr>
          <p:cNvPicPr/>
          <p:nvPr/>
        </p:nvPicPr>
        <p:blipFill>
          <a:blip r:embed="rId4">
            <a:extLst>
              <a:ext uri="{28A0092B-C50C-407E-A947-70E740481C1C}">
                <a14:useLocalDpi xmlns:a14="http://schemas.microsoft.com/office/drawing/2010/main" val="0"/>
              </a:ext>
            </a:extLst>
          </a:blip>
          <a:srcRect b="5660"/>
          <a:stretch>
            <a:fillRect/>
          </a:stretch>
        </p:blipFill>
        <p:spPr>
          <a:xfrm>
            <a:off x="5144967" y="1693652"/>
            <a:ext cx="6599207" cy="3783310"/>
          </a:xfrm>
          <a:prstGeom prst="rect">
            <a:avLst/>
          </a:prstGeom>
          <a:noFill/>
          <a:ln w="28575">
            <a:solidFill>
              <a:schemeClr val="tx1"/>
            </a:solidFill>
          </a:ln>
        </p:spPr>
      </p:pic>
      <p:sp>
        <p:nvSpPr>
          <p:cNvPr id="14" name="椭圆 13">
            <a:extLst>
              <a:ext uri="{FF2B5EF4-FFF2-40B4-BE49-F238E27FC236}">
                <a16:creationId xmlns="" xmlns:a16="http://schemas.microsoft.com/office/drawing/2014/main" id="{18A6953D-B0AE-428E-B235-ED13EEF0B7EB}"/>
              </a:ext>
            </a:extLst>
          </p:cNvPr>
          <p:cNvSpPr/>
          <p:nvPr/>
        </p:nvSpPr>
        <p:spPr>
          <a:xfrm>
            <a:off x="5310430" y="2986514"/>
            <a:ext cx="3502644" cy="1994789"/>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dirty="0"/>
          </a:p>
        </p:txBody>
      </p:sp>
      <p:sp>
        <p:nvSpPr>
          <p:cNvPr id="15" name="椭圆 14">
            <a:extLst>
              <a:ext uri="{FF2B5EF4-FFF2-40B4-BE49-F238E27FC236}">
                <a16:creationId xmlns="" xmlns:a16="http://schemas.microsoft.com/office/drawing/2014/main" id="{A7D74E03-E3B7-4755-8480-C92D7E98F62D}"/>
              </a:ext>
            </a:extLst>
          </p:cNvPr>
          <p:cNvSpPr/>
          <p:nvPr/>
        </p:nvSpPr>
        <p:spPr>
          <a:xfrm>
            <a:off x="8813074" y="2986514"/>
            <a:ext cx="859246" cy="794313"/>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dirty="0"/>
          </a:p>
        </p:txBody>
      </p:sp>
      <p:sp>
        <p:nvSpPr>
          <p:cNvPr id="16" name="椭圆 15">
            <a:extLst>
              <a:ext uri="{FF2B5EF4-FFF2-40B4-BE49-F238E27FC236}">
                <a16:creationId xmlns="" xmlns:a16="http://schemas.microsoft.com/office/drawing/2014/main" id="{96063AF8-7813-4702-91A1-6A5CA3E952EA}"/>
              </a:ext>
            </a:extLst>
          </p:cNvPr>
          <p:cNvSpPr/>
          <p:nvPr/>
        </p:nvSpPr>
        <p:spPr>
          <a:xfrm>
            <a:off x="9902357" y="2945994"/>
            <a:ext cx="805890" cy="615748"/>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dirty="0"/>
          </a:p>
        </p:txBody>
      </p:sp>
      <p:sp>
        <p:nvSpPr>
          <p:cNvPr id="17" name="椭圆 16">
            <a:extLst>
              <a:ext uri="{FF2B5EF4-FFF2-40B4-BE49-F238E27FC236}">
                <a16:creationId xmlns="" xmlns:a16="http://schemas.microsoft.com/office/drawing/2014/main" id="{9082E289-529E-402F-BBB0-FEB73A6587B5}"/>
              </a:ext>
            </a:extLst>
          </p:cNvPr>
          <p:cNvSpPr/>
          <p:nvPr/>
        </p:nvSpPr>
        <p:spPr>
          <a:xfrm>
            <a:off x="10853352" y="2767922"/>
            <a:ext cx="805890" cy="615748"/>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dirty="0"/>
          </a:p>
        </p:txBody>
      </p:sp>
      <p:sp>
        <p:nvSpPr>
          <p:cNvPr id="13" name="文本框 12">
            <a:extLst>
              <a:ext uri="{FF2B5EF4-FFF2-40B4-BE49-F238E27FC236}">
                <a16:creationId xmlns="" xmlns:a16="http://schemas.microsoft.com/office/drawing/2014/main" id="{93911C92-BBE0-4A80-861D-0E9DE3B0D158}"/>
              </a:ext>
            </a:extLst>
          </p:cNvPr>
          <p:cNvSpPr txBox="1">
            <a:spLocks noChangeArrowheads="1"/>
          </p:cNvSpPr>
          <p:nvPr/>
        </p:nvSpPr>
        <p:spPr bwMode="auto">
          <a:xfrm>
            <a:off x="689295" y="2992027"/>
            <a:ext cx="4310567"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lang="zh-CN" altLang="en-US" sz="2400" dirty="0" smtClean="0">
                <a:solidFill>
                  <a:prstClr val="black"/>
                </a:solidFill>
                <a:latin typeface="黑体" panose="02010609060101010101" pitchFamily="49" charset="-122"/>
                <a:ea typeface="黑体" panose="02010609060101010101" pitchFamily="49" charset="-122"/>
              </a:rPr>
              <a:t>    右</a:t>
            </a:r>
            <a:r>
              <a:rPr lang="zh-CN" altLang="en-US" sz="2400" dirty="0">
                <a:solidFill>
                  <a:prstClr val="black"/>
                </a:solidFill>
                <a:latin typeface="黑体" panose="02010609060101010101" pitchFamily="49" charset="-122"/>
                <a:ea typeface="黑体" panose="02010609060101010101" pitchFamily="49" charset="-122"/>
              </a:rPr>
              <a:t>图</a:t>
            </a:r>
            <a:r>
              <a:rPr lang="zh-CN" altLang="en-US" sz="2400" dirty="0" smtClean="0">
                <a:solidFill>
                  <a:prstClr val="black"/>
                </a:solidFill>
                <a:latin typeface="黑体" panose="02010609060101010101" pitchFamily="49" charset="-122"/>
                <a:ea typeface="黑体" panose="02010609060101010101" pitchFamily="49" charset="-122"/>
              </a:rPr>
              <a:t>浮雕</a:t>
            </a:r>
            <a:r>
              <a:rPr lang="zh-CN" altLang="en-US" sz="2400" dirty="0">
                <a:solidFill>
                  <a:prstClr val="black"/>
                </a:solidFill>
                <a:latin typeface="黑体" panose="02010609060101010101" pitchFamily="49" charset="-122"/>
                <a:ea typeface="黑体" panose="02010609060101010101" pitchFamily="49" charset="-122"/>
              </a:rPr>
              <a:t>反映的是人民纳贡时候的情形。各行省每年要向波斯交纳规定的赋税，包括货币和实物税。但民众主要交实物税，一般是粮食和土特产。</a:t>
            </a:r>
          </a:p>
        </p:txBody>
      </p:sp>
    </p:spTree>
    <p:extLst>
      <p:ext uri="{BB962C8B-B14F-4D97-AF65-F5344CB8AC3E}">
        <p14:creationId xmlns:p14="http://schemas.microsoft.com/office/powerpoint/2010/main" val="223364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4" grpId="0" animBg="1"/>
      <p:bldP spid="15" grpId="0" animBg="1"/>
      <p:bldP spid="16" grpId="0" animBg="1"/>
      <p:bldP spid="17" grpId="0" animBg="1"/>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2</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3" name="矩形 2">
            <a:extLst>
              <a:ext uri="{FF2B5EF4-FFF2-40B4-BE49-F238E27FC236}">
                <a16:creationId xmlns="" xmlns:a16="http://schemas.microsoft.com/office/drawing/2014/main" id="{173E8A5E-F0EE-4825-9330-BF4A6B669005}"/>
              </a:ext>
            </a:extLst>
          </p:cNvPr>
          <p:cNvSpPr/>
          <p:nvPr/>
        </p:nvSpPr>
        <p:spPr>
          <a:xfrm>
            <a:off x="1046117" y="2074707"/>
            <a:ext cx="10099766" cy="18528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ct val="110000"/>
              </a:lnSpc>
            </a:pPr>
            <a:r>
              <a:rPr lang="zh-CN" altLang="en-US" sz="2400" dirty="0">
                <a:latin typeface="楷体" panose="02010609060101010101" pitchFamily="49" charset="-122"/>
                <a:ea typeface="楷体" panose="02010609060101010101" pitchFamily="49" charset="-122"/>
              </a:rPr>
              <a:t>    </a:t>
            </a:r>
            <a:r>
              <a:rPr lang="zh-CN" altLang="en-US" sz="2000" dirty="0">
                <a:latin typeface="楷体" panose="02010609060101010101" pitchFamily="49" charset="-122"/>
                <a:ea typeface="楷体" panose="02010609060101010101" pitchFamily="49" charset="-122"/>
              </a:rPr>
              <a:t>大流士采用并改进了亚述人所使用的驿站制度。他在全国修建驿道，最长的一条称为</a:t>
            </a: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rPr>
              <a:t>御道</a:t>
            </a: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rPr>
              <a:t>，起自小亚细亚海岸的以弗所，东至伊朗高原的苏萨，全长</a:t>
            </a:r>
            <a:r>
              <a:rPr lang="en-US" altLang="zh-CN" sz="2000" dirty="0">
                <a:latin typeface="楷体" panose="02010609060101010101" pitchFamily="49" charset="-122"/>
                <a:ea typeface="楷体" panose="02010609060101010101" pitchFamily="49" charset="-122"/>
              </a:rPr>
              <a:t>2400</a:t>
            </a:r>
            <a:r>
              <a:rPr lang="zh-CN" altLang="en-US" sz="2000" dirty="0">
                <a:latin typeface="楷体" panose="02010609060101010101" pitchFamily="49" charset="-122"/>
                <a:ea typeface="楷体" panose="02010609060101010101" pitchFamily="49" charset="-122"/>
              </a:rPr>
              <a:t>公里</a:t>
            </a: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rPr>
              <a:t>。</a:t>
            </a:r>
            <a:endParaRPr lang="en-US" altLang="zh-CN" sz="2000" dirty="0">
              <a:latin typeface="楷体" panose="02010609060101010101" pitchFamily="49" charset="-122"/>
              <a:ea typeface="楷体" panose="02010609060101010101" pitchFamily="49" charset="-122"/>
            </a:endParaRPr>
          </a:p>
          <a:p>
            <a:pPr>
              <a:lnSpc>
                <a:spcPct val="110000"/>
              </a:lnSpc>
            </a:pPr>
            <a:r>
              <a:rPr lang="zh-CN" altLang="en-US" sz="2000" dirty="0">
                <a:latin typeface="楷体" panose="02010609060101010101" pitchFamily="49" charset="-122"/>
                <a:ea typeface="楷体" panose="02010609060101010101" pitchFamily="49" charset="-122"/>
              </a:rPr>
              <a:t>    大流士还统一币制，使得境内的商业活动有一定的标准</a:t>
            </a: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rPr>
              <a:t>这种由王室发行以保证其纯度的钱币铸造起源于小亚细亚的吕底亚王国。</a:t>
            </a:r>
          </a:p>
          <a:p>
            <a:pPr algn="r">
              <a:lnSpc>
                <a:spcPct val="110000"/>
              </a:lnSpc>
            </a:pP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rPr>
              <a:t>马克垚《世界文明史》</a:t>
            </a:r>
          </a:p>
        </p:txBody>
      </p:sp>
      <p:sp>
        <p:nvSpPr>
          <p:cNvPr id="6" name="矩形 5">
            <a:extLst>
              <a:ext uri="{FF2B5EF4-FFF2-40B4-BE49-F238E27FC236}">
                <a16:creationId xmlns="" xmlns:a16="http://schemas.microsoft.com/office/drawing/2014/main" id="{418714FA-B07D-494A-B861-4A2F9BC86650}"/>
              </a:ext>
            </a:extLst>
          </p:cNvPr>
          <p:cNvSpPr/>
          <p:nvPr/>
        </p:nvSpPr>
        <p:spPr>
          <a:xfrm>
            <a:off x="1076597" y="4118774"/>
            <a:ext cx="10038806" cy="1631216"/>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000" dirty="0">
                <a:latin typeface="黑体" panose="02010609060101010101" pitchFamily="49" charset="-122"/>
                <a:ea typeface="黑体" panose="02010609060101010101" pitchFamily="49" charset="-122"/>
              </a:rPr>
              <a:t>    </a:t>
            </a:r>
            <a:r>
              <a:rPr lang="zh-CN" altLang="en-US" sz="2000" dirty="0">
                <a:latin typeface="楷体" panose="02010609060101010101" pitchFamily="49" charset="-122"/>
                <a:ea typeface="楷体" panose="02010609060101010101" pitchFamily="49" charset="-122"/>
              </a:rPr>
              <a:t>大批财富从各被征服地区掠夺到波斯来，大批俘虏成了波斯人的奴隶，大量被征服地区的肥沃土地变成了波斯征服者的地产。</a:t>
            </a:r>
            <a:endParaRPr lang="en-US" altLang="zh-CN" sz="2000" dirty="0">
              <a:latin typeface="楷体" panose="02010609060101010101" pitchFamily="49" charset="-122"/>
              <a:ea typeface="楷体" panose="02010609060101010101" pitchFamily="49" charset="-122"/>
            </a:endParaRPr>
          </a:p>
          <a:p>
            <a:r>
              <a:rPr lang="en-US" altLang="zh-CN" sz="2000" dirty="0">
                <a:latin typeface="楷体" panose="02010609060101010101" pitchFamily="49" charset="-122"/>
                <a:ea typeface="楷体" panose="02010609060101010101" pitchFamily="49" charset="-122"/>
              </a:rPr>
              <a:t>    </a:t>
            </a:r>
            <a:r>
              <a:rPr lang="zh-CN" altLang="en-US" sz="2000" dirty="0">
                <a:latin typeface="楷体" panose="02010609060101010101" pitchFamily="49" charset="-122"/>
                <a:ea typeface="楷体" panose="02010609060101010101" pitchFamily="49" charset="-122"/>
              </a:rPr>
              <a:t>波斯帝国东部的中亚地区</a:t>
            </a: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rPr>
              <a:t>先后传进了先进的生产技术和文化，有的地区修建了水库，出现了灌溉农业</a:t>
            </a:r>
            <a:r>
              <a:rPr lang="en-US" altLang="zh-CN" sz="2000" dirty="0">
                <a:latin typeface="楷体" panose="02010609060101010101" pitchFamily="49" charset="-122"/>
                <a:ea typeface="楷体" panose="02010609060101010101" pitchFamily="49" charset="-122"/>
              </a:rPr>
              <a:t>……</a:t>
            </a:r>
          </a:p>
          <a:p>
            <a:pPr algn="r"/>
            <a:r>
              <a:rPr lang="en-US" altLang="zh-CN" sz="2000" dirty="0">
                <a:latin typeface="楷体" panose="02010609060101010101" pitchFamily="49" charset="-122"/>
                <a:ea typeface="楷体" panose="02010609060101010101" pitchFamily="49" charset="-122"/>
              </a:rPr>
              <a:t>——</a:t>
            </a:r>
            <a:r>
              <a:rPr lang="zh-CN" altLang="en-US" sz="2000" dirty="0">
                <a:latin typeface="楷体" panose="02010609060101010101" pitchFamily="49" charset="-122"/>
                <a:ea typeface="楷体" panose="02010609060101010101" pitchFamily="49" charset="-122"/>
                <a:sym typeface="+mn-ea"/>
              </a:rPr>
              <a:t>吴于廑 齐世荣《世界史·古代史编上卷》</a:t>
            </a:r>
            <a:endParaRPr lang="zh-CN" altLang="en-US" sz="2000" dirty="0">
              <a:latin typeface="楷体" panose="02010609060101010101" pitchFamily="49" charset="-122"/>
              <a:ea typeface="楷体" panose="02010609060101010101" pitchFamily="49" charset="-122"/>
            </a:endParaRPr>
          </a:p>
        </p:txBody>
      </p:sp>
      <p:sp>
        <p:nvSpPr>
          <p:cNvPr id="9" name="矩形 8">
            <a:extLst>
              <a:ext uri="{FF2B5EF4-FFF2-40B4-BE49-F238E27FC236}">
                <a16:creationId xmlns="" xmlns:a16="http://schemas.microsoft.com/office/drawing/2014/main" id="{71417D3C-9F3B-4D5D-B312-1271DBF9D555}"/>
              </a:ext>
            </a:extLst>
          </p:cNvPr>
          <p:cNvSpPr/>
          <p:nvPr/>
        </p:nvSpPr>
        <p:spPr>
          <a:xfrm>
            <a:off x="4440459" y="1120359"/>
            <a:ext cx="7025501" cy="830997"/>
          </a:xfrm>
          <a:prstGeom prst="rect">
            <a:avLst/>
          </a:prstGeom>
        </p:spPr>
        <p:txBody>
          <a:bodyPr wrap="square">
            <a:spAutoFit/>
          </a:bodyPr>
          <a:lstStyle/>
          <a:p>
            <a:r>
              <a:rPr lang="zh-CN" altLang="en-US" sz="2400" dirty="0" smtClean="0">
                <a:latin typeface="黑体" panose="02010609060101010101" pitchFamily="49" charset="-122"/>
                <a:ea typeface="黑体" panose="02010609060101010101" pitchFamily="49" charset="-122"/>
              </a:rPr>
              <a:t>    依据</a:t>
            </a:r>
            <a:r>
              <a:rPr lang="zh-CN" altLang="en-US" sz="2400" dirty="0">
                <a:latin typeface="黑体" panose="02010609060101010101" pitchFamily="49" charset="-122"/>
                <a:ea typeface="黑体" panose="02010609060101010101" pitchFamily="49" charset="-122"/>
              </a:rPr>
              <a:t>材料分析波斯帝国统治措施有什么特点？产生怎样影响？</a:t>
            </a:r>
          </a:p>
        </p:txBody>
      </p:sp>
      <p:sp>
        <p:nvSpPr>
          <p:cNvPr id="18" name="矩形 17">
            <a:extLst>
              <a:ext uri="{FF2B5EF4-FFF2-40B4-BE49-F238E27FC236}">
                <a16:creationId xmlns="" xmlns:a16="http://schemas.microsoft.com/office/drawing/2014/main" id="{68ED07FC-B63E-468F-9FC0-CD07D92938B8}"/>
              </a:ext>
            </a:extLst>
          </p:cNvPr>
          <p:cNvSpPr/>
          <p:nvPr/>
        </p:nvSpPr>
        <p:spPr>
          <a:xfrm>
            <a:off x="2573839" y="5941242"/>
            <a:ext cx="6647974" cy="461665"/>
          </a:xfrm>
          <a:prstGeom prst="rect">
            <a:avLst/>
          </a:prstGeom>
        </p:spPr>
        <p:txBody>
          <a:bodyPr wrap="none">
            <a:spAutoFit/>
          </a:bodyPr>
          <a:lstStyle/>
          <a:p>
            <a:r>
              <a:rPr lang="zh-CN" altLang="en-US" sz="2400" dirty="0">
                <a:solidFill>
                  <a:srgbClr val="FF0000"/>
                </a:solidFill>
                <a:latin typeface="黑体" panose="02010609060101010101" pitchFamily="49" charset="-122"/>
                <a:ea typeface="黑体" panose="02010609060101010101" pitchFamily="49" charset="-122"/>
              </a:rPr>
              <a:t>向被征服地区学习，促进了波斯帝国经济的</a:t>
            </a:r>
            <a:r>
              <a:rPr lang="zh-CN" altLang="en-US" sz="2400" dirty="0" smtClean="0">
                <a:solidFill>
                  <a:srgbClr val="FF0000"/>
                </a:solidFill>
                <a:latin typeface="黑体" panose="02010609060101010101" pitchFamily="49" charset="-122"/>
                <a:ea typeface="黑体" panose="02010609060101010101" pitchFamily="49" charset="-122"/>
              </a:rPr>
              <a:t>发展</a:t>
            </a:r>
            <a:endParaRPr lang="zh-CN" altLang="en-US" sz="2400"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065044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sp>
        <p:nvSpPr>
          <p:cNvPr id="10" name="文本框 9"/>
          <p:cNvSpPr txBox="1"/>
          <p:nvPr/>
        </p:nvSpPr>
        <p:spPr>
          <a:xfrm>
            <a:off x="1565271" y="6084206"/>
            <a:ext cx="10752437" cy="369332"/>
          </a:xfrm>
          <a:prstGeom prst="rect">
            <a:avLst/>
          </a:prstGeom>
          <a:noFill/>
        </p:spPr>
        <p:txBody>
          <a:bodyPr wrap="square" rtlCol="0">
            <a:spAutoFit/>
          </a:bodyPr>
          <a:lstStyle/>
          <a:p>
            <a:r>
              <a:rPr lang="zh-CN" altLang="en-US" i="1" dirty="0">
                <a:solidFill>
                  <a:srgbClr val="FF0000"/>
                </a:solidFill>
                <a:latin typeface="楷体" panose="02010609060101010101" pitchFamily="49" charset="-122"/>
                <a:ea typeface="楷体" panose="02010609060101010101" pitchFamily="49" charset="-122"/>
              </a:rPr>
              <a:t>注</a:t>
            </a:r>
            <a:r>
              <a:rPr lang="zh-CN" altLang="en-US" i="1" dirty="0" smtClean="0">
                <a:solidFill>
                  <a:srgbClr val="FF0000"/>
                </a:solidFill>
                <a:latin typeface="楷体" panose="02010609060101010101" pitchFamily="49" charset="-122"/>
                <a:ea typeface="楷体" panose="02010609060101010101" pitchFamily="49" charset="-122"/>
              </a:rPr>
              <a:t>：上图为视频“</a:t>
            </a:r>
            <a:r>
              <a:rPr lang="en-US" altLang="zh-CN" i="1" dirty="0">
                <a:solidFill>
                  <a:srgbClr val="FF0000"/>
                </a:solidFill>
                <a:latin typeface="楷体" panose="02010609060101010101" pitchFamily="49" charset="-122"/>
                <a:ea typeface="楷体" panose="02010609060101010101" pitchFamily="49" charset="-122"/>
              </a:rPr>
              <a:t>【</a:t>
            </a:r>
            <a:r>
              <a:rPr lang="zh-CN" altLang="en-US" i="1" dirty="0">
                <a:solidFill>
                  <a:srgbClr val="FF0000"/>
                </a:solidFill>
                <a:latin typeface="楷体" panose="02010609060101010101" pitchFamily="49" charset="-122"/>
                <a:ea typeface="楷体" panose="02010609060101010101" pitchFamily="49" charset="-122"/>
              </a:rPr>
              <a:t>知识解析</a:t>
            </a:r>
            <a:r>
              <a:rPr lang="en-US" altLang="zh-CN" i="1" dirty="0" smtClean="0">
                <a:solidFill>
                  <a:srgbClr val="FF0000"/>
                </a:solidFill>
                <a:latin typeface="楷体" panose="02010609060101010101" pitchFamily="49" charset="-122"/>
                <a:ea typeface="楷体" panose="02010609060101010101" pitchFamily="49" charset="-122"/>
              </a:rPr>
              <a:t>】</a:t>
            </a:r>
            <a:r>
              <a:rPr lang="zh-CN" altLang="en-US" i="1" dirty="0" smtClean="0">
                <a:solidFill>
                  <a:srgbClr val="FF0000"/>
                </a:solidFill>
                <a:latin typeface="楷体" panose="02010609060101010101" pitchFamily="49" charset="-122"/>
                <a:ea typeface="楷体" panose="02010609060101010101" pitchFamily="49" charset="-122"/>
              </a:rPr>
              <a:t>亚历山大</a:t>
            </a:r>
            <a:r>
              <a:rPr lang="zh-CN" altLang="en-US" i="1" dirty="0">
                <a:solidFill>
                  <a:srgbClr val="FF0000"/>
                </a:solidFill>
                <a:latin typeface="楷体" panose="02010609060101010101" pitchFamily="49" charset="-122"/>
                <a:ea typeface="楷体" panose="02010609060101010101" pitchFamily="49" charset="-122"/>
              </a:rPr>
              <a:t>帝国的</a:t>
            </a:r>
            <a:r>
              <a:rPr lang="zh-CN" altLang="en-US" i="1" dirty="0" smtClean="0">
                <a:solidFill>
                  <a:srgbClr val="FF0000"/>
                </a:solidFill>
                <a:latin typeface="楷体" panose="02010609060101010101" pitchFamily="49" charset="-122"/>
                <a:ea typeface="楷体" panose="02010609060101010101" pitchFamily="49" charset="-122"/>
              </a:rPr>
              <a:t>建立”截图，如需使用，请插入视频。</a:t>
            </a:r>
            <a:endParaRPr lang="zh-CN" altLang="en-US" i="1" dirty="0">
              <a:solidFill>
                <a:srgbClr val="FF0000"/>
              </a:solidFill>
              <a:latin typeface="楷体" panose="02010609060101010101" pitchFamily="49" charset="-122"/>
              <a:ea typeface="楷体" panose="02010609060101010101" pitchFamily="49" charset="-122"/>
            </a:endParaRPr>
          </a:p>
        </p:txBody>
      </p:sp>
      <p:pic>
        <p:nvPicPr>
          <p:cNvPr id="11" name="Picture 2" descr="C:\Documents and Settings\Administrator.WWW-D1797C5692D\桌面\2商务礼仪\素材\3D设计 第三辑\3D设计-3-15.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240227" y="1114527"/>
            <a:ext cx="1512168" cy="1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文本框 11"/>
          <p:cNvSpPr txBox="1"/>
          <p:nvPr/>
        </p:nvSpPr>
        <p:spPr>
          <a:xfrm>
            <a:off x="1970538" y="1125155"/>
            <a:ext cx="9398502" cy="523220"/>
          </a:xfrm>
          <a:prstGeom prst="rect">
            <a:avLst/>
          </a:prstGeom>
          <a:noFill/>
        </p:spPr>
        <p:txBody>
          <a:bodyPr wrap="square" rtlCol="0">
            <a:spAutoFit/>
          </a:bodyPr>
          <a:lstStyle/>
          <a:p>
            <a:r>
              <a:rPr lang="zh-CN" altLang="en-US" sz="2800" b="1" dirty="0" smtClean="0">
                <a:latin typeface="楷体" panose="02010609060101010101" pitchFamily="49" charset="-122"/>
                <a:ea typeface="楷体" panose="02010609060101010101" pitchFamily="49" charset="-122"/>
              </a:rPr>
              <a:t>观看视频“</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知识解析</a:t>
            </a:r>
            <a:r>
              <a:rPr lang="en-US" altLang="zh-CN" sz="2800" b="1" dirty="0" smtClean="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亚历山大帝国的</a:t>
            </a:r>
            <a:r>
              <a:rPr lang="zh-CN" altLang="en-US" sz="2800" b="1" dirty="0" smtClean="0">
                <a:latin typeface="楷体" panose="02010609060101010101" pitchFamily="49" charset="-122"/>
                <a:ea typeface="楷体" panose="02010609060101010101" pitchFamily="49" charset="-122"/>
              </a:rPr>
              <a:t>建立”</a:t>
            </a:r>
            <a:endParaRPr lang="zh-CN" altLang="en-US" sz="2800" b="1" dirty="0">
              <a:latin typeface="楷体" panose="02010609060101010101" pitchFamily="49" charset="-122"/>
              <a:ea typeface="楷体" panose="02010609060101010101" pitchFamily="49" charset="-122"/>
            </a:endParaRPr>
          </a:p>
        </p:txBody>
      </p:sp>
      <p:pic>
        <p:nvPicPr>
          <p:cNvPr id="7" name="图片 6"/>
          <p:cNvPicPr>
            <a:picLocks noChangeAspect="1"/>
          </p:cNvPicPr>
          <p:nvPr/>
        </p:nvPicPr>
        <p:blipFill>
          <a:blip r:embed="rId4"/>
          <a:stretch>
            <a:fillRect/>
          </a:stretch>
        </p:blipFill>
        <p:spPr>
          <a:xfrm>
            <a:off x="2603500" y="1950570"/>
            <a:ext cx="6362700" cy="388221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7214562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3</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亚历山大帝国</a:t>
            </a:r>
          </a:p>
        </p:txBody>
      </p:sp>
      <p:sp>
        <p:nvSpPr>
          <p:cNvPr id="29" name="Rectangle 3"/>
          <p:cNvSpPr>
            <a:spLocks noGrp="1" noChangeArrowheads="1"/>
          </p:cNvSpPr>
          <p:nvPr>
            <p:ph idx="1"/>
          </p:nvPr>
        </p:nvSpPr>
        <p:spPr bwMode="auto">
          <a:xfrm>
            <a:off x="959669" y="1978985"/>
            <a:ext cx="6837871" cy="50847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indent="0" eaLnBrk="1" hangingPunct="1">
              <a:lnSpc>
                <a:spcPct val="120000"/>
              </a:lnSpc>
              <a:spcBef>
                <a:spcPts val="0"/>
              </a:spcBef>
              <a:buFontTx/>
              <a:buNone/>
            </a:pPr>
            <a:r>
              <a:rPr lang="zh-CN" altLang="en-US" sz="2800" b="1" dirty="0" smtClean="0">
                <a:latin typeface="楷体" panose="02010609060101010101" pitchFamily="49" charset="-122"/>
                <a:ea typeface="楷体" panose="02010609060101010101" pitchFamily="49" charset="-122"/>
              </a:rPr>
              <a:t>    </a:t>
            </a:r>
            <a:r>
              <a:rPr lang="zh-CN" altLang="en-US" sz="2400" b="1" dirty="0" smtClean="0">
                <a:solidFill>
                  <a:schemeClr val="tx1"/>
                </a:solidFill>
                <a:latin typeface="黑体" panose="02010609060101010101" pitchFamily="49" charset="-122"/>
              </a:rPr>
              <a:t>亚历山大（前</a:t>
            </a:r>
            <a:r>
              <a:rPr lang="en-US" altLang="zh-CN" sz="2400" b="1" dirty="0" smtClean="0">
                <a:solidFill>
                  <a:schemeClr val="tx1"/>
                </a:solidFill>
                <a:latin typeface="黑体" panose="02010609060101010101" pitchFamily="49" charset="-122"/>
              </a:rPr>
              <a:t>336—</a:t>
            </a:r>
            <a:r>
              <a:rPr lang="zh-CN" altLang="en-US" sz="2400" b="1" dirty="0" smtClean="0">
                <a:solidFill>
                  <a:schemeClr val="tx1"/>
                </a:solidFill>
                <a:latin typeface="黑体" panose="02010609060101010101" pitchFamily="49" charset="-122"/>
              </a:rPr>
              <a:t>前</a:t>
            </a:r>
            <a:r>
              <a:rPr lang="en-US" altLang="zh-CN" sz="2400" b="1" dirty="0" smtClean="0">
                <a:solidFill>
                  <a:schemeClr val="tx1"/>
                </a:solidFill>
                <a:latin typeface="黑体" panose="02010609060101010101" pitchFamily="49" charset="-122"/>
              </a:rPr>
              <a:t>323</a:t>
            </a:r>
            <a:r>
              <a:rPr lang="zh-CN" altLang="en-US" sz="2400" b="1" dirty="0" smtClean="0">
                <a:solidFill>
                  <a:schemeClr val="tx1"/>
                </a:solidFill>
                <a:latin typeface="黑体" panose="02010609060101010101" pitchFamily="49" charset="-122"/>
              </a:rPr>
              <a:t>年在位），马其顿国王。当时希腊“最博学的人”亚里斯多德作他的家庭教师，他向老师学习了哲学、医学、科学等各方面的知识，自幼受希腊文化的影响，特别爱读</a:t>
            </a:r>
            <a:r>
              <a:rPr lang="en-US" altLang="zh-CN" sz="2400" b="1" dirty="0" smtClean="0">
                <a:solidFill>
                  <a:schemeClr val="tx1"/>
                </a:solidFill>
                <a:latin typeface="黑体" panose="02010609060101010101" pitchFamily="49" charset="-122"/>
              </a:rPr>
              <a:t>《</a:t>
            </a:r>
            <a:r>
              <a:rPr lang="zh-CN" altLang="en-US" sz="2400" b="1" dirty="0" smtClean="0">
                <a:solidFill>
                  <a:schemeClr val="tx1"/>
                </a:solidFill>
                <a:latin typeface="黑体" panose="02010609060101010101" pitchFamily="49" charset="-122"/>
              </a:rPr>
              <a:t>荷马史诗</a:t>
            </a:r>
            <a:r>
              <a:rPr lang="en-US" altLang="zh-CN" sz="2400" b="1" dirty="0" smtClean="0">
                <a:solidFill>
                  <a:schemeClr val="tx1"/>
                </a:solidFill>
                <a:latin typeface="黑体" panose="02010609060101010101" pitchFamily="49" charset="-122"/>
              </a:rPr>
              <a:t>》</a:t>
            </a:r>
            <a:r>
              <a:rPr lang="zh-CN" altLang="en-US" sz="2400" b="1" dirty="0" smtClean="0">
                <a:solidFill>
                  <a:schemeClr val="tx1"/>
                </a:solidFill>
                <a:latin typeface="黑体" panose="02010609060101010101" pitchFamily="49" charset="-122"/>
              </a:rPr>
              <a:t>。</a:t>
            </a:r>
            <a:r>
              <a:rPr lang="en-US" altLang="zh-CN" sz="2400" b="1" dirty="0" smtClean="0">
                <a:solidFill>
                  <a:schemeClr val="tx1"/>
                </a:solidFill>
                <a:latin typeface="黑体" panose="02010609060101010101" pitchFamily="49" charset="-122"/>
              </a:rPr>
              <a:t>16</a:t>
            </a:r>
            <a:r>
              <a:rPr lang="zh-CN" altLang="en-US" sz="2400" b="1" dirty="0" smtClean="0">
                <a:solidFill>
                  <a:schemeClr val="tx1"/>
                </a:solidFill>
                <a:latin typeface="黑体" panose="02010609060101010101" pitchFamily="49" charset="-122"/>
              </a:rPr>
              <a:t>岁起，他就随父征战，挥师南下。</a:t>
            </a:r>
            <a:r>
              <a:rPr lang="en-US" altLang="zh-CN" sz="2400" b="1" dirty="0" smtClean="0">
                <a:solidFill>
                  <a:schemeClr val="tx1"/>
                </a:solidFill>
                <a:latin typeface="黑体" panose="02010609060101010101" pitchFamily="49" charset="-122"/>
              </a:rPr>
              <a:t>18</a:t>
            </a:r>
            <a:r>
              <a:rPr lang="zh-CN" altLang="en-US" sz="2400" b="1" dirty="0" smtClean="0">
                <a:solidFill>
                  <a:schemeClr val="tx1"/>
                </a:solidFill>
                <a:latin typeface="黑体" panose="02010609060101010101" pitchFamily="49" charset="-122"/>
              </a:rPr>
              <a:t>岁，他指挥马其顿军右翼，击败希腊联军。</a:t>
            </a:r>
            <a:r>
              <a:rPr lang="en-US" altLang="zh-CN" sz="2400" b="1" dirty="0" smtClean="0">
                <a:solidFill>
                  <a:schemeClr val="tx1"/>
                </a:solidFill>
                <a:latin typeface="黑体" panose="02010609060101010101" pitchFamily="49" charset="-122"/>
              </a:rPr>
              <a:t>20</a:t>
            </a:r>
            <a:r>
              <a:rPr lang="zh-CN" altLang="en-US" sz="2400" b="1" dirty="0" smtClean="0">
                <a:solidFill>
                  <a:schemeClr val="tx1"/>
                </a:solidFill>
                <a:latin typeface="黑体" panose="02010609060101010101" pitchFamily="49" charset="-122"/>
              </a:rPr>
              <a:t>岁，他以马其顿、希腊联军最高统率的身份，组织东侵。他是一个真正的马背上的皇帝，一生东征西讨，没有打过一次败仗，而且每一次都取得</a:t>
            </a:r>
            <a:r>
              <a:rPr lang="zh-CN" altLang="en-US" sz="2400" b="1" dirty="0">
                <a:solidFill>
                  <a:schemeClr val="tx1"/>
                </a:solidFill>
                <a:latin typeface="黑体" panose="02010609060101010101" pitchFamily="49" charset="-122"/>
              </a:rPr>
              <a:t>了完美的胜利。</a:t>
            </a:r>
          </a:p>
        </p:txBody>
      </p:sp>
      <p:pic>
        <p:nvPicPr>
          <p:cNvPr id="30" name="Picture 4" descr="亚历山大大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4069" y="2014870"/>
            <a:ext cx="2601912" cy="359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9"/>
          <p:cNvSpPr>
            <a:spLocks noChangeArrowheads="1"/>
          </p:cNvSpPr>
          <p:nvPr/>
        </p:nvSpPr>
        <p:spPr bwMode="auto">
          <a:xfrm>
            <a:off x="2435021" y="5519545"/>
            <a:ext cx="8640960" cy="1077218"/>
          </a:xfrm>
          <a:prstGeom prst="rect">
            <a:avLst/>
          </a:prstGeom>
          <a:solidFill>
            <a:schemeClr val="bg1"/>
          </a:solidFill>
          <a:ln w="9525">
            <a:solidFill>
              <a:srgbClr val="FF0000"/>
            </a:solidFill>
            <a:miter lim="800000"/>
          </a:ln>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3200" b="1" dirty="0">
                <a:solidFill>
                  <a:srgbClr val="FF0000"/>
                </a:solidFill>
                <a:ea typeface="楷体_GB2312" pitchFamily="49" charset="-122"/>
              </a:rPr>
              <a:t>“</a:t>
            </a:r>
            <a:r>
              <a:rPr lang="zh-CN" altLang="en-US" sz="3200" b="1" dirty="0">
                <a:solidFill>
                  <a:srgbClr val="FF0000"/>
                </a:solidFill>
                <a:latin typeface="楷体_GB2312" pitchFamily="49" charset="-122"/>
                <a:ea typeface="楷体_GB2312" pitchFamily="49" charset="-122"/>
              </a:rPr>
              <a:t>亚历山大的伟大几乎是无法用语言来形容</a:t>
            </a:r>
            <a:r>
              <a:rPr lang="zh-CN" altLang="en-US" sz="3200" b="1" dirty="0">
                <a:solidFill>
                  <a:srgbClr val="FF0000"/>
                </a:solidFill>
                <a:ea typeface="楷体_GB2312" pitchFamily="49" charset="-122"/>
              </a:rPr>
              <a:t>” </a:t>
            </a:r>
            <a:endParaRPr lang="en-US" altLang="zh-CN" sz="3200" b="1" dirty="0" smtClean="0">
              <a:solidFill>
                <a:srgbClr val="FF0000"/>
              </a:solidFill>
              <a:ea typeface="楷体_GB2312" pitchFamily="49" charset="-122"/>
            </a:endParaRPr>
          </a:p>
          <a:p>
            <a:pPr algn="r" eaLnBrk="1" hangingPunct="1">
              <a:buFont typeface="Arial" panose="020B0604020202020204" pitchFamily="34" charset="0"/>
              <a:buNone/>
            </a:pPr>
            <a:r>
              <a:rPr lang="en-US" altLang="zh-CN" sz="3200" b="1" dirty="0" smtClean="0">
                <a:solidFill>
                  <a:srgbClr val="FF0000"/>
                </a:solidFill>
                <a:ea typeface="楷体_GB2312" pitchFamily="49" charset="-122"/>
              </a:rPr>
              <a:t>——</a:t>
            </a:r>
            <a:r>
              <a:rPr lang="en-US" altLang="zh-CN" sz="3200" b="1" dirty="0" smtClean="0">
                <a:solidFill>
                  <a:srgbClr val="FF0000"/>
                </a:solidFill>
                <a:latin typeface="楷体_GB2312" pitchFamily="49" charset="-122"/>
                <a:ea typeface="楷体_GB2312" pitchFamily="49" charset="-122"/>
              </a:rPr>
              <a:t>《</a:t>
            </a:r>
            <a:r>
              <a:rPr lang="zh-CN" altLang="en-US" sz="3200" b="1" dirty="0">
                <a:solidFill>
                  <a:srgbClr val="FF0000"/>
                </a:solidFill>
                <a:latin typeface="楷体_GB2312" pitchFamily="49" charset="-122"/>
                <a:ea typeface="楷体_GB2312" pitchFamily="49" charset="-122"/>
              </a:rPr>
              <a:t>西方战略思想史</a:t>
            </a:r>
            <a:r>
              <a:rPr lang="en-US" altLang="zh-CN" sz="3200" b="1" dirty="0">
                <a:solidFill>
                  <a:srgbClr val="FF0000"/>
                </a:solidFill>
                <a:latin typeface="楷体_GB2312" pitchFamily="49" charset="-122"/>
                <a:ea typeface="楷体_GB2312" pitchFamily="49" charset="-122"/>
              </a:rPr>
              <a:t>》</a:t>
            </a:r>
            <a:r>
              <a:rPr lang="en-US" altLang="zh-CN" sz="3200" dirty="0">
                <a:solidFill>
                  <a:srgbClr val="FF0000"/>
                </a:solidFill>
                <a:latin typeface="楷体_GB2312" pitchFamily="49" charset="-122"/>
                <a:ea typeface="楷体_GB2312" pitchFamily="49" charset="-122"/>
              </a:rPr>
              <a:t> </a:t>
            </a:r>
          </a:p>
        </p:txBody>
      </p:sp>
    </p:spTree>
    <p:extLst>
      <p:ext uri="{BB962C8B-B14F-4D97-AF65-F5344CB8AC3E}">
        <p14:creationId xmlns:p14="http://schemas.microsoft.com/office/powerpoint/2010/main" val="381788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linds(horizontal)">
                                      <p:cBhvr>
                                        <p:cTn id="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3</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亚历山大帝国</a:t>
            </a:r>
          </a:p>
        </p:txBody>
      </p:sp>
      <p:pic>
        <p:nvPicPr>
          <p:cNvPr id="23" name="图片 22">
            <a:extLst>
              <a:ext uri="{FF2B5EF4-FFF2-40B4-BE49-F238E27FC236}">
                <a16:creationId xmlns="" xmlns:a16="http://schemas.microsoft.com/office/drawing/2014/main" id="{97ED6041-148A-477E-B772-2A3E05C3DB54}"/>
              </a:ext>
            </a:extLst>
          </p:cNvPr>
          <p:cNvPicPr>
            <a:picLocks noChangeAspect="1"/>
          </p:cNvPicPr>
          <p:nvPr/>
        </p:nvPicPr>
        <p:blipFill>
          <a:blip r:embed="rId3"/>
          <a:stretch>
            <a:fillRect/>
          </a:stretch>
        </p:blipFill>
        <p:spPr>
          <a:xfrm>
            <a:off x="6798729" y="855156"/>
            <a:ext cx="3979816" cy="2352931"/>
          </a:xfrm>
          <a:prstGeom prst="rect">
            <a:avLst/>
          </a:prstGeom>
        </p:spPr>
      </p:pic>
      <p:pic>
        <p:nvPicPr>
          <p:cNvPr id="10" name="Picture 2" descr="http://a1.att.hudong.com/33/23/01200000033404115442325402433.jpg">
            <a:extLst>
              <a:ext uri="{FF2B5EF4-FFF2-40B4-BE49-F238E27FC236}">
                <a16:creationId xmlns="" xmlns:a16="http://schemas.microsoft.com/office/drawing/2014/main" id="{B9CC410D-A417-4248-80B5-8EE956CF37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17019" y="3154938"/>
            <a:ext cx="6156687" cy="3500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 xmlns:a16="http://schemas.microsoft.com/office/drawing/2014/main" id="{28BE98E5-5EEF-4D6C-924D-45744BE4E3D1}"/>
              </a:ext>
            </a:extLst>
          </p:cNvPr>
          <p:cNvSpPr/>
          <p:nvPr/>
        </p:nvSpPr>
        <p:spPr>
          <a:xfrm>
            <a:off x="1809805" y="2805501"/>
            <a:ext cx="2954655" cy="461665"/>
          </a:xfrm>
          <a:prstGeom prst="rect">
            <a:avLst/>
          </a:prstGeom>
        </p:spPr>
        <p:txBody>
          <a:bodyPr wrap="none">
            <a:spAutoFit/>
          </a:bodyPr>
          <a:lstStyle/>
          <a:p>
            <a:r>
              <a:rPr lang="zh-CN" altLang="en-US" sz="2400" dirty="0">
                <a:latin typeface="黑体" panose="02010609060101010101" pitchFamily="49" charset="-122"/>
                <a:ea typeface="黑体" panose="02010609060101010101" pitchFamily="49" charset="-122"/>
              </a:rPr>
              <a:t>波斯（伊苏斯之战）</a:t>
            </a:r>
          </a:p>
        </p:txBody>
      </p:sp>
      <p:sp>
        <p:nvSpPr>
          <p:cNvPr id="11" name="箭头: 下 10">
            <a:extLst>
              <a:ext uri="{FF2B5EF4-FFF2-40B4-BE49-F238E27FC236}">
                <a16:creationId xmlns="" xmlns:a16="http://schemas.microsoft.com/office/drawing/2014/main" id="{C8059EE0-7424-4619-897C-797B69C46C09}"/>
              </a:ext>
            </a:extLst>
          </p:cNvPr>
          <p:cNvSpPr/>
          <p:nvPr/>
        </p:nvSpPr>
        <p:spPr>
          <a:xfrm>
            <a:off x="3027223" y="3273107"/>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2" name="椭圆 11">
            <a:extLst>
              <a:ext uri="{FF2B5EF4-FFF2-40B4-BE49-F238E27FC236}">
                <a16:creationId xmlns="" xmlns:a16="http://schemas.microsoft.com/office/drawing/2014/main" id="{DBB4CAEF-8303-4B62-A72B-8A92E6056CA7}"/>
              </a:ext>
            </a:extLst>
          </p:cNvPr>
          <p:cNvSpPr/>
          <p:nvPr/>
        </p:nvSpPr>
        <p:spPr>
          <a:xfrm>
            <a:off x="7494744" y="4484364"/>
            <a:ext cx="747791" cy="548640"/>
          </a:xfrm>
          <a:prstGeom prst="ellipse">
            <a:avLst/>
          </a:prstGeom>
          <a:noFill/>
          <a:ln w="60325">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ts val="0"/>
              </a:spcAft>
            </a:pPr>
            <a:endParaRPr lang="zh-CN" altLang="en-US" sz="2400" kern="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5" name="矩形 14">
            <a:extLst>
              <a:ext uri="{FF2B5EF4-FFF2-40B4-BE49-F238E27FC236}">
                <a16:creationId xmlns="" xmlns:a16="http://schemas.microsoft.com/office/drawing/2014/main" id="{72CBDB16-E1F9-4DB4-897E-F2F1A645E12B}"/>
              </a:ext>
            </a:extLst>
          </p:cNvPr>
          <p:cNvSpPr/>
          <p:nvPr/>
        </p:nvSpPr>
        <p:spPr>
          <a:xfrm>
            <a:off x="2770804" y="3858424"/>
            <a:ext cx="800219" cy="461665"/>
          </a:xfrm>
          <a:prstGeom prst="rect">
            <a:avLst/>
          </a:prstGeom>
        </p:spPr>
        <p:txBody>
          <a:bodyPr wrap="none">
            <a:spAutoFit/>
          </a:bodyPr>
          <a:lstStyle/>
          <a:p>
            <a:r>
              <a:rPr lang="zh-CN" altLang="en-US" sz="2400" dirty="0">
                <a:latin typeface="黑体" panose="02010609060101010101" pitchFamily="49" charset="-122"/>
                <a:ea typeface="黑体" panose="02010609060101010101" pitchFamily="49" charset="-122"/>
              </a:rPr>
              <a:t>埃及</a:t>
            </a:r>
          </a:p>
        </p:txBody>
      </p:sp>
      <p:sp>
        <p:nvSpPr>
          <p:cNvPr id="16" name="矩形 15">
            <a:extLst>
              <a:ext uri="{FF2B5EF4-FFF2-40B4-BE49-F238E27FC236}">
                <a16:creationId xmlns="" xmlns:a16="http://schemas.microsoft.com/office/drawing/2014/main" id="{D3F65E3A-6DA3-485E-84CF-5D9E0184A1F8}"/>
              </a:ext>
            </a:extLst>
          </p:cNvPr>
          <p:cNvSpPr/>
          <p:nvPr/>
        </p:nvSpPr>
        <p:spPr>
          <a:xfrm>
            <a:off x="2211810" y="1789576"/>
            <a:ext cx="2031325" cy="461665"/>
          </a:xfrm>
          <a:prstGeom prst="rect">
            <a:avLst/>
          </a:prstGeom>
        </p:spPr>
        <p:txBody>
          <a:bodyPr wrap="none">
            <a:spAutoFit/>
          </a:bodyPr>
          <a:lstStyle/>
          <a:p>
            <a:r>
              <a:rPr lang="zh-CN" altLang="en-US" sz="2400" dirty="0">
                <a:latin typeface="黑体" panose="02010609060101010101" pitchFamily="49" charset="-122"/>
                <a:ea typeface="黑体" panose="02010609060101010101" pitchFamily="49" charset="-122"/>
              </a:rPr>
              <a:t>亚历山大继位</a:t>
            </a:r>
          </a:p>
        </p:txBody>
      </p:sp>
      <p:sp>
        <p:nvSpPr>
          <p:cNvPr id="17" name="箭头: 下 16">
            <a:extLst>
              <a:ext uri="{FF2B5EF4-FFF2-40B4-BE49-F238E27FC236}">
                <a16:creationId xmlns="" xmlns:a16="http://schemas.microsoft.com/office/drawing/2014/main" id="{20DBAE3F-6A5E-4793-8349-7174B3160433}"/>
              </a:ext>
            </a:extLst>
          </p:cNvPr>
          <p:cNvSpPr/>
          <p:nvPr/>
        </p:nvSpPr>
        <p:spPr>
          <a:xfrm>
            <a:off x="3018307" y="2264875"/>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8" name="椭圆 17">
            <a:extLst>
              <a:ext uri="{FF2B5EF4-FFF2-40B4-BE49-F238E27FC236}">
                <a16:creationId xmlns="" xmlns:a16="http://schemas.microsoft.com/office/drawing/2014/main" id="{528510DE-F6F6-4F47-A2C7-7326BA1F7C61}"/>
              </a:ext>
            </a:extLst>
          </p:cNvPr>
          <p:cNvSpPr/>
          <p:nvPr/>
        </p:nvSpPr>
        <p:spPr>
          <a:xfrm>
            <a:off x="6688941" y="5351567"/>
            <a:ext cx="747791" cy="548640"/>
          </a:xfrm>
          <a:prstGeom prst="ellipse">
            <a:avLst/>
          </a:prstGeom>
          <a:noFill/>
          <a:ln w="60325">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ts val="0"/>
              </a:spcAft>
            </a:pPr>
            <a:endParaRPr lang="zh-CN" altLang="en-US" sz="2400" kern="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9" name="箭头: 下 18">
            <a:extLst>
              <a:ext uri="{FF2B5EF4-FFF2-40B4-BE49-F238E27FC236}">
                <a16:creationId xmlns="" xmlns:a16="http://schemas.microsoft.com/office/drawing/2014/main" id="{70F00328-3CF3-411B-884C-4AEFD424CCBF}"/>
              </a:ext>
            </a:extLst>
          </p:cNvPr>
          <p:cNvSpPr/>
          <p:nvPr/>
        </p:nvSpPr>
        <p:spPr>
          <a:xfrm>
            <a:off x="3044847" y="4320089"/>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20" name="矩形 19">
            <a:extLst>
              <a:ext uri="{FF2B5EF4-FFF2-40B4-BE49-F238E27FC236}">
                <a16:creationId xmlns="" xmlns:a16="http://schemas.microsoft.com/office/drawing/2014/main" id="{2232F555-C17E-4296-A105-42000377D0E4}"/>
              </a:ext>
            </a:extLst>
          </p:cNvPr>
          <p:cNvSpPr/>
          <p:nvPr/>
        </p:nvSpPr>
        <p:spPr>
          <a:xfrm>
            <a:off x="2480652" y="4905406"/>
            <a:ext cx="1415772" cy="461665"/>
          </a:xfrm>
          <a:prstGeom prst="rect">
            <a:avLst/>
          </a:prstGeom>
        </p:spPr>
        <p:txBody>
          <a:bodyPr wrap="none">
            <a:spAutoFit/>
          </a:bodyPr>
          <a:lstStyle/>
          <a:p>
            <a:r>
              <a:rPr lang="zh-CN" altLang="en-US" sz="2400" dirty="0">
                <a:latin typeface="黑体" panose="02010609060101010101" pitchFamily="49" charset="-122"/>
                <a:ea typeface="黑体" panose="02010609060101010101" pitchFamily="49" charset="-122"/>
              </a:rPr>
              <a:t>两河地区</a:t>
            </a:r>
          </a:p>
        </p:txBody>
      </p:sp>
      <p:sp>
        <p:nvSpPr>
          <p:cNvPr id="21" name="椭圆 20">
            <a:extLst>
              <a:ext uri="{FF2B5EF4-FFF2-40B4-BE49-F238E27FC236}">
                <a16:creationId xmlns="" xmlns:a16="http://schemas.microsoft.com/office/drawing/2014/main" id="{5096D4D2-D182-4E3C-A281-2708A8638889}"/>
              </a:ext>
            </a:extLst>
          </p:cNvPr>
          <p:cNvSpPr/>
          <p:nvPr/>
        </p:nvSpPr>
        <p:spPr>
          <a:xfrm>
            <a:off x="8247572" y="4859269"/>
            <a:ext cx="747791" cy="548640"/>
          </a:xfrm>
          <a:prstGeom prst="ellipse">
            <a:avLst/>
          </a:prstGeom>
          <a:noFill/>
          <a:ln w="60325">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ts val="0"/>
              </a:spcAft>
            </a:pPr>
            <a:endParaRPr lang="zh-CN" altLang="en-US" sz="2400" kern="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24" name="箭头: 下 23">
            <a:extLst>
              <a:ext uri="{FF2B5EF4-FFF2-40B4-BE49-F238E27FC236}">
                <a16:creationId xmlns="" xmlns:a16="http://schemas.microsoft.com/office/drawing/2014/main" id="{DB89749E-CC8B-4786-A844-DE8724495202}"/>
              </a:ext>
            </a:extLst>
          </p:cNvPr>
          <p:cNvSpPr/>
          <p:nvPr/>
        </p:nvSpPr>
        <p:spPr>
          <a:xfrm>
            <a:off x="3050340" y="5411900"/>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25" name="矩形 24">
            <a:extLst>
              <a:ext uri="{FF2B5EF4-FFF2-40B4-BE49-F238E27FC236}">
                <a16:creationId xmlns="" xmlns:a16="http://schemas.microsoft.com/office/drawing/2014/main" id="{AC0EAA43-565B-4F7B-89E0-329030D92DDB}"/>
              </a:ext>
            </a:extLst>
          </p:cNvPr>
          <p:cNvSpPr/>
          <p:nvPr/>
        </p:nvSpPr>
        <p:spPr>
          <a:xfrm>
            <a:off x="2770803" y="6086875"/>
            <a:ext cx="800219" cy="461665"/>
          </a:xfrm>
          <a:prstGeom prst="rect">
            <a:avLst/>
          </a:prstGeom>
        </p:spPr>
        <p:txBody>
          <a:bodyPr wrap="none">
            <a:spAutoFit/>
          </a:bodyPr>
          <a:lstStyle/>
          <a:p>
            <a:r>
              <a:rPr lang="zh-CN" altLang="en-US" sz="2400" dirty="0">
                <a:latin typeface="黑体" panose="02010609060101010101" pitchFamily="49" charset="-122"/>
                <a:ea typeface="黑体" panose="02010609060101010101" pitchFamily="49" charset="-122"/>
              </a:rPr>
              <a:t>印度</a:t>
            </a:r>
          </a:p>
        </p:txBody>
      </p:sp>
      <p:sp>
        <p:nvSpPr>
          <p:cNvPr id="26" name="椭圆 25">
            <a:extLst>
              <a:ext uri="{FF2B5EF4-FFF2-40B4-BE49-F238E27FC236}">
                <a16:creationId xmlns="" xmlns:a16="http://schemas.microsoft.com/office/drawing/2014/main" id="{764255B2-E361-4BE7-A812-3BBF6DE25641}"/>
              </a:ext>
            </a:extLst>
          </p:cNvPr>
          <p:cNvSpPr/>
          <p:nvPr/>
        </p:nvSpPr>
        <p:spPr>
          <a:xfrm>
            <a:off x="10954538" y="4905406"/>
            <a:ext cx="747791" cy="548640"/>
          </a:xfrm>
          <a:prstGeom prst="ellipse">
            <a:avLst/>
          </a:prstGeom>
          <a:noFill/>
          <a:ln w="60325">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ts val="0"/>
              </a:spcAft>
            </a:pPr>
            <a:endParaRPr lang="zh-CN" altLang="en-US" sz="2400" kern="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3" name="右大括号 12">
            <a:extLst>
              <a:ext uri="{FF2B5EF4-FFF2-40B4-BE49-F238E27FC236}">
                <a16:creationId xmlns="" xmlns:a16="http://schemas.microsoft.com/office/drawing/2014/main" id="{34F19D61-87B3-4951-B071-276D4B95B0CB}"/>
              </a:ext>
            </a:extLst>
          </p:cNvPr>
          <p:cNvSpPr/>
          <p:nvPr/>
        </p:nvSpPr>
        <p:spPr>
          <a:xfrm>
            <a:off x="4266720" y="1842098"/>
            <a:ext cx="954602" cy="4423954"/>
          </a:xfrm>
          <a:prstGeom prst="righ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BB3DBD71-4DE5-4C90-8906-B5F11E64FB7B}"/>
              </a:ext>
            </a:extLst>
          </p:cNvPr>
          <p:cNvSpPr/>
          <p:nvPr/>
        </p:nvSpPr>
        <p:spPr>
          <a:xfrm>
            <a:off x="5380922" y="2305168"/>
            <a:ext cx="600574" cy="3785652"/>
          </a:xfrm>
          <a:prstGeom prst="rect">
            <a:avLst/>
          </a:prstGeom>
        </p:spPr>
        <p:txBody>
          <a:bodyPr wrap="square">
            <a:spAutoFit/>
          </a:bodyPr>
          <a:lstStyle/>
          <a:p>
            <a:r>
              <a:rPr lang="zh-CN" altLang="en-US" sz="2400" dirty="0">
                <a:latin typeface="黑体" panose="02010609060101010101" pitchFamily="49" charset="-122"/>
                <a:ea typeface="黑体" panose="02010609060101010101" pitchFamily="49" charset="-122"/>
              </a:rPr>
              <a:t>地跨欧亚非三洲大帝国</a:t>
            </a:r>
          </a:p>
        </p:txBody>
      </p:sp>
      <p:sp>
        <p:nvSpPr>
          <p:cNvPr id="28" name="文本框 27">
            <a:extLst>
              <a:ext uri="{FF2B5EF4-FFF2-40B4-BE49-F238E27FC236}">
                <a16:creationId xmlns="" xmlns:a16="http://schemas.microsoft.com/office/drawing/2014/main" id="{62FE735A-741A-48C6-9313-5739027C033A}"/>
              </a:ext>
            </a:extLst>
          </p:cNvPr>
          <p:cNvSpPr txBox="1">
            <a:spLocks noChangeArrowheads="1"/>
          </p:cNvSpPr>
          <p:nvPr/>
        </p:nvSpPr>
        <p:spPr bwMode="auto">
          <a:xfrm>
            <a:off x="438554" y="1786363"/>
            <a:ext cx="1624449"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(1) </a:t>
            </a:r>
            <a:r>
              <a:rPr lang="zh-CN" altLang="en-US" sz="2400" dirty="0">
                <a:solidFill>
                  <a:prstClr val="black"/>
                </a:solidFill>
                <a:latin typeface="黑体" panose="02010609060101010101" pitchFamily="49" charset="-122"/>
                <a:ea typeface="黑体" panose="02010609060101010101" pitchFamily="49" charset="-122"/>
              </a:rPr>
              <a:t>建立：</a:t>
            </a:r>
          </a:p>
        </p:txBody>
      </p:sp>
    </p:spTree>
    <p:extLst>
      <p:ext uri="{BB962C8B-B14F-4D97-AF65-F5344CB8AC3E}">
        <p14:creationId xmlns:p14="http://schemas.microsoft.com/office/powerpoint/2010/main" val="130316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5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500"/>
                                        <p:tgtEl>
                                          <p:spTgt spid="1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animBg="1"/>
      <p:bldP spid="12" grpId="0" animBg="1"/>
      <p:bldP spid="15" grpId="0"/>
      <p:bldP spid="16" grpId="0"/>
      <p:bldP spid="17" grpId="0" animBg="1"/>
      <p:bldP spid="18" grpId="0" animBg="1"/>
      <p:bldP spid="19" grpId="0" animBg="1"/>
      <p:bldP spid="20" grpId="0"/>
      <p:bldP spid="21" grpId="0" animBg="1"/>
      <p:bldP spid="24" grpId="0" animBg="1"/>
      <p:bldP spid="25" grpId="0"/>
      <p:bldP spid="26" grpId="0" animBg="1"/>
      <p:bldP spid="13" grpId="0" animBg="1"/>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800" dirty="0">
                <a:solidFill>
                  <a:schemeClr val="bg1"/>
                </a:solidFill>
                <a:latin typeface="黑体" panose="02010609060101010101" pitchFamily="49" charset="-122"/>
                <a:ea typeface="黑体" panose="02010609060101010101" pitchFamily="49" charset="-122"/>
              </a:rPr>
              <a:t> 3</a:t>
            </a:r>
            <a:r>
              <a:rPr lang="en-US" sz="2800" dirty="0">
                <a:solidFill>
                  <a:schemeClr val="bg1"/>
                </a:solidFill>
                <a:latin typeface="黑体" panose="02010609060101010101" pitchFamily="49" charset="-122"/>
                <a:ea typeface="黑体" panose="02010609060101010101" pitchFamily="49" charset="-122"/>
              </a:rPr>
              <a:t>.</a:t>
            </a:r>
            <a:r>
              <a:rPr lang="zh-CN" altLang="en-US" sz="2800" dirty="0">
                <a:solidFill>
                  <a:schemeClr val="bg1"/>
                </a:solidFill>
                <a:latin typeface="黑体" panose="02010609060101010101" pitchFamily="49" charset="-122"/>
                <a:ea typeface="黑体" panose="02010609060101010101" pitchFamily="49" charset="-122"/>
              </a:rPr>
              <a:t>亚历山大帝国</a:t>
            </a:r>
          </a:p>
        </p:txBody>
      </p:sp>
      <p:sp>
        <p:nvSpPr>
          <p:cNvPr id="22" name="文本框 21">
            <a:extLst>
              <a:ext uri="{FF2B5EF4-FFF2-40B4-BE49-F238E27FC236}">
                <a16:creationId xmlns="" xmlns:a16="http://schemas.microsoft.com/office/drawing/2014/main" id="{A30B091B-8F51-4BBF-902D-ED5D529F04E9}"/>
              </a:ext>
            </a:extLst>
          </p:cNvPr>
          <p:cNvSpPr txBox="1">
            <a:spLocks noChangeArrowheads="1"/>
          </p:cNvSpPr>
          <p:nvPr/>
        </p:nvSpPr>
        <p:spPr bwMode="auto">
          <a:xfrm>
            <a:off x="485663" y="2298245"/>
            <a:ext cx="16894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lang="zh-CN" altLang="en-US" sz="2400" dirty="0">
                <a:solidFill>
                  <a:prstClr val="black"/>
                </a:solidFill>
                <a:latin typeface="黑体" panose="02010609060101010101" pitchFamily="49" charset="-122"/>
                <a:ea typeface="黑体" panose="02010609060101010101" pitchFamily="49" charset="-122"/>
              </a:rPr>
              <a:t>（</a:t>
            </a:r>
            <a:r>
              <a:rPr lang="en-US" altLang="zh-CN" sz="2400" dirty="0">
                <a:solidFill>
                  <a:prstClr val="black"/>
                </a:solidFill>
                <a:latin typeface="黑体" panose="02010609060101010101" pitchFamily="49" charset="-122"/>
                <a:ea typeface="黑体" panose="02010609060101010101" pitchFamily="49" charset="-122"/>
              </a:rPr>
              <a:t>2</a:t>
            </a:r>
            <a:r>
              <a:rPr lang="zh-CN" altLang="en-US" sz="2400" dirty="0">
                <a:solidFill>
                  <a:prstClr val="black"/>
                </a:solidFill>
                <a:latin typeface="黑体" panose="02010609060101010101" pitchFamily="49" charset="-122"/>
                <a:ea typeface="黑体" panose="02010609060101010101" pitchFamily="49" charset="-122"/>
              </a:rPr>
              <a:t>）政治：</a:t>
            </a:r>
          </a:p>
        </p:txBody>
      </p:sp>
      <p:sp>
        <p:nvSpPr>
          <p:cNvPr id="28" name="左大括号 27">
            <a:extLst>
              <a:ext uri="{FF2B5EF4-FFF2-40B4-BE49-F238E27FC236}">
                <a16:creationId xmlns="" xmlns:a16="http://schemas.microsoft.com/office/drawing/2014/main" id="{ACB447D1-88B7-443E-907B-801499519A2F}"/>
              </a:ext>
            </a:extLst>
          </p:cNvPr>
          <p:cNvSpPr/>
          <p:nvPr/>
        </p:nvSpPr>
        <p:spPr>
          <a:xfrm>
            <a:off x="2239860" y="1947761"/>
            <a:ext cx="560728" cy="1231924"/>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sp>
        <p:nvSpPr>
          <p:cNvPr id="29" name="文本框 28">
            <a:extLst>
              <a:ext uri="{FF2B5EF4-FFF2-40B4-BE49-F238E27FC236}">
                <a16:creationId xmlns="" xmlns:a16="http://schemas.microsoft.com/office/drawing/2014/main" id="{345D397A-532E-4F67-AF92-126E2E301F82}"/>
              </a:ext>
            </a:extLst>
          </p:cNvPr>
          <p:cNvSpPr txBox="1">
            <a:spLocks noChangeArrowheads="1"/>
          </p:cNvSpPr>
          <p:nvPr/>
        </p:nvSpPr>
        <p:spPr bwMode="auto">
          <a:xfrm>
            <a:off x="2384120" y="1715000"/>
            <a:ext cx="28058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君权神授</a:t>
            </a:r>
            <a:endParaRPr lang="zh-CN" altLang="en-US" sz="2400" dirty="0">
              <a:solidFill>
                <a:prstClr val="black"/>
              </a:solidFill>
              <a:latin typeface="黑体" panose="02010609060101010101" pitchFamily="49" charset="-122"/>
              <a:ea typeface="黑体" panose="02010609060101010101" pitchFamily="49" charset="-122"/>
            </a:endParaRPr>
          </a:p>
        </p:txBody>
      </p:sp>
      <p:sp>
        <p:nvSpPr>
          <p:cNvPr id="6" name="矩形 5">
            <a:extLst>
              <a:ext uri="{FF2B5EF4-FFF2-40B4-BE49-F238E27FC236}">
                <a16:creationId xmlns="" xmlns:a16="http://schemas.microsoft.com/office/drawing/2014/main" id="{46BD7868-D747-43D3-B1A7-AE1C2F4DF062}"/>
              </a:ext>
            </a:extLst>
          </p:cNvPr>
          <p:cNvSpPr/>
          <p:nvPr/>
        </p:nvSpPr>
        <p:spPr>
          <a:xfrm>
            <a:off x="6210404" y="1226712"/>
            <a:ext cx="5364479" cy="163121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000" dirty="0">
                <a:latin typeface="黑体" panose="02010609060101010101" pitchFamily="49" charset="-122"/>
                <a:ea typeface="黑体" panose="02010609060101010101" pitchFamily="49" charset="-122"/>
              </a:rPr>
              <a:t>    </a:t>
            </a:r>
            <a:r>
              <a:rPr lang="zh-CN" altLang="en-US" sz="2000" dirty="0">
                <a:latin typeface="楷体" panose="02010609060101010101" pitchFamily="49" charset="-122"/>
                <a:ea typeface="楷体" panose="02010609060101010101" pitchFamily="49" charset="-122"/>
              </a:rPr>
              <a:t>亚历山大每到一地自认为是当地原来统治者的继承人。他崇尚威严赫赫的东方宫廷礼节，穿波斯、米底君王的衮服，要人们向他行匍匐礼，对他敬若神明。</a:t>
            </a:r>
          </a:p>
          <a:p>
            <a:pPr algn="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sym typeface="+mn-ea"/>
              </a:rPr>
              <a:t>吴于廑 齐世荣《世界史·古代史编上卷》</a:t>
            </a:r>
            <a:endParaRPr lang="en-US" altLang="zh-CN" dirty="0">
              <a:latin typeface="楷体" panose="02010609060101010101" pitchFamily="49" charset="-122"/>
              <a:ea typeface="楷体" panose="02010609060101010101" pitchFamily="49" charset="-122"/>
            </a:endParaRPr>
          </a:p>
        </p:txBody>
      </p:sp>
      <p:sp>
        <p:nvSpPr>
          <p:cNvPr id="30" name="文本框 29">
            <a:extLst>
              <a:ext uri="{FF2B5EF4-FFF2-40B4-BE49-F238E27FC236}">
                <a16:creationId xmlns="" xmlns:a16="http://schemas.microsoft.com/office/drawing/2014/main" id="{89B14927-1E17-4877-8B21-1F5FE2074445}"/>
              </a:ext>
            </a:extLst>
          </p:cNvPr>
          <p:cNvSpPr txBox="1">
            <a:spLocks noChangeArrowheads="1"/>
          </p:cNvSpPr>
          <p:nvPr/>
        </p:nvSpPr>
        <p:spPr bwMode="auto">
          <a:xfrm>
            <a:off x="2418080" y="2820657"/>
            <a:ext cx="28058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行省制度</a:t>
            </a:r>
            <a:endParaRPr lang="zh-CN" altLang="en-US" sz="2400" dirty="0">
              <a:solidFill>
                <a:prstClr val="black"/>
              </a:solidFill>
              <a:latin typeface="黑体" panose="02010609060101010101" pitchFamily="49" charset="-122"/>
              <a:ea typeface="黑体" panose="02010609060101010101" pitchFamily="49" charset="-122"/>
            </a:endParaRPr>
          </a:p>
        </p:txBody>
      </p:sp>
      <p:sp>
        <p:nvSpPr>
          <p:cNvPr id="8" name="矩形 7">
            <a:extLst>
              <a:ext uri="{FF2B5EF4-FFF2-40B4-BE49-F238E27FC236}">
                <a16:creationId xmlns="" xmlns:a16="http://schemas.microsoft.com/office/drawing/2014/main" id="{FD24C815-25CD-49E9-BA2C-BBF2C3C2E56E}"/>
              </a:ext>
            </a:extLst>
          </p:cNvPr>
          <p:cNvSpPr/>
          <p:nvPr/>
        </p:nvSpPr>
        <p:spPr>
          <a:xfrm>
            <a:off x="6210404" y="4432697"/>
            <a:ext cx="5364479" cy="201394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b="1" dirty="0">
                <a:latin typeface="Calibri" panose="020F0502020204030204" charset="0"/>
                <a:ea typeface="宋体" panose="02010600030101010101" pitchFamily="2" charset="-122"/>
              </a:rPr>
              <a:t>       </a:t>
            </a:r>
            <a:r>
              <a:rPr lang="zh-CN" altLang="en-US" dirty="0">
                <a:latin typeface="楷体" panose="02010609060101010101" pitchFamily="49" charset="-122"/>
                <a:ea typeface="楷体" panose="02010609060101010101" pitchFamily="49" charset="-122"/>
              </a:rPr>
              <a:t>在希腊化世界中，由于统治者为希腊人，希腊文成为当时各地通用的官方语言。当地人若要在新政府中任职，或要与希腊人交往，都必须学会希腊文</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以至于各地原来的语言文字逐渐弃而不用</a:t>
            </a:r>
            <a:r>
              <a:rPr lang="en-US" altLang="zh-CN" dirty="0">
                <a:latin typeface="楷体" panose="02010609060101010101" pitchFamily="49" charset="-122"/>
                <a:ea typeface="楷体" panose="02010609060101010101" pitchFamily="49" charset="-122"/>
              </a:rPr>
              <a:t>……</a:t>
            </a:r>
            <a:r>
              <a:rPr lang="en-US" altLang="zh-CN" dirty="0">
                <a:latin typeface="楷体" panose="02010609060101010101" pitchFamily="49" charset="-122"/>
                <a:ea typeface="楷体" panose="02010609060101010101" pitchFamily="49" charset="-122"/>
                <a:sym typeface="+mn-ea"/>
              </a:rPr>
              <a:t>巴勒斯坦</a:t>
            </a:r>
            <a:r>
              <a:rPr lang="en-US" altLang="zh-CN" dirty="0">
                <a:latin typeface="楷体" panose="02010609060101010101" pitchFamily="49" charset="-122"/>
                <a:ea typeface="楷体" panose="02010609060101010101" pitchFamily="49" charset="-122"/>
              </a:rPr>
              <a:t>就连他们自己民族的经典都需要先翻译成希腊</a:t>
            </a:r>
            <a:r>
              <a:rPr lang="zh-CN" altLang="en-US" dirty="0">
                <a:latin typeface="楷体" panose="02010609060101010101" pitchFamily="49" charset="-122"/>
                <a:ea typeface="楷体" panose="02010609060101010101" pitchFamily="49" charset="-122"/>
              </a:rPr>
              <a:t>文，</a:t>
            </a:r>
            <a:r>
              <a:rPr lang="en-US" altLang="zh-CN" dirty="0">
                <a:latin typeface="楷体" panose="02010609060101010101" pitchFamily="49" charset="-122"/>
                <a:ea typeface="楷体" panose="02010609060101010101" pitchFamily="49" charset="-122"/>
              </a:rPr>
              <a:t>然后才能理解。</a:t>
            </a:r>
          </a:p>
          <a:p>
            <a:pPr algn="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马克垚《世界文明史》</a:t>
            </a:r>
          </a:p>
        </p:txBody>
      </p:sp>
      <p:sp>
        <p:nvSpPr>
          <p:cNvPr id="31" name="文本框 30">
            <a:extLst>
              <a:ext uri="{FF2B5EF4-FFF2-40B4-BE49-F238E27FC236}">
                <a16:creationId xmlns="" xmlns:a16="http://schemas.microsoft.com/office/drawing/2014/main" id="{8E1AFAA1-8185-4DE3-A39B-7327FCD7A843}"/>
              </a:ext>
            </a:extLst>
          </p:cNvPr>
          <p:cNvSpPr txBox="1">
            <a:spLocks noChangeArrowheads="1"/>
          </p:cNvSpPr>
          <p:nvPr/>
        </p:nvSpPr>
        <p:spPr bwMode="auto">
          <a:xfrm>
            <a:off x="473199" y="4432697"/>
            <a:ext cx="1689461"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lang="zh-CN" altLang="en-US" sz="2400" dirty="0">
                <a:solidFill>
                  <a:prstClr val="black"/>
                </a:solidFill>
                <a:latin typeface="黑体" panose="02010609060101010101" pitchFamily="49" charset="-122"/>
                <a:ea typeface="黑体" panose="02010609060101010101" pitchFamily="49" charset="-122"/>
              </a:rPr>
              <a:t>（</a:t>
            </a:r>
            <a:r>
              <a:rPr lang="en-US" altLang="zh-CN" sz="2400" dirty="0">
                <a:solidFill>
                  <a:prstClr val="black"/>
                </a:solidFill>
                <a:latin typeface="黑体" panose="02010609060101010101" pitchFamily="49" charset="-122"/>
                <a:ea typeface="黑体" panose="02010609060101010101" pitchFamily="49" charset="-122"/>
              </a:rPr>
              <a:t>3</a:t>
            </a:r>
            <a:r>
              <a:rPr lang="zh-CN" altLang="en-US" sz="2400" dirty="0">
                <a:solidFill>
                  <a:prstClr val="black"/>
                </a:solidFill>
                <a:latin typeface="黑体" panose="02010609060101010101" pitchFamily="49" charset="-122"/>
                <a:ea typeface="黑体" panose="02010609060101010101" pitchFamily="49" charset="-122"/>
              </a:rPr>
              <a:t>）评价：</a:t>
            </a:r>
          </a:p>
        </p:txBody>
      </p:sp>
      <p:sp>
        <p:nvSpPr>
          <p:cNvPr id="32" name="左大括号 31">
            <a:extLst>
              <a:ext uri="{FF2B5EF4-FFF2-40B4-BE49-F238E27FC236}">
                <a16:creationId xmlns="" xmlns:a16="http://schemas.microsoft.com/office/drawing/2014/main" id="{7F81FAC2-82EF-44BF-9CC3-E350AFFAED87}"/>
              </a:ext>
            </a:extLst>
          </p:cNvPr>
          <p:cNvSpPr/>
          <p:nvPr/>
        </p:nvSpPr>
        <p:spPr>
          <a:xfrm>
            <a:off x="2291066" y="3656930"/>
            <a:ext cx="595368" cy="2233304"/>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sp>
        <p:nvSpPr>
          <p:cNvPr id="35" name="矩形 34">
            <a:extLst>
              <a:ext uri="{FF2B5EF4-FFF2-40B4-BE49-F238E27FC236}">
                <a16:creationId xmlns="" xmlns:a16="http://schemas.microsoft.com/office/drawing/2014/main" id="{508BB9B5-C34C-4FDF-890F-4C66CFA1D3CD}"/>
              </a:ext>
            </a:extLst>
          </p:cNvPr>
          <p:cNvSpPr/>
          <p:nvPr/>
        </p:nvSpPr>
        <p:spPr>
          <a:xfrm>
            <a:off x="6210404" y="3065417"/>
            <a:ext cx="5364479" cy="1200329"/>
          </a:xfrm>
          <a:prstGeom prst="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dirty="0">
                <a:latin typeface="黑体" panose="02010609060101010101" pitchFamily="49" charset="-122"/>
                <a:ea typeface="黑体" panose="02010609060101010101" pitchFamily="49" charset="-122"/>
              </a:rPr>
              <a:t>    </a:t>
            </a:r>
            <a:r>
              <a:rPr lang="zh-CN" altLang="en-US" dirty="0">
                <a:latin typeface="楷体" panose="02010609060101010101" pitchFamily="49" charset="-122"/>
                <a:ea typeface="楷体" panose="02010609060101010101" pitchFamily="49" charset="-122"/>
              </a:rPr>
              <a:t>相比言之，项羽是长于战斗，韩信是长于战术，刘邦是长于大战略，但亚历山大则似乎是三者兼而有之。</a:t>
            </a:r>
          </a:p>
          <a:p>
            <a:pPr algn="r"/>
            <a:r>
              <a:rPr lang="en-US" altLang="zh-CN" dirty="0">
                <a:latin typeface="楷体" panose="02010609060101010101" pitchFamily="49" charset="-122"/>
                <a:ea typeface="楷体" panose="02010609060101010101" pitchFamily="49" charset="-122"/>
              </a:rPr>
              <a:t>------ 《</a:t>
            </a:r>
            <a:r>
              <a:rPr lang="zh-CN" altLang="en-US" dirty="0">
                <a:latin typeface="楷体" panose="02010609060101010101" pitchFamily="49" charset="-122"/>
                <a:ea typeface="楷体" panose="02010609060101010101" pitchFamily="49" charset="-122"/>
              </a:rPr>
              <a:t>西方战略思想史</a:t>
            </a:r>
            <a:r>
              <a:rPr lang="en-US" altLang="zh-CN" dirty="0">
                <a:latin typeface="楷体" panose="02010609060101010101" pitchFamily="49" charset="-122"/>
                <a:ea typeface="楷体" panose="02010609060101010101" pitchFamily="49" charset="-122"/>
              </a:rPr>
              <a:t>》</a:t>
            </a:r>
          </a:p>
        </p:txBody>
      </p:sp>
      <p:sp>
        <p:nvSpPr>
          <p:cNvPr id="36" name="文本框 35">
            <a:extLst>
              <a:ext uri="{FF2B5EF4-FFF2-40B4-BE49-F238E27FC236}">
                <a16:creationId xmlns="" xmlns:a16="http://schemas.microsoft.com/office/drawing/2014/main" id="{EC692C81-41BC-4F65-B5FF-86C1908DF113}"/>
              </a:ext>
            </a:extLst>
          </p:cNvPr>
          <p:cNvSpPr txBox="1">
            <a:spLocks noChangeArrowheads="1"/>
          </p:cNvSpPr>
          <p:nvPr/>
        </p:nvSpPr>
        <p:spPr bwMode="auto">
          <a:xfrm>
            <a:off x="2952048" y="3542144"/>
            <a:ext cx="302335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地跨欧亚非三洲</a:t>
            </a:r>
            <a:r>
              <a:rPr kumimoji="0" lang="zh-CN" altLang="en-US" sz="2400" b="0" i="0" u="none" strike="noStrike" kern="1200" cap="none" spc="0" normalizeH="0" baseline="0" noProof="0" dirty="0" smtClean="0">
                <a:ln>
                  <a:noFill/>
                </a:ln>
                <a:solidFill>
                  <a:prstClr val="black"/>
                </a:solidFill>
                <a:effectLst/>
                <a:uLnTx/>
                <a:uFillTx/>
                <a:latin typeface="黑体" panose="02010609060101010101" pitchFamily="49" charset="-122"/>
                <a:ea typeface="黑体" panose="02010609060101010101" pitchFamily="49" charset="-122"/>
              </a:rPr>
              <a:t>亚历山大帝国</a:t>
            </a:r>
            <a:endParaRPr lang="zh-CN" altLang="en-US" sz="2400" dirty="0">
              <a:solidFill>
                <a:prstClr val="black"/>
              </a:solidFill>
              <a:latin typeface="黑体" panose="02010609060101010101" pitchFamily="49" charset="-122"/>
              <a:ea typeface="黑体" panose="02010609060101010101" pitchFamily="49" charset="-122"/>
            </a:endParaRPr>
          </a:p>
        </p:txBody>
      </p:sp>
      <p:sp>
        <p:nvSpPr>
          <p:cNvPr id="37" name="文本框 36">
            <a:extLst>
              <a:ext uri="{FF2B5EF4-FFF2-40B4-BE49-F238E27FC236}">
                <a16:creationId xmlns="" xmlns:a16="http://schemas.microsoft.com/office/drawing/2014/main" id="{6D29003A-9DE0-4BFA-A713-5A98D36ADE00}"/>
              </a:ext>
            </a:extLst>
          </p:cNvPr>
          <p:cNvSpPr txBox="1">
            <a:spLocks noChangeArrowheads="1"/>
          </p:cNvSpPr>
          <p:nvPr/>
        </p:nvSpPr>
        <p:spPr bwMode="auto">
          <a:xfrm>
            <a:off x="2952048" y="5156115"/>
            <a:ext cx="29398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lang="zh-CN" altLang="en-US" sz="2400" dirty="0">
                <a:solidFill>
                  <a:prstClr val="black"/>
                </a:solidFill>
                <a:latin typeface="黑体" panose="02010609060101010101" pitchFamily="49" charset="-122"/>
                <a:ea typeface="黑体" panose="02010609060101010101" pitchFamily="49" charset="-122"/>
              </a:rPr>
              <a:t>推动了东西文化的交融，推广希腊文化</a:t>
            </a:r>
          </a:p>
        </p:txBody>
      </p:sp>
    </p:spTree>
    <p:extLst>
      <p:ext uri="{BB962C8B-B14F-4D97-AF65-F5344CB8AC3E}">
        <p14:creationId xmlns:p14="http://schemas.microsoft.com/office/powerpoint/2010/main" val="38710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8" grpId="0" animBg="1"/>
      <p:bldP spid="29" grpId="0"/>
      <p:bldP spid="6" grpId="0" animBg="1"/>
      <p:bldP spid="30" grpId="0"/>
      <p:bldP spid="8" grpId="0" animBg="1"/>
      <p:bldP spid="31" grpId="0"/>
      <p:bldP spid="32" grpId="0" animBg="1"/>
      <p:bldP spid="35" grpId="0" animBg="1"/>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400" dirty="0">
                <a:solidFill>
                  <a:schemeClr val="bg1"/>
                </a:solidFill>
                <a:latin typeface="黑体" panose="02010609060101010101" pitchFamily="49" charset="-122"/>
                <a:ea typeface="黑体" panose="02010609060101010101" pitchFamily="49" charset="-122"/>
              </a:rPr>
              <a:t> 4</a:t>
            </a:r>
            <a:r>
              <a:rPr lang="en-US" sz="2400" dirty="0">
                <a:solidFill>
                  <a:schemeClr val="bg1"/>
                </a:solidFill>
                <a:latin typeface="黑体" panose="02010609060101010101" pitchFamily="49" charset="-122"/>
                <a:ea typeface="黑体" panose="02010609060101010101" pitchFamily="49" charset="-122"/>
              </a:rPr>
              <a:t>.</a:t>
            </a:r>
            <a:r>
              <a:rPr lang="zh-CN" altLang="en-US" sz="2400" dirty="0">
                <a:solidFill>
                  <a:schemeClr val="bg1"/>
                </a:solidFill>
                <a:latin typeface="黑体" panose="02010609060101010101" pitchFamily="49" charset="-122"/>
                <a:ea typeface="黑体" panose="02010609060101010101" pitchFamily="49" charset="-122"/>
              </a:rPr>
              <a:t>孔雀帝国</a:t>
            </a:r>
            <a:r>
              <a:rPr lang="en-US" altLang="zh-CN" sz="2400" dirty="0">
                <a:solidFill>
                  <a:schemeClr val="bg1"/>
                </a:solidFill>
                <a:latin typeface="黑体" panose="02010609060101010101" pitchFamily="49" charset="-122"/>
                <a:ea typeface="黑体" panose="02010609060101010101" pitchFamily="49" charset="-122"/>
              </a:rPr>
              <a:t>——</a:t>
            </a:r>
            <a:r>
              <a:rPr lang="zh-CN" altLang="en-US" sz="2400" dirty="0">
                <a:solidFill>
                  <a:schemeClr val="bg1"/>
                </a:solidFill>
                <a:latin typeface="黑体" panose="02010609060101010101" pitchFamily="49" charset="-122"/>
                <a:ea typeface="黑体" panose="02010609060101010101" pitchFamily="49" charset="-122"/>
              </a:rPr>
              <a:t>印度</a:t>
            </a:r>
          </a:p>
        </p:txBody>
      </p:sp>
      <p:grpSp>
        <p:nvGrpSpPr>
          <p:cNvPr id="9" name="组合 8">
            <a:extLst>
              <a:ext uri="{FF2B5EF4-FFF2-40B4-BE49-F238E27FC236}">
                <a16:creationId xmlns="" xmlns:a16="http://schemas.microsoft.com/office/drawing/2014/main" id="{B2A13069-67A7-48F1-867E-D333F131B54A}"/>
              </a:ext>
            </a:extLst>
          </p:cNvPr>
          <p:cNvGrpSpPr/>
          <p:nvPr/>
        </p:nvGrpSpPr>
        <p:grpSpPr>
          <a:xfrm>
            <a:off x="4073549" y="1842098"/>
            <a:ext cx="3213462" cy="4260199"/>
            <a:chOff x="7059850" y="1475724"/>
            <a:chExt cx="4377307" cy="5684375"/>
          </a:xfrm>
        </p:grpSpPr>
        <p:pic>
          <p:nvPicPr>
            <p:cNvPr id="3" name="图片 2">
              <a:extLst>
                <a:ext uri="{FF2B5EF4-FFF2-40B4-BE49-F238E27FC236}">
                  <a16:creationId xmlns="" xmlns:a16="http://schemas.microsoft.com/office/drawing/2014/main" id="{B242F125-0DCB-4711-A9BC-E8AC99BB2016}"/>
                </a:ext>
              </a:extLst>
            </p:cNvPr>
            <p:cNvPicPr>
              <a:picLocks noChangeAspect="1"/>
            </p:cNvPicPr>
            <p:nvPr/>
          </p:nvPicPr>
          <p:blipFill>
            <a:blip r:embed="rId3"/>
            <a:stretch>
              <a:fillRect/>
            </a:stretch>
          </p:blipFill>
          <p:spPr>
            <a:xfrm>
              <a:off x="7059850" y="1475724"/>
              <a:ext cx="4377307" cy="5041828"/>
            </a:xfrm>
            <a:prstGeom prst="rect">
              <a:avLst/>
            </a:prstGeom>
          </p:spPr>
        </p:pic>
        <p:sp>
          <p:nvSpPr>
            <p:cNvPr id="7" name="文本框 6">
              <a:extLst>
                <a:ext uri="{FF2B5EF4-FFF2-40B4-BE49-F238E27FC236}">
                  <a16:creationId xmlns="" xmlns:a16="http://schemas.microsoft.com/office/drawing/2014/main" id="{E5766760-80AE-4FDB-A44E-DCF56CB7382C}"/>
                </a:ext>
              </a:extLst>
            </p:cNvPr>
            <p:cNvSpPr txBox="1"/>
            <p:nvPr/>
          </p:nvSpPr>
          <p:spPr>
            <a:xfrm>
              <a:off x="7907383" y="6759988"/>
              <a:ext cx="2682240" cy="400111"/>
            </a:xfrm>
            <a:prstGeom prst="rect">
              <a:avLst/>
            </a:prstGeom>
            <a:noFill/>
          </p:spPr>
          <p:txBody>
            <a:bodyPr wrap="square" rtlCol="0">
              <a:spAutoFit/>
            </a:bodyPr>
            <a:lstStyle/>
            <a:p>
              <a:pPr algn="ctr"/>
              <a:r>
                <a:rPr lang="zh-CN" altLang="en-US" sz="2000" dirty="0">
                  <a:latin typeface="黑体" panose="02010609060101010101" pitchFamily="49" charset="-122"/>
                  <a:ea typeface="黑体" panose="02010609060101010101" pitchFamily="49" charset="-122"/>
                </a:rPr>
                <a:t>古代印度图</a:t>
              </a:r>
            </a:p>
          </p:txBody>
        </p:sp>
      </p:grpSp>
      <p:sp>
        <p:nvSpPr>
          <p:cNvPr id="23" name="文本框 22">
            <a:extLst>
              <a:ext uri="{FF2B5EF4-FFF2-40B4-BE49-F238E27FC236}">
                <a16:creationId xmlns="" xmlns:a16="http://schemas.microsoft.com/office/drawing/2014/main" id="{D0085F1E-E870-469E-8D4F-9EFD649FBB32}"/>
              </a:ext>
            </a:extLst>
          </p:cNvPr>
          <p:cNvSpPr txBox="1">
            <a:spLocks noChangeArrowheads="1"/>
          </p:cNvSpPr>
          <p:nvPr/>
        </p:nvSpPr>
        <p:spPr bwMode="auto">
          <a:xfrm>
            <a:off x="385115" y="2254088"/>
            <a:ext cx="330332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lang="zh-CN" altLang="en-US" sz="2400" dirty="0">
                <a:solidFill>
                  <a:prstClr val="black"/>
                </a:solidFill>
                <a:latin typeface="黑体" panose="02010609060101010101" pitchFamily="49" charset="-122"/>
                <a:ea typeface="黑体" panose="02010609060101010101" pitchFamily="49" charset="-122"/>
              </a:rPr>
              <a:t>  （</a:t>
            </a:r>
            <a:r>
              <a:rPr lang="en-US" altLang="zh-CN" sz="2400" dirty="0">
                <a:solidFill>
                  <a:prstClr val="black"/>
                </a:solidFill>
                <a:latin typeface="黑体" panose="02010609060101010101" pitchFamily="49" charset="-122"/>
                <a:ea typeface="黑体" panose="02010609060101010101" pitchFamily="49" charset="-122"/>
              </a:rPr>
              <a:t>1</a:t>
            </a:r>
            <a:r>
              <a:rPr lang="zh-CN" altLang="en-US" sz="2400" dirty="0">
                <a:solidFill>
                  <a:prstClr val="black"/>
                </a:solidFill>
                <a:latin typeface="黑体" panose="02010609060101010101" pitchFamily="49" charset="-122"/>
                <a:ea typeface="黑体" panose="02010609060101010101" pitchFamily="49" charset="-122"/>
              </a:rPr>
              <a:t>）建立：公元前</a:t>
            </a:r>
            <a:r>
              <a:rPr lang="en-US" altLang="zh-CN" sz="2400" dirty="0">
                <a:solidFill>
                  <a:prstClr val="black"/>
                </a:solidFill>
                <a:latin typeface="黑体" panose="02010609060101010101" pitchFamily="49" charset="-122"/>
                <a:ea typeface="黑体" panose="02010609060101010101" pitchFamily="49" charset="-122"/>
              </a:rPr>
              <a:t>3</a:t>
            </a:r>
            <a:r>
              <a:rPr lang="zh-CN" altLang="en-US" sz="2400" dirty="0">
                <a:solidFill>
                  <a:prstClr val="black"/>
                </a:solidFill>
                <a:latin typeface="黑体" panose="02010609060101010101" pitchFamily="49" charset="-122"/>
                <a:ea typeface="黑体" panose="02010609060101010101" pitchFamily="49" charset="-122"/>
              </a:rPr>
              <a:t>世纪，阿育王统一了除南部地区外的南亚地区。</a:t>
            </a:r>
          </a:p>
        </p:txBody>
      </p:sp>
      <p:sp>
        <p:nvSpPr>
          <p:cNvPr id="24" name="文本框 23">
            <a:extLst>
              <a:ext uri="{FF2B5EF4-FFF2-40B4-BE49-F238E27FC236}">
                <a16:creationId xmlns="" xmlns:a16="http://schemas.microsoft.com/office/drawing/2014/main" id="{66A23F9F-3394-4AB0-A768-15D524DC1DED}"/>
              </a:ext>
            </a:extLst>
          </p:cNvPr>
          <p:cNvSpPr txBox="1">
            <a:spLocks noChangeArrowheads="1"/>
          </p:cNvSpPr>
          <p:nvPr/>
        </p:nvSpPr>
        <p:spPr bwMode="auto">
          <a:xfrm>
            <a:off x="513771" y="3926918"/>
            <a:ext cx="301682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5000"/>
              </a:lnSpc>
              <a:defRPr/>
            </a:pPr>
            <a:r>
              <a:rPr lang="zh-CN" altLang="en-US" sz="2400" dirty="0">
                <a:solidFill>
                  <a:prstClr val="black"/>
                </a:solidFill>
                <a:latin typeface="黑体" panose="02010609060101010101" pitchFamily="49" charset="-122"/>
                <a:ea typeface="黑体" panose="02010609060101010101" pitchFamily="49" charset="-122"/>
              </a:rPr>
              <a:t>  （</a:t>
            </a:r>
            <a:r>
              <a:rPr lang="en-US" altLang="zh-CN" sz="2400" dirty="0">
                <a:solidFill>
                  <a:prstClr val="black"/>
                </a:solidFill>
                <a:latin typeface="黑体" panose="02010609060101010101" pitchFamily="49" charset="-122"/>
                <a:ea typeface="黑体" panose="02010609060101010101" pitchFamily="49" charset="-122"/>
              </a:rPr>
              <a:t>2</a:t>
            </a:r>
            <a:r>
              <a:rPr lang="zh-CN" altLang="en-US" sz="2400" dirty="0">
                <a:solidFill>
                  <a:prstClr val="black"/>
                </a:solidFill>
                <a:latin typeface="黑体" panose="02010609060101010101" pitchFamily="49" charset="-122"/>
                <a:ea typeface="黑体" panose="02010609060101010101" pitchFamily="49" charset="-122"/>
              </a:rPr>
              <a:t>）佛教的发展：佛教此时在印度达到全盛时期。同时，佛教开始向外传播。</a:t>
            </a:r>
          </a:p>
        </p:txBody>
      </p:sp>
      <p:grpSp>
        <p:nvGrpSpPr>
          <p:cNvPr id="13" name="组合 12">
            <a:extLst>
              <a:ext uri="{FF2B5EF4-FFF2-40B4-BE49-F238E27FC236}">
                <a16:creationId xmlns="" xmlns:a16="http://schemas.microsoft.com/office/drawing/2014/main" id="{14118E0A-7D3C-406F-8D04-520E3A9392CA}"/>
              </a:ext>
            </a:extLst>
          </p:cNvPr>
          <p:cNvGrpSpPr/>
          <p:nvPr/>
        </p:nvGrpSpPr>
        <p:grpSpPr>
          <a:xfrm>
            <a:off x="7463883" y="2108683"/>
            <a:ext cx="4162725" cy="3767564"/>
            <a:chOff x="3576678" y="1860016"/>
            <a:chExt cx="4162725" cy="3767564"/>
          </a:xfrm>
        </p:grpSpPr>
        <p:pic>
          <p:nvPicPr>
            <p:cNvPr id="11" name="图片 10">
              <a:extLst>
                <a:ext uri="{FF2B5EF4-FFF2-40B4-BE49-F238E27FC236}">
                  <a16:creationId xmlns="" xmlns:a16="http://schemas.microsoft.com/office/drawing/2014/main" id="{F35501EF-F4D0-4473-B45B-488377A70B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76678" y="1860016"/>
              <a:ext cx="4162725" cy="2991958"/>
            </a:xfrm>
            <a:prstGeom prst="rect">
              <a:avLst/>
            </a:prstGeom>
          </p:spPr>
        </p:pic>
        <p:sp>
          <p:nvSpPr>
            <p:cNvPr id="12" name="文本框 11">
              <a:extLst>
                <a:ext uri="{FF2B5EF4-FFF2-40B4-BE49-F238E27FC236}">
                  <a16:creationId xmlns="" xmlns:a16="http://schemas.microsoft.com/office/drawing/2014/main" id="{83B1E391-CB25-45C5-9888-A975DB183177}"/>
                </a:ext>
              </a:extLst>
            </p:cNvPr>
            <p:cNvSpPr txBox="1"/>
            <p:nvPr/>
          </p:nvSpPr>
          <p:spPr>
            <a:xfrm>
              <a:off x="4269024" y="5227470"/>
              <a:ext cx="2778034" cy="400110"/>
            </a:xfrm>
            <a:prstGeom prst="rect">
              <a:avLst/>
            </a:prstGeom>
            <a:noFill/>
          </p:spPr>
          <p:txBody>
            <a:bodyPr wrap="square" rtlCol="0">
              <a:spAutoFit/>
            </a:bodyPr>
            <a:lstStyle/>
            <a:p>
              <a:pPr algn="ctr"/>
              <a:r>
                <a:rPr lang="zh-CN" altLang="en-US" sz="2000" dirty="0">
                  <a:latin typeface="黑体" panose="02010609060101010101" pitchFamily="49" charset="-122"/>
                  <a:ea typeface="黑体" panose="02010609060101010101" pitchFamily="49" charset="-122"/>
                </a:rPr>
                <a:t>佛教传播路线图</a:t>
              </a:r>
            </a:p>
          </p:txBody>
        </p:sp>
      </p:grpSp>
    </p:spTree>
    <p:extLst>
      <p:ext uri="{BB962C8B-B14F-4D97-AF65-F5344CB8AC3E}">
        <p14:creationId xmlns:p14="http://schemas.microsoft.com/office/powerpoint/2010/main" val="1123471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400" dirty="0">
                <a:solidFill>
                  <a:schemeClr val="bg1"/>
                </a:solidFill>
                <a:latin typeface="黑体" panose="02010609060101010101" pitchFamily="49" charset="-122"/>
                <a:ea typeface="黑体" panose="02010609060101010101" pitchFamily="49" charset="-122"/>
              </a:rPr>
              <a:t> 5</a:t>
            </a:r>
            <a:r>
              <a:rPr lang="en-US" sz="2400" dirty="0">
                <a:solidFill>
                  <a:schemeClr val="bg1"/>
                </a:solidFill>
                <a:latin typeface="黑体" panose="02010609060101010101" pitchFamily="49" charset="-122"/>
                <a:ea typeface="黑体" panose="02010609060101010101" pitchFamily="49" charset="-122"/>
              </a:rPr>
              <a:t>.</a:t>
            </a:r>
            <a:r>
              <a:rPr lang="zh-CN" altLang="en-US" sz="2400" dirty="0">
                <a:solidFill>
                  <a:schemeClr val="bg1"/>
                </a:solidFill>
                <a:latin typeface="黑体" panose="02010609060101010101" pitchFamily="49" charset="-122"/>
                <a:ea typeface="黑体" panose="02010609060101010101" pitchFamily="49" charset="-122"/>
              </a:rPr>
              <a:t>罗马帝国</a:t>
            </a:r>
          </a:p>
        </p:txBody>
      </p:sp>
      <p:sp>
        <p:nvSpPr>
          <p:cNvPr id="14" name="Line 4">
            <a:extLst>
              <a:ext uri="{FF2B5EF4-FFF2-40B4-BE49-F238E27FC236}">
                <a16:creationId xmlns="" xmlns:a16="http://schemas.microsoft.com/office/drawing/2014/main" id="{B919B6F6-3710-498E-B89D-7573BA47A84A}"/>
              </a:ext>
            </a:extLst>
          </p:cNvPr>
          <p:cNvSpPr/>
          <p:nvPr/>
        </p:nvSpPr>
        <p:spPr>
          <a:xfrm>
            <a:off x="1584960" y="4592165"/>
            <a:ext cx="9144000" cy="0"/>
          </a:xfrm>
          <a:prstGeom prst="line">
            <a:avLst/>
          </a:prstGeom>
          <a:ln w="28575" cap="flat" cmpd="sng">
            <a:solidFill>
              <a:schemeClr val="tx1"/>
            </a:solidFill>
            <a:prstDash val="solid"/>
            <a:round/>
            <a:headEnd type="none" w="med" len="med"/>
            <a:tailEnd type="triangle" w="med" len="med"/>
          </a:ln>
        </p:spPr>
      </p:sp>
      <p:sp>
        <p:nvSpPr>
          <p:cNvPr id="15" name="Line 5">
            <a:extLst>
              <a:ext uri="{FF2B5EF4-FFF2-40B4-BE49-F238E27FC236}">
                <a16:creationId xmlns="" xmlns:a16="http://schemas.microsoft.com/office/drawing/2014/main" id="{4D3690DC-21A6-4130-8811-A215895A3523}"/>
              </a:ext>
            </a:extLst>
          </p:cNvPr>
          <p:cNvSpPr/>
          <p:nvPr/>
        </p:nvSpPr>
        <p:spPr>
          <a:xfrm>
            <a:off x="1889760" y="4363565"/>
            <a:ext cx="0" cy="228600"/>
          </a:xfrm>
          <a:prstGeom prst="line">
            <a:avLst/>
          </a:prstGeom>
          <a:ln w="28575" cap="flat" cmpd="sng">
            <a:solidFill>
              <a:schemeClr val="tx1"/>
            </a:solidFill>
            <a:prstDash val="solid"/>
            <a:round/>
            <a:headEnd type="none" w="med" len="med"/>
            <a:tailEnd type="none" w="med" len="med"/>
          </a:ln>
        </p:spPr>
      </p:sp>
      <p:sp>
        <p:nvSpPr>
          <p:cNvPr id="16" name="Text Box 6">
            <a:extLst>
              <a:ext uri="{FF2B5EF4-FFF2-40B4-BE49-F238E27FC236}">
                <a16:creationId xmlns="" xmlns:a16="http://schemas.microsoft.com/office/drawing/2014/main" id="{1EA7F7DB-24CF-4945-B293-CBD144B41EEB}"/>
              </a:ext>
            </a:extLst>
          </p:cNvPr>
          <p:cNvSpPr txBox="1"/>
          <p:nvPr/>
        </p:nvSpPr>
        <p:spPr>
          <a:xfrm>
            <a:off x="1582738" y="2687165"/>
            <a:ext cx="613410" cy="1693863"/>
          </a:xfrm>
          <a:prstGeom prst="rect">
            <a:avLst/>
          </a:prstGeom>
          <a:noFill/>
          <a:ln w="9525">
            <a:noFill/>
          </a:ln>
        </p:spPr>
        <p:txBody>
          <a:bodyPr vert="eaVert" anchor="t">
            <a:spAutoFit/>
          </a:bodyPr>
          <a:lstStyle/>
          <a:p>
            <a:r>
              <a:rPr lang="zh-CN" altLang="en-US" sz="2800" b="1" dirty="0">
                <a:latin typeface="黑体" panose="02010609060101010101" pitchFamily="49" charset="-122"/>
                <a:ea typeface="黑体" panose="02010609060101010101" pitchFamily="49" charset="-122"/>
              </a:rPr>
              <a:t>罗马建城</a:t>
            </a:r>
          </a:p>
        </p:txBody>
      </p:sp>
      <p:sp>
        <p:nvSpPr>
          <p:cNvPr id="17" name="Text Box 7">
            <a:extLst>
              <a:ext uri="{FF2B5EF4-FFF2-40B4-BE49-F238E27FC236}">
                <a16:creationId xmlns="" xmlns:a16="http://schemas.microsoft.com/office/drawing/2014/main" id="{E071550F-637D-472B-8FD4-BF78D7EFABAC}"/>
              </a:ext>
            </a:extLst>
          </p:cNvPr>
          <p:cNvSpPr txBox="1"/>
          <p:nvPr/>
        </p:nvSpPr>
        <p:spPr>
          <a:xfrm>
            <a:off x="735095" y="4561295"/>
            <a:ext cx="1887055" cy="461665"/>
          </a:xfrm>
          <a:prstGeom prst="rect">
            <a:avLst/>
          </a:prstGeom>
          <a:noFill/>
          <a:ln w="9525">
            <a:noFill/>
          </a:ln>
        </p:spPr>
        <p:txBody>
          <a:bodyPr wrap="none" anchor="t">
            <a:spAutoFit/>
          </a:bodyPr>
          <a:lstStyle/>
          <a:p>
            <a:r>
              <a:rPr lang="zh-CN" altLang="en-US" sz="2400" b="1" dirty="0">
                <a:latin typeface="黑体" panose="02010609060101010101" pitchFamily="49" charset="-122"/>
                <a:ea typeface="黑体" panose="02010609060101010101" pitchFamily="49" charset="-122"/>
              </a:rPr>
              <a:t>公元前</a:t>
            </a:r>
            <a:r>
              <a:rPr lang="en-US" altLang="zh-CN" sz="2400" b="1" dirty="0">
                <a:latin typeface="黑体" panose="02010609060101010101" pitchFamily="49" charset="-122"/>
                <a:ea typeface="黑体" panose="02010609060101010101" pitchFamily="49" charset="-122"/>
              </a:rPr>
              <a:t>8</a:t>
            </a:r>
            <a:r>
              <a:rPr lang="zh-CN" altLang="en-US" sz="2400" b="1" dirty="0">
                <a:latin typeface="黑体" panose="02010609060101010101" pitchFamily="49" charset="-122"/>
                <a:ea typeface="黑体" panose="02010609060101010101" pitchFamily="49" charset="-122"/>
              </a:rPr>
              <a:t>世纪</a:t>
            </a:r>
          </a:p>
        </p:txBody>
      </p:sp>
      <p:sp>
        <p:nvSpPr>
          <p:cNvPr id="18" name="Line 8">
            <a:extLst>
              <a:ext uri="{FF2B5EF4-FFF2-40B4-BE49-F238E27FC236}">
                <a16:creationId xmlns="" xmlns:a16="http://schemas.microsoft.com/office/drawing/2014/main" id="{AF3CD16A-8E31-4622-B913-3324F29FE034}"/>
              </a:ext>
            </a:extLst>
          </p:cNvPr>
          <p:cNvSpPr/>
          <p:nvPr/>
        </p:nvSpPr>
        <p:spPr>
          <a:xfrm>
            <a:off x="3032760" y="4363565"/>
            <a:ext cx="0" cy="228600"/>
          </a:xfrm>
          <a:prstGeom prst="line">
            <a:avLst/>
          </a:prstGeom>
          <a:ln w="28575" cap="flat" cmpd="sng">
            <a:solidFill>
              <a:schemeClr val="tx1"/>
            </a:solidFill>
            <a:prstDash val="solid"/>
            <a:round/>
            <a:headEnd type="none" w="med" len="med"/>
            <a:tailEnd type="none" w="med" len="med"/>
          </a:ln>
        </p:spPr>
      </p:sp>
      <p:sp>
        <p:nvSpPr>
          <p:cNvPr id="19" name="Line 9">
            <a:extLst>
              <a:ext uri="{FF2B5EF4-FFF2-40B4-BE49-F238E27FC236}">
                <a16:creationId xmlns="" xmlns:a16="http://schemas.microsoft.com/office/drawing/2014/main" id="{E197F35C-14DC-4D41-9FF6-E55ABE8CE4F3}"/>
              </a:ext>
            </a:extLst>
          </p:cNvPr>
          <p:cNvSpPr/>
          <p:nvPr/>
        </p:nvSpPr>
        <p:spPr>
          <a:xfrm>
            <a:off x="5013960" y="4363565"/>
            <a:ext cx="0" cy="228600"/>
          </a:xfrm>
          <a:prstGeom prst="line">
            <a:avLst/>
          </a:prstGeom>
          <a:ln w="28575" cap="flat" cmpd="sng">
            <a:solidFill>
              <a:schemeClr val="tx1"/>
            </a:solidFill>
            <a:prstDash val="solid"/>
            <a:round/>
            <a:headEnd type="none" w="med" len="med"/>
            <a:tailEnd type="none" w="med" len="med"/>
          </a:ln>
        </p:spPr>
      </p:sp>
      <p:grpSp>
        <p:nvGrpSpPr>
          <p:cNvPr id="20" name="Group 10">
            <a:extLst>
              <a:ext uri="{FF2B5EF4-FFF2-40B4-BE49-F238E27FC236}">
                <a16:creationId xmlns="" xmlns:a16="http://schemas.microsoft.com/office/drawing/2014/main" id="{085E82D1-A602-4441-A7E0-804E928CF6B1}"/>
              </a:ext>
            </a:extLst>
          </p:cNvPr>
          <p:cNvGrpSpPr/>
          <p:nvPr/>
        </p:nvGrpSpPr>
        <p:grpSpPr>
          <a:xfrm>
            <a:off x="2651760" y="1974378"/>
            <a:ext cx="2930525" cy="3076730"/>
            <a:chOff x="672" y="192"/>
            <a:chExt cx="1846" cy="1848"/>
          </a:xfrm>
        </p:grpSpPr>
        <p:sp>
          <p:nvSpPr>
            <p:cNvPr id="21" name="Text Box 11">
              <a:extLst>
                <a:ext uri="{FF2B5EF4-FFF2-40B4-BE49-F238E27FC236}">
                  <a16:creationId xmlns="" xmlns:a16="http://schemas.microsoft.com/office/drawing/2014/main" id="{08026210-339D-4F3D-A486-27EDD29A6E79}"/>
                </a:ext>
              </a:extLst>
            </p:cNvPr>
            <p:cNvSpPr txBox="1"/>
            <p:nvPr/>
          </p:nvSpPr>
          <p:spPr>
            <a:xfrm>
              <a:off x="672" y="1763"/>
              <a:ext cx="791" cy="277"/>
            </a:xfrm>
            <a:prstGeom prst="rect">
              <a:avLst/>
            </a:prstGeom>
            <a:noFill/>
            <a:ln w="9525">
              <a:noFill/>
            </a:ln>
          </p:spPr>
          <p:txBody>
            <a:bodyPr wrap="none" anchor="t">
              <a:spAutoFit/>
            </a:bodyPr>
            <a:lstStyle/>
            <a:p>
              <a:r>
                <a:rPr lang="zh-CN" altLang="en-US" sz="2400" b="1" dirty="0">
                  <a:latin typeface="黑体" panose="02010609060101010101" pitchFamily="49" charset="-122"/>
                  <a:ea typeface="黑体" panose="02010609060101010101" pitchFamily="49" charset="-122"/>
                </a:rPr>
                <a:t>前</a:t>
              </a:r>
              <a:r>
                <a:rPr lang="en-US" altLang="zh-CN" sz="2400" b="1" dirty="0">
                  <a:latin typeface="黑体" panose="02010609060101010101" pitchFamily="49" charset="-122"/>
                  <a:ea typeface="黑体" panose="02010609060101010101" pitchFamily="49" charset="-122"/>
                </a:rPr>
                <a:t>509</a:t>
              </a:r>
              <a:r>
                <a:rPr lang="zh-CN" altLang="en-US" sz="2400" b="1" dirty="0">
                  <a:latin typeface="黑体" panose="02010609060101010101" pitchFamily="49" charset="-122"/>
                  <a:ea typeface="黑体" panose="02010609060101010101" pitchFamily="49" charset="-122"/>
                </a:rPr>
                <a:t>年</a:t>
              </a:r>
            </a:p>
          </p:txBody>
        </p:sp>
        <p:sp>
          <p:nvSpPr>
            <p:cNvPr id="22" name="Text Box 12">
              <a:extLst>
                <a:ext uri="{FF2B5EF4-FFF2-40B4-BE49-F238E27FC236}">
                  <a16:creationId xmlns="" xmlns:a16="http://schemas.microsoft.com/office/drawing/2014/main" id="{24639224-C8F2-40BA-84D5-F06650773A3C}"/>
                </a:ext>
              </a:extLst>
            </p:cNvPr>
            <p:cNvSpPr txBox="1"/>
            <p:nvPr/>
          </p:nvSpPr>
          <p:spPr>
            <a:xfrm>
              <a:off x="1824" y="1763"/>
              <a:ext cx="694" cy="277"/>
            </a:xfrm>
            <a:prstGeom prst="rect">
              <a:avLst/>
            </a:prstGeom>
            <a:noFill/>
            <a:ln w="9525">
              <a:noFill/>
            </a:ln>
          </p:spPr>
          <p:txBody>
            <a:bodyPr wrap="none" anchor="t">
              <a:spAutoFit/>
            </a:bodyPr>
            <a:lstStyle/>
            <a:p>
              <a:r>
                <a:rPr lang="zh-CN" altLang="en-US" sz="2400" b="1" dirty="0">
                  <a:latin typeface="黑体" panose="02010609060101010101" pitchFamily="49" charset="-122"/>
                  <a:ea typeface="黑体" panose="02010609060101010101" pitchFamily="49" charset="-122"/>
                </a:rPr>
                <a:t>前</a:t>
              </a:r>
              <a:r>
                <a:rPr lang="en-US" altLang="zh-CN" sz="2400" b="1" dirty="0">
                  <a:latin typeface="黑体" panose="02010609060101010101" pitchFamily="49" charset="-122"/>
                  <a:ea typeface="黑体" panose="02010609060101010101" pitchFamily="49" charset="-122"/>
                </a:rPr>
                <a:t>27</a:t>
              </a:r>
              <a:r>
                <a:rPr lang="zh-CN" altLang="en-US" sz="2400" b="1" dirty="0">
                  <a:latin typeface="黑体" panose="02010609060101010101" pitchFamily="49" charset="-122"/>
                  <a:ea typeface="黑体" panose="02010609060101010101" pitchFamily="49" charset="-122"/>
                </a:rPr>
                <a:t>年</a:t>
              </a:r>
            </a:p>
          </p:txBody>
        </p:sp>
        <p:sp>
          <p:nvSpPr>
            <p:cNvPr id="25" name="AutoShape 13">
              <a:extLst>
                <a:ext uri="{FF2B5EF4-FFF2-40B4-BE49-F238E27FC236}">
                  <a16:creationId xmlns="" xmlns:a16="http://schemas.microsoft.com/office/drawing/2014/main" id="{C4BCAE00-D151-452B-9521-B507700D98B4}"/>
                </a:ext>
              </a:extLst>
            </p:cNvPr>
            <p:cNvSpPr/>
            <p:nvPr/>
          </p:nvSpPr>
          <p:spPr>
            <a:xfrm rot="5400000">
              <a:off x="1440" y="912"/>
              <a:ext cx="192" cy="1248"/>
            </a:xfrm>
            <a:prstGeom prst="leftBrace">
              <a:avLst>
                <a:gd name="adj1" fmla="val 53956"/>
                <a:gd name="adj2" fmla="val 50000"/>
              </a:avLst>
            </a:prstGeom>
            <a:noFill/>
            <a:ln w="28575" cap="flat" cmpd="sng">
              <a:solidFill>
                <a:schemeClr val="tx1"/>
              </a:solidFill>
              <a:prstDash val="solid"/>
              <a:round/>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26" name="Text Box 14">
              <a:extLst>
                <a:ext uri="{FF2B5EF4-FFF2-40B4-BE49-F238E27FC236}">
                  <a16:creationId xmlns="" xmlns:a16="http://schemas.microsoft.com/office/drawing/2014/main" id="{6F3AFED1-1165-4B49-9D4B-C9A14B338FEF}"/>
                </a:ext>
              </a:extLst>
            </p:cNvPr>
            <p:cNvSpPr txBox="1"/>
            <p:nvPr/>
          </p:nvSpPr>
          <p:spPr>
            <a:xfrm>
              <a:off x="1343" y="192"/>
              <a:ext cx="386" cy="1163"/>
            </a:xfrm>
            <a:prstGeom prst="rect">
              <a:avLst/>
            </a:prstGeom>
            <a:noFill/>
            <a:ln w="9525">
              <a:noFill/>
            </a:ln>
          </p:spPr>
          <p:txBody>
            <a:bodyPr vert="eaVert" anchor="t">
              <a:spAutoFit/>
            </a:bodyPr>
            <a:lstStyle/>
            <a:p>
              <a:r>
                <a:rPr lang="zh-CN" altLang="en-US" sz="2800" b="1" dirty="0">
                  <a:latin typeface="黑体" panose="02010609060101010101" pitchFamily="49" charset="-122"/>
                  <a:ea typeface="黑体" panose="02010609060101010101" pitchFamily="49" charset="-122"/>
                </a:rPr>
                <a:t>罗马共和国</a:t>
              </a:r>
            </a:p>
          </p:txBody>
        </p:sp>
      </p:grpSp>
      <p:sp>
        <p:nvSpPr>
          <p:cNvPr id="27" name="Line 23">
            <a:extLst>
              <a:ext uri="{FF2B5EF4-FFF2-40B4-BE49-F238E27FC236}">
                <a16:creationId xmlns="" xmlns:a16="http://schemas.microsoft.com/office/drawing/2014/main" id="{FD575412-5A54-4B98-8419-771F6E793C9D}"/>
              </a:ext>
            </a:extLst>
          </p:cNvPr>
          <p:cNvSpPr/>
          <p:nvPr/>
        </p:nvSpPr>
        <p:spPr>
          <a:xfrm>
            <a:off x="6995160" y="4439765"/>
            <a:ext cx="0" cy="152400"/>
          </a:xfrm>
          <a:prstGeom prst="line">
            <a:avLst/>
          </a:prstGeom>
          <a:ln w="28575" cap="flat" cmpd="sng">
            <a:solidFill>
              <a:schemeClr val="tx1"/>
            </a:solidFill>
            <a:prstDash val="solid"/>
            <a:round/>
            <a:headEnd type="none" w="med" len="med"/>
            <a:tailEnd type="none" w="med" len="med"/>
          </a:ln>
        </p:spPr>
      </p:sp>
      <p:grpSp>
        <p:nvGrpSpPr>
          <p:cNvPr id="28" name="Group 39">
            <a:extLst>
              <a:ext uri="{FF2B5EF4-FFF2-40B4-BE49-F238E27FC236}">
                <a16:creationId xmlns="" xmlns:a16="http://schemas.microsoft.com/office/drawing/2014/main" id="{6509A465-696A-4C7A-AFCA-AB647A2AADA9}"/>
              </a:ext>
            </a:extLst>
          </p:cNvPr>
          <p:cNvGrpSpPr/>
          <p:nvPr/>
        </p:nvGrpSpPr>
        <p:grpSpPr>
          <a:xfrm>
            <a:off x="5048885" y="2458565"/>
            <a:ext cx="2286000" cy="2587625"/>
            <a:chOff x="2208" y="1040"/>
            <a:chExt cx="1440" cy="1630"/>
          </a:xfrm>
        </p:grpSpPr>
        <p:sp>
          <p:nvSpPr>
            <p:cNvPr id="29" name="Text Box 25">
              <a:extLst>
                <a:ext uri="{FF2B5EF4-FFF2-40B4-BE49-F238E27FC236}">
                  <a16:creationId xmlns="" xmlns:a16="http://schemas.microsoft.com/office/drawing/2014/main" id="{E4760DAC-2D9D-424D-B3DB-246ECB02D012}"/>
                </a:ext>
              </a:extLst>
            </p:cNvPr>
            <p:cNvSpPr txBox="1"/>
            <p:nvPr/>
          </p:nvSpPr>
          <p:spPr>
            <a:xfrm>
              <a:off x="3050" y="2380"/>
              <a:ext cx="598" cy="290"/>
            </a:xfrm>
            <a:prstGeom prst="rect">
              <a:avLst/>
            </a:prstGeom>
            <a:noFill/>
            <a:ln w="9525">
              <a:noFill/>
            </a:ln>
          </p:spPr>
          <p:txBody>
            <a:bodyPr wrap="none" anchor="t">
              <a:spAutoFit/>
            </a:bodyPr>
            <a:lstStyle/>
            <a:p>
              <a:r>
                <a:rPr lang="en-US" altLang="zh-CN" sz="2400" b="1" dirty="0">
                  <a:latin typeface="黑体" panose="02010609060101010101" pitchFamily="49" charset="-122"/>
                  <a:ea typeface="黑体" panose="02010609060101010101" pitchFamily="49" charset="-122"/>
                </a:rPr>
                <a:t>395</a:t>
              </a:r>
              <a:r>
                <a:rPr lang="zh-CN" altLang="en-US" sz="2400" b="1" dirty="0">
                  <a:latin typeface="黑体" panose="02010609060101010101" pitchFamily="49" charset="-122"/>
                  <a:ea typeface="黑体" panose="02010609060101010101" pitchFamily="49" charset="-122"/>
                </a:rPr>
                <a:t>年</a:t>
              </a:r>
            </a:p>
          </p:txBody>
        </p:sp>
        <p:sp>
          <p:nvSpPr>
            <p:cNvPr id="30" name="AutoShape 26">
              <a:extLst>
                <a:ext uri="{FF2B5EF4-FFF2-40B4-BE49-F238E27FC236}">
                  <a16:creationId xmlns="" xmlns:a16="http://schemas.microsoft.com/office/drawing/2014/main" id="{F6DC9C40-4C51-4F01-ADBB-EA244AFBC534}"/>
                </a:ext>
              </a:extLst>
            </p:cNvPr>
            <p:cNvSpPr/>
            <p:nvPr/>
          </p:nvSpPr>
          <p:spPr>
            <a:xfrm rot="5400000">
              <a:off x="2728" y="1694"/>
              <a:ext cx="160" cy="1200"/>
            </a:xfrm>
            <a:prstGeom prst="leftBrace">
              <a:avLst>
                <a:gd name="adj1" fmla="val 62500"/>
                <a:gd name="adj2" fmla="val 50000"/>
              </a:avLst>
            </a:prstGeom>
            <a:noFill/>
            <a:ln w="28575" cap="flat" cmpd="sng">
              <a:solidFill>
                <a:schemeClr val="tx1"/>
              </a:solidFill>
              <a:prstDash val="solid"/>
              <a:round/>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1" name="Text Box 27">
              <a:extLst>
                <a:ext uri="{FF2B5EF4-FFF2-40B4-BE49-F238E27FC236}">
                  <a16:creationId xmlns="" xmlns:a16="http://schemas.microsoft.com/office/drawing/2014/main" id="{102648CC-FC9E-4A9E-94A4-5F60B383B787}"/>
                </a:ext>
              </a:extLst>
            </p:cNvPr>
            <p:cNvSpPr txBox="1"/>
            <p:nvPr/>
          </p:nvSpPr>
          <p:spPr>
            <a:xfrm>
              <a:off x="2639" y="1040"/>
              <a:ext cx="386" cy="1047"/>
            </a:xfrm>
            <a:prstGeom prst="rect">
              <a:avLst/>
            </a:prstGeom>
            <a:noFill/>
            <a:ln w="9525">
              <a:noFill/>
            </a:ln>
          </p:spPr>
          <p:txBody>
            <a:bodyPr vert="eaVert" anchor="t">
              <a:spAutoFit/>
            </a:bodyPr>
            <a:lstStyle/>
            <a:p>
              <a:r>
                <a:rPr lang="zh-CN" altLang="en-US" sz="2800" b="1" dirty="0">
                  <a:latin typeface="黑体" panose="02010609060101010101" pitchFamily="49" charset="-122"/>
                  <a:ea typeface="黑体" panose="02010609060101010101" pitchFamily="49" charset="-122"/>
                </a:rPr>
                <a:t>罗马帝国</a:t>
              </a:r>
            </a:p>
          </p:txBody>
        </p:sp>
      </p:grpSp>
      <p:sp>
        <p:nvSpPr>
          <p:cNvPr id="32" name="Line 28">
            <a:extLst>
              <a:ext uri="{FF2B5EF4-FFF2-40B4-BE49-F238E27FC236}">
                <a16:creationId xmlns="" xmlns:a16="http://schemas.microsoft.com/office/drawing/2014/main" id="{3C51455E-11CD-4747-AF3C-2CC595D277FF}"/>
              </a:ext>
            </a:extLst>
          </p:cNvPr>
          <p:cNvSpPr/>
          <p:nvPr/>
        </p:nvSpPr>
        <p:spPr>
          <a:xfrm>
            <a:off x="7757160" y="4439765"/>
            <a:ext cx="0" cy="152400"/>
          </a:xfrm>
          <a:prstGeom prst="line">
            <a:avLst/>
          </a:prstGeom>
          <a:ln w="28575" cap="flat" cmpd="sng">
            <a:solidFill>
              <a:schemeClr val="tx1"/>
            </a:solidFill>
            <a:prstDash val="solid"/>
            <a:round/>
            <a:headEnd type="none" w="med" len="med"/>
            <a:tailEnd type="none" w="med" len="med"/>
          </a:ln>
        </p:spPr>
      </p:sp>
      <p:grpSp>
        <p:nvGrpSpPr>
          <p:cNvPr id="33" name="Group 41">
            <a:extLst>
              <a:ext uri="{FF2B5EF4-FFF2-40B4-BE49-F238E27FC236}">
                <a16:creationId xmlns="" xmlns:a16="http://schemas.microsoft.com/office/drawing/2014/main" id="{ED1967B5-4111-453F-95F7-B730E8ED0E54}"/>
              </a:ext>
            </a:extLst>
          </p:cNvPr>
          <p:cNvGrpSpPr/>
          <p:nvPr/>
        </p:nvGrpSpPr>
        <p:grpSpPr>
          <a:xfrm>
            <a:off x="6984047" y="2180753"/>
            <a:ext cx="1308101" cy="2886075"/>
            <a:chOff x="3401" y="865"/>
            <a:chExt cx="824" cy="1818"/>
          </a:xfrm>
        </p:grpSpPr>
        <p:sp>
          <p:nvSpPr>
            <p:cNvPr id="34" name="AutoShape 30">
              <a:extLst>
                <a:ext uri="{FF2B5EF4-FFF2-40B4-BE49-F238E27FC236}">
                  <a16:creationId xmlns="" xmlns:a16="http://schemas.microsoft.com/office/drawing/2014/main" id="{BE442971-EC45-4B28-87DA-AF67CD7ACE75}"/>
                </a:ext>
              </a:extLst>
            </p:cNvPr>
            <p:cNvSpPr/>
            <p:nvPr/>
          </p:nvSpPr>
          <p:spPr>
            <a:xfrm rot="5400000">
              <a:off x="3565" y="1973"/>
              <a:ext cx="151" cy="480"/>
            </a:xfrm>
            <a:prstGeom prst="leftBrace">
              <a:avLst>
                <a:gd name="adj1" fmla="val 26387"/>
                <a:gd name="adj2" fmla="val 50000"/>
              </a:avLst>
            </a:prstGeom>
            <a:noFill/>
            <a:ln w="28575" cap="flat" cmpd="sng">
              <a:solidFill>
                <a:schemeClr val="tx1"/>
              </a:solidFill>
              <a:prstDash val="solid"/>
              <a:round/>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35" name="Text Box 31">
              <a:extLst>
                <a:ext uri="{FF2B5EF4-FFF2-40B4-BE49-F238E27FC236}">
                  <a16:creationId xmlns="" xmlns:a16="http://schemas.microsoft.com/office/drawing/2014/main" id="{536811A1-A229-47C2-8791-2E1A1B0D0FC9}"/>
                </a:ext>
              </a:extLst>
            </p:cNvPr>
            <p:cNvSpPr txBox="1"/>
            <p:nvPr/>
          </p:nvSpPr>
          <p:spPr>
            <a:xfrm>
              <a:off x="3455" y="865"/>
              <a:ext cx="386" cy="1223"/>
            </a:xfrm>
            <a:prstGeom prst="rect">
              <a:avLst/>
            </a:prstGeom>
            <a:noFill/>
            <a:ln w="9525">
              <a:noFill/>
            </a:ln>
          </p:spPr>
          <p:txBody>
            <a:bodyPr vert="eaVert" anchor="t">
              <a:spAutoFit/>
            </a:bodyPr>
            <a:lstStyle/>
            <a:p>
              <a:r>
                <a:rPr lang="zh-CN" altLang="en-US" sz="2800" b="1" dirty="0">
                  <a:latin typeface="黑体" panose="02010609060101010101" pitchFamily="49" charset="-122"/>
                  <a:ea typeface="黑体" panose="02010609060101010101" pitchFamily="49" charset="-122"/>
                </a:rPr>
                <a:t>西罗马帝国</a:t>
              </a:r>
            </a:p>
          </p:txBody>
        </p:sp>
        <p:sp>
          <p:nvSpPr>
            <p:cNvPr id="36" name="Text Box 32">
              <a:extLst>
                <a:ext uri="{FF2B5EF4-FFF2-40B4-BE49-F238E27FC236}">
                  <a16:creationId xmlns="" xmlns:a16="http://schemas.microsoft.com/office/drawing/2014/main" id="{EFB97180-B90C-41A4-9A9B-F82B1403D42D}"/>
                </a:ext>
              </a:extLst>
            </p:cNvPr>
            <p:cNvSpPr txBox="1"/>
            <p:nvPr/>
          </p:nvSpPr>
          <p:spPr>
            <a:xfrm>
              <a:off x="3627" y="2393"/>
              <a:ext cx="598" cy="290"/>
            </a:xfrm>
            <a:prstGeom prst="rect">
              <a:avLst/>
            </a:prstGeom>
            <a:noFill/>
            <a:ln w="9525">
              <a:noFill/>
            </a:ln>
          </p:spPr>
          <p:txBody>
            <a:bodyPr wrap="none" anchor="t">
              <a:spAutoFit/>
            </a:bodyPr>
            <a:lstStyle/>
            <a:p>
              <a:r>
                <a:rPr lang="en-US" altLang="zh-CN" sz="2400" b="1" dirty="0">
                  <a:latin typeface="黑体" panose="02010609060101010101" pitchFamily="49" charset="-122"/>
                  <a:ea typeface="黑体" panose="02010609060101010101" pitchFamily="49" charset="-122"/>
                </a:rPr>
                <a:t>476</a:t>
              </a:r>
              <a:r>
                <a:rPr lang="zh-CN" altLang="en-US" sz="2400" b="1" dirty="0">
                  <a:latin typeface="黑体" panose="02010609060101010101" pitchFamily="49" charset="-122"/>
                  <a:ea typeface="黑体" panose="02010609060101010101" pitchFamily="49" charset="-122"/>
                </a:rPr>
                <a:t>年</a:t>
              </a:r>
            </a:p>
          </p:txBody>
        </p:sp>
      </p:grpSp>
      <p:sp>
        <p:nvSpPr>
          <p:cNvPr id="37" name="Line 33">
            <a:extLst>
              <a:ext uri="{FF2B5EF4-FFF2-40B4-BE49-F238E27FC236}">
                <a16:creationId xmlns="" xmlns:a16="http://schemas.microsoft.com/office/drawing/2014/main" id="{A707CE95-D968-461C-AA52-FB97FBCEECEF}"/>
              </a:ext>
            </a:extLst>
          </p:cNvPr>
          <p:cNvSpPr/>
          <p:nvPr/>
        </p:nvSpPr>
        <p:spPr>
          <a:xfrm>
            <a:off x="9890760" y="4363565"/>
            <a:ext cx="0" cy="228600"/>
          </a:xfrm>
          <a:prstGeom prst="line">
            <a:avLst/>
          </a:prstGeom>
          <a:ln w="28575" cap="flat" cmpd="sng">
            <a:solidFill>
              <a:schemeClr val="tx1"/>
            </a:solidFill>
            <a:prstDash val="solid"/>
            <a:round/>
            <a:headEnd type="none" w="med" len="med"/>
            <a:tailEnd type="none" w="med" len="med"/>
          </a:ln>
        </p:spPr>
      </p:sp>
      <p:grpSp>
        <p:nvGrpSpPr>
          <p:cNvPr id="38" name="Group 40">
            <a:extLst>
              <a:ext uri="{FF2B5EF4-FFF2-40B4-BE49-F238E27FC236}">
                <a16:creationId xmlns="" xmlns:a16="http://schemas.microsoft.com/office/drawing/2014/main" id="{499D8BA2-2143-4B02-90FD-52161B7AE5EE}"/>
              </a:ext>
            </a:extLst>
          </p:cNvPr>
          <p:cNvGrpSpPr/>
          <p:nvPr/>
        </p:nvGrpSpPr>
        <p:grpSpPr>
          <a:xfrm>
            <a:off x="7071360" y="4571528"/>
            <a:ext cx="3313113" cy="1522413"/>
            <a:chOff x="3456" y="2371"/>
            <a:chExt cx="2087" cy="959"/>
          </a:xfrm>
        </p:grpSpPr>
        <p:sp>
          <p:nvSpPr>
            <p:cNvPr id="39" name="Text Box 35">
              <a:extLst>
                <a:ext uri="{FF2B5EF4-FFF2-40B4-BE49-F238E27FC236}">
                  <a16:creationId xmlns="" xmlns:a16="http://schemas.microsoft.com/office/drawing/2014/main" id="{4938DFC2-DFE4-4778-A888-D305A37CB97E}"/>
                </a:ext>
              </a:extLst>
            </p:cNvPr>
            <p:cNvSpPr txBox="1"/>
            <p:nvPr/>
          </p:nvSpPr>
          <p:spPr>
            <a:xfrm>
              <a:off x="4848" y="2371"/>
              <a:ext cx="695" cy="290"/>
            </a:xfrm>
            <a:prstGeom prst="rect">
              <a:avLst/>
            </a:prstGeom>
            <a:noFill/>
            <a:ln w="9525">
              <a:noFill/>
            </a:ln>
          </p:spPr>
          <p:txBody>
            <a:bodyPr wrap="none" anchor="t">
              <a:spAutoFit/>
            </a:bodyPr>
            <a:lstStyle/>
            <a:p>
              <a:r>
                <a:rPr lang="en-US" altLang="zh-CN" sz="2400" b="1" dirty="0">
                  <a:latin typeface="黑体" panose="02010609060101010101" pitchFamily="49" charset="-122"/>
                  <a:ea typeface="黑体" panose="02010609060101010101" pitchFamily="49" charset="-122"/>
                </a:rPr>
                <a:t>1453</a:t>
              </a:r>
              <a:r>
                <a:rPr lang="zh-CN" altLang="en-US" sz="2400" b="1" dirty="0">
                  <a:latin typeface="黑体" panose="02010609060101010101" pitchFamily="49" charset="-122"/>
                  <a:ea typeface="黑体" panose="02010609060101010101" pitchFamily="49" charset="-122"/>
                </a:rPr>
                <a:t>年</a:t>
              </a:r>
            </a:p>
          </p:txBody>
        </p:sp>
        <p:sp>
          <p:nvSpPr>
            <p:cNvPr id="40" name="AutoShape 36">
              <a:extLst>
                <a:ext uri="{FF2B5EF4-FFF2-40B4-BE49-F238E27FC236}">
                  <a16:creationId xmlns="" xmlns:a16="http://schemas.microsoft.com/office/drawing/2014/main" id="{2F43A060-A9B0-4C0C-8511-B9CEFEFE0DC2}"/>
                </a:ext>
              </a:extLst>
            </p:cNvPr>
            <p:cNvSpPr/>
            <p:nvPr/>
          </p:nvSpPr>
          <p:spPr>
            <a:xfrm rot="-5400000">
              <a:off x="4272" y="1856"/>
              <a:ext cx="144" cy="1776"/>
            </a:xfrm>
            <a:prstGeom prst="leftBrace">
              <a:avLst>
                <a:gd name="adj1" fmla="val 102378"/>
                <a:gd name="adj2" fmla="val 50000"/>
              </a:avLst>
            </a:prstGeom>
            <a:noFill/>
            <a:ln w="28575" cap="flat" cmpd="sng">
              <a:solidFill>
                <a:schemeClr val="tx1"/>
              </a:solidFill>
              <a:prstDash val="solid"/>
              <a:round/>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41" name="Text Box 37">
              <a:extLst>
                <a:ext uri="{FF2B5EF4-FFF2-40B4-BE49-F238E27FC236}">
                  <a16:creationId xmlns="" xmlns:a16="http://schemas.microsoft.com/office/drawing/2014/main" id="{F5CFB481-05CA-445F-AAC5-09D0C440F290}"/>
                </a:ext>
              </a:extLst>
            </p:cNvPr>
            <p:cNvSpPr txBox="1"/>
            <p:nvPr/>
          </p:nvSpPr>
          <p:spPr>
            <a:xfrm>
              <a:off x="3648" y="2768"/>
              <a:ext cx="1545" cy="562"/>
            </a:xfrm>
            <a:prstGeom prst="rect">
              <a:avLst/>
            </a:prstGeom>
            <a:noFill/>
            <a:ln w="9525">
              <a:noFill/>
            </a:ln>
          </p:spPr>
          <p:txBody>
            <a:bodyPr anchor="t">
              <a:spAutoFit/>
            </a:bodyPr>
            <a:lstStyle/>
            <a:p>
              <a:r>
                <a:rPr lang="en-US" altLang="zh-CN" sz="2800" b="1"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东罗马帝国</a:t>
              </a:r>
            </a:p>
            <a:p>
              <a:r>
                <a:rPr lang="zh-CN" altLang="en-US" sz="2400" b="1" dirty="0">
                  <a:latin typeface="黑体" panose="02010609060101010101" pitchFamily="49" charset="-122"/>
                  <a:ea typeface="黑体" panose="02010609060101010101" pitchFamily="49" charset="-122"/>
                </a:rPr>
                <a:t>（拜占庭帝国）</a:t>
              </a:r>
            </a:p>
          </p:txBody>
        </p:sp>
      </p:grpSp>
    </p:spTree>
    <p:extLst>
      <p:ext uri="{BB962C8B-B14F-4D97-AF65-F5344CB8AC3E}">
        <p14:creationId xmlns:p14="http://schemas.microsoft.com/office/powerpoint/2010/main" val="27122938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8370"/>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926340"/>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罗马帝国</a:t>
            </a:r>
          </a:p>
        </p:txBody>
      </p:sp>
      <p:sp>
        <p:nvSpPr>
          <p:cNvPr id="23" name="文本框 22">
            <a:extLst>
              <a:ext uri="{FF2B5EF4-FFF2-40B4-BE49-F238E27FC236}">
                <a16:creationId xmlns="" xmlns:a16="http://schemas.microsoft.com/office/drawing/2014/main" id="{D0085F1E-E870-469E-8D4F-9EFD649FBB32}"/>
              </a:ext>
            </a:extLst>
          </p:cNvPr>
          <p:cNvSpPr txBox="1">
            <a:spLocks noChangeArrowheads="1"/>
          </p:cNvSpPr>
          <p:nvPr/>
        </p:nvSpPr>
        <p:spPr bwMode="auto">
          <a:xfrm>
            <a:off x="210955" y="1903208"/>
            <a:ext cx="2950256"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）罗马共和国：</a:t>
            </a:r>
          </a:p>
        </p:txBody>
      </p:sp>
      <p:pic>
        <p:nvPicPr>
          <p:cNvPr id="7" name="图片 6">
            <a:extLst>
              <a:ext uri="{FF2B5EF4-FFF2-40B4-BE49-F238E27FC236}">
                <a16:creationId xmlns="" xmlns:a16="http://schemas.microsoft.com/office/drawing/2014/main" id="{D5507484-8B34-4AA1-8AF2-C03A5A218E3D}"/>
              </a:ext>
            </a:extLst>
          </p:cNvPr>
          <p:cNvPicPr/>
          <p:nvPr/>
        </p:nvPicPr>
        <p:blipFill>
          <a:blip r:embed="rId3"/>
          <a:stretch>
            <a:fillRect/>
          </a:stretch>
        </p:blipFill>
        <p:spPr>
          <a:xfrm>
            <a:off x="3608256" y="1781794"/>
            <a:ext cx="3585024" cy="4741036"/>
          </a:xfrm>
          <a:prstGeom prst="rect">
            <a:avLst/>
          </a:prstGeom>
        </p:spPr>
      </p:pic>
      <p:sp>
        <p:nvSpPr>
          <p:cNvPr id="8" name="椭圆 7">
            <a:extLst>
              <a:ext uri="{FF2B5EF4-FFF2-40B4-BE49-F238E27FC236}">
                <a16:creationId xmlns="" xmlns:a16="http://schemas.microsoft.com/office/drawing/2014/main" id="{505EC25E-C8AC-444C-9898-D05C21298528}"/>
              </a:ext>
            </a:extLst>
          </p:cNvPr>
          <p:cNvSpPr>
            <a:spLocks noChangeArrowheads="1"/>
          </p:cNvSpPr>
          <p:nvPr/>
        </p:nvSpPr>
        <p:spPr bwMode="auto">
          <a:xfrm>
            <a:off x="4607379" y="3762651"/>
            <a:ext cx="585832" cy="279875"/>
          </a:xfrm>
          <a:prstGeom prst="ellipse">
            <a:avLst/>
          </a:prstGeom>
          <a:solidFill>
            <a:schemeClr val="bg1">
              <a:alpha val="0"/>
            </a:schemeClr>
          </a:solidFill>
          <a:ln w="53975">
            <a:solidFill>
              <a:srgbClr val="FF0000"/>
            </a:solidFill>
            <a:round/>
          </a:ln>
        </p:spPr>
        <p:txBody>
          <a:bodyPr/>
          <a:lstStyle/>
          <a:p>
            <a:endParaRPr lang="zh-CN" altLang="en-US"/>
          </a:p>
        </p:txBody>
      </p:sp>
      <p:pic>
        <p:nvPicPr>
          <p:cNvPr id="9" name="图片 8">
            <a:extLst>
              <a:ext uri="{FF2B5EF4-FFF2-40B4-BE49-F238E27FC236}">
                <a16:creationId xmlns="" xmlns:a16="http://schemas.microsoft.com/office/drawing/2014/main" id="{BF427B48-353C-45E6-8F22-712550558D4B}"/>
              </a:ext>
            </a:extLst>
          </p:cNvPr>
          <p:cNvPicPr/>
          <p:nvPr/>
        </p:nvPicPr>
        <p:blipFill>
          <a:blip r:embed="rId4"/>
          <a:srcRect b="4795"/>
          <a:stretch>
            <a:fillRect/>
          </a:stretch>
        </p:blipFill>
        <p:spPr>
          <a:xfrm>
            <a:off x="7264989" y="2393727"/>
            <a:ext cx="4848633" cy="3083964"/>
          </a:xfrm>
          <a:prstGeom prst="rect">
            <a:avLst/>
          </a:prstGeom>
          <a:ln>
            <a:noFill/>
          </a:ln>
        </p:spPr>
      </p:pic>
      <p:sp>
        <p:nvSpPr>
          <p:cNvPr id="10" name="矩形 9">
            <a:extLst>
              <a:ext uri="{FF2B5EF4-FFF2-40B4-BE49-F238E27FC236}">
                <a16:creationId xmlns="" xmlns:a16="http://schemas.microsoft.com/office/drawing/2014/main" id="{365BCE41-B053-4053-9B43-5304DC3A7322}"/>
              </a:ext>
            </a:extLst>
          </p:cNvPr>
          <p:cNvSpPr/>
          <p:nvPr/>
        </p:nvSpPr>
        <p:spPr>
          <a:xfrm>
            <a:off x="430078" y="2778441"/>
            <a:ext cx="2954655" cy="400110"/>
          </a:xfrm>
          <a:prstGeom prst="rect">
            <a:avLst/>
          </a:prstGeom>
        </p:spPr>
        <p:txBody>
          <a:bodyPr wrap="square">
            <a:spAutoFit/>
          </a:bodyPr>
          <a:lstStyle/>
          <a:p>
            <a:r>
              <a:rPr lang="zh-CN" altLang="zh-CN" sz="2000" dirty="0">
                <a:latin typeface="黑体" panose="02010609060101010101" pitchFamily="49" charset="-122"/>
                <a:ea typeface="黑体" panose="02010609060101010101" pitchFamily="49" charset="-122"/>
              </a:rPr>
              <a:t>罗马征服了意大利半岛</a:t>
            </a:r>
          </a:p>
        </p:txBody>
      </p:sp>
      <p:sp>
        <p:nvSpPr>
          <p:cNvPr id="11" name="箭头: 下 10">
            <a:extLst>
              <a:ext uri="{FF2B5EF4-FFF2-40B4-BE49-F238E27FC236}">
                <a16:creationId xmlns="" xmlns:a16="http://schemas.microsoft.com/office/drawing/2014/main" id="{3931E080-08FA-425E-8CB0-808A5913B749}"/>
              </a:ext>
            </a:extLst>
          </p:cNvPr>
          <p:cNvSpPr/>
          <p:nvPr/>
        </p:nvSpPr>
        <p:spPr>
          <a:xfrm>
            <a:off x="1391460" y="3293569"/>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2" name="矩形 11">
            <a:extLst>
              <a:ext uri="{FF2B5EF4-FFF2-40B4-BE49-F238E27FC236}">
                <a16:creationId xmlns="" xmlns:a16="http://schemas.microsoft.com/office/drawing/2014/main" id="{05BB1CA7-4B31-4E6B-87BF-AFE0E1BA1F0E}"/>
              </a:ext>
            </a:extLst>
          </p:cNvPr>
          <p:cNvSpPr/>
          <p:nvPr/>
        </p:nvSpPr>
        <p:spPr>
          <a:xfrm>
            <a:off x="432528" y="3923715"/>
            <a:ext cx="2743200" cy="707886"/>
          </a:xfrm>
          <a:prstGeom prst="rect">
            <a:avLst/>
          </a:prstGeom>
        </p:spPr>
        <p:txBody>
          <a:bodyPr wrap="square">
            <a:spAutoFit/>
          </a:bodyPr>
          <a:lstStyle/>
          <a:p>
            <a:r>
              <a:rPr lang="zh-CN" altLang="zh-CN" sz="2000" dirty="0">
                <a:latin typeface="黑体" panose="02010609060101010101" pitchFamily="49" charset="-122"/>
                <a:ea typeface="黑体" panose="02010609060101010101" pitchFamily="49" charset="-122"/>
              </a:rPr>
              <a:t>三次布匿战争，罗马取得西地中海霸权</a:t>
            </a:r>
          </a:p>
        </p:txBody>
      </p:sp>
      <p:sp>
        <p:nvSpPr>
          <p:cNvPr id="15" name="箭头: 下 14">
            <a:extLst>
              <a:ext uri="{FF2B5EF4-FFF2-40B4-BE49-F238E27FC236}">
                <a16:creationId xmlns="" xmlns:a16="http://schemas.microsoft.com/office/drawing/2014/main" id="{B2557544-48EB-48DF-87FF-A6D24365752A}"/>
              </a:ext>
            </a:extLst>
          </p:cNvPr>
          <p:cNvSpPr/>
          <p:nvPr/>
        </p:nvSpPr>
        <p:spPr>
          <a:xfrm>
            <a:off x="1367748" y="4669880"/>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6" name="矩形 15">
            <a:extLst>
              <a:ext uri="{FF2B5EF4-FFF2-40B4-BE49-F238E27FC236}">
                <a16:creationId xmlns="" xmlns:a16="http://schemas.microsoft.com/office/drawing/2014/main" id="{5D6374D5-5B73-4C2D-B5CD-D42BBB385CC2}"/>
              </a:ext>
            </a:extLst>
          </p:cNvPr>
          <p:cNvSpPr/>
          <p:nvPr/>
        </p:nvSpPr>
        <p:spPr>
          <a:xfrm>
            <a:off x="418012" y="5300026"/>
            <a:ext cx="2743199" cy="707886"/>
          </a:xfrm>
          <a:prstGeom prst="rect">
            <a:avLst/>
          </a:prstGeom>
        </p:spPr>
        <p:txBody>
          <a:bodyPr wrap="square">
            <a:spAutoFit/>
          </a:bodyPr>
          <a:lstStyle/>
          <a:p>
            <a:r>
              <a:rPr lang="zh-CN" altLang="en-US" sz="2000" dirty="0">
                <a:latin typeface="黑体" panose="02010609060101010101" pitchFamily="49" charset="-122"/>
                <a:ea typeface="黑体" panose="02010609060101010101" pitchFamily="49" charset="-122"/>
              </a:rPr>
              <a:t>征服叙利亚、埃及、马其顿、希腊、西班牙</a:t>
            </a:r>
          </a:p>
        </p:txBody>
      </p:sp>
    </p:spTree>
    <p:extLst>
      <p:ext uri="{BB962C8B-B14F-4D97-AF65-F5344CB8AC3E}">
        <p14:creationId xmlns:p14="http://schemas.microsoft.com/office/powerpoint/2010/main" val="277255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p:bldP spid="15"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罗马帝国</a:t>
            </a:r>
          </a:p>
        </p:txBody>
      </p:sp>
      <p:sp>
        <p:nvSpPr>
          <p:cNvPr id="23" name="文本框 22">
            <a:extLst>
              <a:ext uri="{FF2B5EF4-FFF2-40B4-BE49-F238E27FC236}">
                <a16:creationId xmlns="" xmlns:a16="http://schemas.microsoft.com/office/drawing/2014/main" id="{D0085F1E-E870-469E-8D4F-9EFD649FBB32}"/>
              </a:ext>
            </a:extLst>
          </p:cNvPr>
          <p:cNvSpPr txBox="1">
            <a:spLocks noChangeArrowheads="1"/>
          </p:cNvSpPr>
          <p:nvPr/>
        </p:nvSpPr>
        <p:spPr bwMode="auto">
          <a:xfrm>
            <a:off x="459978" y="1946751"/>
            <a:ext cx="2788760"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）罗马帝国：</a:t>
            </a:r>
          </a:p>
        </p:txBody>
      </p:sp>
      <p:pic>
        <p:nvPicPr>
          <p:cNvPr id="3" name="图片 2">
            <a:extLst>
              <a:ext uri="{FF2B5EF4-FFF2-40B4-BE49-F238E27FC236}">
                <a16:creationId xmlns="" xmlns:a16="http://schemas.microsoft.com/office/drawing/2014/main" id="{42A684BA-E0D2-4DCF-AB40-8654E1DDD32B}"/>
              </a:ext>
            </a:extLst>
          </p:cNvPr>
          <p:cNvPicPr>
            <a:picLocks noChangeAspect="1"/>
          </p:cNvPicPr>
          <p:nvPr/>
        </p:nvPicPr>
        <p:blipFill>
          <a:blip r:embed="rId3"/>
          <a:stretch>
            <a:fillRect/>
          </a:stretch>
        </p:blipFill>
        <p:spPr>
          <a:xfrm>
            <a:off x="4825503" y="1649514"/>
            <a:ext cx="7089616" cy="4287436"/>
          </a:xfrm>
          <a:prstGeom prst="rect">
            <a:avLst/>
          </a:prstGeom>
        </p:spPr>
      </p:pic>
      <p:sp>
        <p:nvSpPr>
          <p:cNvPr id="7" name="矩形 6">
            <a:extLst>
              <a:ext uri="{FF2B5EF4-FFF2-40B4-BE49-F238E27FC236}">
                <a16:creationId xmlns="" xmlns:a16="http://schemas.microsoft.com/office/drawing/2014/main" id="{9450E1EE-C225-4B30-A4CA-DC9F2C2ED708}"/>
              </a:ext>
            </a:extLst>
          </p:cNvPr>
          <p:cNvSpPr/>
          <p:nvPr/>
        </p:nvSpPr>
        <p:spPr>
          <a:xfrm>
            <a:off x="1193271" y="2625311"/>
            <a:ext cx="2954655" cy="1015663"/>
          </a:xfrm>
          <a:prstGeom prst="rect">
            <a:avLst/>
          </a:prstGeom>
        </p:spPr>
        <p:txBody>
          <a:bodyPr wrap="square">
            <a:spAutoFit/>
          </a:bodyPr>
          <a:lstStyle/>
          <a:p>
            <a:r>
              <a:rPr lang="zh-CN" altLang="en-US" sz="2000" dirty="0">
                <a:latin typeface="黑体" panose="02010609060101010101" pitchFamily="49" charset="-122"/>
                <a:ea typeface="黑体" panose="02010609060101010101" pitchFamily="49" charset="-122"/>
              </a:rPr>
              <a:t>公元前</a:t>
            </a:r>
            <a:r>
              <a:rPr lang="en-US" altLang="zh-CN" sz="2000" dirty="0">
                <a:latin typeface="黑体" panose="02010609060101010101" pitchFamily="49" charset="-122"/>
                <a:ea typeface="黑体" panose="02010609060101010101" pitchFamily="49" charset="-122"/>
              </a:rPr>
              <a:t>27</a:t>
            </a:r>
            <a:r>
              <a:rPr lang="zh-CN" altLang="en-US" sz="2000" dirty="0">
                <a:latin typeface="黑体" panose="02010609060101010101" pitchFamily="49" charset="-122"/>
                <a:ea typeface="黑体" panose="02010609060101010101" pitchFamily="49" charset="-122"/>
              </a:rPr>
              <a:t>年，屋大维建立元首制，罗马帝国取代罗马共和国</a:t>
            </a:r>
            <a:endParaRPr lang="zh-CN" altLang="zh-CN" sz="2000" dirty="0">
              <a:latin typeface="黑体" panose="02010609060101010101" pitchFamily="49" charset="-122"/>
              <a:ea typeface="黑体" panose="02010609060101010101" pitchFamily="49" charset="-122"/>
            </a:endParaRPr>
          </a:p>
        </p:txBody>
      </p:sp>
      <p:sp>
        <p:nvSpPr>
          <p:cNvPr id="8" name="箭头: 下 7">
            <a:extLst>
              <a:ext uri="{FF2B5EF4-FFF2-40B4-BE49-F238E27FC236}">
                <a16:creationId xmlns="" xmlns:a16="http://schemas.microsoft.com/office/drawing/2014/main" id="{7E46524F-A38C-43A4-9759-97A1AC99A470}"/>
              </a:ext>
            </a:extLst>
          </p:cNvPr>
          <p:cNvSpPr/>
          <p:nvPr/>
        </p:nvSpPr>
        <p:spPr>
          <a:xfrm>
            <a:off x="2266158" y="3715779"/>
            <a:ext cx="287382" cy="630146"/>
          </a:xfrm>
          <a:prstGeom prst="downArrow">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just">
              <a:lnSpc>
                <a:spcPct val="150000"/>
              </a:lnSpc>
              <a:spcAft>
                <a:spcPts val="0"/>
              </a:spcAft>
            </a:pPr>
            <a:endParaRPr lang="zh-CN" altLang="en-US" sz="2400" b="1" kern="100" dirty="0">
              <a:ln w="22225">
                <a:solidFill>
                  <a:schemeClr val="accent2"/>
                </a:solidFill>
                <a:prstDash val="solid"/>
              </a:ln>
              <a:solidFill>
                <a:schemeClr val="accent2">
                  <a:lumMod val="40000"/>
                  <a:lumOff val="60000"/>
                </a:schemeClr>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a:extLst>
              <a:ext uri="{FF2B5EF4-FFF2-40B4-BE49-F238E27FC236}">
                <a16:creationId xmlns="" xmlns:a16="http://schemas.microsoft.com/office/drawing/2014/main" id="{F204F5EE-904D-4B43-8908-87BF20562AB2}"/>
              </a:ext>
            </a:extLst>
          </p:cNvPr>
          <p:cNvSpPr/>
          <p:nvPr/>
        </p:nvSpPr>
        <p:spPr>
          <a:xfrm>
            <a:off x="1082465" y="4420731"/>
            <a:ext cx="2954655" cy="707886"/>
          </a:xfrm>
          <a:prstGeom prst="rect">
            <a:avLst/>
          </a:prstGeom>
        </p:spPr>
        <p:txBody>
          <a:bodyPr wrap="square">
            <a:spAutoFit/>
          </a:bodyPr>
          <a:lstStyle/>
          <a:p>
            <a:r>
              <a:rPr lang="zh-CN" altLang="en-US" sz="2000" dirty="0">
                <a:latin typeface="黑体" panose="02010609060101010101" pitchFamily="49" charset="-122"/>
                <a:ea typeface="黑体" panose="02010609060101010101" pitchFamily="49" charset="-122"/>
              </a:rPr>
              <a:t>公元</a:t>
            </a:r>
            <a:r>
              <a:rPr lang="en-US" altLang="zh-CN" sz="2000" dirty="0">
                <a:latin typeface="黑体" panose="02010609060101010101" pitchFamily="49" charset="-122"/>
                <a:ea typeface="黑体" panose="02010609060101010101" pitchFamily="49" charset="-122"/>
              </a:rPr>
              <a:t>2</a:t>
            </a:r>
            <a:r>
              <a:rPr lang="zh-CN" altLang="en-US" sz="2000" dirty="0">
                <a:latin typeface="黑体" panose="02010609060101010101" pitchFamily="49" charset="-122"/>
                <a:ea typeface="黑体" panose="02010609060101010101" pitchFamily="49" charset="-122"/>
              </a:rPr>
              <a:t>世纪，帝国版图横跨欧、亚、非三洲。</a:t>
            </a:r>
            <a:endParaRPr lang="zh-CN" altLang="zh-CN" sz="2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517942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7" grpId="0"/>
      <p:bldP spid="8"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罗马帝国</a:t>
            </a:r>
          </a:p>
        </p:txBody>
      </p:sp>
      <p:sp>
        <p:nvSpPr>
          <p:cNvPr id="23" name="文本框 22">
            <a:extLst>
              <a:ext uri="{FF2B5EF4-FFF2-40B4-BE49-F238E27FC236}">
                <a16:creationId xmlns="" xmlns:a16="http://schemas.microsoft.com/office/drawing/2014/main" id="{D0085F1E-E870-469E-8D4F-9EFD649FBB32}"/>
              </a:ext>
            </a:extLst>
          </p:cNvPr>
          <p:cNvSpPr txBox="1">
            <a:spLocks noChangeArrowheads="1"/>
          </p:cNvSpPr>
          <p:nvPr/>
        </p:nvSpPr>
        <p:spPr bwMode="auto">
          <a:xfrm>
            <a:off x="459978" y="1946751"/>
            <a:ext cx="2788760"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）罗马帝国：</a:t>
            </a:r>
          </a:p>
        </p:txBody>
      </p:sp>
      <p:grpSp>
        <p:nvGrpSpPr>
          <p:cNvPr id="11" name="组合 10">
            <a:extLst>
              <a:ext uri="{FF2B5EF4-FFF2-40B4-BE49-F238E27FC236}">
                <a16:creationId xmlns="" xmlns:a16="http://schemas.microsoft.com/office/drawing/2014/main" id="{08AD8053-DF83-4F34-8C62-41E2FF9CB45D}"/>
              </a:ext>
            </a:extLst>
          </p:cNvPr>
          <p:cNvGrpSpPr/>
          <p:nvPr/>
        </p:nvGrpSpPr>
        <p:grpSpPr>
          <a:xfrm>
            <a:off x="602500" y="2541923"/>
            <a:ext cx="4942762" cy="3911104"/>
            <a:chOff x="637334" y="2571956"/>
            <a:chExt cx="4942762" cy="3911104"/>
          </a:xfrm>
        </p:grpSpPr>
        <p:pic>
          <p:nvPicPr>
            <p:cNvPr id="6" name="图片 5">
              <a:extLst>
                <a:ext uri="{FF2B5EF4-FFF2-40B4-BE49-F238E27FC236}">
                  <a16:creationId xmlns="" xmlns:a16="http://schemas.microsoft.com/office/drawing/2014/main" id="{89FC1B28-F634-4035-95A9-F7C805E29E0F}"/>
                </a:ext>
              </a:extLst>
            </p:cNvPr>
            <p:cNvPicPr>
              <a:picLocks noChangeAspect="1"/>
            </p:cNvPicPr>
            <p:nvPr/>
          </p:nvPicPr>
          <p:blipFill>
            <a:blip r:embed="rId3"/>
            <a:stretch>
              <a:fillRect/>
            </a:stretch>
          </p:blipFill>
          <p:spPr>
            <a:xfrm>
              <a:off x="637334" y="2571956"/>
              <a:ext cx="4942762" cy="3302664"/>
            </a:xfrm>
            <a:prstGeom prst="rect">
              <a:avLst/>
            </a:prstGeom>
          </p:spPr>
        </p:pic>
        <p:sp>
          <p:nvSpPr>
            <p:cNvPr id="10" name="矩形 9">
              <a:extLst>
                <a:ext uri="{FF2B5EF4-FFF2-40B4-BE49-F238E27FC236}">
                  <a16:creationId xmlns="" xmlns:a16="http://schemas.microsoft.com/office/drawing/2014/main" id="{A41E96C3-D63D-4FBD-8F0A-3E8C544A3A6A}"/>
                </a:ext>
              </a:extLst>
            </p:cNvPr>
            <p:cNvSpPr/>
            <p:nvPr/>
          </p:nvSpPr>
          <p:spPr>
            <a:xfrm>
              <a:off x="2061028" y="6021395"/>
              <a:ext cx="1723549" cy="461665"/>
            </a:xfrm>
            <a:prstGeom prst="rect">
              <a:avLst/>
            </a:prstGeom>
          </p:spPr>
          <p:txBody>
            <a:bodyPr wrap="none">
              <a:spAutoFit/>
            </a:bodyPr>
            <a:lstStyle/>
            <a:p>
              <a:r>
                <a:rPr lang="zh-CN" altLang="en-US" sz="2400" dirty="0">
                  <a:solidFill>
                    <a:srgbClr val="555555"/>
                  </a:solidFill>
                  <a:latin typeface="黑体" panose="02010609060101010101" pitchFamily="49" charset="-122"/>
                  <a:ea typeface="黑体" panose="02010609060101010101" pitchFamily="49" charset="-122"/>
                </a:rPr>
                <a:t>圆形竞技场</a:t>
              </a:r>
              <a:endParaRPr lang="zh-CN" altLang="en-US" sz="2400" dirty="0">
                <a:latin typeface="黑体" panose="02010609060101010101" pitchFamily="49" charset="-122"/>
                <a:ea typeface="黑体" panose="02010609060101010101" pitchFamily="49" charset="-122"/>
              </a:endParaRPr>
            </a:p>
          </p:txBody>
        </p:sp>
      </p:grpSp>
      <p:grpSp>
        <p:nvGrpSpPr>
          <p:cNvPr id="13" name="组合 12">
            <a:extLst>
              <a:ext uri="{FF2B5EF4-FFF2-40B4-BE49-F238E27FC236}">
                <a16:creationId xmlns="" xmlns:a16="http://schemas.microsoft.com/office/drawing/2014/main" id="{CEE71B91-854B-4C6C-AB76-A12281007C54}"/>
              </a:ext>
            </a:extLst>
          </p:cNvPr>
          <p:cNvGrpSpPr/>
          <p:nvPr/>
        </p:nvGrpSpPr>
        <p:grpSpPr>
          <a:xfrm>
            <a:off x="6204857" y="2437270"/>
            <a:ext cx="4942762" cy="4015757"/>
            <a:chOff x="6204857" y="2437270"/>
            <a:chExt cx="4942762" cy="4015757"/>
          </a:xfrm>
        </p:grpSpPr>
        <p:pic>
          <p:nvPicPr>
            <p:cNvPr id="12" name="图片 11">
              <a:extLst>
                <a:ext uri="{FF2B5EF4-FFF2-40B4-BE49-F238E27FC236}">
                  <a16:creationId xmlns="" xmlns:a16="http://schemas.microsoft.com/office/drawing/2014/main" id="{71675094-51FF-43D2-9B77-C81DBA6EB203}"/>
                </a:ext>
              </a:extLst>
            </p:cNvPr>
            <p:cNvPicPr>
              <a:picLocks noChangeAspect="1"/>
            </p:cNvPicPr>
            <p:nvPr/>
          </p:nvPicPr>
          <p:blipFill rotWithShape="1">
            <a:blip r:embed="rId4"/>
            <a:srcRect b="7207"/>
            <a:stretch/>
          </p:blipFill>
          <p:spPr>
            <a:xfrm>
              <a:off x="6204857" y="2437270"/>
              <a:ext cx="4942762" cy="3439903"/>
            </a:xfrm>
            <a:prstGeom prst="rect">
              <a:avLst/>
            </a:prstGeom>
          </p:spPr>
        </p:pic>
        <p:sp>
          <p:nvSpPr>
            <p:cNvPr id="14" name="矩形 13">
              <a:extLst>
                <a:ext uri="{FF2B5EF4-FFF2-40B4-BE49-F238E27FC236}">
                  <a16:creationId xmlns="" xmlns:a16="http://schemas.microsoft.com/office/drawing/2014/main" id="{BD7321B9-2DCD-478E-8BD2-90406B03F950}"/>
                </a:ext>
              </a:extLst>
            </p:cNvPr>
            <p:cNvSpPr/>
            <p:nvPr/>
          </p:nvSpPr>
          <p:spPr>
            <a:xfrm>
              <a:off x="7580484" y="5991362"/>
              <a:ext cx="2339102" cy="461665"/>
            </a:xfrm>
            <a:prstGeom prst="rect">
              <a:avLst/>
            </a:prstGeom>
          </p:spPr>
          <p:txBody>
            <a:bodyPr wrap="none">
              <a:spAutoFit/>
            </a:bodyPr>
            <a:lstStyle/>
            <a:p>
              <a:r>
                <a:rPr lang="zh-CN" altLang="en-US" sz="2400" dirty="0">
                  <a:latin typeface="黑体" panose="02010609060101010101" pitchFamily="49" charset="-122"/>
                  <a:ea typeface="黑体" panose="02010609060101010101" pitchFamily="49" charset="-122"/>
                </a:rPr>
                <a:t>君士坦丁凯旋门</a:t>
              </a:r>
            </a:p>
          </p:txBody>
        </p:sp>
      </p:grpSp>
    </p:spTree>
    <p:extLst>
      <p:ext uri="{BB962C8B-B14F-4D97-AF65-F5344CB8AC3E}">
        <p14:creationId xmlns:p14="http://schemas.microsoft.com/office/powerpoint/2010/main" val="38760405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二、古代世界的帝国</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罗马帝国</a:t>
            </a:r>
          </a:p>
        </p:txBody>
      </p:sp>
      <p:sp>
        <p:nvSpPr>
          <p:cNvPr id="23" name="文本框 22">
            <a:extLst>
              <a:ext uri="{FF2B5EF4-FFF2-40B4-BE49-F238E27FC236}">
                <a16:creationId xmlns="" xmlns:a16="http://schemas.microsoft.com/office/drawing/2014/main" id="{D0085F1E-E870-469E-8D4F-9EFD649FBB32}"/>
              </a:ext>
            </a:extLst>
          </p:cNvPr>
          <p:cNvSpPr txBox="1">
            <a:spLocks noChangeArrowheads="1"/>
          </p:cNvSpPr>
          <p:nvPr/>
        </p:nvSpPr>
        <p:spPr bwMode="auto">
          <a:xfrm>
            <a:off x="459978" y="1946751"/>
            <a:ext cx="2788760"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）罗马分裂：</a:t>
            </a:r>
          </a:p>
        </p:txBody>
      </p:sp>
      <p:sp>
        <p:nvSpPr>
          <p:cNvPr id="3" name="文本框 2">
            <a:extLst>
              <a:ext uri="{FF2B5EF4-FFF2-40B4-BE49-F238E27FC236}">
                <a16:creationId xmlns="" xmlns:a16="http://schemas.microsoft.com/office/drawing/2014/main" id="{F4CF52DE-9DCE-4BA5-8A78-DB4F020671E1}"/>
              </a:ext>
            </a:extLst>
          </p:cNvPr>
          <p:cNvSpPr txBox="1"/>
          <p:nvPr/>
        </p:nvSpPr>
        <p:spPr>
          <a:xfrm>
            <a:off x="937623" y="3386546"/>
            <a:ext cx="1480457"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a:latin typeface="黑体" panose="02010609060101010101" pitchFamily="49" charset="-122"/>
                <a:ea typeface="黑体" panose="02010609060101010101" pitchFamily="49" charset="-122"/>
              </a:rPr>
              <a:t>罗马分裂</a:t>
            </a:r>
            <a:endParaRPr lang="en-US" altLang="zh-CN" sz="2400" dirty="0">
              <a:latin typeface="黑体" panose="02010609060101010101" pitchFamily="49" charset="-122"/>
              <a:ea typeface="黑体" panose="02010609060101010101" pitchFamily="49" charset="-122"/>
            </a:endParaRPr>
          </a:p>
          <a:p>
            <a:r>
              <a:rPr lang="zh-CN" altLang="en-US" sz="2400" dirty="0">
                <a:latin typeface="黑体" panose="02010609060101010101" pitchFamily="49" charset="-122"/>
                <a:ea typeface="黑体" panose="02010609060101010101" pitchFamily="49" charset="-122"/>
              </a:rPr>
              <a:t>（</a:t>
            </a:r>
            <a:r>
              <a:rPr lang="en-US" altLang="zh-CN" sz="2400" dirty="0">
                <a:latin typeface="黑体" panose="02010609060101010101" pitchFamily="49" charset="-122"/>
                <a:ea typeface="黑体" panose="02010609060101010101" pitchFamily="49" charset="-122"/>
              </a:rPr>
              <a:t>395</a:t>
            </a:r>
            <a:r>
              <a:rPr lang="zh-CN" altLang="en-US" sz="2400" dirty="0">
                <a:latin typeface="黑体" panose="02010609060101010101" pitchFamily="49" charset="-122"/>
                <a:ea typeface="黑体" panose="02010609060101010101" pitchFamily="49" charset="-122"/>
              </a:rPr>
              <a:t>年）</a:t>
            </a:r>
          </a:p>
        </p:txBody>
      </p:sp>
      <p:sp>
        <p:nvSpPr>
          <p:cNvPr id="9" name="箭头: 右 8">
            <a:extLst>
              <a:ext uri="{FF2B5EF4-FFF2-40B4-BE49-F238E27FC236}">
                <a16:creationId xmlns="" xmlns:a16="http://schemas.microsoft.com/office/drawing/2014/main" id="{17EE2F0C-FD5D-4579-BA98-961EB6044B28}"/>
              </a:ext>
            </a:extLst>
          </p:cNvPr>
          <p:cNvSpPr/>
          <p:nvPr/>
        </p:nvSpPr>
        <p:spPr>
          <a:xfrm rot="19627739">
            <a:off x="2399649" y="3129399"/>
            <a:ext cx="1196985" cy="452574"/>
          </a:xfrm>
          <a:prstGeom prst="rightArrow">
            <a:avLst>
              <a:gd name="adj1" fmla="val 27331"/>
              <a:gd name="adj2" fmla="val 50000"/>
            </a:avLst>
          </a:prstGeom>
          <a:solidFill>
            <a:schemeClr val="tx1"/>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ts val="0"/>
              </a:spcAft>
            </a:pPr>
            <a:endParaRPr lang="zh-CN" altLang="en-US" sz="2400" kern="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1" name="箭头: 右 10">
            <a:extLst>
              <a:ext uri="{FF2B5EF4-FFF2-40B4-BE49-F238E27FC236}">
                <a16:creationId xmlns="" xmlns:a16="http://schemas.microsoft.com/office/drawing/2014/main" id="{3C60B7F7-687E-49EB-93D6-8A62D11DABAA}"/>
              </a:ext>
            </a:extLst>
          </p:cNvPr>
          <p:cNvSpPr/>
          <p:nvPr/>
        </p:nvSpPr>
        <p:spPr>
          <a:xfrm rot="873578">
            <a:off x="2455746" y="3817773"/>
            <a:ext cx="1196985" cy="452574"/>
          </a:xfrm>
          <a:prstGeom prst="rightArrow">
            <a:avLst>
              <a:gd name="adj1" fmla="val 27331"/>
              <a:gd name="adj2" fmla="val 50000"/>
            </a:avLst>
          </a:prstGeom>
          <a:solidFill>
            <a:schemeClr val="tx1"/>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ts val="0"/>
              </a:spcAft>
            </a:pPr>
            <a:endParaRPr lang="zh-CN" altLang="en-US" sz="2400" kern="1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2" name="文本框 11">
            <a:extLst>
              <a:ext uri="{FF2B5EF4-FFF2-40B4-BE49-F238E27FC236}">
                <a16:creationId xmlns="" xmlns:a16="http://schemas.microsoft.com/office/drawing/2014/main" id="{B82A86EF-77B8-432C-9323-6273BC4115B5}"/>
              </a:ext>
            </a:extLst>
          </p:cNvPr>
          <p:cNvSpPr txBox="1"/>
          <p:nvPr/>
        </p:nvSpPr>
        <p:spPr>
          <a:xfrm>
            <a:off x="3666309" y="2733417"/>
            <a:ext cx="1784393" cy="76944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a:latin typeface="黑体" panose="02010609060101010101" pitchFamily="49" charset="-122"/>
                <a:ea typeface="黑体" panose="02010609060101010101" pitchFamily="49" charset="-122"/>
              </a:rPr>
              <a:t>西罗马帝国</a:t>
            </a:r>
            <a:endParaRPr lang="en-US" altLang="zh-CN" sz="2400" dirty="0">
              <a:latin typeface="黑体" panose="02010609060101010101" pitchFamily="49" charset="-122"/>
              <a:ea typeface="黑体" panose="02010609060101010101" pitchFamily="49" charset="-122"/>
            </a:endParaRPr>
          </a:p>
          <a:p>
            <a:r>
              <a:rPr lang="zh-CN" altLang="en-US" sz="2000" dirty="0">
                <a:latin typeface="黑体" panose="02010609060101010101" pitchFamily="49" charset="-122"/>
                <a:ea typeface="黑体" panose="02010609060101010101" pitchFamily="49" charset="-122"/>
              </a:rPr>
              <a:t>（</a:t>
            </a:r>
            <a:r>
              <a:rPr lang="en-US" altLang="zh-CN" sz="2000" dirty="0">
                <a:latin typeface="黑体" panose="02010609060101010101" pitchFamily="49" charset="-122"/>
                <a:ea typeface="黑体" panose="02010609060101010101" pitchFamily="49" charset="-122"/>
              </a:rPr>
              <a:t>476</a:t>
            </a:r>
            <a:r>
              <a:rPr lang="zh-CN" altLang="en-US" sz="2000" dirty="0">
                <a:latin typeface="黑体" panose="02010609060101010101" pitchFamily="49" charset="-122"/>
                <a:ea typeface="黑体" panose="02010609060101010101" pitchFamily="49" charset="-122"/>
              </a:rPr>
              <a:t>年灭亡）</a:t>
            </a:r>
          </a:p>
        </p:txBody>
      </p:sp>
      <p:sp>
        <p:nvSpPr>
          <p:cNvPr id="13" name="文本框 12">
            <a:extLst>
              <a:ext uri="{FF2B5EF4-FFF2-40B4-BE49-F238E27FC236}">
                <a16:creationId xmlns="" xmlns:a16="http://schemas.microsoft.com/office/drawing/2014/main" id="{9FBE3C0C-4876-4A38-A0D2-FEA82DD7660F}"/>
              </a:ext>
            </a:extLst>
          </p:cNvPr>
          <p:cNvSpPr txBox="1"/>
          <p:nvPr/>
        </p:nvSpPr>
        <p:spPr>
          <a:xfrm>
            <a:off x="3666309" y="4044060"/>
            <a:ext cx="1784393" cy="76944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a:latin typeface="黑体" panose="02010609060101010101" pitchFamily="49" charset="-122"/>
                <a:ea typeface="黑体" panose="02010609060101010101" pitchFamily="49" charset="-122"/>
              </a:rPr>
              <a:t>拜占庭帝国</a:t>
            </a:r>
            <a:r>
              <a:rPr lang="zh-CN" altLang="en-US" sz="2000" dirty="0">
                <a:latin typeface="黑体" panose="02010609060101010101" pitchFamily="49" charset="-122"/>
                <a:ea typeface="黑体" panose="02010609060101010101" pitchFamily="49" charset="-122"/>
              </a:rPr>
              <a:t>（</a:t>
            </a:r>
            <a:r>
              <a:rPr lang="en-US" altLang="zh-CN" sz="2000" dirty="0">
                <a:latin typeface="黑体" panose="02010609060101010101" pitchFamily="49" charset="-122"/>
                <a:ea typeface="黑体" panose="02010609060101010101" pitchFamily="49" charset="-122"/>
              </a:rPr>
              <a:t>1453</a:t>
            </a:r>
            <a:r>
              <a:rPr lang="zh-CN" altLang="en-US" sz="2000" dirty="0">
                <a:latin typeface="黑体" panose="02010609060101010101" pitchFamily="49" charset="-122"/>
                <a:ea typeface="黑体" panose="02010609060101010101" pitchFamily="49" charset="-122"/>
              </a:rPr>
              <a:t>年灭亡）</a:t>
            </a:r>
            <a:endParaRPr lang="zh-CN" altLang="en-US" sz="2400" dirty="0">
              <a:latin typeface="黑体" panose="02010609060101010101" pitchFamily="49" charset="-122"/>
              <a:ea typeface="黑体" panose="02010609060101010101" pitchFamily="49" charset="-122"/>
            </a:endParaRPr>
          </a:p>
        </p:txBody>
      </p:sp>
      <p:pic>
        <p:nvPicPr>
          <p:cNvPr id="14" name="图片 13">
            <a:extLst>
              <a:ext uri="{FF2B5EF4-FFF2-40B4-BE49-F238E27FC236}">
                <a16:creationId xmlns="" xmlns:a16="http://schemas.microsoft.com/office/drawing/2014/main" id="{7CE354D5-6F6A-4396-B5A5-05C1E5FAA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0549" y="1684521"/>
            <a:ext cx="5733142" cy="4338078"/>
          </a:xfrm>
          <a:prstGeom prst="rect">
            <a:avLst/>
          </a:prstGeom>
        </p:spPr>
      </p:pic>
    </p:spTree>
    <p:extLst>
      <p:ext uri="{BB962C8B-B14F-4D97-AF65-F5344CB8AC3E}">
        <p14:creationId xmlns:p14="http://schemas.microsoft.com/office/powerpoint/2010/main" val="88146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 grpId="0" animBg="1"/>
      <p:bldP spid="9" grpId="0" animBg="1"/>
      <p:bldP spid="11" grpId="0" animBg="1"/>
      <p:bldP spid="12"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1</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农耕技术的传播</a:t>
            </a:r>
          </a:p>
        </p:txBody>
      </p:sp>
      <p:pic>
        <p:nvPicPr>
          <p:cNvPr id="3" name="图片 2">
            <a:extLst>
              <a:ext uri="{FF2B5EF4-FFF2-40B4-BE49-F238E27FC236}">
                <a16:creationId xmlns="" xmlns:a16="http://schemas.microsoft.com/office/drawing/2014/main" id="{454EAF79-13D6-4D27-99E5-43081CD549BE}"/>
              </a:ext>
            </a:extLst>
          </p:cNvPr>
          <p:cNvPicPr>
            <a:picLocks noChangeAspect="1"/>
          </p:cNvPicPr>
          <p:nvPr/>
        </p:nvPicPr>
        <p:blipFill>
          <a:blip r:embed="rId3"/>
          <a:stretch>
            <a:fillRect/>
          </a:stretch>
        </p:blipFill>
        <p:spPr>
          <a:xfrm>
            <a:off x="3520440" y="1842098"/>
            <a:ext cx="8305800" cy="4125488"/>
          </a:xfrm>
          <a:prstGeom prst="rect">
            <a:avLst/>
          </a:prstGeom>
        </p:spPr>
      </p:pic>
      <p:sp>
        <p:nvSpPr>
          <p:cNvPr id="6" name="Oval 4">
            <a:extLst>
              <a:ext uri="{FF2B5EF4-FFF2-40B4-BE49-F238E27FC236}">
                <a16:creationId xmlns="" xmlns:a16="http://schemas.microsoft.com/office/drawing/2014/main" id="{E131DB50-C740-4C65-88B8-9A747B598876}"/>
              </a:ext>
            </a:extLst>
          </p:cNvPr>
          <p:cNvSpPr>
            <a:spLocks noChangeArrowheads="1"/>
          </p:cNvSpPr>
          <p:nvPr/>
        </p:nvSpPr>
        <p:spPr bwMode="auto">
          <a:xfrm flipH="1">
            <a:off x="6540134" y="3115490"/>
            <a:ext cx="209007" cy="219891"/>
          </a:xfrm>
          <a:prstGeom prst="ellipse">
            <a:avLst/>
          </a:prstGeom>
          <a:gradFill rotWithShape="1">
            <a:gsLst>
              <a:gs pos="0">
                <a:schemeClr val="accent1"/>
              </a:gs>
              <a:gs pos="50000">
                <a:srgbClr val="761800"/>
              </a:gs>
              <a:gs pos="100000">
                <a:schemeClr val="tx1"/>
              </a:gs>
            </a:gsLst>
            <a:lin ang="5400000" scaled="1"/>
          </a:gradFill>
          <a:ln>
            <a:noFill/>
          </a:ln>
          <a:effectLst/>
          <a:extLst>
            <a:ext uri="{91240B29-F687-4f45-9708-019B960494DF}">
              <a14:hiddenLine xmlns="" xmlns:a14="http://schemas.microsoft.com/office/drawing/2010/main" w="9525">
                <a:solidFill>
                  <a:srgbClr val="FF3300"/>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zh-CN" altLang="en-US" dirty="0">
              <a:latin typeface="Arial" charset="0"/>
              <a:ea typeface="宋体" charset="0"/>
              <a:cs typeface="宋体" charset="0"/>
            </a:endParaRPr>
          </a:p>
        </p:txBody>
      </p:sp>
      <p:cxnSp>
        <p:nvCxnSpPr>
          <p:cNvPr id="8" name="直接箭头连接符 7">
            <a:extLst>
              <a:ext uri="{FF2B5EF4-FFF2-40B4-BE49-F238E27FC236}">
                <a16:creationId xmlns="" xmlns:a16="http://schemas.microsoft.com/office/drawing/2014/main" id="{440E009B-1164-45A9-9886-7A90CC14513F}"/>
              </a:ext>
            </a:extLst>
          </p:cNvPr>
          <p:cNvCxnSpPr>
            <a:cxnSpLocks/>
          </p:cNvCxnSpPr>
          <p:nvPr/>
        </p:nvCxnSpPr>
        <p:spPr>
          <a:xfrm>
            <a:off x="6749141" y="3273470"/>
            <a:ext cx="557350" cy="31105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2" name="直接箭头连接符 11">
            <a:extLst>
              <a:ext uri="{FF2B5EF4-FFF2-40B4-BE49-F238E27FC236}">
                <a16:creationId xmlns="" xmlns:a16="http://schemas.microsoft.com/office/drawing/2014/main" id="{E2DA302B-B290-401F-9BAF-B20882B7B667}"/>
              </a:ext>
            </a:extLst>
          </p:cNvPr>
          <p:cNvCxnSpPr>
            <a:cxnSpLocks/>
          </p:cNvCxnSpPr>
          <p:nvPr/>
        </p:nvCxnSpPr>
        <p:spPr>
          <a:xfrm flipH="1" flipV="1">
            <a:off x="5643153" y="2914377"/>
            <a:ext cx="896981" cy="33672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4" name="直接箭头连接符 13">
            <a:extLst>
              <a:ext uri="{FF2B5EF4-FFF2-40B4-BE49-F238E27FC236}">
                <a16:creationId xmlns="" xmlns:a16="http://schemas.microsoft.com/office/drawing/2014/main" id="{AEE277AE-B028-4782-A06F-D6D691C8F2EB}"/>
              </a:ext>
            </a:extLst>
          </p:cNvPr>
          <p:cNvCxnSpPr>
            <a:cxnSpLocks/>
          </p:cNvCxnSpPr>
          <p:nvPr/>
        </p:nvCxnSpPr>
        <p:spPr>
          <a:xfrm flipH="1" flipV="1">
            <a:off x="4654730" y="2577649"/>
            <a:ext cx="896981" cy="33672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6" name="直接箭头连接符 15">
            <a:extLst>
              <a:ext uri="{FF2B5EF4-FFF2-40B4-BE49-F238E27FC236}">
                <a16:creationId xmlns="" xmlns:a16="http://schemas.microsoft.com/office/drawing/2014/main" id="{84C28BB8-6427-4C31-8AC7-0DE7011EA22F}"/>
              </a:ext>
            </a:extLst>
          </p:cNvPr>
          <p:cNvCxnSpPr>
            <a:cxnSpLocks/>
          </p:cNvCxnSpPr>
          <p:nvPr/>
        </p:nvCxnSpPr>
        <p:spPr>
          <a:xfrm flipH="1" flipV="1">
            <a:off x="5259976" y="2003448"/>
            <a:ext cx="475705" cy="859802"/>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20" name="文本框 19">
            <a:extLst>
              <a:ext uri="{FF2B5EF4-FFF2-40B4-BE49-F238E27FC236}">
                <a16:creationId xmlns="" xmlns:a16="http://schemas.microsoft.com/office/drawing/2014/main" id="{0AFDFA6F-A288-4ABE-B82A-6FCC257D7017}"/>
              </a:ext>
            </a:extLst>
          </p:cNvPr>
          <p:cNvSpPr txBox="1"/>
          <p:nvPr/>
        </p:nvSpPr>
        <p:spPr>
          <a:xfrm>
            <a:off x="365760" y="2801259"/>
            <a:ext cx="2970710" cy="1938992"/>
          </a:xfrm>
          <a:prstGeom prst="rect">
            <a:avLst/>
          </a:prstGeom>
          <a:noFill/>
        </p:spPr>
        <p:txBody>
          <a:bodyPr wrap="square" rtlCol="0">
            <a:spAutoFit/>
          </a:bodyPr>
          <a:lstStyle/>
          <a:p>
            <a:pPr algn="ctr"/>
            <a:r>
              <a:rPr lang="zh-CN" altLang="en-US" sz="2400" dirty="0">
                <a:latin typeface="黑体" panose="02010609060101010101" pitchFamily="49" charset="-122"/>
                <a:ea typeface="黑体" panose="02010609060101010101" pitchFamily="49" charset="-122"/>
              </a:rPr>
              <a:t>西亚</a:t>
            </a:r>
            <a:endParaRPr lang="en-US" altLang="zh-CN" sz="2400" dirty="0">
              <a:latin typeface="黑体" panose="02010609060101010101" pitchFamily="49" charset="-122"/>
              <a:ea typeface="黑体" panose="02010609060101010101" pitchFamily="49" charset="-122"/>
            </a:endParaRPr>
          </a:p>
          <a:p>
            <a:r>
              <a:rPr lang="zh-CN" altLang="en-US" sz="2400" dirty="0">
                <a:latin typeface="黑体" panose="02010609060101010101" pitchFamily="49" charset="-122"/>
                <a:ea typeface="黑体" panose="02010609060101010101" pitchFamily="49" charset="-122"/>
              </a:rPr>
              <a:t>东：传到伊朗高原，</a:t>
            </a:r>
            <a:endParaRPr lang="en-US" altLang="zh-CN" sz="2400" dirty="0">
              <a:latin typeface="黑体" panose="02010609060101010101" pitchFamily="49" charset="-122"/>
              <a:ea typeface="黑体" panose="02010609060101010101" pitchFamily="49" charset="-122"/>
            </a:endParaRPr>
          </a:p>
          <a:p>
            <a:r>
              <a:rPr lang="zh-CN" altLang="en-US" sz="2400" dirty="0">
                <a:latin typeface="黑体" panose="02010609060101010101" pitchFamily="49" charset="-122"/>
                <a:ea typeface="黑体" panose="02010609060101010101" pitchFamily="49" charset="-122"/>
              </a:rPr>
              <a:t>西：传入希腊，进一步传到西欧和北欧</a:t>
            </a:r>
            <a:endParaRPr lang="en-US" altLang="zh-CN" sz="2400" dirty="0">
              <a:latin typeface="黑体" panose="02010609060101010101" pitchFamily="49" charset="-122"/>
              <a:ea typeface="黑体" panose="02010609060101010101" pitchFamily="49" charset="-122"/>
            </a:endParaRPr>
          </a:p>
          <a:p>
            <a:r>
              <a:rPr lang="zh-CN" altLang="en-US" sz="2400" dirty="0">
                <a:latin typeface="黑体" panose="02010609060101010101" pitchFamily="49" charset="-122"/>
                <a:ea typeface="黑体" panose="02010609060101010101" pitchFamily="49" charset="-122"/>
              </a:rPr>
              <a:t>南：传入埃及和非洲。</a:t>
            </a:r>
          </a:p>
        </p:txBody>
      </p:sp>
      <p:cxnSp>
        <p:nvCxnSpPr>
          <p:cNvPr id="21" name="直接箭头连接符 20">
            <a:extLst>
              <a:ext uri="{FF2B5EF4-FFF2-40B4-BE49-F238E27FC236}">
                <a16:creationId xmlns="" xmlns:a16="http://schemas.microsoft.com/office/drawing/2014/main" id="{48A71E39-E666-41E4-A910-4D70CD2B37A7}"/>
              </a:ext>
            </a:extLst>
          </p:cNvPr>
          <p:cNvCxnSpPr>
            <a:cxnSpLocks/>
          </p:cNvCxnSpPr>
          <p:nvPr/>
        </p:nvCxnSpPr>
        <p:spPr>
          <a:xfrm flipH="1">
            <a:off x="6154780" y="3302232"/>
            <a:ext cx="402768" cy="468523"/>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26" name="直接箭头连接符 25">
            <a:extLst>
              <a:ext uri="{FF2B5EF4-FFF2-40B4-BE49-F238E27FC236}">
                <a16:creationId xmlns="" xmlns:a16="http://schemas.microsoft.com/office/drawing/2014/main" id="{2E5E143C-D077-4B42-A351-72576E636BC7}"/>
              </a:ext>
            </a:extLst>
          </p:cNvPr>
          <p:cNvCxnSpPr>
            <a:cxnSpLocks/>
          </p:cNvCxnSpPr>
          <p:nvPr/>
        </p:nvCxnSpPr>
        <p:spPr>
          <a:xfrm flipH="1">
            <a:off x="5713912" y="3809248"/>
            <a:ext cx="402768" cy="468523"/>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9056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2</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冶铁技术的传播</a:t>
            </a:r>
          </a:p>
        </p:txBody>
      </p:sp>
      <p:pic>
        <p:nvPicPr>
          <p:cNvPr id="3" name="图片 2">
            <a:extLst>
              <a:ext uri="{FF2B5EF4-FFF2-40B4-BE49-F238E27FC236}">
                <a16:creationId xmlns="" xmlns:a16="http://schemas.microsoft.com/office/drawing/2014/main" id="{454EAF79-13D6-4D27-99E5-43081CD549BE}"/>
              </a:ext>
            </a:extLst>
          </p:cNvPr>
          <p:cNvPicPr>
            <a:picLocks noChangeAspect="1"/>
          </p:cNvPicPr>
          <p:nvPr/>
        </p:nvPicPr>
        <p:blipFill>
          <a:blip r:embed="rId3"/>
          <a:stretch>
            <a:fillRect/>
          </a:stretch>
        </p:blipFill>
        <p:spPr>
          <a:xfrm>
            <a:off x="3520440" y="1842098"/>
            <a:ext cx="8305800" cy="4125488"/>
          </a:xfrm>
          <a:prstGeom prst="rect">
            <a:avLst/>
          </a:prstGeom>
        </p:spPr>
      </p:pic>
      <p:sp>
        <p:nvSpPr>
          <p:cNvPr id="6" name="Oval 4">
            <a:extLst>
              <a:ext uri="{FF2B5EF4-FFF2-40B4-BE49-F238E27FC236}">
                <a16:creationId xmlns="" xmlns:a16="http://schemas.microsoft.com/office/drawing/2014/main" id="{E131DB50-C740-4C65-88B8-9A747B598876}"/>
              </a:ext>
            </a:extLst>
          </p:cNvPr>
          <p:cNvSpPr>
            <a:spLocks noChangeArrowheads="1"/>
          </p:cNvSpPr>
          <p:nvPr/>
        </p:nvSpPr>
        <p:spPr bwMode="auto">
          <a:xfrm flipH="1">
            <a:off x="6540134" y="3115490"/>
            <a:ext cx="209007" cy="219891"/>
          </a:xfrm>
          <a:prstGeom prst="ellipse">
            <a:avLst/>
          </a:prstGeom>
          <a:gradFill rotWithShape="1">
            <a:gsLst>
              <a:gs pos="0">
                <a:schemeClr val="accent1"/>
              </a:gs>
              <a:gs pos="50000">
                <a:srgbClr val="761800"/>
              </a:gs>
              <a:gs pos="100000">
                <a:schemeClr val="tx1"/>
              </a:gs>
            </a:gsLst>
            <a:lin ang="5400000" scaled="1"/>
          </a:gradFill>
          <a:ln>
            <a:noFill/>
          </a:ln>
          <a:effectLst/>
          <a:extLst>
            <a:ext uri="{91240B29-F687-4f45-9708-019B960494DF}">
              <a14:hiddenLine xmlns="" xmlns:a14="http://schemas.microsoft.com/office/drawing/2010/main" w="9525">
                <a:solidFill>
                  <a:srgbClr val="FF3300"/>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zh-CN" altLang="en-US" dirty="0">
              <a:latin typeface="Arial" charset="0"/>
              <a:ea typeface="宋体" charset="0"/>
              <a:cs typeface="宋体" charset="0"/>
            </a:endParaRPr>
          </a:p>
        </p:txBody>
      </p:sp>
      <p:cxnSp>
        <p:nvCxnSpPr>
          <p:cNvPr id="8" name="直接箭头连接符 7">
            <a:extLst>
              <a:ext uri="{FF2B5EF4-FFF2-40B4-BE49-F238E27FC236}">
                <a16:creationId xmlns="" xmlns:a16="http://schemas.microsoft.com/office/drawing/2014/main" id="{440E009B-1164-45A9-9886-7A90CC14513F}"/>
              </a:ext>
            </a:extLst>
          </p:cNvPr>
          <p:cNvCxnSpPr>
            <a:cxnSpLocks/>
            <a:stCxn id="6" idx="7"/>
          </p:cNvCxnSpPr>
          <p:nvPr/>
        </p:nvCxnSpPr>
        <p:spPr>
          <a:xfrm flipH="1" flipV="1">
            <a:off x="5740400" y="3115490"/>
            <a:ext cx="830342" cy="32202"/>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2" name="直接箭头连接符 11">
            <a:extLst>
              <a:ext uri="{FF2B5EF4-FFF2-40B4-BE49-F238E27FC236}">
                <a16:creationId xmlns="" xmlns:a16="http://schemas.microsoft.com/office/drawing/2014/main" id="{E2DA302B-B290-401F-9BAF-B20882B7B667}"/>
              </a:ext>
            </a:extLst>
          </p:cNvPr>
          <p:cNvCxnSpPr>
            <a:cxnSpLocks/>
          </p:cNvCxnSpPr>
          <p:nvPr/>
        </p:nvCxnSpPr>
        <p:spPr>
          <a:xfrm flipH="1">
            <a:off x="6096000" y="3297642"/>
            <a:ext cx="548637" cy="412667"/>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5" name="文本框 14">
            <a:extLst>
              <a:ext uri="{FF2B5EF4-FFF2-40B4-BE49-F238E27FC236}">
                <a16:creationId xmlns="" xmlns:a16="http://schemas.microsoft.com/office/drawing/2014/main" id="{531A996E-16E5-464B-AB31-214A14261E11}"/>
              </a:ext>
            </a:extLst>
          </p:cNvPr>
          <p:cNvSpPr txBox="1"/>
          <p:nvPr/>
        </p:nvSpPr>
        <p:spPr>
          <a:xfrm>
            <a:off x="365761" y="2429301"/>
            <a:ext cx="3050175" cy="3416320"/>
          </a:xfrm>
          <a:prstGeom prst="rect">
            <a:avLst/>
          </a:prstGeom>
          <a:noFill/>
        </p:spPr>
        <p:txBody>
          <a:bodyPr wrap="square" rtlCol="0">
            <a:spAutoFit/>
          </a:bodyPr>
          <a:lstStyle/>
          <a:p>
            <a:r>
              <a:rPr lang="zh-CN" altLang="en-US" sz="2400" dirty="0" smtClean="0">
                <a:latin typeface="黑体" panose="02010609060101010101" pitchFamily="49" charset="-122"/>
                <a:ea typeface="黑体" panose="02010609060101010101" pitchFamily="49" charset="-122"/>
              </a:rPr>
              <a:t>    冶</a:t>
            </a:r>
            <a:r>
              <a:rPr lang="zh-CN" altLang="en-US" sz="2400" dirty="0">
                <a:latin typeface="黑体" panose="02010609060101010101" pitchFamily="49" charset="-122"/>
                <a:ea typeface="黑体" panose="02010609060101010101" pitchFamily="49" charset="-122"/>
              </a:rPr>
              <a:t>铁</a:t>
            </a:r>
            <a:r>
              <a:rPr lang="zh-CN" altLang="en-US" sz="2400" dirty="0" smtClean="0">
                <a:latin typeface="黑体" panose="02010609060101010101" pitchFamily="49" charset="-122"/>
                <a:ea typeface="黑体" panose="02010609060101010101" pitchFamily="49" charset="-122"/>
              </a:rPr>
              <a:t>技术最初</a:t>
            </a:r>
            <a:r>
              <a:rPr lang="zh-CN" altLang="en-US" sz="2400" dirty="0">
                <a:latin typeface="黑体" panose="02010609060101010101" pitchFamily="49" charset="-122"/>
                <a:ea typeface="黑体" panose="02010609060101010101" pitchFamily="49" charset="-122"/>
              </a:rPr>
              <a:t>起源于西亚地区，赫梯垄断冶铁术并禁止任何铁器出口达近两个世纪之久</a:t>
            </a:r>
            <a:r>
              <a:rPr lang="zh-CN" altLang="en-US" sz="2400" dirty="0" smtClean="0">
                <a:latin typeface="黑体" panose="02010609060101010101" pitchFamily="49" charset="-122"/>
                <a:ea typeface="黑体" panose="02010609060101010101" pitchFamily="49" charset="-122"/>
              </a:rPr>
              <a:t>。</a:t>
            </a:r>
            <a:endParaRPr lang="en-US" altLang="zh-CN" sz="2400" dirty="0" smtClean="0">
              <a:latin typeface="黑体" panose="02010609060101010101" pitchFamily="49" charset="-122"/>
              <a:ea typeface="黑体" panose="02010609060101010101" pitchFamily="49" charset="-122"/>
            </a:endParaRPr>
          </a:p>
          <a:p>
            <a:r>
              <a:rPr lang="en-US" altLang="zh-CN" sz="2400" dirty="0">
                <a:latin typeface="黑体" panose="02010609060101010101" pitchFamily="49" charset="-122"/>
                <a:ea typeface="黑体" panose="02010609060101010101" pitchFamily="49" charset="-122"/>
              </a:rPr>
              <a:t> </a:t>
            </a:r>
            <a:r>
              <a:rPr lang="en-US" altLang="zh-CN" sz="2400" dirty="0" smtClean="0">
                <a:latin typeface="黑体" panose="02010609060101010101" pitchFamily="49" charset="-122"/>
                <a:ea typeface="黑体" panose="02010609060101010101" pitchFamily="49" charset="-122"/>
              </a:rPr>
              <a:t>   </a:t>
            </a:r>
            <a:r>
              <a:rPr lang="zh-CN" altLang="en-US" sz="2400" dirty="0" smtClean="0">
                <a:latin typeface="黑体" panose="02010609060101010101" pitchFamily="49" charset="-122"/>
                <a:ea typeface="黑体" panose="02010609060101010101" pitchFamily="49" charset="-122"/>
              </a:rPr>
              <a:t>随后</a:t>
            </a:r>
            <a:r>
              <a:rPr lang="zh-CN" altLang="en-US" sz="2400" dirty="0">
                <a:latin typeface="黑体" panose="02010609060101010101" pitchFamily="49" charset="-122"/>
                <a:ea typeface="黑体" panose="02010609060101010101" pitchFamily="49" charset="-122"/>
              </a:rPr>
              <a:t>才扩散到埃及和希腊等地，并推动了人类进入铁器时代。</a:t>
            </a:r>
          </a:p>
        </p:txBody>
      </p:sp>
    </p:spTree>
    <p:extLst>
      <p:ext uri="{BB962C8B-B14F-4D97-AF65-F5344CB8AC3E}">
        <p14:creationId xmlns:p14="http://schemas.microsoft.com/office/powerpoint/2010/main" val="396430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3</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lang="zh-CN" altLang="en-US" sz="2400" dirty="0">
                <a:solidFill>
                  <a:prstClr val="white"/>
                </a:solidFill>
                <a:latin typeface="黑体" panose="02010609060101010101" pitchFamily="49" charset="-122"/>
                <a:ea typeface="黑体" panose="02010609060101010101" pitchFamily="49" charset="-122"/>
              </a:rPr>
              <a:t>神话、雕塑</a:t>
            </a:r>
            <a:endPar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endParaRPr>
          </a:p>
        </p:txBody>
      </p:sp>
      <p:sp>
        <p:nvSpPr>
          <p:cNvPr id="7" name="矩形 6">
            <a:extLst>
              <a:ext uri="{FF2B5EF4-FFF2-40B4-BE49-F238E27FC236}">
                <a16:creationId xmlns="" xmlns:a16="http://schemas.microsoft.com/office/drawing/2014/main" id="{6F8F6D0F-0666-463D-AEBA-3658E4861A02}"/>
              </a:ext>
            </a:extLst>
          </p:cNvPr>
          <p:cNvSpPr/>
          <p:nvPr/>
        </p:nvSpPr>
        <p:spPr>
          <a:xfrm>
            <a:off x="5680686" y="1225538"/>
            <a:ext cx="6096000" cy="161345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400" dirty="0">
                <a:latin typeface="黑体" panose="02010609060101010101" pitchFamily="49" charset="-122"/>
                <a:ea typeface="黑体" panose="02010609060101010101" pitchFamily="49" charset="-122"/>
              </a:rPr>
              <a:t>    </a:t>
            </a:r>
            <a:r>
              <a:rPr lang="zh-CN" altLang="en-US" sz="2400" dirty="0">
                <a:latin typeface="楷体" panose="02010609060101010101" pitchFamily="49" charset="-122"/>
                <a:ea typeface="楷体" panose="02010609060101010101" pitchFamily="49" charset="-122"/>
              </a:rPr>
              <a:t>希腊神话起源史前的狩猎时代，希腊神话在形成时期接受了源于美索不米亚的西亚文化的影响。</a:t>
            </a:r>
            <a:endParaRPr lang="en-US" altLang="zh-CN" sz="2400" dirty="0">
              <a:latin typeface="楷体" panose="02010609060101010101" pitchFamily="49" charset="-122"/>
              <a:ea typeface="楷体" panose="02010609060101010101" pitchFamily="49" charset="-122"/>
            </a:endParaRPr>
          </a:p>
          <a:p>
            <a:pPr algn="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瓦尔特</a:t>
            </a: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伯克特</a:t>
            </a:r>
          </a:p>
        </p:txBody>
      </p:sp>
      <p:grpSp>
        <p:nvGrpSpPr>
          <p:cNvPr id="13" name="组合 12">
            <a:extLst>
              <a:ext uri="{FF2B5EF4-FFF2-40B4-BE49-F238E27FC236}">
                <a16:creationId xmlns="" xmlns:a16="http://schemas.microsoft.com/office/drawing/2014/main" id="{244145BA-9E74-453D-BDB8-FE9F098F2DF4}"/>
              </a:ext>
            </a:extLst>
          </p:cNvPr>
          <p:cNvGrpSpPr/>
          <p:nvPr/>
        </p:nvGrpSpPr>
        <p:grpSpPr>
          <a:xfrm>
            <a:off x="933744" y="2241894"/>
            <a:ext cx="2009775" cy="3591315"/>
            <a:chOff x="933744" y="2241894"/>
            <a:chExt cx="2009775" cy="3591315"/>
          </a:xfrm>
        </p:grpSpPr>
        <p:pic>
          <p:nvPicPr>
            <p:cNvPr id="17" name="图片 16">
              <a:extLst>
                <a:ext uri="{FF2B5EF4-FFF2-40B4-BE49-F238E27FC236}">
                  <a16:creationId xmlns="" xmlns:a16="http://schemas.microsoft.com/office/drawing/2014/main" id="{6FDB9802-0C3C-4351-8E5D-09AE20B3D3A0}"/>
                </a:ext>
              </a:extLst>
            </p:cNvPr>
            <p:cNvPicPr/>
            <p:nvPr/>
          </p:nvPicPr>
          <p:blipFill rotWithShape="1">
            <a:blip r:embed="rId3">
              <a:extLst>
                <a:ext uri="{28A0092B-C50C-407E-A947-70E740481C1C}">
                  <a14:useLocalDpi xmlns:a14="http://schemas.microsoft.com/office/drawing/2010/main" val="0"/>
                </a:ext>
              </a:extLst>
            </a:blip>
            <a:srcRect b="3826"/>
            <a:stretch/>
          </p:blipFill>
          <p:spPr>
            <a:xfrm>
              <a:off x="933744" y="2241894"/>
              <a:ext cx="2009775" cy="3028461"/>
            </a:xfrm>
            <a:prstGeom prst="rect">
              <a:avLst/>
            </a:prstGeom>
            <a:noFill/>
            <a:ln>
              <a:noFill/>
            </a:ln>
          </p:spPr>
        </p:pic>
        <p:sp>
          <p:nvSpPr>
            <p:cNvPr id="11" name="文本框 10">
              <a:extLst>
                <a:ext uri="{FF2B5EF4-FFF2-40B4-BE49-F238E27FC236}">
                  <a16:creationId xmlns="" xmlns:a16="http://schemas.microsoft.com/office/drawing/2014/main" id="{278976AA-C53F-4A70-B122-8DD3718F17BC}"/>
                </a:ext>
              </a:extLst>
            </p:cNvPr>
            <p:cNvSpPr txBox="1"/>
            <p:nvPr/>
          </p:nvSpPr>
          <p:spPr>
            <a:xfrm>
              <a:off x="1047324" y="5433099"/>
              <a:ext cx="1896195" cy="400110"/>
            </a:xfrm>
            <a:prstGeom prst="rect">
              <a:avLst/>
            </a:prstGeom>
            <a:noFill/>
          </p:spPr>
          <p:txBody>
            <a:bodyPr wrap="square" rtlCol="0">
              <a:spAutoFit/>
            </a:bodyPr>
            <a:lstStyle/>
            <a:p>
              <a:pPr algn="ctr"/>
              <a:r>
                <a:rPr lang="zh-CN" altLang="en-US" sz="2000" dirty="0">
                  <a:latin typeface="黑体" panose="02010609060101010101" pitchFamily="49" charset="-122"/>
                  <a:ea typeface="黑体" panose="02010609060101010101" pitchFamily="49" charset="-122"/>
                </a:rPr>
                <a:t>早期希腊雕刻</a:t>
              </a:r>
            </a:p>
          </p:txBody>
        </p:sp>
      </p:grpSp>
      <p:grpSp>
        <p:nvGrpSpPr>
          <p:cNvPr id="15" name="组合 14">
            <a:extLst>
              <a:ext uri="{FF2B5EF4-FFF2-40B4-BE49-F238E27FC236}">
                <a16:creationId xmlns="" xmlns:a16="http://schemas.microsoft.com/office/drawing/2014/main" id="{A5F0E8F0-018B-4D3B-8790-921D9C28A7B7}"/>
              </a:ext>
            </a:extLst>
          </p:cNvPr>
          <p:cNvGrpSpPr/>
          <p:nvPr/>
        </p:nvGrpSpPr>
        <p:grpSpPr>
          <a:xfrm>
            <a:off x="3364005" y="2209177"/>
            <a:ext cx="1896195" cy="3624032"/>
            <a:chOff x="3364005" y="2209177"/>
            <a:chExt cx="1896195" cy="3624032"/>
          </a:xfrm>
        </p:grpSpPr>
        <p:pic>
          <p:nvPicPr>
            <p:cNvPr id="10" name="图片 9">
              <a:extLst>
                <a:ext uri="{FF2B5EF4-FFF2-40B4-BE49-F238E27FC236}">
                  <a16:creationId xmlns="" xmlns:a16="http://schemas.microsoft.com/office/drawing/2014/main" id="{702D3A77-3D40-43D4-9310-1A01CB6691CD}"/>
                </a:ext>
              </a:extLst>
            </p:cNvPr>
            <p:cNvPicPr>
              <a:picLocks noChangeAspect="1"/>
            </p:cNvPicPr>
            <p:nvPr/>
          </p:nvPicPr>
          <p:blipFill rotWithShape="1">
            <a:blip r:embed="rId4"/>
            <a:srcRect l="8320" r="8530"/>
            <a:stretch/>
          </p:blipFill>
          <p:spPr>
            <a:xfrm>
              <a:off x="3402186" y="2209177"/>
              <a:ext cx="1819835" cy="3145809"/>
            </a:xfrm>
            <a:prstGeom prst="rect">
              <a:avLst/>
            </a:prstGeom>
          </p:spPr>
        </p:pic>
        <p:sp>
          <p:nvSpPr>
            <p:cNvPr id="19" name="文本框 18">
              <a:extLst>
                <a:ext uri="{FF2B5EF4-FFF2-40B4-BE49-F238E27FC236}">
                  <a16:creationId xmlns="" xmlns:a16="http://schemas.microsoft.com/office/drawing/2014/main" id="{D55B8C6E-3DB5-4022-924F-090901161CBE}"/>
                </a:ext>
              </a:extLst>
            </p:cNvPr>
            <p:cNvSpPr txBox="1"/>
            <p:nvPr/>
          </p:nvSpPr>
          <p:spPr>
            <a:xfrm>
              <a:off x="3364005" y="5433099"/>
              <a:ext cx="1896195" cy="400110"/>
            </a:xfrm>
            <a:prstGeom prst="rect">
              <a:avLst/>
            </a:prstGeom>
            <a:noFill/>
          </p:spPr>
          <p:txBody>
            <a:bodyPr wrap="square" rtlCol="0">
              <a:spAutoFit/>
            </a:bodyPr>
            <a:lstStyle/>
            <a:p>
              <a:pPr algn="ctr"/>
              <a:r>
                <a:rPr lang="zh-CN" altLang="en-US" sz="2000" dirty="0">
                  <a:latin typeface="黑体" panose="02010609060101010101" pitchFamily="49" charset="-122"/>
                  <a:ea typeface="黑体" panose="02010609060101010101" pitchFamily="49" charset="-122"/>
                </a:rPr>
                <a:t>古代埃及雕刻</a:t>
              </a:r>
            </a:p>
          </p:txBody>
        </p:sp>
      </p:grpSp>
      <p:sp>
        <p:nvSpPr>
          <p:cNvPr id="3" name="矩形 2">
            <a:extLst>
              <a:ext uri="{FF2B5EF4-FFF2-40B4-BE49-F238E27FC236}">
                <a16:creationId xmlns="" xmlns:a16="http://schemas.microsoft.com/office/drawing/2014/main" id="{5B850ABB-3969-4740-B8C1-E8E43EB848D1}"/>
              </a:ext>
            </a:extLst>
          </p:cNvPr>
          <p:cNvSpPr/>
          <p:nvPr/>
        </p:nvSpPr>
        <p:spPr>
          <a:xfrm>
            <a:off x="5680686" y="3197780"/>
            <a:ext cx="6096000" cy="2677656"/>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zh-CN" altLang="en-US" sz="2400" dirty="0">
                <a:latin typeface="楷体" panose="02010609060101010101" pitchFamily="49" charset="-122"/>
                <a:ea typeface="楷体" panose="02010609060101010101" pitchFamily="49" charset="-122"/>
              </a:rPr>
              <a:t>    希腊人住的地方离埃及和美索不达米亚最早的文明中心很近，能够从后者的成就中得到好处，但是，还没有近到不能保持自己特点的地步。古希腊文明不是原始文明，它和其他所有的文明一样，大量借用过去的文明</a:t>
            </a: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如中东文明。</a:t>
            </a:r>
            <a:endParaRPr lang="en-US" altLang="zh-CN" sz="2400" dirty="0">
              <a:latin typeface="楷体" panose="02010609060101010101" pitchFamily="49" charset="-122"/>
              <a:ea typeface="楷体" panose="02010609060101010101" pitchFamily="49" charset="-122"/>
            </a:endParaRPr>
          </a:p>
          <a:p>
            <a:pPr algn="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斯塔夫里阿诺斯</a:t>
            </a: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全球通史</a:t>
            </a:r>
            <a:r>
              <a:rPr lang="en-US" altLang="zh-CN" sz="2400" dirty="0">
                <a:latin typeface="楷体" panose="02010609060101010101" pitchFamily="49" charset="-122"/>
                <a:ea typeface="楷体" panose="02010609060101010101" pitchFamily="49" charset="-122"/>
              </a:rPr>
              <a:t>》</a:t>
            </a:r>
            <a:endParaRPr lang="zh-CN" altLang="en-US" sz="24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70827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210955" y="1187849"/>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 4</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字母文字</a:t>
            </a:r>
          </a:p>
        </p:txBody>
      </p:sp>
      <p:pic>
        <p:nvPicPr>
          <p:cNvPr id="7" name="图片 6">
            <a:extLst>
              <a:ext uri="{FF2B5EF4-FFF2-40B4-BE49-F238E27FC236}">
                <a16:creationId xmlns="" xmlns:a16="http://schemas.microsoft.com/office/drawing/2014/main" id="{EAFC4EF8-E4B9-4654-9D88-000452EA8B50}"/>
              </a:ext>
            </a:extLst>
          </p:cNvPr>
          <p:cNvPicPr>
            <a:picLocks noChangeAspect="1"/>
          </p:cNvPicPr>
          <p:nvPr/>
        </p:nvPicPr>
        <p:blipFill>
          <a:blip r:embed="rId3"/>
          <a:stretch>
            <a:fillRect/>
          </a:stretch>
        </p:blipFill>
        <p:spPr>
          <a:xfrm>
            <a:off x="5808897" y="3862472"/>
            <a:ext cx="4150891" cy="2696780"/>
          </a:xfrm>
          <a:prstGeom prst="rect">
            <a:avLst/>
          </a:prstGeom>
        </p:spPr>
      </p:pic>
      <p:sp>
        <p:nvSpPr>
          <p:cNvPr id="11" name="文本框 10">
            <a:extLst>
              <a:ext uri="{FF2B5EF4-FFF2-40B4-BE49-F238E27FC236}">
                <a16:creationId xmlns="" xmlns:a16="http://schemas.microsoft.com/office/drawing/2014/main" id="{03BF718C-6196-4220-9C7E-55306B2D0355}"/>
              </a:ext>
            </a:extLst>
          </p:cNvPr>
          <p:cNvSpPr txBox="1"/>
          <p:nvPr/>
        </p:nvSpPr>
        <p:spPr>
          <a:xfrm>
            <a:off x="5317801" y="2530706"/>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dirty="0">
                <a:latin typeface="黑体" panose="02010609060101010101" pitchFamily="49" charset="-122"/>
                <a:ea typeface="黑体" panose="02010609060101010101" pitchFamily="49" charset="-122"/>
              </a:rPr>
              <a:t>腓尼基字母</a:t>
            </a:r>
          </a:p>
        </p:txBody>
      </p:sp>
      <p:sp>
        <p:nvSpPr>
          <p:cNvPr id="22" name="文本框 21">
            <a:extLst>
              <a:ext uri="{FF2B5EF4-FFF2-40B4-BE49-F238E27FC236}">
                <a16:creationId xmlns="" xmlns:a16="http://schemas.microsoft.com/office/drawing/2014/main" id="{AFB12C86-7131-4DA4-8D29-9BB45DDE9AA0}"/>
              </a:ext>
            </a:extLst>
          </p:cNvPr>
          <p:cNvSpPr txBox="1"/>
          <p:nvPr/>
        </p:nvSpPr>
        <p:spPr>
          <a:xfrm>
            <a:off x="2939400" y="2524894"/>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dirty="0">
                <a:latin typeface="黑体" panose="02010609060101010101" pitchFamily="49" charset="-122"/>
                <a:ea typeface="黑体" panose="02010609060101010101" pitchFamily="49" charset="-122"/>
              </a:rPr>
              <a:t>希腊字母</a:t>
            </a:r>
          </a:p>
        </p:txBody>
      </p:sp>
      <p:cxnSp>
        <p:nvCxnSpPr>
          <p:cNvPr id="23" name="直接箭头连接符 22">
            <a:extLst>
              <a:ext uri="{FF2B5EF4-FFF2-40B4-BE49-F238E27FC236}">
                <a16:creationId xmlns="" xmlns:a16="http://schemas.microsoft.com/office/drawing/2014/main" id="{853E273C-655D-4EE3-813F-D4BE7154D2D3}"/>
              </a:ext>
            </a:extLst>
          </p:cNvPr>
          <p:cNvCxnSpPr>
            <a:cxnSpLocks/>
          </p:cNvCxnSpPr>
          <p:nvPr/>
        </p:nvCxnSpPr>
        <p:spPr>
          <a:xfrm flipH="1" flipV="1">
            <a:off x="2303879" y="2748766"/>
            <a:ext cx="609650" cy="69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24" name="文本框 23">
            <a:extLst>
              <a:ext uri="{FF2B5EF4-FFF2-40B4-BE49-F238E27FC236}">
                <a16:creationId xmlns="" xmlns:a16="http://schemas.microsoft.com/office/drawing/2014/main" id="{8DA9045A-933B-46D6-9450-697AC7BC24E9}"/>
              </a:ext>
            </a:extLst>
          </p:cNvPr>
          <p:cNvSpPr txBox="1"/>
          <p:nvPr/>
        </p:nvSpPr>
        <p:spPr>
          <a:xfrm>
            <a:off x="556785" y="2524898"/>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a:latin typeface="黑体" panose="02010609060101010101" pitchFamily="49" charset="-122"/>
                <a:ea typeface="黑体" panose="02010609060101010101" pitchFamily="49" charset="-122"/>
              </a:rPr>
              <a:t>拉丁字母</a:t>
            </a:r>
          </a:p>
        </p:txBody>
      </p:sp>
      <p:sp>
        <p:nvSpPr>
          <p:cNvPr id="25" name="文本框 24">
            <a:extLst>
              <a:ext uri="{FF2B5EF4-FFF2-40B4-BE49-F238E27FC236}">
                <a16:creationId xmlns="" xmlns:a16="http://schemas.microsoft.com/office/drawing/2014/main" id="{768A0425-A958-4B7F-8398-07275D3C2278}"/>
              </a:ext>
            </a:extLst>
          </p:cNvPr>
          <p:cNvSpPr txBox="1"/>
          <p:nvPr/>
        </p:nvSpPr>
        <p:spPr>
          <a:xfrm>
            <a:off x="2063182" y="3631640"/>
            <a:ext cx="2165445"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a:latin typeface="黑体" panose="02010609060101010101" pitchFamily="49" charset="-122"/>
                <a:ea typeface="黑体" panose="02010609060101010101" pitchFamily="49" charset="-122"/>
              </a:rPr>
              <a:t>字母文字祖先</a:t>
            </a:r>
          </a:p>
        </p:txBody>
      </p:sp>
      <p:sp>
        <p:nvSpPr>
          <p:cNvPr id="28" name="左大括号 27">
            <a:extLst>
              <a:ext uri="{FF2B5EF4-FFF2-40B4-BE49-F238E27FC236}">
                <a16:creationId xmlns="" xmlns:a16="http://schemas.microsoft.com/office/drawing/2014/main" id="{6F79891C-80FF-41E6-BC53-145FB30D0722}"/>
              </a:ext>
            </a:extLst>
          </p:cNvPr>
          <p:cNvSpPr/>
          <p:nvPr/>
        </p:nvSpPr>
        <p:spPr>
          <a:xfrm rot="16200000">
            <a:off x="2919207" y="2215283"/>
            <a:ext cx="393845" cy="2105894"/>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D2F5A5CD-078A-451E-B6BA-B45228E6A06D}"/>
              </a:ext>
            </a:extLst>
          </p:cNvPr>
          <p:cNvSpPr txBox="1"/>
          <p:nvPr/>
        </p:nvSpPr>
        <p:spPr>
          <a:xfrm>
            <a:off x="7704630" y="2533578"/>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smtClean="0">
                <a:latin typeface="黑体" panose="02010609060101010101" pitchFamily="49" charset="-122"/>
                <a:ea typeface="黑体" panose="02010609060101010101" pitchFamily="49" charset="-122"/>
              </a:rPr>
              <a:t>阿拉马字母</a:t>
            </a:r>
            <a:endParaRPr lang="zh-CN" altLang="en-US" sz="2400" dirty="0">
              <a:latin typeface="黑体" panose="02010609060101010101" pitchFamily="49" charset="-122"/>
              <a:ea typeface="黑体" panose="02010609060101010101" pitchFamily="49" charset="-122"/>
            </a:endParaRPr>
          </a:p>
        </p:txBody>
      </p:sp>
      <p:cxnSp>
        <p:nvCxnSpPr>
          <p:cNvPr id="33" name="直接箭头连接符 32">
            <a:extLst>
              <a:ext uri="{FF2B5EF4-FFF2-40B4-BE49-F238E27FC236}">
                <a16:creationId xmlns="" xmlns:a16="http://schemas.microsoft.com/office/drawing/2014/main" id="{F0799A76-DEF3-42A8-ACAE-72AB0D6DCE81}"/>
              </a:ext>
            </a:extLst>
          </p:cNvPr>
          <p:cNvCxnSpPr>
            <a:cxnSpLocks/>
          </p:cNvCxnSpPr>
          <p:nvPr/>
        </p:nvCxnSpPr>
        <p:spPr>
          <a:xfrm flipV="1">
            <a:off x="9437092" y="2115671"/>
            <a:ext cx="522696" cy="42486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6" name="直接箭头连接符 35">
            <a:extLst>
              <a:ext uri="{FF2B5EF4-FFF2-40B4-BE49-F238E27FC236}">
                <a16:creationId xmlns="" xmlns:a16="http://schemas.microsoft.com/office/drawing/2014/main" id="{D5E5DE0F-ABDA-455C-9DF2-BFCD095042C8}"/>
              </a:ext>
            </a:extLst>
          </p:cNvPr>
          <p:cNvCxnSpPr>
            <a:cxnSpLocks/>
          </p:cNvCxnSpPr>
          <p:nvPr/>
        </p:nvCxnSpPr>
        <p:spPr>
          <a:xfrm flipH="1" flipV="1">
            <a:off x="4677580" y="2764411"/>
            <a:ext cx="609650" cy="69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7" name="直接箭头连接符 36">
            <a:extLst>
              <a:ext uri="{FF2B5EF4-FFF2-40B4-BE49-F238E27FC236}">
                <a16:creationId xmlns="" xmlns:a16="http://schemas.microsoft.com/office/drawing/2014/main" id="{63CD0D0D-616F-4401-B5DD-699CD01409F1}"/>
              </a:ext>
            </a:extLst>
          </p:cNvPr>
          <p:cNvCxnSpPr>
            <a:cxnSpLocks/>
          </p:cNvCxnSpPr>
          <p:nvPr/>
        </p:nvCxnSpPr>
        <p:spPr>
          <a:xfrm flipV="1">
            <a:off x="7069595" y="2764411"/>
            <a:ext cx="635035" cy="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40" name="文本框 39">
            <a:extLst>
              <a:ext uri="{FF2B5EF4-FFF2-40B4-BE49-F238E27FC236}">
                <a16:creationId xmlns="" xmlns:a16="http://schemas.microsoft.com/office/drawing/2014/main" id="{D60F1632-D709-468F-ADA4-C782BFD9B175}"/>
              </a:ext>
            </a:extLst>
          </p:cNvPr>
          <p:cNvSpPr txBox="1"/>
          <p:nvPr/>
        </p:nvSpPr>
        <p:spPr>
          <a:xfrm>
            <a:off x="10071792" y="1884838"/>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dirty="0">
                <a:latin typeface="黑体" panose="02010609060101010101" pitchFamily="49" charset="-122"/>
                <a:ea typeface="黑体" panose="02010609060101010101" pitchFamily="49" charset="-122"/>
              </a:rPr>
              <a:t>西亚字母</a:t>
            </a:r>
          </a:p>
        </p:txBody>
      </p:sp>
      <p:cxnSp>
        <p:nvCxnSpPr>
          <p:cNvPr id="41" name="直接箭头连接符 40">
            <a:extLst>
              <a:ext uri="{FF2B5EF4-FFF2-40B4-BE49-F238E27FC236}">
                <a16:creationId xmlns="" xmlns:a16="http://schemas.microsoft.com/office/drawing/2014/main" id="{47CAAB0D-9FC2-4A18-8907-7AF5A7862502}"/>
              </a:ext>
            </a:extLst>
          </p:cNvPr>
          <p:cNvCxnSpPr>
            <a:cxnSpLocks/>
          </p:cNvCxnSpPr>
          <p:nvPr/>
        </p:nvCxnSpPr>
        <p:spPr>
          <a:xfrm>
            <a:off x="9437092" y="2761289"/>
            <a:ext cx="634700"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43" name="文本框 42">
            <a:extLst>
              <a:ext uri="{FF2B5EF4-FFF2-40B4-BE49-F238E27FC236}">
                <a16:creationId xmlns="" xmlns:a16="http://schemas.microsoft.com/office/drawing/2014/main" id="{89EB316C-37E1-452F-8408-EECD06047888}"/>
              </a:ext>
            </a:extLst>
          </p:cNvPr>
          <p:cNvSpPr txBox="1"/>
          <p:nvPr/>
        </p:nvSpPr>
        <p:spPr>
          <a:xfrm>
            <a:off x="10087245" y="2609642"/>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dirty="0">
                <a:latin typeface="黑体" panose="02010609060101010101" pitchFamily="49" charset="-122"/>
                <a:ea typeface="黑体" panose="02010609060101010101" pitchFamily="49" charset="-122"/>
              </a:rPr>
              <a:t>埃及字母</a:t>
            </a:r>
          </a:p>
        </p:txBody>
      </p:sp>
      <p:cxnSp>
        <p:nvCxnSpPr>
          <p:cNvPr id="44" name="直接箭头连接符 43">
            <a:extLst>
              <a:ext uri="{FF2B5EF4-FFF2-40B4-BE49-F238E27FC236}">
                <a16:creationId xmlns="" xmlns:a16="http://schemas.microsoft.com/office/drawing/2014/main" id="{E6E9420F-0CD2-413A-8CD9-5324FC29184B}"/>
              </a:ext>
            </a:extLst>
          </p:cNvPr>
          <p:cNvCxnSpPr>
            <a:cxnSpLocks/>
          </p:cNvCxnSpPr>
          <p:nvPr/>
        </p:nvCxnSpPr>
        <p:spPr>
          <a:xfrm>
            <a:off x="9425853" y="2992371"/>
            <a:ext cx="533935" cy="47278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46" name="文本框 45">
            <a:extLst>
              <a:ext uri="{FF2B5EF4-FFF2-40B4-BE49-F238E27FC236}">
                <a16:creationId xmlns="" xmlns:a16="http://schemas.microsoft.com/office/drawing/2014/main" id="{55234A76-DC3F-4D11-8B1D-108DF2E261B9}"/>
              </a:ext>
            </a:extLst>
          </p:cNvPr>
          <p:cNvSpPr txBox="1"/>
          <p:nvPr/>
        </p:nvSpPr>
        <p:spPr>
          <a:xfrm>
            <a:off x="10063856" y="3281334"/>
            <a:ext cx="172122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dirty="0">
                <a:latin typeface="黑体" panose="02010609060101010101" pitchFamily="49" charset="-122"/>
                <a:ea typeface="黑体" panose="02010609060101010101" pitchFamily="49" charset="-122"/>
              </a:rPr>
              <a:t>印度字母</a:t>
            </a:r>
          </a:p>
        </p:txBody>
      </p:sp>
      <p:grpSp>
        <p:nvGrpSpPr>
          <p:cNvPr id="49" name="组合 48">
            <a:extLst>
              <a:ext uri="{FF2B5EF4-FFF2-40B4-BE49-F238E27FC236}">
                <a16:creationId xmlns="" xmlns:a16="http://schemas.microsoft.com/office/drawing/2014/main" id="{BE52822D-7604-42DD-9E81-BED0FB8BAFEE}"/>
              </a:ext>
            </a:extLst>
          </p:cNvPr>
          <p:cNvGrpSpPr/>
          <p:nvPr/>
        </p:nvGrpSpPr>
        <p:grpSpPr>
          <a:xfrm>
            <a:off x="585863" y="4259792"/>
            <a:ext cx="5060531" cy="2168227"/>
            <a:chOff x="623092" y="4259792"/>
            <a:chExt cx="5060531" cy="2168227"/>
          </a:xfrm>
        </p:grpSpPr>
        <p:pic>
          <p:nvPicPr>
            <p:cNvPr id="47" name="图片 46">
              <a:extLst>
                <a:ext uri="{FF2B5EF4-FFF2-40B4-BE49-F238E27FC236}">
                  <a16:creationId xmlns="" xmlns:a16="http://schemas.microsoft.com/office/drawing/2014/main" id="{A4FBCD1C-B389-4804-AA4D-F4868EF2C08D}"/>
                </a:ext>
              </a:extLst>
            </p:cNvPr>
            <p:cNvPicPr>
              <a:picLocks noChangeAspect="1"/>
            </p:cNvPicPr>
            <p:nvPr/>
          </p:nvPicPr>
          <p:blipFill rotWithShape="1">
            <a:blip r:embed="rId4"/>
            <a:srcRect r="21328"/>
            <a:stretch/>
          </p:blipFill>
          <p:spPr>
            <a:xfrm>
              <a:off x="623092" y="4259792"/>
              <a:ext cx="5060531" cy="1660357"/>
            </a:xfrm>
            <a:prstGeom prst="rect">
              <a:avLst/>
            </a:prstGeom>
          </p:spPr>
        </p:pic>
        <p:sp>
          <p:nvSpPr>
            <p:cNvPr id="48" name="文本框 47">
              <a:extLst>
                <a:ext uri="{FF2B5EF4-FFF2-40B4-BE49-F238E27FC236}">
                  <a16:creationId xmlns="" xmlns:a16="http://schemas.microsoft.com/office/drawing/2014/main" id="{829BB947-7078-4CD5-8890-07D6022ECEAC}"/>
                </a:ext>
              </a:extLst>
            </p:cNvPr>
            <p:cNvSpPr txBox="1"/>
            <p:nvPr/>
          </p:nvSpPr>
          <p:spPr>
            <a:xfrm>
              <a:off x="1374410" y="6027909"/>
              <a:ext cx="3607995" cy="400110"/>
            </a:xfrm>
            <a:prstGeom prst="rect">
              <a:avLst/>
            </a:prstGeom>
            <a:noFill/>
          </p:spPr>
          <p:txBody>
            <a:bodyPr wrap="square" rtlCol="0">
              <a:spAutoFit/>
            </a:bodyPr>
            <a:lstStyle/>
            <a:p>
              <a:pPr algn="ctr"/>
              <a:r>
                <a:rPr lang="zh-CN" altLang="en-US" sz="2000" dirty="0">
                  <a:latin typeface="黑体" panose="02010609060101010101" pitchFamily="49" charset="-122"/>
                  <a:ea typeface="黑体" panose="02010609060101010101" pitchFamily="49" charset="-122"/>
                </a:rPr>
                <a:t>古英语</a:t>
              </a:r>
              <a:r>
                <a:rPr lang="en-US" altLang="zh-CN" sz="2000" dirty="0">
                  <a:latin typeface="黑体" panose="02010609060101010101" pitchFamily="49" charset="-122"/>
                  <a:ea typeface="黑体" panose="02010609060101010101" pitchFamily="49" charset="-122"/>
                </a:rPr>
                <a:t>24</a:t>
              </a:r>
              <a:r>
                <a:rPr lang="zh-CN" altLang="en-US" sz="2000" dirty="0">
                  <a:latin typeface="黑体" panose="02010609060101010101" pitchFamily="49" charset="-122"/>
                  <a:ea typeface="黑体" panose="02010609060101010101" pitchFamily="49" charset="-122"/>
                </a:rPr>
                <a:t>个字母表</a:t>
              </a:r>
            </a:p>
          </p:txBody>
        </p:sp>
      </p:grpSp>
    </p:spTree>
    <p:extLst>
      <p:ext uri="{BB962C8B-B14F-4D97-AF65-F5344CB8AC3E}">
        <p14:creationId xmlns:p14="http://schemas.microsoft.com/office/powerpoint/2010/main" val="4158512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500"/>
                                        <p:tgtEl>
                                          <p:spTgt spid="3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fade">
                                      <p:cBhvr>
                                        <p:cTn id="65" dur="500"/>
                                        <p:tgtEl>
                                          <p:spTgt spid="4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fade">
                                      <p:cBhvr>
                                        <p:cTn id="70" dur="500"/>
                                        <p:tgtEl>
                                          <p:spTgt spid="41"/>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fade">
                                      <p:cBhvr>
                                        <p:cTn id="75" dur="500"/>
                                        <p:tgtEl>
                                          <p:spTgt spid="43"/>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500"/>
                                        <p:tgtEl>
                                          <p:spTgt spid="44"/>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fade">
                                      <p:cBhvr>
                                        <p:cTn id="8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2" grpId="0" animBg="1"/>
      <p:bldP spid="24" grpId="0" animBg="1"/>
      <p:bldP spid="25" grpId="0" animBg="1"/>
      <p:bldP spid="28" grpId="0" animBg="1"/>
      <p:bldP spid="32" grpId="0" animBg="1"/>
      <p:bldP spid="40" grpId="0" animBg="1"/>
      <p:bldP spid="43" grpId="0" animBg="1"/>
      <p:bldP spid="4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524464" y="1218000"/>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丝绸之路</a:t>
            </a:r>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5007" y="2004529"/>
            <a:ext cx="9556193" cy="4613501"/>
          </a:xfrm>
          <a:prstGeom prst="rect">
            <a:avLst/>
          </a:prstGeom>
        </p:spPr>
      </p:pic>
      <p:sp>
        <p:nvSpPr>
          <p:cNvPr id="22" name="文本框 21">
            <a:extLst>
              <a:ext uri="{FF2B5EF4-FFF2-40B4-BE49-F238E27FC236}">
                <a16:creationId xmlns="" xmlns:a16="http://schemas.microsoft.com/office/drawing/2014/main" id="{BB8705EE-11BA-46FC-90C4-E3CFCB761585}"/>
              </a:ext>
            </a:extLst>
          </p:cNvPr>
          <p:cNvSpPr txBox="1"/>
          <p:nvPr/>
        </p:nvSpPr>
        <p:spPr>
          <a:xfrm>
            <a:off x="2078586" y="2839001"/>
            <a:ext cx="2348752"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dirty="0">
                <a:latin typeface="黑体" panose="02010609060101010101" pitchFamily="49" charset="-122"/>
                <a:ea typeface="黑体" panose="02010609060101010101" pitchFamily="49" charset="-122"/>
              </a:rPr>
              <a:t>罗马商人到达洛阳</a:t>
            </a:r>
          </a:p>
        </p:txBody>
      </p:sp>
      <p:sp>
        <p:nvSpPr>
          <p:cNvPr id="17" name="文本框 16">
            <a:extLst>
              <a:ext uri="{FF2B5EF4-FFF2-40B4-BE49-F238E27FC236}">
                <a16:creationId xmlns="" xmlns:a16="http://schemas.microsoft.com/office/drawing/2014/main" id="{D90D29EE-354E-4B40-A43E-A11840D2F920}"/>
              </a:ext>
            </a:extLst>
          </p:cNvPr>
          <p:cNvSpPr txBox="1"/>
          <p:nvPr/>
        </p:nvSpPr>
        <p:spPr>
          <a:xfrm>
            <a:off x="5200544" y="3464303"/>
            <a:ext cx="157778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dirty="0">
                <a:latin typeface="黑体" panose="02010609060101010101" pitchFamily="49" charset="-122"/>
                <a:ea typeface="黑体" panose="02010609060101010101" pitchFamily="49" charset="-122"/>
              </a:rPr>
              <a:t>甘英出使大秦</a:t>
            </a:r>
          </a:p>
        </p:txBody>
      </p:sp>
    </p:spTree>
    <p:extLst>
      <p:ext uri="{BB962C8B-B14F-4D97-AF65-F5344CB8AC3E}">
        <p14:creationId xmlns:p14="http://schemas.microsoft.com/office/powerpoint/2010/main" val="3379685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524464" y="1218000"/>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丝绸之路</a:t>
            </a:r>
          </a:p>
        </p:txBody>
      </p:sp>
      <p:grpSp>
        <p:nvGrpSpPr>
          <p:cNvPr id="6" name="组合 5">
            <a:extLst>
              <a:ext uri="{FF2B5EF4-FFF2-40B4-BE49-F238E27FC236}">
                <a16:creationId xmlns="" xmlns:a16="http://schemas.microsoft.com/office/drawing/2014/main" id="{B0A92BBF-9B50-4F03-92DA-EAD9939C5B11}"/>
              </a:ext>
            </a:extLst>
          </p:cNvPr>
          <p:cNvGrpSpPr/>
          <p:nvPr/>
        </p:nvGrpSpPr>
        <p:grpSpPr>
          <a:xfrm>
            <a:off x="980737" y="2197533"/>
            <a:ext cx="2874685" cy="4255245"/>
            <a:chOff x="5619432" y="1651536"/>
            <a:chExt cx="3972288" cy="4563616"/>
          </a:xfrm>
        </p:grpSpPr>
        <p:sp>
          <p:nvSpPr>
            <p:cNvPr id="3" name="文本框 2">
              <a:extLst>
                <a:ext uri="{FF2B5EF4-FFF2-40B4-BE49-F238E27FC236}">
                  <a16:creationId xmlns="" xmlns:a16="http://schemas.microsoft.com/office/drawing/2014/main" id="{61FE6770-273D-4D46-83B5-5DD2A273478B}"/>
                </a:ext>
              </a:extLst>
            </p:cNvPr>
            <p:cNvSpPr txBox="1"/>
            <p:nvPr/>
          </p:nvSpPr>
          <p:spPr>
            <a:xfrm>
              <a:off x="6311777" y="5885071"/>
              <a:ext cx="2587596" cy="330081"/>
            </a:xfrm>
            <a:prstGeom prst="rect">
              <a:avLst/>
            </a:prstGeom>
            <a:noFill/>
          </p:spPr>
          <p:txBody>
            <a:bodyPr wrap="square" rtlCol="0">
              <a:spAutoFit/>
            </a:bodyPr>
            <a:lstStyle/>
            <a:p>
              <a:r>
                <a:rPr lang="zh-CN" altLang="en-US" sz="1400" dirty="0">
                  <a:latin typeface="黑体" panose="02010609060101010101" pitchFamily="49" charset="-122"/>
                  <a:ea typeface="黑体" panose="02010609060101010101" pitchFamily="49" charset="-122"/>
                </a:rPr>
                <a:t>罗马出土的汉代丝绸</a:t>
              </a:r>
            </a:p>
          </p:txBody>
        </p:sp>
        <p:pic>
          <p:nvPicPr>
            <p:cNvPr id="18" name="Picture 7" descr="图44 联珠对孔雀“贵”字锦">
              <a:extLst>
                <a:ext uri="{FF2B5EF4-FFF2-40B4-BE49-F238E27FC236}">
                  <a16:creationId xmlns="" xmlns:a16="http://schemas.microsoft.com/office/drawing/2014/main" id="{F2DEA0F1-0681-4332-A5B9-39E4435AC0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19432" y="1651536"/>
              <a:ext cx="3972288" cy="415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组合 7">
            <a:extLst>
              <a:ext uri="{FF2B5EF4-FFF2-40B4-BE49-F238E27FC236}">
                <a16:creationId xmlns="" xmlns:a16="http://schemas.microsoft.com/office/drawing/2014/main" id="{39B7220C-B018-4C21-B2B2-928ECA6377C7}"/>
              </a:ext>
            </a:extLst>
          </p:cNvPr>
          <p:cNvGrpSpPr/>
          <p:nvPr/>
        </p:nvGrpSpPr>
        <p:grpSpPr>
          <a:xfrm>
            <a:off x="9232900" y="2197533"/>
            <a:ext cx="2408239" cy="4316872"/>
            <a:chOff x="7785100" y="1770330"/>
            <a:chExt cx="2408239" cy="4316872"/>
          </a:xfrm>
        </p:grpSpPr>
        <p:sp>
          <p:nvSpPr>
            <p:cNvPr id="20" name="文本框 19">
              <a:extLst>
                <a:ext uri="{FF2B5EF4-FFF2-40B4-BE49-F238E27FC236}">
                  <a16:creationId xmlns="" xmlns:a16="http://schemas.microsoft.com/office/drawing/2014/main" id="{4E91AA2D-E206-497D-99B4-562C65FBBE8B}"/>
                </a:ext>
              </a:extLst>
            </p:cNvPr>
            <p:cNvSpPr txBox="1"/>
            <p:nvPr/>
          </p:nvSpPr>
          <p:spPr>
            <a:xfrm>
              <a:off x="8077200" y="5779425"/>
              <a:ext cx="1872604" cy="307777"/>
            </a:xfrm>
            <a:prstGeom prst="rect">
              <a:avLst/>
            </a:prstGeom>
            <a:noFill/>
          </p:spPr>
          <p:txBody>
            <a:bodyPr wrap="square" rtlCol="0">
              <a:spAutoFit/>
            </a:bodyPr>
            <a:lstStyle/>
            <a:p>
              <a:r>
                <a:rPr lang="zh-CN" altLang="en-US" sz="1400" dirty="0">
                  <a:latin typeface="黑体" panose="02010609060101010101" pitchFamily="49" charset="-122"/>
                  <a:ea typeface="黑体" panose="02010609060101010101" pitchFamily="49" charset="-122"/>
                </a:rPr>
                <a:t>中国出土的罗马金币</a:t>
              </a:r>
            </a:p>
          </p:txBody>
        </p:sp>
        <p:pic>
          <p:nvPicPr>
            <p:cNvPr id="21" name="Picture 2" descr="图49 贺若阙墓出土的索里得金币">
              <a:extLst>
                <a:ext uri="{FF2B5EF4-FFF2-40B4-BE49-F238E27FC236}">
                  <a16:creationId xmlns="" xmlns:a16="http://schemas.microsoft.com/office/drawing/2014/main" id="{1BB1F4E4-9F61-4426-8923-5323C0CF4C7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5100" y="1770330"/>
              <a:ext cx="2408239" cy="3838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5" descr="fig8"/>
          <p:cNvPicPr>
            <a:picLocks noChangeAspect="1" noChangeArrowheads="1"/>
          </p:cNvPicPr>
          <p:nvPr/>
        </p:nvPicPr>
        <p:blipFill rotWithShape="1">
          <a:blip r:embed="rId5">
            <a:extLst>
              <a:ext uri="{28A0092B-C50C-407E-A947-70E740481C1C}">
                <a14:useLocalDpi xmlns:a14="http://schemas.microsoft.com/office/drawing/2010/main" val="0"/>
              </a:ext>
            </a:extLst>
          </a:blip>
          <a:srcRect l="11147" t="13706" r="12290" b="19286"/>
          <a:stretch/>
        </p:blipFill>
        <p:spPr bwMode="auto">
          <a:xfrm>
            <a:off x="4214365" y="2197533"/>
            <a:ext cx="4709821" cy="387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文本框 22">
            <a:extLst>
              <a:ext uri="{FF2B5EF4-FFF2-40B4-BE49-F238E27FC236}">
                <a16:creationId xmlns="" xmlns:a16="http://schemas.microsoft.com/office/drawing/2014/main" id="{61FE6770-273D-4D46-83B5-5DD2A273478B}"/>
              </a:ext>
            </a:extLst>
          </p:cNvPr>
          <p:cNvSpPr txBox="1"/>
          <p:nvPr/>
        </p:nvSpPr>
        <p:spPr>
          <a:xfrm>
            <a:off x="5517668" y="6206628"/>
            <a:ext cx="2838931" cy="307777"/>
          </a:xfrm>
          <a:prstGeom prst="rect">
            <a:avLst/>
          </a:prstGeom>
          <a:noFill/>
        </p:spPr>
        <p:txBody>
          <a:bodyPr wrap="square" rtlCol="0">
            <a:spAutoFit/>
          </a:bodyPr>
          <a:lstStyle/>
          <a:p>
            <a:r>
              <a:rPr lang="zh-CN" altLang="en-US" sz="1400" dirty="0">
                <a:latin typeface="黑体" panose="02010609060101010101" pitchFamily="49" charset="-122"/>
                <a:ea typeface="黑体" panose="02010609060101010101" pitchFamily="49" charset="-122"/>
              </a:rPr>
              <a:t>新疆出土的罗马纺织品</a:t>
            </a:r>
          </a:p>
        </p:txBody>
      </p:sp>
    </p:spTree>
    <p:extLst>
      <p:ext uri="{BB962C8B-B14F-4D97-AF65-F5344CB8AC3E}">
        <p14:creationId xmlns:p14="http://schemas.microsoft.com/office/powerpoint/2010/main" val="1792054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9"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dissolve">
                                      <p:cBhvr>
                                        <p:cTn id="15" dur="500"/>
                                        <p:tgtEl>
                                          <p:spTgt spid="1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inVertical)">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524464" y="1218000"/>
            <a:ext cx="34553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5</a:t>
            </a:r>
            <a:r>
              <a:rPr kumimoji="0" 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cs typeface="+mn-cs"/>
              </a:rPr>
              <a:t>丝绸之路</a:t>
            </a:r>
          </a:p>
        </p:txBody>
      </p:sp>
      <p:pic>
        <p:nvPicPr>
          <p:cNvPr id="23" name="图片 3" descr="http://img1.cache.netease.com/catchpic/9/9A/9A6F1557603F0CCBD7F49D4B7D06C73E.jpg">
            <a:extLst>
              <a:ext uri="{FF2B5EF4-FFF2-40B4-BE49-F238E27FC236}">
                <a16:creationId xmlns="" xmlns:a16="http://schemas.microsoft.com/office/drawing/2014/main" id="{7050354C-DB0E-44E5-A702-23C3262C81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02" y="2074707"/>
            <a:ext cx="6106899" cy="3995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a:extLst>
              <a:ext uri="{FF2B5EF4-FFF2-40B4-BE49-F238E27FC236}">
                <a16:creationId xmlns="" xmlns:a16="http://schemas.microsoft.com/office/drawing/2014/main" id="{550A5066-CC7F-4458-B9A6-44804B6E6B72}"/>
              </a:ext>
            </a:extLst>
          </p:cNvPr>
          <p:cNvSpPr/>
          <p:nvPr/>
        </p:nvSpPr>
        <p:spPr>
          <a:xfrm>
            <a:off x="6436724" y="2822536"/>
            <a:ext cx="5534086" cy="3046988"/>
          </a:xfrm>
          <a:prstGeom prst="rect">
            <a:avLst/>
          </a:prstGeom>
        </p:spPr>
        <p:txBody>
          <a:bodyPr wrap="square">
            <a:spAutoFit/>
          </a:bodyPr>
          <a:lstStyle/>
          <a:p>
            <a:r>
              <a:rPr lang="zh-CN" altLang="en-US" sz="2400" dirty="0">
                <a:latin typeface="黑体" panose="02010609060101010101" pitchFamily="49" charset="-122"/>
                <a:ea typeface="黑体" panose="02010609060101010101" pitchFamily="49" charset="-122"/>
              </a:rPr>
              <a:t>    千百年来，丝绸之路承载的和平合作、开放包容、互学互鉴、互利共赢精神薪火相传。实现民族振兴的共同使命和挑战，需要我们弘扬丝绸之路精神，为发展增动力，为合作添活力，不断深化全面合作、共同发展的中阿战略合作关系</a:t>
            </a:r>
            <a:r>
              <a:rPr lang="zh-CN" altLang="en-US" sz="2400" dirty="0" smtClean="0">
                <a:latin typeface="黑体" panose="02010609060101010101" pitchFamily="49" charset="-122"/>
                <a:ea typeface="黑体" panose="02010609060101010101" pitchFamily="49" charset="-122"/>
              </a:rPr>
              <a:t>。</a:t>
            </a:r>
            <a:endParaRPr lang="en-US" altLang="zh-CN" sz="2400" dirty="0">
              <a:latin typeface="黑体" panose="02010609060101010101" pitchFamily="49" charset="-122"/>
              <a:ea typeface="黑体" panose="02010609060101010101" pitchFamily="49" charset="-122"/>
            </a:endParaRPr>
          </a:p>
          <a:p>
            <a:r>
              <a:rPr lang="en-US" altLang="zh-CN" sz="2400" dirty="0">
                <a:latin typeface="黑体" panose="02010609060101010101" pitchFamily="49" charset="-122"/>
                <a:ea typeface="黑体" panose="02010609060101010101" pitchFamily="49" charset="-122"/>
              </a:rPr>
              <a:t> </a:t>
            </a:r>
            <a:r>
              <a:rPr lang="en-US" altLang="zh-CN" sz="2400" dirty="0" smtClean="0">
                <a:latin typeface="黑体" panose="02010609060101010101" pitchFamily="49" charset="-122"/>
                <a:ea typeface="黑体" panose="02010609060101010101" pitchFamily="49" charset="-122"/>
              </a:rPr>
              <a:t>                      </a:t>
            </a:r>
            <a:r>
              <a:rPr lang="en-US" altLang="zh-CN" sz="2000" dirty="0" smtClean="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习近平</a:t>
            </a:r>
          </a:p>
        </p:txBody>
      </p:sp>
    </p:spTree>
    <p:extLst>
      <p:ext uri="{BB962C8B-B14F-4D97-AF65-F5344CB8AC3E}">
        <p14:creationId xmlns:p14="http://schemas.microsoft.com/office/powerpoint/2010/main" val="17559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pPr>
              <a:defRPr/>
            </a:pPr>
            <a:r>
              <a:rPr lang="zh-CN" altLang="en-US" dirty="0">
                <a:solidFill>
                  <a:schemeClr val="tx1">
                    <a:lumMod val="85000"/>
                    <a:lumOff val="15000"/>
                  </a:schemeClr>
                </a:solidFill>
                <a:latin typeface="黑体" panose="02010609060101010101" pitchFamily="49" charset="-122"/>
              </a:rPr>
              <a:t>三、文明的交流</a:t>
            </a:r>
          </a:p>
        </p:txBody>
      </p:sp>
      <p:pic>
        <p:nvPicPr>
          <p:cNvPr id="7"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187" y="1149858"/>
            <a:ext cx="3492180" cy="69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477788" y="1203668"/>
            <a:ext cx="2340727" cy="521970"/>
          </a:xfrm>
          <a:prstGeom prst="rect">
            <a:avLst/>
          </a:prstGeom>
        </p:spPr>
        <p:txBody>
          <a:bodyPr wrap="square">
            <a:spAutoFit/>
          </a:bodyPr>
          <a:lstStyle/>
          <a:p>
            <a:pPr lvl="0"/>
            <a:r>
              <a:rPr lang="zh-CN" altLang="en-US" sz="2800" dirty="0">
                <a:solidFill>
                  <a:schemeClr val="bg1"/>
                </a:solidFill>
                <a:latin typeface="黑体" panose="02010609060101010101" pitchFamily="49" charset="-122"/>
                <a:ea typeface="黑体" panose="02010609060101010101" pitchFamily="49" charset="-122"/>
              </a:rPr>
              <a:t>小组合作探究</a:t>
            </a:r>
            <a:endParaRPr lang="en-US" altLang="zh-CN" sz="2800" dirty="0">
              <a:solidFill>
                <a:schemeClr val="bg1"/>
              </a:solidFill>
              <a:latin typeface="黑体" panose="02010609060101010101" pitchFamily="49" charset="-122"/>
              <a:ea typeface="黑体" panose="02010609060101010101" pitchFamily="49" charset="-122"/>
            </a:endParaRPr>
          </a:p>
        </p:txBody>
      </p:sp>
      <p:grpSp>
        <p:nvGrpSpPr>
          <p:cNvPr id="9" name="组合 8"/>
          <p:cNvGrpSpPr/>
          <p:nvPr/>
        </p:nvGrpSpPr>
        <p:grpSpPr>
          <a:xfrm>
            <a:off x="627081" y="2098682"/>
            <a:ext cx="2191434" cy="1688068"/>
            <a:chOff x="6815929" y="679785"/>
            <a:chExt cx="2297774" cy="1804927"/>
          </a:xfrm>
        </p:grpSpPr>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5929" y="1863743"/>
              <a:ext cx="2297774" cy="620969"/>
            </a:xfrm>
            <a:prstGeom prst="rect">
              <a:avLst/>
            </a:prstGeom>
          </p:spPr>
        </p:pic>
        <p:pic>
          <p:nvPicPr>
            <p:cNvPr id="12" name="图片 11"/>
            <p:cNvPicPr>
              <a:picLocks noChangeAspect="1"/>
            </p:cNvPicPr>
            <p:nvPr/>
          </p:nvPicPr>
          <p:blipFill>
            <a:blip r:embed="rId4" cstate="print">
              <a:clrChange>
                <a:clrFrom>
                  <a:srgbClr val="FFFFFF"/>
                </a:clrFrom>
                <a:clrTo>
                  <a:srgbClr val="FFFFFF">
                    <a:alpha val="0"/>
                  </a:srgbClr>
                </a:clrTo>
              </a:clrChange>
            </a:blip>
            <a:stretch>
              <a:fillRect/>
            </a:stretch>
          </p:blipFill>
          <p:spPr>
            <a:xfrm>
              <a:off x="7190730" y="679785"/>
              <a:ext cx="1548172" cy="1161128"/>
            </a:xfrm>
            <a:prstGeom prst="rect">
              <a:avLst/>
            </a:prstGeom>
          </p:spPr>
        </p:pic>
      </p:grpSp>
      <p:sp>
        <p:nvSpPr>
          <p:cNvPr id="13" name="标题 1"/>
          <p:cNvSpPr txBox="1">
            <a:spLocks noChangeArrowheads="1"/>
          </p:cNvSpPr>
          <p:nvPr/>
        </p:nvSpPr>
        <p:spPr bwMode="auto">
          <a:xfrm>
            <a:off x="4078188" y="6237312"/>
            <a:ext cx="6763385"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Font typeface="Arial" panose="020B0604020202020204" pitchFamily="34" charset="0"/>
              <a:buChar char="•"/>
              <a:defRPr sz="2800">
                <a:solidFill>
                  <a:schemeClr val="tx1"/>
                </a:solidFill>
                <a:latin typeface="Times New Roman" panose="02020603050405020304" pitchFamily="18" charset="0"/>
                <a:ea typeface="楷体" panose="02010609060101010101" pitchFamily="49" charset="-122"/>
              </a:defRPr>
            </a:lvl1pPr>
            <a:lvl2pPr marL="685800" indent="-228600">
              <a:spcBef>
                <a:spcPts val="500"/>
              </a:spcBef>
              <a:buFont typeface="Arial" panose="020B0604020202020204" pitchFamily="34" charset="0"/>
              <a:buChar char="•"/>
              <a:defRPr sz="2400">
                <a:solidFill>
                  <a:schemeClr val="tx1"/>
                </a:solidFill>
                <a:latin typeface="Times New Roman" panose="02020603050405020304" pitchFamily="18" charset="0"/>
                <a:ea typeface="楷体" panose="02010609060101010101" pitchFamily="49"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2000" i="1" dirty="0" smtClean="0">
                <a:solidFill>
                  <a:srgbClr val="FF0000"/>
                </a:solidFill>
                <a:ea typeface="黑体" panose="02010609060101010101" pitchFamily="49" charset="-122"/>
              </a:rPr>
              <a:t>建议将此活动设计打印</a:t>
            </a:r>
            <a:r>
              <a:rPr lang="zh-CN" altLang="en-US" sz="2000" i="1" dirty="0">
                <a:solidFill>
                  <a:srgbClr val="FF0000"/>
                </a:solidFill>
                <a:ea typeface="黑体" panose="02010609060101010101" pitchFamily="49" charset="-122"/>
              </a:rPr>
              <a:t>出来，让学生课</a:t>
            </a:r>
            <a:r>
              <a:rPr lang="zh-CN" altLang="en-US" sz="2000" i="1" dirty="0" smtClean="0">
                <a:solidFill>
                  <a:srgbClr val="FF0000"/>
                </a:solidFill>
                <a:ea typeface="黑体" panose="02010609060101010101" pitchFamily="49" charset="-122"/>
              </a:rPr>
              <a:t>上或课下完成</a:t>
            </a:r>
            <a:r>
              <a:rPr lang="zh-CN" altLang="en-US" sz="2000" i="1" dirty="0">
                <a:solidFill>
                  <a:srgbClr val="FF0000"/>
                </a:solidFill>
                <a:ea typeface="黑体" panose="02010609060101010101" pitchFamily="49" charset="-122"/>
              </a:rPr>
              <a:t>。</a:t>
            </a:r>
          </a:p>
        </p:txBody>
      </p:sp>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9267" y="932361"/>
            <a:ext cx="3673434" cy="51955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9371233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1F0818B-9BBD-448C-A827-D808392EA645}"/>
              </a:ext>
            </a:extLst>
          </p:cNvPr>
          <p:cNvSpPr>
            <a:spLocks noGrp="1"/>
          </p:cNvSpPr>
          <p:nvPr>
            <p:ph type="ctrTitle"/>
          </p:nvPr>
        </p:nvSpPr>
        <p:spPr/>
        <p:txBody>
          <a:bodyPr/>
          <a:lstStyle/>
          <a:p>
            <a:r>
              <a:rPr lang="zh-CN" altLang="en-US" dirty="0"/>
              <a:t>课堂小结</a:t>
            </a:r>
          </a:p>
        </p:txBody>
      </p:sp>
      <p:grpSp>
        <p:nvGrpSpPr>
          <p:cNvPr id="10" name="组合 9">
            <a:extLst>
              <a:ext uri="{FF2B5EF4-FFF2-40B4-BE49-F238E27FC236}">
                <a16:creationId xmlns="" xmlns:a16="http://schemas.microsoft.com/office/drawing/2014/main" id="{7E41AC07-03BD-40F1-9517-EFBEAE95B523}"/>
              </a:ext>
            </a:extLst>
          </p:cNvPr>
          <p:cNvGrpSpPr/>
          <p:nvPr/>
        </p:nvGrpSpPr>
        <p:grpSpPr>
          <a:xfrm>
            <a:off x="2650475" y="1110848"/>
            <a:ext cx="6456935" cy="5514683"/>
            <a:chOff x="120272" y="1188500"/>
            <a:chExt cx="6456935" cy="5514683"/>
          </a:xfrm>
        </p:grpSpPr>
        <p:sp>
          <p:nvSpPr>
            <p:cNvPr id="3" name="文本框 2">
              <a:extLst>
                <a:ext uri="{FF2B5EF4-FFF2-40B4-BE49-F238E27FC236}">
                  <a16:creationId xmlns="" xmlns:a16="http://schemas.microsoft.com/office/drawing/2014/main" id="{28DE7F1B-CA51-44B0-A9F3-D1ECFAA3A1F1}"/>
                </a:ext>
              </a:extLst>
            </p:cNvPr>
            <p:cNvSpPr txBox="1"/>
            <p:nvPr/>
          </p:nvSpPr>
          <p:spPr>
            <a:xfrm>
              <a:off x="120272" y="2685476"/>
              <a:ext cx="452846" cy="2308324"/>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古代世界的大帝国</a:t>
              </a:r>
            </a:p>
          </p:txBody>
        </p:sp>
        <p:sp>
          <p:nvSpPr>
            <p:cNvPr id="43" name="文本框 42">
              <a:extLst>
                <a:ext uri="{FF2B5EF4-FFF2-40B4-BE49-F238E27FC236}">
                  <a16:creationId xmlns="" xmlns:a16="http://schemas.microsoft.com/office/drawing/2014/main" id="{29C761E6-22E2-4DD1-ADC5-6DDBE68F66D3}"/>
                </a:ext>
              </a:extLst>
            </p:cNvPr>
            <p:cNvSpPr txBox="1"/>
            <p:nvPr/>
          </p:nvSpPr>
          <p:spPr>
            <a:xfrm>
              <a:off x="4680899" y="4356474"/>
              <a:ext cx="1847270"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罗马共和国</a:t>
              </a:r>
            </a:p>
          </p:txBody>
        </p:sp>
        <p:sp>
          <p:nvSpPr>
            <p:cNvPr id="46" name="左大括号 45">
              <a:extLst>
                <a:ext uri="{FF2B5EF4-FFF2-40B4-BE49-F238E27FC236}">
                  <a16:creationId xmlns="" xmlns:a16="http://schemas.microsoft.com/office/drawing/2014/main" id="{8BB65ADC-33C6-4FC5-A876-9C36DCD82E40}"/>
                </a:ext>
              </a:extLst>
            </p:cNvPr>
            <p:cNvSpPr/>
            <p:nvPr/>
          </p:nvSpPr>
          <p:spPr>
            <a:xfrm>
              <a:off x="2488469" y="5222393"/>
              <a:ext cx="225332" cy="1430955"/>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A820FCD5-C25C-46D9-9E8C-B1966351F4FE}"/>
                </a:ext>
              </a:extLst>
            </p:cNvPr>
            <p:cNvGrpSpPr/>
            <p:nvPr/>
          </p:nvGrpSpPr>
          <p:grpSpPr>
            <a:xfrm>
              <a:off x="740228" y="1188500"/>
              <a:ext cx="5836979" cy="5207947"/>
              <a:chOff x="740228" y="1188500"/>
              <a:chExt cx="5836979" cy="5207947"/>
            </a:xfrm>
          </p:grpSpPr>
          <p:sp>
            <p:nvSpPr>
              <p:cNvPr id="5" name="左大括号 4">
                <a:extLst>
                  <a:ext uri="{FF2B5EF4-FFF2-40B4-BE49-F238E27FC236}">
                    <a16:creationId xmlns="" xmlns:a16="http://schemas.microsoft.com/office/drawing/2014/main" id="{94BF11F7-52C9-423C-BE3E-7E88393A8C51}"/>
                  </a:ext>
                </a:extLst>
              </p:cNvPr>
              <p:cNvSpPr/>
              <p:nvPr/>
            </p:nvSpPr>
            <p:spPr>
              <a:xfrm>
                <a:off x="740228" y="1602378"/>
                <a:ext cx="383187" cy="4563291"/>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B7D0AB98-5670-4839-B1BD-CF701015658E}"/>
                  </a:ext>
                </a:extLst>
              </p:cNvPr>
              <p:cNvSpPr txBox="1"/>
              <p:nvPr/>
            </p:nvSpPr>
            <p:spPr>
              <a:xfrm>
                <a:off x="1001486" y="1604494"/>
                <a:ext cx="1419497" cy="646331"/>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一、古代文明的扩展</a:t>
                </a:r>
              </a:p>
            </p:txBody>
          </p:sp>
          <p:sp>
            <p:nvSpPr>
              <p:cNvPr id="7" name="文本框 6">
                <a:extLst>
                  <a:ext uri="{FF2B5EF4-FFF2-40B4-BE49-F238E27FC236}">
                    <a16:creationId xmlns="" xmlns:a16="http://schemas.microsoft.com/office/drawing/2014/main" id="{3D0B1A5B-F1E2-479F-BEAF-FFA74260E58E}"/>
                  </a:ext>
                </a:extLst>
              </p:cNvPr>
              <p:cNvSpPr txBox="1"/>
              <p:nvPr/>
            </p:nvSpPr>
            <p:spPr>
              <a:xfrm>
                <a:off x="1036315" y="3389331"/>
                <a:ext cx="1419497" cy="646331"/>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二、古代世界的帝国</a:t>
                </a:r>
              </a:p>
            </p:txBody>
          </p:sp>
          <p:sp>
            <p:nvSpPr>
              <p:cNvPr id="8" name="左大括号 7">
                <a:extLst>
                  <a:ext uri="{FF2B5EF4-FFF2-40B4-BE49-F238E27FC236}">
                    <a16:creationId xmlns="" xmlns:a16="http://schemas.microsoft.com/office/drawing/2014/main" id="{57C03C47-32E9-4052-A295-4523E5480575}"/>
                  </a:ext>
                </a:extLst>
              </p:cNvPr>
              <p:cNvSpPr/>
              <p:nvPr/>
            </p:nvSpPr>
            <p:spPr>
              <a:xfrm>
                <a:off x="2335000" y="1338758"/>
                <a:ext cx="479506" cy="1123634"/>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6F72668C-042B-4444-8620-44460140DA86}"/>
                  </a:ext>
                </a:extLst>
              </p:cNvPr>
              <p:cNvSpPr txBox="1"/>
              <p:nvPr/>
            </p:nvSpPr>
            <p:spPr>
              <a:xfrm>
                <a:off x="2834639" y="1188500"/>
                <a:ext cx="2033452"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古埃及文明</a:t>
                </a:r>
              </a:p>
            </p:txBody>
          </p:sp>
          <p:sp>
            <p:nvSpPr>
              <p:cNvPr id="13" name="左大括号 12">
                <a:extLst>
                  <a:ext uri="{FF2B5EF4-FFF2-40B4-BE49-F238E27FC236}">
                    <a16:creationId xmlns="" xmlns:a16="http://schemas.microsoft.com/office/drawing/2014/main" id="{8EA35C3A-44DE-4019-B2EF-21D2D8BBEC93}"/>
                  </a:ext>
                </a:extLst>
              </p:cNvPr>
              <p:cNvSpPr/>
              <p:nvPr/>
            </p:nvSpPr>
            <p:spPr>
              <a:xfrm>
                <a:off x="4033164" y="1429759"/>
                <a:ext cx="511626" cy="622000"/>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6" name="文本框 15">
                <a:extLst>
                  <a:ext uri="{FF2B5EF4-FFF2-40B4-BE49-F238E27FC236}">
                    <a16:creationId xmlns="" xmlns:a16="http://schemas.microsoft.com/office/drawing/2014/main" id="{7B1F0C55-EE50-45D7-B824-2F7794A09415}"/>
                  </a:ext>
                </a:extLst>
              </p:cNvPr>
              <p:cNvSpPr txBox="1"/>
              <p:nvPr/>
            </p:nvSpPr>
            <p:spPr>
              <a:xfrm>
                <a:off x="4687428" y="2335728"/>
                <a:ext cx="762003"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兴起</a:t>
                </a:r>
              </a:p>
            </p:txBody>
          </p:sp>
          <p:sp>
            <p:nvSpPr>
              <p:cNvPr id="30" name="文本框 29">
                <a:extLst>
                  <a:ext uri="{FF2B5EF4-FFF2-40B4-BE49-F238E27FC236}">
                    <a16:creationId xmlns="" xmlns:a16="http://schemas.microsoft.com/office/drawing/2014/main" id="{E46E7125-C990-402C-B7C4-B8F68F3E11F9}"/>
                  </a:ext>
                </a:extLst>
              </p:cNvPr>
              <p:cNvSpPr txBox="1"/>
              <p:nvPr/>
            </p:nvSpPr>
            <p:spPr>
              <a:xfrm>
                <a:off x="1088571" y="5750116"/>
                <a:ext cx="1399903" cy="646331"/>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三、文明的交流</a:t>
                </a:r>
              </a:p>
            </p:txBody>
          </p:sp>
          <p:sp>
            <p:nvSpPr>
              <p:cNvPr id="31" name="左大括号 30">
                <a:extLst>
                  <a:ext uri="{FF2B5EF4-FFF2-40B4-BE49-F238E27FC236}">
                    <a16:creationId xmlns="" xmlns:a16="http://schemas.microsoft.com/office/drawing/2014/main" id="{85940056-25FB-4A38-8C24-1BCA83E21649}"/>
                  </a:ext>
                </a:extLst>
              </p:cNvPr>
              <p:cNvSpPr/>
              <p:nvPr/>
            </p:nvSpPr>
            <p:spPr>
              <a:xfrm>
                <a:off x="2466713" y="2656892"/>
                <a:ext cx="247088" cy="2011679"/>
              </a:xfrm>
              <a:prstGeom prst="lef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D3FAA522-EE07-47F8-BD1A-F60E55BC4C86}"/>
                  </a:ext>
                </a:extLst>
              </p:cNvPr>
              <p:cNvSpPr txBox="1"/>
              <p:nvPr/>
            </p:nvSpPr>
            <p:spPr>
              <a:xfrm>
                <a:off x="2739934" y="2691885"/>
                <a:ext cx="1267096"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波斯帝国</a:t>
                </a:r>
              </a:p>
            </p:txBody>
          </p:sp>
          <p:sp>
            <p:nvSpPr>
              <p:cNvPr id="33" name="文本框 32">
                <a:extLst>
                  <a:ext uri="{FF2B5EF4-FFF2-40B4-BE49-F238E27FC236}">
                    <a16:creationId xmlns="" xmlns:a16="http://schemas.microsoft.com/office/drawing/2014/main" id="{31D0E708-72D8-4BDA-A9A6-30415941656F}"/>
                  </a:ext>
                </a:extLst>
              </p:cNvPr>
              <p:cNvSpPr txBox="1"/>
              <p:nvPr/>
            </p:nvSpPr>
            <p:spPr>
              <a:xfrm>
                <a:off x="4680899" y="2647251"/>
                <a:ext cx="755474"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全盛</a:t>
                </a:r>
              </a:p>
            </p:txBody>
          </p:sp>
          <p:sp>
            <p:nvSpPr>
              <p:cNvPr id="34" name="文本框 33">
                <a:extLst>
                  <a:ext uri="{FF2B5EF4-FFF2-40B4-BE49-F238E27FC236}">
                    <a16:creationId xmlns="" xmlns:a16="http://schemas.microsoft.com/office/drawing/2014/main" id="{2E6548FA-B62F-46A6-855B-AFD82D4824F7}"/>
                  </a:ext>
                </a:extLst>
              </p:cNvPr>
              <p:cNvSpPr txBox="1"/>
              <p:nvPr/>
            </p:nvSpPr>
            <p:spPr>
              <a:xfrm>
                <a:off x="4688521" y="2980839"/>
                <a:ext cx="762003"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制度</a:t>
                </a:r>
              </a:p>
            </p:txBody>
          </p:sp>
          <p:sp>
            <p:nvSpPr>
              <p:cNvPr id="35" name="文本框 34">
                <a:extLst>
                  <a:ext uri="{FF2B5EF4-FFF2-40B4-BE49-F238E27FC236}">
                    <a16:creationId xmlns="" xmlns:a16="http://schemas.microsoft.com/office/drawing/2014/main" id="{D184DB40-99BA-4F84-A326-4892DE69C1BD}"/>
                  </a:ext>
                </a:extLst>
              </p:cNvPr>
              <p:cNvSpPr txBox="1"/>
              <p:nvPr/>
            </p:nvSpPr>
            <p:spPr>
              <a:xfrm>
                <a:off x="2684429" y="3647781"/>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亚历山大帝国</a:t>
                </a:r>
              </a:p>
            </p:txBody>
          </p:sp>
          <p:sp>
            <p:nvSpPr>
              <p:cNvPr id="36" name="左大括号 35">
                <a:extLst>
                  <a:ext uri="{FF2B5EF4-FFF2-40B4-BE49-F238E27FC236}">
                    <a16:creationId xmlns="" xmlns:a16="http://schemas.microsoft.com/office/drawing/2014/main" id="{855D8CB7-3FBE-480D-993E-863BFC6C4EB3}"/>
                  </a:ext>
                </a:extLst>
              </p:cNvPr>
              <p:cNvSpPr/>
              <p:nvPr/>
            </p:nvSpPr>
            <p:spPr>
              <a:xfrm>
                <a:off x="4207351" y="3475062"/>
                <a:ext cx="489853" cy="734945"/>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37" name="文本框 36">
                <a:extLst>
                  <a:ext uri="{FF2B5EF4-FFF2-40B4-BE49-F238E27FC236}">
                    <a16:creationId xmlns="" xmlns:a16="http://schemas.microsoft.com/office/drawing/2014/main" id="{CEC9F570-B18E-4137-A021-E5063180F684}"/>
                  </a:ext>
                </a:extLst>
              </p:cNvPr>
              <p:cNvSpPr txBox="1"/>
              <p:nvPr/>
            </p:nvSpPr>
            <p:spPr>
              <a:xfrm>
                <a:off x="4697204" y="3334473"/>
                <a:ext cx="762003"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建立</a:t>
                </a:r>
              </a:p>
            </p:txBody>
          </p:sp>
          <p:sp>
            <p:nvSpPr>
              <p:cNvPr id="38" name="文本框 37">
                <a:extLst>
                  <a:ext uri="{FF2B5EF4-FFF2-40B4-BE49-F238E27FC236}">
                    <a16:creationId xmlns="" xmlns:a16="http://schemas.microsoft.com/office/drawing/2014/main" id="{32887288-65A3-47C4-BD2B-02AC225BC47E}"/>
                  </a:ext>
                </a:extLst>
              </p:cNvPr>
              <p:cNvSpPr txBox="1"/>
              <p:nvPr/>
            </p:nvSpPr>
            <p:spPr>
              <a:xfrm>
                <a:off x="4687428" y="3665741"/>
                <a:ext cx="755474"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制度</a:t>
                </a:r>
              </a:p>
            </p:txBody>
          </p:sp>
          <p:sp>
            <p:nvSpPr>
              <p:cNvPr id="39" name="文本框 38">
                <a:extLst>
                  <a:ext uri="{FF2B5EF4-FFF2-40B4-BE49-F238E27FC236}">
                    <a16:creationId xmlns="" xmlns:a16="http://schemas.microsoft.com/office/drawing/2014/main" id="{A7AB5DCF-A1AD-4585-83B0-AE25599E98CD}"/>
                  </a:ext>
                </a:extLst>
              </p:cNvPr>
              <p:cNvSpPr txBox="1"/>
              <p:nvPr/>
            </p:nvSpPr>
            <p:spPr>
              <a:xfrm>
                <a:off x="4680899" y="4013101"/>
                <a:ext cx="762003"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评价</a:t>
                </a:r>
              </a:p>
            </p:txBody>
          </p:sp>
          <p:sp>
            <p:nvSpPr>
              <p:cNvPr id="40" name="文本框 39">
                <a:extLst>
                  <a:ext uri="{FF2B5EF4-FFF2-40B4-BE49-F238E27FC236}">
                    <a16:creationId xmlns="" xmlns:a16="http://schemas.microsoft.com/office/drawing/2014/main" id="{3DBE0379-DFF1-49F9-8DB1-8999A69D967F}"/>
                  </a:ext>
                </a:extLst>
              </p:cNvPr>
              <p:cNvSpPr txBox="1"/>
              <p:nvPr/>
            </p:nvSpPr>
            <p:spPr>
              <a:xfrm>
                <a:off x="2724702" y="4146651"/>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孔雀帝国</a:t>
                </a:r>
              </a:p>
            </p:txBody>
          </p:sp>
          <p:sp>
            <p:nvSpPr>
              <p:cNvPr id="41" name="文本框 40">
                <a:extLst>
                  <a:ext uri="{FF2B5EF4-FFF2-40B4-BE49-F238E27FC236}">
                    <a16:creationId xmlns="" xmlns:a16="http://schemas.microsoft.com/office/drawing/2014/main" id="{8B3CC367-03F0-46BB-8BA0-3CEA214B37A1}"/>
                  </a:ext>
                </a:extLst>
              </p:cNvPr>
              <p:cNvSpPr txBox="1"/>
              <p:nvPr/>
            </p:nvSpPr>
            <p:spPr>
              <a:xfrm>
                <a:off x="2762172" y="4598821"/>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罗马帝国</a:t>
                </a:r>
              </a:p>
            </p:txBody>
          </p:sp>
          <p:sp>
            <p:nvSpPr>
              <p:cNvPr id="42" name="左大括号 41">
                <a:extLst>
                  <a:ext uri="{FF2B5EF4-FFF2-40B4-BE49-F238E27FC236}">
                    <a16:creationId xmlns="" xmlns:a16="http://schemas.microsoft.com/office/drawing/2014/main" id="{392E5123-B8C9-4A0A-9B8F-AF03BA36981F}"/>
                  </a:ext>
                </a:extLst>
              </p:cNvPr>
              <p:cNvSpPr/>
              <p:nvPr/>
            </p:nvSpPr>
            <p:spPr>
              <a:xfrm>
                <a:off x="3997588" y="4429098"/>
                <a:ext cx="489853" cy="734945"/>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44" name="文本框 43">
                <a:extLst>
                  <a:ext uri="{FF2B5EF4-FFF2-40B4-BE49-F238E27FC236}">
                    <a16:creationId xmlns="" xmlns:a16="http://schemas.microsoft.com/office/drawing/2014/main" id="{F41B5669-A4DF-4CE7-8F5A-0D603D3FE9A2}"/>
                  </a:ext>
                </a:extLst>
              </p:cNvPr>
              <p:cNvSpPr txBox="1"/>
              <p:nvPr/>
            </p:nvSpPr>
            <p:spPr>
              <a:xfrm>
                <a:off x="4705418" y="4687607"/>
                <a:ext cx="1521853"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罗马帝国</a:t>
                </a:r>
              </a:p>
            </p:txBody>
          </p:sp>
          <p:sp>
            <p:nvSpPr>
              <p:cNvPr id="45" name="文本框 44">
                <a:extLst>
                  <a:ext uri="{FF2B5EF4-FFF2-40B4-BE49-F238E27FC236}">
                    <a16:creationId xmlns="" xmlns:a16="http://schemas.microsoft.com/office/drawing/2014/main" id="{B522E784-0B95-40E4-9CCD-5493B5C9B8DA}"/>
                  </a:ext>
                </a:extLst>
              </p:cNvPr>
              <p:cNvSpPr txBox="1"/>
              <p:nvPr/>
            </p:nvSpPr>
            <p:spPr>
              <a:xfrm>
                <a:off x="4729937" y="5009143"/>
                <a:ext cx="1847270"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罗马帝国分裂</a:t>
                </a:r>
              </a:p>
            </p:txBody>
          </p:sp>
          <p:sp>
            <p:nvSpPr>
              <p:cNvPr id="47" name="文本框 46">
                <a:extLst>
                  <a:ext uri="{FF2B5EF4-FFF2-40B4-BE49-F238E27FC236}">
                    <a16:creationId xmlns="" xmlns:a16="http://schemas.microsoft.com/office/drawing/2014/main" id="{155102B1-66B2-4B9E-B76F-ED6163530B6B}"/>
                  </a:ext>
                </a:extLst>
              </p:cNvPr>
              <p:cNvSpPr txBox="1"/>
              <p:nvPr/>
            </p:nvSpPr>
            <p:spPr>
              <a:xfrm>
                <a:off x="2852067" y="1569966"/>
                <a:ext cx="117999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西亚文明</a:t>
                </a:r>
              </a:p>
            </p:txBody>
          </p:sp>
          <p:sp>
            <p:nvSpPr>
              <p:cNvPr id="48" name="文本框 47">
                <a:extLst>
                  <a:ext uri="{FF2B5EF4-FFF2-40B4-BE49-F238E27FC236}">
                    <a16:creationId xmlns="" xmlns:a16="http://schemas.microsoft.com/office/drawing/2014/main" id="{6325D427-CC4B-43E6-9AD3-E2401FB892C6}"/>
                  </a:ext>
                </a:extLst>
              </p:cNvPr>
              <p:cNvSpPr txBox="1"/>
              <p:nvPr/>
            </p:nvSpPr>
            <p:spPr>
              <a:xfrm>
                <a:off x="2834639" y="2049508"/>
                <a:ext cx="2033452"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古希腊文明</a:t>
                </a:r>
              </a:p>
            </p:txBody>
          </p:sp>
          <p:sp>
            <p:nvSpPr>
              <p:cNvPr id="49" name="左大括号 48">
                <a:extLst>
                  <a:ext uri="{FF2B5EF4-FFF2-40B4-BE49-F238E27FC236}">
                    <a16:creationId xmlns="" xmlns:a16="http://schemas.microsoft.com/office/drawing/2014/main" id="{B0330AFF-2B25-47B5-8739-9AC70B73DDFB}"/>
                  </a:ext>
                </a:extLst>
              </p:cNvPr>
              <p:cNvSpPr/>
              <p:nvPr/>
            </p:nvSpPr>
            <p:spPr>
              <a:xfrm>
                <a:off x="4007029" y="2513270"/>
                <a:ext cx="532305" cy="801560"/>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50" name="文本框 49">
                <a:extLst>
                  <a:ext uri="{FF2B5EF4-FFF2-40B4-BE49-F238E27FC236}">
                    <a16:creationId xmlns="" xmlns:a16="http://schemas.microsoft.com/office/drawing/2014/main" id="{232BC29E-58B5-41AC-997D-68072C243EB9}"/>
                  </a:ext>
                </a:extLst>
              </p:cNvPr>
              <p:cNvSpPr txBox="1"/>
              <p:nvPr/>
            </p:nvSpPr>
            <p:spPr>
              <a:xfrm>
                <a:off x="4592692" y="1222465"/>
                <a:ext cx="150330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巴比伦帝国</a:t>
                </a:r>
              </a:p>
            </p:txBody>
          </p:sp>
          <p:sp>
            <p:nvSpPr>
              <p:cNvPr id="51" name="文本框 50">
                <a:extLst>
                  <a:ext uri="{FF2B5EF4-FFF2-40B4-BE49-F238E27FC236}">
                    <a16:creationId xmlns="" xmlns:a16="http://schemas.microsoft.com/office/drawing/2014/main" id="{E6D2CEF6-6691-4BC1-8E7A-EBF05C9DF3E3}"/>
                  </a:ext>
                </a:extLst>
              </p:cNvPr>
              <p:cNvSpPr txBox="1"/>
              <p:nvPr/>
            </p:nvSpPr>
            <p:spPr>
              <a:xfrm>
                <a:off x="4631336" y="1682427"/>
                <a:ext cx="150330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亚述帝国</a:t>
                </a:r>
              </a:p>
            </p:txBody>
          </p:sp>
          <p:sp>
            <p:nvSpPr>
              <p:cNvPr id="52" name="文本框 51">
                <a:extLst>
                  <a:ext uri="{FF2B5EF4-FFF2-40B4-BE49-F238E27FC236}">
                    <a16:creationId xmlns="" xmlns:a16="http://schemas.microsoft.com/office/drawing/2014/main" id="{B4269EBB-042D-4ECF-9464-8FB62F03F257}"/>
                  </a:ext>
                </a:extLst>
              </p:cNvPr>
              <p:cNvSpPr txBox="1"/>
              <p:nvPr/>
            </p:nvSpPr>
            <p:spPr>
              <a:xfrm>
                <a:off x="2738320" y="5147918"/>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农耕技术</a:t>
                </a:r>
              </a:p>
            </p:txBody>
          </p:sp>
          <p:sp>
            <p:nvSpPr>
              <p:cNvPr id="53" name="文本框 52">
                <a:extLst>
                  <a:ext uri="{FF2B5EF4-FFF2-40B4-BE49-F238E27FC236}">
                    <a16:creationId xmlns="" xmlns:a16="http://schemas.microsoft.com/office/drawing/2014/main" id="{9FD314C3-15DD-40EE-9994-8C2A6DC7A729}"/>
                  </a:ext>
                </a:extLst>
              </p:cNvPr>
              <p:cNvSpPr txBox="1"/>
              <p:nvPr/>
            </p:nvSpPr>
            <p:spPr>
              <a:xfrm>
                <a:off x="2758990" y="5544022"/>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冶铁技术</a:t>
                </a:r>
              </a:p>
            </p:txBody>
          </p:sp>
          <p:sp>
            <p:nvSpPr>
              <p:cNvPr id="54" name="文本框 53">
                <a:extLst>
                  <a:ext uri="{FF2B5EF4-FFF2-40B4-BE49-F238E27FC236}">
                    <a16:creationId xmlns="" xmlns:a16="http://schemas.microsoft.com/office/drawing/2014/main" id="{6A40626C-3E4A-4A89-8702-B3632CE341BC}"/>
                  </a:ext>
                </a:extLst>
              </p:cNvPr>
              <p:cNvSpPr txBox="1"/>
              <p:nvPr/>
            </p:nvSpPr>
            <p:spPr>
              <a:xfrm>
                <a:off x="2769138" y="5964519"/>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神话、雕刻</a:t>
                </a:r>
              </a:p>
            </p:txBody>
          </p:sp>
        </p:grpSp>
        <p:sp>
          <p:nvSpPr>
            <p:cNvPr id="55" name="文本框 54">
              <a:extLst>
                <a:ext uri="{FF2B5EF4-FFF2-40B4-BE49-F238E27FC236}">
                  <a16:creationId xmlns="" xmlns:a16="http://schemas.microsoft.com/office/drawing/2014/main" id="{F8200307-387D-4605-815C-FD6C9CAA57DB}"/>
                </a:ext>
              </a:extLst>
            </p:cNvPr>
            <p:cNvSpPr txBox="1"/>
            <p:nvPr/>
          </p:nvSpPr>
          <p:spPr>
            <a:xfrm>
              <a:off x="2769138" y="6333851"/>
              <a:ext cx="1629588" cy="369332"/>
            </a:xfrm>
            <a:prstGeom prst="rect">
              <a:avLst/>
            </a:prstGeom>
            <a:noFill/>
          </p:spPr>
          <p:txBody>
            <a:bodyPr wrap="square" rtlCol="0">
              <a:spAutoFit/>
            </a:bodyPr>
            <a:lstStyle/>
            <a:p>
              <a:r>
                <a:rPr lang="zh-CN" altLang="en-US" dirty="0">
                  <a:latin typeface="黑体" panose="02010609060101010101" pitchFamily="49" charset="-122"/>
                  <a:ea typeface="黑体" panose="02010609060101010101" pitchFamily="49" charset="-122"/>
                </a:rPr>
                <a:t>丝绸之路</a:t>
              </a:r>
            </a:p>
          </p:txBody>
        </p:sp>
      </p:grpSp>
    </p:spTree>
    <p:extLst>
      <p:ext uri="{BB962C8B-B14F-4D97-AF65-F5344CB8AC3E}">
        <p14:creationId xmlns:p14="http://schemas.microsoft.com/office/powerpoint/2010/main" val="366848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1F0818B-9BBD-448C-A827-D808392EA645}"/>
              </a:ext>
            </a:extLst>
          </p:cNvPr>
          <p:cNvSpPr>
            <a:spLocks noGrp="1"/>
          </p:cNvSpPr>
          <p:nvPr>
            <p:ph type="ctrTitle"/>
          </p:nvPr>
        </p:nvSpPr>
        <p:spPr/>
        <p:txBody>
          <a:bodyPr/>
          <a:lstStyle/>
          <a:p>
            <a:r>
              <a:rPr lang="zh-CN" altLang="en-US" dirty="0"/>
              <a:t>课堂小结</a:t>
            </a:r>
          </a:p>
        </p:txBody>
      </p:sp>
      <p:sp>
        <p:nvSpPr>
          <p:cNvPr id="4" name="矩形 3">
            <a:extLst>
              <a:ext uri="{FF2B5EF4-FFF2-40B4-BE49-F238E27FC236}">
                <a16:creationId xmlns="" xmlns:a16="http://schemas.microsoft.com/office/drawing/2014/main" id="{79F40A5C-FCFF-4261-A81F-F03952505FE4}"/>
              </a:ext>
            </a:extLst>
          </p:cNvPr>
          <p:cNvSpPr/>
          <p:nvPr/>
        </p:nvSpPr>
        <p:spPr>
          <a:xfrm>
            <a:off x="838200" y="4283212"/>
            <a:ext cx="10639603" cy="2074029"/>
          </a:xfrm>
          <a:prstGeom prst="rect">
            <a:avLst/>
          </a:prstGeom>
        </p:spPr>
        <p:txBody>
          <a:bodyPr wrap="square">
            <a:spAutoFit/>
          </a:bodyPr>
          <a:lstStyle/>
          <a:p>
            <a:pPr>
              <a:lnSpc>
                <a:spcPct val="110000"/>
              </a:lnSpc>
            </a:pPr>
            <a:r>
              <a:rPr lang="zh-CN" altLang="en-US" sz="2400" dirty="0">
                <a:latin typeface="黑体" panose="02010609060101010101" pitchFamily="49" charset="-122"/>
                <a:ea typeface="黑体" panose="02010609060101010101" pitchFamily="49" charset="-122"/>
              </a:rPr>
              <a:t>    文明因多样而交流，因交流而互鉴，因互鉴而发展。坚持美人之美、美美与共。一切美好的事物都是相通的。人们对美好事物的向往，是任何力量都无法阻挡的。我们既要让本国文明充满勃勃生机，又要为他国文明发展创造条件。最直接的方法莫过于走入不同文明，发现别人的优长，启发自己的思维</a:t>
            </a:r>
            <a:r>
              <a:rPr lang="zh-CN" altLang="en-US" sz="2400" dirty="0" smtClean="0">
                <a:latin typeface="黑体" panose="02010609060101010101" pitchFamily="49" charset="-122"/>
                <a:ea typeface="黑体" panose="02010609060101010101" pitchFamily="49" charset="-122"/>
              </a:rPr>
              <a:t>。</a:t>
            </a:r>
            <a:endParaRPr lang="en-US" altLang="zh-CN" sz="2400" dirty="0">
              <a:latin typeface="黑体" panose="02010609060101010101" pitchFamily="49" charset="-122"/>
              <a:ea typeface="黑体" panose="02010609060101010101" pitchFamily="49" charset="-122"/>
            </a:endParaRPr>
          </a:p>
          <a:p>
            <a:pPr>
              <a:lnSpc>
                <a:spcPct val="110000"/>
              </a:lnSpc>
            </a:pPr>
            <a:r>
              <a:rPr lang="en-US" altLang="zh-CN" sz="2400" dirty="0">
                <a:latin typeface="黑体" panose="02010609060101010101" pitchFamily="49" charset="-122"/>
                <a:ea typeface="黑体" panose="02010609060101010101" pitchFamily="49" charset="-122"/>
              </a:rPr>
              <a:t> </a:t>
            </a:r>
            <a:r>
              <a:rPr lang="en-US" altLang="zh-CN" sz="2400" dirty="0" smtClean="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习近平</a:t>
            </a:r>
          </a:p>
        </p:txBody>
      </p:sp>
      <p:pic>
        <p:nvPicPr>
          <p:cNvPr id="5" name="Picture 11" descr="http://img5.iqilu.com/c/u/2017/1031/15094283414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8062" y="1134427"/>
            <a:ext cx="3894138" cy="2935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248582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再 见</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square">
        <a:spAutoFit/>
      </a:bodyPr>
      <a:lstStyle>
        <a:defPPr algn="just">
          <a:lnSpc>
            <a:spcPct val="150000"/>
          </a:lnSpc>
          <a:spcAft>
            <a:spcPts val="0"/>
          </a:spcAft>
          <a:defRPr sz="2400" kern="100" dirty="0" smtClean="0">
            <a:latin typeface="黑体" panose="02010609060101010101" pitchFamily="49" charset="-122"/>
            <a:ea typeface="黑体" panose="02010609060101010101" pitchFamily="49" charset="-122"/>
            <a:cs typeface="Times New Roman" panose="02020603050405020304" pitchFamily="18" charset="0"/>
          </a:defRPr>
        </a:defPPr>
      </a:lstStyle>
      <a:style>
        <a:lnRef idx="2">
          <a:schemeClr val="dk1"/>
        </a:lnRef>
        <a:fillRef idx="1">
          <a:schemeClr val="lt1"/>
        </a:fillRef>
        <a:effectRef idx="0">
          <a:schemeClr val="dk1"/>
        </a:effectRef>
        <a:fontRef idx="minor">
          <a:schemeClr val="dk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7896</TotalTime>
  <Words>2928</Words>
  <Application>Microsoft Office PowerPoint</Application>
  <PresentationFormat>宽屏</PresentationFormat>
  <Paragraphs>286</Paragraphs>
  <Slides>37</Slides>
  <Notes>7</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37</vt:i4>
      </vt:variant>
    </vt:vector>
  </HeadingPairs>
  <TitlesOfParts>
    <vt:vector size="47" baseType="lpstr">
      <vt:lpstr>黑体</vt:lpstr>
      <vt:lpstr>楷体</vt:lpstr>
      <vt:lpstr>楷体_GB2312</vt:lpstr>
      <vt:lpstr>浪漫雅圆</vt:lpstr>
      <vt:lpstr>宋体</vt:lpstr>
      <vt:lpstr>微软雅黑</vt:lpstr>
      <vt:lpstr>Arial</vt:lpstr>
      <vt:lpstr>Calibri</vt:lpstr>
      <vt:lpstr>Times New Roman</vt:lpstr>
      <vt:lpstr>Office 主题</vt:lpstr>
      <vt:lpstr>第2课   古代世界的帝国与文明的交流</vt:lpstr>
      <vt:lpstr>课堂导入</vt:lpstr>
      <vt:lpstr>课堂导入</vt:lpstr>
      <vt:lpstr>一、古代文明的扩展</vt:lpstr>
      <vt:lpstr>一、古代文明的扩展</vt:lpstr>
      <vt:lpstr>一、古代文明的扩展</vt:lpstr>
      <vt:lpstr>一、古代文明的扩展</vt:lpstr>
      <vt:lpstr>一、古代文明的扩展</vt:lpstr>
      <vt:lpstr>一、古代文明的扩展</vt:lpstr>
      <vt:lpstr>一、古代文明的扩展</vt:lpstr>
      <vt:lpstr>一、古代文明的扩展</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二、古代世界的帝国</vt:lpstr>
      <vt:lpstr>三、文明的交流</vt:lpstr>
      <vt:lpstr>三、文明的交流</vt:lpstr>
      <vt:lpstr>三、文明的交流</vt:lpstr>
      <vt:lpstr>三、文明的交流</vt:lpstr>
      <vt:lpstr>三、文明的交流</vt:lpstr>
      <vt:lpstr>三、文明的交流</vt:lpstr>
      <vt:lpstr>三、文明的交流</vt:lpstr>
      <vt:lpstr>三、文明的交流</vt:lpstr>
      <vt:lpstr>课堂小结</vt:lpstr>
      <vt:lpstr>课堂小结</vt:lpstr>
      <vt:lpstr>再 见</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周淑婷</dc:creator>
  <cp:lastModifiedBy>李永宾</cp:lastModifiedBy>
  <cp:revision>811</cp:revision>
  <dcterms:created xsi:type="dcterms:W3CDTF">2018-12-13T05:08:00Z</dcterms:created>
  <dcterms:modified xsi:type="dcterms:W3CDTF">2020-02-14T01:36:55Z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2052-11.1.0.8661</vt:lpwstr>
  </property>
</Properties>
</file>