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7"/>
  </p:notesMasterIdLst>
  <p:sldIdLst>
    <p:sldId id="256" r:id="rId3"/>
    <p:sldId id="257" r:id="rId4"/>
    <p:sldId id="258" r:id="rId5"/>
    <p:sldId id="259" r:id="rId6"/>
    <p:sldId id="260" r:id="rId8"/>
    <p:sldId id="261" r:id="rId9"/>
    <p:sldId id="262" r:id="rId10"/>
    <p:sldId id="263" r:id="rId11"/>
    <p:sldId id="264" r:id="rId12"/>
    <p:sldId id="265" r:id="rId13"/>
    <p:sldId id="266" r:id="rId14"/>
    <p:sldId id="267" r:id="rId15"/>
    <p:sldId id="268" r:id="rId16"/>
    <p:sldId id="269" r:id="rId17"/>
    <p:sldId id="270" r:id="rId18"/>
    <p:sldId id="271" r:id="rId19"/>
    <p:sldId id="276" r:id="rId20"/>
    <p:sldId id="272" r:id="rId21"/>
    <p:sldId id="273" r:id="rId22"/>
    <p:sldId id="277" r:id="rId23"/>
    <p:sldId id="274" r:id="rId24"/>
    <p:sldId id="275" r:id="rId25"/>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200"/>
    <a:srgbClr val="7CDB05"/>
    <a:srgbClr val="FF1E00"/>
    <a:srgbClr val="FEBC28"/>
    <a:srgbClr val="68978F"/>
    <a:srgbClr val="B2EC0A"/>
    <a:srgbClr val="EFE4B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notesMaster" Target="notesMasters/notesMaster1.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8" Type="http://schemas.openxmlformats.org/officeDocument/2006/relationships/tableStyles" Target="tableStyles.xml"/><Relationship Id="rId27" Type="http://schemas.openxmlformats.org/officeDocument/2006/relationships/viewProps" Target="viewProps.xml"/><Relationship Id="rId26" Type="http://schemas.openxmlformats.org/officeDocument/2006/relationships/presProps" Target="presProps.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
        <p:nvSpPr>
          <p:cNvPr id="7" name="矩形 6"/>
          <p:cNvSpPr/>
          <p:nvPr userDrawn="1"/>
        </p:nvSpPr>
        <p:spPr>
          <a:xfrm>
            <a:off x="9530398" y="31115"/>
            <a:ext cx="1329055" cy="398780"/>
          </a:xfrm>
          <a:prstGeom prst="rect">
            <a:avLst/>
          </a:prstGeom>
          <a:solidFill>
            <a:schemeClr val="accent1">
              <a:lumMod val="60000"/>
              <a:lumOff val="40000"/>
              <a:alpha val="21000"/>
            </a:schemeClr>
          </a:solidFill>
          <a:ln>
            <a:noFill/>
          </a:ln>
        </p:spPr>
        <p:txBody>
          <a:bodyPr wrap="none" rtlCol="0" anchor="t">
            <a:spAutoFit/>
          </a:bodyPr>
          <a:p>
            <a:pPr algn="ctr"/>
            <a:r>
              <a:rPr lang="zh-CN" altLang="en-US" sz="2000" b="1">
                <a:solidFill>
                  <a:srgbClr val="FF3200"/>
                </a:solidFill>
                <a:effectLst>
                  <a:glow rad="63500">
                    <a:schemeClr val="accent3">
                      <a:satMod val="175000"/>
                      <a:alpha val="40000"/>
                    </a:schemeClr>
                  </a:glow>
                  <a:outerShdw blurRad="63500" sx="102000" sy="102000" algn="ctr" rotWithShape="0">
                    <a:prstClr val="black">
                      <a:alpha val="40000"/>
                    </a:prstClr>
                  </a:outerShdw>
                  <a:reflection blurRad="6350" stA="53000" endA="300" endPos="35500" dir="5400000" sy="-90000" algn="bl" rotWithShape="0"/>
                </a:effectLst>
                <a:latin typeface="DFKai-SB" panose="03000509000000000000" charset="-120"/>
                <a:ea typeface="DFKai-SB" panose="03000509000000000000" charset="-120"/>
                <a:cs typeface="DFKai-SB" panose="03000509000000000000" charset="-120"/>
              </a:rPr>
              <a:t>授课 刘平</a:t>
            </a:r>
            <a:endParaRPr lang="zh-CN" altLang="en-US" sz="2000" b="1">
              <a:solidFill>
                <a:srgbClr val="FF3200"/>
              </a:solidFill>
              <a:effectLst>
                <a:glow rad="63500">
                  <a:schemeClr val="accent3">
                    <a:satMod val="175000"/>
                    <a:alpha val="40000"/>
                  </a:schemeClr>
                </a:glow>
                <a:outerShdw blurRad="63500" sx="102000" sy="102000" algn="ctr" rotWithShape="0">
                  <a:prstClr val="black">
                    <a:alpha val="40000"/>
                  </a:prstClr>
                </a:outerShdw>
                <a:reflection blurRad="6350" stA="53000" endA="300" endPos="35500" dir="5400000" sy="-90000" algn="bl" rotWithShape="0"/>
              </a:effectLst>
              <a:latin typeface="DFKai-SB" panose="03000509000000000000" charset="-120"/>
              <a:ea typeface="DFKai-SB" panose="03000509000000000000" charset="-120"/>
              <a:cs typeface="DFKai-SB" panose="03000509000000000000" charset="-12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jpeg"/><Relationship Id="rId1" Type="http://schemas.openxmlformats.org/officeDocument/2006/relationships/image" Target="../media/image3.jpeg"/></Relationships>
</file>

<file path=ppt/slides/_rels/slide4.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2.xml"/><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image" Target="../media/image8.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4" Type="http://schemas.openxmlformats.org/officeDocument/2006/relationships/notesSlide" Target="../notesSlides/notesSlide7.xml"/><Relationship Id="rId3" Type="http://schemas.openxmlformats.org/officeDocument/2006/relationships/slideLayout" Target="../slideLayouts/slideLayout2.xml"/><Relationship Id="rId2" Type="http://schemas.openxmlformats.org/officeDocument/2006/relationships/image" Target="../media/image10.jpeg"/><Relationship Id="rId1"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image" Target="../media/image11.jpeg"/></Relationships>
</file>

<file path=ppt/slides/_rels/slide12.xml.rels><?xml version="1.0" encoding="UTF-8" standalone="yes"?>
<Relationships xmlns="http://schemas.openxmlformats.org/package/2006/relationships"><Relationship Id="rId4" Type="http://schemas.openxmlformats.org/officeDocument/2006/relationships/notesSlide" Target="../notesSlides/notesSlide9.xml"/><Relationship Id="rId3" Type="http://schemas.openxmlformats.org/officeDocument/2006/relationships/slideLayout" Target="../slideLayouts/slideLayout2.xml"/><Relationship Id="rId2" Type="http://schemas.openxmlformats.org/officeDocument/2006/relationships/image" Target="../media/image13.jpeg"/><Relationship Id="rId1" Type="http://schemas.openxmlformats.org/officeDocument/2006/relationships/image" Target="../media/image12.png"/></Relationships>
</file>

<file path=ppt/slides/_rels/slide13.xml.rels><?xml version="1.0" encoding="UTF-8" standalone="yes"?>
<Relationships xmlns="http://schemas.openxmlformats.org/package/2006/relationships"><Relationship Id="rId4" Type="http://schemas.openxmlformats.org/officeDocument/2006/relationships/notesSlide" Target="../notesSlides/notesSlide10.xml"/><Relationship Id="rId3" Type="http://schemas.openxmlformats.org/officeDocument/2006/relationships/slideLayout" Target="../slideLayouts/slideLayout2.xml"/><Relationship Id="rId2" Type="http://schemas.openxmlformats.org/officeDocument/2006/relationships/image" Target="../media/image15.jpeg"/><Relationship Id="rId1"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image" Target="../media/image16.jpeg"/></Relationships>
</file>

<file path=ppt/slides/_rels/slide15.xml.rels><?xml version="1.0" encoding="UTF-8" standalone="yes"?>
<Relationships xmlns="http://schemas.openxmlformats.org/package/2006/relationships"><Relationship Id="rId5" Type="http://schemas.openxmlformats.org/officeDocument/2006/relationships/notesSlide" Target="../notesSlides/notesSlide12.xml"/><Relationship Id="rId4" Type="http://schemas.openxmlformats.org/officeDocument/2006/relationships/slideLayout" Target="../slideLayouts/slideLayout2.xml"/><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image" Target="../media/image17.jpe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image" Target="../media/image18.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image" Target="../media/image20.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image" Target="../media/image21.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image" Target="../media/image22.jpeg"/></Relationships>
</file>

<file path=ppt/slides/_rels/slide20.xml.rels><?xml version="1.0" encoding="UTF-8" standalone="yes"?>
<Relationships xmlns="http://schemas.openxmlformats.org/package/2006/relationships"><Relationship Id="rId4" Type="http://schemas.openxmlformats.org/officeDocument/2006/relationships/notesSlide" Target="../notesSlides/notesSlide17.xml"/><Relationship Id="rId3" Type="http://schemas.openxmlformats.org/officeDocument/2006/relationships/slideLayout" Target="../slideLayouts/slideLayout2.xml"/><Relationship Id="rId2" Type="http://schemas.openxmlformats.org/officeDocument/2006/relationships/image" Target="../media/image24.jpeg"/><Relationship Id="rId1" Type="http://schemas.openxmlformats.org/officeDocument/2006/relationships/image" Target="../media/image23.jpe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image" Target="../media/image25.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4" name="图片 3" descr="timg (1)"/>
          <p:cNvPicPr>
            <a:picLocks noChangeAspect="1"/>
          </p:cNvPicPr>
          <p:nvPr/>
        </p:nvPicPr>
        <p:blipFill>
          <a:blip r:embed="rId1"/>
          <a:stretch>
            <a:fillRect/>
          </a:stretch>
        </p:blipFill>
        <p:spPr>
          <a:xfrm>
            <a:off x="-28575" y="-17145"/>
            <a:ext cx="12219940" cy="6852920"/>
          </a:xfrm>
          <a:prstGeom prst="rect">
            <a:avLst/>
          </a:prstGeom>
        </p:spPr>
      </p:pic>
      <p:sp>
        <p:nvSpPr>
          <p:cNvPr id="5" name="矩形 4"/>
          <p:cNvSpPr/>
          <p:nvPr/>
        </p:nvSpPr>
        <p:spPr>
          <a:xfrm>
            <a:off x="-24130" y="1905"/>
            <a:ext cx="12216130" cy="6882765"/>
          </a:xfrm>
          <a:prstGeom prst="rect">
            <a:avLst/>
          </a:prstGeom>
          <a:solidFill>
            <a:srgbClr val="00206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文本框 6"/>
          <p:cNvSpPr txBox="1"/>
          <p:nvPr/>
        </p:nvSpPr>
        <p:spPr>
          <a:xfrm>
            <a:off x="211455" y="191135"/>
            <a:ext cx="8772525" cy="521970"/>
          </a:xfrm>
          <a:prstGeom prst="rect">
            <a:avLst/>
          </a:prstGeom>
          <a:noFill/>
        </p:spPr>
        <p:txBody>
          <a:bodyPr wrap="square" rtlCol="0">
            <a:spAutoFit/>
          </a:bodyPr>
          <a:p>
            <a:r>
              <a:rPr lang="zh-CN" altLang="en-US" sz="2800" b="1">
                <a:solidFill>
                  <a:schemeClr val="bg1"/>
                </a:solidFill>
                <a:effectLst/>
                <a:latin typeface="DFKai-SB" panose="03000509000000000000" charset="-120"/>
                <a:ea typeface="DFKai-SB" panose="03000509000000000000" charset="-120"/>
                <a:cs typeface="DFKai-SB" panose="03000509000000000000" charset="-120"/>
              </a:rPr>
              <a:t>国家制度与社会治理 第四单元 民族关系与国家关系</a:t>
            </a:r>
            <a:endParaRPr lang="zh-CN" altLang="en-US" sz="2800" b="1">
              <a:solidFill>
                <a:schemeClr val="bg1"/>
              </a:solidFill>
              <a:effectLst/>
              <a:latin typeface="DFKai-SB" panose="03000509000000000000" charset="-120"/>
              <a:ea typeface="DFKai-SB" panose="03000509000000000000" charset="-120"/>
              <a:cs typeface="DFKai-SB" panose="03000509000000000000" charset="-120"/>
            </a:endParaRPr>
          </a:p>
        </p:txBody>
      </p:sp>
      <p:sp>
        <p:nvSpPr>
          <p:cNvPr id="6" name="矩形 5"/>
          <p:cNvSpPr/>
          <p:nvPr/>
        </p:nvSpPr>
        <p:spPr>
          <a:xfrm>
            <a:off x="-52070" y="1703705"/>
            <a:ext cx="12259945" cy="2472690"/>
          </a:xfrm>
          <a:prstGeom prst="rect">
            <a:avLst/>
          </a:prstGeom>
          <a:solidFill>
            <a:schemeClr val="tx1">
              <a:lumMod val="65000"/>
              <a:lumOff val="35000"/>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0" name="矩形 9"/>
          <p:cNvSpPr/>
          <p:nvPr/>
        </p:nvSpPr>
        <p:spPr>
          <a:xfrm>
            <a:off x="-35560" y="1760855"/>
            <a:ext cx="12200890" cy="2245360"/>
          </a:xfrm>
          <a:prstGeom prst="rect">
            <a:avLst/>
          </a:prstGeom>
          <a:noFill/>
          <a:ln>
            <a:noFill/>
          </a:ln>
        </p:spPr>
        <p:txBody>
          <a:bodyPr wrap="square" rtlCol="0" anchor="t">
            <a:spAutoFit/>
            <a:scene3d>
              <a:camera prst="orthographicFront"/>
              <a:lightRig rig="soft" dir="t">
                <a:rot lat="0" lon="0" rev="15600000"/>
              </a:lightRig>
            </a:scene3d>
            <a:sp3d extrusionH="57150" prstMaterial="softEdge">
              <a:bevelT w="25400" h="38100"/>
            </a:sp3d>
          </a:bodyPr>
          <a:p>
            <a:pPr algn="ctr"/>
            <a:r>
              <a:rPr lang="zh-CN" altLang="en-US" sz="6000" b="1">
                <a:solidFill>
                  <a:schemeClr val="bg1"/>
                </a:solidFill>
                <a:effectLst/>
                <a:latin typeface="楷体" panose="02010609060101010101" charset="-122"/>
                <a:ea typeface="楷体" panose="02010609060101010101" charset="-122"/>
                <a:cs typeface="楷体" panose="02010609060101010101" charset="-122"/>
              </a:rPr>
              <a:t>第</a:t>
            </a:r>
            <a:r>
              <a:rPr lang="en-US" altLang="zh-CN" sz="6000" b="1">
                <a:solidFill>
                  <a:schemeClr val="bg1"/>
                </a:solidFill>
                <a:effectLst/>
                <a:latin typeface="楷体" panose="02010609060101010101" charset="-122"/>
                <a:ea typeface="楷体" panose="02010609060101010101" charset="-122"/>
                <a:cs typeface="楷体" panose="02010609060101010101" charset="-122"/>
              </a:rPr>
              <a:t>14</a:t>
            </a:r>
            <a:r>
              <a:rPr lang="zh-CN" altLang="en-US" sz="6000" b="1">
                <a:solidFill>
                  <a:schemeClr val="bg1"/>
                </a:solidFill>
                <a:effectLst/>
                <a:latin typeface="楷体" panose="02010609060101010101" charset="-122"/>
                <a:ea typeface="楷体" panose="02010609060101010101" charset="-122"/>
                <a:cs typeface="楷体" panose="02010609060101010101" charset="-122"/>
              </a:rPr>
              <a:t>课   </a:t>
            </a:r>
            <a:r>
              <a:rPr lang="zh-CN" altLang="en-US" sz="5400" b="1">
                <a:solidFill>
                  <a:schemeClr val="bg1"/>
                </a:solidFill>
                <a:effectLst/>
                <a:latin typeface="楷体" panose="02010609060101010101" charset="-122"/>
                <a:ea typeface="楷体" panose="02010609060101010101" charset="-122"/>
                <a:cs typeface="楷体" panose="02010609060101010101" charset="-122"/>
              </a:rPr>
              <a:t> </a:t>
            </a:r>
            <a:r>
              <a:rPr lang="zh-CN" altLang="zh-CN" sz="5400" b="1">
                <a:solidFill>
                  <a:schemeClr val="bg1"/>
                </a:solidFill>
                <a:effectLst/>
                <a:latin typeface="楷体" panose="02010609060101010101" charset="-122"/>
                <a:ea typeface="楷体" panose="02010609060101010101" charset="-122"/>
                <a:cs typeface="楷体" panose="02010609060101010101" charset="-122"/>
              </a:rPr>
              <a:t>当代中国的外交</a:t>
            </a:r>
            <a:endParaRPr lang="en-US" altLang="zh-CN" sz="4400" b="1">
              <a:solidFill>
                <a:schemeClr val="bg1"/>
              </a:solidFill>
              <a:effectLst>
                <a:innerShdw blurRad="63500" dist="50800" dir="18900000">
                  <a:prstClr val="black">
                    <a:alpha val="50000"/>
                  </a:prstClr>
                </a:innerShdw>
              </a:effectLst>
              <a:latin typeface="方正粗黑宋简体" panose="02000000000000000000" charset="-122"/>
              <a:ea typeface="方正粗黑宋简体" panose="02000000000000000000" charset="-122"/>
              <a:cs typeface="DFKai-SB" panose="03000509000000000000" charset="-120"/>
            </a:endParaRPr>
          </a:p>
          <a:p>
            <a:pPr algn="ctr"/>
            <a:r>
              <a:rPr lang="zh-CN" altLang="en-US" sz="4000" b="1">
                <a:solidFill>
                  <a:schemeClr val="accent4"/>
                </a:solidFill>
                <a:effectLst>
                  <a:outerShdw blurRad="63500" sx="102000" sy="102000" algn="ctr" rotWithShape="0">
                    <a:prstClr val="black">
                      <a:alpha val="40000"/>
                    </a:prstClr>
                  </a:outerShdw>
                  <a:reflection blurRad="6350" stA="53000" endA="300" endPos="35500" dir="5400000" sy="-90000" algn="bl" rotWithShape="0"/>
                </a:effectLst>
                <a:latin typeface="DFKai-SB" panose="03000509000000000000" charset="-120"/>
                <a:ea typeface="DFKai-SB" panose="03000509000000000000" charset="-120"/>
                <a:cs typeface="DFKai-SB" panose="03000509000000000000" charset="-120"/>
              </a:rPr>
              <a:t>        </a:t>
            </a:r>
            <a:endParaRPr lang="zh-CN" altLang="en-US" sz="4000" b="1">
              <a:solidFill>
                <a:schemeClr val="accent4"/>
              </a:solidFill>
              <a:effectLst>
                <a:outerShdw blurRad="63500" sx="102000" sy="102000" algn="ctr" rotWithShape="0">
                  <a:prstClr val="black">
                    <a:alpha val="40000"/>
                  </a:prstClr>
                </a:outerShdw>
                <a:reflection blurRad="6350" stA="53000" endA="300" endPos="35500" dir="5400000" sy="-90000" algn="bl" rotWithShape="0"/>
              </a:effectLst>
              <a:latin typeface="DFKai-SB" panose="03000509000000000000" charset="-120"/>
              <a:ea typeface="DFKai-SB" panose="03000509000000000000" charset="-120"/>
              <a:cs typeface="DFKai-SB" panose="03000509000000000000" charset="-120"/>
            </a:endParaRPr>
          </a:p>
          <a:p>
            <a:pPr algn="ctr"/>
            <a:r>
              <a:rPr lang="zh-CN" altLang="en-US" sz="4000" b="1">
                <a:solidFill>
                  <a:schemeClr val="accent4"/>
                </a:solidFill>
                <a:effectLst>
                  <a:outerShdw blurRad="63500" sx="102000" sy="102000" algn="ctr" rotWithShape="0">
                    <a:prstClr val="black">
                      <a:alpha val="40000"/>
                    </a:prstClr>
                  </a:outerShdw>
                  <a:reflection blurRad="6350" stA="53000" endA="300" endPos="35500" dir="5400000" sy="-90000" algn="bl" rotWithShape="0"/>
                </a:effectLst>
                <a:latin typeface="DFKai-SB" panose="03000509000000000000" charset="-120"/>
                <a:ea typeface="DFKai-SB" panose="03000509000000000000" charset="-120"/>
                <a:cs typeface="DFKai-SB" panose="03000509000000000000" charset="-120"/>
              </a:rPr>
              <a:t>                          </a:t>
            </a:r>
            <a:endParaRPr lang="zh-CN" altLang="zh-CN" sz="4000" b="1">
              <a:solidFill>
                <a:srgbClr val="FF3200"/>
              </a:solidFill>
              <a:effectLst/>
              <a:latin typeface="楷体" panose="02010609060101010101" charset="-122"/>
              <a:ea typeface="楷体" panose="02010609060101010101" charset="-122"/>
              <a:cs typeface="楷体" panose="02010609060101010101" charset="-122"/>
            </a:endParaRPr>
          </a:p>
        </p:txBody>
      </p:sp>
    </p:spTree>
  </p:cSld>
  <p:clrMapOvr>
    <a:masterClrMapping/>
  </p:clrMapOvr>
  <p:transition>
    <p:split orient="vert" dir="in"/>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4" name="图片 3" descr="timg (2)"/>
          <p:cNvPicPr>
            <a:picLocks noChangeAspect="1"/>
          </p:cNvPicPr>
          <p:nvPr/>
        </p:nvPicPr>
        <p:blipFill>
          <a:blip r:embed="rId1"/>
          <a:stretch>
            <a:fillRect/>
          </a:stretch>
        </p:blipFill>
        <p:spPr>
          <a:xfrm>
            <a:off x="-5715" y="-2540"/>
            <a:ext cx="12189460" cy="6861810"/>
          </a:xfrm>
          <a:prstGeom prst="rect">
            <a:avLst/>
          </a:prstGeom>
        </p:spPr>
      </p:pic>
      <p:sp>
        <p:nvSpPr>
          <p:cNvPr id="5" name="矩形 4"/>
          <p:cNvSpPr/>
          <p:nvPr/>
        </p:nvSpPr>
        <p:spPr>
          <a:xfrm>
            <a:off x="-6985" y="-1270"/>
            <a:ext cx="12190095" cy="6854825"/>
          </a:xfrm>
          <a:prstGeom prst="rect">
            <a:avLst/>
          </a:prstGeom>
          <a:solidFill>
            <a:schemeClr val="bg2">
              <a:lumMod val="10000"/>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11" name="组合 10"/>
          <p:cNvGrpSpPr/>
          <p:nvPr/>
        </p:nvGrpSpPr>
        <p:grpSpPr>
          <a:xfrm>
            <a:off x="194310" y="274955"/>
            <a:ext cx="11640106" cy="6299582"/>
            <a:chOff x="680" y="1168"/>
            <a:chExt cx="17417" cy="8585"/>
          </a:xfrm>
        </p:grpSpPr>
        <p:sp>
          <p:nvSpPr>
            <p:cNvPr id="21" name="矩形 20"/>
            <p:cNvSpPr/>
            <p:nvPr/>
          </p:nvSpPr>
          <p:spPr>
            <a:xfrm>
              <a:off x="3882" y="1168"/>
              <a:ext cx="8504" cy="8504"/>
            </a:xfrm>
            <a:prstGeom prst="rect">
              <a:avLst/>
            </a:prstGeom>
            <a:noFill/>
            <a:ln w="28575">
              <a:solidFill>
                <a:srgbClr val="F064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p>
              <a:pPr algn="ctr"/>
              <a:endParaRPr lang="zh-CN" altLang="en-US"/>
            </a:p>
          </p:txBody>
        </p:sp>
        <p:sp>
          <p:nvSpPr>
            <p:cNvPr id="24" name="矩形 23"/>
            <p:cNvSpPr/>
            <p:nvPr/>
          </p:nvSpPr>
          <p:spPr>
            <a:xfrm>
              <a:off x="11980" y="1879"/>
              <a:ext cx="960" cy="7120"/>
            </a:xfrm>
            <a:prstGeom prst="rect">
              <a:avLst/>
            </a:prstGeom>
            <a:solidFill>
              <a:srgbClr val="00FA00"/>
            </a:solidFill>
            <a:ln>
              <a:solidFill>
                <a:srgbClr val="F064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3" name="矩形 12"/>
            <p:cNvSpPr/>
            <p:nvPr/>
          </p:nvSpPr>
          <p:spPr>
            <a:xfrm>
              <a:off x="680" y="3771"/>
              <a:ext cx="6309" cy="2856"/>
            </a:xfrm>
            <a:prstGeom prst="rect">
              <a:avLst/>
            </a:prstGeom>
            <a:solidFill>
              <a:srgbClr val="00FA00"/>
            </a:solidFill>
            <a:ln w="28575">
              <a:solidFill>
                <a:srgbClr val="FF64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4000" spc="75"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方正粗黑宋简体" panose="02000000000000000000" charset="-122"/>
                  <a:ea typeface="方正粗黑宋简体" panose="02000000000000000000" charset="-122"/>
                  <a:sym typeface="+mn-ea"/>
                </a:rPr>
                <a:t>目录</a:t>
              </a:r>
              <a:endParaRPr lang="zh-CN" altLang="en-US" sz="4000" spc="75"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汉仪大宋简" panose="02010600000101010101" charset="-122"/>
                <a:ea typeface="汉仪大宋简" panose="02010600000101010101" charset="-122"/>
                <a:sym typeface="+mn-ea"/>
              </a:endParaRPr>
            </a:p>
            <a:p>
              <a:pPr algn="ctr"/>
              <a:r>
                <a:rPr lang="en-US" altLang="zh-CN" sz="4000" spc="75"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方正粗黑宋简体" panose="02000000000000000000" charset="-122"/>
                  <a:ea typeface="方正粗黑宋简体" panose="02000000000000000000" charset="-122"/>
                  <a:sym typeface="+mn-ea"/>
                </a:rPr>
                <a:t>CONTENTS</a:t>
              </a:r>
              <a:endParaRPr lang="en-US" altLang="zh-CN" sz="4000" spc="75"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方正粗黑宋简体" panose="02000000000000000000" charset="-122"/>
                <a:ea typeface="方正粗黑宋简体" panose="02000000000000000000" charset="-122"/>
                <a:sym typeface="+mn-ea"/>
              </a:endParaRPr>
            </a:p>
          </p:txBody>
        </p:sp>
        <p:grpSp>
          <p:nvGrpSpPr>
            <p:cNvPr id="25" name="组合 24"/>
            <p:cNvGrpSpPr/>
            <p:nvPr/>
          </p:nvGrpSpPr>
          <p:grpSpPr>
            <a:xfrm rot="0">
              <a:off x="9694" y="2802"/>
              <a:ext cx="7902" cy="711"/>
              <a:chOff x="8339" y="3038"/>
              <a:chExt cx="7902" cy="711"/>
            </a:xfrm>
          </p:grpSpPr>
          <p:sp>
            <p:nvSpPr>
              <p:cNvPr id="144" name="分段箭头"/>
              <p:cNvSpPr/>
              <p:nvPr/>
            </p:nvSpPr>
            <p:spPr>
              <a:xfrm>
                <a:off x="8339" y="3251"/>
                <a:ext cx="778" cy="396"/>
              </a:xfrm>
              <a:custGeom>
                <a:avLst/>
                <a:gdLst>
                  <a:gd name="connsiteX0" fmla="*/ 837769 w 1437086"/>
                  <a:gd name="connsiteY0" fmla="*/ 0 h 619125"/>
                  <a:gd name="connsiteX1" fmla="*/ 1129014 w 1437086"/>
                  <a:gd name="connsiteY1" fmla="*/ 2 h 619125"/>
                  <a:gd name="connsiteX2" fmla="*/ 1437086 w 1437086"/>
                  <a:gd name="connsiteY2" fmla="*/ 314833 h 619125"/>
                  <a:gd name="connsiteX3" fmla="*/ 1126115 w 1437086"/>
                  <a:gd name="connsiteY3" fmla="*/ 619125 h 619125"/>
                  <a:gd name="connsiteX4" fmla="*/ 836416 w 1437086"/>
                  <a:gd name="connsiteY4" fmla="*/ 619125 h 619125"/>
                  <a:gd name="connsiteX5" fmla="*/ 1146598 w 1437086"/>
                  <a:gd name="connsiteY5" fmla="*/ 315604 h 619125"/>
                  <a:gd name="connsiteX6" fmla="*/ 476241 w 1437086"/>
                  <a:gd name="connsiteY6" fmla="*/ 0 h 619125"/>
                  <a:gd name="connsiteX7" fmla="*/ 767481 w 1437086"/>
                  <a:gd name="connsiteY7" fmla="*/ 0 h 619125"/>
                  <a:gd name="connsiteX8" fmla="*/ 1075554 w 1437086"/>
                  <a:gd name="connsiteY8" fmla="*/ 314833 h 619125"/>
                  <a:gd name="connsiteX9" fmla="*/ 764585 w 1437086"/>
                  <a:gd name="connsiteY9" fmla="*/ 619125 h 619125"/>
                  <a:gd name="connsiteX10" fmla="*/ 474886 w 1437086"/>
                  <a:gd name="connsiteY10" fmla="*/ 619125 h 619125"/>
                  <a:gd name="connsiteX11" fmla="*/ 785067 w 1437086"/>
                  <a:gd name="connsiteY11" fmla="*/ 315602 h 619125"/>
                  <a:gd name="connsiteX12" fmla="*/ 0 w 1437086"/>
                  <a:gd name="connsiteY12" fmla="*/ 0 h 619125"/>
                  <a:gd name="connsiteX13" fmla="*/ 405948 w 1437086"/>
                  <a:gd name="connsiteY13" fmla="*/ 0 h 619125"/>
                  <a:gd name="connsiteX14" fmla="*/ 714025 w 1437086"/>
                  <a:gd name="connsiteY14" fmla="*/ 314832 h 619125"/>
                  <a:gd name="connsiteX15" fmla="*/ 403054 w 1437086"/>
                  <a:gd name="connsiteY15" fmla="*/ 619125 h 619125"/>
                  <a:gd name="connsiteX16" fmla="*/ 0 w 1437086"/>
                  <a:gd name="connsiteY16" fmla="*/ 619125 h 619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437086" h="619125">
                    <a:moveTo>
                      <a:pt x="837769" y="0"/>
                    </a:moveTo>
                    <a:lnTo>
                      <a:pt x="1129014" y="2"/>
                    </a:lnTo>
                    <a:lnTo>
                      <a:pt x="1437086" y="314833"/>
                    </a:lnTo>
                    <a:lnTo>
                      <a:pt x="1126115" y="619125"/>
                    </a:lnTo>
                    <a:lnTo>
                      <a:pt x="836416" y="619125"/>
                    </a:lnTo>
                    <a:lnTo>
                      <a:pt x="1146598" y="315604"/>
                    </a:lnTo>
                    <a:close/>
                    <a:moveTo>
                      <a:pt x="476241" y="0"/>
                    </a:moveTo>
                    <a:lnTo>
                      <a:pt x="767481" y="0"/>
                    </a:lnTo>
                    <a:lnTo>
                      <a:pt x="1075554" y="314833"/>
                    </a:lnTo>
                    <a:lnTo>
                      <a:pt x="764585" y="619125"/>
                    </a:lnTo>
                    <a:lnTo>
                      <a:pt x="474886" y="619125"/>
                    </a:lnTo>
                    <a:lnTo>
                      <a:pt x="785067" y="315602"/>
                    </a:lnTo>
                    <a:close/>
                    <a:moveTo>
                      <a:pt x="0" y="0"/>
                    </a:moveTo>
                    <a:lnTo>
                      <a:pt x="405948" y="0"/>
                    </a:lnTo>
                    <a:lnTo>
                      <a:pt x="714025" y="314832"/>
                    </a:lnTo>
                    <a:lnTo>
                      <a:pt x="403054" y="619125"/>
                    </a:lnTo>
                    <a:lnTo>
                      <a:pt x="0" y="619125"/>
                    </a:lnTo>
                    <a:close/>
                  </a:path>
                </a:pathLst>
              </a:custGeom>
              <a:solidFill>
                <a:srgbClr val="00FA00"/>
              </a:solidFill>
              <a:ln>
                <a:solidFill>
                  <a:srgbClr val="F06400"/>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ffectLst>
                    <a:outerShdw blurRad="38100" dist="38100" dir="2700000" algn="tl">
                      <a:srgbClr val="000000">
                        <a:alpha val="43137"/>
                      </a:srgbClr>
                    </a:outerShdw>
                  </a:effectLst>
                </a:endParaRPr>
              </a:p>
            </p:txBody>
          </p:sp>
          <p:sp>
            <p:nvSpPr>
              <p:cNvPr id="15" name="文本框 14"/>
              <p:cNvSpPr txBox="1"/>
              <p:nvPr/>
            </p:nvSpPr>
            <p:spPr>
              <a:xfrm>
                <a:off x="9221" y="3038"/>
                <a:ext cx="7020" cy="711"/>
              </a:xfrm>
              <a:prstGeom prst="rect">
                <a:avLst/>
              </a:prstGeom>
              <a:noFill/>
              <a:ln>
                <a:noFill/>
              </a:ln>
            </p:spPr>
            <p:txBody>
              <a:bodyPr wrap="square" rtlCol="0">
                <a:spAutoFit/>
              </a:bodyPr>
              <a:lstStyle/>
              <a:p>
                <a:pPr algn="just"/>
                <a:r>
                  <a:rPr lang="zh-CN" altLang="zh-CN" sz="2800" spc="200">
                    <a:solidFill>
                      <a:schemeClr val="bg1"/>
                    </a:solidFill>
                    <a:effectLst/>
                    <a:uFillTx/>
                    <a:latin typeface="黑体" panose="02010609060101010101" charset="-122"/>
                    <a:ea typeface="黑体" panose="02010609060101010101" charset="-122"/>
                    <a:cs typeface="思源宋体 CN Heavy" panose="02020900000000000000" charset="-122"/>
                    <a:sym typeface="+mn-ea"/>
                  </a:rPr>
                  <a:t>开创独立自主的和平外交</a:t>
                </a:r>
                <a:endParaRPr lang="zh-CN" altLang="zh-CN" sz="2800" spc="200">
                  <a:solidFill>
                    <a:schemeClr val="tx1"/>
                  </a:solidFill>
                  <a:effectLst/>
                  <a:uFillTx/>
                  <a:latin typeface="黑体" panose="02010609060101010101" charset="-122"/>
                  <a:ea typeface="黑体" panose="02010609060101010101" charset="-122"/>
                  <a:cs typeface="思源宋体 CN Heavy" panose="02020900000000000000" charset="-122"/>
                  <a:sym typeface="+mn-ea"/>
                </a:endParaRPr>
              </a:p>
            </p:txBody>
          </p:sp>
        </p:grpSp>
        <p:sp>
          <p:nvSpPr>
            <p:cNvPr id="28" name="分段箭头"/>
            <p:cNvSpPr/>
            <p:nvPr/>
          </p:nvSpPr>
          <p:spPr>
            <a:xfrm>
              <a:off x="10356" y="4628"/>
              <a:ext cx="778" cy="396"/>
            </a:xfrm>
            <a:custGeom>
              <a:avLst/>
              <a:gdLst>
                <a:gd name="connsiteX0" fmla="*/ 837769 w 1437086"/>
                <a:gd name="connsiteY0" fmla="*/ 0 h 619125"/>
                <a:gd name="connsiteX1" fmla="*/ 1129014 w 1437086"/>
                <a:gd name="connsiteY1" fmla="*/ 2 h 619125"/>
                <a:gd name="connsiteX2" fmla="*/ 1437086 w 1437086"/>
                <a:gd name="connsiteY2" fmla="*/ 314833 h 619125"/>
                <a:gd name="connsiteX3" fmla="*/ 1126115 w 1437086"/>
                <a:gd name="connsiteY3" fmla="*/ 619125 h 619125"/>
                <a:gd name="connsiteX4" fmla="*/ 836416 w 1437086"/>
                <a:gd name="connsiteY4" fmla="*/ 619125 h 619125"/>
                <a:gd name="connsiteX5" fmla="*/ 1146598 w 1437086"/>
                <a:gd name="connsiteY5" fmla="*/ 315604 h 619125"/>
                <a:gd name="connsiteX6" fmla="*/ 476241 w 1437086"/>
                <a:gd name="connsiteY6" fmla="*/ 0 h 619125"/>
                <a:gd name="connsiteX7" fmla="*/ 767481 w 1437086"/>
                <a:gd name="connsiteY7" fmla="*/ 0 h 619125"/>
                <a:gd name="connsiteX8" fmla="*/ 1075554 w 1437086"/>
                <a:gd name="connsiteY8" fmla="*/ 314833 h 619125"/>
                <a:gd name="connsiteX9" fmla="*/ 764585 w 1437086"/>
                <a:gd name="connsiteY9" fmla="*/ 619125 h 619125"/>
                <a:gd name="connsiteX10" fmla="*/ 474886 w 1437086"/>
                <a:gd name="connsiteY10" fmla="*/ 619125 h 619125"/>
                <a:gd name="connsiteX11" fmla="*/ 785067 w 1437086"/>
                <a:gd name="connsiteY11" fmla="*/ 315602 h 619125"/>
                <a:gd name="connsiteX12" fmla="*/ 0 w 1437086"/>
                <a:gd name="connsiteY12" fmla="*/ 0 h 619125"/>
                <a:gd name="connsiteX13" fmla="*/ 405948 w 1437086"/>
                <a:gd name="connsiteY13" fmla="*/ 0 h 619125"/>
                <a:gd name="connsiteX14" fmla="*/ 714025 w 1437086"/>
                <a:gd name="connsiteY14" fmla="*/ 314832 h 619125"/>
                <a:gd name="connsiteX15" fmla="*/ 403054 w 1437086"/>
                <a:gd name="connsiteY15" fmla="*/ 619125 h 619125"/>
                <a:gd name="connsiteX16" fmla="*/ 0 w 1437086"/>
                <a:gd name="connsiteY16" fmla="*/ 619125 h 619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437086" h="619125">
                  <a:moveTo>
                    <a:pt x="837769" y="0"/>
                  </a:moveTo>
                  <a:lnTo>
                    <a:pt x="1129014" y="2"/>
                  </a:lnTo>
                  <a:lnTo>
                    <a:pt x="1437086" y="314833"/>
                  </a:lnTo>
                  <a:lnTo>
                    <a:pt x="1126115" y="619125"/>
                  </a:lnTo>
                  <a:lnTo>
                    <a:pt x="836416" y="619125"/>
                  </a:lnTo>
                  <a:lnTo>
                    <a:pt x="1146598" y="315604"/>
                  </a:lnTo>
                  <a:close/>
                  <a:moveTo>
                    <a:pt x="476241" y="0"/>
                  </a:moveTo>
                  <a:lnTo>
                    <a:pt x="767481" y="0"/>
                  </a:lnTo>
                  <a:lnTo>
                    <a:pt x="1075554" y="314833"/>
                  </a:lnTo>
                  <a:lnTo>
                    <a:pt x="764585" y="619125"/>
                  </a:lnTo>
                  <a:lnTo>
                    <a:pt x="474886" y="619125"/>
                  </a:lnTo>
                  <a:lnTo>
                    <a:pt x="785067" y="315602"/>
                  </a:lnTo>
                  <a:close/>
                  <a:moveTo>
                    <a:pt x="0" y="0"/>
                  </a:moveTo>
                  <a:lnTo>
                    <a:pt x="405948" y="0"/>
                  </a:lnTo>
                  <a:lnTo>
                    <a:pt x="714025" y="314832"/>
                  </a:lnTo>
                  <a:lnTo>
                    <a:pt x="403054" y="619125"/>
                  </a:lnTo>
                  <a:lnTo>
                    <a:pt x="0" y="619125"/>
                  </a:lnTo>
                  <a:close/>
                </a:path>
              </a:pathLst>
            </a:custGeom>
            <a:solidFill>
              <a:srgbClr val="00FA00"/>
            </a:solidFill>
            <a:ln>
              <a:solidFill>
                <a:srgbClr val="F06400"/>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ffectLst>
                  <a:outerShdw blurRad="38100" dist="38100" dir="2700000" algn="tl">
                    <a:srgbClr val="000000">
                      <a:alpha val="43137"/>
                    </a:srgbClr>
                  </a:outerShdw>
                </a:effectLst>
              </a:endParaRPr>
            </a:p>
          </p:txBody>
        </p:sp>
        <p:sp>
          <p:nvSpPr>
            <p:cNvPr id="32" name="文本框 31"/>
            <p:cNvSpPr txBox="1"/>
            <p:nvPr/>
          </p:nvSpPr>
          <p:spPr>
            <a:xfrm>
              <a:off x="11250" y="4428"/>
              <a:ext cx="6847" cy="711"/>
            </a:xfrm>
            <a:prstGeom prst="rect">
              <a:avLst/>
            </a:prstGeom>
            <a:noFill/>
            <a:ln>
              <a:noFill/>
            </a:ln>
          </p:spPr>
          <p:txBody>
            <a:bodyPr wrap="square" rtlCol="0">
              <a:spAutoFit/>
            </a:bodyPr>
            <a:lstStyle/>
            <a:p>
              <a:pPr algn="just"/>
              <a:r>
                <a:rPr lang="zh-CN" altLang="zh-CN" sz="2800" spc="200">
                  <a:solidFill>
                    <a:schemeClr val="bg1"/>
                  </a:solidFill>
                  <a:effectLst/>
                  <a:uFillTx/>
                  <a:latin typeface="黑体" panose="02010609060101010101" charset="-122"/>
                  <a:ea typeface="黑体" panose="02010609060101010101" charset="-122"/>
                  <a:cs typeface="思源宋体 CN Heavy" panose="02020900000000000000" charset="-122"/>
                  <a:sym typeface="+mn-ea"/>
                </a:rPr>
                <a:t>改革开放后的外交成就</a:t>
              </a:r>
              <a:endParaRPr lang="zh-CN" altLang="en-US" sz="2800" spc="200">
                <a:solidFill>
                  <a:schemeClr val="bg1"/>
                </a:solidFill>
                <a:effectLst>
                  <a:glow rad="139700">
                    <a:schemeClr val="accent6">
                      <a:satMod val="175000"/>
                      <a:alpha val="40000"/>
                    </a:schemeClr>
                  </a:glow>
                  <a:outerShdw blurRad="38100" dist="38100" dir="2700000" algn="tl">
                    <a:srgbClr val="000000">
                      <a:alpha val="43137"/>
                    </a:srgbClr>
                  </a:outerShdw>
                </a:effectLst>
                <a:uFillTx/>
                <a:latin typeface="方正粗黑宋简体" panose="02000000000000000000" charset="-122"/>
                <a:ea typeface="方正粗黑宋简体" panose="02000000000000000000" charset="-122"/>
                <a:cs typeface="思源宋体 CN Heavy" panose="02020900000000000000" charset="-122"/>
                <a:sym typeface="+mn-ea"/>
              </a:endParaRPr>
            </a:p>
          </p:txBody>
        </p:sp>
        <p:sp>
          <p:nvSpPr>
            <p:cNvPr id="100" name="文本框 99"/>
            <p:cNvSpPr txBox="1"/>
            <p:nvPr/>
          </p:nvSpPr>
          <p:spPr>
            <a:xfrm>
              <a:off x="3858" y="7692"/>
              <a:ext cx="8097" cy="2061"/>
            </a:xfrm>
            <a:prstGeom prst="rect">
              <a:avLst/>
            </a:prstGeom>
            <a:noFill/>
            <a:ln w="9525">
              <a:noFill/>
            </a:ln>
          </p:spPr>
          <p:txBody>
            <a:bodyPr wrap="square">
              <a:spAutoFit/>
            </a:bodyPr>
            <a:p>
              <a:pPr indent="0" algn="just">
                <a:lnSpc>
                  <a:spcPct val="110000"/>
                </a:lnSpc>
              </a:pPr>
              <a:r>
                <a:rPr lang="zh-CN" altLang="zh-CN" sz="2800" spc="200">
                  <a:solidFill>
                    <a:schemeClr val="bg1"/>
                  </a:solidFill>
                  <a:effectLst/>
                  <a:uFillTx/>
                  <a:latin typeface="黑体" panose="02010609060101010101" charset="-122"/>
                  <a:ea typeface="黑体" panose="02010609060101010101" charset="-122"/>
                  <a:cs typeface="思源宋体 CN Heavy" panose="02020900000000000000" charset="-122"/>
                </a:rPr>
                <a:t>【课程标准】了解当代中国独立自主的和平外交政策的主要成就</a:t>
              </a:r>
              <a:endParaRPr lang="zh-CN" altLang="zh-CN" sz="2800" spc="200">
                <a:solidFill>
                  <a:schemeClr val="bg1"/>
                </a:solidFill>
                <a:effectLst/>
                <a:uFillTx/>
                <a:latin typeface="黑体" panose="02010609060101010101" charset="-122"/>
                <a:ea typeface="黑体" panose="02010609060101010101" charset="-122"/>
                <a:cs typeface="思源宋体 CN Heavy" panose="02020900000000000000" charset="-122"/>
              </a:endParaRPr>
            </a:p>
          </p:txBody>
        </p:sp>
      </p:grpSp>
      <p:sp>
        <p:nvSpPr>
          <p:cNvPr id="6" name="分段箭头"/>
          <p:cNvSpPr/>
          <p:nvPr/>
        </p:nvSpPr>
        <p:spPr>
          <a:xfrm>
            <a:off x="6928932" y="3871776"/>
            <a:ext cx="519952" cy="290581"/>
          </a:xfrm>
          <a:custGeom>
            <a:avLst/>
            <a:gdLst>
              <a:gd name="connsiteX0" fmla="*/ 837769 w 1437086"/>
              <a:gd name="connsiteY0" fmla="*/ 0 h 619125"/>
              <a:gd name="connsiteX1" fmla="*/ 1129014 w 1437086"/>
              <a:gd name="connsiteY1" fmla="*/ 2 h 619125"/>
              <a:gd name="connsiteX2" fmla="*/ 1437086 w 1437086"/>
              <a:gd name="connsiteY2" fmla="*/ 314833 h 619125"/>
              <a:gd name="connsiteX3" fmla="*/ 1126115 w 1437086"/>
              <a:gd name="connsiteY3" fmla="*/ 619125 h 619125"/>
              <a:gd name="connsiteX4" fmla="*/ 836416 w 1437086"/>
              <a:gd name="connsiteY4" fmla="*/ 619125 h 619125"/>
              <a:gd name="connsiteX5" fmla="*/ 1146598 w 1437086"/>
              <a:gd name="connsiteY5" fmla="*/ 315604 h 619125"/>
              <a:gd name="connsiteX6" fmla="*/ 476241 w 1437086"/>
              <a:gd name="connsiteY6" fmla="*/ 0 h 619125"/>
              <a:gd name="connsiteX7" fmla="*/ 767481 w 1437086"/>
              <a:gd name="connsiteY7" fmla="*/ 0 h 619125"/>
              <a:gd name="connsiteX8" fmla="*/ 1075554 w 1437086"/>
              <a:gd name="connsiteY8" fmla="*/ 314833 h 619125"/>
              <a:gd name="connsiteX9" fmla="*/ 764585 w 1437086"/>
              <a:gd name="connsiteY9" fmla="*/ 619125 h 619125"/>
              <a:gd name="connsiteX10" fmla="*/ 474886 w 1437086"/>
              <a:gd name="connsiteY10" fmla="*/ 619125 h 619125"/>
              <a:gd name="connsiteX11" fmla="*/ 785067 w 1437086"/>
              <a:gd name="connsiteY11" fmla="*/ 315602 h 619125"/>
              <a:gd name="connsiteX12" fmla="*/ 0 w 1437086"/>
              <a:gd name="connsiteY12" fmla="*/ 0 h 619125"/>
              <a:gd name="connsiteX13" fmla="*/ 405948 w 1437086"/>
              <a:gd name="connsiteY13" fmla="*/ 0 h 619125"/>
              <a:gd name="connsiteX14" fmla="*/ 714025 w 1437086"/>
              <a:gd name="connsiteY14" fmla="*/ 314832 h 619125"/>
              <a:gd name="connsiteX15" fmla="*/ 403054 w 1437086"/>
              <a:gd name="connsiteY15" fmla="*/ 619125 h 619125"/>
              <a:gd name="connsiteX16" fmla="*/ 0 w 1437086"/>
              <a:gd name="connsiteY16" fmla="*/ 619125 h 619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437086" h="619125">
                <a:moveTo>
                  <a:pt x="837769" y="0"/>
                </a:moveTo>
                <a:lnTo>
                  <a:pt x="1129014" y="2"/>
                </a:lnTo>
                <a:lnTo>
                  <a:pt x="1437086" y="314833"/>
                </a:lnTo>
                <a:lnTo>
                  <a:pt x="1126115" y="619125"/>
                </a:lnTo>
                <a:lnTo>
                  <a:pt x="836416" y="619125"/>
                </a:lnTo>
                <a:lnTo>
                  <a:pt x="1146598" y="315604"/>
                </a:lnTo>
                <a:close/>
                <a:moveTo>
                  <a:pt x="476241" y="0"/>
                </a:moveTo>
                <a:lnTo>
                  <a:pt x="767481" y="0"/>
                </a:lnTo>
                <a:lnTo>
                  <a:pt x="1075554" y="314833"/>
                </a:lnTo>
                <a:lnTo>
                  <a:pt x="764585" y="619125"/>
                </a:lnTo>
                <a:lnTo>
                  <a:pt x="474886" y="619125"/>
                </a:lnTo>
                <a:lnTo>
                  <a:pt x="785067" y="315602"/>
                </a:lnTo>
                <a:close/>
                <a:moveTo>
                  <a:pt x="0" y="0"/>
                </a:moveTo>
                <a:lnTo>
                  <a:pt x="405948" y="0"/>
                </a:lnTo>
                <a:lnTo>
                  <a:pt x="714025" y="314832"/>
                </a:lnTo>
                <a:lnTo>
                  <a:pt x="403054" y="619125"/>
                </a:lnTo>
                <a:lnTo>
                  <a:pt x="0" y="619125"/>
                </a:lnTo>
                <a:close/>
              </a:path>
            </a:pathLst>
          </a:custGeom>
          <a:solidFill>
            <a:srgbClr val="00FA00"/>
          </a:solidFill>
          <a:ln>
            <a:solidFill>
              <a:srgbClr val="F06400"/>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ffectLst>
                <a:outerShdw blurRad="38100" dist="38100" dir="2700000" algn="tl">
                  <a:srgbClr val="000000">
                    <a:alpha val="43137"/>
                  </a:srgbClr>
                </a:outerShdw>
              </a:effectLst>
            </a:endParaRPr>
          </a:p>
        </p:txBody>
      </p:sp>
      <p:sp>
        <p:nvSpPr>
          <p:cNvPr id="7" name="文本框 6"/>
          <p:cNvSpPr txBox="1"/>
          <p:nvPr/>
        </p:nvSpPr>
        <p:spPr>
          <a:xfrm>
            <a:off x="7497833" y="3725018"/>
            <a:ext cx="4575978" cy="953135"/>
          </a:xfrm>
          <a:prstGeom prst="rect">
            <a:avLst/>
          </a:prstGeom>
          <a:noFill/>
          <a:ln>
            <a:noFill/>
          </a:ln>
        </p:spPr>
        <p:txBody>
          <a:bodyPr wrap="square" rtlCol="0">
            <a:spAutoFit/>
          </a:bodyPr>
          <a:p>
            <a:pPr algn="just"/>
            <a:r>
              <a:rPr lang="zh-CN" altLang="zh-CN" sz="2800" spc="200">
                <a:solidFill>
                  <a:schemeClr val="bg1"/>
                </a:solidFill>
                <a:effectLst/>
                <a:uFillTx/>
                <a:latin typeface="黑体" panose="02010609060101010101" charset="-122"/>
                <a:ea typeface="黑体" panose="02010609060101010101" charset="-122"/>
                <a:cs typeface="思源宋体 CN Heavy" panose="02020900000000000000" charset="-122"/>
                <a:sym typeface="+mn-ea"/>
              </a:rPr>
              <a:t>中共十八大以来的中国特色大国外交</a:t>
            </a:r>
            <a:endParaRPr lang="zh-CN" altLang="zh-CN" sz="2800" spc="200">
              <a:solidFill>
                <a:schemeClr val="bg1"/>
              </a:solidFill>
              <a:effectLst/>
              <a:uFillTx/>
              <a:latin typeface="黑体" panose="02010609060101010101" charset="-122"/>
              <a:ea typeface="黑体" panose="02010609060101010101" charset="-122"/>
              <a:cs typeface="思源宋体 CN Heavy" panose="02020900000000000000" charset="-122"/>
              <a:sym typeface="+mn-ea"/>
            </a:endParaRPr>
          </a:p>
        </p:txBody>
      </p:sp>
    </p:spTree>
  </p:cSld>
  <p:clrMapOvr>
    <a:masterClrMapping/>
  </p:clrMapOvr>
  <p:transition>
    <p:split orient="vert" dir="in"/>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4" name="图片 3" descr="timg (8)"/>
          <p:cNvPicPr>
            <a:picLocks noChangeAspect="1"/>
          </p:cNvPicPr>
          <p:nvPr/>
        </p:nvPicPr>
        <p:blipFill>
          <a:blip r:embed="rId1"/>
          <a:stretch>
            <a:fillRect/>
          </a:stretch>
        </p:blipFill>
        <p:spPr>
          <a:xfrm>
            <a:off x="-5080" y="-13335"/>
            <a:ext cx="12201525" cy="6896735"/>
          </a:xfrm>
          <a:prstGeom prst="rect">
            <a:avLst/>
          </a:prstGeom>
        </p:spPr>
      </p:pic>
      <p:pic>
        <p:nvPicPr>
          <p:cNvPr id="5" name="图片 4" descr="u=3569504162,2179473421&amp;fm=26&amp;gp=0"/>
          <p:cNvPicPr>
            <a:picLocks noChangeAspect="1"/>
          </p:cNvPicPr>
          <p:nvPr/>
        </p:nvPicPr>
        <p:blipFill>
          <a:blip r:embed="rId2"/>
          <a:srcRect l="3340" t="11547" r="2450" b="18373"/>
          <a:stretch>
            <a:fillRect/>
          </a:stretch>
        </p:blipFill>
        <p:spPr>
          <a:xfrm>
            <a:off x="3429635" y="1724660"/>
            <a:ext cx="8761730" cy="3337560"/>
          </a:xfrm>
          <a:prstGeom prst="roundRect">
            <a:avLst/>
          </a:prstGeom>
        </p:spPr>
      </p:pic>
      <p:sp>
        <p:nvSpPr>
          <p:cNvPr id="6" name="矩形 5"/>
          <p:cNvSpPr/>
          <p:nvPr/>
        </p:nvSpPr>
        <p:spPr>
          <a:xfrm>
            <a:off x="-25400" y="-27305"/>
            <a:ext cx="12219940" cy="6957060"/>
          </a:xfrm>
          <a:prstGeom prst="rect">
            <a:avLst/>
          </a:prstGeom>
          <a:solidFill>
            <a:schemeClr val="bg2">
              <a:lumMod val="50000"/>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0" name="矩形 9"/>
          <p:cNvSpPr/>
          <p:nvPr/>
        </p:nvSpPr>
        <p:spPr>
          <a:xfrm>
            <a:off x="-23495" y="1704975"/>
            <a:ext cx="12188825" cy="3355340"/>
          </a:xfrm>
          <a:prstGeom prst="rect">
            <a:avLst/>
          </a:prstGeom>
          <a:solidFill>
            <a:srgbClr val="FA1900">
              <a:alpha val="1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9900" b="1" i="1">
                <a:solidFill>
                  <a:srgbClr val="B2EC0A"/>
                </a:solidFill>
                <a:effectLst>
                  <a:reflection blurRad="6350" stA="53000" endA="300" endPos="35500" dir="5400000" sy="-90000" algn="bl" rotWithShape="0"/>
                </a:effectLst>
                <a:latin typeface="黑体" panose="02010609060101010101" charset="-122"/>
                <a:ea typeface="黑体" panose="02010609060101010101" charset="-122"/>
                <a:sym typeface="+mn-ea"/>
              </a:rPr>
              <a:t>1 </a:t>
            </a:r>
            <a:r>
              <a:rPr lang="zh-CN" altLang="en-US" sz="6600" b="1" i="1">
                <a:solidFill>
                  <a:srgbClr val="B2EC0A"/>
                </a:solidFill>
                <a:effectLst>
                  <a:reflection blurRad="6350" stA="53000" endA="300" endPos="35500" dir="5400000" sy="-90000" algn="bl" rotWithShape="0"/>
                </a:effectLst>
                <a:latin typeface="黑体" panose="02010609060101010101" charset="-122"/>
                <a:ea typeface="黑体" panose="02010609060101010101" charset="-122"/>
                <a:sym typeface="+mn-ea"/>
              </a:rPr>
              <a:t>开创独立自主的和平外交</a:t>
            </a:r>
            <a:endParaRPr lang="zh-CN" altLang="en-US" sz="6600" b="1" i="1">
              <a:solidFill>
                <a:srgbClr val="B2EC0A"/>
              </a:solidFill>
              <a:effectLst>
                <a:reflection blurRad="6350" stA="53000" endA="300" endPos="35500" dir="5400000" sy="-90000" algn="bl" rotWithShape="0"/>
              </a:effectLst>
              <a:latin typeface="黑体" panose="02010609060101010101" charset="-122"/>
              <a:ea typeface="黑体" panose="02010609060101010101" charset="-122"/>
              <a:sym typeface="+mn-ea"/>
            </a:endParaRPr>
          </a:p>
        </p:txBody>
      </p:sp>
    </p:spTree>
  </p:cSld>
  <p:clrMapOvr>
    <a:masterClrMapping/>
  </p:clrMapOvr>
  <p:transition>
    <p:split orient="vert" dir="in"/>
  </p:transition>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cxnSp>
        <p:nvCxnSpPr>
          <p:cNvPr id="5" name="直接连接符 4"/>
          <p:cNvCxnSpPr/>
          <p:nvPr/>
        </p:nvCxnSpPr>
        <p:spPr>
          <a:xfrm>
            <a:off x="14605" y="186690"/>
            <a:ext cx="12217400" cy="43180"/>
          </a:xfrm>
          <a:prstGeom prst="line">
            <a:avLst/>
          </a:prstGeom>
        </p:spPr>
        <p:style>
          <a:lnRef idx="3">
            <a:schemeClr val="accent2"/>
          </a:lnRef>
          <a:fillRef idx="0">
            <a:schemeClr val="accent2"/>
          </a:fillRef>
          <a:effectRef idx="2">
            <a:schemeClr val="accent2"/>
          </a:effectRef>
          <a:fontRef idx="minor">
            <a:schemeClr val="tx1"/>
          </a:fontRef>
        </p:style>
      </p:cxnSp>
      <p:grpSp>
        <p:nvGrpSpPr>
          <p:cNvPr id="10" name="组合 9"/>
          <p:cNvGrpSpPr/>
          <p:nvPr/>
        </p:nvGrpSpPr>
        <p:grpSpPr>
          <a:xfrm>
            <a:off x="114300" y="71120"/>
            <a:ext cx="4015105" cy="661670"/>
            <a:chOff x="180" y="112"/>
            <a:chExt cx="3925" cy="1042"/>
          </a:xfrm>
        </p:grpSpPr>
        <p:sp>
          <p:nvSpPr>
            <p:cNvPr id="7" name="平行四边形 6"/>
            <p:cNvSpPr/>
            <p:nvPr/>
          </p:nvSpPr>
          <p:spPr>
            <a:xfrm>
              <a:off x="180" y="112"/>
              <a:ext cx="3698" cy="1043"/>
            </a:xfrm>
            <a:prstGeom prst="parallelogram">
              <a:avLst/>
            </a:prstGeom>
            <a:solidFill>
              <a:srgbClr val="FDE1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平行四边形 7"/>
            <p:cNvSpPr/>
            <p:nvPr/>
          </p:nvSpPr>
          <p:spPr>
            <a:xfrm>
              <a:off x="361" y="247"/>
              <a:ext cx="3744" cy="887"/>
            </a:xfrm>
            <a:prstGeom prst="parallelogram">
              <a:avLst/>
            </a:prstGeom>
            <a:solidFill>
              <a:srgbClr val="B2E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11" name="文本框 10"/>
          <p:cNvSpPr txBox="1"/>
          <p:nvPr/>
        </p:nvSpPr>
        <p:spPr>
          <a:xfrm>
            <a:off x="71755" y="128270"/>
            <a:ext cx="3891915" cy="460375"/>
          </a:xfrm>
          <a:prstGeom prst="rect">
            <a:avLst/>
          </a:prstGeom>
          <a:noFill/>
        </p:spPr>
        <p:txBody>
          <a:bodyPr wrap="square" rtlCol="0">
            <a:spAutoFit/>
          </a:bodyPr>
          <a:p>
            <a:r>
              <a:rPr lang="zh-CN" altLang="en-US" sz="2400" b="1">
                <a:solidFill>
                  <a:schemeClr val="tx1"/>
                </a:solidFill>
                <a:latin typeface="黑体" panose="02010609060101010101" charset="-122"/>
                <a:ea typeface="黑体" panose="02010609060101010101" charset="-122"/>
                <a:cs typeface="黑体" panose="02010609060101010101" charset="-122"/>
              </a:rPr>
              <a:t>开创独立自主的和平外交</a:t>
            </a:r>
            <a:endParaRPr lang="zh-CN" altLang="en-US" sz="2400" b="1">
              <a:solidFill>
                <a:schemeClr val="tx1"/>
              </a:solidFill>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390130" y="287655"/>
            <a:ext cx="2031365" cy="460375"/>
          </a:xfrm>
          <a:prstGeom prst="rect">
            <a:avLst/>
          </a:prstGeom>
          <a:noFill/>
        </p:spPr>
        <p:txBody>
          <a:bodyPr wrap="square" rtlCol="0">
            <a:spAutoFit/>
          </a:bodyPr>
          <a:p>
            <a:r>
              <a:rPr lang="en-US" altLang="zh-CN" sz="2400" b="1">
                <a:solidFill>
                  <a:schemeClr val="accent5">
                    <a:lumMod val="50000"/>
                  </a:schemeClr>
                </a:solidFill>
                <a:latin typeface="黑体" panose="02010609060101010101" charset="-122"/>
                <a:ea typeface="黑体" panose="02010609060101010101" charset="-122"/>
                <a:cs typeface="黑体" panose="02010609060101010101" charset="-122"/>
              </a:rPr>
              <a:t>1</a:t>
            </a:r>
            <a:r>
              <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rPr>
              <a:t>、背景</a:t>
            </a:r>
            <a:endPar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endParaRPr>
          </a:p>
        </p:txBody>
      </p:sp>
      <p:pic>
        <p:nvPicPr>
          <p:cNvPr id="9" name="图片 8" descr="timg (10)"/>
          <p:cNvPicPr>
            <a:picLocks noChangeAspect="1"/>
          </p:cNvPicPr>
          <p:nvPr/>
        </p:nvPicPr>
        <p:blipFill>
          <a:blip r:embed="rId1"/>
          <a:srcRect l="1777" r="1771" b="17135"/>
          <a:stretch>
            <a:fillRect/>
          </a:stretch>
        </p:blipFill>
        <p:spPr>
          <a:xfrm>
            <a:off x="-19050" y="774700"/>
            <a:ext cx="12200890" cy="2846070"/>
          </a:xfrm>
          <a:prstGeom prst="rect">
            <a:avLst/>
          </a:prstGeom>
        </p:spPr>
      </p:pic>
      <p:pic>
        <p:nvPicPr>
          <p:cNvPr id="14" name="图片 13" descr="timg (9)"/>
          <p:cNvPicPr>
            <a:picLocks noChangeAspect="1"/>
          </p:cNvPicPr>
          <p:nvPr/>
        </p:nvPicPr>
        <p:blipFill>
          <a:blip r:embed="rId2"/>
          <a:srcRect l="5931" t="20553" r="1569" b="25866"/>
          <a:stretch>
            <a:fillRect/>
          </a:stretch>
        </p:blipFill>
        <p:spPr>
          <a:xfrm>
            <a:off x="1313180" y="796290"/>
            <a:ext cx="2248535" cy="1304925"/>
          </a:xfrm>
          <a:prstGeom prst="rect">
            <a:avLst/>
          </a:prstGeom>
          <a:effectLst>
            <a:softEdge rad="31750"/>
          </a:effectLst>
        </p:spPr>
      </p:pic>
      <p:pic>
        <p:nvPicPr>
          <p:cNvPr id="15" name="图片 14" descr="u=2698567392,64203514&amp;fm=26&amp;gp=0"/>
          <p:cNvPicPr>
            <a:picLocks noChangeAspect="1"/>
          </p:cNvPicPr>
          <p:nvPr/>
        </p:nvPicPr>
        <p:blipFill>
          <a:blip r:embed="rId3"/>
          <a:srcRect l="4533" t="12600" r="5044" b="21178"/>
          <a:stretch>
            <a:fillRect/>
          </a:stretch>
        </p:blipFill>
        <p:spPr>
          <a:xfrm>
            <a:off x="7721600" y="761365"/>
            <a:ext cx="2569845" cy="1512570"/>
          </a:xfrm>
          <a:prstGeom prst="rect">
            <a:avLst/>
          </a:prstGeom>
          <a:effectLst>
            <a:softEdge rad="31750"/>
          </a:effectLst>
        </p:spPr>
      </p:pic>
      <p:grpSp>
        <p:nvGrpSpPr>
          <p:cNvPr id="20" name="组合 19"/>
          <p:cNvGrpSpPr/>
          <p:nvPr/>
        </p:nvGrpSpPr>
        <p:grpSpPr>
          <a:xfrm>
            <a:off x="4810125" y="791845"/>
            <a:ext cx="2044700" cy="1525270"/>
            <a:chOff x="7575" y="1247"/>
            <a:chExt cx="3220" cy="2402"/>
          </a:xfrm>
        </p:grpSpPr>
        <p:sp>
          <p:nvSpPr>
            <p:cNvPr id="18" name="椭圆 17"/>
            <p:cNvSpPr/>
            <p:nvPr/>
          </p:nvSpPr>
          <p:spPr>
            <a:xfrm>
              <a:off x="7575" y="1291"/>
              <a:ext cx="3220" cy="2359"/>
            </a:xfrm>
            <a:prstGeom prst="ellipse">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9" name="文本框 18"/>
            <p:cNvSpPr txBox="1"/>
            <p:nvPr/>
          </p:nvSpPr>
          <p:spPr>
            <a:xfrm>
              <a:off x="8005" y="1247"/>
              <a:ext cx="2450" cy="2082"/>
            </a:xfrm>
            <a:prstGeom prst="rect">
              <a:avLst/>
            </a:prstGeom>
            <a:noFill/>
          </p:spPr>
          <p:txBody>
            <a:bodyPr wrap="square" rtlCol="0">
              <a:spAutoFit/>
            </a:bodyPr>
            <a:p>
              <a:r>
                <a:rPr lang="en-US" altLang="zh-CN" sz="8000" b="1">
                  <a:solidFill>
                    <a:srgbClr val="FF0000"/>
                  </a:solidFill>
                  <a:latin typeface="黑体" panose="02010609060101010101" charset="-122"/>
                  <a:ea typeface="黑体" panose="02010609060101010101" charset="-122"/>
                </a:rPr>
                <a:t>VS</a:t>
              </a:r>
              <a:endParaRPr lang="en-US" altLang="zh-CN" sz="8000" b="1">
                <a:solidFill>
                  <a:srgbClr val="FF0000"/>
                </a:solidFill>
                <a:latin typeface="黑体" panose="02010609060101010101" charset="-122"/>
                <a:ea typeface="黑体" panose="02010609060101010101" charset="-122"/>
              </a:endParaRPr>
            </a:p>
          </p:txBody>
        </p:sp>
      </p:grpSp>
      <p:grpSp>
        <p:nvGrpSpPr>
          <p:cNvPr id="26" name="组合 25"/>
          <p:cNvGrpSpPr/>
          <p:nvPr/>
        </p:nvGrpSpPr>
        <p:grpSpPr>
          <a:xfrm>
            <a:off x="-1270" y="3716655"/>
            <a:ext cx="12231370" cy="1993900"/>
            <a:chOff x="-2" y="5853"/>
            <a:chExt cx="19262" cy="3140"/>
          </a:xfrm>
        </p:grpSpPr>
        <p:sp>
          <p:nvSpPr>
            <p:cNvPr id="21" name="流程图: 可选过程 20"/>
            <p:cNvSpPr/>
            <p:nvPr/>
          </p:nvSpPr>
          <p:spPr>
            <a:xfrm>
              <a:off x="-2" y="5853"/>
              <a:ext cx="19262" cy="3129"/>
            </a:xfrm>
            <a:prstGeom prst="flowChartAlternateProcess">
              <a:avLst/>
            </a:prstGeom>
            <a:solidFill>
              <a:srgbClr val="689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3" name="文本框 22"/>
            <p:cNvSpPr txBox="1"/>
            <p:nvPr/>
          </p:nvSpPr>
          <p:spPr>
            <a:xfrm>
              <a:off x="116" y="6135"/>
              <a:ext cx="19000" cy="2858"/>
            </a:xfrm>
            <a:prstGeom prst="rect">
              <a:avLst/>
            </a:prstGeom>
            <a:noFill/>
          </p:spPr>
          <p:txBody>
            <a:bodyPr wrap="square">
              <a:spAutoFit/>
            </a:bodyPr>
            <a:p>
              <a:r>
                <a:rPr lang="zh-CN" altLang="en-US" sz="2800" dirty="0">
                  <a:latin typeface="黑体" panose="02010609060101010101" charset="-122"/>
                  <a:ea typeface="黑体" panose="02010609060101010101" charset="-122"/>
                </a:rPr>
                <a:t>   </a:t>
              </a:r>
              <a:r>
                <a:rPr lang="zh-CN" altLang="en-US" sz="2800" dirty="0">
                  <a:latin typeface="楷体" panose="02010609060101010101" charset="-122"/>
                  <a:ea typeface="楷体" panose="02010609060101010101" charset="-122"/>
                  <a:cs typeface="楷体" panose="02010609060101010101" charset="-122"/>
                </a:rPr>
                <a:t> </a:t>
              </a:r>
              <a:r>
                <a:rPr lang="zh-CN" altLang="en-US" sz="2800" dirty="0">
                  <a:solidFill>
                    <a:schemeClr val="tx1"/>
                  </a:solidFill>
                  <a:latin typeface="楷体" panose="02010609060101010101" charset="-122"/>
                  <a:ea typeface="楷体" panose="02010609060101010101" charset="-122"/>
                  <a:cs typeface="楷体" panose="02010609060101010101" charset="-122"/>
                </a:rPr>
                <a:t>这就决定了新中国必须面对世界头号强国的长期、尖锐、激烈的侵略威胁。美国先后在中国台湾、朝鲜、越南布置了三条针对中国的战线，并采用种种手段</a:t>
              </a:r>
              <a:r>
                <a:rPr lang="zh-CN" altLang="en-US" sz="2800" dirty="0">
                  <a:solidFill>
                    <a:srgbClr val="FF1E00"/>
                  </a:solidFill>
                  <a:effectLst/>
                  <a:latin typeface="楷体" panose="02010609060101010101" charset="-122"/>
                  <a:ea typeface="楷体" panose="02010609060101010101" charset="-122"/>
                  <a:cs typeface="楷体" panose="02010609060101010101" charset="-122"/>
                </a:rPr>
                <a:t>威胁、遏止新中国</a:t>
              </a:r>
              <a:r>
                <a:rPr lang="zh-CN" altLang="en-US" sz="2800" dirty="0">
                  <a:solidFill>
                    <a:schemeClr val="tx1"/>
                  </a:solidFill>
                  <a:latin typeface="楷体" panose="02010609060101010101" charset="-122"/>
                  <a:ea typeface="楷体" panose="02010609060101010101" charset="-122"/>
                  <a:cs typeface="楷体" panose="02010609060101010101" charset="-122"/>
                </a:rPr>
                <a:t>，企图给新中国的生存造成重重困难。</a:t>
              </a:r>
              <a:endParaRPr lang="en-US" altLang="zh-CN" sz="2800" dirty="0">
                <a:solidFill>
                  <a:schemeClr val="tx1"/>
                </a:solidFill>
                <a:latin typeface="楷体" panose="02010609060101010101" charset="-122"/>
                <a:ea typeface="楷体" panose="02010609060101010101" charset="-122"/>
                <a:cs typeface="楷体" panose="02010609060101010101" charset="-122"/>
              </a:endParaRPr>
            </a:p>
            <a:p>
              <a:r>
                <a:rPr lang="en-US" altLang="zh-CN" sz="2800" dirty="0">
                  <a:solidFill>
                    <a:schemeClr val="tx1"/>
                  </a:solidFill>
                  <a:latin typeface="楷体" panose="02010609060101010101" charset="-122"/>
                  <a:ea typeface="楷体" panose="02010609060101010101" charset="-122"/>
                  <a:cs typeface="楷体" panose="02010609060101010101" charset="-122"/>
                </a:rPr>
                <a:t>                   ——</a:t>
              </a:r>
              <a:r>
                <a:rPr lang="zh-CN" altLang="en-US" sz="2800" dirty="0">
                  <a:solidFill>
                    <a:schemeClr val="tx1"/>
                  </a:solidFill>
                  <a:latin typeface="楷体" panose="02010609060101010101" charset="-122"/>
                  <a:ea typeface="楷体" panose="02010609060101010101" charset="-122"/>
                  <a:cs typeface="楷体" panose="02010609060101010101" charset="-122"/>
                </a:rPr>
                <a:t>张历历</a:t>
              </a:r>
              <a:r>
                <a:rPr lang="en-US" altLang="zh-CN" sz="2800" dirty="0">
                  <a:solidFill>
                    <a:schemeClr val="tx1"/>
                  </a:solidFill>
                  <a:latin typeface="楷体" panose="02010609060101010101" charset="-122"/>
                  <a:ea typeface="楷体" panose="02010609060101010101" charset="-122"/>
                  <a:cs typeface="楷体" panose="02010609060101010101" charset="-122"/>
                </a:rPr>
                <a:t>《</a:t>
              </a:r>
              <a:r>
                <a:rPr lang="zh-CN" altLang="en-US" sz="2800" dirty="0">
                  <a:solidFill>
                    <a:schemeClr val="tx1"/>
                  </a:solidFill>
                  <a:latin typeface="楷体" panose="02010609060101010101" charset="-122"/>
                  <a:ea typeface="楷体" panose="02010609060101010101" charset="-122"/>
                  <a:cs typeface="楷体" panose="02010609060101010101" charset="-122"/>
                </a:rPr>
                <a:t>当代中国外交简史</a:t>
              </a:r>
              <a:r>
                <a:rPr lang="en-US" altLang="zh-CN" sz="2800" dirty="0">
                  <a:solidFill>
                    <a:schemeClr val="tx1"/>
                  </a:solidFill>
                  <a:latin typeface="楷体" panose="02010609060101010101" charset="-122"/>
                  <a:ea typeface="楷体" panose="02010609060101010101" charset="-122"/>
                  <a:cs typeface="楷体" panose="02010609060101010101" charset="-122"/>
                </a:rPr>
                <a:t>》</a:t>
              </a:r>
              <a:endParaRPr lang="en-US" altLang="zh-CN" sz="2800" dirty="0">
                <a:solidFill>
                  <a:schemeClr val="tx1"/>
                </a:solidFill>
                <a:latin typeface="楷体" panose="02010609060101010101" charset="-122"/>
                <a:ea typeface="楷体" panose="02010609060101010101" charset="-122"/>
                <a:cs typeface="楷体" panose="02010609060101010101" charset="-122"/>
              </a:endParaRPr>
            </a:p>
          </p:txBody>
        </p:sp>
      </p:grpSp>
      <p:sp>
        <p:nvSpPr>
          <p:cNvPr id="25" name="文本框 24"/>
          <p:cNvSpPr txBox="1"/>
          <p:nvPr/>
        </p:nvSpPr>
        <p:spPr>
          <a:xfrm>
            <a:off x="126365" y="5790565"/>
            <a:ext cx="11798935" cy="953135"/>
          </a:xfrm>
          <a:prstGeom prst="rect">
            <a:avLst/>
          </a:prstGeom>
          <a:solidFill>
            <a:srgbClr val="FF3200"/>
          </a:solidFill>
        </p:spPr>
        <p:txBody>
          <a:bodyPr wrap="square" rtlCol="0">
            <a:spAutoFit/>
          </a:bodyPr>
          <a:p>
            <a:r>
              <a:rPr lang="zh-CN" altLang="en-US" sz="2800">
                <a:latin typeface="DFKai-SB" panose="03000509000000000000" charset="-120"/>
                <a:ea typeface="DFKai-SB" panose="03000509000000000000" charset="-120"/>
              </a:rPr>
              <a:t>国际；美苏为首的两大阵营对峙、斗争，以美国为首的资本主义阵营对新中国采取封锁、包围、孤立政策，苏联支持援助新中国</a:t>
            </a:r>
            <a:endParaRPr lang="zh-CN" altLang="en-US" sz="2800">
              <a:latin typeface="DFKai-SB" panose="03000509000000000000" charset="-120"/>
              <a:ea typeface="DFKai-SB" panose="03000509000000000000" charset="-120"/>
            </a:endParaRP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linds(horizont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linds(horizontal)">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26"/>
                                        </p:tgtEl>
                                        <p:attrNameLst>
                                          <p:attrName>style.visibility</p:attrName>
                                        </p:attrNameLst>
                                      </p:cBhvr>
                                      <p:to>
                                        <p:strVal val="visible"/>
                                      </p:to>
                                    </p:set>
                                    <p:anim calcmode="lin" valueType="num">
                                      <p:cBhvr additive="base">
                                        <p:cTn id="22" dur="500"/>
                                        <p:tgtEl>
                                          <p:spTgt spid="26"/>
                                        </p:tgtEl>
                                        <p:attrNameLst>
                                          <p:attrName>ppt_y</p:attrName>
                                        </p:attrNameLst>
                                      </p:cBhvr>
                                      <p:tavLst>
                                        <p:tav tm="0">
                                          <p:val>
                                            <p:strVal val="#ppt_y+#ppt_h*1.125000"/>
                                          </p:val>
                                        </p:tav>
                                        <p:tav tm="100000">
                                          <p:val>
                                            <p:strVal val="#ppt_y"/>
                                          </p:val>
                                        </p:tav>
                                      </p:tavLst>
                                    </p:anim>
                                    <p:animEffect transition="in" filter="wipe(up)">
                                      <p:cBhvr>
                                        <p:cTn id="23" dur="500"/>
                                        <p:tgtEl>
                                          <p:spTgt spid="26"/>
                                        </p:tgtEl>
                                      </p:cBhvr>
                                    </p:animEffect>
                                  </p:childTnLst>
                                </p:cTn>
                              </p:par>
                            </p:childTnLst>
                          </p:cTn>
                        </p:par>
                      </p:childTnLst>
                    </p:cTn>
                  </p:par>
                  <p:par>
                    <p:cTn id="24" fill="hold">
                      <p:stCondLst>
                        <p:cond delay="indefinite"/>
                      </p:stCondLst>
                      <p:childTnLst>
                        <p:par>
                          <p:cTn id="25" fill="hold">
                            <p:stCondLst>
                              <p:cond delay="0"/>
                            </p:stCondLst>
                            <p:childTnLst>
                              <p:par>
                                <p:cTn id="26" presetID="12" presetClass="entr" presetSubtype="4" fill="hold" grpId="0" nodeType="click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additive="base">
                                        <p:cTn id="28" dur="500"/>
                                        <p:tgtEl>
                                          <p:spTgt spid="25"/>
                                        </p:tgtEl>
                                        <p:attrNameLst>
                                          <p:attrName>ppt_y</p:attrName>
                                        </p:attrNameLst>
                                      </p:cBhvr>
                                      <p:tavLst>
                                        <p:tav tm="0">
                                          <p:val>
                                            <p:strVal val="#ppt_y+#ppt_h*1.125000"/>
                                          </p:val>
                                        </p:tav>
                                        <p:tav tm="100000">
                                          <p:val>
                                            <p:strVal val="#ppt_y"/>
                                          </p:val>
                                        </p:tav>
                                      </p:tavLst>
                                    </p:anim>
                                    <p:animEffect transition="in" filter="wipe(up)">
                                      <p:cBhvr>
                                        <p:cTn id="29"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cxnSp>
        <p:nvCxnSpPr>
          <p:cNvPr id="5" name="直接连接符 4"/>
          <p:cNvCxnSpPr/>
          <p:nvPr/>
        </p:nvCxnSpPr>
        <p:spPr>
          <a:xfrm>
            <a:off x="14605" y="186690"/>
            <a:ext cx="12217400" cy="43180"/>
          </a:xfrm>
          <a:prstGeom prst="line">
            <a:avLst/>
          </a:prstGeom>
        </p:spPr>
        <p:style>
          <a:lnRef idx="3">
            <a:schemeClr val="accent2"/>
          </a:lnRef>
          <a:fillRef idx="0">
            <a:schemeClr val="accent2"/>
          </a:fillRef>
          <a:effectRef idx="2">
            <a:schemeClr val="accent2"/>
          </a:effectRef>
          <a:fontRef idx="minor">
            <a:schemeClr val="tx1"/>
          </a:fontRef>
        </p:style>
      </p:cxnSp>
      <p:grpSp>
        <p:nvGrpSpPr>
          <p:cNvPr id="10" name="组合 9"/>
          <p:cNvGrpSpPr/>
          <p:nvPr/>
        </p:nvGrpSpPr>
        <p:grpSpPr>
          <a:xfrm>
            <a:off x="114300" y="71120"/>
            <a:ext cx="4015105" cy="661670"/>
            <a:chOff x="180" y="112"/>
            <a:chExt cx="3925" cy="1042"/>
          </a:xfrm>
        </p:grpSpPr>
        <p:sp>
          <p:nvSpPr>
            <p:cNvPr id="7" name="平行四边形 6"/>
            <p:cNvSpPr/>
            <p:nvPr/>
          </p:nvSpPr>
          <p:spPr>
            <a:xfrm>
              <a:off x="180" y="112"/>
              <a:ext cx="3698" cy="1043"/>
            </a:xfrm>
            <a:prstGeom prst="parallelogram">
              <a:avLst/>
            </a:prstGeom>
            <a:solidFill>
              <a:srgbClr val="FDE1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平行四边形 7"/>
            <p:cNvSpPr/>
            <p:nvPr/>
          </p:nvSpPr>
          <p:spPr>
            <a:xfrm>
              <a:off x="361" y="247"/>
              <a:ext cx="3744" cy="887"/>
            </a:xfrm>
            <a:prstGeom prst="parallelogram">
              <a:avLst/>
            </a:prstGeom>
            <a:solidFill>
              <a:srgbClr val="B2E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11" name="文本框 10"/>
          <p:cNvSpPr txBox="1"/>
          <p:nvPr/>
        </p:nvSpPr>
        <p:spPr>
          <a:xfrm>
            <a:off x="71755" y="128270"/>
            <a:ext cx="3794125" cy="460375"/>
          </a:xfrm>
          <a:prstGeom prst="rect">
            <a:avLst/>
          </a:prstGeom>
          <a:noFill/>
        </p:spPr>
        <p:txBody>
          <a:bodyPr wrap="square" rtlCol="0">
            <a:spAutoFit/>
          </a:bodyPr>
          <a:p>
            <a:r>
              <a:rPr lang="zh-CN" altLang="en-US" sz="2400" b="1">
                <a:solidFill>
                  <a:schemeClr val="tx1"/>
                </a:solidFill>
                <a:latin typeface="黑体" panose="02010609060101010101" charset="-122"/>
                <a:ea typeface="黑体" panose="02010609060101010101" charset="-122"/>
                <a:cs typeface="黑体" panose="02010609060101010101" charset="-122"/>
              </a:rPr>
              <a:t>开创独立自主的和平外交</a:t>
            </a:r>
            <a:endParaRPr lang="zh-CN" altLang="en-US" sz="2400" b="1">
              <a:solidFill>
                <a:schemeClr val="tx1"/>
              </a:solidFill>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390130" y="287655"/>
            <a:ext cx="2031365" cy="460375"/>
          </a:xfrm>
          <a:prstGeom prst="rect">
            <a:avLst/>
          </a:prstGeom>
          <a:noFill/>
        </p:spPr>
        <p:txBody>
          <a:bodyPr wrap="square" rtlCol="0">
            <a:spAutoFit/>
          </a:bodyPr>
          <a:p>
            <a:r>
              <a:rPr lang="en-US" altLang="zh-CN" sz="2400" b="1">
                <a:solidFill>
                  <a:schemeClr val="accent5">
                    <a:lumMod val="50000"/>
                  </a:schemeClr>
                </a:solidFill>
                <a:latin typeface="黑体" panose="02010609060101010101" charset="-122"/>
                <a:ea typeface="黑体" panose="02010609060101010101" charset="-122"/>
                <a:cs typeface="黑体" panose="02010609060101010101" charset="-122"/>
              </a:rPr>
              <a:t>1</a:t>
            </a:r>
            <a:r>
              <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rPr>
              <a:t>、背景</a:t>
            </a:r>
            <a:endPar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endParaRPr>
          </a:p>
        </p:txBody>
      </p:sp>
      <p:sp>
        <p:nvSpPr>
          <p:cNvPr id="25" name="文本框 24"/>
          <p:cNvSpPr txBox="1"/>
          <p:nvPr/>
        </p:nvSpPr>
        <p:spPr>
          <a:xfrm>
            <a:off x="241300" y="5027295"/>
            <a:ext cx="11798935" cy="1383665"/>
          </a:xfrm>
          <a:prstGeom prst="rect">
            <a:avLst/>
          </a:prstGeom>
          <a:solidFill>
            <a:srgbClr val="FF3200"/>
          </a:solidFill>
        </p:spPr>
        <p:txBody>
          <a:bodyPr wrap="square" rtlCol="0">
            <a:spAutoFit/>
          </a:bodyPr>
          <a:p>
            <a:r>
              <a:rPr lang="zh-CN" altLang="en-US" sz="2800">
                <a:latin typeface="DFKai-SB" panose="03000509000000000000" charset="-120"/>
                <a:ea typeface="DFKai-SB" panose="03000509000000000000" charset="-120"/>
              </a:rPr>
              <a:t>国内：新中国是在半殖半封基础上建立的，帝国主义与旧中国存在不平等外交关系；</a:t>
            </a:r>
            <a:endParaRPr lang="zh-CN" altLang="en-US" sz="2800">
              <a:latin typeface="DFKai-SB" panose="03000509000000000000" charset="-120"/>
              <a:ea typeface="DFKai-SB" panose="03000509000000000000" charset="-120"/>
            </a:endParaRPr>
          </a:p>
          <a:p>
            <a:r>
              <a:rPr lang="zh-CN" altLang="en-US" sz="2800">
                <a:latin typeface="DFKai-SB" panose="03000509000000000000" charset="-120"/>
                <a:ea typeface="DFKai-SB" panose="03000509000000000000" charset="-120"/>
              </a:rPr>
              <a:t>新中国百废待兴，经济基础薄弱，综合国力不强</a:t>
            </a:r>
            <a:endParaRPr lang="zh-CN" altLang="en-US" sz="2800">
              <a:latin typeface="DFKai-SB" panose="03000509000000000000" charset="-120"/>
              <a:ea typeface="DFKai-SB" panose="03000509000000000000" charset="-120"/>
            </a:endParaRPr>
          </a:p>
        </p:txBody>
      </p:sp>
      <p:grpSp>
        <p:nvGrpSpPr>
          <p:cNvPr id="6" name="组合 5"/>
          <p:cNvGrpSpPr/>
          <p:nvPr/>
        </p:nvGrpSpPr>
        <p:grpSpPr>
          <a:xfrm>
            <a:off x="-1270" y="1008380"/>
            <a:ext cx="12216130" cy="2314575"/>
            <a:chOff x="-2" y="1384"/>
            <a:chExt cx="19238" cy="3645"/>
          </a:xfrm>
        </p:grpSpPr>
        <p:sp>
          <p:nvSpPr>
            <p:cNvPr id="21" name="流程图: 可选过程 20"/>
            <p:cNvSpPr/>
            <p:nvPr/>
          </p:nvSpPr>
          <p:spPr>
            <a:xfrm>
              <a:off x="-2" y="1384"/>
              <a:ext cx="19239" cy="3537"/>
            </a:xfrm>
            <a:prstGeom prst="flowChartAlternateProcess">
              <a:avLst/>
            </a:prstGeom>
            <a:solidFill>
              <a:srgbClr val="689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 name="文本框 1"/>
            <p:cNvSpPr txBox="1"/>
            <p:nvPr/>
          </p:nvSpPr>
          <p:spPr>
            <a:xfrm>
              <a:off x="75" y="1493"/>
              <a:ext cx="18918" cy="3536"/>
            </a:xfrm>
            <a:prstGeom prst="rect">
              <a:avLst/>
            </a:prstGeom>
            <a:noFill/>
            <a:ln w="28575" cap="rnd" cmpd="sng">
              <a:noFill/>
              <a:prstDash val="sysDot"/>
            </a:ln>
          </p:spPr>
          <p:txBody>
            <a:bodyPr wrap="square" rtlCol="0">
              <a:spAutoFit/>
            </a:bodyPr>
            <a:p>
              <a:pPr algn="just"/>
              <a:r>
                <a:rPr lang="zh-CN" altLang="en-US" sz="2400" dirty="0">
                  <a:latin typeface="楷体" panose="02010609060101010101" charset="-122"/>
                  <a:ea typeface="楷体" panose="02010609060101010101" charset="-122"/>
                  <a:cs typeface="楷体" panose="02010609060101010101" charset="-122"/>
                  <a:sym typeface="+mn-ea"/>
                </a:rPr>
                <a:t> </a:t>
              </a:r>
              <a:r>
                <a:rPr lang="zh-CN" altLang="en-US" sz="2800" dirty="0">
                  <a:latin typeface="楷体" panose="02010609060101010101" charset="-122"/>
                  <a:ea typeface="楷体" panose="02010609060101010101" charset="-122"/>
                  <a:cs typeface="楷体" panose="02010609060101010101" charset="-122"/>
                  <a:sym typeface="+mn-ea"/>
                </a:rPr>
                <a:t>中国的反动分子在外交上一贯是神经衰弱、怕帝国主义的。清朝的西太后、北洋政府的袁世凯、国民党的蒋介石，哪一个不是跪在地上办外交的呢？中国一百年来的外交史是一部屈辱的外交史。我们不学他们。……要有独立精神，要争取主动，没有畏惧，要有信心。        </a:t>
              </a:r>
              <a:endParaRPr lang="zh-CN" altLang="en-US" sz="2800" dirty="0">
                <a:latin typeface="楷体" panose="02010609060101010101" charset="-122"/>
                <a:ea typeface="楷体" panose="02010609060101010101" charset="-122"/>
                <a:cs typeface="楷体" panose="02010609060101010101" charset="-122"/>
                <a:sym typeface="+mn-ea"/>
              </a:endParaRPr>
            </a:p>
            <a:p>
              <a:pPr algn="just"/>
              <a:r>
                <a:rPr lang="zh-CN" altLang="en-US" sz="2800" dirty="0">
                  <a:latin typeface="楷体" panose="02010609060101010101" charset="-122"/>
                  <a:ea typeface="楷体" panose="02010609060101010101" charset="-122"/>
                  <a:cs typeface="楷体" panose="02010609060101010101" charset="-122"/>
                  <a:sym typeface="+mn-ea"/>
                </a:rPr>
                <a:t>                                 ——周恩来《新中国外交》</a:t>
              </a:r>
              <a:endParaRPr lang="zh-CN" altLang="en-US" sz="2800" dirty="0">
                <a:latin typeface="楷体" panose="02010609060101010101" charset="-122"/>
                <a:ea typeface="楷体" panose="02010609060101010101" charset="-122"/>
                <a:cs typeface="楷体" panose="02010609060101010101" charset="-122"/>
                <a:sym typeface="+mn-ea"/>
              </a:endParaRPr>
            </a:p>
          </p:txBody>
        </p:sp>
      </p:grpSp>
      <p:sp>
        <p:nvSpPr>
          <p:cNvPr id="3" name="文本框 2"/>
          <p:cNvSpPr txBox="1"/>
          <p:nvPr/>
        </p:nvSpPr>
        <p:spPr>
          <a:xfrm>
            <a:off x="661670" y="3846195"/>
            <a:ext cx="10214610" cy="521970"/>
          </a:xfrm>
          <a:prstGeom prst="rect">
            <a:avLst/>
          </a:prstGeom>
          <a:solidFill>
            <a:srgbClr val="7CDB05"/>
          </a:solidFill>
        </p:spPr>
        <p:txBody>
          <a:bodyPr wrap="square" rtlCol="0">
            <a:spAutoFit/>
          </a:bodyPr>
          <a:p>
            <a:r>
              <a:rPr lang="zh-CN" altLang="en-US" sz="2800">
                <a:latin typeface="楷体" panose="02010609060101010101" charset="-122"/>
                <a:ea typeface="楷体" panose="02010609060101010101" charset="-122"/>
              </a:rPr>
              <a:t>思考：影响建国之初中国外交的国内因素有哪些？</a:t>
            </a:r>
            <a:endParaRPr lang="zh-CN" altLang="en-US" sz="2800">
              <a:latin typeface="楷体" panose="02010609060101010101" charset="-122"/>
              <a:ea typeface="楷体" panose="02010609060101010101" charset="-122"/>
            </a:endParaRP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additive="base">
                                        <p:cTn id="12" dur="500"/>
                                        <p:tgtEl>
                                          <p:spTgt spid="25"/>
                                        </p:tgtEl>
                                        <p:attrNameLst>
                                          <p:attrName>ppt_y</p:attrName>
                                        </p:attrNameLst>
                                      </p:cBhvr>
                                      <p:tavLst>
                                        <p:tav tm="0">
                                          <p:val>
                                            <p:strVal val="#ppt_y+#ppt_h*1.125000"/>
                                          </p:val>
                                        </p:tav>
                                        <p:tav tm="100000">
                                          <p:val>
                                            <p:strVal val="#ppt_y"/>
                                          </p:val>
                                        </p:tav>
                                      </p:tavLst>
                                    </p:anim>
                                    <p:animEffect transition="in" filter="wipe(up)">
                                      <p:cBhvr>
                                        <p:cTn id="1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bldLvl="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cxnSp>
        <p:nvCxnSpPr>
          <p:cNvPr id="5" name="直接连接符 4"/>
          <p:cNvCxnSpPr/>
          <p:nvPr/>
        </p:nvCxnSpPr>
        <p:spPr>
          <a:xfrm>
            <a:off x="14605" y="186690"/>
            <a:ext cx="12217400" cy="43180"/>
          </a:xfrm>
          <a:prstGeom prst="line">
            <a:avLst/>
          </a:prstGeom>
        </p:spPr>
        <p:style>
          <a:lnRef idx="3">
            <a:schemeClr val="accent2"/>
          </a:lnRef>
          <a:fillRef idx="0">
            <a:schemeClr val="accent2"/>
          </a:fillRef>
          <a:effectRef idx="2">
            <a:schemeClr val="accent2"/>
          </a:effectRef>
          <a:fontRef idx="minor">
            <a:schemeClr val="tx1"/>
          </a:fontRef>
        </p:style>
      </p:cxnSp>
      <p:grpSp>
        <p:nvGrpSpPr>
          <p:cNvPr id="10" name="组合 9"/>
          <p:cNvGrpSpPr/>
          <p:nvPr/>
        </p:nvGrpSpPr>
        <p:grpSpPr>
          <a:xfrm>
            <a:off x="114300" y="71120"/>
            <a:ext cx="3830955" cy="661670"/>
            <a:chOff x="180" y="112"/>
            <a:chExt cx="3925" cy="1042"/>
          </a:xfrm>
        </p:grpSpPr>
        <p:sp>
          <p:nvSpPr>
            <p:cNvPr id="7" name="平行四边形 6"/>
            <p:cNvSpPr/>
            <p:nvPr/>
          </p:nvSpPr>
          <p:spPr>
            <a:xfrm>
              <a:off x="180" y="112"/>
              <a:ext cx="3698" cy="1043"/>
            </a:xfrm>
            <a:prstGeom prst="parallelogram">
              <a:avLst/>
            </a:prstGeom>
            <a:solidFill>
              <a:srgbClr val="FDE1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平行四边形 7"/>
            <p:cNvSpPr/>
            <p:nvPr/>
          </p:nvSpPr>
          <p:spPr>
            <a:xfrm>
              <a:off x="361" y="247"/>
              <a:ext cx="3744" cy="887"/>
            </a:xfrm>
            <a:prstGeom prst="parallelogram">
              <a:avLst/>
            </a:prstGeom>
            <a:solidFill>
              <a:srgbClr val="B2E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11" name="文本框 10"/>
          <p:cNvSpPr txBox="1"/>
          <p:nvPr/>
        </p:nvSpPr>
        <p:spPr>
          <a:xfrm>
            <a:off x="71755" y="128270"/>
            <a:ext cx="3850005" cy="460375"/>
          </a:xfrm>
          <a:prstGeom prst="rect">
            <a:avLst/>
          </a:prstGeom>
          <a:noFill/>
        </p:spPr>
        <p:txBody>
          <a:bodyPr wrap="square" rtlCol="0">
            <a:spAutoFit/>
          </a:bodyPr>
          <a:p>
            <a:r>
              <a:rPr lang="zh-CN" altLang="en-US" sz="2400" b="1">
                <a:solidFill>
                  <a:schemeClr val="tx1"/>
                </a:solidFill>
                <a:latin typeface="黑体" panose="02010609060101010101" charset="-122"/>
                <a:ea typeface="黑体" panose="02010609060101010101" charset="-122"/>
                <a:cs typeface="黑体" panose="02010609060101010101" charset="-122"/>
              </a:rPr>
              <a:t>开创独立自主的和平外交</a:t>
            </a:r>
            <a:endParaRPr lang="zh-CN" altLang="en-US" sz="2400" b="1">
              <a:solidFill>
                <a:schemeClr val="tx1"/>
              </a:solidFill>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390130" y="287655"/>
            <a:ext cx="2031365" cy="460375"/>
          </a:xfrm>
          <a:prstGeom prst="rect">
            <a:avLst/>
          </a:prstGeom>
          <a:noFill/>
        </p:spPr>
        <p:txBody>
          <a:bodyPr wrap="square" rtlCol="0">
            <a:spAutoFit/>
          </a:bodyPr>
          <a:p>
            <a:r>
              <a:rPr lang="en-US" altLang="zh-CN" sz="2400" b="1">
                <a:solidFill>
                  <a:schemeClr val="accent5">
                    <a:lumMod val="50000"/>
                  </a:schemeClr>
                </a:solidFill>
                <a:latin typeface="黑体" panose="02010609060101010101" charset="-122"/>
                <a:ea typeface="黑体" panose="02010609060101010101" charset="-122"/>
                <a:cs typeface="黑体" panose="02010609060101010101" charset="-122"/>
              </a:rPr>
              <a:t>2</a:t>
            </a:r>
            <a:r>
              <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rPr>
              <a:t>、方针</a:t>
            </a:r>
            <a:endParaRPr lang="en-US" altLang="zh-CN" sz="2400" b="1">
              <a:solidFill>
                <a:schemeClr val="accent5">
                  <a:lumMod val="50000"/>
                </a:schemeClr>
              </a:solidFill>
              <a:latin typeface="黑体" panose="02010609060101010101" charset="-122"/>
              <a:ea typeface="黑体" panose="02010609060101010101" charset="-122"/>
              <a:cs typeface="黑体" panose="02010609060101010101" charset="-122"/>
            </a:endParaRPr>
          </a:p>
        </p:txBody>
      </p:sp>
      <p:grpSp>
        <p:nvGrpSpPr>
          <p:cNvPr id="6" name="组合 5"/>
          <p:cNvGrpSpPr/>
          <p:nvPr/>
        </p:nvGrpSpPr>
        <p:grpSpPr>
          <a:xfrm>
            <a:off x="69215" y="1036955"/>
            <a:ext cx="8577580" cy="2980690"/>
            <a:chOff x="-2" y="1384"/>
            <a:chExt cx="19239" cy="3537"/>
          </a:xfrm>
        </p:grpSpPr>
        <p:sp>
          <p:nvSpPr>
            <p:cNvPr id="21" name="流程图: 可选过程 20"/>
            <p:cNvSpPr/>
            <p:nvPr/>
          </p:nvSpPr>
          <p:spPr>
            <a:xfrm>
              <a:off x="-2" y="1384"/>
              <a:ext cx="19239" cy="3537"/>
            </a:xfrm>
            <a:prstGeom prst="flowChartAlternateProcess">
              <a:avLst/>
            </a:prstGeom>
            <a:solidFill>
              <a:srgbClr val="689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 name="文本框 1"/>
            <p:cNvSpPr txBox="1"/>
            <p:nvPr/>
          </p:nvSpPr>
          <p:spPr>
            <a:xfrm>
              <a:off x="645" y="1644"/>
              <a:ext cx="16996" cy="2664"/>
            </a:xfrm>
            <a:prstGeom prst="rect">
              <a:avLst/>
            </a:prstGeom>
            <a:noFill/>
            <a:ln w="28575" cap="rnd" cmpd="sng">
              <a:noFill/>
              <a:prstDash val="sysDot"/>
            </a:ln>
          </p:spPr>
          <p:txBody>
            <a:bodyPr wrap="square" rtlCol="0">
              <a:spAutoFit/>
            </a:bodyPr>
            <a:p>
              <a:pPr algn="just"/>
              <a:r>
                <a:rPr lang="zh-CN" altLang="en-US" sz="2400" dirty="0">
                  <a:latin typeface="楷体" panose="02010609060101010101" charset="-122"/>
                  <a:ea typeface="楷体" panose="02010609060101010101" charset="-122"/>
                  <a:cs typeface="楷体" panose="02010609060101010101" charset="-122"/>
                  <a:sym typeface="+mn-ea"/>
                </a:rPr>
                <a:t> </a:t>
              </a:r>
              <a:r>
                <a:rPr lang="zh-CN" altLang="en-US" sz="2800" dirty="0">
                  <a:latin typeface="楷体" panose="02010609060101010101" charset="-122"/>
                  <a:ea typeface="楷体" panose="02010609060101010101" charset="-122"/>
                  <a:cs typeface="楷体" panose="02010609060101010101" charset="-122"/>
                  <a:sym typeface="+mn-ea"/>
                </a:rPr>
                <a:t>中华人民共和国外交政策的原则，为保障本国独立、自由和领土主权的完整，拥护国际的持久和平和各国人民的友好合作，反对帝国主义的侵略和战争政策。</a:t>
              </a:r>
              <a:endParaRPr lang="zh-CN" altLang="en-US" sz="2800" dirty="0">
                <a:latin typeface="楷体" panose="02010609060101010101" charset="-122"/>
                <a:ea typeface="楷体" panose="02010609060101010101" charset="-122"/>
                <a:cs typeface="楷体" panose="02010609060101010101" charset="-122"/>
                <a:sym typeface="+mn-ea"/>
              </a:endParaRPr>
            </a:p>
            <a:p>
              <a:pPr algn="r"/>
              <a:r>
                <a:rPr lang="zh-CN" altLang="en-US" sz="2800" dirty="0">
                  <a:latin typeface="楷体" panose="02010609060101010101" charset="-122"/>
                  <a:ea typeface="楷体" panose="02010609060101010101" charset="-122"/>
                  <a:cs typeface="楷体" panose="02010609060101010101" charset="-122"/>
                  <a:sym typeface="+mn-ea"/>
                </a:rPr>
                <a:t>                     ——《共同纲领》</a:t>
              </a:r>
              <a:endParaRPr lang="zh-CN" altLang="en-US" sz="2800" dirty="0">
                <a:latin typeface="楷体" panose="02010609060101010101" charset="-122"/>
                <a:ea typeface="楷体" panose="02010609060101010101" charset="-122"/>
                <a:cs typeface="楷体" panose="02010609060101010101" charset="-122"/>
                <a:sym typeface="+mn-ea"/>
              </a:endParaRPr>
            </a:p>
          </p:txBody>
        </p:sp>
      </p:grpSp>
      <p:pic>
        <p:nvPicPr>
          <p:cNvPr id="9" name="图片 8" descr="timg (11)"/>
          <p:cNvPicPr>
            <a:picLocks noChangeAspect="1"/>
          </p:cNvPicPr>
          <p:nvPr/>
        </p:nvPicPr>
        <p:blipFill>
          <a:blip r:embed="rId1"/>
          <a:stretch>
            <a:fillRect/>
          </a:stretch>
        </p:blipFill>
        <p:spPr>
          <a:xfrm>
            <a:off x="9076690" y="955040"/>
            <a:ext cx="3027045" cy="4170680"/>
          </a:xfrm>
          <a:prstGeom prst="rect">
            <a:avLst/>
          </a:prstGeom>
        </p:spPr>
      </p:pic>
      <p:sp>
        <p:nvSpPr>
          <p:cNvPr id="12" name="文本框 11"/>
          <p:cNvSpPr txBox="1"/>
          <p:nvPr/>
        </p:nvSpPr>
        <p:spPr>
          <a:xfrm>
            <a:off x="252730" y="4523105"/>
            <a:ext cx="7787640" cy="521970"/>
          </a:xfrm>
          <a:prstGeom prst="rect">
            <a:avLst/>
          </a:prstGeom>
          <a:solidFill>
            <a:srgbClr val="7CDB05"/>
          </a:solidFill>
        </p:spPr>
        <p:txBody>
          <a:bodyPr wrap="square" rtlCol="0">
            <a:spAutoFit/>
          </a:bodyPr>
          <a:p>
            <a:r>
              <a:rPr lang="zh-CN" altLang="en-US" sz="2800">
                <a:latin typeface="楷体" panose="02010609060101010101" charset="-122"/>
                <a:ea typeface="楷体" panose="02010609060101010101" charset="-122"/>
              </a:rPr>
              <a:t>思考：建国之初中国的外交方针？</a:t>
            </a:r>
            <a:endParaRPr lang="zh-CN" altLang="en-US" sz="2800">
              <a:latin typeface="楷体" panose="02010609060101010101" charset="-122"/>
              <a:ea typeface="楷体" panose="02010609060101010101" charset="-122"/>
            </a:endParaRPr>
          </a:p>
        </p:txBody>
      </p:sp>
      <p:sp>
        <p:nvSpPr>
          <p:cNvPr id="13" name="文本框 12"/>
          <p:cNvSpPr txBox="1"/>
          <p:nvPr/>
        </p:nvSpPr>
        <p:spPr>
          <a:xfrm>
            <a:off x="2432050" y="5742940"/>
            <a:ext cx="6336030" cy="521970"/>
          </a:xfrm>
          <a:prstGeom prst="rect">
            <a:avLst/>
          </a:prstGeom>
          <a:solidFill>
            <a:srgbClr val="FF1E00"/>
          </a:solidFill>
          <a:ln>
            <a:noFill/>
          </a:ln>
        </p:spPr>
        <p:txBody>
          <a:bodyPr wrap="square" rtlCol="0">
            <a:spAutoFit/>
          </a:bodyPr>
          <a:p>
            <a:r>
              <a:rPr lang="zh-CN" altLang="en-US" sz="2800">
                <a:latin typeface="DFKai-SB" panose="03000509000000000000" charset="-120"/>
                <a:ea typeface="DFKai-SB" panose="03000509000000000000" charset="-120"/>
              </a:rPr>
              <a:t>独立自主的和平外交方针</a:t>
            </a:r>
            <a:endParaRPr lang="zh-CN" altLang="en-US" sz="2800">
              <a:latin typeface="DFKai-SB" panose="03000509000000000000" charset="-120"/>
              <a:ea typeface="DFKai-SB" panose="03000509000000000000" charset="-120"/>
            </a:endParaRP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linds(horizontal)">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P spid="13" grpId="0" animBg="1"/>
      <p:bldP spid="13" grpId="1"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cxnSp>
        <p:nvCxnSpPr>
          <p:cNvPr id="5" name="直接连接符 4"/>
          <p:cNvCxnSpPr/>
          <p:nvPr/>
        </p:nvCxnSpPr>
        <p:spPr>
          <a:xfrm>
            <a:off x="14605" y="186690"/>
            <a:ext cx="12217400" cy="43180"/>
          </a:xfrm>
          <a:prstGeom prst="line">
            <a:avLst/>
          </a:prstGeom>
        </p:spPr>
        <p:style>
          <a:lnRef idx="3">
            <a:schemeClr val="accent2"/>
          </a:lnRef>
          <a:fillRef idx="0">
            <a:schemeClr val="accent2"/>
          </a:fillRef>
          <a:effectRef idx="2">
            <a:schemeClr val="accent2"/>
          </a:effectRef>
          <a:fontRef idx="minor">
            <a:schemeClr val="tx1"/>
          </a:fontRef>
        </p:style>
      </p:cxnSp>
      <p:grpSp>
        <p:nvGrpSpPr>
          <p:cNvPr id="10" name="组合 9"/>
          <p:cNvGrpSpPr/>
          <p:nvPr/>
        </p:nvGrpSpPr>
        <p:grpSpPr>
          <a:xfrm>
            <a:off x="114300" y="71120"/>
            <a:ext cx="4058285" cy="661670"/>
            <a:chOff x="180" y="112"/>
            <a:chExt cx="3925" cy="1042"/>
          </a:xfrm>
        </p:grpSpPr>
        <p:sp>
          <p:nvSpPr>
            <p:cNvPr id="7" name="平行四边形 6"/>
            <p:cNvSpPr/>
            <p:nvPr/>
          </p:nvSpPr>
          <p:spPr>
            <a:xfrm>
              <a:off x="180" y="112"/>
              <a:ext cx="3698" cy="1043"/>
            </a:xfrm>
            <a:prstGeom prst="parallelogram">
              <a:avLst/>
            </a:prstGeom>
            <a:solidFill>
              <a:srgbClr val="FDE1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平行四边形 7"/>
            <p:cNvSpPr/>
            <p:nvPr/>
          </p:nvSpPr>
          <p:spPr>
            <a:xfrm>
              <a:off x="361" y="247"/>
              <a:ext cx="3744" cy="887"/>
            </a:xfrm>
            <a:prstGeom prst="parallelogram">
              <a:avLst/>
            </a:prstGeom>
            <a:solidFill>
              <a:srgbClr val="B2E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11" name="文本框 10"/>
          <p:cNvSpPr txBox="1"/>
          <p:nvPr/>
        </p:nvSpPr>
        <p:spPr>
          <a:xfrm>
            <a:off x="71755" y="128270"/>
            <a:ext cx="3949065" cy="460375"/>
          </a:xfrm>
          <a:prstGeom prst="rect">
            <a:avLst/>
          </a:prstGeom>
          <a:noFill/>
        </p:spPr>
        <p:txBody>
          <a:bodyPr wrap="square" rtlCol="0">
            <a:spAutoFit/>
          </a:bodyPr>
          <a:p>
            <a:r>
              <a:rPr lang="zh-CN" altLang="en-US" sz="2400" b="1">
                <a:solidFill>
                  <a:schemeClr val="tx1"/>
                </a:solidFill>
                <a:latin typeface="黑体" panose="02010609060101010101" charset="-122"/>
                <a:ea typeface="黑体" panose="02010609060101010101" charset="-122"/>
                <a:cs typeface="黑体" panose="02010609060101010101" charset="-122"/>
              </a:rPr>
              <a:t>开创独立自主的和平外交</a:t>
            </a:r>
            <a:endParaRPr lang="zh-CN" altLang="en-US" sz="2400" b="1">
              <a:solidFill>
                <a:schemeClr val="tx1"/>
              </a:solidFill>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390130" y="287655"/>
            <a:ext cx="2031365" cy="460375"/>
          </a:xfrm>
          <a:prstGeom prst="rect">
            <a:avLst/>
          </a:prstGeom>
          <a:noFill/>
        </p:spPr>
        <p:txBody>
          <a:bodyPr wrap="square" rtlCol="0">
            <a:spAutoFit/>
          </a:bodyPr>
          <a:p>
            <a:r>
              <a:rPr lang="en-US" altLang="zh-CN" sz="2400" b="1">
                <a:solidFill>
                  <a:schemeClr val="accent5">
                    <a:lumMod val="50000"/>
                  </a:schemeClr>
                </a:solidFill>
                <a:latin typeface="黑体" panose="02010609060101010101" charset="-122"/>
                <a:ea typeface="黑体" panose="02010609060101010101" charset="-122"/>
                <a:cs typeface="黑体" panose="02010609060101010101" charset="-122"/>
              </a:rPr>
              <a:t>3</a:t>
            </a:r>
            <a:r>
              <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rPr>
              <a:t>、外交政策</a:t>
            </a:r>
            <a:endParaRPr lang="en-US" altLang="zh-CN" sz="2400" b="1">
              <a:solidFill>
                <a:schemeClr val="accent5">
                  <a:lumMod val="50000"/>
                </a:schemeClr>
              </a:solidFill>
              <a:latin typeface="黑体" panose="02010609060101010101" charset="-122"/>
              <a:ea typeface="黑体" panose="02010609060101010101" charset="-122"/>
              <a:cs typeface="黑体" panose="02010609060101010101" charset="-122"/>
            </a:endParaRPr>
          </a:p>
        </p:txBody>
      </p:sp>
      <p:grpSp>
        <p:nvGrpSpPr>
          <p:cNvPr id="6" name="组合 5"/>
          <p:cNvGrpSpPr/>
          <p:nvPr/>
        </p:nvGrpSpPr>
        <p:grpSpPr>
          <a:xfrm>
            <a:off x="154305" y="895985"/>
            <a:ext cx="11935460" cy="2727960"/>
            <a:chOff x="135" y="1217"/>
            <a:chExt cx="19239" cy="3537"/>
          </a:xfrm>
        </p:grpSpPr>
        <p:sp>
          <p:nvSpPr>
            <p:cNvPr id="21" name="流程图: 可选过程 20"/>
            <p:cNvSpPr/>
            <p:nvPr/>
          </p:nvSpPr>
          <p:spPr>
            <a:xfrm>
              <a:off x="135" y="1217"/>
              <a:ext cx="19239" cy="3537"/>
            </a:xfrm>
            <a:prstGeom prst="flowChartAlternateProcess">
              <a:avLst/>
            </a:prstGeom>
            <a:solidFill>
              <a:srgbClr val="689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 name="文本框 1"/>
            <p:cNvSpPr txBox="1"/>
            <p:nvPr/>
          </p:nvSpPr>
          <p:spPr>
            <a:xfrm>
              <a:off x="531" y="1442"/>
              <a:ext cx="18611" cy="2911"/>
            </a:xfrm>
            <a:prstGeom prst="rect">
              <a:avLst/>
            </a:prstGeom>
            <a:noFill/>
            <a:ln w="28575" cap="rnd" cmpd="sng">
              <a:noFill/>
              <a:prstDash val="sysDot"/>
            </a:ln>
          </p:spPr>
          <p:txBody>
            <a:bodyPr wrap="square" rtlCol="0">
              <a:spAutoFit/>
            </a:bodyPr>
            <a:p>
              <a:pPr algn="just"/>
              <a:r>
                <a:rPr lang="zh-CN" altLang="en-US" sz="2400" dirty="0">
                  <a:latin typeface="楷体" panose="02010609060101010101" charset="-122"/>
                  <a:ea typeface="楷体" panose="02010609060101010101" charset="-122"/>
                  <a:cs typeface="楷体" panose="02010609060101010101" charset="-122"/>
                  <a:sym typeface="+mn-ea"/>
                </a:rPr>
                <a:t> </a:t>
              </a:r>
              <a:r>
                <a:rPr lang="zh-CN" altLang="en-US" sz="2800" dirty="0">
                  <a:latin typeface="楷体" panose="02010609060101010101" charset="-122"/>
                  <a:ea typeface="楷体" panose="02010609060101010101" charset="-122"/>
                  <a:cs typeface="楷体" panose="02010609060101010101" charset="-122"/>
                  <a:sym typeface="+mn-ea"/>
                </a:rPr>
                <a:t>《共同纲领》规定：“对于国民党政府与外国政府所订立的各项条约和协定，中华人民共和国政府应加以审查，按其内容，分别予以或承认，或废除，或修改，或重订。”正如周恩来所说：“这另起炉灶的方针，使我国改变了半殖民地的地位，在政治上建立起了独立自主的外交关系。                    </a:t>
              </a:r>
              <a:endParaRPr lang="zh-CN" altLang="en-US" sz="2800" dirty="0">
                <a:latin typeface="楷体" panose="02010609060101010101" charset="-122"/>
                <a:ea typeface="楷体" panose="02010609060101010101" charset="-122"/>
                <a:cs typeface="楷体" panose="02010609060101010101" charset="-122"/>
              </a:endParaRPr>
            </a:p>
            <a:p>
              <a:pPr algn="just"/>
              <a:r>
                <a:rPr lang="zh-CN" altLang="en-US" sz="2800" dirty="0">
                  <a:latin typeface="楷体" panose="02010609060101010101" charset="-122"/>
                  <a:ea typeface="楷体" panose="02010609060101010101" charset="-122"/>
                  <a:cs typeface="楷体" panose="02010609060101010101" charset="-122"/>
                  <a:sym typeface="+mn-ea"/>
                </a:rPr>
                <a:t>                     ——谢益显《中国当代外交史 1949-2009 》</a:t>
              </a:r>
              <a:endParaRPr lang="zh-CN" altLang="en-US" sz="2800" dirty="0">
                <a:latin typeface="楷体" panose="02010609060101010101" charset="-122"/>
                <a:ea typeface="楷体" panose="02010609060101010101" charset="-122"/>
                <a:cs typeface="楷体" panose="02010609060101010101" charset="-122"/>
                <a:sym typeface="+mn-ea"/>
              </a:endParaRPr>
            </a:p>
          </p:txBody>
        </p:sp>
      </p:grpSp>
      <p:sp>
        <p:nvSpPr>
          <p:cNvPr id="14" name="五边形 13"/>
          <p:cNvSpPr/>
          <p:nvPr/>
        </p:nvSpPr>
        <p:spPr>
          <a:xfrm>
            <a:off x="654685" y="4345940"/>
            <a:ext cx="3288030" cy="1016635"/>
          </a:xfrm>
          <a:prstGeom prst="homePlate">
            <a:avLst/>
          </a:prstGeom>
          <a:solidFill>
            <a:srgbClr val="7CDB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4000">
                <a:solidFill>
                  <a:schemeClr val="tx1"/>
                </a:solidFill>
                <a:latin typeface="DFKai-SB" panose="03000509000000000000" charset="-120"/>
                <a:ea typeface="DFKai-SB" panose="03000509000000000000" charset="-120"/>
              </a:rPr>
              <a:t>另起炉灶</a:t>
            </a:r>
            <a:endParaRPr lang="zh-CN" altLang="en-US" sz="4000">
              <a:solidFill>
                <a:schemeClr val="tx1"/>
              </a:solidFill>
              <a:latin typeface="DFKai-SB" panose="03000509000000000000" charset="-120"/>
              <a:ea typeface="DFKai-SB" panose="03000509000000000000" charset="-120"/>
            </a:endParaRPr>
          </a:p>
        </p:txBody>
      </p:sp>
      <p:sp>
        <p:nvSpPr>
          <p:cNvPr id="15" name="文本框 14"/>
          <p:cNvSpPr txBox="1"/>
          <p:nvPr/>
        </p:nvSpPr>
        <p:spPr>
          <a:xfrm>
            <a:off x="4041140" y="4304030"/>
            <a:ext cx="7930515" cy="1383665"/>
          </a:xfrm>
          <a:prstGeom prst="rect">
            <a:avLst/>
          </a:prstGeom>
          <a:solidFill>
            <a:srgbClr val="FF1E00"/>
          </a:solidFill>
          <a:ln>
            <a:noFill/>
          </a:ln>
        </p:spPr>
        <p:txBody>
          <a:bodyPr wrap="square" rtlCol="0">
            <a:spAutoFit/>
          </a:bodyPr>
          <a:p>
            <a:r>
              <a:rPr lang="zh-CN" altLang="en-US" sz="2800">
                <a:latin typeface="DFKai-SB" panose="03000509000000000000" charset="-120"/>
                <a:ea typeface="DFKai-SB" panose="03000509000000000000" charset="-120"/>
              </a:rPr>
              <a:t>内容：不承认国民党政府</a:t>
            </a:r>
            <a:r>
              <a:rPr lang="zh-CN" altLang="en-US" sz="2800">
                <a:latin typeface="DFKai-SB" panose="03000509000000000000" charset="-120"/>
                <a:ea typeface="DFKai-SB" panose="03000509000000000000" charset="-120"/>
                <a:sym typeface="+mn-ea"/>
              </a:rPr>
              <a:t>同各国建立的外交关系；</a:t>
            </a:r>
            <a:endParaRPr lang="zh-CN" altLang="en-US" sz="2800">
              <a:latin typeface="DFKai-SB" panose="03000509000000000000" charset="-120"/>
              <a:ea typeface="DFKai-SB" panose="03000509000000000000" charset="-120"/>
              <a:sym typeface="+mn-ea"/>
            </a:endParaRPr>
          </a:p>
          <a:p>
            <a:r>
              <a:rPr lang="zh-CN" altLang="en-US" sz="2800">
                <a:latin typeface="DFKai-SB" panose="03000509000000000000" charset="-120"/>
                <a:ea typeface="DFKai-SB" panose="03000509000000000000" charset="-120"/>
                <a:sym typeface="+mn-ea"/>
              </a:rPr>
              <a:t>意义：改变中国半殖民地地位，在国际交往中独立自主</a:t>
            </a:r>
            <a:endParaRPr lang="zh-CN" altLang="en-US" sz="2800">
              <a:latin typeface="DFKai-SB" panose="03000509000000000000" charset="-120"/>
              <a:ea typeface="DFKai-SB" panose="03000509000000000000" charset="-120"/>
            </a:endParaRP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linds(horizontal)">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15" grpId="1" animBg="1"/>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cxnSp>
        <p:nvCxnSpPr>
          <p:cNvPr id="5" name="直接连接符 4"/>
          <p:cNvCxnSpPr/>
          <p:nvPr/>
        </p:nvCxnSpPr>
        <p:spPr>
          <a:xfrm>
            <a:off x="14605" y="186690"/>
            <a:ext cx="12217400" cy="43180"/>
          </a:xfrm>
          <a:prstGeom prst="line">
            <a:avLst/>
          </a:prstGeom>
        </p:spPr>
        <p:style>
          <a:lnRef idx="3">
            <a:schemeClr val="accent2"/>
          </a:lnRef>
          <a:fillRef idx="0">
            <a:schemeClr val="accent2"/>
          </a:fillRef>
          <a:effectRef idx="2">
            <a:schemeClr val="accent2"/>
          </a:effectRef>
          <a:fontRef idx="minor">
            <a:schemeClr val="tx1"/>
          </a:fontRef>
        </p:style>
      </p:cxnSp>
      <p:grpSp>
        <p:nvGrpSpPr>
          <p:cNvPr id="10" name="组合 9"/>
          <p:cNvGrpSpPr/>
          <p:nvPr/>
        </p:nvGrpSpPr>
        <p:grpSpPr>
          <a:xfrm>
            <a:off x="114300" y="71120"/>
            <a:ext cx="3973195" cy="661670"/>
            <a:chOff x="180" y="112"/>
            <a:chExt cx="3925" cy="1042"/>
          </a:xfrm>
        </p:grpSpPr>
        <p:sp>
          <p:nvSpPr>
            <p:cNvPr id="7" name="平行四边形 6"/>
            <p:cNvSpPr/>
            <p:nvPr/>
          </p:nvSpPr>
          <p:spPr>
            <a:xfrm>
              <a:off x="180" y="112"/>
              <a:ext cx="3698" cy="1043"/>
            </a:xfrm>
            <a:prstGeom prst="parallelogram">
              <a:avLst/>
            </a:prstGeom>
            <a:solidFill>
              <a:srgbClr val="FDE1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平行四边形 7"/>
            <p:cNvSpPr/>
            <p:nvPr/>
          </p:nvSpPr>
          <p:spPr>
            <a:xfrm>
              <a:off x="361" y="247"/>
              <a:ext cx="3744" cy="887"/>
            </a:xfrm>
            <a:prstGeom prst="parallelogram">
              <a:avLst/>
            </a:prstGeom>
            <a:solidFill>
              <a:srgbClr val="B2E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11" name="文本框 10"/>
          <p:cNvSpPr txBox="1"/>
          <p:nvPr/>
        </p:nvSpPr>
        <p:spPr>
          <a:xfrm>
            <a:off x="71755" y="128270"/>
            <a:ext cx="4216400" cy="460375"/>
          </a:xfrm>
          <a:prstGeom prst="rect">
            <a:avLst/>
          </a:prstGeom>
          <a:noFill/>
        </p:spPr>
        <p:txBody>
          <a:bodyPr wrap="square" rtlCol="0">
            <a:spAutoFit/>
          </a:bodyPr>
          <a:p>
            <a:r>
              <a:rPr lang="zh-CN" altLang="en-US" sz="2400" b="1">
                <a:solidFill>
                  <a:schemeClr val="tx1"/>
                </a:solidFill>
                <a:latin typeface="黑体" panose="02010609060101010101" charset="-122"/>
                <a:ea typeface="黑体" panose="02010609060101010101" charset="-122"/>
                <a:cs typeface="黑体" panose="02010609060101010101" charset="-122"/>
              </a:rPr>
              <a:t>开创独立自主的和平外交</a:t>
            </a:r>
            <a:endParaRPr lang="zh-CN" altLang="en-US" sz="2400" b="1">
              <a:solidFill>
                <a:schemeClr val="tx1"/>
              </a:solidFill>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390130" y="287655"/>
            <a:ext cx="2031365" cy="460375"/>
          </a:xfrm>
          <a:prstGeom prst="rect">
            <a:avLst/>
          </a:prstGeom>
          <a:noFill/>
        </p:spPr>
        <p:txBody>
          <a:bodyPr wrap="square" rtlCol="0">
            <a:spAutoFit/>
          </a:bodyPr>
          <a:p>
            <a:r>
              <a:rPr lang="en-US" altLang="zh-CN" sz="2400" b="1">
                <a:solidFill>
                  <a:schemeClr val="accent5">
                    <a:lumMod val="50000"/>
                  </a:schemeClr>
                </a:solidFill>
                <a:latin typeface="黑体" panose="02010609060101010101" charset="-122"/>
                <a:ea typeface="黑体" panose="02010609060101010101" charset="-122"/>
                <a:cs typeface="黑体" panose="02010609060101010101" charset="-122"/>
              </a:rPr>
              <a:t>3</a:t>
            </a:r>
            <a:r>
              <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rPr>
              <a:t>、外交政策</a:t>
            </a:r>
            <a:endParaRPr lang="en-US" altLang="zh-CN" sz="2400" b="1">
              <a:solidFill>
                <a:schemeClr val="accent5">
                  <a:lumMod val="50000"/>
                </a:schemeClr>
              </a:solidFill>
              <a:latin typeface="黑体" panose="02010609060101010101" charset="-122"/>
              <a:ea typeface="黑体" panose="02010609060101010101" charset="-122"/>
              <a:cs typeface="黑体" panose="02010609060101010101" charset="-122"/>
            </a:endParaRPr>
          </a:p>
        </p:txBody>
      </p:sp>
      <p:grpSp>
        <p:nvGrpSpPr>
          <p:cNvPr id="6" name="组合 5"/>
          <p:cNvGrpSpPr/>
          <p:nvPr/>
        </p:nvGrpSpPr>
        <p:grpSpPr>
          <a:xfrm>
            <a:off x="154305" y="895985"/>
            <a:ext cx="11935460" cy="2751098"/>
            <a:chOff x="135" y="1217"/>
            <a:chExt cx="19239" cy="3567"/>
          </a:xfrm>
        </p:grpSpPr>
        <p:sp>
          <p:nvSpPr>
            <p:cNvPr id="21" name="流程图: 可选过程 20"/>
            <p:cNvSpPr/>
            <p:nvPr/>
          </p:nvSpPr>
          <p:spPr>
            <a:xfrm>
              <a:off x="135" y="1217"/>
              <a:ext cx="19239" cy="3537"/>
            </a:xfrm>
            <a:prstGeom prst="flowChartAlternateProcess">
              <a:avLst/>
            </a:prstGeom>
            <a:solidFill>
              <a:srgbClr val="689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 name="文本框 1"/>
            <p:cNvSpPr txBox="1"/>
            <p:nvPr/>
          </p:nvSpPr>
          <p:spPr>
            <a:xfrm>
              <a:off x="326" y="1314"/>
              <a:ext cx="18701" cy="3470"/>
            </a:xfrm>
            <a:prstGeom prst="rect">
              <a:avLst/>
            </a:prstGeom>
            <a:noFill/>
            <a:ln w="28575" cap="rnd" cmpd="sng">
              <a:noFill/>
              <a:prstDash val="sysDot"/>
            </a:ln>
          </p:spPr>
          <p:txBody>
            <a:bodyPr wrap="square" rtlCol="0">
              <a:spAutoFit/>
            </a:bodyPr>
            <a:p>
              <a:pPr algn="just"/>
              <a:r>
                <a:rPr lang="zh-CN" altLang="en-US" sz="2400" dirty="0">
                  <a:latin typeface="楷体" panose="02010609060101010101" charset="-122"/>
                  <a:ea typeface="楷体" panose="02010609060101010101" charset="-122"/>
                  <a:cs typeface="楷体" panose="02010609060101010101" charset="-122"/>
                  <a:sym typeface="+mn-ea"/>
                </a:rPr>
                <a:t> </a:t>
              </a:r>
              <a:r>
                <a:rPr lang="zh-CN" altLang="en-US" sz="2800" dirty="0">
                  <a:latin typeface="楷体" panose="02010609060101010101" charset="-122"/>
                  <a:ea typeface="楷体" panose="02010609060101010101" charset="-122"/>
                  <a:cs typeface="楷体" panose="02010609060101010101" charset="-122"/>
                  <a:sym typeface="+mn-ea"/>
                </a:rPr>
                <a:t>帝国主义总想保留一些在中国的特权，想钻进来。有几个国家想同我们谈判建交，我们的方针是宁愿等一等。先把帝国主义在我国的残余势力清除一下，否则就会留下它们活动的余地。帝国主义的军事力量被赶走了，但帝国主义百余年来的经济势力还很大，特别是文化影响还很深。这种情况会使我们的独立受到影响。因此，我们要在建立外交关系以前把屋子打扫一下，打扫干净屋子再请客。 ——周恩来《我们的外交方针和任务</a:t>
              </a:r>
              <a:endParaRPr lang="zh-CN" altLang="en-US" sz="2800" dirty="0">
                <a:latin typeface="楷体" panose="02010609060101010101" charset="-122"/>
                <a:ea typeface="楷体" panose="02010609060101010101" charset="-122"/>
                <a:cs typeface="楷体" panose="02010609060101010101" charset="-122"/>
                <a:sym typeface="+mn-ea"/>
              </a:endParaRPr>
            </a:p>
          </p:txBody>
        </p:sp>
      </p:grpSp>
      <p:sp>
        <p:nvSpPr>
          <p:cNvPr id="14" name="五边形 13"/>
          <p:cNvSpPr/>
          <p:nvPr/>
        </p:nvSpPr>
        <p:spPr>
          <a:xfrm>
            <a:off x="287655" y="4345940"/>
            <a:ext cx="3655060" cy="1016635"/>
          </a:xfrm>
          <a:prstGeom prst="homePlate">
            <a:avLst/>
          </a:prstGeom>
          <a:solidFill>
            <a:srgbClr val="7CDB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4000">
                <a:solidFill>
                  <a:schemeClr val="tx1"/>
                </a:solidFill>
                <a:latin typeface="DFKai-SB" panose="03000509000000000000" charset="-120"/>
                <a:ea typeface="DFKai-SB" panose="03000509000000000000" charset="-120"/>
              </a:rPr>
              <a:t>打扫干净屋子再请客</a:t>
            </a:r>
            <a:endParaRPr lang="zh-CN" altLang="en-US" sz="4000">
              <a:solidFill>
                <a:schemeClr val="tx1"/>
              </a:solidFill>
              <a:latin typeface="DFKai-SB" panose="03000509000000000000" charset="-120"/>
              <a:ea typeface="DFKai-SB" panose="03000509000000000000" charset="-120"/>
            </a:endParaRPr>
          </a:p>
        </p:txBody>
      </p:sp>
      <p:sp>
        <p:nvSpPr>
          <p:cNvPr id="15" name="文本框 14"/>
          <p:cNvSpPr txBox="1"/>
          <p:nvPr/>
        </p:nvSpPr>
        <p:spPr>
          <a:xfrm>
            <a:off x="4041140" y="4304030"/>
            <a:ext cx="7930515" cy="1383665"/>
          </a:xfrm>
          <a:prstGeom prst="rect">
            <a:avLst/>
          </a:prstGeom>
          <a:solidFill>
            <a:srgbClr val="FF1E00"/>
          </a:solidFill>
          <a:ln>
            <a:noFill/>
          </a:ln>
        </p:spPr>
        <p:txBody>
          <a:bodyPr wrap="square" rtlCol="0">
            <a:spAutoFit/>
          </a:bodyPr>
          <a:p>
            <a:r>
              <a:rPr lang="zh-CN" altLang="en-US" sz="2800">
                <a:latin typeface="DFKai-SB" panose="03000509000000000000" charset="-120"/>
                <a:ea typeface="DFKai-SB" panose="03000509000000000000" charset="-120"/>
              </a:rPr>
              <a:t>内容：不承认帝国主义在中国的控制权和条约；</a:t>
            </a:r>
            <a:endParaRPr lang="zh-CN" altLang="en-US" sz="2800">
              <a:latin typeface="DFKai-SB" panose="03000509000000000000" charset="-120"/>
              <a:ea typeface="DFKai-SB" panose="03000509000000000000" charset="-120"/>
              <a:sym typeface="+mn-ea"/>
            </a:endParaRPr>
          </a:p>
          <a:p>
            <a:r>
              <a:rPr lang="zh-CN" altLang="en-US" sz="2800">
                <a:latin typeface="DFKai-SB" panose="03000509000000000000" charset="-120"/>
                <a:ea typeface="DFKai-SB" panose="03000509000000000000" charset="-120"/>
                <a:sym typeface="+mn-ea"/>
              </a:rPr>
              <a:t>意义：</a:t>
            </a:r>
            <a:r>
              <a:rPr lang="zh-CN" altLang="en-US" sz="2800">
                <a:latin typeface="DFKai-SB" panose="03000509000000000000" charset="-120"/>
                <a:ea typeface="DFKai-SB" panose="03000509000000000000" charset="-120"/>
                <a:sym typeface="+mn-ea"/>
              </a:rPr>
              <a:t>巩固新中国的独立和主权，为与世界各地世界各国建立平等互利的外交关系奠定基础</a:t>
            </a:r>
            <a:endParaRPr lang="zh-CN" altLang="en-US" sz="2800">
              <a:latin typeface="DFKai-SB" panose="03000509000000000000" charset="-120"/>
              <a:ea typeface="DFKai-SB" panose="03000509000000000000" charset="-120"/>
            </a:endParaRP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linds(horizontal)">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15" grpId="1" animBg="1"/>
      <p:bldP spid="14"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cxnSp>
        <p:nvCxnSpPr>
          <p:cNvPr id="5" name="直接连接符 4"/>
          <p:cNvCxnSpPr/>
          <p:nvPr/>
        </p:nvCxnSpPr>
        <p:spPr>
          <a:xfrm>
            <a:off x="14605" y="186690"/>
            <a:ext cx="12217400" cy="43180"/>
          </a:xfrm>
          <a:prstGeom prst="line">
            <a:avLst/>
          </a:prstGeom>
        </p:spPr>
        <p:style>
          <a:lnRef idx="3">
            <a:schemeClr val="accent2"/>
          </a:lnRef>
          <a:fillRef idx="0">
            <a:schemeClr val="accent2"/>
          </a:fillRef>
          <a:effectRef idx="2">
            <a:schemeClr val="accent2"/>
          </a:effectRef>
          <a:fontRef idx="minor">
            <a:schemeClr val="tx1"/>
          </a:fontRef>
        </p:style>
      </p:cxnSp>
      <p:grpSp>
        <p:nvGrpSpPr>
          <p:cNvPr id="10" name="组合 9"/>
          <p:cNvGrpSpPr/>
          <p:nvPr/>
        </p:nvGrpSpPr>
        <p:grpSpPr>
          <a:xfrm>
            <a:off x="114300" y="71120"/>
            <a:ext cx="4029075" cy="661670"/>
            <a:chOff x="180" y="112"/>
            <a:chExt cx="3925" cy="1042"/>
          </a:xfrm>
        </p:grpSpPr>
        <p:sp>
          <p:nvSpPr>
            <p:cNvPr id="7" name="平行四边形 6"/>
            <p:cNvSpPr/>
            <p:nvPr/>
          </p:nvSpPr>
          <p:spPr>
            <a:xfrm>
              <a:off x="180" y="112"/>
              <a:ext cx="3698" cy="1043"/>
            </a:xfrm>
            <a:prstGeom prst="parallelogram">
              <a:avLst/>
            </a:prstGeom>
            <a:solidFill>
              <a:srgbClr val="FDE1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平行四边形 7"/>
            <p:cNvSpPr/>
            <p:nvPr/>
          </p:nvSpPr>
          <p:spPr>
            <a:xfrm>
              <a:off x="361" y="247"/>
              <a:ext cx="3744" cy="887"/>
            </a:xfrm>
            <a:prstGeom prst="parallelogram">
              <a:avLst/>
            </a:prstGeom>
            <a:solidFill>
              <a:srgbClr val="B2E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11" name="文本框 10"/>
          <p:cNvSpPr txBox="1"/>
          <p:nvPr/>
        </p:nvSpPr>
        <p:spPr>
          <a:xfrm>
            <a:off x="71755" y="128270"/>
            <a:ext cx="4287520" cy="460375"/>
          </a:xfrm>
          <a:prstGeom prst="rect">
            <a:avLst/>
          </a:prstGeom>
          <a:noFill/>
        </p:spPr>
        <p:txBody>
          <a:bodyPr wrap="square" rtlCol="0">
            <a:spAutoFit/>
          </a:bodyPr>
          <a:p>
            <a:r>
              <a:rPr lang="zh-CN" altLang="en-US" sz="2400" b="1">
                <a:solidFill>
                  <a:schemeClr val="tx1"/>
                </a:solidFill>
                <a:latin typeface="黑体" panose="02010609060101010101" charset="-122"/>
                <a:ea typeface="黑体" panose="02010609060101010101" charset="-122"/>
                <a:cs typeface="黑体" panose="02010609060101010101" charset="-122"/>
              </a:rPr>
              <a:t>开创独立自主的和平外交</a:t>
            </a:r>
            <a:endParaRPr lang="zh-CN" altLang="en-US" sz="2400" b="1">
              <a:solidFill>
                <a:schemeClr val="tx1"/>
              </a:solidFill>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390130" y="287655"/>
            <a:ext cx="2031365" cy="460375"/>
          </a:xfrm>
          <a:prstGeom prst="rect">
            <a:avLst/>
          </a:prstGeom>
          <a:noFill/>
        </p:spPr>
        <p:txBody>
          <a:bodyPr wrap="square" rtlCol="0">
            <a:spAutoFit/>
          </a:bodyPr>
          <a:p>
            <a:r>
              <a:rPr lang="en-US" altLang="zh-CN" sz="2400" b="1">
                <a:solidFill>
                  <a:schemeClr val="accent5">
                    <a:lumMod val="50000"/>
                  </a:schemeClr>
                </a:solidFill>
                <a:latin typeface="黑体" panose="02010609060101010101" charset="-122"/>
                <a:ea typeface="黑体" panose="02010609060101010101" charset="-122"/>
                <a:cs typeface="黑体" panose="02010609060101010101" charset="-122"/>
              </a:rPr>
              <a:t>3</a:t>
            </a:r>
            <a:r>
              <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rPr>
              <a:t>、外交政策</a:t>
            </a:r>
            <a:endParaRPr lang="en-US" altLang="zh-CN" sz="2400" b="1">
              <a:solidFill>
                <a:schemeClr val="accent5">
                  <a:lumMod val="50000"/>
                </a:schemeClr>
              </a:solidFill>
              <a:latin typeface="黑体" panose="02010609060101010101" charset="-122"/>
              <a:ea typeface="黑体" panose="02010609060101010101" charset="-122"/>
              <a:cs typeface="黑体" panose="02010609060101010101" charset="-122"/>
            </a:endParaRPr>
          </a:p>
        </p:txBody>
      </p:sp>
      <p:grpSp>
        <p:nvGrpSpPr>
          <p:cNvPr id="6" name="组合 5"/>
          <p:cNvGrpSpPr/>
          <p:nvPr/>
        </p:nvGrpSpPr>
        <p:grpSpPr>
          <a:xfrm>
            <a:off x="154305" y="895985"/>
            <a:ext cx="11935460" cy="2727960"/>
            <a:chOff x="135" y="1217"/>
            <a:chExt cx="19239" cy="3537"/>
          </a:xfrm>
        </p:grpSpPr>
        <p:sp>
          <p:nvSpPr>
            <p:cNvPr id="21" name="流程图: 可选过程 20"/>
            <p:cNvSpPr/>
            <p:nvPr/>
          </p:nvSpPr>
          <p:spPr>
            <a:xfrm>
              <a:off x="135" y="1217"/>
              <a:ext cx="19239" cy="3537"/>
            </a:xfrm>
            <a:prstGeom prst="flowChartAlternateProcess">
              <a:avLst/>
            </a:prstGeom>
            <a:solidFill>
              <a:srgbClr val="689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 name="文本框 1"/>
            <p:cNvSpPr txBox="1"/>
            <p:nvPr/>
          </p:nvSpPr>
          <p:spPr>
            <a:xfrm>
              <a:off x="326" y="1314"/>
              <a:ext cx="18701" cy="2911"/>
            </a:xfrm>
            <a:prstGeom prst="rect">
              <a:avLst/>
            </a:prstGeom>
            <a:noFill/>
            <a:ln w="28575" cap="rnd" cmpd="sng">
              <a:noFill/>
              <a:prstDash val="sysDot"/>
            </a:ln>
          </p:spPr>
          <p:txBody>
            <a:bodyPr wrap="square" rtlCol="0">
              <a:spAutoFit/>
            </a:bodyPr>
            <a:p>
              <a:pPr algn="just"/>
              <a:r>
                <a:rPr lang="zh-CN" altLang="en-US" sz="2400" dirty="0">
                  <a:latin typeface="楷体" panose="02010609060101010101" charset="-122"/>
                  <a:ea typeface="楷体" panose="02010609060101010101" charset="-122"/>
                  <a:cs typeface="楷体" panose="02010609060101010101" charset="-122"/>
                  <a:sym typeface="+mn-ea"/>
                </a:rPr>
                <a:t> </a:t>
              </a:r>
              <a:r>
                <a:rPr lang="zh-CN" altLang="en-US" sz="2800" dirty="0">
                  <a:latin typeface="楷体" panose="02010609060101010101" charset="-122"/>
                  <a:ea typeface="楷体" panose="02010609060101010101" charset="-122"/>
                  <a:cs typeface="楷体" panose="02010609060101010101" charset="-122"/>
                  <a:sym typeface="+mn-ea"/>
                </a:rPr>
                <a:t>新中国建国初期，中国外交实行”一边倒"方针。首先，这是从美苏主导的冷战对峙格局出发做出的一种战略选择。早在新中国成立以前，以美国为首的西方阵营与以苏联为首的东方阵营已经展开激烈对抗，这是中国发展对外关系最重要的国际条件。</a:t>
              </a:r>
              <a:endParaRPr lang="zh-CN" altLang="en-US" sz="2800" dirty="0">
                <a:latin typeface="楷体" panose="02010609060101010101" charset="-122"/>
                <a:ea typeface="楷体" panose="02010609060101010101" charset="-122"/>
                <a:cs typeface="楷体" panose="02010609060101010101" charset="-122"/>
              </a:endParaRPr>
            </a:p>
            <a:p>
              <a:pPr algn="just"/>
              <a:r>
                <a:rPr lang="zh-CN" altLang="en-US" sz="2800" dirty="0">
                  <a:latin typeface="楷体" panose="02010609060101010101" charset="-122"/>
                  <a:ea typeface="楷体" panose="02010609060101010101" charset="-122"/>
                  <a:cs typeface="楷体" panose="02010609060101010101" charset="-122"/>
                  <a:sym typeface="+mn-ea"/>
                </a:rPr>
                <a:t>                  ——王逸舟、谭秀英《中国外交六十年 1949-2009》</a:t>
              </a:r>
              <a:endParaRPr lang="zh-CN" altLang="en-US" sz="2800" dirty="0">
                <a:latin typeface="楷体" panose="02010609060101010101" charset="-122"/>
                <a:ea typeface="楷体" panose="02010609060101010101" charset="-122"/>
                <a:cs typeface="楷体" panose="02010609060101010101" charset="-122"/>
                <a:sym typeface="+mn-ea"/>
              </a:endParaRPr>
            </a:p>
          </p:txBody>
        </p:sp>
      </p:grpSp>
      <p:sp>
        <p:nvSpPr>
          <p:cNvPr id="14" name="五边形 13"/>
          <p:cNvSpPr/>
          <p:nvPr/>
        </p:nvSpPr>
        <p:spPr>
          <a:xfrm>
            <a:off x="287655" y="4345940"/>
            <a:ext cx="3655060" cy="1016635"/>
          </a:xfrm>
          <a:prstGeom prst="homePlate">
            <a:avLst/>
          </a:prstGeom>
          <a:solidFill>
            <a:srgbClr val="7CDB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4000">
                <a:solidFill>
                  <a:schemeClr val="tx1"/>
                </a:solidFill>
                <a:latin typeface="DFKai-SB" panose="03000509000000000000" charset="-120"/>
                <a:ea typeface="DFKai-SB" panose="03000509000000000000" charset="-120"/>
              </a:rPr>
              <a:t>“</a:t>
            </a:r>
            <a:r>
              <a:rPr lang="zh-CN" altLang="en-US" sz="4000">
                <a:solidFill>
                  <a:schemeClr val="tx1"/>
                </a:solidFill>
                <a:latin typeface="DFKai-SB" panose="03000509000000000000" charset="-120"/>
                <a:ea typeface="宋体" panose="02010600030101010101" pitchFamily="2" charset="-122"/>
              </a:rPr>
              <a:t>一边倒</a:t>
            </a:r>
            <a:r>
              <a:rPr lang="en-US" altLang="zh-CN" sz="4000">
                <a:solidFill>
                  <a:schemeClr val="tx1"/>
                </a:solidFill>
                <a:latin typeface="DFKai-SB" panose="03000509000000000000" charset="-120"/>
                <a:ea typeface="DFKai-SB" panose="03000509000000000000" charset="-120"/>
              </a:rPr>
              <a:t>”</a:t>
            </a:r>
            <a:endParaRPr lang="en-US" altLang="zh-CN" sz="4000">
              <a:solidFill>
                <a:schemeClr val="tx1"/>
              </a:solidFill>
              <a:latin typeface="DFKai-SB" panose="03000509000000000000" charset="-120"/>
              <a:ea typeface="DFKai-SB" panose="03000509000000000000" charset="-120"/>
            </a:endParaRPr>
          </a:p>
        </p:txBody>
      </p:sp>
      <p:sp>
        <p:nvSpPr>
          <p:cNvPr id="15" name="文本框 14"/>
          <p:cNvSpPr txBox="1"/>
          <p:nvPr/>
        </p:nvSpPr>
        <p:spPr>
          <a:xfrm>
            <a:off x="4013200" y="4036060"/>
            <a:ext cx="7930515" cy="1814830"/>
          </a:xfrm>
          <a:prstGeom prst="rect">
            <a:avLst/>
          </a:prstGeom>
          <a:solidFill>
            <a:srgbClr val="FF1E00"/>
          </a:solidFill>
          <a:ln>
            <a:noFill/>
          </a:ln>
        </p:spPr>
        <p:txBody>
          <a:bodyPr wrap="square" rtlCol="0">
            <a:spAutoFit/>
          </a:bodyPr>
          <a:p>
            <a:r>
              <a:rPr lang="zh-CN" altLang="en-US" sz="2800">
                <a:latin typeface="DFKai-SB" panose="03000509000000000000" charset="-120"/>
                <a:ea typeface="DFKai-SB" panose="03000509000000000000" charset="-120"/>
              </a:rPr>
              <a:t>内容：倒向社会主义和世界和平民主阵营一边；</a:t>
            </a:r>
            <a:endParaRPr lang="zh-CN" altLang="en-US" sz="2800">
              <a:latin typeface="DFKai-SB" panose="03000509000000000000" charset="-120"/>
              <a:ea typeface="DFKai-SB" panose="03000509000000000000" charset="-120"/>
              <a:sym typeface="+mn-ea"/>
            </a:endParaRPr>
          </a:p>
          <a:p>
            <a:r>
              <a:rPr lang="zh-CN" altLang="en-US" sz="2800">
                <a:latin typeface="DFKai-SB" panose="03000509000000000000" charset="-120"/>
                <a:ea typeface="DFKai-SB" panose="03000509000000000000" charset="-120"/>
                <a:sym typeface="+mn-ea"/>
              </a:rPr>
              <a:t>意义：有利于打破外交孤立，客观上为新中国的经济建设和政权巩固创造有利的国际环境；奠定了新中国成立初期外交关系的基本格局</a:t>
            </a:r>
            <a:endParaRPr lang="zh-CN" altLang="en-US" sz="2800">
              <a:latin typeface="DFKai-SB" panose="03000509000000000000" charset="-120"/>
              <a:ea typeface="DFKai-SB" panose="03000509000000000000" charset="-120"/>
            </a:endParaRP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linds(horizontal)">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15" grpId="1" animBg="1"/>
      <p:bldP spid="14"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cxnSp>
        <p:nvCxnSpPr>
          <p:cNvPr id="5" name="直接连接符 4"/>
          <p:cNvCxnSpPr/>
          <p:nvPr/>
        </p:nvCxnSpPr>
        <p:spPr>
          <a:xfrm>
            <a:off x="14605" y="186690"/>
            <a:ext cx="12217400" cy="43180"/>
          </a:xfrm>
          <a:prstGeom prst="line">
            <a:avLst/>
          </a:prstGeom>
        </p:spPr>
        <p:style>
          <a:lnRef idx="3">
            <a:schemeClr val="accent2"/>
          </a:lnRef>
          <a:fillRef idx="0">
            <a:schemeClr val="accent2"/>
          </a:fillRef>
          <a:effectRef idx="2">
            <a:schemeClr val="accent2"/>
          </a:effectRef>
          <a:fontRef idx="minor">
            <a:schemeClr val="tx1"/>
          </a:fontRef>
        </p:style>
      </p:cxnSp>
      <p:grpSp>
        <p:nvGrpSpPr>
          <p:cNvPr id="10" name="组合 9"/>
          <p:cNvGrpSpPr/>
          <p:nvPr/>
        </p:nvGrpSpPr>
        <p:grpSpPr>
          <a:xfrm>
            <a:off x="114300" y="71120"/>
            <a:ext cx="4042410" cy="661670"/>
            <a:chOff x="180" y="112"/>
            <a:chExt cx="3925" cy="1042"/>
          </a:xfrm>
        </p:grpSpPr>
        <p:sp>
          <p:nvSpPr>
            <p:cNvPr id="7" name="平行四边形 6"/>
            <p:cNvSpPr/>
            <p:nvPr/>
          </p:nvSpPr>
          <p:spPr>
            <a:xfrm>
              <a:off x="180" y="112"/>
              <a:ext cx="3698" cy="1043"/>
            </a:xfrm>
            <a:prstGeom prst="parallelogram">
              <a:avLst/>
            </a:prstGeom>
            <a:solidFill>
              <a:srgbClr val="FDE1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平行四边形 7"/>
            <p:cNvSpPr/>
            <p:nvPr/>
          </p:nvSpPr>
          <p:spPr>
            <a:xfrm>
              <a:off x="361" y="247"/>
              <a:ext cx="3744" cy="887"/>
            </a:xfrm>
            <a:prstGeom prst="parallelogram">
              <a:avLst/>
            </a:prstGeom>
            <a:solidFill>
              <a:srgbClr val="B2E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11" name="文本框 10"/>
          <p:cNvSpPr txBox="1"/>
          <p:nvPr/>
        </p:nvSpPr>
        <p:spPr>
          <a:xfrm>
            <a:off x="71755" y="128270"/>
            <a:ext cx="4033520" cy="460375"/>
          </a:xfrm>
          <a:prstGeom prst="rect">
            <a:avLst/>
          </a:prstGeom>
          <a:noFill/>
        </p:spPr>
        <p:txBody>
          <a:bodyPr wrap="square" rtlCol="0">
            <a:spAutoFit/>
          </a:bodyPr>
          <a:p>
            <a:r>
              <a:rPr lang="zh-CN" altLang="en-US" sz="2400" b="1">
                <a:solidFill>
                  <a:schemeClr val="tx1"/>
                </a:solidFill>
                <a:latin typeface="黑体" panose="02010609060101010101" charset="-122"/>
                <a:ea typeface="黑体" panose="02010609060101010101" charset="-122"/>
                <a:cs typeface="黑体" panose="02010609060101010101" charset="-122"/>
              </a:rPr>
              <a:t>开创独立自主的和平外交</a:t>
            </a:r>
            <a:endParaRPr lang="zh-CN" altLang="en-US" sz="2400" b="1">
              <a:solidFill>
                <a:schemeClr val="tx1"/>
              </a:solidFill>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390130" y="287655"/>
            <a:ext cx="3991610" cy="460375"/>
          </a:xfrm>
          <a:prstGeom prst="rect">
            <a:avLst/>
          </a:prstGeom>
          <a:noFill/>
        </p:spPr>
        <p:txBody>
          <a:bodyPr wrap="square" rtlCol="0">
            <a:spAutoFit/>
          </a:bodyPr>
          <a:p>
            <a:r>
              <a:rPr lang="en-US" altLang="zh-CN" sz="2400" b="1">
                <a:solidFill>
                  <a:schemeClr val="accent5">
                    <a:lumMod val="50000"/>
                  </a:schemeClr>
                </a:solidFill>
                <a:latin typeface="黑体" panose="02010609060101010101" charset="-122"/>
                <a:ea typeface="黑体" panose="02010609060101010101" charset="-122"/>
                <a:cs typeface="黑体" panose="02010609060101010101" charset="-122"/>
              </a:rPr>
              <a:t>4</a:t>
            </a:r>
            <a:r>
              <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rPr>
              <a:t>、外交成就</a:t>
            </a:r>
            <a:r>
              <a:rPr lang="en-US" altLang="zh-CN" sz="2400" b="1">
                <a:solidFill>
                  <a:schemeClr val="accent5">
                    <a:lumMod val="50000"/>
                  </a:schemeClr>
                </a:solidFill>
                <a:latin typeface="黑体" panose="02010609060101010101" charset="-122"/>
                <a:ea typeface="黑体" panose="02010609060101010101" charset="-122"/>
                <a:cs typeface="黑体" panose="02010609060101010101" charset="-122"/>
              </a:rPr>
              <a:t>——50</a:t>
            </a:r>
            <a:r>
              <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rPr>
              <a:t>年代</a:t>
            </a:r>
            <a:endPar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endParaRPr>
          </a:p>
        </p:txBody>
      </p:sp>
      <p:grpSp>
        <p:nvGrpSpPr>
          <p:cNvPr id="13" name="组合 12"/>
          <p:cNvGrpSpPr/>
          <p:nvPr/>
        </p:nvGrpSpPr>
        <p:grpSpPr>
          <a:xfrm>
            <a:off x="40640" y="884555"/>
            <a:ext cx="12143740" cy="4880610"/>
            <a:chOff x="42" y="1393"/>
            <a:chExt cx="19124" cy="7686"/>
          </a:xfrm>
        </p:grpSpPr>
        <p:pic>
          <p:nvPicPr>
            <p:cNvPr id="3" name="图片 2" descr="timg (13)"/>
            <p:cNvPicPr>
              <a:picLocks noChangeAspect="1"/>
            </p:cNvPicPr>
            <p:nvPr/>
          </p:nvPicPr>
          <p:blipFill>
            <a:blip r:embed="rId1"/>
            <a:srcRect r="18939" b="15208"/>
            <a:stretch>
              <a:fillRect/>
            </a:stretch>
          </p:blipFill>
          <p:spPr>
            <a:xfrm>
              <a:off x="9636" y="1413"/>
              <a:ext cx="9530" cy="7666"/>
            </a:xfrm>
            <a:prstGeom prst="rect">
              <a:avLst/>
            </a:prstGeom>
          </p:spPr>
        </p:pic>
        <p:pic>
          <p:nvPicPr>
            <p:cNvPr id="12" name="图片 11" descr="timg (14)"/>
            <p:cNvPicPr>
              <a:picLocks noChangeAspect="1"/>
            </p:cNvPicPr>
            <p:nvPr/>
          </p:nvPicPr>
          <p:blipFill>
            <a:blip r:embed="rId2"/>
            <a:stretch>
              <a:fillRect/>
            </a:stretch>
          </p:blipFill>
          <p:spPr>
            <a:xfrm>
              <a:off x="42" y="1393"/>
              <a:ext cx="9759" cy="7659"/>
            </a:xfrm>
            <a:prstGeom prst="rect">
              <a:avLst/>
            </a:prstGeom>
          </p:spPr>
        </p:pic>
      </p:grpSp>
      <p:sp>
        <p:nvSpPr>
          <p:cNvPr id="16" name="文本框 15"/>
          <p:cNvSpPr txBox="1"/>
          <p:nvPr/>
        </p:nvSpPr>
        <p:spPr>
          <a:xfrm>
            <a:off x="1685290" y="6067425"/>
            <a:ext cx="6956425" cy="521970"/>
          </a:xfrm>
          <a:prstGeom prst="rect">
            <a:avLst/>
          </a:prstGeom>
          <a:solidFill>
            <a:srgbClr val="FF1E00"/>
          </a:solidFill>
          <a:ln>
            <a:noFill/>
          </a:ln>
        </p:spPr>
        <p:txBody>
          <a:bodyPr wrap="square" rtlCol="0">
            <a:spAutoFit/>
          </a:bodyPr>
          <a:p>
            <a:r>
              <a:rPr lang="zh-CN" altLang="en-US" sz="2800">
                <a:latin typeface="DFKai-SB" panose="03000509000000000000" charset="-120"/>
                <a:ea typeface="DFKai-SB" panose="03000509000000000000" charset="-120"/>
              </a:rPr>
              <a:t>（</a:t>
            </a:r>
            <a:r>
              <a:rPr lang="en-US" altLang="zh-CN" sz="2800">
                <a:latin typeface="DFKai-SB" panose="03000509000000000000" charset="-120"/>
                <a:ea typeface="DFKai-SB" panose="03000509000000000000" charset="-120"/>
              </a:rPr>
              <a:t>1</a:t>
            </a:r>
            <a:r>
              <a:rPr lang="zh-CN" altLang="en-US" sz="2800">
                <a:latin typeface="DFKai-SB" panose="03000509000000000000" charset="-120"/>
                <a:ea typeface="DFKai-SB" panose="03000509000000000000" charset="-120"/>
              </a:rPr>
              <a:t>）同苏联等人民民主国家建交</a:t>
            </a:r>
            <a:endParaRPr lang="zh-CN" altLang="en-US" sz="2800">
              <a:latin typeface="DFKai-SB" panose="03000509000000000000" charset="-120"/>
              <a:ea typeface="DFKai-SB" panose="03000509000000000000" charset="-120"/>
            </a:endParaRP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8" fill="hold" nodeType="clickEffect">
                                  <p:stCondLst>
                                    <p:cond delay="0"/>
                                  </p:stCondLst>
                                  <p:childTnLst>
                                    <p:set>
                                      <p:cBhvr>
                                        <p:cTn id="6" dur="2000" fill="hold">
                                          <p:stCondLst>
                                            <p:cond delay="0"/>
                                          </p:stCondLst>
                                        </p:cTn>
                                        <p:tgtEl>
                                          <p:spTgt spid="13"/>
                                        </p:tgtEl>
                                        <p:attrNameLst>
                                          <p:attrName>style.visibility</p:attrName>
                                        </p:attrNameLst>
                                      </p:cBhvr>
                                      <p:to>
                                        <p:strVal val="visible"/>
                                      </p:to>
                                    </p:set>
                                    <p:anim calcmode="lin" valueType="num">
                                      <p:cBhvr additive="base">
                                        <p:cTn id="7" dur="2000" fill="hold"/>
                                        <p:tgtEl>
                                          <p:spTgt spid="13"/>
                                        </p:tgtEl>
                                        <p:attrNameLst>
                                          <p:attrName>ppt_x</p:attrName>
                                        </p:attrNameLst>
                                      </p:cBhvr>
                                      <p:tavLst>
                                        <p:tav tm="0" fmla="">
                                          <p:val>
                                            <p:strVal val="0-#ppt_w/2"/>
                                          </p:val>
                                        </p:tav>
                                        <p:tav tm="100000" fmla="">
                                          <p:val>
                                            <p:strVal val="#ppt_x"/>
                                          </p:val>
                                        </p:tav>
                                      </p:tavLst>
                                    </p:anim>
                                    <p:anim calcmode="lin" valueType="num">
                                      <p:cBhvr additive="base">
                                        <p:cTn id="8" dur="2000" fill="hold"/>
                                        <p:tgtEl>
                                          <p:spTgt spid="13"/>
                                        </p:tgtEl>
                                        <p:attrNameLst>
                                          <p:attrName>ppt_y</p:attrName>
                                        </p:attrNameLst>
                                      </p:cBhvr>
                                      <p:tavLst>
                                        <p:tav tm="0" fmla="">
                                          <p:val>
                                            <p:strVal val="#ppt_y"/>
                                          </p:val>
                                        </p:tav>
                                        <p:tav tm="100000" fmla="">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blinds(horizontal)">
                                      <p:cBhvr>
                                        <p:cTn id="1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cxnSp>
        <p:nvCxnSpPr>
          <p:cNvPr id="5" name="直接连接符 4"/>
          <p:cNvCxnSpPr/>
          <p:nvPr/>
        </p:nvCxnSpPr>
        <p:spPr>
          <a:xfrm>
            <a:off x="14605" y="186690"/>
            <a:ext cx="12217400" cy="43180"/>
          </a:xfrm>
          <a:prstGeom prst="line">
            <a:avLst/>
          </a:prstGeom>
        </p:spPr>
        <p:style>
          <a:lnRef idx="3">
            <a:schemeClr val="accent2"/>
          </a:lnRef>
          <a:fillRef idx="0">
            <a:schemeClr val="accent2"/>
          </a:fillRef>
          <a:effectRef idx="2">
            <a:schemeClr val="accent2"/>
          </a:effectRef>
          <a:fontRef idx="minor">
            <a:schemeClr val="tx1"/>
          </a:fontRef>
        </p:style>
      </p:cxnSp>
      <p:grpSp>
        <p:nvGrpSpPr>
          <p:cNvPr id="10" name="组合 9"/>
          <p:cNvGrpSpPr/>
          <p:nvPr/>
        </p:nvGrpSpPr>
        <p:grpSpPr>
          <a:xfrm>
            <a:off x="114300" y="71120"/>
            <a:ext cx="3844925" cy="661670"/>
            <a:chOff x="180" y="112"/>
            <a:chExt cx="3925" cy="1042"/>
          </a:xfrm>
        </p:grpSpPr>
        <p:sp>
          <p:nvSpPr>
            <p:cNvPr id="7" name="平行四边形 6"/>
            <p:cNvSpPr/>
            <p:nvPr/>
          </p:nvSpPr>
          <p:spPr>
            <a:xfrm>
              <a:off x="180" y="112"/>
              <a:ext cx="3698" cy="1043"/>
            </a:xfrm>
            <a:prstGeom prst="parallelogram">
              <a:avLst/>
            </a:prstGeom>
            <a:solidFill>
              <a:srgbClr val="FDE1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平行四边形 7"/>
            <p:cNvSpPr/>
            <p:nvPr/>
          </p:nvSpPr>
          <p:spPr>
            <a:xfrm>
              <a:off x="361" y="247"/>
              <a:ext cx="3744" cy="887"/>
            </a:xfrm>
            <a:prstGeom prst="parallelogram">
              <a:avLst/>
            </a:prstGeom>
            <a:solidFill>
              <a:srgbClr val="B2E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11" name="文本框 10"/>
          <p:cNvSpPr txBox="1"/>
          <p:nvPr/>
        </p:nvSpPr>
        <p:spPr>
          <a:xfrm>
            <a:off x="71755" y="128270"/>
            <a:ext cx="3977640" cy="460375"/>
          </a:xfrm>
          <a:prstGeom prst="rect">
            <a:avLst/>
          </a:prstGeom>
          <a:noFill/>
        </p:spPr>
        <p:txBody>
          <a:bodyPr wrap="square" rtlCol="0">
            <a:spAutoFit/>
          </a:bodyPr>
          <a:p>
            <a:r>
              <a:rPr lang="zh-CN" altLang="en-US" sz="2400" b="1">
                <a:solidFill>
                  <a:schemeClr val="tx1"/>
                </a:solidFill>
                <a:latin typeface="黑体" panose="02010609060101010101" charset="-122"/>
                <a:ea typeface="黑体" panose="02010609060101010101" charset="-122"/>
                <a:cs typeface="黑体" panose="02010609060101010101" charset="-122"/>
              </a:rPr>
              <a:t>开创独立自主的和平外交</a:t>
            </a:r>
            <a:endParaRPr lang="zh-CN" altLang="en-US" sz="2400" b="1">
              <a:solidFill>
                <a:schemeClr val="tx1"/>
              </a:solidFill>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390130" y="287655"/>
            <a:ext cx="4231640" cy="460375"/>
          </a:xfrm>
          <a:prstGeom prst="rect">
            <a:avLst/>
          </a:prstGeom>
          <a:noFill/>
        </p:spPr>
        <p:txBody>
          <a:bodyPr wrap="square" rtlCol="0">
            <a:spAutoFit/>
          </a:bodyPr>
          <a:p>
            <a:r>
              <a:rPr lang="en-US" altLang="zh-CN" sz="2400" b="1">
                <a:solidFill>
                  <a:schemeClr val="accent5">
                    <a:lumMod val="50000"/>
                  </a:schemeClr>
                </a:solidFill>
                <a:latin typeface="黑体" panose="02010609060101010101" charset="-122"/>
                <a:ea typeface="黑体" panose="02010609060101010101" charset="-122"/>
                <a:cs typeface="黑体" panose="02010609060101010101" charset="-122"/>
              </a:rPr>
              <a:t>4</a:t>
            </a:r>
            <a:r>
              <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rPr>
              <a:t>、外交成就</a:t>
            </a:r>
            <a:r>
              <a:rPr lang="en-US" altLang="zh-CN" sz="2400" b="1">
                <a:solidFill>
                  <a:schemeClr val="accent5">
                    <a:lumMod val="50000"/>
                  </a:schemeClr>
                </a:solidFill>
                <a:latin typeface="黑体" panose="02010609060101010101" charset="-122"/>
                <a:ea typeface="黑体" panose="02010609060101010101" charset="-122"/>
                <a:cs typeface="黑体" panose="02010609060101010101" charset="-122"/>
              </a:rPr>
              <a:t>——50</a:t>
            </a:r>
            <a:r>
              <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rPr>
              <a:t>年代</a:t>
            </a:r>
            <a:endPar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endParaRPr>
          </a:p>
        </p:txBody>
      </p:sp>
      <p:grpSp>
        <p:nvGrpSpPr>
          <p:cNvPr id="15" name="组合 14"/>
          <p:cNvGrpSpPr/>
          <p:nvPr/>
        </p:nvGrpSpPr>
        <p:grpSpPr>
          <a:xfrm>
            <a:off x="160655" y="1001395"/>
            <a:ext cx="11932920" cy="4304030"/>
            <a:chOff x="253" y="1577"/>
            <a:chExt cx="18792" cy="6778"/>
          </a:xfrm>
        </p:grpSpPr>
        <p:sp>
          <p:nvSpPr>
            <p:cNvPr id="2" name="流程图: 可选过程 1"/>
            <p:cNvSpPr/>
            <p:nvPr/>
          </p:nvSpPr>
          <p:spPr>
            <a:xfrm>
              <a:off x="253" y="1577"/>
              <a:ext cx="12090" cy="6778"/>
            </a:xfrm>
            <a:prstGeom prst="flowChartAlternateProcess">
              <a:avLst/>
            </a:prstGeom>
            <a:solidFill>
              <a:srgbClr val="689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文本框 5"/>
            <p:cNvSpPr txBox="1"/>
            <p:nvPr/>
          </p:nvSpPr>
          <p:spPr>
            <a:xfrm>
              <a:off x="340" y="2067"/>
              <a:ext cx="11884" cy="5572"/>
            </a:xfrm>
            <a:prstGeom prst="rect">
              <a:avLst/>
            </a:prstGeom>
            <a:noFill/>
          </p:spPr>
          <p:txBody>
            <a:bodyPr wrap="square" rtlCol="0">
              <a:spAutoFit/>
            </a:bodyPr>
            <a:p>
              <a:r>
                <a:rPr lang="en-US" sz="2800">
                  <a:effectLst/>
                  <a:latin typeface="楷体" panose="02010609060101010101" charset="-122"/>
                  <a:ea typeface="楷体" panose="02010609060101010101" charset="-122"/>
                  <a:cs typeface="楷体" panose="02010609060101010101" charset="-122"/>
                  <a:sym typeface="+mn-ea"/>
                </a:rPr>
                <a:t>“</a:t>
              </a:r>
              <a:r>
                <a:rPr lang="zh-CN" altLang="en-US" sz="2800">
                  <a:effectLst/>
                  <a:latin typeface="楷体" panose="02010609060101010101" charset="-122"/>
                  <a:ea typeface="楷体" panose="02010609060101010101" charset="-122"/>
                  <a:cs typeface="楷体" panose="02010609060101010101" charset="-122"/>
                  <a:sym typeface="+mn-ea"/>
                </a:rPr>
                <a:t>我们相信，中印两国的关系会一天一天地好起来，某些成熟的、悬而未决的问题一定会顺利地解决的。从新中国成立后就确定了处理中印两国关系的原则，那就是</a:t>
              </a:r>
              <a:r>
                <a:rPr lang="zh-CN" altLang="en-US" sz="2800">
                  <a:solidFill>
                    <a:srgbClr val="FF0000"/>
                  </a:solidFill>
                  <a:effectLst/>
                  <a:latin typeface="楷体" panose="02010609060101010101" charset="-122"/>
                  <a:ea typeface="楷体" panose="02010609060101010101" charset="-122"/>
                  <a:cs typeface="楷体" panose="02010609060101010101" charset="-122"/>
                  <a:sym typeface="+mn-ea"/>
                </a:rPr>
                <a:t>互相尊重领土主权、互不侵犯、互不干涉内政、平等互惠和和平共处的原则</a:t>
              </a:r>
              <a:r>
                <a:rPr lang="zh-CN" altLang="en-US" sz="2800">
                  <a:effectLst/>
                  <a:latin typeface="楷体" panose="02010609060101010101" charset="-122"/>
                  <a:ea typeface="楷体" panose="02010609060101010101" charset="-122"/>
                  <a:cs typeface="楷体" panose="02010609060101010101" charset="-122"/>
                  <a:sym typeface="+mn-ea"/>
                </a:rPr>
                <a:t>。</a:t>
              </a:r>
              <a:r>
                <a:rPr lang="en-US" altLang="zh-CN" sz="2800">
                  <a:effectLst/>
                  <a:latin typeface="楷体" panose="02010609060101010101" charset="-122"/>
                  <a:ea typeface="楷体" panose="02010609060101010101" charset="-122"/>
                  <a:cs typeface="楷体" panose="02010609060101010101" charset="-122"/>
                  <a:sym typeface="+mn-ea"/>
                </a:rPr>
                <a:t>”</a:t>
              </a:r>
              <a:endParaRPr lang="en-US" altLang="zh-CN" sz="2800">
                <a:effectLst/>
                <a:latin typeface="楷体" panose="02010609060101010101" charset="-122"/>
                <a:ea typeface="楷体" panose="02010609060101010101" charset="-122"/>
                <a:cs typeface="楷体" panose="02010609060101010101" charset="-122"/>
                <a:sym typeface="+mn-ea"/>
              </a:endParaRPr>
            </a:p>
            <a:p>
              <a:r>
                <a:rPr lang="en-US" altLang="zh-CN" sz="2800">
                  <a:effectLst/>
                  <a:latin typeface="楷体" panose="02010609060101010101" charset="-122"/>
                  <a:ea typeface="楷体" panose="02010609060101010101" charset="-122"/>
                  <a:cs typeface="楷体" panose="02010609060101010101" charset="-122"/>
                  <a:sym typeface="+mn-ea"/>
                </a:rPr>
                <a:t>       </a:t>
              </a:r>
              <a:r>
                <a:rPr lang="en-US" altLang="zh-CN" sz="2800" dirty="0">
                  <a:effectLst/>
                  <a:latin typeface="楷体" panose="02010609060101010101" charset="-122"/>
                  <a:ea typeface="楷体" panose="02010609060101010101" charset="-122"/>
                  <a:cs typeface="楷体" panose="02010609060101010101" charset="-122"/>
                  <a:sym typeface="+mn-ea"/>
                </a:rPr>
                <a:t>——1953</a:t>
              </a:r>
              <a:r>
                <a:rPr lang="zh-CN" altLang="en-US" sz="2800" dirty="0">
                  <a:effectLst/>
                  <a:latin typeface="楷体" panose="02010609060101010101" charset="-122"/>
                  <a:ea typeface="楷体" panose="02010609060101010101" charset="-122"/>
                  <a:cs typeface="楷体" panose="02010609060101010101" charset="-122"/>
                  <a:sym typeface="+mn-ea"/>
                </a:rPr>
                <a:t>年周恩来会见印度政府代表团时的讲话</a:t>
              </a:r>
              <a:endParaRPr lang="zh-CN" altLang="en-US" sz="2800" dirty="0">
                <a:effectLst/>
                <a:latin typeface="楷体" panose="02010609060101010101" charset="-122"/>
                <a:ea typeface="楷体" panose="02010609060101010101" charset="-122"/>
                <a:cs typeface="楷体" panose="02010609060101010101" charset="-122"/>
                <a:sym typeface="+mn-ea"/>
              </a:endParaRPr>
            </a:p>
          </p:txBody>
        </p:sp>
        <p:pic>
          <p:nvPicPr>
            <p:cNvPr id="9" name="图片 8" descr="timg (16)"/>
            <p:cNvPicPr>
              <a:picLocks noChangeAspect="1"/>
            </p:cNvPicPr>
            <p:nvPr/>
          </p:nvPicPr>
          <p:blipFill>
            <a:blip r:embed="rId1"/>
            <a:stretch>
              <a:fillRect/>
            </a:stretch>
          </p:blipFill>
          <p:spPr>
            <a:xfrm>
              <a:off x="12445" y="1725"/>
              <a:ext cx="6600" cy="6438"/>
            </a:xfrm>
            <a:prstGeom prst="rect">
              <a:avLst/>
            </a:prstGeom>
          </p:spPr>
        </p:pic>
      </p:grpSp>
      <p:sp>
        <p:nvSpPr>
          <p:cNvPr id="14" name="文本框 13"/>
          <p:cNvSpPr txBox="1"/>
          <p:nvPr/>
        </p:nvSpPr>
        <p:spPr>
          <a:xfrm>
            <a:off x="1035685" y="5770880"/>
            <a:ext cx="8860790" cy="521970"/>
          </a:xfrm>
          <a:prstGeom prst="rect">
            <a:avLst/>
          </a:prstGeom>
          <a:solidFill>
            <a:srgbClr val="FF1E00"/>
          </a:solidFill>
          <a:ln>
            <a:noFill/>
          </a:ln>
        </p:spPr>
        <p:txBody>
          <a:bodyPr wrap="square" rtlCol="0">
            <a:spAutoFit/>
          </a:bodyPr>
          <a:p>
            <a:r>
              <a:rPr lang="zh-CN" altLang="en-US" sz="2800">
                <a:latin typeface="DFKai-SB" panose="03000509000000000000" charset="-120"/>
                <a:ea typeface="DFKai-SB" panose="03000509000000000000" charset="-120"/>
              </a:rPr>
              <a:t>（</a:t>
            </a:r>
            <a:r>
              <a:rPr lang="en-US" altLang="zh-CN" sz="2800">
                <a:latin typeface="DFKai-SB" panose="03000509000000000000" charset="-120"/>
                <a:ea typeface="DFKai-SB" panose="03000509000000000000" charset="-120"/>
              </a:rPr>
              <a:t>2</a:t>
            </a:r>
            <a:r>
              <a:rPr lang="zh-CN" altLang="en-US" sz="2800">
                <a:latin typeface="DFKai-SB" panose="03000509000000000000" charset="-120"/>
                <a:ea typeface="DFKai-SB" panose="03000509000000000000" charset="-120"/>
              </a:rPr>
              <a:t>）提出和平共处五项原则，并作为国际关系的准则</a:t>
            </a:r>
            <a:endParaRPr lang="zh-CN" altLang="en-US" sz="2800">
              <a:latin typeface="DFKai-SB" panose="03000509000000000000" charset="-120"/>
              <a:ea typeface="DFKai-SB" panose="03000509000000000000" charset="-120"/>
            </a:endParaRP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cxnSp>
        <p:nvCxnSpPr>
          <p:cNvPr id="5" name="直接连接符 4"/>
          <p:cNvCxnSpPr/>
          <p:nvPr/>
        </p:nvCxnSpPr>
        <p:spPr>
          <a:xfrm>
            <a:off x="14605" y="186690"/>
            <a:ext cx="12217400" cy="43180"/>
          </a:xfrm>
          <a:prstGeom prst="line">
            <a:avLst/>
          </a:prstGeom>
        </p:spPr>
        <p:style>
          <a:lnRef idx="3">
            <a:schemeClr val="accent2"/>
          </a:lnRef>
          <a:fillRef idx="0">
            <a:schemeClr val="accent2"/>
          </a:fillRef>
          <a:effectRef idx="2">
            <a:schemeClr val="accent2"/>
          </a:effectRef>
          <a:fontRef idx="minor">
            <a:schemeClr val="tx1"/>
          </a:fontRef>
        </p:style>
      </p:cxnSp>
      <p:grpSp>
        <p:nvGrpSpPr>
          <p:cNvPr id="10" name="组合 9"/>
          <p:cNvGrpSpPr/>
          <p:nvPr/>
        </p:nvGrpSpPr>
        <p:grpSpPr>
          <a:xfrm>
            <a:off x="114300" y="71120"/>
            <a:ext cx="4269105" cy="661670"/>
            <a:chOff x="180" y="112"/>
            <a:chExt cx="3925" cy="1042"/>
          </a:xfrm>
        </p:grpSpPr>
        <p:sp>
          <p:nvSpPr>
            <p:cNvPr id="7" name="平行四边形 6"/>
            <p:cNvSpPr/>
            <p:nvPr/>
          </p:nvSpPr>
          <p:spPr>
            <a:xfrm>
              <a:off x="180" y="112"/>
              <a:ext cx="3698" cy="1043"/>
            </a:xfrm>
            <a:prstGeom prst="parallelogram">
              <a:avLst/>
            </a:prstGeom>
            <a:solidFill>
              <a:srgbClr val="FDE1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平行四边形 7"/>
            <p:cNvSpPr/>
            <p:nvPr/>
          </p:nvSpPr>
          <p:spPr>
            <a:xfrm>
              <a:off x="361" y="247"/>
              <a:ext cx="3744" cy="887"/>
            </a:xfrm>
            <a:prstGeom prst="parallelogram">
              <a:avLst/>
            </a:prstGeom>
            <a:solidFill>
              <a:srgbClr val="B2E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11" name="文本框 10"/>
          <p:cNvSpPr txBox="1"/>
          <p:nvPr/>
        </p:nvSpPr>
        <p:spPr>
          <a:xfrm>
            <a:off x="71755" y="128270"/>
            <a:ext cx="3850005" cy="460375"/>
          </a:xfrm>
          <a:prstGeom prst="rect">
            <a:avLst/>
          </a:prstGeom>
          <a:noFill/>
        </p:spPr>
        <p:txBody>
          <a:bodyPr wrap="square" rtlCol="0">
            <a:spAutoFit/>
          </a:bodyPr>
          <a:p>
            <a:r>
              <a:rPr lang="zh-CN" altLang="en-US" sz="2400" b="1">
                <a:solidFill>
                  <a:schemeClr val="tx1"/>
                </a:solidFill>
                <a:latin typeface="黑体" panose="02010609060101010101" charset="-122"/>
                <a:ea typeface="黑体" panose="02010609060101010101" charset="-122"/>
                <a:cs typeface="黑体" panose="02010609060101010101" charset="-122"/>
              </a:rPr>
              <a:t>开创独立自主的和平外交</a:t>
            </a:r>
            <a:endParaRPr lang="zh-CN" altLang="en-US" sz="2400" b="1">
              <a:solidFill>
                <a:schemeClr val="tx1"/>
              </a:solidFill>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390130" y="287655"/>
            <a:ext cx="3766185" cy="460375"/>
          </a:xfrm>
          <a:prstGeom prst="rect">
            <a:avLst/>
          </a:prstGeom>
          <a:noFill/>
        </p:spPr>
        <p:txBody>
          <a:bodyPr wrap="square" rtlCol="0">
            <a:spAutoFit/>
          </a:bodyPr>
          <a:p>
            <a:r>
              <a:rPr lang="en-US" altLang="zh-CN" sz="2400" b="1">
                <a:solidFill>
                  <a:schemeClr val="accent5">
                    <a:lumMod val="50000"/>
                  </a:schemeClr>
                </a:solidFill>
                <a:latin typeface="黑体" panose="02010609060101010101" charset="-122"/>
                <a:ea typeface="黑体" panose="02010609060101010101" charset="-122"/>
                <a:cs typeface="黑体" panose="02010609060101010101" charset="-122"/>
              </a:rPr>
              <a:t>4</a:t>
            </a:r>
            <a:r>
              <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rPr>
              <a:t>、外交成就</a:t>
            </a:r>
            <a:r>
              <a:rPr lang="en-US" altLang="zh-CN" sz="2400" b="1">
                <a:solidFill>
                  <a:schemeClr val="accent5">
                    <a:lumMod val="50000"/>
                  </a:schemeClr>
                </a:solidFill>
                <a:latin typeface="黑体" panose="02010609060101010101" charset="-122"/>
                <a:ea typeface="黑体" panose="02010609060101010101" charset="-122"/>
                <a:cs typeface="黑体" panose="02010609060101010101" charset="-122"/>
              </a:rPr>
              <a:t>——50</a:t>
            </a:r>
            <a:r>
              <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rPr>
              <a:t>年代</a:t>
            </a:r>
            <a:endPar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endParaRPr>
          </a:p>
        </p:txBody>
      </p:sp>
      <p:sp>
        <p:nvSpPr>
          <p:cNvPr id="14" name="文本框 13"/>
          <p:cNvSpPr txBox="1"/>
          <p:nvPr/>
        </p:nvSpPr>
        <p:spPr>
          <a:xfrm>
            <a:off x="584200" y="5559425"/>
            <a:ext cx="10412095" cy="953135"/>
          </a:xfrm>
          <a:prstGeom prst="rect">
            <a:avLst/>
          </a:prstGeom>
          <a:solidFill>
            <a:srgbClr val="FF1E00"/>
          </a:solidFill>
          <a:ln>
            <a:noFill/>
          </a:ln>
        </p:spPr>
        <p:txBody>
          <a:bodyPr wrap="square" rtlCol="0">
            <a:spAutoFit/>
          </a:bodyPr>
          <a:p>
            <a:r>
              <a:rPr lang="zh-CN" altLang="en-US" sz="2800">
                <a:latin typeface="DFKai-SB" panose="03000509000000000000" charset="-120"/>
                <a:ea typeface="DFKai-SB" panose="03000509000000000000" charset="-120"/>
              </a:rPr>
              <a:t>（</a:t>
            </a:r>
            <a:r>
              <a:rPr lang="en-US" altLang="zh-CN" sz="2800">
                <a:latin typeface="DFKai-SB" panose="03000509000000000000" charset="-120"/>
                <a:ea typeface="DFKai-SB" panose="03000509000000000000" charset="-120"/>
              </a:rPr>
              <a:t>3</a:t>
            </a:r>
            <a:r>
              <a:rPr lang="zh-CN" altLang="en-US" sz="2800">
                <a:latin typeface="DFKai-SB" panose="03000509000000000000" charset="-120"/>
                <a:ea typeface="DFKai-SB" panose="03000509000000000000" charset="-120"/>
              </a:rPr>
              <a:t>）</a:t>
            </a:r>
            <a:r>
              <a:rPr lang="en-US" altLang="zh-CN" sz="2800">
                <a:latin typeface="DFKai-SB" panose="03000509000000000000" charset="-120"/>
                <a:ea typeface="DFKai-SB" panose="03000509000000000000" charset="-120"/>
                <a:cs typeface="DFKai-SB" panose="03000509000000000000" charset="-120"/>
              </a:rPr>
              <a:t>1954</a:t>
            </a:r>
            <a:r>
              <a:rPr lang="zh-CN" altLang="en-US" sz="2800">
                <a:latin typeface="DFKai-SB" panose="03000509000000000000" charset="-120"/>
                <a:ea typeface="DFKai-SB" panose="03000509000000000000" charset="-120"/>
                <a:cs typeface="DFKai-SB" panose="03000509000000000000" charset="-120"/>
              </a:rPr>
              <a:t>年第一次以五大国之一的身份参加的国际会议</a:t>
            </a:r>
            <a:r>
              <a:rPr lang="en-US" altLang="zh-CN" sz="2800">
                <a:latin typeface="DFKai-SB" panose="03000509000000000000" charset="-120"/>
                <a:ea typeface="DFKai-SB" panose="03000509000000000000" charset="-120"/>
                <a:cs typeface="DFKai-SB" panose="03000509000000000000" charset="-120"/>
              </a:rPr>
              <a:t>——</a:t>
            </a:r>
            <a:r>
              <a:rPr lang="zh-CN" altLang="en-US" sz="2800">
                <a:latin typeface="DFKai-SB" panose="03000509000000000000" charset="-120"/>
                <a:ea typeface="DFKai-SB" panose="03000509000000000000" charset="-120"/>
                <a:cs typeface="DFKai-SB" panose="03000509000000000000" charset="-120"/>
              </a:rPr>
              <a:t>日内瓦会议，提高了新中国的声誉</a:t>
            </a:r>
            <a:endParaRPr lang="zh-CN" altLang="en-US" sz="2800">
              <a:latin typeface="DFKai-SB" panose="03000509000000000000" charset="-120"/>
              <a:ea typeface="DFKai-SB" panose="03000509000000000000" charset="-120"/>
              <a:cs typeface="DFKai-SB" panose="03000509000000000000" charset="-120"/>
            </a:endParaRPr>
          </a:p>
        </p:txBody>
      </p:sp>
      <p:pic>
        <p:nvPicPr>
          <p:cNvPr id="3" name="图片 2"/>
          <p:cNvPicPr>
            <a:picLocks noChangeAspect="1"/>
          </p:cNvPicPr>
          <p:nvPr/>
        </p:nvPicPr>
        <p:blipFill>
          <a:blip r:embed="rId1"/>
          <a:stretch>
            <a:fillRect/>
          </a:stretch>
        </p:blipFill>
        <p:spPr>
          <a:xfrm>
            <a:off x="303530" y="1169035"/>
            <a:ext cx="5801995" cy="4151630"/>
          </a:xfrm>
          <a:prstGeom prst="rect">
            <a:avLst/>
          </a:prstGeom>
          <a:ln>
            <a:noFill/>
          </a:ln>
        </p:spPr>
      </p:pic>
      <p:pic>
        <p:nvPicPr>
          <p:cNvPr id="29" name="图片 28"/>
          <p:cNvPicPr>
            <a:picLocks noChangeAspect="1"/>
          </p:cNvPicPr>
          <p:nvPr/>
        </p:nvPicPr>
        <p:blipFill rotWithShape="1">
          <a:blip r:embed="rId2">
            <a:extLst>
              <a:ext uri="{28A0092B-C50C-407E-A947-70E740481C1C}">
                <a14:useLocalDpi xmlns:a14="http://schemas.microsoft.com/office/drawing/2010/main" val="0"/>
              </a:ext>
            </a:extLst>
          </a:blip>
          <a:srcRect l="2087" t="5516" r="23952" b="17365"/>
          <a:stretch>
            <a:fillRect/>
          </a:stretch>
        </p:blipFill>
        <p:spPr>
          <a:xfrm>
            <a:off x="6381750" y="1073150"/>
            <a:ext cx="5512435" cy="4137025"/>
          </a:xfrm>
          <a:prstGeom prst="rect">
            <a:avLst/>
          </a:prstGeom>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cxnSp>
        <p:nvCxnSpPr>
          <p:cNvPr id="5" name="直接连接符 4"/>
          <p:cNvCxnSpPr/>
          <p:nvPr/>
        </p:nvCxnSpPr>
        <p:spPr>
          <a:xfrm>
            <a:off x="14605" y="186690"/>
            <a:ext cx="12217400" cy="43180"/>
          </a:xfrm>
          <a:prstGeom prst="line">
            <a:avLst/>
          </a:prstGeom>
        </p:spPr>
        <p:style>
          <a:lnRef idx="3">
            <a:schemeClr val="accent2"/>
          </a:lnRef>
          <a:fillRef idx="0">
            <a:schemeClr val="accent2"/>
          </a:fillRef>
          <a:effectRef idx="2">
            <a:schemeClr val="accent2"/>
          </a:effectRef>
          <a:fontRef idx="minor">
            <a:schemeClr val="tx1"/>
          </a:fontRef>
        </p:style>
      </p:cxnSp>
      <p:grpSp>
        <p:nvGrpSpPr>
          <p:cNvPr id="10" name="组合 9"/>
          <p:cNvGrpSpPr/>
          <p:nvPr/>
        </p:nvGrpSpPr>
        <p:grpSpPr>
          <a:xfrm>
            <a:off x="114300" y="71120"/>
            <a:ext cx="4269105" cy="661670"/>
            <a:chOff x="180" y="112"/>
            <a:chExt cx="3925" cy="1042"/>
          </a:xfrm>
        </p:grpSpPr>
        <p:sp>
          <p:nvSpPr>
            <p:cNvPr id="7" name="平行四边形 6"/>
            <p:cNvSpPr/>
            <p:nvPr/>
          </p:nvSpPr>
          <p:spPr>
            <a:xfrm>
              <a:off x="180" y="112"/>
              <a:ext cx="3698" cy="1043"/>
            </a:xfrm>
            <a:prstGeom prst="parallelogram">
              <a:avLst/>
            </a:prstGeom>
            <a:solidFill>
              <a:srgbClr val="FDE1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平行四边形 7"/>
            <p:cNvSpPr/>
            <p:nvPr/>
          </p:nvSpPr>
          <p:spPr>
            <a:xfrm>
              <a:off x="361" y="247"/>
              <a:ext cx="3744" cy="887"/>
            </a:xfrm>
            <a:prstGeom prst="parallelogram">
              <a:avLst/>
            </a:prstGeom>
            <a:solidFill>
              <a:srgbClr val="B2E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11" name="文本框 10"/>
          <p:cNvSpPr txBox="1"/>
          <p:nvPr/>
        </p:nvSpPr>
        <p:spPr>
          <a:xfrm>
            <a:off x="71755" y="128270"/>
            <a:ext cx="4894580" cy="460375"/>
          </a:xfrm>
          <a:prstGeom prst="rect">
            <a:avLst/>
          </a:prstGeom>
          <a:noFill/>
        </p:spPr>
        <p:txBody>
          <a:bodyPr wrap="square" rtlCol="0">
            <a:spAutoFit/>
          </a:bodyPr>
          <a:p>
            <a:r>
              <a:rPr lang="zh-CN" altLang="en-US" sz="2400" b="1">
                <a:solidFill>
                  <a:schemeClr val="tx1"/>
                </a:solidFill>
                <a:latin typeface="黑体" panose="02010609060101010101" charset="-122"/>
                <a:ea typeface="黑体" panose="02010609060101010101" charset="-122"/>
                <a:cs typeface="黑体" panose="02010609060101010101" charset="-122"/>
              </a:rPr>
              <a:t>开创独立自主的和平外交</a:t>
            </a:r>
            <a:endParaRPr lang="zh-CN" altLang="en-US" sz="2400" b="1">
              <a:solidFill>
                <a:schemeClr val="tx1"/>
              </a:solidFill>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390130" y="287655"/>
            <a:ext cx="3611880" cy="460375"/>
          </a:xfrm>
          <a:prstGeom prst="rect">
            <a:avLst/>
          </a:prstGeom>
          <a:noFill/>
        </p:spPr>
        <p:txBody>
          <a:bodyPr wrap="square" rtlCol="0">
            <a:spAutoFit/>
          </a:bodyPr>
          <a:p>
            <a:r>
              <a:rPr lang="en-US" altLang="zh-CN" sz="2400" b="1">
                <a:solidFill>
                  <a:schemeClr val="accent5">
                    <a:lumMod val="50000"/>
                  </a:schemeClr>
                </a:solidFill>
                <a:latin typeface="黑体" panose="02010609060101010101" charset="-122"/>
                <a:ea typeface="黑体" panose="02010609060101010101" charset="-122"/>
                <a:cs typeface="黑体" panose="02010609060101010101" charset="-122"/>
              </a:rPr>
              <a:t>4</a:t>
            </a:r>
            <a:r>
              <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rPr>
              <a:t>、外交成就</a:t>
            </a:r>
            <a:r>
              <a:rPr lang="en-US" altLang="zh-CN" sz="2400" b="1">
                <a:solidFill>
                  <a:schemeClr val="accent5">
                    <a:lumMod val="50000"/>
                  </a:schemeClr>
                </a:solidFill>
                <a:latin typeface="黑体" panose="02010609060101010101" charset="-122"/>
                <a:ea typeface="黑体" panose="02010609060101010101" charset="-122"/>
                <a:cs typeface="黑体" panose="02010609060101010101" charset="-122"/>
              </a:rPr>
              <a:t>——50</a:t>
            </a:r>
            <a:r>
              <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rPr>
              <a:t>年代</a:t>
            </a:r>
            <a:endPar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endParaRPr>
          </a:p>
        </p:txBody>
      </p:sp>
      <p:sp>
        <p:nvSpPr>
          <p:cNvPr id="14" name="文本框 13"/>
          <p:cNvSpPr txBox="1"/>
          <p:nvPr/>
        </p:nvSpPr>
        <p:spPr>
          <a:xfrm>
            <a:off x="584200" y="5559425"/>
            <a:ext cx="10412095" cy="953135"/>
          </a:xfrm>
          <a:prstGeom prst="rect">
            <a:avLst/>
          </a:prstGeom>
          <a:solidFill>
            <a:srgbClr val="FF1E00"/>
          </a:solidFill>
          <a:ln>
            <a:noFill/>
          </a:ln>
        </p:spPr>
        <p:txBody>
          <a:bodyPr wrap="square" rtlCol="0">
            <a:spAutoFit/>
          </a:bodyPr>
          <a:p>
            <a:r>
              <a:rPr lang="zh-CN" altLang="en-US" sz="2800">
                <a:latin typeface="DFKai-SB" panose="03000509000000000000" charset="-120"/>
                <a:ea typeface="DFKai-SB" panose="03000509000000000000" charset="-120"/>
              </a:rPr>
              <a:t>（</a:t>
            </a:r>
            <a:r>
              <a:rPr lang="en-US" altLang="zh-CN" sz="2800">
                <a:latin typeface="DFKai-SB" panose="03000509000000000000" charset="-120"/>
                <a:ea typeface="DFKai-SB" panose="03000509000000000000" charset="-120"/>
              </a:rPr>
              <a:t>4</a:t>
            </a:r>
            <a:r>
              <a:rPr lang="zh-CN" altLang="en-US" sz="2800">
                <a:latin typeface="DFKai-SB" panose="03000509000000000000" charset="-120"/>
                <a:ea typeface="DFKai-SB" panose="03000509000000000000" charset="-120"/>
              </a:rPr>
              <a:t>）</a:t>
            </a:r>
            <a:r>
              <a:rPr lang="en-US" altLang="zh-CN" sz="2800">
                <a:latin typeface="DFKai-SB" panose="03000509000000000000" charset="-120"/>
                <a:ea typeface="DFKai-SB" panose="03000509000000000000" charset="-120"/>
                <a:cs typeface="DFKai-SB" panose="03000509000000000000" charset="-120"/>
              </a:rPr>
              <a:t>1955</a:t>
            </a:r>
            <a:r>
              <a:rPr lang="zh-CN" altLang="en-US" sz="2800">
                <a:latin typeface="DFKai-SB" panose="03000509000000000000" charset="-120"/>
                <a:ea typeface="DFKai-SB" panose="03000509000000000000" charset="-120"/>
                <a:cs typeface="DFKai-SB" panose="03000509000000000000" charset="-120"/>
              </a:rPr>
              <a:t>年在第一次没有帝国主义国家参加的亚非国际会议上，周恩来提出</a:t>
            </a:r>
            <a:r>
              <a:rPr lang="en-US" altLang="zh-CN" sz="2800">
                <a:latin typeface="DFKai-SB" panose="03000509000000000000" charset="-120"/>
                <a:ea typeface="DFKai-SB" panose="03000509000000000000" charset="-120"/>
                <a:cs typeface="DFKai-SB" panose="03000509000000000000" charset="-120"/>
              </a:rPr>
              <a:t>“</a:t>
            </a:r>
            <a:r>
              <a:rPr lang="zh-CN" altLang="en-US" sz="2800">
                <a:latin typeface="DFKai-SB" panose="03000509000000000000" charset="-120"/>
                <a:ea typeface="DFKai-SB" panose="03000509000000000000" charset="-120"/>
                <a:cs typeface="DFKai-SB" panose="03000509000000000000" charset="-120"/>
              </a:rPr>
              <a:t>求同存异方针</a:t>
            </a:r>
            <a:r>
              <a:rPr lang="en-US" altLang="zh-CN" sz="2800">
                <a:latin typeface="DFKai-SB" panose="03000509000000000000" charset="-120"/>
                <a:ea typeface="DFKai-SB" panose="03000509000000000000" charset="-120"/>
                <a:cs typeface="DFKai-SB" panose="03000509000000000000" charset="-120"/>
              </a:rPr>
              <a:t>”</a:t>
            </a:r>
            <a:endParaRPr lang="en-US" altLang="zh-CN" sz="2800">
              <a:latin typeface="DFKai-SB" panose="03000509000000000000" charset="-120"/>
              <a:ea typeface="DFKai-SB" panose="03000509000000000000" charset="-120"/>
              <a:cs typeface="DFKai-SB" panose="03000509000000000000" charset="-120"/>
            </a:endParaRPr>
          </a:p>
        </p:txBody>
      </p:sp>
      <p:pic>
        <p:nvPicPr>
          <p:cNvPr id="31" name="图片 30"/>
          <p:cNvPicPr>
            <a:picLocks noChangeAspect="1"/>
          </p:cNvPicPr>
          <p:nvPr/>
        </p:nvPicPr>
        <p:blipFill rotWithShape="1">
          <a:blip r:embed="rId1">
            <a:extLst>
              <a:ext uri="{28A0092B-C50C-407E-A947-70E740481C1C}">
                <a14:useLocalDpi xmlns:a14="http://schemas.microsoft.com/office/drawing/2010/main" val="0"/>
              </a:ext>
            </a:extLst>
          </a:blip>
          <a:srcRect b="26693"/>
          <a:stretch>
            <a:fillRect/>
          </a:stretch>
        </p:blipFill>
        <p:spPr>
          <a:xfrm>
            <a:off x="521970" y="1360805"/>
            <a:ext cx="5810885" cy="3708400"/>
          </a:xfrm>
          <a:prstGeom prst="rect">
            <a:avLst/>
          </a:prstGeom>
        </p:spPr>
      </p:pic>
      <p:pic>
        <p:nvPicPr>
          <p:cNvPr id="30" name="图片 29"/>
          <p:cNvPicPr>
            <a:picLocks noChangeAspect="1"/>
          </p:cNvPicPr>
          <p:nvPr/>
        </p:nvPicPr>
        <p:blipFill rotWithShape="1">
          <a:blip r:embed="rId2" cstate="print">
            <a:extLst>
              <a:ext uri="{28A0092B-C50C-407E-A947-70E740481C1C}">
                <a14:useLocalDpi xmlns:a14="http://schemas.microsoft.com/office/drawing/2010/main" val="0"/>
              </a:ext>
            </a:extLst>
          </a:blip>
          <a:srcRect l="35119" t="13451" r="5929" b="9780"/>
          <a:stretch>
            <a:fillRect/>
          </a:stretch>
        </p:blipFill>
        <p:spPr>
          <a:xfrm>
            <a:off x="6708140" y="1398270"/>
            <a:ext cx="4972685" cy="3613150"/>
          </a:xfrm>
          <a:prstGeom prst="rect">
            <a:avLst/>
          </a:prstGeom>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cxnSp>
        <p:nvCxnSpPr>
          <p:cNvPr id="5" name="直接连接符 4"/>
          <p:cNvCxnSpPr/>
          <p:nvPr/>
        </p:nvCxnSpPr>
        <p:spPr>
          <a:xfrm>
            <a:off x="14605" y="186690"/>
            <a:ext cx="12217400" cy="43180"/>
          </a:xfrm>
          <a:prstGeom prst="line">
            <a:avLst/>
          </a:prstGeom>
        </p:spPr>
        <p:style>
          <a:lnRef idx="3">
            <a:schemeClr val="accent2"/>
          </a:lnRef>
          <a:fillRef idx="0">
            <a:schemeClr val="accent2"/>
          </a:fillRef>
          <a:effectRef idx="2">
            <a:schemeClr val="accent2"/>
          </a:effectRef>
          <a:fontRef idx="minor">
            <a:schemeClr val="tx1"/>
          </a:fontRef>
        </p:style>
      </p:cxnSp>
      <p:grpSp>
        <p:nvGrpSpPr>
          <p:cNvPr id="10" name="组合 9"/>
          <p:cNvGrpSpPr/>
          <p:nvPr/>
        </p:nvGrpSpPr>
        <p:grpSpPr>
          <a:xfrm>
            <a:off x="114300" y="71120"/>
            <a:ext cx="4269105" cy="661670"/>
            <a:chOff x="180" y="112"/>
            <a:chExt cx="3925" cy="1042"/>
          </a:xfrm>
        </p:grpSpPr>
        <p:sp>
          <p:nvSpPr>
            <p:cNvPr id="7" name="平行四边形 6"/>
            <p:cNvSpPr/>
            <p:nvPr/>
          </p:nvSpPr>
          <p:spPr>
            <a:xfrm>
              <a:off x="180" y="112"/>
              <a:ext cx="3698" cy="1043"/>
            </a:xfrm>
            <a:prstGeom prst="parallelogram">
              <a:avLst/>
            </a:prstGeom>
            <a:solidFill>
              <a:srgbClr val="FDE1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平行四边形 7"/>
            <p:cNvSpPr/>
            <p:nvPr/>
          </p:nvSpPr>
          <p:spPr>
            <a:xfrm>
              <a:off x="361" y="247"/>
              <a:ext cx="3744" cy="887"/>
            </a:xfrm>
            <a:prstGeom prst="parallelogram">
              <a:avLst/>
            </a:prstGeom>
            <a:solidFill>
              <a:srgbClr val="B2E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11" name="文本框 10"/>
          <p:cNvSpPr txBox="1"/>
          <p:nvPr/>
        </p:nvSpPr>
        <p:spPr>
          <a:xfrm>
            <a:off x="71755" y="128270"/>
            <a:ext cx="4894580" cy="460375"/>
          </a:xfrm>
          <a:prstGeom prst="rect">
            <a:avLst/>
          </a:prstGeom>
          <a:noFill/>
        </p:spPr>
        <p:txBody>
          <a:bodyPr wrap="square" rtlCol="0">
            <a:spAutoFit/>
          </a:bodyPr>
          <a:p>
            <a:r>
              <a:rPr lang="zh-CN" altLang="en-US" sz="2400" b="1">
                <a:solidFill>
                  <a:schemeClr val="tx1"/>
                </a:solidFill>
                <a:latin typeface="黑体" panose="02010609060101010101" charset="-122"/>
                <a:ea typeface="黑体" panose="02010609060101010101" charset="-122"/>
                <a:cs typeface="黑体" panose="02010609060101010101" charset="-122"/>
              </a:rPr>
              <a:t>开创独立自主的和平外交</a:t>
            </a:r>
            <a:endParaRPr lang="zh-CN" altLang="en-US" sz="2400" b="1">
              <a:solidFill>
                <a:schemeClr val="tx1"/>
              </a:solidFill>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390130" y="287655"/>
            <a:ext cx="3611880" cy="460375"/>
          </a:xfrm>
          <a:prstGeom prst="rect">
            <a:avLst/>
          </a:prstGeom>
          <a:noFill/>
        </p:spPr>
        <p:txBody>
          <a:bodyPr wrap="square" rtlCol="0">
            <a:spAutoFit/>
          </a:bodyPr>
          <a:p>
            <a:r>
              <a:rPr lang="en-US" altLang="zh-CN" sz="2400" b="1">
                <a:solidFill>
                  <a:schemeClr val="accent5">
                    <a:lumMod val="50000"/>
                  </a:schemeClr>
                </a:solidFill>
                <a:latin typeface="黑体" panose="02010609060101010101" charset="-122"/>
                <a:ea typeface="黑体" panose="02010609060101010101" charset="-122"/>
                <a:cs typeface="黑体" panose="02010609060101010101" charset="-122"/>
              </a:rPr>
              <a:t>4</a:t>
            </a:r>
            <a:r>
              <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rPr>
              <a:t>、外交成就</a:t>
            </a:r>
            <a:r>
              <a:rPr lang="en-US" altLang="zh-CN" sz="2400" b="1">
                <a:solidFill>
                  <a:schemeClr val="accent5">
                    <a:lumMod val="50000"/>
                  </a:schemeClr>
                </a:solidFill>
                <a:latin typeface="黑体" panose="02010609060101010101" charset="-122"/>
                <a:ea typeface="黑体" panose="02010609060101010101" charset="-122"/>
                <a:cs typeface="黑体" panose="02010609060101010101" charset="-122"/>
              </a:rPr>
              <a:t>——60</a:t>
            </a:r>
            <a:r>
              <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rPr>
              <a:t>年代</a:t>
            </a:r>
            <a:endPar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endParaRPr>
          </a:p>
        </p:txBody>
      </p:sp>
      <p:grpSp>
        <p:nvGrpSpPr>
          <p:cNvPr id="13" name="组合 12"/>
          <p:cNvGrpSpPr/>
          <p:nvPr/>
        </p:nvGrpSpPr>
        <p:grpSpPr>
          <a:xfrm>
            <a:off x="273685" y="1353820"/>
            <a:ext cx="7633970" cy="2766060"/>
            <a:chOff x="431" y="2132"/>
            <a:chExt cx="12022" cy="4356"/>
          </a:xfrm>
        </p:grpSpPr>
        <p:sp>
          <p:nvSpPr>
            <p:cNvPr id="2" name="流程图: 可选过程 1"/>
            <p:cNvSpPr/>
            <p:nvPr/>
          </p:nvSpPr>
          <p:spPr>
            <a:xfrm>
              <a:off x="431" y="2132"/>
              <a:ext cx="12022" cy="4356"/>
            </a:xfrm>
            <a:prstGeom prst="flowChartAlternateProcess">
              <a:avLst/>
            </a:prstGeom>
            <a:solidFill>
              <a:srgbClr val="689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文本框 5"/>
            <p:cNvSpPr txBox="1"/>
            <p:nvPr/>
          </p:nvSpPr>
          <p:spPr>
            <a:xfrm>
              <a:off x="609" y="2600"/>
              <a:ext cx="11624" cy="3536"/>
            </a:xfrm>
            <a:prstGeom prst="rect">
              <a:avLst/>
            </a:prstGeom>
            <a:noFill/>
          </p:spPr>
          <p:txBody>
            <a:bodyPr wrap="square" rtlCol="0">
              <a:spAutoFit/>
            </a:bodyPr>
            <a:p>
              <a:r>
                <a:rPr lang="en-US" altLang="zh-CN" sz="2800">
                  <a:latin typeface="DFKai-SB" panose="03000509000000000000" charset="-120"/>
                  <a:ea typeface="DFKai-SB" panose="03000509000000000000" charset="-120"/>
                  <a:cs typeface="DFKai-SB" panose="03000509000000000000" charset="-120"/>
                </a:rPr>
                <a:t>20世纪50年代末至60年代初，亚非拉国家反对殖民主义、种族主义和侵略干涉的民族解放运动蓬勃发展，中国给予了多方面的支持和援助，赢得了这些国家的友谊和信任，也赢得了良好的国际声誉。</a:t>
              </a:r>
              <a:endParaRPr lang="en-US" altLang="zh-CN" sz="2800">
                <a:latin typeface="DFKai-SB" panose="03000509000000000000" charset="-120"/>
                <a:ea typeface="DFKai-SB" panose="03000509000000000000" charset="-120"/>
                <a:cs typeface="DFKai-SB" panose="03000509000000000000" charset="-120"/>
              </a:endParaRPr>
            </a:p>
          </p:txBody>
        </p:sp>
      </p:grpSp>
      <p:pic>
        <p:nvPicPr>
          <p:cNvPr id="9" name="图片 8"/>
          <p:cNvPicPr/>
          <p:nvPr/>
        </p:nvPicPr>
        <p:blipFill>
          <a:blip r:embed="rId1">
            <a:extLst>
              <a:ext uri="{28A0092B-C50C-407E-A947-70E740481C1C}">
                <a14:useLocalDpi xmlns:a14="http://schemas.microsoft.com/office/drawing/2010/main" val="0"/>
              </a:ext>
            </a:extLst>
          </a:blip>
          <a:stretch>
            <a:fillRect/>
          </a:stretch>
        </p:blipFill>
        <p:spPr>
          <a:xfrm>
            <a:off x="8137525" y="951230"/>
            <a:ext cx="3943350" cy="4768850"/>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2" name="文本框 11"/>
          <p:cNvSpPr txBox="1"/>
          <p:nvPr/>
        </p:nvSpPr>
        <p:spPr>
          <a:xfrm>
            <a:off x="711200" y="4698365"/>
            <a:ext cx="7167245" cy="1383665"/>
          </a:xfrm>
          <a:prstGeom prst="rect">
            <a:avLst/>
          </a:prstGeom>
          <a:solidFill>
            <a:srgbClr val="FF1E00"/>
          </a:solidFill>
          <a:ln>
            <a:noFill/>
          </a:ln>
        </p:spPr>
        <p:txBody>
          <a:bodyPr wrap="square" rtlCol="0">
            <a:spAutoFit/>
          </a:bodyPr>
          <a:p>
            <a:r>
              <a:rPr lang="zh-CN" altLang="en-US" sz="2800">
                <a:latin typeface="DFKai-SB" panose="03000509000000000000" charset="-120"/>
                <a:ea typeface="DFKai-SB" panose="03000509000000000000" charset="-120"/>
                <a:cs typeface="DFKai-SB" panose="03000509000000000000" charset="-120"/>
              </a:rPr>
              <a:t>（</a:t>
            </a:r>
            <a:r>
              <a:rPr lang="en-US" altLang="zh-CN" sz="2800">
                <a:latin typeface="DFKai-SB" panose="03000509000000000000" charset="-120"/>
                <a:ea typeface="DFKai-SB" panose="03000509000000000000" charset="-120"/>
                <a:cs typeface="DFKai-SB" panose="03000509000000000000" charset="-120"/>
              </a:rPr>
              <a:t>1</a:t>
            </a:r>
            <a:r>
              <a:rPr lang="zh-CN" altLang="en-US" sz="2800">
                <a:latin typeface="DFKai-SB" panose="03000509000000000000" charset="-120"/>
                <a:ea typeface="DFKai-SB" panose="03000509000000000000" charset="-120"/>
                <a:cs typeface="DFKai-SB" panose="03000509000000000000" charset="-120"/>
              </a:rPr>
              <a:t>）与亚非拉民族独立国家建交</a:t>
            </a:r>
            <a:endParaRPr lang="zh-CN" altLang="en-US" sz="2800">
              <a:latin typeface="DFKai-SB" panose="03000509000000000000" charset="-120"/>
              <a:ea typeface="DFKai-SB" panose="03000509000000000000" charset="-120"/>
              <a:cs typeface="DFKai-SB" panose="03000509000000000000" charset="-120"/>
            </a:endParaRPr>
          </a:p>
          <a:p>
            <a:r>
              <a:rPr lang="zh-CN" altLang="en-US" sz="2800">
                <a:latin typeface="DFKai-SB" panose="03000509000000000000" charset="-120"/>
                <a:ea typeface="DFKai-SB" panose="03000509000000000000" charset="-120"/>
                <a:cs typeface="DFKai-SB" panose="03000509000000000000" charset="-120"/>
              </a:rPr>
              <a:t>（</a:t>
            </a:r>
            <a:r>
              <a:rPr lang="en-US" altLang="zh-CN" sz="2800">
                <a:latin typeface="DFKai-SB" panose="03000509000000000000" charset="-120"/>
                <a:ea typeface="DFKai-SB" panose="03000509000000000000" charset="-120"/>
                <a:cs typeface="DFKai-SB" panose="03000509000000000000" charset="-120"/>
              </a:rPr>
              <a:t>2</a:t>
            </a:r>
            <a:r>
              <a:rPr lang="zh-CN" altLang="en-US" sz="2800">
                <a:latin typeface="DFKai-SB" panose="03000509000000000000" charset="-120"/>
                <a:ea typeface="DFKai-SB" panose="03000509000000000000" charset="-120"/>
                <a:cs typeface="DFKai-SB" panose="03000509000000000000" charset="-120"/>
              </a:rPr>
              <a:t>）逐步突破西方国家的封锁，</a:t>
            </a:r>
            <a:r>
              <a:rPr lang="en-US" altLang="zh-CN" sz="2800">
                <a:latin typeface="DFKai-SB" panose="03000509000000000000" charset="-120"/>
                <a:ea typeface="DFKai-SB" panose="03000509000000000000" charset="-120"/>
                <a:cs typeface="DFKai-SB" panose="03000509000000000000" charset="-120"/>
              </a:rPr>
              <a:t>1964</a:t>
            </a:r>
            <a:r>
              <a:rPr lang="zh-CN" altLang="en-US" sz="2800">
                <a:latin typeface="DFKai-SB" panose="03000509000000000000" charset="-120"/>
                <a:ea typeface="DFKai-SB" panose="03000509000000000000" charset="-120"/>
                <a:cs typeface="DFKai-SB" panose="03000509000000000000" charset="-120"/>
              </a:rPr>
              <a:t>年中法建交</a:t>
            </a:r>
            <a:endParaRPr lang="zh-CN" altLang="en-US" sz="2800">
              <a:latin typeface="DFKai-SB" panose="03000509000000000000" charset="-120"/>
              <a:ea typeface="DFKai-SB" panose="03000509000000000000" charset="-120"/>
              <a:cs typeface="DFKai-SB" panose="03000509000000000000" charset="-120"/>
            </a:endParaRP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circle(in)">
                                      <p:cBhvr>
                                        <p:cTn id="12" dur="2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cxnSp>
        <p:nvCxnSpPr>
          <p:cNvPr id="5" name="直接连接符 4"/>
          <p:cNvCxnSpPr/>
          <p:nvPr/>
        </p:nvCxnSpPr>
        <p:spPr>
          <a:xfrm>
            <a:off x="14605" y="186690"/>
            <a:ext cx="12217400" cy="43180"/>
          </a:xfrm>
          <a:prstGeom prst="line">
            <a:avLst/>
          </a:prstGeom>
        </p:spPr>
        <p:style>
          <a:lnRef idx="3">
            <a:schemeClr val="accent2"/>
          </a:lnRef>
          <a:fillRef idx="0">
            <a:schemeClr val="accent2"/>
          </a:fillRef>
          <a:effectRef idx="2">
            <a:schemeClr val="accent2"/>
          </a:effectRef>
          <a:fontRef idx="minor">
            <a:schemeClr val="tx1"/>
          </a:fontRef>
        </p:style>
      </p:cxnSp>
      <p:grpSp>
        <p:nvGrpSpPr>
          <p:cNvPr id="10" name="组合 9"/>
          <p:cNvGrpSpPr/>
          <p:nvPr/>
        </p:nvGrpSpPr>
        <p:grpSpPr>
          <a:xfrm>
            <a:off x="114300" y="71120"/>
            <a:ext cx="4269105" cy="661670"/>
            <a:chOff x="180" y="112"/>
            <a:chExt cx="3925" cy="1042"/>
          </a:xfrm>
        </p:grpSpPr>
        <p:sp>
          <p:nvSpPr>
            <p:cNvPr id="7" name="平行四边形 6"/>
            <p:cNvSpPr/>
            <p:nvPr/>
          </p:nvSpPr>
          <p:spPr>
            <a:xfrm>
              <a:off x="180" y="112"/>
              <a:ext cx="3698" cy="1043"/>
            </a:xfrm>
            <a:prstGeom prst="parallelogram">
              <a:avLst/>
            </a:prstGeom>
            <a:solidFill>
              <a:srgbClr val="FDE1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平行四边形 7"/>
            <p:cNvSpPr/>
            <p:nvPr/>
          </p:nvSpPr>
          <p:spPr>
            <a:xfrm>
              <a:off x="361" y="247"/>
              <a:ext cx="3744" cy="887"/>
            </a:xfrm>
            <a:prstGeom prst="parallelogram">
              <a:avLst/>
            </a:prstGeom>
            <a:solidFill>
              <a:srgbClr val="B2E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11" name="文本框 10"/>
          <p:cNvSpPr txBox="1"/>
          <p:nvPr/>
        </p:nvSpPr>
        <p:spPr>
          <a:xfrm>
            <a:off x="71755" y="128270"/>
            <a:ext cx="4894580" cy="460375"/>
          </a:xfrm>
          <a:prstGeom prst="rect">
            <a:avLst/>
          </a:prstGeom>
          <a:noFill/>
        </p:spPr>
        <p:txBody>
          <a:bodyPr wrap="square" rtlCol="0">
            <a:spAutoFit/>
          </a:bodyPr>
          <a:p>
            <a:r>
              <a:rPr lang="zh-CN" altLang="en-US" sz="2400" b="1">
                <a:solidFill>
                  <a:schemeClr val="tx1"/>
                </a:solidFill>
                <a:latin typeface="黑体" panose="02010609060101010101" charset="-122"/>
                <a:ea typeface="黑体" panose="02010609060101010101" charset="-122"/>
                <a:cs typeface="黑体" panose="02010609060101010101" charset="-122"/>
              </a:rPr>
              <a:t>开创独立自主的和平外交</a:t>
            </a:r>
            <a:endParaRPr lang="zh-CN" altLang="en-US" sz="2400" b="1">
              <a:solidFill>
                <a:schemeClr val="tx1"/>
              </a:solidFill>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390130" y="287655"/>
            <a:ext cx="3611880" cy="460375"/>
          </a:xfrm>
          <a:prstGeom prst="rect">
            <a:avLst/>
          </a:prstGeom>
          <a:noFill/>
        </p:spPr>
        <p:txBody>
          <a:bodyPr wrap="square" rtlCol="0">
            <a:spAutoFit/>
          </a:bodyPr>
          <a:p>
            <a:r>
              <a:rPr lang="en-US" altLang="zh-CN" sz="2400" b="1">
                <a:solidFill>
                  <a:schemeClr val="accent5">
                    <a:lumMod val="50000"/>
                  </a:schemeClr>
                </a:solidFill>
                <a:latin typeface="黑体" panose="02010609060101010101" charset="-122"/>
                <a:ea typeface="黑体" panose="02010609060101010101" charset="-122"/>
                <a:cs typeface="黑体" panose="02010609060101010101" charset="-122"/>
              </a:rPr>
              <a:t>4</a:t>
            </a:r>
            <a:r>
              <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rPr>
              <a:t>、外交成就</a:t>
            </a:r>
            <a:r>
              <a:rPr lang="en-US" altLang="zh-CN" sz="2400" b="1">
                <a:solidFill>
                  <a:schemeClr val="accent5">
                    <a:lumMod val="50000"/>
                  </a:schemeClr>
                </a:solidFill>
                <a:latin typeface="黑体" panose="02010609060101010101" charset="-122"/>
                <a:ea typeface="黑体" panose="02010609060101010101" charset="-122"/>
                <a:cs typeface="黑体" panose="02010609060101010101" charset="-122"/>
              </a:rPr>
              <a:t>——70</a:t>
            </a:r>
            <a:r>
              <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rPr>
              <a:t>年代</a:t>
            </a:r>
            <a:endPar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endParaRPr>
          </a:p>
        </p:txBody>
      </p:sp>
      <p:grpSp>
        <p:nvGrpSpPr>
          <p:cNvPr id="9" name="组合 8"/>
          <p:cNvGrpSpPr/>
          <p:nvPr/>
        </p:nvGrpSpPr>
        <p:grpSpPr>
          <a:xfrm>
            <a:off x="113030" y="1183640"/>
            <a:ext cx="8108950" cy="3642360"/>
            <a:chOff x="489" y="1887"/>
            <a:chExt cx="12770" cy="5736"/>
          </a:xfrm>
        </p:grpSpPr>
        <p:pic>
          <p:nvPicPr>
            <p:cNvPr id="2" name="图片 1" descr="timg (17)"/>
            <p:cNvPicPr>
              <a:picLocks noChangeAspect="1"/>
            </p:cNvPicPr>
            <p:nvPr/>
          </p:nvPicPr>
          <p:blipFill>
            <a:blip r:embed="rId1"/>
            <a:stretch>
              <a:fillRect/>
            </a:stretch>
          </p:blipFill>
          <p:spPr>
            <a:xfrm>
              <a:off x="489" y="1911"/>
              <a:ext cx="6465" cy="5666"/>
            </a:xfrm>
            <a:prstGeom prst="rect">
              <a:avLst/>
            </a:prstGeom>
          </p:spPr>
        </p:pic>
        <p:pic>
          <p:nvPicPr>
            <p:cNvPr id="3" name="图片 2" descr="timg (19)"/>
            <p:cNvPicPr>
              <a:picLocks noChangeAspect="1"/>
            </p:cNvPicPr>
            <p:nvPr/>
          </p:nvPicPr>
          <p:blipFill>
            <a:blip r:embed="rId2"/>
            <a:stretch>
              <a:fillRect/>
            </a:stretch>
          </p:blipFill>
          <p:spPr>
            <a:xfrm>
              <a:off x="6943" y="1887"/>
              <a:ext cx="6316" cy="5736"/>
            </a:xfrm>
            <a:prstGeom prst="rect">
              <a:avLst/>
            </a:prstGeom>
          </p:spPr>
        </p:pic>
      </p:grpSp>
      <p:pic>
        <p:nvPicPr>
          <p:cNvPr id="6" name="图片 5" descr="timg (18)"/>
          <p:cNvPicPr>
            <a:picLocks noChangeAspect="1"/>
          </p:cNvPicPr>
          <p:nvPr/>
        </p:nvPicPr>
        <p:blipFill>
          <a:blip r:embed="rId3"/>
          <a:stretch>
            <a:fillRect/>
          </a:stretch>
        </p:blipFill>
        <p:spPr>
          <a:xfrm>
            <a:off x="8383270" y="1233170"/>
            <a:ext cx="3601085" cy="3629660"/>
          </a:xfrm>
          <a:prstGeom prst="rect">
            <a:avLst/>
          </a:prstGeom>
        </p:spPr>
      </p:pic>
      <p:sp>
        <p:nvSpPr>
          <p:cNvPr id="12" name="文本框 11"/>
          <p:cNvSpPr txBox="1"/>
          <p:nvPr/>
        </p:nvSpPr>
        <p:spPr>
          <a:xfrm>
            <a:off x="457200" y="5177790"/>
            <a:ext cx="10724515" cy="1383665"/>
          </a:xfrm>
          <a:prstGeom prst="rect">
            <a:avLst/>
          </a:prstGeom>
          <a:solidFill>
            <a:srgbClr val="FF1E00"/>
          </a:solidFill>
          <a:ln>
            <a:noFill/>
          </a:ln>
        </p:spPr>
        <p:txBody>
          <a:bodyPr wrap="square" rtlCol="0">
            <a:spAutoFit/>
          </a:bodyPr>
          <a:p>
            <a:r>
              <a:rPr lang="zh-CN" altLang="en-US" sz="2800">
                <a:latin typeface="DFKai-SB" panose="03000509000000000000" charset="-120"/>
                <a:ea typeface="DFKai-SB" panose="03000509000000000000" charset="-120"/>
                <a:cs typeface="DFKai-SB" panose="03000509000000000000" charset="-120"/>
              </a:rPr>
              <a:t>（</a:t>
            </a:r>
            <a:r>
              <a:rPr lang="en-US" altLang="zh-CN" sz="2800">
                <a:latin typeface="DFKai-SB" panose="03000509000000000000" charset="-120"/>
                <a:ea typeface="DFKai-SB" panose="03000509000000000000" charset="-120"/>
                <a:cs typeface="DFKai-SB" panose="03000509000000000000" charset="-120"/>
              </a:rPr>
              <a:t>1</a:t>
            </a:r>
            <a:r>
              <a:rPr lang="zh-CN" altLang="en-US" sz="2800">
                <a:latin typeface="DFKai-SB" panose="03000509000000000000" charset="-120"/>
                <a:ea typeface="DFKai-SB" panose="03000509000000000000" charset="-120"/>
                <a:cs typeface="DFKai-SB" panose="03000509000000000000" charset="-120"/>
              </a:rPr>
              <a:t>）</a:t>
            </a:r>
            <a:r>
              <a:rPr lang="en-US" altLang="zh-CN" sz="2800">
                <a:latin typeface="DFKai-SB" panose="03000509000000000000" charset="-120"/>
                <a:ea typeface="DFKai-SB" panose="03000509000000000000" charset="-120"/>
                <a:cs typeface="DFKai-SB" panose="03000509000000000000" charset="-120"/>
              </a:rPr>
              <a:t>1970</a:t>
            </a:r>
            <a:r>
              <a:rPr lang="zh-CN" altLang="zh-CN" sz="2800">
                <a:latin typeface="DFKai-SB" panose="03000509000000000000" charset="-120"/>
                <a:ea typeface="DFKai-SB" panose="03000509000000000000" charset="-120"/>
                <a:cs typeface="DFKai-SB" panose="03000509000000000000" charset="-120"/>
              </a:rPr>
              <a:t>年起，先后同多个西方国家建立外交关系</a:t>
            </a:r>
            <a:endParaRPr lang="zh-CN" altLang="zh-CN" sz="2800">
              <a:latin typeface="DFKai-SB" panose="03000509000000000000" charset="-120"/>
              <a:ea typeface="DFKai-SB" panose="03000509000000000000" charset="-120"/>
              <a:cs typeface="DFKai-SB" panose="03000509000000000000" charset="-120"/>
            </a:endParaRPr>
          </a:p>
          <a:p>
            <a:r>
              <a:rPr lang="zh-CN" altLang="zh-CN" sz="2800">
                <a:latin typeface="DFKai-SB" panose="03000509000000000000" charset="-120"/>
                <a:ea typeface="DFKai-SB" panose="03000509000000000000" charset="-120"/>
                <a:cs typeface="DFKai-SB" panose="03000509000000000000" charset="-120"/>
              </a:rPr>
              <a:t>（</a:t>
            </a:r>
            <a:r>
              <a:rPr lang="en-US" altLang="zh-CN" sz="2800">
                <a:latin typeface="DFKai-SB" panose="03000509000000000000" charset="-120"/>
                <a:ea typeface="DFKai-SB" panose="03000509000000000000" charset="-120"/>
                <a:cs typeface="DFKai-SB" panose="03000509000000000000" charset="-120"/>
              </a:rPr>
              <a:t>2</a:t>
            </a:r>
            <a:r>
              <a:rPr lang="zh-CN" altLang="zh-CN" sz="2800">
                <a:latin typeface="DFKai-SB" panose="03000509000000000000" charset="-120"/>
                <a:ea typeface="DFKai-SB" panose="03000509000000000000" charset="-120"/>
                <a:cs typeface="DFKai-SB" panose="03000509000000000000" charset="-120"/>
              </a:rPr>
              <a:t>）</a:t>
            </a:r>
            <a:r>
              <a:rPr lang="en-US" altLang="zh-CN" sz="2800">
                <a:latin typeface="DFKai-SB" panose="03000509000000000000" charset="-120"/>
                <a:ea typeface="DFKai-SB" panose="03000509000000000000" charset="-120"/>
                <a:cs typeface="DFKai-SB" panose="03000509000000000000" charset="-120"/>
              </a:rPr>
              <a:t>1971</a:t>
            </a:r>
            <a:r>
              <a:rPr lang="zh-CN" altLang="en-US" sz="2800">
                <a:latin typeface="DFKai-SB" panose="03000509000000000000" charset="-120"/>
                <a:ea typeface="DFKai-SB" panose="03000509000000000000" charset="-120"/>
                <a:cs typeface="DFKai-SB" panose="03000509000000000000" charset="-120"/>
              </a:rPr>
              <a:t>年，恢复联合国合法权利</a:t>
            </a:r>
            <a:endParaRPr lang="zh-CN" altLang="en-US" sz="2800">
              <a:latin typeface="DFKai-SB" panose="03000509000000000000" charset="-120"/>
              <a:ea typeface="DFKai-SB" panose="03000509000000000000" charset="-120"/>
              <a:cs typeface="DFKai-SB" panose="03000509000000000000" charset="-120"/>
            </a:endParaRPr>
          </a:p>
          <a:p>
            <a:r>
              <a:rPr lang="zh-CN" altLang="en-US" sz="2800">
                <a:latin typeface="DFKai-SB" panose="03000509000000000000" charset="-120"/>
                <a:ea typeface="DFKai-SB" panose="03000509000000000000" charset="-120"/>
                <a:cs typeface="DFKai-SB" panose="03000509000000000000" charset="-120"/>
              </a:rPr>
              <a:t>（</a:t>
            </a:r>
            <a:r>
              <a:rPr lang="en-US" altLang="zh-CN" sz="2800">
                <a:latin typeface="DFKai-SB" panose="03000509000000000000" charset="-120"/>
                <a:ea typeface="DFKai-SB" panose="03000509000000000000" charset="-120"/>
                <a:cs typeface="DFKai-SB" panose="03000509000000000000" charset="-120"/>
              </a:rPr>
              <a:t>3</a:t>
            </a:r>
            <a:r>
              <a:rPr lang="zh-CN" altLang="en-US" sz="2800">
                <a:latin typeface="DFKai-SB" panose="03000509000000000000" charset="-120"/>
                <a:ea typeface="DFKai-SB" panose="03000509000000000000" charset="-120"/>
                <a:cs typeface="DFKai-SB" panose="03000509000000000000" charset="-120"/>
              </a:rPr>
              <a:t>）</a:t>
            </a:r>
            <a:r>
              <a:rPr lang="zh-CN" altLang="en-US" sz="2800">
                <a:latin typeface="DFKai-SB" panose="03000509000000000000" charset="-120"/>
                <a:ea typeface="DFKai-SB" panose="03000509000000000000" charset="-120"/>
                <a:cs typeface="DFKai-SB" panose="03000509000000000000" charset="-120"/>
              </a:rPr>
              <a:t>1972年</a:t>
            </a:r>
            <a:r>
              <a:rPr lang="zh-CN" altLang="en-US" sz="2800">
                <a:latin typeface="DFKai-SB" panose="03000509000000000000" charset="-120"/>
                <a:ea typeface="DFKai-SB" panose="03000509000000000000" charset="-120"/>
                <a:cs typeface="DFKai-SB" panose="03000509000000000000" charset="-120"/>
              </a:rPr>
              <a:t>中美关系开始实现正常化；中日正式建交</a:t>
            </a:r>
            <a:endParaRPr lang="zh-CN" altLang="en-US" sz="2800">
              <a:latin typeface="DFKai-SB" panose="03000509000000000000" charset="-120"/>
              <a:ea typeface="DFKai-SB" panose="03000509000000000000" charset="-120"/>
              <a:cs typeface="DFKai-SB" panose="03000509000000000000" charset="-120"/>
            </a:endParaRP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cxnSp>
        <p:nvCxnSpPr>
          <p:cNvPr id="5" name="直接连接符 4"/>
          <p:cNvCxnSpPr/>
          <p:nvPr/>
        </p:nvCxnSpPr>
        <p:spPr>
          <a:xfrm>
            <a:off x="14605" y="186690"/>
            <a:ext cx="12217400" cy="43180"/>
          </a:xfrm>
          <a:prstGeom prst="line">
            <a:avLst/>
          </a:prstGeom>
        </p:spPr>
        <p:style>
          <a:lnRef idx="3">
            <a:schemeClr val="accent2"/>
          </a:lnRef>
          <a:fillRef idx="0">
            <a:schemeClr val="accent2"/>
          </a:fillRef>
          <a:effectRef idx="2">
            <a:schemeClr val="accent2"/>
          </a:effectRef>
          <a:fontRef idx="minor">
            <a:schemeClr val="tx1"/>
          </a:fontRef>
        </p:style>
      </p:cxnSp>
      <p:grpSp>
        <p:nvGrpSpPr>
          <p:cNvPr id="10" name="组合 9"/>
          <p:cNvGrpSpPr/>
          <p:nvPr/>
        </p:nvGrpSpPr>
        <p:grpSpPr>
          <a:xfrm>
            <a:off x="114300" y="71120"/>
            <a:ext cx="4269105" cy="661670"/>
            <a:chOff x="180" y="112"/>
            <a:chExt cx="3925" cy="1042"/>
          </a:xfrm>
        </p:grpSpPr>
        <p:sp>
          <p:nvSpPr>
            <p:cNvPr id="7" name="平行四边形 6"/>
            <p:cNvSpPr/>
            <p:nvPr/>
          </p:nvSpPr>
          <p:spPr>
            <a:xfrm>
              <a:off x="180" y="112"/>
              <a:ext cx="3698" cy="1043"/>
            </a:xfrm>
            <a:prstGeom prst="parallelogram">
              <a:avLst/>
            </a:prstGeom>
            <a:solidFill>
              <a:srgbClr val="FDE1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平行四边形 7"/>
            <p:cNvSpPr/>
            <p:nvPr/>
          </p:nvSpPr>
          <p:spPr>
            <a:xfrm>
              <a:off x="361" y="247"/>
              <a:ext cx="3744" cy="887"/>
            </a:xfrm>
            <a:prstGeom prst="parallelogram">
              <a:avLst/>
            </a:prstGeom>
            <a:solidFill>
              <a:srgbClr val="B2E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11" name="文本框 10"/>
          <p:cNvSpPr txBox="1"/>
          <p:nvPr/>
        </p:nvSpPr>
        <p:spPr>
          <a:xfrm>
            <a:off x="71755" y="128270"/>
            <a:ext cx="4894580" cy="460375"/>
          </a:xfrm>
          <a:prstGeom prst="rect">
            <a:avLst/>
          </a:prstGeom>
          <a:noFill/>
        </p:spPr>
        <p:txBody>
          <a:bodyPr wrap="square" rtlCol="0">
            <a:spAutoFit/>
          </a:bodyPr>
          <a:p>
            <a:r>
              <a:rPr lang="zh-CN" altLang="en-US" sz="2400" b="1">
                <a:solidFill>
                  <a:schemeClr val="tx1"/>
                </a:solidFill>
                <a:latin typeface="黑体" panose="02010609060101010101" charset="-122"/>
                <a:ea typeface="黑体" panose="02010609060101010101" charset="-122"/>
                <a:cs typeface="黑体" panose="02010609060101010101" charset="-122"/>
              </a:rPr>
              <a:t>开创独立自主的和平外交</a:t>
            </a:r>
            <a:endParaRPr lang="zh-CN" altLang="en-US" sz="2400" b="1">
              <a:solidFill>
                <a:schemeClr val="tx1"/>
              </a:solidFill>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390130" y="287655"/>
            <a:ext cx="3611880" cy="460375"/>
          </a:xfrm>
          <a:prstGeom prst="rect">
            <a:avLst/>
          </a:prstGeom>
          <a:noFill/>
        </p:spPr>
        <p:txBody>
          <a:bodyPr wrap="square" rtlCol="0">
            <a:spAutoFit/>
          </a:bodyPr>
          <a:p>
            <a:r>
              <a:rPr lang="en-US" altLang="zh-CN" sz="2400" b="1">
                <a:solidFill>
                  <a:schemeClr val="accent5">
                    <a:lumMod val="50000"/>
                  </a:schemeClr>
                </a:solidFill>
                <a:latin typeface="黑体" panose="02010609060101010101" charset="-122"/>
                <a:ea typeface="黑体" panose="02010609060101010101" charset="-122"/>
                <a:cs typeface="黑体" panose="02010609060101010101" charset="-122"/>
              </a:rPr>
              <a:t>4</a:t>
            </a:r>
            <a:r>
              <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rPr>
              <a:t>、外交成就</a:t>
            </a:r>
            <a:r>
              <a:rPr lang="en-US" altLang="zh-CN" sz="2400" b="1">
                <a:solidFill>
                  <a:schemeClr val="accent5">
                    <a:lumMod val="50000"/>
                  </a:schemeClr>
                </a:solidFill>
                <a:latin typeface="黑体" panose="02010609060101010101" charset="-122"/>
                <a:ea typeface="黑体" panose="02010609060101010101" charset="-122"/>
                <a:cs typeface="黑体" panose="02010609060101010101" charset="-122"/>
              </a:rPr>
              <a:t>——70</a:t>
            </a:r>
            <a:r>
              <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rPr>
              <a:t>年代</a:t>
            </a:r>
            <a:endPar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endParaRPr>
          </a:p>
        </p:txBody>
      </p:sp>
      <p:grpSp>
        <p:nvGrpSpPr>
          <p:cNvPr id="17" name="组合 16"/>
          <p:cNvGrpSpPr/>
          <p:nvPr/>
        </p:nvGrpSpPr>
        <p:grpSpPr>
          <a:xfrm>
            <a:off x="33655" y="986790"/>
            <a:ext cx="7816215" cy="3286760"/>
            <a:chOff x="75" y="1665"/>
            <a:chExt cx="12309" cy="5310"/>
          </a:xfrm>
        </p:grpSpPr>
        <p:sp>
          <p:nvSpPr>
            <p:cNvPr id="13" name="流程图: 可选过程 12"/>
            <p:cNvSpPr/>
            <p:nvPr/>
          </p:nvSpPr>
          <p:spPr>
            <a:xfrm>
              <a:off x="75" y="1665"/>
              <a:ext cx="12309" cy="5310"/>
            </a:xfrm>
            <a:prstGeom prst="flowChartAlternateProcess">
              <a:avLst/>
            </a:prstGeom>
            <a:solidFill>
              <a:srgbClr val="689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4" name="文本框 13"/>
            <p:cNvSpPr txBox="1"/>
            <p:nvPr/>
          </p:nvSpPr>
          <p:spPr>
            <a:xfrm>
              <a:off x="142" y="1999"/>
              <a:ext cx="12179" cy="4324"/>
            </a:xfrm>
            <a:prstGeom prst="rect">
              <a:avLst/>
            </a:prstGeom>
            <a:noFill/>
          </p:spPr>
          <p:txBody>
            <a:bodyPr wrap="square" rtlCol="0">
              <a:spAutoFit/>
            </a:bodyPr>
            <a:p>
              <a:r>
                <a:rPr lang="zh-CN" altLang="en-US" dirty="0">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 </a:t>
              </a:r>
              <a:r>
                <a:rPr lang="zh-CN" altLang="en-US" sz="2400">
                  <a:effectLst/>
                  <a:uFillTx/>
                  <a:latin typeface="楷体" panose="02010609060101010101" charset="-122"/>
                  <a:ea typeface="楷体" panose="02010609060101010101" charset="-122"/>
                  <a:cs typeface="楷体" panose="02010609060101010101" charset="-122"/>
                  <a:sym typeface="+mn-ea"/>
                </a:rPr>
                <a:t>1971年第26届联大……以76票赞成、35票反对、17票弃权通过阿尔巴尼亚、阿尔及利亚等23国的联合提案，恢复中华人民共和国在联合国的一切合法权利，并立即把台湾国民党当局的代表从联合国及其所属一切机构中驱逐出去。……从此，中华人民共和国恢复了在联合国的合法权利，并成为联合国安理会五个常任理事国之一。</a:t>
              </a:r>
              <a:endParaRPr lang="zh-CN" altLang="en-US" sz="2400">
                <a:solidFill>
                  <a:schemeClr val="tx1"/>
                </a:solidFill>
                <a:effectLst/>
                <a:uFillTx/>
                <a:latin typeface="楷体" panose="02010609060101010101" charset="-122"/>
                <a:ea typeface="楷体" panose="02010609060101010101" charset="-122"/>
                <a:cs typeface="楷体" panose="02010609060101010101" charset="-122"/>
              </a:endParaRPr>
            </a:p>
            <a:p>
              <a:pPr algn="r"/>
              <a:r>
                <a:rPr lang="en-US" altLang="zh-CN" sz="2400">
                  <a:effectLst/>
                  <a:uFillTx/>
                  <a:latin typeface="楷体" panose="02010609060101010101" charset="-122"/>
                  <a:ea typeface="楷体" panose="02010609060101010101" charset="-122"/>
                  <a:cs typeface="楷体" panose="02010609060101010101" charset="-122"/>
                  <a:sym typeface="+mn-ea"/>
                </a:rPr>
                <a:t>——</a:t>
              </a:r>
              <a:r>
                <a:rPr lang="zh-CN" altLang="en-US" sz="2400">
                  <a:effectLst/>
                  <a:uFillTx/>
                  <a:latin typeface="楷体" panose="02010609060101010101" charset="-122"/>
                  <a:ea typeface="楷体" panose="02010609060101010101" charset="-122"/>
                  <a:cs typeface="楷体" panose="02010609060101010101" charset="-122"/>
                  <a:sym typeface="+mn-ea"/>
                </a:rPr>
                <a:t>《新中国外交50年》</a:t>
              </a:r>
              <a:endParaRPr lang="zh-CN" altLang="en-US" sz="2400">
                <a:effectLst/>
                <a:uFillTx/>
                <a:latin typeface="楷体" panose="02010609060101010101" charset="-122"/>
                <a:ea typeface="楷体" panose="02010609060101010101" charset="-122"/>
                <a:cs typeface="楷体" panose="02010609060101010101" charset="-122"/>
                <a:sym typeface="+mn-ea"/>
              </a:endParaRPr>
            </a:p>
          </p:txBody>
        </p:sp>
      </p:grpSp>
      <p:pic>
        <p:nvPicPr>
          <p:cNvPr id="16" name="图片 15" descr="timg (19)"/>
          <p:cNvPicPr>
            <a:picLocks noChangeAspect="1"/>
          </p:cNvPicPr>
          <p:nvPr/>
        </p:nvPicPr>
        <p:blipFill>
          <a:blip r:embed="rId1"/>
          <a:stretch>
            <a:fillRect/>
          </a:stretch>
        </p:blipFill>
        <p:spPr>
          <a:xfrm>
            <a:off x="7975600" y="1071880"/>
            <a:ext cx="4126865" cy="3078480"/>
          </a:xfrm>
          <a:prstGeom prst="rect">
            <a:avLst/>
          </a:prstGeom>
        </p:spPr>
      </p:pic>
      <p:sp>
        <p:nvSpPr>
          <p:cNvPr id="18" name="文本框 17"/>
          <p:cNvSpPr txBox="1"/>
          <p:nvPr/>
        </p:nvSpPr>
        <p:spPr>
          <a:xfrm>
            <a:off x="527685" y="4417060"/>
            <a:ext cx="9398000" cy="521970"/>
          </a:xfrm>
          <a:prstGeom prst="rect">
            <a:avLst/>
          </a:prstGeom>
          <a:solidFill>
            <a:srgbClr val="7CDB05"/>
          </a:solidFill>
        </p:spPr>
        <p:txBody>
          <a:bodyPr wrap="square" rtlCol="0">
            <a:spAutoFit/>
          </a:bodyPr>
          <a:p>
            <a:r>
              <a:rPr lang="zh-CN" altLang="en-US" sz="2800">
                <a:latin typeface="楷体" panose="02010609060101010101" charset="-122"/>
                <a:ea typeface="楷体" panose="02010609060101010101" charset="-122"/>
              </a:rPr>
              <a:t>思考：中国恢复联合国合法权利的原因及意义？</a:t>
            </a:r>
            <a:endParaRPr lang="zh-CN" altLang="en-US" sz="2800">
              <a:latin typeface="楷体" panose="02010609060101010101" charset="-122"/>
              <a:ea typeface="楷体" panose="02010609060101010101" charset="-122"/>
            </a:endParaRPr>
          </a:p>
        </p:txBody>
      </p:sp>
      <p:sp>
        <p:nvSpPr>
          <p:cNvPr id="19" name="文本框 18"/>
          <p:cNvSpPr txBox="1"/>
          <p:nvPr/>
        </p:nvSpPr>
        <p:spPr>
          <a:xfrm>
            <a:off x="104775" y="2934335"/>
            <a:ext cx="11976735" cy="3538220"/>
          </a:xfrm>
          <a:prstGeom prst="rect">
            <a:avLst/>
          </a:prstGeom>
          <a:solidFill>
            <a:srgbClr val="FF1E00"/>
          </a:solidFill>
          <a:ln>
            <a:noFill/>
          </a:ln>
        </p:spPr>
        <p:txBody>
          <a:bodyPr wrap="square" rtlCol="0">
            <a:spAutoFit/>
          </a:bodyPr>
          <a:p>
            <a:r>
              <a:rPr lang="zh-CN" altLang="en-US" sz="2800">
                <a:latin typeface="DFKai-SB" panose="03000509000000000000" charset="-120"/>
                <a:ea typeface="DFKai-SB" panose="03000509000000000000" charset="-120"/>
                <a:cs typeface="DFKai-SB" panose="03000509000000000000" charset="-120"/>
              </a:rPr>
              <a:t>原因：（</a:t>
            </a:r>
            <a:r>
              <a:rPr lang="en-US" altLang="zh-CN" sz="2800">
                <a:latin typeface="DFKai-SB" panose="03000509000000000000" charset="-120"/>
                <a:ea typeface="DFKai-SB" panose="03000509000000000000" charset="-120"/>
                <a:cs typeface="DFKai-SB" panose="03000509000000000000" charset="-120"/>
              </a:rPr>
              <a:t>1</a:t>
            </a:r>
            <a:r>
              <a:rPr lang="zh-CN" altLang="en-US" sz="2800">
                <a:latin typeface="DFKai-SB" panose="03000509000000000000" charset="-120"/>
                <a:ea typeface="DFKai-SB" panose="03000509000000000000" charset="-120"/>
                <a:cs typeface="DFKai-SB" panose="03000509000000000000" charset="-120"/>
              </a:rPr>
              <a:t>）中国是联合国创始国，合法席位一直被台湾的国民党集团非法占据</a:t>
            </a:r>
            <a:endParaRPr lang="zh-CN" altLang="en-US" sz="2800">
              <a:latin typeface="DFKai-SB" panose="03000509000000000000" charset="-120"/>
              <a:ea typeface="DFKai-SB" panose="03000509000000000000" charset="-120"/>
              <a:cs typeface="DFKai-SB" panose="03000509000000000000" charset="-120"/>
            </a:endParaRPr>
          </a:p>
          <a:p>
            <a:r>
              <a:rPr lang="zh-CN" altLang="en-US" sz="2800">
                <a:latin typeface="DFKai-SB" panose="03000509000000000000" charset="-120"/>
                <a:ea typeface="DFKai-SB" panose="03000509000000000000" charset="-120"/>
                <a:cs typeface="DFKai-SB" panose="03000509000000000000" charset="-120"/>
              </a:rPr>
              <a:t>（</a:t>
            </a:r>
            <a:r>
              <a:rPr lang="en-US" altLang="zh-CN" sz="2800">
                <a:latin typeface="DFKai-SB" panose="03000509000000000000" charset="-120"/>
                <a:ea typeface="DFKai-SB" panose="03000509000000000000" charset="-120"/>
                <a:cs typeface="DFKai-SB" panose="03000509000000000000" charset="-120"/>
              </a:rPr>
              <a:t>2</a:t>
            </a:r>
            <a:r>
              <a:rPr lang="zh-CN" altLang="en-US" sz="2800">
                <a:latin typeface="DFKai-SB" panose="03000509000000000000" charset="-120"/>
                <a:ea typeface="DFKai-SB" panose="03000509000000000000" charset="-120"/>
                <a:cs typeface="DFKai-SB" panose="03000509000000000000" charset="-120"/>
              </a:rPr>
              <a:t>）中国国际地位和国际影响力的提高</a:t>
            </a:r>
            <a:endParaRPr lang="zh-CN" altLang="en-US" sz="2800">
              <a:latin typeface="DFKai-SB" panose="03000509000000000000" charset="-120"/>
              <a:ea typeface="DFKai-SB" panose="03000509000000000000" charset="-120"/>
              <a:cs typeface="DFKai-SB" panose="03000509000000000000" charset="-120"/>
            </a:endParaRPr>
          </a:p>
          <a:p>
            <a:r>
              <a:rPr lang="zh-CN" altLang="en-US" sz="2800">
                <a:latin typeface="DFKai-SB" panose="03000509000000000000" charset="-120"/>
                <a:ea typeface="DFKai-SB" panose="03000509000000000000" charset="-120"/>
                <a:cs typeface="DFKai-SB" panose="03000509000000000000" charset="-120"/>
              </a:rPr>
              <a:t>（</a:t>
            </a:r>
            <a:r>
              <a:rPr lang="en-US" altLang="zh-CN" sz="2800">
                <a:latin typeface="DFKai-SB" panose="03000509000000000000" charset="-120"/>
                <a:ea typeface="DFKai-SB" panose="03000509000000000000" charset="-120"/>
                <a:cs typeface="DFKai-SB" panose="03000509000000000000" charset="-120"/>
              </a:rPr>
              <a:t>3</a:t>
            </a:r>
            <a:r>
              <a:rPr lang="zh-CN" altLang="en-US" sz="2800">
                <a:latin typeface="DFKai-SB" panose="03000509000000000000" charset="-120"/>
                <a:ea typeface="DFKai-SB" panose="03000509000000000000" charset="-120"/>
                <a:cs typeface="DFKai-SB" panose="03000509000000000000" charset="-120"/>
              </a:rPr>
              <a:t>）美国霸权地位的衰落</a:t>
            </a:r>
            <a:endParaRPr lang="zh-CN" altLang="en-US" sz="2800">
              <a:latin typeface="DFKai-SB" panose="03000509000000000000" charset="-120"/>
              <a:ea typeface="DFKai-SB" panose="03000509000000000000" charset="-120"/>
              <a:cs typeface="DFKai-SB" panose="03000509000000000000" charset="-120"/>
            </a:endParaRPr>
          </a:p>
          <a:p>
            <a:r>
              <a:rPr lang="zh-CN" altLang="en-US" sz="2800">
                <a:latin typeface="DFKai-SB" panose="03000509000000000000" charset="-120"/>
                <a:ea typeface="DFKai-SB" panose="03000509000000000000" charset="-120"/>
                <a:cs typeface="DFKai-SB" panose="03000509000000000000" charset="-120"/>
              </a:rPr>
              <a:t>（</a:t>
            </a:r>
            <a:r>
              <a:rPr lang="en-US" altLang="zh-CN" sz="2800">
                <a:latin typeface="DFKai-SB" panose="03000509000000000000" charset="-120"/>
                <a:ea typeface="DFKai-SB" panose="03000509000000000000" charset="-120"/>
                <a:cs typeface="DFKai-SB" panose="03000509000000000000" charset="-120"/>
              </a:rPr>
              <a:t>4</a:t>
            </a:r>
            <a:r>
              <a:rPr lang="zh-CN" altLang="en-US" sz="2800">
                <a:latin typeface="DFKai-SB" panose="03000509000000000000" charset="-120"/>
                <a:ea typeface="DFKai-SB" panose="03000509000000000000" charset="-120"/>
                <a:cs typeface="DFKai-SB" panose="03000509000000000000" charset="-120"/>
              </a:rPr>
              <a:t>）亚非拉发展中国家在联合国的作用加强</a:t>
            </a:r>
            <a:endParaRPr lang="zh-CN" altLang="en-US" sz="2800">
              <a:latin typeface="DFKai-SB" panose="03000509000000000000" charset="-120"/>
              <a:ea typeface="DFKai-SB" panose="03000509000000000000" charset="-120"/>
              <a:cs typeface="DFKai-SB" panose="03000509000000000000" charset="-120"/>
            </a:endParaRPr>
          </a:p>
          <a:p>
            <a:r>
              <a:rPr lang="zh-CN" altLang="en-US" sz="2800">
                <a:latin typeface="DFKai-SB" panose="03000509000000000000" charset="-120"/>
                <a:ea typeface="DFKai-SB" panose="03000509000000000000" charset="-120"/>
                <a:cs typeface="DFKai-SB" panose="03000509000000000000" charset="-120"/>
              </a:rPr>
              <a:t>意义：（</a:t>
            </a:r>
            <a:r>
              <a:rPr lang="en-US" altLang="zh-CN" sz="2800">
                <a:latin typeface="DFKai-SB" panose="03000509000000000000" charset="-120"/>
                <a:ea typeface="DFKai-SB" panose="03000509000000000000" charset="-120"/>
                <a:cs typeface="DFKai-SB" panose="03000509000000000000" charset="-120"/>
              </a:rPr>
              <a:t>1</a:t>
            </a:r>
            <a:r>
              <a:rPr lang="zh-CN" altLang="en-US" sz="2800">
                <a:latin typeface="DFKai-SB" panose="03000509000000000000" charset="-120"/>
                <a:ea typeface="DFKai-SB" panose="03000509000000000000" charset="-120"/>
                <a:cs typeface="DFKai-SB" panose="03000509000000000000" charset="-120"/>
              </a:rPr>
              <a:t>）有利于中国在国际事务中发挥更大作用，增强了第三世界国家在联合国的力量</a:t>
            </a:r>
            <a:endParaRPr lang="zh-CN" altLang="en-US" sz="2800">
              <a:latin typeface="DFKai-SB" panose="03000509000000000000" charset="-120"/>
              <a:ea typeface="DFKai-SB" panose="03000509000000000000" charset="-120"/>
              <a:cs typeface="DFKai-SB" panose="03000509000000000000" charset="-120"/>
            </a:endParaRPr>
          </a:p>
          <a:p>
            <a:r>
              <a:rPr lang="zh-CN" altLang="en-US" sz="2800">
                <a:latin typeface="DFKai-SB" panose="03000509000000000000" charset="-120"/>
                <a:ea typeface="DFKai-SB" panose="03000509000000000000" charset="-120"/>
                <a:cs typeface="DFKai-SB" panose="03000509000000000000" charset="-120"/>
              </a:rPr>
              <a:t>（</a:t>
            </a:r>
            <a:r>
              <a:rPr lang="en-US" altLang="zh-CN" sz="2800">
                <a:latin typeface="DFKai-SB" panose="03000509000000000000" charset="-120"/>
                <a:ea typeface="DFKai-SB" panose="03000509000000000000" charset="-120"/>
                <a:cs typeface="DFKai-SB" panose="03000509000000000000" charset="-120"/>
              </a:rPr>
              <a:t>2</a:t>
            </a:r>
            <a:r>
              <a:rPr lang="zh-CN" altLang="en-US" sz="2800">
                <a:latin typeface="DFKai-SB" panose="03000509000000000000" charset="-120"/>
                <a:ea typeface="DFKai-SB" panose="03000509000000000000" charset="-120"/>
                <a:cs typeface="DFKai-SB" panose="03000509000000000000" charset="-120"/>
              </a:rPr>
              <a:t>）标志着美国长期以来孤立中国政策的失败</a:t>
            </a:r>
            <a:endParaRPr lang="zh-CN" altLang="en-US" sz="2800">
              <a:latin typeface="DFKai-SB" panose="03000509000000000000" charset="-120"/>
              <a:ea typeface="DFKai-SB" panose="03000509000000000000" charset="-120"/>
              <a:cs typeface="DFKai-SB" panose="03000509000000000000" charset="-120"/>
            </a:endParaRP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5"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vertical)">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cxnSp>
        <p:nvCxnSpPr>
          <p:cNvPr id="5" name="直接连接符 4"/>
          <p:cNvCxnSpPr/>
          <p:nvPr/>
        </p:nvCxnSpPr>
        <p:spPr>
          <a:xfrm>
            <a:off x="14605" y="186690"/>
            <a:ext cx="12217400" cy="43180"/>
          </a:xfrm>
          <a:prstGeom prst="line">
            <a:avLst/>
          </a:prstGeom>
        </p:spPr>
        <p:style>
          <a:lnRef idx="3">
            <a:schemeClr val="accent2"/>
          </a:lnRef>
          <a:fillRef idx="0">
            <a:schemeClr val="accent2"/>
          </a:fillRef>
          <a:effectRef idx="2">
            <a:schemeClr val="accent2"/>
          </a:effectRef>
          <a:fontRef idx="minor">
            <a:schemeClr val="tx1"/>
          </a:fontRef>
        </p:style>
      </p:cxnSp>
      <p:pic>
        <p:nvPicPr>
          <p:cNvPr id="12" name="图片 11" descr="timg (7)"/>
          <p:cNvPicPr>
            <a:picLocks noChangeAspect="1"/>
          </p:cNvPicPr>
          <p:nvPr/>
        </p:nvPicPr>
        <p:blipFill>
          <a:blip r:embed="rId1"/>
          <a:srcRect t="14969"/>
          <a:stretch>
            <a:fillRect/>
          </a:stretch>
        </p:blipFill>
        <p:spPr>
          <a:xfrm>
            <a:off x="8890" y="2540"/>
            <a:ext cx="12216765" cy="6851015"/>
          </a:xfrm>
          <a:prstGeom prst="rect">
            <a:avLst/>
          </a:prstGeom>
        </p:spPr>
      </p:pic>
      <p:sp>
        <p:nvSpPr>
          <p:cNvPr id="13" name="矩形 12"/>
          <p:cNvSpPr/>
          <p:nvPr/>
        </p:nvSpPr>
        <p:spPr>
          <a:xfrm>
            <a:off x="-6985" y="-27305"/>
            <a:ext cx="12247245" cy="6898640"/>
          </a:xfrm>
          <a:prstGeom prst="rect">
            <a:avLst/>
          </a:pr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4" name="矩形 13"/>
          <p:cNvSpPr/>
          <p:nvPr/>
        </p:nvSpPr>
        <p:spPr>
          <a:xfrm>
            <a:off x="19050" y="1704975"/>
            <a:ext cx="12188825" cy="3355340"/>
          </a:xfrm>
          <a:prstGeom prst="rect">
            <a:avLst/>
          </a:prstGeom>
          <a:solidFill>
            <a:srgbClr val="FA1900">
              <a:alpha val="1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9900" b="1" i="1">
                <a:solidFill>
                  <a:srgbClr val="B2EC0A"/>
                </a:solidFill>
                <a:effectLst>
                  <a:reflection blurRad="6350" stA="53000" endA="300" endPos="35500" dir="5400000" sy="-90000" algn="bl" rotWithShape="0"/>
                </a:effectLst>
                <a:latin typeface="黑体" panose="02010609060101010101" charset="-122"/>
                <a:ea typeface="黑体" panose="02010609060101010101" charset="-122"/>
                <a:sym typeface="+mn-ea"/>
              </a:rPr>
              <a:t>2 </a:t>
            </a:r>
            <a:r>
              <a:rPr lang="zh-CN" altLang="en-US" sz="6600" b="1" i="1">
                <a:solidFill>
                  <a:srgbClr val="B2EC0A"/>
                </a:solidFill>
                <a:effectLst>
                  <a:reflection blurRad="6350" stA="53000" endA="300" endPos="35500" dir="5400000" sy="-90000" algn="bl" rotWithShape="0"/>
                </a:effectLst>
                <a:latin typeface="黑体" panose="02010609060101010101" charset="-122"/>
                <a:ea typeface="黑体" panose="02010609060101010101" charset="-122"/>
                <a:sym typeface="+mn-ea"/>
              </a:rPr>
              <a:t>改革开放后的外交成就</a:t>
            </a:r>
            <a:endParaRPr lang="zh-CN" altLang="en-US" sz="6600" b="1" i="1">
              <a:solidFill>
                <a:srgbClr val="B2EC0A"/>
              </a:solidFill>
              <a:effectLst>
                <a:reflection blurRad="6350" stA="53000" endA="300" endPos="35500" dir="5400000" sy="-90000" algn="bl" rotWithShape="0"/>
              </a:effectLst>
              <a:latin typeface="黑体" panose="02010609060101010101" charset="-122"/>
              <a:ea typeface="黑体" panose="02010609060101010101" charset="-122"/>
              <a:sym typeface="+mn-ea"/>
            </a:endParaRPr>
          </a:p>
        </p:txBody>
      </p:sp>
    </p:spTree>
  </p:cSld>
  <p:clrMapOvr>
    <a:masterClrMapping/>
  </p:clrMapOvr>
  <p:transition>
    <p:split orient="vert" dir="in"/>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cxnSp>
        <p:nvCxnSpPr>
          <p:cNvPr id="5" name="直接连接符 4"/>
          <p:cNvCxnSpPr/>
          <p:nvPr/>
        </p:nvCxnSpPr>
        <p:spPr>
          <a:xfrm>
            <a:off x="14605" y="186690"/>
            <a:ext cx="12217400" cy="43180"/>
          </a:xfrm>
          <a:prstGeom prst="line">
            <a:avLst/>
          </a:prstGeom>
        </p:spPr>
        <p:style>
          <a:lnRef idx="3">
            <a:schemeClr val="accent2"/>
          </a:lnRef>
          <a:fillRef idx="0">
            <a:schemeClr val="accent2"/>
          </a:fillRef>
          <a:effectRef idx="2">
            <a:schemeClr val="accent2"/>
          </a:effectRef>
          <a:fontRef idx="minor">
            <a:schemeClr val="tx1"/>
          </a:fontRef>
        </p:style>
      </p:cxnSp>
      <p:grpSp>
        <p:nvGrpSpPr>
          <p:cNvPr id="10" name="组合 9"/>
          <p:cNvGrpSpPr/>
          <p:nvPr/>
        </p:nvGrpSpPr>
        <p:grpSpPr>
          <a:xfrm>
            <a:off x="114300" y="71120"/>
            <a:ext cx="4269105" cy="661670"/>
            <a:chOff x="180" y="112"/>
            <a:chExt cx="3925" cy="1042"/>
          </a:xfrm>
        </p:grpSpPr>
        <p:sp>
          <p:nvSpPr>
            <p:cNvPr id="7" name="平行四边形 6"/>
            <p:cNvSpPr/>
            <p:nvPr/>
          </p:nvSpPr>
          <p:spPr>
            <a:xfrm>
              <a:off x="180" y="112"/>
              <a:ext cx="3698" cy="1043"/>
            </a:xfrm>
            <a:prstGeom prst="parallelogram">
              <a:avLst/>
            </a:prstGeom>
            <a:solidFill>
              <a:srgbClr val="FDE1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平行四边形 7"/>
            <p:cNvSpPr/>
            <p:nvPr/>
          </p:nvSpPr>
          <p:spPr>
            <a:xfrm>
              <a:off x="361" y="247"/>
              <a:ext cx="3744" cy="887"/>
            </a:xfrm>
            <a:prstGeom prst="parallelogram">
              <a:avLst/>
            </a:prstGeom>
            <a:solidFill>
              <a:srgbClr val="B2E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11" name="文本框 10"/>
          <p:cNvSpPr txBox="1"/>
          <p:nvPr/>
        </p:nvSpPr>
        <p:spPr>
          <a:xfrm>
            <a:off x="71755" y="128270"/>
            <a:ext cx="4894580" cy="460375"/>
          </a:xfrm>
          <a:prstGeom prst="rect">
            <a:avLst/>
          </a:prstGeom>
          <a:noFill/>
        </p:spPr>
        <p:txBody>
          <a:bodyPr wrap="square" rtlCol="0">
            <a:spAutoFit/>
          </a:bodyPr>
          <a:p>
            <a:r>
              <a:rPr lang="zh-CN" altLang="en-US" sz="2400" b="1">
                <a:solidFill>
                  <a:schemeClr val="tx1"/>
                </a:solidFill>
                <a:latin typeface="黑体" panose="02010609060101010101" charset="-122"/>
                <a:ea typeface="黑体" panose="02010609060101010101" charset="-122"/>
                <a:cs typeface="黑体" panose="02010609060101010101" charset="-122"/>
              </a:rPr>
              <a:t>改革开放后的外交成就</a:t>
            </a:r>
            <a:endParaRPr lang="zh-CN" altLang="en-US" sz="2400" b="1">
              <a:solidFill>
                <a:schemeClr val="tx1"/>
              </a:solidFill>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390130" y="287655"/>
            <a:ext cx="1777365" cy="460375"/>
          </a:xfrm>
          <a:prstGeom prst="rect">
            <a:avLst/>
          </a:prstGeom>
          <a:noFill/>
        </p:spPr>
        <p:txBody>
          <a:bodyPr wrap="square" rtlCol="0">
            <a:spAutoFit/>
          </a:bodyPr>
          <a:p>
            <a:r>
              <a:rPr lang="en-US" altLang="zh-CN" sz="2400" b="1">
                <a:solidFill>
                  <a:schemeClr val="accent5">
                    <a:lumMod val="50000"/>
                  </a:schemeClr>
                </a:solidFill>
                <a:latin typeface="黑体" panose="02010609060101010101" charset="-122"/>
                <a:ea typeface="黑体" panose="02010609060101010101" charset="-122"/>
                <a:cs typeface="黑体" panose="02010609060101010101" charset="-122"/>
              </a:rPr>
              <a:t>1</a:t>
            </a:r>
            <a:r>
              <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rPr>
              <a:t>、背景</a:t>
            </a:r>
            <a:endPar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endParaRPr>
          </a:p>
        </p:txBody>
      </p:sp>
      <p:sp>
        <p:nvSpPr>
          <p:cNvPr id="2" name="流程图: 可选过程 1"/>
          <p:cNvSpPr/>
          <p:nvPr/>
        </p:nvSpPr>
        <p:spPr>
          <a:xfrm>
            <a:off x="245110" y="1114425"/>
            <a:ext cx="7139940" cy="3344545"/>
          </a:xfrm>
          <a:prstGeom prst="flowChartAlternateProcess">
            <a:avLst/>
          </a:prstGeom>
          <a:solidFill>
            <a:srgbClr val="689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文本框 2"/>
          <p:cNvSpPr txBox="1"/>
          <p:nvPr/>
        </p:nvSpPr>
        <p:spPr>
          <a:xfrm>
            <a:off x="274955" y="1325880"/>
            <a:ext cx="7081520" cy="3046095"/>
          </a:xfrm>
          <a:prstGeom prst="rect">
            <a:avLst/>
          </a:prstGeom>
          <a:noFill/>
        </p:spPr>
        <p:txBody>
          <a:bodyPr wrap="square" rtlCol="0">
            <a:spAutoFit/>
          </a:bodyPr>
          <a:p>
            <a:r>
              <a:rPr lang="en-US" altLang="zh-CN" sz="2400">
                <a:latin typeface="楷体" panose="02010609060101010101" charset="-122"/>
                <a:ea typeface="楷体" panose="02010609060101010101" charset="-122"/>
                <a:cs typeface="楷体" panose="02010609060101010101" charset="-122"/>
              </a:rPr>
              <a:t>一切决定于我们自己的事情干得好不好。我们在国际事务中起的作用的大小，要看我们自己经济建设成就的大小。如果我们国家发展了，更加兴旺发达了，我们在国际事务中的作用就会大。现在我们在国际事务中起的作用并不小，但是，如果我们的物质基础、物质力量强大起来，起的作用就会更大。</a:t>
            </a:r>
            <a:endParaRPr lang="en-US" altLang="zh-CN" sz="2400">
              <a:latin typeface="楷体" panose="02010609060101010101" charset="-122"/>
              <a:ea typeface="楷体" panose="02010609060101010101" charset="-122"/>
              <a:cs typeface="楷体" panose="02010609060101010101" charset="-122"/>
            </a:endParaRPr>
          </a:p>
          <a:p>
            <a:r>
              <a:rPr lang="en-US" altLang="zh-CN" sz="2400">
                <a:latin typeface="楷体" panose="02010609060101010101" charset="-122"/>
                <a:ea typeface="楷体" panose="02010609060101010101" charset="-122"/>
                <a:cs typeface="楷体" panose="02010609060101010101" charset="-122"/>
              </a:rPr>
              <a:t>                                                  ——</a:t>
            </a:r>
            <a:r>
              <a:rPr lang="zh-CN" altLang="en-US" sz="2400">
                <a:latin typeface="楷体" panose="02010609060101010101" charset="-122"/>
                <a:ea typeface="楷体" panose="02010609060101010101" charset="-122"/>
                <a:cs typeface="楷体" panose="02010609060101010101" charset="-122"/>
              </a:rPr>
              <a:t>邓小平《目前的形势和任务》</a:t>
            </a:r>
            <a:endParaRPr lang="zh-CN" altLang="en-US" sz="2400">
              <a:latin typeface="楷体" panose="02010609060101010101" charset="-122"/>
              <a:ea typeface="楷体" panose="02010609060101010101" charset="-122"/>
              <a:cs typeface="楷体" panose="02010609060101010101" charset="-122"/>
            </a:endParaRPr>
          </a:p>
        </p:txBody>
      </p:sp>
      <p:pic>
        <p:nvPicPr>
          <p:cNvPr id="6" name="图片 5" descr="下载"/>
          <p:cNvPicPr>
            <a:picLocks noChangeAspect="1"/>
          </p:cNvPicPr>
          <p:nvPr/>
        </p:nvPicPr>
        <p:blipFill>
          <a:blip r:embed="rId1"/>
          <a:stretch>
            <a:fillRect/>
          </a:stretch>
        </p:blipFill>
        <p:spPr>
          <a:xfrm>
            <a:off x="7607300" y="1174115"/>
            <a:ext cx="4286250" cy="3352800"/>
          </a:xfrm>
          <a:prstGeom prst="rect">
            <a:avLst/>
          </a:prstGeom>
        </p:spPr>
      </p:pic>
      <p:sp>
        <p:nvSpPr>
          <p:cNvPr id="9" name="文本框 8"/>
          <p:cNvSpPr txBox="1"/>
          <p:nvPr/>
        </p:nvSpPr>
        <p:spPr>
          <a:xfrm>
            <a:off x="414655" y="4796790"/>
            <a:ext cx="9834880" cy="1814830"/>
          </a:xfrm>
          <a:prstGeom prst="rect">
            <a:avLst/>
          </a:prstGeom>
          <a:solidFill>
            <a:srgbClr val="FF1E00"/>
          </a:solidFill>
        </p:spPr>
        <p:txBody>
          <a:bodyPr wrap="square" rtlCol="0">
            <a:spAutoFit/>
          </a:bodyPr>
          <a:p>
            <a:r>
              <a:rPr lang="zh-CN" altLang="en-US" sz="2800">
                <a:latin typeface="DFKai-SB" panose="03000509000000000000" charset="-120"/>
                <a:ea typeface="DFKai-SB" panose="03000509000000000000" charset="-120"/>
                <a:cs typeface="DFKai-SB" panose="03000509000000000000" charset="-120"/>
              </a:rPr>
              <a:t>国际：（</a:t>
            </a:r>
            <a:r>
              <a:rPr lang="en-US" altLang="zh-CN" sz="2800">
                <a:latin typeface="DFKai-SB" panose="03000509000000000000" charset="-120"/>
                <a:ea typeface="DFKai-SB" panose="03000509000000000000" charset="-120"/>
                <a:cs typeface="DFKai-SB" panose="03000509000000000000" charset="-120"/>
              </a:rPr>
              <a:t>1</a:t>
            </a:r>
            <a:r>
              <a:rPr lang="zh-CN" altLang="en-US" sz="2800">
                <a:latin typeface="DFKai-SB" panose="03000509000000000000" charset="-120"/>
                <a:ea typeface="DFKai-SB" panose="03000509000000000000" charset="-120"/>
                <a:cs typeface="DFKai-SB" panose="03000509000000000000" charset="-120"/>
              </a:rPr>
              <a:t>）两极格局逐渐松动，走向解体</a:t>
            </a:r>
            <a:endParaRPr lang="zh-CN" altLang="en-US" sz="2800">
              <a:latin typeface="DFKai-SB" panose="03000509000000000000" charset="-120"/>
              <a:ea typeface="DFKai-SB" panose="03000509000000000000" charset="-120"/>
              <a:cs typeface="DFKai-SB" panose="03000509000000000000" charset="-120"/>
            </a:endParaRPr>
          </a:p>
          <a:p>
            <a:r>
              <a:rPr lang="zh-CN" altLang="en-US" sz="2800">
                <a:latin typeface="DFKai-SB" panose="03000509000000000000" charset="-120"/>
                <a:ea typeface="DFKai-SB" panose="03000509000000000000" charset="-120"/>
                <a:cs typeface="DFKai-SB" panose="03000509000000000000" charset="-120"/>
              </a:rPr>
              <a:t>（</a:t>
            </a:r>
            <a:r>
              <a:rPr lang="en-US" altLang="zh-CN" sz="2800">
                <a:latin typeface="DFKai-SB" panose="03000509000000000000" charset="-120"/>
                <a:ea typeface="DFKai-SB" panose="03000509000000000000" charset="-120"/>
                <a:cs typeface="DFKai-SB" panose="03000509000000000000" charset="-120"/>
              </a:rPr>
              <a:t>2</a:t>
            </a:r>
            <a:r>
              <a:rPr lang="zh-CN" altLang="en-US" sz="2800">
                <a:latin typeface="DFKai-SB" panose="03000509000000000000" charset="-120"/>
                <a:ea typeface="DFKai-SB" panose="03000509000000000000" charset="-120"/>
                <a:cs typeface="DFKai-SB" panose="03000509000000000000" charset="-120"/>
              </a:rPr>
              <a:t>）多极化趋势日益增强</a:t>
            </a:r>
            <a:endParaRPr lang="zh-CN" altLang="en-US" sz="2800">
              <a:latin typeface="DFKai-SB" panose="03000509000000000000" charset="-120"/>
              <a:ea typeface="DFKai-SB" panose="03000509000000000000" charset="-120"/>
              <a:cs typeface="DFKai-SB" panose="03000509000000000000" charset="-120"/>
            </a:endParaRPr>
          </a:p>
          <a:p>
            <a:r>
              <a:rPr lang="zh-CN" altLang="en-US" sz="2800">
                <a:latin typeface="DFKai-SB" panose="03000509000000000000" charset="-120"/>
                <a:ea typeface="DFKai-SB" panose="03000509000000000000" charset="-120"/>
                <a:cs typeface="DFKai-SB" panose="03000509000000000000" charset="-120"/>
              </a:rPr>
              <a:t>（</a:t>
            </a:r>
            <a:r>
              <a:rPr lang="en-US" altLang="zh-CN" sz="2800">
                <a:latin typeface="DFKai-SB" panose="03000509000000000000" charset="-120"/>
                <a:ea typeface="DFKai-SB" panose="03000509000000000000" charset="-120"/>
                <a:cs typeface="DFKai-SB" panose="03000509000000000000" charset="-120"/>
              </a:rPr>
              <a:t>3</a:t>
            </a:r>
            <a:r>
              <a:rPr lang="zh-CN" altLang="en-US" sz="2800">
                <a:latin typeface="DFKai-SB" panose="03000509000000000000" charset="-120"/>
                <a:ea typeface="DFKai-SB" panose="03000509000000000000" charset="-120"/>
                <a:cs typeface="DFKai-SB" panose="03000509000000000000" charset="-120"/>
              </a:rPr>
              <a:t>）和平与发展成为时代主流</a:t>
            </a:r>
            <a:endParaRPr lang="zh-CN" altLang="en-US" sz="2800">
              <a:latin typeface="DFKai-SB" panose="03000509000000000000" charset="-120"/>
              <a:ea typeface="DFKai-SB" panose="03000509000000000000" charset="-120"/>
              <a:cs typeface="DFKai-SB" panose="03000509000000000000" charset="-120"/>
            </a:endParaRPr>
          </a:p>
          <a:p>
            <a:r>
              <a:rPr lang="zh-CN" altLang="en-US" sz="2800">
                <a:latin typeface="DFKai-SB" panose="03000509000000000000" charset="-120"/>
                <a:ea typeface="DFKai-SB" panose="03000509000000000000" charset="-120"/>
                <a:cs typeface="DFKai-SB" panose="03000509000000000000" charset="-120"/>
              </a:rPr>
              <a:t>国内：改革开放后中国经济腾飞，综合国力日益增强</a:t>
            </a:r>
            <a:endParaRPr lang="zh-CN" altLang="en-US" sz="2800">
              <a:latin typeface="DFKai-SB" panose="03000509000000000000" charset="-120"/>
              <a:ea typeface="DFKai-SB" panose="03000509000000000000" charset="-120"/>
              <a:cs typeface="DFKai-SB" panose="03000509000000000000" charset="-120"/>
            </a:endParaRP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cxnSp>
        <p:nvCxnSpPr>
          <p:cNvPr id="5" name="直接连接符 4"/>
          <p:cNvCxnSpPr/>
          <p:nvPr/>
        </p:nvCxnSpPr>
        <p:spPr>
          <a:xfrm>
            <a:off x="14605" y="186690"/>
            <a:ext cx="12217400" cy="43180"/>
          </a:xfrm>
          <a:prstGeom prst="line">
            <a:avLst/>
          </a:prstGeom>
        </p:spPr>
        <p:style>
          <a:lnRef idx="3">
            <a:schemeClr val="accent2"/>
          </a:lnRef>
          <a:fillRef idx="0">
            <a:schemeClr val="accent2"/>
          </a:fillRef>
          <a:effectRef idx="2">
            <a:schemeClr val="accent2"/>
          </a:effectRef>
          <a:fontRef idx="minor">
            <a:schemeClr val="tx1"/>
          </a:fontRef>
        </p:style>
      </p:cxnSp>
      <p:grpSp>
        <p:nvGrpSpPr>
          <p:cNvPr id="10" name="组合 9"/>
          <p:cNvGrpSpPr/>
          <p:nvPr/>
        </p:nvGrpSpPr>
        <p:grpSpPr>
          <a:xfrm>
            <a:off x="114300" y="71120"/>
            <a:ext cx="4269105" cy="661670"/>
            <a:chOff x="180" y="112"/>
            <a:chExt cx="3925" cy="1042"/>
          </a:xfrm>
        </p:grpSpPr>
        <p:sp>
          <p:nvSpPr>
            <p:cNvPr id="7" name="平行四边形 6"/>
            <p:cNvSpPr/>
            <p:nvPr/>
          </p:nvSpPr>
          <p:spPr>
            <a:xfrm>
              <a:off x="180" y="112"/>
              <a:ext cx="3698" cy="1043"/>
            </a:xfrm>
            <a:prstGeom prst="parallelogram">
              <a:avLst/>
            </a:prstGeom>
            <a:solidFill>
              <a:srgbClr val="FDE1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平行四边形 7"/>
            <p:cNvSpPr/>
            <p:nvPr/>
          </p:nvSpPr>
          <p:spPr>
            <a:xfrm>
              <a:off x="361" y="247"/>
              <a:ext cx="3744" cy="887"/>
            </a:xfrm>
            <a:prstGeom prst="parallelogram">
              <a:avLst/>
            </a:prstGeom>
            <a:solidFill>
              <a:srgbClr val="B2E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11" name="文本框 10"/>
          <p:cNvSpPr txBox="1"/>
          <p:nvPr/>
        </p:nvSpPr>
        <p:spPr>
          <a:xfrm>
            <a:off x="71755" y="128270"/>
            <a:ext cx="4894580" cy="460375"/>
          </a:xfrm>
          <a:prstGeom prst="rect">
            <a:avLst/>
          </a:prstGeom>
          <a:noFill/>
        </p:spPr>
        <p:txBody>
          <a:bodyPr wrap="square" rtlCol="0">
            <a:spAutoFit/>
          </a:bodyPr>
          <a:p>
            <a:r>
              <a:rPr lang="zh-CN" altLang="en-US" sz="2400" b="1">
                <a:solidFill>
                  <a:schemeClr val="tx1"/>
                </a:solidFill>
                <a:latin typeface="黑体" panose="02010609060101010101" charset="-122"/>
                <a:ea typeface="黑体" panose="02010609060101010101" charset="-122"/>
                <a:cs typeface="黑体" panose="02010609060101010101" charset="-122"/>
              </a:rPr>
              <a:t>改革开放后的外交成就</a:t>
            </a:r>
            <a:endParaRPr lang="zh-CN" altLang="en-US" sz="2400" b="1">
              <a:solidFill>
                <a:schemeClr val="tx1"/>
              </a:solidFill>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390130" y="287655"/>
            <a:ext cx="1777365" cy="460375"/>
          </a:xfrm>
          <a:prstGeom prst="rect">
            <a:avLst/>
          </a:prstGeom>
          <a:noFill/>
        </p:spPr>
        <p:txBody>
          <a:bodyPr wrap="square" rtlCol="0">
            <a:spAutoFit/>
          </a:bodyPr>
          <a:p>
            <a:r>
              <a:rPr lang="en-US" altLang="zh-CN" sz="2400" b="1">
                <a:solidFill>
                  <a:schemeClr val="accent5">
                    <a:lumMod val="50000"/>
                  </a:schemeClr>
                </a:solidFill>
                <a:latin typeface="黑体" panose="02010609060101010101" charset="-122"/>
                <a:ea typeface="黑体" panose="02010609060101010101" charset="-122"/>
                <a:cs typeface="黑体" panose="02010609060101010101" charset="-122"/>
              </a:rPr>
              <a:t>2</a:t>
            </a:r>
            <a:r>
              <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rPr>
              <a:t>、成就</a:t>
            </a:r>
            <a:endParaRPr lang="zh-CN" altLang="en-US" sz="2400" b="1">
              <a:solidFill>
                <a:schemeClr val="accent5">
                  <a:lumMod val="50000"/>
                </a:schemeClr>
              </a:solidFill>
              <a:latin typeface="黑体" panose="02010609060101010101" charset="-122"/>
              <a:ea typeface="黑体" panose="02010609060101010101" charset="-122"/>
              <a:cs typeface="黑体" panose="02010609060101010101" charset="-122"/>
            </a:endParaRPr>
          </a:p>
        </p:txBody>
      </p:sp>
      <p:pic>
        <p:nvPicPr>
          <p:cNvPr id="12" name="图片 11" descr="timg (20)"/>
          <p:cNvPicPr>
            <a:picLocks noChangeAspect="1"/>
          </p:cNvPicPr>
          <p:nvPr/>
        </p:nvPicPr>
        <p:blipFill>
          <a:blip r:embed="rId1"/>
          <a:stretch>
            <a:fillRect/>
          </a:stretch>
        </p:blipFill>
        <p:spPr>
          <a:xfrm>
            <a:off x="635" y="915035"/>
            <a:ext cx="12191365" cy="5929630"/>
          </a:xfrm>
          <a:prstGeom prst="rect">
            <a:avLst/>
          </a:prstGeom>
        </p:spPr>
      </p:pic>
      <p:sp>
        <p:nvSpPr>
          <p:cNvPr id="13" name="矩形 12"/>
          <p:cNvSpPr/>
          <p:nvPr/>
        </p:nvSpPr>
        <p:spPr>
          <a:xfrm>
            <a:off x="-8255" y="930275"/>
            <a:ext cx="12192000" cy="5941060"/>
          </a:xfrm>
          <a:prstGeom prst="rect">
            <a:avLst/>
          </a:pr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4" name="五边形 13"/>
          <p:cNvSpPr/>
          <p:nvPr/>
        </p:nvSpPr>
        <p:spPr>
          <a:xfrm>
            <a:off x="161290" y="1115060"/>
            <a:ext cx="2341880" cy="733425"/>
          </a:xfrm>
          <a:prstGeom prst="homePlate">
            <a:avLst/>
          </a:prstGeom>
          <a:solidFill>
            <a:srgbClr val="FF1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2800">
                <a:solidFill>
                  <a:schemeClr val="tx1"/>
                </a:solidFill>
                <a:latin typeface="DFKai-SB" panose="03000509000000000000" charset="-120"/>
                <a:ea typeface="DFKai-SB" panose="03000509000000000000" charset="-120"/>
                <a:cs typeface="DFKai-SB" panose="03000509000000000000" charset="-120"/>
              </a:rPr>
              <a:t>1979</a:t>
            </a:r>
            <a:r>
              <a:rPr lang="zh-CN" altLang="en-US" sz="2800">
                <a:solidFill>
                  <a:schemeClr val="tx1"/>
                </a:solidFill>
                <a:latin typeface="DFKai-SB" panose="03000509000000000000" charset="-120"/>
                <a:ea typeface="DFKai-SB" panose="03000509000000000000" charset="-120"/>
                <a:cs typeface="DFKai-SB" panose="03000509000000000000" charset="-120"/>
              </a:rPr>
              <a:t>年</a:t>
            </a:r>
            <a:endParaRPr lang="zh-CN" altLang="en-US" sz="2800">
              <a:solidFill>
                <a:schemeClr val="tx1"/>
              </a:solidFill>
              <a:latin typeface="DFKai-SB" panose="03000509000000000000" charset="-120"/>
              <a:ea typeface="DFKai-SB" panose="03000509000000000000" charset="-120"/>
              <a:cs typeface="DFKai-SB" panose="03000509000000000000" charset="-120"/>
            </a:endParaRPr>
          </a:p>
        </p:txBody>
      </p:sp>
      <p:sp>
        <p:nvSpPr>
          <p:cNvPr id="15" name="五边形 14"/>
          <p:cNvSpPr/>
          <p:nvPr/>
        </p:nvSpPr>
        <p:spPr>
          <a:xfrm>
            <a:off x="133350" y="2314575"/>
            <a:ext cx="2286000" cy="733425"/>
          </a:xfrm>
          <a:prstGeom prst="homePlate">
            <a:avLst/>
          </a:prstGeom>
          <a:solidFill>
            <a:srgbClr val="7CDB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2800">
                <a:solidFill>
                  <a:schemeClr val="tx1"/>
                </a:solidFill>
                <a:latin typeface="DFKai-SB" panose="03000509000000000000" charset="-120"/>
                <a:ea typeface="DFKai-SB" panose="03000509000000000000" charset="-120"/>
                <a:cs typeface="DFKai-SB" panose="03000509000000000000" charset="-120"/>
              </a:rPr>
              <a:t>1989</a:t>
            </a:r>
            <a:r>
              <a:rPr lang="zh-CN" altLang="en-US" sz="2800">
                <a:solidFill>
                  <a:schemeClr val="tx1"/>
                </a:solidFill>
                <a:latin typeface="DFKai-SB" panose="03000509000000000000" charset="-120"/>
                <a:ea typeface="DFKai-SB" panose="03000509000000000000" charset="-120"/>
                <a:cs typeface="DFKai-SB" panose="03000509000000000000" charset="-120"/>
              </a:rPr>
              <a:t>年</a:t>
            </a:r>
            <a:endParaRPr lang="zh-CN" altLang="en-US" sz="2800">
              <a:solidFill>
                <a:schemeClr val="tx1"/>
              </a:solidFill>
              <a:latin typeface="DFKai-SB" panose="03000509000000000000" charset="-120"/>
              <a:ea typeface="DFKai-SB" panose="03000509000000000000" charset="-120"/>
              <a:cs typeface="DFKai-SB" panose="03000509000000000000" charset="-120"/>
            </a:endParaRPr>
          </a:p>
        </p:txBody>
      </p:sp>
      <p:sp>
        <p:nvSpPr>
          <p:cNvPr id="16" name="五边形 15"/>
          <p:cNvSpPr/>
          <p:nvPr/>
        </p:nvSpPr>
        <p:spPr>
          <a:xfrm>
            <a:off x="133350" y="3315335"/>
            <a:ext cx="2708910" cy="733425"/>
          </a:xfrm>
          <a:prstGeom prst="homePlate">
            <a:avLst/>
          </a:prstGeom>
          <a:gradFill>
            <a:gsLst>
              <a:gs pos="0">
                <a:srgbClr val="012D86"/>
              </a:gs>
              <a:gs pos="100000">
                <a:srgbClr val="0E2557"/>
              </a:gs>
            </a:gsLst>
            <a:lin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3200">
                <a:solidFill>
                  <a:schemeClr val="tx1"/>
                </a:solidFill>
                <a:latin typeface="DFKai-SB" panose="03000509000000000000" charset="-120"/>
                <a:ea typeface="DFKai-SB" panose="03000509000000000000" charset="-120"/>
              </a:rPr>
              <a:t>世纪之交</a:t>
            </a:r>
            <a:endParaRPr lang="zh-CN" altLang="en-US" sz="3200">
              <a:solidFill>
                <a:schemeClr val="tx1"/>
              </a:solidFill>
              <a:latin typeface="DFKai-SB" panose="03000509000000000000" charset="-120"/>
              <a:ea typeface="DFKai-SB" panose="03000509000000000000" charset="-120"/>
            </a:endParaRPr>
          </a:p>
        </p:txBody>
      </p:sp>
      <p:sp>
        <p:nvSpPr>
          <p:cNvPr id="17" name="五边形 16"/>
          <p:cNvSpPr/>
          <p:nvPr/>
        </p:nvSpPr>
        <p:spPr>
          <a:xfrm>
            <a:off x="146685" y="4826000"/>
            <a:ext cx="2708910" cy="733425"/>
          </a:xfrm>
          <a:prstGeom prst="homePlate">
            <a:avLst/>
          </a:prstGeom>
          <a:gradFill>
            <a:gsLst>
              <a:gs pos="0">
                <a:srgbClr val="14CD68"/>
              </a:gs>
              <a:gs pos="100000">
                <a:srgbClr val="0B6E38"/>
              </a:gs>
            </a:gsLst>
            <a:lin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800">
                <a:solidFill>
                  <a:schemeClr val="tx1"/>
                </a:solidFill>
                <a:latin typeface="DFKai-SB" panose="03000509000000000000" charset="-120"/>
                <a:ea typeface="DFKai-SB" panose="03000509000000000000" charset="-120"/>
                <a:cs typeface="DFKai-SB" panose="03000509000000000000" charset="-120"/>
              </a:rPr>
              <a:t>进入</a:t>
            </a:r>
            <a:r>
              <a:rPr lang="en-US" altLang="zh-CN" sz="2800">
                <a:solidFill>
                  <a:schemeClr val="tx1"/>
                </a:solidFill>
                <a:latin typeface="DFKai-SB" panose="03000509000000000000" charset="-120"/>
                <a:ea typeface="DFKai-SB" panose="03000509000000000000" charset="-120"/>
                <a:cs typeface="DFKai-SB" panose="03000509000000000000" charset="-120"/>
              </a:rPr>
              <a:t>21</a:t>
            </a:r>
            <a:r>
              <a:rPr lang="zh-CN" altLang="en-US" sz="2800">
                <a:solidFill>
                  <a:schemeClr val="tx1"/>
                </a:solidFill>
                <a:latin typeface="DFKai-SB" panose="03000509000000000000" charset="-120"/>
                <a:ea typeface="DFKai-SB" panose="03000509000000000000" charset="-120"/>
                <a:cs typeface="DFKai-SB" panose="03000509000000000000" charset="-120"/>
              </a:rPr>
              <a:t>世纪</a:t>
            </a:r>
            <a:endParaRPr lang="zh-CN" altLang="en-US" sz="2800">
              <a:solidFill>
                <a:schemeClr val="tx1"/>
              </a:solidFill>
              <a:latin typeface="DFKai-SB" panose="03000509000000000000" charset="-120"/>
              <a:ea typeface="DFKai-SB" panose="03000509000000000000" charset="-120"/>
              <a:cs typeface="DFKai-SB" panose="03000509000000000000" charset="-120"/>
            </a:endParaRPr>
          </a:p>
        </p:txBody>
      </p:sp>
      <p:sp>
        <p:nvSpPr>
          <p:cNvPr id="18" name="文本框 17"/>
          <p:cNvSpPr txBox="1"/>
          <p:nvPr/>
        </p:nvSpPr>
        <p:spPr>
          <a:xfrm>
            <a:off x="3660140" y="1213485"/>
            <a:ext cx="4953000" cy="521970"/>
          </a:xfrm>
          <a:prstGeom prst="rect">
            <a:avLst/>
          </a:prstGeom>
          <a:solidFill>
            <a:srgbClr val="FEBC28"/>
          </a:solidFill>
        </p:spPr>
        <p:txBody>
          <a:bodyPr wrap="square" rtlCol="0">
            <a:spAutoFit/>
          </a:bodyPr>
          <a:p>
            <a:r>
              <a:rPr lang="zh-CN" altLang="en-US" sz="2800">
                <a:latin typeface="DFKai-SB" panose="03000509000000000000" charset="-120"/>
                <a:ea typeface="DFKai-SB" panose="03000509000000000000" charset="-120"/>
              </a:rPr>
              <a:t>中美正式建交</a:t>
            </a:r>
            <a:endParaRPr lang="zh-CN" altLang="en-US" sz="2800">
              <a:latin typeface="DFKai-SB" panose="03000509000000000000" charset="-120"/>
              <a:ea typeface="DFKai-SB" panose="03000509000000000000" charset="-120"/>
            </a:endParaRPr>
          </a:p>
        </p:txBody>
      </p:sp>
      <p:sp>
        <p:nvSpPr>
          <p:cNvPr id="19" name="文本框 18"/>
          <p:cNvSpPr txBox="1"/>
          <p:nvPr/>
        </p:nvSpPr>
        <p:spPr>
          <a:xfrm>
            <a:off x="3702685" y="2384425"/>
            <a:ext cx="4953000" cy="521970"/>
          </a:xfrm>
          <a:prstGeom prst="rect">
            <a:avLst/>
          </a:prstGeom>
          <a:solidFill>
            <a:srgbClr val="FEBC28"/>
          </a:solidFill>
        </p:spPr>
        <p:txBody>
          <a:bodyPr wrap="square" rtlCol="0">
            <a:spAutoFit/>
          </a:bodyPr>
          <a:p>
            <a:r>
              <a:rPr lang="zh-CN" altLang="en-US" sz="2800">
                <a:latin typeface="DFKai-SB" panose="03000509000000000000" charset="-120"/>
                <a:ea typeface="DFKai-SB" panose="03000509000000000000" charset="-120"/>
              </a:rPr>
              <a:t>中苏关系正常化</a:t>
            </a:r>
            <a:endParaRPr lang="zh-CN" altLang="en-US" sz="2800">
              <a:latin typeface="DFKai-SB" panose="03000509000000000000" charset="-120"/>
              <a:ea typeface="DFKai-SB" panose="03000509000000000000" charset="-120"/>
            </a:endParaRPr>
          </a:p>
        </p:txBody>
      </p:sp>
      <p:sp>
        <p:nvSpPr>
          <p:cNvPr id="20" name="文本框 19"/>
          <p:cNvSpPr txBox="1"/>
          <p:nvPr/>
        </p:nvSpPr>
        <p:spPr>
          <a:xfrm>
            <a:off x="3660140" y="3413760"/>
            <a:ext cx="4953000" cy="521970"/>
          </a:xfrm>
          <a:prstGeom prst="rect">
            <a:avLst/>
          </a:prstGeom>
          <a:solidFill>
            <a:srgbClr val="FEBC28"/>
          </a:solidFill>
        </p:spPr>
        <p:txBody>
          <a:bodyPr wrap="square" rtlCol="0">
            <a:spAutoFit/>
          </a:bodyPr>
          <a:p>
            <a:r>
              <a:rPr lang="zh-CN" altLang="en-US" sz="2800">
                <a:latin typeface="DFKai-SB" panose="03000509000000000000" charset="-120"/>
                <a:ea typeface="DFKai-SB" panose="03000509000000000000" charset="-120"/>
              </a:rPr>
              <a:t>巩固与发展周边关系</a:t>
            </a:r>
            <a:endParaRPr lang="zh-CN" altLang="en-US" sz="2800">
              <a:latin typeface="DFKai-SB" panose="03000509000000000000" charset="-120"/>
              <a:ea typeface="DFKai-SB" panose="03000509000000000000" charset="-120"/>
            </a:endParaRPr>
          </a:p>
        </p:txBody>
      </p:sp>
      <p:sp>
        <p:nvSpPr>
          <p:cNvPr id="21" name="文本框 20"/>
          <p:cNvSpPr txBox="1"/>
          <p:nvPr/>
        </p:nvSpPr>
        <p:spPr>
          <a:xfrm>
            <a:off x="3265805" y="4656455"/>
            <a:ext cx="8580120" cy="1383665"/>
          </a:xfrm>
          <a:prstGeom prst="rect">
            <a:avLst/>
          </a:prstGeom>
          <a:solidFill>
            <a:srgbClr val="FEBC28"/>
          </a:solidFill>
        </p:spPr>
        <p:txBody>
          <a:bodyPr wrap="square" rtlCol="0">
            <a:spAutoFit/>
          </a:bodyPr>
          <a:p>
            <a:r>
              <a:rPr lang="zh-CN" altLang="en-US" sz="2800">
                <a:latin typeface="DFKai-SB" panose="03000509000000000000" charset="-120"/>
                <a:ea typeface="DFKai-SB" panose="03000509000000000000" charset="-120"/>
              </a:rPr>
              <a:t>（</a:t>
            </a:r>
            <a:r>
              <a:rPr lang="en-US" altLang="zh-CN" sz="2800">
                <a:latin typeface="DFKai-SB" panose="03000509000000000000" charset="-120"/>
                <a:ea typeface="DFKai-SB" panose="03000509000000000000" charset="-120"/>
              </a:rPr>
              <a:t>1</a:t>
            </a:r>
            <a:r>
              <a:rPr lang="zh-CN" altLang="en-US" sz="2800">
                <a:latin typeface="DFKai-SB" panose="03000509000000000000" charset="-120"/>
                <a:ea typeface="DFKai-SB" panose="03000509000000000000" charset="-120"/>
              </a:rPr>
              <a:t>）积极致力于世界各大国建立不同形式的伙伴关系</a:t>
            </a:r>
            <a:endParaRPr lang="zh-CN" altLang="en-US" sz="2800">
              <a:latin typeface="DFKai-SB" panose="03000509000000000000" charset="-120"/>
              <a:ea typeface="DFKai-SB" panose="03000509000000000000" charset="-120"/>
            </a:endParaRPr>
          </a:p>
          <a:p>
            <a:r>
              <a:rPr lang="zh-CN" altLang="en-US" sz="2800">
                <a:latin typeface="DFKai-SB" panose="03000509000000000000" charset="-120"/>
                <a:ea typeface="DFKai-SB" panose="03000509000000000000" charset="-120"/>
              </a:rPr>
              <a:t>（</a:t>
            </a:r>
            <a:r>
              <a:rPr lang="en-US" altLang="zh-CN" sz="2800">
                <a:latin typeface="DFKai-SB" panose="03000509000000000000" charset="-120"/>
                <a:ea typeface="DFKai-SB" panose="03000509000000000000" charset="-120"/>
              </a:rPr>
              <a:t>2</a:t>
            </a:r>
            <a:r>
              <a:rPr lang="zh-CN" altLang="en-US" sz="2800">
                <a:latin typeface="DFKai-SB" panose="03000509000000000000" charset="-120"/>
                <a:ea typeface="DFKai-SB" panose="03000509000000000000" charset="-120"/>
              </a:rPr>
              <a:t>）积极推动区域和国际合作</a:t>
            </a:r>
            <a:endParaRPr lang="zh-CN" altLang="en-US" sz="2800">
              <a:latin typeface="DFKai-SB" panose="03000509000000000000" charset="-120"/>
              <a:ea typeface="DFKai-SB" panose="03000509000000000000" charset="-120"/>
            </a:endParaRPr>
          </a:p>
          <a:p>
            <a:r>
              <a:rPr lang="zh-CN" altLang="en-US" sz="2800">
                <a:latin typeface="DFKai-SB" panose="03000509000000000000" charset="-120"/>
                <a:ea typeface="DFKai-SB" panose="03000509000000000000" charset="-120"/>
              </a:rPr>
              <a:t>（</a:t>
            </a:r>
            <a:r>
              <a:rPr lang="en-US" altLang="zh-CN" sz="2800">
                <a:latin typeface="DFKai-SB" panose="03000509000000000000" charset="-120"/>
                <a:ea typeface="DFKai-SB" panose="03000509000000000000" charset="-120"/>
              </a:rPr>
              <a:t>3</a:t>
            </a:r>
            <a:r>
              <a:rPr lang="zh-CN" altLang="en-US" sz="2800">
                <a:latin typeface="DFKai-SB" panose="03000509000000000000" charset="-120"/>
                <a:ea typeface="DFKai-SB" panose="03000509000000000000" charset="-120"/>
              </a:rPr>
              <a:t>）积极参加以联合国为中心的多边外交活动</a:t>
            </a:r>
            <a:endParaRPr lang="zh-CN" altLang="en-US" sz="2800">
              <a:latin typeface="DFKai-SB" panose="03000509000000000000" charset="-120"/>
              <a:ea typeface="DFKai-SB" panose="03000509000000000000" charset="-120"/>
            </a:endParaRP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8"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p:tgtEl>
                                          <p:spTgt spid="18"/>
                                        </p:tgtEl>
                                        <p:attrNameLst>
                                          <p:attrName>ppt_x</p:attrName>
                                        </p:attrNameLst>
                                      </p:cBhvr>
                                      <p:tavLst>
                                        <p:tav tm="0">
                                          <p:val>
                                            <p:strVal val="#ppt_x-#ppt_w*1.125000"/>
                                          </p:val>
                                        </p:tav>
                                        <p:tav tm="100000">
                                          <p:val>
                                            <p:strVal val="#ppt_x"/>
                                          </p:val>
                                        </p:tav>
                                      </p:tavLst>
                                    </p:anim>
                                    <p:animEffect transition="in" filter="wipe(right)">
                                      <p:cBhvr>
                                        <p:cTn id="13" dur="500"/>
                                        <p:tgtEl>
                                          <p:spTgt spid="18"/>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blinds(horizontal)">
                                      <p:cBhvr>
                                        <p:cTn id="18" dur="500"/>
                                        <p:tgtEl>
                                          <p:spTgt spid="15"/>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8" fill="hold" grpId="0" nodeType="click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p:tgtEl>
                                          <p:spTgt spid="19"/>
                                        </p:tgtEl>
                                        <p:attrNameLst>
                                          <p:attrName>ppt_x</p:attrName>
                                        </p:attrNameLst>
                                      </p:cBhvr>
                                      <p:tavLst>
                                        <p:tav tm="0">
                                          <p:val>
                                            <p:strVal val="#ppt_x-#ppt_w*1.125000"/>
                                          </p:val>
                                        </p:tav>
                                        <p:tav tm="100000">
                                          <p:val>
                                            <p:strVal val="#ppt_x"/>
                                          </p:val>
                                        </p:tav>
                                      </p:tavLst>
                                    </p:anim>
                                    <p:animEffect transition="in" filter="wipe(right)">
                                      <p:cBhvr>
                                        <p:cTn id="24" dur="500"/>
                                        <p:tgtEl>
                                          <p:spTgt spid="19"/>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blinds(horizontal)">
                                      <p:cBhvr>
                                        <p:cTn id="29" dur="500"/>
                                        <p:tgtEl>
                                          <p:spTgt spid="16"/>
                                        </p:tgtEl>
                                      </p:cBhvr>
                                    </p:animEffect>
                                  </p:childTnLst>
                                </p:cTn>
                              </p:par>
                            </p:childTnLst>
                          </p:cTn>
                        </p:par>
                      </p:childTnLst>
                    </p:cTn>
                  </p:par>
                  <p:par>
                    <p:cTn id="30" fill="hold">
                      <p:stCondLst>
                        <p:cond delay="indefinite"/>
                      </p:stCondLst>
                      <p:childTnLst>
                        <p:par>
                          <p:cTn id="31" fill="hold">
                            <p:stCondLst>
                              <p:cond delay="0"/>
                            </p:stCondLst>
                            <p:childTnLst>
                              <p:par>
                                <p:cTn id="32" presetID="12" presetClass="entr" presetSubtype="8" fill="hold" grpId="0" nodeType="click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500"/>
                                        <p:tgtEl>
                                          <p:spTgt spid="20"/>
                                        </p:tgtEl>
                                        <p:attrNameLst>
                                          <p:attrName>ppt_x</p:attrName>
                                        </p:attrNameLst>
                                      </p:cBhvr>
                                      <p:tavLst>
                                        <p:tav tm="0">
                                          <p:val>
                                            <p:strVal val="#ppt_x-#ppt_w*1.125000"/>
                                          </p:val>
                                        </p:tav>
                                        <p:tav tm="100000">
                                          <p:val>
                                            <p:strVal val="#ppt_x"/>
                                          </p:val>
                                        </p:tav>
                                      </p:tavLst>
                                    </p:anim>
                                    <p:animEffect transition="in" filter="wipe(right)">
                                      <p:cBhvr>
                                        <p:cTn id="35" dur="500"/>
                                        <p:tgtEl>
                                          <p:spTgt spid="20"/>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blinds(horizontal)">
                                      <p:cBhvr>
                                        <p:cTn id="40" dur="500"/>
                                        <p:tgtEl>
                                          <p:spTgt spid="17"/>
                                        </p:tgtEl>
                                      </p:cBhvr>
                                    </p:animEffect>
                                  </p:childTnLst>
                                </p:cTn>
                              </p:par>
                            </p:childTnLst>
                          </p:cTn>
                        </p:par>
                      </p:childTnLst>
                    </p:cTn>
                  </p:par>
                  <p:par>
                    <p:cTn id="41" fill="hold">
                      <p:stCondLst>
                        <p:cond delay="indefinite"/>
                      </p:stCondLst>
                      <p:childTnLst>
                        <p:par>
                          <p:cTn id="42" fill="hold">
                            <p:stCondLst>
                              <p:cond delay="0"/>
                            </p:stCondLst>
                            <p:childTnLst>
                              <p:par>
                                <p:cTn id="43" presetID="12" presetClass="entr" presetSubtype="8" fill="hold" grpId="0" nodeType="click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500"/>
                                        <p:tgtEl>
                                          <p:spTgt spid="21"/>
                                        </p:tgtEl>
                                        <p:attrNameLst>
                                          <p:attrName>ppt_x</p:attrName>
                                        </p:attrNameLst>
                                      </p:cBhvr>
                                      <p:tavLst>
                                        <p:tav tm="0">
                                          <p:val>
                                            <p:strVal val="#ppt_x-#ppt_w*1.125000"/>
                                          </p:val>
                                        </p:tav>
                                        <p:tav tm="100000">
                                          <p:val>
                                            <p:strVal val="#ppt_x"/>
                                          </p:val>
                                        </p:tav>
                                      </p:tavLst>
                                    </p:anim>
                                    <p:animEffect transition="in" filter="wipe(right)">
                                      <p:cBhvr>
                                        <p:cTn id="4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8" grpId="0" animBg="1"/>
      <p:bldP spid="15" grpId="0" animBg="1"/>
      <p:bldP spid="19" grpId="0" animBg="1"/>
      <p:bldP spid="16" grpId="0" animBg="1"/>
      <p:bldP spid="20" grpId="0" animBg="1"/>
      <p:bldP spid="17" grpId="0" animBg="1"/>
      <p:bldP spid="21"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cxnSp>
        <p:nvCxnSpPr>
          <p:cNvPr id="5" name="直接连接符 4"/>
          <p:cNvCxnSpPr/>
          <p:nvPr/>
        </p:nvCxnSpPr>
        <p:spPr>
          <a:xfrm>
            <a:off x="14605" y="186690"/>
            <a:ext cx="12217400" cy="43180"/>
          </a:xfrm>
          <a:prstGeom prst="line">
            <a:avLst/>
          </a:prstGeom>
        </p:spPr>
        <p:style>
          <a:lnRef idx="3">
            <a:schemeClr val="accent2"/>
          </a:lnRef>
          <a:fillRef idx="0">
            <a:schemeClr val="accent2"/>
          </a:fillRef>
          <a:effectRef idx="2">
            <a:schemeClr val="accent2"/>
          </a:effectRef>
          <a:fontRef idx="minor">
            <a:schemeClr val="tx1"/>
          </a:fontRef>
        </p:style>
      </p:cxnSp>
      <p:grpSp>
        <p:nvGrpSpPr>
          <p:cNvPr id="14" name="组合 13"/>
          <p:cNvGrpSpPr/>
          <p:nvPr/>
        </p:nvGrpSpPr>
        <p:grpSpPr>
          <a:xfrm>
            <a:off x="-14605" y="-13970"/>
            <a:ext cx="12212955" cy="6879590"/>
            <a:chOff x="-23" y="-22"/>
            <a:chExt cx="19233" cy="10834"/>
          </a:xfrm>
        </p:grpSpPr>
        <p:pic>
          <p:nvPicPr>
            <p:cNvPr id="12" name="图片 11" descr="timg (5)"/>
            <p:cNvPicPr>
              <a:picLocks noChangeAspect="1"/>
            </p:cNvPicPr>
            <p:nvPr/>
          </p:nvPicPr>
          <p:blipFill>
            <a:blip r:embed="rId1"/>
            <a:stretch>
              <a:fillRect/>
            </a:stretch>
          </p:blipFill>
          <p:spPr>
            <a:xfrm>
              <a:off x="9694" y="-16"/>
              <a:ext cx="9517" cy="10829"/>
            </a:xfrm>
            <a:prstGeom prst="rect">
              <a:avLst/>
            </a:prstGeom>
          </p:spPr>
        </p:pic>
        <p:pic>
          <p:nvPicPr>
            <p:cNvPr id="13" name="图片 12" descr="timg (4)"/>
            <p:cNvPicPr>
              <a:picLocks noChangeAspect="1"/>
            </p:cNvPicPr>
            <p:nvPr/>
          </p:nvPicPr>
          <p:blipFill>
            <a:blip r:embed="rId2"/>
            <a:stretch>
              <a:fillRect/>
            </a:stretch>
          </p:blipFill>
          <p:spPr>
            <a:xfrm>
              <a:off x="-23" y="-22"/>
              <a:ext cx="9821" cy="10822"/>
            </a:xfrm>
            <a:prstGeom prst="rect">
              <a:avLst/>
            </a:prstGeom>
          </p:spPr>
        </p:pic>
      </p:grpSp>
      <p:sp>
        <p:nvSpPr>
          <p:cNvPr id="15" name="矩形 14"/>
          <p:cNvSpPr/>
          <p:nvPr/>
        </p:nvSpPr>
        <p:spPr>
          <a:xfrm>
            <a:off x="-29845" y="-13970"/>
            <a:ext cx="12216765" cy="6885305"/>
          </a:xfrm>
          <a:prstGeom prst="rect">
            <a:avLst/>
          </a:prstGeom>
          <a:solidFill>
            <a:schemeClr val="tx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6" name="矩形 15"/>
          <p:cNvSpPr/>
          <p:nvPr/>
        </p:nvSpPr>
        <p:spPr>
          <a:xfrm>
            <a:off x="19050" y="1704975"/>
            <a:ext cx="12188825" cy="3933825"/>
          </a:xfrm>
          <a:prstGeom prst="rect">
            <a:avLst/>
          </a:prstGeom>
          <a:solidFill>
            <a:srgbClr val="FA1900">
              <a:alpha val="1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9900" b="1" i="1">
                <a:solidFill>
                  <a:srgbClr val="B2EC0A"/>
                </a:solidFill>
                <a:effectLst>
                  <a:reflection blurRad="6350" stA="53000" endA="300" endPos="35500" dir="5400000" sy="-90000" algn="bl" rotWithShape="0"/>
                </a:effectLst>
                <a:latin typeface="黑体" panose="02010609060101010101" charset="-122"/>
                <a:ea typeface="黑体" panose="02010609060101010101" charset="-122"/>
                <a:sym typeface="+mn-ea"/>
              </a:rPr>
              <a:t>3 </a:t>
            </a:r>
            <a:r>
              <a:rPr lang="zh-CN" altLang="en-US" sz="6600" b="1" i="1">
                <a:solidFill>
                  <a:srgbClr val="B2EC0A"/>
                </a:solidFill>
                <a:effectLst>
                  <a:reflection blurRad="6350" stA="53000" endA="300" endPos="35500" dir="5400000" sy="-90000" algn="bl" rotWithShape="0"/>
                </a:effectLst>
                <a:latin typeface="黑体" panose="02010609060101010101" charset="-122"/>
                <a:ea typeface="黑体" panose="02010609060101010101" charset="-122"/>
                <a:sym typeface="+mn-ea"/>
              </a:rPr>
              <a:t>中共十八大以来的中国特色大国外交</a:t>
            </a:r>
            <a:endParaRPr lang="zh-CN" altLang="en-US" sz="6600" b="1" i="1">
              <a:solidFill>
                <a:srgbClr val="B2EC0A"/>
              </a:solidFill>
              <a:effectLst>
                <a:reflection blurRad="6350" stA="53000" endA="300" endPos="35500" dir="5400000" sy="-90000" algn="bl" rotWithShape="0"/>
              </a:effectLst>
              <a:latin typeface="黑体" panose="02010609060101010101" charset="-122"/>
              <a:ea typeface="黑体" panose="02010609060101010101" charset="-122"/>
              <a:sym typeface="+mn-ea"/>
            </a:endParaRPr>
          </a:p>
        </p:txBody>
      </p:sp>
    </p:spTree>
  </p:cSld>
  <p:clrMapOvr>
    <a:masterClrMapping/>
  </p:clrMapOvr>
  <p:transition>
    <p:split orient="vert" dir="in"/>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cxnSp>
        <p:nvCxnSpPr>
          <p:cNvPr id="5" name="直接连接符 4"/>
          <p:cNvCxnSpPr/>
          <p:nvPr/>
        </p:nvCxnSpPr>
        <p:spPr>
          <a:xfrm>
            <a:off x="14605" y="186690"/>
            <a:ext cx="12217400" cy="43180"/>
          </a:xfrm>
          <a:prstGeom prst="line">
            <a:avLst/>
          </a:prstGeom>
        </p:spPr>
        <p:style>
          <a:lnRef idx="3">
            <a:schemeClr val="accent2"/>
          </a:lnRef>
          <a:fillRef idx="0">
            <a:schemeClr val="accent2"/>
          </a:fillRef>
          <a:effectRef idx="2">
            <a:schemeClr val="accent2"/>
          </a:effectRef>
          <a:fontRef idx="minor">
            <a:schemeClr val="tx1"/>
          </a:fontRef>
        </p:style>
      </p:cxnSp>
      <p:grpSp>
        <p:nvGrpSpPr>
          <p:cNvPr id="10" name="组合 9"/>
          <p:cNvGrpSpPr/>
          <p:nvPr/>
        </p:nvGrpSpPr>
        <p:grpSpPr>
          <a:xfrm>
            <a:off x="114300" y="71120"/>
            <a:ext cx="5328285" cy="661670"/>
            <a:chOff x="180" y="112"/>
            <a:chExt cx="3925" cy="1042"/>
          </a:xfrm>
        </p:grpSpPr>
        <p:sp>
          <p:nvSpPr>
            <p:cNvPr id="7" name="平行四边形 6"/>
            <p:cNvSpPr/>
            <p:nvPr/>
          </p:nvSpPr>
          <p:spPr>
            <a:xfrm>
              <a:off x="180" y="112"/>
              <a:ext cx="3698" cy="1043"/>
            </a:xfrm>
            <a:prstGeom prst="parallelogram">
              <a:avLst/>
            </a:prstGeom>
            <a:solidFill>
              <a:srgbClr val="FDE1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平行四边形 7"/>
            <p:cNvSpPr/>
            <p:nvPr/>
          </p:nvSpPr>
          <p:spPr>
            <a:xfrm>
              <a:off x="361" y="247"/>
              <a:ext cx="3744" cy="887"/>
            </a:xfrm>
            <a:prstGeom prst="parallelogram">
              <a:avLst/>
            </a:prstGeom>
            <a:solidFill>
              <a:srgbClr val="B2E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11" name="文本框 10"/>
          <p:cNvSpPr txBox="1"/>
          <p:nvPr/>
        </p:nvSpPr>
        <p:spPr>
          <a:xfrm>
            <a:off x="71755" y="128270"/>
            <a:ext cx="5430520" cy="460375"/>
          </a:xfrm>
          <a:prstGeom prst="rect">
            <a:avLst/>
          </a:prstGeom>
          <a:noFill/>
        </p:spPr>
        <p:txBody>
          <a:bodyPr wrap="square" rtlCol="0">
            <a:spAutoFit/>
          </a:bodyPr>
          <a:p>
            <a:r>
              <a:rPr lang="zh-CN" altLang="en-US" sz="2400" b="1">
                <a:solidFill>
                  <a:schemeClr val="tx1"/>
                </a:solidFill>
                <a:latin typeface="黑体" panose="02010609060101010101" charset="-122"/>
                <a:ea typeface="黑体" panose="02010609060101010101" charset="-122"/>
                <a:cs typeface="黑体" panose="02010609060101010101" charset="-122"/>
              </a:rPr>
              <a:t>中共十八大以来的中国特色大国外交</a:t>
            </a:r>
            <a:endParaRPr lang="zh-CN" altLang="en-US" sz="2400" b="1">
              <a:solidFill>
                <a:schemeClr val="tx1"/>
              </a:solidFill>
              <a:latin typeface="黑体" panose="02010609060101010101" charset="-122"/>
              <a:ea typeface="黑体" panose="02010609060101010101" charset="-122"/>
              <a:cs typeface="黑体" panose="02010609060101010101" charset="-122"/>
            </a:endParaRPr>
          </a:p>
        </p:txBody>
      </p:sp>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0955" y="956310"/>
            <a:ext cx="12164060" cy="590804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 name="圆角矩形 1"/>
          <p:cNvSpPr/>
          <p:nvPr/>
        </p:nvSpPr>
        <p:spPr>
          <a:xfrm>
            <a:off x="15875" y="959485"/>
            <a:ext cx="12176125" cy="5969635"/>
          </a:xfrm>
          <a:prstGeom prst="roundRect">
            <a:avLst/>
          </a:prstGeom>
          <a:solidFill>
            <a:schemeClr val="tx1">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文本框 5"/>
          <p:cNvSpPr txBox="1"/>
          <p:nvPr/>
        </p:nvSpPr>
        <p:spPr>
          <a:xfrm>
            <a:off x="126365" y="1326515"/>
            <a:ext cx="11697970" cy="1568450"/>
          </a:xfrm>
          <a:prstGeom prst="rect">
            <a:avLst/>
          </a:prstGeom>
          <a:noFill/>
        </p:spPr>
        <p:txBody>
          <a:bodyPr wrap="square" rtlCol="0">
            <a:spAutoFit/>
          </a:bodyPr>
          <a:p>
            <a:r>
              <a:rPr lang="zh-CN" altLang="en-US" sz="3200" b="1" dirty="0">
                <a:solidFill>
                  <a:schemeClr val="bg1"/>
                </a:solidFill>
                <a:latin typeface="DFKai-SB" panose="03000509000000000000" charset="-120"/>
                <a:ea typeface="DFKai-SB" panose="03000509000000000000" charset="-120"/>
                <a:sym typeface="+mn-ea"/>
              </a:rPr>
              <a:t>中共十八大以来，面对深刻变化的国际形势，党中央深刻把握新时代中国和世界发展大势，在对外工作上进行一系列重大理论和实践创新，形成了习近平外交思想。</a:t>
            </a:r>
            <a:endParaRPr lang="zh-CN" altLang="en-US" sz="3200" b="1" dirty="0">
              <a:solidFill>
                <a:schemeClr val="bg1"/>
              </a:solidFill>
              <a:latin typeface="DFKai-SB" panose="03000509000000000000" charset="-120"/>
              <a:ea typeface="DFKai-SB" panose="03000509000000000000" charset="-120"/>
              <a:sym typeface="+mn-ea"/>
            </a:endParaRPr>
          </a:p>
        </p:txBody>
      </p:sp>
      <p:sp>
        <p:nvSpPr>
          <p:cNvPr id="9" name="文本框 8"/>
          <p:cNvSpPr txBox="1"/>
          <p:nvPr/>
        </p:nvSpPr>
        <p:spPr>
          <a:xfrm>
            <a:off x="182880" y="4205605"/>
            <a:ext cx="11697970" cy="1568450"/>
          </a:xfrm>
          <a:prstGeom prst="rect">
            <a:avLst/>
          </a:prstGeom>
          <a:noFill/>
        </p:spPr>
        <p:txBody>
          <a:bodyPr wrap="square" rtlCol="0">
            <a:spAutoFit/>
          </a:bodyPr>
          <a:p>
            <a:r>
              <a:rPr lang="zh-CN" altLang="en-US" sz="3200" b="1" dirty="0">
                <a:solidFill>
                  <a:schemeClr val="bg1"/>
                </a:solidFill>
                <a:latin typeface="DFKai-SB" panose="03000509000000000000" charset="-120"/>
                <a:ea typeface="DFKai-SB" panose="03000509000000000000" charset="-120"/>
                <a:sym typeface="+mn-ea"/>
              </a:rPr>
              <a:t>中共十八大以来，中国积极推动建设合作共赢的新型国际关系，积极构建人类命运共同</a:t>
            </a:r>
            <a:r>
              <a:rPr lang="zh-CN" altLang="en-US" sz="3200" b="1" dirty="0">
                <a:solidFill>
                  <a:schemeClr val="bg1"/>
                </a:solidFill>
                <a:latin typeface="DFKai-SB" panose="03000509000000000000" charset="-120"/>
                <a:ea typeface="DFKai-SB" panose="03000509000000000000" charset="-120"/>
                <a:sym typeface="+mn-ea"/>
              </a:rPr>
              <a:t>体</a:t>
            </a:r>
            <a:r>
              <a:rPr lang="zh-CN" altLang="en-US" sz="3200" b="1" dirty="0">
                <a:solidFill>
                  <a:schemeClr val="bg1"/>
                </a:solidFill>
                <a:latin typeface="DFKai-SB" panose="03000509000000000000" charset="-120"/>
                <a:ea typeface="DFKai-SB" panose="03000509000000000000" charset="-120"/>
                <a:sym typeface="+mn-ea"/>
              </a:rPr>
              <a:t>，形成了全方位、多层次、立体化的外交格局。</a:t>
            </a:r>
            <a:endParaRPr lang="zh-CN" altLang="en-US" sz="3200" b="1" dirty="0">
              <a:solidFill>
                <a:schemeClr val="bg1"/>
              </a:solidFill>
              <a:latin typeface="DFKai-SB" panose="03000509000000000000" charset="-120"/>
              <a:ea typeface="DFKai-SB" panose="03000509000000000000" charset="-120"/>
              <a:sym typeface="+mn-ea"/>
            </a:endParaRP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p:tgtEl>
                                          <p:spTgt spid="6"/>
                                        </p:tgtEl>
                                        <p:attrNameLst>
                                          <p:attrName>ppt_y</p:attrName>
                                        </p:attrNameLst>
                                      </p:cBhvr>
                                      <p:tavLst>
                                        <p:tav tm="0">
                                          <p:val>
                                            <p:strVal val="#ppt_y+#ppt_h*1.125000"/>
                                          </p:val>
                                        </p:tav>
                                        <p:tav tm="100000">
                                          <p:val>
                                            <p:strVal val="#ppt_y"/>
                                          </p:val>
                                        </p:tav>
                                      </p:tavLst>
                                    </p:anim>
                                    <p:animEffect transition="in" filter="wipe(up)">
                                      <p:cBhvr>
                                        <p:cTn id="8" dur="500"/>
                                        <p:tgtEl>
                                          <p:spTgt spid="6"/>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p:tgtEl>
                                          <p:spTgt spid="9"/>
                                        </p:tgtEl>
                                        <p:attrNameLst>
                                          <p:attrName>ppt_y</p:attrName>
                                        </p:attrNameLst>
                                      </p:cBhvr>
                                      <p:tavLst>
                                        <p:tav tm="0">
                                          <p:val>
                                            <p:strVal val="#ppt_y+#ppt_h*1.125000"/>
                                          </p:val>
                                        </p:tav>
                                        <p:tav tm="100000">
                                          <p:val>
                                            <p:strVal val="#ppt_y"/>
                                          </p:val>
                                        </p:tav>
                                      </p:tavLst>
                                    </p:anim>
                                    <p:animEffect transition="in" filter="wipe(up)">
                                      <p:cBhvr>
                                        <p:cTn id="1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9" grpId="0"/>
      <p:bldP spid="9" grpId="1"/>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cxnSp>
        <p:nvCxnSpPr>
          <p:cNvPr id="5" name="直接连接符 4"/>
          <p:cNvCxnSpPr/>
          <p:nvPr/>
        </p:nvCxnSpPr>
        <p:spPr>
          <a:xfrm>
            <a:off x="14605" y="186690"/>
            <a:ext cx="12217400" cy="43180"/>
          </a:xfrm>
          <a:prstGeom prst="line">
            <a:avLst/>
          </a:prstGeom>
        </p:spPr>
        <p:style>
          <a:lnRef idx="3">
            <a:schemeClr val="accent2"/>
          </a:lnRef>
          <a:fillRef idx="0">
            <a:schemeClr val="accent2"/>
          </a:fillRef>
          <a:effectRef idx="2">
            <a:schemeClr val="accent2"/>
          </a:effectRef>
          <a:fontRef idx="minor">
            <a:schemeClr val="tx1"/>
          </a:fontRef>
        </p:style>
      </p:cxnSp>
      <p:grpSp>
        <p:nvGrpSpPr>
          <p:cNvPr id="10" name="组合 9"/>
          <p:cNvGrpSpPr/>
          <p:nvPr/>
        </p:nvGrpSpPr>
        <p:grpSpPr>
          <a:xfrm>
            <a:off x="114300" y="71120"/>
            <a:ext cx="2111375" cy="661670"/>
            <a:chOff x="180" y="112"/>
            <a:chExt cx="3925" cy="1042"/>
          </a:xfrm>
        </p:grpSpPr>
        <p:sp>
          <p:nvSpPr>
            <p:cNvPr id="7" name="平行四边形 6"/>
            <p:cNvSpPr/>
            <p:nvPr/>
          </p:nvSpPr>
          <p:spPr>
            <a:xfrm>
              <a:off x="180" y="112"/>
              <a:ext cx="3698" cy="1043"/>
            </a:xfrm>
            <a:prstGeom prst="parallelogram">
              <a:avLst/>
            </a:prstGeom>
            <a:solidFill>
              <a:srgbClr val="FDE1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平行四边形 7"/>
            <p:cNvSpPr/>
            <p:nvPr/>
          </p:nvSpPr>
          <p:spPr>
            <a:xfrm>
              <a:off x="361" y="247"/>
              <a:ext cx="3744" cy="887"/>
            </a:xfrm>
            <a:prstGeom prst="parallelogram">
              <a:avLst/>
            </a:prstGeom>
            <a:solidFill>
              <a:srgbClr val="B2E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11" name="文本框 10"/>
          <p:cNvSpPr txBox="1"/>
          <p:nvPr/>
        </p:nvSpPr>
        <p:spPr>
          <a:xfrm>
            <a:off x="71755" y="128270"/>
            <a:ext cx="1522095" cy="460375"/>
          </a:xfrm>
          <a:prstGeom prst="rect">
            <a:avLst/>
          </a:prstGeom>
          <a:noFill/>
        </p:spPr>
        <p:txBody>
          <a:bodyPr wrap="square" rtlCol="0">
            <a:spAutoFit/>
          </a:bodyPr>
          <a:p>
            <a:r>
              <a:rPr lang="zh-CN" altLang="en-US" sz="2400" b="1">
                <a:solidFill>
                  <a:schemeClr val="tx1"/>
                </a:solidFill>
                <a:latin typeface="黑体" panose="02010609060101010101" charset="-122"/>
                <a:ea typeface="黑体" panose="02010609060101010101" charset="-122"/>
                <a:cs typeface="黑体" panose="02010609060101010101" charset="-122"/>
              </a:rPr>
              <a:t>课堂小结</a:t>
            </a:r>
            <a:endParaRPr lang="zh-CN" altLang="en-US" sz="2400" b="1">
              <a:solidFill>
                <a:schemeClr val="tx1"/>
              </a:solidFill>
              <a:latin typeface="黑体" panose="02010609060101010101" charset="-122"/>
              <a:ea typeface="黑体" panose="02010609060101010101" charset="-122"/>
              <a:cs typeface="黑体" panose="02010609060101010101" charset="-122"/>
            </a:endParaRPr>
          </a:p>
        </p:txBody>
      </p:sp>
      <p:pic>
        <p:nvPicPr>
          <p:cNvPr id="4" name="图片 3" descr="timg (2)"/>
          <p:cNvPicPr>
            <a:picLocks noChangeAspect="1"/>
          </p:cNvPicPr>
          <p:nvPr/>
        </p:nvPicPr>
        <p:blipFill>
          <a:blip r:embed="rId1"/>
          <a:stretch>
            <a:fillRect/>
          </a:stretch>
        </p:blipFill>
        <p:spPr>
          <a:xfrm>
            <a:off x="9525" y="788035"/>
            <a:ext cx="12201525" cy="6072505"/>
          </a:xfrm>
          <a:prstGeom prst="rect">
            <a:avLst/>
          </a:prstGeom>
        </p:spPr>
      </p:pic>
      <p:sp>
        <p:nvSpPr>
          <p:cNvPr id="12" name="矩形 11"/>
          <p:cNvSpPr/>
          <p:nvPr/>
        </p:nvSpPr>
        <p:spPr>
          <a:xfrm>
            <a:off x="6985" y="789940"/>
            <a:ext cx="12204700" cy="6067425"/>
          </a:xfrm>
          <a:prstGeom prst="rect">
            <a:avLst/>
          </a:prstGeom>
          <a:solidFill>
            <a:schemeClr val="accent3">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18" name="组合 17"/>
          <p:cNvGrpSpPr/>
          <p:nvPr/>
        </p:nvGrpSpPr>
        <p:grpSpPr>
          <a:xfrm>
            <a:off x="102870" y="812165"/>
            <a:ext cx="11328400" cy="5484560"/>
            <a:chOff x="162" y="1279"/>
            <a:chExt cx="17840" cy="7837"/>
          </a:xfrm>
        </p:grpSpPr>
        <p:sp>
          <p:nvSpPr>
            <p:cNvPr id="13" name="圆角矩形 12"/>
            <p:cNvSpPr/>
            <p:nvPr/>
          </p:nvSpPr>
          <p:spPr>
            <a:xfrm>
              <a:off x="162" y="4857"/>
              <a:ext cx="3471" cy="1736"/>
            </a:xfrm>
            <a:prstGeom prst="roundRect">
              <a:avLst/>
            </a:prstGeom>
            <a:solidFill>
              <a:srgbClr val="FF1E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3200">
                  <a:latin typeface="华文楷体" panose="02010600040101010101" charset="-122"/>
                  <a:ea typeface="华文楷体" panose="02010600040101010101" charset="-122"/>
                </a:rPr>
                <a:t>当代中国</a:t>
              </a:r>
              <a:endParaRPr lang="zh-CN" altLang="en-US" sz="3200">
                <a:latin typeface="华文楷体" panose="02010600040101010101" charset="-122"/>
                <a:ea typeface="华文楷体" panose="02010600040101010101" charset="-122"/>
              </a:endParaRPr>
            </a:p>
            <a:p>
              <a:pPr algn="ctr"/>
              <a:r>
                <a:rPr lang="zh-CN" altLang="en-US" sz="3200">
                  <a:latin typeface="华文楷体" panose="02010600040101010101" charset="-122"/>
                  <a:ea typeface="华文楷体" panose="02010600040101010101" charset="-122"/>
                </a:rPr>
                <a:t>的外交</a:t>
              </a:r>
              <a:endParaRPr lang="zh-CN" altLang="en-US" sz="3200">
                <a:latin typeface="华文楷体" panose="02010600040101010101" charset="-122"/>
                <a:ea typeface="华文楷体" panose="02010600040101010101" charset="-122"/>
              </a:endParaRPr>
            </a:p>
          </p:txBody>
        </p:sp>
        <p:sp>
          <p:nvSpPr>
            <p:cNvPr id="14" name="左大括号 13"/>
            <p:cNvSpPr/>
            <p:nvPr/>
          </p:nvSpPr>
          <p:spPr>
            <a:xfrm>
              <a:off x="3953" y="2771"/>
              <a:ext cx="795" cy="5909"/>
            </a:xfrm>
            <a:prstGeom prst="leftBrace">
              <a:avLst>
                <a:gd name="adj1" fmla="val 10486"/>
                <a:gd name="adj2" fmla="val 50000"/>
              </a:avLst>
            </a:prstGeom>
            <a:ln w="28575">
              <a:solidFill>
                <a:srgbClr val="FF1E00"/>
              </a:solidFill>
            </a:ln>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sz="100"/>
            </a:p>
          </p:txBody>
        </p:sp>
        <p:sp>
          <p:nvSpPr>
            <p:cNvPr id="15" name="圆角矩形 14"/>
            <p:cNvSpPr/>
            <p:nvPr/>
          </p:nvSpPr>
          <p:spPr>
            <a:xfrm>
              <a:off x="4806" y="2467"/>
              <a:ext cx="4043" cy="1287"/>
            </a:xfrm>
            <a:prstGeom prst="roundRect">
              <a:avLst/>
            </a:prstGeom>
            <a:solidFill>
              <a:srgbClr val="FF1E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buClrTx/>
                <a:buSzTx/>
                <a:buNone/>
              </a:pPr>
              <a:r>
                <a:rPr lang="zh-CN" altLang="en-US" sz="2665" b="1">
                  <a:solidFill>
                    <a:schemeClr val="bg1"/>
                  </a:solidFill>
                  <a:latin typeface="DFKai-SB" panose="03000509000000000000" charset="-120"/>
                  <a:ea typeface="DFKai-SB" panose="03000509000000000000" charset="-120"/>
                  <a:cs typeface="DFKai-SB" panose="03000509000000000000" charset="-120"/>
                  <a:sym typeface="+mn-ea"/>
                </a:rPr>
                <a:t>开创独立自主</a:t>
              </a:r>
              <a:endParaRPr lang="zh-CN" altLang="en-US" sz="2665" b="1">
                <a:solidFill>
                  <a:schemeClr val="bg1"/>
                </a:solidFill>
                <a:latin typeface="DFKai-SB" panose="03000509000000000000" charset="-120"/>
                <a:ea typeface="DFKai-SB" panose="03000509000000000000" charset="-120"/>
                <a:cs typeface="DFKai-SB" panose="03000509000000000000" charset="-120"/>
                <a:sym typeface="+mn-ea"/>
              </a:endParaRPr>
            </a:p>
            <a:p>
              <a:pPr algn="ctr">
                <a:buClrTx/>
                <a:buSzTx/>
                <a:buNone/>
              </a:pPr>
              <a:r>
                <a:rPr lang="zh-CN" altLang="en-US" sz="2665" b="1">
                  <a:solidFill>
                    <a:schemeClr val="bg1"/>
                  </a:solidFill>
                  <a:latin typeface="DFKai-SB" panose="03000509000000000000" charset="-120"/>
                  <a:ea typeface="DFKai-SB" panose="03000509000000000000" charset="-120"/>
                  <a:cs typeface="DFKai-SB" panose="03000509000000000000" charset="-120"/>
                  <a:sym typeface="+mn-ea"/>
                </a:rPr>
                <a:t>的和平外交</a:t>
              </a:r>
              <a:endParaRPr lang="zh-CN" altLang="en-US" sz="2665" b="1">
                <a:solidFill>
                  <a:schemeClr val="bg1"/>
                </a:solidFill>
                <a:latin typeface="DFKai-SB" panose="03000509000000000000" charset="-120"/>
                <a:ea typeface="DFKai-SB" panose="03000509000000000000" charset="-120"/>
                <a:cs typeface="DFKai-SB" panose="03000509000000000000" charset="-120"/>
              </a:endParaRPr>
            </a:p>
          </p:txBody>
        </p:sp>
        <p:sp>
          <p:nvSpPr>
            <p:cNvPr id="16" name="左大括号 15"/>
            <p:cNvSpPr/>
            <p:nvPr/>
          </p:nvSpPr>
          <p:spPr>
            <a:xfrm>
              <a:off x="8986" y="1612"/>
              <a:ext cx="605" cy="2571"/>
            </a:xfrm>
            <a:prstGeom prst="leftBrace">
              <a:avLst/>
            </a:prstGeom>
            <a:ln w="15875">
              <a:solidFill>
                <a:srgbClr val="FF1E00"/>
              </a:solidFill>
            </a:ln>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sz="100"/>
            </a:p>
          </p:txBody>
        </p:sp>
        <p:sp>
          <p:nvSpPr>
            <p:cNvPr id="17" name="文本框 16"/>
            <p:cNvSpPr txBox="1"/>
            <p:nvPr/>
          </p:nvSpPr>
          <p:spPr>
            <a:xfrm>
              <a:off x="9768" y="1279"/>
              <a:ext cx="3669" cy="717"/>
            </a:xfrm>
            <a:prstGeom prst="rect">
              <a:avLst/>
            </a:prstGeom>
            <a:noFill/>
          </p:spPr>
          <p:txBody>
            <a:bodyPr wrap="square" rtlCol="0">
              <a:spAutoFit/>
            </a:bodyPr>
            <a:p>
              <a:r>
                <a:rPr lang="zh-CN" altLang="en-US" sz="2665" b="1">
                  <a:solidFill>
                    <a:schemeClr val="bg1"/>
                  </a:solidFill>
                  <a:latin typeface="DFKai-SB" panose="03000509000000000000" charset="-120"/>
                  <a:ea typeface="DFKai-SB" panose="03000509000000000000" charset="-120"/>
                  <a:cs typeface="DFKai-SB" panose="03000509000000000000" charset="-120"/>
                </a:rPr>
                <a:t>20世纪50年代</a:t>
              </a:r>
              <a:endParaRPr lang="zh-CN" altLang="en-US" sz="2665" b="1">
                <a:solidFill>
                  <a:schemeClr val="bg1"/>
                </a:solidFill>
                <a:latin typeface="DFKai-SB" panose="03000509000000000000" charset="-120"/>
                <a:ea typeface="DFKai-SB" panose="03000509000000000000" charset="-120"/>
                <a:cs typeface="DFKai-SB" panose="03000509000000000000" charset="-120"/>
              </a:endParaRPr>
            </a:p>
          </p:txBody>
        </p:sp>
        <p:sp>
          <p:nvSpPr>
            <p:cNvPr id="19" name="文本框 18"/>
            <p:cNvSpPr txBox="1"/>
            <p:nvPr/>
          </p:nvSpPr>
          <p:spPr>
            <a:xfrm>
              <a:off x="9768" y="2577"/>
              <a:ext cx="3669" cy="717"/>
            </a:xfrm>
            <a:prstGeom prst="rect">
              <a:avLst/>
            </a:prstGeom>
            <a:noFill/>
          </p:spPr>
          <p:txBody>
            <a:bodyPr wrap="square" rtlCol="0">
              <a:spAutoFit/>
            </a:bodyPr>
            <a:p>
              <a:r>
                <a:rPr lang="zh-CN" altLang="en-US" sz="2665" b="1">
                  <a:solidFill>
                    <a:schemeClr val="bg1"/>
                  </a:solidFill>
                  <a:latin typeface="DFKai-SB" panose="03000509000000000000" charset="-120"/>
                  <a:ea typeface="DFKai-SB" panose="03000509000000000000" charset="-120"/>
                  <a:cs typeface="DFKai-SB" panose="03000509000000000000" charset="-120"/>
                </a:rPr>
                <a:t>20世纪60年代</a:t>
              </a:r>
              <a:endParaRPr lang="zh-CN" altLang="en-US" sz="2665">
                <a:latin typeface="华文楷体" panose="02010600040101010101" charset="-122"/>
                <a:ea typeface="华文楷体" panose="02010600040101010101" charset="-122"/>
                <a:cs typeface="华文楷体" panose="02010600040101010101" charset="-122"/>
              </a:endParaRPr>
            </a:p>
          </p:txBody>
        </p:sp>
        <p:sp>
          <p:nvSpPr>
            <p:cNvPr id="20" name="文本框 19"/>
            <p:cNvSpPr txBox="1"/>
            <p:nvPr/>
          </p:nvSpPr>
          <p:spPr>
            <a:xfrm>
              <a:off x="9768" y="3754"/>
              <a:ext cx="3669" cy="717"/>
            </a:xfrm>
            <a:prstGeom prst="rect">
              <a:avLst/>
            </a:prstGeom>
            <a:noFill/>
          </p:spPr>
          <p:txBody>
            <a:bodyPr wrap="square" rtlCol="0">
              <a:spAutoFit/>
            </a:bodyPr>
            <a:p>
              <a:r>
                <a:rPr lang="zh-CN" altLang="en-US" sz="2665" b="1">
                  <a:solidFill>
                    <a:schemeClr val="bg1"/>
                  </a:solidFill>
                  <a:latin typeface="DFKai-SB" panose="03000509000000000000" charset="-120"/>
                  <a:ea typeface="DFKai-SB" panose="03000509000000000000" charset="-120"/>
                  <a:cs typeface="DFKai-SB" panose="03000509000000000000" charset="-120"/>
                </a:rPr>
                <a:t>20世纪70年代</a:t>
              </a:r>
              <a:endParaRPr lang="zh-CN" altLang="en-US" sz="2665" b="1">
                <a:solidFill>
                  <a:schemeClr val="bg1"/>
                </a:solidFill>
                <a:latin typeface="DFKai-SB" panose="03000509000000000000" charset="-120"/>
                <a:ea typeface="DFKai-SB" panose="03000509000000000000" charset="-120"/>
                <a:cs typeface="DFKai-SB" panose="03000509000000000000" charset="-120"/>
              </a:endParaRPr>
            </a:p>
          </p:txBody>
        </p:sp>
        <p:sp>
          <p:nvSpPr>
            <p:cNvPr id="21" name="圆角矩形 20"/>
            <p:cNvSpPr/>
            <p:nvPr/>
          </p:nvSpPr>
          <p:spPr>
            <a:xfrm>
              <a:off x="4806" y="5481"/>
              <a:ext cx="3927" cy="1209"/>
            </a:xfrm>
            <a:prstGeom prst="roundRect">
              <a:avLst/>
            </a:prstGeom>
            <a:solidFill>
              <a:srgbClr val="FF1E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665" b="1">
                  <a:solidFill>
                    <a:schemeClr val="bg1"/>
                  </a:solidFill>
                  <a:latin typeface="DFKai-SB" panose="03000509000000000000" charset="-120"/>
                  <a:ea typeface="DFKai-SB" panose="03000509000000000000" charset="-120"/>
                  <a:cs typeface="DFKai-SB" panose="03000509000000000000" charset="-120"/>
                  <a:sym typeface="+mn-ea"/>
                </a:rPr>
                <a:t>改革开放后</a:t>
              </a:r>
              <a:endParaRPr lang="zh-CN" altLang="en-US" sz="2665" b="1">
                <a:solidFill>
                  <a:schemeClr val="bg1"/>
                </a:solidFill>
                <a:latin typeface="DFKai-SB" panose="03000509000000000000" charset="-120"/>
                <a:ea typeface="DFKai-SB" panose="03000509000000000000" charset="-120"/>
                <a:cs typeface="DFKai-SB" panose="03000509000000000000" charset="-120"/>
                <a:sym typeface="+mn-ea"/>
              </a:endParaRPr>
            </a:p>
            <a:p>
              <a:pPr algn="ctr"/>
              <a:r>
                <a:rPr lang="zh-CN" altLang="en-US" sz="2665" b="1">
                  <a:solidFill>
                    <a:schemeClr val="bg1"/>
                  </a:solidFill>
                  <a:latin typeface="DFKai-SB" panose="03000509000000000000" charset="-120"/>
                  <a:ea typeface="DFKai-SB" panose="03000509000000000000" charset="-120"/>
                  <a:cs typeface="DFKai-SB" panose="03000509000000000000" charset="-120"/>
                  <a:sym typeface="+mn-ea"/>
                </a:rPr>
                <a:t>的外交成就</a:t>
              </a:r>
              <a:endParaRPr lang="zh-CN" altLang="en-US" sz="2665" b="1">
                <a:solidFill>
                  <a:schemeClr val="bg1"/>
                </a:solidFill>
                <a:latin typeface="DFKai-SB" panose="03000509000000000000" charset="-120"/>
                <a:ea typeface="DFKai-SB" panose="03000509000000000000" charset="-120"/>
                <a:cs typeface="DFKai-SB" panose="03000509000000000000" charset="-120"/>
              </a:endParaRPr>
            </a:p>
          </p:txBody>
        </p:sp>
        <p:sp>
          <p:nvSpPr>
            <p:cNvPr id="22" name="圆角矩形 21"/>
            <p:cNvSpPr/>
            <p:nvPr/>
          </p:nvSpPr>
          <p:spPr>
            <a:xfrm>
              <a:off x="4748" y="7907"/>
              <a:ext cx="5020" cy="1209"/>
            </a:xfrm>
            <a:prstGeom prst="roundRect">
              <a:avLst/>
            </a:prstGeom>
            <a:solidFill>
              <a:srgbClr val="FF1E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buClrTx/>
                <a:buSzTx/>
                <a:buNone/>
              </a:pPr>
              <a:r>
                <a:rPr lang="zh-CN" altLang="en-US" sz="2665" b="1">
                  <a:solidFill>
                    <a:schemeClr val="bg1"/>
                  </a:solidFill>
                  <a:latin typeface="DFKai-SB" panose="03000509000000000000" charset="-120"/>
                  <a:ea typeface="DFKai-SB" panose="03000509000000000000" charset="-120"/>
                  <a:cs typeface="DFKai-SB" panose="03000509000000000000" charset="-120"/>
                  <a:sym typeface="+mn-ea"/>
                </a:rPr>
                <a:t>十八大以来的</a:t>
              </a:r>
              <a:endParaRPr lang="zh-CN" altLang="en-US" sz="2665" b="1">
                <a:solidFill>
                  <a:schemeClr val="bg1"/>
                </a:solidFill>
                <a:latin typeface="DFKai-SB" panose="03000509000000000000" charset="-120"/>
                <a:ea typeface="DFKai-SB" panose="03000509000000000000" charset="-120"/>
                <a:cs typeface="DFKai-SB" panose="03000509000000000000" charset="-120"/>
                <a:sym typeface="+mn-ea"/>
              </a:endParaRPr>
            </a:p>
            <a:p>
              <a:pPr algn="ctr">
                <a:buClrTx/>
                <a:buSzTx/>
                <a:buNone/>
              </a:pPr>
              <a:r>
                <a:rPr lang="zh-CN" altLang="en-US" sz="2665" b="1">
                  <a:solidFill>
                    <a:schemeClr val="bg1"/>
                  </a:solidFill>
                  <a:latin typeface="DFKai-SB" panose="03000509000000000000" charset="-120"/>
                  <a:ea typeface="DFKai-SB" panose="03000509000000000000" charset="-120"/>
                  <a:cs typeface="DFKai-SB" panose="03000509000000000000" charset="-120"/>
                  <a:sym typeface="+mn-ea"/>
                </a:rPr>
                <a:t>中国特色大国外交</a:t>
              </a:r>
              <a:endParaRPr lang="zh-CN" altLang="en-US" sz="2665">
                <a:latin typeface="华文楷体" panose="02010600040101010101" charset="-122"/>
                <a:ea typeface="华文楷体" panose="02010600040101010101" charset="-122"/>
              </a:endParaRPr>
            </a:p>
          </p:txBody>
        </p:sp>
        <p:sp>
          <p:nvSpPr>
            <p:cNvPr id="23" name="文本框 22"/>
            <p:cNvSpPr txBox="1"/>
            <p:nvPr/>
          </p:nvSpPr>
          <p:spPr>
            <a:xfrm>
              <a:off x="9696" y="5005"/>
              <a:ext cx="6009" cy="717"/>
            </a:xfrm>
            <a:prstGeom prst="rect">
              <a:avLst/>
            </a:prstGeom>
            <a:noFill/>
          </p:spPr>
          <p:txBody>
            <a:bodyPr wrap="square" rtlCol="0" anchor="t">
              <a:spAutoFit/>
            </a:bodyPr>
            <a:p>
              <a:r>
                <a:rPr lang="en-US" altLang="zh-CN" sz="2665" b="1">
                  <a:solidFill>
                    <a:schemeClr val="bg1"/>
                  </a:solidFill>
                  <a:latin typeface="DFKai-SB" panose="03000509000000000000" charset="-120"/>
                  <a:ea typeface="DFKai-SB" panose="03000509000000000000" charset="-120"/>
                  <a:cs typeface="DFKai-SB" panose="03000509000000000000" charset="-120"/>
                  <a:sym typeface="+mn-ea"/>
                </a:rPr>
                <a:t>1、</a:t>
              </a:r>
              <a:r>
                <a:rPr lang="zh-CN" altLang="en-US" sz="2665" b="1">
                  <a:solidFill>
                    <a:schemeClr val="bg1"/>
                  </a:solidFill>
                  <a:latin typeface="DFKai-SB" panose="03000509000000000000" charset="-120"/>
                  <a:ea typeface="DFKai-SB" panose="03000509000000000000" charset="-120"/>
                  <a:cs typeface="DFKai-SB" panose="03000509000000000000" charset="-120"/>
                  <a:sym typeface="+mn-ea"/>
                </a:rPr>
                <a:t>背景</a:t>
              </a:r>
              <a:endParaRPr lang="zh-CN" altLang="en-US" sz="2665" b="1">
                <a:solidFill>
                  <a:schemeClr val="bg1"/>
                </a:solidFill>
                <a:latin typeface="DFKai-SB" panose="03000509000000000000" charset="-120"/>
                <a:ea typeface="DFKai-SB" panose="03000509000000000000" charset="-120"/>
                <a:cs typeface="DFKai-SB" panose="03000509000000000000" charset="-120"/>
                <a:sym typeface="+mn-ea"/>
              </a:endParaRPr>
            </a:p>
          </p:txBody>
        </p:sp>
        <p:sp>
          <p:nvSpPr>
            <p:cNvPr id="24" name="文本框 23"/>
            <p:cNvSpPr txBox="1"/>
            <p:nvPr/>
          </p:nvSpPr>
          <p:spPr>
            <a:xfrm>
              <a:off x="9711" y="6218"/>
              <a:ext cx="8291" cy="717"/>
            </a:xfrm>
            <a:prstGeom prst="rect">
              <a:avLst/>
            </a:prstGeom>
            <a:noFill/>
          </p:spPr>
          <p:txBody>
            <a:bodyPr wrap="square" rtlCol="0">
              <a:spAutoFit/>
            </a:bodyPr>
            <a:p>
              <a:r>
                <a:rPr lang="zh-CN" altLang="en-US" sz="2665" b="1">
                  <a:solidFill>
                    <a:schemeClr val="bg1"/>
                  </a:solidFill>
                  <a:latin typeface="DFKai-SB" panose="03000509000000000000" charset="-120"/>
                  <a:ea typeface="DFKai-SB" panose="03000509000000000000" charset="-120"/>
                  <a:cs typeface="DFKai-SB" panose="03000509000000000000" charset="-120"/>
                </a:rPr>
                <a:t>2、外交成就</a:t>
              </a:r>
              <a:endParaRPr lang="zh-CN" altLang="en-US" sz="2665" b="1">
                <a:solidFill>
                  <a:schemeClr val="bg1"/>
                </a:solidFill>
                <a:latin typeface="DFKai-SB" panose="03000509000000000000" charset="-120"/>
                <a:ea typeface="DFKai-SB" panose="03000509000000000000" charset="-120"/>
                <a:cs typeface="DFKai-SB" panose="03000509000000000000" charset="-120"/>
              </a:endParaRPr>
            </a:p>
          </p:txBody>
        </p:sp>
        <p:sp>
          <p:nvSpPr>
            <p:cNvPr id="25" name="左大括号 24"/>
            <p:cNvSpPr/>
            <p:nvPr/>
          </p:nvSpPr>
          <p:spPr>
            <a:xfrm>
              <a:off x="8986" y="5089"/>
              <a:ext cx="468" cy="1828"/>
            </a:xfrm>
            <a:prstGeom prst="leftBrace">
              <a:avLst/>
            </a:prstGeom>
            <a:ln w="15875">
              <a:solidFill>
                <a:srgbClr val="FF1E00"/>
              </a:solidFill>
            </a:ln>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sz="100"/>
            </a:p>
          </p:txBody>
        </p:sp>
      </p:grpSp>
    </p:spTree>
  </p:cSld>
  <p:clrMapOvr>
    <a:masterClrMapping/>
  </p:clrMapOvr>
  <p:transition>
    <p:split orient="vert" dir="in"/>
  </p:transition>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3173</Words>
  <Application>WPS 演示</Application>
  <PresentationFormat>宽屏</PresentationFormat>
  <Paragraphs>216</Paragraphs>
  <Slides>22</Slides>
  <Notes>0</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22</vt:i4>
      </vt:variant>
    </vt:vector>
  </HeadingPairs>
  <TitlesOfParts>
    <vt:vector size="36" baseType="lpstr">
      <vt:lpstr>Arial</vt:lpstr>
      <vt:lpstr>宋体</vt:lpstr>
      <vt:lpstr>Wingdings</vt:lpstr>
      <vt:lpstr>DFKai-SB</vt:lpstr>
      <vt:lpstr>楷体</vt:lpstr>
      <vt:lpstr>方正粗黑宋简体</vt:lpstr>
      <vt:lpstr>汉仪大宋简</vt:lpstr>
      <vt:lpstr>黑体</vt:lpstr>
      <vt:lpstr>思源宋体 CN Heavy</vt:lpstr>
      <vt:lpstr>Calibri</vt:lpstr>
      <vt:lpstr>微软雅黑</vt:lpstr>
      <vt:lpstr>Arial Unicode MS</vt:lpstr>
      <vt:lpstr>华文楷体</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erms:created xsi:type="dcterms:W3CDTF">2020-10-22T01:01:00Z</dcterms:created>
  <dcterms:modified xsi:type="dcterms:W3CDTF">2021-01-11T02:31:38Z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2052-11.1.0.10314</vt:lpwstr>
  </property>
</Properties>
</file>