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3" r:id="rId2"/>
    <p:sldMasterId id="2147483685" r:id="rId3"/>
    <p:sldMasterId id="2147483697" r:id="rId4"/>
    <p:sldMasterId id="2147483710" r:id="rId5"/>
    <p:sldMasterId id="2147483722" r:id="rId6"/>
    <p:sldMasterId id="2147483734" r:id="rId7"/>
    <p:sldMasterId id="2147483746" r:id="rId8"/>
  </p:sldMasterIdLst>
  <p:notesMasterIdLst>
    <p:notesMasterId r:id="rId35"/>
  </p:notesMasterIdLst>
  <p:sldIdLst>
    <p:sldId id="302" r:id="rId9"/>
    <p:sldId id="314" r:id="rId10"/>
    <p:sldId id="261" r:id="rId11"/>
    <p:sldId id="305" r:id="rId12"/>
    <p:sldId id="260" r:id="rId13"/>
    <p:sldId id="264" r:id="rId14"/>
    <p:sldId id="265" r:id="rId15"/>
    <p:sldId id="306" r:id="rId16"/>
    <p:sldId id="316" r:id="rId17"/>
    <p:sldId id="317" r:id="rId18"/>
    <p:sldId id="290" r:id="rId19"/>
    <p:sldId id="307" r:id="rId20"/>
    <p:sldId id="308" r:id="rId21"/>
    <p:sldId id="309" r:id="rId22"/>
    <p:sldId id="310" r:id="rId23"/>
    <p:sldId id="277" r:id="rId24"/>
    <p:sldId id="294" r:id="rId25"/>
    <p:sldId id="311" r:id="rId26"/>
    <p:sldId id="293" r:id="rId27"/>
    <p:sldId id="298" r:id="rId28"/>
    <p:sldId id="312" r:id="rId29"/>
    <p:sldId id="313" r:id="rId30"/>
    <p:sldId id="285" r:id="rId31"/>
    <p:sldId id="286" r:id="rId32"/>
    <p:sldId id="287" r:id="rId33"/>
    <p:sldId id="300" r:id="rId3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00"/>
    <a:srgbClr val="011903"/>
    <a:srgbClr val="0000CC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51C53E-C57B-4D6E-86F0-8C86681F060E}" type="datetimeFigureOut">
              <a:rPr lang="zh-CN" altLang="en-US" smtClean="0"/>
              <a:t>2017/9/13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CD0A93-0050-4A61-B001-8EFEE3161C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817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3CDBC1-4CBC-4C66-8824-9EDA247D12B0}" type="slidenum">
              <a:rPr lang="en-US" altLang="zh-CN"/>
              <a:pPr/>
              <a:t>6</a:t>
            </a:fld>
            <a:endParaRPr lang="en-US" altLang="zh-CN"/>
          </a:p>
        </p:txBody>
      </p:sp>
      <p:sp>
        <p:nvSpPr>
          <p:cNvPr id="262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zh-CN" altLang="en-US"/>
              <a:t>分析五大列强对日本不同程度的支持。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4035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229C1C-6D36-423E-9F06-EAA3044B832F}" type="slidenum">
              <a:rPr lang="zh-CN" altLang="zh-CN"/>
              <a:pPr/>
              <a:t>19</a:t>
            </a:fld>
            <a:endParaRPr lang="zh-CN" altLang="zh-CN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939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0592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704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3770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2017/9/13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412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2017/9/13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088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2017/9/13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118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2017/9/13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257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2017/9/13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103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2017/9/13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8807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142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82F4C-2FDF-4E7D-B52E-B99194A51B54}" type="datetimeFigureOut">
              <a:rPr lang="zh-CN" altLang="en-US" smtClean="0"/>
              <a:t>2017/9/13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85973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394FE-D4AE-4369-8A22-162C54A78A5E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8723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109AB-64DC-445E-8941-B9A3D8B7880D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8211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85D58-3EB6-4EB7-A103-B342F1098967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286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53A34-72D0-41C2-92EF-FB1DFF73997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954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AB0FC-EE5B-4165-9B03-8A6743039DCB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2681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9638F-00F7-4B8C-9266-3B385A9BFAC9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318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D5A54C-B4BD-475C-A51F-EB7D5BF28385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7836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1A286-0049-40C8-9BE4-8CBD03F13857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7132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09C0E-9B0E-46E7-B75D-33BA122451A6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553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B76F1-06FF-46CC-9B24-316F9F22E95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4803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7BB16-0E89-4947-886C-D31B0A1A6968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0383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394FE-D4AE-4369-8A22-162C54A78A5E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8370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109AB-64DC-445E-8941-B9A3D8B7880D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2668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85D58-3EB6-4EB7-A103-B342F1098967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403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53A34-72D0-41C2-92EF-FB1DFF73997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8311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AB0FC-EE5B-4165-9B03-8A6743039DCB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84625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9638F-00F7-4B8C-9266-3B385A9BFAC9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3425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D5A54C-B4BD-475C-A51F-EB7D5BF28385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2725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1A286-0049-40C8-9BE4-8CBD03F13857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0471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09C0E-9B0E-46E7-B75D-33BA122451A6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5769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B76F1-06FF-46CC-9B24-316F9F22E95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406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7BB16-0E89-4947-886C-D31B0A1A6968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4075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10035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01625" y="6076950"/>
            <a:ext cx="2289175" cy="476250"/>
          </a:xfrm>
        </p:spPr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076950"/>
            <a:ext cx="2895600" cy="476250"/>
          </a:xfrm>
        </p:spPr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076950"/>
            <a:ext cx="2289175" cy="476250"/>
          </a:xfrm>
        </p:spPr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5DCE4214-EE6E-4667-A6EC-129E99987AC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1089077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F01EAE6A-9715-4141-830F-C0643B3E59D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2935814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ECF601FC-AC04-4B81-96B2-666D89D33FB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6046301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C165297F-AF8C-4D08-86F4-095A0888B2F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5803211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6BC7FF27-A41B-4ACB-BF4F-5CA2553CDC8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7495283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D50160FA-2FCD-4D5C-9068-DB98916BE4E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176685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AF0D32E9-1C95-41F3-B39C-314529C391B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78526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70BE2B98-DF63-40DB-871D-1ED19130A5A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673599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83A59EFC-D904-4793-AE57-0ABF570E3BB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7459351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C7041A85-EFBD-48FB-B820-F6B8012C1A3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813442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FC8E2676-FAC4-4F85-A268-E926E2EB00C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8282877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6858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304800" y="1981200"/>
            <a:ext cx="8540750" cy="3886200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512B4BE6-9B59-431D-A359-771EF2C83A2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8361493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394FE-D4AE-4369-8A22-162C54A78A5E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00959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109AB-64DC-445E-8941-B9A3D8B7880D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78743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85D58-3EB6-4EB7-A103-B342F1098967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47669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53A34-72D0-41C2-92EF-FB1DFF73997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94164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AB0FC-EE5B-4165-9B03-8A6743039DCB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34022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9638F-00F7-4B8C-9266-3B385A9BFAC9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57285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D5A54C-B4BD-475C-A51F-EB7D5BF28385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05884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1A286-0049-40C8-9BE4-8CBD03F13857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23125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09C0E-9B0E-46E7-B75D-33BA122451A6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60029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B76F1-06FF-46CC-9B24-316F9F22E95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45627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7BB16-0E89-4947-886C-D31B0A1A6968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61250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394FE-D4AE-4369-8A22-162C54A78A5E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1757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109AB-64DC-445E-8941-B9A3D8B7880D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53914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85D58-3EB6-4EB7-A103-B342F1098967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39908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53A34-72D0-41C2-92EF-FB1DFF73997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66496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AB0FC-EE5B-4165-9B03-8A6743039DCB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49571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9638F-00F7-4B8C-9266-3B385A9BFAC9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86101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D5A54C-B4BD-475C-A51F-EB7D5BF28385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80339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1A286-0049-40C8-9BE4-8CBD03F13857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12245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09C0E-9B0E-46E7-B75D-33BA122451A6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66432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B76F1-06FF-46CC-9B24-316F9F22E95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42333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7BB16-0E89-4947-886C-D31B0A1A6968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76605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394FE-D4AE-4369-8A22-162C54A78A5E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56272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109AB-64DC-445E-8941-B9A3D8B7880D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49834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85D58-3EB6-4EB7-A103-B342F1098967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4504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53A34-72D0-41C2-92EF-FB1DFF73997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96331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AB0FC-EE5B-4165-9B03-8A6743039DCB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76238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9638F-00F7-4B8C-9266-3B385A9BFAC9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96006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D5A54C-B4BD-475C-A51F-EB7D5BF28385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03416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1A286-0049-40C8-9BE4-8CBD03F13857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79871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09C0E-9B0E-46E7-B75D-33BA122451A6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78982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B76F1-06FF-46CC-9B24-316F9F22E95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45574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7BB16-0E89-4947-886C-D31B0A1A6968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166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394FE-D4AE-4369-8A22-162C54A78A5E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07359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109AB-64DC-445E-8941-B9A3D8B7880D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80244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85D58-3EB6-4EB7-A103-B342F1098967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40367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53A34-72D0-41C2-92EF-FB1DFF73997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42835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AB0FC-EE5B-4165-9B03-8A6743039DCB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15994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9638F-00F7-4B8C-9266-3B385A9BFAC9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09307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D5A54C-B4BD-475C-A51F-EB7D5BF28385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28756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1A286-0049-40C8-9BE4-8CBD03F13857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90430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09C0E-9B0E-46E7-B75D-33BA122451A6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28678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B76F1-06FF-46CC-9B24-316F9F22E95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02728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7BB16-0E89-4947-886C-D31B0A1A6968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301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1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82F4C-2FDF-4E7D-B52E-B99194A51B54}" type="datetimeFigureOut">
              <a:rPr lang="zh-CN" altLang="en-US" smtClean="0"/>
              <a:t>2017/9/13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E6993-73E1-4C0E-8650-72FFB8AD2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21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fld id="{FA272B83-A583-4ED1-8DA2-8925FFA0D8D8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682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fld id="{FA272B83-A583-4ED1-8DA2-8925FFA0D8D8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481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858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4800" y="1981200"/>
            <a:ext cx="854075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Tx/>
              <a:buNone/>
              <a:defRPr sz="1400">
                <a:solidFill>
                  <a:srgbClr val="0033CC"/>
                </a:solidFill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Tx/>
              <a:buNone/>
              <a:defRPr sz="1400">
                <a:solidFill>
                  <a:srgbClr val="0033CC"/>
                </a:solidFill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Tx/>
              <a:buNone/>
              <a:defRPr sz="1400">
                <a:solidFill>
                  <a:srgbClr val="0033CC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575131-BABE-40C1-A75A-212203BB2DD8}" type="slidenum">
              <a:rPr lang="en-US" altLang="zh-CN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38095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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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fld id="{FA272B83-A583-4ED1-8DA2-8925FFA0D8D8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884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fld id="{FA272B83-A583-4ED1-8DA2-8925FFA0D8D8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226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fld id="{FA272B83-A583-4ED1-8DA2-8925FFA0D8D8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130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fld id="{FA272B83-A583-4ED1-8DA2-8925FFA0D8D8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563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6.png"/><Relationship Id="rId5" Type="http://schemas.openxmlformats.org/officeDocument/2006/relationships/image" Target="../media/image10.png"/><Relationship Id="rId10" Type="http://schemas.openxmlformats.org/officeDocument/2006/relationships/image" Target="../media/image15.jpe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2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audio" Target="../media/audio4.wav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audio3.wav"/><Relationship Id="rId7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4" Type="http://schemas.openxmlformats.org/officeDocument/2006/relationships/image" Target="../media/image30.png"/><Relationship Id="rId9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2.bin"/><Relationship Id="rId4" Type="http://schemas.openxmlformats.org/officeDocument/2006/relationships/audio" Target="../media/audio5.wav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8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96900" y="1329055"/>
            <a:ext cx="4316730" cy="119888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bliqueBottomLeft"/>
              <a:lightRig rig="threePt" dir="t"/>
            </a:scene3d>
            <a:sp3d extrusionH="387350">
              <a:extrusionClr>
                <a:srgbClr val="175BCB"/>
              </a:extrusion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 sz="7200" b="1" noProof="1">
                <a:solidFill>
                  <a:srgbClr val="F91FEC"/>
                </a:solidFill>
                <a:effectLst>
                  <a:outerShdw blurRad="60007" dist="310007" dir="7680000" sy="30000" kx="1300200" algn="ctr" rotWithShape="0">
                    <a:srgbClr val="0D1E55">
                      <a:alpha val="32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第二单元</a:t>
            </a:r>
            <a:r>
              <a:rPr lang="zh-CN" altLang="en-US" sz="7200" b="1" noProof="1">
                <a:blipFill>
                  <a:blip r:embed="rId3"/>
                  <a:tile tx="0" ty="0" sx="82000" sy="63000" flip="none" algn="br"/>
                </a:blipFill>
                <a:effectLst>
                  <a:outerShdw blurRad="60007" dist="310007" dir="7680000" sy="30000" kx="1300200" algn="ctr" rotWithShape="0">
                    <a:srgbClr val="0D1E55">
                      <a:alpha val="32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358775" y="2909888"/>
            <a:ext cx="8424863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4800" b="1" smtClean="0">
              <a:solidFill>
                <a:srgbClr val="070707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 smtClean="0">
                <a:solidFill>
                  <a:srgbClr val="070707"/>
                </a:solidFill>
                <a:latin typeface="黑体" pitchFamily="49" charset="-122"/>
                <a:ea typeface="黑体" pitchFamily="49" charset="-122"/>
              </a:rPr>
              <a:t>近代化的早期探索与民族危机加剧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6350" y="3948113"/>
            <a:ext cx="9129713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60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60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60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课  甲午中日战争与瓜分中国狂潮</a:t>
            </a:r>
          </a:p>
        </p:txBody>
      </p:sp>
    </p:spTree>
    <p:extLst>
      <p:ext uri="{BB962C8B-B14F-4D97-AF65-F5344CB8AC3E}">
        <p14:creationId xmlns:p14="http://schemas.microsoft.com/office/powerpoint/2010/main" val="2680833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863533" y="311150"/>
            <a:ext cx="3598862" cy="792163"/>
          </a:xfrm>
        </p:spPr>
        <p:txBody>
          <a:bodyPr/>
          <a:lstStyle/>
          <a:p>
            <a:pPr eaLnBrk="1" hangingPunct="1"/>
            <a:r>
              <a:rPr lang="zh-CN" altLang="en-US" sz="6000" b="1" dirty="0" smtClean="0">
                <a:solidFill>
                  <a:srgbClr val="FF0000"/>
                </a:solidFill>
                <a:ea typeface="楷体" panose="02010609060101010101" pitchFamily="49" charset="-122"/>
              </a:rPr>
              <a:t>自主预习</a:t>
            </a:r>
          </a:p>
        </p:txBody>
      </p:sp>
      <p:sp>
        <p:nvSpPr>
          <p:cNvPr id="563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50825" y="1286828"/>
            <a:ext cx="8642350" cy="518477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zh-CN" sz="3600" b="1" dirty="0" smtClean="0">
                <a:solidFill>
                  <a:srgbClr val="001A1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 smtClean="0">
                <a:solidFill>
                  <a:srgbClr val="001A1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、甲午中日战争爆发的</a:t>
            </a:r>
            <a:r>
              <a:rPr lang="zh-CN" altLang="en-US" sz="36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原因（</a:t>
            </a:r>
            <a:r>
              <a:rPr lang="zh-CN" altLang="en-US" sz="3600" b="1" dirty="0" smtClean="0">
                <a:solidFill>
                  <a:srgbClr val="00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根本原因、导火线</a:t>
            </a:r>
            <a:r>
              <a:rPr lang="zh-CN" altLang="en-US" sz="36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</a:p>
          <a:p>
            <a:pPr eaLnBrk="1" hangingPunct="1">
              <a:buFontTx/>
              <a:buNone/>
              <a:defRPr/>
            </a:pPr>
            <a:r>
              <a:rPr lang="en-US" altLang="zh-CN" sz="3600" b="1" dirty="0" smtClean="0">
                <a:solidFill>
                  <a:srgbClr val="001A1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 smtClean="0">
                <a:solidFill>
                  <a:srgbClr val="001A1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3600" b="1" dirty="0">
                <a:solidFill>
                  <a:srgbClr val="001A1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甲午中日</a:t>
            </a:r>
            <a:r>
              <a:rPr lang="zh-CN" altLang="en-US" sz="3600" b="1" dirty="0" smtClean="0">
                <a:solidFill>
                  <a:srgbClr val="001A1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战争经过</a:t>
            </a:r>
            <a:r>
              <a:rPr lang="zh-CN" altLang="en-US" sz="3600" b="1" dirty="0">
                <a:solidFill>
                  <a:srgbClr val="001A1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平壤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战役</a:t>
            </a:r>
            <a:r>
              <a:rPr lang="zh-CN" altLang="en-US" sz="3600" b="1" dirty="0" smtClean="0">
                <a:solidFill>
                  <a:srgbClr val="001A1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黄海海战、辽东战役与威海卫战役</a:t>
            </a:r>
            <a:r>
              <a:rPr lang="zh-CN" altLang="en-US" sz="3600" b="1" dirty="0" smtClean="0">
                <a:solidFill>
                  <a:srgbClr val="001A1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）的概况</a:t>
            </a:r>
          </a:p>
          <a:p>
            <a:pPr eaLnBrk="1" hangingPunct="1">
              <a:buFontTx/>
              <a:buNone/>
              <a:defRPr/>
            </a:pPr>
            <a:r>
              <a:rPr lang="en-US" altLang="zh-CN" sz="36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甲午中日</a:t>
            </a:r>
            <a:r>
              <a:rPr lang="zh-CN" altLang="en-US" sz="36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战争的结果：</a:t>
            </a:r>
            <a:r>
              <a:rPr lang="en-US" altLang="zh-CN" sz="36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马关条约</a:t>
            </a:r>
            <a:r>
              <a:rPr lang="en-US" altLang="zh-CN" sz="36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6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3600" b="1" dirty="0" smtClean="0">
                <a:solidFill>
                  <a:srgbClr val="00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时间、人物、内容、影响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zh-CN" sz="36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6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、列强瓜分中国的</a:t>
            </a:r>
            <a:r>
              <a:rPr lang="zh-CN" altLang="en-US" sz="3600" b="1" dirty="0" smtClean="0">
                <a:solidFill>
                  <a:srgbClr val="00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表现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600" b="1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altLang="zh-CN" sz="3600" b="1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26924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33425"/>
            <a:ext cx="9145166" cy="6176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004" name="Text Box 4"/>
          <p:cNvSpPr txBox="1">
            <a:spLocks noChangeArrowheads="1"/>
          </p:cNvSpPr>
          <p:nvPr/>
        </p:nvSpPr>
        <p:spPr bwMode="auto">
          <a:xfrm>
            <a:off x="1" y="865634"/>
            <a:ext cx="4464050" cy="1431925"/>
          </a:xfrm>
          <a:prstGeom prst="rect">
            <a:avLst/>
          </a:prstGeom>
          <a:solidFill>
            <a:srgbClr val="00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  <a:sym typeface="Wingdings 2" pitchFamily="18" charset="2"/>
              </a:rPr>
              <a:t></a:t>
            </a:r>
            <a:r>
              <a:rPr kumimoji="1" lang="zh-CN" altLang="en-US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  <a:sym typeface="Wingdings 2" pitchFamily="18" charset="2"/>
              </a:rPr>
              <a:t>岛国。人多，地少，资源贫乏。</a:t>
            </a:r>
            <a:endParaRPr kumimoji="1" lang="zh-CN" altLang="en-US" sz="44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56005" name="Text Box 5"/>
          <p:cNvSpPr txBox="1">
            <a:spLocks noChangeArrowheads="1"/>
          </p:cNvSpPr>
          <p:nvPr/>
        </p:nvSpPr>
        <p:spPr bwMode="auto">
          <a:xfrm>
            <a:off x="0" y="2333674"/>
            <a:ext cx="4464050" cy="2101850"/>
          </a:xfrm>
          <a:prstGeom prst="rect">
            <a:avLst/>
          </a:prstGeom>
          <a:solidFill>
            <a:srgbClr val="00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  <a:sym typeface="Wingdings 2" pitchFamily="18" charset="2"/>
              </a:rPr>
              <a:t></a:t>
            </a:r>
            <a:r>
              <a:rPr kumimoji="1" lang="zh-CN" altLang="en-US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  <a:sym typeface="Wingdings 2" pitchFamily="18" charset="2"/>
              </a:rPr>
              <a:t>明治维新</a:t>
            </a:r>
            <a:r>
              <a:rPr kumimoji="1" lang="en-US" altLang="zh-CN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  <a:ea typeface="隶书" pitchFamily="49" charset="-122"/>
                <a:sym typeface="Wingdings 2" pitchFamily="18" charset="2"/>
              </a:rPr>
              <a:t>——</a:t>
            </a:r>
            <a:r>
              <a:rPr kumimoji="1" lang="zh-CN" altLang="en-US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  <a:sym typeface="Wingdings 2" pitchFamily="18" charset="2"/>
              </a:rPr>
              <a:t>走上资本主义道路，国力日强。</a:t>
            </a:r>
            <a:endParaRPr kumimoji="1" lang="zh-CN" altLang="en-US" sz="44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9" name="Group 6"/>
          <p:cNvGrpSpPr>
            <a:grpSpLocks/>
          </p:cNvGrpSpPr>
          <p:nvPr/>
        </p:nvGrpSpPr>
        <p:grpSpPr bwMode="auto">
          <a:xfrm>
            <a:off x="0" y="0"/>
            <a:ext cx="9144000" cy="836613"/>
            <a:chOff x="0" y="0"/>
            <a:chExt cx="5760" cy="527"/>
          </a:xfrm>
        </p:grpSpPr>
        <p:pic>
          <p:nvPicPr>
            <p:cNvPr id="10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 Box 22"/>
            <p:cNvSpPr txBox="1">
              <a:spLocks noChangeArrowheads="1"/>
            </p:cNvSpPr>
            <p:nvPr/>
          </p:nvSpPr>
          <p:spPr bwMode="auto">
            <a:xfrm>
              <a:off x="1066" y="156"/>
              <a:ext cx="4649" cy="30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80000"/>
                </a:lnSpc>
              </a:pP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课甲午中日战争与“瓜分”中国狂潮</a:t>
              </a:r>
            </a:p>
          </p:txBody>
        </p:sp>
      </p:grpSp>
      <p:sp>
        <p:nvSpPr>
          <p:cNvPr id="2" name="矩形 1"/>
          <p:cNvSpPr/>
          <p:nvPr/>
        </p:nvSpPr>
        <p:spPr>
          <a:xfrm>
            <a:off x="5616053" y="5877272"/>
            <a:ext cx="3492451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日本国</a:t>
            </a:r>
            <a:r>
              <a:rPr lang="zh-CN" altLang="en-US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情</a:t>
            </a:r>
          </a:p>
        </p:txBody>
      </p:sp>
    </p:spTree>
    <p:extLst>
      <p:ext uri="{BB962C8B-B14F-4D97-AF65-F5344CB8AC3E}">
        <p14:creationId xmlns:p14="http://schemas.microsoft.com/office/powerpoint/2010/main" val="423216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759200" y="6110288"/>
            <a:ext cx="22701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FF0000"/>
                </a:solidFill>
              </a:rPr>
              <a:t>大陆政策</a:t>
            </a:r>
          </a:p>
        </p:txBody>
      </p:sp>
      <p:pic>
        <p:nvPicPr>
          <p:cNvPr id="18435" name="Picture 3" descr="earth_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84"/>
          <a:stretch>
            <a:fillRect/>
          </a:stretch>
        </p:blipFill>
        <p:spPr bwMode="auto">
          <a:xfrm>
            <a:off x="84138" y="459242"/>
            <a:ext cx="9144000" cy="569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Oval 4"/>
          <p:cNvSpPr>
            <a:spLocks noChangeArrowheads="1"/>
          </p:cNvSpPr>
          <p:nvPr/>
        </p:nvSpPr>
        <p:spPr bwMode="auto">
          <a:xfrm>
            <a:off x="2411413" y="1525588"/>
            <a:ext cx="3171825" cy="191135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b="1" smtClean="0">
              <a:solidFill>
                <a:srgbClr val="FF3300"/>
              </a:solidFill>
            </a:endParaRPr>
          </a:p>
        </p:txBody>
      </p:sp>
      <p:sp>
        <p:nvSpPr>
          <p:cNvPr id="13317" name="Oval 5"/>
          <p:cNvSpPr>
            <a:spLocks noChangeArrowheads="1"/>
          </p:cNvSpPr>
          <p:nvPr/>
        </p:nvSpPr>
        <p:spPr bwMode="auto">
          <a:xfrm>
            <a:off x="4941888" y="2935288"/>
            <a:ext cx="339725" cy="2667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b="1" smtClean="0">
              <a:solidFill>
                <a:srgbClr val="FF3300"/>
              </a:solidFill>
            </a:endParaRPr>
          </a:p>
        </p:txBody>
      </p:sp>
      <p:sp>
        <p:nvSpPr>
          <p:cNvPr id="13318" name="Oval 6"/>
          <p:cNvSpPr>
            <a:spLocks noChangeArrowheads="1"/>
          </p:cNvSpPr>
          <p:nvPr/>
        </p:nvSpPr>
        <p:spPr bwMode="auto">
          <a:xfrm>
            <a:off x="250825" y="1058863"/>
            <a:ext cx="8642350" cy="5538787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b="1" smtClean="0">
              <a:solidFill>
                <a:srgbClr val="FF3300"/>
              </a:solidFill>
            </a:endParaRPr>
          </a:p>
        </p:txBody>
      </p:sp>
      <p:sp>
        <p:nvSpPr>
          <p:cNvPr id="13319" name="Oval 7"/>
          <p:cNvSpPr>
            <a:spLocks noChangeArrowheads="1"/>
          </p:cNvSpPr>
          <p:nvPr/>
        </p:nvSpPr>
        <p:spPr bwMode="auto">
          <a:xfrm rot="-606299">
            <a:off x="4151313" y="1590675"/>
            <a:ext cx="1778000" cy="51117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b="1" smtClean="0">
              <a:solidFill>
                <a:srgbClr val="FF3300"/>
              </a:solidFill>
            </a:endParaRPr>
          </a:p>
        </p:txBody>
      </p:sp>
      <p:sp>
        <p:nvSpPr>
          <p:cNvPr id="13320" name="Oval 8"/>
          <p:cNvSpPr>
            <a:spLocks noChangeArrowheads="1"/>
          </p:cNvSpPr>
          <p:nvPr/>
        </p:nvSpPr>
        <p:spPr bwMode="auto">
          <a:xfrm>
            <a:off x="5503863" y="2085975"/>
            <a:ext cx="911225" cy="9652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b="1" smtClean="0">
              <a:solidFill>
                <a:srgbClr val="FF3300"/>
              </a:solidFill>
            </a:endParaRP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4613275" y="3089275"/>
            <a:ext cx="14414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FF3300"/>
                </a:solidFill>
              </a:rPr>
              <a:t>台湾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5397500" y="2078038"/>
            <a:ext cx="12636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FF3300"/>
                </a:solidFill>
              </a:rPr>
              <a:t>朝鲜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4676775" y="1492250"/>
            <a:ext cx="14414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FF3300"/>
                </a:solidFill>
              </a:rPr>
              <a:t>满蒙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3675063" y="2225675"/>
            <a:ext cx="13684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FF3300"/>
                </a:solidFill>
              </a:rPr>
              <a:t>中国</a:t>
            </a: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1852613" y="3684588"/>
            <a:ext cx="6048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smtClean="0">
                <a:solidFill>
                  <a:srgbClr val="FF3300"/>
                </a:solidFill>
              </a:rPr>
              <a:t>亚洲乃至全世界</a:t>
            </a:r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6684973" y="2566307"/>
            <a:ext cx="11525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dirty="0" smtClean="0">
                <a:solidFill>
                  <a:srgbClr val="FF3300"/>
                </a:solidFill>
              </a:rPr>
              <a:t>日本</a:t>
            </a: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4138" y="1265238"/>
            <a:ext cx="20637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00"/>
                </a:solidFill>
                <a:latin typeface="Tahoma" pitchFamily="34" charset="0"/>
                <a:ea typeface="黑体" pitchFamily="49" charset="-122"/>
              </a:rPr>
              <a:t>大陆政策</a:t>
            </a:r>
          </a:p>
        </p:txBody>
      </p:sp>
      <p:sp>
        <p:nvSpPr>
          <p:cNvPr id="13329" name="WordArt 17"/>
          <p:cNvSpPr>
            <a:spLocks noChangeArrowheads="1" noChangeShapeType="1" noTextEdit="1"/>
          </p:cNvSpPr>
          <p:nvPr/>
        </p:nvSpPr>
        <p:spPr bwMode="auto">
          <a:xfrm>
            <a:off x="1116013" y="4941888"/>
            <a:ext cx="6076950" cy="11525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 kern="10" smtClean="0">
                <a:ln w="9525">
                  <a:round/>
                  <a:headEnd/>
                  <a:tailEnd/>
                </a:ln>
                <a:solidFill>
                  <a:srgbClr val="FFFF00"/>
                </a:solidFill>
                <a:latin typeface="宋体"/>
              </a:rPr>
              <a:t>征服朝鲜 侵略中国 称霸世界</a:t>
            </a:r>
          </a:p>
        </p:txBody>
      </p:sp>
      <p:sp>
        <p:nvSpPr>
          <p:cNvPr id="18449" name="TextBox 1"/>
          <p:cNvSpPr txBox="1">
            <a:spLocks noChangeArrowheads="1"/>
          </p:cNvSpPr>
          <p:nvPr/>
        </p:nvSpPr>
        <p:spPr bwMode="auto">
          <a:xfrm>
            <a:off x="84138" y="14742"/>
            <a:ext cx="6784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 smtClean="0">
                <a:solidFill>
                  <a:srgbClr val="000000"/>
                </a:solidFill>
              </a:rPr>
              <a:t>一、甲午中日战争的</a:t>
            </a:r>
            <a:r>
              <a:rPr lang="zh-CN" altLang="en-US" sz="4000" b="1" smtClean="0">
                <a:solidFill>
                  <a:srgbClr val="00FF00"/>
                </a:solidFill>
              </a:rPr>
              <a:t>原因</a:t>
            </a:r>
          </a:p>
        </p:txBody>
      </p:sp>
    </p:spTree>
    <p:extLst>
      <p:ext uri="{BB962C8B-B14F-4D97-AF65-F5344CB8AC3E}">
        <p14:creationId xmlns:p14="http://schemas.microsoft.com/office/powerpoint/2010/main" val="3773490976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 autoUpdateAnimBg="0"/>
      <p:bldP spid="13317" grpId="0" animBg="1" autoUpdateAnimBg="0"/>
      <p:bldP spid="13318" grpId="0" animBg="1" autoUpdateAnimBg="0"/>
      <p:bldP spid="13319" grpId="0" animBg="1" autoUpdateAnimBg="0"/>
      <p:bldP spid="13320" grpId="0" animBg="1" autoUpdateAnimBg="0"/>
      <p:bldP spid="13321" grpId="0" autoUpdateAnimBg="0"/>
      <p:bldP spid="13322" grpId="0" autoUpdateAnimBg="0"/>
      <p:bldP spid="13323" grpId="0" autoUpdateAnimBg="0"/>
      <p:bldP spid="13324" grpId="0" autoUpdateAnimBg="0"/>
      <p:bldP spid="13325" grpId="0" autoUpdateAnimBg="0"/>
      <p:bldP spid="133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4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3542" name="Group 6"/>
          <p:cNvGrpSpPr>
            <a:grpSpLocks/>
          </p:cNvGrpSpPr>
          <p:nvPr/>
        </p:nvGrpSpPr>
        <p:grpSpPr bwMode="auto">
          <a:xfrm>
            <a:off x="0" y="0"/>
            <a:ext cx="9144000" cy="836613"/>
            <a:chOff x="0" y="0"/>
            <a:chExt cx="5760" cy="527"/>
          </a:xfrm>
        </p:grpSpPr>
        <p:pic>
          <p:nvPicPr>
            <p:cNvPr id="193541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5014" name="Text Box 22"/>
            <p:cNvSpPr txBox="1">
              <a:spLocks noChangeArrowheads="1"/>
            </p:cNvSpPr>
            <p:nvPr/>
          </p:nvSpPr>
          <p:spPr bwMode="auto">
            <a:xfrm>
              <a:off x="1066" y="156"/>
              <a:ext cx="4649" cy="30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80000"/>
                </a:lnSpc>
              </a:pP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课甲午中日战争与“瓜分”中国狂潮</a:t>
              </a:r>
            </a:p>
          </p:txBody>
        </p:sp>
      </p:grpSp>
      <p:sp>
        <p:nvSpPr>
          <p:cNvPr id="193575" name="Text Box 39"/>
          <p:cNvSpPr txBox="1">
            <a:spLocks noChangeArrowheads="1"/>
          </p:cNvSpPr>
          <p:nvPr/>
        </p:nvSpPr>
        <p:spPr bwMode="auto">
          <a:xfrm>
            <a:off x="179388" y="819151"/>
            <a:ext cx="791114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一、甲午中日</a:t>
            </a:r>
            <a:r>
              <a:rPr lang="zh-CN" altLang="en-US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战争</a:t>
            </a:r>
            <a:r>
              <a:rPr lang="zh-CN" altLang="en-US" sz="6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原因</a:t>
            </a:r>
            <a:endParaRPr lang="zh-CN" altLang="en-US" sz="6000" b="1" dirty="0">
              <a:solidFill>
                <a:srgbClr val="00FF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sp>
        <p:nvSpPr>
          <p:cNvPr id="193576" name="Text Box 40"/>
          <p:cNvSpPr txBox="1">
            <a:spLocks noChangeArrowheads="1"/>
          </p:cNvSpPr>
          <p:nvPr/>
        </p:nvSpPr>
        <p:spPr bwMode="auto">
          <a:xfrm>
            <a:off x="2195513" y="1519238"/>
            <a:ext cx="46640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、</a:t>
            </a:r>
            <a:r>
              <a:rPr lang="zh-CN" altLang="en-US" sz="5400" b="1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根本原因</a:t>
            </a:r>
            <a:r>
              <a:rPr lang="zh-CN" altLang="en-US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：</a:t>
            </a:r>
          </a:p>
        </p:txBody>
      </p:sp>
      <p:sp>
        <p:nvSpPr>
          <p:cNvPr id="193577" name="Text Box 41"/>
          <p:cNvSpPr txBox="1">
            <a:spLocks noChangeArrowheads="1"/>
          </p:cNvSpPr>
          <p:nvPr/>
        </p:nvSpPr>
        <p:spPr bwMode="auto">
          <a:xfrm>
            <a:off x="2268538" y="3738563"/>
            <a:ext cx="46640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、</a:t>
            </a:r>
            <a:r>
              <a:rPr lang="zh-CN" altLang="en-US" sz="5400" b="1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直接原因</a:t>
            </a:r>
            <a:r>
              <a:rPr lang="zh-CN" altLang="en-US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：</a:t>
            </a:r>
          </a:p>
        </p:txBody>
      </p:sp>
      <p:sp>
        <p:nvSpPr>
          <p:cNvPr id="193578" name="Rectangle 42"/>
          <p:cNvSpPr>
            <a:spLocks noChangeArrowheads="1"/>
          </p:cNvSpPr>
          <p:nvPr/>
        </p:nvSpPr>
        <p:spPr bwMode="auto">
          <a:xfrm>
            <a:off x="898525" y="2341563"/>
            <a:ext cx="7777163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为实现征服朝鲜、侵略中国、</a:t>
            </a:r>
          </a:p>
          <a:p>
            <a:r>
              <a:rPr kumimoji="1"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称霸世界的梦想</a:t>
            </a:r>
            <a:r>
              <a:rPr kumimoji="1"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。</a:t>
            </a:r>
            <a:r>
              <a:rPr kumimoji="1" lang="en-US" altLang="zh-CN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(</a:t>
            </a:r>
            <a:r>
              <a:rPr kumimoji="1" lang="zh-CN" altLang="en-US" sz="4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大陆政策</a:t>
            </a:r>
            <a:r>
              <a:rPr kumimoji="1" lang="en-US" altLang="zh-CN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)</a:t>
            </a:r>
            <a:endParaRPr kumimoji="1" lang="zh-CN" altLang="en-US" sz="44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itchFamily="2" charset="-122"/>
            </a:endParaRPr>
          </a:p>
        </p:txBody>
      </p:sp>
      <p:sp>
        <p:nvSpPr>
          <p:cNvPr id="193579" name="Rectangle 43"/>
          <p:cNvSpPr>
            <a:spLocks noChangeArrowheads="1"/>
          </p:cNvSpPr>
          <p:nvPr/>
        </p:nvSpPr>
        <p:spPr bwMode="auto">
          <a:xfrm>
            <a:off x="179388" y="4606161"/>
            <a:ext cx="9073132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朝鲜爆发农民起义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，清政府应邀出兵，日本借机挑起了中日冲突。</a:t>
            </a:r>
          </a:p>
          <a:p>
            <a:r>
              <a:rPr lang="en-US" altLang="zh-CN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当时清朝和李氏朝鲜有</a:t>
            </a:r>
            <a:r>
              <a:rPr lang="zh-CN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黑体" pitchFamily="2" charset="-122"/>
              </a:rPr>
              <a:t>“</a:t>
            </a:r>
            <a:r>
              <a:rPr lang="zh-CN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宗藩</a:t>
            </a:r>
            <a:r>
              <a:rPr lang="zh-CN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黑体" pitchFamily="2" charset="-122"/>
              </a:rPr>
              <a:t>”</a:t>
            </a:r>
            <a:r>
              <a:rPr lang="zh-CN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关系</a:t>
            </a:r>
            <a:r>
              <a:rPr lang="en-US" altLang="zh-CN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)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1822616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3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93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78" grpId="0"/>
      <p:bldP spid="19357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2" name="Picture 2" descr="美国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89013"/>
            <a:ext cx="1143000" cy="82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1123" name="Picture 3" descr="英国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27263"/>
            <a:ext cx="1143000" cy="77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1124" name="Picture 4" descr="日本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016250"/>
            <a:ext cx="2286000" cy="141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1125" name="Text Box 5"/>
          <p:cNvSpPr txBox="1">
            <a:spLocks noChangeArrowheads="1"/>
          </p:cNvSpPr>
          <p:nvPr/>
        </p:nvSpPr>
        <p:spPr bwMode="auto">
          <a:xfrm>
            <a:off x="1981200" y="922338"/>
            <a:ext cx="43195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A50021"/>
                </a:solidFill>
                <a:latin typeface="Times New Roman" pitchFamily="18" charset="0"/>
                <a:ea typeface="华文中宋" pitchFamily="2" charset="-122"/>
              </a:rPr>
              <a:t>希望日本成为其侵略</a:t>
            </a:r>
          </a:p>
          <a:p>
            <a:r>
              <a:rPr kumimoji="1" lang="zh-CN" altLang="en-US" sz="3200" b="1">
                <a:solidFill>
                  <a:srgbClr val="A50021"/>
                </a:solidFill>
                <a:latin typeface="Times New Roman" pitchFamily="18" charset="0"/>
                <a:ea typeface="华文中宋" pitchFamily="2" charset="-122"/>
              </a:rPr>
              <a:t>中国和朝鲜的助手</a:t>
            </a:r>
          </a:p>
        </p:txBody>
      </p:sp>
      <p:sp>
        <p:nvSpPr>
          <p:cNvPr id="261126" name="Line 6"/>
          <p:cNvSpPr>
            <a:spLocks noChangeShapeType="1"/>
          </p:cNvSpPr>
          <p:nvPr/>
        </p:nvSpPr>
        <p:spPr bwMode="auto">
          <a:xfrm>
            <a:off x="2057400" y="1484313"/>
            <a:ext cx="3581400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1127" name="Text Box 7"/>
          <p:cNvSpPr txBox="1">
            <a:spLocks noChangeArrowheads="1"/>
          </p:cNvSpPr>
          <p:nvPr/>
        </p:nvSpPr>
        <p:spPr bwMode="auto">
          <a:xfrm>
            <a:off x="2133600" y="2074863"/>
            <a:ext cx="3733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利用日本牵制俄国</a:t>
            </a:r>
          </a:p>
          <a:p>
            <a:r>
              <a:rPr kumimoji="1" lang="zh-CN" altLang="en-US" sz="3200" b="1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在远东发展势力</a:t>
            </a:r>
          </a:p>
        </p:txBody>
      </p:sp>
      <p:sp>
        <p:nvSpPr>
          <p:cNvPr id="261128" name="Line 8"/>
          <p:cNvSpPr>
            <a:spLocks noChangeShapeType="1"/>
          </p:cNvSpPr>
          <p:nvPr/>
        </p:nvSpPr>
        <p:spPr bwMode="auto">
          <a:xfrm>
            <a:off x="2057400" y="2636838"/>
            <a:ext cx="3581400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1129" name="Text Box 9"/>
          <p:cNvSpPr txBox="1">
            <a:spLocks noChangeArrowheads="1"/>
          </p:cNvSpPr>
          <p:nvPr/>
        </p:nvSpPr>
        <p:spPr bwMode="auto">
          <a:xfrm>
            <a:off x="755650" y="1052736"/>
            <a:ext cx="10668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美国</a:t>
            </a:r>
          </a:p>
        </p:txBody>
      </p:sp>
      <p:sp>
        <p:nvSpPr>
          <p:cNvPr id="261130" name="Text Box 10"/>
          <p:cNvSpPr txBox="1">
            <a:spLocks noChangeArrowheads="1"/>
          </p:cNvSpPr>
          <p:nvPr/>
        </p:nvSpPr>
        <p:spPr bwMode="auto">
          <a:xfrm>
            <a:off x="762000" y="2317750"/>
            <a:ext cx="10668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英国</a:t>
            </a:r>
          </a:p>
        </p:txBody>
      </p:sp>
      <p:sp>
        <p:nvSpPr>
          <p:cNvPr id="261131" name="Line 11"/>
          <p:cNvSpPr>
            <a:spLocks noChangeShapeType="1"/>
          </p:cNvSpPr>
          <p:nvPr/>
        </p:nvSpPr>
        <p:spPr bwMode="auto">
          <a:xfrm>
            <a:off x="5867400" y="1557338"/>
            <a:ext cx="990600" cy="137160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1132" name="Text Box 12"/>
          <p:cNvSpPr txBox="1">
            <a:spLocks noChangeArrowheads="1"/>
          </p:cNvSpPr>
          <p:nvPr/>
        </p:nvSpPr>
        <p:spPr bwMode="auto">
          <a:xfrm>
            <a:off x="7164388" y="2349500"/>
            <a:ext cx="16557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400" b="1">
                <a:solidFill>
                  <a:schemeClr val="tx2"/>
                </a:solidFill>
                <a:latin typeface="Times New Roman" pitchFamily="18" charset="0"/>
                <a:ea typeface="方正姚体" pitchFamily="2" charset="-122"/>
              </a:rPr>
              <a:t>日  本</a:t>
            </a:r>
          </a:p>
        </p:txBody>
      </p:sp>
      <p:sp>
        <p:nvSpPr>
          <p:cNvPr id="261133" name="Text Box 13"/>
          <p:cNvSpPr txBox="1">
            <a:spLocks noChangeArrowheads="1"/>
          </p:cNvSpPr>
          <p:nvPr/>
        </p:nvSpPr>
        <p:spPr bwMode="auto">
          <a:xfrm rot="3236201">
            <a:off x="6039644" y="1654969"/>
            <a:ext cx="15271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800000"/>
                </a:solidFill>
                <a:latin typeface="Times New Roman" pitchFamily="18" charset="0"/>
                <a:ea typeface="方正姚体" pitchFamily="2" charset="-122"/>
              </a:rPr>
              <a:t>支持</a:t>
            </a:r>
          </a:p>
        </p:txBody>
      </p:sp>
      <p:sp>
        <p:nvSpPr>
          <p:cNvPr id="261134" name="Line 14"/>
          <p:cNvSpPr>
            <a:spLocks noChangeShapeType="1"/>
          </p:cNvSpPr>
          <p:nvPr/>
        </p:nvSpPr>
        <p:spPr bwMode="auto">
          <a:xfrm>
            <a:off x="5715000" y="2406650"/>
            <a:ext cx="838200" cy="6858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1135" name="Text Box 15"/>
          <p:cNvSpPr txBox="1">
            <a:spLocks noChangeArrowheads="1"/>
          </p:cNvSpPr>
          <p:nvPr/>
        </p:nvSpPr>
        <p:spPr bwMode="auto">
          <a:xfrm rot="3236201">
            <a:off x="5391150" y="2454275"/>
            <a:ext cx="17399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CC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600" b="1">
                <a:solidFill>
                  <a:srgbClr val="800000"/>
                </a:solidFill>
                <a:latin typeface="Times New Roman" pitchFamily="18" charset="0"/>
                <a:ea typeface="方正姚体" pitchFamily="2" charset="-122"/>
              </a:rPr>
              <a:t>支持</a:t>
            </a:r>
          </a:p>
        </p:txBody>
      </p:sp>
      <p:pic>
        <p:nvPicPr>
          <p:cNvPr id="261136" name="Picture 16" descr="法国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311525"/>
            <a:ext cx="1143000" cy="76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1137" name="Picture 17" descr="德国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235450"/>
            <a:ext cx="114300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1138" name="Picture 18" descr="俄罗斯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302250"/>
            <a:ext cx="114300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1139" name="Text Box 19"/>
          <p:cNvSpPr txBox="1">
            <a:spLocks noChangeArrowheads="1"/>
          </p:cNvSpPr>
          <p:nvPr/>
        </p:nvSpPr>
        <p:spPr bwMode="auto">
          <a:xfrm>
            <a:off x="2952750" y="3594100"/>
            <a:ext cx="18478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66"/>
                </a:solidFill>
                <a:latin typeface="Times New Roman" pitchFamily="18" charset="0"/>
                <a:ea typeface="华文中宋" pitchFamily="2" charset="-122"/>
              </a:rPr>
              <a:t>乘机夺取</a:t>
            </a:r>
          </a:p>
          <a:p>
            <a:r>
              <a:rPr kumimoji="1" lang="zh-CN" altLang="en-US" sz="3200" b="1">
                <a:solidFill>
                  <a:srgbClr val="000066"/>
                </a:solidFill>
                <a:latin typeface="Times New Roman" pitchFamily="18" charset="0"/>
                <a:ea typeface="华文中宋" pitchFamily="2" charset="-122"/>
              </a:rPr>
              <a:t>新的权益</a:t>
            </a:r>
          </a:p>
        </p:txBody>
      </p:sp>
      <p:sp>
        <p:nvSpPr>
          <p:cNvPr id="261140" name="Line 20"/>
          <p:cNvSpPr>
            <a:spLocks noChangeShapeType="1"/>
          </p:cNvSpPr>
          <p:nvPr/>
        </p:nvSpPr>
        <p:spPr bwMode="auto">
          <a:xfrm>
            <a:off x="2514600" y="4125913"/>
            <a:ext cx="3124200" cy="23812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1141" name="AutoShape 21"/>
          <p:cNvSpPr>
            <a:spLocks/>
          </p:cNvSpPr>
          <p:nvPr/>
        </p:nvSpPr>
        <p:spPr bwMode="auto">
          <a:xfrm>
            <a:off x="1981200" y="3473450"/>
            <a:ext cx="228600" cy="1219200"/>
          </a:xfrm>
          <a:prstGeom prst="rightBrace">
            <a:avLst>
              <a:gd name="adj1" fmla="val 44444"/>
              <a:gd name="adj2" fmla="val 50000"/>
            </a:avLst>
          </a:prstGeom>
          <a:noFill/>
          <a:ln w="38100">
            <a:solidFill>
              <a:srgbClr val="FF99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1142" name="Text Box 22"/>
          <p:cNvSpPr txBox="1">
            <a:spLocks noChangeArrowheads="1"/>
          </p:cNvSpPr>
          <p:nvPr/>
        </p:nvSpPr>
        <p:spPr bwMode="auto">
          <a:xfrm>
            <a:off x="2057400" y="5099050"/>
            <a:ext cx="39544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3300"/>
                </a:solidFill>
                <a:latin typeface="Times New Roman" pitchFamily="18" charset="0"/>
                <a:ea typeface="华文中宋" pitchFamily="2" charset="-122"/>
              </a:rPr>
              <a:t>侵略中国东北和朝鲜</a:t>
            </a:r>
          </a:p>
          <a:p>
            <a:r>
              <a:rPr kumimoji="1" lang="zh-CN" altLang="en-US" sz="3200" b="1">
                <a:solidFill>
                  <a:srgbClr val="003300"/>
                </a:solidFill>
                <a:latin typeface="Times New Roman" pitchFamily="18" charset="0"/>
                <a:ea typeface="华文中宋" pitchFamily="2" charset="-122"/>
              </a:rPr>
              <a:t>的准备尚未就绪</a:t>
            </a:r>
          </a:p>
        </p:txBody>
      </p:sp>
      <p:sp>
        <p:nvSpPr>
          <p:cNvPr id="261143" name="Line 23"/>
          <p:cNvSpPr>
            <a:spLocks noChangeShapeType="1"/>
          </p:cNvSpPr>
          <p:nvPr/>
        </p:nvSpPr>
        <p:spPr bwMode="auto">
          <a:xfrm>
            <a:off x="2057400" y="5661025"/>
            <a:ext cx="3581400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1144" name="Text Box 24"/>
          <p:cNvSpPr txBox="1">
            <a:spLocks noChangeArrowheads="1"/>
          </p:cNvSpPr>
          <p:nvPr/>
        </p:nvSpPr>
        <p:spPr bwMode="auto">
          <a:xfrm>
            <a:off x="762000" y="3387725"/>
            <a:ext cx="10668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法国</a:t>
            </a:r>
          </a:p>
        </p:txBody>
      </p:sp>
      <p:sp>
        <p:nvSpPr>
          <p:cNvPr id="261145" name="Text Box 25"/>
          <p:cNvSpPr txBox="1">
            <a:spLocks noChangeArrowheads="1"/>
          </p:cNvSpPr>
          <p:nvPr/>
        </p:nvSpPr>
        <p:spPr bwMode="auto">
          <a:xfrm>
            <a:off x="762000" y="4311650"/>
            <a:ext cx="10668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德国</a:t>
            </a:r>
          </a:p>
        </p:txBody>
      </p:sp>
      <p:sp>
        <p:nvSpPr>
          <p:cNvPr id="261146" name="Text Box 26"/>
          <p:cNvSpPr txBox="1">
            <a:spLocks noChangeArrowheads="1"/>
          </p:cNvSpPr>
          <p:nvPr/>
        </p:nvSpPr>
        <p:spPr bwMode="auto">
          <a:xfrm>
            <a:off x="683568" y="5364505"/>
            <a:ext cx="11366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俄国</a:t>
            </a:r>
          </a:p>
        </p:txBody>
      </p:sp>
      <p:sp>
        <p:nvSpPr>
          <p:cNvPr id="261147" name="Line 27"/>
          <p:cNvSpPr>
            <a:spLocks noChangeShapeType="1"/>
          </p:cNvSpPr>
          <p:nvPr/>
        </p:nvSpPr>
        <p:spPr bwMode="auto">
          <a:xfrm rot="-4807657">
            <a:off x="5791200" y="3397250"/>
            <a:ext cx="838200" cy="6858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1148" name="Text Box 28"/>
          <p:cNvSpPr txBox="1">
            <a:spLocks noChangeArrowheads="1"/>
          </p:cNvSpPr>
          <p:nvPr/>
        </p:nvSpPr>
        <p:spPr bwMode="auto">
          <a:xfrm rot="-2375810">
            <a:off x="5364163" y="3213100"/>
            <a:ext cx="12938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CC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chemeClr val="hlink"/>
                </a:solidFill>
                <a:latin typeface="Times New Roman" pitchFamily="18" charset="0"/>
                <a:ea typeface="方正姚体" pitchFamily="2" charset="-122"/>
              </a:rPr>
              <a:t>支持</a:t>
            </a:r>
          </a:p>
        </p:txBody>
      </p:sp>
      <p:sp>
        <p:nvSpPr>
          <p:cNvPr id="261149" name="Line 29"/>
          <p:cNvSpPr>
            <a:spLocks noChangeShapeType="1"/>
          </p:cNvSpPr>
          <p:nvPr/>
        </p:nvSpPr>
        <p:spPr bwMode="auto">
          <a:xfrm rot="-4807657">
            <a:off x="5435600" y="4437063"/>
            <a:ext cx="1600200" cy="76200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1150" name="Text Box 30"/>
          <p:cNvSpPr txBox="1">
            <a:spLocks noChangeArrowheads="1"/>
          </p:cNvSpPr>
          <p:nvPr/>
        </p:nvSpPr>
        <p:spPr bwMode="auto">
          <a:xfrm rot="-3414191">
            <a:off x="5755481" y="4537869"/>
            <a:ext cx="19843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chemeClr val="hlink"/>
                </a:solidFill>
                <a:latin typeface="Times New Roman" pitchFamily="18" charset="0"/>
                <a:ea typeface="方正姚体" pitchFamily="2" charset="-122"/>
              </a:rPr>
              <a:t>不干涉</a:t>
            </a:r>
          </a:p>
        </p:txBody>
      </p:sp>
      <p:pic>
        <p:nvPicPr>
          <p:cNvPr id="261151" name="Picture 31" descr="q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5876925"/>
            <a:ext cx="2438400" cy="75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5" name="Group 6"/>
          <p:cNvGrpSpPr>
            <a:grpSpLocks/>
          </p:cNvGrpSpPr>
          <p:nvPr/>
        </p:nvGrpSpPr>
        <p:grpSpPr bwMode="auto">
          <a:xfrm>
            <a:off x="0" y="0"/>
            <a:ext cx="9144000" cy="836613"/>
            <a:chOff x="0" y="0"/>
            <a:chExt cx="5760" cy="527"/>
          </a:xfrm>
        </p:grpSpPr>
        <p:pic>
          <p:nvPicPr>
            <p:cNvPr id="36" name="Picture 5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Text Box 22"/>
            <p:cNvSpPr txBox="1">
              <a:spLocks noChangeArrowheads="1"/>
            </p:cNvSpPr>
            <p:nvPr/>
          </p:nvSpPr>
          <p:spPr bwMode="auto">
            <a:xfrm>
              <a:off x="1066" y="156"/>
              <a:ext cx="4649" cy="30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80000"/>
                </a:lnSpc>
              </a:pP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课甲午中日战争与“瓜分”中国狂潮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8564720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1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1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1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1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611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61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11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1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1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1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1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611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61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611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611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1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1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1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1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611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61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611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61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1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1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1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1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1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61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2611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1125" grpId="0" autoUpdateAnimBg="0"/>
      <p:bldP spid="261126" grpId="0" animBg="1"/>
      <p:bldP spid="261127" grpId="0" autoUpdateAnimBg="0"/>
      <p:bldP spid="261128" grpId="0" animBg="1"/>
      <p:bldP spid="261131" grpId="0" animBg="1"/>
      <p:bldP spid="261133" grpId="0" autoUpdateAnimBg="0"/>
      <p:bldP spid="261134" grpId="0" animBg="1"/>
      <p:bldP spid="261135" grpId="0" autoUpdateAnimBg="0"/>
      <p:bldP spid="261139" grpId="0" autoUpdateAnimBg="0"/>
      <p:bldP spid="261140" grpId="0" animBg="1"/>
      <p:bldP spid="261141" grpId="0" animBg="1"/>
      <p:bldP spid="261142" grpId="0" autoUpdateAnimBg="0"/>
      <p:bldP spid="261143" grpId="0" animBg="1"/>
      <p:bldP spid="261147" grpId="0" animBg="1"/>
      <p:bldP spid="261148" grpId="0" autoUpdateAnimBg="0"/>
      <p:bldP spid="261149" grpId="0" animBg="1"/>
      <p:bldP spid="261150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93" name="Rectangle 9"/>
          <p:cNvSpPr>
            <a:spLocks noChangeArrowheads="1"/>
          </p:cNvSpPr>
          <p:nvPr/>
        </p:nvSpPr>
        <p:spPr bwMode="auto">
          <a:xfrm>
            <a:off x="251222" y="2483018"/>
            <a:ext cx="2520578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  1894</a:t>
            </a:r>
            <a:r>
              <a:rPr kumimoji="1"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年</a:t>
            </a:r>
            <a:r>
              <a:rPr kumimoji="1" lang="en-US" altLang="zh-CN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7</a:t>
            </a:r>
            <a:r>
              <a:rPr kumimoji="1"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月</a:t>
            </a:r>
            <a:r>
              <a:rPr kumimoji="1" lang="en-US" altLang="zh-CN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25</a:t>
            </a:r>
            <a:r>
              <a:rPr kumimoji="1" lang="zh-CN" altLang="en-US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日日军</a:t>
            </a:r>
            <a:r>
              <a:rPr kumimoji="1"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在朝鲜半岛</a:t>
            </a:r>
            <a:r>
              <a:rPr kumimoji="1" lang="zh-CN" altLang="en-US" sz="3600" b="1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丰岛</a:t>
            </a:r>
            <a:r>
              <a:rPr kumimoji="1"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海面袭击中国运兵船</a:t>
            </a:r>
            <a:r>
              <a:rPr kumimoji="1" lang="en-US" altLang="zh-CN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,</a:t>
            </a:r>
            <a:r>
              <a:rPr kumimoji="1" lang="zh-CN" altLang="en-US" sz="3600" b="1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标志</a:t>
            </a:r>
            <a:r>
              <a:rPr kumimoji="1"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着战争</a:t>
            </a:r>
            <a:r>
              <a:rPr kumimoji="1" lang="zh-CN" altLang="en-US" sz="3600" b="1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爆发</a:t>
            </a:r>
            <a:r>
              <a:rPr kumimoji="1"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。</a:t>
            </a:r>
          </a:p>
        </p:txBody>
      </p:sp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6791" name="Text Box 7"/>
          <p:cNvSpPr txBox="1">
            <a:spLocks noChangeArrowheads="1"/>
          </p:cNvSpPr>
          <p:nvPr/>
        </p:nvSpPr>
        <p:spPr bwMode="auto">
          <a:xfrm>
            <a:off x="107950" y="1661899"/>
            <a:ext cx="235513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1.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爆发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:</a:t>
            </a:r>
            <a:endParaRPr lang="zh-CN" altLang="en-US" sz="48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16" name="Group 6"/>
          <p:cNvGrpSpPr>
            <a:grpSpLocks/>
          </p:cNvGrpSpPr>
          <p:nvPr/>
        </p:nvGrpSpPr>
        <p:grpSpPr bwMode="auto">
          <a:xfrm>
            <a:off x="0" y="0"/>
            <a:ext cx="9144000" cy="836613"/>
            <a:chOff x="0" y="0"/>
            <a:chExt cx="5760" cy="527"/>
          </a:xfrm>
        </p:grpSpPr>
        <p:pic>
          <p:nvPicPr>
            <p:cNvPr id="1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Text Box 22"/>
            <p:cNvSpPr txBox="1">
              <a:spLocks noChangeArrowheads="1"/>
            </p:cNvSpPr>
            <p:nvPr/>
          </p:nvSpPr>
          <p:spPr bwMode="auto">
            <a:xfrm>
              <a:off x="1066" y="156"/>
              <a:ext cx="4649" cy="30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80000"/>
                </a:lnSpc>
              </a:pP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课甲午中日战争与“瓜分”中国狂潮</a:t>
              </a:r>
            </a:p>
          </p:txBody>
        </p:sp>
      </p:grpSp>
      <p:sp>
        <p:nvSpPr>
          <p:cNvPr id="20" name="Text Box 39"/>
          <p:cNvSpPr txBox="1">
            <a:spLocks noChangeArrowheads="1"/>
          </p:cNvSpPr>
          <p:nvPr/>
        </p:nvSpPr>
        <p:spPr bwMode="auto">
          <a:xfrm>
            <a:off x="827584" y="734333"/>
            <a:ext cx="791114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二</a:t>
            </a:r>
            <a:r>
              <a:rPr lang="zh-CN" altLang="en-US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、</a:t>
            </a:r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甲午中日</a:t>
            </a:r>
            <a:r>
              <a:rPr lang="zh-CN" altLang="en-US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战争</a:t>
            </a:r>
            <a:r>
              <a:rPr lang="zh-CN" altLang="en-US" sz="6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经过</a:t>
            </a:r>
            <a:endParaRPr lang="zh-CN" altLang="en-US" sz="6000" b="1" dirty="0">
              <a:solidFill>
                <a:srgbClr val="00FF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941" y="1709401"/>
            <a:ext cx="6476579" cy="4854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3064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79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3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 descr="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0" y="5210175"/>
            <a:ext cx="484188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 descr="5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763" y="2071688"/>
            <a:ext cx="395287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6" descr="5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713" y="4613275"/>
            <a:ext cx="484187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7" descr="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" y="2403475"/>
            <a:ext cx="484187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8" descr="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813" y="1246188"/>
            <a:ext cx="484187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6997700" y="6003925"/>
            <a:ext cx="1447800" cy="396875"/>
          </a:xfrm>
          <a:prstGeom prst="rect">
            <a:avLst/>
          </a:prstGeom>
          <a:solidFill>
            <a:srgbClr val="FFFF00">
              <a:alpha val="5098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>
                <a:solidFill>
                  <a:srgbClr val="0000FF"/>
                </a:solidFill>
                <a:ea typeface="黑体" pitchFamily="49" charset="-122"/>
              </a:rPr>
              <a:t>丰岛海战</a:t>
            </a: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6161088" y="2830513"/>
            <a:ext cx="1238250" cy="398462"/>
          </a:xfrm>
          <a:prstGeom prst="rect">
            <a:avLst/>
          </a:prstGeom>
          <a:solidFill>
            <a:srgbClr val="FFFF00">
              <a:alpha val="36862"/>
            </a:srgbClr>
          </a:soli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>
                <a:solidFill>
                  <a:srgbClr val="0000FF"/>
                </a:solidFill>
                <a:ea typeface="黑体" pitchFamily="49" charset="-122"/>
              </a:rPr>
              <a:t>平壤战役</a:t>
            </a: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3816350" y="2105025"/>
            <a:ext cx="1250950" cy="398463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>
                <a:solidFill>
                  <a:schemeClr val="accent2"/>
                </a:solidFill>
                <a:ea typeface="黑体" pitchFamily="49" charset="-122"/>
              </a:rPr>
              <a:t>黄海战役</a:t>
            </a: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1279525" y="5554663"/>
            <a:ext cx="1447800" cy="396875"/>
          </a:xfrm>
          <a:prstGeom prst="rect">
            <a:avLst/>
          </a:prstGeom>
          <a:solidFill>
            <a:srgbClr val="FFFF00">
              <a:alpha val="7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>
                <a:solidFill>
                  <a:srgbClr val="0000FF"/>
                </a:solidFill>
                <a:ea typeface="黑体" pitchFamily="49" charset="-122"/>
              </a:rPr>
              <a:t>威海战役</a:t>
            </a: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187325" y="3516313"/>
            <a:ext cx="1447800" cy="396875"/>
          </a:xfrm>
          <a:prstGeom prst="rect">
            <a:avLst/>
          </a:prstGeom>
          <a:solidFill>
            <a:srgbClr val="FFFF00">
              <a:alpha val="4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>
                <a:solidFill>
                  <a:srgbClr val="0000FF"/>
                </a:solidFill>
                <a:ea typeface="黑体" pitchFamily="49" charset="-122"/>
              </a:rPr>
              <a:t>辽东战役</a:t>
            </a:r>
          </a:p>
        </p:txBody>
      </p:sp>
      <p:pic>
        <p:nvPicPr>
          <p:cNvPr id="15" name="图片 1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20000"/>
              </a:clrFrom>
              <a:clrTo>
                <a:srgbClr val="02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719763"/>
            <a:ext cx="7207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图片 1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20000"/>
              </a:clrFrom>
              <a:clrTo>
                <a:srgbClr val="02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213" y="2497138"/>
            <a:ext cx="7207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图片 16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20000"/>
              </a:clrFrom>
              <a:clrTo>
                <a:srgbClr val="02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747838"/>
            <a:ext cx="7207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图片 1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20000"/>
              </a:clrFrom>
              <a:clrTo>
                <a:srgbClr val="02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2622550"/>
            <a:ext cx="7207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图片 18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20000"/>
              </a:clrFrom>
              <a:clrTo>
                <a:srgbClr val="02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181600"/>
            <a:ext cx="7207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4165600" y="5902325"/>
            <a:ext cx="2676525" cy="5207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0000"/>
                </a:solidFill>
                <a:latin typeface="文鼎CS大黑" charset="0"/>
              </a:rPr>
              <a:t>战争爆发的标志</a:t>
            </a:r>
          </a:p>
        </p:txBody>
      </p:sp>
      <p:sp>
        <p:nvSpPr>
          <p:cNvPr id="22547" name="TextBox 1"/>
          <p:cNvSpPr txBox="1">
            <a:spLocks noChangeArrowheads="1"/>
          </p:cNvSpPr>
          <p:nvPr/>
        </p:nvSpPr>
        <p:spPr bwMode="auto">
          <a:xfrm>
            <a:off x="388652" y="-70958"/>
            <a:ext cx="875534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6000" b="1" dirty="0">
                <a:latin typeface="隶书" pitchFamily="49" charset="-122"/>
                <a:ea typeface="隶书" pitchFamily="49" charset="-122"/>
              </a:rPr>
              <a:t>二、甲午中日战争的</a:t>
            </a:r>
            <a:r>
              <a:rPr lang="zh-CN" altLang="en-US" sz="6000" b="1" dirty="0">
                <a:solidFill>
                  <a:srgbClr val="00FF00"/>
                </a:solidFill>
                <a:latin typeface="隶书" pitchFamily="49" charset="-122"/>
                <a:ea typeface="隶书" pitchFamily="49" charset="-122"/>
              </a:rPr>
              <a:t>经过</a:t>
            </a:r>
          </a:p>
        </p:txBody>
      </p:sp>
    </p:spTree>
    <p:extLst>
      <p:ext uri="{BB962C8B-B14F-4D97-AF65-F5344CB8AC3E}">
        <p14:creationId xmlns:p14="http://schemas.microsoft.com/office/powerpoint/2010/main" val="1637570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3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4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6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7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矩形 7174"/>
          <p:cNvSpPr>
            <a:spLocks noChangeArrowheads="1"/>
          </p:cNvSpPr>
          <p:nvPr/>
        </p:nvSpPr>
        <p:spPr bwMode="auto">
          <a:xfrm>
            <a:off x="222250" y="565150"/>
            <a:ext cx="2524125" cy="701675"/>
          </a:xfrm>
          <a:prstGeom prst="rect">
            <a:avLst/>
          </a:prstGeom>
          <a:noFill/>
          <a:ln w="38100">
            <a:solidFill>
              <a:srgbClr val="00CC0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4400" b="1">
                <a:latin typeface="文鼎CS大黑" charset="0"/>
              </a:rPr>
              <a:t>黄海大战</a:t>
            </a:r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8" y="509588"/>
            <a:ext cx="3122612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6372200" y="4502150"/>
            <a:ext cx="3111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200" dirty="0">
                <a:solidFill>
                  <a:srgbClr val="FF0000"/>
                </a:solidFill>
                <a:latin typeface="迷你简毡笔黑" charset="-122"/>
                <a:ea typeface="迷你简毡笔黑" charset="-122"/>
              </a:rPr>
              <a:t>民族英雄邓世昌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5397500" y="4603750"/>
            <a:ext cx="614363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200" b="1">
                <a:solidFill>
                  <a:schemeClr val="accent2"/>
                </a:solidFill>
                <a:latin typeface="文鼎CS中黑" charset="0"/>
              </a:rPr>
              <a:t>致远舰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444208" y="5220369"/>
            <a:ext cx="26997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FF00"/>
                </a:solidFill>
              </a:rPr>
              <a:t>此日漫挥天下泪，有公足壮海军威</a:t>
            </a:r>
            <a:endParaRPr lang="zh-CN" altLang="en-US" sz="2800" b="1" dirty="0">
              <a:solidFill>
                <a:srgbClr val="00FF00"/>
              </a:solidFill>
            </a:endParaRPr>
          </a:p>
        </p:txBody>
      </p:sp>
      <p:pic>
        <p:nvPicPr>
          <p:cNvPr id="10" name="Picture 27" descr="hh"/>
          <p:cNvPicPr>
            <a:picLocks noChangeAspect="1" noChangeArrowheads="1"/>
          </p:cNvPicPr>
          <p:nvPr/>
        </p:nvPicPr>
        <p:blipFill>
          <a:blip r:embed="rId3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56200"/>
            <a:ext cx="6444208" cy="540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934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bldLvl="0" animBg="1"/>
      <p:bldP spid="6" grpId="0" bldLvl="0"/>
      <p:bldP spid="5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矩形 250881"/>
          <p:cNvSpPr/>
          <p:nvPr/>
        </p:nvSpPr>
        <p:spPr>
          <a:xfrm>
            <a:off x="4142739" y="5077460"/>
            <a:ext cx="50292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468"/>
              </a:avLst>
            </a:prstTxWarp>
            <a:normAutofit/>
            <a:scene3d>
              <a:camera prst="orthographicFront"/>
              <a:lightRig rig="threePt" dir="t"/>
            </a:scene3d>
          </a:bodyPr>
          <a:lstStyle/>
          <a:p>
            <a:pPr algn="ctr">
              <a:defRPr/>
            </a:pPr>
            <a:r>
              <a:rPr lang="zh-CN" altLang="en-US" sz="100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文鼎CS大黑" charset="0"/>
                <a:ea typeface="文鼎CS大黑" charset="0"/>
                <a:cs typeface="+mn-ea"/>
              </a:rPr>
              <a:t>知耻而后勇</a:t>
            </a:r>
            <a:endParaRPr lang="zh-CN" altLang="en-US" sz="1000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文鼎CS大黑" charset="0"/>
              <a:ea typeface="文鼎CS大黑" charset="0"/>
            </a:endParaRPr>
          </a:p>
        </p:txBody>
      </p:sp>
      <p:sp>
        <p:nvSpPr>
          <p:cNvPr id="250883" name="文本框 250882"/>
          <p:cNvSpPr txBox="1">
            <a:spLocks noChangeArrowheads="1"/>
          </p:cNvSpPr>
          <p:nvPr/>
        </p:nvSpPr>
        <p:spPr bwMode="auto">
          <a:xfrm>
            <a:off x="66675" y="544513"/>
            <a:ext cx="5410200" cy="230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latin typeface="Tahoma" pitchFamily="34" charset="0"/>
                <a:ea typeface="黑体" pitchFamily="49" charset="-122"/>
              </a:rPr>
              <a:t>   </a:t>
            </a:r>
            <a:r>
              <a:rPr lang="zh-CN" altLang="en-US" sz="2400" b="1">
                <a:latin typeface="Tahoma" pitchFamily="34" charset="0"/>
                <a:ea typeface="黑体" pitchFamily="49" charset="-122"/>
              </a:rPr>
              <a:t>美国驻华使馆武官欧柏在一份报告中记述了旅顺大屠杀：“我亲眼看见诸多尸体，他们的手是</a:t>
            </a:r>
            <a:r>
              <a:rPr lang="zh-CN" altLang="en-US" sz="2400" b="1">
                <a:solidFill>
                  <a:srgbClr val="FF0000"/>
                </a:solidFill>
                <a:latin typeface="Tahoma" pitchFamily="34" charset="0"/>
                <a:ea typeface="黑体" pitchFamily="49" charset="-122"/>
              </a:rPr>
              <a:t>缚</a:t>
            </a:r>
            <a:r>
              <a:rPr lang="zh-CN" altLang="en-US" sz="2400" b="1">
                <a:latin typeface="Tahoma" pitchFamily="34" charset="0"/>
                <a:ea typeface="黑体" pitchFamily="49" charset="-122"/>
              </a:rPr>
              <a:t>在背后的。我曾经看到许多伤痕累累，显然是被刺刀杀死的尸体而且我可以确定，他们是在</a:t>
            </a:r>
            <a:r>
              <a:rPr lang="zh-CN" altLang="en-US" sz="2400" b="1">
                <a:solidFill>
                  <a:srgbClr val="FF0000"/>
                </a:solidFill>
                <a:latin typeface="Tahoma" pitchFamily="34" charset="0"/>
                <a:ea typeface="黑体" pitchFamily="49" charset="-122"/>
              </a:rPr>
              <a:t>毫无抵抗</a:t>
            </a:r>
            <a:r>
              <a:rPr lang="zh-CN" altLang="en-US" sz="2400" b="1">
                <a:latin typeface="Tahoma" pitchFamily="34" charset="0"/>
                <a:ea typeface="黑体" pitchFamily="49" charset="-122"/>
              </a:rPr>
              <a:t>的情况下被害的。”</a:t>
            </a:r>
          </a:p>
        </p:txBody>
      </p:sp>
      <p:pic>
        <p:nvPicPr>
          <p:cNvPr id="250884" name="图片 250883" descr="2003224215245882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125" y="2486025"/>
            <a:ext cx="2808288" cy="255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0885" name="图片 250884" descr="20032242213201698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150" y="773113"/>
            <a:ext cx="2573338" cy="249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0886" name="图片 250885" descr="20032242203659345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" y="3675063"/>
            <a:ext cx="331787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4880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08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08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50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250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0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0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0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0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50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50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088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96" name="Rectangle 12"/>
          <p:cNvSpPr>
            <a:spLocks noChangeArrowheads="1"/>
          </p:cNvSpPr>
          <p:nvPr/>
        </p:nvSpPr>
        <p:spPr bwMode="auto">
          <a:xfrm>
            <a:off x="425748" y="3140968"/>
            <a:ext cx="8502352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6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                            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中方</a:t>
            </a: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损失巨大，但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主力尚存</a:t>
            </a:r>
            <a:r>
              <a:rPr lang="en-US" altLang="zh-CN" sz="36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,</a:t>
            </a: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自此退入威海卫，日本取得黄海制海权。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（</a:t>
            </a:r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邓世昌）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itchFamily="2" charset="-122"/>
            </a:endParaRPr>
          </a:p>
        </p:txBody>
      </p:sp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6792" name="Text Box 8"/>
          <p:cNvSpPr txBox="1">
            <a:spLocks noChangeArrowheads="1"/>
          </p:cNvSpPr>
          <p:nvPr/>
        </p:nvSpPr>
        <p:spPr bwMode="auto">
          <a:xfrm>
            <a:off x="210642" y="1628800"/>
            <a:ext cx="34972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、主要战役：</a:t>
            </a:r>
          </a:p>
        </p:txBody>
      </p:sp>
      <p:sp>
        <p:nvSpPr>
          <p:cNvPr id="246795" name="Rectangle 11"/>
          <p:cNvSpPr>
            <a:spLocks noChangeArrowheads="1"/>
          </p:cNvSpPr>
          <p:nvPr/>
        </p:nvSpPr>
        <p:spPr bwMode="auto">
          <a:xfrm>
            <a:off x="3737198" y="1709401"/>
            <a:ext cx="309571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(1</a:t>
            </a:r>
            <a:r>
              <a:rPr lang="en-US" altLang="zh-CN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)</a:t>
            </a:r>
            <a:r>
              <a:rPr lang="zh-CN" altLang="en-US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平壤</a:t>
            </a:r>
            <a:r>
              <a:rPr lang="zh-CN" altLang="en-US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战役：</a:t>
            </a:r>
            <a:endParaRPr lang="zh-CN" altLang="en-US" sz="36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246797" name="Rectangle 13"/>
          <p:cNvSpPr>
            <a:spLocks noChangeArrowheads="1"/>
          </p:cNvSpPr>
          <p:nvPr/>
        </p:nvSpPr>
        <p:spPr bwMode="auto">
          <a:xfrm>
            <a:off x="294536" y="5805264"/>
            <a:ext cx="355738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(4)</a:t>
            </a:r>
            <a:r>
              <a:rPr lang="zh-CN" altLang="en-US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威海卫战役：</a:t>
            </a:r>
          </a:p>
        </p:txBody>
      </p:sp>
      <p:sp>
        <p:nvSpPr>
          <p:cNvPr id="246798" name="Rectangle 14"/>
          <p:cNvSpPr>
            <a:spLocks noChangeArrowheads="1"/>
          </p:cNvSpPr>
          <p:nvPr/>
        </p:nvSpPr>
        <p:spPr bwMode="auto">
          <a:xfrm>
            <a:off x="3563888" y="5525864"/>
            <a:ext cx="5364659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日军占领威海卫</a:t>
            </a:r>
            <a:r>
              <a:rPr lang="zh-CN" altLang="en-US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，北洋</a:t>
            </a: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舰队全军覆没。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（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丁汝昌）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itchFamily="2" charset="-122"/>
            </a:endParaRPr>
          </a:p>
        </p:txBody>
      </p:sp>
      <p:grpSp>
        <p:nvGrpSpPr>
          <p:cNvPr id="16" name="Group 6"/>
          <p:cNvGrpSpPr>
            <a:grpSpLocks/>
          </p:cNvGrpSpPr>
          <p:nvPr/>
        </p:nvGrpSpPr>
        <p:grpSpPr bwMode="auto">
          <a:xfrm>
            <a:off x="0" y="0"/>
            <a:ext cx="9144000" cy="836613"/>
            <a:chOff x="0" y="0"/>
            <a:chExt cx="5760" cy="527"/>
          </a:xfrm>
        </p:grpSpPr>
        <p:pic>
          <p:nvPicPr>
            <p:cNvPr id="1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Text Box 22"/>
            <p:cNvSpPr txBox="1">
              <a:spLocks noChangeArrowheads="1"/>
            </p:cNvSpPr>
            <p:nvPr/>
          </p:nvSpPr>
          <p:spPr bwMode="auto">
            <a:xfrm>
              <a:off x="1066" y="156"/>
              <a:ext cx="4649" cy="30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80000"/>
                </a:lnSpc>
              </a:pP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课甲午中日战争与“瓜分”中国狂潮</a:t>
              </a:r>
            </a:p>
          </p:txBody>
        </p:sp>
      </p:grpSp>
      <p:sp>
        <p:nvSpPr>
          <p:cNvPr id="20" name="Text Box 39"/>
          <p:cNvSpPr txBox="1">
            <a:spLocks noChangeArrowheads="1"/>
          </p:cNvSpPr>
          <p:nvPr/>
        </p:nvSpPr>
        <p:spPr bwMode="auto">
          <a:xfrm>
            <a:off x="1258888" y="693738"/>
            <a:ext cx="791114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二</a:t>
            </a:r>
            <a:r>
              <a:rPr lang="zh-CN" altLang="en-US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、</a:t>
            </a:r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甲午中日</a:t>
            </a:r>
            <a:r>
              <a:rPr lang="zh-CN" altLang="en-US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战争</a:t>
            </a:r>
            <a:r>
              <a:rPr lang="zh-CN" altLang="en-US" sz="6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经过</a:t>
            </a:r>
            <a:endParaRPr lang="zh-CN" altLang="en-US" sz="6000" b="1" dirty="0">
              <a:solidFill>
                <a:srgbClr val="00FF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425748" y="2998693"/>
            <a:ext cx="309571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(2)</a:t>
            </a:r>
            <a:r>
              <a:rPr lang="zh-CN" altLang="en-US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黄海大战：</a:t>
            </a:r>
          </a:p>
        </p:txBody>
      </p:sp>
      <p:sp>
        <p:nvSpPr>
          <p:cNvPr id="2" name="矩形 1"/>
          <p:cNvSpPr/>
          <p:nvPr/>
        </p:nvSpPr>
        <p:spPr>
          <a:xfrm>
            <a:off x="2411760" y="2276872"/>
            <a:ext cx="442115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左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宝贵</a:t>
            </a:r>
            <a:r>
              <a:rPr lang="en-US" altLang="zh-CN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——</a:t>
            </a:r>
            <a:r>
              <a:rPr lang="zh-CN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叶志超</a:t>
            </a:r>
            <a:endParaRPr lang="zh-CN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067944" y="4725144"/>
            <a:ext cx="17283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徐邦道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336927" y="4797152"/>
            <a:ext cx="401904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(3)</a:t>
            </a:r>
            <a:r>
              <a:rPr lang="zh-CN" altLang="en-US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rPr>
              <a:t>辽东半岛之战：</a:t>
            </a:r>
          </a:p>
        </p:txBody>
      </p:sp>
      <p:sp>
        <p:nvSpPr>
          <p:cNvPr id="4" name="矩形 3"/>
          <p:cNvSpPr/>
          <p:nvPr/>
        </p:nvSpPr>
        <p:spPr>
          <a:xfrm>
            <a:off x="5940152" y="4725144"/>
            <a:ext cx="27574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旅顺大屠杀</a:t>
            </a:r>
          </a:p>
        </p:txBody>
      </p:sp>
    </p:spTree>
    <p:extLst>
      <p:ext uri="{BB962C8B-B14F-4D97-AF65-F5344CB8AC3E}">
        <p14:creationId xmlns:p14="http://schemas.microsoft.com/office/powerpoint/2010/main" val="322557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6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6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796" grpId="0"/>
      <p:bldP spid="24679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矩形 7197"/>
          <p:cNvSpPr>
            <a:spLocks noChangeArrowheads="1"/>
          </p:cNvSpPr>
          <p:nvPr/>
        </p:nvSpPr>
        <p:spPr bwMode="auto">
          <a:xfrm>
            <a:off x="7938" y="204788"/>
            <a:ext cx="88360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三、甲午中日战争的</a:t>
            </a:r>
            <a:r>
              <a:rPr lang="zh-CN" altLang="en-US" sz="3200" b="1">
                <a:solidFill>
                  <a:srgbClr val="00FF0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结果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：《马关条约》的签订</a:t>
            </a:r>
          </a:p>
        </p:txBody>
      </p:sp>
      <p:graphicFrame>
        <p:nvGraphicFramePr>
          <p:cNvPr id="220162" name="对象 220161"/>
          <p:cNvGraphicFramePr>
            <a:graphicFrameLocks/>
          </p:cNvGraphicFramePr>
          <p:nvPr/>
        </p:nvGraphicFramePr>
        <p:xfrm>
          <a:off x="868363" y="1395413"/>
          <a:ext cx="7499350" cy="5068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9" r:id="rId3" imgW="5552381" imgH="3753374" progId="Paint.Picture">
                  <p:embed/>
                </p:oleObj>
              </mc:Choice>
              <mc:Fallback>
                <p:oleObj r:id="rId3" imgW="5552381" imgH="3753374" progId="Paint.Picture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8363" y="1395413"/>
                        <a:ext cx="7499350" cy="5068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3366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20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225282"/>
          <p:cNvSpPr txBox="1">
            <a:spLocks noChangeArrowheads="1"/>
          </p:cNvSpPr>
          <p:nvPr/>
        </p:nvSpPr>
        <p:spPr bwMode="auto">
          <a:xfrm>
            <a:off x="1736725" y="13922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225284" name="椭圆 225283"/>
          <p:cNvSpPr>
            <a:spLocks noChangeArrowheads="1"/>
          </p:cNvSpPr>
          <p:nvPr/>
        </p:nvSpPr>
        <p:spPr bwMode="auto">
          <a:xfrm>
            <a:off x="1752600" y="1600200"/>
            <a:ext cx="228600" cy="228600"/>
          </a:xfrm>
          <a:prstGeom prst="ellipse">
            <a:avLst/>
          </a:prstGeom>
          <a:solidFill>
            <a:srgbClr val="CC0066"/>
          </a:solidFill>
          <a:ln w="9525">
            <a:solidFill>
              <a:srgbClr val="CC0066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36" name="矩形 225284"/>
          <p:cNvSpPr>
            <a:spLocks noChangeArrowheads="1" noChangeShapeType="1" noTextEdit="1"/>
          </p:cNvSpPr>
          <p:nvPr/>
        </p:nvSpPr>
        <p:spPr bwMode="auto">
          <a:xfrm>
            <a:off x="2057400" y="1447800"/>
            <a:ext cx="942975" cy="457200"/>
          </a:xfrm>
          <a:prstGeom prst="rect">
            <a:avLst/>
          </a:prstGeom>
          <a:noFill/>
          <a:ln>
            <a:noFill/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琥珀" pitchFamily="2" charset="-122"/>
                <a:ea typeface="华文琥珀" pitchFamily="2" charset="-122"/>
              </a:rPr>
              <a:t>割</a:t>
            </a:r>
            <a:r>
              <a:rPr lang="zh-CN" altLang="en-US" sz="36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彩云" pitchFamily="2" charset="-122"/>
                <a:ea typeface="华文彩云" pitchFamily="2" charset="-122"/>
              </a:rPr>
              <a:t>地</a:t>
            </a:r>
          </a:p>
        </p:txBody>
      </p:sp>
      <p:sp>
        <p:nvSpPr>
          <p:cNvPr id="18437" name="矩形 225285"/>
          <p:cNvSpPr>
            <a:spLocks noChangeArrowheads="1" noChangeShapeType="1" noTextEdit="1"/>
          </p:cNvSpPr>
          <p:nvPr/>
        </p:nvSpPr>
        <p:spPr bwMode="auto">
          <a:xfrm>
            <a:off x="2057400" y="2209800"/>
            <a:ext cx="94297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琥珀" pitchFamily="2" charset="-122"/>
                <a:ea typeface="华文琥珀" pitchFamily="2" charset="-122"/>
              </a:rPr>
              <a:t>赔</a:t>
            </a:r>
            <a:r>
              <a:rPr lang="zh-CN" altLang="en-US" sz="36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彩云" pitchFamily="2" charset="-122"/>
                <a:ea typeface="华文彩云" pitchFamily="2" charset="-122"/>
              </a:rPr>
              <a:t>款</a:t>
            </a:r>
          </a:p>
        </p:txBody>
      </p:sp>
      <p:sp>
        <p:nvSpPr>
          <p:cNvPr id="225287" name="椭圆 225286"/>
          <p:cNvSpPr>
            <a:spLocks noChangeArrowheads="1"/>
          </p:cNvSpPr>
          <p:nvPr/>
        </p:nvSpPr>
        <p:spPr bwMode="auto">
          <a:xfrm>
            <a:off x="1752600" y="2362200"/>
            <a:ext cx="228600" cy="228600"/>
          </a:xfrm>
          <a:prstGeom prst="ellipse">
            <a:avLst/>
          </a:prstGeom>
          <a:solidFill>
            <a:srgbClr val="CC0066"/>
          </a:solidFill>
          <a:ln w="9525">
            <a:solidFill>
              <a:srgbClr val="CC0066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288" name="椭圆 225287"/>
          <p:cNvSpPr>
            <a:spLocks noChangeArrowheads="1"/>
          </p:cNvSpPr>
          <p:nvPr/>
        </p:nvSpPr>
        <p:spPr bwMode="auto">
          <a:xfrm>
            <a:off x="1752600" y="3124200"/>
            <a:ext cx="228600" cy="228600"/>
          </a:xfrm>
          <a:prstGeom prst="ellipse">
            <a:avLst/>
          </a:prstGeom>
          <a:solidFill>
            <a:srgbClr val="CC0066"/>
          </a:solidFill>
          <a:ln w="9525">
            <a:solidFill>
              <a:srgbClr val="CC0066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289" name="椭圆 225288"/>
          <p:cNvSpPr>
            <a:spLocks noChangeArrowheads="1"/>
          </p:cNvSpPr>
          <p:nvPr/>
        </p:nvSpPr>
        <p:spPr bwMode="auto">
          <a:xfrm>
            <a:off x="1752600" y="3886200"/>
            <a:ext cx="228600" cy="228600"/>
          </a:xfrm>
          <a:prstGeom prst="ellipse">
            <a:avLst/>
          </a:prstGeom>
          <a:solidFill>
            <a:srgbClr val="CC0066"/>
          </a:solidFill>
          <a:ln w="9525">
            <a:solidFill>
              <a:srgbClr val="CC0066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1" name="矩形 225289"/>
          <p:cNvSpPr>
            <a:spLocks noChangeArrowheads="1" noChangeShapeType="1" noTextEdit="1"/>
          </p:cNvSpPr>
          <p:nvPr/>
        </p:nvSpPr>
        <p:spPr bwMode="auto">
          <a:xfrm>
            <a:off x="2057400" y="3048000"/>
            <a:ext cx="12954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琥珀" pitchFamily="2" charset="-122"/>
                <a:ea typeface="华文琥珀" pitchFamily="2" charset="-122"/>
              </a:rPr>
              <a:t>开</a:t>
            </a:r>
            <a:r>
              <a:rPr lang="zh-CN" altLang="en-US" sz="36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彩云" pitchFamily="2" charset="-122"/>
                <a:ea typeface="华文彩云" pitchFamily="2" charset="-122"/>
              </a:rPr>
              <a:t>商埠</a:t>
            </a:r>
          </a:p>
        </p:txBody>
      </p:sp>
      <p:sp>
        <p:nvSpPr>
          <p:cNvPr id="18442" name="矩形 225290"/>
          <p:cNvSpPr>
            <a:spLocks noChangeArrowheads="1" noChangeShapeType="1" noTextEdit="1"/>
          </p:cNvSpPr>
          <p:nvPr/>
        </p:nvSpPr>
        <p:spPr bwMode="auto">
          <a:xfrm>
            <a:off x="2057400" y="3810000"/>
            <a:ext cx="12954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琥珀" pitchFamily="2" charset="-122"/>
                <a:ea typeface="华文琥珀" pitchFamily="2" charset="-122"/>
              </a:rPr>
              <a:t>设</a:t>
            </a:r>
            <a:r>
              <a:rPr lang="zh-CN" altLang="en-US" sz="3600" b="1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彩云" pitchFamily="2" charset="-122"/>
                <a:ea typeface="华文彩云" pitchFamily="2" charset="-122"/>
              </a:rPr>
              <a:t>工厂</a:t>
            </a:r>
          </a:p>
        </p:txBody>
      </p:sp>
      <p:pic>
        <p:nvPicPr>
          <p:cNvPr id="225292" name="图片 225291" descr="图片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838" y="1147763"/>
            <a:ext cx="51816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293" name="图片 225292" descr="图片1000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550" y="1622425"/>
            <a:ext cx="3548063" cy="230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296" name="图片 225295" descr="mda045p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01" t="6976"/>
          <a:stretch>
            <a:fillRect/>
          </a:stretch>
        </p:blipFill>
        <p:spPr bwMode="auto">
          <a:xfrm>
            <a:off x="3594100" y="1203325"/>
            <a:ext cx="5499100" cy="448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10" name="文本框 1"/>
          <p:cNvSpPr txBox="1">
            <a:spLocks noChangeArrowheads="1"/>
          </p:cNvSpPr>
          <p:nvPr/>
        </p:nvSpPr>
        <p:spPr bwMode="auto">
          <a:xfrm>
            <a:off x="2057400" y="573088"/>
            <a:ext cx="46529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latin typeface="Times New Roman" pitchFamily="18" charset="0"/>
                <a:ea typeface="黑体" pitchFamily="49" charset="-122"/>
              </a:rPr>
              <a:t>战败，签订《马关条约》</a:t>
            </a: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82550" y="5207000"/>
            <a:ext cx="6161088" cy="5238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FF00"/>
                </a:solidFill>
                <a:latin typeface="黑体" pitchFamily="49" charset="-122"/>
                <a:ea typeface="黑体" pitchFamily="49" charset="-122"/>
              </a:rPr>
              <a:t>严重阻碍了中国民族资本主义的发展</a:t>
            </a:r>
          </a:p>
        </p:txBody>
      </p:sp>
      <p:sp>
        <p:nvSpPr>
          <p:cNvPr id="3" name="下箭头 2"/>
          <p:cNvSpPr/>
          <p:nvPr/>
        </p:nvSpPr>
        <p:spPr>
          <a:xfrm>
            <a:off x="2368550" y="4365625"/>
            <a:ext cx="631825" cy="8413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871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22529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R15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25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2529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R15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25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2252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225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999题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914400"/>
            <a:ext cx="3544888" cy="379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2801938" y="1392238"/>
            <a:ext cx="1409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kumimoji="1" lang="zh-CN" altLang="en-US" sz="2400" b="1" smtClean="0">
                <a:solidFill>
                  <a:srgbClr val="0000CC"/>
                </a:solidFill>
                <a:latin typeface="Times New Roman" pitchFamily="18" charset="0"/>
                <a:ea typeface="黑体" pitchFamily="49" charset="-122"/>
              </a:rPr>
              <a:t>台北</a:t>
            </a:r>
          </a:p>
        </p:txBody>
      </p:sp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2168525" y="2746375"/>
            <a:ext cx="1409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kumimoji="1" lang="zh-CN" altLang="en-US" sz="2400" b="1" smtClean="0">
                <a:solidFill>
                  <a:srgbClr val="0000CC"/>
                </a:solidFill>
                <a:latin typeface="Times New Roman" pitchFamily="18" charset="0"/>
                <a:ea typeface="黑体" pitchFamily="49" charset="-122"/>
              </a:rPr>
              <a:t>台中</a:t>
            </a:r>
          </a:p>
        </p:txBody>
      </p:sp>
      <p:sp>
        <p:nvSpPr>
          <p:cNvPr id="30725" name="Text Box 6"/>
          <p:cNvSpPr txBox="1">
            <a:spLocks noChangeArrowheads="1"/>
          </p:cNvSpPr>
          <p:nvPr/>
        </p:nvSpPr>
        <p:spPr bwMode="auto">
          <a:xfrm>
            <a:off x="1787525" y="4041775"/>
            <a:ext cx="1409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kumimoji="1" lang="zh-CN" altLang="en-US" sz="2400" b="1" smtClean="0">
                <a:solidFill>
                  <a:srgbClr val="0000CC"/>
                </a:solidFill>
                <a:latin typeface="Times New Roman" pitchFamily="18" charset="0"/>
                <a:ea typeface="黑体" pitchFamily="49" charset="-122"/>
              </a:rPr>
              <a:t>台南</a:t>
            </a:r>
          </a:p>
        </p:txBody>
      </p:sp>
      <p:sp>
        <p:nvSpPr>
          <p:cNvPr id="30726" name="Rectangle 7"/>
          <p:cNvSpPr>
            <a:spLocks noChangeArrowheads="1"/>
          </p:cNvSpPr>
          <p:nvPr/>
        </p:nvSpPr>
        <p:spPr bwMode="auto">
          <a:xfrm>
            <a:off x="1817688" y="227013"/>
            <a:ext cx="52308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kumimoji="1" lang="zh-CN" altLang="en-US" sz="3600" b="1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台湾军民痛击日本侵略军</a:t>
            </a:r>
          </a:p>
        </p:txBody>
      </p:sp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4048125" y="890588"/>
            <a:ext cx="4881563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kumimoji="1" lang="zh-CN" altLang="en-US" sz="2400" b="1" smtClean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全国人大十届二次会议期间，温家宝总理在答台湾记者问时，引用了清末诗人</a:t>
            </a:r>
            <a:r>
              <a:rPr kumimoji="1" lang="zh-CN" altLang="en-US" sz="2400" b="1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丘逢甲</a:t>
            </a:r>
            <a:r>
              <a:rPr kumimoji="1" lang="en-US" altLang="zh-CN" sz="2400" b="1" smtClean="0">
                <a:solidFill>
                  <a:srgbClr val="333399"/>
                </a:solidFill>
                <a:latin typeface="Times New Roman" pitchFamily="18" charset="0"/>
                <a:ea typeface="黑体" pitchFamily="49" charset="-122"/>
              </a:rPr>
              <a:t>《</a:t>
            </a:r>
            <a:r>
              <a:rPr kumimoji="1" lang="zh-CN" altLang="en-US" sz="2400" b="1" smtClean="0">
                <a:solidFill>
                  <a:srgbClr val="333399"/>
                </a:solidFill>
                <a:latin typeface="Times New Roman" pitchFamily="18" charset="0"/>
                <a:ea typeface="黑体" pitchFamily="49" charset="-122"/>
              </a:rPr>
              <a:t>春愁</a:t>
            </a:r>
            <a:r>
              <a:rPr kumimoji="1" lang="en-US" altLang="zh-CN" sz="2400" b="1" smtClean="0">
                <a:solidFill>
                  <a:srgbClr val="333399"/>
                </a:solidFill>
                <a:latin typeface="Times New Roman" pitchFamily="18" charset="0"/>
                <a:ea typeface="黑体" pitchFamily="49" charset="-122"/>
              </a:rPr>
              <a:t>》</a:t>
            </a:r>
            <a:r>
              <a:rPr kumimoji="1" lang="zh-CN" altLang="en-US" sz="2400" b="1" smtClean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：</a:t>
            </a:r>
          </a:p>
        </p:txBody>
      </p:sp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4192588" y="2163763"/>
            <a:ext cx="4781550" cy="822325"/>
          </a:xfrm>
          <a:prstGeom prst="rect">
            <a:avLst/>
          </a:prstGeom>
          <a:solidFill>
            <a:srgbClr val="3E0000">
              <a:alpha val="9882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kumimoji="1" lang="zh-CN" altLang="en-US" sz="2400" b="1" smtClean="0">
                <a:solidFill>
                  <a:srgbClr val="FFFFFF"/>
                </a:solidFill>
                <a:latin typeface="Times New Roman" pitchFamily="18" charset="0"/>
                <a:ea typeface="黑体" pitchFamily="49" charset="-122"/>
              </a:rPr>
              <a:t>春愁难遣强看山，往事惊心泪欲潸</a:t>
            </a:r>
            <a:br>
              <a:rPr kumimoji="1" lang="zh-CN" altLang="en-US" sz="2400" b="1" smtClean="0">
                <a:solidFill>
                  <a:srgbClr val="FFFFFF"/>
                </a:solidFill>
                <a:latin typeface="Times New Roman" pitchFamily="18" charset="0"/>
                <a:ea typeface="黑体" pitchFamily="49" charset="-122"/>
              </a:rPr>
            </a:br>
            <a:r>
              <a:rPr kumimoji="1" lang="zh-CN" altLang="en-US" sz="2400" b="1" smtClean="0">
                <a:solidFill>
                  <a:srgbClr val="FFFFFF"/>
                </a:solidFill>
                <a:latin typeface="Times New Roman" pitchFamily="18" charset="0"/>
                <a:ea typeface="黑体" pitchFamily="49" charset="-122"/>
              </a:rPr>
              <a:t>四万万人同一哭，去年今日割台湾</a:t>
            </a:r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4159250" y="3171825"/>
            <a:ext cx="498475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kumimoji="1" lang="zh-CN" altLang="en-US" sz="2400" b="1" smtClean="0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问题</a:t>
            </a:r>
            <a:r>
              <a:rPr kumimoji="1" lang="en-US" altLang="zh-CN" sz="2400" b="1" smtClean="0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:</a:t>
            </a:r>
            <a:r>
              <a:rPr kumimoji="1" lang="en-US" altLang="zh-CN" sz="2400" b="1" smtClean="0">
                <a:solidFill>
                  <a:srgbClr val="000000"/>
                </a:solidFill>
                <a:latin typeface="仿宋_GB2312" pitchFamily="49" charset="-122"/>
                <a:ea typeface="仿宋_GB2312" pitchFamily="49" charset="-122"/>
              </a:rPr>
              <a:t>                                                              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kumimoji="1" lang="en-US" altLang="zh-CN" sz="2400" b="1" smtClean="0">
                <a:solidFill>
                  <a:srgbClr val="000000"/>
                </a:solidFill>
                <a:latin typeface="仿宋_GB2312" pitchFamily="49" charset="-122"/>
                <a:ea typeface="仿宋_GB2312" pitchFamily="49" charset="-122"/>
              </a:rPr>
              <a:t>(1)</a:t>
            </a:r>
            <a:r>
              <a:rPr kumimoji="1" lang="zh-CN" altLang="en-US" sz="2400" b="1" smtClean="0">
                <a:solidFill>
                  <a:srgbClr val="000000"/>
                </a:solidFill>
                <a:latin typeface="仿宋_GB2312" pitchFamily="49" charset="-122"/>
                <a:ea typeface="仿宋_GB2312" pitchFamily="49" charset="-122"/>
              </a:rPr>
              <a:t>这首诗写于哪一年</a:t>
            </a:r>
            <a:r>
              <a:rPr kumimoji="1" lang="en-US" altLang="zh-CN" sz="2400" b="1" smtClean="0">
                <a:solidFill>
                  <a:srgbClr val="000000"/>
                </a:solidFill>
                <a:latin typeface="仿宋_GB2312" pitchFamily="49" charset="-122"/>
                <a:ea typeface="仿宋_GB2312" pitchFamily="49" charset="-122"/>
              </a:rPr>
              <a:t>?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kumimoji="1" lang="en-US" altLang="zh-CN" sz="2400" b="1" smtClean="0">
                <a:solidFill>
                  <a:srgbClr val="000000"/>
                </a:solidFill>
                <a:latin typeface="仿宋_GB2312" pitchFamily="49" charset="-122"/>
                <a:ea typeface="仿宋_GB2312" pitchFamily="49" charset="-122"/>
              </a:rPr>
              <a:t>(2)</a:t>
            </a:r>
            <a:r>
              <a:rPr kumimoji="1" lang="zh-CN" altLang="en-US" sz="2400" b="1" smtClean="0">
                <a:solidFill>
                  <a:srgbClr val="000000"/>
                </a:solidFill>
                <a:latin typeface="仿宋_GB2312" pitchFamily="49" charset="-122"/>
                <a:ea typeface="仿宋_GB2312" pitchFamily="49" charset="-122"/>
              </a:rPr>
              <a:t>为什么</a:t>
            </a:r>
            <a:r>
              <a:rPr kumimoji="1" lang="zh-CN" altLang="en-US" sz="2400" b="1" smtClean="0">
                <a:solidFill>
                  <a:srgbClr val="000000"/>
                </a:solidFill>
                <a:latin typeface="GulimChe" pitchFamily="49" charset="-127"/>
                <a:ea typeface="仿宋_GB2312" pitchFamily="49" charset="-122"/>
              </a:rPr>
              <a:t>“</a:t>
            </a:r>
            <a:r>
              <a:rPr kumimoji="1" lang="zh-CN" altLang="en-US" sz="2400" b="1" smtClean="0">
                <a:solidFill>
                  <a:srgbClr val="000000"/>
                </a:solidFill>
                <a:latin typeface="仿宋_GB2312" pitchFamily="49" charset="-122"/>
                <a:ea typeface="仿宋_GB2312" pitchFamily="49" charset="-122"/>
              </a:rPr>
              <a:t>四万万人同一哭</a:t>
            </a:r>
            <a:r>
              <a:rPr kumimoji="1" lang="zh-CN" altLang="en-US" sz="2400" b="1" smtClean="0">
                <a:solidFill>
                  <a:srgbClr val="000000"/>
                </a:solidFill>
                <a:latin typeface="GulimChe" pitchFamily="49" charset="-127"/>
                <a:ea typeface="仿宋_GB2312" pitchFamily="49" charset="-122"/>
              </a:rPr>
              <a:t>”</a:t>
            </a:r>
            <a:r>
              <a:rPr kumimoji="1" lang="zh-CN" altLang="en-US" sz="2400" b="1" smtClean="0">
                <a:solidFill>
                  <a:srgbClr val="000000"/>
                </a:solidFill>
                <a:latin typeface="仿宋_GB2312" pitchFamily="49" charset="-122"/>
                <a:ea typeface="仿宋_GB2312" pitchFamily="49" charset="-122"/>
              </a:rPr>
              <a:t>？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kumimoji="1" lang="zh-CN" altLang="en-US" sz="2400" b="1" smtClean="0">
              <a:solidFill>
                <a:srgbClr val="000000"/>
              </a:solidFill>
              <a:latin typeface="仿宋_GB2312" pitchFamily="49" charset="-122"/>
              <a:ea typeface="仿宋_GB2312" pitchFamily="49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kumimoji="1" lang="en-US" altLang="zh-CN" sz="2400" b="1" smtClean="0">
                <a:solidFill>
                  <a:srgbClr val="000000"/>
                </a:solidFill>
                <a:latin typeface="仿宋_GB2312" pitchFamily="49" charset="-122"/>
                <a:ea typeface="仿宋_GB2312" pitchFamily="49" charset="-122"/>
              </a:rPr>
              <a:t>(3)</a:t>
            </a:r>
            <a:r>
              <a:rPr kumimoji="1" lang="en-US" altLang="zh-CN" sz="2400" b="1" smtClean="0">
                <a:solidFill>
                  <a:srgbClr val="000000"/>
                </a:solidFill>
                <a:latin typeface="GulimChe" pitchFamily="49" charset="-127"/>
                <a:ea typeface="仿宋_GB2312" pitchFamily="49" charset="-122"/>
              </a:rPr>
              <a:t>“</a:t>
            </a:r>
            <a:r>
              <a:rPr kumimoji="1" lang="zh-CN" altLang="en-US" sz="2400" b="1" smtClean="0">
                <a:solidFill>
                  <a:srgbClr val="000000"/>
                </a:solidFill>
                <a:latin typeface="仿宋_GB2312" pitchFamily="49" charset="-122"/>
                <a:ea typeface="仿宋_GB2312" pitchFamily="49" charset="-122"/>
              </a:rPr>
              <a:t>春愁</a:t>
            </a:r>
            <a:r>
              <a:rPr kumimoji="1" lang="zh-CN" altLang="en-US" sz="2400" b="1" smtClean="0">
                <a:solidFill>
                  <a:srgbClr val="000000"/>
                </a:solidFill>
                <a:latin typeface="GulimChe" pitchFamily="49" charset="-127"/>
                <a:ea typeface="仿宋_GB2312" pitchFamily="49" charset="-122"/>
              </a:rPr>
              <a:t>”</a:t>
            </a:r>
            <a:r>
              <a:rPr kumimoji="1" lang="zh-CN" altLang="en-US" sz="2400" b="1" smtClean="0">
                <a:solidFill>
                  <a:srgbClr val="000000"/>
                </a:solidFill>
                <a:latin typeface="仿宋_GB2312" pitchFamily="49" charset="-122"/>
                <a:ea typeface="仿宋_GB2312" pitchFamily="49" charset="-122"/>
              </a:rPr>
              <a:t>是中国古代诗词中常见的词语，作者以此为题目抒发了怎样的情怀。</a:t>
            </a: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7366000" y="3544888"/>
            <a:ext cx="1185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 smtClean="0">
                <a:solidFill>
                  <a:srgbClr val="FF3399"/>
                </a:solidFill>
                <a:latin typeface="黑体" pitchFamily="49" charset="-122"/>
                <a:ea typeface="黑体" pitchFamily="49" charset="-122"/>
              </a:rPr>
              <a:t>1896</a:t>
            </a:r>
            <a:r>
              <a:rPr lang="zh-CN" altLang="en-US" sz="2400" b="1" smtClean="0">
                <a:solidFill>
                  <a:srgbClr val="FF3399"/>
                </a:solidFill>
                <a:latin typeface="黑体" pitchFamily="49" charset="-122"/>
                <a:ea typeface="黑体" pitchFamily="49" charset="-122"/>
              </a:rPr>
              <a:t>年。</a:t>
            </a: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4398963" y="4229100"/>
            <a:ext cx="4340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smtClean="0">
                <a:solidFill>
                  <a:srgbClr val="FF3399"/>
                </a:solidFill>
                <a:latin typeface="黑体" pitchFamily="49" charset="-122"/>
                <a:ea typeface="黑体" pitchFamily="49" charset="-122"/>
              </a:rPr>
              <a:t>甲午战争失败，日本强占台湾。</a:t>
            </a:r>
          </a:p>
        </p:txBody>
      </p:sp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4568825" y="5759450"/>
            <a:ext cx="3905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smtClean="0">
                <a:solidFill>
                  <a:srgbClr val="FF3399"/>
                </a:solidFill>
                <a:latin typeface="黑体" pitchFamily="49" charset="-122"/>
                <a:ea typeface="黑体" pitchFamily="49" charset="-122"/>
              </a:rPr>
              <a:t>领土被割的悲愤和爱国之情。</a:t>
            </a:r>
          </a:p>
        </p:txBody>
      </p:sp>
    </p:spTree>
    <p:extLst>
      <p:ext uri="{BB962C8B-B14F-4D97-AF65-F5344CB8AC3E}">
        <p14:creationId xmlns:p14="http://schemas.microsoft.com/office/powerpoint/2010/main" val="1317822394"/>
      </p:ext>
    </p:extLst>
  </p:cSld>
  <p:clrMapOvr>
    <a:masterClrMapping/>
  </p:clrMapOvr>
  <p:transition spd="med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/>
      <p:bldP spid="31753" grpId="0" animBg="1"/>
      <p:bldP spid="31754" grpId="0"/>
      <p:bldP spid="31755" grpId="0" autoUpdateAnimBg="0"/>
      <p:bldP spid="31756" grpId="0" autoUpdateAnimBg="0"/>
      <p:bldP spid="31757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6" name="表格 7215"/>
          <p:cNvGraphicFramePr/>
          <p:nvPr/>
        </p:nvGraphicFramePr>
        <p:xfrm>
          <a:off x="317500" y="1250950"/>
          <a:ext cx="8458200" cy="4065606"/>
        </p:xfrm>
        <a:graphic>
          <a:graphicData uri="http://schemas.openxmlformats.org/drawingml/2006/table">
            <a:tbl>
              <a:tblPr/>
              <a:tblGrid>
                <a:gridCol w="3825240"/>
                <a:gridCol w="4632960"/>
              </a:tblGrid>
              <a:tr h="111551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70000"/>
                        </a:lnSpc>
                        <a:spcBef>
                          <a:spcPct val="0"/>
                        </a:spcBef>
                        <a:buNone/>
                      </a:pPr>
                      <a:endParaRPr lang="en-US" altLang="zh-CN" sz="3200" b="1" dirty="0">
                        <a:latin typeface="楷体_GB2312" pitchFamily="1" charset="-122"/>
                        <a:ea typeface="楷体_GB2312" pitchFamily="1" charset="-122"/>
                      </a:endParaRPr>
                    </a:p>
                    <a:p>
                      <a:pPr marL="0" lvl="0" indent="0" algn="ctr">
                        <a:lnSpc>
                          <a:spcPct val="7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latin typeface="楷体_GB2312" pitchFamily="1" charset="-122"/>
                          <a:ea typeface="楷体_GB2312" pitchFamily="1" charset="-122"/>
                        </a:rPr>
                        <a:t>《</a:t>
                      </a:r>
                      <a:r>
                        <a:rPr lang="zh-CN" altLang="en-US" sz="3200" b="1" dirty="0">
                          <a:latin typeface="楷体_GB2312" pitchFamily="1" charset="-122"/>
                          <a:ea typeface="楷体_GB2312" pitchFamily="1" charset="-122"/>
                        </a:rPr>
                        <a:t>南京条约</a:t>
                      </a:r>
                      <a:r>
                        <a:rPr lang="en-US" altLang="zh-CN" sz="3200" b="1" dirty="0">
                          <a:latin typeface="楷体_GB2312" pitchFamily="1" charset="-122"/>
                          <a:ea typeface="楷体_GB2312" pitchFamily="1" charset="-122"/>
                        </a:rPr>
                        <a:t>》</a:t>
                      </a:r>
                      <a:endParaRPr lang="zh-CN" altLang="en-US" sz="3200" b="1" dirty="0">
                        <a:latin typeface="楷体_GB2312" pitchFamily="1" charset="-122"/>
                        <a:ea typeface="楷体_GB2312" pitchFamily="1" charset="-122"/>
                      </a:endParaRPr>
                    </a:p>
                  </a:txBody>
                  <a:tcPr marT="45703" marB="45703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70000"/>
                        </a:lnSpc>
                        <a:buNone/>
                      </a:pPr>
                      <a:r>
                        <a:rPr lang="en-US" altLang="zh-CN" sz="3200" b="1" dirty="0">
                          <a:latin typeface="楷体_GB2312" pitchFamily="1" charset="-122"/>
                          <a:ea typeface="楷体_GB2312" pitchFamily="1" charset="-122"/>
                        </a:rPr>
                        <a:t/>
                      </a:r>
                      <a:br>
                        <a:rPr lang="en-US" altLang="zh-CN" sz="3200" b="1" dirty="0">
                          <a:latin typeface="楷体_GB2312" pitchFamily="1" charset="-122"/>
                          <a:ea typeface="楷体_GB2312" pitchFamily="1" charset="-122"/>
                        </a:rPr>
                      </a:br>
                      <a:r>
                        <a:rPr lang="en-US" altLang="zh-CN" sz="3200" b="1" dirty="0">
                          <a:latin typeface="楷体_GB2312" pitchFamily="1" charset="-122"/>
                          <a:ea typeface="楷体_GB2312" pitchFamily="1" charset="-122"/>
                        </a:rPr>
                        <a:t>   《</a:t>
                      </a:r>
                      <a:r>
                        <a:rPr lang="zh-CN" altLang="en-US" sz="3200" b="1" dirty="0">
                          <a:latin typeface="楷体_GB2312" pitchFamily="1" charset="-122"/>
                          <a:ea typeface="楷体_GB2312" pitchFamily="1" charset="-122"/>
                        </a:rPr>
                        <a:t>马关条约</a:t>
                      </a:r>
                      <a:r>
                        <a:rPr lang="en-US" altLang="zh-CN" sz="3200" b="1" dirty="0">
                          <a:latin typeface="楷体_GB2312" pitchFamily="1" charset="-122"/>
                          <a:ea typeface="楷体_GB2312" pitchFamily="1" charset="-122"/>
                        </a:rPr>
                        <a:t>》 </a:t>
                      </a:r>
                      <a:br>
                        <a:rPr lang="en-US" altLang="zh-CN" sz="3200" b="1" dirty="0">
                          <a:latin typeface="楷体_GB2312" pitchFamily="1" charset="-122"/>
                          <a:ea typeface="楷体_GB2312" pitchFamily="1" charset="-122"/>
                        </a:rPr>
                      </a:br>
                      <a:endParaRPr lang="zh-CN" altLang="en-US" sz="3200" b="1" dirty="0">
                        <a:latin typeface="楷体_GB2312" pitchFamily="1" charset="-122"/>
                        <a:ea typeface="楷体_GB2312" pitchFamily="1" charset="-122"/>
                      </a:endParaRPr>
                    </a:p>
                  </a:txBody>
                  <a:tcPr marT="45703" marB="45703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3457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7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1800" b="1" dirty="0">
                        <a:solidFill>
                          <a:srgbClr val="000099"/>
                        </a:solidFill>
                        <a:latin typeface="楷体_GB2312" pitchFamily="1" charset="-122"/>
                        <a:ea typeface="楷体_GB2312" pitchFamily="1" charset="-122"/>
                      </a:endParaRPr>
                    </a:p>
                  </a:txBody>
                  <a:tcPr marL="90000" marR="90000" marT="46783" marB="46783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70000"/>
                        </a:lnSpc>
                        <a:buNone/>
                      </a:pPr>
                      <a:endParaRPr lang="zh-CN" altLang="en-US" sz="1800" b="1" dirty="0">
                        <a:solidFill>
                          <a:srgbClr val="000099"/>
                        </a:solidFill>
                        <a:latin typeface="楷体_GB2312" pitchFamily="1" charset="-122"/>
                        <a:ea typeface="楷体_GB2312" pitchFamily="1" charset="-122"/>
                      </a:endParaRPr>
                    </a:p>
                  </a:txBody>
                  <a:tcPr marL="90000" marR="90000" marT="46783" marB="46783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452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70000"/>
                        </a:lnSpc>
                        <a:buNone/>
                      </a:pPr>
                      <a:endParaRPr lang="zh-CN" altLang="en-US" sz="1800" b="1" dirty="0">
                        <a:solidFill>
                          <a:srgbClr val="000099"/>
                        </a:solidFill>
                        <a:latin typeface="楷体_GB2312" pitchFamily="1" charset="-122"/>
                        <a:ea typeface="楷体_GB2312" pitchFamily="1" charset="-122"/>
                      </a:endParaRPr>
                    </a:p>
                  </a:txBody>
                  <a:tcPr marL="90000" marR="90000" marT="46783" marB="46783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70000"/>
                        </a:lnSpc>
                        <a:buNone/>
                      </a:pPr>
                      <a:endParaRPr lang="zh-CN" altLang="en-US" sz="1800" b="1" dirty="0">
                        <a:solidFill>
                          <a:srgbClr val="000099"/>
                        </a:solidFill>
                        <a:latin typeface="楷体_GB2312" pitchFamily="1" charset="-122"/>
                        <a:ea typeface="楷体_GB2312" pitchFamily="1" charset="-122"/>
                      </a:endParaRPr>
                    </a:p>
                  </a:txBody>
                  <a:tcPr marL="90000" marR="90000" marT="46783" marB="46783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52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7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1800" b="1" dirty="0">
                        <a:solidFill>
                          <a:srgbClr val="000099"/>
                        </a:solidFill>
                        <a:latin typeface="楷体_GB2312" pitchFamily="1" charset="-122"/>
                        <a:ea typeface="楷体_GB2312" pitchFamily="1" charset="-122"/>
                      </a:endParaRPr>
                    </a:p>
                  </a:txBody>
                  <a:tcPr marL="90000" marR="90000" marT="46783" marB="46783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7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1800" b="1" dirty="0">
                        <a:solidFill>
                          <a:srgbClr val="000099"/>
                        </a:solidFill>
                        <a:latin typeface="楷体_GB2312" pitchFamily="1" charset="-122"/>
                        <a:ea typeface="楷体_GB2312" pitchFamily="1" charset="-122"/>
                      </a:endParaRPr>
                    </a:p>
                  </a:txBody>
                  <a:tcPr marL="90000" marR="90000" marT="46783" marB="46783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063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7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1800" b="1" dirty="0">
                        <a:solidFill>
                          <a:srgbClr val="000099"/>
                        </a:solidFill>
                        <a:latin typeface="楷体_GB2312" pitchFamily="1" charset="-122"/>
                        <a:ea typeface="楷体_GB2312" pitchFamily="1" charset="-122"/>
                      </a:endParaRPr>
                    </a:p>
                  </a:txBody>
                  <a:tcPr marL="90000" marR="90000" marT="46783" marB="46783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70000"/>
                        </a:lnSpc>
                        <a:buNone/>
                      </a:pPr>
                      <a:endParaRPr lang="zh-CN" altLang="en-US" sz="1800" b="1" dirty="0">
                        <a:solidFill>
                          <a:srgbClr val="000099"/>
                        </a:solidFill>
                        <a:latin typeface="楷体_GB2312" pitchFamily="1" charset="-122"/>
                        <a:ea typeface="楷体_GB2312" pitchFamily="1" charset="-122"/>
                      </a:endParaRPr>
                    </a:p>
                  </a:txBody>
                  <a:tcPr marL="90000" marR="90000" marT="46783" marB="46783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205" name="文本框 7204"/>
          <p:cNvSpPr txBox="1">
            <a:spLocks noChangeArrowheads="1"/>
          </p:cNvSpPr>
          <p:nvPr/>
        </p:nvSpPr>
        <p:spPr bwMode="auto">
          <a:xfrm>
            <a:off x="250825" y="5516563"/>
            <a:ext cx="86042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00"/>
                </a:solidFill>
              </a:rPr>
              <a:t>    </a:t>
            </a:r>
            <a:r>
              <a:rPr lang="en-US" altLang="zh-CN" sz="2800" b="1">
                <a:latin typeface="文鼎中楷简" charset="0"/>
              </a:rPr>
              <a:t> </a:t>
            </a:r>
            <a:r>
              <a:rPr lang="zh-CN" altLang="en-US" sz="2800" b="1">
                <a:latin typeface="文鼎中楷简" charset="0"/>
              </a:rPr>
              <a:t>《马关条约</a:t>
            </a:r>
            <a:r>
              <a:rPr lang="en-US" altLang="zh-CN" sz="2800" b="1">
                <a:latin typeface="文鼎中楷简" charset="0"/>
              </a:rPr>
              <a:t>》</a:t>
            </a:r>
            <a:r>
              <a:rPr lang="zh-CN" altLang="en-US" sz="2800" b="1">
                <a:latin typeface="文鼎中楷简" charset="0"/>
              </a:rPr>
              <a:t>是继</a:t>
            </a:r>
            <a:r>
              <a:rPr lang="en-US" altLang="zh-CN" sz="2800" b="1">
                <a:latin typeface="文鼎中楷简" charset="0"/>
              </a:rPr>
              <a:t>《</a:t>
            </a:r>
            <a:r>
              <a:rPr lang="zh-CN" altLang="en-US" sz="2800" b="1">
                <a:latin typeface="文鼎中楷简" charset="0"/>
              </a:rPr>
              <a:t>南京条约</a:t>
            </a:r>
            <a:r>
              <a:rPr lang="en-US" altLang="zh-CN" sz="2800" b="1">
                <a:latin typeface="文鼎中楷简" charset="0"/>
              </a:rPr>
              <a:t>》</a:t>
            </a:r>
            <a:r>
              <a:rPr lang="zh-CN" altLang="en-US" sz="2800" b="1">
                <a:latin typeface="文鼎中楷简" charset="0"/>
              </a:rPr>
              <a:t>以来最严重的不平等的条约，</a:t>
            </a:r>
            <a:r>
              <a:rPr lang="zh-CN" altLang="en-US" sz="2800" b="1">
                <a:solidFill>
                  <a:srgbClr val="FF0000"/>
                </a:solidFill>
                <a:latin typeface="文鼎中楷简" charset="0"/>
              </a:rPr>
              <a:t>①大大加深了中国的半殖民地化程度。</a:t>
            </a:r>
          </a:p>
        </p:txBody>
      </p:sp>
      <p:sp>
        <p:nvSpPr>
          <p:cNvPr id="7211" name="文本框 7210"/>
          <p:cNvSpPr txBox="1">
            <a:spLocks noChangeArrowheads="1"/>
          </p:cNvSpPr>
          <p:nvPr/>
        </p:nvSpPr>
        <p:spPr bwMode="auto">
          <a:xfrm>
            <a:off x="552450" y="2473325"/>
            <a:ext cx="3582988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000099"/>
                </a:solidFill>
              </a:rPr>
              <a:t>割香港岛 </a:t>
            </a:r>
          </a:p>
          <a:p>
            <a:pPr eaLnBrk="1" hangingPunct="1"/>
            <a:endParaRPr lang="zh-CN" altLang="en-US" sz="2800">
              <a:solidFill>
                <a:srgbClr val="000099"/>
              </a:solidFill>
            </a:endParaRPr>
          </a:p>
          <a:p>
            <a:pPr eaLnBrk="1" hangingPunct="1"/>
            <a:r>
              <a:rPr lang="zh-CN" altLang="en-US" sz="2800">
                <a:solidFill>
                  <a:srgbClr val="000099"/>
                </a:solidFill>
              </a:rPr>
              <a:t>赔款</a:t>
            </a:r>
            <a:r>
              <a:rPr lang="en-US" altLang="zh-CN" sz="2800">
                <a:solidFill>
                  <a:srgbClr val="000099"/>
                </a:solidFill>
              </a:rPr>
              <a:t>2100</a:t>
            </a:r>
            <a:r>
              <a:rPr lang="zh-CN" altLang="en-US" sz="2800">
                <a:solidFill>
                  <a:srgbClr val="000099"/>
                </a:solidFill>
              </a:rPr>
              <a:t>万银元　　 </a:t>
            </a:r>
          </a:p>
          <a:p>
            <a:pPr eaLnBrk="1" hangingPunct="1"/>
            <a:endParaRPr lang="zh-CN" altLang="en-US" sz="2800">
              <a:solidFill>
                <a:srgbClr val="000099"/>
              </a:solidFill>
            </a:endParaRPr>
          </a:p>
          <a:p>
            <a:pPr eaLnBrk="1" hangingPunct="1"/>
            <a:r>
              <a:rPr lang="zh-CN" altLang="en-US" sz="2800">
                <a:solidFill>
                  <a:srgbClr val="000099"/>
                </a:solidFill>
              </a:rPr>
              <a:t>开放东南沿海</a:t>
            </a:r>
            <a:r>
              <a:rPr lang="en-US" altLang="zh-CN" sz="2800">
                <a:solidFill>
                  <a:srgbClr val="000099"/>
                </a:solidFill>
              </a:rPr>
              <a:t>5</a:t>
            </a:r>
            <a:r>
              <a:rPr lang="zh-CN" altLang="en-US" sz="2800">
                <a:solidFill>
                  <a:srgbClr val="000099"/>
                </a:solidFill>
              </a:rPr>
              <a:t>个口岸</a:t>
            </a:r>
          </a:p>
          <a:p>
            <a:pPr eaLnBrk="1" hangingPunct="1"/>
            <a:r>
              <a:rPr lang="zh-CN" altLang="en-US" sz="2800">
                <a:solidFill>
                  <a:srgbClr val="000099"/>
                </a:solidFill>
              </a:rPr>
              <a:t> 协定关税　　</a:t>
            </a:r>
          </a:p>
        </p:txBody>
      </p:sp>
      <p:sp>
        <p:nvSpPr>
          <p:cNvPr id="7217" name="文本框 7216"/>
          <p:cNvSpPr txBox="1">
            <a:spLocks noChangeArrowheads="1"/>
          </p:cNvSpPr>
          <p:nvPr/>
        </p:nvSpPr>
        <p:spPr bwMode="auto">
          <a:xfrm>
            <a:off x="4460875" y="2289175"/>
            <a:ext cx="4095750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000099"/>
                </a:solidFill>
              </a:rPr>
              <a:t>割辽东半岛、台湾、</a:t>
            </a:r>
          </a:p>
          <a:p>
            <a:pPr eaLnBrk="1" hangingPunct="1"/>
            <a:r>
              <a:rPr lang="zh-CN" altLang="en-US" sz="2800">
                <a:solidFill>
                  <a:srgbClr val="000099"/>
                </a:solidFill>
              </a:rPr>
              <a:t>澎湖列岛 </a:t>
            </a:r>
            <a:br>
              <a:rPr lang="zh-CN" altLang="en-US" sz="2800">
                <a:solidFill>
                  <a:srgbClr val="000099"/>
                </a:solidFill>
              </a:rPr>
            </a:br>
            <a:endParaRPr lang="zh-CN" altLang="en-US" sz="2800">
              <a:solidFill>
                <a:srgbClr val="000099"/>
              </a:solidFill>
            </a:endParaRPr>
          </a:p>
          <a:p>
            <a:pPr eaLnBrk="1" hangingPunct="1"/>
            <a:r>
              <a:rPr lang="zh-CN" altLang="en-US" sz="2800">
                <a:solidFill>
                  <a:srgbClr val="000099"/>
                </a:solidFill>
              </a:rPr>
              <a:t>赔款二亿两白银 </a:t>
            </a:r>
          </a:p>
          <a:p>
            <a:pPr eaLnBrk="1" hangingPunct="1"/>
            <a:r>
              <a:rPr lang="zh-CN" altLang="en-US" sz="2800">
                <a:solidFill>
                  <a:srgbClr val="000099"/>
                </a:solidFill>
              </a:rPr>
              <a:t>开放长江流域</a:t>
            </a:r>
            <a:r>
              <a:rPr lang="en-US" altLang="zh-CN" sz="2800">
                <a:solidFill>
                  <a:srgbClr val="000099"/>
                </a:solidFill>
              </a:rPr>
              <a:t>4</a:t>
            </a:r>
            <a:r>
              <a:rPr lang="zh-CN" altLang="en-US" sz="2800">
                <a:solidFill>
                  <a:srgbClr val="000099"/>
                </a:solidFill>
              </a:rPr>
              <a:t>个口岸 </a:t>
            </a:r>
            <a:br>
              <a:rPr lang="zh-CN" altLang="en-US" sz="2800">
                <a:solidFill>
                  <a:srgbClr val="000099"/>
                </a:solidFill>
              </a:rPr>
            </a:br>
            <a:endParaRPr lang="zh-CN" altLang="en-US" sz="2800">
              <a:solidFill>
                <a:srgbClr val="000099"/>
              </a:solidFill>
            </a:endParaRPr>
          </a:p>
          <a:p>
            <a:pPr eaLnBrk="1" hangingPunct="1"/>
            <a:r>
              <a:rPr lang="zh-CN" altLang="en-US" sz="2800">
                <a:solidFill>
                  <a:srgbClr val="000099"/>
                </a:solidFill>
              </a:rPr>
              <a:t>允许日本在中国开设工厂</a:t>
            </a:r>
            <a:br>
              <a:rPr lang="zh-CN" altLang="en-US" sz="2800">
                <a:solidFill>
                  <a:srgbClr val="000099"/>
                </a:solidFill>
              </a:rPr>
            </a:br>
            <a:endParaRPr lang="zh-CN" altLang="en-US" sz="2800">
              <a:solidFill>
                <a:srgbClr val="000099"/>
              </a:solidFill>
            </a:endParaRPr>
          </a:p>
        </p:txBody>
      </p:sp>
      <p:sp>
        <p:nvSpPr>
          <p:cNvPr id="31769" name="TextBox 1"/>
          <p:cNvSpPr txBox="1">
            <a:spLocks noChangeArrowheads="1"/>
          </p:cNvSpPr>
          <p:nvPr/>
        </p:nvSpPr>
        <p:spPr bwMode="auto">
          <a:xfrm>
            <a:off x="-182876" y="228601"/>
            <a:ext cx="947165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54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四、甲午中日战争的</a:t>
            </a:r>
            <a:r>
              <a:rPr lang="zh-CN" altLang="en-US" sz="5400" b="1" dirty="0" smtClean="0">
                <a:solidFill>
                  <a:srgbClr val="00FF00"/>
                </a:solidFill>
                <a:latin typeface="隶书" pitchFamily="49" charset="-122"/>
                <a:ea typeface="隶书" pitchFamily="49" charset="-122"/>
              </a:rPr>
              <a:t>影响①②</a:t>
            </a:r>
            <a:endParaRPr lang="zh-CN" altLang="en-US" sz="5400" b="1" dirty="0">
              <a:solidFill>
                <a:srgbClr val="00FF00"/>
              </a:solidFill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6756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5" grpId="0"/>
      <p:bldP spid="7211" grpId="0"/>
      <p:bldP spid="72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554" name="Picture 2" descr="法国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850" y="3671937"/>
            <a:ext cx="1143000" cy="76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9555" name="Picture 3" descr="德国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119464"/>
            <a:ext cx="114300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9556" name="Picture 4" descr="日本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900734"/>
            <a:ext cx="1903412" cy="1176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9557" name="Text Box 5"/>
          <p:cNvSpPr txBox="1">
            <a:spLocks noChangeArrowheads="1"/>
          </p:cNvSpPr>
          <p:nvPr/>
        </p:nvSpPr>
        <p:spPr bwMode="auto">
          <a:xfrm>
            <a:off x="1692275" y="2347978"/>
            <a:ext cx="37734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2" charset="-122"/>
              </a:rPr>
              <a:t>企图独霸中国东北</a:t>
            </a:r>
          </a:p>
        </p:txBody>
      </p:sp>
      <p:sp>
        <p:nvSpPr>
          <p:cNvPr id="279558" name="Line 6"/>
          <p:cNvSpPr>
            <a:spLocks noChangeShapeType="1"/>
          </p:cNvSpPr>
          <p:nvPr/>
        </p:nvSpPr>
        <p:spPr bwMode="auto">
          <a:xfrm>
            <a:off x="1757363" y="2960564"/>
            <a:ext cx="3581400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9559" name="Text Box 7"/>
          <p:cNvSpPr txBox="1">
            <a:spLocks noChangeArrowheads="1"/>
          </p:cNvSpPr>
          <p:nvPr/>
        </p:nvSpPr>
        <p:spPr bwMode="auto">
          <a:xfrm>
            <a:off x="2065338" y="3462794"/>
            <a:ext cx="26511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2" charset="-122"/>
              </a:rPr>
              <a:t>俄国的盟国</a:t>
            </a:r>
          </a:p>
        </p:txBody>
      </p:sp>
      <p:sp>
        <p:nvSpPr>
          <p:cNvPr id="279560" name="Line 8"/>
          <p:cNvSpPr>
            <a:spLocks noChangeShapeType="1"/>
          </p:cNvSpPr>
          <p:nvPr/>
        </p:nvSpPr>
        <p:spPr bwMode="auto">
          <a:xfrm>
            <a:off x="1833563" y="4037469"/>
            <a:ext cx="3124200" cy="23812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9561" name="Text Box 9"/>
          <p:cNvSpPr txBox="1">
            <a:spLocks noChangeArrowheads="1"/>
          </p:cNvSpPr>
          <p:nvPr/>
        </p:nvSpPr>
        <p:spPr bwMode="auto">
          <a:xfrm>
            <a:off x="266700" y="3786644"/>
            <a:ext cx="16414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FF00"/>
                </a:solidFill>
                <a:latin typeface="Times New Roman" pitchFamily="18" charset="0"/>
                <a:ea typeface="方正姚体" pitchFamily="2" charset="-122"/>
              </a:rPr>
              <a:t>法国</a:t>
            </a:r>
          </a:p>
        </p:txBody>
      </p:sp>
      <p:sp>
        <p:nvSpPr>
          <p:cNvPr id="279562" name="Text Box 10"/>
          <p:cNvSpPr txBox="1">
            <a:spLocks noChangeArrowheads="1"/>
          </p:cNvSpPr>
          <p:nvPr/>
        </p:nvSpPr>
        <p:spPr bwMode="auto">
          <a:xfrm>
            <a:off x="266700" y="5186819"/>
            <a:ext cx="16414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FF00"/>
                </a:solidFill>
                <a:latin typeface="Times New Roman" pitchFamily="18" charset="0"/>
                <a:ea typeface="方正姚体" pitchFamily="2" charset="-122"/>
              </a:rPr>
              <a:t>德国</a:t>
            </a:r>
          </a:p>
        </p:txBody>
      </p:sp>
      <p:sp>
        <p:nvSpPr>
          <p:cNvPr id="279563" name="Text Box 11"/>
          <p:cNvSpPr txBox="1">
            <a:spLocks noChangeArrowheads="1"/>
          </p:cNvSpPr>
          <p:nvPr/>
        </p:nvSpPr>
        <p:spPr bwMode="auto">
          <a:xfrm>
            <a:off x="6660232" y="3212976"/>
            <a:ext cx="17510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600" b="1" dirty="0">
                <a:solidFill>
                  <a:srgbClr val="00FF00"/>
                </a:solidFill>
                <a:latin typeface="Times New Roman" pitchFamily="18" charset="0"/>
                <a:ea typeface="方正姚体" pitchFamily="2" charset="-122"/>
              </a:rPr>
              <a:t>日 本</a:t>
            </a:r>
          </a:p>
        </p:txBody>
      </p:sp>
      <p:sp>
        <p:nvSpPr>
          <p:cNvPr id="279564" name="Line 12"/>
          <p:cNvSpPr>
            <a:spLocks noChangeShapeType="1"/>
          </p:cNvSpPr>
          <p:nvPr/>
        </p:nvSpPr>
        <p:spPr bwMode="auto">
          <a:xfrm>
            <a:off x="5724178" y="2924621"/>
            <a:ext cx="1008062" cy="360363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9565" name="Text Box 13"/>
          <p:cNvSpPr txBox="1">
            <a:spLocks noChangeArrowheads="1"/>
          </p:cNvSpPr>
          <p:nvPr/>
        </p:nvSpPr>
        <p:spPr bwMode="auto">
          <a:xfrm rot="1169199">
            <a:off x="6014871" y="2081923"/>
            <a:ext cx="10001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solidFill>
                  <a:srgbClr val="800000"/>
                </a:solidFill>
                <a:latin typeface="Times New Roman" pitchFamily="18" charset="0"/>
                <a:ea typeface="方正姚体" pitchFamily="2" charset="-122"/>
              </a:rPr>
              <a:t>策划</a:t>
            </a:r>
          </a:p>
          <a:p>
            <a:r>
              <a:rPr kumimoji="1" lang="zh-CN" altLang="en-US" sz="3200" b="1" dirty="0">
                <a:solidFill>
                  <a:srgbClr val="800000"/>
                </a:solidFill>
                <a:latin typeface="Times New Roman" pitchFamily="18" charset="0"/>
                <a:ea typeface="方正姚体" pitchFamily="2" charset="-122"/>
              </a:rPr>
              <a:t>干涉</a:t>
            </a:r>
          </a:p>
        </p:txBody>
      </p:sp>
      <p:sp>
        <p:nvSpPr>
          <p:cNvPr id="279566" name="Line 14"/>
          <p:cNvSpPr>
            <a:spLocks noChangeShapeType="1"/>
          </p:cNvSpPr>
          <p:nvPr/>
        </p:nvSpPr>
        <p:spPr bwMode="auto">
          <a:xfrm rot="-4807657">
            <a:off x="5097458" y="4173412"/>
            <a:ext cx="1844039" cy="1226639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79568" name="Picture 16" descr="俄罗斯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455168"/>
            <a:ext cx="114300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9569" name="Text Box 17"/>
          <p:cNvSpPr txBox="1">
            <a:spLocks noChangeArrowheads="1"/>
          </p:cNvSpPr>
          <p:nvPr/>
        </p:nvSpPr>
        <p:spPr bwMode="auto">
          <a:xfrm>
            <a:off x="307975" y="2633539"/>
            <a:ext cx="152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FF00"/>
                </a:solidFill>
                <a:latin typeface="Times New Roman" pitchFamily="18" charset="0"/>
                <a:ea typeface="方正姚体" pitchFamily="2" charset="-122"/>
              </a:rPr>
              <a:t>俄国</a:t>
            </a:r>
          </a:p>
        </p:txBody>
      </p:sp>
      <p:sp>
        <p:nvSpPr>
          <p:cNvPr id="279570" name="Line 18"/>
          <p:cNvSpPr>
            <a:spLocks noChangeShapeType="1"/>
          </p:cNvSpPr>
          <p:nvPr/>
        </p:nvSpPr>
        <p:spPr bwMode="auto">
          <a:xfrm rot="-2341028">
            <a:off x="5246189" y="3500163"/>
            <a:ext cx="1434114" cy="830527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9571" name="Text Box 19"/>
          <p:cNvSpPr txBox="1">
            <a:spLocks noChangeArrowheads="1"/>
          </p:cNvSpPr>
          <p:nvPr/>
        </p:nvSpPr>
        <p:spPr bwMode="auto">
          <a:xfrm rot="20920281">
            <a:off x="5003800" y="2972256"/>
            <a:ext cx="10001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方正姚体" pitchFamily="2" charset="-122"/>
              </a:rPr>
              <a:t>支持</a:t>
            </a:r>
          </a:p>
          <a:p>
            <a:r>
              <a:rPr kumimoji="1" lang="zh-CN" altLang="en-US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方正姚体" pitchFamily="2" charset="-122"/>
              </a:rPr>
              <a:t>干涉</a:t>
            </a:r>
          </a:p>
        </p:txBody>
      </p:sp>
      <p:sp>
        <p:nvSpPr>
          <p:cNvPr id="279572" name="Text Box 20"/>
          <p:cNvSpPr txBox="1">
            <a:spLocks noChangeArrowheads="1"/>
          </p:cNvSpPr>
          <p:nvPr/>
        </p:nvSpPr>
        <p:spPr bwMode="auto">
          <a:xfrm>
            <a:off x="1835150" y="4326394"/>
            <a:ext cx="327660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2" charset="-122"/>
              </a:rPr>
              <a:t>意欲在远东扩大侵略势力</a:t>
            </a:r>
          </a:p>
          <a:p>
            <a:r>
              <a:rPr kumimoji="1"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2" charset="-122"/>
              </a:rPr>
              <a:t>缓和与俄在欧洲的矛盾</a:t>
            </a:r>
          </a:p>
        </p:txBody>
      </p:sp>
      <p:sp>
        <p:nvSpPr>
          <p:cNvPr id="279573" name="Line 21"/>
          <p:cNvSpPr>
            <a:spLocks noChangeShapeType="1"/>
          </p:cNvSpPr>
          <p:nvPr/>
        </p:nvSpPr>
        <p:spPr bwMode="auto">
          <a:xfrm>
            <a:off x="1692275" y="5504319"/>
            <a:ext cx="3429000" cy="46037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9574" name="Text Box 22"/>
          <p:cNvSpPr txBox="1">
            <a:spLocks noChangeArrowheads="1"/>
          </p:cNvSpPr>
          <p:nvPr/>
        </p:nvSpPr>
        <p:spPr bwMode="auto">
          <a:xfrm rot="19108958">
            <a:off x="4856118" y="4180973"/>
            <a:ext cx="10001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方正姚体" pitchFamily="2" charset="-122"/>
              </a:rPr>
              <a:t>支持</a:t>
            </a:r>
          </a:p>
          <a:p>
            <a:r>
              <a:rPr kumimoji="1" lang="zh-CN" altLang="en-US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方正姚体" pitchFamily="2" charset="-122"/>
              </a:rPr>
              <a:t>干涉</a:t>
            </a:r>
          </a:p>
        </p:txBody>
      </p:sp>
      <p:sp>
        <p:nvSpPr>
          <p:cNvPr id="279575" name="Rectangle 23"/>
          <p:cNvSpPr>
            <a:spLocks noChangeArrowheads="1"/>
          </p:cNvSpPr>
          <p:nvPr/>
        </p:nvSpPr>
        <p:spPr bwMode="auto">
          <a:xfrm>
            <a:off x="6327502" y="5750768"/>
            <a:ext cx="1916906" cy="990600"/>
          </a:xfrm>
          <a:prstGeom prst="rect">
            <a:avLst/>
          </a:prstGeom>
          <a:solidFill>
            <a:srgbClr val="FFFF66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9576" name="Text Box 24"/>
          <p:cNvSpPr txBox="1">
            <a:spLocks noChangeArrowheads="1"/>
          </p:cNvSpPr>
          <p:nvPr/>
        </p:nvSpPr>
        <p:spPr bwMode="auto">
          <a:xfrm>
            <a:off x="6227687" y="5733256"/>
            <a:ext cx="244876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4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清政府</a:t>
            </a:r>
          </a:p>
        </p:txBody>
      </p:sp>
      <p:sp>
        <p:nvSpPr>
          <p:cNvPr id="279577" name="Line 25"/>
          <p:cNvSpPr>
            <a:spLocks noChangeShapeType="1"/>
          </p:cNvSpPr>
          <p:nvPr/>
        </p:nvSpPr>
        <p:spPr bwMode="auto">
          <a:xfrm rot="3003215">
            <a:off x="6511925" y="4391025"/>
            <a:ext cx="914400" cy="762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9578" name="Text Box 26"/>
          <p:cNvSpPr txBox="1">
            <a:spLocks noChangeArrowheads="1"/>
          </p:cNvSpPr>
          <p:nvPr/>
        </p:nvSpPr>
        <p:spPr bwMode="auto">
          <a:xfrm rot="-53564">
            <a:off x="6305550" y="4298033"/>
            <a:ext cx="642938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rgbClr val="660066"/>
                </a:solidFill>
                <a:latin typeface="Times New Roman" pitchFamily="18" charset="0"/>
                <a:ea typeface="方正姚体" pitchFamily="2" charset="-122"/>
              </a:rPr>
              <a:t>还</a:t>
            </a:r>
          </a:p>
          <a:p>
            <a:r>
              <a:rPr kumimoji="1" lang="zh-CN" altLang="en-US" sz="3600" b="1" dirty="0">
                <a:solidFill>
                  <a:srgbClr val="660066"/>
                </a:solidFill>
                <a:latin typeface="Times New Roman" pitchFamily="18" charset="0"/>
                <a:ea typeface="方正姚体" pitchFamily="2" charset="-122"/>
              </a:rPr>
              <a:t>辽</a:t>
            </a:r>
          </a:p>
        </p:txBody>
      </p:sp>
      <p:sp>
        <p:nvSpPr>
          <p:cNvPr id="279579" name="Line 27"/>
          <p:cNvSpPr>
            <a:spLocks noChangeShapeType="1"/>
          </p:cNvSpPr>
          <p:nvPr/>
        </p:nvSpPr>
        <p:spPr bwMode="auto">
          <a:xfrm rot="3003215" flipH="1" flipV="1">
            <a:off x="6860687" y="4330700"/>
            <a:ext cx="914400" cy="762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9580" name="Text Box 28"/>
          <p:cNvSpPr txBox="1">
            <a:spLocks noChangeArrowheads="1"/>
          </p:cNvSpPr>
          <p:nvPr/>
        </p:nvSpPr>
        <p:spPr bwMode="auto">
          <a:xfrm rot="-53564">
            <a:off x="7321764" y="4017116"/>
            <a:ext cx="1560513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方正姚体" pitchFamily="2" charset="-122"/>
              </a:rPr>
              <a:t>赎辽费</a:t>
            </a:r>
          </a:p>
          <a:p>
            <a:r>
              <a:rPr kumimoji="1" lang="en-US" altLang="zh-CN" sz="36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方正姚体" pitchFamily="2" charset="-122"/>
              </a:rPr>
              <a:t>3000</a:t>
            </a:r>
            <a:r>
              <a:rPr kumimoji="1" lang="zh-CN" altLang="en-US" sz="36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方正姚体" pitchFamily="2" charset="-122"/>
              </a:rPr>
              <a:t>万</a:t>
            </a:r>
          </a:p>
          <a:p>
            <a:r>
              <a:rPr kumimoji="1" lang="zh-CN" altLang="en-US" sz="36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方正姚体" pitchFamily="2" charset="-122"/>
              </a:rPr>
              <a:t>两白银</a:t>
            </a:r>
          </a:p>
        </p:txBody>
      </p:sp>
      <p:sp>
        <p:nvSpPr>
          <p:cNvPr id="279584" name="Text Box 32"/>
          <p:cNvSpPr txBox="1">
            <a:spLocks noChangeArrowheads="1"/>
          </p:cNvSpPr>
          <p:nvPr/>
        </p:nvSpPr>
        <p:spPr bwMode="auto">
          <a:xfrm>
            <a:off x="987251" y="2886174"/>
            <a:ext cx="6969125" cy="25590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 dirty="0">
                <a:solidFill>
                  <a:srgbClr val="A50021"/>
                </a:solidFill>
                <a:latin typeface="Tahoma" pitchFamily="34" charset="0"/>
                <a:ea typeface="华文中宋" pitchFamily="2" charset="-122"/>
              </a:rPr>
              <a:t>帝国主义在侵略过程中既矛盾又勾结，完全以自己的利益为重</a:t>
            </a:r>
          </a:p>
        </p:txBody>
      </p:sp>
      <p:sp>
        <p:nvSpPr>
          <p:cNvPr id="279585" name="WordArt 33"/>
          <p:cNvSpPr>
            <a:spLocks noChangeArrowheads="1" noChangeShapeType="1" noTextEdit="1"/>
          </p:cNvSpPr>
          <p:nvPr/>
        </p:nvSpPr>
        <p:spPr bwMode="auto">
          <a:xfrm>
            <a:off x="266699" y="1633603"/>
            <a:ext cx="4642063" cy="6477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rgbClr val="B2B2B2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n-US" altLang="zh-CN" sz="3600" b="1" kern="10" dirty="0" smtClean="0">
                <a:gradFill rotWithShape="0">
                  <a:gsLst>
                    <a:gs pos="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华文中宋"/>
                <a:ea typeface="华文中宋"/>
              </a:rPr>
              <a:t>1</a:t>
            </a:r>
            <a:r>
              <a:rPr lang="zh-CN" altLang="en-US" sz="3600" b="1" kern="10" dirty="0" smtClean="0">
                <a:gradFill rotWithShape="0">
                  <a:gsLst>
                    <a:gs pos="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华文中宋"/>
                <a:ea typeface="华文中宋"/>
              </a:rPr>
              <a:t>、三国</a:t>
            </a:r>
            <a:r>
              <a:rPr lang="zh-CN" altLang="en-US" sz="3600" b="1" kern="10" dirty="0">
                <a:gradFill rotWithShape="0">
                  <a:gsLst>
                    <a:gs pos="0">
                      <a:schemeClr val="tx1"/>
                    </a:gs>
                    <a:gs pos="100000">
                      <a:srgbClr val="0000FF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华文中宋"/>
                <a:ea typeface="华文中宋"/>
              </a:rPr>
              <a:t>干涉还辽</a:t>
            </a:r>
          </a:p>
        </p:txBody>
      </p:sp>
      <p:grpSp>
        <p:nvGrpSpPr>
          <p:cNvPr id="33" name="Group 6"/>
          <p:cNvGrpSpPr>
            <a:grpSpLocks/>
          </p:cNvGrpSpPr>
          <p:nvPr/>
        </p:nvGrpSpPr>
        <p:grpSpPr bwMode="auto">
          <a:xfrm>
            <a:off x="0" y="0"/>
            <a:ext cx="9144000" cy="836613"/>
            <a:chOff x="0" y="0"/>
            <a:chExt cx="5760" cy="527"/>
          </a:xfrm>
        </p:grpSpPr>
        <p:pic>
          <p:nvPicPr>
            <p:cNvPr id="34" name="Picture 5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Text Box 22"/>
            <p:cNvSpPr txBox="1">
              <a:spLocks noChangeArrowheads="1"/>
            </p:cNvSpPr>
            <p:nvPr/>
          </p:nvSpPr>
          <p:spPr bwMode="auto">
            <a:xfrm>
              <a:off x="1066" y="156"/>
              <a:ext cx="4649" cy="30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80000"/>
                </a:lnSpc>
              </a:pP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课甲午中日战争与“瓜分”中国狂潮</a:t>
              </a:r>
            </a:p>
          </p:txBody>
        </p:sp>
      </p:grp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 Box 6"/>
          <p:cNvSpPr txBox="1">
            <a:spLocks noChangeArrowheads="1"/>
          </p:cNvSpPr>
          <p:nvPr/>
        </p:nvSpPr>
        <p:spPr bwMode="auto">
          <a:xfrm>
            <a:off x="143351" y="777478"/>
            <a:ext cx="9924512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四、</a:t>
            </a:r>
            <a:r>
              <a:rPr lang="zh-CN" altLang="en-US" sz="5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影响：②</a:t>
            </a: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“瓜分”</a:t>
            </a: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中国狂潮</a:t>
            </a:r>
          </a:p>
        </p:txBody>
      </p:sp>
    </p:spTree>
    <p:extLst>
      <p:ext uri="{BB962C8B-B14F-4D97-AF65-F5344CB8AC3E}">
        <p14:creationId xmlns:p14="http://schemas.microsoft.com/office/powerpoint/2010/main" val="911322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795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79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79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9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9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9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9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795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79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79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9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9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95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95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795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79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7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79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2795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R15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79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2795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R15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279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557" grpId="0" autoUpdateAnimBg="0"/>
      <p:bldP spid="279558" grpId="0" animBg="1"/>
      <p:bldP spid="279559" grpId="0" autoUpdateAnimBg="0"/>
      <p:bldP spid="279560" grpId="0" animBg="1"/>
      <p:bldP spid="279564" grpId="0" animBg="1"/>
      <p:bldP spid="279565" grpId="0" autoUpdateAnimBg="0"/>
      <p:bldP spid="279566" grpId="0" animBg="1"/>
      <p:bldP spid="279570" grpId="0" animBg="1"/>
      <p:bldP spid="279571" grpId="0" autoUpdateAnimBg="0"/>
      <p:bldP spid="279572" grpId="0" autoUpdateAnimBg="0"/>
      <p:bldP spid="279573" grpId="0" animBg="1"/>
      <p:bldP spid="279574" grpId="0" autoUpdateAnimBg="0"/>
      <p:bldP spid="279577" grpId="0" animBg="1"/>
      <p:bldP spid="279578" grpId="0" autoUpdateAnimBg="0"/>
      <p:bldP spid="279579" grpId="0" animBg="1"/>
      <p:bldP spid="279580" grpId="0" autoUpdateAnimBg="0"/>
      <p:bldP spid="27958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0" y="0"/>
            <a:ext cx="9144000" cy="836613"/>
            <a:chOff x="0" y="0"/>
            <a:chExt cx="5760" cy="527"/>
          </a:xfrm>
        </p:grpSpPr>
        <p:pic>
          <p:nvPicPr>
            <p:cNvPr id="3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 Box 22"/>
            <p:cNvSpPr txBox="1">
              <a:spLocks noChangeArrowheads="1"/>
            </p:cNvSpPr>
            <p:nvPr/>
          </p:nvSpPr>
          <p:spPr bwMode="auto">
            <a:xfrm>
              <a:off x="1066" y="156"/>
              <a:ext cx="4649" cy="30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80000"/>
                </a:lnSpc>
              </a:pP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课甲午中日战争与“瓜分”中国狂潮</a:t>
              </a:r>
            </a:p>
          </p:txBody>
        </p:sp>
      </p:grp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030701" y="777478"/>
            <a:ext cx="714169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三、“瓜分”中国狂潮</a:t>
            </a:r>
          </a:p>
        </p:txBody>
      </p:sp>
      <p:sp>
        <p:nvSpPr>
          <p:cNvPr id="7" name="矩形 6"/>
          <p:cNvSpPr/>
          <p:nvPr/>
        </p:nvSpPr>
        <p:spPr>
          <a:xfrm>
            <a:off x="1459134" y="1628800"/>
            <a:ext cx="55611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、“瓜分”</a:t>
            </a: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中国狂潮</a:t>
            </a:r>
          </a:p>
        </p:txBody>
      </p:sp>
      <p:pic>
        <p:nvPicPr>
          <p:cNvPr id="8" name="Picture 2" descr="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26988"/>
            <a:ext cx="54562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3"/>
          <p:cNvGrpSpPr>
            <a:grpSpLocks/>
          </p:cNvGrpSpPr>
          <p:nvPr/>
        </p:nvGrpSpPr>
        <p:grpSpPr bwMode="auto">
          <a:xfrm>
            <a:off x="2789238" y="4221163"/>
            <a:ext cx="1970087" cy="1382712"/>
            <a:chOff x="3107" y="2659"/>
            <a:chExt cx="1241" cy="871"/>
          </a:xfrm>
        </p:grpSpPr>
        <p:sp>
          <p:nvSpPr>
            <p:cNvPr id="10" name="Rectangle 4"/>
            <p:cNvSpPr>
              <a:spLocks noChangeArrowheads="1"/>
            </p:cNvSpPr>
            <p:nvPr/>
          </p:nvSpPr>
          <p:spPr bwMode="auto">
            <a:xfrm>
              <a:off x="3107" y="3203"/>
              <a:ext cx="1241" cy="32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</a:rPr>
                <a:t>鹰代表美国</a:t>
              </a:r>
            </a:p>
          </p:txBody>
        </p:sp>
        <p:sp>
          <p:nvSpPr>
            <p:cNvPr id="11" name="Oval 5"/>
            <p:cNvSpPr>
              <a:spLocks noChangeArrowheads="1"/>
            </p:cNvSpPr>
            <p:nvPr/>
          </p:nvSpPr>
          <p:spPr bwMode="auto">
            <a:xfrm>
              <a:off x="3107" y="2659"/>
              <a:ext cx="1043" cy="59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2" name="Group 6"/>
          <p:cNvGrpSpPr>
            <a:grpSpLocks/>
          </p:cNvGrpSpPr>
          <p:nvPr/>
        </p:nvGrpSpPr>
        <p:grpSpPr bwMode="auto">
          <a:xfrm>
            <a:off x="557213" y="4365625"/>
            <a:ext cx="2327275" cy="1454150"/>
            <a:chOff x="1701" y="2750"/>
            <a:chExt cx="1466" cy="916"/>
          </a:xfrm>
        </p:grpSpPr>
        <p:sp>
          <p:nvSpPr>
            <p:cNvPr id="13" name="Rectangle 7"/>
            <p:cNvSpPr>
              <a:spLocks noChangeArrowheads="1"/>
            </p:cNvSpPr>
            <p:nvPr/>
          </p:nvSpPr>
          <p:spPr bwMode="auto">
            <a:xfrm>
              <a:off x="1701" y="3339"/>
              <a:ext cx="1466" cy="32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</a:rPr>
                <a:t>哈蟆代表法国</a:t>
              </a:r>
            </a:p>
          </p:txBody>
        </p:sp>
        <p:sp>
          <p:nvSpPr>
            <p:cNvPr id="14" name="Oval 8"/>
            <p:cNvSpPr>
              <a:spLocks noChangeArrowheads="1"/>
            </p:cNvSpPr>
            <p:nvPr/>
          </p:nvSpPr>
          <p:spPr bwMode="auto">
            <a:xfrm>
              <a:off x="1973" y="2750"/>
              <a:ext cx="680" cy="72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5" name="Group 9"/>
          <p:cNvGrpSpPr>
            <a:grpSpLocks/>
          </p:cNvGrpSpPr>
          <p:nvPr/>
        </p:nvGrpSpPr>
        <p:grpSpPr bwMode="auto">
          <a:xfrm>
            <a:off x="1708150" y="3500438"/>
            <a:ext cx="3122613" cy="1152525"/>
            <a:chOff x="2426" y="2205"/>
            <a:chExt cx="1967" cy="726"/>
          </a:xfrm>
        </p:grpSpPr>
        <p:sp>
          <p:nvSpPr>
            <p:cNvPr id="16" name="Rectangle 10"/>
            <p:cNvSpPr>
              <a:spLocks noChangeArrowheads="1"/>
            </p:cNvSpPr>
            <p:nvPr/>
          </p:nvSpPr>
          <p:spPr bwMode="auto">
            <a:xfrm>
              <a:off x="3152" y="2251"/>
              <a:ext cx="1241" cy="32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</a:rPr>
                <a:t>虎代表英国</a:t>
              </a:r>
            </a:p>
          </p:txBody>
        </p:sp>
        <p:sp>
          <p:nvSpPr>
            <p:cNvPr id="17" name="Oval 11"/>
            <p:cNvSpPr>
              <a:spLocks noChangeArrowheads="1"/>
            </p:cNvSpPr>
            <p:nvPr/>
          </p:nvSpPr>
          <p:spPr bwMode="auto">
            <a:xfrm rot="-2064455">
              <a:off x="2426" y="2205"/>
              <a:ext cx="711" cy="72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8" name="Group 22"/>
          <p:cNvGrpSpPr>
            <a:grpSpLocks/>
          </p:cNvGrpSpPr>
          <p:nvPr/>
        </p:nvGrpSpPr>
        <p:grpSpPr bwMode="auto">
          <a:xfrm>
            <a:off x="3473450" y="1628775"/>
            <a:ext cx="3403600" cy="1641475"/>
            <a:chOff x="2188" y="1026"/>
            <a:chExt cx="2144" cy="1034"/>
          </a:xfrm>
        </p:grpSpPr>
        <p:sp>
          <p:nvSpPr>
            <p:cNvPr id="19" name="Rectangle 13"/>
            <p:cNvSpPr>
              <a:spLocks noChangeArrowheads="1"/>
            </p:cNvSpPr>
            <p:nvPr/>
          </p:nvSpPr>
          <p:spPr bwMode="auto">
            <a:xfrm>
              <a:off x="2641" y="1026"/>
              <a:ext cx="1691" cy="32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</a:rPr>
                <a:t>太阳代表日本国</a:t>
              </a:r>
            </a:p>
          </p:txBody>
        </p:sp>
        <p:sp>
          <p:nvSpPr>
            <p:cNvPr id="20" name="Oval 14"/>
            <p:cNvSpPr>
              <a:spLocks noChangeArrowheads="1"/>
            </p:cNvSpPr>
            <p:nvPr/>
          </p:nvSpPr>
          <p:spPr bwMode="auto">
            <a:xfrm rot="620863">
              <a:off x="2188" y="1334"/>
              <a:ext cx="770" cy="72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1" name="Group 15"/>
          <p:cNvGrpSpPr>
            <a:grpSpLocks/>
          </p:cNvGrpSpPr>
          <p:nvPr/>
        </p:nvGrpSpPr>
        <p:grpSpPr bwMode="auto">
          <a:xfrm>
            <a:off x="1636713" y="1052513"/>
            <a:ext cx="3384550" cy="1584325"/>
            <a:chOff x="2381" y="663"/>
            <a:chExt cx="1963" cy="998"/>
          </a:xfrm>
        </p:grpSpPr>
        <p:sp>
          <p:nvSpPr>
            <p:cNvPr id="22" name="Rectangle 16"/>
            <p:cNvSpPr>
              <a:spLocks noChangeArrowheads="1"/>
            </p:cNvSpPr>
            <p:nvPr/>
          </p:nvSpPr>
          <p:spPr bwMode="auto">
            <a:xfrm>
              <a:off x="2653" y="663"/>
              <a:ext cx="1691" cy="32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</a:rPr>
                <a:t>熊代表沙皇俄国</a:t>
              </a:r>
            </a:p>
          </p:txBody>
        </p:sp>
        <p:sp>
          <p:nvSpPr>
            <p:cNvPr id="23" name="Oval 17"/>
            <p:cNvSpPr>
              <a:spLocks noChangeArrowheads="1"/>
            </p:cNvSpPr>
            <p:nvPr/>
          </p:nvSpPr>
          <p:spPr bwMode="auto">
            <a:xfrm>
              <a:off x="2381" y="935"/>
              <a:ext cx="1043" cy="72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4" name="Group 18"/>
          <p:cNvGrpSpPr>
            <a:grpSpLocks/>
          </p:cNvGrpSpPr>
          <p:nvPr/>
        </p:nvGrpSpPr>
        <p:grpSpPr bwMode="auto">
          <a:xfrm>
            <a:off x="484188" y="2708275"/>
            <a:ext cx="3024187" cy="904875"/>
            <a:chOff x="1655" y="1706"/>
            <a:chExt cx="1787" cy="570"/>
          </a:xfrm>
        </p:grpSpPr>
        <p:sp>
          <p:nvSpPr>
            <p:cNvPr id="25" name="Rectangle 19"/>
            <p:cNvSpPr>
              <a:spLocks noChangeArrowheads="1"/>
            </p:cNvSpPr>
            <p:nvPr/>
          </p:nvSpPr>
          <p:spPr bwMode="auto">
            <a:xfrm>
              <a:off x="1655" y="1706"/>
              <a:ext cx="1241" cy="32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</a:rPr>
                <a:t>肠代表德国</a:t>
              </a:r>
            </a:p>
          </p:txBody>
        </p:sp>
        <p:sp>
          <p:nvSpPr>
            <p:cNvPr id="26" name="Oval 20"/>
            <p:cNvSpPr>
              <a:spLocks noChangeArrowheads="1"/>
            </p:cNvSpPr>
            <p:nvPr/>
          </p:nvSpPr>
          <p:spPr bwMode="auto">
            <a:xfrm rot="2635768">
              <a:off x="2897" y="1731"/>
              <a:ext cx="545" cy="545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8" name="矩形 27"/>
          <p:cNvSpPr/>
          <p:nvPr/>
        </p:nvSpPr>
        <p:spPr>
          <a:xfrm>
            <a:off x="467544" y="718820"/>
            <a:ext cx="8149976" cy="58785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时局图</a:t>
            </a:r>
            <a:r>
              <a:rPr lang="en-US" altLang="zh-CN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是近代爱国者谢缵泰所</a:t>
            </a:r>
            <a:r>
              <a:rPr lang="zh-CN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作</a:t>
            </a:r>
            <a:r>
              <a:rPr lang="en-US" altLang="zh-CN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图</a:t>
            </a:r>
            <a:r>
              <a:rPr lang="zh-CN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中“不言而喻，一目了然”的对联，生动形象地揭露了清政府的腐败和帝国主义列强对中国的侵略。</a:t>
            </a:r>
            <a:br>
              <a:rPr lang="zh-CN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</a:br>
            <a:r>
              <a:rPr lang="zh-CN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有人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为此画题诗曰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：</a:t>
            </a:r>
            <a:endParaRPr lang="en-US" altLang="zh-CN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itchFamily="2" charset="-122"/>
              <a:ea typeface="华文彩云" pitchFamily="2" charset="-122"/>
            </a:endParaRPr>
          </a:p>
          <a:p>
            <a:r>
              <a:rPr lang="zh-CN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“沉沉酣睡</a:t>
            </a:r>
            <a:r>
              <a:rPr lang="zh-CN" alt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我中华</a:t>
            </a:r>
            <a:r>
              <a:rPr lang="zh-CN" altLang="en-U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，</a:t>
            </a:r>
            <a:endParaRPr lang="en-US" altLang="zh-CN" sz="4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  哪知</a:t>
            </a:r>
            <a:r>
              <a:rPr lang="zh-CN" alt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爱国即爱家</a:t>
            </a:r>
            <a:r>
              <a:rPr lang="zh-CN" altLang="en-U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</a:t>
            </a:r>
            <a:endParaRPr lang="en-US" altLang="zh-CN" sz="4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  国人</a:t>
            </a:r>
            <a:r>
              <a:rPr lang="zh-CN" alt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知醒宜今醒</a:t>
            </a:r>
            <a:r>
              <a:rPr lang="zh-CN" altLang="en-U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，</a:t>
            </a:r>
            <a:endParaRPr lang="en-US" altLang="zh-CN" sz="4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  莫</a:t>
            </a:r>
            <a:r>
              <a:rPr lang="zh-CN" alt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待土分裂似瓜”。</a:t>
            </a:r>
          </a:p>
        </p:txBody>
      </p:sp>
    </p:spTree>
    <p:extLst>
      <p:ext uri="{BB962C8B-B14F-4D97-AF65-F5344CB8AC3E}">
        <p14:creationId xmlns:p14="http://schemas.microsoft.com/office/powerpoint/2010/main" val="376027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矩形 7174"/>
          <p:cNvSpPr>
            <a:spLocks noChangeArrowheads="1"/>
          </p:cNvSpPr>
          <p:nvPr/>
        </p:nvSpPr>
        <p:spPr bwMode="auto">
          <a:xfrm>
            <a:off x="274638" y="1079500"/>
            <a:ext cx="590550" cy="3275013"/>
          </a:xfrm>
          <a:prstGeom prst="rect">
            <a:avLst/>
          </a:prstGeom>
          <a:noFill/>
          <a:ln w="38100">
            <a:solidFill>
              <a:srgbClr val="00CC0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b="1" smtClean="0">
                <a:solidFill>
                  <a:srgbClr val="000000"/>
                </a:solidFill>
                <a:latin typeface="文鼎CS大黑" charset="0"/>
              </a:rPr>
              <a:t>美国</a:t>
            </a:r>
            <a:r>
              <a:rPr lang="en-US" altLang="zh-CN" sz="2800" b="1" smtClean="0">
                <a:solidFill>
                  <a:srgbClr val="000000"/>
                </a:solidFill>
                <a:latin typeface="文鼎CS大黑" charset="0"/>
              </a:rPr>
              <a:t>“</a:t>
            </a:r>
            <a:r>
              <a:rPr lang="zh-CN" altLang="en-US" sz="2800" b="1" smtClean="0">
                <a:solidFill>
                  <a:srgbClr val="000000"/>
                </a:solidFill>
                <a:latin typeface="文鼎CS大黑" charset="0"/>
              </a:rPr>
              <a:t>门户开放</a:t>
            </a:r>
          </a:p>
          <a:p>
            <a:pPr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800" b="1" smtClean="0">
                <a:solidFill>
                  <a:srgbClr val="000000"/>
                </a:solidFill>
                <a:latin typeface="文鼎CS大黑" charset="0"/>
              </a:rPr>
              <a:t>”</a:t>
            </a:r>
          </a:p>
        </p:txBody>
      </p:sp>
      <p:sp>
        <p:nvSpPr>
          <p:cNvPr id="252931" name="Text Box 3"/>
          <p:cNvSpPr txBox="1">
            <a:spLocks noChangeArrowheads="1"/>
          </p:cNvSpPr>
          <p:nvPr/>
        </p:nvSpPr>
        <p:spPr bwMode="auto">
          <a:xfrm>
            <a:off x="1041400" y="1184275"/>
            <a:ext cx="1116013" cy="332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时间：</a:t>
            </a:r>
            <a:br>
              <a:rPr lang="zh-CN" altLang="en-US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</a:br>
            <a:endParaRPr lang="zh-CN" altLang="en-US" sz="2800" b="1" smtClean="0">
              <a:solidFill>
                <a:srgbClr val="000000"/>
              </a:solidFill>
              <a:latin typeface="Times New Roman" pitchFamily="18" charset="0"/>
              <a:ea typeface="楷体_GB2312" pitchFamily="1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内容：</a:t>
            </a:r>
            <a:br>
              <a:rPr lang="zh-CN" altLang="en-US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</a:br>
            <a:endParaRPr lang="zh-CN" altLang="en-US" sz="2800" b="1" smtClean="0">
              <a:solidFill>
                <a:srgbClr val="000000"/>
              </a:solidFill>
              <a:latin typeface="Times New Roman" pitchFamily="18" charset="0"/>
              <a:ea typeface="楷体_GB2312" pitchFamily="1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2800" b="1" smtClean="0">
              <a:solidFill>
                <a:srgbClr val="000000"/>
              </a:solidFill>
              <a:latin typeface="Times New Roman" pitchFamily="18" charset="0"/>
              <a:ea typeface="楷体_GB2312" pitchFamily="1" charset="-122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影响：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2162175" y="1144588"/>
            <a:ext cx="14112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en-US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1899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年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2082800" y="1971675"/>
            <a:ext cx="6783388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 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承认各国在中国的</a:t>
            </a: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“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势力范围</a:t>
            </a: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”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和既得特权，同时要求在各国租借地和</a:t>
            </a: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“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势力范围</a:t>
            </a:r>
            <a:r>
              <a:rPr lang="en-US" altLang="zh-CN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”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享有均等贸易的机会。</a:t>
            </a:r>
          </a:p>
        </p:txBody>
      </p:sp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2070100" y="3884613"/>
            <a:ext cx="6843713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b="1" smtClean="0">
                <a:solidFill>
                  <a:srgbClr val="000000"/>
                </a:solidFill>
                <a:latin typeface="Times New Roman" pitchFamily="18" charset="0"/>
                <a:ea typeface="楷体_GB2312" pitchFamily="1" charset="-122"/>
              </a:rPr>
              <a:t>反映出美国与其他帝国主义国家在侵华政策上的矛盾</a:t>
            </a:r>
          </a:p>
        </p:txBody>
      </p:sp>
      <p:sp>
        <p:nvSpPr>
          <p:cNvPr id="252935" name="AutoShape 10"/>
          <p:cNvSpPr>
            <a:spLocks/>
          </p:cNvSpPr>
          <p:nvPr/>
        </p:nvSpPr>
        <p:spPr bwMode="auto">
          <a:xfrm>
            <a:off x="889000" y="1214438"/>
            <a:ext cx="212725" cy="3105150"/>
          </a:xfrm>
          <a:prstGeom prst="leftBrace">
            <a:avLst>
              <a:gd name="adj1" fmla="val 94475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2800" smtClean="0">
              <a:solidFill>
                <a:srgbClr val="000000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77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52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2529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529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52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252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2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2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bldLvl="0" animBg="1"/>
      <p:bldP spid="252931" grpId="0"/>
      <p:bldP spid="45061" grpId="0"/>
      <p:bldP spid="45062" grpId="0"/>
      <p:bldP spid="45065" grpId="0"/>
      <p:bldP spid="25293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/>
          <p:cNvGrpSpPr>
            <a:grpSpLocks/>
          </p:cNvGrpSpPr>
          <p:nvPr/>
        </p:nvGrpSpPr>
        <p:grpSpPr bwMode="auto">
          <a:xfrm>
            <a:off x="-108520" y="2708920"/>
            <a:ext cx="9793088" cy="3496131"/>
            <a:chOff x="1" y="-129"/>
            <a:chExt cx="5760" cy="1856"/>
          </a:xfrm>
        </p:grpSpPr>
        <p:graphicFrame>
          <p:nvGraphicFramePr>
            <p:cNvPr id="27651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377713406"/>
                </p:ext>
              </p:extLst>
            </p:nvPr>
          </p:nvGraphicFramePr>
          <p:xfrm>
            <a:off x="1" y="-129"/>
            <a:ext cx="5760" cy="18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28" r:id="rId5" imgW="5639117" imgH="1781492" progId="Word.Document.8">
                    <p:embed/>
                  </p:oleObj>
                </mc:Choice>
                <mc:Fallback>
                  <p:oleObj r:id="rId5" imgW="5639117" imgH="1781492" progId="Word.Document.8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" y="-129"/>
                          <a:ext cx="5760" cy="18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652" name="Line 4"/>
            <p:cNvSpPr>
              <a:spLocks noChangeShapeType="1"/>
            </p:cNvSpPr>
            <p:nvPr/>
          </p:nvSpPr>
          <p:spPr bwMode="auto">
            <a:xfrm>
              <a:off x="3072" y="0"/>
              <a:ext cx="0" cy="1680"/>
            </a:xfrm>
            <a:prstGeom prst="line">
              <a:avLst/>
            </a:prstGeom>
            <a:noFill/>
            <a:ln w="19050">
              <a:solidFill>
                <a:srgbClr val="CC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endParaRPr>
            </a:p>
          </p:txBody>
        </p:sp>
        <p:sp>
          <p:nvSpPr>
            <p:cNvPr id="27653" name="Line 5"/>
            <p:cNvSpPr>
              <a:spLocks noChangeShapeType="1"/>
            </p:cNvSpPr>
            <p:nvPr/>
          </p:nvSpPr>
          <p:spPr bwMode="auto">
            <a:xfrm flipV="1">
              <a:off x="672" y="0"/>
              <a:ext cx="0" cy="1680"/>
            </a:xfrm>
            <a:prstGeom prst="line">
              <a:avLst/>
            </a:prstGeom>
            <a:noFill/>
            <a:ln w="9525">
              <a:solidFill>
                <a:srgbClr val="CC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endParaRPr>
            </a:p>
          </p:txBody>
        </p:sp>
      </p:grp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488776" y="1700808"/>
            <a:ext cx="818768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</a:rPr>
              <a:t>19</a:t>
            </a:r>
            <a:r>
              <a:rPr lang="zh-CN" alt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</a:rPr>
              <a:t>世纪末帝国主义瓜分中国简表</a:t>
            </a:r>
          </a:p>
        </p:txBody>
      </p:sp>
      <p:grpSp>
        <p:nvGrpSpPr>
          <p:cNvPr id="10" name="Group 6"/>
          <p:cNvGrpSpPr>
            <a:grpSpLocks/>
          </p:cNvGrpSpPr>
          <p:nvPr/>
        </p:nvGrpSpPr>
        <p:grpSpPr bwMode="auto">
          <a:xfrm>
            <a:off x="0" y="0"/>
            <a:ext cx="9144000" cy="836613"/>
            <a:chOff x="0" y="0"/>
            <a:chExt cx="5760" cy="527"/>
          </a:xfrm>
        </p:grpSpPr>
        <p:pic>
          <p:nvPicPr>
            <p:cNvPr id="11" name="Picture 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 Box 22"/>
            <p:cNvSpPr txBox="1">
              <a:spLocks noChangeArrowheads="1"/>
            </p:cNvSpPr>
            <p:nvPr/>
          </p:nvSpPr>
          <p:spPr bwMode="auto">
            <a:xfrm>
              <a:off x="1066" y="156"/>
              <a:ext cx="4649" cy="30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80000"/>
                </a:lnSpc>
              </a:pP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kumimoji="1" lang="zh-CN" alt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课甲午中日战争与“瓜分”中国狂潮</a:t>
              </a:r>
            </a:p>
          </p:txBody>
        </p:sp>
      </p:grpSp>
      <p:pic>
        <p:nvPicPr>
          <p:cNvPr id="27657" name="Picture 9" descr="AN01124_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1409700" cy="171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6887427"/>
      </p:ext>
    </p:extLst>
  </p:cSld>
  <p:clrMapOvr>
    <a:masterClrMapping/>
  </p:clrMapOvr>
  <p:transition>
    <p:zoom/>
    <p:sndAc>
      <p:stSnd>
        <p:snd r:embed="rId4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0" y="0"/>
            <a:ext cx="9144000" cy="887413"/>
            <a:chOff x="0" y="0"/>
            <a:chExt cx="5760" cy="559"/>
          </a:xfrm>
        </p:grpSpPr>
        <p:pic>
          <p:nvPicPr>
            <p:cNvPr id="3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5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 Box 22"/>
            <p:cNvSpPr txBox="1">
              <a:spLocks noChangeArrowheads="1"/>
            </p:cNvSpPr>
            <p:nvPr/>
          </p:nvSpPr>
          <p:spPr bwMode="auto">
            <a:xfrm>
              <a:off x="1383" y="73"/>
              <a:ext cx="3447" cy="486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80000"/>
                </a:lnSpc>
              </a:pPr>
              <a:r>
                <a:rPr kumimoji="1" lang="zh-CN" altLang="en-US" sz="54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问   题   思   考</a:t>
              </a:r>
              <a:endParaRPr kumimoji="1" lang="zh-CN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79512" y="908720"/>
            <a:ext cx="835292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P26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结合从鸦片战争到甲午海战的历史，说说加强海洋防卫的重要性？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95536" y="2204864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我国是海洋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大国</a:t>
            </a:r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有</a:t>
            </a:r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18000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公里长的大陆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海岸线</a:t>
            </a:r>
            <a:r>
              <a:rPr lang="en-US" altLang="zh-CN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十分广阔的海域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</a:t>
            </a:r>
            <a:r>
              <a:rPr lang="zh-CN" altLang="en-US" sz="6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海防是保障</a:t>
            </a:r>
            <a:r>
              <a:rPr lang="zh-CN" altLang="en-US" sz="6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国家</a:t>
            </a:r>
            <a:r>
              <a:rPr lang="zh-CN" altLang="en-US" sz="6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安全的重要条件</a:t>
            </a:r>
            <a:r>
              <a:rPr lang="zh-CN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</a:t>
            </a:r>
            <a:endParaRPr lang="zh-CN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2142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2"/>
          <p:cNvSpPr txBox="1">
            <a:spLocks noChangeArrowheads="1"/>
          </p:cNvSpPr>
          <p:nvPr/>
        </p:nvSpPr>
        <p:spPr bwMode="auto">
          <a:xfrm>
            <a:off x="153144" y="1814512"/>
            <a:ext cx="8640762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b="1" dirty="0" smtClean="0">
                <a:solidFill>
                  <a:srgbClr val="000000"/>
                </a:solidFill>
              </a:rPr>
              <a:t>材料二  </a:t>
            </a:r>
            <a:r>
              <a:rPr lang="en-US" altLang="zh-CN" sz="2800" b="1" dirty="0" smtClean="0">
                <a:solidFill>
                  <a:srgbClr val="000000"/>
                </a:solidFill>
              </a:rPr>
              <a:t> </a:t>
            </a:r>
            <a:r>
              <a:rPr lang="zh-CN" altLang="en-US" sz="2800" b="1" dirty="0" smtClean="0">
                <a:solidFill>
                  <a:srgbClr val="000000"/>
                </a:solidFill>
              </a:rPr>
              <a:t>从战争（甲午战争）开始到投降，他们（慈禧、李鸿章）一直致力于争取英、俄、德、法、美等国的调停，以达到求和的目的</a:t>
            </a:r>
            <a:r>
              <a:rPr lang="en-US" altLang="zh-CN" sz="2800" b="1" dirty="0" smtClean="0">
                <a:solidFill>
                  <a:srgbClr val="000000"/>
                </a:solidFill>
              </a:rPr>
              <a:t>……</a:t>
            </a:r>
            <a:endParaRPr lang="zh-CN" altLang="en-US" sz="2800" b="1" dirty="0" smtClean="0">
              <a:solidFill>
                <a:srgbClr val="000000"/>
              </a:solidFill>
            </a:endParaRPr>
          </a:p>
        </p:txBody>
      </p:sp>
      <p:sp>
        <p:nvSpPr>
          <p:cNvPr id="36867" name="矩形 3"/>
          <p:cNvSpPr>
            <a:spLocks noChangeArrowheads="1"/>
          </p:cNvSpPr>
          <p:nvPr/>
        </p:nvSpPr>
        <p:spPr bwMode="auto">
          <a:xfrm>
            <a:off x="125107" y="3629025"/>
            <a:ext cx="84232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b="1" dirty="0" smtClean="0">
                <a:solidFill>
                  <a:srgbClr val="000000"/>
                </a:solidFill>
              </a:rPr>
              <a:t>材料三 在战争危险日益迫近的紧要关头，清政府以财政紧张为由，削减军费预算；而慈禧六旬万寿庆典，修建颐和国，耗资</a:t>
            </a:r>
            <a:r>
              <a:rPr lang="en-US" altLang="zh-CN" sz="2800" b="1" dirty="0" smtClean="0">
                <a:solidFill>
                  <a:srgbClr val="000000"/>
                </a:solidFill>
              </a:rPr>
              <a:t>1000</a:t>
            </a:r>
            <a:r>
              <a:rPr lang="zh-CN" altLang="en-US" sz="2800" b="1" dirty="0" smtClean="0">
                <a:solidFill>
                  <a:srgbClr val="000000"/>
                </a:solidFill>
              </a:rPr>
              <a:t>万两，挪用海军军费</a:t>
            </a:r>
            <a:r>
              <a:rPr lang="en-US" altLang="zh-CN" sz="2800" b="1" dirty="0" smtClean="0">
                <a:solidFill>
                  <a:srgbClr val="000000"/>
                </a:solidFill>
              </a:rPr>
              <a:t>750</a:t>
            </a:r>
            <a:r>
              <a:rPr lang="zh-CN" altLang="en-US" sz="2800" b="1" dirty="0" smtClean="0">
                <a:solidFill>
                  <a:srgbClr val="000000"/>
                </a:solidFill>
              </a:rPr>
              <a:t>万两。</a:t>
            </a:r>
          </a:p>
        </p:txBody>
      </p:sp>
      <p:sp>
        <p:nvSpPr>
          <p:cNvPr id="36868" name="矩形 4"/>
          <p:cNvSpPr>
            <a:spLocks noChangeArrowheads="1"/>
          </p:cNvSpPr>
          <p:nvPr/>
        </p:nvSpPr>
        <p:spPr bwMode="auto">
          <a:xfrm>
            <a:off x="112712" y="0"/>
            <a:ext cx="8640763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b="1" dirty="0" smtClean="0">
                <a:solidFill>
                  <a:srgbClr val="000000"/>
                </a:solidFill>
              </a:rPr>
              <a:t>材料一    中日战争前，英国</a:t>
            </a:r>
            <a:r>
              <a:rPr lang="en-US" altLang="zh-CN" sz="2800" b="1" dirty="0" smtClean="0">
                <a:solidFill>
                  <a:srgbClr val="000000"/>
                </a:solidFill>
              </a:rPr>
              <a:t>《</a:t>
            </a:r>
            <a:r>
              <a:rPr lang="zh-CN" altLang="en-US" sz="2800" b="1" dirty="0" smtClean="0">
                <a:solidFill>
                  <a:srgbClr val="000000"/>
                </a:solidFill>
              </a:rPr>
              <a:t>泰晤士报</a:t>
            </a:r>
            <a:r>
              <a:rPr lang="en-US" altLang="zh-CN" sz="2800" b="1" dirty="0" smtClean="0">
                <a:solidFill>
                  <a:srgbClr val="000000"/>
                </a:solidFill>
              </a:rPr>
              <a:t>》</a:t>
            </a:r>
            <a:r>
              <a:rPr lang="zh-CN" altLang="en-US" sz="2800" b="1" dirty="0" smtClean="0">
                <a:solidFill>
                  <a:srgbClr val="000000"/>
                </a:solidFill>
              </a:rPr>
              <a:t>一篇题为</a:t>
            </a:r>
            <a:r>
              <a:rPr lang="en-US" altLang="zh-CN" sz="2800" b="1" dirty="0" smtClean="0">
                <a:solidFill>
                  <a:srgbClr val="000000"/>
                </a:solidFill>
              </a:rPr>
              <a:t>《</a:t>
            </a:r>
            <a:r>
              <a:rPr lang="zh-CN" altLang="en-US" sz="2800" b="1" dirty="0" smtClean="0">
                <a:solidFill>
                  <a:srgbClr val="000000"/>
                </a:solidFill>
              </a:rPr>
              <a:t>朝鲜和他的邻居</a:t>
            </a:r>
            <a:r>
              <a:rPr lang="en-US" altLang="zh-CN" sz="2800" b="1" dirty="0" smtClean="0">
                <a:solidFill>
                  <a:srgbClr val="000000"/>
                </a:solidFill>
              </a:rPr>
              <a:t>》</a:t>
            </a:r>
            <a:r>
              <a:rPr lang="zh-CN" altLang="en-US" sz="2800" b="1" dirty="0" smtClean="0">
                <a:solidFill>
                  <a:srgbClr val="000000"/>
                </a:solidFill>
              </a:rPr>
              <a:t>的报道中说：“（日本）比中国人自己更清楚地知道（中国）每一省可以抽调多少人出来作战”</a:t>
            </a:r>
          </a:p>
        </p:txBody>
      </p:sp>
      <p:sp>
        <p:nvSpPr>
          <p:cNvPr id="36869" name="矩形 5"/>
          <p:cNvSpPr>
            <a:spLocks noChangeArrowheads="1"/>
          </p:cNvSpPr>
          <p:nvPr/>
        </p:nvSpPr>
        <p:spPr bwMode="auto">
          <a:xfrm>
            <a:off x="103188" y="5013325"/>
            <a:ext cx="8650287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b="1" dirty="0" smtClean="0">
                <a:solidFill>
                  <a:srgbClr val="000000"/>
                </a:solidFill>
              </a:rPr>
              <a:t>材料四    黄海大战后，实力尚存。李鸿章消极避战，下令“如违令出战，虽胜亦罪”。致使北洋舰队失去战机。</a:t>
            </a:r>
          </a:p>
        </p:txBody>
      </p:sp>
      <p:sp>
        <p:nvSpPr>
          <p:cNvPr id="2" name="流程图: 顺序访问存储器 1"/>
          <p:cNvSpPr/>
          <p:nvPr/>
        </p:nvSpPr>
        <p:spPr>
          <a:xfrm>
            <a:off x="2843808" y="0"/>
            <a:ext cx="2618755" cy="1121569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</a:rPr>
              <a:t>日本蓄谋已久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十二角星 2"/>
          <p:cNvSpPr/>
          <p:nvPr/>
        </p:nvSpPr>
        <p:spPr>
          <a:xfrm>
            <a:off x="2064953" y="1558776"/>
            <a:ext cx="4176464" cy="1641624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</a:rPr>
              <a:t>清政府没的认真备战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云形 3"/>
          <p:cNvSpPr/>
          <p:nvPr/>
        </p:nvSpPr>
        <p:spPr>
          <a:xfrm>
            <a:off x="1691680" y="3629025"/>
            <a:ext cx="3024336" cy="13843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rgbClr val="FF0000"/>
                </a:solidFill>
              </a:rPr>
              <a:t>慈禧挪用海军军费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圆角矩形标注 4"/>
          <p:cNvSpPr/>
          <p:nvPr/>
        </p:nvSpPr>
        <p:spPr>
          <a:xfrm>
            <a:off x="827584" y="5157192"/>
            <a:ext cx="1728192" cy="648072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rgbClr val="FF0000"/>
                </a:solidFill>
              </a:rPr>
              <a:t>避战自保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22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WordArt 2"/>
          <p:cNvSpPr>
            <a:spLocks noChangeArrowheads="1" noChangeShapeType="1" noTextEdit="1"/>
          </p:cNvSpPr>
          <p:nvPr/>
        </p:nvSpPr>
        <p:spPr bwMode="auto">
          <a:xfrm>
            <a:off x="3851275" y="873125"/>
            <a:ext cx="3524250" cy="704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kern="10" smtClean="0">
                <a:ln w="12700">
                  <a:solidFill>
                    <a:srgbClr val="99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宋体"/>
              </a:rPr>
              <a:t>万寿无疆，普天同庆；</a:t>
            </a:r>
          </a:p>
        </p:txBody>
      </p:sp>
      <p:sp>
        <p:nvSpPr>
          <p:cNvPr id="33795" name="WordArt 3"/>
          <p:cNvSpPr>
            <a:spLocks noChangeArrowheads="1" noChangeShapeType="1" noTextEdit="1"/>
          </p:cNvSpPr>
          <p:nvPr/>
        </p:nvSpPr>
        <p:spPr bwMode="auto">
          <a:xfrm>
            <a:off x="3959225" y="1808163"/>
            <a:ext cx="3524250" cy="704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kern="10" smtClean="0">
                <a:ln w="12700">
                  <a:solidFill>
                    <a:srgbClr val="99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宋体"/>
              </a:rPr>
              <a:t>三军败绩，割地求和。</a:t>
            </a:r>
          </a:p>
        </p:txBody>
      </p:sp>
      <p:sp>
        <p:nvSpPr>
          <p:cNvPr id="33796" name="WordArt 4"/>
          <p:cNvSpPr>
            <a:spLocks noChangeArrowheads="1" noChangeShapeType="1" noTextEdit="1"/>
          </p:cNvSpPr>
          <p:nvPr/>
        </p:nvSpPr>
        <p:spPr bwMode="auto">
          <a:xfrm>
            <a:off x="838200" y="838200"/>
            <a:ext cx="2209800" cy="12954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6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kern="1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</a:rPr>
              <a:t>请看对联：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719138" y="2889250"/>
            <a:ext cx="1905000" cy="1143000"/>
            <a:chOff x="432" y="2016"/>
            <a:chExt cx="1200" cy="576"/>
          </a:xfrm>
        </p:grpSpPr>
        <p:sp>
          <p:nvSpPr>
            <p:cNvPr id="37900" name="AutoShape 6"/>
            <p:cNvSpPr>
              <a:spLocks noChangeArrowheads="1"/>
            </p:cNvSpPr>
            <p:nvPr/>
          </p:nvSpPr>
          <p:spPr bwMode="auto">
            <a:xfrm>
              <a:off x="432" y="2016"/>
              <a:ext cx="1200" cy="576"/>
            </a:xfrm>
            <a:prstGeom prst="cloudCallout">
              <a:avLst>
                <a:gd name="adj1" fmla="val -60083"/>
                <a:gd name="adj2" fmla="val 146181"/>
              </a:avLst>
            </a:prstGeom>
            <a:solidFill>
              <a:srgbClr val="FF99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kumimoji="1" lang="zh-CN" altLang="zh-CN" sz="2400" i="1" smtClea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37901" name="WordArt 7"/>
            <p:cNvSpPr>
              <a:spLocks noChangeArrowheads="1" noChangeShapeType="1" noTextEdit="1"/>
            </p:cNvSpPr>
            <p:nvPr/>
          </p:nvSpPr>
          <p:spPr bwMode="auto">
            <a:xfrm>
              <a:off x="624" y="2256"/>
              <a:ext cx="960" cy="288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0800004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zh-CN" altLang="en-US" sz="3600" kern="10" smtClean="0">
                  <a:ln w="9525">
                    <a:solidFill>
                      <a:srgbClr val="333399"/>
                    </a:solidFill>
                    <a:round/>
                    <a:headEnd/>
                    <a:tailEnd/>
                  </a:ln>
                  <a:solidFill>
                    <a:srgbClr val="333399"/>
                  </a:solidFill>
                  <a:latin typeface="宋体"/>
                </a:rPr>
                <a:t>想一想：</a:t>
              </a:r>
            </a:p>
          </p:txBody>
        </p:sp>
      </p:grpSp>
      <p:sp>
        <p:nvSpPr>
          <p:cNvPr id="33800" name="WordArt 8"/>
          <p:cNvSpPr>
            <a:spLocks noChangeArrowheads="1" noChangeShapeType="1" noTextEdit="1"/>
          </p:cNvSpPr>
          <p:nvPr/>
        </p:nvSpPr>
        <p:spPr bwMode="auto">
          <a:xfrm>
            <a:off x="3132138" y="2781300"/>
            <a:ext cx="48768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kern="10" smtClean="0">
                <a:ln w="9525">
                  <a:solidFill>
                    <a:srgbClr val="333399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宋体"/>
              </a:rPr>
              <a:t>清政府为什么战败？</a:t>
            </a:r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2879725" y="3769179"/>
            <a:ext cx="4114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kumimoji="1" lang="zh-CN" altLang="en-US" sz="3200" b="1" dirty="0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隶书" pitchFamily="49" charset="-122"/>
              </a:rPr>
              <a:t>战前：不做认真准备</a:t>
            </a:r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2870200" y="4348616"/>
            <a:ext cx="5486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kumimoji="1" lang="zh-CN" altLang="en-US" sz="3200" b="1" dirty="0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隶书" pitchFamily="49" charset="-122"/>
              </a:rPr>
              <a:t>战中：避战自保，消极</a:t>
            </a:r>
            <a:r>
              <a:rPr kumimoji="1" lang="zh-CN" altLang="en-US" sz="32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隶书" pitchFamily="49" charset="-122"/>
              </a:rPr>
              <a:t>迎敌 </a:t>
            </a:r>
            <a:r>
              <a:rPr kumimoji="1" lang="zh-CN" altLang="en-US" sz="3200" b="1" dirty="0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隶书" pitchFamily="49" charset="-122"/>
              </a:rPr>
              <a:t>万寿庆典，挪用军费</a:t>
            </a:r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377825" y="5861050"/>
            <a:ext cx="82200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 sz="3200" b="1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失败原因：封建制度的落后，清政府的腐败 </a:t>
            </a:r>
          </a:p>
        </p:txBody>
      </p:sp>
      <p:pic>
        <p:nvPicPr>
          <p:cNvPr id="37898" name="Picture 12" descr="运动的三角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-2196306" y="2196306"/>
            <a:ext cx="5184775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9" name="Picture 13" descr="0516pic00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4594225"/>
            <a:ext cx="1524000" cy="129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48000" y="5300088"/>
            <a:ext cx="3312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日本：蓄谋已久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4006502341"/>
      </p:ext>
    </p:extLst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nimBg="1"/>
      <p:bldP spid="33795" grpId="0" animBg="1"/>
      <p:bldP spid="33796" grpId="0" animBg="1"/>
      <p:bldP spid="33800" grpId="0" animBg="1"/>
      <p:bldP spid="33801" grpId="0" autoUpdateAnimBg="0"/>
      <p:bldP spid="33802" grpId="0" autoUpdateAnimBg="0"/>
      <p:bldP spid="33803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1008063"/>
            <a:ext cx="8275637" cy="566102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马关条约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的内容中，最能反映帝国主义国家一致要求的是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(         )</a:t>
            </a:r>
          </a:p>
          <a:p>
            <a:pPr marL="0" indent="0">
              <a:buNone/>
            </a:pPr>
            <a:r>
              <a:rPr lang="en-US" altLang="zh-CN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 A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．开通内河新航线     　</a:t>
            </a:r>
          </a:p>
          <a:p>
            <a:pPr marL="0" indent="0">
              <a:buNone/>
            </a:pP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</a:t>
            </a:r>
            <a:r>
              <a:rPr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</a:t>
            </a:r>
            <a:r>
              <a:rPr lang="en-US" altLang="zh-CN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B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．增开内地通商口岸</a:t>
            </a:r>
          </a:p>
          <a:p>
            <a:pPr marL="0" indent="0">
              <a:buNone/>
            </a:pPr>
            <a:r>
              <a:rPr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 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C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．允许在通商口岸设厂　</a:t>
            </a:r>
          </a:p>
          <a:p>
            <a:pPr marL="0" indent="0">
              <a:buNone/>
            </a:pPr>
            <a:r>
              <a:rPr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D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．赔偿巨额的军费 </a:t>
            </a:r>
          </a:p>
        </p:txBody>
      </p:sp>
      <p:sp>
        <p:nvSpPr>
          <p:cNvPr id="236548" name="Text Box 4"/>
          <p:cNvSpPr txBox="1">
            <a:spLocks noChangeArrowheads="1"/>
          </p:cNvSpPr>
          <p:nvPr/>
        </p:nvSpPr>
        <p:spPr bwMode="auto">
          <a:xfrm>
            <a:off x="7235825" y="2571750"/>
            <a:ext cx="930275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8800" b="1">
                <a:solidFill>
                  <a:srgbClr val="A50021"/>
                </a:solidFill>
                <a:latin typeface="Tahoma" pitchFamily="34" charset="0"/>
              </a:rPr>
              <a:t>C</a:t>
            </a:r>
          </a:p>
        </p:txBody>
      </p:sp>
      <p:pic>
        <p:nvPicPr>
          <p:cNvPr id="2365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83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47" name="WordArt 3"/>
          <p:cNvSpPr>
            <a:spLocks noChangeArrowheads="1" noChangeShapeType="1" noTextEdit="1"/>
          </p:cNvSpPr>
          <p:nvPr/>
        </p:nvSpPr>
        <p:spPr bwMode="auto">
          <a:xfrm>
            <a:off x="3203575" y="44450"/>
            <a:ext cx="381476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课堂练习</a:t>
            </a:r>
          </a:p>
        </p:txBody>
      </p:sp>
    </p:spTree>
    <p:extLst>
      <p:ext uri="{BB962C8B-B14F-4D97-AF65-F5344CB8AC3E}">
        <p14:creationId xmlns:p14="http://schemas.microsoft.com/office/powerpoint/2010/main" val="10800035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4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981075"/>
            <a:ext cx="8275637" cy="566102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．从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南京条约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到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马关条约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反映出列强侵华的发展趋势是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(          )</a:t>
            </a:r>
          </a:p>
          <a:p>
            <a:pPr marL="0" indent="0">
              <a:buNone/>
            </a:pP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黑体" pitchFamily="2" charset="-122"/>
              </a:rPr>
              <a:t> </a:t>
            </a:r>
            <a:r>
              <a:rPr lang="en-US" altLang="zh-CN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黑体" pitchFamily="2" charset="-122"/>
              </a:rPr>
              <a:t>   </a:t>
            </a:r>
            <a:r>
              <a:rPr lang="en-US" altLang="zh-CN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A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．从经济侵略到政治侵略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黑体" pitchFamily="2" charset="-122"/>
              </a:rPr>
              <a:t>   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</a:t>
            </a:r>
          </a:p>
          <a:p>
            <a:pPr marL="0" indent="0">
              <a:buNone/>
            </a:pPr>
            <a:r>
              <a:rPr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B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．从开口通商到割占土地</a:t>
            </a:r>
          </a:p>
          <a:p>
            <a:pPr marL="0" indent="0">
              <a:buNone/>
            </a:pPr>
            <a:r>
              <a:rPr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黑体" pitchFamily="2" charset="-122"/>
              </a:rPr>
              <a:t>   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黑体" pitchFamily="2" charset="-122"/>
              </a:rPr>
              <a:t> 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C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．从单独侵华到共同侵华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黑体" pitchFamily="2" charset="-122"/>
              </a:rPr>
              <a:t>   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　</a:t>
            </a:r>
          </a:p>
          <a:p>
            <a:pPr marL="0" indent="0">
              <a:buNone/>
            </a:pPr>
            <a:r>
              <a:rPr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</a:t>
            </a:r>
            <a:r>
              <a:rPr lang="en-US" altLang="zh-CN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D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．从商品输出到资本输出</a:t>
            </a:r>
            <a:r>
              <a:rPr lang="zh-CN" altLang="en-US" sz="4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黑体" pitchFamily="2" charset="-122"/>
              </a:rPr>
              <a:t> </a:t>
            </a:r>
            <a:endParaRPr lang="zh-CN" altLang="en-US" sz="44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87747" name="Text Box 3"/>
          <p:cNvSpPr txBox="1">
            <a:spLocks noChangeArrowheads="1"/>
          </p:cNvSpPr>
          <p:nvPr/>
        </p:nvSpPr>
        <p:spPr bwMode="auto">
          <a:xfrm>
            <a:off x="7740650" y="2449513"/>
            <a:ext cx="1108075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9600" b="1">
                <a:solidFill>
                  <a:srgbClr val="A50021"/>
                </a:solidFill>
                <a:latin typeface="Tahoma" pitchFamily="34" charset="0"/>
              </a:rPr>
              <a:t>D</a:t>
            </a:r>
          </a:p>
        </p:txBody>
      </p:sp>
      <p:pic>
        <p:nvPicPr>
          <p:cNvPr id="2877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83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47" name="WordArt 3"/>
          <p:cNvSpPr>
            <a:spLocks noChangeArrowheads="1" noChangeShapeType="1" noTextEdit="1"/>
          </p:cNvSpPr>
          <p:nvPr/>
        </p:nvSpPr>
        <p:spPr bwMode="auto">
          <a:xfrm>
            <a:off x="3203575" y="44450"/>
            <a:ext cx="381476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课堂练习</a:t>
            </a:r>
          </a:p>
        </p:txBody>
      </p:sp>
    </p:spTree>
    <p:extLst>
      <p:ext uri="{BB962C8B-B14F-4D97-AF65-F5344CB8AC3E}">
        <p14:creationId xmlns:p14="http://schemas.microsoft.com/office/powerpoint/2010/main" val="29682304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7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7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4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7504" y="836613"/>
            <a:ext cx="8964612" cy="5832475"/>
          </a:xfrm>
        </p:spPr>
        <p:txBody>
          <a:bodyPr>
            <a:normAutofit fontScale="92500"/>
          </a:bodyPr>
          <a:lstStyle/>
          <a:p>
            <a:pPr marL="0" indent="0">
              <a:spcBef>
                <a:spcPct val="10000"/>
              </a:spcBef>
              <a:buNone/>
            </a:pPr>
            <a:r>
              <a:rPr lang="en-US" altLang="zh-CN" sz="43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3.</a:t>
            </a:r>
            <a:r>
              <a:rPr lang="zh-CN" altLang="en-US" sz="43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关于</a:t>
            </a:r>
            <a:r>
              <a:rPr lang="zh-CN" altLang="en-US" sz="43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甲午中日战争的叙述，正确的是</a:t>
            </a:r>
          </a:p>
          <a:p>
            <a:pPr marL="0" indent="0">
              <a:spcBef>
                <a:spcPct val="10000"/>
              </a:spcBef>
              <a:buNone/>
            </a:pP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黑体" pitchFamily="2" charset="-122"/>
              </a:rPr>
              <a:t>    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黑体" pitchFamily="2" charset="-122"/>
              </a:rPr>
              <a:t> </a:t>
            </a:r>
            <a:r>
              <a:rPr lang="en-US" altLang="zh-CN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A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．中日同时出兵朝鲜是战争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爆发</a:t>
            </a:r>
            <a:endParaRPr lang="en-US" altLang="zh-CN" sz="40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marL="0" indent="0">
              <a:spcBef>
                <a:spcPct val="10000"/>
              </a:spcBef>
              <a:buNone/>
            </a:pPr>
            <a:r>
              <a:rPr lang="en-US" altLang="zh-CN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 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的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主要原因</a:t>
            </a:r>
          </a:p>
          <a:p>
            <a:pPr marL="0" indent="0">
              <a:spcBef>
                <a:spcPct val="10000"/>
              </a:spcBef>
              <a:buNone/>
            </a:pP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黑体" pitchFamily="2" charset="-122"/>
              </a:rPr>
              <a:t> 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黑体" pitchFamily="2" charset="-122"/>
              </a:rPr>
              <a:t>    </a:t>
            </a:r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B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．黄海海战是中日双方正式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开战</a:t>
            </a:r>
            <a:endParaRPr lang="en-US" altLang="zh-CN" sz="40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marL="0" indent="0">
              <a:spcBef>
                <a:spcPct val="10000"/>
              </a:spcBef>
              <a:buNone/>
            </a:pPr>
            <a:r>
              <a:rPr lang="en-US" altLang="zh-CN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 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的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标志</a:t>
            </a:r>
          </a:p>
          <a:p>
            <a:pPr marL="0" indent="0">
              <a:spcBef>
                <a:spcPct val="10000"/>
              </a:spcBef>
              <a:buNone/>
            </a:pP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黑体" pitchFamily="2" charset="-122"/>
              </a:rPr>
              <a:t> 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黑体" pitchFamily="2" charset="-122"/>
              </a:rPr>
              <a:t>    </a:t>
            </a:r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C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．李鸿章避战保船政策使北洋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舰</a:t>
            </a:r>
            <a:endParaRPr lang="en-US" altLang="zh-CN" sz="40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marL="0" indent="0">
              <a:spcBef>
                <a:spcPct val="10000"/>
              </a:spcBef>
              <a:buNone/>
            </a:pPr>
            <a:r>
              <a:rPr lang="en-US" altLang="zh-CN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 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队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丧失了黄海制海权</a:t>
            </a:r>
          </a:p>
          <a:p>
            <a:pPr marL="0" indent="0">
              <a:spcBef>
                <a:spcPct val="10000"/>
              </a:spcBef>
              <a:buNone/>
            </a:pP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黑体" pitchFamily="2" charset="-122"/>
              </a:rPr>
              <a:t> 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黑体" pitchFamily="2" charset="-122"/>
              </a:rPr>
              <a:t>    </a:t>
            </a:r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D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．日军在攻下大连后制造了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大连</a:t>
            </a:r>
            <a:endParaRPr lang="en-US" altLang="zh-CN" sz="40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marL="0" indent="0">
              <a:spcBef>
                <a:spcPct val="10000"/>
              </a:spcBef>
              <a:buNone/>
            </a:pPr>
            <a:r>
              <a:rPr lang="en-US" altLang="zh-CN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 </a:t>
            </a:r>
            <a:r>
              <a:rPr lang="zh-CN" altLang="en-US" sz="40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屠杀</a:t>
            </a:r>
            <a:r>
              <a:rPr lang="zh-CN" altLang="en-US" sz="40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惨案</a:t>
            </a:r>
          </a:p>
        </p:txBody>
      </p:sp>
      <p:sp>
        <p:nvSpPr>
          <p:cNvPr id="242691" name="Text Box 3"/>
          <p:cNvSpPr txBox="1">
            <a:spLocks noChangeArrowheads="1"/>
          </p:cNvSpPr>
          <p:nvPr/>
        </p:nvSpPr>
        <p:spPr bwMode="auto">
          <a:xfrm>
            <a:off x="5940425" y="1812925"/>
            <a:ext cx="8620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8000" b="1">
                <a:solidFill>
                  <a:srgbClr val="A50021"/>
                </a:solidFill>
                <a:latin typeface="Tahoma" pitchFamily="34" charset="0"/>
              </a:rPr>
              <a:t>C</a:t>
            </a:r>
          </a:p>
        </p:txBody>
      </p:sp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83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47" name="WordArt 3"/>
          <p:cNvSpPr>
            <a:spLocks noChangeArrowheads="1" noChangeShapeType="1" noTextEdit="1"/>
          </p:cNvSpPr>
          <p:nvPr/>
        </p:nvSpPr>
        <p:spPr bwMode="auto">
          <a:xfrm>
            <a:off x="3203575" y="44450"/>
            <a:ext cx="381476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课堂练习</a:t>
            </a:r>
          </a:p>
        </p:txBody>
      </p:sp>
    </p:spTree>
    <p:extLst>
      <p:ext uri="{BB962C8B-B14F-4D97-AF65-F5344CB8AC3E}">
        <p14:creationId xmlns:p14="http://schemas.microsoft.com/office/powerpoint/2010/main" val="42184496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2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2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69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5536" y="809625"/>
            <a:ext cx="8280920" cy="5744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600"/>
              </a:lnSpc>
            </a:pPr>
            <a:r>
              <a:rPr lang="en-US" altLang="zh-CN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4.“</a:t>
            </a:r>
            <a:r>
              <a:rPr lang="zh-CN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日本轮船得驶入下开各口，从湖北宜昌溯长江以至四川省重庆，从上海驶进吴淞江及运河以至苏州府、杭州府。”这些内容应出自（ </a:t>
            </a:r>
            <a:r>
              <a:rPr lang="zh-CN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）</a:t>
            </a:r>
            <a:endParaRPr lang="zh-CN" altLang="en-US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lnSpc>
                <a:spcPts val="5600"/>
              </a:lnSpc>
            </a:pPr>
            <a:r>
              <a:rPr lang="zh-CN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   </a:t>
            </a:r>
            <a:r>
              <a:rPr lang="en-US" altLang="zh-CN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A</a:t>
            </a:r>
            <a:r>
              <a:rPr lang="zh-CN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、</a:t>
            </a:r>
            <a:r>
              <a:rPr lang="en-US" altLang="zh-CN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南京条约</a:t>
            </a:r>
            <a:r>
              <a:rPr lang="en-US" altLang="zh-CN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》     </a:t>
            </a:r>
            <a:endParaRPr lang="en-US" altLang="zh-CN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lnSpc>
                <a:spcPts val="5600"/>
              </a:lnSpc>
            </a:pPr>
            <a:r>
              <a:rPr lang="en-US" altLang="zh-CN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  B</a:t>
            </a:r>
            <a:r>
              <a:rPr lang="zh-CN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、</a:t>
            </a:r>
            <a:r>
              <a:rPr lang="en-US" altLang="zh-CN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北京条约</a:t>
            </a:r>
            <a:r>
              <a:rPr lang="en-US" altLang="zh-CN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》</a:t>
            </a:r>
          </a:p>
          <a:p>
            <a:pPr>
              <a:lnSpc>
                <a:spcPts val="5600"/>
              </a:lnSpc>
            </a:pPr>
            <a:r>
              <a:rPr lang="en-US" altLang="zh-CN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   </a:t>
            </a:r>
            <a:r>
              <a:rPr lang="en-US" altLang="zh-CN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C</a:t>
            </a:r>
            <a:r>
              <a:rPr lang="zh-CN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、</a:t>
            </a:r>
            <a:r>
              <a:rPr lang="en-US" altLang="zh-CN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马关条约</a:t>
            </a:r>
            <a:r>
              <a:rPr lang="en-US" altLang="zh-CN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》    </a:t>
            </a:r>
            <a:endParaRPr lang="en-US" altLang="zh-CN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lnSpc>
                <a:spcPts val="5600"/>
              </a:lnSpc>
            </a:pPr>
            <a:r>
              <a:rPr lang="en-US" altLang="zh-CN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  D</a:t>
            </a:r>
            <a:r>
              <a:rPr lang="zh-CN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、</a:t>
            </a:r>
            <a:r>
              <a:rPr lang="en-US" altLang="zh-CN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辛丑条约</a:t>
            </a:r>
            <a:r>
              <a:rPr lang="en-US" altLang="zh-CN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》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83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WordArt 3"/>
          <p:cNvSpPr>
            <a:spLocks noChangeArrowheads="1" noChangeShapeType="1" noTextEdit="1"/>
          </p:cNvSpPr>
          <p:nvPr/>
        </p:nvSpPr>
        <p:spPr bwMode="auto">
          <a:xfrm>
            <a:off x="3203575" y="44450"/>
            <a:ext cx="381476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课堂练习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6240016" y="3068960"/>
            <a:ext cx="2076400" cy="377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3900" b="1" dirty="0">
                <a:solidFill>
                  <a:srgbClr val="FF0000"/>
                </a:solidFill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69792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5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6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1334</Words>
  <Application>Microsoft Office PowerPoint</Application>
  <PresentationFormat>全屏显示(4:3)</PresentationFormat>
  <Paragraphs>220</Paragraphs>
  <Slides>26</Slides>
  <Notes>3</Notes>
  <HiddenSlides>0</HiddenSlides>
  <MMClips>0</MMClips>
  <ScaleCrop>false</ScaleCrop>
  <HeadingPairs>
    <vt:vector size="6" baseType="variant">
      <vt:variant>
        <vt:lpstr>主题</vt:lpstr>
      </vt:variant>
      <vt:variant>
        <vt:i4>8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36" baseType="lpstr">
      <vt:lpstr>Office 主题​​</vt:lpstr>
      <vt:lpstr>1_默认设计模板</vt:lpstr>
      <vt:lpstr>2_默认设计模板</vt:lpstr>
      <vt:lpstr>古瓶荷花</vt:lpstr>
      <vt:lpstr>3_默认设计模板</vt:lpstr>
      <vt:lpstr>4_默认设计模板</vt:lpstr>
      <vt:lpstr>5_默认设计模板</vt:lpstr>
      <vt:lpstr>6_默认设计模板</vt:lpstr>
      <vt:lpstr>Bitmap Image</vt:lpstr>
      <vt:lpstr>Microsoft Word 97 - 2003 文档</vt:lpstr>
      <vt:lpstr>PowerPoint 演示文稿</vt:lpstr>
      <vt:lpstr>自主预习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47</cp:revision>
  <dcterms:created xsi:type="dcterms:W3CDTF">2017-06-17T10:47:39Z</dcterms:created>
  <dcterms:modified xsi:type="dcterms:W3CDTF">2017-09-13T07:16:22Z</dcterms:modified>
</cp:coreProperties>
</file>