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tags/tag9.xml" ContentType="application/vnd.openxmlformats-officedocument.presentationml.tags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tags/tag17.xml" ContentType="application/vnd.openxmlformats-officedocument.presentationml.tag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24"/>
  </p:notesMasterIdLst>
  <p:sldIdLst>
    <p:sldId id="257" r:id="rId2"/>
    <p:sldId id="307" r:id="rId3"/>
    <p:sldId id="308" r:id="rId4"/>
    <p:sldId id="309" r:id="rId5"/>
    <p:sldId id="310" r:id="rId6"/>
    <p:sldId id="311" r:id="rId7"/>
    <p:sldId id="274" r:id="rId8"/>
    <p:sldId id="289" r:id="rId9"/>
    <p:sldId id="272" r:id="rId10"/>
    <p:sldId id="273" r:id="rId11"/>
    <p:sldId id="268" r:id="rId12"/>
    <p:sldId id="267" r:id="rId13"/>
    <p:sldId id="266" r:id="rId14"/>
    <p:sldId id="265" r:id="rId15"/>
    <p:sldId id="263" r:id="rId16"/>
    <p:sldId id="262" r:id="rId17"/>
    <p:sldId id="277" r:id="rId18"/>
    <p:sldId id="276" r:id="rId19"/>
    <p:sldId id="295" r:id="rId20"/>
    <p:sldId id="261" r:id="rId21"/>
    <p:sldId id="291" r:id="rId22"/>
    <p:sldId id="292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7604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860" autoAdjust="0"/>
    <p:restoredTop sz="90015" autoAdjust="0"/>
  </p:normalViewPr>
  <p:slideViewPr>
    <p:cSldViewPr snapToGrid="0">
      <p:cViewPr varScale="1">
        <p:scale>
          <a:sx n="80" d="100"/>
          <a:sy n="80" d="100"/>
        </p:scale>
        <p:origin x="-1074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  <a:pPr/>
              <a:t>2018/11/28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6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ln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11267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A8F7B99-F62D-4279-B570-A07B6289D14B}" type="slidenum">
              <a:rPr lang="zh-CN" altLang="en-US"/>
              <a:pPr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2018/11/28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2018/11/28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2018/11/28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2018/11/28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2018/11/28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2018/11/28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2018/11/28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pPr/>
              <a:t>2018/11/28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2018/11/28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</p:spTree>
  </p:cSld>
  <p:clrMapOvr>
    <a:masterClrMapping/>
  </p:clrMapOvr>
  <p:transition>
    <p:fade/>
  </p:transition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2018/11/28</a:t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302895" y="158115"/>
            <a:ext cx="11633835" cy="6406515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sz="5400" b="1" dirty="0"/>
              <a:t/>
            </a:r>
            <a:br>
              <a:rPr sz="5400" b="1" dirty="0"/>
            </a:br>
            <a:r>
              <a:rPr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第</a:t>
            </a:r>
            <a:r>
              <a:rPr lang="en-US"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16</a:t>
            </a:r>
            <a:r>
              <a:rPr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课 </a:t>
            </a:r>
            <a:r>
              <a:rPr lang="zh-CN"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冷  战</a:t>
            </a:r>
            <a:r>
              <a:rPr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/>
            </a:r>
            <a:br>
              <a:rPr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</a:br>
            <a:r>
              <a:rPr lang="zh-CN" altLang="en-US" sz="4400" dirty="0"/>
              <a:t/>
            </a:r>
            <a:br>
              <a:rPr lang="zh-CN" altLang="en-US" sz="4400" dirty="0"/>
            </a:br>
            <a:endParaRPr lang="zh-CN" altLang="en-US" sz="4400" dirty="0"/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标题 4"/>
          <p:cNvSpPr>
            <a:spLocks noGrp="1" noChangeArrowheads="1"/>
          </p:cNvSpPr>
          <p:nvPr>
            <p:ph type="title"/>
          </p:nvPr>
        </p:nvSpPr>
        <p:spPr bwMode="auto">
          <a:xfrm>
            <a:off x="840318" y="457200"/>
            <a:ext cx="3932767" cy="16002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9218" name="内容占位符 5"/>
          <p:cNvSpPr>
            <a:spLocks noGrp="1" noChangeArrowheads="1"/>
          </p:cNvSpPr>
          <p:nvPr>
            <p:ph idx="1"/>
          </p:nvPr>
        </p:nvSpPr>
        <p:spPr bwMode="auto">
          <a:xfrm>
            <a:off x="5183717" y="987426"/>
            <a:ext cx="6172200" cy="48736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9219" name="文本占位符 6"/>
          <p:cNvSpPr>
            <a:spLocks noGrp="1" noChangeArrowheads="1"/>
          </p:cNvSpPr>
          <p:nvPr>
            <p:ph type="body" sz="half" idx="2"/>
          </p:nvPr>
        </p:nvSpPr>
        <p:spPr bwMode="auto">
          <a:xfrm>
            <a:off x="840318" y="2057400"/>
            <a:ext cx="3932767" cy="381158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9220" name="Text Box 2"/>
          <p:cNvSpPr txBox="1">
            <a:spLocks noChangeArrowheads="1"/>
          </p:cNvSpPr>
          <p:nvPr/>
        </p:nvSpPr>
        <p:spPr bwMode="auto">
          <a:xfrm>
            <a:off x="6144685" y="1268413"/>
            <a:ext cx="6047316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0D0D0D"/>
                </a:solidFill>
                <a:latin typeface="Times New Roman" pitchFamily="18" charset="0"/>
                <a:ea typeface="华文新魏" pitchFamily="2" charset="-122"/>
              </a:rPr>
              <a:t>                                       </a:t>
            </a:r>
          </a:p>
          <a:p>
            <a:r>
              <a:rPr lang="en-US" altLang="zh-CN" sz="2800">
                <a:solidFill>
                  <a:srgbClr val="0D0D0D"/>
                </a:solidFill>
                <a:latin typeface="华文中宋" pitchFamily="2" charset="-122"/>
                <a:ea typeface="华文中宋" pitchFamily="2" charset="-122"/>
              </a:rPr>
              <a:t> </a:t>
            </a:r>
            <a:r>
              <a:rPr lang="zh-CN" altLang="en-US" sz="2800" b="1">
                <a:solidFill>
                  <a:srgbClr val="0D0D0D"/>
                </a:solidFill>
                <a:latin typeface="华文中宋" pitchFamily="2" charset="-122"/>
                <a:ea typeface="华文中宋" pitchFamily="2" charset="-122"/>
              </a:rPr>
              <a:t>垄断了原子弹</a:t>
            </a:r>
            <a:r>
              <a:rPr lang="en-US" altLang="zh-CN" sz="2800" b="1">
                <a:solidFill>
                  <a:srgbClr val="0D0D0D"/>
                </a:solidFill>
                <a:latin typeface="华文中宋" pitchFamily="2" charset="-122"/>
                <a:ea typeface="华文中宋" pitchFamily="2" charset="-122"/>
              </a:rPr>
              <a:t>,</a:t>
            </a:r>
          </a:p>
          <a:p>
            <a:r>
              <a:rPr lang="en-US" sz="2800" b="1">
                <a:solidFill>
                  <a:srgbClr val="0D0D0D"/>
                </a:solidFill>
                <a:latin typeface="华文中宋" pitchFamily="2" charset="-122"/>
                <a:ea typeface="华文中宋" pitchFamily="2" charset="-122"/>
              </a:rPr>
              <a:t> </a:t>
            </a:r>
            <a:r>
              <a:rPr lang="zh-CN" altLang="en-US" sz="2800" b="1">
                <a:solidFill>
                  <a:srgbClr val="0D0D0D"/>
                </a:solidFill>
                <a:latin typeface="华文中宋" pitchFamily="2" charset="-122"/>
                <a:ea typeface="华文中宋" pitchFamily="2" charset="-122"/>
              </a:rPr>
              <a:t>拥有</a:t>
            </a:r>
            <a:r>
              <a:rPr lang="en-US" altLang="zh-CN" sz="2800" b="1">
                <a:solidFill>
                  <a:srgbClr val="0D0D0D"/>
                </a:solidFill>
                <a:latin typeface="华文中宋" pitchFamily="2" charset="-122"/>
                <a:ea typeface="华文中宋" pitchFamily="2" charset="-122"/>
              </a:rPr>
              <a:t>1200</a:t>
            </a:r>
            <a:r>
              <a:rPr lang="zh-CN" altLang="en-US" sz="2800" b="1">
                <a:solidFill>
                  <a:srgbClr val="0D0D0D"/>
                </a:solidFill>
                <a:latin typeface="华文中宋" pitchFamily="2" charset="-122"/>
                <a:ea typeface="华文中宋" pitchFamily="2" charset="-122"/>
              </a:rPr>
              <a:t>多万军队，</a:t>
            </a:r>
          </a:p>
          <a:p>
            <a:r>
              <a:rPr lang="zh-CN" altLang="en-US" sz="2800" b="1">
                <a:solidFill>
                  <a:srgbClr val="0D0D0D"/>
                </a:solidFill>
                <a:latin typeface="华文中宋" pitchFamily="2" charset="-122"/>
                <a:ea typeface="华文中宋" pitchFamily="2" charset="-122"/>
              </a:rPr>
              <a:t> </a:t>
            </a:r>
            <a:r>
              <a:rPr lang="en-US" altLang="zh-CN" sz="2800" b="1">
                <a:solidFill>
                  <a:srgbClr val="0D0D0D"/>
                </a:solidFill>
                <a:latin typeface="华文中宋" pitchFamily="2" charset="-122"/>
                <a:ea typeface="华文中宋" pitchFamily="2" charset="-122"/>
              </a:rPr>
              <a:t>30</a:t>
            </a:r>
            <a:r>
              <a:rPr lang="zh-CN" altLang="en-US" sz="2800" b="1">
                <a:solidFill>
                  <a:srgbClr val="0D0D0D"/>
                </a:solidFill>
                <a:latin typeface="华文中宋" pitchFamily="2" charset="-122"/>
                <a:ea typeface="华文中宋" pitchFamily="2" charset="-122"/>
              </a:rPr>
              <a:t>艘航空母舰</a:t>
            </a:r>
          </a:p>
          <a:p>
            <a:r>
              <a:rPr lang="zh-CN" altLang="en-US" sz="2800" b="1">
                <a:solidFill>
                  <a:srgbClr val="0D0D0D"/>
                </a:solidFill>
                <a:latin typeface="华文中宋" pitchFamily="2" charset="-122"/>
                <a:ea typeface="华文中宋" pitchFamily="2" charset="-122"/>
              </a:rPr>
              <a:t> </a:t>
            </a:r>
            <a:r>
              <a:rPr lang="en-US" altLang="zh-CN" sz="2800" b="1">
                <a:solidFill>
                  <a:srgbClr val="0D0D0D"/>
                </a:solidFill>
                <a:latin typeface="华文中宋" pitchFamily="2" charset="-122"/>
                <a:ea typeface="华文中宋" pitchFamily="2" charset="-122"/>
              </a:rPr>
              <a:t>1000</a:t>
            </a:r>
            <a:r>
              <a:rPr lang="zh-CN" altLang="en-US" sz="2800" b="1">
                <a:solidFill>
                  <a:srgbClr val="0D0D0D"/>
                </a:solidFill>
                <a:latin typeface="华文中宋" pitchFamily="2" charset="-122"/>
                <a:ea typeface="华文中宋" pitchFamily="2" charset="-122"/>
              </a:rPr>
              <a:t>多艘其他战舰</a:t>
            </a:r>
          </a:p>
          <a:p>
            <a:r>
              <a:rPr lang="zh-CN" altLang="en-US" sz="2800" b="1">
                <a:solidFill>
                  <a:srgbClr val="0D0D0D"/>
                </a:solidFill>
                <a:latin typeface="华文中宋" pitchFamily="2" charset="-122"/>
                <a:ea typeface="华文中宋" pitchFamily="2" charset="-122"/>
              </a:rPr>
              <a:t> 近</a:t>
            </a:r>
            <a:r>
              <a:rPr lang="en-US" altLang="zh-CN" sz="2800" b="1">
                <a:solidFill>
                  <a:srgbClr val="0D0D0D"/>
                </a:solidFill>
                <a:latin typeface="华文中宋" pitchFamily="2" charset="-122"/>
                <a:ea typeface="华文中宋" pitchFamily="2" charset="-122"/>
              </a:rPr>
              <a:t>500</a:t>
            </a:r>
            <a:r>
              <a:rPr lang="zh-CN" altLang="en-US" sz="2800" b="1">
                <a:solidFill>
                  <a:srgbClr val="0D0D0D"/>
                </a:solidFill>
                <a:latin typeface="华文中宋" pitchFamily="2" charset="-122"/>
                <a:ea typeface="华文中宋" pitchFamily="2" charset="-122"/>
              </a:rPr>
              <a:t>个军事基地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814918" y="1196975"/>
            <a:ext cx="5086349" cy="5343776"/>
            <a:chOff x="0" y="0"/>
            <a:chExt cx="2448" cy="2132"/>
          </a:xfrm>
        </p:grpSpPr>
        <p:pic>
          <p:nvPicPr>
            <p:cNvPr id="9222" name="Picture 4" descr="美国白宫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2448" cy="18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23" name="Text Box 5"/>
            <p:cNvSpPr txBox="1">
              <a:spLocks noChangeArrowheads="1"/>
            </p:cNvSpPr>
            <p:nvPr/>
          </p:nvSpPr>
          <p:spPr bwMode="auto">
            <a:xfrm>
              <a:off x="764" y="1923"/>
              <a:ext cx="826" cy="2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800" b="1">
                  <a:solidFill>
                    <a:schemeClr val="tx2"/>
                  </a:solidFill>
                  <a:latin typeface="Times New Roman" pitchFamily="18" charset="0"/>
                  <a:ea typeface="黑体" pitchFamily="49" charset="-122"/>
                </a:rPr>
                <a:t>美国</a:t>
              </a:r>
              <a:r>
                <a:rPr lang="zh-CN" altLang="en-US" sz="2800" b="1">
                  <a:latin typeface="Times New Roman" pitchFamily="18" charset="0"/>
                  <a:ea typeface="黑体" pitchFamily="49" charset="-122"/>
                </a:rPr>
                <a:t>白宫 </a:t>
              </a:r>
            </a:p>
          </p:txBody>
        </p:sp>
      </p:grpSp>
      <p:sp>
        <p:nvSpPr>
          <p:cNvPr id="9224" name="Text Box 6"/>
          <p:cNvSpPr txBox="1">
            <a:spLocks noChangeArrowheads="1"/>
          </p:cNvSpPr>
          <p:nvPr/>
        </p:nvSpPr>
        <p:spPr bwMode="auto">
          <a:xfrm>
            <a:off x="6383867" y="4005264"/>
            <a:ext cx="5183717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华文中宋" pitchFamily="2" charset="-122"/>
                <a:ea typeface="华文中宋" pitchFamily="2" charset="-122"/>
              </a:rPr>
              <a:t>工业生产量占世界</a:t>
            </a:r>
            <a:r>
              <a:rPr lang="en-US" altLang="zh-CN" sz="2800" b="1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2/3</a:t>
            </a:r>
            <a:r>
              <a:rPr lang="en-US" altLang="zh-CN" sz="2800" b="1">
                <a:latin typeface="华文中宋" pitchFamily="2" charset="-122"/>
                <a:ea typeface="华文中宋" pitchFamily="2" charset="-122"/>
              </a:rPr>
              <a:t> </a:t>
            </a:r>
          </a:p>
          <a:p>
            <a:r>
              <a:rPr lang="zh-CN" altLang="en-US" sz="2800" b="1">
                <a:latin typeface="华文中宋" pitchFamily="2" charset="-122"/>
                <a:ea typeface="华文中宋" pitchFamily="2" charset="-122"/>
              </a:rPr>
              <a:t>外贸出口额占世界</a:t>
            </a:r>
            <a:r>
              <a:rPr lang="en-US" altLang="zh-CN" sz="2800" b="1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1/3 </a:t>
            </a:r>
          </a:p>
          <a:p>
            <a:r>
              <a:rPr lang="zh-CN" altLang="en-US" sz="2800" b="1">
                <a:latin typeface="华文中宋" pitchFamily="2" charset="-122"/>
                <a:ea typeface="华文中宋" pitchFamily="2" charset="-122"/>
              </a:rPr>
              <a:t>黄金储备量占世界</a:t>
            </a:r>
            <a:r>
              <a:rPr lang="en-US" altLang="zh-CN" sz="2800" b="1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3/4</a:t>
            </a:r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6383867" y="5516563"/>
            <a:ext cx="3790951" cy="531812"/>
          </a:xfrm>
          <a:prstGeom prst="rect">
            <a:avLst/>
          </a:prstGeom>
          <a:noFill/>
          <a:ln w="12700" cap="sq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D0D0D"/>
                </a:solidFill>
                <a:latin typeface="华文中宋" pitchFamily="2" charset="-122"/>
                <a:ea typeface="华文中宋" pitchFamily="2" charset="-122"/>
              </a:rPr>
              <a:t>控制操纵联合国</a:t>
            </a:r>
          </a:p>
        </p:txBody>
      </p:sp>
      <p:sp>
        <p:nvSpPr>
          <p:cNvPr id="8198" name="TextBox 8"/>
          <p:cNvSpPr txBox="1">
            <a:spLocks noChangeArrowheads="1"/>
          </p:cNvSpPr>
          <p:nvPr/>
        </p:nvSpPr>
        <p:spPr bwMode="auto">
          <a:xfrm>
            <a:off x="406401" y="381001"/>
            <a:ext cx="10953751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</a:rPr>
              <a:t>美国经济、军事实力居世界第一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标题 4"/>
          <p:cNvSpPr>
            <a:spLocks noGrp="1" noChangeArrowheads="1"/>
          </p:cNvSpPr>
          <p:nvPr>
            <p:ph type="title"/>
          </p:nvPr>
        </p:nvSpPr>
        <p:spPr bwMode="auto">
          <a:xfrm>
            <a:off x="840318" y="457200"/>
            <a:ext cx="3932767" cy="16002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10242" name="内容占位符 5"/>
          <p:cNvSpPr>
            <a:spLocks noGrp="1" noChangeArrowheads="1"/>
          </p:cNvSpPr>
          <p:nvPr>
            <p:ph idx="1"/>
          </p:nvPr>
        </p:nvSpPr>
        <p:spPr bwMode="auto">
          <a:xfrm>
            <a:off x="5183717" y="987426"/>
            <a:ext cx="6172200" cy="48736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10243" name="文本占位符 6"/>
          <p:cNvSpPr>
            <a:spLocks noGrp="1" noChangeArrowheads="1"/>
          </p:cNvSpPr>
          <p:nvPr>
            <p:ph type="body" sz="half" idx="2"/>
          </p:nvPr>
        </p:nvSpPr>
        <p:spPr bwMode="auto">
          <a:xfrm>
            <a:off x="840318" y="2057400"/>
            <a:ext cx="3932767" cy="381158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304800" y="609601"/>
            <a:ext cx="5088467" cy="4943475"/>
            <a:chOff x="-16" y="-638"/>
            <a:chExt cx="2712" cy="3486"/>
          </a:xfrm>
        </p:grpSpPr>
        <p:pic>
          <p:nvPicPr>
            <p:cNvPr id="2" name="Picture 3" descr="克里姆林宫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-16" y="-638"/>
              <a:ext cx="2712" cy="30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246" name="Text Box 4"/>
            <p:cNvSpPr txBox="1">
              <a:spLocks noChangeArrowheads="1"/>
            </p:cNvSpPr>
            <p:nvPr/>
          </p:nvSpPr>
          <p:spPr bwMode="auto">
            <a:xfrm>
              <a:off x="255" y="2479"/>
              <a:ext cx="1933" cy="3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800" b="1">
                  <a:solidFill>
                    <a:schemeClr val="tx2"/>
                  </a:solidFill>
                  <a:latin typeface="Times New Roman" pitchFamily="18" charset="0"/>
                  <a:ea typeface="黑体" pitchFamily="49" charset="-122"/>
                </a:rPr>
                <a:t>苏联</a:t>
              </a:r>
              <a:r>
                <a:rPr lang="zh-CN" altLang="en-US" sz="2800" b="1">
                  <a:latin typeface="Times New Roman" pitchFamily="18" charset="0"/>
                  <a:ea typeface="黑体" pitchFamily="49" charset="-122"/>
                </a:rPr>
                <a:t>克里姆林宫</a:t>
              </a:r>
            </a:p>
          </p:txBody>
        </p:sp>
      </p:grpSp>
      <p:sp>
        <p:nvSpPr>
          <p:cNvPr id="10247" name="Text Box 6"/>
          <p:cNvSpPr txBox="1">
            <a:spLocks noChangeArrowheads="1"/>
          </p:cNvSpPr>
          <p:nvPr/>
        </p:nvSpPr>
        <p:spPr bwMode="auto">
          <a:xfrm>
            <a:off x="5712884" y="3025776"/>
            <a:ext cx="585681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ea typeface="黑体" pitchFamily="49" charset="-122"/>
              </a:rPr>
              <a:t>在反法西斯战争中作出的重大贡献和显示出的巨大能量，使它在全世界赢得了</a:t>
            </a:r>
            <a:r>
              <a:rPr lang="zh-CN" altLang="en-US" sz="2800" b="1">
                <a:solidFill>
                  <a:srgbClr val="FF0000"/>
                </a:solidFill>
                <a:ea typeface="黑体" pitchFamily="49" charset="-122"/>
              </a:rPr>
              <a:t>很高的威望。</a:t>
            </a:r>
            <a:r>
              <a:rPr lang="zh-CN" altLang="en-US" sz="2800" b="1">
                <a:ea typeface="黑体" pitchFamily="49" charset="-122"/>
              </a:rPr>
              <a:t> </a:t>
            </a:r>
          </a:p>
        </p:txBody>
      </p:sp>
      <p:sp>
        <p:nvSpPr>
          <p:cNvPr id="10245" name="WordArt 7"/>
          <p:cNvSpPr>
            <a:spLocks noChangeArrowheads="1" noChangeShapeType="1" noTextEdit="1"/>
          </p:cNvSpPr>
          <p:nvPr/>
        </p:nvSpPr>
        <p:spPr bwMode="auto">
          <a:xfrm>
            <a:off x="5903384" y="476251"/>
            <a:ext cx="4318000" cy="76517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r>
              <a:rPr lang="zh-CN" altLang="en-US" sz="5400" b="1" kern="10">
                <a:ln w="127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808080">
                      <a:alpha val="78998"/>
                    </a:srgbClr>
                  </a:outerShdw>
                </a:effectLst>
                <a:latin typeface="宋体"/>
                <a:ea typeface="宋体"/>
              </a:rPr>
              <a:t>苏联空前强大</a:t>
            </a:r>
          </a:p>
        </p:txBody>
      </p:sp>
      <p:sp>
        <p:nvSpPr>
          <p:cNvPr id="10249" name="Text Box 8"/>
          <p:cNvSpPr txBox="1">
            <a:spLocks noChangeArrowheads="1"/>
          </p:cNvSpPr>
          <p:nvPr/>
        </p:nvSpPr>
        <p:spPr bwMode="auto">
          <a:xfrm>
            <a:off x="5712885" y="1514475"/>
            <a:ext cx="6360583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ea typeface="黑体" pitchFamily="49" charset="-122"/>
              </a:rPr>
              <a:t>拥有世界上</a:t>
            </a:r>
            <a:r>
              <a:rPr lang="zh-CN" altLang="en-US" sz="2800" b="1">
                <a:solidFill>
                  <a:srgbClr val="FF0000"/>
                </a:solidFill>
                <a:ea typeface="黑体" pitchFamily="49" charset="-122"/>
              </a:rPr>
              <a:t>最强大的陆军</a:t>
            </a:r>
            <a:r>
              <a:rPr lang="zh-CN" altLang="en-US" sz="2800" b="1">
                <a:ea typeface="黑体" pitchFamily="49" charset="-122"/>
              </a:rPr>
              <a:t>，        整个军事实力仅次于美国；</a:t>
            </a:r>
          </a:p>
          <a:p>
            <a:r>
              <a:rPr lang="zh-CN" altLang="en-US" sz="2800" b="1">
                <a:ea typeface="黑体" pitchFamily="49" charset="-122"/>
              </a:rPr>
              <a:t>驻军欧亚许多地区；</a:t>
            </a:r>
          </a:p>
        </p:txBody>
      </p:sp>
      <p:sp>
        <p:nvSpPr>
          <p:cNvPr id="10250" name="Text Box 9"/>
          <p:cNvSpPr txBox="1">
            <a:spLocks noChangeArrowheads="1"/>
          </p:cNvSpPr>
          <p:nvPr/>
        </p:nvSpPr>
        <p:spPr bwMode="auto">
          <a:xfrm>
            <a:off x="5712885" y="4899025"/>
            <a:ext cx="63373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ea typeface="黑体" pitchFamily="49" charset="-122"/>
              </a:rPr>
              <a:t>1949</a:t>
            </a:r>
            <a:r>
              <a:rPr lang="zh-CN" altLang="en-US" sz="2800" b="1">
                <a:ea typeface="黑体" pitchFamily="49" charset="-122"/>
              </a:rPr>
              <a:t>年苏联爆炸了第一颗原子弹，</a:t>
            </a:r>
            <a:r>
              <a:rPr lang="en-US" altLang="zh-CN" sz="2800" b="1">
                <a:ea typeface="黑体" pitchFamily="49" charset="-122"/>
              </a:rPr>
              <a:t>1953</a:t>
            </a:r>
            <a:r>
              <a:rPr lang="zh-CN" altLang="en-US" sz="2800" b="1">
                <a:ea typeface="黑体" pitchFamily="49" charset="-122"/>
              </a:rPr>
              <a:t>年苏联氢弹爆炸成功。</a:t>
            </a: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动作按钮: 前进或下一项 6"/>
          <p:cNvSpPr>
            <a:spLocks noChangeArrowheads="1"/>
          </p:cNvSpPr>
          <p:nvPr/>
        </p:nvSpPr>
        <p:spPr bwMode="auto">
          <a:xfrm>
            <a:off x="7315200" y="6400800"/>
            <a:ext cx="1390651" cy="584775"/>
          </a:xfrm>
          <a:prstGeom prst="actionButtonForwardNex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endParaRPr lang="zh-CN" altLang="en-US" sz="3200" b="1">
              <a:solidFill>
                <a:schemeClr val="tx2"/>
              </a:solidFill>
            </a:endParaRPr>
          </a:p>
        </p:txBody>
      </p:sp>
      <p:sp>
        <p:nvSpPr>
          <p:cNvPr id="12294" name="右箭头 9"/>
          <p:cNvSpPr>
            <a:spLocks noChangeArrowheads="1"/>
          </p:cNvSpPr>
          <p:nvPr/>
        </p:nvSpPr>
        <p:spPr bwMode="auto">
          <a:xfrm>
            <a:off x="5689600" y="6019800"/>
            <a:ext cx="1303867" cy="1161633"/>
          </a:xfrm>
          <a:prstGeom prst="rightArrow">
            <a:avLst>
              <a:gd name="adj1" fmla="val 50000"/>
              <a:gd name="adj2" fmla="val 50015"/>
            </a:avLst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endParaRPr lang="zh-CN" altLang="en-US" sz="3200" b="1">
              <a:solidFill>
                <a:schemeClr val="tx2"/>
              </a:solidFill>
            </a:endParaRPr>
          </a:p>
        </p:txBody>
      </p:sp>
      <p:sp>
        <p:nvSpPr>
          <p:cNvPr id="12295" name="右箭头 10"/>
          <p:cNvSpPr>
            <a:spLocks noChangeArrowheads="1"/>
          </p:cNvSpPr>
          <p:nvPr/>
        </p:nvSpPr>
        <p:spPr bwMode="auto">
          <a:xfrm>
            <a:off x="6604000" y="5591175"/>
            <a:ext cx="1930400" cy="1162050"/>
          </a:xfrm>
          <a:prstGeom prst="rightArrow">
            <a:avLst>
              <a:gd name="adj1" fmla="val 50000"/>
              <a:gd name="adj2" fmla="val 49974"/>
            </a:avLst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endParaRPr lang="zh-CN" altLang="en-US" sz="3200" b="1">
              <a:solidFill>
                <a:schemeClr val="tx2"/>
              </a:solidFill>
            </a:endParaRPr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609600" y="2438400"/>
            <a:ext cx="9753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</a:rPr>
              <a:t>1.</a:t>
            </a:r>
            <a:r>
              <a:rPr lang="zh-CN" altLang="en-US" sz="3200" b="1">
                <a:solidFill>
                  <a:srgbClr val="FF0000"/>
                </a:solidFill>
              </a:rPr>
              <a:t>美国实现霸权的需要。（国家利益）</a:t>
            </a:r>
            <a:endParaRPr lang="zh-CN" altLang="zh-CN" sz="3200" b="1">
              <a:solidFill>
                <a:srgbClr val="FF0000"/>
              </a:solidFill>
            </a:endParaRPr>
          </a:p>
        </p:txBody>
      </p:sp>
      <p:sp>
        <p:nvSpPr>
          <p:cNvPr id="12298" name="Rectangle 3"/>
          <p:cNvSpPr>
            <a:spLocks noChangeArrowheads="1"/>
          </p:cNvSpPr>
          <p:nvPr/>
        </p:nvSpPr>
        <p:spPr bwMode="auto">
          <a:xfrm>
            <a:off x="508000" y="1371601"/>
            <a:ext cx="110744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/>
              <a:t>美苏为什么会从二战中的盟友关系转变成二战后的敌对关系？</a:t>
            </a:r>
            <a:endParaRPr lang="en-US" altLang="zh-CN" sz="3200" b="1"/>
          </a:p>
          <a:p>
            <a:endParaRPr lang="zh-CN" altLang="zh-CN" sz="1200" b="1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609600" y="3048000"/>
            <a:ext cx="9245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</a:rPr>
              <a:t>2.</a:t>
            </a:r>
            <a:r>
              <a:rPr lang="zh-CN" altLang="en-US" sz="3200" b="1">
                <a:solidFill>
                  <a:srgbClr val="FF0000"/>
                </a:solidFill>
              </a:rPr>
              <a:t>社会制度的不同（意识形态不同）。</a:t>
            </a:r>
            <a:endParaRPr lang="zh-CN" altLang="zh-CN" sz="3200" b="1">
              <a:solidFill>
                <a:srgbClr val="FF0000"/>
              </a:solidFill>
            </a:endParaRP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609600" y="5562600"/>
            <a:ext cx="9245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</a:rPr>
              <a:t>2.</a:t>
            </a:r>
            <a:r>
              <a:rPr lang="zh-CN" altLang="en-US" sz="3200" b="1">
                <a:solidFill>
                  <a:srgbClr val="FF0000"/>
                </a:solidFill>
              </a:rPr>
              <a:t>二战后，人们渴望和平，厌恶战争。</a:t>
            </a:r>
            <a:endParaRPr lang="zh-CN" altLang="zh-CN" sz="3200" b="1">
              <a:solidFill>
                <a:srgbClr val="FF0000"/>
              </a:solidFill>
            </a:endParaRP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711200" y="3810001"/>
            <a:ext cx="9313333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美国为什么要对苏联展开“冷战”而不是采取直接军事行动呢？</a:t>
            </a:r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609600" y="4953000"/>
            <a:ext cx="10058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</a:rPr>
              <a:t>1.</a:t>
            </a:r>
            <a:r>
              <a:rPr lang="zh-CN" altLang="en-US" sz="3200" b="1">
                <a:solidFill>
                  <a:srgbClr val="FF0000"/>
                </a:solidFill>
              </a:rPr>
              <a:t>苏联的军事实力和国际影响空前强大。</a:t>
            </a:r>
            <a:endParaRPr lang="zh-CN" altLang="zh-CN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/>
      <p:bldP spid="14" grpId="0"/>
      <p:bldP spid="12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标题 4"/>
          <p:cNvSpPr>
            <a:spLocks noGrp="1" noChangeArrowheads="1"/>
          </p:cNvSpPr>
          <p:nvPr>
            <p:ph type="title"/>
          </p:nvPr>
        </p:nvSpPr>
        <p:spPr bwMode="auto">
          <a:xfrm>
            <a:off x="840318" y="457200"/>
            <a:ext cx="3932767" cy="16002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13314" name="内容占位符 5"/>
          <p:cNvSpPr>
            <a:spLocks noGrp="1" noChangeArrowheads="1"/>
          </p:cNvSpPr>
          <p:nvPr>
            <p:ph idx="1"/>
          </p:nvPr>
        </p:nvSpPr>
        <p:spPr bwMode="auto">
          <a:xfrm>
            <a:off x="5183717" y="987426"/>
            <a:ext cx="6172200" cy="48736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13315" name="文本占位符 6"/>
          <p:cNvSpPr>
            <a:spLocks noGrp="1" noChangeArrowheads="1"/>
          </p:cNvSpPr>
          <p:nvPr>
            <p:ph type="body" sz="half" idx="2"/>
          </p:nvPr>
        </p:nvSpPr>
        <p:spPr bwMode="auto">
          <a:xfrm>
            <a:off x="840318" y="2057400"/>
            <a:ext cx="3932767" cy="381158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pic>
        <p:nvPicPr>
          <p:cNvPr id="66563" name="Picture 3" descr="丘吉尔的铁幕演说2"/>
          <p:cNvPicPr>
            <a:picLocks noChangeAspect="1" noChangeArrowheads="1"/>
          </p:cNvPicPr>
          <p:nvPr/>
        </p:nvPicPr>
        <p:blipFill>
          <a:blip r:embed="rId2">
            <a:lum bright="12000" contrast="24000"/>
          </a:blip>
          <a:srcRect/>
          <a:stretch>
            <a:fillRect/>
          </a:stretch>
        </p:blipFill>
        <p:spPr bwMode="auto">
          <a:xfrm>
            <a:off x="812800" y="1066801"/>
            <a:ext cx="9984317" cy="4449763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</p:spPr>
      </p:pic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2235200" y="5638800"/>
            <a:ext cx="844973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chemeClr val="bg1"/>
                </a:solidFill>
                <a:latin typeface="Times New Roman" pitchFamily="18" charset="0"/>
              </a:rPr>
              <a:t>    </a:t>
            </a:r>
            <a:r>
              <a:rPr lang="zh-CN" altLang="en-US" sz="2800" b="1">
                <a:solidFill>
                  <a:schemeClr val="tx2"/>
                </a:solidFill>
                <a:latin typeface="Times New Roman" pitchFamily="18" charset="0"/>
              </a:rPr>
              <a:t>丘吉尔在杜鲁门陪同下前往富尔敦发表</a:t>
            </a:r>
            <a:r>
              <a:rPr lang="en-US" altLang="zh-CN" sz="2800" b="1">
                <a:solidFill>
                  <a:schemeClr val="tx2"/>
                </a:solidFill>
                <a:latin typeface="Times New Roman" pitchFamily="18" charset="0"/>
              </a:rPr>
              <a:t>《</a:t>
            </a:r>
            <a:r>
              <a:rPr lang="zh-CN" altLang="en-US" sz="2800" b="1">
                <a:solidFill>
                  <a:schemeClr val="tx2"/>
                </a:solidFill>
                <a:latin typeface="Times New Roman" pitchFamily="18" charset="0"/>
              </a:rPr>
              <a:t>和平砥柱</a:t>
            </a:r>
            <a:r>
              <a:rPr lang="en-US" altLang="zh-CN" sz="2800" b="1">
                <a:solidFill>
                  <a:schemeClr val="tx2"/>
                </a:solidFill>
                <a:latin typeface="Times New Roman" pitchFamily="18" charset="0"/>
              </a:rPr>
              <a:t>》</a:t>
            </a:r>
            <a:r>
              <a:rPr lang="zh-CN" altLang="en-US" sz="2800" b="1">
                <a:solidFill>
                  <a:schemeClr val="tx2"/>
                </a:solidFill>
                <a:latin typeface="Times New Roman" pitchFamily="18" charset="0"/>
              </a:rPr>
              <a:t>演说。</a:t>
            </a:r>
          </a:p>
        </p:txBody>
      </p:sp>
      <p:sp>
        <p:nvSpPr>
          <p:cNvPr id="66567" name="WordArt 7"/>
          <p:cNvSpPr>
            <a:spLocks noChangeArrowheads="1" noChangeShapeType="1" noTextEdit="1"/>
          </p:cNvSpPr>
          <p:nvPr/>
        </p:nvSpPr>
        <p:spPr bwMode="auto">
          <a:xfrm>
            <a:off x="6705601" y="228600"/>
            <a:ext cx="3399367" cy="719138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zh-CN" alt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黑体"/>
                <a:ea typeface="黑体"/>
              </a:rPr>
              <a:t>“铁幕演说”</a:t>
            </a:r>
          </a:p>
        </p:txBody>
      </p:sp>
      <p:sp>
        <p:nvSpPr>
          <p:cNvPr id="66568" name="Rectangle 8"/>
          <p:cNvSpPr>
            <a:spLocks noChangeArrowheads="1"/>
          </p:cNvSpPr>
          <p:nvPr/>
        </p:nvSpPr>
        <p:spPr bwMode="auto">
          <a:xfrm>
            <a:off x="304800" y="381001"/>
            <a:ext cx="5376333" cy="646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冷战信号 </a:t>
            </a:r>
            <a:r>
              <a:rPr lang="en-US" altLang="zh-CN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------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6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6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4" grpId="0"/>
      <p:bldP spid="6656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标题 4"/>
          <p:cNvSpPr>
            <a:spLocks noGrp="1" noChangeArrowheads="1"/>
          </p:cNvSpPr>
          <p:nvPr>
            <p:ph type="title"/>
          </p:nvPr>
        </p:nvSpPr>
        <p:spPr bwMode="auto">
          <a:xfrm>
            <a:off x="840318" y="457200"/>
            <a:ext cx="3932767" cy="16002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14338" name="内容占位符 5"/>
          <p:cNvSpPr>
            <a:spLocks noGrp="1" noChangeArrowheads="1"/>
          </p:cNvSpPr>
          <p:nvPr>
            <p:ph idx="1"/>
          </p:nvPr>
        </p:nvSpPr>
        <p:spPr bwMode="auto">
          <a:xfrm>
            <a:off x="5183717" y="987426"/>
            <a:ext cx="6172200" cy="48736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14339" name="文本占位符 6"/>
          <p:cNvSpPr>
            <a:spLocks noGrp="1" noChangeArrowheads="1"/>
          </p:cNvSpPr>
          <p:nvPr>
            <p:ph type="body" sz="half" idx="2"/>
          </p:nvPr>
        </p:nvSpPr>
        <p:spPr bwMode="auto">
          <a:xfrm>
            <a:off x="840318" y="2057400"/>
            <a:ext cx="3932767" cy="381158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pic>
        <p:nvPicPr>
          <p:cNvPr id="14340" name="Picture 2" descr="图片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91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Text Box 3"/>
          <p:cNvSpPr txBox="1">
            <a:spLocks noChangeArrowheads="1"/>
          </p:cNvSpPr>
          <p:nvPr/>
        </p:nvSpPr>
        <p:spPr bwMode="auto">
          <a:xfrm>
            <a:off x="8839200" y="2362201"/>
            <a:ext cx="26416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000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苏  联</a:t>
            </a:r>
          </a:p>
        </p:txBody>
      </p:sp>
      <p:sp>
        <p:nvSpPr>
          <p:cNvPr id="14342" name="Text Box 4"/>
          <p:cNvSpPr txBox="1">
            <a:spLocks noChangeArrowheads="1"/>
          </p:cNvSpPr>
          <p:nvPr/>
        </p:nvSpPr>
        <p:spPr bwMode="auto">
          <a:xfrm>
            <a:off x="6502400" y="3048001"/>
            <a:ext cx="1828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波 兰</a:t>
            </a:r>
          </a:p>
        </p:txBody>
      </p:sp>
      <p:sp>
        <p:nvSpPr>
          <p:cNvPr id="14343" name="Text Box 5"/>
          <p:cNvSpPr txBox="1">
            <a:spLocks noChangeArrowheads="1"/>
          </p:cNvSpPr>
          <p:nvPr/>
        </p:nvSpPr>
        <p:spPr bwMode="auto">
          <a:xfrm>
            <a:off x="5886848" y="2971800"/>
            <a:ext cx="615553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FF00"/>
                </a:solidFill>
                <a:latin typeface="Arial" pitchFamily="34" charset="0"/>
                <a:ea typeface="华文新魏" pitchFamily="2" charset="-122"/>
              </a:rPr>
              <a:t>民德</a:t>
            </a:r>
          </a:p>
        </p:txBody>
      </p:sp>
      <p:sp>
        <p:nvSpPr>
          <p:cNvPr id="14344" name="Text Box 6"/>
          <p:cNvSpPr txBox="1">
            <a:spLocks noChangeArrowheads="1"/>
          </p:cNvSpPr>
          <p:nvPr/>
        </p:nvSpPr>
        <p:spPr bwMode="auto">
          <a:xfrm rot="715472">
            <a:off x="7524751" y="4495800"/>
            <a:ext cx="264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罗马尼亚</a:t>
            </a:r>
          </a:p>
        </p:txBody>
      </p:sp>
      <p:sp>
        <p:nvSpPr>
          <p:cNvPr id="14345" name="Text Box 7"/>
          <p:cNvSpPr txBox="1">
            <a:spLocks noChangeArrowheads="1"/>
          </p:cNvSpPr>
          <p:nvPr/>
        </p:nvSpPr>
        <p:spPr bwMode="auto">
          <a:xfrm rot="-475245">
            <a:off x="8229600" y="5165726"/>
            <a:ext cx="1625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保加利亚</a:t>
            </a:r>
          </a:p>
        </p:txBody>
      </p:sp>
      <p:sp>
        <p:nvSpPr>
          <p:cNvPr id="14346" name="Text Box 8"/>
          <p:cNvSpPr txBox="1">
            <a:spLocks noChangeArrowheads="1"/>
          </p:cNvSpPr>
          <p:nvPr/>
        </p:nvSpPr>
        <p:spPr bwMode="auto">
          <a:xfrm rot="1800295">
            <a:off x="6197600" y="4891088"/>
            <a:ext cx="26416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南斯拉夫</a:t>
            </a:r>
          </a:p>
        </p:txBody>
      </p:sp>
      <p:sp>
        <p:nvSpPr>
          <p:cNvPr id="14347" name="Text Box 9"/>
          <p:cNvSpPr txBox="1">
            <a:spLocks noChangeArrowheads="1"/>
          </p:cNvSpPr>
          <p:nvPr/>
        </p:nvSpPr>
        <p:spPr bwMode="auto">
          <a:xfrm rot="-1088735">
            <a:off x="6604000" y="4327526"/>
            <a:ext cx="1828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000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匈牙利</a:t>
            </a:r>
          </a:p>
        </p:txBody>
      </p:sp>
      <p:sp>
        <p:nvSpPr>
          <p:cNvPr id="14348" name="Text Box 10"/>
          <p:cNvSpPr txBox="1">
            <a:spLocks noChangeArrowheads="1"/>
          </p:cNvSpPr>
          <p:nvPr/>
        </p:nvSpPr>
        <p:spPr bwMode="auto">
          <a:xfrm rot="742144">
            <a:off x="5486400" y="3824288"/>
            <a:ext cx="2946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捷克斯洛伐克</a:t>
            </a:r>
          </a:p>
        </p:txBody>
      </p:sp>
      <p:sp>
        <p:nvSpPr>
          <p:cNvPr id="14349" name="Text Box 11"/>
          <p:cNvSpPr txBox="1">
            <a:spLocks noChangeArrowheads="1"/>
          </p:cNvSpPr>
          <p:nvPr/>
        </p:nvSpPr>
        <p:spPr bwMode="auto">
          <a:xfrm>
            <a:off x="5156771" y="3048000"/>
            <a:ext cx="55399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FF00"/>
                </a:solidFill>
                <a:latin typeface="Arial" pitchFamily="34" charset="0"/>
                <a:ea typeface="华文新魏" pitchFamily="2" charset="-122"/>
              </a:rPr>
              <a:t>联邦德国</a:t>
            </a:r>
          </a:p>
        </p:txBody>
      </p:sp>
      <p:sp>
        <p:nvSpPr>
          <p:cNvPr id="14350" name="Text Box 12"/>
          <p:cNvSpPr txBox="1">
            <a:spLocks noChangeArrowheads="1"/>
          </p:cNvSpPr>
          <p:nvPr/>
        </p:nvSpPr>
        <p:spPr bwMode="auto">
          <a:xfrm rot="-881840">
            <a:off x="5833533" y="4235451"/>
            <a:ext cx="1524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>
                <a:latin typeface="Arial" pitchFamily="34" charset="0"/>
                <a:ea typeface="华文新魏" pitchFamily="2" charset="-122"/>
              </a:rPr>
              <a:t>奥地利</a:t>
            </a:r>
          </a:p>
        </p:txBody>
      </p:sp>
      <p:sp>
        <p:nvSpPr>
          <p:cNvPr id="14351" name="Text Box 13"/>
          <p:cNvSpPr txBox="1">
            <a:spLocks noChangeArrowheads="1"/>
          </p:cNvSpPr>
          <p:nvPr/>
        </p:nvSpPr>
        <p:spPr bwMode="auto">
          <a:xfrm>
            <a:off x="4572000" y="4343401"/>
            <a:ext cx="1117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latin typeface="Arial" pitchFamily="34" charset="0"/>
                <a:ea typeface="华文新魏" pitchFamily="2" charset="-122"/>
              </a:rPr>
              <a:t>瑞士</a:t>
            </a:r>
          </a:p>
        </p:txBody>
      </p:sp>
      <p:sp>
        <p:nvSpPr>
          <p:cNvPr id="14352" name="Text Box 14"/>
          <p:cNvSpPr txBox="1">
            <a:spLocks noChangeArrowheads="1"/>
          </p:cNvSpPr>
          <p:nvPr/>
        </p:nvSpPr>
        <p:spPr bwMode="auto">
          <a:xfrm rot="668597">
            <a:off x="6398882" y="457200"/>
            <a:ext cx="615553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华文新魏" pitchFamily="2" charset="-122"/>
                <a:ea typeface="华文新魏" pitchFamily="2" charset="-122"/>
              </a:rPr>
              <a:t>瑞         典</a:t>
            </a:r>
          </a:p>
        </p:txBody>
      </p:sp>
      <p:sp>
        <p:nvSpPr>
          <p:cNvPr id="14353" name="Text Box 15"/>
          <p:cNvSpPr txBox="1">
            <a:spLocks noChangeArrowheads="1"/>
          </p:cNvSpPr>
          <p:nvPr/>
        </p:nvSpPr>
        <p:spPr bwMode="auto">
          <a:xfrm rot="-437130">
            <a:off x="7996966" y="152400"/>
            <a:ext cx="61555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Arial" pitchFamily="34" charset="0"/>
                <a:ea typeface="华文新魏" pitchFamily="2" charset="-122"/>
              </a:rPr>
              <a:t>芬    兰</a:t>
            </a:r>
          </a:p>
        </p:txBody>
      </p:sp>
      <p:sp>
        <p:nvSpPr>
          <p:cNvPr id="14354" name="Text Box 16"/>
          <p:cNvSpPr txBox="1">
            <a:spLocks noChangeArrowheads="1"/>
          </p:cNvSpPr>
          <p:nvPr/>
        </p:nvSpPr>
        <p:spPr bwMode="auto">
          <a:xfrm>
            <a:off x="2844800" y="4114800"/>
            <a:ext cx="1828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rgbClr val="FFFF00"/>
                </a:solidFill>
                <a:latin typeface="Arial" pitchFamily="34" charset="0"/>
                <a:ea typeface="华文新魏" pitchFamily="2" charset="-122"/>
              </a:rPr>
              <a:t>法  国</a:t>
            </a:r>
          </a:p>
        </p:txBody>
      </p:sp>
      <p:sp>
        <p:nvSpPr>
          <p:cNvPr id="14355" name="Text Box 17"/>
          <p:cNvSpPr txBox="1">
            <a:spLocks noChangeArrowheads="1"/>
          </p:cNvSpPr>
          <p:nvPr/>
        </p:nvSpPr>
        <p:spPr bwMode="auto">
          <a:xfrm rot="-2272499">
            <a:off x="5667747" y="4724400"/>
            <a:ext cx="49244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意  大  利</a:t>
            </a:r>
          </a:p>
        </p:txBody>
      </p:sp>
      <p:sp>
        <p:nvSpPr>
          <p:cNvPr id="14356" name="Text Box 18"/>
          <p:cNvSpPr txBox="1">
            <a:spLocks noChangeArrowheads="1"/>
          </p:cNvSpPr>
          <p:nvPr/>
        </p:nvSpPr>
        <p:spPr bwMode="auto">
          <a:xfrm>
            <a:off x="9855200" y="5756276"/>
            <a:ext cx="2133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土耳其</a:t>
            </a:r>
          </a:p>
        </p:txBody>
      </p:sp>
      <p:sp>
        <p:nvSpPr>
          <p:cNvPr id="14357" name="Text Box 19"/>
          <p:cNvSpPr txBox="1">
            <a:spLocks noChangeArrowheads="1"/>
          </p:cNvSpPr>
          <p:nvPr/>
        </p:nvSpPr>
        <p:spPr bwMode="auto">
          <a:xfrm>
            <a:off x="914400" y="5424488"/>
            <a:ext cx="20320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西班牙</a:t>
            </a:r>
          </a:p>
        </p:txBody>
      </p:sp>
      <p:sp>
        <p:nvSpPr>
          <p:cNvPr id="14358" name="Text Box 21"/>
          <p:cNvSpPr txBox="1">
            <a:spLocks noChangeArrowheads="1"/>
          </p:cNvSpPr>
          <p:nvPr/>
        </p:nvSpPr>
        <p:spPr bwMode="auto">
          <a:xfrm>
            <a:off x="5329537" y="2286000"/>
            <a:ext cx="46166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FFFF00"/>
                </a:solidFill>
                <a:latin typeface="Arial" pitchFamily="34" charset="0"/>
                <a:ea typeface="华文新魏" pitchFamily="2" charset="-122"/>
              </a:rPr>
              <a:t>丹麦</a:t>
            </a:r>
          </a:p>
        </p:txBody>
      </p:sp>
      <p:sp>
        <p:nvSpPr>
          <p:cNvPr id="14359" name="Text Box 22"/>
          <p:cNvSpPr txBox="1">
            <a:spLocks noChangeArrowheads="1"/>
          </p:cNvSpPr>
          <p:nvPr/>
        </p:nvSpPr>
        <p:spPr bwMode="auto">
          <a:xfrm>
            <a:off x="2940448" y="2057400"/>
            <a:ext cx="615553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英  国 </a:t>
            </a:r>
          </a:p>
        </p:txBody>
      </p:sp>
      <p:sp>
        <p:nvSpPr>
          <p:cNvPr id="14360" name="Text Box 23"/>
          <p:cNvSpPr txBox="1">
            <a:spLocks noChangeArrowheads="1"/>
          </p:cNvSpPr>
          <p:nvPr/>
        </p:nvSpPr>
        <p:spPr bwMode="auto">
          <a:xfrm>
            <a:off x="1828800" y="-76200"/>
            <a:ext cx="914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FFFF00"/>
                </a:solidFill>
                <a:latin typeface="Arial" pitchFamily="34" charset="0"/>
                <a:ea typeface="华文新魏" pitchFamily="2" charset="-122"/>
              </a:rPr>
              <a:t>冰岛</a:t>
            </a:r>
          </a:p>
        </p:txBody>
      </p:sp>
      <p:sp>
        <p:nvSpPr>
          <p:cNvPr id="14361" name="Text Box 24"/>
          <p:cNvSpPr txBox="1">
            <a:spLocks noChangeArrowheads="1"/>
          </p:cNvSpPr>
          <p:nvPr/>
        </p:nvSpPr>
        <p:spPr bwMode="auto">
          <a:xfrm>
            <a:off x="5380964" y="1066800"/>
            <a:ext cx="615553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挪 威</a:t>
            </a:r>
          </a:p>
        </p:txBody>
      </p:sp>
      <p:sp>
        <p:nvSpPr>
          <p:cNvPr id="14362" name="Text Box 25"/>
          <p:cNvSpPr txBox="1">
            <a:spLocks noChangeArrowheads="1"/>
          </p:cNvSpPr>
          <p:nvPr/>
        </p:nvSpPr>
        <p:spPr bwMode="auto">
          <a:xfrm rot="-591949">
            <a:off x="4267200" y="3124201"/>
            <a:ext cx="914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FFFF00"/>
                </a:solidFill>
                <a:latin typeface="Arial" pitchFamily="34" charset="0"/>
                <a:ea typeface="华文新魏" pitchFamily="2" charset="-122"/>
              </a:rPr>
              <a:t>荷兰</a:t>
            </a:r>
          </a:p>
        </p:txBody>
      </p:sp>
      <p:sp>
        <p:nvSpPr>
          <p:cNvPr id="14363" name="Text Box 26"/>
          <p:cNvSpPr txBox="1">
            <a:spLocks noChangeArrowheads="1"/>
          </p:cNvSpPr>
          <p:nvPr/>
        </p:nvSpPr>
        <p:spPr bwMode="auto">
          <a:xfrm rot="1955258">
            <a:off x="3875617" y="3581400"/>
            <a:ext cx="1422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FFFF00"/>
                </a:solidFill>
                <a:latin typeface="Arial" pitchFamily="34" charset="0"/>
                <a:ea typeface="华文新魏" pitchFamily="2" charset="-122"/>
              </a:rPr>
              <a:t>比利时</a:t>
            </a:r>
          </a:p>
        </p:txBody>
      </p:sp>
      <p:sp>
        <p:nvSpPr>
          <p:cNvPr id="14364" name="Text Box 27"/>
          <p:cNvSpPr txBox="1">
            <a:spLocks noChangeArrowheads="1"/>
          </p:cNvSpPr>
          <p:nvPr/>
        </p:nvSpPr>
        <p:spPr bwMode="auto">
          <a:xfrm rot="1053329">
            <a:off x="443812" y="5105400"/>
            <a:ext cx="49244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>
                <a:solidFill>
                  <a:srgbClr val="FFFF00"/>
                </a:solidFill>
                <a:latin typeface="Arial" pitchFamily="34" charset="0"/>
                <a:ea typeface="华文新魏" pitchFamily="2" charset="-122"/>
              </a:rPr>
              <a:t>葡萄牙</a:t>
            </a:r>
          </a:p>
        </p:txBody>
      </p:sp>
      <p:sp>
        <p:nvSpPr>
          <p:cNvPr id="14365" name="Text Box 28"/>
          <p:cNvSpPr txBox="1">
            <a:spLocks noChangeArrowheads="1"/>
          </p:cNvSpPr>
          <p:nvPr/>
        </p:nvSpPr>
        <p:spPr bwMode="auto">
          <a:xfrm rot="-1642000">
            <a:off x="1422400" y="2590801"/>
            <a:ext cx="1320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Arial" pitchFamily="34" charset="0"/>
                <a:ea typeface="华文新魏" pitchFamily="2" charset="-122"/>
              </a:rPr>
              <a:t>爱尔兰</a:t>
            </a:r>
          </a:p>
        </p:txBody>
      </p:sp>
      <p:sp>
        <p:nvSpPr>
          <p:cNvPr id="14366" name="Text Box 29"/>
          <p:cNvSpPr txBox="1">
            <a:spLocks noChangeArrowheads="1"/>
          </p:cNvSpPr>
          <p:nvPr/>
        </p:nvSpPr>
        <p:spPr bwMode="auto">
          <a:xfrm>
            <a:off x="7619141" y="5486400"/>
            <a:ext cx="30777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800">
                <a:solidFill>
                  <a:srgbClr val="FFFF00"/>
                </a:solidFill>
                <a:latin typeface="Arial" pitchFamily="34" charset="0"/>
                <a:ea typeface="华文新魏" pitchFamily="2" charset="-122"/>
              </a:rPr>
              <a:t>阿尔巴尼亚</a:t>
            </a:r>
          </a:p>
        </p:txBody>
      </p:sp>
      <p:sp>
        <p:nvSpPr>
          <p:cNvPr id="14367" name="Text Box 30"/>
          <p:cNvSpPr txBox="1">
            <a:spLocks noChangeArrowheads="1"/>
          </p:cNvSpPr>
          <p:nvPr/>
        </p:nvSpPr>
        <p:spPr bwMode="auto">
          <a:xfrm>
            <a:off x="1701800" y="444501"/>
            <a:ext cx="2159000" cy="3667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Arial" pitchFamily="34" charset="0"/>
              </a:rPr>
              <a:t>中立国</a:t>
            </a:r>
          </a:p>
        </p:txBody>
      </p:sp>
      <p:sp>
        <p:nvSpPr>
          <p:cNvPr id="14368" name="Text Box 31"/>
          <p:cNvSpPr txBox="1">
            <a:spLocks noChangeArrowheads="1"/>
          </p:cNvSpPr>
          <p:nvPr/>
        </p:nvSpPr>
        <p:spPr bwMode="auto">
          <a:xfrm>
            <a:off x="1689101" y="869950"/>
            <a:ext cx="2171700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Arial" pitchFamily="34" charset="0"/>
              </a:rPr>
              <a:t>资本主义阵营</a:t>
            </a:r>
          </a:p>
        </p:txBody>
      </p:sp>
      <p:sp>
        <p:nvSpPr>
          <p:cNvPr id="14369" name="Text Box 32"/>
          <p:cNvSpPr txBox="1">
            <a:spLocks noChangeArrowheads="1"/>
          </p:cNvSpPr>
          <p:nvPr/>
        </p:nvSpPr>
        <p:spPr bwMode="auto">
          <a:xfrm>
            <a:off x="1693333" y="1301750"/>
            <a:ext cx="2167467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Arial" pitchFamily="34" charset="0"/>
              </a:rPr>
              <a:t>社会主义阵营</a:t>
            </a:r>
          </a:p>
        </p:txBody>
      </p:sp>
      <p:sp>
        <p:nvSpPr>
          <p:cNvPr id="14370" name="TextBox 37"/>
          <p:cNvSpPr txBox="1">
            <a:spLocks noChangeArrowheads="1"/>
          </p:cNvSpPr>
          <p:nvPr/>
        </p:nvSpPr>
        <p:spPr bwMode="auto">
          <a:xfrm rot="-988142">
            <a:off x="7173385" y="1525588"/>
            <a:ext cx="450849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波</a:t>
            </a:r>
          </a:p>
        </p:txBody>
      </p:sp>
      <p:sp>
        <p:nvSpPr>
          <p:cNvPr id="14371" name="TextBox 38"/>
          <p:cNvSpPr txBox="1">
            <a:spLocks noChangeArrowheads="1"/>
          </p:cNvSpPr>
          <p:nvPr/>
        </p:nvSpPr>
        <p:spPr bwMode="auto">
          <a:xfrm rot="471953">
            <a:off x="7245352" y="2078039"/>
            <a:ext cx="450849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罗</a:t>
            </a:r>
          </a:p>
        </p:txBody>
      </p:sp>
      <p:sp>
        <p:nvSpPr>
          <p:cNvPr id="14372" name="TextBox 39"/>
          <p:cNvSpPr txBox="1">
            <a:spLocks noChangeArrowheads="1"/>
          </p:cNvSpPr>
          <p:nvPr/>
        </p:nvSpPr>
        <p:spPr bwMode="auto">
          <a:xfrm rot="202897">
            <a:off x="7025218" y="2447925"/>
            <a:ext cx="450849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的</a:t>
            </a:r>
          </a:p>
        </p:txBody>
      </p:sp>
      <p:sp>
        <p:nvSpPr>
          <p:cNvPr id="14373" name="TextBox 40"/>
          <p:cNvSpPr txBox="1">
            <a:spLocks noChangeArrowheads="1"/>
          </p:cNvSpPr>
          <p:nvPr/>
        </p:nvSpPr>
        <p:spPr bwMode="auto">
          <a:xfrm rot="1998756">
            <a:off x="6396567" y="2652714"/>
            <a:ext cx="450851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海</a:t>
            </a:r>
          </a:p>
        </p:txBody>
      </p:sp>
      <p:sp>
        <p:nvSpPr>
          <p:cNvPr id="14374" name="TextBox 41"/>
          <p:cNvSpPr txBox="1">
            <a:spLocks noChangeArrowheads="1"/>
          </p:cNvSpPr>
          <p:nvPr/>
        </p:nvSpPr>
        <p:spPr bwMode="auto">
          <a:xfrm rot="-1772197">
            <a:off x="6087533" y="5164139"/>
            <a:ext cx="450851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得</a:t>
            </a:r>
          </a:p>
        </p:txBody>
      </p:sp>
      <p:sp>
        <p:nvSpPr>
          <p:cNvPr id="14375" name="TextBox 42"/>
          <p:cNvSpPr txBox="1">
            <a:spLocks noChangeArrowheads="1"/>
          </p:cNvSpPr>
          <p:nvPr/>
        </p:nvSpPr>
        <p:spPr bwMode="auto">
          <a:xfrm rot="-1772197">
            <a:off x="5884333" y="4935539"/>
            <a:ext cx="450851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亚</a:t>
            </a:r>
          </a:p>
        </p:txBody>
      </p:sp>
      <p:sp>
        <p:nvSpPr>
          <p:cNvPr id="14376" name="TextBox 43"/>
          <p:cNvSpPr txBox="1">
            <a:spLocks noChangeArrowheads="1"/>
          </p:cNvSpPr>
          <p:nvPr/>
        </p:nvSpPr>
        <p:spPr bwMode="auto">
          <a:xfrm rot="-1772197">
            <a:off x="6392333" y="5316539"/>
            <a:ext cx="450851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里</a:t>
            </a:r>
          </a:p>
        </p:txBody>
      </p:sp>
      <p:sp>
        <p:nvSpPr>
          <p:cNvPr id="14377" name="TextBox 44"/>
          <p:cNvSpPr txBox="1">
            <a:spLocks noChangeArrowheads="1"/>
          </p:cNvSpPr>
          <p:nvPr/>
        </p:nvSpPr>
        <p:spPr bwMode="auto">
          <a:xfrm rot="-1772197">
            <a:off x="6798733" y="5468939"/>
            <a:ext cx="450851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亚</a:t>
            </a:r>
          </a:p>
        </p:txBody>
      </p:sp>
      <p:sp>
        <p:nvSpPr>
          <p:cNvPr id="14378" name="TextBox 45"/>
          <p:cNvSpPr txBox="1">
            <a:spLocks noChangeArrowheads="1"/>
          </p:cNvSpPr>
          <p:nvPr/>
        </p:nvSpPr>
        <p:spPr bwMode="auto">
          <a:xfrm rot="-1772197">
            <a:off x="7103533" y="5621339"/>
            <a:ext cx="450851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海</a:t>
            </a:r>
          </a:p>
        </p:txBody>
      </p:sp>
      <p:sp>
        <p:nvSpPr>
          <p:cNvPr id="14379" name="Text Box 22"/>
          <p:cNvSpPr txBox="1">
            <a:spLocks noChangeArrowheads="1"/>
          </p:cNvSpPr>
          <p:nvPr/>
        </p:nvSpPr>
        <p:spPr bwMode="auto">
          <a:xfrm rot="-1228507">
            <a:off x="8077400" y="5875338"/>
            <a:ext cx="61555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希腊</a:t>
            </a:r>
            <a:r>
              <a:rPr lang="zh-CN" altLang="en-US" sz="2800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 </a:t>
            </a:r>
          </a:p>
        </p:txBody>
      </p:sp>
    </p:spTree>
  </p:cSld>
  <p:clrMapOvr>
    <a:masterClrMapping/>
  </p:clrMapOvr>
  <p:transition>
    <p:zoom dir="in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内容占位符 6"/>
          <p:cNvSpPr>
            <a:spLocks noGrp="1"/>
          </p:cNvSpPr>
          <p:nvPr/>
        </p:nvSpPr>
        <p:spPr>
          <a:xfrm>
            <a:off x="399415" y="231140"/>
            <a:ext cx="6401435" cy="6756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sz="4000" b="1" dirty="0" smtClean="0">
                <a:ea typeface="宋体" panose="02010600030101010101" pitchFamily="2" charset="-122"/>
              </a:rPr>
              <a:t>杜鲁门</a:t>
            </a:r>
            <a:r>
              <a:rPr lang="zh-CN" sz="4000" b="1" dirty="0">
                <a:ea typeface="宋体" panose="02010600030101010101" pitchFamily="2" charset="-122"/>
              </a:rPr>
              <a:t>主义的出台</a:t>
            </a:r>
          </a:p>
        </p:txBody>
      </p:sp>
      <p:sp>
        <p:nvSpPr>
          <p:cNvPr id="2" name="内容占位符 6"/>
          <p:cNvSpPr>
            <a:spLocks noGrp="1"/>
          </p:cNvSpPr>
          <p:nvPr/>
        </p:nvSpPr>
        <p:spPr>
          <a:xfrm>
            <a:off x="196215" y="906780"/>
            <a:ext cx="2733040" cy="56807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5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1</a:t>
            </a:r>
            <a:r>
              <a:rPr lang="zh-CN" sz="4000" b="1">
                <a:ea typeface="宋体" panose="02010600030101010101" pitchFamily="2" charset="-122"/>
              </a:rPr>
              <a:t>）时间：</a:t>
            </a:r>
          </a:p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 sz="4000" b="1">
                <a:ea typeface="宋体" panose="02010600030101010101" pitchFamily="2" charset="-122"/>
                <a:sym typeface="+mn-ea"/>
              </a:rPr>
              <a:t>2</a:t>
            </a:r>
            <a:r>
              <a:rPr lang="zh-CN" sz="4000" b="1">
                <a:ea typeface="宋体" panose="02010600030101010101" pitchFamily="2" charset="-122"/>
                <a:sym typeface="+mn-ea"/>
              </a:rPr>
              <a:t>）</a:t>
            </a:r>
            <a:r>
              <a:rPr lang="zh-CN" sz="4000" b="1">
                <a:ea typeface="宋体" panose="02010600030101010101" pitchFamily="2" charset="-122"/>
              </a:rPr>
              <a:t>背景：</a:t>
            </a:r>
          </a:p>
          <a:p>
            <a:pPr marL="0" indent="0" algn="l">
              <a:lnSpc>
                <a:spcPct val="130000"/>
              </a:lnSpc>
              <a:buNone/>
            </a:pPr>
            <a:endParaRPr lang="zh-CN" sz="4000" b="1">
              <a:ea typeface="宋体" panose="02010600030101010101" pitchFamily="2" charset="-122"/>
              <a:sym typeface="+mn-ea"/>
            </a:endParaRPr>
          </a:p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 sz="4000" b="1">
                <a:ea typeface="宋体" panose="02010600030101010101" pitchFamily="2" charset="-122"/>
                <a:sym typeface="+mn-ea"/>
              </a:rPr>
              <a:t>3</a:t>
            </a:r>
            <a:r>
              <a:rPr lang="zh-CN" sz="4000" b="1">
                <a:ea typeface="宋体" panose="02010600030101010101" pitchFamily="2" charset="-122"/>
                <a:sym typeface="+mn-ea"/>
              </a:rPr>
              <a:t>）</a:t>
            </a:r>
            <a:r>
              <a:rPr lang="zh-CN" sz="4000" b="1">
                <a:ea typeface="宋体" panose="02010600030101010101" pitchFamily="2" charset="-122"/>
              </a:rPr>
              <a:t>内容：</a:t>
            </a:r>
          </a:p>
          <a:p>
            <a:pPr marL="0" indent="0" algn="l">
              <a:lnSpc>
                <a:spcPct val="150000"/>
              </a:lnSpc>
              <a:buNone/>
            </a:pP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095625" y="1092200"/>
            <a:ext cx="3385185" cy="706755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4000" b="1">
                <a:latin typeface="黑体" panose="02010600030101010101" pitchFamily="49" charset="-122"/>
                <a:ea typeface="黑体" panose="02010600030101010101" pitchFamily="49" charset="-122"/>
              </a:rPr>
              <a:t>1947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</a:rPr>
              <a:t>年</a:t>
            </a:r>
            <a:r>
              <a:rPr lang="en-US" altLang="zh-CN" sz="4000" b="1">
                <a:latin typeface="黑体" panose="02010600030101010101" pitchFamily="49" charset="-122"/>
                <a:ea typeface="黑体" panose="02010600030101010101" pitchFamily="49" charset="-122"/>
              </a:rPr>
              <a:t>3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</a:rPr>
              <a:t>月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095625" y="1967230"/>
            <a:ext cx="8670290" cy="119888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</a:rPr>
              <a:t>杜鲁门在国会发表演说，声称希腊和土耳其受到共产主义威胁，要求国会拨款援助。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095625" y="3746500"/>
            <a:ext cx="8192135" cy="2306955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zh-CN" sz="3600">
                <a:latin typeface="黑体" panose="02010600030101010101" pitchFamily="49" charset="-122"/>
                <a:ea typeface="黑体" panose="02010600030101010101" pitchFamily="49" charset="-122"/>
              </a:rPr>
              <a:t>杜鲁门</a:t>
            </a:r>
            <a:r>
              <a:rPr sz="3600">
                <a:latin typeface="黑体" panose="02010600030101010101" pitchFamily="49" charset="-122"/>
                <a:ea typeface="黑体" panose="02010600030101010101" pitchFamily="49" charset="-122"/>
              </a:rPr>
              <a:t>把世界分为</a:t>
            </a:r>
            <a:r>
              <a:rPr sz="360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“自由国家”</a:t>
            </a:r>
            <a:r>
              <a:rPr sz="3600">
                <a:latin typeface="黑体" panose="02010600030101010101" pitchFamily="49" charset="-122"/>
                <a:ea typeface="黑体" panose="02010600030101010101" pitchFamily="49" charset="-122"/>
              </a:rPr>
              <a:t>和</a:t>
            </a:r>
            <a:r>
              <a:rPr sz="360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“极权政体”</a:t>
            </a:r>
            <a:r>
              <a:rPr sz="3600">
                <a:latin typeface="黑体" panose="02010600030101010101" pitchFamily="49" charset="-122"/>
                <a:ea typeface="黑体" panose="02010600030101010101" pitchFamily="49" charset="-122"/>
              </a:rPr>
              <a:t>两个对立的营垒，宣称美国将领导和帮助所有选择“自由制度”、抵抗极权统治的力量。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3" grpId="0" bldLvl="0" animBg="1"/>
      <p:bldP spid="4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911205" cy="3159760"/>
          </a:xfrm>
        </p:spPr>
        <p:txBody>
          <a:bodyPr>
            <a:normAutofit fontScale="90000"/>
          </a:bodyPr>
          <a:lstStyle/>
          <a:p>
            <a:r>
              <a:rPr lang="zh-CN" altLang="en-US" sz="4800" b="1"/>
              <a:t>思考：</a:t>
            </a:r>
            <a:r>
              <a:rPr lang="zh-CN" altLang="en-US" b="1"/>
              <a:t/>
            </a:r>
            <a:br>
              <a:rPr lang="zh-CN" altLang="en-US" b="1"/>
            </a:br>
            <a:r>
              <a:rPr lang="zh-CN" altLang="en-US" b="1"/>
              <a:t/>
            </a:r>
            <a:br>
              <a:rPr lang="zh-CN" altLang="en-US" b="1"/>
            </a:br>
            <a:r>
              <a:rPr lang="zh-CN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杜鲁门所谓的</a:t>
            </a:r>
            <a:r>
              <a:rPr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“自由国家”</a:t>
            </a:r>
            <a:r>
              <a:rPr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和</a:t>
            </a:r>
            <a:r>
              <a:rPr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“极权政体”</a:t>
            </a:r>
            <a:r>
              <a:rPr lang="zh-CN" altLang="en-US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/>
            </a:r>
            <a:br>
              <a:rPr lang="zh-CN" altLang="en-US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</a:br>
            <a:r>
              <a:rPr lang="zh-CN" altLang="en-US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分别指的是什么？</a:t>
            </a:r>
            <a:r>
              <a:rPr lang="zh-CN" altLang="en-US"/>
              <a:t/>
            </a:r>
            <a:br>
              <a:rPr lang="zh-CN" altLang="en-US"/>
            </a:b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8470" y="3097530"/>
            <a:ext cx="11274425" cy="2087880"/>
          </a:xfrm>
          <a:solidFill>
            <a:srgbClr val="FFC000"/>
          </a:solidFill>
        </p:spPr>
        <p:txBody>
          <a:bodyPr>
            <a:normAutofit lnSpcReduction="10000"/>
          </a:bodyPr>
          <a:lstStyle/>
          <a:p>
            <a:pPr marL="0" indent="0">
              <a:lnSpc>
                <a:spcPct val="130000"/>
              </a:lnSpc>
              <a:buNone/>
            </a:pPr>
            <a:r>
              <a:rPr lang="zh-CN" altLang="en-US" sz="4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“自由国家”是美国以及西方发达国家</a:t>
            </a:r>
          </a:p>
          <a:p>
            <a:pPr marL="0" indent="0">
              <a:lnSpc>
                <a:spcPct val="130000"/>
              </a:lnSpc>
              <a:buNone/>
            </a:pPr>
            <a:r>
              <a:rPr lang="zh-CN" altLang="en-US" sz="4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“极权政体”苏联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10210" y="288290"/>
            <a:ext cx="989076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sz="4000" b="1" dirty="0"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 sz="4000" b="1" dirty="0">
                <a:ea typeface="宋体" panose="02010600030101010101" pitchFamily="2" charset="-122"/>
                <a:sym typeface="+mn-ea"/>
              </a:rPr>
              <a:t>4</a:t>
            </a:r>
            <a:r>
              <a:rPr lang="zh-CN" sz="4000" b="1" dirty="0">
                <a:ea typeface="宋体" panose="02010600030101010101" pitchFamily="2" charset="-122"/>
                <a:sym typeface="+mn-ea"/>
              </a:rPr>
              <a:t>）杜鲁门主义的出台有什么影响？</a:t>
            </a:r>
            <a:endParaRPr lang="zh-CN" altLang="en-US" sz="4000" dirty="0"/>
          </a:p>
        </p:txBody>
      </p:sp>
      <p:sp>
        <p:nvSpPr>
          <p:cNvPr id="4" name="文本框 3"/>
          <p:cNvSpPr txBox="1"/>
          <p:nvPr/>
        </p:nvSpPr>
        <p:spPr>
          <a:xfrm>
            <a:off x="807085" y="1218565"/>
            <a:ext cx="10257155" cy="64516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</a:rPr>
              <a:t>标志着美、苏战时同盟关系正式破裂，冷战开始。</a:t>
            </a:r>
          </a:p>
        </p:txBody>
      </p:sp>
      <p:sp>
        <p:nvSpPr>
          <p:cNvPr id="10" name="内容占位符 6"/>
          <p:cNvSpPr>
            <a:spLocks noGrp="1"/>
          </p:cNvSpPr>
          <p:nvPr/>
        </p:nvSpPr>
        <p:spPr>
          <a:xfrm>
            <a:off x="410210" y="2313305"/>
            <a:ext cx="9110980" cy="6756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5</a:t>
            </a:r>
            <a:r>
              <a:rPr lang="zh-CN" altLang="en-US" sz="4000" b="1">
                <a:ea typeface="宋体" panose="02010600030101010101" pitchFamily="2" charset="-122"/>
              </a:rPr>
              <a:t>）</a:t>
            </a:r>
            <a:r>
              <a:rPr sz="4000" b="1"/>
              <a:t>你认为杜鲁门主义的实质是什么？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07085" y="3277870"/>
            <a:ext cx="10868025" cy="258445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</a:rPr>
              <a:t>杜鲁门主义是美苏冷战宣言书，其实质是遏制共产主义，干涉别国内政，加紧控制其他国家</a:t>
            </a:r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</a:rPr>
              <a:t>，最终达到</a:t>
            </a:r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</a:rPr>
              <a:t>称霸世界</a:t>
            </a:r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</a:rPr>
              <a:t>的目的</a:t>
            </a:r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</a:rPr>
              <a:t>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内容占位符 6"/>
          <p:cNvSpPr>
            <a:spLocks noGrp="1"/>
          </p:cNvSpPr>
          <p:nvPr/>
        </p:nvSpPr>
        <p:spPr>
          <a:xfrm>
            <a:off x="399415" y="247650"/>
            <a:ext cx="6401435" cy="6756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sz="4000" b="1" dirty="0" smtClean="0">
                <a:ea typeface="宋体" panose="02010600030101010101" pitchFamily="2" charset="-122"/>
              </a:rPr>
              <a:t>马歇尔计划</a:t>
            </a:r>
            <a:r>
              <a:rPr lang="zh-CN" sz="4000" b="1" dirty="0">
                <a:ea typeface="宋体" panose="02010600030101010101" pitchFamily="2" charset="-122"/>
              </a:rPr>
              <a:t>的提出</a:t>
            </a:r>
          </a:p>
        </p:txBody>
      </p:sp>
      <p:sp>
        <p:nvSpPr>
          <p:cNvPr id="3" name="内容占位符 6"/>
          <p:cNvSpPr>
            <a:spLocks noGrp="1"/>
          </p:cNvSpPr>
          <p:nvPr/>
        </p:nvSpPr>
        <p:spPr>
          <a:xfrm>
            <a:off x="31115" y="1068070"/>
            <a:ext cx="2916555" cy="49866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7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1</a:t>
            </a:r>
            <a:r>
              <a:rPr lang="zh-CN" sz="4000" b="1">
                <a:ea typeface="宋体" panose="02010600030101010101" pitchFamily="2" charset="-122"/>
              </a:rPr>
              <a:t>）时间：</a:t>
            </a:r>
          </a:p>
          <a:p>
            <a:pPr marL="0" indent="0" algn="l">
              <a:lnSpc>
                <a:spcPct val="19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2</a:t>
            </a:r>
            <a:r>
              <a:rPr lang="zh-CN" altLang="en-US" sz="4000" b="1">
                <a:ea typeface="宋体" panose="02010600030101010101" pitchFamily="2" charset="-122"/>
              </a:rPr>
              <a:t>）目的：</a:t>
            </a:r>
            <a:endParaRPr lang="zh-CN" sz="4000" b="1">
              <a:ea typeface="宋体" panose="02010600030101010101" pitchFamily="2" charset="-122"/>
            </a:endParaRPr>
          </a:p>
          <a:p>
            <a:pPr marL="0" indent="0" algn="l">
              <a:lnSpc>
                <a:spcPct val="19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3</a:t>
            </a:r>
            <a:r>
              <a:rPr lang="zh-CN" altLang="en-US" sz="4000" b="1">
                <a:ea typeface="宋体" panose="02010600030101010101" pitchFamily="2" charset="-122"/>
              </a:rPr>
              <a:t>）实质：</a:t>
            </a:r>
          </a:p>
          <a:p>
            <a:pPr marL="0" indent="0" algn="l">
              <a:lnSpc>
                <a:spcPct val="190000"/>
              </a:lnSpc>
              <a:buNone/>
            </a:pPr>
            <a:r>
              <a:rPr lang="zh-CN" altLang="en-US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4</a:t>
            </a:r>
            <a:r>
              <a:rPr lang="zh-CN" altLang="en-US" sz="4000" b="1">
                <a:ea typeface="宋体" panose="02010600030101010101" pitchFamily="2" charset="-122"/>
              </a:rPr>
              <a:t>）评价：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750185" y="1431290"/>
            <a:ext cx="1732915" cy="64516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>
                <a:latin typeface="黑体" panose="02010600030101010101" pitchFamily="49" charset="-122"/>
                <a:ea typeface="黑体" panose="02010600030101010101" pitchFamily="49" charset="-122"/>
              </a:rPr>
              <a:t>1947</a:t>
            </a:r>
            <a:r>
              <a:rPr lang="zh-CN" altLang="en-US" sz="3600" b="1">
                <a:latin typeface="黑体" panose="02010600030101010101" pitchFamily="49" charset="-122"/>
                <a:ea typeface="黑体" panose="02010600030101010101" pitchFamily="49" charset="-122"/>
              </a:rPr>
              <a:t>年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750185" y="2253615"/>
            <a:ext cx="8934450" cy="119888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马歇尔计划</a:t>
            </a:r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原名</a:t>
            </a:r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</a:rPr>
              <a:t>“欧洲复兴计划”，企图通过援助西欧恢复经济，稳定资本主义制度。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750185" y="3652520"/>
            <a:ext cx="8934450" cy="119888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</a:rPr>
              <a:t>以援助西欧复兴经济为名，达到控制西欧、遏制苏联、称霸世界</a:t>
            </a:r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</a:rPr>
              <a:t>的目的。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750185" y="5084445"/>
            <a:ext cx="8934450" cy="119888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</a:rPr>
              <a:t>马歇尔计划是杜鲁门主义的一次大规模运用，也是美国实施冷战政策的又一重要步骤。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7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2607310" y="-7620"/>
            <a:ext cx="4464685" cy="865505"/>
          </a:xfrm>
          <a:solidFill>
            <a:srgbClr val="00B0F0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r>
              <a:rPr lang="zh-CN" altLang="en-US" sz="4400" b="1" dirty="0" smtClean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德国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的分裂</a:t>
            </a:r>
          </a:p>
        </p:txBody>
      </p:sp>
      <p:pic>
        <p:nvPicPr>
          <p:cNvPr id="17410" name="Picture 4" descr="1287532800078780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2310" y="1355725"/>
            <a:ext cx="4968875" cy="4956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5239385" y="3073400"/>
            <a:ext cx="1713230" cy="460375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英国占领区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767955" y="3815715"/>
            <a:ext cx="1713230" cy="460375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苏联占领区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130675" y="5789930"/>
            <a:ext cx="1970405" cy="52197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法国占领区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952615" y="5480685"/>
            <a:ext cx="1970405" cy="52197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美国占领区</a:t>
            </a:r>
          </a:p>
        </p:txBody>
      </p:sp>
      <p:sp>
        <p:nvSpPr>
          <p:cNvPr id="8" name="内容占位符 7"/>
          <p:cNvSpPr>
            <a:spLocks noGrp="1"/>
          </p:cNvSpPr>
          <p:nvPr>
            <p:ph sz="half" idx="1"/>
          </p:nvPr>
        </p:nvSpPr>
        <p:spPr>
          <a:xfrm>
            <a:off x="300355" y="1121410"/>
            <a:ext cx="3722370" cy="3652520"/>
          </a:xfrm>
        </p:spPr>
        <p:txBody>
          <a:bodyPr>
            <a:normAutofit lnSpcReduction="10000"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sz="3600" b="1"/>
              <a:t>1.纳粹</a:t>
            </a:r>
            <a:r>
              <a:rPr lang="zh-CN" sz="3600" b="1">
                <a:ea typeface="宋体" panose="02010600030101010101" pitchFamily="2" charset="-122"/>
              </a:rPr>
              <a:t>德国</a:t>
            </a:r>
            <a:r>
              <a:rPr sz="3600" b="1"/>
              <a:t>法西斯政权垮台以后，</a:t>
            </a:r>
            <a:r>
              <a:rPr lang="zh-CN" sz="3600" b="1">
                <a:ea typeface="宋体" panose="02010600030101010101" pitchFamily="2" charset="-122"/>
              </a:rPr>
              <a:t>德国领土及首都柏林被哪几个国家分区占领</a:t>
            </a:r>
            <a:r>
              <a:rPr sz="3600" b="1"/>
              <a:t>？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00355" y="4773930"/>
            <a:ext cx="3830320" cy="706755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</a:rPr>
              <a:t>苏、美、英、法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5"/>
          <a:srcRect l="56929" t="48012" r="1734" b="446"/>
          <a:stretch>
            <a:fillRect/>
          </a:stretch>
        </p:blipFill>
        <p:spPr>
          <a:xfrm>
            <a:off x="9168765" y="1163955"/>
            <a:ext cx="2806065" cy="265176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3" grpId="0" bldLvl="0" animBg="1"/>
      <p:bldP spid="5" grpId="0" bldLvl="0" animBg="1"/>
      <p:bldP spid="11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内容占位符 7"/>
          <p:cNvSpPr>
            <a:spLocks noGrp="1"/>
          </p:cNvSpPr>
          <p:nvPr>
            <p:ph sz="half" idx="1"/>
          </p:nvPr>
        </p:nvSpPr>
        <p:spPr>
          <a:xfrm>
            <a:off x="514985" y="48260"/>
            <a:ext cx="11832590" cy="1785620"/>
          </a:xfrm>
        </p:spPr>
        <p:txBody>
          <a:bodyPr>
            <a:noAutofit/>
          </a:bodyPr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4000" b="1"/>
              <a:t>2</a:t>
            </a:r>
            <a:r>
              <a:rPr sz="4000" b="1"/>
              <a:t>.</a:t>
            </a:r>
            <a:r>
              <a:rPr lang="zh-CN" sz="4000" b="1">
                <a:ea typeface="宋体" panose="02010600030101010101" pitchFamily="2" charset="-122"/>
              </a:rPr>
              <a:t>什么原因导致</a:t>
            </a:r>
            <a:r>
              <a:rPr sz="4000" b="1"/>
              <a:t>苏联与美、英、法在处理德国问题上的分歧越来越大</a:t>
            </a:r>
            <a:r>
              <a:rPr lang="zh-CN" sz="4000" b="1">
                <a:ea typeface="宋体" panose="02010600030101010101" pitchFamily="2" charset="-122"/>
              </a:rPr>
              <a:t>？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508625" y="843915"/>
            <a:ext cx="3483610" cy="64516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</a:rPr>
              <a:t>杜鲁门主义出台</a:t>
            </a:r>
          </a:p>
        </p:txBody>
      </p:sp>
      <p:sp>
        <p:nvSpPr>
          <p:cNvPr id="2" name="内容占位符 7"/>
          <p:cNvSpPr>
            <a:spLocks noGrp="1"/>
          </p:cNvSpPr>
          <p:nvPr/>
        </p:nvSpPr>
        <p:spPr>
          <a:xfrm>
            <a:off x="514985" y="1685290"/>
            <a:ext cx="3407410" cy="8108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4000" b="1"/>
              <a:t>3</a:t>
            </a:r>
            <a:r>
              <a:rPr sz="4000" b="1"/>
              <a:t>.</a:t>
            </a:r>
            <a:r>
              <a:rPr lang="zh-CN" sz="4000" b="1">
                <a:ea typeface="宋体" panose="02010600030101010101" pitchFamily="2" charset="-122"/>
              </a:rPr>
              <a:t>柏林危机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261620" y="2496185"/>
            <a:ext cx="11108690" cy="4076700"/>
          </a:xfrm>
          <a:prstGeom prst="rect">
            <a:avLst/>
          </a:prstGeom>
          <a:solidFill>
            <a:srgbClr val="92D05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indent="304800">
              <a:lnSpc>
                <a:spcPct val="120000"/>
              </a:lnSpc>
            </a:pP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1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）危机出现：</a:t>
            </a:r>
            <a:endParaRPr lang="zh-CN" sz="3600" b="1">
              <a:ea typeface="宋体" panose="02010600030101010101" pitchFamily="2" charset="-122"/>
            </a:endParaRPr>
          </a:p>
          <a:p>
            <a:pPr indent="304800">
              <a:lnSpc>
                <a:spcPct val="120000"/>
              </a:lnSpc>
            </a:pPr>
            <a:r>
              <a:rPr lang="zh-CN" sz="3600" b="1">
                <a:ea typeface="宋体" panose="02010600030101010101" pitchFamily="2" charset="-122"/>
              </a:rPr>
              <a:t>1948年2月，美、英、法三国计划将占领区合并， 准</a:t>
            </a:r>
          </a:p>
          <a:p>
            <a:pPr indent="304800">
              <a:lnSpc>
                <a:spcPct val="120000"/>
              </a:lnSpc>
            </a:pPr>
            <a:r>
              <a:rPr lang="zh-CN" sz="3600" b="1">
                <a:ea typeface="宋体" panose="02010600030101010101" pitchFamily="2" charset="-122"/>
              </a:rPr>
              <a:t>备发行货币，筹建政权，引起苏联的抗议。</a:t>
            </a:r>
          </a:p>
          <a:p>
            <a:pPr indent="304800">
              <a:lnSpc>
                <a:spcPct val="120000"/>
              </a:lnSpc>
            </a:pPr>
            <a:r>
              <a:rPr lang="en-US" altLang="zh-CN" sz="3600" b="1">
                <a:ea typeface="宋体" panose="02010600030101010101" pitchFamily="2" charset="-122"/>
              </a:rPr>
              <a:t>1948</a:t>
            </a:r>
            <a:r>
              <a:rPr lang="zh-CN" altLang="en-US" sz="3600" b="1">
                <a:ea typeface="宋体" panose="02010600030101010101" pitchFamily="2" charset="-122"/>
              </a:rPr>
              <a:t>年</a:t>
            </a:r>
            <a:r>
              <a:rPr lang="zh-CN" sz="3600" b="1">
                <a:ea typeface="宋体" panose="02010600030101010101" pitchFamily="2" charset="-122"/>
              </a:rPr>
              <a:t>6月，苏联切断西占区与柏林之间的水陆交通，</a:t>
            </a:r>
          </a:p>
          <a:p>
            <a:pPr indent="304800">
              <a:lnSpc>
                <a:spcPct val="120000"/>
              </a:lnSpc>
            </a:pPr>
            <a:r>
              <a:rPr lang="zh-CN" sz="3600" b="1">
                <a:ea typeface="宋体" panose="02010600030101010101" pitchFamily="2" charset="-122"/>
              </a:rPr>
              <a:t>停止向西柏林供应煤、电、食品等生活物资，美、英</a:t>
            </a:r>
          </a:p>
          <a:p>
            <a:pPr indent="304800">
              <a:lnSpc>
                <a:spcPct val="120000"/>
              </a:lnSpc>
            </a:pPr>
            <a:r>
              <a:rPr lang="zh-CN" sz="3600" b="1">
                <a:ea typeface="宋体" panose="02010600030101010101" pitchFamily="2" charset="-122"/>
              </a:rPr>
              <a:t>立即对苏占区实行反封锁。“柏林危机”爆发。</a:t>
            </a:r>
            <a:endParaRPr lang="zh-CN" altLang="en-US" sz="36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100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180340" y="414655"/>
            <a:ext cx="11831955" cy="4799330"/>
          </a:xfrm>
          <a:prstGeom prst="rect">
            <a:avLst/>
          </a:prstGeom>
          <a:solidFill>
            <a:srgbClr val="92D05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200000"/>
              </a:lnSpc>
            </a:pP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2</a:t>
            </a:r>
            <a:r>
              <a:rPr lang="zh-CN" altLang="en-US" sz="3600" b="1">
                <a:solidFill>
                  <a:srgbClr val="FF0000"/>
                </a:solidFill>
                <a:ea typeface="宋体" panose="02010600030101010101" pitchFamily="2" charset="-122"/>
              </a:rPr>
              <a:t>）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危机的解除</a:t>
            </a:r>
          </a:p>
          <a:p>
            <a:pPr indent="304800" algn="l">
              <a:lnSpc>
                <a:spcPct val="130000"/>
              </a:lnSpc>
            </a:pPr>
            <a:r>
              <a:rPr lang="zh-CN" sz="3600" b="1">
                <a:ea typeface="宋体" panose="02010600030101010101" pitchFamily="2" charset="-122"/>
              </a:rPr>
              <a:t>         苏联没有封锁空中通道，美、英通过空  </a:t>
            </a:r>
          </a:p>
          <a:p>
            <a:pPr indent="304800" algn="l">
              <a:lnSpc>
                <a:spcPct val="130000"/>
              </a:lnSpc>
            </a:pPr>
            <a:r>
              <a:rPr lang="zh-CN" sz="3600" b="1">
                <a:ea typeface="宋体" panose="02010600030101010101" pitchFamily="2" charset="-122"/>
              </a:rPr>
              <a:t>          运向西柏林供应物资。美国也没有采取武力手段</a:t>
            </a:r>
          </a:p>
          <a:p>
            <a:pPr indent="304800" algn="l">
              <a:lnSpc>
                <a:spcPct val="130000"/>
              </a:lnSpc>
            </a:pPr>
            <a:r>
              <a:rPr lang="zh-CN" sz="3600" b="1">
                <a:ea typeface="宋体" panose="02010600030101010101" pitchFamily="2" charset="-122"/>
              </a:rPr>
              <a:t>          解除苏联对水陆交通的 封锁。双方都留有余地。</a:t>
            </a:r>
          </a:p>
          <a:p>
            <a:pPr indent="304800" algn="l">
              <a:lnSpc>
                <a:spcPct val="130000"/>
              </a:lnSpc>
            </a:pPr>
            <a:r>
              <a:rPr lang="zh-CN" sz="3600" b="1">
                <a:ea typeface="宋体" panose="02010600030101010101" pitchFamily="2" charset="-122"/>
              </a:rPr>
              <a:t>         11个月后（1949 年5月12日）美、苏通过秘密谈判</a:t>
            </a:r>
          </a:p>
          <a:p>
            <a:pPr indent="304800" algn="l">
              <a:lnSpc>
                <a:spcPct val="130000"/>
              </a:lnSpc>
            </a:pPr>
            <a:r>
              <a:rPr lang="zh-CN" sz="3600" b="1">
                <a:ea typeface="宋体" panose="02010600030101010101" pitchFamily="2" charset="-122"/>
              </a:rPr>
              <a:t>         达成协议，双方同时解除封锁。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7"/>
          <p:cNvSpPr>
            <a:spLocks noGrp="1"/>
          </p:cNvSpPr>
          <p:nvPr/>
        </p:nvSpPr>
        <p:spPr>
          <a:xfrm>
            <a:off x="527050" y="158750"/>
            <a:ext cx="3902710" cy="8108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4000" b="1"/>
              <a:t>4</a:t>
            </a:r>
            <a:r>
              <a:rPr sz="4000" b="1"/>
              <a:t>.</a:t>
            </a:r>
            <a:r>
              <a:rPr lang="zh-CN" sz="4000" b="1">
                <a:ea typeface="宋体" panose="02010600030101010101" pitchFamily="2" charset="-122"/>
              </a:rPr>
              <a:t>德国的分裂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86995" y="969645"/>
            <a:ext cx="4782185" cy="5573395"/>
          </a:xfrm>
          <a:prstGeom prst="rect">
            <a:avLst/>
          </a:prstGeom>
          <a:solidFill>
            <a:srgbClr val="92D05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10000"/>
              </a:lnSpc>
            </a:pPr>
            <a:r>
              <a:rPr lang="zh-CN" sz="3600" b="1"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ea typeface="宋体" panose="02010600030101010101" pitchFamily="2" charset="-122"/>
              </a:rPr>
              <a:t>1</a:t>
            </a:r>
            <a:r>
              <a:rPr lang="zh-CN" altLang="en-US" sz="3600" b="1">
                <a:ea typeface="宋体" panose="02010600030101010101" pitchFamily="2" charset="-122"/>
              </a:rPr>
              <a:t>）</a:t>
            </a:r>
            <a:r>
              <a:rPr lang="zh-CN" sz="3600" b="1">
                <a:ea typeface="宋体" panose="02010600030101010101" pitchFamily="2" charset="-122"/>
              </a:rPr>
              <a:t>1949年9月，在美、英、法占领区成立了德意志联邦共和国，又称“</a:t>
            </a:r>
            <a:r>
              <a:rPr lang="zh-CN" sz="3600" b="1">
                <a:solidFill>
                  <a:srgbClr val="C00000"/>
                </a:solidFill>
                <a:ea typeface="宋体" panose="02010600030101010101" pitchFamily="2" charset="-122"/>
              </a:rPr>
              <a:t>联邦德国</a:t>
            </a:r>
            <a:r>
              <a:rPr lang="zh-CN" sz="3600" b="1">
                <a:ea typeface="宋体" panose="02010600030101010101" pitchFamily="2" charset="-122"/>
              </a:rPr>
              <a:t>”或“</a:t>
            </a:r>
            <a:r>
              <a:rPr lang="zh-CN" sz="3600" b="1">
                <a:solidFill>
                  <a:srgbClr val="C00000"/>
                </a:solidFill>
                <a:ea typeface="宋体" panose="02010600030101010101" pitchFamily="2" charset="-122"/>
              </a:rPr>
              <a:t>西德</a:t>
            </a:r>
            <a:r>
              <a:rPr lang="zh-CN" sz="3600" b="1">
                <a:ea typeface="宋体" panose="02010600030101010101" pitchFamily="2" charset="-122"/>
              </a:rPr>
              <a:t>”。  </a:t>
            </a:r>
          </a:p>
          <a:p>
            <a:pPr indent="304800" algn="l">
              <a:lnSpc>
                <a:spcPct val="110000"/>
              </a:lnSpc>
            </a:pPr>
            <a:r>
              <a:rPr lang="zh-CN" sz="3600" b="1"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ea typeface="宋体" panose="02010600030101010101" pitchFamily="2" charset="-122"/>
              </a:rPr>
              <a:t>2</a:t>
            </a:r>
            <a:r>
              <a:rPr lang="zh-CN" altLang="en-US" sz="3600" b="1">
                <a:ea typeface="宋体" panose="02010600030101010101" pitchFamily="2" charset="-122"/>
              </a:rPr>
              <a:t>）</a:t>
            </a:r>
            <a:r>
              <a:rPr lang="en-US" altLang="zh-CN" sz="3600" b="1">
                <a:ea typeface="宋体" panose="02010600030101010101" pitchFamily="2" charset="-122"/>
              </a:rPr>
              <a:t>1949</a:t>
            </a:r>
            <a:r>
              <a:rPr lang="zh-CN" altLang="en-US" sz="3600" b="1">
                <a:ea typeface="宋体" panose="02010600030101010101" pitchFamily="2" charset="-122"/>
              </a:rPr>
              <a:t>年</a:t>
            </a:r>
            <a:r>
              <a:rPr lang="zh-CN" sz="3600" b="1">
                <a:ea typeface="宋体" panose="02010600030101010101" pitchFamily="2" charset="-122"/>
              </a:rPr>
              <a:t>10月，在苏占区成立了德意志民主共和国，又称“</a:t>
            </a:r>
            <a:r>
              <a:rPr lang="zh-CN" sz="3600" b="1">
                <a:solidFill>
                  <a:srgbClr val="C00000"/>
                </a:solidFill>
                <a:ea typeface="宋体" panose="02010600030101010101" pitchFamily="2" charset="-122"/>
              </a:rPr>
              <a:t>民主德国</a:t>
            </a:r>
            <a:r>
              <a:rPr lang="zh-CN" sz="3600" b="1">
                <a:ea typeface="宋体" panose="02010600030101010101" pitchFamily="2" charset="-122"/>
              </a:rPr>
              <a:t>”或“</a:t>
            </a:r>
            <a:r>
              <a:rPr lang="zh-CN" sz="3600" b="1">
                <a:solidFill>
                  <a:srgbClr val="C00000"/>
                </a:solidFill>
                <a:ea typeface="宋体" panose="02010600030101010101" pitchFamily="2" charset="-122"/>
              </a:rPr>
              <a:t>东德</a:t>
            </a:r>
            <a:r>
              <a:rPr lang="zh-CN" sz="3600" b="1">
                <a:ea typeface="宋体" panose="02010600030101010101" pitchFamily="2" charset="-122"/>
              </a:rPr>
              <a:t>”。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4110" y="158115"/>
            <a:ext cx="5099685" cy="654558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9121775" y="2541905"/>
            <a:ext cx="1560830" cy="92202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5400" b="1">
                <a:solidFill>
                  <a:srgbClr val="FF0000"/>
                </a:solidFill>
              </a:rPr>
              <a:t>东德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7432675" y="3463925"/>
            <a:ext cx="871855" cy="1753235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5400" b="1">
                <a:solidFill>
                  <a:srgbClr val="FF0000"/>
                </a:solidFill>
              </a:rPr>
              <a:t>西</a:t>
            </a:r>
          </a:p>
          <a:p>
            <a:r>
              <a:rPr lang="zh-CN" altLang="en-US" sz="5400" b="1">
                <a:solidFill>
                  <a:srgbClr val="FF0000"/>
                </a:solidFill>
              </a:rPr>
              <a:t>德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bldLvl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2690495" y="223520"/>
            <a:ext cx="5504815" cy="865505"/>
          </a:xfrm>
          <a:solidFill>
            <a:srgbClr val="00B0F0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r>
              <a:rPr lang="zh-CN" altLang="en-US" sz="4400" b="1" dirty="0" smtClean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北约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与华约对峙</a:t>
            </a:r>
          </a:p>
        </p:txBody>
      </p:sp>
      <p:sp>
        <p:nvSpPr>
          <p:cNvPr id="8" name="内容占位符 7"/>
          <p:cNvSpPr>
            <a:spLocks noGrp="1"/>
          </p:cNvSpPr>
          <p:nvPr>
            <p:ph sz="half" idx="1"/>
          </p:nvPr>
        </p:nvSpPr>
        <p:spPr>
          <a:xfrm>
            <a:off x="394335" y="1089025"/>
            <a:ext cx="8050530" cy="894080"/>
          </a:xfrm>
        </p:spPr>
        <p:txBody>
          <a:bodyPr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sz="4000" b="1"/>
              <a:t>1.</a:t>
            </a:r>
            <a:r>
              <a:rPr lang="zh-CN" sz="4000" b="1">
                <a:ea typeface="宋体" panose="02010600030101010101" pitchFamily="2" charset="-122"/>
              </a:rPr>
              <a:t>北大西洋公约组织的成立：</a:t>
            </a:r>
          </a:p>
        </p:txBody>
      </p:sp>
      <p:sp>
        <p:nvSpPr>
          <p:cNvPr id="2" name="内容占位符 7"/>
          <p:cNvSpPr>
            <a:spLocks noGrp="1"/>
          </p:cNvSpPr>
          <p:nvPr/>
        </p:nvSpPr>
        <p:spPr>
          <a:xfrm>
            <a:off x="581025" y="1983105"/>
            <a:ext cx="3045460" cy="894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1</a:t>
            </a:r>
            <a:r>
              <a:rPr lang="zh-CN" sz="4000" b="1">
                <a:ea typeface="宋体" panose="02010600030101010101" pitchFamily="2" charset="-122"/>
              </a:rPr>
              <a:t>）背景：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81025" y="3128645"/>
            <a:ext cx="11146155" cy="2306955"/>
          </a:xfrm>
          <a:prstGeom prst="rect">
            <a:avLst/>
          </a:prstGeom>
          <a:solidFill>
            <a:srgbClr val="92D05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sz="4000" b="1">
                <a:ea typeface="宋体" panose="02010600030101010101" pitchFamily="2" charset="-122"/>
              </a:rPr>
              <a:t>美国把欧洲看作全球战略的重点和遏制苏联扩 </a:t>
            </a:r>
          </a:p>
          <a:p>
            <a:pPr indent="304800" algn="l">
              <a:lnSpc>
                <a:spcPct val="120000"/>
              </a:lnSpc>
            </a:pPr>
            <a:r>
              <a:rPr sz="4000" b="1">
                <a:ea typeface="宋体" panose="02010600030101010101" pitchFamily="2" charset="-122"/>
              </a:rPr>
              <a:t>张的第一线，而尚未复苏的西欧各国也需要美</a:t>
            </a:r>
          </a:p>
          <a:p>
            <a:pPr indent="304800" algn="l">
              <a:lnSpc>
                <a:spcPct val="120000"/>
              </a:lnSpc>
            </a:pPr>
            <a:r>
              <a:rPr sz="4000" b="1">
                <a:ea typeface="宋体" panose="02010600030101010101" pitchFamily="2" charset="-122"/>
              </a:rPr>
              <a:t>国的援助。</a:t>
            </a:r>
          </a:p>
        </p:txBody>
      </p:sp>
      <p:sp>
        <p:nvSpPr>
          <p:cNvPr id="7" name="内容占位符 7"/>
          <p:cNvSpPr>
            <a:spLocks noGrp="1"/>
          </p:cNvSpPr>
          <p:nvPr/>
        </p:nvSpPr>
        <p:spPr>
          <a:xfrm>
            <a:off x="581025" y="5687695"/>
            <a:ext cx="4399280" cy="894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2</a:t>
            </a:r>
            <a:r>
              <a:rPr lang="zh-CN" sz="4000" b="1">
                <a:ea typeface="宋体" panose="02010600030101010101" pitchFamily="2" charset="-122"/>
              </a:rPr>
              <a:t>）时间地点：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5652770" y="5751830"/>
            <a:ext cx="4570730" cy="829945"/>
          </a:xfrm>
          <a:prstGeom prst="rect">
            <a:avLst/>
          </a:prstGeom>
          <a:solidFill>
            <a:srgbClr val="92D05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lang="en-US" sz="4000" b="1">
                <a:ea typeface="宋体" panose="02010600030101010101" pitchFamily="2" charset="-122"/>
              </a:rPr>
              <a:t>1949</a:t>
            </a:r>
            <a:r>
              <a:rPr lang="zh-CN" altLang="en-US" sz="4000" b="1">
                <a:ea typeface="宋体" panose="02010600030101010101" pitchFamily="2" charset="-122"/>
              </a:rPr>
              <a:t>年     </a:t>
            </a:r>
            <a:r>
              <a:rPr sz="4000" b="1">
                <a:ea typeface="宋体" panose="02010600030101010101" pitchFamily="2" charset="-122"/>
                <a:sym typeface="+mn-ea"/>
              </a:rPr>
              <a:t>华盛顿</a:t>
            </a:r>
            <a:endParaRPr lang="zh-CN" altLang="en-US" sz="40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9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7"/>
          <p:cNvSpPr>
            <a:spLocks noGrp="1"/>
          </p:cNvSpPr>
          <p:nvPr/>
        </p:nvSpPr>
        <p:spPr>
          <a:xfrm>
            <a:off x="443865" y="280670"/>
            <a:ext cx="5672455" cy="894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3</a:t>
            </a:r>
            <a:r>
              <a:rPr lang="zh-CN" sz="4000" b="1">
                <a:ea typeface="宋体" panose="02010600030101010101" pitchFamily="2" charset="-122"/>
              </a:rPr>
              <a:t>）成员国及总部：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662430" y="1174750"/>
            <a:ext cx="10203815" cy="829945"/>
          </a:xfrm>
          <a:prstGeom prst="rect">
            <a:avLst/>
          </a:prstGeom>
          <a:solidFill>
            <a:srgbClr val="92D05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sz="4000" b="1">
                <a:ea typeface="宋体" panose="02010600030101010101" pitchFamily="2" charset="-122"/>
              </a:rPr>
              <a:t>美、英、法等12个国家  </a:t>
            </a:r>
            <a:r>
              <a:rPr lang="zh-CN" sz="4000" b="1">
                <a:ea typeface="宋体" panose="02010600030101010101" pitchFamily="2" charset="-122"/>
              </a:rPr>
              <a:t>比利时的布鲁塞尔</a:t>
            </a:r>
          </a:p>
        </p:txBody>
      </p:sp>
      <p:sp>
        <p:nvSpPr>
          <p:cNvPr id="2" name="内容占位符 7"/>
          <p:cNvSpPr>
            <a:spLocks noGrp="1"/>
          </p:cNvSpPr>
          <p:nvPr/>
        </p:nvSpPr>
        <p:spPr>
          <a:xfrm>
            <a:off x="443865" y="2273935"/>
            <a:ext cx="6564630" cy="894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4</a:t>
            </a:r>
            <a:r>
              <a:rPr lang="zh-CN" sz="4000" b="1">
                <a:ea typeface="宋体" panose="02010600030101010101" pitchFamily="2" charset="-122"/>
              </a:rPr>
              <a:t>）北大西洋公约的内容：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81025" y="3128645"/>
            <a:ext cx="11146155" cy="2861310"/>
          </a:xfrm>
          <a:prstGeom prst="rect">
            <a:avLst/>
          </a:prstGeom>
          <a:solidFill>
            <a:srgbClr val="92D05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50000"/>
              </a:lnSpc>
            </a:pPr>
            <a:r>
              <a:rPr sz="4000" b="1">
                <a:ea typeface="宋体" panose="02010600030101010101" pitchFamily="2" charset="-122"/>
              </a:rPr>
              <a:t>任何一个成员国如果受到武装攻击，缔约国将</a:t>
            </a:r>
          </a:p>
          <a:p>
            <a:pPr indent="304800" algn="l">
              <a:lnSpc>
                <a:spcPct val="150000"/>
              </a:lnSpc>
            </a:pPr>
            <a:r>
              <a:rPr sz="4000" b="1">
                <a:ea typeface="宋体" panose="02010600030101010101" pitchFamily="2" charset="-122"/>
              </a:rPr>
              <a:t>作出集体反应；</a:t>
            </a:r>
          </a:p>
          <a:p>
            <a:pPr indent="304800" algn="l">
              <a:lnSpc>
                <a:spcPct val="150000"/>
              </a:lnSpc>
            </a:pPr>
            <a:r>
              <a:rPr sz="4000" b="1">
                <a:ea typeface="宋体" panose="02010600030101010101" pitchFamily="2" charset="-122"/>
              </a:rPr>
              <a:t>各缔约国决心维护共同的社会制度和文化传统。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内容占位符 7"/>
          <p:cNvSpPr>
            <a:spLocks noGrp="1"/>
          </p:cNvSpPr>
          <p:nvPr>
            <p:ph sz="half" idx="1"/>
          </p:nvPr>
        </p:nvSpPr>
        <p:spPr>
          <a:xfrm>
            <a:off x="460375" y="31750"/>
            <a:ext cx="8050530" cy="894080"/>
          </a:xfrm>
        </p:spPr>
        <p:txBody>
          <a:bodyPr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4000" b="1"/>
              <a:t>2</a:t>
            </a:r>
            <a:r>
              <a:rPr sz="4000" b="1"/>
              <a:t>.</a:t>
            </a:r>
            <a:r>
              <a:rPr lang="zh-CN" sz="4000" b="1">
                <a:ea typeface="宋体" panose="02010600030101010101" pitchFamily="2" charset="-122"/>
              </a:rPr>
              <a:t>华沙条约组织的成立：</a:t>
            </a:r>
          </a:p>
        </p:txBody>
      </p:sp>
      <p:sp>
        <p:nvSpPr>
          <p:cNvPr id="7" name="内容占位符 7"/>
          <p:cNvSpPr>
            <a:spLocks noGrp="1"/>
          </p:cNvSpPr>
          <p:nvPr/>
        </p:nvSpPr>
        <p:spPr>
          <a:xfrm>
            <a:off x="460375" y="925830"/>
            <a:ext cx="2962275" cy="894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1</a:t>
            </a:r>
            <a:r>
              <a:rPr lang="zh-CN" sz="4000" b="1">
                <a:ea typeface="宋体" panose="02010600030101010101" pitchFamily="2" charset="-122"/>
              </a:rPr>
              <a:t>）时间：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422650" y="925830"/>
            <a:ext cx="2340610" cy="829945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lang="en-US" sz="4000" b="1">
                <a:solidFill>
                  <a:srgbClr val="FFC000"/>
                </a:solidFill>
                <a:ea typeface="宋体" panose="02010600030101010101" pitchFamily="2" charset="-122"/>
              </a:rPr>
              <a:t>1955</a:t>
            </a:r>
            <a:r>
              <a:rPr lang="zh-CN" altLang="en-US" sz="4000" b="1">
                <a:solidFill>
                  <a:srgbClr val="FFC000"/>
                </a:solidFill>
                <a:ea typeface="宋体" panose="02010600030101010101" pitchFamily="2" charset="-122"/>
              </a:rPr>
              <a:t>年 </a:t>
            </a:r>
          </a:p>
        </p:txBody>
      </p:sp>
      <p:sp>
        <p:nvSpPr>
          <p:cNvPr id="2" name="内容占位符 7"/>
          <p:cNvSpPr>
            <a:spLocks noGrp="1"/>
          </p:cNvSpPr>
          <p:nvPr/>
        </p:nvSpPr>
        <p:spPr>
          <a:xfrm>
            <a:off x="460375" y="1819910"/>
            <a:ext cx="3242945" cy="894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2</a:t>
            </a:r>
            <a:r>
              <a:rPr lang="zh-CN" sz="4000" b="1">
                <a:ea typeface="宋体" panose="02010600030101010101" pitchFamily="2" charset="-122"/>
              </a:rPr>
              <a:t>）成员国：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703320" y="1884045"/>
            <a:ext cx="7989570" cy="829945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sz="4000" b="1">
                <a:solidFill>
                  <a:srgbClr val="FFC000"/>
                </a:solidFill>
                <a:ea typeface="宋体" panose="02010600030101010101" pitchFamily="2" charset="-122"/>
              </a:rPr>
              <a:t>苏联同东欧7个社会主义国家</a:t>
            </a:r>
            <a:r>
              <a:rPr lang="zh-CN" altLang="en-US" sz="4000" b="1">
                <a:solidFill>
                  <a:srgbClr val="FFC000"/>
                </a:solidFill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291590" y="3608070"/>
            <a:ext cx="10401300" cy="1494155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sz="3600" b="1">
                <a:solidFill>
                  <a:srgbClr val="FFC000"/>
                </a:solidFill>
                <a:ea typeface="宋体" panose="02010600030101010101" pitchFamily="2" charset="-122"/>
              </a:rPr>
              <a:t>任何一个成员国如果受到武装攻击，其他缔约国</a:t>
            </a:r>
          </a:p>
          <a:p>
            <a:pPr indent="304800" algn="l">
              <a:lnSpc>
                <a:spcPct val="120000"/>
              </a:lnSpc>
            </a:pPr>
            <a:r>
              <a:rPr sz="3600" b="1">
                <a:solidFill>
                  <a:srgbClr val="FFC000"/>
                </a:solidFill>
                <a:ea typeface="宋体" panose="02010600030101010101" pitchFamily="2" charset="-122"/>
              </a:rPr>
              <a:t>将以一切方式进行援助。</a:t>
            </a:r>
            <a:r>
              <a:rPr lang="zh-CN" altLang="en-US" sz="4000" b="1">
                <a:solidFill>
                  <a:srgbClr val="FFC000"/>
                </a:solidFill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5" name="内容占位符 7"/>
          <p:cNvSpPr>
            <a:spLocks noGrp="1"/>
          </p:cNvSpPr>
          <p:nvPr/>
        </p:nvSpPr>
        <p:spPr>
          <a:xfrm>
            <a:off x="460375" y="2713990"/>
            <a:ext cx="5802630" cy="894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3</a:t>
            </a:r>
            <a:r>
              <a:rPr lang="zh-CN" sz="4000" b="1">
                <a:ea typeface="宋体" panose="02010600030101010101" pitchFamily="2" charset="-122"/>
              </a:rPr>
              <a:t>）华沙条约的内容：</a:t>
            </a:r>
          </a:p>
        </p:txBody>
      </p:sp>
      <p:sp>
        <p:nvSpPr>
          <p:cNvPr id="6" name="内容占位符 7"/>
          <p:cNvSpPr>
            <a:spLocks noGrp="1"/>
          </p:cNvSpPr>
          <p:nvPr/>
        </p:nvSpPr>
        <p:spPr>
          <a:xfrm>
            <a:off x="460375" y="5314315"/>
            <a:ext cx="7420610" cy="894080"/>
          </a:xfrm>
          <a:prstGeom prst="rect">
            <a:avLst/>
          </a:prstGeom>
        </p:spPr>
        <p:txBody>
          <a:bodyPr vert="horz" lIns="91440" tIns="45720" rIns="91440" bIns="45720" rtlCol="0">
            <a:normAutofit fontScale="97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4</a:t>
            </a:r>
            <a:r>
              <a:rPr lang="zh-CN" sz="4000" b="1">
                <a:ea typeface="宋体" panose="02010600030101010101" pitchFamily="2" charset="-122"/>
              </a:rPr>
              <a:t>）实际控制华约组织的国家：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199630" y="5378450"/>
            <a:ext cx="1730375" cy="829945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lang="zh-CN" altLang="en-US" sz="4000" b="1">
                <a:solidFill>
                  <a:srgbClr val="FFC000"/>
                </a:solidFill>
                <a:ea typeface="宋体" panose="02010600030101010101" pitchFamily="2" charset="-122"/>
              </a:rPr>
              <a:t>苏联 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3" grpId="0" bldLvl="0" animBg="1"/>
      <p:bldP spid="4" grpId="0" bldLvl="0" animBg="1"/>
      <p:bldP spid="10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内容占位符 7"/>
          <p:cNvSpPr>
            <a:spLocks noGrp="1"/>
          </p:cNvSpPr>
          <p:nvPr>
            <p:ph sz="half" idx="1"/>
          </p:nvPr>
        </p:nvSpPr>
        <p:spPr>
          <a:xfrm>
            <a:off x="278765" y="180340"/>
            <a:ext cx="11434445" cy="2016125"/>
          </a:xfrm>
        </p:spPr>
        <p:txBody>
          <a:bodyPr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4000" b="1"/>
              <a:t>  3</a:t>
            </a:r>
            <a:r>
              <a:rPr sz="4000" b="1"/>
              <a:t>.</a:t>
            </a:r>
            <a:r>
              <a:rPr lang="zh-CN" sz="4000" b="1">
                <a:ea typeface="宋体" panose="02010600030101010101" pitchFamily="2" charset="-122"/>
              </a:rPr>
              <a:t>这两大组织有什么共同之处？</a:t>
            </a:r>
          </a:p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     华约组织成立后形成了怎样的世界格局？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055370" y="2097405"/>
            <a:ext cx="7410450" cy="829945"/>
          </a:xfrm>
          <a:prstGeom prst="rect">
            <a:avLst/>
          </a:prstGeom>
          <a:solidFill>
            <a:srgbClr val="00B0F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lang="zh-CN" altLang="en-US" sz="4000" b="1">
                <a:solidFill>
                  <a:schemeClr val="tx1"/>
                </a:solidFill>
                <a:ea typeface="宋体" panose="02010600030101010101" pitchFamily="2" charset="-122"/>
              </a:rPr>
              <a:t>都是大国控制的军事政治集团；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055370" y="3211830"/>
            <a:ext cx="10657840" cy="2306955"/>
          </a:xfrm>
          <a:prstGeom prst="rect">
            <a:avLst/>
          </a:prstGeom>
          <a:solidFill>
            <a:srgbClr val="00B0F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lang="zh-CN" altLang="en-US" sz="4000" b="1">
                <a:solidFill>
                  <a:schemeClr val="tx1"/>
                </a:solidFill>
                <a:ea typeface="宋体" panose="02010600030101010101" pitchFamily="2" charset="-122"/>
              </a:rPr>
              <a:t>美苏冷战对峙的两极格局。</a:t>
            </a:r>
          </a:p>
          <a:p>
            <a:pPr indent="304800" algn="l">
              <a:lnSpc>
                <a:spcPct val="120000"/>
              </a:lnSpc>
            </a:pPr>
            <a:r>
              <a:rPr lang="zh-CN" altLang="en-US" sz="4000" b="1">
                <a:solidFill>
                  <a:schemeClr val="tx1"/>
                </a:solidFill>
                <a:ea typeface="宋体" panose="02010600030101010101" pitchFamily="2" charset="-122"/>
              </a:rPr>
              <a:t>两极格局中的两极分别指</a:t>
            </a:r>
            <a:r>
              <a:rPr lang="zh-CN" altLang="en-US" sz="4000" b="1">
                <a:solidFill>
                  <a:srgbClr val="FF0000"/>
                </a:solidFill>
                <a:ea typeface="宋体" panose="02010600030101010101" pitchFamily="2" charset="-122"/>
              </a:rPr>
              <a:t>美国</a:t>
            </a:r>
            <a:r>
              <a:rPr lang="zh-CN" altLang="en-US" sz="4000" b="1">
                <a:solidFill>
                  <a:schemeClr val="tx1"/>
                </a:solidFill>
                <a:ea typeface="宋体" panose="02010600030101010101" pitchFamily="2" charset="-122"/>
              </a:rPr>
              <a:t>和</a:t>
            </a:r>
            <a:r>
              <a:rPr lang="zh-CN" altLang="en-US" sz="4000" b="1">
                <a:solidFill>
                  <a:srgbClr val="FF0000"/>
                </a:solidFill>
                <a:ea typeface="宋体" panose="02010600030101010101" pitchFamily="2" charset="-122"/>
              </a:rPr>
              <a:t>苏联</a:t>
            </a:r>
            <a:r>
              <a:rPr lang="zh-CN" altLang="en-US" sz="4000" b="1">
                <a:solidFill>
                  <a:schemeClr val="tx1"/>
                </a:solidFill>
                <a:ea typeface="宋体" panose="02010600030101010101" pitchFamily="2" charset="-122"/>
              </a:rPr>
              <a:t>，代表</a:t>
            </a:r>
          </a:p>
          <a:p>
            <a:pPr indent="304800" algn="l">
              <a:lnSpc>
                <a:spcPct val="120000"/>
              </a:lnSpc>
            </a:pPr>
            <a:r>
              <a:rPr lang="zh-CN" altLang="en-US" sz="4000" b="1">
                <a:solidFill>
                  <a:srgbClr val="FF0000"/>
                </a:solidFill>
                <a:ea typeface="宋体" panose="02010600030101010101" pitchFamily="2" charset="-122"/>
              </a:rPr>
              <a:t>资本主义</a:t>
            </a:r>
            <a:r>
              <a:rPr lang="zh-CN" altLang="en-US" sz="4000" b="1">
                <a:solidFill>
                  <a:schemeClr val="tx1"/>
                </a:solidFill>
                <a:ea typeface="宋体" panose="02010600030101010101" pitchFamily="2" charset="-122"/>
              </a:rPr>
              <a:t>和</a:t>
            </a:r>
            <a:r>
              <a:rPr lang="zh-CN" altLang="en-US" sz="4000" b="1">
                <a:solidFill>
                  <a:srgbClr val="FF0000"/>
                </a:solidFill>
                <a:ea typeface="宋体" panose="02010600030101010101" pitchFamily="2" charset="-122"/>
              </a:rPr>
              <a:t>社会主义</a:t>
            </a:r>
            <a:r>
              <a:rPr lang="zh-CN" altLang="en-US" sz="4000" b="1">
                <a:solidFill>
                  <a:schemeClr val="tx1"/>
                </a:solidFill>
                <a:ea typeface="宋体" panose="02010600030101010101" pitchFamily="2" charset="-122"/>
              </a:rPr>
              <a:t>两种制度。 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2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2430" y="84455"/>
            <a:ext cx="11275060" cy="1325880"/>
          </a:xfrm>
        </p:spPr>
        <p:txBody>
          <a:bodyPr>
            <a:normAutofit/>
          </a:bodyPr>
          <a:lstStyle/>
          <a:p>
            <a:r>
              <a:rPr lang="en-US" altLang="zh-CN">
                <a:sym typeface="+mn-ea"/>
              </a:rPr>
              <a:t>4.</a:t>
            </a:r>
            <a:r>
              <a:rPr lang="zh-CN" altLang="en-US">
                <a:sym typeface="+mn-ea"/>
              </a:rPr>
              <a:t>冷战局面形成后，美苏对抗的事例有哪些？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2430" y="1252855"/>
            <a:ext cx="11406505" cy="4351020"/>
          </a:xfrm>
          <a:solidFill>
            <a:srgbClr val="92D050"/>
          </a:solidFill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zh-CN" altLang="en-US" sz="4000" b="1"/>
              <a:t>（</a:t>
            </a:r>
            <a:r>
              <a:rPr lang="en-US" altLang="zh-CN" sz="4000" b="1"/>
              <a:t>1</a:t>
            </a:r>
            <a:r>
              <a:rPr lang="zh-CN" altLang="en-US" sz="4000" b="1">
                <a:ea typeface="宋体" panose="02010600030101010101" pitchFamily="2" charset="-122"/>
              </a:rPr>
              <a:t>）</a:t>
            </a:r>
            <a:r>
              <a:rPr lang="zh-CN" altLang="en-US" sz="4000" b="1"/>
              <a:t>20世纪60年代，发生了古巴导弹危机和美国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4000" b="1"/>
              <a:t>         侵略越南的战争；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4000" b="1"/>
              <a:t>（</a:t>
            </a:r>
            <a:r>
              <a:rPr lang="en-US" altLang="zh-CN" sz="4000" b="1"/>
              <a:t>2</a:t>
            </a:r>
            <a:r>
              <a:rPr lang="zh-CN" altLang="en-US" sz="4000" b="1">
                <a:ea typeface="宋体" panose="02010600030101010101" pitchFamily="2" charset="-122"/>
              </a:rPr>
              <a:t>）</a:t>
            </a:r>
            <a:r>
              <a:rPr lang="zh-CN" altLang="en-US" sz="4000" b="1">
                <a:sym typeface="+mn-ea"/>
              </a:rPr>
              <a:t>20世纪</a:t>
            </a:r>
            <a:r>
              <a:rPr lang="zh-CN" altLang="en-US" sz="4000" b="1"/>
              <a:t>70年代，苏联入侵阿富汗；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4000" b="1"/>
              <a:t>（</a:t>
            </a:r>
            <a:r>
              <a:rPr lang="en-US" altLang="zh-CN" sz="4000" b="1"/>
              <a:t>3</a:t>
            </a:r>
            <a:r>
              <a:rPr lang="zh-CN" altLang="en-US" sz="4000" b="1">
                <a:ea typeface="宋体" panose="02010600030101010101" pitchFamily="2" charset="-122"/>
              </a:rPr>
              <a:t>）</a:t>
            </a:r>
            <a:r>
              <a:rPr lang="zh-CN" altLang="en-US" sz="4000" b="1">
                <a:sym typeface="+mn-ea"/>
              </a:rPr>
              <a:t>20世纪</a:t>
            </a:r>
            <a:r>
              <a:rPr lang="zh-CN" altLang="en-US" sz="4000" b="1"/>
              <a:t>80年代，美国制订“星球大战计划”。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4000" b="1"/>
              <a:t>         双方的军备竞赛不断升级。</a:t>
            </a:r>
          </a:p>
        </p:txBody>
      </p:sp>
    </p:spTree>
    <p:custDataLst>
      <p:tags r:id="rId1"/>
    </p:custData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50260" y="34925"/>
            <a:ext cx="3444875" cy="913130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zh-CN" altLang="en-US" b="1"/>
              <a:t>【互学探究】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467360" y="1382395"/>
            <a:ext cx="11059160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4000">
                <a:ea typeface="黑体" panose="02010600030101010101" pitchFamily="49" charset="-122"/>
              </a:rPr>
              <a:t>结合本课内容，从政治、经济和军事方面归纳出美苏冷战的表现</a:t>
            </a:r>
            <a:r>
              <a:rPr lang="en-US" altLang="zh-CN" sz="4000">
                <a:ea typeface="黑体" panose="02010600030101010101" pitchFamily="49" charset="-122"/>
              </a:rPr>
              <a:t>?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66420" y="3243580"/>
            <a:ext cx="11059160" cy="267652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0">
              <a:lnSpc>
                <a:spcPct val="140000"/>
              </a:lnSpc>
            </a:pPr>
            <a:r>
              <a:rPr lang="en-US" altLang="zh-CN" sz="4000">
                <a:ea typeface="黑体" panose="02010600030101010101" pitchFamily="49" charset="-122"/>
              </a:rPr>
              <a:t>1</a:t>
            </a:r>
            <a:r>
              <a:rPr lang="zh-CN" altLang="en-US" sz="4000">
                <a:ea typeface="黑体" panose="02010600030101010101" pitchFamily="49" charset="-122"/>
              </a:rPr>
              <a:t>、政治方面：杜鲁门主义的出台</a:t>
            </a:r>
          </a:p>
          <a:p>
            <a:pPr indent="0">
              <a:lnSpc>
                <a:spcPct val="140000"/>
              </a:lnSpc>
            </a:pPr>
            <a:r>
              <a:rPr lang="en-US" altLang="zh-CN" sz="4000">
                <a:ea typeface="黑体" panose="02010600030101010101" pitchFamily="49" charset="-122"/>
              </a:rPr>
              <a:t>2</a:t>
            </a:r>
            <a:r>
              <a:rPr lang="zh-CN" altLang="en-US" sz="4000">
                <a:ea typeface="黑体" panose="02010600030101010101" pitchFamily="49" charset="-122"/>
              </a:rPr>
              <a:t>、经济方面：提出欧洲复兴计划（马歇尔计划）</a:t>
            </a:r>
          </a:p>
          <a:p>
            <a:pPr indent="0">
              <a:lnSpc>
                <a:spcPct val="140000"/>
              </a:lnSpc>
            </a:pPr>
            <a:r>
              <a:rPr lang="en-US" altLang="zh-CN" sz="4000">
                <a:ea typeface="黑体" panose="02010600030101010101" pitchFamily="49" charset="-122"/>
              </a:rPr>
              <a:t>3</a:t>
            </a:r>
            <a:r>
              <a:rPr lang="zh-CN" altLang="en-US" sz="4000">
                <a:ea typeface="黑体" panose="02010600030101010101" pitchFamily="49" charset="-122"/>
              </a:rPr>
              <a:t>、军事方面：北约组织和华约组织先后建立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02260" y="802005"/>
            <a:ext cx="11720195" cy="5721985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3600"/>
              <a:t>1.</a:t>
            </a:r>
            <a:r>
              <a:rPr lang="zh-CN" altLang="en-US" sz="3600"/>
              <a:t>冷战是指二战后的40多年间，以美、苏为首的两大集团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3600"/>
              <a:t>   之间既非战争又非和平的对峙与竞争状态。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600"/>
              <a:t>2.1947</a:t>
            </a:r>
            <a:r>
              <a:rPr lang="zh-CN" altLang="en-US" sz="3600">
                <a:ea typeface="宋体" panose="02010600030101010101" pitchFamily="2" charset="-122"/>
              </a:rPr>
              <a:t>年</a:t>
            </a:r>
            <a:r>
              <a:rPr lang="en-US" altLang="zh-CN" sz="3600"/>
              <a:t>杜鲁门主义的出台，标志着美、苏战时同盟关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600"/>
              <a:t>   系正式破裂，冷战开始。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600"/>
              <a:t>3.1947</a:t>
            </a:r>
            <a:r>
              <a:rPr lang="zh-CN" altLang="en-US" sz="3600">
                <a:ea typeface="宋体" panose="02010600030101010101" pitchFamily="2" charset="-122"/>
              </a:rPr>
              <a:t>年</a:t>
            </a:r>
            <a:r>
              <a:rPr lang="en-US" altLang="zh-CN" sz="3600"/>
              <a:t>马歇尔计划是杜鲁门主义的一次大规模运用，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600"/>
              <a:t>   也是美国实施冷战政策的又一重要步骤。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600"/>
              <a:t>4.1949年9月，“联邦德国”</a:t>
            </a:r>
            <a:r>
              <a:rPr lang="zh-CN" altLang="en-US" sz="3600">
                <a:ea typeface="宋体" panose="02010600030101010101" pitchFamily="2" charset="-122"/>
              </a:rPr>
              <a:t>（</a:t>
            </a:r>
            <a:r>
              <a:rPr lang="en-US" altLang="zh-CN" sz="3600">
                <a:sym typeface="+mn-ea"/>
              </a:rPr>
              <a:t>“西德”</a:t>
            </a:r>
            <a:r>
              <a:rPr lang="zh-CN" altLang="en-US" sz="3600">
                <a:ea typeface="宋体" panose="02010600030101010101" pitchFamily="2" charset="-122"/>
                <a:sym typeface="+mn-ea"/>
              </a:rPr>
              <a:t>）</a:t>
            </a:r>
            <a:r>
              <a:rPr lang="zh-CN" altLang="en-US" sz="3600">
                <a:ea typeface="宋体" panose="02010600030101010101" pitchFamily="2" charset="-122"/>
              </a:rPr>
              <a:t>成立</a:t>
            </a:r>
            <a:r>
              <a:rPr lang="en-US" altLang="zh-CN" sz="3600"/>
              <a:t>。</a:t>
            </a:r>
          </a:p>
          <a:p>
            <a:pPr marL="0" indent="0">
              <a:buNone/>
            </a:pPr>
            <a:endParaRPr lang="en-US" altLang="zh-CN" sz="3600"/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3350260" y="34925"/>
            <a:ext cx="3444875" cy="66548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/>
              <a:t>【</a:t>
            </a:r>
            <a:r>
              <a:rPr lang="zh-CN" altLang="en-US" sz="4000"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要点回顾</a:t>
            </a:r>
            <a:r>
              <a:rPr lang="zh-CN" altLang="en-US" sz="4000" b="1"/>
              <a:t>】</a:t>
            </a:r>
          </a:p>
        </p:txBody>
      </p:sp>
    </p:spTree>
    <p:custDataLst>
      <p:tags r:id="rId1"/>
    </p:custData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1925" y="239395"/>
            <a:ext cx="11819890" cy="5937885"/>
          </a:xfrm>
          <a:ln>
            <a:solidFill>
              <a:srgbClr val="FF0000"/>
            </a:solidFill>
          </a:ln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alt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5.1949</a:t>
            </a:r>
            <a:r>
              <a:rPr lang="zh-CN" altLang="en-US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年</a:t>
            </a:r>
            <a:r>
              <a:rPr lang="en-US" alt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10月，“民主德国”</a:t>
            </a:r>
            <a:r>
              <a:rPr lang="zh-CN" altLang="en-US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（</a:t>
            </a:r>
            <a:r>
              <a:rPr lang="en-US" alt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“东德”</a:t>
            </a:r>
            <a:r>
              <a:rPr lang="zh-CN" altLang="en-US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）</a:t>
            </a:r>
            <a:r>
              <a:rPr lang="en-US" alt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。从此，欧洲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  冷战对峙的局面基本形成。</a:t>
            </a:r>
            <a:endParaRPr lang="en-US" altLang="zh-CN" sz="36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6.</a:t>
            </a:r>
            <a:r>
              <a:rPr lang="zh-CN" altLang="en-US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1949年</a:t>
            </a:r>
            <a:r>
              <a:rPr lang="zh-CN" altLang="en-US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“北大西洋公约组织”</a:t>
            </a:r>
            <a:r>
              <a:rPr lang="zh-CN" altLang="en-US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成立，简称“北约”。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7.</a:t>
            </a:r>
            <a:r>
              <a:rPr lang="zh-CN" altLang="en-US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1955年，“华沙条约组织”成立，简称“华约”。两极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8.</a:t>
            </a:r>
            <a:r>
              <a:rPr lang="zh-CN" altLang="en-US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北约和华约两大军事政治集团的出现，标志着两极格局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zh-CN" altLang="en-US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  的形成。  </a:t>
            </a:r>
          </a:p>
          <a:p>
            <a:pPr marL="0" indent="0">
              <a:buNone/>
            </a:pPr>
            <a:endParaRPr lang="en-US" altLang="zh-CN" sz="36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  <p:tag name="KSO_WM_UNIT_TYPE" val="a"/>
  <p:tag name="KSO_WM_UNIT_INDEX" val="1"/>
  <p:tag name="KSO_WM_UNIT_ID" val="custom20184553_1*a*1"/>
  <p:tag name="KSO_WM_UNIT_LAYERLEVEL" val="1"/>
  <p:tag name="KSO_WM_UNIT_VALUE" val="10"/>
  <p:tag name="KSO_WM_UNIT_ISCONTENTSTITLE" val="0"/>
  <p:tag name="KSO_WM_UNIT_HIGHLIGHT" val="0"/>
  <p:tag name="KSO_WM_UNIT_COMPATIBLE" val="0"/>
  <p:tag name="KSO_WM_UNIT_CLEAR" val="0"/>
  <p:tag name="KSO_WM_BEAUTIFY_FLAG" val="#wm#"/>
  <p:tag name="KSO_WM_UNIT_PRESET_TEXT" val="空白演示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1066</Words>
  <PresentationFormat>自定义</PresentationFormat>
  <Paragraphs>185</Paragraphs>
  <Slides>22</Slides>
  <Notes>11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Office 主题</vt:lpstr>
      <vt:lpstr> 第16课 冷  战  </vt:lpstr>
      <vt:lpstr>幻灯片 2</vt:lpstr>
      <vt:lpstr>幻灯片 3</vt:lpstr>
      <vt:lpstr>幻灯片 4</vt:lpstr>
      <vt:lpstr>幻灯片 5</vt:lpstr>
      <vt:lpstr>幻灯片 6</vt:lpstr>
      <vt:lpstr>幻灯片 7</vt:lpstr>
      <vt:lpstr>思考：  杜鲁门所谓的“自由国家”和“极权政体” 分别指的是什么？ </vt:lpstr>
      <vt:lpstr>幻灯片 9</vt:lpstr>
      <vt:lpstr>幻灯片 10</vt:lpstr>
      <vt:lpstr>德国的分裂</vt:lpstr>
      <vt:lpstr>幻灯片 12</vt:lpstr>
      <vt:lpstr>幻灯片 13</vt:lpstr>
      <vt:lpstr>幻灯片 14</vt:lpstr>
      <vt:lpstr>北约与华约对峙</vt:lpstr>
      <vt:lpstr>幻灯片 16</vt:lpstr>
      <vt:lpstr>幻灯片 17</vt:lpstr>
      <vt:lpstr>幻灯片 18</vt:lpstr>
      <vt:lpstr>4.冷战局面形成后，美苏对抗的事例有哪些？</vt:lpstr>
      <vt:lpstr>【互学探究】</vt:lpstr>
      <vt:lpstr>幻灯片 21</vt:lpstr>
      <vt:lpstr>幻灯片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dcterms:created xsi:type="dcterms:W3CDTF">2018-03-01T02:03:00Z</dcterms:created>
  <dcterms:modified xsi:type="dcterms:W3CDTF">2018-11-27T16:15:18Z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