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32"/>
  </p:notesMasterIdLst>
  <p:sldIdLst>
    <p:sldId id="257" r:id="rId2"/>
    <p:sldId id="276" r:id="rId3"/>
    <p:sldId id="277" r:id="rId4"/>
    <p:sldId id="280" r:id="rId5"/>
    <p:sldId id="281" r:id="rId6"/>
    <p:sldId id="282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308" r:id="rId3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B733E-E2F6-4424-89F2-2B3941E39707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51039C-5538-4636-946E-6CE234E1EE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0710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6E2D2D43-A662-40E0-9742-D44718F6A6D4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>
                <a:latin typeface="Arial" pitchFamily="34" charset="0"/>
              </a:rPr>
              <a:t>　　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备注占位符 2"/>
          <p:cNvSpPr>
            <a:spLocks noGrp="1" noChangeArrowheads="1"/>
          </p:cNvSpPr>
          <p:nvPr>
            <p:ph type="body" idx="4294967295"/>
          </p:nvPr>
        </p:nvSpPr>
        <p:spPr>
          <a:ln/>
        </p:spPr>
        <p:txBody>
          <a:bodyPr/>
          <a:lstStyle/>
          <a:p>
            <a:endParaRPr lang="zh-CN" altLang="en-US" smtClean="0"/>
          </a:p>
        </p:txBody>
      </p:sp>
      <p:sp>
        <p:nvSpPr>
          <p:cNvPr id="1741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A1CA139E-5451-465A-8469-A49BD03E1DB9}" type="slidenum">
              <a:rPr lang="zh-CN" altLang="en-US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9F113222-39B9-4D71-A3F8-A155E6B1152B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图为南部非洲一个新独立国家的独立庆典仪式。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1187E3FE-B29E-49A4-82C9-89371364112C}" type="slidenum">
              <a:rPr lang="en-US" altLang="zh-CN"/>
              <a:pPr/>
              <a:t>18</a:t>
            </a:fld>
            <a:endParaRPr lang="en-US" altLang="zh-CN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备注占位符 2"/>
          <p:cNvSpPr>
            <a:spLocks noGrp="1" noChangeArrowheads="1"/>
          </p:cNvSpPr>
          <p:nvPr>
            <p:ph type="body" idx="4294967295"/>
          </p:nvPr>
        </p:nvSpPr>
        <p:spPr>
          <a:ln/>
        </p:spPr>
        <p:txBody>
          <a:bodyPr/>
          <a:lstStyle/>
          <a:p>
            <a:endParaRPr lang="zh-CN" altLang="en-US" smtClean="0"/>
          </a:p>
        </p:txBody>
      </p:sp>
      <p:sp>
        <p:nvSpPr>
          <p:cNvPr id="3174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A1156D23-CB66-4322-88D4-B720104A7F80}" type="slidenum">
              <a:rPr lang="zh-CN" altLang="en-US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tscn.com/guba/mddjj/mddjj.htm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191" y="2564904"/>
            <a:ext cx="9134951" cy="100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</a:pP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latin typeface="汉仪大宋简" pitchFamily="49" charset="-122"/>
                <a:ea typeface="汉仪大宋简" pitchFamily="49" charset="-122"/>
              </a:rPr>
              <a:t>第</a:t>
            </a:r>
            <a:r>
              <a:rPr lang="en-US" altLang="zh-CN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latin typeface="汉仪大宋简" pitchFamily="49" charset="-122"/>
                <a:ea typeface="汉仪大宋简" pitchFamily="49" charset="-122"/>
              </a:rPr>
              <a:t>19</a:t>
            </a: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latin typeface="汉仪大宋简" pitchFamily="49" charset="-122"/>
                <a:ea typeface="汉仪大宋简" pitchFamily="49" charset="-122"/>
              </a:rPr>
              <a:t>课    </a:t>
            </a: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latin typeface="汉仪大宋简" pitchFamily="49" charset="-122"/>
                <a:ea typeface="汉仪大宋简" pitchFamily="49" charset="-122"/>
              </a:rPr>
              <a:t>亚非拉国家的新发展</a:t>
            </a:r>
            <a:endParaRPr lang="zh-CN" altLang="en-US" sz="3600" dirty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  <a:effectLst/>
              <a:latin typeface="汉仪大宋简" pitchFamily="49" charset="-122"/>
              <a:ea typeface="汉仪大宋简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265575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620688"/>
            <a:ext cx="885698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教学目标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知识与能力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了解和掌握二战后亚洲、非洲和拉丁美洲各国为捍卫国家主权、促进社会经济发展所进行的斗争。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过程与方法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通过本课的学习培养学生归纳历史问题、比较历史事件、概括历史发展规律的能力及全面认识历史和评价历史事件的能力。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情感态度与价值观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通过本课的学习，认识民族独立、人民解放运动是不可抗拒的历史潮流。亚非拉各国在独立后发展经济，增强综合国力才是摆脱殖民统治，真正实现民族振兴的必由之路。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60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3" name="Text Box 3"/>
          <p:cNvSpPr txBox="1">
            <a:spLocks noChangeArrowheads="1"/>
          </p:cNvSpPr>
          <p:nvPr/>
        </p:nvSpPr>
        <p:spPr bwMode="auto">
          <a:xfrm>
            <a:off x="250825" y="1550988"/>
            <a:ext cx="8642350" cy="612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dirty="0" smtClean="0">
                <a:solidFill>
                  <a:srgbClr val="0070C0"/>
                </a:solidFill>
              </a:rPr>
              <a:t>万隆会议召开的背景：</a:t>
            </a:r>
          </a:p>
          <a:p>
            <a:r>
              <a:rPr lang="zh-CN" altLang="en-US" sz="4000" dirty="0" smtClean="0">
                <a:solidFill>
                  <a:srgbClr val="0070C0"/>
                </a:solidFill>
              </a:rPr>
              <a:t>第二次世界大战后，民族解放运动空前高涨，席卷全球。殖民帝国纷纷瓦解，越来越多的亚洲和非洲国家取得独立。新独立的国家都面临巩固独立、发展经济的共同问题。它们反对冷战，不愿卷入大国之间的军事冲突。</a:t>
            </a:r>
          </a:p>
          <a:p>
            <a:pPr eaLnBrk="1" hangingPunct="1">
              <a:spcBef>
                <a:spcPct val="50000"/>
              </a:spcBef>
            </a:pPr>
            <a:endParaRPr lang="en-US" altLang="zh-CN" sz="3200" b="1" dirty="0">
              <a:solidFill>
                <a:srgbClr val="CC0066"/>
              </a:solidFill>
              <a:latin typeface="宋体" pitchFamily="2" charset="-122"/>
            </a:endParaRPr>
          </a:p>
          <a:p>
            <a:pPr eaLnBrk="1" hangingPunct="1"/>
            <a:endParaRPr lang="en-US" altLang="zh-CN" sz="3200" b="1" dirty="0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/>
            <a:endParaRPr lang="zh-CN" altLang="en-US" sz="3200" b="1" dirty="0">
              <a:latin typeface="宋体" pitchFamily="2" charset="-122"/>
            </a:endParaRPr>
          </a:p>
        </p:txBody>
      </p:sp>
      <p:sp>
        <p:nvSpPr>
          <p:cNvPr id="8194" name="矩形 2"/>
          <p:cNvSpPr>
            <a:spLocks noChangeArrowheads="1"/>
          </p:cNvSpPr>
          <p:nvPr/>
        </p:nvSpPr>
        <p:spPr bwMode="auto">
          <a:xfrm>
            <a:off x="250825" y="252413"/>
            <a:ext cx="7921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万隆会议</a:t>
            </a:r>
            <a:endParaRPr lang="zh-CN" altLang="en-US" sz="4000" b="1" dirty="0">
              <a:solidFill>
                <a:srgbClr val="C00000"/>
              </a:solidFill>
              <a:latin typeface="Calibri" pitchFamily="34" charset="0"/>
              <a:ea typeface="新宋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39046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3"/>
          <p:cNvSpPr txBox="1">
            <a:spLocks noChangeArrowheads="1"/>
          </p:cNvSpPr>
          <p:nvPr/>
        </p:nvSpPr>
        <p:spPr bwMode="auto">
          <a:xfrm>
            <a:off x="214282" y="0"/>
            <a:ext cx="3168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dirty="0" smtClean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万隆会议</a:t>
            </a:r>
            <a:endParaRPr lang="zh-CN" altLang="en-US" sz="4000" b="1" dirty="0">
              <a:solidFill>
                <a:srgbClr val="C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285720" y="857232"/>
            <a:ext cx="864235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 dirty="0" smtClean="0">
                <a:solidFill>
                  <a:srgbClr val="FF0000"/>
                </a:solidFill>
              </a:rPr>
              <a:t>时间地点：</a:t>
            </a:r>
            <a:r>
              <a:rPr lang="en-US" sz="3600" b="1" dirty="0" smtClean="0">
                <a:solidFill>
                  <a:srgbClr val="FF0000"/>
                </a:solidFill>
              </a:rPr>
              <a:t>1955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年</a:t>
            </a:r>
            <a:r>
              <a:rPr lang="en-US" sz="36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月，在印度尼西亚的万隆</a:t>
            </a:r>
          </a:p>
          <a:p>
            <a:r>
              <a:rPr lang="zh-CN" altLang="en-US" sz="3600" b="1" dirty="0" smtClean="0">
                <a:solidFill>
                  <a:srgbClr val="FF0000"/>
                </a:solidFill>
              </a:rPr>
              <a:t>参会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人员：亚洲、非洲</a:t>
            </a:r>
            <a:r>
              <a:rPr lang="en-US" sz="3600" b="1" dirty="0" smtClean="0">
                <a:solidFill>
                  <a:srgbClr val="FF0000"/>
                </a:solidFill>
              </a:rPr>
              <a:t>29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个国家和地区的代表</a:t>
            </a:r>
          </a:p>
          <a:p>
            <a:r>
              <a:rPr lang="zh-CN" altLang="en-US" sz="3600" b="1" dirty="0" smtClean="0">
                <a:solidFill>
                  <a:srgbClr val="FF0000"/>
                </a:solidFill>
              </a:rPr>
              <a:t>会议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内容：会议通过了和平相处、友好合作的十项原则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pic>
        <p:nvPicPr>
          <p:cNvPr id="4" name="Picture 6" descr="20060523144111525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7632" y="3943184"/>
            <a:ext cx="5186368" cy="291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223183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3"/>
          <p:cNvSpPr txBox="1">
            <a:spLocks noChangeArrowheads="1"/>
          </p:cNvSpPr>
          <p:nvPr/>
        </p:nvSpPr>
        <p:spPr bwMode="auto">
          <a:xfrm>
            <a:off x="250825" y="1550988"/>
            <a:ext cx="864235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背景：</a:t>
            </a:r>
            <a:r>
              <a:rPr lang="zh-CN" altLang="en-US" sz="3200" b="1">
                <a:latin typeface="宋体" pitchFamily="2" charset="-122"/>
              </a:rPr>
              <a:t>二战后，新兴独立国家面临巩固独立、发展经济的共同问题。</a:t>
            </a:r>
            <a:endParaRPr lang="zh-CN" altLang="en-US" sz="3200" b="1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时间：</a:t>
            </a:r>
            <a:r>
              <a:rPr lang="en-US" altLang="zh-CN" sz="3200" b="1">
                <a:latin typeface="宋体" pitchFamily="2" charset="-122"/>
              </a:rPr>
              <a:t>1955</a:t>
            </a:r>
            <a:r>
              <a:rPr lang="zh-CN" altLang="en-US" sz="3200" b="1">
                <a:latin typeface="宋体" pitchFamily="2" charset="-122"/>
              </a:rPr>
              <a:t>年</a:t>
            </a:r>
            <a:r>
              <a:rPr lang="en-US" altLang="zh-CN" sz="3200" b="1">
                <a:latin typeface="宋体" pitchFamily="2" charset="-122"/>
              </a:rPr>
              <a:t>4</a:t>
            </a:r>
            <a:r>
              <a:rPr lang="zh-CN" altLang="en-US" sz="3200" b="1">
                <a:latin typeface="宋体" pitchFamily="2" charset="-122"/>
              </a:rPr>
              <a:t>月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地点：</a:t>
            </a:r>
            <a:r>
              <a:rPr lang="zh-CN" altLang="en-US" sz="3200" b="1">
                <a:latin typeface="宋体" pitchFamily="2" charset="-122"/>
              </a:rPr>
              <a:t>印度尼西亚  万隆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</a:rPr>
              <a:t>意义：</a:t>
            </a:r>
            <a:endParaRPr lang="en-US" altLang="zh-CN" sz="3200" b="1">
              <a:solidFill>
                <a:srgbClr val="CC0066"/>
              </a:solidFill>
              <a:latin typeface="宋体" pitchFamily="2" charset="-122"/>
            </a:endParaRPr>
          </a:p>
          <a:p>
            <a:pPr eaLnBrk="1" hangingPunct="1"/>
            <a:endParaRPr lang="en-US" altLang="zh-CN" sz="3200" b="1">
              <a:solidFill>
                <a:srgbClr val="0000FF"/>
              </a:solidFill>
              <a:latin typeface="宋体" pitchFamily="2" charset="-122"/>
            </a:endParaRPr>
          </a:p>
          <a:p>
            <a:pPr eaLnBrk="1" hangingPunct="1"/>
            <a:endParaRPr lang="zh-CN" altLang="en-US" sz="3200" b="1">
              <a:latin typeface="宋体" pitchFamily="2" charset="-122"/>
            </a:endParaRPr>
          </a:p>
        </p:txBody>
      </p:sp>
      <p:sp>
        <p:nvSpPr>
          <p:cNvPr id="10242" name="矩形 2"/>
          <p:cNvSpPr>
            <a:spLocks noChangeArrowheads="1"/>
          </p:cNvSpPr>
          <p:nvPr/>
        </p:nvSpPr>
        <p:spPr bwMode="auto">
          <a:xfrm>
            <a:off x="250825" y="252413"/>
            <a:ext cx="79216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万隆会议</a:t>
            </a:r>
            <a:r>
              <a:rPr lang="zh-CN" altLang="en-US" sz="4000" b="1">
                <a:solidFill>
                  <a:srgbClr val="C00000"/>
                </a:solidFill>
                <a:latin typeface="Calibri" pitchFamily="34" charset="0"/>
                <a:ea typeface="新宋体" pitchFamily="49" charset="-122"/>
              </a:rPr>
              <a:t>（第一次亚非会议）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555750" y="4344988"/>
            <a:ext cx="7064375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万隆会议提高了亚非国家和地区的民族自信，鼓舞了亚非拉人民争取民族独立的斗争。从万隆会议开始，发展中国家作为一支新兴独立的政治力量登上了国际舞台。</a:t>
            </a:r>
          </a:p>
        </p:txBody>
      </p:sp>
    </p:spTree>
    <p:extLst>
      <p:ext uri="{BB962C8B-B14F-4D97-AF65-F5344CB8AC3E}">
        <p14:creationId xmlns:p14="http://schemas.microsoft.com/office/powerpoint/2010/main" xmlns="" val="23248251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矩形 1"/>
          <p:cNvSpPr>
            <a:spLocks noChangeArrowheads="1"/>
          </p:cNvSpPr>
          <p:nvPr/>
        </p:nvSpPr>
        <p:spPr bwMode="auto">
          <a:xfrm>
            <a:off x="47625" y="582613"/>
            <a:ext cx="6124575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b="1" dirty="0" smtClean="0">
                <a:solidFill>
                  <a:srgbClr val="0070C0"/>
                </a:solidFill>
              </a:rPr>
              <a:t>万隆</a:t>
            </a:r>
            <a:r>
              <a:rPr lang="zh-CN" altLang="en-US" sz="4000" b="1" dirty="0" smtClean="0">
                <a:solidFill>
                  <a:srgbClr val="0070C0"/>
                </a:solidFill>
              </a:rPr>
              <a:t>精神</a:t>
            </a:r>
            <a:endParaRPr lang="zh-CN" altLang="en-US" sz="4000" b="1" dirty="0" smtClean="0">
              <a:solidFill>
                <a:srgbClr val="0070C0"/>
              </a:solidFill>
            </a:endParaRPr>
          </a:p>
          <a:p>
            <a:r>
              <a:rPr lang="zh-CN" altLang="en-US" sz="4000" b="1" dirty="0" smtClean="0">
                <a:solidFill>
                  <a:srgbClr val="0070C0"/>
                </a:solidFill>
              </a:rPr>
              <a:t>万隆会议所体现的亚非国家和地区团结合作、友好相处，共同反对帝国主义和殖民主义，争取和巩固民族独立，保卫世界和平的精神，被称为“万隆精神”。</a:t>
            </a:r>
            <a:endParaRPr lang="zh-CN" altLang="en-US" sz="4000" b="1" dirty="0">
              <a:solidFill>
                <a:srgbClr val="0070C0"/>
              </a:solidFill>
            </a:endParaRPr>
          </a:p>
        </p:txBody>
      </p:sp>
      <p:sp>
        <p:nvSpPr>
          <p:cNvPr id="13316" name="矩形 3"/>
          <p:cNvSpPr>
            <a:spLocks noChangeArrowheads="1"/>
          </p:cNvSpPr>
          <p:nvPr/>
        </p:nvSpPr>
        <p:spPr bwMode="auto">
          <a:xfrm>
            <a:off x="5867400" y="2514600"/>
            <a:ext cx="358140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3300"/>
              </a:lnSpc>
            </a:pPr>
            <a:r>
              <a:rPr lang="zh-CN" altLang="en-US" sz="2400" b="1">
                <a:solidFill>
                  <a:srgbClr val="FF0000"/>
                </a:solidFill>
              </a:rPr>
              <a:t>“团结、友谊、合作”</a:t>
            </a:r>
            <a:endParaRPr lang="en-US" altLang="zh-CN" sz="2400" b="1">
              <a:solidFill>
                <a:srgbClr val="FF0000"/>
              </a:solidFill>
            </a:endParaRPr>
          </a:p>
          <a:p>
            <a:pPr algn="ctr" eaLnBrk="1" hangingPunct="1">
              <a:lnSpc>
                <a:spcPts val="3300"/>
              </a:lnSpc>
            </a:pPr>
            <a:r>
              <a:rPr lang="zh-CN" altLang="en-US" sz="2400" b="1">
                <a:solidFill>
                  <a:srgbClr val="FF0000"/>
                </a:solidFill>
              </a:rPr>
              <a:t>万隆精神</a:t>
            </a:r>
          </a:p>
        </p:txBody>
      </p:sp>
      <p:pic>
        <p:nvPicPr>
          <p:cNvPr id="11268" name="Picture 6" descr="https://timgsa.baidu.com/timg?image&amp;quality=80&amp;size=b9999_10000&amp;sec=1534951532968&amp;di=0522f8e17dcc09b2b7297ea05f81d507&amp;imgtype=0&amp;src=http%3A%2F%2Fimg.hibor.com.cn%2FdongfangcaifuImg%2F2015042209135519275018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2200" y="-1588"/>
            <a:ext cx="2971800" cy="2292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66652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5"/>
          <p:cNvSpPr>
            <a:spLocks noChangeArrowheads="1"/>
          </p:cNvSpPr>
          <p:nvPr/>
        </p:nvSpPr>
        <p:spPr bwMode="auto">
          <a:xfrm>
            <a:off x="560388" y="384175"/>
            <a:ext cx="58674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58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二 非洲民族独立浪潮</a:t>
            </a:r>
          </a:p>
        </p:txBody>
      </p:sp>
      <p:grpSp>
        <p:nvGrpSpPr>
          <p:cNvPr id="14338" name="Group 6"/>
          <p:cNvGrpSpPr>
            <a:grpSpLocks/>
          </p:cNvGrpSpPr>
          <p:nvPr/>
        </p:nvGrpSpPr>
        <p:grpSpPr bwMode="auto">
          <a:xfrm>
            <a:off x="381000" y="1263650"/>
            <a:ext cx="4287838" cy="4276725"/>
            <a:chOff x="2586" y="1058"/>
            <a:chExt cx="2749" cy="2770"/>
          </a:xfrm>
        </p:grpSpPr>
        <p:grpSp>
          <p:nvGrpSpPr>
            <p:cNvPr id="14339" name="Group 7"/>
            <p:cNvGrpSpPr>
              <a:grpSpLocks/>
            </p:cNvGrpSpPr>
            <p:nvPr/>
          </p:nvGrpSpPr>
          <p:grpSpPr bwMode="auto">
            <a:xfrm>
              <a:off x="2586" y="1058"/>
              <a:ext cx="2749" cy="2770"/>
              <a:chOff x="2586" y="1058"/>
              <a:chExt cx="2749" cy="2770"/>
            </a:xfrm>
          </p:grpSpPr>
          <p:pic>
            <p:nvPicPr>
              <p:cNvPr id="14340" name="Picture 8" descr="f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68" y="1058"/>
                <a:ext cx="2516" cy="22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341" name="Rectangle 9"/>
              <p:cNvSpPr>
                <a:spLocks noChangeArrowheads="1"/>
              </p:cNvSpPr>
              <p:nvPr/>
            </p:nvSpPr>
            <p:spPr bwMode="auto">
              <a:xfrm>
                <a:off x="2586" y="3552"/>
                <a:ext cx="2749" cy="2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36000" rIns="0" bIns="3600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2400" b="1">
                    <a:solidFill>
                      <a:srgbClr val="0000FF"/>
                    </a:solidFill>
                    <a:latin typeface="宋体" pitchFamily="2" charset="-122"/>
                  </a:rPr>
                  <a:t>欧洲人在非洲的势力（</a:t>
                </a:r>
                <a:r>
                  <a:rPr lang="en-US" altLang="zh-CN" sz="2400" b="1">
                    <a:solidFill>
                      <a:srgbClr val="0000FF"/>
                    </a:solidFill>
                    <a:latin typeface="宋体" pitchFamily="2" charset="-122"/>
                  </a:rPr>
                  <a:t>1913</a:t>
                </a:r>
                <a:r>
                  <a:rPr lang="zh-CN" altLang="en-US" sz="2400" b="1">
                    <a:solidFill>
                      <a:srgbClr val="0000FF"/>
                    </a:solidFill>
                    <a:latin typeface="宋体" pitchFamily="2" charset="-122"/>
                  </a:rPr>
                  <a:t>年）</a:t>
                </a:r>
              </a:p>
            </p:txBody>
          </p:sp>
        </p:grpSp>
        <p:sp>
          <p:nvSpPr>
            <p:cNvPr id="14342" name="Text Box 10"/>
            <p:cNvSpPr txBox="1">
              <a:spLocks noChangeArrowheads="1"/>
            </p:cNvSpPr>
            <p:nvPr/>
          </p:nvSpPr>
          <p:spPr bwMode="auto">
            <a:xfrm>
              <a:off x="4696" y="1760"/>
              <a:ext cx="504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latin typeface="Times New Roman" pitchFamily="18" charset="0"/>
                  <a:ea typeface="黑体" pitchFamily="49" charset="-122"/>
                </a:rPr>
                <a:t>法兰西</a:t>
              </a:r>
            </a:p>
          </p:txBody>
        </p:sp>
        <p:sp>
          <p:nvSpPr>
            <p:cNvPr id="14343" name="Text Box 11"/>
            <p:cNvSpPr txBox="1">
              <a:spLocks noChangeArrowheads="1"/>
            </p:cNvSpPr>
            <p:nvPr/>
          </p:nvSpPr>
          <p:spPr bwMode="auto">
            <a:xfrm>
              <a:off x="4672" y="1440"/>
              <a:ext cx="504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latin typeface="Times New Roman" pitchFamily="18" charset="0"/>
                  <a:ea typeface="黑体" pitchFamily="49" charset="-122"/>
                </a:rPr>
                <a:t>意大利</a:t>
              </a:r>
            </a:p>
          </p:txBody>
        </p:sp>
        <p:sp>
          <p:nvSpPr>
            <p:cNvPr id="14344" name="Text Box 12"/>
            <p:cNvSpPr txBox="1">
              <a:spLocks noChangeArrowheads="1"/>
            </p:cNvSpPr>
            <p:nvPr/>
          </p:nvSpPr>
          <p:spPr bwMode="auto">
            <a:xfrm>
              <a:off x="4664" y="3072"/>
              <a:ext cx="504" cy="2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latin typeface="Times New Roman" pitchFamily="18" charset="0"/>
                  <a:ea typeface="黑体" pitchFamily="49" charset="-122"/>
                </a:rPr>
                <a:t>比利时</a:t>
              </a:r>
            </a:p>
          </p:txBody>
        </p:sp>
      </p:grpSp>
      <p:pic>
        <p:nvPicPr>
          <p:cNvPr id="14345" name="Picture 4" descr="非洲独立浪潮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22" t="2032" r="3334" b="28862"/>
          <a:stretch>
            <a:fillRect/>
          </a:stretch>
        </p:blipFill>
        <p:spPr bwMode="auto">
          <a:xfrm>
            <a:off x="4870450" y="906463"/>
            <a:ext cx="4038600" cy="463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9803730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1"/>
          <p:cNvSpPr>
            <a:spLocks noChangeArrowheads="1"/>
          </p:cNvSpPr>
          <p:nvPr/>
        </p:nvSpPr>
        <p:spPr bwMode="auto">
          <a:xfrm>
            <a:off x="1371600" y="609600"/>
            <a:ext cx="6705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ea typeface="黑体" pitchFamily="49" charset="-122"/>
              </a:rPr>
              <a:t>填表：二战后非洲独立运动的主要经过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762000" y="1141413"/>
          <a:ext cx="7924800" cy="510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8781"/>
                <a:gridCol w="2774396"/>
                <a:gridCol w="3651623"/>
              </a:tblGrid>
              <a:tr h="8509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 smtClean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时间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2334895" algn="l"/>
                        </a:tabLst>
                      </a:pPr>
                      <a:r>
                        <a:rPr lang="zh-CN" altLang="en-US" sz="2800" b="0" dirty="0" smtClean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独立的国家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 smtClean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影响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/>
                        <a:t>1950</a:t>
                      </a:r>
                      <a:endParaRPr lang="zh-CN" alt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/>
                        <a:t>1952</a:t>
                      </a:r>
                      <a:endParaRPr lang="zh-CN" alt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/>
                        <a:t>1960</a:t>
                      </a:r>
                      <a:endParaRPr lang="zh-CN" alt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/>
                        <a:t>1962</a:t>
                      </a:r>
                      <a:endParaRPr lang="zh-CN" alt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/>
                        <a:t>1990</a:t>
                      </a:r>
                      <a:endParaRPr lang="zh-CN" altLang="en-US" sz="2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417" name="矩形 7"/>
          <p:cNvSpPr>
            <a:spLocks noChangeArrowheads="1"/>
          </p:cNvSpPr>
          <p:nvPr/>
        </p:nvSpPr>
        <p:spPr bwMode="auto">
          <a:xfrm>
            <a:off x="2438400" y="3057525"/>
            <a:ext cx="906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埃及</a:t>
            </a:r>
          </a:p>
        </p:txBody>
      </p:sp>
      <p:sp>
        <p:nvSpPr>
          <p:cNvPr id="16418" name="矩形 8"/>
          <p:cNvSpPr>
            <a:spLocks noChangeArrowheads="1"/>
          </p:cNvSpPr>
          <p:nvPr/>
        </p:nvSpPr>
        <p:spPr bwMode="auto">
          <a:xfrm>
            <a:off x="2438400" y="3887788"/>
            <a:ext cx="23510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17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个国家独立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6419" name="矩形 9"/>
          <p:cNvSpPr>
            <a:spLocks noChangeArrowheads="1"/>
          </p:cNvSpPr>
          <p:nvPr/>
        </p:nvSpPr>
        <p:spPr bwMode="auto">
          <a:xfrm>
            <a:off x="2514600" y="5648325"/>
            <a:ext cx="1627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纳米比亚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6420" name="矩形 10"/>
          <p:cNvSpPr>
            <a:spLocks noChangeArrowheads="1"/>
          </p:cNvSpPr>
          <p:nvPr/>
        </p:nvSpPr>
        <p:spPr bwMode="auto">
          <a:xfrm>
            <a:off x="5432425" y="3887788"/>
            <a:ext cx="1987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非洲独立年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6421" name="矩形 11"/>
          <p:cNvSpPr>
            <a:spLocks noChangeArrowheads="1"/>
          </p:cNvSpPr>
          <p:nvPr/>
        </p:nvSpPr>
        <p:spPr bwMode="auto">
          <a:xfrm>
            <a:off x="5105400" y="5494338"/>
            <a:ext cx="3429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标志着所有非洲国家都摆脱了殖民主义的枷锁</a:t>
            </a:r>
            <a:endParaRPr lang="zh-CN" altLang="en-US" sz="2400"/>
          </a:p>
        </p:txBody>
      </p:sp>
      <p:sp>
        <p:nvSpPr>
          <p:cNvPr id="16422" name="矩形 12"/>
          <p:cNvSpPr>
            <a:spLocks noChangeArrowheads="1"/>
          </p:cNvSpPr>
          <p:nvPr/>
        </p:nvSpPr>
        <p:spPr bwMode="auto">
          <a:xfrm>
            <a:off x="2362200" y="2295525"/>
            <a:ext cx="1266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利比亚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6423" name="矩形 13"/>
          <p:cNvSpPr>
            <a:spLocks noChangeArrowheads="1"/>
          </p:cNvSpPr>
          <p:nvPr/>
        </p:nvSpPr>
        <p:spPr bwMode="auto">
          <a:xfrm>
            <a:off x="2362200" y="4810125"/>
            <a:ext cx="1987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阿尔及利亚</a:t>
            </a:r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xmlns="" val="6103789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7" grpId="0"/>
      <p:bldP spid="16418" grpId="0"/>
      <p:bldP spid="16419" grpId="0"/>
      <p:bldP spid="16420" grpId="0"/>
      <p:bldP spid="16421" grpId="0"/>
      <p:bldP spid="16422" grpId="0"/>
      <p:bldP spid="164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6400"/>
            <a:ext cx="36576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8" descr="埃及总统纳赛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04900"/>
            <a:ext cx="36703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矩形 3"/>
          <p:cNvSpPr>
            <a:spLocks noChangeArrowheads="1"/>
          </p:cNvSpPr>
          <p:nvPr/>
        </p:nvSpPr>
        <p:spPr bwMode="auto">
          <a:xfrm>
            <a:off x="4038600" y="57150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solidFill>
                  <a:srgbClr val="FF0000"/>
                </a:solidFill>
              </a:rPr>
              <a:t>纳赛尔</a:t>
            </a:r>
            <a:r>
              <a:rPr lang="zh-CN" altLang="en-US" b="1" dirty="0">
                <a:solidFill>
                  <a:srgbClr val="FF0000"/>
                </a:solidFill>
                <a:latin typeface="宋体" pitchFamily="2" charset="-122"/>
              </a:rPr>
              <a:t>领导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</a:rPr>
              <a:t>“</a:t>
            </a:r>
            <a:r>
              <a:rPr lang="zh-CN" altLang="en-US" b="1" dirty="0">
                <a:solidFill>
                  <a:srgbClr val="FF0000"/>
                </a:solidFill>
                <a:latin typeface="宋体" pitchFamily="2" charset="-122"/>
              </a:rPr>
              <a:t>自由军官组织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</a:rPr>
              <a:t>”</a:t>
            </a:r>
            <a:r>
              <a:rPr lang="zh-CN" altLang="en-US" b="1" dirty="0">
                <a:solidFill>
                  <a:srgbClr val="FF0000"/>
                </a:solidFill>
                <a:latin typeface="宋体" pitchFamily="2" charset="-122"/>
              </a:rPr>
              <a:t>推翻了埃及法鲁克封建王朝，赢得埃及的真正独立。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5242587"/>
      </p:ext>
    </p:extLst>
  </p:cSld>
  <p:clrMapOvr>
    <a:masterClrMapping/>
  </p:clrMapOvr>
  <p:transition>
    <p:zoom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8"/>
          <p:cNvSpPr>
            <a:spLocks noChangeArrowheads="1"/>
          </p:cNvSpPr>
          <p:nvPr/>
        </p:nvSpPr>
        <p:spPr bwMode="auto">
          <a:xfrm>
            <a:off x="1219200" y="566738"/>
            <a:ext cx="6392863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阿拉伯埃及共和国</a:t>
            </a:r>
          </a:p>
          <a:p>
            <a:pPr algn="ctr" eaLnBrk="1" hangingPunct="1"/>
            <a:r>
              <a:rPr lang="zh-CN" altLang="en-US" sz="36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36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The Arab Republic of Egypt) </a:t>
            </a:r>
          </a:p>
        </p:txBody>
      </p:sp>
      <p:sp>
        <p:nvSpPr>
          <p:cNvPr id="19458" name="Rectangle 9"/>
          <p:cNvSpPr>
            <a:spLocks noChangeArrowheads="1"/>
          </p:cNvSpPr>
          <p:nvPr/>
        </p:nvSpPr>
        <p:spPr bwMode="auto">
          <a:xfrm>
            <a:off x="533400" y="5562600"/>
            <a:ext cx="3810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国庆日：</a:t>
            </a:r>
            <a:r>
              <a:rPr lang="en-US" altLang="zh-CN" sz="36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36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36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23</a:t>
            </a:r>
            <a:r>
              <a:rPr lang="zh-CN" altLang="en-US" sz="36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日</a:t>
            </a:r>
          </a:p>
        </p:txBody>
      </p:sp>
      <p:sp>
        <p:nvSpPr>
          <p:cNvPr id="19459" name="Rectangle 10"/>
          <p:cNvSpPr>
            <a:spLocks noChangeArrowheads="1"/>
          </p:cNvSpPr>
          <p:nvPr/>
        </p:nvSpPr>
        <p:spPr bwMode="auto">
          <a:xfrm>
            <a:off x="609600" y="4876800"/>
            <a:ext cx="3879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首都：开罗</a:t>
            </a:r>
            <a:r>
              <a:rPr lang="en-US" altLang="zh-CN" sz="3600" b="1">
                <a:solidFill>
                  <a:srgbClr val="0D0D0D"/>
                </a:solidFill>
                <a:latin typeface="华文新魏" pitchFamily="2" charset="-122"/>
                <a:ea typeface="华文新魏" pitchFamily="2" charset="-122"/>
              </a:rPr>
              <a:t>(Cairo)</a:t>
            </a:r>
          </a:p>
        </p:txBody>
      </p:sp>
      <p:pic>
        <p:nvPicPr>
          <p:cNvPr id="19460" name="Picture 15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981200"/>
            <a:ext cx="21844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20" descr="图片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05000"/>
            <a:ext cx="4038600" cy="271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66554284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5"/>
          <p:cNvSpPr>
            <a:spLocks noGrp="1" noChangeArrowheads="1"/>
          </p:cNvSpPr>
          <p:nvPr>
            <p:ph type="title"/>
          </p:nvPr>
        </p:nvSpPr>
        <p:spPr>
          <a:xfrm>
            <a:off x="381000" y="5486400"/>
            <a:ext cx="8229600" cy="914400"/>
          </a:xfrm>
        </p:spPr>
        <p:txBody>
          <a:bodyPr/>
          <a:lstStyle/>
          <a:p>
            <a:r>
              <a:rPr lang="en-US" altLang="zh-CN" sz="2400" b="1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1956</a:t>
            </a:r>
            <a:r>
              <a:rPr lang="zh-CN" altLang="en-US" sz="2400" b="1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年纳赛尔总统宣布苏伊士运河收归国有</a:t>
            </a:r>
          </a:p>
        </p:txBody>
      </p:sp>
      <p:graphicFrame>
        <p:nvGraphicFramePr>
          <p:cNvPr id="86020" name="Object 2"/>
          <p:cNvGraphicFramePr>
            <a:graphicFrameLocks noChangeAspect="1"/>
          </p:cNvGraphicFramePr>
          <p:nvPr>
            <p:ph idx="1"/>
          </p:nvPr>
        </p:nvGraphicFramePr>
        <p:xfrm>
          <a:off x="1219200" y="1066800"/>
          <a:ext cx="7153275" cy="4468813"/>
        </p:xfrm>
        <a:graphic>
          <a:graphicData uri="http://schemas.openxmlformats.org/presentationml/2006/ole">
            <p:oleObj spid="_x0000_s3074" r:id="rId3" imgW="4086068" imgH="2552567" progId="PBrush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365769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2800" smtClean="0">
                <a:solidFill>
                  <a:schemeClr val="tx1"/>
                </a:solidFill>
                <a:ea typeface="宋体" pitchFamily="2" charset="-122"/>
              </a:rPr>
              <a:t>1960——</a:t>
            </a:r>
            <a:r>
              <a:rPr lang="zh-CN" altLang="en-US" sz="2800" smtClean="0">
                <a:solidFill>
                  <a:schemeClr val="tx1"/>
                </a:solidFill>
                <a:ea typeface="宋体" pitchFamily="2" charset="-122"/>
              </a:rPr>
              <a:t>非洲独立年</a:t>
            </a:r>
          </a:p>
        </p:txBody>
      </p:sp>
      <p:pic>
        <p:nvPicPr>
          <p:cNvPr id="21506" name="Picture 4" descr="非洲新独立国家的出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427163"/>
            <a:ext cx="6884987" cy="473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3222136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5"/>
          <p:cNvSpPr>
            <a:spLocks noGrp="1" noChangeArrowheads="1"/>
          </p:cNvSpPr>
          <p:nvPr>
            <p:ph type="title"/>
          </p:nvPr>
        </p:nvSpPr>
        <p:spPr>
          <a:xfrm>
            <a:off x="152400" y="4724400"/>
            <a:ext cx="8686800" cy="1633538"/>
          </a:xfrm>
        </p:spPr>
        <p:txBody>
          <a:bodyPr/>
          <a:lstStyle/>
          <a:p>
            <a:pPr algn="l"/>
            <a:r>
              <a:rPr lang="en-US" altLang="zh-CN" sz="300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80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1990</a:t>
            </a:r>
            <a:r>
              <a:rPr lang="zh-CN" altLang="en-US" sz="280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80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80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21</a:t>
            </a:r>
            <a:r>
              <a:rPr lang="zh-CN" altLang="en-US" sz="280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日纳米比亚宣告独立，标志着欧洲殖民者入侵和奴役非洲长达五个世纪历史的结束，帝国主义在非洲的殖民体系最终崩溃。</a:t>
            </a:r>
          </a:p>
        </p:txBody>
      </p:sp>
      <p:graphicFrame>
        <p:nvGraphicFramePr>
          <p:cNvPr id="88068" name="Object 2"/>
          <p:cNvGraphicFramePr>
            <a:graphicFrameLocks noChangeAspect="1"/>
          </p:cNvGraphicFramePr>
          <p:nvPr>
            <p:ph idx="1"/>
          </p:nvPr>
        </p:nvGraphicFramePr>
        <p:xfrm>
          <a:off x="1981200" y="685800"/>
          <a:ext cx="5386388" cy="4271963"/>
        </p:xfrm>
        <a:graphic>
          <a:graphicData uri="http://schemas.openxmlformats.org/presentationml/2006/ole">
            <p:oleObj spid="_x0000_s4098" r:id="rId3" imgW="4743961" imgH="3761918" progId="PBrush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8407148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xfrm>
            <a:off x="4724400" y="1143000"/>
            <a:ext cx="4191000" cy="833438"/>
          </a:xfrm>
        </p:spPr>
        <p:txBody>
          <a:bodyPr/>
          <a:lstStyle/>
          <a:p>
            <a:r>
              <a:rPr lang="zh-CN" altLang="en-US" sz="2800" b="1" smtClean="0">
                <a:solidFill>
                  <a:schemeClr val="tx1"/>
                </a:solidFill>
                <a:ea typeface="宋体" pitchFamily="2" charset="-122"/>
              </a:rPr>
              <a:t>庆祝非洲独立邮票</a:t>
            </a:r>
          </a:p>
        </p:txBody>
      </p:sp>
      <p:pic>
        <p:nvPicPr>
          <p:cNvPr id="24578" name="Picture 5" descr="庆祝非洲独立日邮票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11600" y="3362801"/>
            <a:ext cx="1320800" cy="1000760"/>
          </a:xfrm>
        </p:spPr>
      </p:pic>
      <p:pic>
        <p:nvPicPr>
          <p:cNvPr id="24579" name="Picture 6" descr="庆祝非洲独立日邮票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8700" y="762000"/>
            <a:ext cx="3695700" cy="281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6537444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026" descr="200412240936402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0788" y="1524000"/>
            <a:ext cx="3441700" cy="47069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1027" descr="xin_da0386d0c88f46afa2799d828b4d8abe_2003226956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436688"/>
            <a:ext cx="3381375" cy="4794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0724" name="Text Box 1028"/>
          <p:cNvSpPr txBox="1">
            <a:spLocks noChangeArrowheads="1"/>
          </p:cNvSpPr>
          <p:nvPr/>
        </p:nvSpPr>
        <p:spPr bwMode="auto">
          <a:xfrm>
            <a:off x="2359025" y="5230813"/>
            <a:ext cx="4572000" cy="523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>
                <a:ea typeface="华文新魏" pitchFamily="2" charset="-122"/>
              </a:rPr>
              <a:t>卡斯特罗</a:t>
            </a:r>
          </a:p>
        </p:txBody>
      </p:sp>
      <p:sp>
        <p:nvSpPr>
          <p:cNvPr id="25604" name="文本框 1"/>
          <p:cNvSpPr txBox="1">
            <a:spLocks noChangeArrowheads="1"/>
          </p:cNvSpPr>
          <p:nvPr/>
        </p:nvSpPr>
        <p:spPr bwMode="auto">
          <a:xfrm>
            <a:off x="990600" y="619125"/>
            <a:ext cx="533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三 拉美人民维护国家主权的斗争</a:t>
            </a:r>
          </a:p>
        </p:txBody>
      </p:sp>
    </p:spTree>
    <p:extLst>
      <p:ext uri="{BB962C8B-B14F-4D97-AF65-F5344CB8AC3E}">
        <p14:creationId xmlns:p14="http://schemas.microsoft.com/office/powerpoint/2010/main" xmlns="" val="6168177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F2004111508383700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78488" y="2133600"/>
            <a:ext cx="2703512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1524000" y="746125"/>
            <a:ext cx="6103938" cy="13112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古巴共和国</a:t>
            </a:r>
          </a:p>
          <a:p>
            <a:pPr algn="ctr" eaLnBrk="1" hangingPunct="1"/>
            <a:r>
              <a:rPr lang="zh-CN" altLang="en-US" sz="40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40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The</a:t>
            </a:r>
            <a:r>
              <a:rPr lang="en-US" altLang="zh-CN" sz="4000" b="1">
                <a:solidFill>
                  <a:srgbClr val="FF3300"/>
                </a:solidFill>
                <a:ea typeface="华文新魏" pitchFamily="2" charset="-122"/>
              </a:rPr>
              <a:t> </a:t>
            </a:r>
            <a:r>
              <a:rPr lang="en-US" altLang="zh-CN" sz="40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Republic</a:t>
            </a:r>
            <a:r>
              <a:rPr lang="en-US" altLang="zh-CN" sz="4000" b="1">
                <a:solidFill>
                  <a:srgbClr val="FF3300"/>
                </a:solidFill>
                <a:ea typeface="华文新魏" pitchFamily="2" charset="-122"/>
              </a:rPr>
              <a:t> </a:t>
            </a:r>
            <a:r>
              <a:rPr lang="en-US" altLang="zh-CN" sz="40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of</a:t>
            </a:r>
            <a:r>
              <a:rPr lang="en-US" altLang="zh-CN" sz="4000" b="1">
                <a:solidFill>
                  <a:srgbClr val="FF3300"/>
                </a:solidFill>
                <a:ea typeface="华文新魏" pitchFamily="2" charset="-122"/>
              </a:rPr>
              <a:t> </a:t>
            </a:r>
            <a:r>
              <a:rPr lang="en-US" altLang="zh-CN" sz="4000" b="1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Cuba</a:t>
            </a:r>
            <a:r>
              <a:rPr lang="zh-CN" altLang="en-US" sz="4000" b="1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40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  <p:pic>
        <p:nvPicPr>
          <p:cNvPr id="26627" name="Picture 4" descr="111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4085"/>
          <a:stretch>
            <a:fillRect/>
          </a:stretch>
        </p:blipFill>
        <p:spPr bwMode="auto">
          <a:xfrm>
            <a:off x="1035050" y="2209800"/>
            <a:ext cx="4451350" cy="259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457200" y="5103813"/>
            <a:ext cx="5791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首都：哈瓦那</a:t>
            </a:r>
            <a:r>
              <a:rPr lang="zh-CN" altLang="en-US" sz="2800" b="1">
                <a:ea typeface="华文新魏" pitchFamily="2" charset="-122"/>
              </a:rPr>
              <a:t> 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(La</a:t>
            </a:r>
            <a:r>
              <a:rPr lang="en-US" altLang="zh-CN" sz="2800" b="1">
                <a:ea typeface="华文新魏" pitchFamily="2" charset="-122"/>
              </a:rPr>
              <a:t> 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Habana) </a:t>
            </a:r>
          </a:p>
        </p:txBody>
      </p:sp>
      <p:sp>
        <p:nvSpPr>
          <p:cNvPr id="26629" name="Rectangle 6"/>
          <p:cNvSpPr>
            <a:spLocks noChangeArrowheads="1"/>
          </p:cNvSpPr>
          <p:nvPr/>
        </p:nvSpPr>
        <p:spPr bwMode="auto">
          <a:xfrm>
            <a:off x="457200" y="5773738"/>
            <a:ext cx="454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国庆日：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日（</a:t>
            </a:r>
            <a:r>
              <a:rPr lang="en-US" altLang="zh-CN" sz="2800" b="1">
                <a:latin typeface="华文新魏" pitchFamily="2" charset="-122"/>
                <a:ea typeface="华文新魏" pitchFamily="2" charset="-122"/>
              </a:rPr>
              <a:t>1959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年） </a:t>
            </a:r>
          </a:p>
        </p:txBody>
      </p:sp>
    </p:spTree>
    <p:extLst>
      <p:ext uri="{BB962C8B-B14F-4D97-AF65-F5344CB8AC3E}">
        <p14:creationId xmlns:p14="http://schemas.microsoft.com/office/powerpoint/2010/main" xmlns="" val="2351805033"/>
      </p:ext>
    </p:extLst>
  </p:cSld>
  <p:clrMapOvr>
    <a:masterClrMapping/>
  </p:clrMapOvr>
  <p:transition>
    <p:cover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49" name="Object 2"/>
          <p:cNvGraphicFramePr>
            <a:graphicFrameLocks noChangeAspect="1"/>
          </p:cNvGraphicFramePr>
          <p:nvPr/>
        </p:nvGraphicFramePr>
        <p:xfrm>
          <a:off x="1981200" y="762000"/>
          <a:ext cx="4902200" cy="3446463"/>
        </p:xfrm>
        <a:graphic>
          <a:graphicData uri="http://schemas.openxmlformats.org/presentationml/2006/ole">
            <p:oleObj spid="_x0000_s5122" r:id="rId3" imgW="3238250" imgH="2352301" progId="PBrush">
              <p:embed/>
            </p:oleObj>
          </a:graphicData>
        </a:graphic>
      </p:graphicFrame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457200" y="4343400"/>
            <a:ext cx="8228013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3300"/>
              </a:lnSpc>
            </a:pPr>
            <a:r>
              <a:rPr lang="en-US" altLang="zh-CN" sz="2400" b="1">
                <a:latin typeface="宋体" pitchFamily="2" charset="-122"/>
              </a:rPr>
              <a:t>1977 </a:t>
            </a:r>
            <a:r>
              <a:rPr lang="zh-CN" altLang="en-US" sz="2400" b="1">
                <a:latin typeface="宋体" pitchFamily="2" charset="-122"/>
              </a:rPr>
              <a:t>美巴条约 美国承认巴拿马对运河的主权。条约规定：一九九九年运河区主权全部交还给巴拿马。</a:t>
            </a:r>
          </a:p>
        </p:txBody>
      </p:sp>
    </p:spTree>
    <p:extLst>
      <p:ext uri="{BB962C8B-B14F-4D97-AF65-F5344CB8AC3E}">
        <p14:creationId xmlns:p14="http://schemas.microsoft.com/office/powerpoint/2010/main" xmlns="" val="26691939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75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4" descr="1999年12月14日，巴拿马运河主权交接仪式举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14400"/>
            <a:ext cx="6069013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0"/>
            <a:ext cx="8359775" cy="914400"/>
          </a:xfrm>
        </p:spPr>
        <p:txBody>
          <a:bodyPr/>
          <a:lstStyle/>
          <a:p>
            <a:r>
              <a:rPr lang="en-US" altLang="zh-CN" sz="2800" b="1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1999.12.14. </a:t>
            </a:r>
            <a:r>
              <a:rPr lang="zh-CN" altLang="en-US" sz="2800" b="1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巴拿马运河主权交接仪式 </a:t>
            </a:r>
          </a:p>
        </p:txBody>
      </p:sp>
    </p:spTree>
    <p:extLst>
      <p:ext uri="{BB962C8B-B14F-4D97-AF65-F5344CB8AC3E}">
        <p14:creationId xmlns:p14="http://schemas.microsoft.com/office/powerpoint/2010/main" xmlns="" val="2589932792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1000" y="719138"/>
            <a:ext cx="16271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2800" b="1" dirty="0">
                <a:sym typeface="+mn-ea"/>
              </a:rPr>
              <a:t>合作探究</a:t>
            </a:r>
          </a:p>
        </p:txBody>
      </p:sp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381000" y="1176338"/>
            <a:ext cx="86868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5000"/>
              </a:lnSpc>
            </a:pPr>
            <a:r>
              <a:rPr lang="zh-CN" altLang="en-US" sz="2800" b="1">
                <a:solidFill>
                  <a:srgbClr val="000000"/>
                </a:solidFill>
              </a:rPr>
              <a:t>亚非拉许多国家和地区至今仍然贫穷落后，历史根源在哪里？你认为要改变它们的命运应当采取哪些措施？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2000" y="2852738"/>
            <a:ext cx="8305800" cy="255746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ts val="5000"/>
              </a:lnSpc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楷体_GB2312"/>
                <a:ea typeface="楷体_GB2312"/>
                <a:cs typeface="宋体" panose="02010600030101010101" pitchFamily="2" charset="-122"/>
                <a:sym typeface="+mn-ea"/>
              </a:rPr>
              <a:t>历史根源：长期的殖民侵略和掠夺。</a:t>
            </a:r>
          </a:p>
          <a:p>
            <a:pPr>
              <a:lnSpc>
                <a:spcPts val="5000"/>
              </a:lnSpc>
              <a:buFontTx/>
              <a:buNone/>
              <a:defRPr/>
            </a:pPr>
            <a:r>
              <a:rPr lang="zh-CN" altLang="en-US" sz="2800" dirty="0">
                <a:solidFill>
                  <a:srgbClr val="FF0000"/>
                </a:solidFill>
                <a:latin typeface="楷体_GB2312"/>
                <a:ea typeface="楷体_GB2312"/>
                <a:cs typeface="宋体" panose="02010600030101010101" pitchFamily="2" charset="-122"/>
                <a:sym typeface="+mn-ea"/>
              </a:rPr>
              <a:t>措施：努力发展经济，提高综合国力；改变不合理的国际经济政治旧秩序，建立国际经济政治新秩序；加强同亚非拉国家的团结与合作等。</a:t>
            </a:r>
          </a:p>
        </p:txBody>
      </p:sp>
    </p:spTree>
    <p:extLst>
      <p:ext uri="{BB962C8B-B14F-4D97-AF65-F5344CB8AC3E}">
        <p14:creationId xmlns:p14="http://schemas.microsoft.com/office/powerpoint/2010/main" xmlns="" val="4011511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矩形 1"/>
          <p:cNvSpPr>
            <a:spLocks noChangeArrowheads="1"/>
          </p:cNvSpPr>
          <p:nvPr/>
        </p:nvSpPr>
        <p:spPr bwMode="auto">
          <a:xfrm>
            <a:off x="419100" y="976313"/>
            <a:ext cx="4343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00"/>
                </a:solidFill>
              </a:rPr>
              <a:t>学习本课，你有什么感悟？</a:t>
            </a:r>
            <a:endParaRPr lang="zh-CN" altLang="en-US" sz="2800"/>
          </a:p>
        </p:txBody>
      </p:sp>
      <p:sp>
        <p:nvSpPr>
          <p:cNvPr id="3" name="矩形 2"/>
          <p:cNvSpPr/>
          <p:nvPr/>
        </p:nvSpPr>
        <p:spPr>
          <a:xfrm>
            <a:off x="723900" y="3460750"/>
            <a:ext cx="7696200" cy="17526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国家独立、统一是经济发展的必要政治前提，要坚决捍卫国家的独立统一、主权完整。</a:t>
            </a:r>
          </a:p>
        </p:txBody>
      </p:sp>
      <p:pic>
        <p:nvPicPr>
          <p:cNvPr id="32771" name="Picture 2" descr="https://timgsa.baidu.com/timg?image&amp;quality=80&amp;size=b9999_10000&amp;sec=1534998795120&amp;di=db4b67520a46bfa41e83e974827f5fd3&amp;imgtype=0&amp;src=http%3A%2F%2Fis5.mzstatic.com%2Fimage%2Fthumb%2FPurple5%2Fv4%2F4d%2F2b%2F5f%2F4d2b5f13-6b70-6971-3341-7cf5121fe150%2Fsource%2F512x512b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53100" y="-7938"/>
            <a:ext cx="3276600" cy="3276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9930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8600" y="619125"/>
            <a:ext cx="34305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归纳总结</a:t>
            </a:r>
            <a:r>
              <a:rPr lang="en-US" altLang="zh-CN" sz="2800" b="1" dirty="0">
                <a:latin typeface="宋体" panose="02010600030101010101" pitchFamily="2" charset="-122"/>
                <a:sym typeface="+mn-ea"/>
              </a:rPr>
              <a:t>·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整体感知</a:t>
            </a:r>
          </a:p>
        </p:txBody>
      </p:sp>
      <p:sp>
        <p:nvSpPr>
          <p:cNvPr id="25603" name="矩形 2"/>
          <p:cNvSpPr>
            <a:spLocks noChangeArrowheads="1"/>
          </p:cNvSpPr>
          <p:nvPr/>
        </p:nvSpPr>
        <p:spPr bwMode="auto">
          <a:xfrm>
            <a:off x="152400" y="2998787"/>
            <a:ext cx="914400" cy="22467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2800" b="1" dirty="0">
                <a:ln w="3175">
                  <a:solidFill>
                    <a:schemeClr val="tx1"/>
                  </a:solidFill>
                </a:ln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亚非拉国家的新发展</a:t>
            </a:r>
          </a:p>
        </p:txBody>
      </p:sp>
      <p:sp>
        <p:nvSpPr>
          <p:cNvPr id="33795" name="左大括号 5"/>
          <p:cNvSpPr>
            <a:spLocks/>
          </p:cNvSpPr>
          <p:nvPr/>
        </p:nvSpPr>
        <p:spPr bwMode="auto">
          <a:xfrm>
            <a:off x="2209800" y="1474788"/>
            <a:ext cx="533400" cy="2667000"/>
          </a:xfrm>
          <a:prstGeom prst="leftBrace">
            <a:avLst>
              <a:gd name="adj1" fmla="val 8310"/>
              <a:gd name="adj2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3796" name="TextBox 6"/>
          <p:cNvSpPr txBox="1">
            <a:spLocks noChangeArrowheads="1"/>
          </p:cNvSpPr>
          <p:nvPr/>
        </p:nvSpPr>
        <p:spPr bwMode="auto">
          <a:xfrm>
            <a:off x="2819400" y="1246188"/>
            <a:ext cx="1371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亚洲</a:t>
            </a:r>
            <a:endParaRPr lang="en-US" altLang="zh-CN" sz="2800" b="1"/>
          </a:p>
        </p:txBody>
      </p:sp>
      <p:sp>
        <p:nvSpPr>
          <p:cNvPr id="33797" name="矩形 7"/>
          <p:cNvSpPr>
            <a:spLocks noChangeArrowheads="1"/>
          </p:cNvSpPr>
          <p:nvPr/>
        </p:nvSpPr>
        <p:spPr bwMode="auto">
          <a:xfrm>
            <a:off x="2819400" y="3836988"/>
            <a:ext cx="906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拉美</a:t>
            </a:r>
          </a:p>
        </p:txBody>
      </p:sp>
      <p:sp>
        <p:nvSpPr>
          <p:cNvPr id="33798" name="矩形 8"/>
          <p:cNvSpPr>
            <a:spLocks noChangeArrowheads="1"/>
          </p:cNvSpPr>
          <p:nvPr/>
        </p:nvSpPr>
        <p:spPr bwMode="auto">
          <a:xfrm>
            <a:off x="2819400" y="2541588"/>
            <a:ext cx="906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非洲</a:t>
            </a:r>
            <a:endParaRPr lang="en-US" altLang="zh-CN" sz="2800" b="1"/>
          </a:p>
        </p:txBody>
      </p:sp>
      <p:sp>
        <p:nvSpPr>
          <p:cNvPr id="33799" name="左大括号 9"/>
          <p:cNvSpPr>
            <a:spLocks/>
          </p:cNvSpPr>
          <p:nvPr/>
        </p:nvSpPr>
        <p:spPr bwMode="auto">
          <a:xfrm>
            <a:off x="3810000" y="3836988"/>
            <a:ext cx="228600" cy="838200"/>
          </a:xfrm>
          <a:prstGeom prst="leftBrace">
            <a:avLst>
              <a:gd name="adj1" fmla="val 8318"/>
              <a:gd name="adj2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3800" name="矩形 10"/>
          <p:cNvSpPr>
            <a:spLocks noChangeArrowheads="1"/>
          </p:cNvSpPr>
          <p:nvPr/>
        </p:nvSpPr>
        <p:spPr bwMode="auto">
          <a:xfrm>
            <a:off x="4114800" y="4446588"/>
            <a:ext cx="32781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/>
              <a:t>巴拿马：收回运河主权</a:t>
            </a:r>
          </a:p>
        </p:txBody>
      </p:sp>
      <p:sp>
        <p:nvSpPr>
          <p:cNvPr id="33801" name="矩形 11"/>
          <p:cNvSpPr>
            <a:spLocks noChangeArrowheads="1"/>
          </p:cNvSpPr>
          <p:nvPr/>
        </p:nvSpPr>
        <p:spPr bwMode="auto">
          <a:xfrm>
            <a:off x="4038600" y="3684588"/>
            <a:ext cx="5257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/>
              <a:t>古巴：挫败美国，走上发展社会主义     道路</a:t>
            </a:r>
            <a:endParaRPr lang="en-US" altLang="zh-CN" sz="2400" b="1"/>
          </a:p>
        </p:txBody>
      </p:sp>
      <p:sp>
        <p:nvSpPr>
          <p:cNvPr id="33802" name="矩形 12"/>
          <p:cNvSpPr>
            <a:spLocks noChangeArrowheads="1"/>
          </p:cNvSpPr>
          <p:nvPr/>
        </p:nvSpPr>
        <p:spPr bwMode="auto">
          <a:xfrm>
            <a:off x="4103688" y="1219200"/>
            <a:ext cx="16271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取得独立</a:t>
            </a:r>
          </a:p>
        </p:txBody>
      </p:sp>
      <p:sp>
        <p:nvSpPr>
          <p:cNvPr id="33803" name="矩形 13"/>
          <p:cNvSpPr>
            <a:spLocks noChangeArrowheads="1"/>
          </p:cNvSpPr>
          <p:nvPr/>
        </p:nvSpPr>
        <p:spPr bwMode="auto">
          <a:xfrm>
            <a:off x="4038600" y="2255838"/>
            <a:ext cx="19812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所有国家摆脱殖民主义的枷锁</a:t>
            </a:r>
          </a:p>
        </p:txBody>
      </p:sp>
      <p:sp>
        <p:nvSpPr>
          <p:cNvPr id="33804" name="右大括号 14"/>
          <p:cNvSpPr>
            <a:spLocks/>
          </p:cNvSpPr>
          <p:nvPr/>
        </p:nvSpPr>
        <p:spPr bwMode="auto">
          <a:xfrm>
            <a:off x="6172200" y="1627188"/>
            <a:ext cx="381000" cy="1219200"/>
          </a:xfrm>
          <a:prstGeom prst="rightBrace">
            <a:avLst>
              <a:gd name="adj1" fmla="val 8311"/>
              <a:gd name="adj2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3805" name="矩形 15"/>
          <p:cNvSpPr>
            <a:spLocks noChangeArrowheads="1"/>
          </p:cNvSpPr>
          <p:nvPr/>
        </p:nvSpPr>
        <p:spPr bwMode="auto">
          <a:xfrm>
            <a:off x="6629400" y="1931988"/>
            <a:ext cx="19050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万隆会议</a:t>
            </a:r>
            <a:endParaRPr lang="en-US" altLang="zh-CN" sz="2800" b="1"/>
          </a:p>
          <a:p>
            <a:pPr eaLnBrk="1" hangingPunct="1"/>
            <a:r>
              <a:rPr lang="zh-CN" altLang="en-US" sz="2800" b="1"/>
              <a:t>团结合作</a:t>
            </a:r>
          </a:p>
        </p:txBody>
      </p:sp>
      <p:sp>
        <p:nvSpPr>
          <p:cNvPr id="33806" name="矩形 16"/>
          <p:cNvSpPr>
            <a:spLocks noChangeArrowheads="1"/>
          </p:cNvSpPr>
          <p:nvPr/>
        </p:nvSpPr>
        <p:spPr bwMode="auto">
          <a:xfrm>
            <a:off x="2209800" y="5399088"/>
            <a:ext cx="6477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/>
              <a:t>发展中国家作为一支新兴独立的政治力量登上国际舞台。</a:t>
            </a:r>
          </a:p>
        </p:txBody>
      </p:sp>
      <p:sp>
        <p:nvSpPr>
          <p:cNvPr id="18" name="矩形 17"/>
          <p:cNvSpPr/>
          <p:nvPr/>
        </p:nvSpPr>
        <p:spPr>
          <a:xfrm>
            <a:off x="1219199" y="2465386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b="1" dirty="0">
                <a:ln w="3175">
                  <a:solidFill>
                    <a:schemeClr val="tx1"/>
                  </a:solidFill>
                </a:ln>
                <a:sym typeface="+mn-ea"/>
              </a:rPr>
              <a:t>概况</a:t>
            </a:r>
            <a:endParaRPr lang="zh-CN" altLang="en-US" sz="2800" dirty="0">
              <a:sym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219199" y="5360986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b="1" dirty="0">
                <a:ln w="3175">
                  <a:solidFill>
                    <a:schemeClr val="tx1"/>
                  </a:solidFill>
                </a:ln>
                <a:sym typeface="+mn-ea"/>
              </a:rPr>
              <a:t>影响</a:t>
            </a:r>
            <a:endParaRPr lang="zh-CN" altLang="en-US" sz="2800" dirty="0">
              <a:sym typeface="+mn-ea"/>
            </a:endParaRPr>
          </a:p>
        </p:txBody>
      </p:sp>
      <p:cxnSp>
        <p:nvCxnSpPr>
          <p:cNvPr id="33809" name="直接连接符 22"/>
          <p:cNvCxnSpPr>
            <a:cxnSpLocks noChangeShapeType="1"/>
          </p:cNvCxnSpPr>
          <p:nvPr/>
        </p:nvCxnSpPr>
        <p:spPr bwMode="auto">
          <a:xfrm flipV="1">
            <a:off x="1066800" y="2846388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33810" name="直接连接符 24"/>
          <p:cNvCxnSpPr>
            <a:cxnSpLocks noChangeShapeType="1"/>
          </p:cNvCxnSpPr>
          <p:nvPr/>
        </p:nvCxnSpPr>
        <p:spPr bwMode="auto">
          <a:xfrm>
            <a:off x="1066800" y="5284788"/>
            <a:ext cx="3048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xmlns="" val="20422609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1"/>
          <p:cNvSpPr txBox="1">
            <a:spLocks noChangeArrowheads="1"/>
          </p:cNvSpPr>
          <p:nvPr/>
        </p:nvSpPr>
        <p:spPr bwMode="auto">
          <a:xfrm>
            <a:off x="3790950" y="128588"/>
            <a:ext cx="15621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5400" b="1">
                <a:solidFill>
                  <a:srgbClr val="0000FF"/>
                </a:solidFill>
              </a:rPr>
              <a:t>感悟</a:t>
            </a:r>
          </a:p>
        </p:txBody>
      </p:sp>
      <p:sp>
        <p:nvSpPr>
          <p:cNvPr id="34818" name="文本框 99"/>
          <p:cNvSpPr txBox="1">
            <a:spLocks noChangeArrowheads="1"/>
          </p:cNvSpPr>
          <p:nvPr/>
        </p:nvSpPr>
        <p:spPr bwMode="auto">
          <a:xfrm>
            <a:off x="361950" y="1303338"/>
            <a:ext cx="84201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4000" b="1"/>
              <a:t>   </a:t>
            </a:r>
            <a:r>
              <a:rPr lang="zh-CN" altLang="zh-CN" sz="4000" b="1">
                <a:solidFill>
                  <a:srgbClr val="FF0000"/>
                </a:solidFill>
              </a:rPr>
              <a:t>世界殖民体系</a:t>
            </a:r>
            <a:r>
              <a:rPr lang="zh-CN" altLang="zh-CN" sz="4000" b="1"/>
              <a:t>在民族民主运动的冲击下最终</a:t>
            </a:r>
            <a:r>
              <a:rPr lang="zh-CN" altLang="zh-CN" sz="4000" b="1">
                <a:solidFill>
                  <a:srgbClr val="FF0000"/>
                </a:solidFill>
              </a:rPr>
              <a:t>全面崩溃</a:t>
            </a:r>
            <a:r>
              <a:rPr lang="zh-CN" altLang="zh-CN" sz="4000" b="1"/>
              <a:t>，这是人类历史的</a:t>
            </a:r>
            <a:r>
              <a:rPr lang="zh-CN" altLang="zh-CN" sz="4000" b="1">
                <a:solidFill>
                  <a:srgbClr val="FF0000"/>
                </a:solidFill>
              </a:rPr>
              <a:t>巨大进步</a:t>
            </a:r>
            <a:r>
              <a:rPr lang="zh-CN" altLang="zh-CN" sz="4000" b="1"/>
              <a:t>。</a:t>
            </a:r>
          </a:p>
          <a:p>
            <a:r>
              <a:rPr lang="zh-CN" altLang="zh-CN" sz="4000" b="1"/>
              <a:t>    独立后的民族国家在维护国家主权、振兴民族经济、促进社会发展和改变旧的、不合理的国际政治经济秩序方面进行着不懈的努力。</a:t>
            </a:r>
            <a:endParaRPr lang="zh-CN" altLang="en-US" sz="4000" b="1"/>
          </a:p>
        </p:txBody>
      </p:sp>
    </p:spTree>
    <p:extLst>
      <p:ext uri="{BB962C8B-B14F-4D97-AF65-F5344CB8AC3E}">
        <p14:creationId xmlns:p14="http://schemas.microsoft.com/office/powerpoint/2010/main" xmlns="" val="17380410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8600" y="587375"/>
            <a:ext cx="34305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达标检测</a:t>
            </a:r>
            <a:r>
              <a:rPr lang="en-US" altLang="zh-CN" sz="2800" b="1" dirty="0">
                <a:latin typeface="宋体" panose="02010600030101010101" pitchFamily="2" charset="-122"/>
                <a:sym typeface="+mn-ea"/>
              </a:rPr>
              <a:t>·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巩固新知</a:t>
            </a:r>
          </a:p>
        </p:txBody>
      </p:sp>
      <p:sp>
        <p:nvSpPr>
          <p:cNvPr id="35842" name="矩形 4"/>
          <p:cNvSpPr>
            <a:spLocks noChangeArrowheads="1"/>
          </p:cNvSpPr>
          <p:nvPr/>
        </p:nvSpPr>
        <p:spPr bwMode="auto">
          <a:xfrm>
            <a:off x="304800" y="1120775"/>
            <a:ext cx="8458200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、关于万隆会议不正确的说法是（　　）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A.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周恩来出席了会议	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B.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中国代表提出了“求同存异”的方针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C.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会议在印度尼西亚的万隆召开	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D. 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会议促进了欧亚各国的团结与合作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108700" y="130492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D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2874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矩形 1"/>
          <p:cNvSpPr>
            <a:spLocks noChangeArrowheads="1"/>
          </p:cNvSpPr>
          <p:nvPr/>
        </p:nvSpPr>
        <p:spPr bwMode="auto">
          <a:xfrm>
            <a:off x="381000" y="677863"/>
            <a:ext cx="822960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、发动战争者通常是被谴责的对象，但在下列人物中却存在例外，他是（    ）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、远征俄国的拿破仑         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、侵略孟加拉的克莱武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、发动埃及独立战争的纳赛尔    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、挑起科索沃战争的美国总统克林顿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4038600" y="1363663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C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4650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矩形 1"/>
          <p:cNvSpPr>
            <a:spLocks noChangeArrowheads="1"/>
          </p:cNvSpPr>
          <p:nvPr/>
        </p:nvSpPr>
        <p:spPr bwMode="auto">
          <a:xfrm>
            <a:off x="381000" y="627063"/>
            <a:ext cx="8229600" cy="386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1952</a:t>
            </a: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年，纳赛尔领导的埃及武装起义，其性质是（    ）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Ａ</a:t>
            </a:r>
            <a:r>
              <a:rPr lang="en-US" altLang="zh-CN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反帝反封建的民族独立运动  </a:t>
            </a:r>
            <a:endParaRPr lang="en-US" altLang="zh-CN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Ｂ</a:t>
            </a:r>
            <a:r>
              <a:rPr lang="en-US" altLang="zh-CN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社会动乱  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Ｃ</a:t>
            </a:r>
            <a:r>
              <a:rPr lang="en-US" altLang="zh-CN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反对英国殖民统治          </a:t>
            </a:r>
            <a:endParaRPr lang="en-US" altLang="zh-CN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Ｄ</a:t>
            </a:r>
            <a:r>
              <a:rPr lang="en-US" altLang="zh-CN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反革命暴乱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003300" y="138112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A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898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矩形 1"/>
          <p:cNvSpPr>
            <a:spLocks noChangeArrowheads="1"/>
          </p:cNvSpPr>
          <p:nvPr/>
        </p:nvSpPr>
        <p:spPr bwMode="auto">
          <a:xfrm>
            <a:off x="304800" y="815975"/>
            <a:ext cx="8153400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Clr>
                <a:schemeClr val="accent1"/>
              </a:buClr>
              <a:buSzPct val="70000"/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“非洲独立年”是指（  　）</a:t>
            </a:r>
          </a:p>
          <a:p>
            <a:pPr eaLnBrk="1" hangingPunct="1">
              <a:lnSpc>
                <a:spcPct val="150000"/>
              </a:lnSpc>
              <a:buClr>
                <a:schemeClr val="accent1"/>
              </a:buClr>
              <a:buSzPct val="70000"/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A.1960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年　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50000"/>
              </a:lnSpc>
              <a:buClr>
                <a:schemeClr val="accent1"/>
              </a:buClr>
              <a:buSzPct val="70000"/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B.1975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年　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50000"/>
              </a:lnSpc>
              <a:buClr>
                <a:schemeClr val="accent1"/>
              </a:buClr>
              <a:buSzPct val="70000"/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C.20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世纪</a:t>
            </a:r>
            <a:r>
              <a:rPr lang="en-US" altLang="zh-CN" sz="2800">
                <a:latin typeface="黑体" pitchFamily="49" charset="-122"/>
                <a:ea typeface="黑体" pitchFamily="49" charset="-122"/>
              </a:rPr>
              <a:t>60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年代　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50000"/>
              </a:lnSpc>
              <a:buClr>
                <a:schemeClr val="accent1"/>
              </a:buClr>
              <a:buSzPct val="70000"/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D.20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世纪</a:t>
            </a:r>
            <a:r>
              <a:rPr lang="en-US" altLang="zh-CN" sz="2800">
                <a:latin typeface="黑体" pitchFamily="49" charset="-122"/>
                <a:ea typeface="黑体" pitchFamily="49" charset="-122"/>
              </a:rPr>
              <a:t>70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年代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4419600" y="81597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A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486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 txBox="1">
            <a:spLocks noChangeArrowheads="1"/>
          </p:cNvSpPr>
          <p:nvPr/>
        </p:nvSpPr>
        <p:spPr bwMode="auto">
          <a:xfrm>
            <a:off x="228600" y="325438"/>
            <a:ext cx="8763000" cy="5618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55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、西方列强的殖民统治，不仅使非洲国家</a:t>
            </a:r>
          </a:p>
          <a:p>
            <a:pPr eaLnBrk="1" hangingPunct="1">
              <a:lnSpc>
                <a:spcPts val="5500"/>
              </a:lnSpc>
            </a:pPr>
            <a:r>
              <a:rPr lang="zh-CN" altLang="en-US" sz="2800">
                <a:latin typeface="黑体" pitchFamily="49" charset="-122"/>
                <a:ea typeface="黑体" pitchFamily="49" charset="-122"/>
              </a:rPr>
              <a:t>失去了经济资源，也使非洲国家失去了政治尊严，那就是民族的独立和平等。下列史实标志着非洲国家最终找回“政治尊严”的是（  ）</a:t>
            </a:r>
          </a:p>
          <a:p>
            <a:pPr eaLnBrk="1" hangingPunct="1">
              <a:lnSpc>
                <a:spcPts val="55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、万隆会议的召开           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ts val="55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、埃及收回苏伊士运河</a:t>
            </a:r>
          </a:p>
          <a:p>
            <a:pPr eaLnBrk="1" hangingPunct="1">
              <a:lnSpc>
                <a:spcPts val="55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800">
                <a:latin typeface="黑体" pitchFamily="49" charset="-122"/>
                <a:ea typeface="黑体" pitchFamily="49" charset="-122"/>
              </a:rPr>
              <a:t>1960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年非洲</a:t>
            </a:r>
            <a:r>
              <a:rPr lang="en-US" altLang="zh-CN" sz="2800">
                <a:latin typeface="黑体" pitchFamily="49" charset="-122"/>
                <a:ea typeface="黑体" pitchFamily="49" charset="-122"/>
              </a:rPr>
              <a:t>17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个国家独立      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ts val="55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、纳米比亚独立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810000" y="266700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D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006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矩形 1"/>
          <p:cNvSpPr>
            <a:spLocks noChangeArrowheads="1"/>
          </p:cNvSpPr>
          <p:nvPr/>
        </p:nvSpPr>
        <p:spPr bwMode="auto">
          <a:xfrm>
            <a:off x="304800" y="852488"/>
            <a:ext cx="8382000" cy="257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、在拉丁美洲，推翻美国扶植的傀儡政权、建立革命政府，并走上社会主义道路的国家是（    ）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zh-CN" sz="2800">
                <a:latin typeface="黑体" pitchFamily="49" charset="-122"/>
                <a:ea typeface="黑体" pitchFamily="49" charset="-122"/>
              </a:rPr>
              <a:t>A.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古巴          </a:t>
            </a:r>
            <a:r>
              <a:rPr lang="zh-CN" altLang="zh-CN" sz="2800">
                <a:latin typeface="黑体" pitchFamily="49" charset="-122"/>
                <a:ea typeface="黑体" pitchFamily="49" charset="-122"/>
              </a:rPr>
              <a:t>B.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巴拿马   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zh-CN" sz="2800">
                <a:latin typeface="黑体" pitchFamily="49" charset="-122"/>
                <a:ea typeface="黑体" pitchFamily="49" charset="-122"/>
              </a:rPr>
              <a:t>C.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巴西          </a:t>
            </a:r>
            <a:r>
              <a:rPr lang="zh-CN" altLang="zh-CN" sz="2800">
                <a:latin typeface="黑体" pitchFamily="49" charset="-122"/>
                <a:ea typeface="黑体" pitchFamily="49" charset="-122"/>
              </a:rPr>
              <a:t>D.</a:t>
            </a:r>
            <a:r>
              <a:rPr lang="zh-CN" altLang="en-US" sz="2800">
                <a:latin typeface="黑体" pitchFamily="49" charset="-122"/>
                <a:ea typeface="黑体" pitchFamily="49" charset="-122"/>
              </a:rPr>
              <a:t>海地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6858000" y="1462088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A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194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275" y="1092200"/>
            <a:ext cx="8202613" cy="376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63" name="矩形 2"/>
          <p:cNvSpPr/>
          <p:nvPr/>
        </p:nvSpPr>
        <p:spPr>
          <a:xfrm>
            <a:off x="7653338" y="3319463"/>
            <a:ext cx="627062" cy="4984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/>
            <a:endParaRPr noProof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67637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/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457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63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36" t="33400"/>
          <a:stretch>
            <a:fillRect/>
          </a:stretch>
        </p:blipFill>
        <p:spPr bwMode="auto">
          <a:xfrm>
            <a:off x="673100" y="1508125"/>
            <a:ext cx="79375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9619" name="矩形 2"/>
          <p:cNvSpPr/>
          <p:nvPr/>
        </p:nvSpPr>
        <p:spPr>
          <a:xfrm>
            <a:off x="7653338" y="2227263"/>
            <a:ext cx="627062" cy="49847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/>
            <a:endParaRPr noProof="1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43011" name="文本框 1"/>
          <p:cNvSpPr txBox="1">
            <a:spLocks noChangeArrowheads="1"/>
          </p:cNvSpPr>
          <p:nvPr/>
        </p:nvSpPr>
        <p:spPr bwMode="auto">
          <a:xfrm>
            <a:off x="428625" y="1728788"/>
            <a:ext cx="6413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、</a:t>
            </a:r>
          </a:p>
        </p:txBody>
      </p:sp>
    </p:spTree>
    <p:extLst>
      <p:ext uri="{BB962C8B-B14F-4D97-AF65-F5344CB8AC3E}">
        <p14:creationId xmlns:p14="http://schemas.microsoft.com/office/powerpoint/2010/main" xmlns="" val="28630155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/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396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19" grpId="0" bldLvl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63</TotalTime>
  <Words>1004</Words>
  <PresentationFormat>全屏显示(4:3)</PresentationFormat>
  <Paragraphs>131</Paragraphs>
  <Slides>30</Slides>
  <Notes>5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龙腾四海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1956年纳赛尔总统宣布苏伊士运河收归国有</vt:lpstr>
      <vt:lpstr>1960——非洲独立年</vt:lpstr>
      <vt:lpstr>  1990年3月21日纳米比亚宣告独立，标志着欧洲殖民者入侵和奴役非洲长达五个世纪历史的结束，帝国主义在非洲的殖民体系最终崩溃。</vt:lpstr>
      <vt:lpstr>庆祝非洲独立邮票</vt:lpstr>
      <vt:lpstr>幻灯片 15</vt:lpstr>
      <vt:lpstr>幻灯片 16</vt:lpstr>
      <vt:lpstr>幻灯片 17</vt:lpstr>
      <vt:lpstr>1999.12.14. 巴拿马运河主权交接仪式 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2018-12-05T02:51:38Z</dcterms:created>
  <dcterms:modified xsi:type="dcterms:W3CDTF">2018-12-15T07:19:59Z</dcterms:modified>
</cp:coreProperties>
</file>